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335" r:id="rId2"/>
    <p:sldId id="376" r:id="rId3"/>
    <p:sldId id="340" r:id="rId4"/>
    <p:sldId id="373" r:id="rId5"/>
    <p:sldId id="341" r:id="rId6"/>
    <p:sldId id="367" r:id="rId7"/>
    <p:sldId id="389" r:id="rId8"/>
    <p:sldId id="343" r:id="rId9"/>
    <p:sldId id="344" r:id="rId10"/>
    <p:sldId id="345" r:id="rId11"/>
    <p:sldId id="346" r:id="rId12"/>
    <p:sldId id="388" r:id="rId13"/>
    <p:sldId id="347" r:id="rId14"/>
    <p:sldId id="348" r:id="rId15"/>
    <p:sldId id="349" r:id="rId16"/>
    <p:sldId id="350" r:id="rId17"/>
    <p:sldId id="351" r:id="rId18"/>
    <p:sldId id="352" r:id="rId19"/>
    <p:sldId id="353" r:id="rId20"/>
    <p:sldId id="377" r:id="rId21"/>
    <p:sldId id="369" r:id="rId22"/>
    <p:sldId id="364" r:id="rId23"/>
    <p:sldId id="372"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7" autoAdjust="0"/>
    <p:restoredTop sz="72967" autoAdjust="0"/>
  </p:normalViewPr>
  <p:slideViewPr>
    <p:cSldViewPr>
      <p:cViewPr varScale="1">
        <p:scale>
          <a:sx n="68" d="100"/>
          <a:sy n="68" d="100"/>
        </p:scale>
        <p:origin x="1210" y="62"/>
      </p:cViewPr>
      <p:guideLst>
        <p:guide orient="horz" pos="2160"/>
        <p:guide orient="horz" pos="3840"/>
        <p:guide pos="3840"/>
        <p:guide pos="384"/>
        <p:guide pos="7296"/>
        <p:guide orient="horz" pos="960"/>
      </p:guideLst>
    </p:cSldViewPr>
  </p:slideViewPr>
  <p:notesTextViewPr>
    <p:cViewPr>
      <p:scale>
        <a:sx n="150" d="100"/>
        <a:sy n="150" d="100"/>
      </p:scale>
      <p:origin x="0" y="0"/>
    </p:cViewPr>
  </p:notesTextViewPr>
  <p:sorterViewPr>
    <p:cViewPr varScale="1">
      <p:scale>
        <a:sx n="1" d="1"/>
        <a:sy n="1" d="1"/>
      </p:scale>
      <p:origin x="0" y="0"/>
    </p:cViewPr>
  </p:sorterViewPr>
  <p:notesViewPr>
    <p:cSldViewPr>
      <p:cViewPr varScale="1">
        <p:scale>
          <a:sx n="83" d="100"/>
          <a:sy n="83" d="100"/>
        </p:scale>
        <p:origin x="278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t>6/30/2016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t>‹#›</a:t>
            </a:fld>
            <a:endParaRPr/>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vl1pPr>
          </a:lstStyle>
          <a:p>
            <a:endParaRPr/>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vl1pPr>
          </a:lstStyle>
          <a:p>
            <a:fld id="{5BFEAE42-E3FE-4405-B7FC-4425D05B92A0}" type="slidenum">
              <a:rPr/>
              <a:pPr/>
              <a:t>‹#›</a:t>
            </a:fld>
            <a:endParaRPr/>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3716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365760" indent="-109728" algn="l" defTabSz="914400" rtl="0" eaLnBrk="1" latinLnBrk="0" hangingPunct="1">
      <a:spcBef>
        <a:spcPts val="600"/>
      </a:spcBef>
      <a:buFont typeface="Arial" panose="020B0604020202020204" pitchFamily="34" charset="0"/>
      <a:buChar char="–"/>
      <a:defRPr sz="1000" kern="1200">
        <a:solidFill>
          <a:schemeClr val="tx1"/>
        </a:solidFill>
        <a:latin typeface="+mn-lt"/>
        <a:ea typeface="+mn-ea"/>
        <a:cs typeface="+mn-cs"/>
      </a:defRPr>
    </a:lvl3pPr>
    <a:lvl4pPr marL="548640" indent="-109728"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pPr defTabSz="483265">
              <a:defRPr/>
            </a:pP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a:t>
            </a:fld>
            <a:endParaRPr lang="en-GB" dirty="0"/>
          </a:p>
        </p:txBody>
      </p:sp>
    </p:spTree>
    <p:extLst>
      <p:ext uri="{BB962C8B-B14F-4D97-AF65-F5344CB8AC3E}">
        <p14:creationId xmlns:p14="http://schemas.microsoft.com/office/powerpoint/2010/main" val="736075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Bot capabilities / ecosystem interactions</a:t>
            </a:r>
          </a:p>
          <a:p>
            <a:r>
              <a:rPr lang="en-US" dirty="0"/>
              <a:t>Magic</a:t>
            </a:r>
            <a:r>
              <a:rPr lang="en-US" baseline="0" dirty="0"/>
              <a:t> of </a:t>
            </a:r>
            <a:r>
              <a:rPr lang="en-US" baseline="0" dirty="0" err="1"/>
              <a:t>ChatOps</a:t>
            </a:r>
            <a:r>
              <a:rPr lang="en-US" baseline="0" dirty="0"/>
              <a:t> – not just transparency – now, you are interacting with the ecosystem</a:t>
            </a:r>
          </a:p>
          <a:p>
            <a:r>
              <a:rPr lang="en-US" baseline="0" dirty="0"/>
              <a:t>Example – Monitoring…</a:t>
            </a: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10</a:t>
            </a:fld>
            <a:endParaRPr lang="en-GB" dirty="0"/>
          </a:p>
        </p:txBody>
      </p:sp>
    </p:spTree>
    <p:extLst>
      <p:ext uri="{BB962C8B-B14F-4D97-AF65-F5344CB8AC3E}">
        <p14:creationId xmlns:p14="http://schemas.microsoft.com/office/powerpoint/2010/main" val="4225973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3.  Fun aspect</a:t>
            </a:r>
          </a:p>
        </p:txBody>
      </p:sp>
      <p:sp>
        <p:nvSpPr>
          <p:cNvPr id="4" name="Slide Number Placeholder 3"/>
          <p:cNvSpPr>
            <a:spLocks noGrp="1"/>
          </p:cNvSpPr>
          <p:nvPr>
            <p:ph type="sldNum" sz="quarter" idx="10"/>
          </p:nvPr>
        </p:nvSpPr>
        <p:spPr/>
        <p:txBody>
          <a:bodyPr/>
          <a:lstStyle/>
          <a:p>
            <a:fld id="{22A853E8-D85F-5D49-95D2-E1D96ABFE2B9}" type="slidenum">
              <a:rPr lang="en-GB" smtClean="0"/>
              <a:pPr/>
              <a:t>11</a:t>
            </a:fld>
            <a:endParaRPr lang="en-GB" dirty="0"/>
          </a:p>
        </p:txBody>
      </p:sp>
    </p:spTree>
    <p:extLst>
      <p:ext uri="{BB962C8B-B14F-4D97-AF65-F5344CB8AC3E}">
        <p14:creationId xmlns:p14="http://schemas.microsoft.com/office/powerpoint/2010/main" val="1737736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Our organization was, and still is,</a:t>
            </a:r>
            <a:r>
              <a:rPr lang="en-US" baseline="0" dirty="0"/>
              <a:t> a classical silo organization.</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12</a:t>
            </a:fld>
            <a:endParaRPr lang="en-GB" dirty="0"/>
          </a:p>
        </p:txBody>
      </p:sp>
    </p:spTree>
    <p:extLst>
      <p:ext uri="{BB962C8B-B14F-4D97-AF65-F5344CB8AC3E}">
        <p14:creationId xmlns:p14="http://schemas.microsoft.com/office/powerpoint/2010/main" val="904483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b="1" dirty="0"/>
              <a:t>Olivier</a:t>
            </a:r>
            <a:r>
              <a:rPr lang="en-US" dirty="0"/>
              <a:t>:</a:t>
            </a:r>
          </a:p>
          <a:p>
            <a:r>
              <a:rPr lang="en-US" dirty="0"/>
              <a:t>At</a:t>
            </a:r>
            <a:r>
              <a:rPr lang="en-US" baseline="0" dirty="0"/>
              <a:t> HPE, we do not have conversations about tools anymore, we have conversations about pipelines.</a:t>
            </a:r>
          </a:p>
          <a:p>
            <a:r>
              <a:rPr lang="en-US" baseline="0" dirty="0"/>
              <a:t>Basically looking at the tool landscape from an holistic, end-to-end perspective.</a:t>
            </a:r>
          </a:p>
          <a:p>
            <a:endParaRPr lang="en-US" baseline="0" dirty="0"/>
          </a:p>
          <a:p>
            <a:r>
              <a:rPr lang="en-US" baseline="0" dirty="0"/>
              <a:t>We are also very much convinced that one size does not fit all. Given the breadth of our portfolio, we basically need to have custom pipelines for each asset.</a:t>
            </a:r>
          </a:p>
          <a:p>
            <a:endParaRPr lang="en-US" baseline="0" dirty="0"/>
          </a:p>
          <a:p>
            <a:r>
              <a:rPr lang="en-US" baseline="0" dirty="0"/>
              <a:t>How do we do that?</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13</a:t>
            </a:fld>
            <a:endParaRPr lang="en-GB" dirty="0"/>
          </a:p>
        </p:txBody>
      </p:sp>
    </p:spTree>
    <p:extLst>
      <p:ext uri="{BB962C8B-B14F-4D97-AF65-F5344CB8AC3E}">
        <p14:creationId xmlns:p14="http://schemas.microsoft.com/office/powerpoint/2010/main" val="1610195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defTabSz="474254">
              <a:defRPr/>
            </a:pPr>
            <a:r>
              <a:rPr lang="en-US" dirty="0"/>
              <a:t>Concept of CD pipeline:</a:t>
            </a:r>
            <a:r>
              <a:rPr lang="en-US" baseline="0" dirty="0"/>
              <a:t> move good changes as quickly and as automatically as possible and reject bad changes as quickly and as automatically as possible.</a:t>
            </a:r>
          </a:p>
          <a:p>
            <a:pPr defTabSz="474254">
              <a:defRPr/>
            </a:pPr>
            <a:endParaRPr lang="en-US" dirty="0"/>
          </a:p>
          <a:p>
            <a:pPr defTabSz="474254">
              <a:defRPr/>
            </a:pPr>
            <a:r>
              <a:rPr lang="en-US" dirty="0"/>
              <a:t>As we have freedom regarding the pipeline, we also have several (couple of ) “anchor points”, which are non-negotiable, such as:</a:t>
            </a:r>
          </a:p>
          <a:p>
            <a:pPr marL="177845" indent="-177845" defTabSz="474254">
              <a:buFontTx/>
              <a:buChar char="-"/>
              <a:defRPr/>
            </a:pPr>
            <a:r>
              <a:rPr lang="en-US" dirty="0"/>
              <a:t>Source code management platform</a:t>
            </a:r>
          </a:p>
          <a:p>
            <a:pPr marL="177845" indent="-177845" defTabSz="474254">
              <a:buFontTx/>
              <a:buChar char="-"/>
              <a:defRPr/>
            </a:pPr>
            <a:r>
              <a:rPr lang="en-US" dirty="0"/>
              <a:t>Change record service</a:t>
            </a:r>
          </a:p>
          <a:p>
            <a:pPr marL="177845" indent="-177845" defTabSz="474254">
              <a:buFontTx/>
              <a:buChar char="-"/>
              <a:defRPr/>
            </a:pPr>
            <a:endParaRPr lang="en-US" dirty="0"/>
          </a:p>
          <a:p>
            <a:pPr marL="177845" indent="-177845" defTabSz="474254">
              <a:buFontTx/>
              <a:buChar char="-"/>
              <a:defRPr/>
            </a:pPr>
            <a:r>
              <a:rPr lang="en-US" dirty="0"/>
              <a:t>Coding the process in the CD pipeline…</a:t>
            </a:r>
          </a:p>
          <a:p>
            <a:pPr marL="177845" indent="-177845" defTabSz="474254">
              <a:buFontTx/>
              <a:buChar char="-"/>
              <a:defRPr/>
            </a:pPr>
            <a:r>
              <a:rPr lang="en-US" dirty="0"/>
              <a:t>Flexible</a:t>
            </a:r>
            <a:r>
              <a:rPr lang="en-US" baseline="0" dirty="0"/>
              <a:t> CD pipeline – we don’t define every tool/aspect of pipeline (not perceptive).  Some aspects non-negotiable.  Standardize some, example: – source code management. (see notes above).</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14</a:t>
            </a:fld>
            <a:endParaRPr lang="en-GB" dirty="0"/>
          </a:p>
        </p:txBody>
      </p:sp>
    </p:spTree>
    <p:extLst>
      <p:ext uri="{BB962C8B-B14F-4D97-AF65-F5344CB8AC3E}">
        <p14:creationId xmlns:p14="http://schemas.microsoft.com/office/powerpoint/2010/main" val="1639097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The</a:t>
            </a:r>
            <a:r>
              <a:rPr lang="en-US" baseline="0" dirty="0"/>
              <a:t> 1</a:t>
            </a:r>
            <a:r>
              <a:rPr lang="en-US" baseline="30000" dirty="0"/>
              <a:t>st</a:t>
            </a:r>
            <a:r>
              <a:rPr lang="en-US" baseline="0" dirty="0"/>
              <a:t> anchor point is Source Code Management.</a:t>
            </a:r>
          </a:p>
          <a:p>
            <a:r>
              <a:rPr lang="en-US" baseline="0" dirty="0"/>
              <a:t>It’s an anchor point because we want all of the code of HPE to be shared – when applicable – across our employees. It’s a social coding model.</a:t>
            </a:r>
          </a:p>
          <a:p>
            <a:r>
              <a:rPr lang="en-US" baseline="0" dirty="0"/>
              <a:t>Very critical as everything is progressively threated as code: the application, the configuration, the data model, the infrastructure.</a:t>
            </a:r>
          </a:p>
          <a:p>
            <a:r>
              <a:rPr lang="en-US" baseline="0" dirty="0"/>
              <a:t>It is also a corner stone in integrating pieces of our pipeline.</a:t>
            </a:r>
          </a:p>
          <a:p>
            <a:pPr marL="9144" indent="0">
              <a:buNone/>
            </a:pPr>
            <a:r>
              <a:rPr lang="en-US" baseline="0" dirty="0"/>
              <a:t>Characteristics: </a:t>
            </a:r>
          </a:p>
          <a:p>
            <a:pPr marL="9144" indent="0">
              <a:buNone/>
            </a:pPr>
            <a:r>
              <a:rPr lang="en-US" baseline="0" dirty="0"/>
              <a:t>- one change = one deploy – at least in test</a:t>
            </a:r>
            <a:endParaRPr lang="en-US" dirty="0"/>
          </a:p>
          <a:p>
            <a:r>
              <a:rPr lang="en-US" dirty="0"/>
              <a:t>-light weight peer reviews</a:t>
            </a:r>
          </a:p>
          <a:p>
            <a:r>
              <a:rPr lang="en-US" baseline="0" dirty="0"/>
              <a:t>- </a:t>
            </a:r>
            <a:r>
              <a:rPr lang="en-US" baseline="0" dirty="0" err="1"/>
              <a:t>ChatOps</a:t>
            </a:r>
            <a:r>
              <a:rPr lang="en-US" baseline="0" dirty="0"/>
              <a:t> integration</a:t>
            </a: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15</a:t>
            </a:fld>
            <a:endParaRPr lang="en-GB" dirty="0"/>
          </a:p>
        </p:txBody>
      </p:sp>
    </p:spTree>
    <p:extLst>
      <p:ext uri="{BB962C8B-B14F-4D97-AF65-F5344CB8AC3E}">
        <p14:creationId xmlns:p14="http://schemas.microsoft.com/office/powerpoint/2010/main" val="3635988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Change service</a:t>
            </a:r>
            <a:r>
              <a:rPr lang="en-US" baseline="0" dirty="0"/>
              <a:t> records:</a:t>
            </a:r>
          </a:p>
          <a:p>
            <a:endParaRPr lang="en-US" baseline="0" dirty="0"/>
          </a:p>
          <a:p>
            <a:r>
              <a:rPr lang="en-US" dirty="0"/>
              <a:t>When we entered the DevOps</a:t>
            </a:r>
            <a:r>
              <a:rPr lang="en-US" baseline="0" dirty="0"/>
              <a:t> kickoff meeting, we had a pretty intense process which we call the “</a:t>
            </a:r>
            <a:r>
              <a:rPr lang="en-US" baseline="0" dirty="0" err="1"/>
              <a:t>RfC</a:t>
            </a:r>
            <a:r>
              <a:rPr lang="en-US" baseline="0" dirty="0"/>
              <a:t>” process. Changes where being submitted, and approved. But they were reviewed &amp; approved for the wrong reasons. For template conformance: an entry in this particular field, and that “UAT </a:t>
            </a:r>
            <a:r>
              <a:rPr lang="en-US" baseline="0" dirty="0" err="1"/>
              <a:t>oK</a:t>
            </a:r>
            <a:r>
              <a:rPr lang="en-US" baseline="0" dirty="0"/>
              <a:t>” checkbox checked.</a:t>
            </a:r>
          </a:p>
          <a:p>
            <a:r>
              <a:rPr lang="en-US" baseline="0" dirty="0"/>
              <a:t>So, after working with the Change management team, we came up with a way to codify and automate, on top of our CD pipeline, the change management process.</a:t>
            </a:r>
          </a:p>
          <a:p>
            <a:r>
              <a:rPr lang="en-US" baseline="0" dirty="0"/>
              <a:t>- Much closer to the System of Records</a:t>
            </a:r>
          </a:p>
          <a:p>
            <a:r>
              <a:rPr lang="en-US" baseline="0" dirty="0"/>
              <a:t>- Fully traceable</a:t>
            </a:r>
          </a:p>
        </p:txBody>
      </p:sp>
      <p:sp>
        <p:nvSpPr>
          <p:cNvPr id="4" name="Slide Number Placeholder 3"/>
          <p:cNvSpPr>
            <a:spLocks noGrp="1"/>
          </p:cNvSpPr>
          <p:nvPr>
            <p:ph type="sldNum" sz="quarter" idx="10"/>
          </p:nvPr>
        </p:nvSpPr>
        <p:spPr/>
        <p:txBody>
          <a:bodyPr/>
          <a:lstStyle/>
          <a:p>
            <a:fld id="{22A853E8-D85F-5D49-95D2-E1D96ABFE2B9}" type="slidenum">
              <a:rPr lang="en-GB" smtClean="0"/>
              <a:pPr/>
              <a:t>16</a:t>
            </a:fld>
            <a:endParaRPr lang="en-GB" dirty="0"/>
          </a:p>
        </p:txBody>
      </p:sp>
    </p:spTree>
    <p:extLst>
      <p:ext uri="{BB962C8B-B14F-4D97-AF65-F5344CB8AC3E}">
        <p14:creationId xmlns:p14="http://schemas.microsoft.com/office/powerpoint/2010/main" val="526767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And because the feedback loop is extremely</a:t>
            </a:r>
            <a:r>
              <a:rPr lang="en-US" baseline="0" dirty="0"/>
              <a:t> important, teams have been big on telemetry. At HP we have many enterprise monitoring solutions. For </a:t>
            </a:r>
            <a:r>
              <a:rPr lang="en-US" baseline="0" dirty="0" err="1"/>
              <a:t>myComp</a:t>
            </a:r>
            <a:r>
              <a:rPr lang="en-US" baseline="0" dirty="0"/>
              <a:t>, the one that is used the most is </a:t>
            </a:r>
            <a:r>
              <a:rPr lang="en-US" baseline="0" dirty="0" err="1"/>
              <a:t>AppPulse</a:t>
            </a:r>
            <a:r>
              <a:rPr lang="en-US" baseline="0" dirty="0"/>
              <a:t> mobile, which shows lots of useful data.</a:t>
            </a:r>
          </a:p>
          <a:p>
            <a:pPr marL="177845" indent="-177845">
              <a:buFontTx/>
              <a:buChar char="-"/>
            </a:pPr>
            <a:r>
              <a:rPr lang="en-US" dirty="0"/>
              <a:t>What</a:t>
            </a:r>
            <a:r>
              <a:rPr lang="en-US" baseline="0" dirty="0"/>
              <a:t> screens users navigate to</a:t>
            </a:r>
          </a:p>
          <a:p>
            <a:pPr marL="177845" indent="-177845">
              <a:buFontTx/>
              <a:buChar char="-"/>
            </a:pPr>
            <a:r>
              <a:rPr lang="en-US" baseline="0" dirty="0"/>
              <a:t>What OS version do perform or which one do we have to dig deeper and chase performance issues</a:t>
            </a:r>
          </a:p>
          <a:p>
            <a:pPr marL="177845" indent="-177845">
              <a:buFontTx/>
              <a:buChar char="-"/>
            </a:pPr>
            <a:r>
              <a:rPr lang="en-US" baseline="0" dirty="0"/>
              <a:t>Best of all, we have integrated this as a </a:t>
            </a:r>
            <a:r>
              <a:rPr lang="en-US" baseline="0" dirty="0" err="1"/>
              <a:t>FunDex</a:t>
            </a:r>
            <a:r>
              <a:rPr lang="en-US" baseline="0" dirty="0"/>
              <a:t> score, which is a composite metric of UI performance, stability and resource consumption like battery and cellular data</a:t>
            </a:r>
          </a:p>
          <a:p>
            <a:pPr marL="177845" indent="-177845">
              <a:buFontTx/>
              <a:buChar char="-"/>
            </a:pPr>
            <a:endParaRPr lang="en-US" baseline="0" dirty="0"/>
          </a:p>
          <a:p>
            <a:r>
              <a:rPr lang="en-US" baseline="0" dirty="0"/>
              <a:t>All this data is in the hand of the integrated DevOps teams, not only the Operations team anymore. And this drive the right behaviors for the DevOps teams. Everybody fights to influence the </a:t>
            </a:r>
            <a:r>
              <a:rPr lang="en-US" baseline="0" dirty="0" err="1"/>
              <a:t>FunDex</a:t>
            </a:r>
            <a:r>
              <a:rPr lang="en-US" baseline="0" dirty="0"/>
              <a:t> score!</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17</a:t>
            </a:fld>
            <a:endParaRPr lang="en-GB" dirty="0"/>
          </a:p>
        </p:txBody>
      </p:sp>
    </p:spTree>
    <p:extLst>
      <p:ext uri="{BB962C8B-B14F-4D97-AF65-F5344CB8AC3E}">
        <p14:creationId xmlns:p14="http://schemas.microsoft.com/office/powerpoint/2010/main" val="25355001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HP Simplified"/>
                <a:ea typeface="+mn-ea"/>
                <a:cs typeface="HP Simplified"/>
              </a:rPr>
              <a:t>Rafael</a:t>
            </a:r>
            <a:r>
              <a:rPr lang="en-US" sz="1200" kern="1200" dirty="0">
                <a:solidFill>
                  <a:schemeClr val="tx1"/>
                </a:solidFill>
                <a:effectLst/>
                <a:latin typeface="HP Simplified"/>
                <a:ea typeface="+mn-ea"/>
                <a:cs typeface="HP Simplified"/>
              </a:rPr>
              <a: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HP Simplified"/>
                <a:ea typeface="+mn-ea"/>
                <a:cs typeface="HP Simplified"/>
              </a:rPr>
              <a:t>IT leadership is accustomed to imposing standards and control. </a:t>
            </a:r>
            <a:r>
              <a:rPr lang="en-US" sz="1200" kern="1200" baseline="0" dirty="0">
                <a:solidFill>
                  <a:schemeClr val="tx1"/>
                </a:solidFill>
                <a:effectLst/>
                <a:latin typeface="HP Simplified"/>
                <a:ea typeface="+mn-ea"/>
                <a:cs typeface="HP Simplified"/>
              </a:rPr>
              <a:t> </a:t>
            </a:r>
            <a:r>
              <a:rPr lang="en-US" sz="1200" kern="1200" baseline="0" dirty="0" err="1">
                <a:solidFill>
                  <a:schemeClr val="tx1"/>
                </a:solidFill>
                <a:effectLst/>
                <a:latin typeface="HP Simplified"/>
                <a:ea typeface="+mn-ea"/>
                <a:cs typeface="HP Simplified"/>
              </a:rPr>
              <a:t>DevOps</a:t>
            </a:r>
            <a:r>
              <a:rPr lang="en-US" sz="1200" kern="1200" baseline="0" dirty="0">
                <a:solidFill>
                  <a:schemeClr val="tx1"/>
                </a:solidFill>
                <a:effectLst/>
                <a:latin typeface="HP Simplified"/>
                <a:ea typeface="+mn-ea"/>
                <a:cs typeface="HP Simplified"/>
              </a:rPr>
              <a:t> requires flexibility to innovate, so leaders must strike that balance.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HP Simplified"/>
              <a:ea typeface="+mn-ea"/>
              <a:cs typeface="HP Simplified"/>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HP Simplified"/>
                <a:ea typeface="+mn-ea"/>
                <a:cs typeface="HP Simplified"/>
              </a:rPr>
              <a:t>Keep developers “in the channel” but allow some experimentation at the edges</a:t>
            </a:r>
            <a:endParaRPr lang="en-US" sz="1200" kern="1200" dirty="0">
              <a:solidFill>
                <a:schemeClr val="tx1"/>
              </a:solidFill>
              <a:effectLst/>
              <a:latin typeface="HP Simplified"/>
              <a:ea typeface="+mn-ea"/>
              <a:cs typeface="HP Simplified"/>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2A853E8-D85F-5D49-95D2-E1D96ABFE2B9}" type="slidenum">
              <a:rPr kumimoji="0" lang="en-GB" sz="1200" b="0" i="0" u="none" strike="noStrike" kern="1200" cap="none" spc="0" normalizeH="0" baseline="0" noProof="0" smtClean="0">
                <a:ln>
                  <a:noFill/>
                </a:ln>
                <a:solidFill>
                  <a:prstClr val="black"/>
                </a:solidFill>
                <a:effectLst/>
                <a:uLnTx/>
                <a:uFillTx/>
                <a:latin typeface="HP Simplified"/>
                <a:ea typeface="+mn-ea"/>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GB" sz="1200" b="0" i="0" u="none" strike="noStrike" kern="1200" cap="none" spc="0" normalizeH="0" baseline="0" noProof="0" dirty="0">
              <a:ln>
                <a:noFill/>
              </a:ln>
              <a:solidFill>
                <a:prstClr val="black"/>
              </a:solidFill>
              <a:effectLst/>
              <a:uLnTx/>
              <a:uFillTx/>
              <a:latin typeface="HP Simplified"/>
              <a:ea typeface="+mn-ea"/>
            </a:endParaRPr>
          </a:p>
        </p:txBody>
      </p:sp>
    </p:spTree>
    <p:extLst>
      <p:ext uri="{BB962C8B-B14F-4D97-AF65-F5344CB8AC3E}">
        <p14:creationId xmlns:p14="http://schemas.microsoft.com/office/powerpoint/2010/main" val="2257994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b="1" dirty="0"/>
              <a:t>Rafael</a:t>
            </a:r>
            <a:r>
              <a:rPr lang="en-US" dirty="0"/>
              <a:t>: </a:t>
            </a:r>
          </a:p>
          <a:p>
            <a:r>
              <a:rPr lang="en-US" dirty="0"/>
              <a:t>We talked a lot about</a:t>
            </a:r>
            <a:r>
              <a:rPr lang="en-US" baseline="0" dirty="0"/>
              <a:t> technology. But the biggest enabler for us has been people. You’ve seen that with our </a:t>
            </a:r>
            <a:r>
              <a:rPr lang="en-US" baseline="0" dirty="0" err="1"/>
              <a:t>ChatOps</a:t>
            </a:r>
            <a:r>
              <a:rPr lang="en-US" baseline="0" dirty="0"/>
              <a:t> environment.</a:t>
            </a:r>
          </a:p>
          <a:p>
            <a:r>
              <a:rPr lang="en-US" baseline="0" dirty="0"/>
              <a:t>The other dimension is trust. And verification.</a:t>
            </a:r>
            <a:r>
              <a:rPr lang="en-US" dirty="0"/>
              <a:t> </a:t>
            </a:r>
          </a:p>
        </p:txBody>
      </p:sp>
      <p:sp>
        <p:nvSpPr>
          <p:cNvPr id="4" name="Slide Number Placeholder 3"/>
          <p:cNvSpPr>
            <a:spLocks noGrp="1"/>
          </p:cNvSpPr>
          <p:nvPr>
            <p:ph type="sldNum" sz="quarter" idx="10"/>
          </p:nvPr>
        </p:nvSpPr>
        <p:spPr/>
        <p:txBody>
          <a:bodyPr/>
          <a:lstStyle/>
          <a:p>
            <a:fld id="{22A853E8-D85F-5D49-95D2-E1D96ABFE2B9}" type="slidenum">
              <a:rPr lang="en-GB" smtClean="0"/>
              <a:pPr/>
              <a:t>19</a:t>
            </a:fld>
            <a:endParaRPr lang="en-GB" dirty="0"/>
          </a:p>
        </p:txBody>
      </p:sp>
    </p:spTree>
    <p:extLst>
      <p:ext uri="{BB962C8B-B14F-4D97-AF65-F5344CB8AC3E}">
        <p14:creationId xmlns:p14="http://schemas.microsoft.com/office/powerpoint/2010/main" val="3283062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0688" y="393700"/>
            <a:ext cx="4724400" cy="2657475"/>
          </a:xfrm>
        </p:spPr>
      </p:sp>
      <p:sp>
        <p:nvSpPr>
          <p:cNvPr id="3" name="Notes Placeholder 2"/>
          <p:cNvSpPr>
            <a:spLocks noGrp="1"/>
          </p:cNvSpPr>
          <p:nvPr>
            <p:ph type="body" idx="1"/>
          </p:nvPr>
        </p:nvSpPr>
        <p:spPr>
          <a:xfrm>
            <a:off x="731520" y="4560569"/>
            <a:ext cx="5852160" cy="4834175"/>
          </a:xfrm>
        </p:spPr>
        <p:txBody>
          <a:bodyPr>
            <a:normAutofit/>
          </a:bodyPr>
          <a:lstStyle/>
          <a:p>
            <a:pPr lvl="0"/>
            <a:r>
              <a:rPr lang="en-US" sz="1100" b="1" dirty="0"/>
              <a:t>Ashish</a:t>
            </a:r>
            <a:r>
              <a:rPr lang="en-US" sz="1100" dirty="0"/>
              <a:t>: Isn't that cool? This is the future we have been dreaming of as kids.</a:t>
            </a:r>
          </a:p>
          <a:p>
            <a:pPr lvl="0"/>
            <a:r>
              <a:rPr lang="en-US" sz="1100" dirty="0"/>
              <a:t>That future is here. IOT,</a:t>
            </a:r>
            <a:r>
              <a:rPr lang="en-US" sz="1100" baseline="0" dirty="0"/>
              <a:t> </a:t>
            </a:r>
            <a:r>
              <a:rPr lang="en-US" sz="1100" baseline="0" dirty="0" err="1"/>
              <a:t>Composable</a:t>
            </a:r>
            <a:r>
              <a:rPr lang="en-US" sz="1100" baseline="0" dirty="0"/>
              <a:t> infrastructure, Big Data, Machine Learning: all of this is now coming together so that humanity can collaborate better than ever before.</a:t>
            </a:r>
          </a:p>
          <a:p>
            <a:pPr lvl="0"/>
            <a:endParaRPr lang="en-US" sz="1100" dirty="0"/>
          </a:p>
          <a:p>
            <a:pPr lvl="0"/>
            <a:r>
              <a:rPr lang="en-US" sz="1100" b="1" dirty="0"/>
              <a:t>Rafael</a:t>
            </a:r>
            <a:r>
              <a:rPr lang="en-US" sz="1100" dirty="0"/>
              <a:t>: we were competing based on capital, now we are competing with companies which did not exist 2 years ago.</a:t>
            </a:r>
            <a:r>
              <a:rPr lang="en-US" sz="1100" baseline="0" dirty="0"/>
              <a:t> This has r</a:t>
            </a:r>
            <a:r>
              <a:rPr lang="en-US" sz="1100" dirty="0"/>
              <a:t>ipple effects</a:t>
            </a:r>
            <a:r>
              <a:rPr lang="en-US" sz="1100" baseline="0" dirty="0"/>
              <a:t> on how we innovate and how we deliver value.</a:t>
            </a:r>
          </a:p>
          <a:p>
            <a:pPr lvl="0"/>
            <a:endParaRPr lang="en-US" sz="1100" baseline="0" dirty="0"/>
          </a:p>
          <a:p>
            <a:pPr lvl="0"/>
            <a:r>
              <a:rPr lang="en-US" sz="1100" b="1" baseline="0" dirty="0"/>
              <a:t>Olivier</a:t>
            </a:r>
            <a:r>
              <a:rPr lang="en-US" sz="1100" baseline="0" dirty="0"/>
              <a:t>: key figures on what HPE IT is</a:t>
            </a:r>
            <a:endParaRPr lang="en-US" sz="1100" dirty="0"/>
          </a:p>
          <a:p>
            <a:pPr marL="177845" indent="-177845">
              <a:buFontTx/>
              <a:buChar char="-"/>
            </a:pPr>
            <a:r>
              <a:rPr lang="en-US" sz="1100" dirty="0"/>
              <a:t>1400 apps supported by IT, 2500 in total to run HP</a:t>
            </a:r>
          </a:p>
          <a:p>
            <a:pPr marL="177845" indent="-177845">
              <a:buFontTx/>
              <a:buChar char="-"/>
            </a:pPr>
            <a:r>
              <a:rPr lang="en-US" sz="1100" dirty="0"/>
              <a:t>900 IT projects active in 2015</a:t>
            </a:r>
          </a:p>
          <a:p>
            <a:pPr marL="177845" indent="-177845">
              <a:buFontTx/>
              <a:buChar char="-"/>
            </a:pPr>
            <a:r>
              <a:rPr lang="en-US" sz="1100" dirty="0"/>
              <a:t>7k Dev + Ops</a:t>
            </a:r>
          </a:p>
          <a:p>
            <a:pPr marL="177845" indent="-177845">
              <a:buFontTx/>
              <a:buChar char="-"/>
            </a:pPr>
            <a:endParaRPr lang="en-US" sz="1100" dirty="0"/>
          </a:p>
          <a:p>
            <a:pPr marL="0" indent="0">
              <a:buFontTx/>
              <a:buNone/>
            </a:pPr>
            <a:r>
              <a:rPr lang="en-US" sz="1100" dirty="0"/>
              <a:t>Rafael:</a:t>
            </a:r>
            <a:r>
              <a:rPr lang="en-US" sz="1100" baseline="0" dirty="0"/>
              <a:t> We started our DevOps journey</a:t>
            </a:r>
            <a:endParaRPr lang="en-US" sz="1100" dirty="0"/>
          </a:p>
          <a:p>
            <a:pPr marL="177845" indent="-177845">
              <a:buFontTx/>
              <a:buChar char="-"/>
            </a:pPr>
            <a:endParaRPr lang="en-US" sz="1100"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2</a:t>
            </a:fld>
            <a:endParaRPr lang="en-GB" dirty="0">
              <a:solidFill>
                <a:prstClr val="black"/>
              </a:solidFill>
            </a:endParaRPr>
          </a:p>
        </p:txBody>
      </p:sp>
    </p:spTree>
    <p:extLst>
      <p:ext uri="{BB962C8B-B14F-4D97-AF65-F5344CB8AC3E}">
        <p14:creationId xmlns:p14="http://schemas.microsoft.com/office/powerpoint/2010/main" val="35214307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fr-FR" baseline="0" dirty="0" err="1"/>
              <a:t>Empower</a:t>
            </a:r>
            <a:r>
              <a:rPr lang="fr-FR" baseline="0" dirty="0"/>
              <a:t> teams:</a:t>
            </a:r>
          </a:p>
          <a:p>
            <a:r>
              <a:rPr lang="fr-FR" baseline="0" dirty="0"/>
              <a:t>- </a:t>
            </a:r>
            <a:r>
              <a:rPr lang="fr-FR" baseline="0" dirty="0" err="1"/>
              <a:t>With</a:t>
            </a:r>
            <a:r>
              <a:rPr lang="fr-FR" baseline="0" dirty="0"/>
              <a:t> </a:t>
            </a:r>
            <a:r>
              <a:rPr lang="fr-FR" baseline="0" dirty="0" err="1"/>
              <a:t>empowerment</a:t>
            </a:r>
            <a:r>
              <a:rPr lang="fr-FR" baseline="0" dirty="0"/>
              <a:t> </a:t>
            </a:r>
            <a:r>
              <a:rPr lang="fr-FR" baseline="0" dirty="0" err="1"/>
              <a:t>comes</a:t>
            </a:r>
            <a:r>
              <a:rPr lang="fr-FR" baseline="0" dirty="0"/>
              <a:t> pains – not </a:t>
            </a:r>
            <a:r>
              <a:rPr lang="fr-FR" baseline="0" dirty="0" err="1"/>
              <a:t>only</a:t>
            </a:r>
            <a:r>
              <a:rPr lang="fr-FR" baseline="0" dirty="0"/>
              <a:t> </a:t>
            </a:r>
            <a:r>
              <a:rPr lang="fr-FR" baseline="0" dirty="0" err="1"/>
              <a:t>benefits</a:t>
            </a:r>
            <a:r>
              <a:rPr lang="fr-FR" baseline="0" dirty="0"/>
              <a:t> </a:t>
            </a:r>
          </a:p>
          <a:p>
            <a:pPr marL="171450" indent="-171450">
              <a:buFontTx/>
              <a:buChar char="-"/>
            </a:pPr>
            <a:r>
              <a:rPr lang="fr-FR" baseline="0" dirty="0"/>
              <a:t>Team composition, </a:t>
            </a:r>
            <a:r>
              <a:rPr lang="fr-FR" baseline="0" dirty="0" err="1"/>
              <a:t>DevOps</a:t>
            </a:r>
            <a:r>
              <a:rPr lang="fr-FR" baseline="0" dirty="0"/>
              <a:t> guru, set new </a:t>
            </a:r>
            <a:r>
              <a:rPr lang="fr-FR" baseline="0" dirty="0" err="1"/>
              <a:t>boundaries</a:t>
            </a:r>
            <a:r>
              <a:rPr lang="fr-FR" baseline="0" dirty="0"/>
              <a:t>, …</a:t>
            </a:r>
          </a:p>
          <a:p>
            <a:pPr marL="0" indent="0">
              <a:buFontTx/>
              <a:buNone/>
            </a:pPr>
            <a:endParaRPr lang="fr-FR" baseline="0" dirty="0"/>
          </a:p>
          <a:p>
            <a:pPr marL="0" indent="0">
              <a:buFontTx/>
              <a:buNone/>
            </a:pPr>
            <a:r>
              <a:rPr lang="fr-FR" baseline="0" dirty="0"/>
              <a:t>Anchor points (Minimum Viable </a:t>
            </a:r>
            <a:r>
              <a:rPr lang="fr-FR" baseline="0" dirty="0" err="1"/>
              <a:t>Process</a:t>
            </a:r>
            <a:r>
              <a:rPr lang="fr-FR" baseline="0" dirty="0"/>
              <a:t>)</a:t>
            </a:r>
          </a:p>
          <a:p>
            <a:pPr marL="171450" indent="-171450">
              <a:buFontTx/>
              <a:buChar char="-"/>
            </a:pPr>
            <a:r>
              <a:rPr lang="fr-FR" baseline="0" dirty="0"/>
              <a:t>Change Record service</a:t>
            </a:r>
          </a:p>
          <a:p>
            <a:pPr marL="171450" indent="-171450">
              <a:buFontTx/>
              <a:buChar char="-"/>
            </a:pPr>
            <a:r>
              <a:rPr lang="fr-FR" baseline="0" dirty="0" err="1"/>
              <a:t>Others</a:t>
            </a:r>
            <a:r>
              <a:rPr lang="fr-FR" baseline="0" dirty="0"/>
              <a:t>: </a:t>
            </a:r>
            <a:r>
              <a:rPr lang="fr-FR" baseline="0" dirty="0" err="1"/>
              <a:t>security</a:t>
            </a:r>
            <a:r>
              <a:rPr lang="fr-FR" baseline="0" dirty="0"/>
              <a:t> scan, …</a:t>
            </a:r>
          </a:p>
          <a:p>
            <a:endParaRPr lang="en-US" dirty="0"/>
          </a:p>
        </p:txBody>
      </p:sp>
      <p:sp>
        <p:nvSpPr>
          <p:cNvPr id="4" name="Slide Number Placeholder 3"/>
          <p:cNvSpPr>
            <a:spLocks noGrp="1"/>
          </p:cNvSpPr>
          <p:nvPr>
            <p:ph type="sldNum" sz="quarter" idx="10"/>
          </p:nvPr>
        </p:nvSpPr>
        <p:spPr/>
        <p:txBody>
          <a:bodyPr/>
          <a:lstStyle/>
          <a:p>
            <a:fld id="{8547E1EE-0039-4797-B978-F453418260D1}" type="slidenum">
              <a:rPr lang="en-US" smtClean="0"/>
              <a:pPr/>
              <a:t>20</a:t>
            </a:fld>
            <a:endParaRPr lang="en-US" dirty="0"/>
          </a:p>
        </p:txBody>
      </p:sp>
    </p:spTree>
    <p:extLst>
      <p:ext uri="{BB962C8B-B14F-4D97-AF65-F5344CB8AC3E}">
        <p14:creationId xmlns:p14="http://schemas.microsoft.com/office/powerpoint/2010/main" val="888569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baseline="0" dirty="0"/>
              <a:t>Trust has been a foundation, and a real departure from our previous IT culture. But we found that trust has been the one element that is making a world of difference.</a:t>
            </a:r>
          </a:p>
          <a:p>
            <a:endParaRPr lang="fr-FR"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21</a:t>
            </a:fld>
            <a:endParaRPr lang="en-GB" dirty="0">
              <a:solidFill>
                <a:prstClr val="black"/>
              </a:solidFill>
            </a:endParaRPr>
          </a:p>
        </p:txBody>
      </p:sp>
    </p:spTree>
    <p:extLst>
      <p:ext uri="{BB962C8B-B14F-4D97-AF65-F5344CB8AC3E}">
        <p14:creationId xmlns:p14="http://schemas.microsoft.com/office/powerpoint/2010/main" val="3064691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10"/>
          </p:nvPr>
        </p:nvSpPr>
        <p:spPr/>
        <p:txBody>
          <a:bodyPr/>
          <a:lstStyle/>
          <a:p>
            <a:fld id="{5BFEAE42-E3FE-4405-B7FC-4425D05B92A0}" type="slidenum">
              <a:rPr lang="en-US" smtClean="0"/>
              <a:pPr/>
              <a:t>22</a:t>
            </a:fld>
            <a:endParaRPr lang="en-US"/>
          </a:p>
        </p:txBody>
      </p:sp>
    </p:spTree>
    <p:extLst>
      <p:ext uri="{BB962C8B-B14F-4D97-AF65-F5344CB8AC3E}">
        <p14:creationId xmlns:p14="http://schemas.microsoft.com/office/powerpoint/2010/main" val="2164264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marL="45720" marR="0" indent="-36576" algn="l" defTabSz="914400" rtl="0" eaLnBrk="1" fontAlgn="auto" latinLnBrk="0" hangingPunct="1">
              <a:lnSpc>
                <a:spcPct val="100000"/>
              </a:lnSpc>
              <a:spcBef>
                <a:spcPts val="600"/>
              </a:spcBef>
              <a:spcAft>
                <a:spcPts val="0"/>
              </a:spcAft>
              <a:buClrTx/>
              <a:buSzPct val="25000"/>
              <a:buFont typeface="Arial" panose="020B0604020202020204" pitchFamily="34" charset="0"/>
              <a:buChar char=" "/>
              <a:tabLst/>
              <a:defRPr/>
            </a:pPr>
            <a:r>
              <a:rPr lang="en-US" b="1" dirty="0"/>
              <a:t>Rafael</a:t>
            </a:r>
            <a:r>
              <a:rPr lang="en-US" dirty="0"/>
              <a:t>:</a:t>
            </a:r>
          </a:p>
          <a:p>
            <a:r>
              <a:rPr lang="en-US" dirty="0"/>
              <a:t>Let’s look at two of our apps. You</a:t>
            </a:r>
            <a:r>
              <a:rPr lang="en-US" baseline="0" dirty="0"/>
              <a:t> know, we are well in our Journey. We started to do DevOps in an organized manner across HPE IT late 2014. We have a number of assets which are adopting the DevOps model, accept the end to end ownership, and we have more knocking at the door every day, which is awesome.</a:t>
            </a:r>
          </a:p>
          <a:p>
            <a:r>
              <a:rPr lang="en-US" baseline="0" dirty="0"/>
              <a:t>In our progress report, there are 2 assets that we will highlight:</a:t>
            </a:r>
            <a:endParaRPr lang="en-US" dirty="0"/>
          </a:p>
          <a:p>
            <a:r>
              <a:rPr lang="en-US" dirty="0" err="1"/>
              <a:t>MyComp</a:t>
            </a:r>
            <a:r>
              <a:rPr lang="en-US" baseline="0" dirty="0"/>
              <a:t> mobile:</a:t>
            </a:r>
          </a:p>
          <a:p>
            <a:pPr marL="177845" indent="-177845">
              <a:buFontTx/>
              <a:buChar char="-"/>
            </a:pPr>
            <a:r>
              <a:rPr lang="en-US" baseline="0" dirty="0"/>
              <a:t>The most used mobile app by our 10,000 HP sales people. They see where they are with objectives and their compensations. Any improvement here, helps sales, and thus revenues</a:t>
            </a:r>
          </a:p>
          <a:p>
            <a:pPr marL="177845" indent="-177845">
              <a:buFontTx/>
              <a:buChar char="-"/>
            </a:pPr>
            <a:endParaRPr lang="en-US" dirty="0"/>
          </a:p>
          <a:p>
            <a:r>
              <a:rPr lang="en-US" dirty="0"/>
              <a:t>HPE Support Platform 2.0:</a:t>
            </a:r>
          </a:p>
          <a:p>
            <a:pPr marL="177845" indent="-177845">
              <a:buFontTx/>
              <a:buChar char="-"/>
            </a:pPr>
            <a:r>
              <a:rPr lang="en-US" dirty="0"/>
              <a:t>HP’s new generation support platform where machines, equipment's, support</a:t>
            </a:r>
            <a:r>
              <a:rPr lang="en-US" baseline="0" dirty="0"/>
              <a:t> specialists, IT directors, are all meshed into a gigantic social network. We serve 18,000 customers with this platform. </a:t>
            </a:r>
            <a:r>
              <a:rPr lang="en-US" dirty="0"/>
              <a:t>Improvement here</a:t>
            </a:r>
            <a:r>
              <a:rPr lang="en-US" baseline="0" dirty="0"/>
              <a:t> drives customer satisfaction up. And that’s what we are about</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3</a:t>
            </a:fld>
            <a:endParaRPr lang="en-GB" dirty="0"/>
          </a:p>
        </p:txBody>
      </p:sp>
    </p:spTree>
    <p:extLst>
      <p:ext uri="{BB962C8B-B14F-4D97-AF65-F5344CB8AC3E}">
        <p14:creationId xmlns:p14="http://schemas.microsoft.com/office/powerpoint/2010/main" val="3504704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b="1" baseline="0" dirty="0"/>
              <a:t>Olivier</a:t>
            </a:r>
            <a:r>
              <a:rPr lang="en-US" baseline="0" dirty="0"/>
              <a:t>: </a:t>
            </a:r>
          </a:p>
          <a:p>
            <a:r>
              <a:rPr lang="en-US" baseline="0" dirty="0"/>
              <a:t>As we started our DevOps transformation, we needed to agree on a common understanding.</a:t>
            </a:r>
          </a:p>
          <a:p>
            <a:r>
              <a:rPr lang="en-US" baseline="0" dirty="0"/>
              <a:t>We are going to highlight 3. </a:t>
            </a:r>
          </a:p>
          <a:p>
            <a:pPr>
              <a:lnSpc>
                <a:spcPct val="90000"/>
              </a:lnSpc>
            </a:pPr>
            <a:r>
              <a:rPr lang="en-US" dirty="0"/>
              <a:t>1. Common language - Manifesto</a:t>
            </a:r>
          </a:p>
          <a:p>
            <a:pPr>
              <a:lnSpc>
                <a:spcPct val="90000"/>
              </a:lnSpc>
            </a:pPr>
            <a:r>
              <a:rPr lang="en-US" dirty="0"/>
              <a:t>2. Transparency (thru) </a:t>
            </a:r>
            <a:r>
              <a:rPr lang="en-US" dirty="0" err="1"/>
              <a:t>ChatOps</a:t>
            </a:r>
            <a:r>
              <a:rPr lang="en-US" dirty="0"/>
              <a:t> – nothing is hidden inside the silos</a:t>
            </a:r>
          </a:p>
          <a:p>
            <a:pPr>
              <a:lnSpc>
                <a:spcPct val="90000"/>
              </a:lnSpc>
            </a:pPr>
            <a:r>
              <a:rPr lang="en-US" dirty="0"/>
              <a:t>3.  Common Objective</a:t>
            </a:r>
          </a:p>
          <a:p>
            <a:endParaRPr lang="en-US" baseline="0"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4</a:t>
            </a:fld>
            <a:endParaRPr lang="en-GB" dirty="0">
              <a:solidFill>
                <a:prstClr val="black"/>
              </a:solidFill>
            </a:endParaRPr>
          </a:p>
        </p:txBody>
      </p:sp>
    </p:spTree>
    <p:extLst>
      <p:ext uri="{BB962C8B-B14F-4D97-AF65-F5344CB8AC3E}">
        <p14:creationId xmlns:p14="http://schemas.microsoft.com/office/powerpoint/2010/main" val="4203616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b="1" dirty="0"/>
              <a:t>Ashish</a:t>
            </a:r>
            <a:r>
              <a:rPr lang="en-US" dirty="0"/>
              <a:t>:</a:t>
            </a:r>
          </a:p>
          <a:p>
            <a:r>
              <a:rPr lang="en-US" dirty="0"/>
              <a:t>Collaboration is easier said than done. At the end of the day, we are all</a:t>
            </a:r>
            <a:r>
              <a:rPr lang="en-US" baseline="0" dirty="0"/>
              <a:t> part of an organization….</a:t>
            </a:r>
            <a:endParaRPr lang="en-US" dirty="0"/>
          </a:p>
          <a:p>
            <a:endParaRPr lang="en-US" dirty="0"/>
          </a:p>
          <a:p>
            <a:r>
              <a:rPr lang="en-US" baseline="0" dirty="0"/>
              <a:t> </a:t>
            </a:r>
          </a:p>
          <a:p>
            <a:r>
              <a:rPr lang="en-US" dirty="0"/>
              <a:t>We often hear: “</a:t>
            </a:r>
            <a:r>
              <a:rPr lang="en-US" baseline="0" dirty="0"/>
              <a:t>DevOps is a re-org”. Although in spirit we agree, in practice, for an enterprise of our size, this is not very practical. Or not in one go.</a:t>
            </a:r>
          </a:p>
        </p:txBody>
      </p:sp>
      <p:sp>
        <p:nvSpPr>
          <p:cNvPr id="4" name="Slide Number Placeholder 3"/>
          <p:cNvSpPr>
            <a:spLocks noGrp="1"/>
          </p:cNvSpPr>
          <p:nvPr>
            <p:ph type="sldNum" sz="quarter" idx="10"/>
          </p:nvPr>
        </p:nvSpPr>
        <p:spPr/>
        <p:txBody>
          <a:bodyPr/>
          <a:lstStyle/>
          <a:p>
            <a:fld id="{22A853E8-D85F-5D49-95D2-E1D96ABFE2B9}" type="slidenum">
              <a:rPr lang="en-GB" smtClean="0"/>
              <a:pPr/>
              <a:t>5</a:t>
            </a:fld>
            <a:endParaRPr lang="en-GB" dirty="0"/>
          </a:p>
        </p:txBody>
      </p:sp>
    </p:spTree>
    <p:extLst>
      <p:ext uri="{BB962C8B-B14F-4D97-AF65-F5344CB8AC3E}">
        <p14:creationId xmlns:p14="http://schemas.microsoft.com/office/powerpoint/2010/main" val="3152323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Our organization was, and still is,</a:t>
            </a:r>
            <a:r>
              <a:rPr lang="en-US" baseline="0" dirty="0"/>
              <a:t> a classical silo organization.</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6</a:t>
            </a:fld>
            <a:endParaRPr lang="en-GB" dirty="0"/>
          </a:p>
        </p:txBody>
      </p:sp>
    </p:spTree>
    <p:extLst>
      <p:ext uri="{BB962C8B-B14F-4D97-AF65-F5344CB8AC3E}">
        <p14:creationId xmlns:p14="http://schemas.microsoft.com/office/powerpoint/2010/main" val="4269488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Our organization was, and still is,</a:t>
            </a:r>
            <a:r>
              <a:rPr lang="en-US" baseline="0" dirty="0"/>
              <a:t> a classical silo organization.</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7</a:t>
            </a:fld>
            <a:endParaRPr lang="en-GB" dirty="0"/>
          </a:p>
        </p:txBody>
      </p:sp>
    </p:spTree>
    <p:extLst>
      <p:ext uri="{BB962C8B-B14F-4D97-AF65-F5344CB8AC3E}">
        <p14:creationId xmlns:p14="http://schemas.microsoft.com/office/powerpoint/2010/main" val="1218545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8</a:t>
            </a:fld>
            <a:endParaRPr lang="en-GB" dirty="0"/>
          </a:p>
        </p:txBody>
      </p:sp>
    </p:spTree>
    <p:extLst>
      <p:ext uri="{BB962C8B-B14F-4D97-AF65-F5344CB8AC3E}">
        <p14:creationId xmlns:p14="http://schemas.microsoft.com/office/powerpoint/2010/main" val="2990456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b="1" dirty="0"/>
              <a:t>Ashish</a:t>
            </a:r>
            <a:r>
              <a:rPr lang="en-US" dirty="0"/>
              <a:t>:</a:t>
            </a:r>
            <a:r>
              <a:rPr lang="en-US" baseline="0" dirty="0"/>
              <a:t> </a:t>
            </a:r>
            <a:r>
              <a:rPr lang="en-US" dirty="0"/>
              <a:t>transparency</a:t>
            </a:r>
          </a:p>
        </p:txBody>
      </p:sp>
      <p:sp>
        <p:nvSpPr>
          <p:cNvPr id="4" name="Slide Number Placeholder 3"/>
          <p:cNvSpPr>
            <a:spLocks noGrp="1"/>
          </p:cNvSpPr>
          <p:nvPr>
            <p:ph type="sldNum" sz="quarter" idx="10"/>
          </p:nvPr>
        </p:nvSpPr>
        <p:spPr/>
        <p:txBody>
          <a:bodyPr/>
          <a:lstStyle/>
          <a:p>
            <a:fld id="{22A853E8-D85F-5D49-95D2-E1D96ABFE2B9}" type="slidenum">
              <a:rPr lang="en-GB" smtClean="0"/>
              <a:pPr/>
              <a:t>9</a:t>
            </a:fld>
            <a:endParaRPr lang="en-GB" dirty="0"/>
          </a:p>
        </p:txBody>
      </p:sp>
    </p:spTree>
    <p:extLst>
      <p:ext uri="{BB962C8B-B14F-4D97-AF65-F5344CB8AC3E}">
        <p14:creationId xmlns:p14="http://schemas.microsoft.com/office/powerpoint/2010/main" val="37016004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0986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dirty="0"/>
              <a:t>“Click to add quote here. Type quotation marks before and after text.”</a:t>
            </a:r>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add quoted person’s name, title, company</a:t>
            </a:r>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1D980C28-7D34-4539-8BD9-384792B5196D}" type="datetime4">
              <a:rPr lang="en-US" smtClean="0"/>
              <a:t>June 30, 2016</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4323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late Quote">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a:t>“Click to add quote here. Type quotation marks before and after text.”</a:t>
            </a:r>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add quoted person’s name, title, company</a:t>
            </a:r>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50C080A3-67D3-4334-BBBD-2586A0E23186}" type="datetime4">
              <a:rPr lang="en-US" smtClean="0"/>
              <a:t>June 30, 2016</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Tree>
    <p:extLst>
      <p:ext uri="{BB962C8B-B14F-4D97-AF65-F5344CB8AC3E}">
        <p14:creationId xmlns:p14="http://schemas.microsoft.com/office/powerpoint/2010/main" val="3364303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Date Placeholder 1"/>
          <p:cNvSpPr>
            <a:spLocks noGrp="1"/>
          </p:cNvSpPr>
          <p:nvPr>
            <p:ph type="dt" sz="half" idx="10"/>
          </p:nvPr>
        </p:nvSpPr>
        <p:spPr/>
        <p:txBody>
          <a:bodyPr/>
          <a:lstStyle/>
          <a:p>
            <a:fld id="{80CAAD1B-173D-4E62-B833-0AF2E678DB5B}" type="datetime4">
              <a:rPr lang="en-US" smtClean="0"/>
              <a:t>June 30, 2016</a:t>
            </a:fld>
            <a:endParaRPr/>
          </a:p>
        </p:txBody>
      </p:sp>
      <p:sp>
        <p:nvSpPr>
          <p:cNvPr id="8" name="Footer Placeholder 7"/>
          <p:cNvSpPr>
            <a:spLocks noGrp="1"/>
          </p:cNvSpPr>
          <p:nvPr>
            <p:ph type="ftr" sz="quarter" idx="11"/>
          </p:nvPr>
        </p:nvSpPr>
        <p:spPr/>
        <p:txBody>
          <a:bodyPr/>
          <a:lstStyle/>
          <a:p>
            <a:r>
              <a:rPr lang="en-US"/>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275529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357CE476-A3A9-47EC-ACB1-2D0024860F8E}" type="datetime4">
              <a:rPr lang="en-US" smtClean="0"/>
              <a:t>June 30, 2016</a:t>
            </a:fld>
            <a:endParaRPr/>
          </a:p>
        </p:txBody>
      </p:sp>
      <p:sp>
        <p:nvSpPr>
          <p:cNvPr id="5" name="Footer Placeholder 4"/>
          <p:cNvSpPr>
            <a:spLocks noGrp="1"/>
          </p:cNvSpPr>
          <p:nvPr>
            <p:ph type="ftr" sz="quarter" idx="11"/>
          </p:nvPr>
        </p:nvSpPr>
        <p:spPr/>
        <p:txBody>
          <a:bodyPr/>
          <a:lstStyle/>
          <a:p>
            <a:r>
              <a:rPr lang="en-US"/>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306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E82B2E7-D875-4E89-BEB0-DF13336BC9CE}" type="datetime4">
              <a:rPr lang="en-US" smtClean="0"/>
              <a:t>June 30, 2016</a:t>
            </a:fld>
            <a:endParaRPr/>
          </a:p>
        </p:txBody>
      </p:sp>
      <p:sp>
        <p:nvSpPr>
          <p:cNvPr id="5" name="Footer Placeholder 4"/>
          <p:cNvSpPr>
            <a:spLocks noGrp="1"/>
          </p:cNvSpPr>
          <p:nvPr>
            <p:ph type="ftr" sz="quarter" idx="11"/>
          </p:nvPr>
        </p:nvSpPr>
        <p:spPr/>
        <p:txBody>
          <a:bodyPr/>
          <a:lstStyle/>
          <a:p>
            <a:r>
              <a:rPr lang="en-US"/>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706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3926EDFA-6C48-4F15-B65F-ABE41D14A4C8}" type="datetime4">
              <a:rPr lang="en-US" smtClean="0"/>
              <a:t>June 30, 2016</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fld id="{24C3AE83-4A36-4E0D-BF8F-4D5F09C9996E}" type="datetime4">
              <a:rPr lang="en-US" smtClean="0"/>
              <a:t>June 30, 2016</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66151-5C95-458F-9D01-ADBA6339298B}" type="datetime4">
              <a:rPr lang="en-US" smtClean="0"/>
              <a:t>June 30, 2016</a:t>
            </a:fld>
            <a:endParaRPr/>
          </a:p>
        </p:txBody>
      </p:sp>
      <p:sp>
        <p:nvSpPr>
          <p:cNvPr id="3" name="Footer Placeholder 2"/>
          <p:cNvSpPr>
            <a:spLocks noGrp="1"/>
          </p:cNvSpPr>
          <p:nvPr>
            <p:ph type="ftr" sz="quarter" idx="11"/>
          </p:nvPr>
        </p:nvSpPr>
        <p:spPr/>
        <p:txBody>
          <a:bodyPr/>
          <a:lstStyle/>
          <a:p>
            <a:r>
              <a:rPr lang="en-US"/>
              <a:t>Private | Confidential | Internal Use Only </a:t>
            </a:r>
            <a:endParaRPr/>
          </a:p>
        </p:txBody>
      </p:sp>
      <p:sp>
        <p:nvSpPr>
          <p:cNvPr id="4" name="Slide Number Placeholder 3"/>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3659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00C57C41-464A-475D-A0CC-FA046720D321}" type="datetime4">
              <a:rPr lang="en-US" smtClean="0"/>
              <a:t>June 30, 2016</a:t>
            </a:fld>
            <a:endParaRPr/>
          </a:p>
        </p:txBody>
      </p:sp>
      <p:sp>
        <p:nvSpPr>
          <p:cNvPr id="6" name="Footer Placeholder 5"/>
          <p:cNvSpPr>
            <a:spLocks noGrp="1"/>
          </p:cNvSpPr>
          <p:nvPr>
            <p:ph type="ftr" sz="quarter" idx="11"/>
          </p:nvPr>
        </p:nvSpPr>
        <p:spPr/>
        <p:txBody>
          <a:bodyPr/>
          <a:lstStyle/>
          <a:p>
            <a:r>
              <a:rPr lang="en-US"/>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1832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86CBB321-0014-4731-89E6-1BC031F3EE89}" type="datetime4">
              <a:rPr lang="en-US" smtClean="0"/>
              <a:t>June 30, 2016</a:t>
            </a:fld>
            <a:endParaRPr/>
          </a:p>
        </p:txBody>
      </p:sp>
      <p:sp>
        <p:nvSpPr>
          <p:cNvPr id="8" name="Footer Placeholder 7"/>
          <p:cNvSpPr>
            <a:spLocks noGrp="1"/>
          </p:cNvSpPr>
          <p:nvPr>
            <p:ph type="ftr" sz="quarter" idx="11"/>
          </p:nvPr>
        </p:nvSpPr>
        <p:spPr/>
        <p:txBody>
          <a:bodyPr/>
          <a:lstStyle/>
          <a:p>
            <a:r>
              <a:rPr lang="en-US"/>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90298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41860314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B83A9101-7F81-4BC0-9C6D-05CA017BFC04}" type="datetime4">
              <a:rPr lang="en-US" smtClean="0"/>
              <a:t>June 30, 2016</a:t>
            </a:fld>
            <a:endParaRPr/>
          </a:p>
        </p:txBody>
      </p:sp>
      <p:sp>
        <p:nvSpPr>
          <p:cNvPr id="8" name="Footer Placeholder 7"/>
          <p:cNvSpPr>
            <a:spLocks noGrp="1"/>
          </p:cNvSpPr>
          <p:nvPr>
            <p:ph type="ftr" sz="quarter" idx="11"/>
          </p:nvPr>
        </p:nvSpPr>
        <p:spPr/>
        <p:txBody>
          <a:bodyPr/>
          <a:lstStyle/>
          <a:p>
            <a:r>
              <a:rPr lang="en-US"/>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160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FF52CA6-9065-4530-9FEE-3074B09FF7FD}" type="datetime4">
              <a:rPr lang="en-US" smtClean="0"/>
              <a:t>June 30, 2016</a:t>
            </a:fld>
            <a:endParaRPr/>
          </a:p>
        </p:txBody>
      </p:sp>
      <p:sp>
        <p:nvSpPr>
          <p:cNvPr id="6" name="Footer Placeholder 5"/>
          <p:cNvSpPr>
            <a:spLocks noGrp="1"/>
          </p:cNvSpPr>
          <p:nvPr>
            <p:ph type="ftr" sz="quarter" idx="11"/>
          </p:nvPr>
        </p:nvSpPr>
        <p:spPr/>
        <p:txBody>
          <a:bodyPr/>
          <a:lstStyle/>
          <a:p>
            <a:r>
              <a:rPr lang="en-US"/>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46254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65DE5AF-321A-457F-A608-80FBE08733D7}" type="datetime4">
              <a:rPr lang="en-US" smtClean="0"/>
              <a:t>June 30, 2016</a:t>
            </a:fld>
            <a:endParaRPr/>
          </a:p>
        </p:txBody>
      </p:sp>
      <p:sp>
        <p:nvSpPr>
          <p:cNvPr id="6" name="Footer Placeholder 5"/>
          <p:cNvSpPr>
            <a:spLocks noGrp="1"/>
          </p:cNvSpPr>
          <p:nvPr>
            <p:ph type="ftr" sz="quarter" idx="11"/>
          </p:nvPr>
        </p:nvSpPr>
        <p:spPr/>
        <p:txBody>
          <a:bodyPr/>
          <a:lstStyle/>
          <a:p>
            <a:r>
              <a:rPr lang="en-US"/>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914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B6BE40BD-D00A-4117-B47F-4C35630AD5BC}" type="datetime4">
              <a:rPr lang="en-US" smtClean="0"/>
              <a:t>June 30, 2016</a:t>
            </a:fld>
            <a:endParaRPr/>
          </a:p>
        </p:txBody>
      </p:sp>
      <p:sp>
        <p:nvSpPr>
          <p:cNvPr id="6" name="Footer Placeholder 5"/>
          <p:cNvSpPr>
            <a:spLocks noGrp="1"/>
          </p:cNvSpPr>
          <p:nvPr>
            <p:ph type="ftr" sz="quarter" idx="11"/>
          </p:nvPr>
        </p:nvSpPr>
        <p:spPr/>
        <p:txBody>
          <a:bodyPr/>
          <a:lstStyle/>
          <a:p>
            <a:r>
              <a:rPr lang="en-US"/>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50263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ltGray">
          <a:xfrm>
            <a:off x="8610600" y="1524000"/>
            <a:ext cx="2968784" cy="4572000"/>
          </a:xfrm>
          <a:solidFill>
            <a:schemeClr val="accent5"/>
          </a:solidFill>
        </p:spPr>
        <p:txBody>
          <a:bodyPr lIns="91440" tIns="91440" rIns="91440" bIns="9144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493285-0125-4EAD-BF76-1005CE54CAE9}" type="datetime4">
              <a:rPr lang="en-US" smtClean="0"/>
              <a:t>June 30, 2016</a:t>
            </a:fld>
            <a:endParaRPr/>
          </a:p>
        </p:txBody>
      </p:sp>
      <p:sp>
        <p:nvSpPr>
          <p:cNvPr id="6" name="Footer Placeholder 5"/>
          <p:cNvSpPr>
            <a:spLocks noGrp="1"/>
          </p:cNvSpPr>
          <p:nvPr>
            <p:ph type="ftr" sz="quarter" idx="11"/>
          </p:nvPr>
        </p:nvSpPr>
        <p:spPr/>
        <p:txBody>
          <a:bodyPr/>
          <a:lstStyle/>
          <a:p>
            <a:r>
              <a:rPr lang="en-US"/>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1822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05C3B2ED-7A0E-4C69-896C-C3138BD2C963}" type="datetime4">
              <a:rPr lang="en-US" smtClean="0"/>
              <a:t>June 30, 2016</a:t>
            </a:fld>
            <a:endParaRPr/>
          </a:p>
        </p:txBody>
      </p:sp>
      <p:sp>
        <p:nvSpPr>
          <p:cNvPr id="6" name="Footer Placeholder 5"/>
          <p:cNvSpPr>
            <a:spLocks noGrp="1"/>
          </p:cNvSpPr>
          <p:nvPr>
            <p:ph type="ftr" sz="quarter" idx="11"/>
          </p:nvPr>
        </p:nvSpPr>
        <p:spPr/>
        <p:txBody>
          <a:bodyPr/>
          <a:lstStyle/>
          <a:p>
            <a:r>
              <a:rPr lang="en-US"/>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87985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bwMode="ltGray">
          <a:xfrm>
            <a:off x="7467601" y="1524000"/>
            <a:ext cx="4111784" cy="45720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8AE39-AB37-455B-B24A-AEB729461A5B}" type="datetime4">
              <a:rPr lang="en-US" smtClean="0"/>
              <a:t>June 30, 2016</a:t>
            </a:fld>
            <a:endParaRPr/>
          </a:p>
        </p:txBody>
      </p:sp>
      <p:sp>
        <p:nvSpPr>
          <p:cNvPr id="6" name="Footer Placeholder 5"/>
          <p:cNvSpPr>
            <a:spLocks noGrp="1"/>
          </p:cNvSpPr>
          <p:nvPr>
            <p:ph type="ftr" sz="quarter" idx="11"/>
          </p:nvPr>
        </p:nvSpPr>
        <p:spPr/>
        <p:txBody>
          <a:bodyPr/>
          <a:lstStyle/>
          <a:p>
            <a:r>
              <a:rPr lang="en-US"/>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4714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lang="en-US"/>
              <a:t>Click to edit Master title style</a:t>
            </a:r>
            <a:endParaRP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72CE275-2ADB-4956-8B2A-9A6F2A8C468F}" type="datetime4">
              <a:rPr lang="en-US" smtClean="0"/>
              <a:t>June 30, 2016</a:t>
            </a:fld>
            <a:endParaRPr/>
          </a:p>
        </p:txBody>
      </p:sp>
      <p:sp>
        <p:nvSpPr>
          <p:cNvPr id="6" name="Footer Placeholder 5"/>
          <p:cNvSpPr>
            <a:spLocks noGrp="1"/>
          </p:cNvSpPr>
          <p:nvPr>
            <p:ph type="ftr" sz="quarter" idx="11"/>
          </p:nvPr>
        </p:nvSpPr>
        <p:spPr/>
        <p:txBody>
          <a:bodyPr/>
          <a:lstStyle/>
          <a:p>
            <a:r>
              <a:rPr lang="en-US"/>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07718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lang="en-US"/>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bwMode="ltGray">
          <a:xfrm>
            <a:off x="60944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9" name="Text Placeholder 3"/>
          <p:cNvSpPr>
            <a:spLocks noGrp="1"/>
          </p:cNvSpPr>
          <p:nvPr>
            <p:ph type="body" sz="half" idx="14"/>
          </p:nvPr>
        </p:nvSpPr>
        <p:spPr bwMode="ltGray">
          <a:xfrm>
            <a:off x="626672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7E6DE7-F10B-46C5-AF7F-96F588A12604}" type="datetime4">
              <a:rPr lang="en-US" smtClean="0"/>
              <a:t>June 30, 2016</a:t>
            </a:fld>
            <a:endParaRPr/>
          </a:p>
        </p:txBody>
      </p:sp>
      <p:sp>
        <p:nvSpPr>
          <p:cNvPr id="6" name="Footer Placeholder 5"/>
          <p:cNvSpPr>
            <a:spLocks noGrp="1"/>
          </p:cNvSpPr>
          <p:nvPr>
            <p:ph type="ftr" sz="quarter" idx="11"/>
          </p:nvPr>
        </p:nvSpPr>
        <p:spPr/>
        <p:txBody>
          <a:bodyPr/>
          <a:lstStyle/>
          <a:p>
            <a:r>
              <a:rPr lang="en-US"/>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2018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bwMode="ltGray">
          <a:xfrm>
            <a:off x="60944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9" name="Text Placeholder 3"/>
          <p:cNvSpPr>
            <a:spLocks noGrp="1"/>
          </p:cNvSpPr>
          <p:nvPr>
            <p:ph type="body" sz="half" idx="14"/>
          </p:nvPr>
        </p:nvSpPr>
        <p:spPr bwMode="ltGray">
          <a:xfrm>
            <a:off x="438150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1" name="Text Placeholder 3"/>
          <p:cNvSpPr>
            <a:spLocks noGrp="1"/>
          </p:cNvSpPr>
          <p:nvPr>
            <p:ph type="body" sz="half" idx="16"/>
          </p:nvPr>
        </p:nvSpPr>
        <p:spPr bwMode="ltGray">
          <a:xfrm>
            <a:off x="8150384"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506769-C66B-42D7-90FF-D002BAB248E2}" type="datetime4">
              <a:rPr lang="en-US" smtClean="0"/>
              <a:t>June 30, 2016</a:t>
            </a:fld>
            <a:endParaRPr/>
          </a:p>
        </p:txBody>
      </p:sp>
      <p:sp>
        <p:nvSpPr>
          <p:cNvPr id="6" name="Footer Placeholder 5"/>
          <p:cNvSpPr>
            <a:spLocks noGrp="1"/>
          </p:cNvSpPr>
          <p:nvPr>
            <p:ph type="ftr" sz="quarter" idx="11"/>
          </p:nvPr>
        </p:nvSpPr>
        <p:spPr/>
        <p:txBody>
          <a:bodyPr/>
          <a:lstStyle/>
          <a:p>
            <a:r>
              <a:rPr lang="en-US"/>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015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a:t>Click to edit Master title style</a:t>
            </a:r>
            <a:endParaRP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9" name="Date Placeholder 8"/>
          <p:cNvSpPr>
            <a:spLocks noGrp="1"/>
          </p:cNvSpPr>
          <p:nvPr>
            <p:ph type="dt" sz="half" idx="15"/>
          </p:nvPr>
        </p:nvSpPr>
        <p:spPr/>
        <p:txBody>
          <a:bodyPr/>
          <a:lstStyle/>
          <a:p>
            <a:fld id="{BF3D13FF-AA40-4ED9-80A3-1305E183FC0D}" type="datetime4">
              <a:rPr lang="en-US" smtClean="0"/>
              <a:t>June 30, 2016</a:t>
            </a:fld>
            <a:endParaRPr/>
          </a:p>
        </p:txBody>
      </p:sp>
      <p:sp>
        <p:nvSpPr>
          <p:cNvPr id="12" name="Footer Placeholder 11"/>
          <p:cNvSpPr>
            <a:spLocks noGrp="1"/>
          </p:cNvSpPr>
          <p:nvPr>
            <p:ph type="ftr" sz="quarter" idx="16"/>
          </p:nvPr>
        </p:nvSpPr>
        <p:spPr/>
        <p:txBody>
          <a:bodyPr/>
          <a:lstStyle/>
          <a:p>
            <a:r>
              <a:rPr lang="en-US"/>
              <a:t>Private | Confidential | Internal Use Only </a:t>
            </a:r>
            <a:endParaRPr/>
          </a:p>
        </p:txBody>
      </p:sp>
      <p:sp>
        <p:nvSpPr>
          <p:cNvPr id="13" name="Slide Number Placeholder 12"/>
          <p:cNvSpPr>
            <a:spLocks noGrp="1"/>
          </p:cNvSpPr>
          <p:nvPr>
            <p:ph type="sldNum" sz="quarter" idx="17"/>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392541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9611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1D1F29FE-D144-43A1-B829-1A3F0513DD4B}" type="datetime4">
              <a:rPr lang="en-US" smtClean="0"/>
              <a:t>June 30, 2016</a:t>
            </a:fld>
            <a:endParaRPr/>
          </a:p>
        </p:txBody>
      </p:sp>
      <p:sp>
        <p:nvSpPr>
          <p:cNvPr id="5" name="Footer Placeholder 4"/>
          <p:cNvSpPr>
            <a:spLocks noGrp="1"/>
          </p:cNvSpPr>
          <p:nvPr>
            <p:ph type="ftr" sz="quarter" idx="11"/>
          </p:nvPr>
        </p:nvSpPr>
        <p:spPr/>
        <p:txBody>
          <a:bodyPr/>
          <a:lstStyle/>
          <a:p>
            <a:r>
              <a:rPr lang="en-US"/>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3926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lang="en-US"/>
              <a:t>Click to edit Master title style</a:t>
            </a:r>
            <a:endParaRP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C01402A-B2C1-42E8-9A70-4E8CD46CA06D}" type="datetime4">
              <a:rPr lang="en-US" smtClean="0"/>
              <a:t>June 30, 2016</a:t>
            </a:fld>
            <a:endParaRPr/>
          </a:p>
        </p:txBody>
      </p:sp>
      <p:sp>
        <p:nvSpPr>
          <p:cNvPr id="5" name="Footer Placeholder 4"/>
          <p:cNvSpPr>
            <a:spLocks noGrp="1"/>
          </p:cNvSpPr>
          <p:nvPr>
            <p:ph type="ftr" sz="quarter" idx="11"/>
          </p:nvPr>
        </p:nvSpPr>
        <p:spPr/>
        <p:txBody>
          <a:bodyPr/>
          <a:lstStyle/>
          <a:p>
            <a:r>
              <a:rPr lang="en-US"/>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65013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cSld name="Blue Title Slide">
    <p:bg>
      <p:bgPr>
        <a:solidFill>
          <a:schemeClr val="accent1"/>
        </a:solidFill>
        <a:effectLst/>
      </p:bgPr>
    </p:bg>
    <p:spTree>
      <p:nvGrpSpPr>
        <p:cNvPr id="1" name=""/>
        <p:cNvGrpSpPr/>
        <p:nvPr/>
      </p:nvGrpSpPr>
      <p:grpSpPr>
        <a:xfrm>
          <a:off x="0" y="0"/>
          <a:ext cx="0" cy="0"/>
          <a:chOff x="0" y="0"/>
          <a:chExt cx="0" cy="0"/>
        </a:xfrm>
      </p:grpSpPr>
      <p:sp>
        <p:nvSpPr>
          <p:cNvPr id="11" name="logo"/>
          <p:cNvSpPr>
            <a:spLocks noChangeAspect="1" noEditPoints="1"/>
          </p:cNvSpPr>
          <p:nvPr/>
        </p:nvSpPr>
        <p:spPr bwMode="ltGray">
          <a:xfrm>
            <a:off x="9928332" y="377225"/>
            <a:ext cx="1884155" cy="1883664"/>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 name="Title 1"/>
          <p:cNvSpPr>
            <a:spLocks noGrp="1"/>
          </p:cNvSpPr>
          <p:nvPr>
            <p:ph type="ctrTitle"/>
          </p:nvPr>
        </p:nvSpPr>
        <p:spPr>
          <a:xfrm>
            <a:off x="609600" y="2763520"/>
            <a:ext cx="9144000" cy="1554480"/>
          </a:xfrm>
        </p:spPr>
        <p:txBody>
          <a:bodyPr/>
          <a:lstStyle>
            <a:lvl1pPr>
              <a:defRPr sz="5000" spc="-100" baseline="0"/>
            </a:lvl1pPr>
          </a:lstStyle>
          <a:p>
            <a:r>
              <a:rPr lang="en-US"/>
              <a:t>Click to edit Master title style</a:t>
            </a:r>
            <a:endParaRPr lang="en-US" dirty="0"/>
          </a:p>
        </p:txBody>
      </p:sp>
      <p:sp>
        <p:nvSpPr>
          <p:cNvPr id="3" name="Subtitle 2"/>
          <p:cNvSpPr>
            <a:spLocks noGrp="1"/>
          </p:cNvSpPr>
          <p:nvPr>
            <p:ph type="subTitle" idx="1"/>
          </p:nvPr>
        </p:nvSpPr>
        <p:spPr>
          <a:xfrm>
            <a:off x="609600" y="4419600"/>
            <a:ext cx="9144000" cy="1188720"/>
          </a:xfrm>
        </p:spPr>
        <p:txBody>
          <a:bodyPr>
            <a:noAutofit/>
          </a:bodyPr>
          <a:lstStyle>
            <a:lvl1pPr marL="0" indent="0" algn="l">
              <a:spcBef>
                <a:spcPts val="600"/>
              </a:spcBef>
              <a:buNone/>
              <a:defRPr>
                <a:solidFill>
                  <a:schemeClr val="tx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80C853A8-1CF5-4118-9D6D-C132E8FC53CB}" type="datetimeFigureOut">
              <a:rPr lang="en-US" smtClean="0">
                <a:solidFill>
                  <a:prstClr val="white"/>
                </a:solidFill>
              </a:rPr>
              <a:pPr/>
              <a:t>6/30/2016</a:t>
            </a:fld>
            <a:endParaRPr lang="en-US">
              <a:solidFill>
                <a:prstClr val="white"/>
              </a:solidFill>
            </a:endParaRPr>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solidFill>
                <a:prstClr val="white"/>
              </a:solidFill>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0DE720E-C72B-42F0-AD69-52D60E3C605E}" type="slidenum">
              <a:rPr lang="en-US" smtClean="0">
                <a:solidFill>
                  <a:prstClr val="white"/>
                </a:solidFill>
              </a:rPr>
              <a:pPr/>
              <a:t>‹#›</a:t>
            </a:fld>
            <a:endParaRPr lang="en-US">
              <a:solidFill>
                <a:prstClr val="white"/>
              </a:solidFill>
            </a:endParaRPr>
          </a:p>
        </p:txBody>
      </p:sp>
      <p:sp>
        <p:nvSpPr>
          <p:cNvPr id="10" name="logo"/>
          <p:cNvSpPr>
            <a:spLocks noChangeAspect="1" noEditPoints="1"/>
          </p:cNvSpPr>
          <p:nvPr/>
        </p:nvSpPr>
        <p:spPr bwMode="hidden">
          <a:xfrm>
            <a:off x="9928332" y="377225"/>
            <a:ext cx="1884155" cy="1883664"/>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3499167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E06036-B233-499E-9BEE-F74B970C5025}" type="datetime4">
              <a:rPr lang="en-US" smtClean="0"/>
              <a:t>June 30, 2016</a:t>
            </a:fld>
            <a:endParaRPr/>
          </a:p>
        </p:txBody>
      </p:sp>
      <p:sp>
        <p:nvSpPr>
          <p:cNvPr id="5" name="Footer Placeholder 4"/>
          <p:cNvSpPr>
            <a:spLocks noGrp="1"/>
          </p:cNvSpPr>
          <p:nvPr>
            <p:ph type="ftr" sz="quarter" idx="11"/>
          </p:nvPr>
        </p:nvSpPr>
        <p:spPr/>
        <p:txBody>
          <a:bodyPr/>
          <a:lstStyle/>
          <a:p>
            <a:r>
              <a:rPr lang="en-US"/>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24666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rgbClr val="42556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482EA9-3B56-4A33-B12A-B2128B67CF47}" type="datetime4">
              <a:rPr lang="en-US" smtClean="0"/>
              <a:t>June 30, 2016</a:t>
            </a:fld>
            <a:endParaRPr/>
          </a:p>
        </p:txBody>
      </p:sp>
      <p:sp>
        <p:nvSpPr>
          <p:cNvPr id="5" name="Footer Placeholder 4"/>
          <p:cNvSpPr>
            <a:spLocks noGrp="1"/>
          </p:cNvSpPr>
          <p:nvPr>
            <p:ph type="ftr" sz="quarter" idx="11"/>
          </p:nvPr>
        </p:nvSpPr>
        <p:spPr/>
        <p:txBody>
          <a:bodyPr/>
          <a:lstStyle/>
          <a:p>
            <a:r>
              <a:rPr lang="en-US"/>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070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Edit Master text styles</a:t>
            </a:r>
          </a:p>
        </p:txBody>
      </p:sp>
      <p:sp>
        <p:nvSpPr>
          <p:cNvPr id="3" name="Date Placeholder 2"/>
          <p:cNvSpPr>
            <a:spLocks noGrp="1"/>
          </p:cNvSpPr>
          <p:nvPr>
            <p:ph type="dt" sz="half" idx="10"/>
          </p:nvPr>
        </p:nvSpPr>
        <p:spPr/>
        <p:txBody>
          <a:bodyPr/>
          <a:lstStyle/>
          <a:p>
            <a:fld id="{285681EE-939E-420C-96CC-BBD4E0789F6E}" type="datetime4">
              <a:rPr lang="en-US" smtClean="0"/>
              <a:t>June 30, 2016</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1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27895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Edit Master text styles</a:t>
            </a:r>
          </a:p>
        </p:txBody>
      </p:sp>
      <p:sp>
        <p:nvSpPr>
          <p:cNvPr id="3" name="Date Placeholder 2"/>
          <p:cNvSpPr>
            <a:spLocks noGrp="1"/>
          </p:cNvSpPr>
          <p:nvPr>
            <p:ph type="dt" sz="half" idx="10"/>
          </p:nvPr>
        </p:nvSpPr>
        <p:spPr/>
        <p:txBody>
          <a:bodyPr/>
          <a:lstStyle/>
          <a:p>
            <a:fld id="{BBED21DF-B372-4715-A947-87638DB6C7DB}" type="datetime4">
              <a:rPr lang="en-US" smtClean="0"/>
              <a:t>June 30, 2016</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371715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8D0524BA-C79E-44DB-BAC5-44EED042838E}" type="datetime4">
              <a:rPr lang="en-US" smtClean="0"/>
              <a:t>June 30, 2016</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1625641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11F3DF7D-C96A-4F63-BBD4-20D694625DCA}" type="datetime4">
              <a:rPr lang="en-US" smtClean="0"/>
              <a:t>June 30, 2016</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42263455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AEAEA"/>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608012" y="437706"/>
            <a:ext cx="10972800" cy="18288"/>
          </a:xfrm>
          <a:prstGeom prst="rect">
            <a:avLst/>
          </a:prstGeom>
          <a:solidFill>
            <a:srgbClr val="01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2F7A8908-8F7D-4671-9CE7-F4C8C33CF3B7}" type="datetime4">
              <a:rPr lang="en-US" smtClean="0"/>
              <a:t>June 30, 2016</a:t>
            </a:fld>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a:t>Private | Confidential | Internal Use Only </a:t>
            </a:r>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4"/>
                </a:solidFill>
              </a:defRPr>
            </a:lvl1pPr>
          </a:lstStyle>
          <a:p>
            <a:fld id="{B016F8AB-BCEA-4347-8BA6-BE776009BC89}" type="slidenum">
              <a:rPr lang="en-US" smtClean="0"/>
              <a:pPr/>
              <a:t>‹#›</a:t>
            </a:fld>
            <a:endParaRPr lang="en-US"/>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60" r:id="rId3"/>
    <p:sldLayoutId id="2147483651" r:id="rId4"/>
    <p:sldLayoutId id="2147483661" r:id="rId5"/>
    <p:sldLayoutId id="2147483662" r:id="rId6"/>
    <p:sldLayoutId id="2147483663" r:id="rId7"/>
    <p:sldLayoutId id="2147483664" r:id="rId8"/>
    <p:sldLayoutId id="2147483665" r:id="rId9"/>
    <p:sldLayoutId id="2147483666" r:id="rId10"/>
    <p:sldLayoutId id="2147483667" r:id="rId11"/>
    <p:sldLayoutId id="2147483650" r:id="rId12"/>
    <p:sldLayoutId id="2147483668" r:id="rId13"/>
    <p:sldLayoutId id="2147483669" r:id="rId14"/>
    <p:sldLayoutId id="2147483654" r:id="rId15"/>
    <p:sldLayoutId id="2147483679" r:id="rId16"/>
    <p:sldLayoutId id="2147483655" r:id="rId17"/>
    <p:sldLayoutId id="2147483652" r:id="rId18"/>
    <p:sldLayoutId id="2147483653" r:id="rId19"/>
    <p:sldLayoutId id="2147483670" r:id="rId20"/>
    <p:sldLayoutId id="2147483671" r:id="rId21"/>
    <p:sldLayoutId id="2147483672" r:id="rId22"/>
    <p:sldLayoutId id="2147483673" r:id="rId23"/>
    <p:sldLayoutId id="2147483656" r:id="rId24"/>
    <p:sldLayoutId id="2147483674" r:id="rId25"/>
    <p:sldLayoutId id="2147483657" r:id="rId26"/>
    <p:sldLayoutId id="2147483675" r:id="rId27"/>
    <p:sldLayoutId id="2147483676" r:id="rId28"/>
    <p:sldLayoutId id="2147483677" r:id="rId29"/>
    <p:sldLayoutId id="2147483678" r:id="rId30"/>
    <p:sldLayoutId id="2147483649" r:id="rId31"/>
    <p:sldLayoutId id="2147483658" r:id="rId32"/>
    <p:sldLayoutId id="2147483659" r:id="rId33"/>
    <p:sldLayoutId id="2147483682" r:id="rId3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userDrawn="1">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15.xml"/><Relationship Id="rId6" Type="http://schemas.openxmlformats.org/officeDocument/2006/relationships/image" Target="../media/image36.jpe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15.xml"/><Relationship Id="rId5" Type="http://schemas.openxmlformats.org/officeDocument/2006/relationships/image" Target="../media/image43.png"/><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15.xml"/><Relationship Id="rId4" Type="http://schemas.openxmlformats.org/officeDocument/2006/relationships/image" Target="../media/image45.png"/></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15.xml"/><Relationship Id="rId5" Type="http://schemas.openxmlformats.org/officeDocument/2006/relationships/image" Target="../media/image48.png"/><Relationship Id="rId4" Type="http://schemas.openxmlformats.org/officeDocument/2006/relationships/image" Target="../media/image47.png"/></Relationships>
</file>

<file path=ppt/slides/_rels/slide18.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microsoft.com/office/2007/relationships/hdphoto" Target="../media/hdphoto2.wdp"/><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png"/><Relationship Id="rId3" Type="http://schemas.openxmlformats.org/officeDocument/2006/relationships/tags" Target="../tags/tag4.xml"/><Relationship Id="rId7" Type="http://schemas.openxmlformats.org/officeDocument/2006/relationships/image" Target="../media/image8.png"/><Relationship Id="rId12" Type="http://schemas.openxmlformats.org/officeDocument/2006/relationships/image" Target="../media/image13.jpe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notesSlide" Target="../notesSlides/notesSlide3.xml"/><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slideLayout" Target="../slideLayouts/slideLayout15.xml"/><Relationship Id="rId9" Type="http://schemas.openxmlformats.org/officeDocument/2006/relationships/image" Target="../media/image10.jpe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latin typeface="+mn-lt"/>
                <a:cs typeface="Arial" pitchFamily="34" charset="0"/>
              </a:rPr>
              <a:t>DevOps at HPE</a:t>
            </a:r>
          </a:p>
        </p:txBody>
      </p:sp>
      <p:sp>
        <p:nvSpPr>
          <p:cNvPr id="6" name="Subtitle 5"/>
          <p:cNvSpPr>
            <a:spLocks noGrp="1"/>
          </p:cNvSpPr>
          <p:nvPr>
            <p:ph type="subTitle" idx="1"/>
          </p:nvPr>
        </p:nvSpPr>
        <p:spPr/>
        <p:txBody>
          <a:bodyPr>
            <a:noAutofit/>
          </a:bodyPr>
          <a:lstStyle/>
          <a:p>
            <a:pPr>
              <a:lnSpc>
                <a:spcPct val="170000"/>
              </a:lnSpc>
              <a:tabLst>
                <a:tab pos="2630952" algn="l"/>
                <a:tab pos="5255553" algn="l"/>
              </a:tabLst>
            </a:pPr>
            <a:br>
              <a:rPr lang="en-US" sz="1600" dirty="0">
                <a:latin typeface="+mn-lt"/>
                <a:cs typeface="Arial" pitchFamily="34" charset="0"/>
              </a:rPr>
            </a:br>
            <a:endParaRPr lang="en-US" sz="1600" dirty="0">
              <a:latin typeface="+mn-lt"/>
              <a:cs typeface="Arial" pitchFamily="34" charset="0"/>
            </a:endParaRPr>
          </a:p>
          <a:p>
            <a:pPr>
              <a:lnSpc>
                <a:spcPct val="170000"/>
              </a:lnSpc>
              <a:tabLst>
                <a:tab pos="2630952" algn="l"/>
                <a:tab pos="5255553" algn="l"/>
              </a:tabLst>
            </a:pPr>
            <a:r>
              <a:rPr lang="en-US" sz="1600" dirty="0">
                <a:latin typeface="+mn-lt"/>
                <a:cs typeface="Arial" pitchFamily="34" charset="0"/>
              </a:rPr>
              <a:t>Rafael Garcia	@RafGar2</a:t>
            </a:r>
          </a:p>
          <a:p>
            <a:pPr>
              <a:lnSpc>
                <a:spcPct val="170000"/>
              </a:lnSpc>
              <a:tabLst>
                <a:tab pos="2630952" algn="l"/>
                <a:tab pos="5255553" algn="l"/>
              </a:tabLst>
            </a:pPr>
            <a:r>
              <a:rPr lang="en-US" sz="1600" dirty="0">
                <a:latin typeface="+mn-lt"/>
                <a:cs typeface="Arial" pitchFamily="34" charset="0"/>
              </a:rPr>
              <a:t>Olivier Jacques	@OJacques2</a:t>
            </a:r>
          </a:p>
          <a:p>
            <a:pPr>
              <a:lnSpc>
                <a:spcPct val="170000"/>
              </a:lnSpc>
              <a:tabLst>
                <a:tab pos="2630952" algn="l"/>
                <a:tab pos="5255553" algn="l"/>
              </a:tabLst>
            </a:pPr>
            <a:r>
              <a:rPr lang="en-US" sz="1600" dirty="0">
                <a:cs typeface="Arial" pitchFamily="34" charset="0"/>
              </a:rPr>
              <a:t>Ashish Kuthiala	@</a:t>
            </a:r>
            <a:r>
              <a:rPr lang="en-US" sz="1600" dirty="0" err="1">
                <a:cs typeface="Arial" pitchFamily="34" charset="0"/>
              </a:rPr>
              <a:t>kuthiala</a:t>
            </a:r>
            <a:endParaRPr lang="en-US" sz="1600" dirty="0">
              <a:cs typeface="Arial" pitchFamily="34" charset="0"/>
            </a:endParaRPr>
          </a:p>
        </p:txBody>
      </p:sp>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27648" y="5229200"/>
            <a:ext cx="224948" cy="182880"/>
          </a:xfrm>
          <a:prstGeom prst="rect">
            <a:avLst/>
          </a:prstGeom>
        </p:spPr>
      </p:pic>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27648" y="6093296"/>
            <a:ext cx="224948" cy="182880"/>
          </a:xfrm>
          <a:prstGeom prst="rect">
            <a:avLst/>
          </a:prstGeom>
        </p:spPr>
      </p:pic>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27648" y="5679936"/>
            <a:ext cx="224948" cy="182880"/>
          </a:xfrm>
          <a:prstGeom prst="rect">
            <a:avLst/>
          </a:prstGeom>
        </p:spPr>
      </p:pic>
    </p:spTree>
    <p:extLst>
      <p:ext uri="{BB962C8B-B14F-4D97-AF65-F5344CB8AC3E}">
        <p14:creationId xmlns:p14="http://schemas.microsoft.com/office/powerpoint/2010/main" val="3658078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ChatOps</a:t>
            </a:r>
            <a:r>
              <a:rPr lang="en-US" dirty="0"/>
              <a:t>: Augmented reality for Dev + Ops</a:t>
            </a:r>
          </a:p>
        </p:txBody>
      </p:sp>
      <p:sp>
        <p:nvSpPr>
          <p:cNvPr id="4" name="Slide Number Placeholder 3"/>
          <p:cNvSpPr>
            <a:spLocks noGrp="1"/>
          </p:cNvSpPr>
          <p:nvPr>
            <p:ph type="sldNum" sz="quarter" idx="12"/>
          </p:nvPr>
        </p:nvSpPr>
        <p:spPr/>
        <p:txBody>
          <a:bodyPr/>
          <a:lstStyle/>
          <a:p>
            <a:fld id="{00DE720E-C72B-42F0-AD69-52D60E3C605E}" type="slidenum">
              <a:rPr lang="en-US" smtClean="0">
                <a:solidFill>
                  <a:prstClr val="white"/>
                </a:solidFill>
              </a:rPr>
              <a:pPr/>
              <a:t>10</a:t>
            </a:fld>
            <a:endParaRPr lang="en-US">
              <a:solidFill>
                <a:prstClr val="white"/>
              </a:solidFill>
            </a:endParaRPr>
          </a:p>
        </p:txBody>
      </p:sp>
      <p:pic>
        <p:nvPicPr>
          <p:cNvPr id="9" name="Picture 8"/>
          <p:cNvPicPr>
            <a:picLocks noChangeAspect="1"/>
          </p:cNvPicPr>
          <p:nvPr/>
        </p:nvPicPr>
        <p:blipFill rotWithShape="1">
          <a:blip r:embed="rId3"/>
          <a:srcRect l="1023" t="4250" r="1485" b="1709"/>
          <a:stretch/>
        </p:blipFill>
        <p:spPr>
          <a:xfrm>
            <a:off x="839416" y="1268760"/>
            <a:ext cx="9067800" cy="4622801"/>
          </a:xfrm>
          <a:prstGeom prst="rect">
            <a:avLst/>
          </a:prstGeom>
          <a:ln>
            <a:noFill/>
          </a:ln>
          <a:effectLst>
            <a:outerShdw blurRad="190500" algn="tl" rotWithShape="0">
              <a:srgbClr val="000000">
                <a:alpha val="70000"/>
              </a:srgbClr>
            </a:outerShdw>
          </a:effectLst>
        </p:spPr>
      </p:pic>
      <p:pic>
        <p:nvPicPr>
          <p:cNvPr id="3" name="Picture 2"/>
          <p:cNvPicPr>
            <a:picLocks noChangeAspect="1"/>
          </p:cNvPicPr>
          <p:nvPr/>
        </p:nvPicPr>
        <p:blipFill>
          <a:blip r:embed="rId4"/>
          <a:stretch>
            <a:fillRect/>
          </a:stretch>
        </p:blipFill>
        <p:spPr>
          <a:xfrm>
            <a:off x="1586946" y="1355444"/>
            <a:ext cx="7809808" cy="4417445"/>
          </a:xfrm>
          <a:prstGeom prst="rect">
            <a:avLst/>
          </a:prstGeom>
          <a:ln>
            <a:noFill/>
          </a:ln>
          <a:effectLst>
            <a:outerShdw blurRad="190500" algn="tl" rotWithShape="0">
              <a:srgbClr val="000000">
                <a:alpha val="70000"/>
              </a:srgbClr>
            </a:outerShdw>
          </a:effectLst>
        </p:spPr>
      </p:pic>
      <p:pic>
        <p:nvPicPr>
          <p:cNvPr id="10" name="Picture 9"/>
          <p:cNvPicPr>
            <a:picLocks noChangeAspect="1"/>
          </p:cNvPicPr>
          <p:nvPr/>
        </p:nvPicPr>
        <p:blipFill rotWithShape="1">
          <a:blip r:embed="rId5"/>
          <a:srcRect t="50353"/>
          <a:stretch/>
        </p:blipFill>
        <p:spPr>
          <a:xfrm>
            <a:off x="1862404" y="1421655"/>
            <a:ext cx="6791745" cy="4248648"/>
          </a:xfrm>
          <a:prstGeom prst="rect">
            <a:avLst/>
          </a:prstGeom>
        </p:spPr>
      </p:pic>
    </p:spTree>
    <p:extLst>
      <p:ext uri="{BB962C8B-B14F-4D97-AF65-F5344CB8AC3E}">
        <p14:creationId xmlns:p14="http://schemas.microsoft.com/office/powerpoint/2010/main" val="197643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ChatOps</a:t>
            </a:r>
            <a:r>
              <a:rPr lang="en-US" dirty="0"/>
              <a:t>: Augmented reality for Dev + Ops</a:t>
            </a:r>
          </a:p>
        </p:txBody>
      </p:sp>
      <p:sp>
        <p:nvSpPr>
          <p:cNvPr id="4" name="Slide Number Placeholder 3"/>
          <p:cNvSpPr>
            <a:spLocks noGrp="1"/>
          </p:cNvSpPr>
          <p:nvPr>
            <p:ph type="sldNum" sz="quarter" idx="12"/>
          </p:nvPr>
        </p:nvSpPr>
        <p:spPr/>
        <p:txBody>
          <a:bodyPr/>
          <a:lstStyle/>
          <a:p>
            <a:fld id="{00DE720E-C72B-42F0-AD69-52D60E3C605E}" type="slidenum">
              <a:rPr lang="en-US" smtClean="0">
                <a:solidFill>
                  <a:prstClr val="white"/>
                </a:solidFill>
              </a:rPr>
              <a:pPr/>
              <a:t>11</a:t>
            </a:fld>
            <a:endParaRPr lang="en-US">
              <a:solidFill>
                <a:prstClr val="white"/>
              </a:solidFill>
            </a:endParaRPr>
          </a:p>
        </p:txBody>
      </p:sp>
      <p:pic>
        <p:nvPicPr>
          <p:cNvPr id="9" name="Picture 8"/>
          <p:cNvPicPr>
            <a:picLocks noChangeAspect="1"/>
          </p:cNvPicPr>
          <p:nvPr/>
        </p:nvPicPr>
        <p:blipFill rotWithShape="1">
          <a:blip r:embed="rId3"/>
          <a:srcRect l="1023" t="4250" r="1485" b="1709"/>
          <a:stretch/>
        </p:blipFill>
        <p:spPr>
          <a:xfrm>
            <a:off x="883974" y="1182076"/>
            <a:ext cx="9067800" cy="4622801"/>
          </a:xfrm>
          <a:prstGeom prst="rect">
            <a:avLst/>
          </a:prstGeom>
          <a:ln>
            <a:noFill/>
          </a:ln>
          <a:effectLst>
            <a:outerShdw blurRad="190500" algn="tl" rotWithShape="0">
              <a:srgbClr val="000000">
                <a:alpha val="70000"/>
              </a:srgbClr>
            </a:outerShdw>
          </a:effectLst>
        </p:spPr>
      </p:pic>
      <p:pic>
        <p:nvPicPr>
          <p:cNvPr id="3" name="Picture 2"/>
          <p:cNvPicPr>
            <a:picLocks noChangeAspect="1"/>
          </p:cNvPicPr>
          <p:nvPr/>
        </p:nvPicPr>
        <p:blipFill>
          <a:blip r:embed="rId4"/>
          <a:stretch>
            <a:fillRect/>
          </a:stretch>
        </p:blipFill>
        <p:spPr>
          <a:xfrm>
            <a:off x="1631504" y="1268760"/>
            <a:ext cx="7809808" cy="4417445"/>
          </a:xfrm>
          <a:prstGeom prst="rect">
            <a:avLst/>
          </a:prstGeom>
          <a:ln>
            <a:noFill/>
          </a:ln>
          <a:effectLst>
            <a:outerShdw blurRad="190500" algn="tl" rotWithShape="0">
              <a:srgbClr val="000000">
                <a:alpha val="70000"/>
              </a:srgbClr>
            </a:outerShdw>
          </a:effectLst>
        </p:spPr>
      </p:pic>
      <p:pic>
        <p:nvPicPr>
          <p:cNvPr id="10" name="Picture 9"/>
          <p:cNvPicPr>
            <a:picLocks noChangeAspect="1"/>
          </p:cNvPicPr>
          <p:nvPr/>
        </p:nvPicPr>
        <p:blipFill rotWithShape="1">
          <a:blip r:embed="rId5"/>
          <a:srcRect t="50353"/>
          <a:stretch/>
        </p:blipFill>
        <p:spPr>
          <a:xfrm>
            <a:off x="1906962" y="1334971"/>
            <a:ext cx="6791745" cy="4248648"/>
          </a:xfrm>
          <a:prstGeom prst="rect">
            <a:avLst/>
          </a:prstGeom>
        </p:spPr>
      </p:pic>
      <p:grpSp>
        <p:nvGrpSpPr>
          <p:cNvPr id="2" name="Group 1"/>
          <p:cNvGrpSpPr/>
          <p:nvPr/>
        </p:nvGrpSpPr>
        <p:grpSpPr>
          <a:xfrm>
            <a:off x="2243277" y="1201914"/>
            <a:ext cx="6119113" cy="4689648"/>
            <a:chOff x="1858539" y="1335769"/>
            <a:chExt cx="4589335" cy="3517236"/>
          </a:xfrm>
        </p:grpSpPr>
        <p:pic>
          <p:nvPicPr>
            <p:cNvPr id="12" name="Picture 11"/>
            <p:cNvPicPr>
              <a:picLocks noChangeAspect="1"/>
            </p:cNvPicPr>
            <p:nvPr/>
          </p:nvPicPr>
          <p:blipFill>
            <a:blip r:embed="rId6"/>
            <a:stretch>
              <a:fillRect/>
            </a:stretch>
          </p:blipFill>
          <p:spPr>
            <a:xfrm>
              <a:off x="1858539" y="1335769"/>
              <a:ext cx="4589335" cy="3517236"/>
            </a:xfrm>
            <a:prstGeom prst="rect">
              <a:avLst/>
            </a:prstGeom>
            <a:ln>
              <a:noFill/>
            </a:ln>
            <a:effectLst>
              <a:outerShdw blurRad="190500" algn="tl" rotWithShape="0">
                <a:srgbClr val="000000">
                  <a:alpha val="70000"/>
                </a:srgbClr>
              </a:outerShdw>
            </a:effectLst>
          </p:spPr>
        </p:pic>
        <p:pic>
          <p:nvPicPr>
            <p:cNvPr id="13" name="Picture 12"/>
            <p:cNvPicPr>
              <a:picLocks noChangeAspect="1"/>
            </p:cNvPicPr>
            <p:nvPr/>
          </p:nvPicPr>
          <p:blipFill>
            <a:blip r:embed="rId7"/>
            <a:stretch>
              <a:fillRect/>
            </a:stretch>
          </p:blipFill>
          <p:spPr>
            <a:xfrm>
              <a:off x="1937976" y="1627755"/>
              <a:ext cx="1424627" cy="1432151"/>
            </a:xfrm>
            <a:prstGeom prst="rect">
              <a:avLst/>
            </a:prstGeom>
          </p:spPr>
        </p:pic>
      </p:grpSp>
      <p:sp>
        <p:nvSpPr>
          <p:cNvPr id="14" name="Explosion 2 13"/>
          <p:cNvSpPr/>
          <p:nvPr/>
        </p:nvSpPr>
        <p:spPr>
          <a:xfrm>
            <a:off x="4851923" y="1334972"/>
            <a:ext cx="3830972" cy="2554060"/>
          </a:xfrm>
          <a:prstGeom prst="irregularSeal2">
            <a:avLst/>
          </a:prstGeom>
          <a:solidFill>
            <a:srgbClr val="01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2400" dirty="0"/>
              <a:t>Fun too: </a:t>
            </a:r>
            <a:br>
              <a:rPr lang="en-US" sz="2400" dirty="0"/>
            </a:br>
            <a:r>
              <a:rPr lang="en-US" sz="2400" dirty="0"/>
              <a:t>adds work </a:t>
            </a:r>
            <a:br>
              <a:rPr lang="en-US" sz="2400" dirty="0"/>
            </a:br>
            <a:r>
              <a:rPr lang="en-US" sz="2400" dirty="0"/>
              <a:t>to social!</a:t>
            </a:r>
          </a:p>
        </p:txBody>
      </p:sp>
      <p:pic>
        <p:nvPicPr>
          <p:cNvPr id="1026" name="Picture 2" descr="See original imag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871864" y="1591229"/>
            <a:ext cx="849213" cy="85241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e original imag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56289" y="1591229"/>
            <a:ext cx="871810" cy="83693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See original imag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735960" y="1489612"/>
            <a:ext cx="549818" cy="52782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See original imag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285778" y="1489612"/>
            <a:ext cx="549818" cy="52782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See original imag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835596" y="1489612"/>
            <a:ext cx="549818" cy="527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029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Still </a:t>
            </a:r>
            <a:r>
              <a:rPr lang="en-US" dirty="0" err="1"/>
              <a:t>siloed</a:t>
            </a:r>
            <a:r>
              <a:rPr lang="en-US" dirty="0"/>
              <a:t> but work as one team…</a:t>
            </a:r>
          </a:p>
        </p:txBody>
      </p:sp>
      <p:sp>
        <p:nvSpPr>
          <p:cNvPr id="3" name="Slide Number Placeholder 2"/>
          <p:cNvSpPr>
            <a:spLocks noGrp="1"/>
          </p:cNvSpPr>
          <p:nvPr>
            <p:ph type="sldNum" sz="quarter" idx="12"/>
          </p:nvPr>
        </p:nvSpPr>
        <p:spPr/>
        <p:txBody>
          <a:bodyPr/>
          <a:lstStyle/>
          <a:p>
            <a:fld id="{00DE720E-C72B-42F0-AD69-52D60E3C605E}" type="slidenum">
              <a:rPr lang="en-US" smtClean="0">
                <a:solidFill>
                  <a:srgbClr val="E5E8E8">
                    <a:lumMod val="75000"/>
                  </a:srgbClr>
                </a:solidFill>
                <a:latin typeface="+mj-lt"/>
              </a:rPr>
              <a:pPr/>
              <a:t>12</a:t>
            </a:fld>
            <a:endParaRPr lang="en-US" dirty="0">
              <a:solidFill>
                <a:srgbClr val="E5E8E8">
                  <a:lumMod val="75000"/>
                </a:srgbClr>
              </a:solidFill>
              <a:latin typeface="+mj-lt"/>
            </a:endParaRPr>
          </a:p>
        </p:txBody>
      </p:sp>
      <p:sp>
        <p:nvSpPr>
          <p:cNvPr id="13" name="TextBox 12"/>
          <p:cNvSpPr txBox="1"/>
          <p:nvPr/>
        </p:nvSpPr>
        <p:spPr>
          <a:xfrm>
            <a:off x="2165620" y="3505812"/>
            <a:ext cx="1609008" cy="575733"/>
          </a:xfrm>
          <a:prstGeom prst="rect">
            <a:avLst/>
          </a:prstGeom>
          <a:noFill/>
        </p:spPr>
        <p:txBody>
          <a:bodyPr wrap="square" lIns="0" tIns="0" rIns="0" bIns="0" rtlCol="0">
            <a:noAutofit/>
          </a:bodyPr>
          <a:lstStyle/>
          <a:p>
            <a:pPr algn="ctr">
              <a:lnSpc>
                <a:spcPct val="90000"/>
              </a:lnSpc>
            </a:pPr>
            <a:r>
              <a:rPr lang="en-US" sz="2400" dirty="0">
                <a:latin typeface="+mj-lt"/>
              </a:rPr>
              <a:t>QA</a:t>
            </a:r>
          </a:p>
        </p:txBody>
      </p:sp>
      <p:sp>
        <p:nvSpPr>
          <p:cNvPr id="15" name="TextBox 14"/>
          <p:cNvSpPr txBox="1"/>
          <p:nvPr/>
        </p:nvSpPr>
        <p:spPr>
          <a:xfrm>
            <a:off x="9115062" y="2951193"/>
            <a:ext cx="1818968" cy="575733"/>
          </a:xfrm>
          <a:prstGeom prst="rect">
            <a:avLst/>
          </a:prstGeom>
          <a:noFill/>
        </p:spPr>
        <p:txBody>
          <a:bodyPr wrap="square" lIns="0" tIns="0" rIns="0" bIns="0" rtlCol="0">
            <a:noAutofit/>
          </a:bodyPr>
          <a:lstStyle/>
          <a:p>
            <a:pPr algn="ctr">
              <a:lnSpc>
                <a:spcPct val="90000"/>
              </a:lnSpc>
            </a:pPr>
            <a:r>
              <a:rPr lang="en-US" sz="2400" dirty="0">
                <a:latin typeface="+mj-lt"/>
              </a:rPr>
              <a:t>Change Management</a:t>
            </a:r>
          </a:p>
        </p:txBody>
      </p:sp>
      <p:sp>
        <p:nvSpPr>
          <p:cNvPr id="16" name="TextBox 15"/>
          <p:cNvSpPr txBox="1"/>
          <p:nvPr/>
        </p:nvSpPr>
        <p:spPr>
          <a:xfrm>
            <a:off x="4495830" y="2940270"/>
            <a:ext cx="3528392" cy="575733"/>
          </a:xfrm>
          <a:prstGeom prst="rect">
            <a:avLst/>
          </a:prstGeom>
          <a:noFill/>
        </p:spPr>
        <p:txBody>
          <a:bodyPr wrap="square" lIns="0" tIns="0" rIns="0" bIns="0" rtlCol="0">
            <a:noAutofit/>
          </a:bodyPr>
          <a:lstStyle/>
          <a:p>
            <a:pPr algn="ctr">
              <a:lnSpc>
                <a:spcPct val="90000"/>
              </a:lnSpc>
            </a:pPr>
            <a:r>
              <a:rPr lang="en-US" sz="2400" dirty="0">
                <a:latin typeface="+mj-lt"/>
              </a:rPr>
              <a:t>Infrastructure</a:t>
            </a:r>
          </a:p>
          <a:p>
            <a:pPr algn="ctr">
              <a:lnSpc>
                <a:spcPct val="90000"/>
              </a:lnSpc>
            </a:pPr>
            <a:r>
              <a:rPr lang="en-US" sz="2400" dirty="0">
                <a:latin typeface="+mj-lt"/>
              </a:rPr>
              <a:t>(cloud, DBA, Security)</a:t>
            </a:r>
          </a:p>
        </p:txBody>
      </p:sp>
      <p:sp>
        <p:nvSpPr>
          <p:cNvPr id="25" name="TextBox 24"/>
          <p:cNvSpPr txBox="1"/>
          <p:nvPr/>
        </p:nvSpPr>
        <p:spPr>
          <a:xfrm>
            <a:off x="2744203" y="1868068"/>
            <a:ext cx="1751389" cy="575733"/>
          </a:xfrm>
          <a:prstGeom prst="rect">
            <a:avLst/>
          </a:prstGeom>
          <a:noFill/>
        </p:spPr>
        <p:txBody>
          <a:bodyPr wrap="square" lIns="0" tIns="0" rIns="0" bIns="0" rtlCol="0">
            <a:noAutofit/>
          </a:bodyPr>
          <a:lstStyle/>
          <a:p>
            <a:pPr algn="ctr">
              <a:lnSpc>
                <a:spcPct val="90000"/>
              </a:lnSpc>
            </a:pPr>
            <a:r>
              <a:rPr lang="en-US" sz="2400" dirty="0">
                <a:latin typeface="+mj-lt"/>
              </a:rPr>
              <a:t>Support</a:t>
            </a:r>
          </a:p>
        </p:txBody>
      </p:sp>
      <p:grpSp>
        <p:nvGrpSpPr>
          <p:cNvPr id="5" name="Group 4"/>
          <p:cNvGrpSpPr/>
          <p:nvPr/>
        </p:nvGrpSpPr>
        <p:grpSpPr>
          <a:xfrm>
            <a:off x="5098818" y="1638509"/>
            <a:ext cx="525420" cy="965306"/>
            <a:chOff x="2764686" y="2535583"/>
            <a:chExt cx="525420" cy="965306"/>
          </a:xfrm>
        </p:grpSpPr>
        <p:sp>
          <p:nvSpPr>
            <p:cNvPr id="22" name="Freeform 125"/>
            <p:cNvSpPr>
              <a:spLocks noEditPoints="1"/>
            </p:cNvSpPr>
            <p:nvPr/>
          </p:nvSpPr>
          <p:spPr bwMode="auto">
            <a:xfrm>
              <a:off x="2874658" y="2535583"/>
              <a:ext cx="305477" cy="305477"/>
            </a:xfrm>
            <a:custGeom>
              <a:avLst/>
              <a:gdLst>
                <a:gd name="T0" fmla="*/ 45 w 89"/>
                <a:gd name="T1" fmla="*/ 89 h 89"/>
                <a:gd name="T2" fmla="*/ 0 w 89"/>
                <a:gd name="T3" fmla="*/ 45 h 89"/>
                <a:gd name="T4" fmla="*/ 45 w 89"/>
                <a:gd name="T5" fmla="*/ 0 h 89"/>
                <a:gd name="T6" fmla="*/ 89 w 89"/>
                <a:gd name="T7" fmla="*/ 45 h 89"/>
                <a:gd name="T8" fmla="*/ 45 w 89"/>
                <a:gd name="T9" fmla="*/ 89 h 89"/>
                <a:gd name="T10" fmla="*/ 45 w 89"/>
                <a:gd name="T11" fmla="*/ 25 h 89"/>
                <a:gd name="T12" fmla="*/ 25 w 89"/>
                <a:gd name="T13" fmla="*/ 45 h 89"/>
                <a:gd name="T14" fmla="*/ 45 w 89"/>
                <a:gd name="T15" fmla="*/ 64 h 89"/>
                <a:gd name="T16" fmla="*/ 64 w 89"/>
                <a:gd name="T17" fmla="*/ 45 h 89"/>
                <a:gd name="T18" fmla="*/ 45 w 89"/>
                <a:gd name="T19" fmla="*/ 2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9">
                  <a:moveTo>
                    <a:pt x="45" y="89"/>
                  </a:moveTo>
                  <a:cubicBezTo>
                    <a:pt x="20" y="89"/>
                    <a:pt x="0" y="69"/>
                    <a:pt x="0" y="45"/>
                  </a:cubicBezTo>
                  <a:cubicBezTo>
                    <a:pt x="0" y="20"/>
                    <a:pt x="20" y="0"/>
                    <a:pt x="45" y="0"/>
                  </a:cubicBezTo>
                  <a:cubicBezTo>
                    <a:pt x="69" y="0"/>
                    <a:pt x="89" y="20"/>
                    <a:pt x="89" y="45"/>
                  </a:cubicBezTo>
                  <a:cubicBezTo>
                    <a:pt x="89" y="69"/>
                    <a:pt x="69" y="89"/>
                    <a:pt x="45" y="89"/>
                  </a:cubicBezTo>
                  <a:close/>
                  <a:moveTo>
                    <a:pt x="45" y="25"/>
                  </a:moveTo>
                  <a:cubicBezTo>
                    <a:pt x="34" y="25"/>
                    <a:pt x="25" y="34"/>
                    <a:pt x="25" y="45"/>
                  </a:cubicBezTo>
                  <a:cubicBezTo>
                    <a:pt x="25" y="55"/>
                    <a:pt x="34" y="64"/>
                    <a:pt x="45" y="64"/>
                  </a:cubicBezTo>
                  <a:cubicBezTo>
                    <a:pt x="55" y="64"/>
                    <a:pt x="64" y="55"/>
                    <a:pt x="64" y="45"/>
                  </a:cubicBezTo>
                  <a:cubicBezTo>
                    <a:pt x="64" y="34"/>
                    <a:pt x="55" y="25"/>
                    <a:pt x="45"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6" name="Freeform 126"/>
            <p:cNvSpPr>
              <a:spLocks/>
            </p:cNvSpPr>
            <p:nvPr/>
          </p:nvSpPr>
          <p:spPr bwMode="auto">
            <a:xfrm>
              <a:off x="2764686" y="2883826"/>
              <a:ext cx="525420" cy="354353"/>
            </a:xfrm>
            <a:custGeom>
              <a:avLst/>
              <a:gdLst>
                <a:gd name="T0" fmla="*/ 172 w 172"/>
                <a:gd name="T1" fmla="*/ 116 h 116"/>
                <a:gd name="T2" fmla="*/ 144 w 172"/>
                <a:gd name="T3" fmla="*/ 116 h 116"/>
                <a:gd name="T4" fmla="*/ 144 w 172"/>
                <a:gd name="T5" fmla="*/ 30 h 116"/>
                <a:gd name="T6" fmla="*/ 28 w 172"/>
                <a:gd name="T7" fmla="*/ 30 h 116"/>
                <a:gd name="T8" fmla="*/ 28 w 172"/>
                <a:gd name="T9" fmla="*/ 116 h 116"/>
                <a:gd name="T10" fmla="*/ 0 w 172"/>
                <a:gd name="T11" fmla="*/ 116 h 116"/>
                <a:gd name="T12" fmla="*/ 0 w 172"/>
                <a:gd name="T13" fmla="*/ 0 h 116"/>
                <a:gd name="T14" fmla="*/ 172 w 172"/>
                <a:gd name="T15" fmla="*/ 0 h 116"/>
                <a:gd name="T16" fmla="*/ 172 w 172"/>
                <a:gd name="T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16">
                  <a:moveTo>
                    <a:pt x="172" y="116"/>
                  </a:moveTo>
                  <a:lnTo>
                    <a:pt x="144" y="116"/>
                  </a:lnTo>
                  <a:lnTo>
                    <a:pt x="144" y="30"/>
                  </a:lnTo>
                  <a:lnTo>
                    <a:pt x="28" y="30"/>
                  </a:lnTo>
                  <a:lnTo>
                    <a:pt x="28" y="116"/>
                  </a:lnTo>
                  <a:lnTo>
                    <a:pt x="0" y="116"/>
                  </a:lnTo>
                  <a:lnTo>
                    <a:pt x="0" y="0"/>
                  </a:lnTo>
                  <a:lnTo>
                    <a:pt x="172" y="0"/>
                  </a:lnTo>
                  <a:lnTo>
                    <a:pt x="172"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7" name="Freeform 127"/>
            <p:cNvSpPr>
              <a:spLocks/>
            </p:cNvSpPr>
            <p:nvPr/>
          </p:nvSpPr>
          <p:spPr bwMode="auto">
            <a:xfrm>
              <a:off x="2892986" y="3195412"/>
              <a:ext cx="265766" cy="305477"/>
            </a:xfrm>
            <a:custGeom>
              <a:avLst/>
              <a:gdLst>
                <a:gd name="T0" fmla="*/ 87 w 87"/>
                <a:gd name="T1" fmla="*/ 100 h 100"/>
                <a:gd name="T2" fmla="*/ 0 w 87"/>
                <a:gd name="T3" fmla="*/ 100 h 100"/>
                <a:gd name="T4" fmla="*/ 0 w 87"/>
                <a:gd name="T5" fmla="*/ 0 h 100"/>
                <a:gd name="T6" fmla="*/ 30 w 87"/>
                <a:gd name="T7" fmla="*/ 0 h 100"/>
                <a:gd name="T8" fmla="*/ 30 w 87"/>
                <a:gd name="T9" fmla="*/ 72 h 100"/>
                <a:gd name="T10" fmla="*/ 58 w 87"/>
                <a:gd name="T11" fmla="*/ 72 h 100"/>
                <a:gd name="T12" fmla="*/ 58 w 87"/>
                <a:gd name="T13" fmla="*/ 0 h 100"/>
                <a:gd name="T14" fmla="*/ 87 w 87"/>
                <a:gd name="T15" fmla="*/ 0 h 100"/>
                <a:gd name="T16" fmla="*/ 87 w 87"/>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00">
                  <a:moveTo>
                    <a:pt x="87" y="100"/>
                  </a:moveTo>
                  <a:lnTo>
                    <a:pt x="0" y="100"/>
                  </a:lnTo>
                  <a:lnTo>
                    <a:pt x="0" y="0"/>
                  </a:lnTo>
                  <a:lnTo>
                    <a:pt x="30" y="0"/>
                  </a:lnTo>
                  <a:lnTo>
                    <a:pt x="30" y="72"/>
                  </a:lnTo>
                  <a:lnTo>
                    <a:pt x="58" y="72"/>
                  </a:lnTo>
                  <a:lnTo>
                    <a:pt x="58" y="0"/>
                  </a:lnTo>
                  <a:lnTo>
                    <a:pt x="87" y="0"/>
                  </a:lnTo>
                  <a:lnTo>
                    <a:pt x="87"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8" name="Rectangle 128"/>
            <p:cNvSpPr>
              <a:spLocks noChangeArrowheads="1"/>
            </p:cNvSpPr>
            <p:nvPr/>
          </p:nvSpPr>
          <p:spPr bwMode="auto">
            <a:xfrm>
              <a:off x="2984629" y="3018236"/>
              <a:ext cx="85533" cy="131356"/>
            </a:xfrm>
            <a:prstGeom prst="rect">
              <a:avLst/>
            </a:prstGeom>
            <a:solidFill>
              <a:srgbClr val="00B3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sp>
        <p:nvSpPr>
          <p:cNvPr id="4" name="Rectangle 3"/>
          <p:cNvSpPr/>
          <p:nvPr/>
        </p:nvSpPr>
        <p:spPr bwMode="ltGray">
          <a:xfrm>
            <a:off x="1210164" y="5224139"/>
            <a:ext cx="9865096" cy="742545"/>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400" dirty="0">
                <a:latin typeface="+mj-lt"/>
              </a:rPr>
              <a:t>#</a:t>
            </a:r>
            <a:r>
              <a:rPr lang="en-US" sz="2400" dirty="0" err="1">
                <a:latin typeface="+mj-lt"/>
              </a:rPr>
              <a:t>ChatOps</a:t>
            </a:r>
            <a:endParaRPr lang="en-US" sz="2400" dirty="0">
              <a:latin typeface="+mj-lt"/>
            </a:endParaRPr>
          </a:p>
        </p:txBody>
      </p:sp>
      <p:grpSp>
        <p:nvGrpSpPr>
          <p:cNvPr id="72" name="Group 71"/>
          <p:cNvGrpSpPr/>
          <p:nvPr/>
        </p:nvGrpSpPr>
        <p:grpSpPr>
          <a:xfrm>
            <a:off x="9760780" y="5376488"/>
            <a:ext cx="379977" cy="428381"/>
            <a:chOff x="10690225" y="4838700"/>
            <a:chExt cx="625475" cy="825500"/>
          </a:xfrm>
          <a:solidFill>
            <a:schemeClr val="bg1"/>
          </a:solidFill>
        </p:grpSpPr>
        <p:sp>
          <p:nvSpPr>
            <p:cNvPr id="73" name="Freeform 94"/>
            <p:cNvSpPr>
              <a:spLocks/>
            </p:cNvSpPr>
            <p:nvPr/>
          </p:nvSpPr>
          <p:spPr bwMode="auto">
            <a:xfrm>
              <a:off x="10829925" y="5165725"/>
              <a:ext cx="103188" cy="103188"/>
            </a:xfrm>
            <a:custGeom>
              <a:avLst/>
              <a:gdLst>
                <a:gd name="T0" fmla="*/ 4 w 12"/>
                <a:gd name="T1" fmla="*/ 12 h 12"/>
                <a:gd name="T2" fmla="*/ 8 w 12"/>
                <a:gd name="T3" fmla="*/ 12 h 12"/>
                <a:gd name="T4" fmla="*/ 12 w 12"/>
                <a:gd name="T5" fmla="*/ 8 h 12"/>
                <a:gd name="T6" fmla="*/ 12 w 12"/>
                <a:gd name="T7" fmla="*/ 4 h 12"/>
                <a:gd name="T8" fmla="*/ 8 w 12"/>
                <a:gd name="T9" fmla="*/ 0 h 12"/>
                <a:gd name="T10" fmla="*/ 4 w 12"/>
                <a:gd name="T11" fmla="*/ 0 h 12"/>
                <a:gd name="T12" fmla="*/ 0 w 12"/>
                <a:gd name="T13" fmla="*/ 4 h 12"/>
                <a:gd name="T14" fmla="*/ 0 w 12"/>
                <a:gd name="T15" fmla="*/ 8 h 12"/>
                <a:gd name="T16" fmla="*/ 4 w 12"/>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4" y="12"/>
                  </a:moveTo>
                  <a:cubicBezTo>
                    <a:pt x="8" y="12"/>
                    <a:pt x="8" y="12"/>
                    <a:pt x="8" y="12"/>
                  </a:cubicBezTo>
                  <a:cubicBezTo>
                    <a:pt x="10" y="12"/>
                    <a:pt x="12" y="10"/>
                    <a:pt x="12" y="8"/>
                  </a:cubicBezTo>
                  <a:cubicBezTo>
                    <a:pt x="12" y="4"/>
                    <a:pt x="12" y="4"/>
                    <a:pt x="12" y="4"/>
                  </a:cubicBezTo>
                  <a:cubicBezTo>
                    <a:pt x="12" y="2"/>
                    <a:pt x="10" y="0"/>
                    <a:pt x="8" y="0"/>
                  </a:cubicBezTo>
                  <a:cubicBezTo>
                    <a:pt x="4" y="0"/>
                    <a:pt x="4" y="0"/>
                    <a:pt x="4" y="0"/>
                  </a:cubicBezTo>
                  <a:cubicBezTo>
                    <a:pt x="2" y="0"/>
                    <a:pt x="0" y="2"/>
                    <a:pt x="0" y="4"/>
                  </a:cubicBezTo>
                  <a:cubicBezTo>
                    <a:pt x="0" y="8"/>
                    <a:pt x="0" y="8"/>
                    <a:pt x="0" y="8"/>
                  </a:cubicBezTo>
                  <a:cubicBezTo>
                    <a:pt x="0" y="10"/>
                    <a:pt x="2" y="12"/>
                    <a:pt x="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4" name="Freeform 95"/>
            <p:cNvSpPr>
              <a:spLocks/>
            </p:cNvSpPr>
            <p:nvPr/>
          </p:nvSpPr>
          <p:spPr bwMode="auto">
            <a:xfrm>
              <a:off x="11072813" y="5165725"/>
              <a:ext cx="103188" cy="103188"/>
            </a:xfrm>
            <a:custGeom>
              <a:avLst/>
              <a:gdLst>
                <a:gd name="T0" fmla="*/ 4 w 12"/>
                <a:gd name="T1" fmla="*/ 12 h 12"/>
                <a:gd name="T2" fmla="*/ 8 w 12"/>
                <a:gd name="T3" fmla="*/ 12 h 12"/>
                <a:gd name="T4" fmla="*/ 12 w 12"/>
                <a:gd name="T5" fmla="*/ 8 h 12"/>
                <a:gd name="T6" fmla="*/ 12 w 12"/>
                <a:gd name="T7" fmla="*/ 4 h 12"/>
                <a:gd name="T8" fmla="*/ 8 w 12"/>
                <a:gd name="T9" fmla="*/ 0 h 12"/>
                <a:gd name="T10" fmla="*/ 4 w 12"/>
                <a:gd name="T11" fmla="*/ 0 h 12"/>
                <a:gd name="T12" fmla="*/ 0 w 12"/>
                <a:gd name="T13" fmla="*/ 4 h 12"/>
                <a:gd name="T14" fmla="*/ 0 w 12"/>
                <a:gd name="T15" fmla="*/ 8 h 12"/>
                <a:gd name="T16" fmla="*/ 4 w 12"/>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4" y="12"/>
                  </a:moveTo>
                  <a:cubicBezTo>
                    <a:pt x="8" y="12"/>
                    <a:pt x="8" y="12"/>
                    <a:pt x="8" y="12"/>
                  </a:cubicBezTo>
                  <a:cubicBezTo>
                    <a:pt x="10" y="12"/>
                    <a:pt x="12" y="10"/>
                    <a:pt x="12" y="8"/>
                  </a:cubicBezTo>
                  <a:cubicBezTo>
                    <a:pt x="12" y="4"/>
                    <a:pt x="12" y="4"/>
                    <a:pt x="12" y="4"/>
                  </a:cubicBezTo>
                  <a:cubicBezTo>
                    <a:pt x="12" y="2"/>
                    <a:pt x="10" y="0"/>
                    <a:pt x="8" y="0"/>
                  </a:cubicBezTo>
                  <a:cubicBezTo>
                    <a:pt x="4" y="0"/>
                    <a:pt x="4" y="0"/>
                    <a:pt x="4" y="0"/>
                  </a:cubicBezTo>
                  <a:cubicBezTo>
                    <a:pt x="2" y="0"/>
                    <a:pt x="0" y="2"/>
                    <a:pt x="0" y="4"/>
                  </a:cubicBezTo>
                  <a:cubicBezTo>
                    <a:pt x="0" y="8"/>
                    <a:pt x="0" y="8"/>
                    <a:pt x="0" y="8"/>
                  </a:cubicBezTo>
                  <a:cubicBezTo>
                    <a:pt x="0" y="10"/>
                    <a:pt x="2" y="12"/>
                    <a:pt x="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5" name="Freeform 96"/>
            <p:cNvSpPr>
              <a:spLocks noEditPoints="1"/>
            </p:cNvSpPr>
            <p:nvPr/>
          </p:nvSpPr>
          <p:spPr bwMode="auto">
            <a:xfrm>
              <a:off x="10690225" y="4838700"/>
              <a:ext cx="625475" cy="825500"/>
            </a:xfrm>
            <a:custGeom>
              <a:avLst/>
              <a:gdLst>
                <a:gd name="T0" fmla="*/ 40 w 72"/>
                <a:gd name="T1" fmla="*/ 18 h 96"/>
                <a:gd name="T2" fmla="*/ 40 w 72"/>
                <a:gd name="T3" fmla="*/ 15 h 96"/>
                <a:gd name="T4" fmla="*/ 44 w 72"/>
                <a:gd name="T5" fmla="*/ 8 h 96"/>
                <a:gd name="T6" fmla="*/ 36 w 72"/>
                <a:gd name="T7" fmla="*/ 0 h 96"/>
                <a:gd name="T8" fmla="*/ 28 w 72"/>
                <a:gd name="T9" fmla="*/ 8 h 96"/>
                <a:gd name="T10" fmla="*/ 32 w 72"/>
                <a:gd name="T11" fmla="*/ 15 h 96"/>
                <a:gd name="T12" fmla="*/ 32 w 72"/>
                <a:gd name="T13" fmla="*/ 18 h 96"/>
                <a:gd name="T14" fmla="*/ 0 w 72"/>
                <a:gd name="T15" fmla="*/ 54 h 96"/>
                <a:gd name="T16" fmla="*/ 0 w 72"/>
                <a:gd name="T17" fmla="*/ 72 h 96"/>
                <a:gd name="T18" fmla="*/ 2 w 72"/>
                <a:gd name="T19" fmla="*/ 74 h 96"/>
                <a:gd name="T20" fmla="*/ 16 w 72"/>
                <a:gd name="T21" fmla="*/ 79 h 96"/>
                <a:gd name="T22" fmla="*/ 36 w 72"/>
                <a:gd name="T23" fmla="*/ 96 h 96"/>
                <a:gd name="T24" fmla="*/ 56 w 72"/>
                <a:gd name="T25" fmla="*/ 79 h 96"/>
                <a:gd name="T26" fmla="*/ 70 w 72"/>
                <a:gd name="T27" fmla="*/ 74 h 96"/>
                <a:gd name="T28" fmla="*/ 72 w 72"/>
                <a:gd name="T29" fmla="*/ 72 h 96"/>
                <a:gd name="T30" fmla="*/ 72 w 72"/>
                <a:gd name="T31" fmla="*/ 54 h 96"/>
                <a:gd name="T32" fmla="*/ 40 w 72"/>
                <a:gd name="T33" fmla="*/ 18 h 96"/>
                <a:gd name="T34" fmla="*/ 36 w 72"/>
                <a:gd name="T35" fmla="*/ 26 h 96"/>
                <a:gd name="T36" fmla="*/ 64 w 72"/>
                <a:gd name="T37" fmla="*/ 51 h 96"/>
                <a:gd name="T38" fmla="*/ 36 w 72"/>
                <a:gd name="T39" fmla="*/ 58 h 96"/>
                <a:gd name="T40" fmla="*/ 8 w 72"/>
                <a:gd name="T41" fmla="*/ 51 h 96"/>
                <a:gd name="T42" fmla="*/ 36 w 72"/>
                <a:gd name="T43" fmla="*/ 26 h 96"/>
                <a:gd name="T44" fmla="*/ 36 w 72"/>
                <a:gd name="T45" fmla="*/ 88 h 96"/>
                <a:gd name="T46" fmla="*/ 25 w 72"/>
                <a:gd name="T47" fmla="*/ 81 h 96"/>
                <a:gd name="T48" fmla="*/ 47 w 72"/>
                <a:gd name="T49" fmla="*/ 81 h 96"/>
                <a:gd name="T50" fmla="*/ 36 w 72"/>
                <a:gd name="T51" fmla="*/ 88 h 96"/>
                <a:gd name="T52" fmla="*/ 64 w 72"/>
                <a:gd name="T53" fmla="*/ 68 h 96"/>
                <a:gd name="T54" fmla="*/ 36 w 72"/>
                <a:gd name="T55" fmla="*/ 74 h 96"/>
                <a:gd name="T56" fmla="*/ 8 w 72"/>
                <a:gd name="T57" fmla="*/ 68 h 96"/>
                <a:gd name="T58" fmla="*/ 8 w 72"/>
                <a:gd name="T59" fmla="*/ 62 h 96"/>
                <a:gd name="T60" fmla="*/ 36 w 72"/>
                <a:gd name="T61" fmla="*/ 66 h 96"/>
                <a:gd name="T62" fmla="*/ 64 w 72"/>
                <a:gd name="T63" fmla="*/ 62 h 96"/>
                <a:gd name="T64" fmla="*/ 64 w 72"/>
                <a:gd name="T65"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96">
                  <a:moveTo>
                    <a:pt x="40" y="18"/>
                  </a:moveTo>
                  <a:cubicBezTo>
                    <a:pt x="40" y="15"/>
                    <a:pt x="40" y="15"/>
                    <a:pt x="40" y="15"/>
                  </a:cubicBezTo>
                  <a:cubicBezTo>
                    <a:pt x="42" y="14"/>
                    <a:pt x="44" y="11"/>
                    <a:pt x="44" y="8"/>
                  </a:cubicBezTo>
                  <a:cubicBezTo>
                    <a:pt x="44" y="4"/>
                    <a:pt x="40" y="0"/>
                    <a:pt x="36" y="0"/>
                  </a:cubicBezTo>
                  <a:cubicBezTo>
                    <a:pt x="31" y="0"/>
                    <a:pt x="28" y="4"/>
                    <a:pt x="28" y="8"/>
                  </a:cubicBezTo>
                  <a:cubicBezTo>
                    <a:pt x="28" y="11"/>
                    <a:pt x="29" y="14"/>
                    <a:pt x="32" y="15"/>
                  </a:cubicBezTo>
                  <a:cubicBezTo>
                    <a:pt x="32" y="18"/>
                    <a:pt x="32" y="18"/>
                    <a:pt x="32" y="18"/>
                  </a:cubicBezTo>
                  <a:cubicBezTo>
                    <a:pt x="14" y="20"/>
                    <a:pt x="0" y="36"/>
                    <a:pt x="0" y="54"/>
                  </a:cubicBezTo>
                  <a:cubicBezTo>
                    <a:pt x="0" y="72"/>
                    <a:pt x="0" y="72"/>
                    <a:pt x="0" y="72"/>
                  </a:cubicBezTo>
                  <a:cubicBezTo>
                    <a:pt x="2" y="74"/>
                    <a:pt x="2" y="74"/>
                    <a:pt x="2" y="74"/>
                  </a:cubicBezTo>
                  <a:cubicBezTo>
                    <a:pt x="7" y="76"/>
                    <a:pt x="12" y="78"/>
                    <a:pt x="16" y="79"/>
                  </a:cubicBezTo>
                  <a:cubicBezTo>
                    <a:pt x="18" y="89"/>
                    <a:pt x="26" y="96"/>
                    <a:pt x="36" y="96"/>
                  </a:cubicBezTo>
                  <a:cubicBezTo>
                    <a:pt x="46" y="96"/>
                    <a:pt x="54" y="89"/>
                    <a:pt x="56" y="79"/>
                  </a:cubicBezTo>
                  <a:cubicBezTo>
                    <a:pt x="61" y="78"/>
                    <a:pt x="66" y="75"/>
                    <a:pt x="70" y="74"/>
                  </a:cubicBezTo>
                  <a:cubicBezTo>
                    <a:pt x="72" y="72"/>
                    <a:pt x="72" y="72"/>
                    <a:pt x="72" y="72"/>
                  </a:cubicBezTo>
                  <a:cubicBezTo>
                    <a:pt x="72" y="54"/>
                    <a:pt x="72" y="54"/>
                    <a:pt x="72" y="54"/>
                  </a:cubicBezTo>
                  <a:cubicBezTo>
                    <a:pt x="72" y="36"/>
                    <a:pt x="58" y="20"/>
                    <a:pt x="40" y="18"/>
                  </a:cubicBezTo>
                  <a:close/>
                  <a:moveTo>
                    <a:pt x="36" y="26"/>
                  </a:moveTo>
                  <a:cubicBezTo>
                    <a:pt x="50" y="26"/>
                    <a:pt x="62" y="37"/>
                    <a:pt x="64" y="51"/>
                  </a:cubicBezTo>
                  <a:cubicBezTo>
                    <a:pt x="64" y="55"/>
                    <a:pt x="53" y="58"/>
                    <a:pt x="36" y="58"/>
                  </a:cubicBezTo>
                  <a:cubicBezTo>
                    <a:pt x="17" y="58"/>
                    <a:pt x="8" y="54"/>
                    <a:pt x="8" y="51"/>
                  </a:cubicBezTo>
                  <a:cubicBezTo>
                    <a:pt x="10" y="37"/>
                    <a:pt x="21" y="26"/>
                    <a:pt x="36" y="26"/>
                  </a:cubicBezTo>
                  <a:close/>
                  <a:moveTo>
                    <a:pt x="36" y="88"/>
                  </a:moveTo>
                  <a:cubicBezTo>
                    <a:pt x="31" y="88"/>
                    <a:pt x="27" y="85"/>
                    <a:pt x="25" y="81"/>
                  </a:cubicBezTo>
                  <a:cubicBezTo>
                    <a:pt x="34" y="82"/>
                    <a:pt x="41" y="82"/>
                    <a:pt x="47" y="81"/>
                  </a:cubicBezTo>
                  <a:cubicBezTo>
                    <a:pt x="45" y="85"/>
                    <a:pt x="41" y="88"/>
                    <a:pt x="36" y="88"/>
                  </a:cubicBezTo>
                  <a:close/>
                  <a:moveTo>
                    <a:pt x="64" y="68"/>
                  </a:moveTo>
                  <a:cubicBezTo>
                    <a:pt x="57" y="71"/>
                    <a:pt x="48" y="74"/>
                    <a:pt x="36" y="74"/>
                  </a:cubicBezTo>
                  <a:cubicBezTo>
                    <a:pt x="29" y="74"/>
                    <a:pt x="19" y="73"/>
                    <a:pt x="8" y="68"/>
                  </a:cubicBezTo>
                  <a:cubicBezTo>
                    <a:pt x="8" y="62"/>
                    <a:pt x="8" y="62"/>
                    <a:pt x="8" y="62"/>
                  </a:cubicBezTo>
                  <a:cubicBezTo>
                    <a:pt x="15" y="65"/>
                    <a:pt x="26" y="66"/>
                    <a:pt x="36" y="66"/>
                  </a:cubicBezTo>
                  <a:cubicBezTo>
                    <a:pt x="46" y="66"/>
                    <a:pt x="57" y="65"/>
                    <a:pt x="64" y="62"/>
                  </a:cubicBezTo>
                  <a:lnTo>
                    <a:pt x="64"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sp>
        <p:nvSpPr>
          <p:cNvPr id="76" name="Freeform 72"/>
          <p:cNvSpPr>
            <a:spLocks noEditPoints="1"/>
          </p:cNvSpPr>
          <p:nvPr/>
        </p:nvSpPr>
        <p:spPr bwMode="auto">
          <a:xfrm>
            <a:off x="10287996" y="5376488"/>
            <a:ext cx="640024" cy="503014"/>
          </a:xfrm>
          <a:custGeom>
            <a:avLst/>
            <a:gdLst>
              <a:gd name="T0" fmla="*/ 43 w 520"/>
              <a:gd name="T1" fmla="*/ 520 h 520"/>
              <a:gd name="T2" fmla="*/ 43 w 520"/>
              <a:gd name="T3" fmla="*/ 433 h 520"/>
              <a:gd name="T4" fmla="*/ 0 w 520"/>
              <a:gd name="T5" fmla="*/ 433 h 520"/>
              <a:gd name="T6" fmla="*/ 0 w 520"/>
              <a:gd name="T7" fmla="*/ 152 h 520"/>
              <a:gd name="T8" fmla="*/ 173 w 520"/>
              <a:gd name="T9" fmla="*/ 152 h 520"/>
              <a:gd name="T10" fmla="*/ 173 w 520"/>
              <a:gd name="T11" fmla="*/ 0 h 520"/>
              <a:gd name="T12" fmla="*/ 520 w 520"/>
              <a:gd name="T13" fmla="*/ 0 h 520"/>
              <a:gd name="T14" fmla="*/ 520 w 520"/>
              <a:gd name="T15" fmla="*/ 282 h 520"/>
              <a:gd name="T16" fmla="*/ 477 w 520"/>
              <a:gd name="T17" fmla="*/ 282 h 520"/>
              <a:gd name="T18" fmla="*/ 477 w 520"/>
              <a:gd name="T19" fmla="*/ 368 h 520"/>
              <a:gd name="T20" fmla="*/ 352 w 520"/>
              <a:gd name="T21" fmla="*/ 282 h 520"/>
              <a:gd name="T22" fmla="*/ 347 w 520"/>
              <a:gd name="T23" fmla="*/ 282 h 520"/>
              <a:gd name="T24" fmla="*/ 347 w 520"/>
              <a:gd name="T25" fmla="*/ 433 h 520"/>
              <a:gd name="T26" fmla="*/ 168 w 520"/>
              <a:gd name="T27" fmla="*/ 433 h 520"/>
              <a:gd name="T28" fmla="*/ 43 w 520"/>
              <a:gd name="T29" fmla="*/ 520 h 520"/>
              <a:gd name="T30" fmla="*/ 43 w 520"/>
              <a:gd name="T31" fmla="*/ 390 h 520"/>
              <a:gd name="T32" fmla="*/ 87 w 520"/>
              <a:gd name="T33" fmla="*/ 390 h 520"/>
              <a:gd name="T34" fmla="*/ 87 w 520"/>
              <a:gd name="T35" fmla="*/ 433 h 520"/>
              <a:gd name="T36" fmla="*/ 157 w 520"/>
              <a:gd name="T37" fmla="*/ 390 h 520"/>
              <a:gd name="T38" fmla="*/ 303 w 520"/>
              <a:gd name="T39" fmla="*/ 390 h 520"/>
              <a:gd name="T40" fmla="*/ 303 w 520"/>
              <a:gd name="T41" fmla="*/ 195 h 520"/>
              <a:gd name="T42" fmla="*/ 43 w 520"/>
              <a:gd name="T43" fmla="*/ 195 h 520"/>
              <a:gd name="T44" fmla="*/ 43 w 520"/>
              <a:gd name="T45" fmla="*/ 390 h 520"/>
              <a:gd name="T46" fmla="*/ 347 w 520"/>
              <a:gd name="T47" fmla="*/ 238 h 520"/>
              <a:gd name="T48" fmla="*/ 363 w 520"/>
              <a:gd name="T49" fmla="*/ 238 h 520"/>
              <a:gd name="T50" fmla="*/ 433 w 520"/>
              <a:gd name="T51" fmla="*/ 287 h 520"/>
              <a:gd name="T52" fmla="*/ 433 w 520"/>
              <a:gd name="T53" fmla="*/ 238 h 520"/>
              <a:gd name="T54" fmla="*/ 477 w 520"/>
              <a:gd name="T55" fmla="*/ 238 h 520"/>
              <a:gd name="T56" fmla="*/ 477 w 520"/>
              <a:gd name="T57" fmla="*/ 43 h 520"/>
              <a:gd name="T58" fmla="*/ 217 w 520"/>
              <a:gd name="T59" fmla="*/ 43 h 520"/>
              <a:gd name="T60" fmla="*/ 217 w 520"/>
              <a:gd name="T61" fmla="*/ 152 h 520"/>
              <a:gd name="T62" fmla="*/ 347 w 520"/>
              <a:gd name="T63" fmla="*/ 152 h 520"/>
              <a:gd name="T64" fmla="*/ 347 w 520"/>
              <a:gd name="T65" fmla="*/ 238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20" h="520">
                <a:moveTo>
                  <a:pt x="43" y="520"/>
                </a:moveTo>
                <a:lnTo>
                  <a:pt x="43" y="433"/>
                </a:lnTo>
                <a:lnTo>
                  <a:pt x="0" y="433"/>
                </a:lnTo>
                <a:lnTo>
                  <a:pt x="0" y="152"/>
                </a:lnTo>
                <a:lnTo>
                  <a:pt x="173" y="152"/>
                </a:lnTo>
                <a:lnTo>
                  <a:pt x="173" y="0"/>
                </a:lnTo>
                <a:lnTo>
                  <a:pt x="520" y="0"/>
                </a:lnTo>
                <a:lnTo>
                  <a:pt x="520" y="282"/>
                </a:lnTo>
                <a:lnTo>
                  <a:pt x="477" y="282"/>
                </a:lnTo>
                <a:lnTo>
                  <a:pt x="477" y="368"/>
                </a:lnTo>
                <a:lnTo>
                  <a:pt x="352" y="282"/>
                </a:lnTo>
                <a:lnTo>
                  <a:pt x="347" y="282"/>
                </a:lnTo>
                <a:lnTo>
                  <a:pt x="347" y="433"/>
                </a:lnTo>
                <a:lnTo>
                  <a:pt x="168" y="433"/>
                </a:lnTo>
                <a:lnTo>
                  <a:pt x="43" y="520"/>
                </a:lnTo>
                <a:close/>
                <a:moveTo>
                  <a:pt x="43" y="390"/>
                </a:moveTo>
                <a:lnTo>
                  <a:pt x="87" y="390"/>
                </a:lnTo>
                <a:lnTo>
                  <a:pt x="87" y="433"/>
                </a:lnTo>
                <a:lnTo>
                  <a:pt x="157" y="390"/>
                </a:lnTo>
                <a:lnTo>
                  <a:pt x="303" y="390"/>
                </a:lnTo>
                <a:lnTo>
                  <a:pt x="303" y="195"/>
                </a:lnTo>
                <a:lnTo>
                  <a:pt x="43" y="195"/>
                </a:lnTo>
                <a:lnTo>
                  <a:pt x="43" y="390"/>
                </a:lnTo>
                <a:close/>
                <a:moveTo>
                  <a:pt x="347" y="238"/>
                </a:moveTo>
                <a:lnTo>
                  <a:pt x="363" y="238"/>
                </a:lnTo>
                <a:lnTo>
                  <a:pt x="433" y="287"/>
                </a:lnTo>
                <a:lnTo>
                  <a:pt x="433" y="238"/>
                </a:lnTo>
                <a:lnTo>
                  <a:pt x="477" y="238"/>
                </a:lnTo>
                <a:lnTo>
                  <a:pt x="477" y="43"/>
                </a:lnTo>
                <a:lnTo>
                  <a:pt x="217" y="43"/>
                </a:lnTo>
                <a:lnTo>
                  <a:pt x="217" y="152"/>
                </a:lnTo>
                <a:lnTo>
                  <a:pt x="347" y="152"/>
                </a:lnTo>
                <a:lnTo>
                  <a:pt x="347" y="238"/>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8" name="TextBox 77"/>
          <p:cNvSpPr txBox="1"/>
          <p:nvPr/>
        </p:nvSpPr>
        <p:spPr>
          <a:xfrm>
            <a:off x="8049447" y="1413783"/>
            <a:ext cx="1609008" cy="575733"/>
          </a:xfrm>
          <a:prstGeom prst="rect">
            <a:avLst/>
          </a:prstGeom>
          <a:noFill/>
        </p:spPr>
        <p:txBody>
          <a:bodyPr wrap="square" lIns="0" tIns="0" rIns="0" bIns="0" rtlCol="0">
            <a:noAutofit/>
          </a:bodyPr>
          <a:lstStyle/>
          <a:p>
            <a:pPr algn="ctr">
              <a:lnSpc>
                <a:spcPct val="90000"/>
              </a:lnSpc>
            </a:pPr>
            <a:r>
              <a:rPr lang="en-US" sz="2400" dirty="0">
                <a:latin typeface="+mj-lt"/>
              </a:rPr>
              <a:t>Dev</a:t>
            </a:r>
          </a:p>
        </p:txBody>
      </p:sp>
      <p:grpSp>
        <p:nvGrpSpPr>
          <p:cNvPr id="89" name="Group 88"/>
          <p:cNvGrpSpPr/>
          <p:nvPr/>
        </p:nvGrpSpPr>
        <p:grpSpPr>
          <a:xfrm>
            <a:off x="2366014" y="2313279"/>
            <a:ext cx="525420" cy="965306"/>
            <a:chOff x="2764686" y="2535583"/>
            <a:chExt cx="525420" cy="965306"/>
          </a:xfrm>
        </p:grpSpPr>
        <p:sp>
          <p:nvSpPr>
            <p:cNvPr id="90" name="Freeform 125"/>
            <p:cNvSpPr>
              <a:spLocks noEditPoints="1"/>
            </p:cNvSpPr>
            <p:nvPr/>
          </p:nvSpPr>
          <p:spPr bwMode="auto">
            <a:xfrm>
              <a:off x="2874658" y="2535583"/>
              <a:ext cx="305477" cy="305477"/>
            </a:xfrm>
            <a:custGeom>
              <a:avLst/>
              <a:gdLst>
                <a:gd name="T0" fmla="*/ 45 w 89"/>
                <a:gd name="T1" fmla="*/ 89 h 89"/>
                <a:gd name="T2" fmla="*/ 0 w 89"/>
                <a:gd name="T3" fmla="*/ 45 h 89"/>
                <a:gd name="T4" fmla="*/ 45 w 89"/>
                <a:gd name="T5" fmla="*/ 0 h 89"/>
                <a:gd name="T6" fmla="*/ 89 w 89"/>
                <a:gd name="T7" fmla="*/ 45 h 89"/>
                <a:gd name="T8" fmla="*/ 45 w 89"/>
                <a:gd name="T9" fmla="*/ 89 h 89"/>
                <a:gd name="T10" fmla="*/ 45 w 89"/>
                <a:gd name="T11" fmla="*/ 25 h 89"/>
                <a:gd name="T12" fmla="*/ 25 w 89"/>
                <a:gd name="T13" fmla="*/ 45 h 89"/>
                <a:gd name="T14" fmla="*/ 45 w 89"/>
                <a:gd name="T15" fmla="*/ 64 h 89"/>
                <a:gd name="T16" fmla="*/ 64 w 89"/>
                <a:gd name="T17" fmla="*/ 45 h 89"/>
                <a:gd name="T18" fmla="*/ 45 w 89"/>
                <a:gd name="T19" fmla="*/ 2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9">
                  <a:moveTo>
                    <a:pt x="45" y="89"/>
                  </a:moveTo>
                  <a:cubicBezTo>
                    <a:pt x="20" y="89"/>
                    <a:pt x="0" y="69"/>
                    <a:pt x="0" y="45"/>
                  </a:cubicBezTo>
                  <a:cubicBezTo>
                    <a:pt x="0" y="20"/>
                    <a:pt x="20" y="0"/>
                    <a:pt x="45" y="0"/>
                  </a:cubicBezTo>
                  <a:cubicBezTo>
                    <a:pt x="69" y="0"/>
                    <a:pt x="89" y="20"/>
                    <a:pt x="89" y="45"/>
                  </a:cubicBezTo>
                  <a:cubicBezTo>
                    <a:pt x="89" y="69"/>
                    <a:pt x="69" y="89"/>
                    <a:pt x="45" y="89"/>
                  </a:cubicBezTo>
                  <a:close/>
                  <a:moveTo>
                    <a:pt x="45" y="25"/>
                  </a:moveTo>
                  <a:cubicBezTo>
                    <a:pt x="34" y="25"/>
                    <a:pt x="25" y="34"/>
                    <a:pt x="25" y="45"/>
                  </a:cubicBezTo>
                  <a:cubicBezTo>
                    <a:pt x="25" y="55"/>
                    <a:pt x="34" y="64"/>
                    <a:pt x="45" y="64"/>
                  </a:cubicBezTo>
                  <a:cubicBezTo>
                    <a:pt x="55" y="64"/>
                    <a:pt x="64" y="55"/>
                    <a:pt x="64" y="45"/>
                  </a:cubicBezTo>
                  <a:cubicBezTo>
                    <a:pt x="64" y="34"/>
                    <a:pt x="55" y="25"/>
                    <a:pt x="45"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91" name="Freeform 126"/>
            <p:cNvSpPr>
              <a:spLocks/>
            </p:cNvSpPr>
            <p:nvPr/>
          </p:nvSpPr>
          <p:spPr bwMode="auto">
            <a:xfrm>
              <a:off x="2764686" y="2883826"/>
              <a:ext cx="525420" cy="354353"/>
            </a:xfrm>
            <a:custGeom>
              <a:avLst/>
              <a:gdLst>
                <a:gd name="T0" fmla="*/ 172 w 172"/>
                <a:gd name="T1" fmla="*/ 116 h 116"/>
                <a:gd name="T2" fmla="*/ 144 w 172"/>
                <a:gd name="T3" fmla="*/ 116 h 116"/>
                <a:gd name="T4" fmla="*/ 144 w 172"/>
                <a:gd name="T5" fmla="*/ 30 h 116"/>
                <a:gd name="T6" fmla="*/ 28 w 172"/>
                <a:gd name="T7" fmla="*/ 30 h 116"/>
                <a:gd name="T8" fmla="*/ 28 w 172"/>
                <a:gd name="T9" fmla="*/ 116 h 116"/>
                <a:gd name="T10" fmla="*/ 0 w 172"/>
                <a:gd name="T11" fmla="*/ 116 h 116"/>
                <a:gd name="T12" fmla="*/ 0 w 172"/>
                <a:gd name="T13" fmla="*/ 0 h 116"/>
                <a:gd name="T14" fmla="*/ 172 w 172"/>
                <a:gd name="T15" fmla="*/ 0 h 116"/>
                <a:gd name="T16" fmla="*/ 172 w 172"/>
                <a:gd name="T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16">
                  <a:moveTo>
                    <a:pt x="172" y="116"/>
                  </a:moveTo>
                  <a:lnTo>
                    <a:pt x="144" y="116"/>
                  </a:lnTo>
                  <a:lnTo>
                    <a:pt x="144" y="30"/>
                  </a:lnTo>
                  <a:lnTo>
                    <a:pt x="28" y="30"/>
                  </a:lnTo>
                  <a:lnTo>
                    <a:pt x="28" y="116"/>
                  </a:lnTo>
                  <a:lnTo>
                    <a:pt x="0" y="116"/>
                  </a:lnTo>
                  <a:lnTo>
                    <a:pt x="0" y="0"/>
                  </a:lnTo>
                  <a:lnTo>
                    <a:pt x="172" y="0"/>
                  </a:lnTo>
                  <a:lnTo>
                    <a:pt x="172"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92" name="Freeform 127"/>
            <p:cNvSpPr>
              <a:spLocks/>
            </p:cNvSpPr>
            <p:nvPr/>
          </p:nvSpPr>
          <p:spPr bwMode="auto">
            <a:xfrm>
              <a:off x="2892986" y="3195412"/>
              <a:ext cx="265766" cy="305477"/>
            </a:xfrm>
            <a:custGeom>
              <a:avLst/>
              <a:gdLst>
                <a:gd name="T0" fmla="*/ 87 w 87"/>
                <a:gd name="T1" fmla="*/ 100 h 100"/>
                <a:gd name="T2" fmla="*/ 0 w 87"/>
                <a:gd name="T3" fmla="*/ 100 h 100"/>
                <a:gd name="T4" fmla="*/ 0 w 87"/>
                <a:gd name="T5" fmla="*/ 0 h 100"/>
                <a:gd name="T6" fmla="*/ 30 w 87"/>
                <a:gd name="T7" fmla="*/ 0 h 100"/>
                <a:gd name="T8" fmla="*/ 30 w 87"/>
                <a:gd name="T9" fmla="*/ 72 h 100"/>
                <a:gd name="T10" fmla="*/ 58 w 87"/>
                <a:gd name="T11" fmla="*/ 72 h 100"/>
                <a:gd name="T12" fmla="*/ 58 w 87"/>
                <a:gd name="T13" fmla="*/ 0 h 100"/>
                <a:gd name="T14" fmla="*/ 87 w 87"/>
                <a:gd name="T15" fmla="*/ 0 h 100"/>
                <a:gd name="T16" fmla="*/ 87 w 87"/>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00">
                  <a:moveTo>
                    <a:pt x="87" y="100"/>
                  </a:moveTo>
                  <a:lnTo>
                    <a:pt x="0" y="100"/>
                  </a:lnTo>
                  <a:lnTo>
                    <a:pt x="0" y="0"/>
                  </a:lnTo>
                  <a:lnTo>
                    <a:pt x="30" y="0"/>
                  </a:lnTo>
                  <a:lnTo>
                    <a:pt x="30" y="72"/>
                  </a:lnTo>
                  <a:lnTo>
                    <a:pt x="58" y="72"/>
                  </a:lnTo>
                  <a:lnTo>
                    <a:pt x="58" y="0"/>
                  </a:lnTo>
                  <a:lnTo>
                    <a:pt x="87" y="0"/>
                  </a:lnTo>
                  <a:lnTo>
                    <a:pt x="87"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93" name="Rectangle 128"/>
            <p:cNvSpPr>
              <a:spLocks noChangeArrowheads="1"/>
            </p:cNvSpPr>
            <p:nvPr/>
          </p:nvSpPr>
          <p:spPr bwMode="auto">
            <a:xfrm>
              <a:off x="2984629" y="3018236"/>
              <a:ext cx="85533" cy="131356"/>
            </a:xfrm>
            <a:prstGeom prst="rect">
              <a:avLst/>
            </a:prstGeom>
            <a:solidFill>
              <a:srgbClr val="00B3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grpSp>
        <p:nvGrpSpPr>
          <p:cNvPr id="94" name="Group 93"/>
          <p:cNvGrpSpPr/>
          <p:nvPr/>
        </p:nvGrpSpPr>
        <p:grpSpPr>
          <a:xfrm>
            <a:off x="2213276" y="4056389"/>
            <a:ext cx="525420" cy="965306"/>
            <a:chOff x="2764686" y="2535583"/>
            <a:chExt cx="525420" cy="965306"/>
          </a:xfrm>
        </p:grpSpPr>
        <p:sp>
          <p:nvSpPr>
            <p:cNvPr id="95" name="Freeform 125"/>
            <p:cNvSpPr>
              <a:spLocks noEditPoints="1"/>
            </p:cNvSpPr>
            <p:nvPr/>
          </p:nvSpPr>
          <p:spPr bwMode="auto">
            <a:xfrm>
              <a:off x="2874658" y="2535583"/>
              <a:ext cx="305477" cy="305477"/>
            </a:xfrm>
            <a:custGeom>
              <a:avLst/>
              <a:gdLst>
                <a:gd name="T0" fmla="*/ 45 w 89"/>
                <a:gd name="T1" fmla="*/ 89 h 89"/>
                <a:gd name="T2" fmla="*/ 0 w 89"/>
                <a:gd name="T3" fmla="*/ 45 h 89"/>
                <a:gd name="T4" fmla="*/ 45 w 89"/>
                <a:gd name="T5" fmla="*/ 0 h 89"/>
                <a:gd name="T6" fmla="*/ 89 w 89"/>
                <a:gd name="T7" fmla="*/ 45 h 89"/>
                <a:gd name="T8" fmla="*/ 45 w 89"/>
                <a:gd name="T9" fmla="*/ 89 h 89"/>
                <a:gd name="T10" fmla="*/ 45 w 89"/>
                <a:gd name="T11" fmla="*/ 25 h 89"/>
                <a:gd name="T12" fmla="*/ 25 w 89"/>
                <a:gd name="T13" fmla="*/ 45 h 89"/>
                <a:gd name="T14" fmla="*/ 45 w 89"/>
                <a:gd name="T15" fmla="*/ 64 h 89"/>
                <a:gd name="T16" fmla="*/ 64 w 89"/>
                <a:gd name="T17" fmla="*/ 45 h 89"/>
                <a:gd name="T18" fmla="*/ 45 w 89"/>
                <a:gd name="T19" fmla="*/ 2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9">
                  <a:moveTo>
                    <a:pt x="45" y="89"/>
                  </a:moveTo>
                  <a:cubicBezTo>
                    <a:pt x="20" y="89"/>
                    <a:pt x="0" y="69"/>
                    <a:pt x="0" y="45"/>
                  </a:cubicBezTo>
                  <a:cubicBezTo>
                    <a:pt x="0" y="20"/>
                    <a:pt x="20" y="0"/>
                    <a:pt x="45" y="0"/>
                  </a:cubicBezTo>
                  <a:cubicBezTo>
                    <a:pt x="69" y="0"/>
                    <a:pt x="89" y="20"/>
                    <a:pt x="89" y="45"/>
                  </a:cubicBezTo>
                  <a:cubicBezTo>
                    <a:pt x="89" y="69"/>
                    <a:pt x="69" y="89"/>
                    <a:pt x="45" y="89"/>
                  </a:cubicBezTo>
                  <a:close/>
                  <a:moveTo>
                    <a:pt x="45" y="25"/>
                  </a:moveTo>
                  <a:cubicBezTo>
                    <a:pt x="34" y="25"/>
                    <a:pt x="25" y="34"/>
                    <a:pt x="25" y="45"/>
                  </a:cubicBezTo>
                  <a:cubicBezTo>
                    <a:pt x="25" y="55"/>
                    <a:pt x="34" y="64"/>
                    <a:pt x="45" y="64"/>
                  </a:cubicBezTo>
                  <a:cubicBezTo>
                    <a:pt x="55" y="64"/>
                    <a:pt x="64" y="55"/>
                    <a:pt x="64" y="45"/>
                  </a:cubicBezTo>
                  <a:cubicBezTo>
                    <a:pt x="64" y="34"/>
                    <a:pt x="55" y="25"/>
                    <a:pt x="45"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96" name="Freeform 126"/>
            <p:cNvSpPr>
              <a:spLocks/>
            </p:cNvSpPr>
            <p:nvPr/>
          </p:nvSpPr>
          <p:spPr bwMode="auto">
            <a:xfrm>
              <a:off x="2764686" y="2883826"/>
              <a:ext cx="525420" cy="354353"/>
            </a:xfrm>
            <a:custGeom>
              <a:avLst/>
              <a:gdLst>
                <a:gd name="T0" fmla="*/ 172 w 172"/>
                <a:gd name="T1" fmla="*/ 116 h 116"/>
                <a:gd name="T2" fmla="*/ 144 w 172"/>
                <a:gd name="T3" fmla="*/ 116 h 116"/>
                <a:gd name="T4" fmla="*/ 144 w 172"/>
                <a:gd name="T5" fmla="*/ 30 h 116"/>
                <a:gd name="T6" fmla="*/ 28 w 172"/>
                <a:gd name="T7" fmla="*/ 30 h 116"/>
                <a:gd name="T8" fmla="*/ 28 w 172"/>
                <a:gd name="T9" fmla="*/ 116 h 116"/>
                <a:gd name="T10" fmla="*/ 0 w 172"/>
                <a:gd name="T11" fmla="*/ 116 h 116"/>
                <a:gd name="T12" fmla="*/ 0 w 172"/>
                <a:gd name="T13" fmla="*/ 0 h 116"/>
                <a:gd name="T14" fmla="*/ 172 w 172"/>
                <a:gd name="T15" fmla="*/ 0 h 116"/>
                <a:gd name="T16" fmla="*/ 172 w 172"/>
                <a:gd name="T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16">
                  <a:moveTo>
                    <a:pt x="172" y="116"/>
                  </a:moveTo>
                  <a:lnTo>
                    <a:pt x="144" y="116"/>
                  </a:lnTo>
                  <a:lnTo>
                    <a:pt x="144" y="30"/>
                  </a:lnTo>
                  <a:lnTo>
                    <a:pt x="28" y="30"/>
                  </a:lnTo>
                  <a:lnTo>
                    <a:pt x="28" y="116"/>
                  </a:lnTo>
                  <a:lnTo>
                    <a:pt x="0" y="116"/>
                  </a:lnTo>
                  <a:lnTo>
                    <a:pt x="0" y="0"/>
                  </a:lnTo>
                  <a:lnTo>
                    <a:pt x="172" y="0"/>
                  </a:lnTo>
                  <a:lnTo>
                    <a:pt x="172"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97" name="Freeform 127"/>
            <p:cNvSpPr>
              <a:spLocks/>
            </p:cNvSpPr>
            <p:nvPr/>
          </p:nvSpPr>
          <p:spPr bwMode="auto">
            <a:xfrm>
              <a:off x="2892986" y="3195412"/>
              <a:ext cx="265766" cy="305477"/>
            </a:xfrm>
            <a:custGeom>
              <a:avLst/>
              <a:gdLst>
                <a:gd name="T0" fmla="*/ 87 w 87"/>
                <a:gd name="T1" fmla="*/ 100 h 100"/>
                <a:gd name="T2" fmla="*/ 0 w 87"/>
                <a:gd name="T3" fmla="*/ 100 h 100"/>
                <a:gd name="T4" fmla="*/ 0 w 87"/>
                <a:gd name="T5" fmla="*/ 0 h 100"/>
                <a:gd name="T6" fmla="*/ 30 w 87"/>
                <a:gd name="T7" fmla="*/ 0 h 100"/>
                <a:gd name="T8" fmla="*/ 30 w 87"/>
                <a:gd name="T9" fmla="*/ 72 h 100"/>
                <a:gd name="T10" fmla="*/ 58 w 87"/>
                <a:gd name="T11" fmla="*/ 72 h 100"/>
                <a:gd name="T12" fmla="*/ 58 w 87"/>
                <a:gd name="T13" fmla="*/ 0 h 100"/>
                <a:gd name="T14" fmla="*/ 87 w 87"/>
                <a:gd name="T15" fmla="*/ 0 h 100"/>
                <a:gd name="T16" fmla="*/ 87 w 87"/>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00">
                  <a:moveTo>
                    <a:pt x="87" y="100"/>
                  </a:moveTo>
                  <a:lnTo>
                    <a:pt x="0" y="100"/>
                  </a:lnTo>
                  <a:lnTo>
                    <a:pt x="0" y="0"/>
                  </a:lnTo>
                  <a:lnTo>
                    <a:pt x="30" y="0"/>
                  </a:lnTo>
                  <a:lnTo>
                    <a:pt x="30" y="72"/>
                  </a:lnTo>
                  <a:lnTo>
                    <a:pt x="58" y="72"/>
                  </a:lnTo>
                  <a:lnTo>
                    <a:pt x="58" y="0"/>
                  </a:lnTo>
                  <a:lnTo>
                    <a:pt x="87" y="0"/>
                  </a:lnTo>
                  <a:lnTo>
                    <a:pt x="87"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98" name="Rectangle 128"/>
            <p:cNvSpPr>
              <a:spLocks noChangeArrowheads="1"/>
            </p:cNvSpPr>
            <p:nvPr/>
          </p:nvSpPr>
          <p:spPr bwMode="auto">
            <a:xfrm>
              <a:off x="2984629" y="3018236"/>
              <a:ext cx="85533" cy="131356"/>
            </a:xfrm>
            <a:prstGeom prst="rect">
              <a:avLst/>
            </a:prstGeom>
            <a:solidFill>
              <a:srgbClr val="00B3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grpSp>
        <p:nvGrpSpPr>
          <p:cNvPr id="99" name="Group 98"/>
          <p:cNvGrpSpPr/>
          <p:nvPr/>
        </p:nvGrpSpPr>
        <p:grpSpPr>
          <a:xfrm>
            <a:off x="8049447" y="2775385"/>
            <a:ext cx="525420" cy="965306"/>
            <a:chOff x="2764686" y="2535583"/>
            <a:chExt cx="525420" cy="965306"/>
          </a:xfrm>
        </p:grpSpPr>
        <p:sp>
          <p:nvSpPr>
            <p:cNvPr id="100" name="Freeform 125"/>
            <p:cNvSpPr>
              <a:spLocks noEditPoints="1"/>
            </p:cNvSpPr>
            <p:nvPr/>
          </p:nvSpPr>
          <p:spPr bwMode="auto">
            <a:xfrm>
              <a:off x="2874658" y="2535583"/>
              <a:ext cx="305477" cy="305477"/>
            </a:xfrm>
            <a:custGeom>
              <a:avLst/>
              <a:gdLst>
                <a:gd name="T0" fmla="*/ 45 w 89"/>
                <a:gd name="T1" fmla="*/ 89 h 89"/>
                <a:gd name="T2" fmla="*/ 0 w 89"/>
                <a:gd name="T3" fmla="*/ 45 h 89"/>
                <a:gd name="T4" fmla="*/ 45 w 89"/>
                <a:gd name="T5" fmla="*/ 0 h 89"/>
                <a:gd name="T6" fmla="*/ 89 w 89"/>
                <a:gd name="T7" fmla="*/ 45 h 89"/>
                <a:gd name="T8" fmla="*/ 45 w 89"/>
                <a:gd name="T9" fmla="*/ 89 h 89"/>
                <a:gd name="T10" fmla="*/ 45 w 89"/>
                <a:gd name="T11" fmla="*/ 25 h 89"/>
                <a:gd name="T12" fmla="*/ 25 w 89"/>
                <a:gd name="T13" fmla="*/ 45 h 89"/>
                <a:gd name="T14" fmla="*/ 45 w 89"/>
                <a:gd name="T15" fmla="*/ 64 h 89"/>
                <a:gd name="T16" fmla="*/ 64 w 89"/>
                <a:gd name="T17" fmla="*/ 45 h 89"/>
                <a:gd name="T18" fmla="*/ 45 w 89"/>
                <a:gd name="T19" fmla="*/ 2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9">
                  <a:moveTo>
                    <a:pt x="45" y="89"/>
                  </a:moveTo>
                  <a:cubicBezTo>
                    <a:pt x="20" y="89"/>
                    <a:pt x="0" y="69"/>
                    <a:pt x="0" y="45"/>
                  </a:cubicBezTo>
                  <a:cubicBezTo>
                    <a:pt x="0" y="20"/>
                    <a:pt x="20" y="0"/>
                    <a:pt x="45" y="0"/>
                  </a:cubicBezTo>
                  <a:cubicBezTo>
                    <a:pt x="69" y="0"/>
                    <a:pt x="89" y="20"/>
                    <a:pt x="89" y="45"/>
                  </a:cubicBezTo>
                  <a:cubicBezTo>
                    <a:pt x="89" y="69"/>
                    <a:pt x="69" y="89"/>
                    <a:pt x="45" y="89"/>
                  </a:cubicBezTo>
                  <a:close/>
                  <a:moveTo>
                    <a:pt x="45" y="25"/>
                  </a:moveTo>
                  <a:cubicBezTo>
                    <a:pt x="34" y="25"/>
                    <a:pt x="25" y="34"/>
                    <a:pt x="25" y="45"/>
                  </a:cubicBezTo>
                  <a:cubicBezTo>
                    <a:pt x="25" y="55"/>
                    <a:pt x="34" y="64"/>
                    <a:pt x="45" y="64"/>
                  </a:cubicBezTo>
                  <a:cubicBezTo>
                    <a:pt x="55" y="64"/>
                    <a:pt x="64" y="55"/>
                    <a:pt x="64" y="45"/>
                  </a:cubicBezTo>
                  <a:cubicBezTo>
                    <a:pt x="64" y="34"/>
                    <a:pt x="55" y="25"/>
                    <a:pt x="45"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01" name="Freeform 126"/>
            <p:cNvSpPr>
              <a:spLocks/>
            </p:cNvSpPr>
            <p:nvPr/>
          </p:nvSpPr>
          <p:spPr bwMode="auto">
            <a:xfrm>
              <a:off x="2764686" y="2883826"/>
              <a:ext cx="525420" cy="354353"/>
            </a:xfrm>
            <a:custGeom>
              <a:avLst/>
              <a:gdLst>
                <a:gd name="T0" fmla="*/ 172 w 172"/>
                <a:gd name="T1" fmla="*/ 116 h 116"/>
                <a:gd name="T2" fmla="*/ 144 w 172"/>
                <a:gd name="T3" fmla="*/ 116 h 116"/>
                <a:gd name="T4" fmla="*/ 144 w 172"/>
                <a:gd name="T5" fmla="*/ 30 h 116"/>
                <a:gd name="T6" fmla="*/ 28 w 172"/>
                <a:gd name="T7" fmla="*/ 30 h 116"/>
                <a:gd name="T8" fmla="*/ 28 w 172"/>
                <a:gd name="T9" fmla="*/ 116 h 116"/>
                <a:gd name="T10" fmla="*/ 0 w 172"/>
                <a:gd name="T11" fmla="*/ 116 h 116"/>
                <a:gd name="T12" fmla="*/ 0 w 172"/>
                <a:gd name="T13" fmla="*/ 0 h 116"/>
                <a:gd name="T14" fmla="*/ 172 w 172"/>
                <a:gd name="T15" fmla="*/ 0 h 116"/>
                <a:gd name="T16" fmla="*/ 172 w 172"/>
                <a:gd name="T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16">
                  <a:moveTo>
                    <a:pt x="172" y="116"/>
                  </a:moveTo>
                  <a:lnTo>
                    <a:pt x="144" y="116"/>
                  </a:lnTo>
                  <a:lnTo>
                    <a:pt x="144" y="30"/>
                  </a:lnTo>
                  <a:lnTo>
                    <a:pt x="28" y="30"/>
                  </a:lnTo>
                  <a:lnTo>
                    <a:pt x="28" y="116"/>
                  </a:lnTo>
                  <a:lnTo>
                    <a:pt x="0" y="116"/>
                  </a:lnTo>
                  <a:lnTo>
                    <a:pt x="0" y="0"/>
                  </a:lnTo>
                  <a:lnTo>
                    <a:pt x="172" y="0"/>
                  </a:lnTo>
                  <a:lnTo>
                    <a:pt x="172"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02" name="Freeform 127"/>
            <p:cNvSpPr>
              <a:spLocks/>
            </p:cNvSpPr>
            <p:nvPr/>
          </p:nvSpPr>
          <p:spPr bwMode="auto">
            <a:xfrm>
              <a:off x="2892986" y="3195412"/>
              <a:ext cx="265766" cy="305477"/>
            </a:xfrm>
            <a:custGeom>
              <a:avLst/>
              <a:gdLst>
                <a:gd name="T0" fmla="*/ 87 w 87"/>
                <a:gd name="T1" fmla="*/ 100 h 100"/>
                <a:gd name="T2" fmla="*/ 0 w 87"/>
                <a:gd name="T3" fmla="*/ 100 h 100"/>
                <a:gd name="T4" fmla="*/ 0 w 87"/>
                <a:gd name="T5" fmla="*/ 0 h 100"/>
                <a:gd name="T6" fmla="*/ 30 w 87"/>
                <a:gd name="T7" fmla="*/ 0 h 100"/>
                <a:gd name="T8" fmla="*/ 30 w 87"/>
                <a:gd name="T9" fmla="*/ 72 h 100"/>
                <a:gd name="T10" fmla="*/ 58 w 87"/>
                <a:gd name="T11" fmla="*/ 72 h 100"/>
                <a:gd name="T12" fmla="*/ 58 w 87"/>
                <a:gd name="T13" fmla="*/ 0 h 100"/>
                <a:gd name="T14" fmla="*/ 87 w 87"/>
                <a:gd name="T15" fmla="*/ 0 h 100"/>
                <a:gd name="T16" fmla="*/ 87 w 87"/>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00">
                  <a:moveTo>
                    <a:pt x="87" y="100"/>
                  </a:moveTo>
                  <a:lnTo>
                    <a:pt x="0" y="100"/>
                  </a:lnTo>
                  <a:lnTo>
                    <a:pt x="0" y="0"/>
                  </a:lnTo>
                  <a:lnTo>
                    <a:pt x="30" y="0"/>
                  </a:lnTo>
                  <a:lnTo>
                    <a:pt x="30" y="72"/>
                  </a:lnTo>
                  <a:lnTo>
                    <a:pt x="58" y="72"/>
                  </a:lnTo>
                  <a:lnTo>
                    <a:pt x="58" y="0"/>
                  </a:lnTo>
                  <a:lnTo>
                    <a:pt x="87" y="0"/>
                  </a:lnTo>
                  <a:lnTo>
                    <a:pt x="87"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03" name="Rectangle 128"/>
            <p:cNvSpPr>
              <a:spLocks noChangeArrowheads="1"/>
            </p:cNvSpPr>
            <p:nvPr/>
          </p:nvSpPr>
          <p:spPr bwMode="auto">
            <a:xfrm>
              <a:off x="2984629" y="3018236"/>
              <a:ext cx="85533" cy="131356"/>
            </a:xfrm>
            <a:prstGeom prst="rect">
              <a:avLst/>
            </a:prstGeom>
            <a:solidFill>
              <a:srgbClr val="00B3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grpSp>
        <p:nvGrpSpPr>
          <p:cNvPr id="104" name="Group 103"/>
          <p:cNvGrpSpPr/>
          <p:nvPr/>
        </p:nvGrpSpPr>
        <p:grpSpPr>
          <a:xfrm>
            <a:off x="7193979" y="1815685"/>
            <a:ext cx="525420" cy="965306"/>
            <a:chOff x="2764686" y="2535583"/>
            <a:chExt cx="525420" cy="965306"/>
          </a:xfrm>
        </p:grpSpPr>
        <p:sp>
          <p:nvSpPr>
            <p:cNvPr id="105" name="Freeform 125"/>
            <p:cNvSpPr>
              <a:spLocks noEditPoints="1"/>
            </p:cNvSpPr>
            <p:nvPr/>
          </p:nvSpPr>
          <p:spPr bwMode="auto">
            <a:xfrm>
              <a:off x="2874658" y="2535583"/>
              <a:ext cx="305477" cy="305477"/>
            </a:xfrm>
            <a:custGeom>
              <a:avLst/>
              <a:gdLst>
                <a:gd name="T0" fmla="*/ 45 w 89"/>
                <a:gd name="T1" fmla="*/ 89 h 89"/>
                <a:gd name="T2" fmla="*/ 0 w 89"/>
                <a:gd name="T3" fmla="*/ 45 h 89"/>
                <a:gd name="T4" fmla="*/ 45 w 89"/>
                <a:gd name="T5" fmla="*/ 0 h 89"/>
                <a:gd name="T6" fmla="*/ 89 w 89"/>
                <a:gd name="T7" fmla="*/ 45 h 89"/>
                <a:gd name="T8" fmla="*/ 45 w 89"/>
                <a:gd name="T9" fmla="*/ 89 h 89"/>
                <a:gd name="T10" fmla="*/ 45 w 89"/>
                <a:gd name="T11" fmla="*/ 25 h 89"/>
                <a:gd name="T12" fmla="*/ 25 w 89"/>
                <a:gd name="T13" fmla="*/ 45 h 89"/>
                <a:gd name="T14" fmla="*/ 45 w 89"/>
                <a:gd name="T15" fmla="*/ 64 h 89"/>
                <a:gd name="T16" fmla="*/ 64 w 89"/>
                <a:gd name="T17" fmla="*/ 45 h 89"/>
                <a:gd name="T18" fmla="*/ 45 w 89"/>
                <a:gd name="T19" fmla="*/ 2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9">
                  <a:moveTo>
                    <a:pt x="45" y="89"/>
                  </a:moveTo>
                  <a:cubicBezTo>
                    <a:pt x="20" y="89"/>
                    <a:pt x="0" y="69"/>
                    <a:pt x="0" y="45"/>
                  </a:cubicBezTo>
                  <a:cubicBezTo>
                    <a:pt x="0" y="20"/>
                    <a:pt x="20" y="0"/>
                    <a:pt x="45" y="0"/>
                  </a:cubicBezTo>
                  <a:cubicBezTo>
                    <a:pt x="69" y="0"/>
                    <a:pt x="89" y="20"/>
                    <a:pt x="89" y="45"/>
                  </a:cubicBezTo>
                  <a:cubicBezTo>
                    <a:pt x="89" y="69"/>
                    <a:pt x="69" y="89"/>
                    <a:pt x="45" y="89"/>
                  </a:cubicBezTo>
                  <a:close/>
                  <a:moveTo>
                    <a:pt x="45" y="25"/>
                  </a:moveTo>
                  <a:cubicBezTo>
                    <a:pt x="34" y="25"/>
                    <a:pt x="25" y="34"/>
                    <a:pt x="25" y="45"/>
                  </a:cubicBezTo>
                  <a:cubicBezTo>
                    <a:pt x="25" y="55"/>
                    <a:pt x="34" y="64"/>
                    <a:pt x="45" y="64"/>
                  </a:cubicBezTo>
                  <a:cubicBezTo>
                    <a:pt x="55" y="64"/>
                    <a:pt x="64" y="55"/>
                    <a:pt x="64" y="45"/>
                  </a:cubicBezTo>
                  <a:cubicBezTo>
                    <a:pt x="64" y="34"/>
                    <a:pt x="55" y="25"/>
                    <a:pt x="45"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06" name="Freeform 126"/>
            <p:cNvSpPr>
              <a:spLocks/>
            </p:cNvSpPr>
            <p:nvPr/>
          </p:nvSpPr>
          <p:spPr bwMode="auto">
            <a:xfrm>
              <a:off x="2764686" y="2883826"/>
              <a:ext cx="525420" cy="354353"/>
            </a:xfrm>
            <a:custGeom>
              <a:avLst/>
              <a:gdLst>
                <a:gd name="T0" fmla="*/ 172 w 172"/>
                <a:gd name="T1" fmla="*/ 116 h 116"/>
                <a:gd name="T2" fmla="*/ 144 w 172"/>
                <a:gd name="T3" fmla="*/ 116 h 116"/>
                <a:gd name="T4" fmla="*/ 144 w 172"/>
                <a:gd name="T5" fmla="*/ 30 h 116"/>
                <a:gd name="T6" fmla="*/ 28 w 172"/>
                <a:gd name="T7" fmla="*/ 30 h 116"/>
                <a:gd name="T8" fmla="*/ 28 w 172"/>
                <a:gd name="T9" fmla="*/ 116 h 116"/>
                <a:gd name="T10" fmla="*/ 0 w 172"/>
                <a:gd name="T11" fmla="*/ 116 h 116"/>
                <a:gd name="T12" fmla="*/ 0 w 172"/>
                <a:gd name="T13" fmla="*/ 0 h 116"/>
                <a:gd name="T14" fmla="*/ 172 w 172"/>
                <a:gd name="T15" fmla="*/ 0 h 116"/>
                <a:gd name="T16" fmla="*/ 172 w 172"/>
                <a:gd name="T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16">
                  <a:moveTo>
                    <a:pt x="172" y="116"/>
                  </a:moveTo>
                  <a:lnTo>
                    <a:pt x="144" y="116"/>
                  </a:lnTo>
                  <a:lnTo>
                    <a:pt x="144" y="30"/>
                  </a:lnTo>
                  <a:lnTo>
                    <a:pt x="28" y="30"/>
                  </a:lnTo>
                  <a:lnTo>
                    <a:pt x="28" y="116"/>
                  </a:lnTo>
                  <a:lnTo>
                    <a:pt x="0" y="116"/>
                  </a:lnTo>
                  <a:lnTo>
                    <a:pt x="0" y="0"/>
                  </a:lnTo>
                  <a:lnTo>
                    <a:pt x="172" y="0"/>
                  </a:lnTo>
                  <a:lnTo>
                    <a:pt x="172"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07" name="Freeform 127"/>
            <p:cNvSpPr>
              <a:spLocks/>
            </p:cNvSpPr>
            <p:nvPr/>
          </p:nvSpPr>
          <p:spPr bwMode="auto">
            <a:xfrm>
              <a:off x="2892986" y="3195412"/>
              <a:ext cx="265766" cy="305477"/>
            </a:xfrm>
            <a:custGeom>
              <a:avLst/>
              <a:gdLst>
                <a:gd name="T0" fmla="*/ 87 w 87"/>
                <a:gd name="T1" fmla="*/ 100 h 100"/>
                <a:gd name="T2" fmla="*/ 0 w 87"/>
                <a:gd name="T3" fmla="*/ 100 h 100"/>
                <a:gd name="T4" fmla="*/ 0 w 87"/>
                <a:gd name="T5" fmla="*/ 0 h 100"/>
                <a:gd name="T6" fmla="*/ 30 w 87"/>
                <a:gd name="T7" fmla="*/ 0 h 100"/>
                <a:gd name="T8" fmla="*/ 30 w 87"/>
                <a:gd name="T9" fmla="*/ 72 h 100"/>
                <a:gd name="T10" fmla="*/ 58 w 87"/>
                <a:gd name="T11" fmla="*/ 72 h 100"/>
                <a:gd name="T12" fmla="*/ 58 w 87"/>
                <a:gd name="T13" fmla="*/ 0 h 100"/>
                <a:gd name="T14" fmla="*/ 87 w 87"/>
                <a:gd name="T15" fmla="*/ 0 h 100"/>
                <a:gd name="T16" fmla="*/ 87 w 87"/>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00">
                  <a:moveTo>
                    <a:pt x="87" y="100"/>
                  </a:moveTo>
                  <a:lnTo>
                    <a:pt x="0" y="100"/>
                  </a:lnTo>
                  <a:lnTo>
                    <a:pt x="0" y="0"/>
                  </a:lnTo>
                  <a:lnTo>
                    <a:pt x="30" y="0"/>
                  </a:lnTo>
                  <a:lnTo>
                    <a:pt x="30" y="72"/>
                  </a:lnTo>
                  <a:lnTo>
                    <a:pt x="58" y="72"/>
                  </a:lnTo>
                  <a:lnTo>
                    <a:pt x="58" y="0"/>
                  </a:lnTo>
                  <a:lnTo>
                    <a:pt x="87" y="0"/>
                  </a:lnTo>
                  <a:lnTo>
                    <a:pt x="87"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08" name="Rectangle 128"/>
            <p:cNvSpPr>
              <a:spLocks noChangeArrowheads="1"/>
            </p:cNvSpPr>
            <p:nvPr/>
          </p:nvSpPr>
          <p:spPr bwMode="auto">
            <a:xfrm>
              <a:off x="2984629" y="3018236"/>
              <a:ext cx="85533" cy="131356"/>
            </a:xfrm>
            <a:prstGeom prst="rect">
              <a:avLst/>
            </a:prstGeom>
            <a:solidFill>
              <a:srgbClr val="00B3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grpSp>
        <p:nvGrpSpPr>
          <p:cNvPr id="109" name="Group 108"/>
          <p:cNvGrpSpPr/>
          <p:nvPr/>
        </p:nvGrpSpPr>
        <p:grpSpPr>
          <a:xfrm>
            <a:off x="9235360" y="1743416"/>
            <a:ext cx="525420" cy="965306"/>
            <a:chOff x="2764686" y="2535583"/>
            <a:chExt cx="525420" cy="965306"/>
          </a:xfrm>
        </p:grpSpPr>
        <p:sp>
          <p:nvSpPr>
            <p:cNvPr id="110" name="Freeform 125"/>
            <p:cNvSpPr>
              <a:spLocks noEditPoints="1"/>
            </p:cNvSpPr>
            <p:nvPr/>
          </p:nvSpPr>
          <p:spPr bwMode="auto">
            <a:xfrm>
              <a:off x="2874658" y="2535583"/>
              <a:ext cx="305477" cy="305477"/>
            </a:xfrm>
            <a:custGeom>
              <a:avLst/>
              <a:gdLst>
                <a:gd name="T0" fmla="*/ 45 w 89"/>
                <a:gd name="T1" fmla="*/ 89 h 89"/>
                <a:gd name="T2" fmla="*/ 0 w 89"/>
                <a:gd name="T3" fmla="*/ 45 h 89"/>
                <a:gd name="T4" fmla="*/ 45 w 89"/>
                <a:gd name="T5" fmla="*/ 0 h 89"/>
                <a:gd name="T6" fmla="*/ 89 w 89"/>
                <a:gd name="T7" fmla="*/ 45 h 89"/>
                <a:gd name="T8" fmla="*/ 45 w 89"/>
                <a:gd name="T9" fmla="*/ 89 h 89"/>
                <a:gd name="T10" fmla="*/ 45 w 89"/>
                <a:gd name="T11" fmla="*/ 25 h 89"/>
                <a:gd name="T12" fmla="*/ 25 w 89"/>
                <a:gd name="T13" fmla="*/ 45 h 89"/>
                <a:gd name="T14" fmla="*/ 45 w 89"/>
                <a:gd name="T15" fmla="*/ 64 h 89"/>
                <a:gd name="T16" fmla="*/ 64 w 89"/>
                <a:gd name="T17" fmla="*/ 45 h 89"/>
                <a:gd name="T18" fmla="*/ 45 w 89"/>
                <a:gd name="T19" fmla="*/ 2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9">
                  <a:moveTo>
                    <a:pt x="45" y="89"/>
                  </a:moveTo>
                  <a:cubicBezTo>
                    <a:pt x="20" y="89"/>
                    <a:pt x="0" y="69"/>
                    <a:pt x="0" y="45"/>
                  </a:cubicBezTo>
                  <a:cubicBezTo>
                    <a:pt x="0" y="20"/>
                    <a:pt x="20" y="0"/>
                    <a:pt x="45" y="0"/>
                  </a:cubicBezTo>
                  <a:cubicBezTo>
                    <a:pt x="69" y="0"/>
                    <a:pt x="89" y="20"/>
                    <a:pt x="89" y="45"/>
                  </a:cubicBezTo>
                  <a:cubicBezTo>
                    <a:pt x="89" y="69"/>
                    <a:pt x="69" y="89"/>
                    <a:pt x="45" y="89"/>
                  </a:cubicBezTo>
                  <a:close/>
                  <a:moveTo>
                    <a:pt x="45" y="25"/>
                  </a:moveTo>
                  <a:cubicBezTo>
                    <a:pt x="34" y="25"/>
                    <a:pt x="25" y="34"/>
                    <a:pt x="25" y="45"/>
                  </a:cubicBezTo>
                  <a:cubicBezTo>
                    <a:pt x="25" y="55"/>
                    <a:pt x="34" y="64"/>
                    <a:pt x="45" y="64"/>
                  </a:cubicBezTo>
                  <a:cubicBezTo>
                    <a:pt x="55" y="64"/>
                    <a:pt x="64" y="55"/>
                    <a:pt x="64" y="45"/>
                  </a:cubicBezTo>
                  <a:cubicBezTo>
                    <a:pt x="64" y="34"/>
                    <a:pt x="55" y="25"/>
                    <a:pt x="45"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11" name="Freeform 126"/>
            <p:cNvSpPr>
              <a:spLocks/>
            </p:cNvSpPr>
            <p:nvPr/>
          </p:nvSpPr>
          <p:spPr bwMode="auto">
            <a:xfrm>
              <a:off x="2764686" y="2883826"/>
              <a:ext cx="525420" cy="354353"/>
            </a:xfrm>
            <a:custGeom>
              <a:avLst/>
              <a:gdLst>
                <a:gd name="T0" fmla="*/ 172 w 172"/>
                <a:gd name="T1" fmla="*/ 116 h 116"/>
                <a:gd name="T2" fmla="*/ 144 w 172"/>
                <a:gd name="T3" fmla="*/ 116 h 116"/>
                <a:gd name="T4" fmla="*/ 144 w 172"/>
                <a:gd name="T5" fmla="*/ 30 h 116"/>
                <a:gd name="T6" fmla="*/ 28 w 172"/>
                <a:gd name="T7" fmla="*/ 30 h 116"/>
                <a:gd name="T8" fmla="*/ 28 w 172"/>
                <a:gd name="T9" fmla="*/ 116 h 116"/>
                <a:gd name="T10" fmla="*/ 0 w 172"/>
                <a:gd name="T11" fmla="*/ 116 h 116"/>
                <a:gd name="T12" fmla="*/ 0 w 172"/>
                <a:gd name="T13" fmla="*/ 0 h 116"/>
                <a:gd name="T14" fmla="*/ 172 w 172"/>
                <a:gd name="T15" fmla="*/ 0 h 116"/>
                <a:gd name="T16" fmla="*/ 172 w 172"/>
                <a:gd name="T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16">
                  <a:moveTo>
                    <a:pt x="172" y="116"/>
                  </a:moveTo>
                  <a:lnTo>
                    <a:pt x="144" y="116"/>
                  </a:lnTo>
                  <a:lnTo>
                    <a:pt x="144" y="30"/>
                  </a:lnTo>
                  <a:lnTo>
                    <a:pt x="28" y="30"/>
                  </a:lnTo>
                  <a:lnTo>
                    <a:pt x="28" y="116"/>
                  </a:lnTo>
                  <a:lnTo>
                    <a:pt x="0" y="116"/>
                  </a:lnTo>
                  <a:lnTo>
                    <a:pt x="0" y="0"/>
                  </a:lnTo>
                  <a:lnTo>
                    <a:pt x="172" y="0"/>
                  </a:lnTo>
                  <a:lnTo>
                    <a:pt x="172"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12" name="Freeform 127"/>
            <p:cNvSpPr>
              <a:spLocks/>
            </p:cNvSpPr>
            <p:nvPr/>
          </p:nvSpPr>
          <p:spPr bwMode="auto">
            <a:xfrm>
              <a:off x="2892986" y="3195412"/>
              <a:ext cx="265766" cy="305477"/>
            </a:xfrm>
            <a:custGeom>
              <a:avLst/>
              <a:gdLst>
                <a:gd name="T0" fmla="*/ 87 w 87"/>
                <a:gd name="T1" fmla="*/ 100 h 100"/>
                <a:gd name="T2" fmla="*/ 0 w 87"/>
                <a:gd name="T3" fmla="*/ 100 h 100"/>
                <a:gd name="T4" fmla="*/ 0 w 87"/>
                <a:gd name="T5" fmla="*/ 0 h 100"/>
                <a:gd name="T6" fmla="*/ 30 w 87"/>
                <a:gd name="T7" fmla="*/ 0 h 100"/>
                <a:gd name="T8" fmla="*/ 30 w 87"/>
                <a:gd name="T9" fmla="*/ 72 h 100"/>
                <a:gd name="T10" fmla="*/ 58 w 87"/>
                <a:gd name="T11" fmla="*/ 72 h 100"/>
                <a:gd name="T12" fmla="*/ 58 w 87"/>
                <a:gd name="T13" fmla="*/ 0 h 100"/>
                <a:gd name="T14" fmla="*/ 87 w 87"/>
                <a:gd name="T15" fmla="*/ 0 h 100"/>
                <a:gd name="T16" fmla="*/ 87 w 87"/>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00">
                  <a:moveTo>
                    <a:pt x="87" y="100"/>
                  </a:moveTo>
                  <a:lnTo>
                    <a:pt x="0" y="100"/>
                  </a:lnTo>
                  <a:lnTo>
                    <a:pt x="0" y="0"/>
                  </a:lnTo>
                  <a:lnTo>
                    <a:pt x="30" y="0"/>
                  </a:lnTo>
                  <a:lnTo>
                    <a:pt x="30" y="72"/>
                  </a:lnTo>
                  <a:lnTo>
                    <a:pt x="58" y="72"/>
                  </a:lnTo>
                  <a:lnTo>
                    <a:pt x="58" y="0"/>
                  </a:lnTo>
                  <a:lnTo>
                    <a:pt x="87" y="0"/>
                  </a:lnTo>
                  <a:lnTo>
                    <a:pt x="87"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13" name="Rectangle 128"/>
            <p:cNvSpPr>
              <a:spLocks noChangeArrowheads="1"/>
            </p:cNvSpPr>
            <p:nvPr/>
          </p:nvSpPr>
          <p:spPr bwMode="auto">
            <a:xfrm>
              <a:off x="2984629" y="3018236"/>
              <a:ext cx="85533" cy="131356"/>
            </a:xfrm>
            <a:prstGeom prst="rect">
              <a:avLst/>
            </a:prstGeom>
            <a:solidFill>
              <a:srgbClr val="00B3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grpSp>
        <p:nvGrpSpPr>
          <p:cNvPr id="114" name="Group 113"/>
          <p:cNvGrpSpPr/>
          <p:nvPr/>
        </p:nvGrpSpPr>
        <p:grpSpPr>
          <a:xfrm>
            <a:off x="5039539" y="3893881"/>
            <a:ext cx="525420" cy="965306"/>
            <a:chOff x="2764686" y="2535583"/>
            <a:chExt cx="525420" cy="965306"/>
          </a:xfrm>
        </p:grpSpPr>
        <p:sp>
          <p:nvSpPr>
            <p:cNvPr id="115" name="Freeform 125"/>
            <p:cNvSpPr>
              <a:spLocks noEditPoints="1"/>
            </p:cNvSpPr>
            <p:nvPr/>
          </p:nvSpPr>
          <p:spPr bwMode="auto">
            <a:xfrm>
              <a:off x="2874658" y="2535583"/>
              <a:ext cx="305477" cy="305477"/>
            </a:xfrm>
            <a:custGeom>
              <a:avLst/>
              <a:gdLst>
                <a:gd name="T0" fmla="*/ 45 w 89"/>
                <a:gd name="T1" fmla="*/ 89 h 89"/>
                <a:gd name="T2" fmla="*/ 0 w 89"/>
                <a:gd name="T3" fmla="*/ 45 h 89"/>
                <a:gd name="T4" fmla="*/ 45 w 89"/>
                <a:gd name="T5" fmla="*/ 0 h 89"/>
                <a:gd name="T6" fmla="*/ 89 w 89"/>
                <a:gd name="T7" fmla="*/ 45 h 89"/>
                <a:gd name="T8" fmla="*/ 45 w 89"/>
                <a:gd name="T9" fmla="*/ 89 h 89"/>
                <a:gd name="T10" fmla="*/ 45 w 89"/>
                <a:gd name="T11" fmla="*/ 25 h 89"/>
                <a:gd name="T12" fmla="*/ 25 w 89"/>
                <a:gd name="T13" fmla="*/ 45 h 89"/>
                <a:gd name="T14" fmla="*/ 45 w 89"/>
                <a:gd name="T15" fmla="*/ 64 h 89"/>
                <a:gd name="T16" fmla="*/ 64 w 89"/>
                <a:gd name="T17" fmla="*/ 45 h 89"/>
                <a:gd name="T18" fmla="*/ 45 w 89"/>
                <a:gd name="T19" fmla="*/ 2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9">
                  <a:moveTo>
                    <a:pt x="45" y="89"/>
                  </a:moveTo>
                  <a:cubicBezTo>
                    <a:pt x="20" y="89"/>
                    <a:pt x="0" y="69"/>
                    <a:pt x="0" y="45"/>
                  </a:cubicBezTo>
                  <a:cubicBezTo>
                    <a:pt x="0" y="20"/>
                    <a:pt x="20" y="0"/>
                    <a:pt x="45" y="0"/>
                  </a:cubicBezTo>
                  <a:cubicBezTo>
                    <a:pt x="69" y="0"/>
                    <a:pt x="89" y="20"/>
                    <a:pt x="89" y="45"/>
                  </a:cubicBezTo>
                  <a:cubicBezTo>
                    <a:pt x="89" y="69"/>
                    <a:pt x="69" y="89"/>
                    <a:pt x="45" y="89"/>
                  </a:cubicBezTo>
                  <a:close/>
                  <a:moveTo>
                    <a:pt x="45" y="25"/>
                  </a:moveTo>
                  <a:cubicBezTo>
                    <a:pt x="34" y="25"/>
                    <a:pt x="25" y="34"/>
                    <a:pt x="25" y="45"/>
                  </a:cubicBezTo>
                  <a:cubicBezTo>
                    <a:pt x="25" y="55"/>
                    <a:pt x="34" y="64"/>
                    <a:pt x="45" y="64"/>
                  </a:cubicBezTo>
                  <a:cubicBezTo>
                    <a:pt x="55" y="64"/>
                    <a:pt x="64" y="55"/>
                    <a:pt x="64" y="45"/>
                  </a:cubicBezTo>
                  <a:cubicBezTo>
                    <a:pt x="64" y="34"/>
                    <a:pt x="55" y="25"/>
                    <a:pt x="45"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16" name="Freeform 126"/>
            <p:cNvSpPr>
              <a:spLocks/>
            </p:cNvSpPr>
            <p:nvPr/>
          </p:nvSpPr>
          <p:spPr bwMode="auto">
            <a:xfrm>
              <a:off x="2764686" y="2883826"/>
              <a:ext cx="525420" cy="354353"/>
            </a:xfrm>
            <a:custGeom>
              <a:avLst/>
              <a:gdLst>
                <a:gd name="T0" fmla="*/ 172 w 172"/>
                <a:gd name="T1" fmla="*/ 116 h 116"/>
                <a:gd name="T2" fmla="*/ 144 w 172"/>
                <a:gd name="T3" fmla="*/ 116 h 116"/>
                <a:gd name="T4" fmla="*/ 144 w 172"/>
                <a:gd name="T5" fmla="*/ 30 h 116"/>
                <a:gd name="T6" fmla="*/ 28 w 172"/>
                <a:gd name="T7" fmla="*/ 30 h 116"/>
                <a:gd name="T8" fmla="*/ 28 w 172"/>
                <a:gd name="T9" fmla="*/ 116 h 116"/>
                <a:gd name="T10" fmla="*/ 0 w 172"/>
                <a:gd name="T11" fmla="*/ 116 h 116"/>
                <a:gd name="T12" fmla="*/ 0 w 172"/>
                <a:gd name="T13" fmla="*/ 0 h 116"/>
                <a:gd name="T14" fmla="*/ 172 w 172"/>
                <a:gd name="T15" fmla="*/ 0 h 116"/>
                <a:gd name="T16" fmla="*/ 172 w 172"/>
                <a:gd name="T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16">
                  <a:moveTo>
                    <a:pt x="172" y="116"/>
                  </a:moveTo>
                  <a:lnTo>
                    <a:pt x="144" y="116"/>
                  </a:lnTo>
                  <a:lnTo>
                    <a:pt x="144" y="30"/>
                  </a:lnTo>
                  <a:lnTo>
                    <a:pt x="28" y="30"/>
                  </a:lnTo>
                  <a:lnTo>
                    <a:pt x="28" y="116"/>
                  </a:lnTo>
                  <a:lnTo>
                    <a:pt x="0" y="116"/>
                  </a:lnTo>
                  <a:lnTo>
                    <a:pt x="0" y="0"/>
                  </a:lnTo>
                  <a:lnTo>
                    <a:pt x="172" y="0"/>
                  </a:lnTo>
                  <a:lnTo>
                    <a:pt x="172"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17" name="Freeform 127"/>
            <p:cNvSpPr>
              <a:spLocks/>
            </p:cNvSpPr>
            <p:nvPr/>
          </p:nvSpPr>
          <p:spPr bwMode="auto">
            <a:xfrm>
              <a:off x="2892986" y="3195412"/>
              <a:ext cx="265766" cy="305477"/>
            </a:xfrm>
            <a:custGeom>
              <a:avLst/>
              <a:gdLst>
                <a:gd name="T0" fmla="*/ 87 w 87"/>
                <a:gd name="T1" fmla="*/ 100 h 100"/>
                <a:gd name="T2" fmla="*/ 0 w 87"/>
                <a:gd name="T3" fmla="*/ 100 h 100"/>
                <a:gd name="T4" fmla="*/ 0 w 87"/>
                <a:gd name="T5" fmla="*/ 0 h 100"/>
                <a:gd name="T6" fmla="*/ 30 w 87"/>
                <a:gd name="T7" fmla="*/ 0 h 100"/>
                <a:gd name="T8" fmla="*/ 30 w 87"/>
                <a:gd name="T9" fmla="*/ 72 h 100"/>
                <a:gd name="T10" fmla="*/ 58 w 87"/>
                <a:gd name="T11" fmla="*/ 72 h 100"/>
                <a:gd name="T12" fmla="*/ 58 w 87"/>
                <a:gd name="T13" fmla="*/ 0 h 100"/>
                <a:gd name="T14" fmla="*/ 87 w 87"/>
                <a:gd name="T15" fmla="*/ 0 h 100"/>
                <a:gd name="T16" fmla="*/ 87 w 87"/>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00">
                  <a:moveTo>
                    <a:pt x="87" y="100"/>
                  </a:moveTo>
                  <a:lnTo>
                    <a:pt x="0" y="100"/>
                  </a:lnTo>
                  <a:lnTo>
                    <a:pt x="0" y="0"/>
                  </a:lnTo>
                  <a:lnTo>
                    <a:pt x="30" y="0"/>
                  </a:lnTo>
                  <a:lnTo>
                    <a:pt x="30" y="72"/>
                  </a:lnTo>
                  <a:lnTo>
                    <a:pt x="58" y="72"/>
                  </a:lnTo>
                  <a:lnTo>
                    <a:pt x="58" y="0"/>
                  </a:lnTo>
                  <a:lnTo>
                    <a:pt x="87" y="0"/>
                  </a:lnTo>
                  <a:lnTo>
                    <a:pt x="87"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18" name="Rectangle 128"/>
            <p:cNvSpPr>
              <a:spLocks noChangeArrowheads="1"/>
            </p:cNvSpPr>
            <p:nvPr/>
          </p:nvSpPr>
          <p:spPr bwMode="auto">
            <a:xfrm>
              <a:off x="2984629" y="3018236"/>
              <a:ext cx="85533" cy="131356"/>
            </a:xfrm>
            <a:prstGeom prst="rect">
              <a:avLst/>
            </a:prstGeom>
            <a:solidFill>
              <a:srgbClr val="00B3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grpSp>
        <p:nvGrpSpPr>
          <p:cNvPr id="124" name="Group 123"/>
          <p:cNvGrpSpPr/>
          <p:nvPr/>
        </p:nvGrpSpPr>
        <p:grpSpPr>
          <a:xfrm>
            <a:off x="3485412" y="3814748"/>
            <a:ext cx="525420" cy="965306"/>
            <a:chOff x="2764686" y="2535583"/>
            <a:chExt cx="525420" cy="965306"/>
          </a:xfrm>
        </p:grpSpPr>
        <p:sp>
          <p:nvSpPr>
            <p:cNvPr id="125" name="Freeform 125"/>
            <p:cNvSpPr>
              <a:spLocks noEditPoints="1"/>
            </p:cNvSpPr>
            <p:nvPr/>
          </p:nvSpPr>
          <p:spPr bwMode="auto">
            <a:xfrm>
              <a:off x="2874658" y="2535583"/>
              <a:ext cx="305477" cy="305477"/>
            </a:xfrm>
            <a:custGeom>
              <a:avLst/>
              <a:gdLst>
                <a:gd name="T0" fmla="*/ 45 w 89"/>
                <a:gd name="T1" fmla="*/ 89 h 89"/>
                <a:gd name="T2" fmla="*/ 0 w 89"/>
                <a:gd name="T3" fmla="*/ 45 h 89"/>
                <a:gd name="T4" fmla="*/ 45 w 89"/>
                <a:gd name="T5" fmla="*/ 0 h 89"/>
                <a:gd name="T6" fmla="*/ 89 w 89"/>
                <a:gd name="T7" fmla="*/ 45 h 89"/>
                <a:gd name="T8" fmla="*/ 45 w 89"/>
                <a:gd name="T9" fmla="*/ 89 h 89"/>
                <a:gd name="T10" fmla="*/ 45 w 89"/>
                <a:gd name="T11" fmla="*/ 25 h 89"/>
                <a:gd name="T12" fmla="*/ 25 w 89"/>
                <a:gd name="T13" fmla="*/ 45 h 89"/>
                <a:gd name="T14" fmla="*/ 45 w 89"/>
                <a:gd name="T15" fmla="*/ 64 h 89"/>
                <a:gd name="T16" fmla="*/ 64 w 89"/>
                <a:gd name="T17" fmla="*/ 45 h 89"/>
                <a:gd name="T18" fmla="*/ 45 w 89"/>
                <a:gd name="T19" fmla="*/ 2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9">
                  <a:moveTo>
                    <a:pt x="45" y="89"/>
                  </a:moveTo>
                  <a:cubicBezTo>
                    <a:pt x="20" y="89"/>
                    <a:pt x="0" y="69"/>
                    <a:pt x="0" y="45"/>
                  </a:cubicBezTo>
                  <a:cubicBezTo>
                    <a:pt x="0" y="20"/>
                    <a:pt x="20" y="0"/>
                    <a:pt x="45" y="0"/>
                  </a:cubicBezTo>
                  <a:cubicBezTo>
                    <a:pt x="69" y="0"/>
                    <a:pt x="89" y="20"/>
                    <a:pt x="89" y="45"/>
                  </a:cubicBezTo>
                  <a:cubicBezTo>
                    <a:pt x="89" y="69"/>
                    <a:pt x="69" y="89"/>
                    <a:pt x="45" y="89"/>
                  </a:cubicBezTo>
                  <a:close/>
                  <a:moveTo>
                    <a:pt x="45" y="25"/>
                  </a:moveTo>
                  <a:cubicBezTo>
                    <a:pt x="34" y="25"/>
                    <a:pt x="25" y="34"/>
                    <a:pt x="25" y="45"/>
                  </a:cubicBezTo>
                  <a:cubicBezTo>
                    <a:pt x="25" y="55"/>
                    <a:pt x="34" y="64"/>
                    <a:pt x="45" y="64"/>
                  </a:cubicBezTo>
                  <a:cubicBezTo>
                    <a:pt x="55" y="64"/>
                    <a:pt x="64" y="55"/>
                    <a:pt x="64" y="45"/>
                  </a:cubicBezTo>
                  <a:cubicBezTo>
                    <a:pt x="64" y="34"/>
                    <a:pt x="55" y="25"/>
                    <a:pt x="45"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26" name="Freeform 126"/>
            <p:cNvSpPr>
              <a:spLocks/>
            </p:cNvSpPr>
            <p:nvPr/>
          </p:nvSpPr>
          <p:spPr bwMode="auto">
            <a:xfrm>
              <a:off x="2764686" y="2883826"/>
              <a:ext cx="525420" cy="354353"/>
            </a:xfrm>
            <a:custGeom>
              <a:avLst/>
              <a:gdLst>
                <a:gd name="T0" fmla="*/ 172 w 172"/>
                <a:gd name="T1" fmla="*/ 116 h 116"/>
                <a:gd name="T2" fmla="*/ 144 w 172"/>
                <a:gd name="T3" fmla="*/ 116 h 116"/>
                <a:gd name="T4" fmla="*/ 144 w 172"/>
                <a:gd name="T5" fmla="*/ 30 h 116"/>
                <a:gd name="T6" fmla="*/ 28 w 172"/>
                <a:gd name="T7" fmla="*/ 30 h 116"/>
                <a:gd name="T8" fmla="*/ 28 w 172"/>
                <a:gd name="T9" fmla="*/ 116 h 116"/>
                <a:gd name="T10" fmla="*/ 0 w 172"/>
                <a:gd name="T11" fmla="*/ 116 h 116"/>
                <a:gd name="T12" fmla="*/ 0 w 172"/>
                <a:gd name="T13" fmla="*/ 0 h 116"/>
                <a:gd name="T14" fmla="*/ 172 w 172"/>
                <a:gd name="T15" fmla="*/ 0 h 116"/>
                <a:gd name="T16" fmla="*/ 172 w 172"/>
                <a:gd name="T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16">
                  <a:moveTo>
                    <a:pt x="172" y="116"/>
                  </a:moveTo>
                  <a:lnTo>
                    <a:pt x="144" y="116"/>
                  </a:lnTo>
                  <a:lnTo>
                    <a:pt x="144" y="30"/>
                  </a:lnTo>
                  <a:lnTo>
                    <a:pt x="28" y="30"/>
                  </a:lnTo>
                  <a:lnTo>
                    <a:pt x="28" y="116"/>
                  </a:lnTo>
                  <a:lnTo>
                    <a:pt x="0" y="116"/>
                  </a:lnTo>
                  <a:lnTo>
                    <a:pt x="0" y="0"/>
                  </a:lnTo>
                  <a:lnTo>
                    <a:pt x="172" y="0"/>
                  </a:lnTo>
                  <a:lnTo>
                    <a:pt x="172"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27" name="Freeform 127"/>
            <p:cNvSpPr>
              <a:spLocks/>
            </p:cNvSpPr>
            <p:nvPr/>
          </p:nvSpPr>
          <p:spPr bwMode="auto">
            <a:xfrm>
              <a:off x="2892986" y="3195412"/>
              <a:ext cx="265766" cy="305477"/>
            </a:xfrm>
            <a:custGeom>
              <a:avLst/>
              <a:gdLst>
                <a:gd name="T0" fmla="*/ 87 w 87"/>
                <a:gd name="T1" fmla="*/ 100 h 100"/>
                <a:gd name="T2" fmla="*/ 0 w 87"/>
                <a:gd name="T3" fmla="*/ 100 h 100"/>
                <a:gd name="T4" fmla="*/ 0 w 87"/>
                <a:gd name="T5" fmla="*/ 0 h 100"/>
                <a:gd name="T6" fmla="*/ 30 w 87"/>
                <a:gd name="T7" fmla="*/ 0 h 100"/>
                <a:gd name="T8" fmla="*/ 30 w 87"/>
                <a:gd name="T9" fmla="*/ 72 h 100"/>
                <a:gd name="T10" fmla="*/ 58 w 87"/>
                <a:gd name="T11" fmla="*/ 72 h 100"/>
                <a:gd name="T12" fmla="*/ 58 w 87"/>
                <a:gd name="T13" fmla="*/ 0 h 100"/>
                <a:gd name="T14" fmla="*/ 87 w 87"/>
                <a:gd name="T15" fmla="*/ 0 h 100"/>
                <a:gd name="T16" fmla="*/ 87 w 87"/>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00">
                  <a:moveTo>
                    <a:pt x="87" y="100"/>
                  </a:moveTo>
                  <a:lnTo>
                    <a:pt x="0" y="100"/>
                  </a:lnTo>
                  <a:lnTo>
                    <a:pt x="0" y="0"/>
                  </a:lnTo>
                  <a:lnTo>
                    <a:pt x="30" y="0"/>
                  </a:lnTo>
                  <a:lnTo>
                    <a:pt x="30" y="72"/>
                  </a:lnTo>
                  <a:lnTo>
                    <a:pt x="58" y="72"/>
                  </a:lnTo>
                  <a:lnTo>
                    <a:pt x="58" y="0"/>
                  </a:lnTo>
                  <a:lnTo>
                    <a:pt x="87" y="0"/>
                  </a:lnTo>
                  <a:lnTo>
                    <a:pt x="87"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28" name="Rectangle 128"/>
            <p:cNvSpPr>
              <a:spLocks noChangeArrowheads="1"/>
            </p:cNvSpPr>
            <p:nvPr/>
          </p:nvSpPr>
          <p:spPr bwMode="auto">
            <a:xfrm>
              <a:off x="2984629" y="3018236"/>
              <a:ext cx="85533" cy="131356"/>
            </a:xfrm>
            <a:prstGeom prst="rect">
              <a:avLst/>
            </a:prstGeom>
            <a:solidFill>
              <a:srgbClr val="00B3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grpSp>
        <p:nvGrpSpPr>
          <p:cNvPr id="129" name="Group 128"/>
          <p:cNvGrpSpPr/>
          <p:nvPr/>
        </p:nvGrpSpPr>
        <p:grpSpPr>
          <a:xfrm>
            <a:off x="9248323" y="3807246"/>
            <a:ext cx="525420" cy="965306"/>
            <a:chOff x="2764686" y="2535583"/>
            <a:chExt cx="525420" cy="965306"/>
          </a:xfrm>
        </p:grpSpPr>
        <p:sp>
          <p:nvSpPr>
            <p:cNvPr id="130" name="Freeform 125"/>
            <p:cNvSpPr>
              <a:spLocks noEditPoints="1"/>
            </p:cNvSpPr>
            <p:nvPr/>
          </p:nvSpPr>
          <p:spPr bwMode="auto">
            <a:xfrm>
              <a:off x="2874658" y="2535583"/>
              <a:ext cx="305477" cy="305477"/>
            </a:xfrm>
            <a:custGeom>
              <a:avLst/>
              <a:gdLst>
                <a:gd name="T0" fmla="*/ 45 w 89"/>
                <a:gd name="T1" fmla="*/ 89 h 89"/>
                <a:gd name="T2" fmla="*/ 0 w 89"/>
                <a:gd name="T3" fmla="*/ 45 h 89"/>
                <a:gd name="T4" fmla="*/ 45 w 89"/>
                <a:gd name="T5" fmla="*/ 0 h 89"/>
                <a:gd name="T6" fmla="*/ 89 w 89"/>
                <a:gd name="T7" fmla="*/ 45 h 89"/>
                <a:gd name="T8" fmla="*/ 45 w 89"/>
                <a:gd name="T9" fmla="*/ 89 h 89"/>
                <a:gd name="T10" fmla="*/ 45 w 89"/>
                <a:gd name="T11" fmla="*/ 25 h 89"/>
                <a:gd name="T12" fmla="*/ 25 w 89"/>
                <a:gd name="T13" fmla="*/ 45 h 89"/>
                <a:gd name="T14" fmla="*/ 45 w 89"/>
                <a:gd name="T15" fmla="*/ 64 h 89"/>
                <a:gd name="T16" fmla="*/ 64 w 89"/>
                <a:gd name="T17" fmla="*/ 45 h 89"/>
                <a:gd name="T18" fmla="*/ 45 w 89"/>
                <a:gd name="T19" fmla="*/ 2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9">
                  <a:moveTo>
                    <a:pt x="45" y="89"/>
                  </a:moveTo>
                  <a:cubicBezTo>
                    <a:pt x="20" y="89"/>
                    <a:pt x="0" y="69"/>
                    <a:pt x="0" y="45"/>
                  </a:cubicBezTo>
                  <a:cubicBezTo>
                    <a:pt x="0" y="20"/>
                    <a:pt x="20" y="0"/>
                    <a:pt x="45" y="0"/>
                  </a:cubicBezTo>
                  <a:cubicBezTo>
                    <a:pt x="69" y="0"/>
                    <a:pt x="89" y="20"/>
                    <a:pt x="89" y="45"/>
                  </a:cubicBezTo>
                  <a:cubicBezTo>
                    <a:pt x="89" y="69"/>
                    <a:pt x="69" y="89"/>
                    <a:pt x="45" y="89"/>
                  </a:cubicBezTo>
                  <a:close/>
                  <a:moveTo>
                    <a:pt x="45" y="25"/>
                  </a:moveTo>
                  <a:cubicBezTo>
                    <a:pt x="34" y="25"/>
                    <a:pt x="25" y="34"/>
                    <a:pt x="25" y="45"/>
                  </a:cubicBezTo>
                  <a:cubicBezTo>
                    <a:pt x="25" y="55"/>
                    <a:pt x="34" y="64"/>
                    <a:pt x="45" y="64"/>
                  </a:cubicBezTo>
                  <a:cubicBezTo>
                    <a:pt x="55" y="64"/>
                    <a:pt x="64" y="55"/>
                    <a:pt x="64" y="45"/>
                  </a:cubicBezTo>
                  <a:cubicBezTo>
                    <a:pt x="64" y="34"/>
                    <a:pt x="55" y="25"/>
                    <a:pt x="45"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1" name="Freeform 126"/>
            <p:cNvSpPr>
              <a:spLocks/>
            </p:cNvSpPr>
            <p:nvPr/>
          </p:nvSpPr>
          <p:spPr bwMode="auto">
            <a:xfrm>
              <a:off x="2764686" y="2883826"/>
              <a:ext cx="525420" cy="354353"/>
            </a:xfrm>
            <a:custGeom>
              <a:avLst/>
              <a:gdLst>
                <a:gd name="T0" fmla="*/ 172 w 172"/>
                <a:gd name="T1" fmla="*/ 116 h 116"/>
                <a:gd name="T2" fmla="*/ 144 w 172"/>
                <a:gd name="T3" fmla="*/ 116 h 116"/>
                <a:gd name="T4" fmla="*/ 144 w 172"/>
                <a:gd name="T5" fmla="*/ 30 h 116"/>
                <a:gd name="T6" fmla="*/ 28 w 172"/>
                <a:gd name="T7" fmla="*/ 30 h 116"/>
                <a:gd name="T8" fmla="*/ 28 w 172"/>
                <a:gd name="T9" fmla="*/ 116 h 116"/>
                <a:gd name="T10" fmla="*/ 0 w 172"/>
                <a:gd name="T11" fmla="*/ 116 h 116"/>
                <a:gd name="T12" fmla="*/ 0 w 172"/>
                <a:gd name="T13" fmla="*/ 0 h 116"/>
                <a:gd name="T14" fmla="*/ 172 w 172"/>
                <a:gd name="T15" fmla="*/ 0 h 116"/>
                <a:gd name="T16" fmla="*/ 172 w 172"/>
                <a:gd name="T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16">
                  <a:moveTo>
                    <a:pt x="172" y="116"/>
                  </a:moveTo>
                  <a:lnTo>
                    <a:pt x="144" y="116"/>
                  </a:lnTo>
                  <a:lnTo>
                    <a:pt x="144" y="30"/>
                  </a:lnTo>
                  <a:lnTo>
                    <a:pt x="28" y="30"/>
                  </a:lnTo>
                  <a:lnTo>
                    <a:pt x="28" y="116"/>
                  </a:lnTo>
                  <a:lnTo>
                    <a:pt x="0" y="116"/>
                  </a:lnTo>
                  <a:lnTo>
                    <a:pt x="0" y="0"/>
                  </a:lnTo>
                  <a:lnTo>
                    <a:pt x="172" y="0"/>
                  </a:lnTo>
                  <a:lnTo>
                    <a:pt x="172"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2" name="Freeform 127"/>
            <p:cNvSpPr>
              <a:spLocks/>
            </p:cNvSpPr>
            <p:nvPr/>
          </p:nvSpPr>
          <p:spPr bwMode="auto">
            <a:xfrm>
              <a:off x="2892986" y="3195412"/>
              <a:ext cx="265766" cy="305477"/>
            </a:xfrm>
            <a:custGeom>
              <a:avLst/>
              <a:gdLst>
                <a:gd name="T0" fmla="*/ 87 w 87"/>
                <a:gd name="T1" fmla="*/ 100 h 100"/>
                <a:gd name="T2" fmla="*/ 0 w 87"/>
                <a:gd name="T3" fmla="*/ 100 h 100"/>
                <a:gd name="T4" fmla="*/ 0 w 87"/>
                <a:gd name="T5" fmla="*/ 0 h 100"/>
                <a:gd name="T6" fmla="*/ 30 w 87"/>
                <a:gd name="T7" fmla="*/ 0 h 100"/>
                <a:gd name="T8" fmla="*/ 30 w 87"/>
                <a:gd name="T9" fmla="*/ 72 h 100"/>
                <a:gd name="T10" fmla="*/ 58 w 87"/>
                <a:gd name="T11" fmla="*/ 72 h 100"/>
                <a:gd name="T12" fmla="*/ 58 w 87"/>
                <a:gd name="T13" fmla="*/ 0 h 100"/>
                <a:gd name="T14" fmla="*/ 87 w 87"/>
                <a:gd name="T15" fmla="*/ 0 h 100"/>
                <a:gd name="T16" fmla="*/ 87 w 87"/>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00">
                  <a:moveTo>
                    <a:pt x="87" y="100"/>
                  </a:moveTo>
                  <a:lnTo>
                    <a:pt x="0" y="100"/>
                  </a:lnTo>
                  <a:lnTo>
                    <a:pt x="0" y="0"/>
                  </a:lnTo>
                  <a:lnTo>
                    <a:pt x="30" y="0"/>
                  </a:lnTo>
                  <a:lnTo>
                    <a:pt x="30" y="72"/>
                  </a:lnTo>
                  <a:lnTo>
                    <a:pt x="58" y="72"/>
                  </a:lnTo>
                  <a:lnTo>
                    <a:pt x="58" y="0"/>
                  </a:lnTo>
                  <a:lnTo>
                    <a:pt x="87" y="0"/>
                  </a:lnTo>
                  <a:lnTo>
                    <a:pt x="87"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3" name="Rectangle 128"/>
            <p:cNvSpPr>
              <a:spLocks noChangeArrowheads="1"/>
            </p:cNvSpPr>
            <p:nvPr/>
          </p:nvSpPr>
          <p:spPr bwMode="auto">
            <a:xfrm>
              <a:off x="2984629" y="3018236"/>
              <a:ext cx="85533" cy="131356"/>
            </a:xfrm>
            <a:prstGeom prst="rect">
              <a:avLst/>
            </a:prstGeom>
            <a:solidFill>
              <a:srgbClr val="00B3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pic>
        <p:nvPicPr>
          <p:cNvPr id="6" name="Picture 5"/>
          <p:cNvPicPr>
            <a:picLocks noChangeAspect="1"/>
          </p:cNvPicPr>
          <p:nvPr/>
        </p:nvPicPr>
        <p:blipFill>
          <a:blip r:embed="rId3"/>
          <a:stretch>
            <a:fillRect/>
          </a:stretch>
        </p:blipFill>
        <p:spPr>
          <a:xfrm>
            <a:off x="6035201" y="2053388"/>
            <a:ext cx="708106" cy="796025"/>
          </a:xfrm>
          <a:prstGeom prst="rect">
            <a:avLst/>
          </a:prstGeom>
        </p:spPr>
      </p:pic>
      <p:pic>
        <p:nvPicPr>
          <p:cNvPr id="136" name="Picture 135"/>
          <p:cNvPicPr>
            <a:picLocks noChangeAspect="1"/>
          </p:cNvPicPr>
          <p:nvPr/>
        </p:nvPicPr>
        <p:blipFill>
          <a:blip r:embed="rId3"/>
          <a:stretch>
            <a:fillRect/>
          </a:stretch>
        </p:blipFill>
        <p:spPr>
          <a:xfrm>
            <a:off x="1896875" y="1369752"/>
            <a:ext cx="708106" cy="796025"/>
          </a:xfrm>
          <a:prstGeom prst="rect">
            <a:avLst/>
          </a:prstGeom>
        </p:spPr>
      </p:pic>
      <p:pic>
        <p:nvPicPr>
          <p:cNvPr id="137" name="Picture 136"/>
          <p:cNvPicPr>
            <a:picLocks noChangeAspect="1"/>
          </p:cNvPicPr>
          <p:nvPr/>
        </p:nvPicPr>
        <p:blipFill>
          <a:blip r:embed="rId3"/>
          <a:stretch>
            <a:fillRect/>
          </a:stretch>
        </p:blipFill>
        <p:spPr>
          <a:xfrm>
            <a:off x="3524653" y="2714335"/>
            <a:ext cx="708106" cy="796025"/>
          </a:xfrm>
          <a:prstGeom prst="rect">
            <a:avLst/>
          </a:prstGeom>
        </p:spPr>
      </p:pic>
      <p:pic>
        <p:nvPicPr>
          <p:cNvPr id="138" name="Picture 137"/>
          <p:cNvPicPr>
            <a:picLocks noChangeAspect="1"/>
          </p:cNvPicPr>
          <p:nvPr/>
        </p:nvPicPr>
        <p:blipFill>
          <a:blip r:embed="rId3"/>
          <a:stretch>
            <a:fillRect/>
          </a:stretch>
        </p:blipFill>
        <p:spPr>
          <a:xfrm>
            <a:off x="6634385" y="4012472"/>
            <a:ext cx="708106" cy="796025"/>
          </a:xfrm>
          <a:prstGeom prst="rect">
            <a:avLst/>
          </a:prstGeom>
        </p:spPr>
      </p:pic>
      <p:pic>
        <p:nvPicPr>
          <p:cNvPr id="139" name="Picture 138"/>
          <p:cNvPicPr>
            <a:picLocks noChangeAspect="1"/>
          </p:cNvPicPr>
          <p:nvPr/>
        </p:nvPicPr>
        <p:blipFill>
          <a:blip r:embed="rId3"/>
          <a:stretch>
            <a:fillRect/>
          </a:stretch>
        </p:blipFill>
        <p:spPr>
          <a:xfrm>
            <a:off x="10696999" y="2103595"/>
            <a:ext cx="708106" cy="796025"/>
          </a:xfrm>
          <a:prstGeom prst="rect">
            <a:avLst/>
          </a:prstGeom>
        </p:spPr>
      </p:pic>
      <p:pic>
        <p:nvPicPr>
          <p:cNvPr id="140" name="Picture 139"/>
          <p:cNvPicPr>
            <a:picLocks noChangeAspect="1"/>
          </p:cNvPicPr>
          <p:nvPr/>
        </p:nvPicPr>
        <p:blipFill>
          <a:blip r:embed="rId3"/>
          <a:stretch>
            <a:fillRect/>
          </a:stretch>
        </p:blipFill>
        <p:spPr>
          <a:xfrm>
            <a:off x="1097727" y="3110634"/>
            <a:ext cx="708106" cy="796025"/>
          </a:xfrm>
          <a:prstGeom prst="rect">
            <a:avLst/>
          </a:prstGeom>
        </p:spPr>
      </p:pic>
    </p:spTree>
    <p:extLst>
      <p:ext uri="{BB962C8B-B14F-4D97-AF65-F5344CB8AC3E}">
        <p14:creationId xmlns:p14="http://schemas.microsoft.com/office/powerpoint/2010/main" val="1006412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89540" y="1997573"/>
            <a:ext cx="8330995" cy="1828800"/>
          </a:xfrm>
        </p:spPr>
        <p:txBody>
          <a:bodyPr/>
          <a:lstStyle/>
          <a:p>
            <a:r>
              <a:rPr lang="en-US" sz="6400" dirty="0"/>
              <a:t>Pipelines &amp; Buoys</a:t>
            </a:r>
          </a:p>
        </p:txBody>
      </p:sp>
      <p:sp>
        <p:nvSpPr>
          <p:cNvPr id="4" name="TextBox 3"/>
          <p:cNvSpPr txBox="1"/>
          <p:nvPr/>
        </p:nvSpPr>
        <p:spPr>
          <a:xfrm>
            <a:off x="2599905" y="2911973"/>
            <a:ext cx="6291643" cy="2035359"/>
          </a:xfrm>
          <a:prstGeom prst="rect">
            <a:avLst/>
          </a:prstGeom>
          <a:noFill/>
        </p:spPr>
        <p:txBody>
          <a:bodyPr wrap="square" lIns="0" tIns="0" rIns="0" bIns="0" rtlCol="0">
            <a:noAutofit/>
          </a:bodyPr>
          <a:lstStyle/>
          <a:p>
            <a:pPr>
              <a:lnSpc>
                <a:spcPct val="90000"/>
              </a:lnSpc>
            </a:pPr>
            <a:r>
              <a:rPr lang="en-US" sz="3200" dirty="0"/>
              <a:t>One size does NOT fit all</a:t>
            </a:r>
          </a:p>
        </p:txBody>
      </p:sp>
      <p:sp>
        <p:nvSpPr>
          <p:cNvPr id="6" name="Oval 5"/>
          <p:cNvSpPr/>
          <p:nvPr/>
        </p:nvSpPr>
        <p:spPr>
          <a:xfrm>
            <a:off x="967676" y="1746324"/>
            <a:ext cx="1271381" cy="127138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600" b="1" dirty="0">
                <a:solidFill>
                  <a:schemeClr val="bg1"/>
                </a:solidFill>
              </a:rPr>
              <a:t>2</a:t>
            </a:r>
          </a:p>
        </p:txBody>
      </p:sp>
    </p:spTree>
    <p:extLst>
      <p:ext uri="{BB962C8B-B14F-4D97-AF65-F5344CB8AC3E}">
        <p14:creationId xmlns:p14="http://schemas.microsoft.com/office/powerpoint/2010/main" val="3161957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1"/>
          <p:cNvSpPr/>
          <p:nvPr/>
        </p:nvSpPr>
        <p:spPr>
          <a:xfrm>
            <a:off x="2063552" y="2564904"/>
            <a:ext cx="8240844" cy="3459455"/>
          </a:xfrm>
          <a:prstGeom prst="rightArrow">
            <a:avLst>
              <a:gd name="adj1" fmla="val 58424"/>
              <a:gd name="adj2" fmla="val 41923"/>
            </a:avLst>
          </a:prstGeom>
          <a:solidFill>
            <a:srgbClr val="01A9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dirty="0">
              <a:solidFill>
                <a:prstClr val="white"/>
              </a:solidFill>
              <a:cs typeface="HP Simplified" pitchFamily="34" charset="0"/>
            </a:endParaRPr>
          </a:p>
          <a:p>
            <a:pPr algn="ctr"/>
            <a:endParaRPr lang="en-US" sz="2400" b="1" dirty="0">
              <a:solidFill>
                <a:prstClr val="white"/>
              </a:solidFill>
              <a:cs typeface="HP Simplified" pitchFamily="34" charset="0"/>
            </a:endParaRPr>
          </a:p>
          <a:p>
            <a:pPr algn="ctr"/>
            <a:endParaRPr lang="en-US" sz="2400" b="1" dirty="0">
              <a:solidFill>
                <a:prstClr val="white"/>
              </a:solidFill>
              <a:cs typeface="HP Simplified" pitchFamily="34" charset="0"/>
            </a:endParaRPr>
          </a:p>
          <a:p>
            <a:pPr algn="ctr"/>
            <a:r>
              <a:rPr lang="en-US" sz="2400" b="1" dirty="0">
                <a:solidFill>
                  <a:prstClr val="white"/>
                </a:solidFill>
                <a:cs typeface="HP Simplified" pitchFamily="34" charset="0"/>
              </a:rPr>
              <a:t>Flexible pipelines with anchor points</a:t>
            </a:r>
          </a:p>
        </p:txBody>
      </p:sp>
      <p:sp>
        <p:nvSpPr>
          <p:cNvPr id="12" name="Title 11"/>
          <p:cNvSpPr>
            <a:spLocks noGrp="1"/>
          </p:cNvSpPr>
          <p:nvPr>
            <p:ph type="title"/>
          </p:nvPr>
        </p:nvSpPr>
        <p:spPr/>
        <p:txBody>
          <a:bodyPr/>
          <a:lstStyle/>
          <a:p>
            <a:r>
              <a:rPr lang="en-US" dirty="0"/>
              <a:t>Flexible Continuous Delivery Pipeline</a:t>
            </a:r>
          </a:p>
        </p:txBody>
      </p:sp>
      <p:pic>
        <p:nvPicPr>
          <p:cNvPr id="30" name="Picture 6" descr="https://wiki.jenkins-ci.org/download/attachments/2916393/logo.png?version=1&amp;modificationDate=1302753947000"/>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557470" y="5622452"/>
            <a:ext cx="512230" cy="70881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678528" y="5738258"/>
            <a:ext cx="813829" cy="433018"/>
          </a:xfrm>
          <a:prstGeom prst="rect">
            <a:avLst/>
          </a:prstGeom>
        </p:spPr>
      </p:pic>
      <p:pic>
        <p:nvPicPr>
          <p:cNvPr id="38" name="Picture 3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799412" y="5683660"/>
            <a:ext cx="460735" cy="486224"/>
          </a:xfrm>
          <a:prstGeom prst="rect">
            <a:avLst/>
          </a:prstGeom>
        </p:spPr>
      </p:pic>
      <p:pic>
        <p:nvPicPr>
          <p:cNvPr id="14" name="Picture 1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392277" y="5697899"/>
            <a:ext cx="460392" cy="463480"/>
          </a:xfrm>
          <a:prstGeom prst="rect">
            <a:avLst/>
          </a:prstGeom>
        </p:spPr>
      </p:pic>
      <p:pic>
        <p:nvPicPr>
          <p:cNvPr id="40" name="Picture 39"/>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778036" y="5506850"/>
            <a:ext cx="1132183" cy="876298"/>
          </a:xfrm>
          <a:prstGeom prst="rect">
            <a:avLst/>
          </a:prstGeom>
        </p:spPr>
      </p:pic>
      <p:pic>
        <p:nvPicPr>
          <p:cNvPr id="42" name="Picture 2" descr="Codar logo.png"/>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4215277" y="5622452"/>
            <a:ext cx="452130" cy="6252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rot="19933441">
            <a:off x="4288598" y="1150756"/>
            <a:ext cx="3627056" cy="441477"/>
          </a:xfrm>
          <a:prstGeom prst="rect">
            <a:avLst/>
          </a:prstGeom>
          <a:noFill/>
        </p:spPr>
        <p:txBody>
          <a:bodyPr wrap="square" lIns="0" tIns="0" rIns="0" bIns="0" rtlCol="0">
            <a:noAutofit/>
          </a:bodyPr>
          <a:lstStyle/>
          <a:p>
            <a:pPr>
              <a:lnSpc>
                <a:spcPct val="90000"/>
              </a:lnSpc>
            </a:pPr>
            <a:r>
              <a:rPr lang="en-US" sz="2400" dirty="0"/>
              <a:t>Source Code Management</a:t>
            </a:r>
          </a:p>
        </p:txBody>
      </p:sp>
      <p:sp>
        <p:nvSpPr>
          <p:cNvPr id="17" name="Left Arrow 16"/>
          <p:cNvSpPr/>
          <p:nvPr/>
        </p:nvSpPr>
        <p:spPr>
          <a:xfrm>
            <a:off x="2791989" y="3522369"/>
            <a:ext cx="5181772" cy="1098132"/>
          </a:xfrm>
          <a:prstGeom prst="leftArrow">
            <a:avLst/>
          </a:prstGeom>
          <a:solidFill>
            <a:schemeClr val="bg1"/>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2400" dirty="0">
              <a:solidFill>
                <a:schemeClr val="tx1"/>
              </a:solidFill>
            </a:endParaRPr>
          </a:p>
        </p:txBody>
      </p:sp>
      <p:sp>
        <p:nvSpPr>
          <p:cNvPr id="18" name="TextBox 17"/>
          <p:cNvSpPr txBox="1"/>
          <p:nvPr/>
        </p:nvSpPr>
        <p:spPr>
          <a:xfrm>
            <a:off x="3896974" y="3935474"/>
            <a:ext cx="2971800" cy="443347"/>
          </a:xfrm>
          <a:prstGeom prst="rect">
            <a:avLst/>
          </a:prstGeom>
          <a:noFill/>
        </p:spPr>
        <p:txBody>
          <a:bodyPr wrap="square" lIns="0" tIns="0" rIns="0" bIns="0" rtlCol="0">
            <a:noAutofit/>
          </a:bodyPr>
          <a:lstStyle/>
          <a:p>
            <a:pPr algn="ctr">
              <a:lnSpc>
                <a:spcPct val="90000"/>
              </a:lnSpc>
            </a:pPr>
            <a:r>
              <a:rPr lang="en-US" sz="2400" dirty="0"/>
              <a:t>Telemetry</a:t>
            </a:r>
          </a:p>
        </p:txBody>
      </p:sp>
      <p:sp>
        <p:nvSpPr>
          <p:cNvPr id="28" name="TextBox 27"/>
          <p:cNvSpPr txBox="1"/>
          <p:nvPr/>
        </p:nvSpPr>
        <p:spPr>
          <a:xfrm rot="19933441">
            <a:off x="6379260" y="1059292"/>
            <a:ext cx="3627056" cy="441477"/>
          </a:xfrm>
          <a:prstGeom prst="rect">
            <a:avLst/>
          </a:prstGeom>
          <a:noFill/>
        </p:spPr>
        <p:txBody>
          <a:bodyPr wrap="square" lIns="0" tIns="0" rIns="0" bIns="0" rtlCol="0">
            <a:noAutofit/>
          </a:bodyPr>
          <a:lstStyle/>
          <a:p>
            <a:pPr>
              <a:lnSpc>
                <a:spcPct val="90000"/>
              </a:lnSpc>
            </a:pPr>
            <a:r>
              <a:rPr lang="en-US" sz="2400" dirty="0"/>
              <a:t>Change Records</a:t>
            </a:r>
          </a:p>
        </p:txBody>
      </p:sp>
      <p:sp>
        <p:nvSpPr>
          <p:cNvPr id="20" name="Freeform 34"/>
          <p:cNvSpPr>
            <a:spLocks noEditPoints="1"/>
          </p:cNvSpPr>
          <p:nvPr/>
        </p:nvSpPr>
        <p:spPr bwMode="auto">
          <a:xfrm>
            <a:off x="4248922" y="2562613"/>
            <a:ext cx="655110" cy="762926"/>
          </a:xfrm>
          <a:custGeom>
            <a:avLst/>
            <a:gdLst>
              <a:gd name="T0" fmla="*/ 80 w 80"/>
              <a:gd name="T1" fmla="*/ 96 h 96"/>
              <a:gd name="T2" fmla="*/ 0 w 80"/>
              <a:gd name="T3" fmla="*/ 96 h 96"/>
              <a:gd name="T4" fmla="*/ 0 w 80"/>
              <a:gd name="T5" fmla="*/ 40 h 96"/>
              <a:gd name="T6" fmla="*/ 12 w 80"/>
              <a:gd name="T7" fmla="*/ 40 h 96"/>
              <a:gd name="T8" fmla="*/ 12 w 80"/>
              <a:gd name="T9" fmla="*/ 28 h 96"/>
              <a:gd name="T10" fmla="*/ 40 w 80"/>
              <a:gd name="T11" fmla="*/ 0 h 96"/>
              <a:gd name="T12" fmla="*/ 68 w 80"/>
              <a:gd name="T13" fmla="*/ 28 h 96"/>
              <a:gd name="T14" fmla="*/ 68 w 80"/>
              <a:gd name="T15" fmla="*/ 40 h 96"/>
              <a:gd name="T16" fmla="*/ 80 w 80"/>
              <a:gd name="T17" fmla="*/ 40 h 96"/>
              <a:gd name="T18" fmla="*/ 80 w 80"/>
              <a:gd name="T19" fmla="*/ 96 h 96"/>
              <a:gd name="T20" fmla="*/ 8 w 80"/>
              <a:gd name="T21" fmla="*/ 88 h 96"/>
              <a:gd name="T22" fmla="*/ 72 w 80"/>
              <a:gd name="T23" fmla="*/ 88 h 96"/>
              <a:gd name="T24" fmla="*/ 72 w 80"/>
              <a:gd name="T25" fmla="*/ 48 h 96"/>
              <a:gd name="T26" fmla="*/ 8 w 80"/>
              <a:gd name="T27" fmla="*/ 48 h 96"/>
              <a:gd name="T28" fmla="*/ 8 w 80"/>
              <a:gd name="T29" fmla="*/ 88 h 96"/>
              <a:gd name="T30" fmla="*/ 20 w 80"/>
              <a:gd name="T31" fmla="*/ 40 h 96"/>
              <a:gd name="T32" fmla="*/ 60 w 80"/>
              <a:gd name="T33" fmla="*/ 40 h 96"/>
              <a:gd name="T34" fmla="*/ 60 w 80"/>
              <a:gd name="T35" fmla="*/ 28 h 96"/>
              <a:gd name="T36" fmla="*/ 40 w 80"/>
              <a:gd name="T37" fmla="*/ 8 h 96"/>
              <a:gd name="T38" fmla="*/ 20 w 80"/>
              <a:gd name="T39" fmla="*/ 28 h 96"/>
              <a:gd name="T40" fmla="*/ 20 w 80"/>
              <a:gd name="T41" fmla="*/ 40 h 96"/>
              <a:gd name="T42" fmla="*/ 44 w 80"/>
              <a:gd name="T43" fmla="*/ 76 h 96"/>
              <a:gd name="T44" fmla="*/ 36 w 80"/>
              <a:gd name="T45" fmla="*/ 76 h 96"/>
              <a:gd name="T46" fmla="*/ 36 w 80"/>
              <a:gd name="T47" fmla="*/ 60 h 96"/>
              <a:gd name="T48" fmla="*/ 44 w 80"/>
              <a:gd name="T49" fmla="*/ 60 h 96"/>
              <a:gd name="T50" fmla="*/ 44 w 80"/>
              <a:gd name="T51" fmla="*/ 7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96">
                <a:moveTo>
                  <a:pt x="80" y="96"/>
                </a:moveTo>
                <a:cubicBezTo>
                  <a:pt x="0" y="96"/>
                  <a:pt x="0" y="96"/>
                  <a:pt x="0" y="96"/>
                </a:cubicBezTo>
                <a:cubicBezTo>
                  <a:pt x="0" y="40"/>
                  <a:pt x="0" y="40"/>
                  <a:pt x="0" y="40"/>
                </a:cubicBezTo>
                <a:cubicBezTo>
                  <a:pt x="12" y="40"/>
                  <a:pt x="12" y="40"/>
                  <a:pt x="12" y="40"/>
                </a:cubicBezTo>
                <a:cubicBezTo>
                  <a:pt x="12" y="28"/>
                  <a:pt x="12" y="28"/>
                  <a:pt x="12" y="28"/>
                </a:cubicBezTo>
                <a:cubicBezTo>
                  <a:pt x="12" y="13"/>
                  <a:pt x="25" y="0"/>
                  <a:pt x="40" y="0"/>
                </a:cubicBezTo>
                <a:cubicBezTo>
                  <a:pt x="55" y="0"/>
                  <a:pt x="68" y="13"/>
                  <a:pt x="68" y="28"/>
                </a:cubicBezTo>
                <a:cubicBezTo>
                  <a:pt x="68" y="40"/>
                  <a:pt x="68" y="40"/>
                  <a:pt x="68" y="40"/>
                </a:cubicBezTo>
                <a:cubicBezTo>
                  <a:pt x="80" y="40"/>
                  <a:pt x="80" y="40"/>
                  <a:pt x="80" y="40"/>
                </a:cubicBezTo>
                <a:lnTo>
                  <a:pt x="80" y="96"/>
                </a:lnTo>
                <a:close/>
                <a:moveTo>
                  <a:pt x="8" y="88"/>
                </a:moveTo>
                <a:cubicBezTo>
                  <a:pt x="72" y="88"/>
                  <a:pt x="72" y="88"/>
                  <a:pt x="72" y="88"/>
                </a:cubicBezTo>
                <a:cubicBezTo>
                  <a:pt x="72" y="48"/>
                  <a:pt x="72" y="48"/>
                  <a:pt x="72" y="48"/>
                </a:cubicBezTo>
                <a:cubicBezTo>
                  <a:pt x="8" y="48"/>
                  <a:pt x="8" y="48"/>
                  <a:pt x="8" y="48"/>
                </a:cubicBezTo>
                <a:lnTo>
                  <a:pt x="8" y="88"/>
                </a:lnTo>
                <a:close/>
                <a:moveTo>
                  <a:pt x="20" y="40"/>
                </a:moveTo>
                <a:cubicBezTo>
                  <a:pt x="60" y="40"/>
                  <a:pt x="60" y="40"/>
                  <a:pt x="60" y="40"/>
                </a:cubicBezTo>
                <a:cubicBezTo>
                  <a:pt x="60" y="28"/>
                  <a:pt x="60" y="28"/>
                  <a:pt x="60" y="28"/>
                </a:cubicBezTo>
                <a:cubicBezTo>
                  <a:pt x="60" y="17"/>
                  <a:pt x="51" y="8"/>
                  <a:pt x="40" y="8"/>
                </a:cubicBezTo>
                <a:cubicBezTo>
                  <a:pt x="29" y="8"/>
                  <a:pt x="20" y="17"/>
                  <a:pt x="20" y="28"/>
                </a:cubicBezTo>
                <a:lnTo>
                  <a:pt x="20" y="40"/>
                </a:lnTo>
                <a:close/>
                <a:moveTo>
                  <a:pt x="44" y="76"/>
                </a:moveTo>
                <a:cubicBezTo>
                  <a:pt x="36" y="76"/>
                  <a:pt x="36" y="76"/>
                  <a:pt x="36" y="76"/>
                </a:cubicBezTo>
                <a:cubicBezTo>
                  <a:pt x="36" y="60"/>
                  <a:pt x="36" y="60"/>
                  <a:pt x="36" y="60"/>
                </a:cubicBezTo>
                <a:cubicBezTo>
                  <a:pt x="44" y="60"/>
                  <a:pt x="44" y="60"/>
                  <a:pt x="44" y="60"/>
                </a:cubicBezTo>
                <a:lnTo>
                  <a:pt x="44"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34"/>
          <p:cNvSpPr>
            <a:spLocks noEditPoints="1"/>
          </p:cNvSpPr>
          <p:nvPr/>
        </p:nvSpPr>
        <p:spPr bwMode="auto">
          <a:xfrm>
            <a:off x="6366394" y="2549535"/>
            <a:ext cx="655110" cy="762926"/>
          </a:xfrm>
          <a:custGeom>
            <a:avLst/>
            <a:gdLst>
              <a:gd name="T0" fmla="*/ 80 w 80"/>
              <a:gd name="T1" fmla="*/ 96 h 96"/>
              <a:gd name="T2" fmla="*/ 0 w 80"/>
              <a:gd name="T3" fmla="*/ 96 h 96"/>
              <a:gd name="T4" fmla="*/ 0 w 80"/>
              <a:gd name="T5" fmla="*/ 40 h 96"/>
              <a:gd name="T6" fmla="*/ 12 w 80"/>
              <a:gd name="T7" fmla="*/ 40 h 96"/>
              <a:gd name="T8" fmla="*/ 12 w 80"/>
              <a:gd name="T9" fmla="*/ 28 h 96"/>
              <a:gd name="T10" fmla="*/ 40 w 80"/>
              <a:gd name="T11" fmla="*/ 0 h 96"/>
              <a:gd name="T12" fmla="*/ 68 w 80"/>
              <a:gd name="T13" fmla="*/ 28 h 96"/>
              <a:gd name="T14" fmla="*/ 68 w 80"/>
              <a:gd name="T15" fmla="*/ 40 h 96"/>
              <a:gd name="T16" fmla="*/ 80 w 80"/>
              <a:gd name="T17" fmla="*/ 40 h 96"/>
              <a:gd name="T18" fmla="*/ 80 w 80"/>
              <a:gd name="T19" fmla="*/ 96 h 96"/>
              <a:gd name="T20" fmla="*/ 8 w 80"/>
              <a:gd name="T21" fmla="*/ 88 h 96"/>
              <a:gd name="T22" fmla="*/ 72 w 80"/>
              <a:gd name="T23" fmla="*/ 88 h 96"/>
              <a:gd name="T24" fmla="*/ 72 w 80"/>
              <a:gd name="T25" fmla="*/ 48 h 96"/>
              <a:gd name="T26" fmla="*/ 8 w 80"/>
              <a:gd name="T27" fmla="*/ 48 h 96"/>
              <a:gd name="T28" fmla="*/ 8 w 80"/>
              <a:gd name="T29" fmla="*/ 88 h 96"/>
              <a:gd name="T30" fmla="*/ 20 w 80"/>
              <a:gd name="T31" fmla="*/ 40 h 96"/>
              <a:gd name="T32" fmla="*/ 60 w 80"/>
              <a:gd name="T33" fmla="*/ 40 h 96"/>
              <a:gd name="T34" fmla="*/ 60 w 80"/>
              <a:gd name="T35" fmla="*/ 28 h 96"/>
              <a:gd name="T36" fmla="*/ 40 w 80"/>
              <a:gd name="T37" fmla="*/ 8 h 96"/>
              <a:gd name="T38" fmla="*/ 20 w 80"/>
              <a:gd name="T39" fmla="*/ 28 h 96"/>
              <a:gd name="T40" fmla="*/ 20 w 80"/>
              <a:gd name="T41" fmla="*/ 40 h 96"/>
              <a:gd name="T42" fmla="*/ 44 w 80"/>
              <a:gd name="T43" fmla="*/ 76 h 96"/>
              <a:gd name="T44" fmla="*/ 36 w 80"/>
              <a:gd name="T45" fmla="*/ 76 h 96"/>
              <a:gd name="T46" fmla="*/ 36 w 80"/>
              <a:gd name="T47" fmla="*/ 60 h 96"/>
              <a:gd name="T48" fmla="*/ 44 w 80"/>
              <a:gd name="T49" fmla="*/ 60 h 96"/>
              <a:gd name="T50" fmla="*/ 44 w 80"/>
              <a:gd name="T51" fmla="*/ 7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96">
                <a:moveTo>
                  <a:pt x="80" y="96"/>
                </a:moveTo>
                <a:cubicBezTo>
                  <a:pt x="0" y="96"/>
                  <a:pt x="0" y="96"/>
                  <a:pt x="0" y="96"/>
                </a:cubicBezTo>
                <a:cubicBezTo>
                  <a:pt x="0" y="40"/>
                  <a:pt x="0" y="40"/>
                  <a:pt x="0" y="40"/>
                </a:cubicBezTo>
                <a:cubicBezTo>
                  <a:pt x="12" y="40"/>
                  <a:pt x="12" y="40"/>
                  <a:pt x="12" y="40"/>
                </a:cubicBezTo>
                <a:cubicBezTo>
                  <a:pt x="12" y="28"/>
                  <a:pt x="12" y="28"/>
                  <a:pt x="12" y="28"/>
                </a:cubicBezTo>
                <a:cubicBezTo>
                  <a:pt x="12" y="13"/>
                  <a:pt x="25" y="0"/>
                  <a:pt x="40" y="0"/>
                </a:cubicBezTo>
                <a:cubicBezTo>
                  <a:pt x="55" y="0"/>
                  <a:pt x="68" y="13"/>
                  <a:pt x="68" y="28"/>
                </a:cubicBezTo>
                <a:cubicBezTo>
                  <a:pt x="68" y="40"/>
                  <a:pt x="68" y="40"/>
                  <a:pt x="68" y="40"/>
                </a:cubicBezTo>
                <a:cubicBezTo>
                  <a:pt x="80" y="40"/>
                  <a:pt x="80" y="40"/>
                  <a:pt x="80" y="40"/>
                </a:cubicBezTo>
                <a:lnTo>
                  <a:pt x="80" y="96"/>
                </a:lnTo>
                <a:close/>
                <a:moveTo>
                  <a:pt x="8" y="88"/>
                </a:moveTo>
                <a:cubicBezTo>
                  <a:pt x="72" y="88"/>
                  <a:pt x="72" y="88"/>
                  <a:pt x="72" y="88"/>
                </a:cubicBezTo>
                <a:cubicBezTo>
                  <a:pt x="72" y="48"/>
                  <a:pt x="72" y="48"/>
                  <a:pt x="72" y="48"/>
                </a:cubicBezTo>
                <a:cubicBezTo>
                  <a:pt x="8" y="48"/>
                  <a:pt x="8" y="48"/>
                  <a:pt x="8" y="48"/>
                </a:cubicBezTo>
                <a:lnTo>
                  <a:pt x="8" y="88"/>
                </a:lnTo>
                <a:close/>
                <a:moveTo>
                  <a:pt x="20" y="40"/>
                </a:moveTo>
                <a:cubicBezTo>
                  <a:pt x="60" y="40"/>
                  <a:pt x="60" y="40"/>
                  <a:pt x="60" y="40"/>
                </a:cubicBezTo>
                <a:cubicBezTo>
                  <a:pt x="60" y="28"/>
                  <a:pt x="60" y="28"/>
                  <a:pt x="60" y="28"/>
                </a:cubicBezTo>
                <a:cubicBezTo>
                  <a:pt x="60" y="17"/>
                  <a:pt x="51" y="8"/>
                  <a:pt x="40" y="8"/>
                </a:cubicBezTo>
                <a:cubicBezTo>
                  <a:pt x="29" y="8"/>
                  <a:pt x="20" y="17"/>
                  <a:pt x="20" y="28"/>
                </a:cubicBezTo>
                <a:lnTo>
                  <a:pt x="20" y="40"/>
                </a:lnTo>
                <a:close/>
                <a:moveTo>
                  <a:pt x="44" y="76"/>
                </a:moveTo>
                <a:cubicBezTo>
                  <a:pt x="36" y="76"/>
                  <a:pt x="36" y="76"/>
                  <a:pt x="36" y="76"/>
                </a:cubicBezTo>
                <a:cubicBezTo>
                  <a:pt x="36" y="60"/>
                  <a:pt x="36" y="60"/>
                  <a:pt x="36" y="60"/>
                </a:cubicBezTo>
                <a:cubicBezTo>
                  <a:pt x="44" y="60"/>
                  <a:pt x="44" y="60"/>
                  <a:pt x="44" y="60"/>
                </a:cubicBezTo>
                <a:lnTo>
                  <a:pt x="44"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2" name="Picture 21"/>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803603" y="5358993"/>
            <a:ext cx="1024155" cy="1024155"/>
          </a:xfrm>
          <a:prstGeom prst="rect">
            <a:avLst/>
          </a:prstGeom>
        </p:spPr>
      </p:pic>
      <p:pic>
        <p:nvPicPr>
          <p:cNvPr id="24" name="Picture 23"/>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6897267" y="5635134"/>
            <a:ext cx="1824587" cy="500915"/>
          </a:xfrm>
          <a:prstGeom prst="rect">
            <a:avLst/>
          </a:prstGeom>
        </p:spPr>
      </p:pic>
    </p:spTree>
    <p:extLst>
      <p:ext uri="{BB962C8B-B14F-4D97-AF65-F5344CB8AC3E}">
        <p14:creationId xmlns:p14="http://schemas.microsoft.com/office/powerpoint/2010/main" val="41158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Anchor point: Source code management</a:t>
            </a:r>
          </a:p>
        </p:txBody>
      </p:sp>
      <p:sp>
        <p:nvSpPr>
          <p:cNvPr id="3" name="Slide Number Placeholder 2"/>
          <p:cNvSpPr>
            <a:spLocks noGrp="1"/>
          </p:cNvSpPr>
          <p:nvPr>
            <p:ph type="sldNum" sz="quarter" idx="12"/>
          </p:nvPr>
        </p:nvSpPr>
        <p:spPr/>
        <p:txBody>
          <a:bodyPr/>
          <a:lstStyle/>
          <a:p>
            <a:fld id="{00DE720E-C72B-42F0-AD69-52D60E3C605E}" type="slidenum">
              <a:rPr lang="en-US" smtClean="0">
                <a:solidFill>
                  <a:srgbClr val="E5E8E8">
                    <a:lumMod val="75000"/>
                  </a:srgbClr>
                </a:solidFill>
              </a:rPr>
              <a:pPr/>
              <a:t>15</a:t>
            </a:fld>
            <a:endParaRPr lang="en-US">
              <a:solidFill>
                <a:srgbClr val="E5E8E8">
                  <a:lumMod val="75000"/>
                </a:srgbClr>
              </a:solidFill>
            </a:endParaRPr>
          </a:p>
        </p:txBody>
      </p:sp>
      <p:sp>
        <p:nvSpPr>
          <p:cNvPr id="11" name="TextBox 10"/>
          <p:cNvSpPr txBox="1"/>
          <p:nvPr/>
        </p:nvSpPr>
        <p:spPr>
          <a:xfrm>
            <a:off x="8786939" y="764704"/>
            <a:ext cx="3383280" cy="2412760"/>
          </a:xfrm>
          <a:prstGeom prst="rect">
            <a:avLst/>
          </a:prstGeom>
          <a:noFill/>
        </p:spPr>
        <p:txBody>
          <a:bodyPr wrap="square" lIns="0" tIns="0" rIns="0" bIns="0" rtlCol="0">
            <a:noAutofit/>
          </a:bodyPr>
          <a:lstStyle/>
          <a:p>
            <a:pPr marL="118530" indent="-118530">
              <a:lnSpc>
                <a:spcPct val="150000"/>
              </a:lnSpc>
              <a:buFont typeface="Arial" panose="020B0604020202020204" pitchFamily="34" charset="0"/>
              <a:buChar char="•"/>
            </a:pPr>
            <a:r>
              <a:rPr lang="en-US" sz="2000" dirty="0"/>
              <a:t>One change = One deploy (at least in test </a:t>
            </a:r>
            <a:r>
              <a:rPr lang="en-US" sz="2000" dirty="0" err="1"/>
              <a:t>env</a:t>
            </a:r>
            <a:r>
              <a:rPr lang="en-US" sz="2000" dirty="0"/>
              <a:t>)</a:t>
            </a:r>
          </a:p>
          <a:p>
            <a:pPr marL="118530" indent="-118530">
              <a:lnSpc>
                <a:spcPct val="150000"/>
              </a:lnSpc>
              <a:buFont typeface="Arial" panose="020B0604020202020204" pitchFamily="34" charset="0"/>
              <a:buChar char="•"/>
            </a:pPr>
            <a:r>
              <a:rPr lang="en-US" sz="2000" dirty="0"/>
              <a:t>Lightweight peer reviews</a:t>
            </a:r>
          </a:p>
          <a:p>
            <a:pPr marL="118530" indent="-118530">
              <a:lnSpc>
                <a:spcPct val="150000"/>
              </a:lnSpc>
              <a:buFont typeface="Arial" panose="020B0604020202020204" pitchFamily="34" charset="0"/>
              <a:buChar char="•"/>
            </a:pPr>
            <a:r>
              <a:rPr lang="en-US" sz="2000" dirty="0" err="1"/>
              <a:t>ChatOps</a:t>
            </a:r>
            <a:r>
              <a:rPr lang="en-US" sz="2000" dirty="0"/>
              <a:t> integration</a:t>
            </a:r>
          </a:p>
        </p:txBody>
      </p:sp>
      <p:pic>
        <p:nvPicPr>
          <p:cNvPr id="4" name="Picture 3"/>
          <p:cNvPicPr>
            <a:picLocks noChangeAspect="1"/>
          </p:cNvPicPr>
          <p:nvPr/>
        </p:nvPicPr>
        <p:blipFill rotWithShape="1">
          <a:blip r:embed="rId3"/>
          <a:srcRect r="45103"/>
          <a:stretch/>
        </p:blipFill>
        <p:spPr>
          <a:xfrm>
            <a:off x="609442" y="1004113"/>
            <a:ext cx="4319660" cy="4873160"/>
          </a:xfrm>
          <a:prstGeom prst="rect">
            <a:avLst/>
          </a:prstGeom>
        </p:spPr>
      </p:pic>
      <p:pic>
        <p:nvPicPr>
          <p:cNvPr id="5" name="Picture 4"/>
          <p:cNvPicPr>
            <a:picLocks noChangeAspect="1"/>
          </p:cNvPicPr>
          <p:nvPr/>
        </p:nvPicPr>
        <p:blipFill rotWithShape="1">
          <a:blip r:embed="rId4"/>
          <a:srcRect b="27612"/>
          <a:stretch/>
        </p:blipFill>
        <p:spPr>
          <a:xfrm>
            <a:off x="5015880" y="2682910"/>
            <a:ext cx="4798956" cy="3194363"/>
          </a:xfrm>
          <a:prstGeom prst="rect">
            <a:avLst/>
          </a:prstGeom>
        </p:spPr>
      </p:pic>
      <p:pic>
        <p:nvPicPr>
          <p:cNvPr id="6" name="Picture 5"/>
          <p:cNvPicPr>
            <a:picLocks noChangeAspect="1"/>
          </p:cNvPicPr>
          <p:nvPr/>
        </p:nvPicPr>
        <p:blipFill>
          <a:blip r:embed="rId5"/>
          <a:stretch>
            <a:fillRect/>
          </a:stretch>
        </p:blipFill>
        <p:spPr>
          <a:xfrm>
            <a:off x="5015880" y="968135"/>
            <a:ext cx="3684281" cy="1658827"/>
          </a:xfrm>
          <a:prstGeom prst="rect">
            <a:avLst/>
          </a:prstGeom>
        </p:spPr>
      </p:pic>
    </p:spTree>
    <p:extLst>
      <p:ext uri="{BB962C8B-B14F-4D97-AF65-F5344CB8AC3E}">
        <p14:creationId xmlns:p14="http://schemas.microsoft.com/office/powerpoint/2010/main" val="3036511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a:t>Anchor point: Change Records</a:t>
            </a:r>
            <a:endParaRPr lang="en-US" dirty="0"/>
          </a:p>
        </p:txBody>
      </p:sp>
      <p:sp>
        <p:nvSpPr>
          <p:cNvPr id="4" name="Rectangle 3"/>
          <p:cNvSpPr/>
          <p:nvPr/>
        </p:nvSpPr>
        <p:spPr>
          <a:xfrm>
            <a:off x="9498985" y="1073911"/>
            <a:ext cx="2114629" cy="936105"/>
          </a:xfrm>
          <a:prstGeom prst="rect">
            <a:avLst/>
          </a:prstGeom>
          <a:solidFill>
            <a:srgbClr val="01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400" b="1" dirty="0"/>
              <a:t>Our auditor’s dream</a:t>
            </a:r>
          </a:p>
        </p:txBody>
      </p:sp>
      <p:pic>
        <p:nvPicPr>
          <p:cNvPr id="2" name="Picture 1"/>
          <p:cNvPicPr>
            <a:picLocks noChangeAspect="1"/>
          </p:cNvPicPr>
          <p:nvPr/>
        </p:nvPicPr>
        <p:blipFill>
          <a:blip r:embed="rId3"/>
          <a:stretch>
            <a:fillRect/>
          </a:stretch>
        </p:blipFill>
        <p:spPr>
          <a:xfrm>
            <a:off x="575211" y="1019667"/>
            <a:ext cx="8208912" cy="5034690"/>
          </a:xfrm>
          <a:prstGeom prst="rect">
            <a:avLst/>
          </a:prstGeom>
        </p:spPr>
      </p:pic>
      <p:pic>
        <p:nvPicPr>
          <p:cNvPr id="7" name="Picture 6"/>
          <p:cNvPicPr>
            <a:picLocks noChangeAspect="1"/>
          </p:cNvPicPr>
          <p:nvPr/>
        </p:nvPicPr>
        <p:blipFill rotWithShape="1">
          <a:blip r:embed="rId4"/>
          <a:srcRect l="27807" t="2430" r="10619" b="4994"/>
          <a:stretch/>
        </p:blipFill>
        <p:spPr>
          <a:xfrm>
            <a:off x="4317058" y="1546426"/>
            <a:ext cx="4464496" cy="4680520"/>
          </a:xfrm>
          <a:prstGeom prst="rect">
            <a:avLst/>
          </a:prstGeom>
        </p:spPr>
      </p:pic>
    </p:spTree>
    <p:extLst>
      <p:ext uri="{BB962C8B-B14F-4D97-AF65-F5344CB8AC3E}">
        <p14:creationId xmlns:p14="http://schemas.microsoft.com/office/powerpoint/2010/main" val="522552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Telemetry</a:t>
            </a:r>
          </a:p>
        </p:txBody>
      </p:sp>
      <p:sp>
        <p:nvSpPr>
          <p:cNvPr id="3" name="Slide Number Placeholder 2"/>
          <p:cNvSpPr>
            <a:spLocks noGrp="1"/>
          </p:cNvSpPr>
          <p:nvPr>
            <p:ph type="sldNum" sz="quarter" idx="12"/>
          </p:nvPr>
        </p:nvSpPr>
        <p:spPr/>
        <p:txBody>
          <a:bodyPr/>
          <a:lstStyle/>
          <a:p>
            <a:fld id="{00DE720E-C72B-42F0-AD69-52D60E3C605E}" type="slidenum">
              <a:rPr lang="en-US" smtClean="0">
                <a:solidFill>
                  <a:srgbClr val="E5E8E8">
                    <a:lumMod val="75000"/>
                  </a:srgbClr>
                </a:solidFill>
              </a:rPr>
              <a:pPr/>
              <a:t>17</a:t>
            </a:fld>
            <a:endParaRPr lang="en-US">
              <a:solidFill>
                <a:srgbClr val="E5E8E8">
                  <a:lumMod val="75000"/>
                </a:srgbClr>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187" y="1435123"/>
            <a:ext cx="11387751" cy="4560451"/>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r="13719"/>
          <a:stretch/>
        </p:blipFill>
        <p:spPr>
          <a:xfrm>
            <a:off x="680720" y="1435123"/>
            <a:ext cx="10723576" cy="4904717"/>
          </a:xfrm>
          <a:prstGeom prst="rect">
            <a:avLst/>
          </a:prstGeom>
        </p:spPr>
      </p:pic>
      <p:pic>
        <p:nvPicPr>
          <p:cNvPr id="11" name="Picture 10"/>
          <p:cNvPicPr>
            <a:picLocks noChangeAspect="1"/>
          </p:cNvPicPr>
          <p:nvPr/>
        </p:nvPicPr>
        <p:blipFill rotWithShape="1">
          <a:blip r:embed="rId5">
            <a:extLst>
              <a:ext uri="{28A0092B-C50C-407E-A947-70E740481C1C}">
                <a14:useLocalDpi xmlns:a14="http://schemas.microsoft.com/office/drawing/2010/main" val="0"/>
              </a:ext>
            </a:extLst>
          </a:blip>
          <a:srcRect l="10488" t="798" r="3185" b="-798"/>
          <a:stretch/>
        </p:blipFill>
        <p:spPr>
          <a:xfrm>
            <a:off x="399948" y="1066800"/>
            <a:ext cx="11392104" cy="5273040"/>
          </a:xfrm>
          <a:prstGeom prst="rect">
            <a:avLst/>
          </a:prstGeom>
        </p:spPr>
      </p:pic>
    </p:spTree>
    <p:extLst>
      <p:ext uri="{BB962C8B-B14F-4D97-AF65-F5344CB8AC3E}">
        <p14:creationId xmlns:p14="http://schemas.microsoft.com/office/powerpoint/2010/main" val="2535238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defTabSz="609585">
              <a:defRPr/>
            </a:pPr>
            <a:fld id="{00DE720E-C72B-42F0-AD69-52D60E3C605E}" type="slidenum">
              <a:rPr lang="en-US" sz="700">
                <a:solidFill>
                  <a:srgbClr val="87898B"/>
                </a:solidFill>
                <a:latin typeface="HP Simplified"/>
              </a:rPr>
              <a:pPr defTabSz="609585">
                <a:defRPr/>
              </a:pPr>
              <a:t>18</a:t>
            </a:fld>
            <a:endParaRPr lang="en-US" sz="700">
              <a:solidFill>
                <a:srgbClr val="87898B"/>
              </a:solidFill>
              <a:latin typeface="HP Simplified"/>
            </a:endParaRPr>
          </a:p>
        </p:txBody>
      </p:sp>
      <p:sp>
        <p:nvSpPr>
          <p:cNvPr id="10" name="Title 9"/>
          <p:cNvSpPr>
            <a:spLocks noGrp="1"/>
          </p:cNvSpPr>
          <p:nvPr>
            <p:ph type="title" idx="4294967295"/>
          </p:nvPr>
        </p:nvSpPr>
        <p:spPr>
          <a:xfrm>
            <a:off x="623392" y="620688"/>
            <a:ext cx="8228013" cy="576263"/>
          </a:xfrm>
        </p:spPr>
        <p:txBody>
          <a:bodyPr/>
          <a:lstStyle/>
          <a:p>
            <a:r>
              <a:rPr lang="en-US" sz="3600" dirty="0">
                <a:solidFill>
                  <a:schemeClr val="bg1"/>
                </a:solidFill>
              </a:rPr>
              <a:t>Buoys, Not Boundaries</a:t>
            </a:r>
          </a:p>
        </p:txBody>
      </p:sp>
      <p:sp>
        <p:nvSpPr>
          <p:cNvPr id="11" name="logo"/>
          <p:cNvSpPr>
            <a:spLocks noChangeAspect="1" noEditPoints="1"/>
          </p:cNvSpPr>
          <p:nvPr/>
        </p:nvSpPr>
        <p:spPr bwMode="black">
          <a:xfrm>
            <a:off x="11589758" y="6321203"/>
            <a:ext cx="356709" cy="356616"/>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609585">
              <a:defRPr/>
            </a:pPr>
            <a:endParaRPr lang="en-US">
              <a:solidFill>
                <a:prstClr val="black"/>
              </a:solidFill>
              <a:latin typeface="HP Simplified"/>
            </a:endParaRPr>
          </a:p>
        </p:txBody>
      </p:sp>
    </p:spTree>
    <p:extLst>
      <p:ext uri="{BB962C8B-B14F-4D97-AF65-F5344CB8AC3E}">
        <p14:creationId xmlns:p14="http://schemas.microsoft.com/office/powerpoint/2010/main" val="286621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89541" y="1997573"/>
            <a:ext cx="7365580" cy="1828800"/>
          </a:xfrm>
        </p:spPr>
        <p:txBody>
          <a:bodyPr/>
          <a:lstStyle/>
          <a:p>
            <a:r>
              <a:rPr lang="en-US" sz="6400" dirty="0"/>
              <a:t>Trust</a:t>
            </a:r>
          </a:p>
        </p:txBody>
      </p:sp>
      <p:sp>
        <p:nvSpPr>
          <p:cNvPr id="2" name="Oval 1"/>
          <p:cNvSpPr/>
          <p:nvPr/>
        </p:nvSpPr>
        <p:spPr>
          <a:xfrm>
            <a:off x="967676" y="1746324"/>
            <a:ext cx="1271381" cy="127138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600" b="1" dirty="0">
                <a:solidFill>
                  <a:schemeClr val="bg1"/>
                </a:solidFill>
              </a:rPr>
              <a:t>3</a:t>
            </a:r>
          </a:p>
        </p:txBody>
      </p:sp>
      <p:sp>
        <p:nvSpPr>
          <p:cNvPr id="4" name="TextBox 3"/>
          <p:cNvSpPr txBox="1"/>
          <p:nvPr/>
        </p:nvSpPr>
        <p:spPr>
          <a:xfrm>
            <a:off x="2589540" y="3941549"/>
            <a:ext cx="6291643" cy="2035359"/>
          </a:xfrm>
          <a:prstGeom prst="rect">
            <a:avLst/>
          </a:prstGeom>
          <a:noFill/>
        </p:spPr>
        <p:txBody>
          <a:bodyPr wrap="square" lIns="0" tIns="0" rIns="0" bIns="0" rtlCol="0">
            <a:noAutofit/>
          </a:bodyPr>
          <a:lstStyle/>
          <a:p>
            <a:pPr>
              <a:lnSpc>
                <a:spcPct val="90000"/>
              </a:lnSpc>
            </a:pPr>
            <a:r>
              <a:rPr lang="en-US" sz="3200" dirty="0"/>
              <a:t>…but verify</a:t>
            </a:r>
          </a:p>
        </p:txBody>
      </p:sp>
    </p:spTree>
    <p:extLst>
      <p:ext uri="{BB962C8B-B14F-4D97-AF65-F5344CB8AC3E}">
        <p14:creationId xmlns:p14="http://schemas.microsoft.com/office/powerpoint/2010/main" val="3826583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 name="Title 3"/>
          <p:cNvSpPr txBox="1">
            <a:spLocks/>
          </p:cNvSpPr>
          <p:nvPr/>
        </p:nvSpPr>
        <p:spPr bwMode="black">
          <a:xfrm>
            <a:off x="8677230" y="4085959"/>
            <a:ext cx="2651760" cy="1274276"/>
          </a:xfrm>
          <a:prstGeom prst="rect">
            <a:avLst/>
          </a:prstGeom>
          <a:solidFill>
            <a:schemeClr val="bg1"/>
          </a:solidFill>
          <a:ln w="38100">
            <a:noFill/>
          </a:ln>
        </p:spPr>
        <p:txBody>
          <a:bodyPr vert="horz" wrap="square" lIns="91440" tIns="91440" rIns="91440" bIns="91440" rtlCol="0" anchor="t" anchorCtr="0">
            <a:noAutofit/>
          </a:bodyPr>
          <a:lstStyle>
            <a:lvl1pPr algn="l" defTabSz="457200" rtl="0" eaLnBrk="1" latinLnBrk="0" hangingPunct="1">
              <a:lnSpc>
                <a:spcPct val="100000"/>
              </a:lnSpc>
              <a:spcBef>
                <a:spcPct val="0"/>
              </a:spcBef>
              <a:spcAft>
                <a:spcPts val="0"/>
              </a:spcAft>
              <a:buNone/>
              <a:defRPr lang="en-GB" sz="2800" b="1" i="0" kern="1200">
                <a:solidFill>
                  <a:srgbClr val="000000"/>
                </a:solidFill>
                <a:latin typeface="HP Simplified" pitchFamily="34" charset="0"/>
                <a:ea typeface="+mj-ea"/>
                <a:cs typeface="HP Simplified" pitchFamily="34" charset="0"/>
              </a:defRPr>
            </a:lvl1pPr>
          </a:lstStyle>
          <a:p>
            <a:pPr>
              <a:spcBef>
                <a:spcPts val="0"/>
              </a:spcBef>
              <a:defRPr/>
            </a:pPr>
            <a:r>
              <a:rPr lang="en-US" sz="3600" dirty="0">
                <a:solidFill>
                  <a:prstClr val="black"/>
                </a:solidFill>
                <a:latin typeface="+mj-lt"/>
              </a:rPr>
              <a:t>Millions+ </a:t>
            </a:r>
            <a:br>
              <a:rPr lang="en-US" sz="3600" dirty="0">
                <a:solidFill>
                  <a:prstClr val="black"/>
                </a:solidFill>
                <a:latin typeface="+mj-lt"/>
              </a:rPr>
            </a:br>
            <a:r>
              <a:rPr lang="en-US" sz="1800" b="0" dirty="0">
                <a:solidFill>
                  <a:prstClr val="black"/>
                </a:solidFill>
                <a:latin typeface="+mj-lt"/>
              </a:rPr>
              <a:t>Lines of Code </a:t>
            </a:r>
          </a:p>
          <a:p>
            <a:pPr>
              <a:spcBef>
                <a:spcPts val="0"/>
              </a:spcBef>
              <a:defRPr/>
            </a:pPr>
            <a:r>
              <a:rPr lang="en-US" sz="1800" b="0" dirty="0">
                <a:solidFill>
                  <a:prstClr val="black"/>
                </a:solidFill>
                <a:latin typeface="+mj-lt"/>
                <a:cs typeface="HP Simplified Light"/>
              </a:rPr>
              <a:t>Changed Every day</a:t>
            </a:r>
          </a:p>
        </p:txBody>
      </p:sp>
      <p:sp>
        <p:nvSpPr>
          <p:cNvPr id="178" name="Title 3"/>
          <p:cNvSpPr txBox="1">
            <a:spLocks/>
          </p:cNvSpPr>
          <p:nvPr/>
        </p:nvSpPr>
        <p:spPr bwMode="black">
          <a:xfrm>
            <a:off x="8677230" y="2578791"/>
            <a:ext cx="2651760" cy="1413064"/>
          </a:xfrm>
          <a:prstGeom prst="rect">
            <a:avLst/>
          </a:prstGeom>
          <a:solidFill>
            <a:schemeClr val="bg1"/>
          </a:solidFill>
          <a:ln w="38100">
            <a:noFill/>
          </a:ln>
        </p:spPr>
        <p:txBody>
          <a:bodyPr vert="horz" wrap="square" lIns="48000" tIns="91440" rIns="0" bIns="91440" rtlCol="0" anchor="ctr" anchorCtr="0">
            <a:noAutofit/>
          </a:bodyPr>
          <a:lstStyle>
            <a:lvl1pPr algn="l" defTabSz="457200" rtl="0" eaLnBrk="1" latinLnBrk="0" hangingPunct="1">
              <a:lnSpc>
                <a:spcPct val="100000"/>
              </a:lnSpc>
              <a:spcBef>
                <a:spcPct val="0"/>
              </a:spcBef>
              <a:spcAft>
                <a:spcPts val="0"/>
              </a:spcAft>
              <a:buNone/>
              <a:defRPr lang="en-GB" sz="2800" b="1" i="0" kern="1200">
                <a:solidFill>
                  <a:srgbClr val="000000"/>
                </a:solidFill>
                <a:latin typeface="HP Simplified" pitchFamily="34" charset="0"/>
                <a:ea typeface="+mj-ea"/>
                <a:cs typeface="HP Simplified" pitchFamily="34" charset="0"/>
              </a:defRPr>
            </a:lvl1pPr>
          </a:lstStyle>
          <a:p>
            <a:pPr>
              <a:spcBef>
                <a:spcPts val="0"/>
              </a:spcBef>
              <a:defRPr/>
            </a:pPr>
            <a:r>
              <a:rPr lang="en-US" sz="3600" dirty="0">
                <a:solidFill>
                  <a:prstClr val="black"/>
                </a:solidFill>
                <a:latin typeface="+mj-lt"/>
              </a:rPr>
              <a:t>20,000+</a:t>
            </a:r>
            <a:br>
              <a:rPr lang="en-US" sz="3732" dirty="0">
                <a:solidFill>
                  <a:prstClr val="black"/>
                </a:solidFill>
                <a:latin typeface="+mj-lt"/>
              </a:rPr>
            </a:br>
            <a:r>
              <a:rPr lang="en-US" sz="1800" b="0" dirty="0">
                <a:solidFill>
                  <a:prstClr val="black"/>
                </a:solidFill>
                <a:latin typeface="+mj-lt"/>
              </a:rPr>
              <a:t>Change Requests / year</a:t>
            </a:r>
            <a:br>
              <a:rPr lang="en-US" sz="1800" b="0" dirty="0">
                <a:solidFill>
                  <a:prstClr val="black"/>
                </a:solidFill>
                <a:latin typeface="+mj-lt"/>
              </a:rPr>
            </a:br>
            <a:r>
              <a:rPr lang="en-US" sz="1800" b="0" dirty="0">
                <a:solidFill>
                  <a:prstClr val="black"/>
                </a:solidFill>
                <a:latin typeface="+mj-lt"/>
              </a:rPr>
              <a:t>Incl. 143,000 tasks</a:t>
            </a:r>
            <a:endParaRPr lang="en-US" sz="1800" b="0" dirty="0">
              <a:solidFill>
                <a:prstClr val="black"/>
              </a:solidFill>
              <a:latin typeface="+mj-lt"/>
              <a:cs typeface="HP Simplified Light"/>
            </a:endParaRPr>
          </a:p>
        </p:txBody>
      </p:sp>
      <p:sp>
        <p:nvSpPr>
          <p:cNvPr id="5" name="Title 4"/>
          <p:cNvSpPr>
            <a:spLocks noGrp="1"/>
          </p:cNvSpPr>
          <p:nvPr>
            <p:ph type="title"/>
          </p:nvPr>
        </p:nvSpPr>
        <p:spPr/>
        <p:txBody>
          <a:bodyPr/>
          <a:lstStyle/>
          <a:p>
            <a:r>
              <a:rPr lang="en-US" dirty="0">
                <a:solidFill>
                  <a:schemeClr val="tx1"/>
                </a:solidFill>
              </a:rPr>
              <a:t>HPE IT by the Numbers</a:t>
            </a:r>
          </a:p>
        </p:txBody>
      </p:sp>
      <p:sp>
        <p:nvSpPr>
          <p:cNvPr id="468" name="Title 3"/>
          <p:cNvSpPr txBox="1">
            <a:spLocks/>
          </p:cNvSpPr>
          <p:nvPr/>
        </p:nvSpPr>
        <p:spPr bwMode="black">
          <a:xfrm>
            <a:off x="5919129" y="3208208"/>
            <a:ext cx="2651760" cy="1886973"/>
          </a:xfrm>
          <a:prstGeom prst="rect">
            <a:avLst/>
          </a:prstGeom>
          <a:solidFill>
            <a:schemeClr val="bg1"/>
          </a:solidFill>
          <a:ln w="38100">
            <a:noFill/>
          </a:ln>
        </p:spPr>
        <p:txBody>
          <a:bodyPr vert="horz" wrap="square" lIns="91440" tIns="91440" rIns="91440" bIns="91440" rtlCol="0" anchor="b" anchorCtr="0">
            <a:noAutofit/>
          </a:bodyPr>
          <a:lstStyle>
            <a:lvl1pPr algn="l" defTabSz="457200" rtl="0" eaLnBrk="1" latinLnBrk="0" hangingPunct="1">
              <a:lnSpc>
                <a:spcPct val="100000"/>
              </a:lnSpc>
              <a:spcBef>
                <a:spcPct val="0"/>
              </a:spcBef>
              <a:spcAft>
                <a:spcPts val="0"/>
              </a:spcAft>
              <a:buNone/>
              <a:defRPr lang="en-GB" sz="2800" b="1" i="0" kern="1200">
                <a:solidFill>
                  <a:srgbClr val="000000"/>
                </a:solidFill>
                <a:latin typeface="HP Simplified" pitchFamily="34" charset="0"/>
                <a:ea typeface="+mj-ea"/>
                <a:cs typeface="HP Simplified" pitchFamily="34" charset="0"/>
              </a:defRPr>
            </a:lvl1pPr>
          </a:lstStyle>
          <a:p>
            <a:pPr algn="r">
              <a:spcBef>
                <a:spcPts val="0"/>
              </a:spcBef>
              <a:defRPr/>
            </a:pPr>
            <a:r>
              <a:rPr lang="en-US" sz="3600" dirty="0">
                <a:solidFill>
                  <a:schemeClr val="tx1"/>
                </a:solidFill>
                <a:latin typeface="+mj-lt"/>
              </a:rPr>
              <a:t>1000s</a:t>
            </a:r>
            <a:br>
              <a:rPr lang="en-US" sz="3600" dirty="0">
                <a:solidFill>
                  <a:schemeClr val="tx1"/>
                </a:solidFill>
                <a:latin typeface="+mj-lt"/>
              </a:rPr>
            </a:br>
            <a:r>
              <a:rPr lang="en-US" sz="1800" b="0" dirty="0">
                <a:solidFill>
                  <a:prstClr val="black"/>
                </a:solidFill>
                <a:latin typeface="+mj-lt"/>
              </a:rPr>
              <a:t>Builds per Day</a:t>
            </a:r>
          </a:p>
        </p:txBody>
      </p:sp>
      <p:sp>
        <p:nvSpPr>
          <p:cNvPr id="470" name="Title 3"/>
          <p:cNvSpPr txBox="1">
            <a:spLocks/>
          </p:cNvSpPr>
          <p:nvPr/>
        </p:nvSpPr>
        <p:spPr bwMode="black">
          <a:xfrm>
            <a:off x="8677526" y="1244700"/>
            <a:ext cx="2651760" cy="1229453"/>
          </a:xfrm>
          <a:prstGeom prst="round1Rect">
            <a:avLst>
              <a:gd name="adj" fmla="val 0"/>
            </a:avLst>
          </a:prstGeom>
          <a:solidFill>
            <a:schemeClr val="bg1"/>
          </a:solidFill>
          <a:ln w="38100">
            <a:noFill/>
          </a:ln>
        </p:spPr>
        <p:txBody>
          <a:bodyPr vert="horz" wrap="square" lIns="91440" tIns="91440" rIns="91440" bIns="91440" rtlCol="0" anchor="ctr" anchorCtr="0">
            <a:noAutofit/>
          </a:bodyPr>
          <a:lstStyle>
            <a:lvl1pPr algn="l" defTabSz="457200" rtl="0" eaLnBrk="1" latinLnBrk="0" hangingPunct="1">
              <a:lnSpc>
                <a:spcPct val="100000"/>
              </a:lnSpc>
              <a:spcBef>
                <a:spcPct val="0"/>
              </a:spcBef>
              <a:spcAft>
                <a:spcPts val="0"/>
              </a:spcAft>
              <a:buNone/>
              <a:defRPr lang="en-GB" sz="2800" b="1" i="0" kern="1200">
                <a:solidFill>
                  <a:srgbClr val="000000"/>
                </a:solidFill>
                <a:latin typeface="HP Simplified" pitchFamily="34" charset="0"/>
                <a:ea typeface="+mj-ea"/>
                <a:cs typeface="HP Simplified" pitchFamily="34" charset="0"/>
              </a:defRPr>
            </a:lvl1pPr>
          </a:lstStyle>
          <a:p>
            <a:pPr>
              <a:spcBef>
                <a:spcPts val="0"/>
              </a:spcBef>
              <a:defRPr/>
            </a:pPr>
            <a:r>
              <a:rPr lang="en-US" sz="3600" dirty="0">
                <a:solidFill>
                  <a:prstClr val="black"/>
                </a:solidFill>
                <a:latin typeface="+mj-lt"/>
              </a:rPr>
              <a:t>45,000</a:t>
            </a:r>
          </a:p>
          <a:p>
            <a:pPr>
              <a:spcBef>
                <a:spcPts val="0"/>
              </a:spcBef>
              <a:defRPr/>
            </a:pPr>
            <a:r>
              <a:rPr lang="en-US" sz="1800" b="0" dirty="0">
                <a:solidFill>
                  <a:prstClr val="black"/>
                </a:solidFill>
                <a:latin typeface="+mj-lt"/>
                <a:cs typeface="HP Simplified Light"/>
              </a:rPr>
              <a:t>L1 support interactions per month</a:t>
            </a:r>
          </a:p>
        </p:txBody>
      </p:sp>
      <p:sp>
        <p:nvSpPr>
          <p:cNvPr id="471" name="Rectangle 470"/>
          <p:cNvSpPr/>
          <p:nvPr/>
        </p:nvSpPr>
        <p:spPr>
          <a:xfrm rot="16200000">
            <a:off x="1066881" y="513180"/>
            <a:ext cx="1188720" cy="2651760"/>
          </a:xfrm>
          <a:prstGeom prst="rect">
            <a:avLst/>
          </a:prstGeom>
          <a:solidFill>
            <a:schemeClr val="bg1"/>
          </a:solidFill>
          <a:ln w="38100">
            <a:noFill/>
          </a:ln>
        </p:spPr>
        <p:txBody>
          <a:bodyPr vert="vert" wrap="square" lIns="91440" tIns="91440" rIns="91440" bIns="91440" anchor="ctr" anchorCtr="0">
            <a:noAutofit/>
          </a:bodyPr>
          <a:lstStyle/>
          <a:p>
            <a:pPr defTabSz="914377"/>
            <a:r>
              <a:rPr lang="en-US" sz="2400" b="1" dirty="0">
                <a:latin typeface="+mj-lt"/>
                <a:cs typeface="HP Simplified" pitchFamily="34" charset="0"/>
              </a:rPr>
              <a:t>Methods</a:t>
            </a:r>
            <a:br>
              <a:rPr lang="en-US" sz="2800" dirty="0">
                <a:latin typeface="+mj-lt"/>
                <a:cs typeface="HP Simplified" pitchFamily="34" charset="0"/>
              </a:rPr>
            </a:br>
            <a:r>
              <a:rPr lang="en-US" sz="1867" dirty="0">
                <a:solidFill>
                  <a:prstClr val="black"/>
                </a:solidFill>
                <a:latin typeface="+mj-lt"/>
                <a:cs typeface="HP Simplified" pitchFamily="34" charset="0"/>
              </a:rPr>
              <a:t>Waterfall, Agile/Scrum</a:t>
            </a:r>
          </a:p>
        </p:txBody>
      </p:sp>
      <p:sp>
        <p:nvSpPr>
          <p:cNvPr id="473" name="Round Single Corner Rectangle 472"/>
          <p:cNvSpPr/>
          <p:nvPr/>
        </p:nvSpPr>
        <p:spPr>
          <a:xfrm rot="10800000">
            <a:off x="335361" y="4293096"/>
            <a:ext cx="2651760" cy="1736433"/>
          </a:xfrm>
          <a:prstGeom prst="round1Rect">
            <a:avLst>
              <a:gd name="adj" fmla="val 0"/>
            </a:avLst>
          </a:prstGeom>
          <a:solidFill>
            <a:schemeClr val="bg1"/>
          </a:solidFill>
          <a:ln w="38100">
            <a:noFill/>
          </a:ln>
        </p:spPr>
        <p:txBody>
          <a:bodyPr wrap="square" lIns="91440" tIns="91440" rIns="91440" bIns="91440" anchor="b" anchorCtr="0">
            <a:noAutofit/>
          </a:bodyPr>
          <a:lstStyle/>
          <a:p>
            <a:pPr algn="r" defTabSz="914377"/>
            <a:endParaRPr lang="en-US" dirty="0">
              <a:solidFill>
                <a:prstClr val="black"/>
              </a:solidFill>
              <a:latin typeface="+mj-lt"/>
              <a:cs typeface="HP Simplified" pitchFamily="34" charset="0"/>
            </a:endParaRPr>
          </a:p>
        </p:txBody>
      </p:sp>
      <p:sp>
        <p:nvSpPr>
          <p:cNvPr id="478" name="Title 3"/>
          <p:cNvSpPr txBox="1">
            <a:spLocks/>
          </p:cNvSpPr>
          <p:nvPr/>
        </p:nvSpPr>
        <p:spPr bwMode="black">
          <a:xfrm>
            <a:off x="5896607" y="5219311"/>
            <a:ext cx="2651760" cy="1447800"/>
          </a:xfrm>
          <a:prstGeom prst="rect">
            <a:avLst/>
          </a:prstGeom>
          <a:solidFill>
            <a:srgbClr val="425563"/>
          </a:solidFill>
          <a:ln>
            <a:noFill/>
          </a:ln>
        </p:spPr>
        <p:txBody>
          <a:bodyPr vert="horz" wrap="square" lIns="91440" tIns="91440" rIns="91440" bIns="91440" rtlCol="0" anchor="ctr" anchorCtr="0">
            <a:noAutofit/>
          </a:bodyPr>
          <a:lstStyle>
            <a:lvl1pPr algn="l" defTabSz="457200" rtl="0" eaLnBrk="1" latinLnBrk="0" hangingPunct="1">
              <a:lnSpc>
                <a:spcPct val="100000"/>
              </a:lnSpc>
              <a:spcBef>
                <a:spcPct val="0"/>
              </a:spcBef>
              <a:spcAft>
                <a:spcPts val="0"/>
              </a:spcAft>
              <a:buNone/>
              <a:defRPr lang="en-GB" sz="2800" b="1" i="0" kern="1200">
                <a:solidFill>
                  <a:srgbClr val="000000"/>
                </a:solidFill>
                <a:latin typeface="HP Simplified" pitchFamily="34" charset="0"/>
                <a:ea typeface="+mj-ea"/>
                <a:cs typeface="HP Simplified" pitchFamily="34" charset="0"/>
              </a:defRPr>
            </a:lvl1pPr>
          </a:lstStyle>
          <a:p>
            <a:pPr>
              <a:spcBef>
                <a:spcPts val="0"/>
              </a:spcBef>
              <a:defRPr/>
            </a:pPr>
            <a:r>
              <a:rPr lang="en-US" sz="3600" dirty="0">
                <a:solidFill>
                  <a:prstClr val="white"/>
                </a:solidFill>
                <a:latin typeface="+mj-lt"/>
              </a:rPr>
              <a:t>7K+</a:t>
            </a:r>
            <a:br>
              <a:rPr lang="en-US" sz="4800" dirty="0">
                <a:solidFill>
                  <a:prstClr val="white"/>
                </a:solidFill>
                <a:latin typeface="+mj-lt"/>
              </a:rPr>
            </a:br>
            <a:r>
              <a:rPr lang="en-US" sz="1800" b="0" dirty="0">
                <a:solidFill>
                  <a:prstClr val="white"/>
                </a:solidFill>
                <a:latin typeface="+mj-lt"/>
              </a:rPr>
              <a:t>Dev + Ops</a:t>
            </a:r>
            <a:endParaRPr lang="en-US" sz="1467" b="0" dirty="0">
              <a:solidFill>
                <a:prstClr val="white"/>
              </a:solidFill>
              <a:latin typeface="+mj-lt"/>
            </a:endParaRPr>
          </a:p>
        </p:txBody>
      </p:sp>
      <p:sp>
        <p:nvSpPr>
          <p:cNvPr id="483" name="Title 3"/>
          <p:cNvSpPr txBox="1">
            <a:spLocks/>
          </p:cNvSpPr>
          <p:nvPr/>
        </p:nvSpPr>
        <p:spPr bwMode="black">
          <a:xfrm>
            <a:off x="3115985" y="3208209"/>
            <a:ext cx="2651760" cy="1089619"/>
          </a:xfrm>
          <a:prstGeom prst="rect">
            <a:avLst/>
          </a:prstGeom>
          <a:solidFill>
            <a:schemeClr val="bg1"/>
          </a:solidFill>
          <a:ln w="38100">
            <a:noFill/>
          </a:ln>
        </p:spPr>
        <p:txBody>
          <a:bodyPr vert="horz" wrap="square" lIns="91440" tIns="91440" rIns="91440" bIns="91440" rtlCol="0" anchor="ctr" anchorCtr="0">
            <a:noAutofit/>
          </a:bodyPr>
          <a:lstStyle>
            <a:lvl1pPr algn="l" defTabSz="457200" rtl="0" eaLnBrk="1" latinLnBrk="0" hangingPunct="1">
              <a:lnSpc>
                <a:spcPct val="100000"/>
              </a:lnSpc>
              <a:spcBef>
                <a:spcPct val="0"/>
              </a:spcBef>
              <a:spcAft>
                <a:spcPts val="0"/>
              </a:spcAft>
              <a:buNone/>
              <a:defRPr lang="en-GB" sz="2800" b="1" i="0" kern="1200">
                <a:solidFill>
                  <a:srgbClr val="000000"/>
                </a:solidFill>
                <a:latin typeface="HP Simplified" pitchFamily="34" charset="0"/>
                <a:ea typeface="+mj-ea"/>
                <a:cs typeface="HP Simplified" pitchFamily="34" charset="0"/>
              </a:defRPr>
            </a:lvl1pPr>
          </a:lstStyle>
          <a:p>
            <a:pPr>
              <a:spcBef>
                <a:spcPts val="0"/>
              </a:spcBef>
              <a:defRPr/>
            </a:pPr>
            <a:r>
              <a:rPr lang="en-US" sz="3600" dirty="0">
                <a:solidFill>
                  <a:schemeClr val="tx1"/>
                </a:solidFill>
                <a:latin typeface="+mj-lt"/>
              </a:rPr>
              <a:t>100s</a:t>
            </a:r>
            <a:br>
              <a:rPr lang="en-US" sz="3732" dirty="0">
                <a:solidFill>
                  <a:prstClr val="black"/>
                </a:solidFill>
                <a:latin typeface="+mj-lt"/>
              </a:rPr>
            </a:br>
            <a:r>
              <a:rPr lang="en-US" sz="1800" b="0" dirty="0">
                <a:solidFill>
                  <a:prstClr val="black"/>
                </a:solidFill>
                <a:latin typeface="+mj-lt"/>
                <a:cs typeface="HP Simplified Light"/>
              </a:rPr>
              <a:t>Development Teams</a:t>
            </a:r>
          </a:p>
        </p:txBody>
      </p:sp>
      <p:sp>
        <p:nvSpPr>
          <p:cNvPr id="485" name="Rectangle 484"/>
          <p:cNvSpPr/>
          <p:nvPr/>
        </p:nvSpPr>
        <p:spPr>
          <a:xfrm>
            <a:off x="3115985" y="5478391"/>
            <a:ext cx="2651760" cy="1188720"/>
          </a:xfrm>
          <a:prstGeom prst="rect">
            <a:avLst/>
          </a:prstGeom>
          <a:solidFill>
            <a:schemeClr val="bg1"/>
          </a:solidFill>
          <a:ln w="38100">
            <a:noFill/>
          </a:ln>
        </p:spPr>
        <p:txBody>
          <a:bodyPr wrap="square" lIns="91440" tIns="91440" rIns="91440" bIns="91440" anchor="ctr" anchorCtr="0">
            <a:noAutofit/>
          </a:bodyPr>
          <a:lstStyle/>
          <a:p>
            <a:pPr defTabSz="914377"/>
            <a:r>
              <a:rPr lang="en-US" sz="3600" b="1" dirty="0">
                <a:latin typeface="+mj-lt"/>
                <a:cs typeface="HP Simplified" pitchFamily="34" charset="0"/>
              </a:rPr>
              <a:t>1000s</a:t>
            </a:r>
            <a:r>
              <a:rPr lang="en-US" sz="3732" b="1" dirty="0">
                <a:solidFill>
                  <a:srgbClr val="0096D6"/>
                </a:solidFill>
                <a:latin typeface="+mj-lt"/>
                <a:cs typeface="HP Simplified" pitchFamily="34" charset="0"/>
              </a:rPr>
              <a:t> </a:t>
            </a:r>
            <a:br>
              <a:rPr lang="en-US" sz="3732" b="1" dirty="0">
                <a:solidFill>
                  <a:prstClr val="black"/>
                </a:solidFill>
                <a:latin typeface="+mj-lt"/>
                <a:cs typeface="HP Simplified" pitchFamily="34" charset="0"/>
              </a:rPr>
            </a:br>
            <a:r>
              <a:rPr lang="en-US" dirty="0">
                <a:solidFill>
                  <a:prstClr val="black"/>
                </a:solidFill>
                <a:latin typeface="+mj-lt"/>
                <a:cs typeface="HP Simplified" pitchFamily="34" charset="0"/>
              </a:rPr>
              <a:t>Engineering Wiki Pages</a:t>
            </a:r>
          </a:p>
        </p:txBody>
      </p:sp>
      <p:grpSp>
        <p:nvGrpSpPr>
          <p:cNvPr id="609" name="Group 608"/>
          <p:cNvGrpSpPr/>
          <p:nvPr/>
        </p:nvGrpSpPr>
        <p:grpSpPr>
          <a:xfrm>
            <a:off x="7883257" y="1514685"/>
            <a:ext cx="322740" cy="337507"/>
            <a:chOff x="7175566" y="4420886"/>
            <a:chExt cx="273050" cy="338138"/>
          </a:xfrm>
          <a:solidFill>
            <a:schemeClr val="bg1"/>
          </a:solidFill>
        </p:grpSpPr>
        <p:sp>
          <p:nvSpPr>
            <p:cNvPr id="610" name="Freeform 5"/>
            <p:cNvSpPr>
              <a:spLocks noEditPoints="1"/>
            </p:cNvSpPr>
            <p:nvPr/>
          </p:nvSpPr>
          <p:spPr bwMode="auto">
            <a:xfrm>
              <a:off x="7175566" y="4420886"/>
              <a:ext cx="273050" cy="338138"/>
            </a:xfrm>
            <a:custGeom>
              <a:avLst/>
              <a:gdLst>
                <a:gd name="T0" fmla="*/ 310 w 342"/>
                <a:gd name="T1" fmla="*/ 0 h 425"/>
                <a:gd name="T2" fmla="*/ 310 w 342"/>
                <a:gd name="T3" fmla="*/ 0 h 425"/>
                <a:gd name="T4" fmla="*/ 316 w 342"/>
                <a:gd name="T5" fmla="*/ 0 h 425"/>
                <a:gd name="T6" fmla="*/ 323 w 342"/>
                <a:gd name="T7" fmla="*/ 2 h 425"/>
                <a:gd name="T8" fmla="*/ 328 w 342"/>
                <a:gd name="T9" fmla="*/ 5 h 425"/>
                <a:gd name="T10" fmla="*/ 333 w 342"/>
                <a:gd name="T11" fmla="*/ 9 h 425"/>
                <a:gd name="T12" fmla="*/ 337 w 342"/>
                <a:gd name="T13" fmla="*/ 14 h 425"/>
                <a:gd name="T14" fmla="*/ 340 w 342"/>
                <a:gd name="T15" fmla="*/ 19 h 425"/>
                <a:gd name="T16" fmla="*/ 342 w 342"/>
                <a:gd name="T17" fmla="*/ 25 h 425"/>
                <a:gd name="T18" fmla="*/ 342 w 342"/>
                <a:gd name="T19" fmla="*/ 31 h 425"/>
                <a:gd name="T20" fmla="*/ 342 w 342"/>
                <a:gd name="T21" fmla="*/ 425 h 425"/>
                <a:gd name="T22" fmla="*/ 32 w 342"/>
                <a:gd name="T23" fmla="*/ 425 h 425"/>
                <a:gd name="T24" fmla="*/ 32 w 342"/>
                <a:gd name="T25" fmla="*/ 425 h 425"/>
                <a:gd name="T26" fmla="*/ 25 w 342"/>
                <a:gd name="T27" fmla="*/ 425 h 425"/>
                <a:gd name="T28" fmla="*/ 19 w 342"/>
                <a:gd name="T29" fmla="*/ 423 h 425"/>
                <a:gd name="T30" fmla="*/ 14 w 342"/>
                <a:gd name="T31" fmla="*/ 420 h 425"/>
                <a:gd name="T32" fmla="*/ 9 w 342"/>
                <a:gd name="T33" fmla="*/ 417 h 425"/>
                <a:gd name="T34" fmla="*/ 5 w 342"/>
                <a:gd name="T35" fmla="*/ 411 h 425"/>
                <a:gd name="T36" fmla="*/ 2 w 342"/>
                <a:gd name="T37" fmla="*/ 406 h 425"/>
                <a:gd name="T38" fmla="*/ 0 w 342"/>
                <a:gd name="T39" fmla="*/ 400 h 425"/>
                <a:gd name="T40" fmla="*/ 0 w 342"/>
                <a:gd name="T41" fmla="*/ 394 h 425"/>
                <a:gd name="T42" fmla="*/ 0 w 342"/>
                <a:gd name="T43" fmla="*/ 0 h 425"/>
                <a:gd name="T44" fmla="*/ 310 w 342"/>
                <a:gd name="T45" fmla="*/ 0 h 425"/>
                <a:gd name="T46" fmla="*/ 310 w 342"/>
                <a:gd name="T47" fmla="*/ 30 h 425"/>
                <a:gd name="T48" fmla="*/ 30 w 342"/>
                <a:gd name="T49" fmla="*/ 30 h 425"/>
                <a:gd name="T50" fmla="*/ 30 w 342"/>
                <a:gd name="T51" fmla="*/ 394 h 425"/>
                <a:gd name="T52" fmla="*/ 30 w 342"/>
                <a:gd name="T53" fmla="*/ 394 h 425"/>
                <a:gd name="T54" fmla="*/ 30 w 342"/>
                <a:gd name="T55" fmla="*/ 395 h 425"/>
                <a:gd name="T56" fmla="*/ 32 w 342"/>
                <a:gd name="T57" fmla="*/ 395 h 425"/>
                <a:gd name="T58" fmla="*/ 312 w 342"/>
                <a:gd name="T59" fmla="*/ 395 h 425"/>
                <a:gd name="T60" fmla="*/ 312 w 342"/>
                <a:gd name="T61" fmla="*/ 31 h 425"/>
                <a:gd name="T62" fmla="*/ 312 w 342"/>
                <a:gd name="T63" fmla="*/ 31 h 425"/>
                <a:gd name="T64" fmla="*/ 312 w 342"/>
                <a:gd name="T65" fmla="*/ 30 h 425"/>
                <a:gd name="T66" fmla="*/ 310 w 342"/>
                <a:gd name="T67" fmla="*/ 30 h 425"/>
                <a:gd name="T68" fmla="*/ 310 w 342"/>
                <a:gd name="T69" fmla="*/ 3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2" h="425">
                  <a:moveTo>
                    <a:pt x="310" y="0"/>
                  </a:moveTo>
                  <a:lnTo>
                    <a:pt x="310" y="0"/>
                  </a:lnTo>
                  <a:lnTo>
                    <a:pt x="316" y="0"/>
                  </a:lnTo>
                  <a:lnTo>
                    <a:pt x="323" y="2"/>
                  </a:lnTo>
                  <a:lnTo>
                    <a:pt x="328" y="5"/>
                  </a:lnTo>
                  <a:lnTo>
                    <a:pt x="333" y="9"/>
                  </a:lnTo>
                  <a:lnTo>
                    <a:pt x="337" y="14"/>
                  </a:lnTo>
                  <a:lnTo>
                    <a:pt x="340" y="19"/>
                  </a:lnTo>
                  <a:lnTo>
                    <a:pt x="342" y="25"/>
                  </a:lnTo>
                  <a:lnTo>
                    <a:pt x="342" y="31"/>
                  </a:lnTo>
                  <a:lnTo>
                    <a:pt x="342" y="425"/>
                  </a:lnTo>
                  <a:lnTo>
                    <a:pt x="32" y="425"/>
                  </a:lnTo>
                  <a:lnTo>
                    <a:pt x="32" y="425"/>
                  </a:lnTo>
                  <a:lnTo>
                    <a:pt x="25" y="425"/>
                  </a:lnTo>
                  <a:lnTo>
                    <a:pt x="19" y="423"/>
                  </a:lnTo>
                  <a:lnTo>
                    <a:pt x="14" y="420"/>
                  </a:lnTo>
                  <a:lnTo>
                    <a:pt x="9" y="417"/>
                  </a:lnTo>
                  <a:lnTo>
                    <a:pt x="5" y="411"/>
                  </a:lnTo>
                  <a:lnTo>
                    <a:pt x="2" y="406"/>
                  </a:lnTo>
                  <a:lnTo>
                    <a:pt x="0" y="400"/>
                  </a:lnTo>
                  <a:lnTo>
                    <a:pt x="0" y="394"/>
                  </a:lnTo>
                  <a:lnTo>
                    <a:pt x="0" y="0"/>
                  </a:lnTo>
                  <a:lnTo>
                    <a:pt x="310" y="0"/>
                  </a:lnTo>
                  <a:close/>
                  <a:moveTo>
                    <a:pt x="310" y="30"/>
                  </a:moveTo>
                  <a:lnTo>
                    <a:pt x="30" y="30"/>
                  </a:lnTo>
                  <a:lnTo>
                    <a:pt x="30" y="394"/>
                  </a:lnTo>
                  <a:lnTo>
                    <a:pt x="30" y="394"/>
                  </a:lnTo>
                  <a:lnTo>
                    <a:pt x="30" y="395"/>
                  </a:lnTo>
                  <a:lnTo>
                    <a:pt x="32" y="395"/>
                  </a:lnTo>
                  <a:lnTo>
                    <a:pt x="312" y="395"/>
                  </a:lnTo>
                  <a:lnTo>
                    <a:pt x="312" y="31"/>
                  </a:lnTo>
                  <a:lnTo>
                    <a:pt x="312" y="31"/>
                  </a:lnTo>
                  <a:lnTo>
                    <a:pt x="312" y="30"/>
                  </a:lnTo>
                  <a:lnTo>
                    <a:pt x="310" y="30"/>
                  </a:lnTo>
                  <a:lnTo>
                    <a:pt x="31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8" tIns="60944" rIns="121888" bIns="60944" numCol="1" anchor="t" anchorCtr="0" compatLnSpc="1">
              <a:prstTxWarp prst="textNoShape">
                <a:avLst/>
              </a:prstTxWarp>
            </a:bodyPr>
            <a:lstStyle/>
            <a:p>
              <a:pPr defTabSz="1218864">
                <a:defRPr/>
              </a:pPr>
              <a:endParaRPr lang="en-US" sz="2399" kern="0">
                <a:solidFill>
                  <a:prstClr val="black"/>
                </a:solidFill>
                <a:latin typeface="+mj-lt"/>
              </a:endParaRPr>
            </a:p>
          </p:txBody>
        </p:sp>
        <p:sp>
          <p:nvSpPr>
            <p:cNvPr id="611" name="Rectangle 13"/>
            <p:cNvSpPr>
              <a:spLocks noChangeArrowheads="1"/>
            </p:cNvSpPr>
            <p:nvPr/>
          </p:nvSpPr>
          <p:spPr bwMode="auto">
            <a:xfrm>
              <a:off x="7234756" y="4518324"/>
              <a:ext cx="155448" cy="206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8" tIns="60944" rIns="121888" bIns="60944" numCol="1" anchor="t" anchorCtr="0" compatLnSpc="1">
              <a:prstTxWarp prst="textNoShape">
                <a:avLst/>
              </a:prstTxWarp>
            </a:bodyPr>
            <a:lstStyle/>
            <a:p>
              <a:pPr defTabSz="1218864">
                <a:defRPr/>
              </a:pPr>
              <a:endParaRPr lang="en-US" sz="2399" kern="0">
                <a:solidFill>
                  <a:prstClr val="black"/>
                </a:solidFill>
                <a:latin typeface="+mj-lt"/>
              </a:endParaRPr>
            </a:p>
          </p:txBody>
        </p:sp>
        <p:sp>
          <p:nvSpPr>
            <p:cNvPr id="612" name="Rectangle 14"/>
            <p:cNvSpPr>
              <a:spLocks noChangeArrowheads="1"/>
            </p:cNvSpPr>
            <p:nvPr/>
          </p:nvSpPr>
          <p:spPr bwMode="auto">
            <a:xfrm>
              <a:off x="7234756" y="4473874"/>
              <a:ext cx="15544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8" tIns="60944" rIns="121888" bIns="60944" numCol="1" anchor="t" anchorCtr="0" compatLnSpc="1">
              <a:prstTxWarp prst="textNoShape">
                <a:avLst/>
              </a:prstTxWarp>
            </a:bodyPr>
            <a:lstStyle/>
            <a:p>
              <a:pPr defTabSz="1218864">
                <a:defRPr/>
              </a:pPr>
              <a:endParaRPr lang="en-US" sz="2399" kern="0">
                <a:solidFill>
                  <a:prstClr val="black"/>
                </a:solidFill>
                <a:latin typeface="+mj-lt"/>
              </a:endParaRPr>
            </a:p>
          </p:txBody>
        </p:sp>
        <p:sp>
          <p:nvSpPr>
            <p:cNvPr id="613" name="Rectangle 15"/>
            <p:cNvSpPr>
              <a:spLocks noChangeArrowheads="1"/>
            </p:cNvSpPr>
            <p:nvPr/>
          </p:nvSpPr>
          <p:spPr bwMode="auto">
            <a:xfrm>
              <a:off x="7234756" y="4561186"/>
              <a:ext cx="15544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8" tIns="60944" rIns="121888" bIns="60944" numCol="1" anchor="t" anchorCtr="0" compatLnSpc="1">
              <a:prstTxWarp prst="textNoShape">
                <a:avLst/>
              </a:prstTxWarp>
            </a:bodyPr>
            <a:lstStyle/>
            <a:p>
              <a:pPr defTabSz="1218864">
                <a:defRPr/>
              </a:pPr>
              <a:endParaRPr lang="en-US" sz="2399" kern="0">
                <a:solidFill>
                  <a:prstClr val="black"/>
                </a:solidFill>
                <a:latin typeface="+mj-lt"/>
              </a:endParaRPr>
            </a:p>
          </p:txBody>
        </p:sp>
        <p:sp>
          <p:nvSpPr>
            <p:cNvPr id="614" name="Rectangle 13"/>
            <p:cNvSpPr>
              <a:spLocks noChangeArrowheads="1"/>
            </p:cNvSpPr>
            <p:nvPr/>
          </p:nvSpPr>
          <p:spPr bwMode="auto">
            <a:xfrm>
              <a:off x="7234756" y="4649815"/>
              <a:ext cx="155448" cy="206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8" tIns="60944" rIns="121888" bIns="60944" numCol="1" anchor="t" anchorCtr="0" compatLnSpc="1">
              <a:prstTxWarp prst="textNoShape">
                <a:avLst/>
              </a:prstTxWarp>
            </a:bodyPr>
            <a:lstStyle/>
            <a:p>
              <a:pPr defTabSz="1218864">
                <a:defRPr/>
              </a:pPr>
              <a:endParaRPr lang="en-US" sz="2399" kern="0">
                <a:solidFill>
                  <a:prstClr val="black"/>
                </a:solidFill>
                <a:latin typeface="+mj-lt"/>
              </a:endParaRPr>
            </a:p>
          </p:txBody>
        </p:sp>
        <p:sp>
          <p:nvSpPr>
            <p:cNvPr id="615" name="Rectangle 14"/>
            <p:cNvSpPr>
              <a:spLocks noChangeArrowheads="1"/>
            </p:cNvSpPr>
            <p:nvPr/>
          </p:nvSpPr>
          <p:spPr bwMode="auto">
            <a:xfrm>
              <a:off x="7234756" y="4605365"/>
              <a:ext cx="15544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8" tIns="60944" rIns="121888" bIns="60944" numCol="1" anchor="t" anchorCtr="0" compatLnSpc="1">
              <a:prstTxWarp prst="textNoShape">
                <a:avLst/>
              </a:prstTxWarp>
            </a:bodyPr>
            <a:lstStyle/>
            <a:p>
              <a:pPr defTabSz="1218864">
                <a:defRPr/>
              </a:pPr>
              <a:endParaRPr lang="en-US" sz="2399" kern="0">
                <a:solidFill>
                  <a:prstClr val="black"/>
                </a:solidFill>
                <a:latin typeface="+mj-lt"/>
              </a:endParaRPr>
            </a:p>
          </p:txBody>
        </p:sp>
        <p:sp>
          <p:nvSpPr>
            <p:cNvPr id="616" name="Rectangle 15"/>
            <p:cNvSpPr>
              <a:spLocks noChangeArrowheads="1"/>
            </p:cNvSpPr>
            <p:nvPr/>
          </p:nvSpPr>
          <p:spPr bwMode="auto">
            <a:xfrm>
              <a:off x="7234756" y="4692677"/>
              <a:ext cx="15544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8" tIns="60944" rIns="121888" bIns="60944" numCol="1" anchor="t" anchorCtr="0" compatLnSpc="1">
              <a:prstTxWarp prst="textNoShape">
                <a:avLst/>
              </a:prstTxWarp>
            </a:bodyPr>
            <a:lstStyle/>
            <a:p>
              <a:pPr defTabSz="1218864">
                <a:defRPr/>
              </a:pPr>
              <a:endParaRPr lang="en-US" sz="2399" kern="0">
                <a:solidFill>
                  <a:prstClr val="black"/>
                </a:solidFill>
                <a:latin typeface="+mj-lt"/>
              </a:endParaRPr>
            </a:p>
          </p:txBody>
        </p:sp>
      </p:grpSp>
      <p:sp>
        <p:nvSpPr>
          <p:cNvPr id="625" name="Title 3"/>
          <p:cNvSpPr txBox="1">
            <a:spLocks/>
          </p:cNvSpPr>
          <p:nvPr/>
        </p:nvSpPr>
        <p:spPr bwMode="black">
          <a:xfrm>
            <a:off x="3115985" y="4429079"/>
            <a:ext cx="2651760" cy="936912"/>
          </a:xfrm>
          <a:prstGeom prst="rect">
            <a:avLst/>
          </a:prstGeom>
          <a:solidFill>
            <a:srgbClr val="425563"/>
          </a:solidFill>
          <a:ln>
            <a:noFill/>
          </a:ln>
        </p:spPr>
        <p:txBody>
          <a:bodyPr vert="horz" wrap="square" lIns="91440" tIns="91440" rIns="91440" bIns="91440" rtlCol="0" anchor="t" anchorCtr="0">
            <a:noAutofit/>
          </a:bodyPr>
          <a:lstStyle>
            <a:lvl1pPr algn="l" defTabSz="457200" rtl="0" eaLnBrk="1" latinLnBrk="0" hangingPunct="1">
              <a:lnSpc>
                <a:spcPct val="100000"/>
              </a:lnSpc>
              <a:spcBef>
                <a:spcPct val="0"/>
              </a:spcBef>
              <a:spcAft>
                <a:spcPts val="0"/>
              </a:spcAft>
              <a:buNone/>
              <a:defRPr lang="en-GB" sz="2800" b="1" i="0" kern="1200">
                <a:solidFill>
                  <a:srgbClr val="000000"/>
                </a:solidFill>
                <a:latin typeface="HP Simplified" pitchFamily="34" charset="0"/>
                <a:ea typeface="+mj-ea"/>
                <a:cs typeface="HP Simplified" pitchFamily="34" charset="0"/>
              </a:defRPr>
            </a:lvl1pPr>
          </a:lstStyle>
          <a:p>
            <a:pPr>
              <a:spcBef>
                <a:spcPts val="0"/>
              </a:spcBef>
              <a:defRPr/>
            </a:pPr>
            <a:r>
              <a:rPr lang="en-US" sz="3600" dirty="0">
                <a:solidFill>
                  <a:prstClr val="white"/>
                </a:solidFill>
                <a:latin typeface="+mj-lt"/>
              </a:rPr>
              <a:t>1,400</a:t>
            </a:r>
            <a:r>
              <a:rPr lang="en-US" sz="3199" dirty="0">
                <a:solidFill>
                  <a:prstClr val="white"/>
                </a:solidFill>
                <a:latin typeface="+mj-lt"/>
              </a:rPr>
              <a:t> </a:t>
            </a:r>
            <a:br>
              <a:rPr lang="en-US" sz="2399" dirty="0">
                <a:solidFill>
                  <a:prstClr val="white"/>
                </a:solidFill>
                <a:latin typeface="+mj-lt"/>
              </a:rPr>
            </a:br>
            <a:r>
              <a:rPr lang="en-US" sz="1800" b="0" dirty="0">
                <a:solidFill>
                  <a:prstClr val="white"/>
                </a:solidFill>
                <a:latin typeface="+mj-lt"/>
                <a:cs typeface="+mn-cs"/>
              </a:rPr>
              <a:t>IT supported apps</a:t>
            </a:r>
          </a:p>
        </p:txBody>
      </p:sp>
      <p:sp>
        <p:nvSpPr>
          <p:cNvPr id="626" name="Title 3"/>
          <p:cNvSpPr txBox="1">
            <a:spLocks/>
          </p:cNvSpPr>
          <p:nvPr/>
        </p:nvSpPr>
        <p:spPr bwMode="black">
          <a:xfrm>
            <a:off x="336935" y="2526335"/>
            <a:ext cx="2651760" cy="1692851"/>
          </a:xfrm>
          <a:prstGeom prst="rect">
            <a:avLst/>
          </a:prstGeom>
          <a:solidFill>
            <a:srgbClr val="425563"/>
          </a:solidFill>
          <a:ln>
            <a:noFill/>
          </a:ln>
        </p:spPr>
        <p:txBody>
          <a:bodyPr vert="horz" wrap="square" lIns="91440" tIns="91440" rIns="91440" bIns="91440" rtlCol="0" anchor="t" anchorCtr="0">
            <a:noAutofit/>
          </a:bodyPr>
          <a:lstStyle>
            <a:lvl1pPr algn="l" defTabSz="457200" rtl="0" eaLnBrk="1" latinLnBrk="0" hangingPunct="1">
              <a:lnSpc>
                <a:spcPct val="100000"/>
              </a:lnSpc>
              <a:spcBef>
                <a:spcPct val="0"/>
              </a:spcBef>
              <a:spcAft>
                <a:spcPts val="0"/>
              </a:spcAft>
              <a:buNone/>
              <a:defRPr lang="en-GB" sz="2800" b="1" i="0" kern="1200">
                <a:solidFill>
                  <a:srgbClr val="000000"/>
                </a:solidFill>
                <a:latin typeface="HP Simplified" pitchFamily="34" charset="0"/>
                <a:ea typeface="+mj-ea"/>
                <a:cs typeface="HP Simplified" pitchFamily="34" charset="0"/>
              </a:defRPr>
            </a:lvl1pPr>
          </a:lstStyle>
          <a:p>
            <a:pPr>
              <a:spcBef>
                <a:spcPts val="0"/>
              </a:spcBef>
              <a:defRPr/>
            </a:pPr>
            <a:r>
              <a:rPr lang="en-US" sz="3200" dirty="0">
                <a:solidFill>
                  <a:prstClr val="white"/>
                </a:solidFill>
                <a:latin typeface="+mj-lt"/>
              </a:rPr>
              <a:t>900 projects</a:t>
            </a:r>
          </a:p>
          <a:p>
            <a:pPr>
              <a:spcBef>
                <a:spcPts val="0"/>
              </a:spcBef>
              <a:defRPr/>
            </a:pPr>
            <a:r>
              <a:rPr lang="en-US" sz="2000" b="0" dirty="0">
                <a:solidFill>
                  <a:prstClr val="white"/>
                </a:solidFill>
                <a:latin typeface="+mj-lt"/>
                <a:cs typeface="HP Simplified Light"/>
              </a:rPr>
              <a:t>In 2015</a:t>
            </a:r>
            <a:endParaRPr lang="en-US" sz="1400" b="0" dirty="0">
              <a:solidFill>
                <a:prstClr val="white"/>
              </a:solidFill>
              <a:latin typeface="+mj-lt"/>
              <a:cs typeface="HP Simplified Light"/>
            </a:endParaRPr>
          </a:p>
        </p:txBody>
      </p:sp>
      <p:sp>
        <p:nvSpPr>
          <p:cNvPr id="628" name="Rectangle 627"/>
          <p:cNvSpPr/>
          <p:nvPr/>
        </p:nvSpPr>
        <p:spPr>
          <a:xfrm>
            <a:off x="3115985" y="1244699"/>
            <a:ext cx="5432383" cy="1851109"/>
          </a:xfrm>
          <a:prstGeom prst="rect">
            <a:avLst/>
          </a:prstGeom>
          <a:solidFill>
            <a:schemeClr val="bg1"/>
          </a:solidFill>
          <a:ln>
            <a:noFill/>
          </a:ln>
        </p:spPr>
        <p:txBody>
          <a:bodyPr wrap="square" lIns="91440" tIns="0" rIns="91440" bIns="91440">
            <a:noAutofit/>
          </a:bodyPr>
          <a:lstStyle/>
          <a:p>
            <a:pPr defTabSz="914377"/>
            <a:r>
              <a:rPr lang="en-US" sz="3600" b="1" dirty="0">
                <a:latin typeface="+mj-lt"/>
                <a:cs typeface="HP Simplified" pitchFamily="34" charset="0"/>
              </a:rPr>
              <a:t>2 + 2 datacenters</a:t>
            </a:r>
            <a:r>
              <a:rPr lang="en-US" dirty="0">
                <a:latin typeface="+mj-lt"/>
              </a:rPr>
              <a:t>  </a:t>
            </a:r>
          </a:p>
          <a:p>
            <a:pPr defTabSz="914377"/>
            <a:r>
              <a:rPr lang="en-US" dirty="0">
                <a:latin typeface="+mj-lt"/>
                <a:cs typeface="HP Simplified" pitchFamily="34" charset="0"/>
              </a:rPr>
              <a:t>Plus local  R&amp;D labs</a:t>
            </a:r>
            <a:endParaRPr lang="en-US" dirty="0">
              <a:latin typeface="+mj-lt"/>
              <a:cs typeface="HP Simplified Light"/>
            </a:endParaRPr>
          </a:p>
        </p:txBody>
      </p:sp>
      <p:sp>
        <p:nvSpPr>
          <p:cNvPr id="629" name="Rectangle 628"/>
          <p:cNvSpPr/>
          <p:nvPr/>
        </p:nvSpPr>
        <p:spPr>
          <a:xfrm rot="5400000">
            <a:off x="9389108" y="4727228"/>
            <a:ext cx="1228004" cy="2651760"/>
          </a:xfrm>
          <a:prstGeom prst="rect">
            <a:avLst/>
          </a:prstGeom>
          <a:solidFill>
            <a:schemeClr val="bg1"/>
          </a:solidFill>
          <a:ln>
            <a:noFill/>
          </a:ln>
        </p:spPr>
        <p:txBody>
          <a:bodyPr vert="vert270" wrap="square" lIns="91440" tIns="91440" rIns="91440" bIns="91440">
            <a:noAutofit/>
          </a:bodyPr>
          <a:lstStyle/>
          <a:p>
            <a:pPr defTabSz="914377"/>
            <a:r>
              <a:rPr lang="en-US" sz="3200" b="1" dirty="0">
                <a:latin typeface="+mj-lt"/>
                <a:cs typeface="HP Simplified" pitchFamily="34" charset="0"/>
              </a:rPr>
              <a:t>160k tickets</a:t>
            </a:r>
            <a:br>
              <a:rPr lang="en-US" sz="2800" b="1" dirty="0">
                <a:latin typeface="+mj-lt"/>
                <a:cs typeface="HP Simplified" pitchFamily="34" charset="0"/>
              </a:rPr>
            </a:br>
            <a:r>
              <a:rPr lang="en-US" sz="1600" dirty="0">
                <a:latin typeface="+mj-lt"/>
                <a:cs typeface="HP Simplified" pitchFamily="34" charset="0"/>
              </a:rPr>
              <a:t>per month – </a:t>
            </a:r>
            <a:br>
              <a:rPr lang="en-US" sz="1600" dirty="0">
                <a:latin typeface="+mj-lt"/>
                <a:cs typeface="HP Simplified" pitchFamily="34" charset="0"/>
              </a:rPr>
            </a:br>
            <a:r>
              <a:rPr lang="en-US" sz="1600" dirty="0">
                <a:latin typeface="+mj-lt"/>
                <a:cs typeface="HP Simplified" pitchFamily="34" charset="0"/>
              </a:rPr>
              <a:t>70% from monitoring</a:t>
            </a:r>
          </a:p>
        </p:txBody>
      </p:sp>
      <p:pic>
        <p:nvPicPr>
          <p:cNvPr id="11" name="Picture 10"/>
          <p:cNvPicPr>
            <a:picLocks noChangeAspect="1"/>
          </p:cNvPicPr>
          <p:nvPr/>
        </p:nvPicPr>
        <p:blipFill>
          <a:blip r:embed="rId3" cstate="print">
            <a:biLevel thresh="75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2089867" y="5210155"/>
            <a:ext cx="779515" cy="779515"/>
          </a:xfrm>
          <a:prstGeom prst="rect">
            <a:avLst/>
          </a:prstGeom>
        </p:spPr>
      </p:pic>
      <p:sp>
        <p:nvSpPr>
          <p:cNvPr id="18" name="TextBox 17"/>
          <p:cNvSpPr txBox="1"/>
          <p:nvPr/>
        </p:nvSpPr>
        <p:spPr>
          <a:xfrm>
            <a:off x="435797" y="4314932"/>
            <a:ext cx="2429243" cy="1003105"/>
          </a:xfrm>
          <a:prstGeom prst="rect">
            <a:avLst/>
          </a:prstGeom>
          <a:noFill/>
        </p:spPr>
        <p:txBody>
          <a:bodyPr wrap="square" lIns="0" tIns="0" rIns="0" bIns="0" rtlCol="0">
            <a:noAutofit/>
          </a:bodyPr>
          <a:lstStyle/>
          <a:p>
            <a:pPr algn="r" defTabSz="914377"/>
            <a:r>
              <a:rPr lang="en-US" sz="3200" b="1" dirty="0">
                <a:latin typeface="+mj-lt"/>
                <a:cs typeface="HP Simplified" pitchFamily="34" charset="0"/>
              </a:rPr>
              <a:t>11 countries</a:t>
            </a:r>
            <a:br>
              <a:rPr lang="en-US" sz="3200" b="1" dirty="0">
                <a:latin typeface="+mj-lt"/>
                <a:cs typeface="HP Simplified" pitchFamily="34" charset="0"/>
              </a:rPr>
            </a:br>
            <a:r>
              <a:rPr lang="en-US" sz="1600" dirty="0">
                <a:latin typeface="+mj-lt"/>
                <a:cs typeface="HP Simplified" pitchFamily="34" charset="0"/>
              </a:rPr>
              <a:t>With &gt;100 IT employees</a:t>
            </a:r>
            <a:endParaRPr lang="en-US" sz="1600" dirty="0">
              <a:latin typeface="+mj-lt"/>
            </a:endParaRPr>
          </a:p>
        </p:txBody>
      </p:sp>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82575" y="4571682"/>
            <a:ext cx="534623" cy="663447"/>
          </a:xfrm>
          <a:prstGeom prst="rect">
            <a:avLst/>
          </a:prstGeom>
        </p:spPr>
      </p:pic>
      <p:pic>
        <p:nvPicPr>
          <p:cNvPr id="24" name="Picture 23"/>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Lst>
          </a:blip>
          <a:stretch>
            <a:fillRect/>
          </a:stretch>
        </p:blipFill>
        <p:spPr>
          <a:xfrm>
            <a:off x="5043337" y="5559663"/>
            <a:ext cx="591196" cy="681283"/>
          </a:xfrm>
          <a:prstGeom prst="rect">
            <a:avLst/>
          </a:prstGeom>
        </p:spPr>
      </p:pic>
      <p:grpSp>
        <p:nvGrpSpPr>
          <p:cNvPr id="53" name="Group 52"/>
          <p:cNvGrpSpPr/>
          <p:nvPr/>
        </p:nvGrpSpPr>
        <p:grpSpPr>
          <a:xfrm>
            <a:off x="4570830" y="3299761"/>
            <a:ext cx="511745" cy="511745"/>
            <a:chOff x="611188" y="4840288"/>
            <a:chExt cx="822325" cy="822325"/>
          </a:xfrm>
        </p:grpSpPr>
        <p:sp>
          <p:nvSpPr>
            <p:cNvPr id="54" name="Freeform 121"/>
            <p:cNvSpPr>
              <a:spLocks noEditPoints="1"/>
            </p:cNvSpPr>
            <p:nvPr/>
          </p:nvSpPr>
          <p:spPr bwMode="auto">
            <a:xfrm>
              <a:off x="668338" y="5160963"/>
              <a:ext cx="158750" cy="158750"/>
            </a:xfrm>
            <a:custGeom>
              <a:avLst/>
              <a:gdLst>
                <a:gd name="T0" fmla="*/ 44 w 89"/>
                <a:gd name="T1" fmla="*/ 89 h 89"/>
                <a:gd name="T2" fmla="*/ 0 w 89"/>
                <a:gd name="T3" fmla="*/ 45 h 89"/>
                <a:gd name="T4" fmla="*/ 44 w 89"/>
                <a:gd name="T5" fmla="*/ 0 h 89"/>
                <a:gd name="T6" fmla="*/ 89 w 89"/>
                <a:gd name="T7" fmla="*/ 45 h 89"/>
                <a:gd name="T8" fmla="*/ 44 w 89"/>
                <a:gd name="T9" fmla="*/ 89 h 89"/>
                <a:gd name="T10" fmla="*/ 44 w 89"/>
                <a:gd name="T11" fmla="*/ 25 h 89"/>
                <a:gd name="T12" fmla="*/ 25 w 89"/>
                <a:gd name="T13" fmla="*/ 45 h 89"/>
                <a:gd name="T14" fmla="*/ 44 w 89"/>
                <a:gd name="T15" fmla="*/ 64 h 89"/>
                <a:gd name="T16" fmla="*/ 64 w 89"/>
                <a:gd name="T17" fmla="*/ 45 h 89"/>
                <a:gd name="T18" fmla="*/ 44 w 89"/>
                <a:gd name="T19" fmla="*/ 2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9">
                  <a:moveTo>
                    <a:pt x="44" y="89"/>
                  </a:moveTo>
                  <a:cubicBezTo>
                    <a:pt x="20" y="89"/>
                    <a:pt x="0" y="69"/>
                    <a:pt x="0" y="45"/>
                  </a:cubicBezTo>
                  <a:cubicBezTo>
                    <a:pt x="0" y="20"/>
                    <a:pt x="20" y="0"/>
                    <a:pt x="44" y="0"/>
                  </a:cubicBezTo>
                  <a:cubicBezTo>
                    <a:pt x="69" y="0"/>
                    <a:pt x="89" y="20"/>
                    <a:pt x="89" y="45"/>
                  </a:cubicBezTo>
                  <a:cubicBezTo>
                    <a:pt x="89" y="69"/>
                    <a:pt x="69" y="89"/>
                    <a:pt x="44" y="89"/>
                  </a:cubicBezTo>
                  <a:close/>
                  <a:moveTo>
                    <a:pt x="44" y="25"/>
                  </a:moveTo>
                  <a:cubicBezTo>
                    <a:pt x="34" y="25"/>
                    <a:pt x="25" y="34"/>
                    <a:pt x="25" y="45"/>
                  </a:cubicBezTo>
                  <a:cubicBezTo>
                    <a:pt x="25" y="55"/>
                    <a:pt x="34" y="64"/>
                    <a:pt x="44" y="64"/>
                  </a:cubicBezTo>
                  <a:cubicBezTo>
                    <a:pt x="55" y="64"/>
                    <a:pt x="64" y="55"/>
                    <a:pt x="64" y="45"/>
                  </a:cubicBezTo>
                  <a:cubicBezTo>
                    <a:pt x="64" y="34"/>
                    <a:pt x="55" y="25"/>
                    <a:pt x="44"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5" name="Freeform 122"/>
            <p:cNvSpPr>
              <a:spLocks/>
            </p:cNvSpPr>
            <p:nvPr/>
          </p:nvSpPr>
          <p:spPr bwMode="auto">
            <a:xfrm>
              <a:off x="611188" y="5341938"/>
              <a:ext cx="273050" cy="184150"/>
            </a:xfrm>
            <a:custGeom>
              <a:avLst/>
              <a:gdLst>
                <a:gd name="T0" fmla="*/ 172 w 172"/>
                <a:gd name="T1" fmla="*/ 116 h 116"/>
                <a:gd name="T2" fmla="*/ 144 w 172"/>
                <a:gd name="T3" fmla="*/ 116 h 116"/>
                <a:gd name="T4" fmla="*/ 144 w 172"/>
                <a:gd name="T5" fmla="*/ 30 h 116"/>
                <a:gd name="T6" fmla="*/ 28 w 172"/>
                <a:gd name="T7" fmla="*/ 30 h 116"/>
                <a:gd name="T8" fmla="*/ 28 w 172"/>
                <a:gd name="T9" fmla="*/ 116 h 116"/>
                <a:gd name="T10" fmla="*/ 0 w 172"/>
                <a:gd name="T11" fmla="*/ 116 h 116"/>
                <a:gd name="T12" fmla="*/ 0 w 172"/>
                <a:gd name="T13" fmla="*/ 0 h 116"/>
                <a:gd name="T14" fmla="*/ 172 w 172"/>
                <a:gd name="T15" fmla="*/ 0 h 116"/>
                <a:gd name="T16" fmla="*/ 172 w 172"/>
                <a:gd name="T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16">
                  <a:moveTo>
                    <a:pt x="172" y="116"/>
                  </a:moveTo>
                  <a:lnTo>
                    <a:pt x="144" y="116"/>
                  </a:lnTo>
                  <a:lnTo>
                    <a:pt x="144" y="30"/>
                  </a:lnTo>
                  <a:lnTo>
                    <a:pt x="28" y="30"/>
                  </a:lnTo>
                  <a:lnTo>
                    <a:pt x="28" y="116"/>
                  </a:lnTo>
                  <a:lnTo>
                    <a:pt x="0" y="116"/>
                  </a:lnTo>
                  <a:lnTo>
                    <a:pt x="0" y="0"/>
                  </a:lnTo>
                  <a:lnTo>
                    <a:pt x="172" y="0"/>
                  </a:lnTo>
                  <a:lnTo>
                    <a:pt x="172"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6" name="Freeform 123"/>
            <p:cNvSpPr>
              <a:spLocks/>
            </p:cNvSpPr>
            <p:nvPr/>
          </p:nvSpPr>
          <p:spPr bwMode="auto">
            <a:xfrm>
              <a:off x="679450" y="5503863"/>
              <a:ext cx="138113" cy="158750"/>
            </a:xfrm>
            <a:custGeom>
              <a:avLst/>
              <a:gdLst>
                <a:gd name="T0" fmla="*/ 87 w 87"/>
                <a:gd name="T1" fmla="*/ 100 h 100"/>
                <a:gd name="T2" fmla="*/ 0 w 87"/>
                <a:gd name="T3" fmla="*/ 100 h 100"/>
                <a:gd name="T4" fmla="*/ 0 w 87"/>
                <a:gd name="T5" fmla="*/ 0 h 100"/>
                <a:gd name="T6" fmla="*/ 29 w 87"/>
                <a:gd name="T7" fmla="*/ 0 h 100"/>
                <a:gd name="T8" fmla="*/ 29 w 87"/>
                <a:gd name="T9" fmla="*/ 72 h 100"/>
                <a:gd name="T10" fmla="*/ 57 w 87"/>
                <a:gd name="T11" fmla="*/ 72 h 100"/>
                <a:gd name="T12" fmla="*/ 57 w 87"/>
                <a:gd name="T13" fmla="*/ 0 h 100"/>
                <a:gd name="T14" fmla="*/ 87 w 87"/>
                <a:gd name="T15" fmla="*/ 0 h 100"/>
                <a:gd name="T16" fmla="*/ 87 w 87"/>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00">
                  <a:moveTo>
                    <a:pt x="87" y="100"/>
                  </a:moveTo>
                  <a:lnTo>
                    <a:pt x="0" y="100"/>
                  </a:lnTo>
                  <a:lnTo>
                    <a:pt x="0" y="0"/>
                  </a:lnTo>
                  <a:lnTo>
                    <a:pt x="29" y="0"/>
                  </a:lnTo>
                  <a:lnTo>
                    <a:pt x="29" y="72"/>
                  </a:lnTo>
                  <a:lnTo>
                    <a:pt x="57" y="72"/>
                  </a:lnTo>
                  <a:lnTo>
                    <a:pt x="57" y="0"/>
                  </a:lnTo>
                  <a:lnTo>
                    <a:pt x="87" y="0"/>
                  </a:lnTo>
                  <a:lnTo>
                    <a:pt x="87"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7" name="Rectangle 124"/>
            <p:cNvSpPr>
              <a:spLocks noChangeArrowheads="1"/>
            </p:cNvSpPr>
            <p:nvPr/>
          </p:nvSpPr>
          <p:spPr bwMode="auto">
            <a:xfrm>
              <a:off x="725488" y="5411788"/>
              <a:ext cx="44450" cy="68263"/>
            </a:xfrm>
            <a:prstGeom prst="rect">
              <a:avLst/>
            </a:prstGeom>
            <a:solidFill>
              <a:srgbClr val="00B3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8" name="Freeform 125"/>
            <p:cNvSpPr>
              <a:spLocks noEditPoints="1"/>
            </p:cNvSpPr>
            <p:nvPr/>
          </p:nvSpPr>
          <p:spPr bwMode="auto">
            <a:xfrm>
              <a:off x="1217613" y="5160963"/>
              <a:ext cx="158750" cy="158750"/>
            </a:xfrm>
            <a:custGeom>
              <a:avLst/>
              <a:gdLst>
                <a:gd name="T0" fmla="*/ 45 w 89"/>
                <a:gd name="T1" fmla="*/ 89 h 89"/>
                <a:gd name="T2" fmla="*/ 0 w 89"/>
                <a:gd name="T3" fmla="*/ 45 h 89"/>
                <a:gd name="T4" fmla="*/ 45 w 89"/>
                <a:gd name="T5" fmla="*/ 0 h 89"/>
                <a:gd name="T6" fmla="*/ 89 w 89"/>
                <a:gd name="T7" fmla="*/ 45 h 89"/>
                <a:gd name="T8" fmla="*/ 45 w 89"/>
                <a:gd name="T9" fmla="*/ 89 h 89"/>
                <a:gd name="T10" fmla="*/ 45 w 89"/>
                <a:gd name="T11" fmla="*/ 25 h 89"/>
                <a:gd name="T12" fmla="*/ 25 w 89"/>
                <a:gd name="T13" fmla="*/ 45 h 89"/>
                <a:gd name="T14" fmla="*/ 45 w 89"/>
                <a:gd name="T15" fmla="*/ 64 h 89"/>
                <a:gd name="T16" fmla="*/ 64 w 89"/>
                <a:gd name="T17" fmla="*/ 45 h 89"/>
                <a:gd name="T18" fmla="*/ 45 w 89"/>
                <a:gd name="T19" fmla="*/ 2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9">
                  <a:moveTo>
                    <a:pt x="45" y="89"/>
                  </a:moveTo>
                  <a:cubicBezTo>
                    <a:pt x="20" y="89"/>
                    <a:pt x="0" y="69"/>
                    <a:pt x="0" y="45"/>
                  </a:cubicBezTo>
                  <a:cubicBezTo>
                    <a:pt x="0" y="20"/>
                    <a:pt x="20" y="0"/>
                    <a:pt x="45" y="0"/>
                  </a:cubicBezTo>
                  <a:cubicBezTo>
                    <a:pt x="69" y="0"/>
                    <a:pt x="89" y="20"/>
                    <a:pt x="89" y="45"/>
                  </a:cubicBezTo>
                  <a:cubicBezTo>
                    <a:pt x="89" y="69"/>
                    <a:pt x="69" y="89"/>
                    <a:pt x="45" y="89"/>
                  </a:cubicBezTo>
                  <a:close/>
                  <a:moveTo>
                    <a:pt x="45" y="25"/>
                  </a:moveTo>
                  <a:cubicBezTo>
                    <a:pt x="34" y="25"/>
                    <a:pt x="25" y="34"/>
                    <a:pt x="25" y="45"/>
                  </a:cubicBezTo>
                  <a:cubicBezTo>
                    <a:pt x="25" y="55"/>
                    <a:pt x="34" y="64"/>
                    <a:pt x="45" y="64"/>
                  </a:cubicBezTo>
                  <a:cubicBezTo>
                    <a:pt x="55" y="64"/>
                    <a:pt x="64" y="55"/>
                    <a:pt x="64" y="45"/>
                  </a:cubicBezTo>
                  <a:cubicBezTo>
                    <a:pt x="64" y="34"/>
                    <a:pt x="55" y="25"/>
                    <a:pt x="45"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9" name="Freeform 126"/>
            <p:cNvSpPr>
              <a:spLocks/>
            </p:cNvSpPr>
            <p:nvPr/>
          </p:nvSpPr>
          <p:spPr bwMode="auto">
            <a:xfrm>
              <a:off x="1160463" y="5341938"/>
              <a:ext cx="273050" cy="184150"/>
            </a:xfrm>
            <a:custGeom>
              <a:avLst/>
              <a:gdLst>
                <a:gd name="T0" fmla="*/ 172 w 172"/>
                <a:gd name="T1" fmla="*/ 116 h 116"/>
                <a:gd name="T2" fmla="*/ 144 w 172"/>
                <a:gd name="T3" fmla="*/ 116 h 116"/>
                <a:gd name="T4" fmla="*/ 144 w 172"/>
                <a:gd name="T5" fmla="*/ 30 h 116"/>
                <a:gd name="T6" fmla="*/ 28 w 172"/>
                <a:gd name="T7" fmla="*/ 30 h 116"/>
                <a:gd name="T8" fmla="*/ 28 w 172"/>
                <a:gd name="T9" fmla="*/ 116 h 116"/>
                <a:gd name="T10" fmla="*/ 0 w 172"/>
                <a:gd name="T11" fmla="*/ 116 h 116"/>
                <a:gd name="T12" fmla="*/ 0 w 172"/>
                <a:gd name="T13" fmla="*/ 0 h 116"/>
                <a:gd name="T14" fmla="*/ 172 w 172"/>
                <a:gd name="T15" fmla="*/ 0 h 116"/>
                <a:gd name="T16" fmla="*/ 172 w 172"/>
                <a:gd name="T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16">
                  <a:moveTo>
                    <a:pt x="172" y="116"/>
                  </a:moveTo>
                  <a:lnTo>
                    <a:pt x="144" y="116"/>
                  </a:lnTo>
                  <a:lnTo>
                    <a:pt x="144" y="30"/>
                  </a:lnTo>
                  <a:lnTo>
                    <a:pt x="28" y="30"/>
                  </a:lnTo>
                  <a:lnTo>
                    <a:pt x="28" y="116"/>
                  </a:lnTo>
                  <a:lnTo>
                    <a:pt x="0" y="116"/>
                  </a:lnTo>
                  <a:lnTo>
                    <a:pt x="0" y="0"/>
                  </a:lnTo>
                  <a:lnTo>
                    <a:pt x="172" y="0"/>
                  </a:lnTo>
                  <a:lnTo>
                    <a:pt x="172"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0" name="Freeform 127"/>
            <p:cNvSpPr>
              <a:spLocks/>
            </p:cNvSpPr>
            <p:nvPr/>
          </p:nvSpPr>
          <p:spPr bwMode="auto">
            <a:xfrm>
              <a:off x="1227138" y="5503863"/>
              <a:ext cx="138113" cy="158750"/>
            </a:xfrm>
            <a:custGeom>
              <a:avLst/>
              <a:gdLst>
                <a:gd name="T0" fmla="*/ 87 w 87"/>
                <a:gd name="T1" fmla="*/ 100 h 100"/>
                <a:gd name="T2" fmla="*/ 0 w 87"/>
                <a:gd name="T3" fmla="*/ 100 h 100"/>
                <a:gd name="T4" fmla="*/ 0 w 87"/>
                <a:gd name="T5" fmla="*/ 0 h 100"/>
                <a:gd name="T6" fmla="*/ 30 w 87"/>
                <a:gd name="T7" fmla="*/ 0 h 100"/>
                <a:gd name="T8" fmla="*/ 30 w 87"/>
                <a:gd name="T9" fmla="*/ 72 h 100"/>
                <a:gd name="T10" fmla="*/ 58 w 87"/>
                <a:gd name="T11" fmla="*/ 72 h 100"/>
                <a:gd name="T12" fmla="*/ 58 w 87"/>
                <a:gd name="T13" fmla="*/ 0 h 100"/>
                <a:gd name="T14" fmla="*/ 87 w 87"/>
                <a:gd name="T15" fmla="*/ 0 h 100"/>
                <a:gd name="T16" fmla="*/ 87 w 87"/>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00">
                  <a:moveTo>
                    <a:pt x="87" y="100"/>
                  </a:moveTo>
                  <a:lnTo>
                    <a:pt x="0" y="100"/>
                  </a:lnTo>
                  <a:lnTo>
                    <a:pt x="0" y="0"/>
                  </a:lnTo>
                  <a:lnTo>
                    <a:pt x="30" y="0"/>
                  </a:lnTo>
                  <a:lnTo>
                    <a:pt x="30" y="72"/>
                  </a:lnTo>
                  <a:lnTo>
                    <a:pt x="58" y="72"/>
                  </a:lnTo>
                  <a:lnTo>
                    <a:pt x="58" y="0"/>
                  </a:lnTo>
                  <a:lnTo>
                    <a:pt x="87" y="0"/>
                  </a:lnTo>
                  <a:lnTo>
                    <a:pt x="87"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1" name="Rectangle 128"/>
            <p:cNvSpPr>
              <a:spLocks noChangeArrowheads="1"/>
            </p:cNvSpPr>
            <p:nvPr/>
          </p:nvSpPr>
          <p:spPr bwMode="auto">
            <a:xfrm>
              <a:off x="1274763" y="5411788"/>
              <a:ext cx="44450" cy="68263"/>
            </a:xfrm>
            <a:prstGeom prst="rect">
              <a:avLst/>
            </a:prstGeom>
            <a:solidFill>
              <a:srgbClr val="00B3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2" name="Freeform 129"/>
            <p:cNvSpPr>
              <a:spLocks noEditPoints="1"/>
            </p:cNvSpPr>
            <p:nvPr/>
          </p:nvSpPr>
          <p:spPr bwMode="auto">
            <a:xfrm>
              <a:off x="941388" y="4840288"/>
              <a:ext cx="161925" cy="158750"/>
            </a:xfrm>
            <a:custGeom>
              <a:avLst/>
              <a:gdLst>
                <a:gd name="T0" fmla="*/ 45 w 90"/>
                <a:gd name="T1" fmla="*/ 89 h 89"/>
                <a:gd name="T2" fmla="*/ 0 w 90"/>
                <a:gd name="T3" fmla="*/ 44 h 89"/>
                <a:gd name="T4" fmla="*/ 45 w 90"/>
                <a:gd name="T5" fmla="*/ 0 h 89"/>
                <a:gd name="T6" fmla="*/ 90 w 90"/>
                <a:gd name="T7" fmla="*/ 44 h 89"/>
                <a:gd name="T8" fmla="*/ 45 w 90"/>
                <a:gd name="T9" fmla="*/ 89 h 89"/>
                <a:gd name="T10" fmla="*/ 45 w 90"/>
                <a:gd name="T11" fmla="*/ 25 h 89"/>
                <a:gd name="T12" fmla="*/ 26 w 90"/>
                <a:gd name="T13" fmla="*/ 44 h 89"/>
                <a:gd name="T14" fmla="*/ 45 w 90"/>
                <a:gd name="T15" fmla="*/ 64 h 89"/>
                <a:gd name="T16" fmla="*/ 64 w 90"/>
                <a:gd name="T17" fmla="*/ 44 h 89"/>
                <a:gd name="T18" fmla="*/ 45 w 90"/>
                <a:gd name="T19" fmla="*/ 2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9">
                  <a:moveTo>
                    <a:pt x="45" y="89"/>
                  </a:moveTo>
                  <a:cubicBezTo>
                    <a:pt x="20" y="89"/>
                    <a:pt x="0" y="69"/>
                    <a:pt x="0" y="44"/>
                  </a:cubicBezTo>
                  <a:cubicBezTo>
                    <a:pt x="0" y="20"/>
                    <a:pt x="20" y="0"/>
                    <a:pt x="45" y="0"/>
                  </a:cubicBezTo>
                  <a:cubicBezTo>
                    <a:pt x="70" y="0"/>
                    <a:pt x="90" y="20"/>
                    <a:pt x="90" y="44"/>
                  </a:cubicBezTo>
                  <a:cubicBezTo>
                    <a:pt x="90" y="69"/>
                    <a:pt x="70" y="89"/>
                    <a:pt x="45" y="89"/>
                  </a:cubicBezTo>
                  <a:close/>
                  <a:moveTo>
                    <a:pt x="45" y="25"/>
                  </a:moveTo>
                  <a:cubicBezTo>
                    <a:pt x="34" y="25"/>
                    <a:pt x="26" y="34"/>
                    <a:pt x="26" y="44"/>
                  </a:cubicBezTo>
                  <a:cubicBezTo>
                    <a:pt x="26" y="55"/>
                    <a:pt x="34" y="64"/>
                    <a:pt x="45" y="64"/>
                  </a:cubicBezTo>
                  <a:cubicBezTo>
                    <a:pt x="56" y="64"/>
                    <a:pt x="64" y="55"/>
                    <a:pt x="64" y="44"/>
                  </a:cubicBezTo>
                  <a:cubicBezTo>
                    <a:pt x="64" y="34"/>
                    <a:pt x="56" y="25"/>
                    <a:pt x="45"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3" name="Freeform 130"/>
            <p:cNvSpPr>
              <a:spLocks/>
            </p:cNvSpPr>
            <p:nvPr/>
          </p:nvSpPr>
          <p:spPr bwMode="auto">
            <a:xfrm>
              <a:off x="884238" y="5022850"/>
              <a:ext cx="276225" cy="182563"/>
            </a:xfrm>
            <a:custGeom>
              <a:avLst/>
              <a:gdLst>
                <a:gd name="T0" fmla="*/ 174 w 174"/>
                <a:gd name="T1" fmla="*/ 115 h 115"/>
                <a:gd name="T2" fmla="*/ 144 w 174"/>
                <a:gd name="T3" fmla="*/ 115 h 115"/>
                <a:gd name="T4" fmla="*/ 144 w 174"/>
                <a:gd name="T5" fmla="*/ 29 h 115"/>
                <a:gd name="T6" fmla="*/ 30 w 174"/>
                <a:gd name="T7" fmla="*/ 29 h 115"/>
                <a:gd name="T8" fmla="*/ 30 w 174"/>
                <a:gd name="T9" fmla="*/ 115 h 115"/>
                <a:gd name="T10" fmla="*/ 0 w 174"/>
                <a:gd name="T11" fmla="*/ 115 h 115"/>
                <a:gd name="T12" fmla="*/ 0 w 174"/>
                <a:gd name="T13" fmla="*/ 0 h 115"/>
                <a:gd name="T14" fmla="*/ 174 w 174"/>
                <a:gd name="T15" fmla="*/ 0 h 115"/>
                <a:gd name="T16" fmla="*/ 174 w 174"/>
                <a:gd name="T17"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115">
                  <a:moveTo>
                    <a:pt x="174" y="115"/>
                  </a:moveTo>
                  <a:lnTo>
                    <a:pt x="144" y="115"/>
                  </a:lnTo>
                  <a:lnTo>
                    <a:pt x="144" y="29"/>
                  </a:lnTo>
                  <a:lnTo>
                    <a:pt x="30" y="29"/>
                  </a:lnTo>
                  <a:lnTo>
                    <a:pt x="30" y="115"/>
                  </a:lnTo>
                  <a:lnTo>
                    <a:pt x="0" y="115"/>
                  </a:lnTo>
                  <a:lnTo>
                    <a:pt x="0" y="0"/>
                  </a:lnTo>
                  <a:lnTo>
                    <a:pt x="174" y="0"/>
                  </a:lnTo>
                  <a:lnTo>
                    <a:pt x="174"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4" name="Freeform 131"/>
            <p:cNvSpPr>
              <a:spLocks/>
            </p:cNvSpPr>
            <p:nvPr/>
          </p:nvSpPr>
          <p:spPr bwMode="auto">
            <a:xfrm>
              <a:off x="954088" y="5183188"/>
              <a:ext cx="136525" cy="158750"/>
            </a:xfrm>
            <a:custGeom>
              <a:avLst/>
              <a:gdLst>
                <a:gd name="T0" fmla="*/ 86 w 86"/>
                <a:gd name="T1" fmla="*/ 100 h 100"/>
                <a:gd name="T2" fmla="*/ 0 w 86"/>
                <a:gd name="T3" fmla="*/ 100 h 100"/>
                <a:gd name="T4" fmla="*/ 0 w 86"/>
                <a:gd name="T5" fmla="*/ 0 h 100"/>
                <a:gd name="T6" fmla="*/ 28 w 86"/>
                <a:gd name="T7" fmla="*/ 0 h 100"/>
                <a:gd name="T8" fmla="*/ 28 w 86"/>
                <a:gd name="T9" fmla="*/ 72 h 100"/>
                <a:gd name="T10" fmla="*/ 58 w 86"/>
                <a:gd name="T11" fmla="*/ 72 h 100"/>
                <a:gd name="T12" fmla="*/ 58 w 86"/>
                <a:gd name="T13" fmla="*/ 0 h 100"/>
                <a:gd name="T14" fmla="*/ 86 w 86"/>
                <a:gd name="T15" fmla="*/ 0 h 100"/>
                <a:gd name="T16" fmla="*/ 86 w 86"/>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100">
                  <a:moveTo>
                    <a:pt x="86" y="100"/>
                  </a:moveTo>
                  <a:lnTo>
                    <a:pt x="0" y="100"/>
                  </a:lnTo>
                  <a:lnTo>
                    <a:pt x="0" y="0"/>
                  </a:lnTo>
                  <a:lnTo>
                    <a:pt x="28" y="0"/>
                  </a:lnTo>
                  <a:lnTo>
                    <a:pt x="28" y="72"/>
                  </a:lnTo>
                  <a:lnTo>
                    <a:pt x="58" y="72"/>
                  </a:lnTo>
                  <a:lnTo>
                    <a:pt x="58" y="0"/>
                  </a:lnTo>
                  <a:lnTo>
                    <a:pt x="86" y="0"/>
                  </a:lnTo>
                  <a:lnTo>
                    <a:pt x="86"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5" name="Rectangle 132"/>
            <p:cNvSpPr>
              <a:spLocks noChangeArrowheads="1"/>
            </p:cNvSpPr>
            <p:nvPr/>
          </p:nvSpPr>
          <p:spPr bwMode="auto">
            <a:xfrm>
              <a:off x="998538" y="5091113"/>
              <a:ext cx="47625" cy="69850"/>
            </a:xfrm>
            <a:prstGeom prst="rect">
              <a:avLst/>
            </a:prstGeom>
            <a:solidFill>
              <a:srgbClr val="00B3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grpSp>
        <p:nvGrpSpPr>
          <p:cNvPr id="66" name="Group 65"/>
          <p:cNvGrpSpPr/>
          <p:nvPr/>
        </p:nvGrpSpPr>
        <p:grpSpPr>
          <a:xfrm>
            <a:off x="5167023" y="3300305"/>
            <a:ext cx="511745" cy="511745"/>
            <a:chOff x="611188" y="4840288"/>
            <a:chExt cx="822325" cy="822325"/>
          </a:xfrm>
        </p:grpSpPr>
        <p:sp>
          <p:nvSpPr>
            <p:cNvPr id="67" name="Freeform 121"/>
            <p:cNvSpPr>
              <a:spLocks noEditPoints="1"/>
            </p:cNvSpPr>
            <p:nvPr/>
          </p:nvSpPr>
          <p:spPr bwMode="auto">
            <a:xfrm>
              <a:off x="668338" y="5160963"/>
              <a:ext cx="158750" cy="158750"/>
            </a:xfrm>
            <a:custGeom>
              <a:avLst/>
              <a:gdLst>
                <a:gd name="T0" fmla="*/ 44 w 89"/>
                <a:gd name="T1" fmla="*/ 89 h 89"/>
                <a:gd name="T2" fmla="*/ 0 w 89"/>
                <a:gd name="T3" fmla="*/ 45 h 89"/>
                <a:gd name="T4" fmla="*/ 44 w 89"/>
                <a:gd name="T5" fmla="*/ 0 h 89"/>
                <a:gd name="T6" fmla="*/ 89 w 89"/>
                <a:gd name="T7" fmla="*/ 45 h 89"/>
                <a:gd name="T8" fmla="*/ 44 w 89"/>
                <a:gd name="T9" fmla="*/ 89 h 89"/>
                <a:gd name="T10" fmla="*/ 44 w 89"/>
                <a:gd name="T11" fmla="*/ 25 h 89"/>
                <a:gd name="T12" fmla="*/ 25 w 89"/>
                <a:gd name="T13" fmla="*/ 45 h 89"/>
                <a:gd name="T14" fmla="*/ 44 w 89"/>
                <a:gd name="T15" fmla="*/ 64 h 89"/>
                <a:gd name="T16" fmla="*/ 64 w 89"/>
                <a:gd name="T17" fmla="*/ 45 h 89"/>
                <a:gd name="T18" fmla="*/ 44 w 89"/>
                <a:gd name="T19" fmla="*/ 2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9">
                  <a:moveTo>
                    <a:pt x="44" y="89"/>
                  </a:moveTo>
                  <a:cubicBezTo>
                    <a:pt x="20" y="89"/>
                    <a:pt x="0" y="69"/>
                    <a:pt x="0" y="45"/>
                  </a:cubicBezTo>
                  <a:cubicBezTo>
                    <a:pt x="0" y="20"/>
                    <a:pt x="20" y="0"/>
                    <a:pt x="44" y="0"/>
                  </a:cubicBezTo>
                  <a:cubicBezTo>
                    <a:pt x="69" y="0"/>
                    <a:pt x="89" y="20"/>
                    <a:pt x="89" y="45"/>
                  </a:cubicBezTo>
                  <a:cubicBezTo>
                    <a:pt x="89" y="69"/>
                    <a:pt x="69" y="89"/>
                    <a:pt x="44" y="89"/>
                  </a:cubicBezTo>
                  <a:close/>
                  <a:moveTo>
                    <a:pt x="44" y="25"/>
                  </a:moveTo>
                  <a:cubicBezTo>
                    <a:pt x="34" y="25"/>
                    <a:pt x="25" y="34"/>
                    <a:pt x="25" y="45"/>
                  </a:cubicBezTo>
                  <a:cubicBezTo>
                    <a:pt x="25" y="55"/>
                    <a:pt x="34" y="64"/>
                    <a:pt x="44" y="64"/>
                  </a:cubicBezTo>
                  <a:cubicBezTo>
                    <a:pt x="55" y="64"/>
                    <a:pt x="64" y="55"/>
                    <a:pt x="64" y="45"/>
                  </a:cubicBezTo>
                  <a:cubicBezTo>
                    <a:pt x="64" y="34"/>
                    <a:pt x="55" y="25"/>
                    <a:pt x="44"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8" name="Freeform 122"/>
            <p:cNvSpPr>
              <a:spLocks/>
            </p:cNvSpPr>
            <p:nvPr/>
          </p:nvSpPr>
          <p:spPr bwMode="auto">
            <a:xfrm>
              <a:off x="611188" y="5341938"/>
              <a:ext cx="273050" cy="184150"/>
            </a:xfrm>
            <a:custGeom>
              <a:avLst/>
              <a:gdLst>
                <a:gd name="T0" fmla="*/ 172 w 172"/>
                <a:gd name="T1" fmla="*/ 116 h 116"/>
                <a:gd name="T2" fmla="*/ 144 w 172"/>
                <a:gd name="T3" fmla="*/ 116 h 116"/>
                <a:gd name="T4" fmla="*/ 144 w 172"/>
                <a:gd name="T5" fmla="*/ 30 h 116"/>
                <a:gd name="T6" fmla="*/ 28 w 172"/>
                <a:gd name="T7" fmla="*/ 30 h 116"/>
                <a:gd name="T8" fmla="*/ 28 w 172"/>
                <a:gd name="T9" fmla="*/ 116 h 116"/>
                <a:gd name="T10" fmla="*/ 0 w 172"/>
                <a:gd name="T11" fmla="*/ 116 h 116"/>
                <a:gd name="T12" fmla="*/ 0 w 172"/>
                <a:gd name="T13" fmla="*/ 0 h 116"/>
                <a:gd name="T14" fmla="*/ 172 w 172"/>
                <a:gd name="T15" fmla="*/ 0 h 116"/>
                <a:gd name="T16" fmla="*/ 172 w 172"/>
                <a:gd name="T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16">
                  <a:moveTo>
                    <a:pt x="172" y="116"/>
                  </a:moveTo>
                  <a:lnTo>
                    <a:pt x="144" y="116"/>
                  </a:lnTo>
                  <a:lnTo>
                    <a:pt x="144" y="30"/>
                  </a:lnTo>
                  <a:lnTo>
                    <a:pt x="28" y="30"/>
                  </a:lnTo>
                  <a:lnTo>
                    <a:pt x="28" y="116"/>
                  </a:lnTo>
                  <a:lnTo>
                    <a:pt x="0" y="116"/>
                  </a:lnTo>
                  <a:lnTo>
                    <a:pt x="0" y="0"/>
                  </a:lnTo>
                  <a:lnTo>
                    <a:pt x="172" y="0"/>
                  </a:lnTo>
                  <a:lnTo>
                    <a:pt x="172"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9" name="Freeform 123"/>
            <p:cNvSpPr>
              <a:spLocks/>
            </p:cNvSpPr>
            <p:nvPr/>
          </p:nvSpPr>
          <p:spPr bwMode="auto">
            <a:xfrm>
              <a:off x="679450" y="5503863"/>
              <a:ext cx="138113" cy="158750"/>
            </a:xfrm>
            <a:custGeom>
              <a:avLst/>
              <a:gdLst>
                <a:gd name="T0" fmla="*/ 87 w 87"/>
                <a:gd name="T1" fmla="*/ 100 h 100"/>
                <a:gd name="T2" fmla="*/ 0 w 87"/>
                <a:gd name="T3" fmla="*/ 100 h 100"/>
                <a:gd name="T4" fmla="*/ 0 w 87"/>
                <a:gd name="T5" fmla="*/ 0 h 100"/>
                <a:gd name="T6" fmla="*/ 29 w 87"/>
                <a:gd name="T7" fmla="*/ 0 h 100"/>
                <a:gd name="T8" fmla="*/ 29 w 87"/>
                <a:gd name="T9" fmla="*/ 72 h 100"/>
                <a:gd name="T10" fmla="*/ 57 w 87"/>
                <a:gd name="T11" fmla="*/ 72 h 100"/>
                <a:gd name="T12" fmla="*/ 57 w 87"/>
                <a:gd name="T13" fmla="*/ 0 h 100"/>
                <a:gd name="T14" fmla="*/ 87 w 87"/>
                <a:gd name="T15" fmla="*/ 0 h 100"/>
                <a:gd name="T16" fmla="*/ 87 w 87"/>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00">
                  <a:moveTo>
                    <a:pt x="87" y="100"/>
                  </a:moveTo>
                  <a:lnTo>
                    <a:pt x="0" y="100"/>
                  </a:lnTo>
                  <a:lnTo>
                    <a:pt x="0" y="0"/>
                  </a:lnTo>
                  <a:lnTo>
                    <a:pt x="29" y="0"/>
                  </a:lnTo>
                  <a:lnTo>
                    <a:pt x="29" y="72"/>
                  </a:lnTo>
                  <a:lnTo>
                    <a:pt x="57" y="72"/>
                  </a:lnTo>
                  <a:lnTo>
                    <a:pt x="57" y="0"/>
                  </a:lnTo>
                  <a:lnTo>
                    <a:pt x="87" y="0"/>
                  </a:lnTo>
                  <a:lnTo>
                    <a:pt x="87"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0" name="Rectangle 124"/>
            <p:cNvSpPr>
              <a:spLocks noChangeArrowheads="1"/>
            </p:cNvSpPr>
            <p:nvPr/>
          </p:nvSpPr>
          <p:spPr bwMode="auto">
            <a:xfrm>
              <a:off x="725488" y="5411788"/>
              <a:ext cx="44450" cy="68263"/>
            </a:xfrm>
            <a:prstGeom prst="rect">
              <a:avLst/>
            </a:prstGeom>
            <a:solidFill>
              <a:srgbClr val="00B3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1" name="Freeform 125"/>
            <p:cNvSpPr>
              <a:spLocks noEditPoints="1"/>
            </p:cNvSpPr>
            <p:nvPr/>
          </p:nvSpPr>
          <p:spPr bwMode="auto">
            <a:xfrm>
              <a:off x="1217613" y="5160963"/>
              <a:ext cx="158750" cy="158750"/>
            </a:xfrm>
            <a:custGeom>
              <a:avLst/>
              <a:gdLst>
                <a:gd name="T0" fmla="*/ 45 w 89"/>
                <a:gd name="T1" fmla="*/ 89 h 89"/>
                <a:gd name="T2" fmla="*/ 0 w 89"/>
                <a:gd name="T3" fmla="*/ 45 h 89"/>
                <a:gd name="T4" fmla="*/ 45 w 89"/>
                <a:gd name="T5" fmla="*/ 0 h 89"/>
                <a:gd name="T6" fmla="*/ 89 w 89"/>
                <a:gd name="T7" fmla="*/ 45 h 89"/>
                <a:gd name="T8" fmla="*/ 45 w 89"/>
                <a:gd name="T9" fmla="*/ 89 h 89"/>
                <a:gd name="T10" fmla="*/ 45 w 89"/>
                <a:gd name="T11" fmla="*/ 25 h 89"/>
                <a:gd name="T12" fmla="*/ 25 w 89"/>
                <a:gd name="T13" fmla="*/ 45 h 89"/>
                <a:gd name="T14" fmla="*/ 45 w 89"/>
                <a:gd name="T15" fmla="*/ 64 h 89"/>
                <a:gd name="T16" fmla="*/ 64 w 89"/>
                <a:gd name="T17" fmla="*/ 45 h 89"/>
                <a:gd name="T18" fmla="*/ 45 w 89"/>
                <a:gd name="T19" fmla="*/ 2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9">
                  <a:moveTo>
                    <a:pt x="45" y="89"/>
                  </a:moveTo>
                  <a:cubicBezTo>
                    <a:pt x="20" y="89"/>
                    <a:pt x="0" y="69"/>
                    <a:pt x="0" y="45"/>
                  </a:cubicBezTo>
                  <a:cubicBezTo>
                    <a:pt x="0" y="20"/>
                    <a:pt x="20" y="0"/>
                    <a:pt x="45" y="0"/>
                  </a:cubicBezTo>
                  <a:cubicBezTo>
                    <a:pt x="69" y="0"/>
                    <a:pt x="89" y="20"/>
                    <a:pt x="89" y="45"/>
                  </a:cubicBezTo>
                  <a:cubicBezTo>
                    <a:pt x="89" y="69"/>
                    <a:pt x="69" y="89"/>
                    <a:pt x="45" y="89"/>
                  </a:cubicBezTo>
                  <a:close/>
                  <a:moveTo>
                    <a:pt x="45" y="25"/>
                  </a:moveTo>
                  <a:cubicBezTo>
                    <a:pt x="34" y="25"/>
                    <a:pt x="25" y="34"/>
                    <a:pt x="25" y="45"/>
                  </a:cubicBezTo>
                  <a:cubicBezTo>
                    <a:pt x="25" y="55"/>
                    <a:pt x="34" y="64"/>
                    <a:pt x="45" y="64"/>
                  </a:cubicBezTo>
                  <a:cubicBezTo>
                    <a:pt x="55" y="64"/>
                    <a:pt x="64" y="55"/>
                    <a:pt x="64" y="45"/>
                  </a:cubicBezTo>
                  <a:cubicBezTo>
                    <a:pt x="64" y="34"/>
                    <a:pt x="55" y="25"/>
                    <a:pt x="45"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2" name="Freeform 126"/>
            <p:cNvSpPr>
              <a:spLocks/>
            </p:cNvSpPr>
            <p:nvPr/>
          </p:nvSpPr>
          <p:spPr bwMode="auto">
            <a:xfrm>
              <a:off x="1160463" y="5341938"/>
              <a:ext cx="273050" cy="184150"/>
            </a:xfrm>
            <a:custGeom>
              <a:avLst/>
              <a:gdLst>
                <a:gd name="T0" fmla="*/ 172 w 172"/>
                <a:gd name="T1" fmla="*/ 116 h 116"/>
                <a:gd name="T2" fmla="*/ 144 w 172"/>
                <a:gd name="T3" fmla="*/ 116 h 116"/>
                <a:gd name="T4" fmla="*/ 144 w 172"/>
                <a:gd name="T5" fmla="*/ 30 h 116"/>
                <a:gd name="T6" fmla="*/ 28 w 172"/>
                <a:gd name="T7" fmla="*/ 30 h 116"/>
                <a:gd name="T8" fmla="*/ 28 w 172"/>
                <a:gd name="T9" fmla="*/ 116 h 116"/>
                <a:gd name="T10" fmla="*/ 0 w 172"/>
                <a:gd name="T11" fmla="*/ 116 h 116"/>
                <a:gd name="T12" fmla="*/ 0 w 172"/>
                <a:gd name="T13" fmla="*/ 0 h 116"/>
                <a:gd name="T14" fmla="*/ 172 w 172"/>
                <a:gd name="T15" fmla="*/ 0 h 116"/>
                <a:gd name="T16" fmla="*/ 172 w 172"/>
                <a:gd name="T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16">
                  <a:moveTo>
                    <a:pt x="172" y="116"/>
                  </a:moveTo>
                  <a:lnTo>
                    <a:pt x="144" y="116"/>
                  </a:lnTo>
                  <a:lnTo>
                    <a:pt x="144" y="30"/>
                  </a:lnTo>
                  <a:lnTo>
                    <a:pt x="28" y="30"/>
                  </a:lnTo>
                  <a:lnTo>
                    <a:pt x="28" y="116"/>
                  </a:lnTo>
                  <a:lnTo>
                    <a:pt x="0" y="116"/>
                  </a:lnTo>
                  <a:lnTo>
                    <a:pt x="0" y="0"/>
                  </a:lnTo>
                  <a:lnTo>
                    <a:pt x="172" y="0"/>
                  </a:lnTo>
                  <a:lnTo>
                    <a:pt x="172"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3" name="Freeform 127"/>
            <p:cNvSpPr>
              <a:spLocks/>
            </p:cNvSpPr>
            <p:nvPr/>
          </p:nvSpPr>
          <p:spPr bwMode="auto">
            <a:xfrm>
              <a:off x="1227138" y="5503863"/>
              <a:ext cx="138113" cy="158750"/>
            </a:xfrm>
            <a:custGeom>
              <a:avLst/>
              <a:gdLst>
                <a:gd name="T0" fmla="*/ 87 w 87"/>
                <a:gd name="T1" fmla="*/ 100 h 100"/>
                <a:gd name="T2" fmla="*/ 0 w 87"/>
                <a:gd name="T3" fmla="*/ 100 h 100"/>
                <a:gd name="T4" fmla="*/ 0 w 87"/>
                <a:gd name="T5" fmla="*/ 0 h 100"/>
                <a:gd name="T6" fmla="*/ 30 w 87"/>
                <a:gd name="T7" fmla="*/ 0 h 100"/>
                <a:gd name="T8" fmla="*/ 30 w 87"/>
                <a:gd name="T9" fmla="*/ 72 h 100"/>
                <a:gd name="T10" fmla="*/ 58 w 87"/>
                <a:gd name="T11" fmla="*/ 72 h 100"/>
                <a:gd name="T12" fmla="*/ 58 w 87"/>
                <a:gd name="T13" fmla="*/ 0 h 100"/>
                <a:gd name="T14" fmla="*/ 87 w 87"/>
                <a:gd name="T15" fmla="*/ 0 h 100"/>
                <a:gd name="T16" fmla="*/ 87 w 87"/>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00">
                  <a:moveTo>
                    <a:pt x="87" y="100"/>
                  </a:moveTo>
                  <a:lnTo>
                    <a:pt x="0" y="100"/>
                  </a:lnTo>
                  <a:lnTo>
                    <a:pt x="0" y="0"/>
                  </a:lnTo>
                  <a:lnTo>
                    <a:pt x="30" y="0"/>
                  </a:lnTo>
                  <a:lnTo>
                    <a:pt x="30" y="72"/>
                  </a:lnTo>
                  <a:lnTo>
                    <a:pt x="58" y="72"/>
                  </a:lnTo>
                  <a:lnTo>
                    <a:pt x="58" y="0"/>
                  </a:lnTo>
                  <a:lnTo>
                    <a:pt x="87" y="0"/>
                  </a:lnTo>
                  <a:lnTo>
                    <a:pt x="87"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4" name="Rectangle 128"/>
            <p:cNvSpPr>
              <a:spLocks noChangeArrowheads="1"/>
            </p:cNvSpPr>
            <p:nvPr/>
          </p:nvSpPr>
          <p:spPr bwMode="auto">
            <a:xfrm>
              <a:off x="1274763" y="5411788"/>
              <a:ext cx="44450" cy="68263"/>
            </a:xfrm>
            <a:prstGeom prst="rect">
              <a:avLst/>
            </a:prstGeom>
            <a:solidFill>
              <a:srgbClr val="00B3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5" name="Freeform 129"/>
            <p:cNvSpPr>
              <a:spLocks noEditPoints="1"/>
            </p:cNvSpPr>
            <p:nvPr/>
          </p:nvSpPr>
          <p:spPr bwMode="auto">
            <a:xfrm>
              <a:off x="941388" y="4840288"/>
              <a:ext cx="161925" cy="158750"/>
            </a:xfrm>
            <a:custGeom>
              <a:avLst/>
              <a:gdLst>
                <a:gd name="T0" fmla="*/ 45 w 90"/>
                <a:gd name="T1" fmla="*/ 89 h 89"/>
                <a:gd name="T2" fmla="*/ 0 w 90"/>
                <a:gd name="T3" fmla="*/ 44 h 89"/>
                <a:gd name="T4" fmla="*/ 45 w 90"/>
                <a:gd name="T5" fmla="*/ 0 h 89"/>
                <a:gd name="T6" fmla="*/ 90 w 90"/>
                <a:gd name="T7" fmla="*/ 44 h 89"/>
                <a:gd name="T8" fmla="*/ 45 w 90"/>
                <a:gd name="T9" fmla="*/ 89 h 89"/>
                <a:gd name="T10" fmla="*/ 45 w 90"/>
                <a:gd name="T11" fmla="*/ 25 h 89"/>
                <a:gd name="T12" fmla="*/ 26 w 90"/>
                <a:gd name="T13" fmla="*/ 44 h 89"/>
                <a:gd name="T14" fmla="*/ 45 w 90"/>
                <a:gd name="T15" fmla="*/ 64 h 89"/>
                <a:gd name="T16" fmla="*/ 64 w 90"/>
                <a:gd name="T17" fmla="*/ 44 h 89"/>
                <a:gd name="T18" fmla="*/ 45 w 90"/>
                <a:gd name="T19" fmla="*/ 2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9">
                  <a:moveTo>
                    <a:pt x="45" y="89"/>
                  </a:moveTo>
                  <a:cubicBezTo>
                    <a:pt x="20" y="89"/>
                    <a:pt x="0" y="69"/>
                    <a:pt x="0" y="44"/>
                  </a:cubicBezTo>
                  <a:cubicBezTo>
                    <a:pt x="0" y="20"/>
                    <a:pt x="20" y="0"/>
                    <a:pt x="45" y="0"/>
                  </a:cubicBezTo>
                  <a:cubicBezTo>
                    <a:pt x="70" y="0"/>
                    <a:pt x="90" y="20"/>
                    <a:pt x="90" y="44"/>
                  </a:cubicBezTo>
                  <a:cubicBezTo>
                    <a:pt x="90" y="69"/>
                    <a:pt x="70" y="89"/>
                    <a:pt x="45" y="89"/>
                  </a:cubicBezTo>
                  <a:close/>
                  <a:moveTo>
                    <a:pt x="45" y="25"/>
                  </a:moveTo>
                  <a:cubicBezTo>
                    <a:pt x="34" y="25"/>
                    <a:pt x="26" y="34"/>
                    <a:pt x="26" y="44"/>
                  </a:cubicBezTo>
                  <a:cubicBezTo>
                    <a:pt x="26" y="55"/>
                    <a:pt x="34" y="64"/>
                    <a:pt x="45" y="64"/>
                  </a:cubicBezTo>
                  <a:cubicBezTo>
                    <a:pt x="56" y="64"/>
                    <a:pt x="64" y="55"/>
                    <a:pt x="64" y="44"/>
                  </a:cubicBezTo>
                  <a:cubicBezTo>
                    <a:pt x="64" y="34"/>
                    <a:pt x="56" y="25"/>
                    <a:pt x="45"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6" name="Freeform 130"/>
            <p:cNvSpPr>
              <a:spLocks/>
            </p:cNvSpPr>
            <p:nvPr/>
          </p:nvSpPr>
          <p:spPr bwMode="auto">
            <a:xfrm>
              <a:off x="884238" y="5022850"/>
              <a:ext cx="276225" cy="182563"/>
            </a:xfrm>
            <a:custGeom>
              <a:avLst/>
              <a:gdLst>
                <a:gd name="T0" fmla="*/ 174 w 174"/>
                <a:gd name="T1" fmla="*/ 115 h 115"/>
                <a:gd name="T2" fmla="*/ 144 w 174"/>
                <a:gd name="T3" fmla="*/ 115 h 115"/>
                <a:gd name="T4" fmla="*/ 144 w 174"/>
                <a:gd name="T5" fmla="*/ 29 h 115"/>
                <a:gd name="T6" fmla="*/ 30 w 174"/>
                <a:gd name="T7" fmla="*/ 29 h 115"/>
                <a:gd name="T8" fmla="*/ 30 w 174"/>
                <a:gd name="T9" fmla="*/ 115 h 115"/>
                <a:gd name="T10" fmla="*/ 0 w 174"/>
                <a:gd name="T11" fmla="*/ 115 h 115"/>
                <a:gd name="T12" fmla="*/ 0 w 174"/>
                <a:gd name="T13" fmla="*/ 0 h 115"/>
                <a:gd name="T14" fmla="*/ 174 w 174"/>
                <a:gd name="T15" fmla="*/ 0 h 115"/>
                <a:gd name="T16" fmla="*/ 174 w 174"/>
                <a:gd name="T17"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115">
                  <a:moveTo>
                    <a:pt x="174" y="115"/>
                  </a:moveTo>
                  <a:lnTo>
                    <a:pt x="144" y="115"/>
                  </a:lnTo>
                  <a:lnTo>
                    <a:pt x="144" y="29"/>
                  </a:lnTo>
                  <a:lnTo>
                    <a:pt x="30" y="29"/>
                  </a:lnTo>
                  <a:lnTo>
                    <a:pt x="30" y="115"/>
                  </a:lnTo>
                  <a:lnTo>
                    <a:pt x="0" y="115"/>
                  </a:lnTo>
                  <a:lnTo>
                    <a:pt x="0" y="0"/>
                  </a:lnTo>
                  <a:lnTo>
                    <a:pt x="174" y="0"/>
                  </a:lnTo>
                  <a:lnTo>
                    <a:pt x="174"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7" name="Freeform 131"/>
            <p:cNvSpPr>
              <a:spLocks/>
            </p:cNvSpPr>
            <p:nvPr/>
          </p:nvSpPr>
          <p:spPr bwMode="auto">
            <a:xfrm>
              <a:off x="954088" y="5183188"/>
              <a:ext cx="136525" cy="158750"/>
            </a:xfrm>
            <a:custGeom>
              <a:avLst/>
              <a:gdLst>
                <a:gd name="T0" fmla="*/ 86 w 86"/>
                <a:gd name="T1" fmla="*/ 100 h 100"/>
                <a:gd name="T2" fmla="*/ 0 w 86"/>
                <a:gd name="T3" fmla="*/ 100 h 100"/>
                <a:gd name="T4" fmla="*/ 0 w 86"/>
                <a:gd name="T5" fmla="*/ 0 h 100"/>
                <a:gd name="T6" fmla="*/ 28 w 86"/>
                <a:gd name="T7" fmla="*/ 0 h 100"/>
                <a:gd name="T8" fmla="*/ 28 w 86"/>
                <a:gd name="T9" fmla="*/ 72 h 100"/>
                <a:gd name="T10" fmla="*/ 58 w 86"/>
                <a:gd name="T11" fmla="*/ 72 h 100"/>
                <a:gd name="T12" fmla="*/ 58 w 86"/>
                <a:gd name="T13" fmla="*/ 0 h 100"/>
                <a:gd name="T14" fmla="*/ 86 w 86"/>
                <a:gd name="T15" fmla="*/ 0 h 100"/>
                <a:gd name="T16" fmla="*/ 86 w 86"/>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100">
                  <a:moveTo>
                    <a:pt x="86" y="100"/>
                  </a:moveTo>
                  <a:lnTo>
                    <a:pt x="0" y="100"/>
                  </a:lnTo>
                  <a:lnTo>
                    <a:pt x="0" y="0"/>
                  </a:lnTo>
                  <a:lnTo>
                    <a:pt x="28" y="0"/>
                  </a:lnTo>
                  <a:lnTo>
                    <a:pt x="28" y="72"/>
                  </a:lnTo>
                  <a:lnTo>
                    <a:pt x="58" y="72"/>
                  </a:lnTo>
                  <a:lnTo>
                    <a:pt x="58" y="0"/>
                  </a:lnTo>
                  <a:lnTo>
                    <a:pt x="86" y="0"/>
                  </a:lnTo>
                  <a:lnTo>
                    <a:pt x="86"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8" name="Rectangle 132"/>
            <p:cNvSpPr>
              <a:spLocks noChangeArrowheads="1"/>
            </p:cNvSpPr>
            <p:nvPr/>
          </p:nvSpPr>
          <p:spPr bwMode="auto">
            <a:xfrm>
              <a:off x="998538" y="5091113"/>
              <a:ext cx="47625" cy="69850"/>
            </a:xfrm>
            <a:prstGeom prst="rect">
              <a:avLst/>
            </a:prstGeom>
            <a:solidFill>
              <a:srgbClr val="00B3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grpSp>
        <p:nvGrpSpPr>
          <p:cNvPr id="80" name="Group 79"/>
          <p:cNvGrpSpPr/>
          <p:nvPr/>
        </p:nvGrpSpPr>
        <p:grpSpPr>
          <a:xfrm>
            <a:off x="1870151" y="3284163"/>
            <a:ext cx="885825" cy="763588"/>
            <a:chOff x="2290763" y="3189288"/>
            <a:chExt cx="885825" cy="763588"/>
          </a:xfrm>
        </p:grpSpPr>
        <p:sp>
          <p:nvSpPr>
            <p:cNvPr id="81" name="Freeform 81"/>
            <p:cNvSpPr>
              <a:spLocks/>
            </p:cNvSpPr>
            <p:nvPr/>
          </p:nvSpPr>
          <p:spPr bwMode="auto">
            <a:xfrm>
              <a:off x="2290763" y="3287713"/>
              <a:ext cx="836613" cy="665163"/>
            </a:xfrm>
            <a:custGeom>
              <a:avLst/>
              <a:gdLst>
                <a:gd name="T0" fmla="*/ 527 w 527"/>
                <a:gd name="T1" fmla="*/ 419 h 419"/>
                <a:gd name="T2" fmla="*/ 0 w 527"/>
                <a:gd name="T3" fmla="*/ 419 h 419"/>
                <a:gd name="T4" fmla="*/ 0 w 527"/>
                <a:gd name="T5" fmla="*/ 0 h 419"/>
                <a:gd name="T6" fmla="*/ 388 w 527"/>
                <a:gd name="T7" fmla="*/ 0 h 419"/>
                <a:gd name="T8" fmla="*/ 388 w 527"/>
                <a:gd name="T9" fmla="*/ 31 h 419"/>
                <a:gd name="T10" fmla="*/ 31 w 527"/>
                <a:gd name="T11" fmla="*/ 31 h 419"/>
                <a:gd name="T12" fmla="*/ 31 w 527"/>
                <a:gd name="T13" fmla="*/ 389 h 419"/>
                <a:gd name="T14" fmla="*/ 496 w 527"/>
                <a:gd name="T15" fmla="*/ 389 h 419"/>
                <a:gd name="T16" fmla="*/ 496 w 527"/>
                <a:gd name="T17" fmla="*/ 108 h 419"/>
                <a:gd name="T18" fmla="*/ 527 w 527"/>
                <a:gd name="T19" fmla="*/ 108 h 419"/>
                <a:gd name="T20" fmla="*/ 527 w 527"/>
                <a:gd name="T21" fmla="*/ 41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7" h="419">
                  <a:moveTo>
                    <a:pt x="527" y="419"/>
                  </a:moveTo>
                  <a:lnTo>
                    <a:pt x="0" y="419"/>
                  </a:lnTo>
                  <a:lnTo>
                    <a:pt x="0" y="0"/>
                  </a:lnTo>
                  <a:lnTo>
                    <a:pt x="388" y="0"/>
                  </a:lnTo>
                  <a:lnTo>
                    <a:pt x="388" y="31"/>
                  </a:lnTo>
                  <a:lnTo>
                    <a:pt x="31" y="31"/>
                  </a:lnTo>
                  <a:lnTo>
                    <a:pt x="31" y="389"/>
                  </a:lnTo>
                  <a:lnTo>
                    <a:pt x="496" y="389"/>
                  </a:lnTo>
                  <a:lnTo>
                    <a:pt x="496" y="108"/>
                  </a:lnTo>
                  <a:lnTo>
                    <a:pt x="527" y="108"/>
                  </a:lnTo>
                  <a:lnTo>
                    <a:pt x="527" y="4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82" name="Rectangle 82"/>
            <p:cNvSpPr>
              <a:spLocks noChangeArrowheads="1"/>
            </p:cNvSpPr>
            <p:nvPr/>
          </p:nvSpPr>
          <p:spPr bwMode="auto">
            <a:xfrm>
              <a:off x="2389188" y="3781425"/>
              <a:ext cx="47625" cy="73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3" name="Rectangle 83"/>
            <p:cNvSpPr>
              <a:spLocks noChangeArrowheads="1"/>
            </p:cNvSpPr>
            <p:nvPr/>
          </p:nvSpPr>
          <p:spPr bwMode="auto">
            <a:xfrm>
              <a:off x="2487613" y="3706813"/>
              <a:ext cx="49213" cy="1476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4" name="Rectangle 84"/>
            <p:cNvSpPr>
              <a:spLocks noChangeArrowheads="1"/>
            </p:cNvSpPr>
            <p:nvPr/>
          </p:nvSpPr>
          <p:spPr bwMode="auto">
            <a:xfrm>
              <a:off x="2586038" y="3608388"/>
              <a:ext cx="49213" cy="2460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5" name="Rectangle 85"/>
            <p:cNvSpPr>
              <a:spLocks noChangeArrowheads="1"/>
            </p:cNvSpPr>
            <p:nvPr/>
          </p:nvSpPr>
          <p:spPr bwMode="auto">
            <a:xfrm>
              <a:off x="2682875" y="3657600"/>
              <a:ext cx="50800" cy="196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6" name="Rectangle 86"/>
            <p:cNvSpPr>
              <a:spLocks noChangeArrowheads="1"/>
            </p:cNvSpPr>
            <p:nvPr/>
          </p:nvSpPr>
          <p:spPr bwMode="auto">
            <a:xfrm>
              <a:off x="2782888" y="3706813"/>
              <a:ext cx="49213" cy="1476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7" name="Rectangle 87"/>
            <p:cNvSpPr>
              <a:spLocks noChangeArrowheads="1"/>
            </p:cNvSpPr>
            <p:nvPr/>
          </p:nvSpPr>
          <p:spPr bwMode="auto">
            <a:xfrm>
              <a:off x="2881313" y="3657600"/>
              <a:ext cx="49213" cy="196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8" name="Rectangle 88"/>
            <p:cNvSpPr>
              <a:spLocks noChangeArrowheads="1"/>
            </p:cNvSpPr>
            <p:nvPr/>
          </p:nvSpPr>
          <p:spPr bwMode="auto">
            <a:xfrm>
              <a:off x="2979738" y="3582988"/>
              <a:ext cx="50800" cy="2714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89" name="Freeform 89"/>
            <p:cNvSpPr>
              <a:spLocks/>
            </p:cNvSpPr>
            <p:nvPr/>
          </p:nvSpPr>
          <p:spPr bwMode="auto">
            <a:xfrm>
              <a:off x="2389188" y="3189288"/>
              <a:ext cx="787400" cy="554038"/>
            </a:xfrm>
            <a:custGeom>
              <a:avLst/>
              <a:gdLst>
                <a:gd name="T0" fmla="*/ 372 w 496"/>
                <a:gd name="T1" fmla="*/ 0 h 349"/>
                <a:gd name="T2" fmla="*/ 372 w 496"/>
                <a:gd name="T3" fmla="*/ 31 h 349"/>
                <a:gd name="T4" fmla="*/ 444 w 496"/>
                <a:gd name="T5" fmla="*/ 31 h 349"/>
                <a:gd name="T6" fmla="*/ 272 w 496"/>
                <a:gd name="T7" fmla="*/ 235 h 349"/>
                <a:gd name="T8" fmla="*/ 171 w 496"/>
                <a:gd name="T9" fmla="*/ 133 h 349"/>
                <a:gd name="T10" fmla="*/ 0 w 496"/>
                <a:gd name="T11" fmla="*/ 304 h 349"/>
                <a:gd name="T12" fmla="*/ 0 w 496"/>
                <a:gd name="T13" fmla="*/ 349 h 349"/>
                <a:gd name="T14" fmla="*/ 171 w 496"/>
                <a:gd name="T15" fmla="*/ 178 h 349"/>
                <a:gd name="T16" fmla="*/ 272 w 496"/>
                <a:gd name="T17" fmla="*/ 278 h 349"/>
                <a:gd name="T18" fmla="*/ 465 w 496"/>
                <a:gd name="T19" fmla="*/ 52 h 349"/>
                <a:gd name="T20" fmla="*/ 465 w 496"/>
                <a:gd name="T21" fmla="*/ 124 h 349"/>
                <a:gd name="T22" fmla="*/ 496 w 496"/>
                <a:gd name="T23" fmla="*/ 124 h 349"/>
                <a:gd name="T24" fmla="*/ 496 w 496"/>
                <a:gd name="T25" fmla="*/ 0 h 349"/>
                <a:gd name="T26" fmla="*/ 372 w 496"/>
                <a:gd name="T27" fmla="*/ 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6" h="349">
                  <a:moveTo>
                    <a:pt x="372" y="0"/>
                  </a:moveTo>
                  <a:lnTo>
                    <a:pt x="372" y="31"/>
                  </a:lnTo>
                  <a:lnTo>
                    <a:pt x="444" y="31"/>
                  </a:lnTo>
                  <a:lnTo>
                    <a:pt x="272" y="235"/>
                  </a:lnTo>
                  <a:lnTo>
                    <a:pt x="171" y="133"/>
                  </a:lnTo>
                  <a:lnTo>
                    <a:pt x="0" y="304"/>
                  </a:lnTo>
                  <a:lnTo>
                    <a:pt x="0" y="349"/>
                  </a:lnTo>
                  <a:lnTo>
                    <a:pt x="171" y="178"/>
                  </a:lnTo>
                  <a:lnTo>
                    <a:pt x="272" y="278"/>
                  </a:lnTo>
                  <a:lnTo>
                    <a:pt x="465" y="52"/>
                  </a:lnTo>
                  <a:lnTo>
                    <a:pt x="465" y="124"/>
                  </a:lnTo>
                  <a:lnTo>
                    <a:pt x="496" y="124"/>
                  </a:lnTo>
                  <a:lnTo>
                    <a:pt x="496" y="0"/>
                  </a:lnTo>
                  <a:lnTo>
                    <a:pt x="372"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grpSp>
        <p:nvGrpSpPr>
          <p:cNvPr id="90" name="Group 89"/>
          <p:cNvGrpSpPr/>
          <p:nvPr/>
        </p:nvGrpSpPr>
        <p:grpSpPr>
          <a:xfrm>
            <a:off x="7588920" y="3312110"/>
            <a:ext cx="848178" cy="848178"/>
            <a:chOff x="3970338" y="1536700"/>
            <a:chExt cx="825500" cy="825500"/>
          </a:xfrm>
        </p:grpSpPr>
        <p:sp>
          <p:nvSpPr>
            <p:cNvPr id="91" name="Freeform 15"/>
            <p:cNvSpPr>
              <a:spLocks noEditPoints="1"/>
            </p:cNvSpPr>
            <p:nvPr/>
          </p:nvSpPr>
          <p:spPr bwMode="auto">
            <a:xfrm>
              <a:off x="3970338" y="1536700"/>
              <a:ext cx="412750" cy="412750"/>
            </a:xfrm>
            <a:custGeom>
              <a:avLst/>
              <a:gdLst>
                <a:gd name="T0" fmla="*/ 32 w 48"/>
                <a:gd name="T1" fmla="*/ 38 h 48"/>
                <a:gd name="T2" fmla="*/ 38 w 48"/>
                <a:gd name="T3" fmla="*/ 44 h 48"/>
                <a:gd name="T4" fmla="*/ 44 w 48"/>
                <a:gd name="T5" fmla="*/ 38 h 48"/>
                <a:gd name="T6" fmla="*/ 38 w 48"/>
                <a:gd name="T7" fmla="*/ 32 h 48"/>
                <a:gd name="T8" fmla="*/ 39 w 48"/>
                <a:gd name="T9" fmla="*/ 28 h 48"/>
                <a:gd name="T10" fmla="*/ 48 w 48"/>
                <a:gd name="T11" fmla="*/ 28 h 48"/>
                <a:gd name="T12" fmla="*/ 48 w 48"/>
                <a:gd name="T13" fmla="*/ 20 h 48"/>
                <a:gd name="T14" fmla="*/ 39 w 48"/>
                <a:gd name="T15" fmla="*/ 20 h 48"/>
                <a:gd name="T16" fmla="*/ 38 w 48"/>
                <a:gd name="T17" fmla="*/ 16 h 48"/>
                <a:gd name="T18" fmla="*/ 44 w 48"/>
                <a:gd name="T19" fmla="*/ 10 h 48"/>
                <a:gd name="T20" fmla="*/ 38 w 48"/>
                <a:gd name="T21" fmla="*/ 4 h 48"/>
                <a:gd name="T22" fmla="*/ 32 w 48"/>
                <a:gd name="T23" fmla="*/ 10 h 48"/>
                <a:gd name="T24" fmla="*/ 28 w 48"/>
                <a:gd name="T25" fmla="*/ 9 h 48"/>
                <a:gd name="T26" fmla="*/ 28 w 48"/>
                <a:gd name="T27" fmla="*/ 0 h 48"/>
                <a:gd name="T28" fmla="*/ 20 w 48"/>
                <a:gd name="T29" fmla="*/ 0 h 48"/>
                <a:gd name="T30" fmla="*/ 20 w 48"/>
                <a:gd name="T31" fmla="*/ 9 h 48"/>
                <a:gd name="T32" fmla="*/ 16 w 48"/>
                <a:gd name="T33" fmla="*/ 10 h 48"/>
                <a:gd name="T34" fmla="*/ 10 w 48"/>
                <a:gd name="T35" fmla="*/ 4 h 48"/>
                <a:gd name="T36" fmla="*/ 4 w 48"/>
                <a:gd name="T37" fmla="*/ 10 h 48"/>
                <a:gd name="T38" fmla="*/ 10 w 48"/>
                <a:gd name="T39" fmla="*/ 16 h 48"/>
                <a:gd name="T40" fmla="*/ 9 w 48"/>
                <a:gd name="T41" fmla="*/ 20 h 48"/>
                <a:gd name="T42" fmla="*/ 0 w 48"/>
                <a:gd name="T43" fmla="*/ 20 h 48"/>
                <a:gd name="T44" fmla="*/ 0 w 48"/>
                <a:gd name="T45" fmla="*/ 28 h 48"/>
                <a:gd name="T46" fmla="*/ 9 w 48"/>
                <a:gd name="T47" fmla="*/ 28 h 48"/>
                <a:gd name="T48" fmla="*/ 10 w 48"/>
                <a:gd name="T49" fmla="*/ 32 h 48"/>
                <a:gd name="T50" fmla="*/ 4 w 48"/>
                <a:gd name="T51" fmla="*/ 38 h 48"/>
                <a:gd name="T52" fmla="*/ 10 w 48"/>
                <a:gd name="T53" fmla="*/ 44 h 48"/>
                <a:gd name="T54" fmla="*/ 16 w 48"/>
                <a:gd name="T55" fmla="*/ 38 h 48"/>
                <a:gd name="T56" fmla="*/ 20 w 48"/>
                <a:gd name="T57" fmla="*/ 39 h 48"/>
                <a:gd name="T58" fmla="*/ 20 w 48"/>
                <a:gd name="T59" fmla="*/ 48 h 48"/>
                <a:gd name="T60" fmla="*/ 28 w 48"/>
                <a:gd name="T61" fmla="*/ 48 h 48"/>
                <a:gd name="T62" fmla="*/ 28 w 48"/>
                <a:gd name="T63" fmla="*/ 39 h 48"/>
                <a:gd name="T64" fmla="*/ 32 w 48"/>
                <a:gd name="T65" fmla="*/ 38 h 48"/>
                <a:gd name="T66" fmla="*/ 16 w 48"/>
                <a:gd name="T67" fmla="*/ 24 h 48"/>
                <a:gd name="T68" fmla="*/ 24 w 48"/>
                <a:gd name="T69" fmla="*/ 16 h 48"/>
                <a:gd name="T70" fmla="*/ 32 w 48"/>
                <a:gd name="T71" fmla="*/ 24 h 48"/>
                <a:gd name="T72" fmla="*/ 24 w 48"/>
                <a:gd name="T73" fmla="*/ 32 h 48"/>
                <a:gd name="T74" fmla="*/ 16 w 48"/>
                <a:gd name="T75"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 h="48">
                  <a:moveTo>
                    <a:pt x="32" y="38"/>
                  </a:moveTo>
                  <a:cubicBezTo>
                    <a:pt x="38" y="44"/>
                    <a:pt x="38" y="44"/>
                    <a:pt x="38" y="44"/>
                  </a:cubicBezTo>
                  <a:cubicBezTo>
                    <a:pt x="44" y="38"/>
                    <a:pt x="44" y="38"/>
                    <a:pt x="44" y="38"/>
                  </a:cubicBezTo>
                  <a:cubicBezTo>
                    <a:pt x="38" y="32"/>
                    <a:pt x="38" y="32"/>
                    <a:pt x="38" y="32"/>
                  </a:cubicBezTo>
                  <a:cubicBezTo>
                    <a:pt x="38" y="31"/>
                    <a:pt x="39" y="29"/>
                    <a:pt x="39" y="28"/>
                  </a:cubicBezTo>
                  <a:cubicBezTo>
                    <a:pt x="48" y="28"/>
                    <a:pt x="48" y="28"/>
                    <a:pt x="48" y="28"/>
                  </a:cubicBezTo>
                  <a:cubicBezTo>
                    <a:pt x="48" y="20"/>
                    <a:pt x="48" y="20"/>
                    <a:pt x="48" y="20"/>
                  </a:cubicBezTo>
                  <a:cubicBezTo>
                    <a:pt x="39" y="20"/>
                    <a:pt x="39" y="20"/>
                    <a:pt x="39" y="20"/>
                  </a:cubicBezTo>
                  <a:cubicBezTo>
                    <a:pt x="39" y="19"/>
                    <a:pt x="38" y="17"/>
                    <a:pt x="38" y="16"/>
                  </a:cubicBezTo>
                  <a:cubicBezTo>
                    <a:pt x="44" y="10"/>
                    <a:pt x="44" y="10"/>
                    <a:pt x="44" y="10"/>
                  </a:cubicBezTo>
                  <a:cubicBezTo>
                    <a:pt x="38" y="4"/>
                    <a:pt x="38" y="4"/>
                    <a:pt x="38" y="4"/>
                  </a:cubicBezTo>
                  <a:cubicBezTo>
                    <a:pt x="32" y="10"/>
                    <a:pt x="32" y="10"/>
                    <a:pt x="32" y="10"/>
                  </a:cubicBezTo>
                  <a:cubicBezTo>
                    <a:pt x="31" y="10"/>
                    <a:pt x="29" y="9"/>
                    <a:pt x="28" y="9"/>
                  </a:cubicBezTo>
                  <a:cubicBezTo>
                    <a:pt x="28" y="0"/>
                    <a:pt x="28" y="0"/>
                    <a:pt x="28" y="0"/>
                  </a:cubicBezTo>
                  <a:cubicBezTo>
                    <a:pt x="20" y="0"/>
                    <a:pt x="20" y="0"/>
                    <a:pt x="20" y="0"/>
                  </a:cubicBezTo>
                  <a:cubicBezTo>
                    <a:pt x="20" y="9"/>
                    <a:pt x="20" y="9"/>
                    <a:pt x="20" y="9"/>
                  </a:cubicBezTo>
                  <a:cubicBezTo>
                    <a:pt x="19" y="9"/>
                    <a:pt x="17" y="10"/>
                    <a:pt x="16" y="10"/>
                  </a:cubicBezTo>
                  <a:cubicBezTo>
                    <a:pt x="10" y="4"/>
                    <a:pt x="10" y="4"/>
                    <a:pt x="10" y="4"/>
                  </a:cubicBezTo>
                  <a:cubicBezTo>
                    <a:pt x="4" y="10"/>
                    <a:pt x="4" y="10"/>
                    <a:pt x="4" y="10"/>
                  </a:cubicBezTo>
                  <a:cubicBezTo>
                    <a:pt x="10" y="16"/>
                    <a:pt x="10" y="16"/>
                    <a:pt x="10" y="16"/>
                  </a:cubicBezTo>
                  <a:cubicBezTo>
                    <a:pt x="10" y="17"/>
                    <a:pt x="9" y="19"/>
                    <a:pt x="9" y="20"/>
                  </a:cubicBezTo>
                  <a:cubicBezTo>
                    <a:pt x="0" y="20"/>
                    <a:pt x="0" y="20"/>
                    <a:pt x="0" y="20"/>
                  </a:cubicBezTo>
                  <a:cubicBezTo>
                    <a:pt x="0" y="28"/>
                    <a:pt x="0" y="28"/>
                    <a:pt x="0" y="28"/>
                  </a:cubicBezTo>
                  <a:cubicBezTo>
                    <a:pt x="9" y="28"/>
                    <a:pt x="9" y="28"/>
                    <a:pt x="9" y="28"/>
                  </a:cubicBezTo>
                  <a:cubicBezTo>
                    <a:pt x="9" y="29"/>
                    <a:pt x="10" y="31"/>
                    <a:pt x="10" y="32"/>
                  </a:cubicBezTo>
                  <a:cubicBezTo>
                    <a:pt x="4" y="38"/>
                    <a:pt x="4" y="38"/>
                    <a:pt x="4" y="38"/>
                  </a:cubicBezTo>
                  <a:cubicBezTo>
                    <a:pt x="10" y="44"/>
                    <a:pt x="10" y="44"/>
                    <a:pt x="10" y="44"/>
                  </a:cubicBezTo>
                  <a:cubicBezTo>
                    <a:pt x="16" y="38"/>
                    <a:pt x="16" y="38"/>
                    <a:pt x="16" y="38"/>
                  </a:cubicBezTo>
                  <a:cubicBezTo>
                    <a:pt x="17" y="38"/>
                    <a:pt x="19" y="39"/>
                    <a:pt x="20" y="39"/>
                  </a:cubicBezTo>
                  <a:cubicBezTo>
                    <a:pt x="20" y="48"/>
                    <a:pt x="20" y="48"/>
                    <a:pt x="20" y="48"/>
                  </a:cubicBezTo>
                  <a:cubicBezTo>
                    <a:pt x="28" y="48"/>
                    <a:pt x="28" y="48"/>
                    <a:pt x="28" y="48"/>
                  </a:cubicBezTo>
                  <a:cubicBezTo>
                    <a:pt x="28" y="39"/>
                    <a:pt x="28" y="39"/>
                    <a:pt x="28" y="39"/>
                  </a:cubicBezTo>
                  <a:cubicBezTo>
                    <a:pt x="29" y="39"/>
                    <a:pt x="31" y="38"/>
                    <a:pt x="32" y="38"/>
                  </a:cubicBezTo>
                  <a:close/>
                  <a:moveTo>
                    <a:pt x="16" y="24"/>
                  </a:moveTo>
                  <a:cubicBezTo>
                    <a:pt x="16" y="20"/>
                    <a:pt x="20" y="16"/>
                    <a:pt x="24" y="16"/>
                  </a:cubicBezTo>
                  <a:cubicBezTo>
                    <a:pt x="28" y="16"/>
                    <a:pt x="32" y="20"/>
                    <a:pt x="32" y="24"/>
                  </a:cubicBezTo>
                  <a:cubicBezTo>
                    <a:pt x="32" y="28"/>
                    <a:pt x="28" y="32"/>
                    <a:pt x="24" y="32"/>
                  </a:cubicBezTo>
                  <a:cubicBezTo>
                    <a:pt x="20" y="32"/>
                    <a:pt x="16" y="28"/>
                    <a:pt x="16" y="2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92" name="Freeform 16"/>
            <p:cNvSpPr>
              <a:spLocks noEditPoints="1"/>
            </p:cNvSpPr>
            <p:nvPr/>
          </p:nvSpPr>
          <p:spPr bwMode="auto">
            <a:xfrm>
              <a:off x="4038601" y="1949450"/>
              <a:ext cx="412750" cy="412750"/>
            </a:xfrm>
            <a:custGeom>
              <a:avLst/>
              <a:gdLst>
                <a:gd name="T0" fmla="*/ 38 w 48"/>
                <a:gd name="T1" fmla="*/ 16 h 48"/>
                <a:gd name="T2" fmla="*/ 44 w 48"/>
                <a:gd name="T3" fmla="*/ 10 h 48"/>
                <a:gd name="T4" fmla="*/ 38 w 48"/>
                <a:gd name="T5" fmla="*/ 4 h 48"/>
                <a:gd name="T6" fmla="*/ 32 w 48"/>
                <a:gd name="T7" fmla="*/ 10 h 48"/>
                <a:gd name="T8" fmla="*/ 28 w 48"/>
                <a:gd name="T9" fmla="*/ 9 h 48"/>
                <a:gd name="T10" fmla="*/ 28 w 48"/>
                <a:gd name="T11" fmla="*/ 0 h 48"/>
                <a:gd name="T12" fmla="*/ 20 w 48"/>
                <a:gd name="T13" fmla="*/ 0 h 48"/>
                <a:gd name="T14" fmla="*/ 20 w 48"/>
                <a:gd name="T15" fmla="*/ 9 h 48"/>
                <a:gd name="T16" fmla="*/ 16 w 48"/>
                <a:gd name="T17" fmla="*/ 10 h 48"/>
                <a:gd name="T18" fmla="*/ 10 w 48"/>
                <a:gd name="T19" fmla="*/ 4 h 48"/>
                <a:gd name="T20" fmla="*/ 4 w 48"/>
                <a:gd name="T21" fmla="*/ 10 h 48"/>
                <a:gd name="T22" fmla="*/ 10 w 48"/>
                <a:gd name="T23" fmla="*/ 16 h 48"/>
                <a:gd name="T24" fmla="*/ 9 w 48"/>
                <a:gd name="T25" fmla="*/ 20 h 48"/>
                <a:gd name="T26" fmla="*/ 0 w 48"/>
                <a:gd name="T27" fmla="*/ 20 h 48"/>
                <a:gd name="T28" fmla="*/ 0 w 48"/>
                <a:gd name="T29" fmla="*/ 28 h 48"/>
                <a:gd name="T30" fmla="*/ 9 w 48"/>
                <a:gd name="T31" fmla="*/ 28 h 48"/>
                <a:gd name="T32" fmla="*/ 10 w 48"/>
                <a:gd name="T33" fmla="*/ 32 h 48"/>
                <a:gd name="T34" fmla="*/ 4 w 48"/>
                <a:gd name="T35" fmla="*/ 38 h 48"/>
                <a:gd name="T36" fmla="*/ 10 w 48"/>
                <a:gd name="T37" fmla="*/ 44 h 48"/>
                <a:gd name="T38" fmla="*/ 16 w 48"/>
                <a:gd name="T39" fmla="*/ 38 h 48"/>
                <a:gd name="T40" fmla="*/ 20 w 48"/>
                <a:gd name="T41" fmla="*/ 39 h 48"/>
                <a:gd name="T42" fmla="*/ 20 w 48"/>
                <a:gd name="T43" fmla="*/ 48 h 48"/>
                <a:gd name="T44" fmla="*/ 28 w 48"/>
                <a:gd name="T45" fmla="*/ 48 h 48"/>
                <a:gd name="T46" fmla="*/ 28 w 48"/>
                <a:gd name="T47" fmla="*/ 39 h 48"/>
                <a:gd name="T48" fmla="*/ 32 w 48"/>
                <a:gd name="T49" fmla="*/ 38 h 48"/>
                <a:gd name="T50" fmla="*/ 38 w 48"/>
                <a:gd name="T51" fmla="*/ 44 h 48"/>
                <a:gd name="T52" fmla="*/ 44 w 48"/>
                <a:gd name="T53" fmla="*/ 38 h 48"/>
                <a:gd name="T54" fmla="*/ 38 w 48"/>
                <a:gd name="T55" fmla="*/ 32 h 48"/>
                <a:gd name="T56" fmla="*/ 39 w 48"/>
                <a:gd name="T57" fmla="*/ 28 h 48"/>
                <a:gd name="T58" fmla="*/ 48 w 48"/>
                <a:gd name="T59" fmla="*/ 28 h 48"/>
                <a:gd name="T60" fmla="*/ 48 w 48"/>
                <a:gd name="T61" fmla="*/ 20 h 48"/>
                <a:gd name="T62" fmla="*/ 39 w 48"/>
                <a:gd name="T63" fmla="*/ 20 h 48"/>
                <a:gd name="T64" fmla="*/ 38 w 48"/>
                <a:gd name="T65" fmla="*/ 16 h 48"/>
                <a:gd name="T66" fmla="*/ 24 w 48"/>
                <a:gd name="T67" fmla="*/ 32 h 48"/>
                <a:gd name="T68" fmla="*/ 16 w 48"/>
                <a:gd name="T69" fmla="*/ 24 h 48"/>
                <a:gd name="T70" fmla="*/ 24 w 48"/>
                <a:gd name="T71" fmla="*/ 16 h 48"/>
                <a:gd name="T72" fmla="*/ 32 w 48"/>
                <a:gd name="T73" fmla="*/ 24 h 48"/>
                <a:gd name="T74" fmla="*/ 24 w 48"/>
                <a:gd name="T75" fmla="*/ 3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 h="48">
                  <a:moveTo>
                    <a:pt x="38" y="16"/>
                  </a:moveTo>
                  <a:cubicBezTo>
                    <a:pt x="44" y="10"/>
                    <a:pt x="44" y="10"/>
                    <a:pt x="44" y="10"/>
                  </a:cubicBezTo>
                  <a:cubicBezTo>
                    <a:pt x="38" y="4"/>
                    <a:pt x="38" y="4"/>
                    <a:pt x="38" y="4"/>
                  </a:cubicBezTo>
                  <a:cubicBezTo>
                    <a:pt x="32" y="10"/>
                    <a:pt x="32" y="10"/>
                    <a:pt x="32" y="10"/>
                  </a:cubicBezTo>
                  <a:cubicBezTo>
                    <a:pt x="31" y="10"/>
                    <a:pt x="29" y="9"/>
                    <a:pt x="28" y="9"/>
                  </a:cubicBezTo>
                  <a:cubicBezTo>
                    <a:pt x="28" y="0"/>
                    <a:pt x="28" y="0"/>
                    <a:pt x="28" y="0"/>
                  </a:cubicBezTo>
                  <a:cubicBezTo>
                    <a:pt x="20" y="0"/>
                    <a:pt x="20" y="0"/>
                    <a:pt x="20" y="0"/>
                  </a:cubicBezTo>
                  <a:cubicBezTo>
                    <a:pt x="20" y="9"/>
                    <a:pt x="20" y="9"/>
                    <a:pt x="20" y="9"/>
                  </a:cubicBezTo>
                  <a:cubicBezTo>
                    <a:pt x="19" y="9"/>
                    <a:pt x="17" y="10"/>
                    <a:pt x="16" y="10"/>
                  </a:cubicBezTo>
                  <a:cubicBezTo>
                    <a:pt x="10" y="4"/>
                    <a:pt x="10" y="4"/>
                    <a:pt x="10" y="4"/>
                  </a:cubicBezTo>
                  <a:cubicBezTo>
                    <a:pt x="4" y="10"/>
                    <a:pt x="4" y="10"/>
                    <a:pt x="4" y="10"/>
                  </a:cubicBezTo>
                  <a:cubicBezTo>
                    <a:pt x="10" y="16"/>
                    <a:pt x="10" y="16"/>
                    <a:pt x="10" y="16"/>
                  </a:cubicBezTo>
                  <a:cubicBezTo>
                    <a:pt x="10" y="17"/>
                    <a:pt x="9" y="19"/>
                    <a:pt x="9" y="20"/>
                  </a:cubicBezTo>
                  <a:cubicBezTo>
                    <a:pt x="0" y="20"/>
                    <a:pt x="0" y="20"/>
                    <a:pt x="0" y="20"/>
                  </a:cubicBezTo>
                  <a:cubicBezTo>
                    <a:pt x="0" y="28"/>
                    <a:pt x="0" y="28"/>
                    <a:pt x="0" y="28"/>
                  </a:cubicBezTo>
                  <a:cubicBezTo>
                    <a:pt x="9" y="28"/>
                    <a:pt x="9" y="28"/>
                    <a:pt x="9" y="28"/>
                  </a:cubicBezTo>
                  <a:cubicBezTo>
                    <a:pt x="9" y="29"/>
                    <a:pt x="10" y="31"/>
                    <a:pt x="10" y="32"/>
                  </a:cubicBezTo>
                  <a:cubicBezTo>
                    <a:pt x="4" y="38"/>
                    <a:pt x="4" y="38"/>
                    <a:pt x="4" y="38"/>
                  </a:cubicBezTo>
                  <a:cubicBezTo>
                    <a:pt x="10" y="44"/>
                    <a:pt x="10" y="44"/>
                    <a:pt x="10" y="44"/>
                  </a:cubicBezTo>
                  <a:cubicBezTo>
                    <a:pt x="16" y="38"/>
                    <a:pt x="16" y="38"/>
                    <a:pt x="16" y="38"/>
                  </a:cubicBezTo>
                  <a:cubicBezTo>
                    <a:pt x="17" y="38"/>
                    <a:pt x="19" y="39"/>
                    <a:pt x="20" y="39"/>
                  </a:cubicBezTo>
                  <a:cubicBezTo>
                    <a:pt x="20" y="48"/>
                    <a:pt x="20" y="48"/>
                    <a:pt x="20" y="48"/>
                  </a:cubicBezTo>
                  <a:cubicBezTo>
                    <a:pt x="28" y="48"/>
                    <a:pt x="28" y="48"/>
                    <a:pt x="28" y="48"/>
                  </a:cubicBezTo>
                  <a:cubicBezTo>
                    <a:pt x="28" y="39"/>
                    <a:pt x="28" y="39"/>
                    <a:pt x="28" y="39"/>
                  </a:cubicBezTo>
                  <a:cubicBezTo>
                    <a:pt x="29" y="39"/>
                    <a:pt x="31" y="38"/>
                    <a:pt x="32" y="38"/>
                  </a:cubicBezTo>
                  <a:cubicBezTo>
                    <a:pt x="38" y="44"/>
                    <a:pt x="38" y="44"/>
                    <a:pt x="38" y="44"/>
                  </a:cubicBezTo>
                  <a:cubicBezTo>
                    <a:pt x="44" y="38"/>
                    <a:pt x="44" y="38"/>
                    <a:pt x="44" y="38"/>
                  </a:cubicBezTo>
                  <a:cubicBezTo>
                    <a:pt x="38" y="32"/>
                    <a:pt x="38" y="32"/>
                    <a:pt x="38" y="32"/>
                  </a:cubicBezTo>
                  <a:cubicBezTo>
                    <a:pt x="38" y="31"/>
                    <a:pt x="39" y="29"/>
                    <a:pt x="39" y="28"/>
                  </a:cubicBezTo>
                  <a:cubicBezTo>
                    <a:pt x="48" y="28"/>
                    <a:pt x="48" y="28"/>
                    <a:pt x="48" y="28"/>
                  </a:cubicBezTo>
                  <a:cubicBezTo>
                    <a:pt x="48" y="20"/>
                    <a:pt x="48" y="20"/>
                    <a:pt x="48" y="20"/>
                  </a:cubicBezTo>
                  <a:cubicBezTo>
                    <a:pt x="39" y="20"/>
                    <a:pt x="39" y="20"/>
                    <a:pt x="39" y="20"/>
                  </a:cubicBezTo>
                  <a:cubicBezTo>
                    <a:pt x="39" y="19"/>
                    <a:pt x="38" y="17"/>
                    <a:pt x="38" y="16"/>
                  </a:cubicBezTo>
                  <a:close/>
                  <a:moveTo>
                    <a:pt x="24" y="32"/>
                  </a:moveTo>
                  <a:cubicBezTo>
                    <a:pt x="20" y="32"/>
                    <a:pt x="16" y="28"/>
                    <a:pt x="16" y="24"/>
                  </a:cubicBezTo>
                  <a:cubicBezTo>
                    <a:pt x="16" y="20"/>
                    <a:pt x="20" y="16"/>
                    <a:pt x="24" y="16"/>
                  </a:cubicBezTo>
                  <a:cubicBezTo>
                    <a:pt x="28" y="16"/>
                    <a:pt x="32" y="20"/>
                    <a:pt x="32" y="24"/>
                  </a:cubicBezTo>
                  <a:cubicBezTo>
                    <a:pt x="32" y="28"/>
                    <a:pt x="28" y="32"/>
                    <a:pt x="24" y="3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93" name="Freeform 17"/>
            <p:cNvSpPr>
              <a:spLocks noEditPoints="1"/>
            </p:cNvSpPr>
            <p:nvPr/>
          </p:nvSpPr>
          <p:spPr bwMode="auto">
            <a:xfrm>
              <a:off x="4383088" y="1674813"/>
              <a:ext cx="412750" cy="412750"/>
            </a:xfrm>
            <a:custGeom>
              <a:avLst/>
              <a:gdLst>
                <a:gd name="T0" fmla="*/ 48 w 48"/>
                <a:gd name="T1" fmla="*/ 28 h 48"/>
                <a:gd name="T2" fmla="*/ 48 w 48"/>
                <a:gd name="T3" fmla="*/ 20 h 48"/>
                <a:gd name="T4" fmla="*/ 39 w 48"/>
                <a:gd name="T5" fmla="*/ 20 h 48"/>
                <a:gd name="T6" fmla="*/ 38 w 48"/>
                <a:gd name="T7" fmla="*/ 16 h 48"/>
                <a:gd name="T8" fmla="*/ 44 w 48"/>
                <a:gd name="T9" fmla="*/ 10 h 48"/>
                <a:gd name="T10" fmla="*/ 38 w 48"/>
                <a:gd name="T11" fmla="*/ 4 h 48"/>
                <a:gd name="T12" fmla="*/ 32 w 48"/>
                <a:gd name="T13" fmla="*/ 10 h 48"/>
                <a:gd name="T14" fmla="*/ 28 w 48"/>
                <a:gd name="T15" fmla="*/ 9 h 48"/>
                <a:gd name="T16" fmla="*/ 28 w 48"/>
                <a:gd name="T17" fmla="*/ 0 h 48"/>
                <a:gd name="T18" fmla="*/ 20 w 48"/>
                <a:gd name="T19" fmla="*/ 0 h 48"/>
                <a:gd name="T20" fmla="*/ 20 w 48"/>
                <a:gd name="T21" fmla="*/ 9 h 48"/>
                <a:gd name="T22" fmla="*/ 16 w 48"/>
                <a:gd name="T23" fmla="*/ 10 h 48"/>
                <a:gd name="T24" fmla="*/ 10 w 48"/>
                <a:gd name="T25" fmla="*/ 4 h 48"/>
                <a:gd name="T26" fmla="*/ 4 w 48"/>
                <a:gd name="T27" fmla="*/ 10 h 48"/>
                <a:gd name="T28" fmla="*/ 10 w 48"/>
                <a:gd name="T29" fmla="*/ 16 h 48"/>
                <a:gd name="T30" fmla="*/ 9 w 48"/>
                <a:gd name="T31" fmla="*/ 20 h 48"/>
                <a:gd name="T32" fmla="*/ 0 w 48"/>
                <a:gd name="T33" fmla="*/ 20 h 48"/>
                <a:gd name="T34" fmla="*/ 0 w 48"/>
                <a:gd name="T35" fmla="*/ 28 h 48"/>
                <a:gd name="T36" fmla="*/ 9 w 48"/>
                <a:gd name="T37" fmla="*/ 28 h 48"/>
                <a:gd name="T38" fmla="*/ 10 w 48"/>
                <a:gd name="T39" fmla="*/ 32 h 48"/>
                <a:gd name="T40" fmla="*/ 4 w 48"/>
                <a:gd name="T41" fmla="*/ 38 h 48"/>
                <a:gd name="T42" fmla="*/ 10 w 48"/>
                <a:gd name="T43" fmla="*/ 44 h 48"/>
                <a:gd name="T44" fmla="*/ 16 w 48"/>
                <a:gd name="T45" fmla="*/ 38 h 48"/>
                <a:gd name="T46" fmla="*/ 20 w 48"/>
                <a:gd name="T47" fmla="*/ 39 h 48"/>
                <a:gd name="T48" fmla="*/ 20 w 48"/>
                <a:gd name="T49" fmla="*/ 48 h 48"/>
                <a:gd name="T50" fmla="*/ 28 w 48"/>
                <a:gd name="T51" fmla="*/ 48 h 48"/>
                <a:gd name="T52" fmla="*/ 28 w 48"/>
                <a:gd name="T53" fmla="*/ 39 h 48"/>
                <a:gd name="T54" fmla="*/ 32 w 48"/>
                <a:gd name="T55" fmla="*/ 38 h 48"/>
                <a:gd name="T56" fmla="*/ 38 w 48"/>
                <a:gd name="T57" fmla="*/ 44 h 48"/>
                <a:gd name="T58" fmla="*/ 44 w 48"/>
                <a:gd name="T59" fmla="*/ 38 h 48"/>
                <a:gd name="T60" fmla="*/ 38 w 48"/>
                <a:gd name="T61" fmla="*/ 32 h 48"/>
                <a:gd name="T62" fmla="*/ 39 w 48"/>
                <a:gd name="T63" fmla="*/ 28 h 48"/>
                <a:gd name="T64" fmla="*/ 48 w 48"/>
                <a:gd name="T65" fmla="*/ 28 h 48"/>
                <a:gd name="T66" fmla="*/ 24 w 48"/>
                <a:gd name="T67" fmla="*/ 32 h 48"/>
                <a:gd name="T68" fmla="*/ 16 w 48"/>
                <a:gd name="T69" fmla="*/ 24 h 48"/>
                <a:gd name="T70" fmla="*/ 24 w 48"/>
                <a:gd name="T71" fmla="*/ 16 h 48"/>
                <a:gd name="T72" fmla="*/ 32 w 48"/>
                <a:gd name="T73" fmla="*/ 24 h 48"/>
                <a:gd name="T74" fmla="*/ 24 w 48"/>
                <a:gd name="T75" fmla="*/ 3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 h="48">
                  <a:moveTo>
                    <a:pt x="48" y="28"/>
                  </a:moveTo>
                  <a:cubicBezTo>
                    <a:pt x="48" y="20"/>
                    <a:pt x="48" y="20"/>
                    <a:pt x="48" y="20"/>
                  </a:cubicBezTo>
                  <a:cubicBezTo>
                    <a:pt x="39" y="20"/>
                    <a:pt x="39" y="20"/>
                    <a:pt x="39" y="20"/>
                  </a:cubicBezTo>
                  <a:cubicBezTo>
                    <a:pt x="39" y="19"/>
                    <a:pt x="38" y="17"/>
                    <a:pt x="38" y="16"/>
                  </a:cubicBezTo>
                  <a:cubicBezTo>
                    <a:pt x="44" y="10"/>
                    <a:pt x="44" y="10"/>
                    <a:pt x="44" y="10"/>
                  </a:cubicBezTo>
                  <a:cubicBezTo>
                    <a:pt x="38" y="4"/>
                    <a:pt x="38" y="4"/>
                    <a:pt x="38" y="4"/>
                  </a:cubicBezTo>
                  <a:cubicBezTo>
                    <a:pt x="32" y="10"/>
                    <a:pt x="32" y="10"/>
                    <a:pt x="32" y="10"/>
                  </a:cubicBezTo>
                  <a:cubicBezTo>
                    <a:pt x="31" y="10"/>
                    <a:pt x="29" y="9"/>
                    <a:pt x="28" y="9"/>
                  </a:cubicBezTo>
                  <a:cubicBezTo>
                    <a:pt x="28" y="0"/>
                    <a:pt x="28" y="0"/>
                    <a:pt x="28" y="0"/>
                  </a:cubicBezTo>
                  <a:cubicBezTo>
                    <a:pt x="20" y="0"/>
                    <a:pt x="20" y="0"/>
                    <a:pt x="20" y="0"/>
                  </a:cubicBezTo>
                  <a:cubicBezTo>
                    <a:pt x="20" y="9"/>
                    <a:pt x="20" y="9"/>
                    <a:pt x="20" y="9"/>
                  </a:cubicBezTo>
                  <a:cubicBezTo>
                    <a:pt x="19" y="9"/>
                    <a:pt x="17" y="10"/>
                    <a:pt x="16" y="10"/>
                  </a:cubicBezTo>
                  <a:cubicBezTo>
                    <a:pt x="10" y="4"/>
                    <a:pt x="10" y="4"/>
                    <a:pt x="10" y="4"/>
                  </a:cubicBezTo>
                  <a:cubicBezTo>
                    <a:pt x="4" y="10"/>
                    <a:pt x="4" y="10"/>
                    <a:pt x="4" y="10"/>
                  </a:cubicBezTo>
                  <a:cubicBezTo>
                    <a:pt x="10" y="16"/>
                    <a:pt x="10" y="16"/>
                    <a:pt x="10" y="16"/>
                  </a:cubicBezTo>
                  <a:cubicBezTo>
                    <a:pt x="10" y="17"/>
                    <a:pt x="9" y="19"/>
                    <a:pt x="9" y="20"/>
                  </a:cubicBezTo>
                  <a:cubicBezTo>
                    <a:pt x="0" y="20"/>
                    <a:pt x="0" y="20"/>
                    <a:pt x="0" y="20"/>
                  </a:cubicBezTo>
                  <a:cubicBezTo>
                    <a:pt x="0" y="28"/>
                    <a:pt x="0" y="28"/>
                    <a:pt x="0" y="28"/>
                  </a:cubicBezTo>
                  <a:cubicBezTo>
                    <a:pt x="9" y="28"/>
                    <a:pt x="9" y="28"/>
                    <a:pt x="9" y="28"/>
                  </a:cubicBezTo>
                  <a:cubicBezTo>
                    <a:pt x="9" y="29"/>
                    <a:pt x="10" y="31"/>
                    <a:pt x="10" y="32"/>
                  </a:cubicBezTo>
                  <a:cubicBezTo>
                    <a:pt x="4" y="38"/>
                    <a:pt x="4" y="38"/>
                    <a:pt x="4" y="38"/>
                  </a:cubicBezTo>
                  <a:cubicBezTo>
                    <a:pt x="10" y="44"/>
                    <a:pt x="10" y="44"/>
                    <a:pt x="10" y="44"/>
                  </a:cubicBezTo>
                  <a:cubicBezTo>
                    <a:pt x="16" y="38"/>
                    <a:pt x="16" y="38"/>
                    <a:pt x="16" y="38"/>
                  </a:cubicBezTo>
                  <a:cubicBezTo>
                    <a:pt x="17" y="38"/>
                    <a:pt x="19" y="39"/>
                    <a:pt x="20" y="39"/>
                  </a:cubicBezTo>
                  <a:cubicBezTo>
                    <a:pt x="20" y="48"/>
                    <a:pt x="20" y="48"/>
                    <a:pt x="20" y="48"/>
                  </a:cubicBezTo>
                  <a:cubicBezTo>
                    <a:pt x="28" y="48"/>
                    <a:pt x="28" y="48"/>
                    <a:pt x="28" y="48"/>
                  </a:cubicBezTo>
                  <a:cubicBezTo>
                    <a:pt x="28" y="39"/>
                    <a:pt x="28" y="39"/>
                    <a:pt x="28" y="39"/>
                  </a:cubicBezTo>
                  <a:cubicBezTo>
                    <a:pt x="29" y="39"/>
                    <a:pt x="31" y="38"/>
                    <a:pt x="32" y="38"/>
                  </a:cubicBezTo>
                  <a:cubicBezTo>
                    <a:pt x="38" y="44"/>
                    <a:pt x="38" y="44"/>
                    <a:pt x="38" y="44"/>
                  </a:cubicBezTo>
                  <a:cubicBezTo>
                    <a:pt x="44" y="38"/>
                    <a:pt x="44" y="38"/>
                    <a:pt x="44" y="38"/>
                  </a:cubicBezTo>
                  <a:cubicBezTo>
                    <a:pt x="38" y="32"/>
                    <a:pt x="38" y="32"/>
                    <a:pt x="38" y="32"/>
                  </a:cubicBezTo>
                  <a:cubicBezTo>
                    <a:pt x="38" y="31"/>
                    <a:pt x="39" y="29"/>
                    <a:pt x="39" y="28"/>
                  </a:cubicBezTo>
                  <a:lnTo>
                    <a:pt x="48" y="28"/>
                  </a:lnTo>
                  <a:close/>
                  <a:moveTo>
                    <a:pt x="24" y="32"/>
                  </a:moveTo>
                  <a:cubicBezTo>
                    <a:pt x="20" y="32"/>
                    <a:pt x="16" y="28"/>
                    <a:pt x="16" y="24"/>
                  </a:cubicBezTo>
                  <a:cubicBezTo>
                    <a:pt x="16" y="20"/>
                    <a:pt x="20" y="16"/>
                    <a:pt x="24" y="16"/>
                  </a:cubicBezTo>
                  <a:cubicBezTo>
                    <a:pt x="28" y="16"/>
                    <a:pt x="32" y="20"/>
                    <a:pt x="32" y="24"/>
                  </a:cubicBezTo>
                  <a:cubicBezTo>
                    <a:pt x="32" y="28"/>
                    <a:pt x="28" y="32"/>
                    <a:pt x="24" y="3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grpSp>
        <p:nvGrpSpPr>
          <p:cNvPr id="94" name="Group 93"/>
          <p:cNvGrpSpPr/>
          <p:nvPr/>
        </p:nvGrpSpPr>
        <p:grpSpPr>
          <a:xfrm>
            <a:off x="7896200" y="5661248"/>
            <a:ext cx="610316" cy="610316"/>
            <a:chOff x="5649913" y="4838700"/>
            <a:chExt cx="825500" cy="825500"/>
          </a:xfrm>
          <a:solidFill>
            <a:schemeClr val="bg1"/>
          </a:solidFill>
        </p:grpSpPr>
        <p:sp>
          <p:nvSpPr>
            <p:cNvPr id="95" name="Freeform 74"/>
            <p:cNvSpPr>
              <a:spLocks noEditPoints="1"/>
            </p:cNvSpPr>
            <p:nvPr/>
          </p:nvSpPr>
          <p:spPr bwMode="auto">
            <a:xfrm>
              <a:off x="6097588" y="5286375"/>
              <a:ext cx="377825" cy="377825"/>
            </a:xfrm>
            <a:custGeom>
              <a:avLst/>
              <a:gdLst>
                <a:gd name="T0" fmla="*/ 44 w 44"/>
                <a:gd name="T1" fmla="*/ 26 h 44"/>
                <a:gd name="T2" fmla="*/ 44 w 44"/>
                <a:gd name="T3" fmla="*/ 18 h 44"/>
                <a:gd name="T4" fmla="*/ 36 w 44"/>
                <a:gd name="T5" fmla="*/ 18 h 44"/>
                <a:gd name="T6" fmla="*/ 35 w 44"/>
                <a:gd name="T7" fmla="*/ 15 h 44"/>
                <a:gd name="T8" fmla="*/ 40 w 44"/>
                <a:gd name="T9" fmla="*/ 9 h 44"/>
                <a:gd name="T10" fmla="*/ 35 w 44"/>
                <a:gd name="T11" fmla="*/ 4 h 44"/>
                <a:gd name="T12" fmla="*/ 29 w 44"/>
                <a:gd name="T13" fmla="*/ 9 h 44"/>
                <a:gd name="T14" fmla="*/ 26 w 44"/>
                <a:gd name="T15" fmla="*/ 8 h 44"/>
                <a:gd name="T16" fmla="*/ 26 w 44"/>
                <a:gd name="T17" fmla="*/ 0 h 44"/>
                <a:gd name="T18" fmla="*/ 18 w 44"/>
                <a:gd name="T19" fmla="*/ 0 h 44"/>
                <a:gd name="T20" fmla="*/ 18 w 44"/>
                <a:gd name="T21" fmla="*/ 8 h 44"/>
                <a:gd name="T22" fmla="*/ 15 w 44"/>
                <a:gd name="T23" fmla="*/ 9 h 44"/>
                <a:gd name="T24" fmla="*/ 9 w 44"/>
                <a:gd name="T25" fmla="*/ 4 h 44"/>
                <a:gd name="T26" fmla="*/ 4 w 44"/>
                <a:gd name="T27" fmla="*/ 9 h 44"/>
                <a:gd name="T28" fmla="*/ 9 w 44"/>
                <a:gd name="T29" fmla="*/ 15 h 44"/>
                <a:gd name="T30" fmla="*/ 8 w 44"/>
                <a:gd name="T31" fmla="*/ 18 h 44"/>
                <a:gd name="T32" fmla="*/ 0 w 44"/>
                <a:gd name="T33" fmla="*/ 18 h 44"/>
                <a:gd name="T34" fmla="*/ 0 w 44"/>
                <a:gd name="T35" fmla="*/ 26 h 44"/>
                <a:gd name="T36" fmla="*/ 8 w 44"/>
                <a:gd name="T37" fmla="*/ 26 h 44"/>
                <a:gd name="T38" fmla="*/ 9 w 44"/>
                <a:gd name="T39" fmla="*/ 29 h 44"/>
                <a:gd name="T40" fmla="*/ 4 w 44"/>
                <a:gd name="T41" fmla="*/ 35 h 44"/>
                <a:gd name="T42" fmla="*/ 9 w 44"/>
                <a:gd name="T43" fmla="*/ 40 h 44"/>
                <a:gd name="T44" fmla="*/ 15 w 44"/>
                <a:gd name="T45" fmla="*/ 35 h 44"/>
                <a:gd name="T46" fmla="*/ 18 w 44"/>
                <a:gd name="T47" fmla="*/ 36 h 44"/>
                <a:gd name="T48" fmla="*/ 18 w 44"/>
                <a:gd name="T49" fmla="*/ 44 h 44"/>
                <a:gd name="T50" fmla="*/ 26 w 44"/>
                <a:gd name="T51" fmla="*/ 44 h 44"/>
                <a:gd name="T52" fmla="*/ 26 w 44"/>
                <a:gd name="T53" fmla="*/ 36 h 44"/>
                <a:gd name="T54" fmla="*/ 29 w 44"/>
                <a:gd name="T55" fmla="*/ 35 h 44"/>
                <a:gd name="T56" fmla="*/ 35 w 44"/>
                <a:gd name="T57" fmla="*/ 40 h 44"/>
                <a:gd name="T58" fmla="*/ 40 w 44"/>
                <a:gd name="T59" fmla="*/ 35 h 44"/>
                <a:gd name="T60" fmla="*/ 35 w 44"/>
                <a:gd name="T61" fmla="*/ 29 h 44"/>
                <a:gd name="T62" fmla="*/ 36 w 44"/>
                <a:gd name="T63" fmla="*/ 26 h 44"/>
                <a:gd name="T64" fmla="*/ 44 w 44"/>
                <a:gd name="T65" fmla="*/ 26 h 44"/>
                <a:gd name="T66" fmla="*/ 22 w 44"/>
                <a:gd name="T67" fmla="*/ 29 h 44"/>
                <a:gd name="T68" fmla="*/ 15 w 44"/>
                <a:gd name="T69" fmla="*/ 22 h 44"/>
                <a:gd name="T70" fmla="*/ 22 w 44"/>
                <a:gd name="T71" fmla="*/ 15 h 44"/>
                <a:gd name="T72" fmla="*/ 29 w 44"/>
                <a:gd name="T73" fmla="*/ 22 h 44"/>
                <a:gd name="T74" fmla="*/ 22 w 44"/>
                <a:gd name="T75" fmla="*/ 2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 h="44">
                  <a:moveTo>
                    <a:pt x="44" y="26"/>
                  </a:moveTo>
                  <a:cubicBezTo>
                    <a:pt x="44" y="18"/>
                    <a:pt x="44" y="18"/>
                    <a:pt x="44" y="18"/>
                  </a:cubicBezTo>
                  <a:cubicBezTo>
                    <a:pt x="36" y="18"/>
                    <a:pt x="36" y="18"/>
                    <a:pt x="36" y="18"/>
                  </a:cubicBezTo>
                  <a:cubicBezTo>
                    <a:pt x="36" y="17"/>
                    <a:pt x="36" y="16"/>
                    <a:pt x="35" y="15"/>
                  </a:cubicBezTo>
                  <a:cubicBezTo>
                    <a:pt x="40" y="9"/>
                    <a:pt x="40" y="9"/>
                    <a:pt x="40" y="9"/>
                  </a:cubicBezTo>
                  <a:cubicBezTo>
                    <a:pt x="35" y="4"/>
                    <a:pt x="35" y="4"/>
                    <a:pt x="35" y="4"/>
                  </a:cubicBezTo>
                  <a:cubicBezTo>
                    <a:pt x="29" y="9"/>
                    <a:pt x="29" y="9"/>
                    <a:pt x="29" y="9"/>
                  </a:cubicBezTo>
                  <a:cubicBezTo>
                    <a:pt x="28" y="8"/>
                    <a:pt x="27" y="8"/>
                    <a:pt x="26" y="8"/>
                  </a:cubicBezTo>
                  <a:cubicBezTo>
                    <a:pt x="26" y="0"/>
                    <a:pt x="26" y="0"/>
                    <a:pt x="26" y="0"/>
                  </a:cubicBezTo>
                  <a:cubicBezTo>
                    <a:pt x="18" y="0"/>
                    <a:pt x="18" y="0"/>
                    <a:pt x="18" y="0"/>
                  </a:cubicBezTo>
                  <a:cubicBezTo>
                    <a:pt x="18" y="8"/>
                    <a:pt x="18" y="8"/>
                    <a:pt x="18" y="8"/>
                  </a:cubicBezTo>
                  <a:cubicBezTo>
                    <a:pt x="17" y="8"/>
                    <a:pt x="16" y="8"/>
                    <a:pt x="15" y="9"/>
                  </a:cubicBezTo>
                  <a:cubicBezTo>
                    <a:pt x="9" y="4"/>
                    <a:pt x="9" y="4"/>
                    <a:pt x="9" y="4"/>
                  </a:cubicBezTo>
                  <a:cubicBezTo>
                    <a:pt x="4" y="9"/>
                    <a:pt x="4" y="9"/>
                    <a:pt x="4" y="9"/>
                  </a:cubicBezTo>
                  <a:cubicBezTo>
                    <a:pt x="9" y="15"/>
                    <a:pt x="9" y="15"/>
                    <a:pt x="9" y="15"/>
                  </a:cubicBezTo>
                  <a:cubicBezTo>
                    <a:pt x="8" y="16"/>
                    <a:pt x="8" y="17"/>
                    <a:pt x="8" y="18"/>
                  </a:cubicBezTo>
                  <a:cubicBezTo>
                    <a:pt x="0" y="18"/>
                    <a:pt x="0" y="18"/>
                    <a:pt x="0" y="18"/>
                  </a:cubicBezTo>
                  <a:cubicBezTo>
                    <a:pt x="0" y="26"/>
                    <a:pt x="0" y="26"/>
                    <a:pt x="0" y="26"/>
                  </a:cubicBezTo>
                  <a:cubicBezTo>
                    <a:pt x="8" y="26"/>
                    <a:pt x="8" y="26"/>
                    <a:pt x="8" y="26"/>
                  </a:cubicBezTo>
                  <a:cubicBezTo>
                    <a:pt x="8" y="27"/>
                    <a:pt x="8" y="28"/>
                    <a:pt x="9" y="29"/>
                  </a:cubicBezTo>
                  <a:cubicBezTo>
                    <a:pt x="4" y="35"/>
                    <a:pt x="4" y="35"/>
                    <a:pt x="4" y="35"/>
                  </a:cubicBezTo>
                  <a:cubicBezTo>
                    <a:pt x="9" y="40"/>
                    <a:pt x="9" y="40"/>
                    <a:pt x="9" y="40"/>
                  </a:cubicBezTo>
                  <a:cubicBezTo>
                    <a:pt x="15" y="35"/>
                    <a:pt x="15" y="35"/>
                    <a:pt x="15" y="35"/>
                  </a:cubicBezTo>
                  <a:cubicBezTo>
                    <a:pt x="16" y="36"/>
                    <a:pt x="17" y="36"/>
                    <a:pt x="18" y="36"/>
                  </a:cubicBezTo>
                  <a:cubicBezTo>
                    <a:pt x="18" y="44"/>
                    <a:pt x="18" y="44"/>
                    <a:pt x="18" y="44"/>
                  </a:cubicBezTo>
                  <a:cubicBezTo>
                    <a:pt x="26" y="44"/>
                    <a:pt x="26" y="44"/>
                    <a:pt x="26" y="44"/>
                  </a:cubicBezTo>
                  <a:cubicBezTo>
                    <a:pt x="26" y="36"/>
                    <a:pt x="26" y="36"/>
                    <a:pt x="26" y="36"/>
                  </a:cubicBezTo>
                  <a:cubicBezTo>
                    <a:pt x="27" y="36"/>
                    <a:pt x="28" y="36"/>
                    <a:pt x="29" y="35"/>
                  </a:cubicBezTo>
                  <a:cubicBezTo>
                    <a:pt x="35" y="40"/>
                    <a:pt x="35" y="40"/>
                    <a:pt x="35" y="40"/>
                  </a:cubicBezTo>
                  <a:cubicBezTo>
                    <a:pt x="40" y="35"/>
                    <a:pt x="40" y="35"/>
                    <a:pt x="40" y="35"/>
                  </a:cubicBezTo>
                  <a:cubicBezTo>
                    <a:pt x="35" y="29"/>
                    <a:pt x="35" y="29"/>
                    <a:pt x="35" y="29"/>
                  </a:cubicBezTo>
                  <a:cubicBezTo>
                    <a:pt x="36" y="28"/>
                    <a:pt x="36" y="27"/>
                    <a:pt x="36" y="26"/>
                  </a:cubicBezTo>
                  <a:lnTo>
                    <a:pt x="44" y="26"/>
                  </a:lnTo>
                  <a:close/>
                  <a:moveTo>
                    <a:pt x="22" y="29"/>
                  </a:moveTo>
                  <a:cubicBezTo>
                    <a:pt x="18" y="29"/>
                    <a:pt x="15" y="26"/>
                    <a:pt x="15" y="22"/>
                  </a:cubicBezTo>
                  <a:cubicBezTo>
                    <a:pt x="15" y="18"/>
                    <a:pt x="18" y="15"/>
                    <a:pt x="22" y="15"/>
                  </a:cubicBezTo>
                  <a:cubicBezTo>
                    <a:pt x="26" y="15"/>
                    <a:pt x="29" y="18"/>
                    <a:pt x="29" y="22"/>
                  </a:cubicBezTo>
                  <a:cubicBezTo>
                    <a:pt x="29" y="26"/>
                    <a:pt x="26" y="29"/>
                    <a:pt x="22"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96" name="Freeform 75"/>
            <p:cNvSpPr>
              <a:spLocks noEditPoints="1"/>
            </p:cNvSpPr>
            <p:nvPr/>
          </p:nvSpPr>
          <p:spPr bwMode="auto">
            <a:xfrm>
              <a:off x="5649913" y="4838700"/>
              <a:ext cx="515938" cy="825500"/>
            </a:xfrm>
            <a:custGeom>
              <a:avLst/>
              <a:gdLst>
                <a:gd name="T0" fmla="*/ 8 w 60"/>
                <a:gd name="T1" fmla="*/ 76 h 96"/>
                <a:gd name="T2" fmla="*/ 36 w 60"/>
                <a:gd name="T3" fmla="*/ 48 h 96"/>
                <a:gd name="T4" fmla="*/ 53 w 60"/>
                <a:gd name="T5" fmla="*/ 54 h 96"/>
                <a:gd name="T6" fmla="*/ 59 w 60"/>
                <a:gd name="T7" fmla="*/ 48 h 96"/>
                <a:gd name="T8" fmla="*/ 51 w 60"/>
                <a:gd name="T9" fmla="*/ 43 h 96"/>
                <a:gd name="T10" fmla="*/ 60 w 60"/>
                <a:gd name="T11" fmla="*/ 24 h 96"/>
                <a:gd name="T12" fmla="*/ 36 w 60"/>
                <a:gd name="T13" fmla="*/ 0 h 96"/>
                <a:gd name="T14" fmla="*/ 12 w 60"/>
                <a:gd name="T15" fmla="*/ 24 h 96"/>
                <a:gd name="T16" fmla="*/ 21 w 60"/>
                <a:gd name="T17" fmla="*/ 43 h 96"/>
                <a:gd name="T18" fmla="*/ 0 w 60"/>
                <a:gd name="T19" fmla="*/ 76 h 96"/>
                <a:gd name="T20" fmla="*/ 0 w 60"/>
                <a:gd name="T21" fmla="*/ 96 h 96"/>
                <a:gd name="T22" fmla="*/ 52 w 60"/>
                <a:gd name="T23" fmla="*/ 96 h 96"/>
                <a:gd name="T24" fmla="*/ 52 w 60"/>
                <a:gd name="T25" fmla="*/ 88 h 96"/>
                <a:gd name="T26" fmla="*/ 8 w 60"/>
                <a:gd name="T27" fmla="*/ 88 h 96"/>
                <a:gd name="T28" fmla="*/ 8 w 60"/>
                <a:gd name="T29" fmla="*/ 76 h 96"/>
                <a:gd name="T30" fmla="*/ 20 w 60"/>
                <a:gd name="T31" fmla="*/ 24 h 96"/>
                <a:gd name="T32" fmla="*/ 36 w 60"/>
                <a:gd name="T33" fmla="*/ 8 h 96"/>
                <a:gd name="T34" fmla="*/ 52 w 60"/>
                <a:gd name="T35" fmla="*/ 24 h 96"/>
                <a:gd name="T36" fmla="*/ 36 w 60"/>
                <a:gd name="T37" fmla="*/ 40 h 96"/>
                <a:gd name="T38" fmla="*/ 20 w 60"/>
                <a:gd name="T39" fmla="*/ 2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96">
                  <a:moveTo>
                    <a:pt x="8" y="76"/>
                  </a:moveTo>
                  <a:cubicBezTo>
                    <a:pt x="8" y="61"/>
                    <a:pt x="21" y="48"/>
                    <a:pt x="36" y="48"/>
                  </a:cubicBezTo>
                  <a:cubicBezTo>
                    <a:pt x="42" y="48"/>
                    <a:pt x="48" y="50"/>
                    <a:pt x="53" y="54"/>
                  </a:cubicBezTo>
                  <a:cubicBezTo>
                    <a:pt x="59" y="48"/>
                    <a:pt x="59" y="48"/>
                    <a:pt x="59" y="48"/>
                  </a:cubicBezTo>
                  <a:cubicBezTo>
                    <a:pt x="56" y="46"/>
                    <a:pt x="53" y="44"/>
                    <a:pt x="51" y="43"/>
                  </a:cubicBezTo>
                  <a:cubicBezTo>
                    <a:pt x="56" y="39"/>
                    <a:pt x="60" y="32"/>
                    <a:pt x="60" y="24"/>
                  </a:cubicBezTo>
                  <a:cubicBezTo>
                    <a:pt x="60" y="11"/>
                    <a:pt x="49" y="0"/>
                    <a:pt x="36" y="0"/>
                  </a:cubicBezTo>
                  <a:cubicBezTo>
                    <a:pt x="23" y="0"/>
                    <a:pt x="12" y="11"/>
                    <a:pt x="12" y="24"/>
                  </a:cubicBezTo>
                  <a:cubicBezTo>
                    <a:pt x="12" y="32"/>
                    <a:pt x="16" y="39"/>
                    <a:pt x="21" y="43"/>
                  </a:cubicBezTo>
                  <a:cubicBezTo>
                    <a:pt x="9" y="49"/>
                    <a:pt x="0" y="61"/>
                    <a:pt x="0" y="76"/>
                  </a:cubicBezTo>
                  <a:cubicBezTo>
                    <a:pt x="0" y="96"/>
                    <a:pt x="0" y="96"/>
                    <a:pt x="0" y="96"/>
                  </a:cubicBezTo>
                  <a:cubicBezTo>
                    <a:pt x="52" y="96"/>
                    <a:pt x="52" y="96"/>
                    <a:pt x="52" y="96"/>
                  </a:cubicBezTo>
                  <a:cubicBezTo>
                    <a:pt x="52" y="88"/>
                    <a:pt x="52" y="88"/>
                    <a:pt x="52" y="88"/>
                  </a:cubicBezTo>
                  <a:cubicBezTo>
                    <a:pt x="8" y="88"/>
                    <a:pt x="8" y="88"/>
                    <a:pt x="8" y="88"/>
                  </a:cubicBezTo>
                  <a:lnTo>
                    <a:pt x="8" y="76"/>
                  </a:lnTo>
                  <a:close/>
                  <a:moveTo>
                    <a:pt x="20" y="24"/>
                  </a:moveTo>
                  <a:cubicBezTo>
                    <a:pt x="20" y="15"/>
                    <a:pt x="27" y="8"/>
                    <a:pt x="36" y="8"/>
                  </a:cubicBezTo>
                  <a:cubicBezTo>
                    <a:pt x="45" y="8"/>
                    <a:pt x="52" y="15"/>
                    <a:pt x="52" y="24"/>
                  </a:cubicBezTo>
                  <a:cubicBezTo>
                    <a:pt x="52" y="33"/>
                    <a:pt x="45" y="40"/>
                    <a:pt x="36" y="40"/>
                  </a:cubicBezTo>
                  <a:cubicBezTo>
                    <a:pt x="27" y="40"/>
                    <a:pt x="20" y="33"/>
                    <a:pt x="20"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sp>
        <p:nvSpPr>
          <p:cNvPr id="97" name="Freeform 66"/>
          <p:cNvSpPr>
            <a:spLocks noEditPoints="1"/>
          </p:cNvSpPr>
          <p:nvPr/>
        </p:nvSpPr>
        <p:spPr bwMode="auto">
          <a:xfrm>
            <a:off x="7248128" y="5667054"/>
            <a:ext cx="598697" cy="604510"/>
          </a:xfrm>
          <a:custGeom>
            <a:avLst/>
            <a:gdLst>
              <a:gd name="T0" fmla="*/ 78 w 95"/>
              <a:gd name="T1" fmla="*/ 96 h 96"/>
              <a:gd name="T2" fmla="*/ 70 w 95"/>
              <a:gd name="T3" fmla="*/ 96 h 96"/>
              <a:gd name="T4" fmla="*/ 70 w 95"/>
              <a:gd name="T5" fmla="*/ 81 h 96"/>
              <a:gd name="T6" fmla="*/ 57 w 95"/>
              <a:gd name="T7" fmla="*/ 88 h 96"/>
              <a:gd name="T8" fmla="*/ 53 w 95"/>
              <a:gd name="T9" fmla="*/ 82 h 96"/>
              <a:gd name="T10" fmla="*/ 66 w 95"/>
              <a:gd name="T11" fmla="*/ 74 h 96"/>
              <a:gd name="T12" fmla="*/ 53 w 95"/>
              <a:gd name="T13" fmla="*/ 67 h 96"/>
              <a:gd name="T14" fmla="*/ 57 w 95"/>
              <a:gd name="T15" fmla="*/ 60 h 96"/>
              <a:gd name="T16" fmla="*/ 70 w 95"/>
              <a:gd name="T17" fmla="*/ 67 h 96"/>
              <a:gd name="T18" fmla="*/ 70 w 95"/>
              <a:gd name="T19" fmla="*/ 52 h 96"/>
              <a:gd name="T20" fmla="*/ 78 w 95"/>
              <a:gd name="T21" fmla="*/ 52 h 96"/>
              <a:gd name="T22" fmla="*/ 78 w 95"/>
              <a:gd name="T23" fmla="*/ 67 h 96"/>
              <a:gd name="T24" fmla="*/ 91 w 95"/>
              <a:gd name="T25" fmla="*/ 60 h 96"/>
              <a:gd name="T26" fmla="*/ 95 w 95"/>
              <a:gd name="T27" fmla="*/ 67 h 96"/>
              <a:gd name="T28" fmla="*/ 82 w 95"/>
              <a:gd name="T29" fmla="*/ 74 h 96"/>
              <a:gd name="T30" fmla="*/ 95 w 95"/>
              <a:gd name="T31" fmla="*/ 82 h 96"/>
              <a:gd name="T32" fmla="*/ 91 w 95"/>
              <a:gd name="T33" fmla="*/ 88 h 96"/>
              <a:gd name="T34" fmla="*/ 78 w 95"/>
              <a:gd name="T35" fmla="*/ 81 h 96"/>
              <a:gd name="T36" fmla="*/ 78 w 95"/>
              <a:gd name="T37" fmla="*/ 96 h 96"/>
              <a:gd name="T38" fmla="*/ 52 w 95"/>
              <a:gd name="T39" fmla="*/ 96 h 96"/>
              <a:gd name="T40" fmla="*/ 0 w 95"/>
              <a:gd name="T41" fmla="*/ 96 h 96"/>
              <a:gd name="T42" fmla="*/ 0 w 95"/>
              <a:gd name="T43" fmla="*/ 76 h 96"/>
              <a:gd name="T44" fmla="*/ 21 w 95"/>
              <a:gd name="T45" fmla="*/ 43 h 96"/>
              <a:gd name="T46" fmla="*/ 12 w 95"/>
              <a:gd name="T47" fmla="*/ 24 h 96"/>
              <a:gd name="T48" fmla="*/ 36 w 95"/>
              <a:gd name="T49" fmla="*/ 0 h 96"/>
              <a:gd name="T50" fmla="*/ 60 w 95"/>
              <a:gd name="T51" fmla="*/ 24 h 96"/>
              <a:gd name="T52" fmla="*/ 51 w 95"/>
              <a:gd name="T53" fmla="*/ 43 h 96"/>
              <a:gd name="T54" fmla="*/ 59 w 95"/>
              <a:gd name="T55" fmla="*/ 48 h 96"/>
              <a:gd name="T56" fmla="*/ 53 w 95"/>
              <a:gd name="T57" fmla="*/ 54 h 96"/>
              <a:gd name="T58" fmla="*/ 36 w 95"/>
              <a:gd name="T59" fmla="*/ 48 h 96"/>
              <a:gd name="T60" fmla="*/ 8 w 95"/>
              <a:gd name="T61" fmla="*/ 76 h 96"/>
              <a:gd name="T62" fmla="*/ 8 w 95"/>
              <a:gd name="T63" fmla="*/ 88 h 96"/>
              <a:gd name="T64" fmla="*/ 52 w 95"/>
              <a:gd name="T65" fmla="*/ 88 h 96"/>
              <a:gd name="T66" fmla="*/ 52 w 95"/>
              <a:gd name="T67" fmla="*/ 96 h 96"/>
              <a:gd name="T68" fmla="*/ 36 w 95"/>
              <a:gd name="T69" fmla="*/ 8 h 96"/>
              <a:gd name="T70" fmla="*/ 20 w 95"/>
              <a:gd name="T71" fmla="*/ 24 h 96"/>
              <a:gd name="T72" fmla="*/ 36 w 95"/>
              <a:gd name="T73" fmla="*/ 40 h 96"/>
              <a:gd name="T74" fmla="*/ 52 w 95"/>
              <a:gd name="T75" fmla="*/ 24 h 96"/>
              <a:gd name="T76" fmla="*/ 36 w 95"/>
              <a:gd name="T77" fmla="*/ 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5" h="96">
                <a:moveTo>
                  <a:pt x="78" y="96"/>
                </a:moveTo>
                <a:cubicBezTo>
                  <a:pt x="70" y="96"/>
                  <a:pt x="70" y="96"/>
                  <a:pt x="70" y="96"/>
                </a:cubicBezTo>
                <a:cubicBezTo>
                  <a:pt x="70" y="81"/>
                  <a:pt x="70" y="81"/>
                  <a:pt x="70" y="81"/>
                </a:cubicBezTo>
                <a:cubicBezTo>
                  <a:pt x="57" y="88"/>
                  <a:pt x="57" y="88"/>
                  <a:pt x="57" y="88"/>
                </a:cubicBezTo>
                <a:cubicBezTo>
                  <a:pt x="53" y="82"/>
                  <a:pt x="53" y="82"/>
                  <a:pt x="53" y="82"/>
                </a:cubicBezTo>
                <a:cubicBezTo>
                  <a:pt x="66" y="74"/>
                  <a:pt x="66" y="74"/>
                  <a:pt x="66" y="74"/>
                </a:cubicBezTo>
                <a:cubicBezTo>
                  <a:pt x="53" y="67"/>
                  <a:pt x="53" y="67"/>
                  <a:pt x="53" y="67"/>
                </a:cubicBezTo>
                <a:cubicBezTo>
                  <a:pt x="57" y="60"/>
                  <a:pt x="57" y="60"/>
                  <a:pt x="57" y="60"/>
                </a:cubicBezTo>
                <a:cubicBezTo>
                  <a:pt x="70" y="67"/>
                  <a:pt x="70" y="67"/>
                  <a:pt x="70" y="67"/>
                </a:cubicBezTo>
                <a:cubicBezTo>
                  <a:pt x="70" y="52"/>
                  <a:pt x="70" y="52"/>
                  <a:pt x="70" y="52"/>
                </a:cubicBezTo>
                <a:cubicBezTo>
                  <a:pt x="78" y="52"/>
                  <a:pt x="78" y="52"/>
                  <a:pt x="78" y="52"/>
                </a:cubicBezTo>
                <a:cubicBezTo>
                  <a:pt x="78" y="67"/>
                  <a:pt x="78" y="67"/>
                  <a:pt x="78" y="67"/>
                </a:cubicBezTo>
                <a:cubicBezTo>
                  <a:pt x="91" y="60"/>
                  <a:pt x="91" y="60"/>
                  <a:pt x="91" y="60"/>
                </a:cubicBezTo>
                <a:cubicBezTo>
                  <a:pt x="95" y="67"/>
                  <a:pt x="95" y="67"/>
                  <a:pt x="95" y="67"/>
                </a:cubicBezTo>
                <a:cubicBezTo>
                  <a:pt x="82" y="74"/>
                  <a:pt x="82" y="74"/>
                  <a:pt x="82" y="74"/>
                </a:cubicBezTo>
                <a:cubicBezTo>
                  <a:pt x="95" y="82"/>
                  <a:pt x="95" y="82"/>
                  <a:pt x="95" y="82"/>
                </a:cubicBezTo>
                <a:cubicBezTo>
                  <a:pt x="91" y="88"/>
                  <a:pt x="91" y="88"/>
                  <a:pt x="91" y="88"/>
                </a:cubicBezTo>
                <a:cubicBezTo>
                  <a:pt x="78" y="81"/>
                  <a:pt x="78" y="81"/>
                  <a:pt x="78" y="81"/>
                </a:cubicBezTo>
                <a:lnTo>
                  <a:pt x="78" y="96"/>
                </a:lnTo>
                <a:close/>
                <a:moveTo>
                  <a:pt x="52" y="96"/>
                </a:moveTo>
                <a:cubicBezTo>
                  <a:pt x="0" y="96"/>
                  <a:pt x="0" y="96"/>
                  <a:pt x="0" y="96"/>
                </a:cubicBezTo>
                <a:cubicBezTo>
                  <a:pt x="0" y="76"/>
                  <a:pt x="0" y="76"/>
                  <a:pt x="0" y="76"/>
                </a:cubicBezTo>
                <a:cubicBezTo>
                  <a:pt x="0" y="61"/>
                  <a:pt x="9" y="49"/>
                  <a:pt x="21" y="43"/>
                </a:cubicBezTo>
                <a:cubicBezTo>
                  <a:pt x="16" y="39"/>
                  <a:pt x="12" y="32"/>
                  <a:pt x="12" y="24"/>
                </a:cubicBezTo>
                <a:cubicBezTo>
                  <a:pt x="12" y="11"/>
                  <a:pt x="23" y="0"/>
                  <a:pt x="36" y="0"/>
                </a:cubicBezTo>
                <a:cubicBezTo>
                  <a:pt x="49" y="0"/>
                  <a:pt x="60" y="11"/>
                  <a:pt x="60" y="24"/>
                </a:cubicBezTo>
                <a:cubicBezTo>
                  <a:pt x="60" y="32"/>
                  <a:pt x="56" y="39"/>
                  <a:pt x="51" y="43"/>
                </a:cubicBezTo>
                <a:cubicBezTo>
                  <a:pt x="53" y="44"/>
                  <a:pt x="56" y="46"/>
                  <a:pt x="59" y="48"/>
                </a:cubicBezTo>
                <a:cubicBezTo>
                  <a:pt x="53" y="54"/>
                  <a:pt x="53" y="54"/>
                  <a:pt x="53" y="54"/>
                </a:cubicBezTo>
                <a:cubicBezTo>
                  <a:pt x="48" y="50"/>
                  <a:pt x="42" y="48"/>
                  <a:pt x="36" y="48"/>
                </a:cubicBezTo>
                <a:cubicBezTo>
                  <a:pt x="21" y="48"/>
                  <a:pt x="8" y="61"/>
                  <a:pt x="8" y="76"/>
                </a:cubicBezTo>
                <a:cubicBezTo>
                  <a:pt x="8" y="88"/>
                  <a:pt x="8" y="88"/>
                  <a:pt x="8" y="88"/>
                </a:cubicBezTo>
                <a:cubicBezTo>
                  <a:pt x="52" y="88"/>
                  <a:pt x="52" y="88"/>
                  <a:pt x="52" y="88"/>
                </a:cubicBezTo>
                <a:lnTo>
                  <a:pt x="52" y="96"/>
                </a:lnTo>
                <a:close/>
                <a:moveTo>
                  <a:pt x="36" y="8"/>
                </a:moveTo>
                <a:cubicBezTo>
                  <a:pt x="27" y="8"/>
                  <a:pt x="20" y="15"/>
                  <a:pt x="20" y="24"/>
                </a:cubicBezTo>
                <a:cubicBezTo>
                  <a:pt x="20" y="33"/>
                  <a:pt x="27" y="40"/>
                  <a:pt x="36" y="40"/>
                </a:cubicBezTo>
                <a:cubicBezTo>
                  <a:pt x="45" y="40"/>
                  <a:pt x="52" y="33"/>
                  <a:pt x="52" y="24"/>
                </a:cubicBezTo>
                <a:cubicBezTo>
                  <a:pt x="52" y="15"/>
                  <a:pt x="45" y="8"/>
                  <a:pt x="36" y="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latin typeface="+mj-lt"/>
            </a:endParaRPr>
          </a:p>
        </p:txBody>
      </p:sp>
      <p:grpSp>
        <p:nvGrpSpPr>
          <p:cNvPr id="98" name="Group 97"/>
          <p:cNvGrpSpPr/>
          <p:nvPr/>
        </p:nvGrpSpPr>
        <p:grpSpPr>
          <a:xfrm>
            <a:off x="6831139" y="3543550"/>
            <a:ext cx="633013" cy="633013"/>
            <a:chOff x="3970338" y="1536700"/>
            <a:chExt cx="825500" cy="825500"/>
          </a:xfrm>
        </p:grpSpPr>
        <p:sp>
          <p:nvSpPr>
            <p:cNvPr id="99" name="Freeform 15"/>
            <p:cNvSpPr>
              <a:spLocks noEditPoints="1"/>
            </p:cNvSpPr>
            <p:nvPr/>
          </p:nvSpPr>
          <p:spPr bwMode="auto">
            <a:xfrm>
              <a:off x="3970338" y="1536700"/>
              <a:ext cx="412750" cy="412750"/>
            </a:xfrm>
            <a:custGeom>
              <a:avLst/>
              <a:gdLst>
                <a:gd name="T0" fmla="*/ 32 w 48"/>
                <a:gd name="T1" fmla="*/ 38 h 48"/>
                <a:gd name="T2" fmla="*/ 38 w 48"/>
                <a:gd name="T3" fmla="*/ 44 h 48"/>
                <a:gd name="T4" fmla="*/ 44 w 48"/>
                <a:gd name="T5" fmla="*/ 38 h 48"/>
                <a:gd name="T6" fmla="*/ 38 w 48"/>
                <a:gd name="T7" fmla="*/ 32 h 48"/>
                <a:gd name="T8" fmla="*/ 39 w 48"/>
                <a:gd name="T9" fmla="*/ 28 h 48"/>
                <a:gd name="T10" fmla="*/ 48 w 48"/>
                <a:gd name="T11" fmla="*/ 28 h 48"/>
                <a:gd name="T12" fmla="*/ 48 w 48"/>
                <a:gd name="T13" fmla="*/ 20 h 48"/>
                <a:gd name="T14" fmla="*/ 39 w 48"/>
                <a:gd name="T15" fmla="*/ 20 h 48"/>
                <a:gd name="T16" fmla="*/ 38 w 48"/>
                <a:gd name="T17" fmla="*/ 16 h 48"/>
                <a:gd name="T18" fmla="*/ 44 w 48"/>
                <a:gd name="T19" fmla="*/ 10 h 48"/>
                <a:gd name="T20" fmla="*/ 38 w 48"/>
                <a:gd name="T21" fmla="*/ 4 h 48"/>
                <a:gd name="T22" fmla="*/ 32 w 48"/>
                <a:gd name="T23" fmla="*/ 10 h 48"/>
                <a:gd name="T24" fmla="*/ 28 w 48"/>
                <a:gd name="T25" fmla="*/ 9 h 48"/>
                <a:gd name="T26" fmla="*/ 28 w 48"/>
                <a:gd name="T27" fmla="*/ 0 h 48"/>
                <a:gd name="T28" fmla="*/ 20 w 48"/>
                <a:gd name="T29" fmla="*/ 0 h 48"/>
                <a:gd name="T30" fmla="*/ 20 w 48"/>
                <a:gd name="T31" fmla="*/ 9 h 48"/>
                <a:gd name="T32" fmla="*/ 16 w 48"/>
                <a:gd name="T33" fmla="*/ 10 h 48"/>
                <a:gd name="T34" fmla="*/ 10 w 48"/>
                <a:gd name="T35" fmla="*/ 4 h 48"/>
                <a:gd name="T36" fmla="*/ 4 w 48"/>
                <a:gd name="T37" fmla="*/ 10 h 48"/>
                <a:gd name="T38" fmla="*/ 10 w 48"/>
                <a:gd name="T39" fmla="*/ 16 h 48"/>
                <a:gd name="T40" fmla="*/ 9 w 48"/>
                <a:gd name="T41" fmla="*/ 20 h 48"/>
                <a:gd name="T42" fmla="*/ 0 w 48"/>
                <a:gd name="T43" fmla="*/ 20 h 48"/>
                <a:gd name="T44" fmla="*/ 0 w 48"/>
                <a:gd name="T45" fmla="*/ 28 h 48"/>
                <a:gd name="T46" fmla="*/ 9 w 48"/>
                <a:gd name="T47" fmla="*/ 28 h 48"/>
                <a:gd name="T48" fmla="*/ 10 w 48"/>
                <a:gd name="T49" fmla="*/ 32 h 48"/>
                <a:gd name="T50" fmla="*/ 4 w 48"/>
                <a:gd name="T51" fmla="*/ 38 h 48"/>
                <a:gd name="T52" fmla="*/ 10 w 48"/>
                <a:gd name="T53" fmla="*/ 44 h 48"/>
                <a:gd name="T54" fmla="*/ 16 w 48"/>
                <a:gd name="T55" fmla="*/ 38 h 48"/>
                <a:gd name="T56" fmla="*/ 20 w 48"/>
                <a:gd name="T57" fmla="*/ 39 h 48"/>
                <a:gd name="T58" fmla="*/ 20 w 48"/>
                <a:gd name="T59" fmla="*/ 48 h 48"/>
                <a:gd name="T60" fmla="*/ 28 w 48"/>
                <a:gd name="T61" fmla="*/ 48 h 48"/>
                <a:gd name="T62" fmla="*/ 28 w 48"/>
                <a:gd name="T63" fmla="*/ 39 h 48"/>
                <a:gd name="T64" fmla="*/ 32 w 48"/>
                <a:gd name="T65" fmla="*/ 38 h 48"/>
                <a:gd name="T66" fmla="*/ 16 w 48"/>
                <a:gd name="T67" fmla="*/ 24 h 48"/>
                <a:gd name="T68" fmla="*/ 24 w 48"/>
                <a:gd name="T69" fmla="*/ 16 h 48"/>
                <a:gd name="T70" fmla="*/ 32 w 48"/>
                <a:gd name="T71" fmla="*/ 24 h 48"/>
                <a:gd name="T72" fmla="*/ 24 w 48"/>
                <a:gd name="T73" fmla="*/ 32 h 48"/>
                <a:gd name="T74" fmla="*/ 16 w 48"/>
                <a:gd name="T75"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 h="48">
                  <a:moveTo>
                    <a:pt x="32" y="38"/>
                  </a:moveTo>
                  <a:cubicBezTo>
                    <a:pt x="38" y="44"/>
                    <a:pt x="38" y="44"/>
                    <a:pt x="38" y="44"/>
                  </a:cubicBezTo>
                  <a:cubicBezTo>
                    <a:pt x="44" y="38"/>
                    <a:pt x="44" y="38"/>
                    <a:pt x="44" y="38"/>
                  </a:cubicBezTo>
                  <a:cubicBezTo>
                    <a:pt x="38" y="32"/>
                    <a:pt x="38" y="32"/>
                    <a:pt x="38" y="32"/>
                  </a:cubicBezTo>
                  <a:cubicBezTo>
                    <a:pt x="38" y="31"/>
                    <a:pt x="39" y="29"/>
                    <a:pt x="39" y="28"/>
                  </a:cubicBezTo>
                  <a:cubicBezTo>
                    <a:pt x="48" y="28"/>
                    <a:pt x="48" y="28"/>
                    <a:pt x="48" y="28"/>
                  </a:cubicBezTo>
                  <a:cubicBezTo>
                    <a:pt x="48" y="20"/>
                    <a:pt x="48" y="20"/>
                    <a:pt x="48" y="20"/>
                  </a:cubicBezTo>
                  <a:cubicBezTo>
                    <a:pt x="39" y="20"/>
                    <a:pt x="39" y="20"/>
                    <a:pt x="39" y="20"/>
                  </a:cubicBezTo>
                  <a:cubicBezTo>
                    <a:pt x="39" y="19"/>
                    <a:pt x="38" y="17"/>
                    <a:pt x="38" y="16"/>
                  </a:cubicBezTo>
                  <a:cubicBezTo>
                    <a:pt x="44" y="10"/>
                    <a:pt x="44" y="10"/>
                    <a:pt x="44" y="10"/>
                  </a:cubicBezTo>
                  <a:cubicBezTo>
                    <a:pt x="38" y="4"/>
                    <a:pt x="38" y="4"/>
                    <a:pt x="38" y="4"/>
                  </a:cubicBezTo>
                  <a:cubicBezTo>
                    <a:pt x="32" y="10"/>
                    <a:pt x="32" y="10"/>
                    <a:pt x="32" y="10"/>
                  </a:cubicBezTo>
                  <a:cubicBezTo>
                    <a:pt x="31" y="10"/>
                    <a:pt x="29" y="9"/>
                    <a:pt x="28" y="9"/>
                  </a:cubicBezTo>
                  <a:cubicBezTo>
                    <a:pt x="28" y="0"/>
                    <a:pt x="28" y="0"/>
                    <a:pt x="28" y="0"/>
                  </a:cubicBezTo>
                  <a:cubicBezTo>
                    <a:pt x="20" y="0"/>
                    <a:pt x="20" y="0"/>
                    <a:pt x="20" y="0"/>
                  </a:cubicBezTo>
                  <a:cubicBezTo>
                    <a:pt x="20" y="9"/>
                    <a:pt x="20" y="9"/>
                    <a:pt x="20" y="9"/>
                  </a:cubicBezTo>
                  <a:cubicBezTo>
                    <a:pt x="19" y="9"/>
                    <a:pt x="17" y="10"/>
                    <a:pt x="16" y="10"/>
                  </a:cubicBezTo>
                  <a:cubicBezTo>
                    <a:pt x="10" y="4"/>
                    <a:pt x="10" y="4"/>
                    <a:pt x="10" y="4"/>
                  </a:cubicBezTo>
                  <a:cubicBezTo>
                    <a:pt x="4" y="10"/>
                    <a:pt x="4" y="10"/>
                    <a:pt x="4" y="10"/>
                  </a:cubicBezTo>
                  <a:cubicBezTo>
                    <a:pt x="10" y="16"/>
                    <a:pt x="10" y="16"/>
                    <a:pt x="10" y="16"/>
                  </a:cubicBezTo>
                  <a:cubicBezTo>
                    <a:pt x="10" y="17"/>
                    <a:pt x="9" y="19"/>
                    <a:pt x="9" y="20"/>
                  </a:cubicBezTo>
                  <a:cubicBezTo>
                    <a:pt x="0" y="20"/>
                    <a:pt x="0" y="20"/>
                    <a:pt x="0" y="20"/>
                  </a:cubicBezTo>
                  <a:cubicBezTo>
                    <a:pt x="0" y="28"/>
                    <a:pt x="0" y="28"/>
                    <a:pt x="0" y="28"/>
                  </a:cubicBezTo>
                  <a:cubicBezTo>
                    <a:pt x="9" y="28"/>
                    <a:pt x="9" y="28"/>
                    <a:pt x="9" y="28"/>
                  </a:cubicBezTo>
                  <a:cubicBezTo>
                    <a:pt x="9" y="29"/>
                    <a:pt x="10" y="31"/>
                    <a:pt x="10" y="32"/>
                  </a:cubicBezTo>
                  <a:cubicBezTo>
                    <a:pt x="4" y="38"/>
                    <a:pt x="4" y="38"/>
                    <a:pt x="4" y="38"/>
                  </a:cubicBezTo>
                  <a:cubicBezTo>
                    <a:pt x="10" y="44"/>
                    <a:pt x="10" y="44"/>
                    <a:pt x="10" y="44"/>
                  </a:cubicBezTo>
                  <a:cubicBezTo>
                    <a:pt x="16" y="38"/>
                    <a:pt x="16" y="38"/>
                    <a:pt x="16" y="38"/>
                  </a:cubicBezTo>
                  <a:cubicBezTo>
                    <a:pt x="17" y="38"/>
                    <a:pt x="19" y="39"/>
                    <a:pt x="20" y="39"/>
                  </a:cubicBezTo>
                  <a:cubicBezTo>
                    <a:pt x="20" y="48"/>
                    <a:pt x="20" y="48"/>
                    <a:pt x="20" y="48"/>
                  </a:cubicBezTo>
                  <a:cubicBezTo>
                    <a:pt x="28" y="48"/>
                    <a:pt x="28" y="48"/>
                    <a:pt x="28" y="48"/>
                  </a:cubicBezTo>
                  <a:cubicBezTo>
                    <a:pt x="28" y="39"/>
                    <a:pt x="28" y="39"/>
                    <a:pt x="28" y="39"/>
                  </a:cubicBezTo>
                  <a:cubicBezTo>
                    <a:pt x="29" y="39"/>
                    <a:pt x="31" y="38"/>
                    <a:pt x="32" y="38"/>
                  </a:cubicBezTo>
                  <a:close/>
                  <a:moveTo>
                    <a:pt x="16" y="24"/>
                  </a:moveTo>
                  <a:cubicBezTo>
                    <a:pt x="16" y="20"/>
                    <a:pt x="20" y="16"/>
                    <a:pt x="24" y="16"/>
                  </a:cubicBezTo>
                  <a:cubicBezTo>
                    <a:pt x="28" y="16"/>
                    <a:pt x="32" y="20"/>
                    <a:pt x="32" y="24"/>
                  </a:cubicBezTo>
                  <a:cubicBezTo>
                    <a:pt x="32" y="28"/>
                    <a:pt x="28" y="32"/>
                    <a:pt x="24" y="32"/>
                  </a:cubicBezTo>
                  <a:cubicBezTo>
                    <a:pt x="20" y="32"/>
                    <a:pt x="16" y="28"/>
                    <a:pt x="16" y="2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00" name="Freeform 16"/>
            <p:cNvSpPr>
              <a:spLocks noEditPoints="1"/>
            </p:cNvSpPr>
            <p:nvPr/>
          </p:nvSpPr>
          <p:spPr bwMode="auto">
            <a:xfrm>
              <a:off x="4038601" y="1949450"/>
              <a:ext cx="412750" cy="412750"/>
            </a:xfrm>
            <a:custGeom>
              <a:avLst/>
              <a:gdLst>
                <a:gd name="T0" fmla="*/ 38 w 48"/>
                <a:gd name="T1" fmla="*/ 16 h 48"/>
                <a:gd name="T2" fmla="*/ 44 w 48"/>
                <a:gd name="T3" fmla="*/ 10 h 48"/>
                <a:gd name="T4" fmla="*/ 38 w 48"/>
                <a:gd name="T5" fmla="*/ 4 h 48"/>
                <a:gd name="T6" fmla="*/ 32 w 48"/>
                <a:gd name="T7" fmla="*/ 10 h 48"/>
                <a:gd name="T8" fmla="*/ 28 w 48"/>
                <a:gd name="T9" fmla="*/ 9 h 48"/>
                <a:gd name="T10" fmla="*/ 28 w 48"/>
                <a:gd name="T11" fmla="*/ 0 h 48"/>
                <a:gd name="T12" fmla="*/ 20 w 48"/>
                <a:gd name="T13" fmla="*/ 0 h 48"/>
                <a:gd name="T14" fmla="*/ 20 w 48"/>
                <a:gd name="T15" fmla="*/ 9 h 48"/>
                <a:gd name="T16" fmla="*/ 16 w 48"/>
                <a:gd name="T17" fmla="*/ 10 h 48"/>
                <a:gd name="T18" fmla="*/ 10 w 48"/>
                <a:gd name="T19" fmla="*/ 4 h 48"/>
                <a:gd name="T20" fmla="*/ 4 w 48"/>
                <a:gd name="T21" fmla="*/ 10 h 48"/>
                <a:gd name="T22" fmla="*/ 10 w 48"/>
                <a:gd name="T23" fmla="*/ 16 h 48"/>
                <a:gd name="T24" fmla="*/ 9 w 48"/>
                <a:gd name="T25" fmla="*/ 20 h 48"/>
                <a:gd name="T26" fmla="*/ 0 w 48"/>
                <a:gd name="T27" fmla="*/ 20 h 48"/>
                <a:gd name="T28" fmla="*/ 0 w 48"/>
                <a:gd name="T29" fmla="*/ 28 h 48"/>
                <a:gd name="T30" fmla="*/ 9 w 48"/>
                <a:gd name="T31" fmla="*/ 28 h 48"/>
                <a:gd name="T32" fmla="*/ 10 w 48"/>
                <a:gd name="T33" fmla="*/ 32 h 48"/>
                <a:gd name="T34" fmla="*/ 4 w 48"/>
                <a:gd name="T35" fmla="*/ 38 h 48"/>
                <a:gd name="T36" fmla="*/ 10 w 48"/>
                <a:gd name="T37" fmla="*/ 44 h 48"/>
                <a:gd name="T38" fmla="*/ 16 w 48"/>
                <a:gd name="T39" fmla="*/ 38 h 48"/>
                <a:gd name="T40" fmla="*/ 20 w 48"/>
                <a:gd name="T41" fmla="*/ 39 h 48"/>
                <a:gd name="T42" fmla="*/ 20 w 48"/>
                <a:gd name="T43" fmla="*/ 48 h 48"/>
                <a:gd name="T44" fmla="*/ 28 w 48"/>
                <a:gd name="T45" fmla="*/ 48 h 48"/>
                <a:gd name="T46" fmla="*/ 28 w 48"/>
                <a:gd name="T47" fmla="*/ 39 h 48"/>
                <a:gd name="T48" fmla="*/ 32 w 48"/>
                <a:gd name="T49" fmla="*/ 38 h 48"/>
                <a:gd name="T50" fmla="*/ 38 w 48"/>
                <a:gd name="T51" fmla="*/ 44 h 48"/>
                <a:gd name="T52" fmla="*/ 44 w 48"/>
                <a:gd name="T53" fmla="*/ 38 h 48"/>
                <a:gd name="T54" fmla="*/ 38 w 48"/>
                <a:gd name="T55" fmla="*/ 32 h 48"/>
                <a:gd name="T56" fmla="*/ 39 w 48"/>
                <a:gd name="T57" fmla="*/ 28 h 48"/>
                <a:gd name="T58" fmla="*/ 48 w 48"/>
                <a:gd name="T59" fmla="*/ 28 h 48"/>
                <a:gd name="T60" fmla="*/ 48 w 48"/>
                <a:gd name="T61" fmla="*/ 20 h 48"/>
                <a:gd name="T62" fmla="*/ 39 w 48"/>
                <a:gd name="T63" fmla="*/ 20 h 48"/>
                <a:gd name="T64" fmla="*/ 38 w 48"/>
                <a:gd name="T65" fmla="*/ 16 h 48"/>
                <a:gd name="T66" fmla="*/ 24 w 48"/>
                <a:gd name="T67" fmla="*/ 32 h 48"/>
                <a:gd name="T68" fmla="*/ 16 w 48"/>
                <a:gd name="T69" fmla="*/ 24 h 48"/>
                <a:gd name="T70" fmla="*/ 24 w 48"/>
                <a:gd name="T71" fmla="*/ 16 h 48"/>
                <a:gd name="T72" fmla="*/ 32 w 48"/>
                <a:gd name="T73" fmla="*/ 24 h 48"/>
                <a:gd name="T74" fmla="*/ 24 w 48"/>
                <a:gd name="T75" fmla="*/ 3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 h="48">
                  <a:moveTo>
                    <a:pt x="38" y="16"/>
                  </a:moveTo>
                  <a:cubicBezTo>
                    <a:pt x="44" y="10"/>
                    <a:pt x="44" y="10"/>
                    <a:pt x="44" y="10"/>
                  </a:cubicBezTo>
                  <a:cubicBezTo>
                    <a:pt x="38" y="4"/>
                    <a:pt x="38" y="4"/>
                    <a:pt x="38" y="4"/>
                  </a:cubicBezTo>
                  <a:cubicBezTo>
                    <a:pt x="32" y="10"/>
                    <a:pt x="32" y="10"/>
                    <a:pt x="32" y="10"/>
                  </a:cubicBezTo>
                  <a:cubicBezTo>
                    <a:pt x="31" y="10"/>
                    <a:pt x="29" y="9"/>
                    <a:pt x="28" y="9"/>
                  </a:cubicBezTo>
                  <a:cubicBezTo>
                    <a:pt x="28" y="0"/>
                    <a:pt x="28" y="0"/>
                    <a:pt x="28" y="0"/>
                  </a:cubicBezTo>
                  <a:cubicBezTo>
                    <a:pt x="20" y="0"/>
                    <a:pt x="20" y="0"/>
                    <a:pt x="20" y="0"/>
                  </a:cubicBezTo>
                  <a:cubicBezTo>
                    <a:pt x="20" y="9"/>
                    <a:pt x="20" y="9"/>
                    <a:pt x="20" y="9"/>
                  </a:cubicBezTo>
                  <a:cubicBezTo>
                    <a:pt x="19" y="9"/>
                    <a:pt x="17" y="10"/>
                    <a:pt x="16" y="10"/>
                  </a:cubicBezTo>
                  <a:cubicBezTo>
                    <a:pt x="10" y="4"/>
                    <a:pt x="10" y="4"/>
                    <a:pt x="10" y="4"/>
                  </a:cubicBezTo>
                  <a:cubicBezTo>
                    <a:pt x="4" y="10"/>
                    <a:pt x="4" y="10"/>
                    <a:pt x="4" y="10"/>
                  </a:cubicBezTo>
                  <a:cubicBezTo>
                    <a:pt x="10" y="16"/>
                    <a:pt x="10" y="16"/>
                    <a:pt x="10" y="16"/>
                  </a:cubicBezTo>
                  <a:cubicBezTo>
                    <a:pt x="10" y="17"/>
                    <a:pt x="9" y="19"/>
                    <a:pt x="9" y="20"/>
                  </a:cubicBezTo>
                  <a:cubicBezTo>
                    <a:pt x="0" y="20"/>
                    <a:pt x="0" y="20"/>
                    <a:pt x="0" y="20"/>
                  </a:cubicBezTo>
                  <a:cubicBezTo>
                    <a:pt x="0" y="28"/>
                    <a:pt x="0" y="28"/>
                    <a:pt x="0" y="28"/>
                  </a:cubicBezTo>
                  <a:cubicBezTo>
                    <a:pt x="9" y="28"/>
                    <a:pt x="9" y="28"/>
                    <a:pt x="9" y="28"/>
                  </a:cubicBezTo>
                  <a:cubicBezTo>
                    <a:pt x="9" y="29"/>
                    <a:pt x="10" y="31"/>
                    <a:pt x="10" y="32"/>
                  </a:cubicBezTo>
                  <a:cubicBezTo>
                    <a:pt x="4" y="38"/>
                    <a:pt x="4" y="38"/>
                    <a:pt x="4" y="38"/>
                  </a:cubicBezTo>
                  <a:cubicBezTo>
                    <a:pt x="10" y="44"/>
                    <a:pt x="10" y="44"/>
                    <a:pt x="10" y="44"/>
                  </a:cubicBezTo>
                  <a:cubicBezTo>
                    <a:pt x="16" y="38"/>
                    <a:pt x="16" y="38"/>
                    <a:pt x="16" y="38"/>
                  </a:cubicBezTo>
                  <a:cubicBezTo>
                    <a:pt x="17" y="38"/>
                    <a:pt x="19" y="39"/>
                    <a:pt x="20" y="39"/>
                  </a:cubicBezTo>
                  <a:cubicBezTo>
                    <a:pt x="20" y="48"/>
                    <a:pt x="20" y="48"/>
                    <a:pt x="20" y="48"/>
                  </a:cubicBezTo>
                  <a:cubicBezTo>
                    <a:pt x="28" y="48"/>
                    <a:pt x="28" y="48"/>
                    <a:pt x="28" y="48"/>
                  </a:cubicBezTo>
                  <a:cubicBezTo>
                    <a:pt x="28" y="39"/>
                    <a:pt x="28" y="39"/>
                    <a:pt x="28" y="39"/>
                  </a:cubicBezTo>
                  <a:cubicBezTo>
                    <a:pt x="29" y="39"/>
                    <a:pt x="31" y="38"/>
                    <a:pt x="32" y="38"/>
                  </a:cubicBezTo>
                  <a:cubicBezTo>
                    <a:pt x="38" y="44"/>
                    <a:pt x="38" y="44"/>
                    <a:pt x="38" y="44"/>
                  </a:cubicBezTo>
                  <a:cubicBezTo>
                    <a:pt x="44" y="38"/>
                    <a:pt x="44" y="38"/>
                    <a:pt x="44" y="38"/>
                  </a:cubicBezTo>
                  <a:cubicBezTo>
                    <a:pt x="38" y="32"/>
                    <a:pt x="38" y="32"/>
                    <a:pt x="38" y="32"/>
                  </a:cubicBezTo>
                  <a:cubicBezTo>
                    <a:pt x="38" y="31"/>
                    <a:pt x="39" y="29"/>
                    <a:pt x="39" y="28"/>
                  </a:cubicBezTo>
                  <a:cubicBezTo>
                    <a:pt x="48" y="28"/>
                    <a:pt x="48" y="28"/>
                    <a:pt x="48" y="28"/>
                  </a:cubicBezTo>
                  <a:cubicBezTo>
                    <a:pt x="48" y="20"/>
                    <a:pt x="48" y="20"/>
                    <a:pt x="48" y="20"/>
                  </a:cubicBezTo>
                  <a:cubicBezTo>
                    <a:pt x="39" y="20"/>
                    <a:pt x="39" y="20"/>
                    <a:pt x="39" y="20"/>
                  </a:cubicBezTo>
                  <a:cubicBezTo>
                    <a:pt x="39" y="19"/>
                    <a:pt x="38" y="17"/>
                    <a:pt x="38" y="16"/>
                  </a:cubicBezTo>
                  <a:close/>
                  <a:moveTo>
                    <a:pt x="24" y="32"/>
                  </a:moveTo>
                  <a:cubicBezTo>
                    <a:pt x="20" y="32"/>
                    <a:pt x="16" y="28"/>
                    <a:pt x="16" y="24"/>
                  </a:cubicBezTo>
                  <a:cubicBezTo>
                    <a:pt x="16" y="20"/>
                    <a:pt x="20" y="16"/>
                    <a:pt x="24" y="16"/>
                  </a:cubicBezTo>
                  <a:cubicBezTo>
                    <a:pt x="28" y="16"/>
                    <a:pt x="32" y="20"/>
                    <a:pt x="32" y="24"/>
                  </a:cubicBezTo>
                  <a:cubicBezTo>
                    <a:pt x="32" y="28"/>
                    <a:pt x="28" y="32"/>
                    <a:pt x="24" y="3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01" name="Freeform 17"/>
            <p:cNvSpPr>
              <a:spLocks noEditPoints="1"/>
            </p:cNvSpPr>
            <p:nvPr/>
          </p:nvSpPr>
          <p:spPr bwMode="auto">
            <a:xfrm>
              <a:off x="4383088" y="1674813"/>
              <a:ext cx="412750" cy="412750"/>
            </a:xfrm>
            <a:custGeom>
              <a:avLst/>
              <a:gdLst>
                <a:gd name="T0" fmla="*/ 48 w 48"/>
                <a:gd name="T1" fmla="*/ 28 h 48"/>
                <a:gd name="T2" fmla="*/ 48 w 48"/>
                <a:gd name="T3" fmla="*/ 20 h 48"/>
                <a:gd name="T4" fmla="*/ 39 w 48"/>
                <a:gd name="T5" fmla="*/ 20 h 48"/>
                <a:gd name="T6" fmla="*/ 38 w 48"/>
                <a:gd name="T7" fmla="*/ 16 h 48"/>
                <a:gd name="T8" fmla="*/ 44 w 48"/>
                <a:gd name="T9" fmla="*/ 10 h 48"/>
                <a:gd name="T10" fmla="*/ 38 w 48"/>
                <a:gd name="T11" fmla="*/ 4 h 48"/>
                <a:gd name="T12" fmla="*/ 32 w 48"/>
                <a:gd name="T13" fmla="*/ 10 h 48"/>
                <a:gd name="T14" fmla="*/ 28 w 48"/>
                <a:gd name="T15" fmla="*/ 9 h 48"/>
                <a:gd name="T16" fmla="*/ 28 w 48"/>
                <a:gd name="T17" fmla="*/ 0 h 48"/>
                <a:gd name="T18" fmla="*/ 20 w 48"/>
                <a:gd name="T19" fmla="*/ 0 h 48"/>
                <a:gd name="T20" fmla="*/ 20 w 48"/>
                <a:gd name="T21" fmla="*/ 9 h 48"/>
                <a:gd name="T22" fmla="*/ 16 w 48"/>
                <a:gd name="T23" fmla="*/ 10 h 48"/>
                <a:gd name="T24" fmla="*/ 10 w 48"/>
                <a:gd name="T25" fmla="*/ 4 h 48"/>
                <a:gd name="T26" fmla="*/ 4 w 48"/>
                <a:gd name="T27" fmla="*/ 10 h 48"/>
                <a:gd name="T28" fmla="*/ 10 w 48"/>
                <a:gd name="T29" fmla="*/ 16 h 48"/>
                <a:gd name="T30" fmla="*/ 9 w 48"/>
                <a:gd name="T31" fmla="*/ 20 h 48"/>
                <a:gd name="T32" fmla="*/ 0 w 48"/>
                <a:gd name="T33" fmla="*/ 20 h 48"/>
                <a:gd name="T34" fmla="*/ 0 w 48"/>
                <a:gd name="T35" fmla="*/ 28 h 48"/>
                <a:gd name="T36" fmla="*/ 9 w 48"/>
                <a:gd name="T37" fmla="*/ 28 h 48"/>
                <a:gd name="T38" fmla="*/ 10 w 48"/>
                <a:gd name="T39" fmla="*/ 32 h 48"/>
                <a:gd name="T40" fmla="*/ 4 w 48"/>
                <a:gd name="T41" fmla="*/ 38 h 48"/>
                <a:gd name="T42" fmla="*/ 10 w 48"/>
                <a:gd name="T43" fmla="*/ 44 h 48"/>
                <a:gd name="T44" fmla="*/ 16 w 48"/>
                <a:gd name="T45" fmla="*/ 38 h 48"/>
                <a:gd name="T46" fmla="*/ 20 w 48"/>
                <a:gd name="T47" fmla="*/ 39 h 48"/>
                <a:gd name="T48" fmla="*/ 20 w 48"/>
                <a:gd name="T49" fmla="*/ 48 h 48"/>
                <a:gd name="T50" fmla="*/ 28 w 48"/>
                <a:gd name="T51" fmla="*/ 48 h 48"/>
                <a:gd name="T52" fmla="*/ 28 w 48"/>
                <a:gd name="T53" fmla="*/ 39 h 48"/>
                <a:gd name="T54" fmla="*/ 32 w 48"/>
                <a:gd name="T55" fmla="*/ 38 h 48"/>
                <a:gd name="T56" fmla="*/ 38 w 48"/>
                <a:gd name="T57" fmla="*/ 44 h 48"/>
                <a:gd name="T58" fmla="*/ 44 w 48"/>
                <a:gd name="T59" fmla="*/ 38 h 48"/>
                <a:gd name="T60" fmla="*/ 38 w 48"/>
                <a:gd name="T61" fmla="*/ 32 h 48"/>
                <a:gd name="T62" fmla="*/ 39 w 48"/>
                <a:gd name="T63" fmla="*/ 28 h 48"/>
                <a:gd name="T64" fmla="*/ 48 w 48"/>
                <a:gd name="T65" fmla="*/ 28 h 48"/>
                <a:gd name="T66" fmla="*/ 24 w 48"/>
                <a:gd name="T67" fmla="*/ 32 h 48"/>
                <a:gd name="T68" fmla="*/ 16 w 48"/>
                <a:gd name="T69" fmla="*/ 24 h 48"/>
                <a:gd name="T70" fmla="*/ 24 w 48"/>
                <a:gd name="T71" fmla="*/ 16 h 48"/>
                <a:gd name="T72" fmla="*/ 32 w 48"/>
                <a:gd name="T73" fmla="*/ 24 h 48"/>
                <a:gd name="T74" fmla="*/ 24 w 48"/>
                <a:gd name="T75" fmla="*/ 3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 h="48">
                  <a:moveTo>
                    <a:pt x="48" y="28"/>
                  </a:moveTo>
                  <a:cubicBezTo>
                    <a:pt x="48" y="20"/>
                    <a:pt x="48" y="20"/>
                    <a:pt x="48" y="20"/>
                  </a:cubicBezTo>
                  <a:cubicBezTo>
                    <a:pt x="39" y="20"/>
                    <a:pt x="39" y="20"/>
                    <a:pt x="39" y="20"/>
                  </a:cubicBezTo>
                  <a:cubicBezTo>
                    <a:pt x="39" y="19"/>
                    <a:pt x="38" y="17"/>
                    <a:pt x="38" y="16"/>
                  </a:cubicBezTo>
                  <a:cubicBezTo>
                    <a:pt x="44" y="10"/>
                    <a:pt x="44" y="10"/>
                    <a:pt x="44" y="10"/>
                  </a:cubicBezTo>
                  <a:cubicBezTo>
                    <a:pt x="38" y="4"/>
                    <a:pt x="38" y="4"/>
                    <a:pt x="38" y="4"/>
                  </a:cubicBezTo>
                  <a:cubicBezTo>
                    <a:pt x="32" y="10"/>
                    <a:pt x="32" y="10"/>
                    <a:pt x="32" y="10"/>
                  </a:cubicBezTo>
                  <a:cubicBezTo>
                    <a:pt x="31" y="10"/>
                    <a:pt x="29" y="9"/>
                    <a:pt x="28" y="9"/>
                  </a:cubicBezTo>
                  <a:cubicBezTo>
                    <a:pt x="28" y="0"/>
                    <a:pt x="28" y="0"/>
                    <a:pt x="28" y="0"/>
                  </a:cubicBezTo>
                  <a:cubicBezTo>
                    <a:pt x="20" y="0"/>
                    <a:pt x="20" y="0"/>
                    <a:pt x="20" y="0"/>
                  </a:cubicBezTo>
                  <a:cubicBezTo>
                    <a:pt x="20" y="9"/>
                    <a:pt x="20" y="9"/>
                    <a:pt x="20" y="9"/>
                  </a:cubicBezTo>
                  <a:cubicBezTo>
                    <a:pt x="19" y="9"/>
                    <a:pt x="17" y="10"/>
                    <a:pt x="16" y="10"/>
                  </a:cubicBezTo>
                  <a:cubicBezTo>
                    <a:pt x="10" y="4"/>
                    <a:pt x="10" y="4"/>
                    <a:pt x="10" y="4"/>
                  </a:cubicBezTo>
                  <a:cubicBezTo>
                    <a:pt x="4" y="10"/>
                    <a:pt x="4" y="10"/>
                    <a:pt x="4" y="10"/>
                  </a:cubicBezTo>
                  <a:cubicBezTo>
                    <a:pt x="10" y="16"/>
                    <a:pt x="10" y="16"/>
                    <a:pt x="10" y="16"/>
                  </a:cubicBezTo>
                  <a:cubicBezTo>
                    <a:pt x="10" y="17"/>
                    <a:pt x="9" y="19"/>
                    <a:pt x="9" y="20"/>
                  </a:cubicBezTo>
                  <a:cubicBezTo>
                    <a:pt x="0" y="20"/>
                    <a:pt x="0" y="20"/>
                    <a:pt x="0" y="20"/>
                  </a:cubicBezTo>
                  <a:cubicBezTo>
                    <a:pt x="0" y="28"/>
                    <a:pt x="0" y="28"/>
                    <a:pt x="0" y="28"/>
                  </a:cubicBezTo>
                  <a:cubicBezTo>
                    <a:pt x="9" y="28"/>
                    <a:pt x="9" y="28"/>
                    <a:pt x="9" y="28"/>
                  </a:cubicBezTo>
                  <a:cubicBezTo>
                    <a:pt x="9" y="29"/>
                    <a:pt x="10" y="31"/>
                    <a:pt x="10" y="32"/>
                  </a:cubicBezTo>
                  <a:cubicBezTo>
                    <a:pt x="4" y="38"/>
                    <a:pt x="4" y="38"/>
                    <a:pt x="4" y="38"/>
                  </a:cubicBezTo>
                  <a:cubicBezTo>
                    <a:pt x="10" y="44"/>
                    <a:pt x="10" y="44"/>
                    <a:pt x="10" y="44"/>
                  </a:cubicBezTo>
                  <a:cubicBezTo>
                    <a:pt x="16" y="38"/>
                    <a:pt x="16" y="38"/>
                    <a:pt x="16" y="38"/>
                  </a:cubicBezTo>
                  <a:cubicBezTo>
                    <a:pt x="17" y="38"/>
                    <a:pt x="19" y="39"/>
                    <a:pt x="20" y="39"/>
                  </a:cubicBezTo>
                  <a:cubicBezTo>
                    <a:pt x="20" y="48"/>
                    <a:pt x="20" y="48"/>
                    <a:pt x="20" y="48"/>
                  </a:cubicBezTo>
                  <a:cubicBezTo>
                    <a:pt x="28" y="48"/>
                    <a:pt x="28" y="48"/>
                    <a:pt x="28" y="48"/>
                  </a:cubicBezTo>
                  <a:cubicBezTo>
                    <a:pt x="28" y="39"/>
                    <a:pt x="28" y="39"/>
                    <a:pt x="28" y="39"/>
                  </a:cubicBezTo>
                  <a:cubicBezTo>
                    <a:pt x="29" y="39"/>
                    <a:pt x="31" y="38"/>
                    <a:pt x="32" y="38"/>
                  </a:cubicBezTo>
                  <a:cubicBezTo>
                    <a:pt x="38" y="44"/>
                    <a:pt x="38" y="44"/>
                    <a:pt x="38" y="44"/>
                  </a:cubicBezTo>
                  <a:cubicBezTo>
                    <a:pt x="44" y="38"/>
                    <a:pt x="44" y="38"/>
                    <a:pt x="44" y="38"/>
                  </a:cubicBezTo>
                  <a:cubicBezTo>
                    <a:pt x="38" y="32"/>
                    <a:pt x="38" y="32"/>
                    <a:pt x="38" y="32"/>
                  </a:cubicBezTo>
                  <a:cubicBezTo>
                    <a:pt x="38" y="31"/>
                    <a:pt x="39" y="29"/>
                    <a:pt x="39" y="28"/>
                  </a:cubicBezTo>
                  <a:lnTo>
                    <a:pt x="48" y="28"/>
                  </a:lnTo>
                  <a:close/>
                  <a:moveTo>
                    <a:pt x="24" y="32"/>
                  </a:moveTo>
                  <a:cubicBezTo>
                    <a:pt x="20" y="32"/>
                    <a:pt x="16" y="28"/>
                    <a:pt x="16" y="24"/>
                  </a:cubicBezTo>
                  <a:cubicBezTo>
                    <a:pt x="16" y="20"/>
                    <a:pt x="20" y="16"/>
                    <a:pt x="24" y="16"/>
                  </a:cubicBezTo>
                  <a:cubicBezTo>
                    <a:pt x="28" y="16"/>
                    <a:pt x="32" y="20"/>
                    <a:pt x="32" y="24"/>
                  </a:cubicBezTo>
                  <a:cubicBezTo>
                    <a:pt x="32" y="28"/>
                    <a:pt x="28" y="32"/>
                    <a:pt x="24" y="3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grpSp>
        <p:nvGrpSpPr>
          <p:cNvPr id="102" name="Group 101"/>
          <p:cNvGrpSpPr/>
          <p:nvPr/>
        </p:nvGrpSpPr>
        <p:grpSpPr>
          <a:xfrm>
            <a:off x="6312024" y="3745484"/>
            <a:ext cx="409223" cy="409223"/>
            <a:chOff x="3970338" y="1536700"/>
            <a:chExt cx="825500" cy="825500"/>
          </a:xfrm>
        </p:grpSpPr>
        <p:sp>
          <p:nvSpPr>
            <p:cNvPr id="103" name="Freeform 15"/>
            <p:cNvSpPr>
              <a:spLocks noEditPoints="1"/>
            </p:cNvSpPr>
            <p:nvPr/>
          </p:nvSpPr>
          <p:spPr bwMode="auto">
            <a:xfrm>
              <a:off x="3970338" y="1536700"/>
              <a:ext cx="412750" cy="412750"/>
            </a:xfrm>
            <a:custGeom>
              <a:avLst/>
              <a:gdLst>
                <a:gd name="T0" fmla="*/ 32 w 48"/>
                <a:gd name="T1" fmla="*/ 38 h 48"/>
                <a:gd name="T2" fmla="*/ 38 w 48"/>
                <a:gd name="T3" fmla="*/ 44 h 48"/>
                <a:gd name="T4" fmla="*/ 44 w 48"/>
                <a:gd name="T5" fmla="*/ 38 h 48"/>
                <a:gd name="T6" fmla="*/ 38 w 48"/>
                <a:gd name="T7" fmla="*/ 32 h 48"/>
                <a:gd name="T8" fmla="*/ 39 w 48"/>
                <a:gd name="T9" fmla="*/ 28 h 48"/>
                <a:gd name="T10" fmla="*/ 48 w 48"/>
                <a:gd name="T11" fmla="*/ 28 h 48"/>
                <a:gd name="T12" fmla="*/ 48 w 48"/>
                <a:gd name="T13" fmla="*/ 20 h 48"/>
                <a:gd name="T14" fmla="*/ 39 w 48"/>
                <a:gd name="T15" fmla="*/ 20 h 48"/>
                <a:gd name="T16" fmla="*/ 38 w 48"/>
                <a:gd name="T17" fmla="*/ 16 h 48"/>
                <a:gd name="T18" fmla="*/ 44 w 48"/>
                <a:gd name="T19" fmla="*/ 10 h 48"/>
                <a:gd name="T20" fmla="*/ 38 w 48"/>
                <a:gd name="T21" fmla="*/ 4 h 48"/>
                <a:gd name="T22" fmla="*/ 32 w 48"/>
                <a:gd name="T23" fmla="*/ 10 h 48"/>
                <a:gd name="T24" fmla="*/ 28 w 48"/>
                <a:gd name="T25" fmla="*/ 9 h 48"/>
                <a:gd name="T26" fmla="*/ 28 w 48"/>
                <a:gd name="T27" fmla="*/ 0 h 48"/>
                <a:gd name="T28" fmla="*/ 20 w 48"/>
                <a:gd name="T29" fmla="*/ 0 h 48"/>
                <a:gd name="T30" fmla="*/ 20 w 48"/>
                <a:gd name="T31" fmla="*/ 9 h 48"/>
                <a:gd name="T32" fmla="*/ 16 w 48"/>
                <a:gd name="T33" fmla="*/ 10 h 48"/>
                <a:gd name="T34" fmla="*/ 10 w 48"/>
                <a:gd name="T35" fmla="*/ 4 h 48"/>
                <a:gd name="T36" fmla="*/ 4 w 48"/>
                <a:gd name="T37" fmla="*/ 10 h 48"/>
                <a:gd name="T38" fmla="*/ 10 w 48"/>
                <a:gd name="T39" fmla="*/ 16 h 48"/>
                <a:gd name="T40" fmla="*/ 9 w 48"/>
                <a:gd name="T41" fmla="*/ 20 h 48"/>
                <a:gd name="T42" fmla="*/ 0 w 48"/>
                <a:gd name="T43" fmla="*/ 20 h 48"/>
                <a:gd name="T44" fmla="*/ 0 w 48"/>
                <a:gd name="T45" fmla="*/ 28 h 48"/>
                <a:gd name="T46" fmla="*/ 9 w 48"/>
                <a:gd name="T47" fmla="*/ 28 h 48"/>
                <a:gd name="T48" fmla="*/ 10 w 48"/>
                <a:gd name="T49" fmla="*/ 32 h 48"/>
                <a:gd name="T50" fmla="*/ 4 w 48"/>
                <a:gd name="T51" fmla="*/ 38 h 48"/>
                <a:gd name="T52" fmla="*/ 10 w 48"/>
                <a:gd name="T53" fmla="*/ 44 h 48"/>
                <a:gd name="T54" fmla="*/ 16 w 48"/>
                <a:gd name="T55" fmla="*/ 38 h 48"/>
                <a:gd name="T56" fmla="*/ 20 w 48"/>
                <a:gd name="T57" fmla="*/ 39 h 48"/>
                <a:gd name="T58" fmla="*/ 20 w 48"/>
                <a:gd name="T59" fmla="*/ 48 h 48"/>
                <a:gd name="T60" fmla="*/ 28 w 48"/>
                <a:gd name="T61" fmla="*/ 48 h 48"/>
                <a:gd name="T62" fmla="*/ 28 w 48"/>
                <a:gd name="T63" fmla="*/ 39 h 48"/>
                <a:gd name="T64" fmla="*/ 32 w 48"/>
                <a:gd name="T65" fmla="*/ 38 h 48"/>
                <a:gd name="T66" fmla="*/ 16 w 48"/>
                <a:gd name="T67" fmla="*/ 24 h 48"/>
                <a:gd name="T68" fmla="*/ 24 w 48"/>
                <a:gd name="T69" fmla="*/ 16 h 48"/>
                <a:gd name="T70" fmla="*/ 32 w 48"/>
                <a:gd name="T71" fmla="*/ 24 h 48"/>
                <a:gd name="T72" fmla="*/ 24 w 48"/>
                <a:gd name="T73" fmla="*/ 32 h 48"/>
                <a:gd name="T74" fmla="*/ 16 w 48"/>
                <a:gd name="T75"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 h="48">
                  <a:moveTo>
                    <a:pt x="32" y="38"/>
                  </a:moveTo>
                  <a:cubicBezTo>
                    <a:pt x="38" y="44"/>
                    <a:pt x="38" y="44"/>
                    <a:pt x="38" y="44"/>
                  </a:cubicBezTo>
                  <a:cubicBezTo>
                    <a:pt x="44" y="38"/>
                    <a:pt x="44" y="38"/>
                    <a:pt x="44" y="38"/>
                  </a:cubicBezTo>
                  <a:cubicBezTo>
                    <a:pt x="38" y="32"/>
                    <a:pt x="38" y="32"/>
                    <a:pt x="38" y="32"/>
                  </a:cubicBezTo>
                  <a:cubicBezTo>
                    <a:pt x="38" y="31"/>
                    <a:pt x="39" y="29"/>
                    <a:pt x="39" y="28"/>
                  </a:cubicBezTo>
                  <a:cubicBezTo>
                    <a:pt x="48" y="28"/>
                    <a:pt x="48" y="28"/>
                    <a:pt x="48" y="28"/>
                  </a:cubicBezTo>
                  <a:cubicBezTo>
                    <a:pt x="48" y="20"/>
                    <a:pt x="48" y="20"/>
                    <a:pt x="48" y="20"/>
                  </a:cubicBezTo>
                  <a:cubicBezTo>
                    <a:pt x="39" y="20"/>
                    <a:pt x="39" y="20"/>
                    <a:pt x="39" y="20"/>
                  </a:cubicBezTo>
                  <a:cubicBezTo>
                    <a:pt x="39" y="19"/>
                    <a:pt x="38" y="17"/>
                    <a:pt x="38" y="16"/>
                  </a:cubicBezTo>
                  <a:cubicBezTo>
                    <a:pt x="44" y="10"/>
                    <a:pt x="44" y="10"/>
                    <a:pt x="44" y="10"/>
                  </a:cubicBezTo>
                  <a:cubicBezTo>
                    <a:pt x="38" y="4"/>
                    <a:pt x="38" y="4"/>
                    <a:pt x="38" y="4"/>
                  </a:cubicBezTo>
                  <a:cubicBezTo>
                    <a:pt x="32" y="10"/>
                    <a:pt x="32" y="10"/>
                    <a:pt x="32" y="10"/>
                  </a:cubicBezTo>
                  <a:cubicBezTo>
                    <a:pt x="31" y="10"/>
                    <a:pt x="29" y="9"/>
                    <a:pt x="28" y="9"/>
                  </a:cubicBezTo>
                  <a:cubicBezTo>
                    <a:pt x="28" y="0"/>
                    <a:pt x="28" y="0"/>
                    <a:pt x="28" y="0"/>
                  </a:cubicBezTo>
                  <a:cubicBezTo>
                    <a:pt x="20" y="0"/>
                    <a:pt x="20" y="0"/>
                    <a:pt x="20" y="0"/>
                  </a:cubicBezTo>
                  <a:cubicBezTo>
                    <a:pt x="20" y="9"/>
                    <a:pt x="20" y="9"/>
                    <a:pt x="20" y="9"/>
                  </a:cubicBezTo>
                  <a:cubicBezTo>
                    <a:pt x="19" y="9"/>
                    <a:pt x="17" y="10"/>
                    <a:pt x="16" y="10"/>
                  </a:cubicBezTo>
                  <a:cubicBezTo>
                    <a:pt x="10" y="4"/>
                    <a:pt x="10" y="4"/>
                    <a:pt x="10" y="4"/>
                  </a:cubicBezTo>
                  <a:cubicBezTo>
                    <a:pt x="4" y="10"/>
                    <a:pt x="4" y="10"/>
                    <a:pt x="4" y="10"/>
                  </a:cubicBezTo>
                  <a:cubicBezTo>
                    <a:pt x="10" y="16"/>
                    <a:pt x="10" y="16"/>
                    <a:pt x="10" y="16"/>
                  </a:cubicBezTo>
                  <a:cubicBezTo>
                    <a:pt x="10" y="17"/>
                    <a:pt x="9" y="19"/>
                    <a:pt x="9" y="20"/>
                  </a:cubicBezTo>
                  <a:cubicBezTo>
                    <a:pt x="0" y="20"/>
                    <a:pt x="0" y="20"/>
                    <a:pt x="0" y="20"/>
                  </a:cubicBezTo>
                  <a:cubicBezTo>
                    <a:pt x="0" y="28"/>
                    <a:pt x="0" y="28"/>
                    <a:pt x="0" y="28"/>
                  </a:cubicBezTo>
                  <a:cubicBezTo>
                    <a:pt x="9" y="28"/>
                    <a:pt x="9" y="28"/>
                    <a:pt x="9" y="28"/>
                  </a:cubicBezTo>
                  <a:cubicBezTo>
                    <a:pt x="9" y="29"/>
                    <a:pt x="10" y="31"/>
                    <a:pt x="10" y="32"/>
                  </a:cubicBezTo>
                  <a:cubicBezTo>
                    <a:pt x="4" y="38"/>
                    <a:pt x="4" y="38"/>
                    <a:pt x="4" y="38"/>
                  </a:cubicBezTo>
                  <a:cubicBezTo>
                    <a:pt x="10" y="44"/>
                    <a:pt x="10" y="44"/>
                    <a:pt x="10" y="44"/>
                  </a:cubicBezTo>
                  <a:cubicBezTo>
                    <a:pt x="16" y="38"/>
                    <a:pt x="16" y="38"/>
                    <a:pt x="16" y="38"/>
                  </a:cubicBezTo>
                  <a:cubicBezTo>
                    <a:pt x="17" y="38"/>
                    <a:pt x="19" y="39"/>
                    <a:pt x="20" y="39"/>
                  </a:cubicBezTo>
                  <a:cubicBezTo>
                    <a:pt x="20" y="48"/>
                    <a:pt x="20" y="48"/>
                    <a:pt x="20" y="48"/>
                  </a:cubicBezTo>
                  <a:cubicBezTo>
                    <a:pt x="28" y="48"/>
                    <a:pt x="28" y="48"/>
                    <a:pt x="28" y="48"/>
                  </a:cubicBezTo>
                  <a:cubicBezTo>
                    <a:pt x="28" y="39"/>
                    <a:pt x="28" y="39"/>
                    <a:pt x="28" y="39"/>
                  </a:cubicBezTo>
                  <a:cubicBezTo>
                    <a:pt x="29" y="39"/>
                    <a:pt x="31" y="38"/>
                    <a:pt x="32" y="38"/>
                  </a:cubicBezTo>
                  <a:close/>
                  <a:moveTo>
                    <a:pt x="16" y="24"/>
                  </a:moveTo>
                  <a:cubicBezTo>
                    <a:pt x="16" y="20"/>
                    <a:pt x="20" y="16"/>
                    <a:pt x="24" y="16"/>
                  </a:cubicBezTo>
                  <a:cubicBezTo>
                    <a:pt x="28" y="16"/>
                    <a:pt x="32" y="20"/>
                    <a:pt x="32" y="24"/>
                  </a:cubicBezTo>
                  <a:cubicBezTo>
                    <a:pt x="32" y="28"/>
                    <a:pt x="28" y="32"/>
                    <a:pt x="24" y="32"/>
                  </a:cubicBezTo>
                  <a:cubicBezTo>
                    <a:pt x="20" y="32"/>
                    <a:pt x="16" y="28"/>
                    <a:pt x="16" y="2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04" name="Freeform 16"/>
            <p:cNvSpPr>
              <a:spLocks noEditPoints="1"/>
            </p:cNvSpPr>
            <p:nvPr/>
          </p:nvSpPr>
          <p:spPr bwMode="auto">
            <a:xfrm>
              <a:off x="4038601" y="1949450"/>
              <a:ext cx="412750" cy="412750"/>
            </a:xfrm>
            <a:custGeom>
              <a:avLst/>
              <a:gdLst>
                <a:gd name="T0" fmla="*/ 38 w 48"/>
                <a:gd name="T1" fmla="*/ 16 h 48"/>
                <a:gd name="T2" fmla="*/ 44 w 48"/>
                <a:gd name="T3" fmla="*/ 10 h 48"/>
                <a:gd name="T4" fmla="*/ 38 w 48"/>
                <a:gd name="T5" fmla="*/ 4 h 48"/>
                <a:gd name="T6" fmla="*/ 32 w 48"/>
                <a:gd name="T7" fmla="*/ 10 h 48"/>
                <a:gd name="T8" fmla="*/ 28 w 48"/>
                <a:gd name="T9" fmla="*/ 9 h 48"/>
                <a:gd name="T10" fmla="*/ 28 w 48"/>
                <a:gd name="T11" fmla="*/ 0 h 48"/>
                <a:gd name="T12" fmla="*/ 20 w 48"/>
                <a:gd name="T13" fmla="*/ 0 h 48"/>
                <a:gd name="T14" fmla="*/ 20 w 48"/>
                <a:gd name="T15" fmla="*/ 9 h 48"/>
                <a:gd name="T16" fmla="*/ 16 w 48"/>
                <a:gd name="T17" fmla="*/ 10 h 48"/>
                <a:gd name="T18" fmla="*/ 10 w 48"/>
                <a:gd name="T19" fmla="*/ 4 h 48"/>
                <a:gd name="T20" fmla="*/ 4 w 48"/>
                <a:gd name="T21" fmla="*/ 10 h 48"/>
                <a:gd name="T22" fmla="*/ 10 w 48"/>
                <a:gd name="T23" fmla="*/ 16 h 48"/>
                <a:gd name="T24" fmla="*/ 9 w 48"/>
                <a:gd name="T25" fmla="*/ 20 h 48"/>
                <a:gd name="T26" fmla="*/ 0 w 48"/>
                <a:gd name="T27" fmla="*/ 20 h 48"/>
                <a:gd name="T28" fmla="*/ 0 w 48"/>
                <a:gd name="T29" fmla="*/ 28 h 48"/>
                <a:gd name="T30" fmla="*/ 9 w 48"/>
                <a:gd name="T31" fmla="*/ 28 h 48"/>
                <a:gd name="T32" fmla="*/ 10 w 48"/>
                <a:gd name="T33" fmla="*/ 32 h 48"/>
                <a:gd name="T34" fmla="*/ 4 w 48"/>
                <a:gd name="T35" fmla="*/ 38 h 48"/>
                <a:gd name="T36" fmla="*/ 10 w 48"/>
                <a:gd name="T37" fmla="*/ 44 h 48"/>
                <a:gd name="T38" fmla="*/ 16 w 48"/>
                <a:gd name="T39" fmla="*/ 38 h 48"/>
                <a:gd name="T40" fmla="*/ 20 w 48"/>
                <a:gd name="T41" fmla="*/ 39 h 48"/>
                <a:gd name="T42" fmla="*/ 20 w 48"/>
                <a:gd name="T43" fmla="*/ 48 h 48"/>
                <a:gd name="T44" fmla="*/ 28 w 48"/>
                <a:gd name="T45" fmla="*/ 48 h 48"/>
                <a:gd name="T46" fmla="*/ 28 w 48"/>
                <a:gd name="T47" fmla="*/ 39 h 48"/>
                <a:gd name="T48" fmla="*/ 32 w 48"/>
                <a:gd name="T49" fmla="*/ 38 h 48"/>
                <a:gd name="T50" fmla="*/ 38 w 48"/>
                <a:gd name="T51" fmla="*/ 44 h 48"/>
                <a:gd name="T52" fmla="*/ 44 w 48"/>
                <a:gd name="T53" fmla="*/ 38 h 48"/>
                <a:gd name="T54" fmla="*/ 38 w 48"/>
                <a:gd name="T55" fmla="*/ 32 h 48"/>
                <a:gd name="T56" fmla="*/ 39 w 48"/>
                <a:gd name="T57" fmla="*/ 28 h 48"/>
                <a:gd name="T58" fmla="*/ 48 w 48"/>
                <a:gd name="T59" fmla="*/ 28 h 48"/>
                <a:gd name="T60" fmla="*/ 48 w 48"/>
                <a:gd name="T61" fmla="*/ 20 h 48"/>
                <a:gd name="T62" fmla="*/ 39 w 48"/>
                <a:gd name="T63" fmla="*/ 20 h 48"/>
                <a:gd name="T64" fmla="*/ 38 w 48"/>
                <a:gd name="T65" fmla="*/ 16 h 48"/>
                <a:gd name="T66" fmla="*/ 24 w 48"/>
                <a:gd name="T67" fmla="*/ 32 h 48"/>
                <a:gd name="T68" fmla="*/ 16 w 48"/>
                <a:gd name="T69" fmla="*/ 24 h 48"/>
                <a:gd name="T70" fmla="*/ 24 w 48"/>
                <a:gd name="T71" fmla="*/ 16 h 48"/>
                <a:gd name="T72" fmla="*/ 32 w 48"/>
                <a:gd name="T73" fmla="*/ 24 h 48"/>
                <a:gd name="T74" fmla="*/ 24 w 48"/>
                <a:gd name="T75" fmla="*/ 3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 h="48">
                  <a:moveTo>
                    <a:pt x="38" y="16"/>
                  </a:moveTo>
                  <a:cubicBezTo>
                    <a:pt x="44" y="10"/>
                    <a:pt x="44" y="10"/>
                    <a:pt x="44" y="10"/>
                  </a:cubicBezTo>
                  <a:cubicBezTo>
                    <a:pt x="38" y="4"/>
                    <a:pt x="38" y="4"/>
                    <a:pt x="38" y="4"/>
                  </a:cubicBezTo>
                  <a:cubicBezTo>
                    <a:pt x="32" y="10"/>
                    <a:pt x="32" y="10"/>
                    <a:pt x="32" y="10"/>
                  </a:cubicBezTo>
                  <a:cubicBezTo>
                    <a:pt x="31" y="10"/>
                    <a:pt x="29" y="9"/>
                    <a:pt x="28" y="9"/>
                  </a:cubicBezTo>
                  <a:cubicBezTo>
                    <a:pt x="28" y="0"/>
                    <a:pt x="28" y="0"/>
                    <a:pt x="28" y="0"/>
                  </a:cubicBezTo>
                  <a:cubicBezTo>
                    <a:pt x="20" y="0"/>
                    <a:pt x="20" y="0"/>
                    <a:pt x="20" y="0"/>
                  </a:cubicBezTo>
                  <a:cubicBezTo>
                    <a:pt x="20" y="9"/>
                    <a:pt x="20" y="9"/>
                    <a:pt x="20" y="9"/>
                  </a:cubicBezTo>
                  <a:cubicBezTo>
                    <a:pt x="19" y="9"/>
                    <a:pt x="17" y="10"/>
                    <a:pt x="16" y="10"/>
                  </a:cubicBezTo>
                  <a:cubicBezTo>
                    <a:pt x="10" y="4"/>
                    <a:pt x="10" y="4"/>
                    <a:pt x="10" y="4"/>
                  </a:cubicBezTo>
                  <a:cubicBezTo>
                    <a:pt x="4" y="10"/>
                    <a:pt x="4" y="10"/>
                    <a:pt x="4" y="10"/>
                  </a:cubicBezTo>
                  <a:cubicBezTo>
                    <a:pt x="10" y="16"/>
                    <a:pt x="10" y="16"/>
                    <a:pt x="10" y="16"/>
                  </a:cubicBezTo>
                  <a:cubicBezTo>
                    <a:pt x="10" y="17"/>
                    <a:pt x="9" y="19"/>
                    <a:pt x="9" y="20"/>
                  </a:cubicBezTo>
                  <a:cubicBezTo>
                    <a:pt x="0" y="20"/>
                    <a:pt x="0" y="20"/>
                    <a:pt x="0" y="20"/>
                  </a:cubicBezTo>
                  <a:cubicBezTo>
                    <a:pt x="0" y="28"/>
                    <a:pt x="0" y="28"/>
                    <a:pt x="0" y="28"/>
                  </a:cubicBezTo>
                  <a:cubicBezTo>
                    <a:pt x="9" y="28"/>
                    <a:pt x="9" y="28"/>
                    <a:pt x="9" y="28"/>
                  </a:cubicBezTo>
                  <a:cubicBezTo>
                    <a:pt x="9" y="29"/>
                    <a:pt x="10" y="31"/>
                    <a:pt x="10" y="32"/>
                  </a:cubicBezTo>
                  <a:cubicBezTo>
                    <a:pt x="4" y="38"/>
                    <a:pt x="4" y="38"/>
                    <a:pt x="4" y="38"/>
                  </a:cubicBezTo>
                  <a:cubicBezTo>
                    <a:pt x="10" y="44"/>
                    <a:pt x="10" y="44"/>
                    <a:pt x="10" y="44"/>
                  </a:cubicBezTo>
                  <a:cubicBezTo>
                    <a:pt x="16" y="38"/>
                    <a:pt x="16" y="38"/>
                    <a:pt x="16" y="38"/>
                  </a:cubicBezTo>
                  <a:cubicBezTo>
                    <a:pt x="17" y="38"/>
                    <a:pt x="19" y="39"/>
                    <a:pt x="20" y="39"/>
                  </a:cubicBezTo>
                  <a:cubicBezTo>
                    <a:pt x="20" y="48"/>
                    <a:pt x="20" y="48"/>
                    <a:pt x="20" y="48"/>
                  </a:cubicBezTo>
                  <a:cubicBezTo>
                    <a:pt x="28" y="48"/>
                    <a:pt x="28" y="48"/>
                    <a:pt x="28" y="48"/>
                  </a:cubicBezTo>
                  <a:cubicBezTo>
                    <a:pt x="28" y="39"/>
                    <a:pt x="28" y="39"/>
                    <a:pt x="28" y="39"/>
                  </a:cubicBezTo>
                  <a:cubicBezTo>
                    <a:pt x="29" y="39"/>
                    <a:pt x="31" y="38"/>
                    <a:pt x="32" y="38"/>
                  </a:cubicBezTo>
                  <a:cubicBezTo>
                    <a:pt x="38" y="44"/>
                    <a:pt x="38" y="44"/>
                    <a:pt x="38" y="44"/>
                  </a:cubicBezTo>
                  <a:cubicBezTo>
                    <a:pt x="44" y="38"/>
                    <a:pt x="44" y="38"/>
                    <a:pt x="44" y="38"/>
                  </a:cubicBezTo>
                  <a:cubicBezTo>
                    <a:pt x="38" y="32"/>
                    <a:pt x="38" y="32"/>
                    <a:pt x="38" y="32"/>
                  </a:cubicBezTo>
                  <a:cubicBezTo>
                    <a:pt x="38" y="31"/>
                    <a:pt x="39" y="29"/>
                    <a:pt x="39" y="28"/>
                  </a:cubicBezTo>
                  <a:cubicBezTo>
                    <a:pt x="48" y="28"/>
                    <a:pt x="48" y="28"/>
                    <a:pt x="48" y="28"/>
                  </a:cubicBezTo>
                  <a:cubicBezTo>
                    <a:pt x="48" y="20"/>
                    <a:pt x="48" y="20"/>
                    <a:pt x="48" y="20"/>
                  </a:cubicBezTo>
                  <a:cubicBezTo>
                    <a:pt x="39" y="20"/>
                    <a:pt x="39" y="20"/>
                    <a:pt x="39" y="20"/>
                  </a:cubicBezTo>
                  <a:cubicBezTo>
                    <a:pt x="39" y="19"/>
                    <a:pt x="38" y="17"/>
                    <a:pt x="38" y="16"/>
                  </a:cubicBezTo>
                  <a:close/>
                  <a:moveTo>
                    <a:pt x="24" y="32"/>
                  </a:moveTo>
                  <a:cubicBezTo>
                    <a:pt x="20" y="32"/>
                    <a:pt x="16" y="28"/>
                    <a:pt x="16" y="24"/>
                  </a:cubicBezTo>
                  <a:cubicBezTo>
                    <a:pt x="16" y="20"/>
                    <a:pt x="20" y="16"/>
                    <a:pt x="24" y="16"/>
                  </a:cubicBezTo>
                  <a:cubicBezTo>
                    <a:pt x="28" y="16"/>
                    <a:pt x="32" y="20"/>
                    <a:pt x="32" y="24"/>
                  </a:cubicBezTo>
                  <a:cubicBezTo>
                    <a:pt x="32" y="28"/>
                    <a:pt x="28" y="32"/>
                    <a:pt x="24" y="3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05" name="Freeform 17"/>
            <p:cNvSpPr>
              <a:spLocks noEditPoints="1"/>
            </p:cNvSpPr>
            <p:nvPr/>
          </p:nvSpPr>
          <p:spPr bwMode="auto">
            <a:xfrm>
              <a:off x="4383088" y="1674813"/>
              <a:ext cx="412750" cy="412750"/>
            </a:xfrm>
            <a:custGeom>
              <a:avLst/>
              <a:gdLst>
                <a:gd name="T0" fmla="*/ 48 w 48"/>
                <a:gd name="T1" fmla="*/ 28 h 48"/>
                <a:gd name="T2" fmla="*/ 48 w 48"/>
                <a:gd name="T3" fmla="*/ 20 h 48"/>
                <a:gd name="T4" fmla="*/ 39 w 48"/>
                <a:gd name="T5" fmla="*/ 20 h 48"/>
                <a:gd name="T6" fmla="*/ 38 w 48"/>
                <a:gd name="T7" fmla="*/ 16 h 48"/>
                <a:gd name="T8" fmla="*/ 44 w 48"/>
                <a:gd name="T9" fmla="*/ 10 h 48"/>
                <a:gd name="T10" fmla="*/ 38 w 48"/>
                <a:gd name="T11" fmla="*/ 4 h 48"/>
                <a:gd name="T12" fmla="*/ 32 w 48"/>
                <a:gd name="T13" fmla="*/ 10 h 48"/>
                <a:gd name="T14" fmla="*/ 28 w 48"/>
                <a:gd name="T15" fmla="*/ 9 h 48"/>
                <a:gd name="T16" fmla="*/ 28 w 48"/>
                <a:gd name="T17" fmla="*/ 0 h 48"/>
                <a:gd name="T18" fmla="*/ 20 w 48"/>
                <a:gd name="T19" fmla="*/ 0 h 48"/>
                <a:gd name="T20" fmla="*/ 20 w 48"/>
                <a:gd name="T21" fmla="*/ 9 h 48"/>
                <a:gd name="T22" fmla="*/ 16 w 48"/>
                <a:gd name="T23" fmla="*/ 10 h 48"/>
                <a:gd name="T24" fmla="*/ 10 w 48"/>
                <a:gd name="T25" fmla="*/ 4 h 48"/>
                <a:gd name="T26" fmla="*/ 4 w 48"/>
                <a:gd name="T27" fmla="*/ 10 h 48"/>
                <a:gd name="T28" fmla="*/ 10 w 48"/>
                <a:gd name="T29" fmla="*/ 16 h 48"/>
                <a:gd name="T30" fmla="*/ 9 w 48"/>
                <a:gd name="T31" fmla="*/ 20 h 48"/>
                <a:gd name="T32" fmla="*/ 0 w 48"/>
                <a:gd name="T33" fmla="*/ 20 h 48"/>
                <a:gd name="T34" fmla="*/ 0 w 48"/>
                <a:gd name="T35" fmla="*/ 28 h 48"/>
                <a:gd name="T36" fmla="*/ 9 w 48"/>
                <a:gd name="T37" fmla="*/ 28 h 48"/>
                <a:gd name="T38" fmla="*/ 10 w 48"/>
                <a:gd name="T39" fmla="*/ 32 h 48"/>
                <a:gd name="T40" fmla="*/ 4 w 48"/>
                <a:gd name="T41" fmla="*/ 38 h 48"/>
                <a:gd name="T42" fmla="*/ 10 w 48"/>
                <a:gd name="T43" fmla="*/ 44 h 48"/>
                <a:gd name="T44" fmla="*/ 16 w 48"/>
                <a:gd name="T45" fmla="*/ 38 h 48"/>
                <a:gd name="T46" fmla="*/ 20 w 48"/>
                <a:gd name="T47" fmla="*/ 39 h 48"/>
                <a:gd name="T48" fmla="*/ 20 w 48"/>
                <a:gd name="T49" fmla="*/ 48 h 48"/>
                <a:gd name="T50" fmla="*/ 28 w 48"/>
                <a:gd name="T51" fmla="*/ 48 h 48"/>
                <a:gd name="T52" fmla="*/ 28 w 48"/>
                <a:gd name="T53" fmla="*/ 39 h 48"/>
                <a:gd name="T54" fmla="*/ 32 w 48"/>
                <a:gd name="T55" fmla="*/ 38 h 48"/>
                <a:gd name="T56" fmla="*/ 38 w 48"/>
                <a:gd name="T57" fmla="*/ 44 h 48"/>
                <a:gd name="T58" fmla="*/ 44 w 48"/>
                <a:gd name="T59" fmla="*/ 38 h 48"/>
                <a:gd name="T60" fmla="*/ 38 w 48"/>
                <a:gd name="T61" fmla="*/ 32 h 48"/>
                <a:gd name="T62" fmla="*/ 39 w 48"/>
                <a:gd name="T63" fmla="*/ 28 h 48"/>
                <a:gd name="T64" fmla="*/ 48 w 48"/>
                <a:gd name="T65" fmla="*/ 28 h 48"/>
                <a:gd name="T66" fmla="*/ 24 w 48"/>
                <a:gd name="T67" fmla="*/ 32 h 48"/>
                <a:gd name="T68" fmla="*/ 16 w 48"/>
                <a:gd name="T69" fmla="*/ 24 h 48"/>
                <a:gd name="T70" fmla="*/ 24 w 48"/>
                <a:gd name="T71" fmla="*/ 16 h 48"/>
                <a:gd name="T72" fmla="*/ 32 w 48"/>
                <a:gd name="T73" fmla="*/ 24 h 48"/>
                <a:gd name="T74" fmla="*/ 24 w 48"/>
                <a:gd name="T75" fmla="*/ 3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 h="48">
                  <a:moveTo>
                    <a:pt x="48" y="28"/>
                  </a:moveTo>
                  <a:cubicBezTo>
                    <a:pt x="48" y="20"/>
                    <a:pt x="48" y="20"/>
                    <a:pt x="48" y="20"/>
                  </a:cubicBezTo>
                  <a:cubicBezTo>
                    <a:pt x="39" y="20"/>
                    <a:pt x="39" y="20"/>
                    <a:pt x="39" y="20"/>
                  </a:cubicBezTo>
                  <a:cubicBezTo>
                    <a:pt x="39" y="19"/>
                    <a:pt x="38" y="17"/>
                    <a:pt x="38" y="16"/>
                  </a:cubicBezTo>
                  <a:cubicBezTo>
                    <a:pt x="44" y="10"/>
                    <a:pt x="44" y="10"/>
                    <a:pt x="44" y="10"/>
                  </a:cubicBezTo>
                  <a:cubicBezTo>
                    <a:pt x="38" y="4"/>
                    <a:pt x="38" y="4"/>
                    <a:pt x="38" y="4"/>
                  </a:cubicBezTo>
                  <a:cubicBezTo>
                    <a:pt x="32" y="10"/>
                    <a:pt x="32" y="10"/>
                    <a:pt x="32" y="10"/>
                  </a:cubicBezTo>
                  <a:cubicBezTo>
                    <a:pt x="31" y="10"/>
                    <a:pt x="29" y="9"/>
                    <a:pt x="28" y="9"/>
                  </a:cubicBezTo>
                  <a:cubicBezTo>
                    <a:pt x="28" y="0"/>
                    <a:pt x="28" y="0"/>
                    <a:pt x="28" y="0"/>
                  </a:cubicBezTo>
                  <a:cubicBezTo>
                    <a:pt x="20" y="0"/>
                    <a:pt x="20" y="0"/>
                    <a:pt x="20" y="0"/>
                  </a:cubicBezTo>
                  <a:cubicBezTo>
                    <a:pt x="20" y="9"/>
                    <a:pt x="20" y="9"/>
                    <a:pt x="20" y="9"/>
                  </a:cubicBezTo>
                  <a:cubicBezTo>
                    <a:pt x="19" y="9"/>
                    <a:pt x="17" y="10"/>
                    <a:pt x="16" y="10"/>
                  </a:cubicBezTo>
                  <a:cubicBezTo>
                    <a:pt x="10" y="4"/>
                    <a:pt x="10" y="4"/>
                    <a:pt x="10" y="4"/>
                  </a:cubicBezTo>
                  <a:cubicBezTo>
                    <a:pt x="4" y="10"/>
                    <a:pt x="4" y="10"/>
                    <a:pt x="4" y="10"/>
                  </a:cubicBezTo>
                  <a:cubicBezTo>
                    <a:pt x="10" y="16"/>
                    <a:pt x="10" y="16"/>
                    <a:pt x="10" y="16"/>
                  </a:cubicBezTo>
                  <a:cubicBezTo>
                    <a:pt x="10" y="17"/>
                    <a:pt x="9" y="19"/>
                    <a:pt x="9" y="20"/>
                  </a:cubicBezTo>
                  <a:cubicBezTo>
                    <a:pt x="0" y="20"/>
                    <a:pt x="0" y="20"/>
                    <a:pt x="0" y="20"/>
                  </a:cubicBezTo>
                  <a:cubicBezTo>
                    <a:pt x="0" y="28"/>
                    <a:pt x="0" y="28"/>
                    <a:pt x="0" y="28"/>
                  </a:cubicBezTo>
                  <a:cubicBezTo>
                    <a:pt x="9" y="28"/>
                    <a:pt x="9" y="28"/>
                    <a:pt x="9" y="28"/>
                  </a:cubicBezTo>
                  <a:cubicBezTo>
                    <a:pt x="9" y="29"/>
                    <a:pt x="10" y="31"/>
                    <a:pt x="10" y="32"/>
                  </a:cubicBezTo>
                  <a:cubicBezTo>
                    <a:pt x="4" y="38"/>
                    <a:pt x="4" y="38"/>
                    <a:pt x="4" y="38"/>
                  </a:cubicBezTo>
                  <a:cubicBezTo>
                    <a:pt x="10" y="44"/>
                    <a:pt x="10" y="44"/>
                    <a:pt x="10" y="44"/>
                  </a:cubicBezTo>
                  <a:cubicBezTo>
                    <a:pt x="16" y="38"/>
                    <a:pt x="16" y="38"/>
                    <a:pt x="16" y="38"/>
                  </a:cubicBezTo>
                  <a:cubicBezTo>
                    <a:pt x="17" y="38"/>
                    <a:pt x="19" y="39"/>
                    <a:pt x="20" y="39"/>
                  </a:cubicBezTo>
                  <a:cubicBezTo>
                    <a:pt x="20" y="48"/>
                    <a:pt x="20" y="48"/>
                    <a:pt x="20" y="48"/>
                  </a:cubicBezTo>
                  <a:cubicBezTo>
                    <a:pt x="28" y="48"/>
                    <a:pt x="28" y="48"/>
                    <a:pt x="28" y="48"/>
                  </a:cubicBezTo>
                  <a:cubicBezTo>
                    <a:pt x="28" y="39"/>
                    <a:pt x="28" y="39"/>
                    <a:pt x="28" y="39"/>
                  </a:cubicBezTo>
                  <a:cubicBezTo>
                    <a:pt x="29" y="39"/>
                    <a:pt x="31" y="38"/>
                    <a:pt x="32" y="38"/>
                  </a:cubicBezTo>
                  <a:cubicBezTo>
                    <a:pt x="38" y="44"/>
                    <a:pt x="38" y="44"/>
                    <a:pt x="38" y="44"/>
                  </a:cubicBezTo>
                  <a:cubicBezTo>
                    <a:pt x="44" y="38"/>
                    <a:pt x="44" y="38"/>
                    <a:pt x="44" y="38"/>
                  </a:cubicBezTo>
                  <a:cubicBezTo>
                    <a:pt x="38" y="32"/>
                    <a:pt x="38" y="32"/>
                    <a:pt x="38" y="32"/>
                  </a:cubicBezTo>
                  <a:cubicBezTo>
                    <a:pt x="38" y="31"/>
                    <a:pt x="39" y="29"/>
                    <a:pt x="39" y="28"/>
                  </a:cubicBezTo>
                  <a:lnTo>
                    <a:pt x="48" y="28"/>
                  </a:lnTo>
                  <a:close/>
                  <a:moveTo>
                    <a:pt x="24" y="32"/>
                  </a:moveTo>
                  <a:cubicBezTo>
                    <a:pt x="20" y="32"/>
                    <a:pt x="16" y="28"/>
                    <a:pt x="16" y="24"/>
                  </a:cubicBezTo>
                  <a:cubicBezTo>
                    <a:pt x="16" y="20"/>
                    <a:pt x="20" y="16"/>
                    <a:pt x="24" y="16"/>
                  </a:cubicBezTo>
                  <a:cubicBezTo>
                    <a:pt x="28" y="16"/>
                    <a:pt x="32" y="20"/>
                    <a:pt x="32" y="24"/>
                  </a:cubicBezTo>
                  <a:cubicBezTo>
                    <a:pt x="32" y="28"/>
                    <a:pt x="28" y="32"/>
                    <a:pt x="24" y="3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sp>
        <p:nvSpPr>
          <p:cNvPr id="106" name="Freeform 72"/>
          <p:cNvSpPr>
            <a:spLocks noEditPoints="1"/>
          </p:cNvSpPr>
          <p:nvPr/>
        </p:nvSpPr>
        <p:spPr bwMode="auto">
          <a:xfrm>
            <a:off x="10709371" y="1308556"/>
            <a:ext cx="496643" cy="496643"/>
          </a:xfrm>
          <a:custGeom>
            <a:avLst/>
            <a:gdLst>
              <a:gd name="T0" fmla="*/ 43 w 520"/>
              <a:gd name="T1" fmla="*/ 520 h 520"/>
              <a:gd name="T2" fmla="*/ 43 w 520"/>
              <a:gd name="T3" fmla="*/ 433 h 520"/>
              <a:gd name="T4" fmla="*/ 0 w 520"/>
              <a:gd name="T5" fmla="*/ 433 h 520"/>
              <a:gd name="T6" fmla="*/ 0 w 520"/>
              <a:gd name="T7" fmla="*/ 152 h 520"/>
              <a:gd name="T8" fmla="*/ 173 w 520"/>
              <a:gd name="T9" fmla="*/ 152 h 520"/>
              <a:gd name="T10" fmla="*/ 173 w 520"/>
              <a:gd name="T11" fmla="*/ 0 h 520"/>
              <a:gd name="T12" fmla="*/ 520 w 520"/>
              <a:gd name="T13" fmla="*/ 0 h 520"/>
              <a:gd name="T14" fmla="*/ 520 w 520"/>
              <a:gd name="T15" fmla="*/ 282 h 520"/>
              <a:gd name="T16" fmla="*/ 477 w 520"/>
              <a:gd name="T17" fmla="*/ 282 h 520"/>
              <a:gd name="T18" fmla="*/ 477 w 520"/>
              <a:gd name="T19" fmla="*/ 368 h 520"/>
              <a:gd name="T20" fmla="*/ 352 w 520"/>
              <a:gd name="T21" fmla="*/ 282 h 520"/>
              <a:gd name="T22" fmla="*/ 347 w 520"/>
              <a:gd name="T23" fmla="*/ 282 h 520"/>
              <a:gd name="T24" fmla="*/ 347 w 520"/>
              <a:gd name="T25" fmla="*/ 433 h 520"/>
              <a:gd name="T26" fmla="*/ 168 w 520"/>
              <a:gd name="T27" fmla="*/ 433 h 520"/>
              <a:gd name="T28" fmla="*/ 43 w 520"/>
              <a:gd name="T29" fmla="*/ 520 h 520"/>
              <a:gd name="T30" fmla="*/ 43 w 520"/>
              <a:gd name="T31" fmla="*/ 390 h 520"/>
              <a:gd name="T32" fmla="*/ 87 w 520"/>
              <a:gd name="T33" fmla="*/ 390 h 520"/>
              <a:gd name="T34" fmla="*/ 87 w 520"/>
              <a:gd name="T35" fmla="*/ 433 h 520"/>
              <a:gd name="T36" fmla="*/ 157 w 520"/>
              <a:gd name="T37" fmla="*/ 390 h 520"/>
              <a:gd name="T38" fmla="*/ 303 w 520"/>
              <a:gd name="T39" fmla="*/ 390 h 520"/>
              <a:gd name="T40" fmla="*/ 303 w 520"/>
              <a:gd name="T41" fmla="*/ 195 h 520"/>
              <a:gd name="T42" fmla="*/ 43 w 520"/>
              <a:gd name="T43" fmla="*/ 195 h 520"/>
              <a:gd name="T44" fmla="*/ 43 w 520"/>
              <a:gd name="T45" fmla="*/ 390 h 520"/>
              <a:gd name="T46" fmla="*/ 347 w 520"/>
              <a:gd name="T47" fmla="*/ 238 h 520"/>
              <a:gd name="T48" fmla="*/ 363 w 520"/>
              <a:gd name="T49" fmla="*/ 238 h 520"/>
              <a:gd name="T50" fmla="*/ 433 w 520"/>
              <a:gd name="T51" fmla="*/ 287 h 520"/>
              <a:gd name="T52" fmla="*/ 433 w 520"/>
              <a:gd name="T53" fmla="*/ 238 h 520"/>
              <a:gd name="T54" fmla="*/ 477 w 520"/>
              <a:gd name="T55" fmla="*/ 238 h 520"/>
              <a:gd name="T56" fmla="*/ 477 w 520"/>
              <a:gd name="T57" fmla="*/ 43 h 520"/>
              <a:gd name="T58" fmla="*/ 217 w 520"/>
              <a:gd name="T59" fmla="*/ 43 h 520"/>
              <a:gd name="T60" fmla="*/ 217 w 520"/>
              <a:gd name="T61" fmla="*/ 152 h 520"/>
              <a:gd name="T62" fmla="*/ 347 w 520"/>
              <a:gd name="T63" fmla="*/ 152 h 520"/>
              <a:gd name="T64" fmla="*/ 347 w 520"/>
              <a:gd name="T65" fmla="*/ 238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20" h="520">
                <a:moveTo>
                  <a:pt x="43" y="520"/>
                </a:moveTo>
                <a:lnTo>
                  <a:pt x="43" y="433"/>
                </a:lnTo>
                <a:lnTo>
                  <a:pt x="0" y="433"/>
                </a:lnTo>
                <a:lnTo>
                  <a:pt x="0" y="152"/>
                </a:lnTo>
                <a:lnTo>
                  <a:pt x="173" y="152"/>
                </a:lnTo>
                <a:lnTo>
                  <a:pt x="173" y="0"/>
                </a:lnTo>
                <a:lnTo>
                  <a:pt x="520" y="0"/>
                </a:lnTo>
                <a:lnTo>
                  <a:pt x="520" y="282"/>
                </a:lnTo>
                <a:lnTo>
                  <a:pt x="477" y="282"/>
                </a:lnTo>
                <a:lnTo>
                  <a:pt x="477" y="368"/>
                </a:lnTo>
                <a:lnTo>
                  <a:pt x="352" y="282"/>
                </a:lnTo>
                <a:lnTo>
                  <a:pt x="347" y="282"/>
                </a:lnTo>
                <a:lnTo>
                  <a:pt x="347" y="433"/>
                </a:lnTo>
                <a:lnTo>
                  <a:pt x="168" y="433"/>
                </a:lnTo>
                <a:lnTo>
                  <a:pt x="43" y="520"/>
                </a:lnTo>
                <a:close/>
                <a:moveTo>
                  <a:pt x="43" y="390"/>
                </a:moveTo>
                <a:lnTo>
                  <a:pt x="87" y="390"/>
                </a:lnTo>
                <a:lnTo>
                  <a:pt x="87" y="433"/>
                </a:lnTo>
                <a:lnTo>
                  <a:pt x="157" y="390"/>
                </a:lnTo>
                <a:lnTo>
                  <a:pt x="303" y="390"/>
                </a:lnTo>
                <a:lnTo>
                  <a:pt x="303" y="195"/>
                </a:lnTo>
                <a:lnTo>
                  <a:pt x="43" y="195"/>
                </a:lnTo>
                <a:lnTo>
                  <a:pt x="43" y="390"/>
                </a:lnTo>
                <a:close/>
                <a:moveTo>
                  <a:pt x="347" y="238"/>
                </a:moveTo>
                <a:lnTo>
                  <a:pt x="363" y="238"/>
                </a:lnTo>
                <a:lnTo>
                  <a:pt x="433" y="287"/>
                </a:lnTo>
                <a:lnTo>
                  <a:pt x="433" y="238"/>
                </a:lnTo>
                <a:lnTo>
                  <a:pt x="477" y="238"/>
                </a:lnTo>
                <a:lnTo>
                  <a:pt x="477" y="43"/>
                </a:lnTo>
                <a:lnTo>
                  <a:pt x="217" y="43"/>
                </a:lnTo>
                <a:lnTo>
                  <a:pt x="217" y="152"/>
                </a:lnTo>
                <a:lnTo>
                  <a:pt x="347" y="152"/>
                </a:lnTo>
                <a:lnTo>
                  <a:pt x="347" y="2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nvGrpSpPr>
          <p:cNvPr id="110" name="Group 109"/>
          <p:cNvGrpSpPr/>
          <p:nvPr/>
        </p:nvGrpSpPr>
        <p:grpSpPr>
          <a:xfrm>
            <a:off x="7465523" y="2161116"/>
            <a:ext cx="822325" cy="822325"/>
            <a:chOff x="5651501" y="4840288"/>
            <a:chExt cx="822325" cy="822325"/>
          </a:xfrm>
        </p:grpSpPr>
        <p:sp>
          <p:nvSpPr>
            <p:cNvPr id="111" name="Freeform 127"/>
            <p:cNvSpPr>
              <a:spLocks noEditPoints="1"/>
            </p:cNvSpPr>
            <p:nvPr/>
          </p:nvSpPr>
          <p:spPr bwMode="auto">
            <a:xfrm>
              <a:off x="5651501" y="4840288"/>
              <a:ext cx="822325" cy="525463"/>
            </a:xfrm>
            <a:custGeom>
              <a:avLst/>
              <a:gdLst>
                <a:gd name="T0" fmla="*/ 396 w 460"/>
                <a:gd name="T1" fmla="*/ 102 h 294"/>
                <a:gd name="T2" fmla="*/ 327 w 460"/>
                <a:gd name="T3" fmla="*/ 102 h 294"/>
                <a:gd name="T4" fmla="*/ 340 w 460"/>
                <a:gd name="T5" fmla="*/ 64 h 294"/>
                <a:gd name="T6" fmla="*/ 276 w 460"/>
                <a:gd name="T7" fmla="*/ 0 h 294"/>
                <a:gd name="T8" fmla="*/ 166 w 460"/>
                <a:gd name="T9" fmla="*/ 0 h 294"/>
                <a:gd name="T10" fmla="*/ 102 w 460"/>
                <a:gd name="T11" fmla="*/ 64 h 294"/>
                <a:gd name="T12" fmla="*/ 64 w 460"/>
                <a:gd name="T13" fmla="*/ 64 h 294"/>
                <a:gd name="T14" fmla="*/ 0 w 460"/>
                <a:gd name="T15" fmla="*/ 128 h 294"/>
                <a:gd name="T16" fmla="*/ 64 w 460"/>
                <a:gd name="T17" fmla="*/ 192 h 294"/>
                <a:gd name="T18" fmla="*/ 133 w 460"/>
                <a:gd name="T19" fmla="*/ 192 h 294"/>
                <a:gd name="T20" fmla="*/ 120 w 460"/>
                <a:gd name="T21" fmla="*/ 230 h 294"/>
                <a:gd name="T22" fmla="*/ 184 w 460"/>
                <a:gd name="T23" fmla="*/ 294 h 294"/>
                <a:gd name="T24" fmla="*/ 256 w 460"/>
                <a:gd name="T25" fmla="*/ 294 h 294"/>
                <a:gd name="T26" fmla="*/ 256 w 460"/>
                <a:gd name="T27" fmla="*/ 281 h 294"/>
                <a:gd name="T28" fmla="*/ 257 w 460"/>
                <a:gd name="T29" fmla="*/ 268 h 294"/>
                <a:gd name="T30" fmla="*/ 184 w 460"/>
                <a:gd name="T31" fmla="*/ 268 h 294"/>
                <a:gd name="T32" fmla="*/ 145 w 460"/>
                <a:gd name="T33" fmla="*/ 230 h 294"/>
                <a:gd name="T34" fmla="*/ 184 w 460"/>
                <a:gd name="T35" fmla="*/ 192 h 294"/>
                <a:gd name="T36" fmla="*/ 204 w 460"/>
                <a:gd name="T37" fmla="*/ 192 h 294"/>
                <a:gd name="T38" fmla="*/ 268 w 460"/>
                <a:gd name="T39" fmla="*/ 128 h 294"/>
                <a:gd name="T40" fmla="*/ 276 w 460"/>
                <a:gd name="T41" fmla="*/ 128 h 294"/>
                <a:gd name="T42" fmla="*/ 396 w 460"/>
                <a:gd name="T43" fmla="*/ 128 h 294"/>
                <a:gd name="T44" fmla="*/ 435 w 460"/>
                <a:gd name="T45" fmla="*/ 166 h 294"/>
                <a:gd name="T46" fmla="*/ 396 w 460"/>
                <a:gd name="T47" fmla="*/ 204 h 294"/>
                <a:gd name="T48" fmla="*/ 320 w 460"/>
                <a:gd name="T49" fmla="*/ 204 h 294"/>
                <a:gd name="T50" fmla="*/ 320 w 460"/>
                <a:gd name="T51" fmla="*/ 230 h 294"/>
                <a:gd name="T52" fmla="*/ 384 w 460"/>
                <a:gd name="T53" fmla="*/ 230 h 294"/>
                <a:gd name="T54" fmla="*/ 356 w 460"/>
                <a:gd name="T55" fmla="*/ 267 h 294"/>
                <a:gd name="T56" fmla="*/ 358 w 460"/>
                <a:gd name="T57" fmla="*/ 281 h 294"/>
                <a:gd name="T58" fmla="*/ 358 w 460"/>
                <a:gd name="T59" fmla="*/ 293 h 294"/>
                <a:gd name="T60" fmla="*/ 409 w 460"/>
                <a:gd name="T61" fmla="*/ 230 h 294"/>
                <a:gd name="T62" fmla="*/ 409 w 460"/>
                <a:gd name="T63" fmla="*/ 229 h 294"/>
                <a:gd name="T64" fmla="*/ 460 w 460"/>
                <a:gd name="T65" fmla="*/ 166 h 294"/>
                <a:gd name="T66" fmla="*/ 396 w 460"/>
                <a:gd name="T67" fmla="*/ 102 h 294"/>
                <a:gd name="T68" fmla="*/ 280 w 460"/>
                <a:gd name="T69" fmla="*/ 102 h 294"/>
                <a:gd name="T70" fmla="*/ 276 w 460"/>
                <a:gd name="T71" fmla="*/ 102 h 294"/>
                <a:gd name="T72" fmla="*/ 256 w 460"/>
                <a:gd name="T73" fmla="*/ 102 h 294"/>
                <a:gd name="T74" fmla="*/ 204 w 460"/>
                <a:gd name="T75" fmla="*/ 102 h 294"/>
                <a:gd name="T76" fmla="*/ 204 w 460"/>
                <a:gd name="T77" fmla="*/ 128 h 294"/>
                <a:gd name="T78" fmla="*/ 243 w 460"/>
                <a:gd name="T79" fmla="*/ 128 h 294"/>
                <a:gd name="T80" fmla="*/ 204 w 460"/>
                <a:gd name="T81" fmla="*/ 166 h 294"/>
                <a:gd name="T82" fmla="*/ 64 w 460"/>
                <a:gd name="T83" fmla="*/ 166 h 294"/>
                <a:gd name="T84" fmla="*/ 25 w 460"/>
                <a:gd name="T85" fmla="*/ 128 h 294"/>
                <a:gd name="T86" fmla="*/ 64 w 460"/>
                <a:gd name="T87" fmla="*/ 89 h 294"/>
                <a:gd name="T88" fmla="*/ 133 w 460"/>
                <a:gd name="T89" fmla="*/ 89 h 294"/>
                <a:gd name="T90" fmla="*/ 129 w 460"/>
                <a:gd name="T91" fmla="*/ 73 h 294"/>
                <a:gd name="T92" fmla="*/ 128 w 460"/>
                <a:gd name="T93" fmla="*/ 64 h 294"/>
                <a:gd name="T94" fmla="*/ 166 w 460"/>
                <a:gd name="T95" fmla="*/ 25 h 294"/>
                <a:gd name="T96" fmla="*/ 276 w 460"/>
                <a:gd name="T97" fmla="*/ 25 h 294"/>
                <a:gd name="T98" fmla="*/ 315 w 460"/>
                <a:gd name="T99" fmla="*/ 64 h 294"/>
                <a:gd name="T100" fmla="*/ 280 w 460"/>
                <a:gd name="T101" fmla="*/ 102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0" h="294">
                  <a:moveTo>
                    <a:pt x="396" y="102"/>
                  </a:moveTo>
                  <a:cubicBezTo>
                    <a:pt x="327" y="102"/>
                    <a:pt x="327" y="102"/>
                    <a:pt x="327" y="102"/>
                  </a:cubicBezTo>
                  <a:cubicBezTo>
                    <a:pt x="335" y="91"/>
                    <a:pt x="340" y="78"/>
                    <a:pt x="340" y="64"/>
                  </a:cubicBezTo>
                  <a:cubicBezTo>
                    <a:pt x="340" y="28"/>
                    <a:pt x="311" y="0"/>
                    <a:pt x="276" y="0"/>
                  </a:cubicBezTo>
                  <a:cubicBezTo>
                    <a:pt x="166" y="0"/>
                    <a:pt x="166" y="0"/>
                    <a:pt x="166" y="0"/>
                  </a:cubicBezTo>
                  <a:cubicBezTo>
                    <a:pt x="131" y="0"/>
                    <a:pt x="102" y="28"/>
                    <a:pt x="102" y="64"/>
                  </a:cubicBezTo>
                  <a:cubicBezTo>
                    <a:pt x="64" y="64"/>
                    <a:pt x="64" y="64"/>
                    <a:pt x="64" y="64"/>
                  </a:cubicBezTo>
                  <a:cubicBezTo>
                    <a:pt x="28" y="64"/>
                    <a:pt x="0" y="92"/>
                    <a:pt x="0" y="128"/>
                  </a:cubicBezTo>
                  <a:cubicBezTo>
                    <a:pt x="0" y="163"/>
                    <a:pt x="28" y="192"/>
                    <a:pt x="64" y="192"/>
                  </a:cubicBezTo>
                  <a:cubicBezTo>
                    <a:pt x="133" y="192"/>
                    <a:pt x="133" y="192"/>
                    <a:pt x="133" y="192"/>
                  </a:cubicBezTo>
                  <a:cubicBezTo>
                    <a:pt x="125" y="202"/>
                    <a:pt x="120" y="216"/>
                    <a:pt x="120" y="230"/>
                  </a:cubicBezTo>
                  <a:cubicBezTo>
                    <a:pt x="120" y="265"/>
                    <a:pt x="149" y="294"/>
                    <a:pt x="184" y="294"/>
                  </a:cubicBezTo>
                  <a:cubicBezTo>
                    <a:pt x="256" y="294"/>
                    <a:pt x="256" y="294"/>
                    <a:pt x="256" y="294"/>
                  </a:cubicBezTo>
                  <a:cubicBezTo>
                    <a:pt x="256" y="281"/>
                    <a:pt x="256" y="281"/>
                    <a:pt x="256" y="281"/>
                  </a:cubicBezTo>
                  <a:cubicBezTo>
                    <a:pt x="256" y="277"/>
                    <a:pt x="256" y="273"/>
                    <a:pt x="257" y="268"/>
                  </a:cubicBezTo>
                  <a:cubicBezTo>
                    <a:pt x="184" y="268"/>
                    <a:pt x="184" y="268"/>
                    <a:pt x="184" y="268"/>
                  </a:cubicBezTo>
                  <a:cubicBezTo>
                    <a:pt x="163" y="268"/>
                    <a:pt x="145" y="251"/>
                    <a:pt x="145" y="230"/>
                  </a:cubicBezTo>
                  <a:cubicBezTo>
                    <a:pt x="145" y="209"/>
                    <a:pt x="163" y="192"/>
                    <a:pt x="184" y="192"/>
                  </a:cubicBezTo>
                  <a:cubicBezTo>
                    <a:pt x="204" y="192"/>
                    <a:pt x="204" y="192"/>
                    <a:pt x="204" y="192"/>
                  </a:cubicBezTo>
                  <a:cubicBezTo>
                    <a:pt x="240" y="192"/>
                    <a:pt x="268" y="163"/>
                    <a:pt x="268" y="128"/>
                  </a:cubicBezTo>
                  <a:cubicBezTo>
                    <a:pt x="276" y="128"/>
                    <a:pt x="276" y="128"/>
                    <a:pt x="276" y="128"/>
                  </a:cubicBezTo>
                  <a:cubicBezTo>
                    <a:pt x="396" y="128"/>
                    <a:pt x="396" y="128"/>
                    <a:pt x="396" y="128"/>
                  </a:cubicBezTo>
                  <a:cubicBezTo>
                    <a:pt x="418" y="128"/>
                    <a:pt x="435" y="145"/>
                    <a:pt x="435" y="166"/>
                  </a:cubicBezTo>
                  <a:cubicBezTo>
                    <a:pt x="435" y="187"/>
                    <a:pt x="418" y="204"/>
                    <a:pt x="396" y="204"/>
                  </a:cubicBezTo>
                  <a:cubicBezTo>
                    <a:pt x="320" y="204"/>
                    <a:pt x="320" y="204"/>
                    <a:pt x="320" y="204"/>
                  </a:cubicBezTo>
                  <a:cubicBezTo>
                    <a:pt x="320" y="230"/>
                    <a:pt x="320" y="230"/>
                    <a:pt x="320" y="230"/>
                  </a:cubicBezTo>
                  <a:cubicBezTo>
                    <a:pt x="384" y="230"/>
                    <a:pt x="384" y="230"/>
                    <a:pt x="384" y="230"/>
                  </a:cubicBezTo>
                  <a:cubicBezTo>
                    <a:pt x="384" y="248"/>
                    <a:pt x="372" y="262"/>
                    <a:pt x="356" y="267"/>
                  </a:cubicBezTo>
                  <a:cubicBezTo>
                    <a:pt x="357" y="271"/>
                    <a:pt x="358" y="276"/>
                    <a:pt x="358" y="281"/>
                  </a:cubicBezTo>
                  <a:cubicBezTo>
                    <a:pt x="358" y="293"/>
                    <a:pt x="358" y="293"/>
                    <a:pt x="358" y="293"/>
                  </a:cubicBezTo>
                  <a:cubicBezTo>
                    <a:pt x="387" y="287"/>
                    <a:pt x="409" y="261"/>
                    <a:pt x="409" y="230"/>
                  </a:cubicBezTo>
                  <a:cubicBezTo>
                    <a:pt x="409" y="229"/>
                    <a:pt x="409" y="229"/>
                    <a:pt x="409" y="229"/>
                  </a:cubicBezTo>
                  <a:cubicBezTo>
                    <a:pt x="438" y="223"/>
                    <a:pt x="460" y="197"/>
                    <a:pt x="460" y="166"/>
                  </a:cubicBezTo>
                  <a:cubicBezTo>
                    <a:pt x="460" y="131"/>
                    <a:pt x="432" y="102"/>
                    <a:pt x="396" y="102"/>
                  </a:cubicBezTo>
                  <a:close/>
                  <a:moveTo>
                    <a:pt x="280" y="102"/>
                  </a:moveTo>
                  <a:cubicBezTo>
                    <a:pt x="279" y="102"/>
                    <a:pt x="277" y="102"/>
                    <a:pt x="276" y="102"/>
                  </a:cubicBezTo>
                  <a:cubicBezTo>
                    <a:pt x="256" y="102"/>
                    <a:pt x="256" y="102"/>
                    <a:pt x="256" y="102"/>
                  </a:cubicBezTo>
                  <a:cubicBezTo>
                    <a:pt x="204" y="102"/>
                    <a:pt x="204" y="102"/>
                    <a:pt x="204" y="102"/>
                  </a:cubicBezTo>
                  <a:cubicBezTo>
                    <a:pt x="204" y="128"/>
                    <a:pt x="204" y="128"/>
                    <a:pt x="204" y="128"/>
                  </a:cubicBezTo>
                  <a:cubicBezTo>
                    <a:pt x="243" y="128"/>
                    <a:pt x="243" y="128"/>
                    <a:pt x="243" y="128"/>
                  </a:cubicBezTo>
                  <a:cubicBezTo>
                    <a:pt x="243" y="149"/>
                    <a:pt x="226" y="166"/>
                    <a:pt x="204" y="166"/>
                  </a:cubicBezTo>
                  <a:cubicBezTo>
                    <a:pt x="64" y="166"/>
                    <a:pt x="64" y="166"/>
                    <a:pt x="64" y="166"/>
                  </a:cubicBezTo>
                  <a:cubicBezTo>
                    <a:pt x="42" y="166"/>
                    <a:pt x="25" y="149"/>
                    <a:pt x="25" y="128"/>
                  </a:cubicBezTo>
                  <a:cubicBezTo>
                    <a:pt x="25" y="106"/>
                    <a:pt x="42" y="89"/>
                    <a:pt x="64" y="89"/>
                  </a:cubicBezTo>
                  <a:cubicBezTo>
                    <a:pt x="133" y="89"/>
                    <a:pt x="133" y="89"/>
                    <a:pt x="133" y="89"/>
                  </a:cubicBezTo>
                  <a:cubicBezTo>
                    <a:pt x="129" y="73"/>
                    <a:pt x="129" y="73"/>
                    <a:pt x="129" y="73"/>
                  </a:cubicBezTo>
                  <a:cubicBezTo>
                    <a:pt x="128" y="71"/>
                    <a:pt x="128" y="66"/>
                    <a:pt x="128" y="64"/>
                  </a:cubicBezTo>
                  <a:cubicBezTo>
                    <a:pt x="128" y="42"/>
                    <a:pt x="145" y="25"/>
                    <a:pt x="166" y="25"/>
                  </a:cubicBezTo>
                  <a:cubicBezTo>
                    <a:pt x="276" y="25"/>
                    <a:pt x="276" y="25"/>
                    <a:pt x="276" y="25"/>
                  </a:cubicBezTo>
                  <a:cubicBezTo>
                    <a:pt x="297" y="25"/>
                    <a:pt x="315" y="42"/>
                    <a:pt x="315" y="64"/>
                  </a:cubicBezTo>
                  <a:cubicBezTo>
                    <a:pt x="315" y="83"/>
                    <a:pt x="300" y="100"/>
                    <a:pt x="280" y="10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12" name="Freeform 128"/>
            <p:cNvSpPr>
              <a:spLocks/>
            </p:cNvSpPr>
            <p:nvPr/>
          </p:nvSpPr>
          <p:spPr bwMode="auto">
            <a:xfrm>
              <a:off x="6153151" y="5319713"/>
              <a:ext cx="47625" cy="46038"/>
            </a:xfrm>
            <a:custGeom>
              <a:avLst/>
              <a:gdLst>
                <a:gd name="T0" fmla="*/ 26 w 26"/>
                <a:gd name="T1" fmla="*/ 26 h 26"/>
                <a:gd name="T2" fmla="*/ 26 w 26"/>
                <a:gd name="T3" fmla="*/ 0 h 26"/>
                <a:gd name="T4" fmla="*/ 4 w 26"/>
                <a:gd name="T5" fmla="*/ 0 h 26"/>
                <a:gd name="T6" fmla="*/ 0 w 26"/>
                <a:gd name="T7" fmla="*/ 13 h 26"/>
                <a:gd name="T8" fmla="*/ 0 w 26"/>
                <a:gd name="T9" fmla="*/ 26 h 26"/>
                <a:gd name="T10" fmla="*/ 26 w 26"/>
                <a:gd name="T11" fmla="*/ 26 h 26"/>
              </a:gdLst>
              <a:ahLst/>
              <a:cxnLst>
                <a:cxn ang="0">
                  <a:pos x="T0" y="T1"/>
                </a:cxn>
                <a:cxn ang="0">
                  <a:pos x="T2" y="T3"/>
                </a:cxn>
                <a:cxn ang="0">
                  <a:pos x="T4" y="T5"/>
                </a:cxn>
                <a:cxn ang="0">
                  <a:pos x="T6" y="T7"/>
                </a:cxn>
                <a:cxn ang="0">
                  <a:pos x="T8" y="T9"/>
                </a:cxn>
                <a:cxn ang="0">
                  <a:pos x="T10" y="T11"/>
                </a:cxn>
              </a:cxnLst>
              <a:rect l="0" t="0" r="r" b="b"/>
              <a:pathLst>
                <a:path w="26" h="26">
                  <a:moveTo>
                    <a:pt x="26" y="26"/>
                  </a:moveTo>
                  <a:cubicBezTo>
                    <a:pt x="26" y="0"/>
                    <a:pt x="26" y="0"/>
                    <a:pt x="26" y="0"/>
                  </a:cubicBezTo>
                  <a:cubicBezTo>
                    <a:pt x="4" y="0"/>
                    <a:pt x="4" y="0"/>
                    <a:pt x="4" y="0"/>
                  </a:cubicBezTo>
                  <a:cubicBezTo>
                    <a:pt x="2" y="4"/>
                    <a:pt x="0" y="9"/>
                    <a:pt x="0" y="13"/>
                  </a:cubicBezTo>
                  <a:cubicBezTo>
                    <a:pt x="0" y="26"/>
                    <a:pt x="0" y="26"/>
                    <a:pt x="0" y="26"/>
                  </a:cubicBezTo>
                  <a:lnTo>
                    <a:pt x="26"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13" name="Freeform 129"/>
            <p:cNvSpPr>
              <a:spLocks noEditPoints="1"/>
            </p:cNvSpPr>
            <p:nvPr/>
          </p:nvSpPr>
          <p:spPr bwMode="auto">
            <a:xfrm>
              <a:off x="6062663" y="5251450"/>
              <a:ext cx="274638" cy="411163"/>
            </a:xfrm>
            <a:custGeom>
              <a:avLst/>
              <a:gdLst>
                <a:gd name="T0" fmla="*/ 128 w 154"/>
                <a:gd name="T1" fmla="*/ 90 h 230"/>
                <a:gd name="T2" fmla="*/ 128 w 154"/>
                <a:gd name="T3" fmla="*/ 51 h 230"/>
                <a:gd name="T4" fmla="*/ 77 w 154"/>
                <a:gd name="T5" fmla="*/ 0 h 230"/>
                <a:gd name="T6" fmla="*/ 26 w 154"/>
                <a:gd name="T7" fmla="*/ 51 h 230"/>
                <a:gd name="T8" fmla="*/ 26 w 154"/>
                <a:gd name="T9" fmla="*/ 90 h 230"/>
                <a:gd name="T10" fmla="*/ 0 w 154"/>
                <a:gd name="T11" fmla="*/ 90 h 230"/>
                <a:gd name="T12" fmla="*/ 0 w 154"/>
                <a:gd name="T13" fmla="*/ 230 h 230"/>
                <a:gd name="T14" fmla="*/ 154 w 154"/>
                <a:gd name="T15" fmla="*/ 230 h 230"/>
                <a:gd name="T16" fmla="*/ 154 w 154"/>
                <a:gd name="T17" fmla="*/ 90 h 230"/>
                <a:gd name="T18" fmla="*/ 128 w 154"/>
                <a:gd name="T19" fmla="*/ 90 h 230"/>
                <a:gd name="T20" fmla="*/ 51 w 154"/>
                <a:gd name="T21" fmla="*/ 51 h 230"/>
                <a:gd name="T22" fmla="*/ 77 w 154"/>
                <a:gd name="T23" fmla="*/ 26 h 230"/>
                <a:gd name="T24" fmla="*/ 102 w 154"/>
                <a:gd name="T25" fmla="*/ 51 h 230"/>
                <a:gd name="T26" fmla="*/ 102 w 154"/>
                <a:gd name="T27" fmla="*/ 90 h 230"/>
                <a:gd name="T28" fmla="*/ 51 w 154"/>
                <a:gd name="T29" fmla="*/ 90 h 230"/>
                <a:gd name="T30" fmla="*/ 51 w 154"/>
                <a:gd name="T31" fmla="*/ 51 h 230"/>
                <a:gd name="T32" fmla="*/ 128 w 154"/>
                <a:gd name="T33" fmla="*/ 205 h 230"/>
                <a:gd name="T34" fmla="*/ 26 w 154"/>
                <a:gd name="T35" fmla="*/ 205 h 230"/>
                <a:gd name="T36" fmla="*/ 26 w 154"/>
                <a:gd name="T37" fmla="*/ 115 h 230"/>
                <a:gd name="T38" fmla="*/ 128 w 154"/>
                <a:gd name="T39" fmla="*/ 115 h 230"/>
                <a:gd name="T40" fmla="*/ 128 w 154"/>
                <a:gd name="T41" fmla="*/ 205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4" h="230">
                  <a:moveTo>
                    <a:pt x="128" y="90"/>
                  </a:moveTo>
                  <a:cubicBezTo>
                    <a:pt x="128" y="51"/>
                    <a:pt x="128" y="51"/>
                    <a:pt x="128" y="51"/>
                  </a:cubicBezTo>
                  <a:cubicBezTo>
                    <a:pt x="128" y="23"/>
                    <a:pt x="105" y="0"/>
                    <a:pt x="77" y="0"/>
                  </a:cubicBezTo>
                  <a:cubicBezTo>
                    <a:pt x="49" y="0"/>
                    <a:pt x="26" y="23"/>
                    <a:pt x="26" y="51"/>
                  </a:cubicBezTo>
                  <a:cubicBezTo>
                    <a:pt x="26" y="90"/>
                    <a:pt x="26" y="90"/>
                    <a:pt x="26" y="90"/>
                  </a:cubicBezTo>
                  <a:cubicBezTo>
                    <a:pt x="0" y="90"/>
                    <a:pt x="0" y="90"/>
                    <a:pt x="0" y="90"/>
                  </a:cubicBezTo>
                  <a:cubicBezTo>
                    <a:pt x="0" y="230"/>
                    <a:pt x="0" y="230"/>
                    <a:pt x="0" y="230"/>
                  </a:cubicBezTo>
                  <a:cubicBezTo>
                    <a:pt x="154" y="230"/>
                    <a:pt x="154" y="230"/>
                    <a:pt x="154" y="230"/>
                  </a:cubicBezTo>
                  <a:cubicBezTo>
                    <a:pt x="154" y="90"/>
                    <a:pt x="154" y="90"/>
                    <a:pt x="154" y="90"/>
                  </a:cubicBezTo>
                  <a:lnTo>
                    <a:pt x="128" y="90"/>
                  </a:lnTo>
                  <a:close/>
                  <a:moveTo>
                    <a:pt x="51" y="51"/>
                  </a:moveTo>
                  <a:cubicBezTo>
                    <a:pt x="51" y="37"/>
                    <a:pt x="63" y="26"/>
                    <a:pt x="77" y="26"/>
                  </a:cubicBezTo>
                  <a:cubicBezTo>
                    <a:pt x="91" y="26"/>
                    <a:pt x="102" y="37"/>
                    <a:pt x="102" y="51"/>
                  </a:cubicBezTo>
                  <a:cubicBezTo>
                    <a:pt x="102" y="90"/>
                    <a:pt x="102" y="90"/>
                    <a:pt x="102" y="90"/>
                  </a:cubicBezTo>
                  <a:cubicBezTo>
                    <a:pt x="51" y="90"/>
                    <a:pt x="51" y="90"/>
                    <a:pt x="51" y="90"/>
                  </a:cubicBezTo>
                  <a:lnTo>
                    <a:pt x="51" y="51"/>
                  </a:lnTo>
                  <a:close/>
                  <a:moveTo>
                    <a:pt x="128" y="205"/>
                  </a:moveTo>
                  <a:cubicBezTo>
                    <a:pt x="26" y="205"/>
                    <a:pt x="26" y="205"/>
                    <a:pt x="26" y="205"/>
                  </a:cubicBezTo>
                  <a:cubicBezTo>
                    <a:pt x="26" y="115"/>
                    <a:pt x="26" y="115"/>
                    <a:pt x="26" y="115"/>
                  </a:cubicBezTo>
                  <a:cubicBezTo>
                    <a:pt x="128" y="115"/>
                    <a:pt x="128" y="115"/>
                    <a:pt x="128" y="115"/>
                  </a:cubicBezTo>
                  <a:lnTo>
                    <a:pt x="128" y="20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grpSp>
        <p:nvGrpSpPr>
          <p:cNvPr id="115" name="Group 114"/>
          <p:cNvGrpSpPr/>
          <p:nvPr/>
        </p:nvGrpSpPr>
        <p:grpSpPr>
          <a:xfrm>
            <a:off x="6436252" y="2129208"/>
            <a:ext cx="822325" cy="835025"/>
            <a:chOff x="2290763" y="1525588"/>
            <a:chExt cx="822325" cy="835025"/>
          </a:xfrm>
        </p:grpSpPr>
        <p:sp>
          <p:nvSpPr>
            <p:cNvPr id="116" name="Freeform 12"/>
            <p:cNvSpPr>
              <a:spLocks/>
            </p:cNvSpPr>
            <p:nvPr/>
          </p:nvSpPr>
          <p:spPr bwMode="auto">
            <a:xfrm>
              <a:off x="2290763" y="1762125"/>
              <a:ext cx="84138" cy="371475"/>
            </a:xfrm>
            <a:custGeom>
              <a:avLst/>
              <a:gdLst>
                <a:gd name="T0" fmla="*/ 32 w 47"/>
                <a:gd name="T1" fmla="*/ 208 h 208"/>
                <a:gd name="T2" fmla="*/ 20 w 47"/>
                <a:gd name="T3" fmla="*/ 201 h 208"/>
                <a:gd name="T4" fmla="*/ 0 w 47"/>
                <a:gd name="T5" fmla="*/ 105 h 208"/>
                <a:gd name="T6" fmla="*/ 20 w 47"/>
                <a:gd name="T7" fmla="*/ 9 h 208"/>
                <a:gd name="T8" fmla="*/ 37 w 47"/>
                <a:gd name="T9" fmla="*/ 3 h 208"/>
                <a:gd name="T10" fmla="*/ 44 w 47"/>
                <a:gd name="T11" fmla="*/ 20 h 208"/>
                <a:gd name="T12" fmla="*/ 25 w 47"/>
                <a:gd name="T13" fmla="*/ 105 h 208"/>
                <a:gd name="T14" fmla="*/ 44 w 47"/>
                <a:gd name="T15" fmla="*/ 190 h 208"/>
                <a:gd name="T16" fmla="*/ 37 w 47"/>
                <a:gd name="T17" fmla="*/ 207 h 208"/>
                <a:gd name="T18" fmla="*/ 32 w 47"/>
                <a:gd name="T19"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208">
                  <a:moveTo>
                    <a:pt x="32" y="208"/>
                  </a:moveTo>
                  <a:cubicBezTo>
                    <a:pt x="27" y="208"/>
                    <a:pt x="22" y="205"/>
                    <a:pt x="20" y="201"/>
                  </a:cubicBezTo>
                  <a:cubicBezTo>
                    <a:pt x="7" y="171"/>
                    <a:pt x="0" y="138"/>
                    <a:pt x="0" y="105"/>
                  </a:cubicBezTo>
                  <a:cubicBezTo>
                    <a:pt x="0" y="72"/>
                    <a:pt x="7" y="39"/>
                    <a:pt x="20" y="9"/>
                  </a:cubicBezTo>
                  <a:cubicBezTo>
                    <a:pt x="23" y="3"/>
                    <a:pt x="31" y="0"/>
                    <a:pt x="37" y="3"/>
                  </a:cubicBezTo>
                  <a:cubicBezTo>
                    <a:pt x="44" y="6"/>
                    <a:pt x="47" y="13"/>
                    <a:pt x="44" y="20"/>
                  </a:cubicBezTo>
                  <a:cubicBezTo>
                    <a:pt x="31" y="47"/>
                    <a:pt x="25" y="75"/>
                    <a:pt x="25" y="105"/>
                  </a:cubicBezTo>
                  <a:cubicBezTo>
                    <a:pt x="25" y="135"/>
                    <a:pt x="31" y="163"/>
                    <a:pt x="44" y="190"/>
                  </a:cubicBezTo>
                  <a:cubicBezTo>
                    <a:pt x="47" y="197"/>
                    <a:pt x="44" y="204"/>
                    <a:pt x="37" y="207"/>
                  </a:cubicBezTo>
                  <a:cubicBezTo>
                    <a:pt x="36" y="208"/>
                    <a:pt x="34" y="208"/>
                    <a:pt x="32" y="2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17" name="Freeform 13"/>
            <p:cNvSpPr>
              <a:spLocks/>
            </p:cNvSpPr>
            <p:nvPr/>
          </p:nvSpPr>
          <p:spPr bwMode="auto">
            <a:xfrm>
              <a:off x="2514600" y="2276475"/>
              <a:ext cx="374650" cy="84138"/>
            </a:xfrm>
            <a:custGeom>
              <a:avLst/>
              <a:gdLst>
                <a:gd name="T0" fmla="*/ 105 w 210"/>
                <a:gd name="T1" fmla="*/ 47 h 47"/>
                <a:gd name="T2" fmla="*/ 9 w 210"/>
                <a:gd name="T3" fmla="*/ 27 h 47"/>
                <a:gd name="T4" fmla="*/ 3 w 210"/>
                <a:gd name="T5" fmla="*/ 10 h 47"/>
                <a:gd name="T6" fmla="*/ 20 w 210"/>
                <a:gd name="T7" fmla="*/ 3 h 47"/>
                <a:gd name="T8" fmla="*/ 190 w 210"/>
                <a:gd name="T9" fmla="*/ 3 h 47"/>
                <a:gd name="T10" fmla="*/ 207 w 210"/>
                <a:gd name="T11" fmla="*/ 10 h 47"/>
                <a:gd name="T12" fmla="*/ 201 w 210"/>
                <a:gd name="T13" fmla="*/ 27 h 47"/>
                <a:gd name="T14" fmla="*/ 105 w 210"/>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47">
                  <a:moveTo>
                    <a:pt x="105" y="47"/>
                  </a:moveTo>
                  <a:cubicBezTo>
                    <a:pt x="72" y="47"/>
                    <a:pt x="39" y="40"/>
                    <a:pt x="9" y="27"/>
                  </a:cubicBezTo>
                  <a:cubicBezTo>
                    <a:pt x="3" y="24"/>
                    <a:pt x="0" y="16"/>
                    <a:pt x="3" y="10"/>
                  </a:cubicBezTo>
                  <a:cubicBezTo>
                    <a:pt x="6" y="3"/>
                    <a:pt x="13" y="0"/>
                    <a:pt x="20" y="3"/>
                  </a:cubicBezTo>
                  <a:cubicBezTo>
                    <a:pt x="73" y="28"/>
                    <a:pt x="136" y="28"/>
                    <a:pt x="190" y="3"/>
                  </a:cubicBezTo>
                  <a:cubicBezTo>
                    <a:pt x="197" y="0"/>
                    <a:pt x="204" y="3"/>
                    <a:pt x="207" y="10"/>
                  </a:cubicBezTo>
                  <a:cubicBezTo>
                    <a:pt x="210" y="16"/>
                    <a:pt x="207" y="24"/>
                    <a:pt x="201" y="27"/>
                  </a:cubicBezTo>
                  <a:cubicBezTo>
                    <a:pt x="171" y="40"/>
                    <a:pt x="138" y="47"/>
                    <a:pt x="105" y="4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18" name="Freeform 14"/>
            <p:cNvSpPr>
              <a:spLocks/>
            </p:cNvSpPr>
            <p:nvPr/>
          </p:nvSpPr>
          <p:spPr bwMode="auto">
            <a:xfrm>
              <a:off x="3028950" y="1762125"/>
              <a:ext cx="84138" cy="371475"/>
            </a:xfrm>
            <a:custGeom>
              <a:avLst/>
              <a:gdLst>
                <a:gd name="T0" fmla="*/ 15 w 47"/>
                <a:gd name="T1" fmla="*/ 208 h 208"/>
                <a:gd name="T2" fmla="*/ 10 w 47"/>
                <a:gd name="T3" fmla="*/ 207 h 208"/>
                <a:gd name="T4" fmla="*/ 3 w 47"/>
                <a:gd name="T5" fmla="*/ 190 h 208"/>
                <a:gd name="T6" fmla="*/ 22 w 47"/>
                <a:gd name="T7" fmla="*/ 105 h 208"/>
                <a:gd name="T8" fmla="*/ 20 w 47"/>
                <a:gd name="T9" fmla="*/ 76 h 208"/>
                <a:gd name="T10" fmla="*/ 3 w 47"/>
                <a:gd name="T11" fmla="*/ 20 h 208"/>
                <a:gd name="T12" fmla="*/ 10 w 47"/>
                <a:gd name="T13" fmla="*/ 3 h 208"/>
                <a:gd name="T14" fmla="*/ 27 w 47"/>
                <a:gd name="T15" fmla="*/ 9 h 208"/>
                <a:gd name="T16" fmla="*/ 45 w 47"/>
                <a:gd name="T17" fmla="*/ 72 h 208"/>
                <a:gd name="T18" fmla="*/ 47 w 47"/>
                <a:gd name="T19" fmla="*/ 105 h 208"/>
                <a:gd name="T20" fmla="*/ 27 w 47"/>
                <a:gd name="T21" fmla="*/ 201 h 208"/>
                <a:gd name="T22" fmla="*/ 15 w 47"/>
                <a:gd name="T23"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208">
                  <a:moveTo>
                    <a:pt x="15" y="208"/>
                  </a:moveTo>
                  <a:cubicBezTo>
                    <a:pt x="13" y="208"/>
                    <a:pt x="11" y="208"/>
                    <a:pt x="10" y="207"/>
                  </a:cubicBezTo>
                  <a:cubicBezTo>
                    <a:pt x="3" y="204"/>
                    <a:pt x="0" y="197"/>
                    <a:pt x="3" y="190"/>
                  </a:cubicBezTo>
                  <a:cubicBezTo>
                    <a:pt x="16" y="163"/>
                    <a:pt x="22" y="135"/>
                    <a:pt x="22" y="105"/>
                  </a:cubicBezTo>
                  <a:cubicBezTo>
                    <a:pt x="22" y="95"/>
                    <a:pt x="21" y="85"/>
                    <a:pt x="20" y="76"/>
                  </a:cubicBezTo>
                  <a:cubicBezTo>
                    <a:pt x="17" y="56"/>
                    <a:pt x="11" y="38"/>
                    <a:pt x="3" y="20"/>
                  </a:cubicBezTo>
                  <a:cubicBezTo>
                    <a:pt x="0" y="13"/>
                    <a:pt x="3" y="6"/>
                    <a:pt x="10" y="3"/>
                  </a:cubicBezTo>
                  <a:cubicBezTo>
                    <a:pt x="16" y="0"/>
                    <a:pt x="24" y="3"/>
                    <a:pt x="27" y="9"/>
                  </a:cubicBezTo>
                  <a:cubicBezTo>
                    <a:pt x="36" y="29"/>
                    <a:pt x="42" y="50"/>
                    <a:pt x="45" y="72"/>
                  </a:cubicBezTo>
                  <a:cubicBezTo>
                    <a:pt x="47" y="83"/>
                    <a:pt x="47" y="94"/>
                    <a:pt x="47" y="105"/>
                  </a:cubicBezTo>
                  <a:cubicBezTo>
                    <a:pt x="47" y="138"/>
                    <a:pt x="40" y="171"/>
                    <a:pt x="27" y="201"/>
                  </a:cubicBezTo>
                  <a:cubicBezTo>
                    <a:pt x="25" y="205"/>
                    <a:pt x="20" y="208"/>
                    <a:pt x="15" y="2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19" name="Freeform 15"/>
            <p:cNvSpPr>
              <a:spLocks/>
            </p:cNvSpPr>
            <p:nvPr/>
          </p:nvSpPr>
          <p:spPr bwMode="auto">
            <a:xfrm>
              <a:off x="2514600" y="1525588"/>
              <a:ext cx="374650" cy="96838"/>
            </a:xfrm>
            <a:custGeom>
              <a:avLst/>
              <a:gdLst>
                <a:gd name="T0" fmla="*/ 15 w 210"/>
                <a:gd name="T1" fmla="*/ 52 h 54"/>
                <a:gd name="T2" fmla="*/ 3 w 210"/>
                <a:gd name="T3" fmla="*/ 44 h 54"/>
                <a:gd name="T4" fmla="*/ 9 w 210"/>
                <a:gd name="T5" fmla="*/ 27 h 54"/>
                <a:gd name="T6" fmla="*/ 201 w 210"/>
                <a:gd name="T7" fmla="*/ 27 h 54"/>
                <a:gd name="T8" fmla="*/ 207 w 210"/>
                <a:gd name="T9" fmla="*/ 44 h 54"/>
                <a:gd name="T10" fmla="*/ 190 w 210"/>
                <a:gd name="T11" fmla="*/ 51 h 54"/>
                <a:gd name="T12" fmla="*/ 20 w 210"/>
                <a:gd name="T13" fmla="*/ 51 h 54"/>
                <a:gd name="T14" fmla="*/ 15 w 210"/>
                <a:gd name="T15" fmla="*/ 52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54">
                  <a:moveTo>
                    <a:pt x="15" y="52"/>
                  </a:moveTo>
                  <a:cubicBezTo>
                    <a:pt x="10" y="52"/>
                    <a:pt x="5" y="49"/>
                    <a:pt x="3" y="44"/>
                  </a:cubicBezTo>
                  <a:cubicBezTo>
                    <a:pt x="0" y="38"/>
                    <a:pt x="3" y="30"/>
                    <a:pt x="9" y="27"/>
                  </a:cubicBezTo>
                  <a:cubicBezTo>
                    <a:pt x="70" y="0"/>
                    <a:pt x="140" y="0"/>
                    <a:pt x="201" y="27"/>
                  </a:cubicBezTo>
                  <a:cubicBezTo>
                    <a:pt x="207" y="30"/>
                    <a:pt x="210" y="38"/>
                    <a:pt x="207" y="44"/>
                  </a:cubicBezTo>
                  <a:cubicBezTo>
                    <a:pt x="204" y="51"/>
                    <a:pt x="197" y="54"/>
                    <a:pt x="190" y="51"/>
                  </a:cubicBezTo>
                  <a:cubicBezTo>
                    <a:pt x="137" y="26"/>
                    <a:pt x="74" y="26"/>
                    <a:pt x="20" y="51"/>
                  </a:cubicBezTo>
                  <a:cubicBezTo>
                    <a:pt x="18" y="51"/>
                    <a:pt x="16" y="52"/>
                    <a:pt x="15" y="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20" name="Oval 16"/>
            <p:cNvSpPr>
              <a:spLocks noChangeArrowheads="1"/>
            </p:cNvSpPr>
            <p:nvPr/>
          </p:nvSpPr>
          <p:spPr bwMode="auto">
            <a:xfrm>
              <a:off x="2449513" y="1903413"/>
              <a:ext cx="92075" cy="92075"/>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21" name="Oval 17"/>
            <p:cNvSpPr>
              <a:spLocks noChangeArrowheads="1"/>
            </p:cNvSpPr>
            <p:nvPr/>
          </p:nvSpPr>
          <p:spPr bwMode="auto">
            <a:xfrm>
              <a:off x="2655888" y="1697038"/>
              <a:ext cx="92075" cy="92075"/>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22" name="Oval 18"/>
            <p:cNvSpPr>
              <a:spLocks noChangeArrowheads="1"/>
            </p:cNvSpPr>
            <p:nvPr/>
          </p:nvSpPr>
          <p:spPr bwMode="auto">
            <a:xfrm>
              <a:off x="2655888" y="2109788"/>
              <a:ext cx="92075" cy="92075"/>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23" name="Freeform 19"/>
            <p:cNvSpPr>
              <a:spLocks/>
            </p:cNvSpPr>
            <p:nvPr/>
          </p:nvSpPr>
          <p:spPr bwMode="auto">
            <a:xfrm>
              <a:off x="2744788" y="1992313"/>
              <a:ext cx="125413" cy="125413"/>
            </a:xfrm>
            <a:custGeom>
              <a:avLst/>
              <a:gdLst>
                <a:gd name="T0" fmla="*/ 0 w 70"/>
                <a:gd name="T1" fmla="*/ 51 h 70"/>
                <a:gd name="T2" fmla="*/ 18 w 70"/>
                <a:gd name="T3" fmla="*/ 70 h 70"/>
                <a:gd name="T4" fmla="*/ 70 w 70"/>
                <a:gd name="T5" fmla="*/ 18 h 70"/>
                <a:gd name="T6" fmla="*/ 51 w 70"/>
                <a:gd name="T7" fmla="*/ 0 h 70"/>
                <a:gd name="T8" fmla="*/ 0 w 70"/>
                <a:gd name="T9" fmla="*/ 51 h 70"/>
              </a:gdLst>
              <a:ahLst/>
              <a:cxnLst>
                <a:cxn ang="0">
                  <a:pos x="T0" y="T1"/>
                </a:cxn>
                <a:cxn ang="0">
                  <a:pos x="T2" y="T3"/>
                </a:cxn>
                <a:cxn ang="0">
                  <a:pos x="T4" y="T5"/>
                </a:cxn>
                <a:cxn ang="0">
                  <a:pos x="T6" y="T7"/>
                </a:cxn>
                <a:cxn ang="0">
                  <a:pos x="T8" y="T9"/>
                </a:cxn>
              </a:cxnLst>
              <a:rect l="0" t="0" r="r" b="b"/>
              <a:pathLst>
                <a:path w="70" h="70">
                  <a:moveTo>
                    <a:pt x="0" y="51"/>
                  </a:moveTo>
                  <a:cubicBezTo>
                    <a:pt x="18" y="70"/>
                    <a:pt x="18" y="70"/>
                    <a:pt x="18" y="70"/>
                  </a:cubicBezTo>
                  <a:cubicBezTo>
                    <a:pt x="38" y="52"/>
                    <a:pt x="53" y="37"/>
                    <a:pt x="70" y="18"/>
                  </a:cubicBezTo>
                  <a:cubicBezTo>
                    <a:pt x="51" y="0"/>
                    <a:pt x="51" y="0"/>
                    <a:pt x="51" y="0"/>
                  </a:cubicBezTo>
                  <a:cubicBezTo>
                    <a:pt x="35" y="19"/>
                    <a:pt x="20" y="35"/>
                    <a:pt x="0" y="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24" name="Freeform 20"/>
            <p:cNvSpPr>
              <a:spLocks/>
            </p:cNvSpPr>
            <p:nvPr/>
          </p:nvSpPr>
          <p:spPr bwMode="auto">
            <a:xfrm>
              <a:off x="2759075" y="1630363"/>
              <a:ext cx="285750" cy="261938"/>
            </a:xfrm>
            <a:custGeom>
              <a:avLst/>
              <a:gdLst>
                <a:gd name="T0" fmla="*/ 92 w 160"/>
                <a:gd name="T1" fmla="*/ 25 h 147"/>
                <a:gd name="T2" fmla="*/ 114 w 160"/>
                <a:gd name="T3" fmla="*/ 33 h 147"/>
                <a:gd name="T4" fmla="*/ 97 w 160"/>
                <a:gd name="T5" fmla="*/ 129 h 147"/>
                <a:gd name="T6" fmla="*/ 116 w 160"/>
                <a:gd name="T7" fmla="*/ 147 h 147"/>
                <a:gd name="T8" fmla="*/ 132 w 160"/>
                <a:gd name="T9" fmla="*/ 14 h 147"/>
                <a:gd name="T10" fmla="*/ 92 w 160"/>
                <a:gd name="T11" fmla="*/ 0 h 147"/>
                <a:gd name="T12" fmla="*/ 0 w 160"/>
                <a:gd name="T13" fmla="*/ 31 h 147"/>
                <a:gd name="T14" fmla="*/ 18 w 160"/>
                <a:gd name="T15" fmla="*/ 50 h 147"/>
                <a:gd name="T16" fmla="*/ 92 w 160"/>
                <a:gd name="T17" fmla="*/ 2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147">
                  <a:moveTo>
                    <a:pt x="92" y="25"/>
                  </a:moveTo>
                  <a:cubicBezTo>
                    <a:pt x="102" y="25"/>
                    <a:pt x="109" y="28"/>
                    <a:pt x="114" y="33"/>
                  </a:cubicBezTo>
                  <a:cubicBezTo>
                    <a:pt x="129" y="47"/>
                    <a:pt x="122" y="83"/>
                    <a:pt x="97" y="129"/>
                  </a:cubicBezTo>
                  <a:cubicBezTo>
                    <a:pt x="116" y="147"/>
                    <a:pt x="116" y="147"/>
                    <a:pt x="116" y="147"/>
                  </a:cubicBezTo>
                  <a:cubicBezTo>
                    <a:pt x="148" y="93"/>
                    <a:pt x="160" y="42"/>
                    <a:pt x="132" y="14"/>
                  </a:cubicBezTo>
                  <a:cubicBezTo>
                    <a:pt x="123" y="5"/>
                    <a:pt x="109" y="0"/>
                    <a:pt x="92" y="0"/>
                  </a:cubicBezTo>
                  <a:cubicBezTo>
                    <a:pt x="66" y="0"/>
                    <a:pt x="34" y="11"/>
                    <a:pt x="0" y="31"/>
                  </a:cubicBezTo>
                  <a:cubicBezTo>
                    <a:pt x="18" y="50"/>
                    <a:pt x="18" y="50"/>
                    <a:pt x="18" y="50"/>
                  </a:cubicBezTo>
                  <a:cubicBezTo>
                    <a:pt x="46" y="34"/>
                    <a:pt x="72" y="25"/>
                    <a:pt x="92"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25" name="Freeform 21"/>
            <p:cNvSpPr>
              <a:spLocks/>
            </p:cNvSpPr>
            <p:nvPr/>
          </p:nvSpPr>
          <p:spPr bwMode="auto">
            <a:xfrm>
              <a:off x="2533650" y="1781175"/>
              <a:ext cx="125413" cy="125413"/>
            </a:xfrm>
            <a:custGeom>
              <a:avLst/>
              <a:gdLst>
                <a:gd name="T0" fmla="*/ 70 w 70"/>
                <a:gd name="T1" fmla="*/ 19 h 70"/>
                <a:gd name="T2" fmla="*/ 52 w 70"/>
                <a:gd name="T3" fmla="*/ 0 h 70"/>
                <a:gd name="T4" fmla="*/ 0 w 70"/>
                <a:gd name="T5" fmla="*/ 52 h 70"/>
                <a:gd name="T6" fmla="*/ 19 w 70"/>
                <a:gd name="T7" fmla="*/ 70 h 70"/>
                <a:gd name="T8" fmla="*/ 70 w 70"/>
                <a:gd name="T9" fmla="*/ 19 h 70"/>
              </a:gdLst>
              <a:ahLst/>
              <a:cxnLst>
                <a:cxn ang="0">
                  <a:pos x="T0" y="T1"/>
                </a:cxn>
                <a:cxn ang="0">
                  <a:pos x="T2" y="T3"/>
                </a:cxn>
                <a:cxn ang="0">
                  <a:pos x="T4" y="T5"/>
                </a:cxn>
                <a:cxn ang="0">
                  <a:pos x="T6" y="T7"/>
                </a:cxn>
                <a:cxn ang="0">
                  <a:pos x="T8" y="T9"/>
                </a:cxn>
              </a:cxnLst>
              <a:rect l="0" t="0" r="r" b="b"/>
              <a:pathLst>
                <a:path w="70" h="70">
                  <a:moveTo>
                    <a:pt x="70" y="19"/>
                  </a:moveTo>
                  <a:cubicBezTo>
                    <a:pt x="52" y="0"/>
                    <a:pt x="52" y="0"/>
                    <a:pt x="52" y="0"/>
                  </a:cubicBezTo>
                  <a:cubicBezTo>
                    <a:pt x="32" y="18"/>
                    <a:pt x="17" y="33"/>
                    <a:pt x="0" y="52"/>
                  </a:cubicBezTo>
                  <a:cubicBezTo>
                    <a:pt x="19" y="70"/>
                    <a:pt x="19" y="70"/>
                    <a:pt x="19" y="70"/>
                  </a:cubicBezTo>
                  <a:cubicBezTo>
                    <a:pt x="35" y="51"/>
                    <a:pt x="50" y="36"/>
                    <a:pt x="70" y="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26" name="Freeform 22"/>
            <p:cNvSpPr>
              <a:spLocks/>
            </p:cNvSpPr>
            <p:nvPr/>
          </p:nvSpPr>
          <p:spPr bwMode="auto">
            <a:xfrm>
              <a:off x="2363788" y="2005013"/>
              <a:ext cx="280988" cy="263525"/>
            </a:xfrm>
            <a:custGeom>
              <a:avLst/>
              <a:gdLst>
                <a:gd name="T0" fmla="*/ 65 w 157"/>
                <a:gd name="T1" fmla="*/ 123 h 148"/>
                <a:gd name="T2" fmla="*/ 43 w 157"/>
                <a:gd name="T3" fmla="*/ 115 h 148"/>
                <a:gd name="T4" fmla="*/ 60 w 157"/>
                <a:gd name="T5" fmla="*/ 19 h 148"/>
                <a:gd name="T6" fmla="*/ 41 w 157"/>
                <a:gd name="T7" fmla="*/ 0 h 148"/>
                <a:gd name="T8" fmla="*/ 25 w 157"/>
                <a:gd name="T9" fmla="*/ 133 h 148"/>
                <a:gd name="T10" fmla="*/ 65 w 157"/>
                <a:gd name="T11" fmla="*/ 148 h 148"/>
                <a:gd name="T12" fmla="*/ 157 w 157"/>
                <a:gd name="T13" fmla="*/ 117 h 148"/>
                <a:gd name="T14" fmla="*/ 139 w 157"/>
                <a:gd name="T15" fmla="*/ 98 h 148"/>
                <a:gd name="T16" fmla="*/ 65 w 157"/>
                <a:gd name="T17" fmla="*/ 12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48">
                  <a:moveTo>
                    <a:pt x="65" y="123"/>
                  </a:moveTo>
                  <a:cubicBezTo>
                    <a:pt x="55" y="123"/>
                    <a:pt x="48" y="120"/>
                    <a:pt x="43" y="115"/>
                  </a:cubicBezTo>
                  <a:cubicBezTo>
                    <a:pt x="29" y="101"/>
                    <a:pt x="35" y="64"/>
                    <a:pt x="60" y="19"/>
                  </a:cubicBezTo>
                  <a:cubicBezTo>
                    <a:pt x="41" y="0"/>
                    <a:pt x="41" y="0"/>
                    <a:pt x="41" y="0"/>
                  </a:cubicBezTo>
                  <a:cubicBezTo>
                    <a:pt x="8" y="58"/>
                    <a:pt x="0" y="108"/>
                    <a:pt x="25" y="133"/>
                  </a:cubicBezTo>
                  <a:cubicBezTo>
                    <a:pt x="35" y="143"/>
                    <a:pt x="48" y="148"/>
                    <a:pt x="65" y="148"/>
                  </a:cubicBezTo>
                  <a:cubicBezTo>
                    <a:pt x="91" y="148"/>
                    <a:pt x="123" y="137"/>
                    <a:pt x="157" y="117"/>
                  </a:cubicBezTo>
                  <a:cubicBezTo>
                    <a:pt x="139" y="98"/>
                    <a:pt x="139" y="98"/>
                    <a:pt x="139" y="98"/>
                  </a:cubicBezTo>
                  <a:cubicBezTo>
                    <a:pt x="111" y="114"/>
                    <a:pt x="85" y="123"/>
                    <a:pt x="65" y="12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27" name="Freeform 23"/>
            <p:cNvSpPr>
              <a:spLocks/>
            </p:cNvSpPr>
            <p:nvPr/>
          </p:nvSpPr>
          <p:spPr bwMode="auto">
            <a:xfrm>
              <a:off x="2744788" y="1781175"/>
              <a:ext cx="125413" cy="125413"/>
            </a:xfrm>
            <a:custGeom>
              <a:avLst/>
              <a:gdLst>
                <a:gd name="T0" fmla="*/ 51 w 70"/>
                <a:gd name="T1" fmla="*/ 70 h 70"/>
                <a:gd name="T2" fmla="*/ 70 w 70"/>
                <a:gd name="T3" fmla="*/ 52 h 70"/>
                <a:gd name="T4" fmla="*/ 18 w 70"/>
                <a:gd name="T5" fmla="*/ 0 h 70"/>
                <a:gd name="T6" fmla="*/ 0 w 70"/>
                <a:gd name="T7" fmla="*/ 19 h 70"/>
                <a:gd name="T8" fmla="*/ 51 w 70"/>
                <a:gd name="T9" fmla="*/ 70 h 70"/>
              </a:gdLst>
              <a:ahLst/>
              <a:cxnLst>
                <a:cxn ang="0">
                  <a:pos x="T0" y="T1"/>
                </a:cxn>
                <a:cxn ang="0">
                  <a:pos x="T2" y="T3"/>
                </a:cxn>
                <a:cxn ang="0">
                  <a:pos x="T4" y="T5"/>
                </a:cxn>
                <a:cxn ang="0">
                  <a:pos x="T6" y="T7"/>
                </a:cxn>
                <a:cxn ang="0">
                  <a:pos x="T8" y="T9"/>
                </a:cxn>
              </a:cxnLst>
              <a:rect l="0" t="0" r="r" b="b"/>
              <a:pathLst>
                <a:path w="70" h="70">
                  <a:moveTo>
                    <a:pt x="51" y="70"/>
                  </a:moveTo>
                  <a:cubicBezTo>
                    <a:pt x="70" y="52"/>
                    <a:pt x="70" y="52"/>
                    <a:pt x="70" y="52"/>
                  </a:cubicBezTo>
                  <a:cubicBezTo>
                    <a:pt x="53" y="33"/>
                    <a:pt x="38" y="18"/>
                    <a:pt x="18" y="0"/>
                  </a:cubicBezTo>
                  <a:cubicBezTo>
                    <a:pt x="0" y="19"/>
                    <a:pt x="0" y="19"/>
                    <a:pt x="0" y="19"/>
                  </a:cubicBezTo>
                  <a:cubicBezTo>
                    <a:pt x="20" y="36"/>
                    <a:pt x="35" y="51"/>
                    <a:pt x="51" y="7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28" name="Freeform 24"/>
            <p:cNvSpPr>
              <a:spLocks/>
            </p:cNvSpPr>
            <p:nvPr/>
          </p:nvSpPr>
          <p:spPr bwMode="auto">
            <a:xfrm>
              <a:off x="2759075" y="2005013"/>
              <a:ext cx="280988" cy="263525"/>
            </a:xfrm>
            <a:custGeom>
              <a:avLst/>
              <a:gdLst>
                <a:gd name="T0" fmla="*/ 114 w 157"/>
                <a:gd name="T1" fmla="*/ 115 h 148"/>
                <a:gd name="T2" fmla="*/ 92 w 157"/>
                <a:gd name="T3" fmla="*/ 123 h 148"/>
                <a:gd name="T4" fmla="*/ 92 w 157"/>
                <a:gd name="T5" fmla="*/ 123 h 148"/>
                <a:gd name="T6" fmla="*/ 18 w 157"/>
                <a:gd name="T7" fmla="*/ 98 h 148"/>
                <a:gd name="T8" fmla="*/ 0 w 157"/>
                <a:gd name="T9" fmla="*/ 117 h 148"/>
                <a:gd name="T10" fmla="*/ 92 w 157"/>
                <a:gd name="T11" fmla="*/ 148 h 148"/>
                <a:gd name="T12" fmla="*/ 92 w 157"/>
                <a:gd name="T13" fmla="*/ 148 h 148"/>
                <a:gd name="T14" fmla="*/ 132 w 157"/>
                <a:gd name="T15" fmla="*/ 133 h 148"/>
                <a:gd name="T16" fmla="*/ 116 w 157"/>
                <a:gd name="T17" fmla="*/ 0 h 148"/>
                <a:gd name="T18" fmla="*/ 97 w 157"/>
                <a:gd name="T19" fmla="*/ 19 h 148"/>
                <a:gd name="T20" fmla="*/ 114 w 157"/>
                <a:gd name="T21" fmla="*/ 11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7" h="148">
                  <a:moveTo>
                    <a:pt x="114" y="115"/>
                  </a:moveTo>
                  <a:cubicBezTo>
                    <a:pt x="109" y="120"/>
                    <a:pt x="102" y="123"/>
                    <a:pt x="92" y="123"/>
                  </a:cubicBezTo>
                  <a:cubicBezTo>
                    <a:pt x="92" y="123"/>
                    <a:pt x="92" y="123"/>
                    <a:pt x="92" y="123"/>
                  </a:cubicBezTo>
                  <a:cubicBezTo>
                    <a:pt x="72" y="123"/>
                    <a:pt x="46" y="114"/>
                    <a:pt x="18" y="98"/>
                  </a:cubicBezTo>
                  <a:cubicBezTo>
                    <a:pt x="0" y="117"/>
                    <a:pt x="0" y="117"/>
                    <a:pt x="0" y="117"/>
                  </a:cubicBezTo>
                  <a:cubicBezTo>
                    <a:pt x="34" y="137"/>
                    <a:pt x="66" y="148"/>
                    <a:pt x="92" y="148"/>
                  </a:cubicBezTo>
                  <a:cubicBezTo>
                    <a:pt x="92" y="148"/>
                    <a:pt x="92" y="148"/>
                    <a:pt x="92" y="148"/>
                  </a:cubicBezTo>
                  <a:cubicBezTo>
                    <a:pt x="109" y="148"/>
                    <a:pt x="123" y="143"/>
                    <a:pt x="132" y="133"/>
                  </a:cubicBezTo>
                  <a:cubicBezTo>
                    <a:pt x="157" y="108"/>
                    <a:pt x="149" y="58"/>
                    <a:pt x="116" y="0"/>
                  </a:cubicBezTo>
                  <a:cubicBezTo>
                    <a:pt x="97" y="19"/>
                    <a:pt x="97" y="19"/>
                    <a:pt x="97" y="19"/>
                  </a:cubicBezTo>
                  <a:cubicBezTo>
                    <a:pt x="122" y="64"/>
                    <a:pt x="128" y="101"/>
                    <a:pt x="114" y="11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29" name="Freeform 25"/>
            <p:cNvSpPr>
              <a:spLocks/>
            </p:cNvSpPr>
            <p:nvPr/>
          </p:nvSpPr>
          <p:spPr bwMode="auto">
            <a:xfrm>
              <a:off x="2363788" y="1630363"/>
              <a:ext cx="280988" cy="263525"/>
            </a:xfrm>
            <a:custGeom>
              <a:avLst/>
              <a:gdLst>
                <a:gd name="T0" fmla="*/ 43 w 157"/>
                <a:gd name="T1" fmla="*/ 33 h 148"/>
                <a:gd name="T2" fmla="*/ 65 w 157"/>
                <a:gd name="T3" fmla="*/ 25 h 148"/>
                <a:gd name="T4" fmla="*/ 139 w 157"/>
                <a:gd name="T5" fmla="*/ 50 h 148"/>
                <a:gd name="T6" fmla="*/ 157 w 157"/>
                <a:gd name="T7" fmla="*/ 31 h 148"/>
                <a:gd name="T8" fmla="*/ 65 w 157"/>
                <a:gd name="T9" fmla="*/ 0 h 148"/>
                <a:gd name="T10" fmla="*/ 25 w 157"/>
                <a:gd name="T11" fmla="*/ 15 h 148"/>
                <a:gd name="T12" fmla="*/ 41 w 157"/>
                <a:gd name="T13" fmla="*/ 148 h 148"/>
                <a:gd name="T14" fmla="*/ 60 w 157"/>
                <a:gd name="T15" fmla="*/ 129 h 148"/>
                <a:gd name="T16" fmla="*/ 43 w 157"/>
                <a:gd name="T17" fmla="*/ 3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48">
                  <a:moveTo>
                    <a:pt x="43" y="33"/>
                  </a:moveTo>
                  <a:cubicBezTo>
                    <a:pt x="48" y="28"/>
                    <a:pt x="55" y="25"/>
                    <a:pt x="65" y="25"/>
                  </a:cubicBezTo>
                  <a:cubicBezTo>
                    <a:pt x="85" y="25"/>
                    <a:pt x="111" y="34"/>
                    <a:pt x="139" y="50"/>
                  </a:cubicBezTo>
                  <a:cubicBezTo>
                    <a:pt x="157" y="31"/>
                    <a:pt x="157" y="31"/>
                    <a:pt x="157" y="31"/>
                  </a:cubicBezTo>
                  <a:cubicBezTo>
                    <a:pt x="123" y="11"/>
                    <a:pt x="91" y="0"/>
                    <a:pt x="65" y="0"/>
                  </a:cubicBezTo>
                  <a:cubicBezTo>
                    <a:pt x="48" y="0"/>
                    <a:pt x="35" y="5"/>
                    <a:pt x="25" y="15"/>
                  </a:cubicBezTo>
                  <a:cubicBezTo>
                    <a:pt x="0" y="40"/>
                    <a:pt x="8" y="90"/>
                    <a:pt x="41" y="148"/>
                  </a:cubicBezTo>
                  <a:cubicBezTo>
                    <a:pt x="60" y="129"/>
                    <a:pt x="60" y="129"/>
                    <a:pt x="60" y="129"/>
                  </a:cubicBezTo>
                  <a:cubicBezTo>
                    <a:pt x="35" y="83"/>
                    <a:pt x="29" y="47"/>
                    <a:pt x="43" y="3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0" name="Freeform 26"/>
            <p:cNvSpPr>
              <a:spLocks/>
            </p:cNvSpPr>
            <p:nvPr/>
          </p:nvSpPr>
          <p:spPr bwMode="auto">
            <a:xfrm>
              <a:off x="2533650" y="1992313"/>
              <a:ext cx="125413" cy="125413"/>
            </a:xfrm>
            <a:custGeom>
              <a:avLst/>
              <a:gdLst>
                <a:gd name="T0" fmla="*/ 19 w 70"/>
                <a:gd name="T1" fmla="*/ 0 h 70"/>
                <a:gd name="T2" fmla="*/ 0 w 70"/>
                <a:gd name="T3" fmla="*/ 18 h 70"/>
                <a:gd name="T4" fmla="*/ 52 w 70"/>
                <a:gd name="T5" fmla="*/ 70 h 70"/>
                <a:gd name="T6" fmla="*/ 70 w 70"/>
                <a:gd name="T7" fmla="*/ 51 h 70"/>
                <a:gd name="T8" fmla="*/ 19 w 70"/>
                <a:gd name="T9" fmla="*/ 0 h 70"/>
              </a:gdLst>
              <a:ahLst/>
              <a:cxnLst>
                <a:cxn ang="0">
                  <a:pos x="T0" y="T1"/>
                </a:cxn>
                <a:cxn ang="0">
                  <a:pos x="T2" y="T3"/>
                </a:cxn>
                <a:cxn ang="0">
                  <a:pos x="T4" y="T5"/>
                </a:cxn>
                <a:cxn ang="0">
                  <a:pos x="T6" y="T7"/>
                </a:cxn>
                <a:cxn ang="0">
                  <a:pos x="T8" y="T9"/>
                </a:cxn>
              </a:cxnLst>
              <a:rect l="0" t="0" r="r" b="b"/>
              <a:pathLst>
                <a:path w="70" h="70">
                  <a:moveTo>
                    <a:pt x="19" y="0"/>
                  </a:moveTo>
                  <a:cubicBezTo>
                    <a:pt x="0" y="18"/>
                    <a:pt x="0" y="18"/>
                    <a:pt x="0" y="18"/>
                  </a:cubicBezTo>
                  <a:cubicBezTo>
                    <a:pt x="17" y="36"/>
                    <a:pt x="32" y="52"/>
                    <a:pt x="52" y="70"/>
                  </a:cubicBezTo>
                  <a:cubicBezTo>
                    <a:pt x="70" y="51"/>
                    <a:pt x="70" y="51"/>
                    <a:pt x="70" y="51"/>
                  </a:cubicBezTo>
                  <a:cubicBezTo>
                    <a:pt x="50" y="34"/>
                    <a:pt x="35" y="19"/>
                    <a:pt x="19"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1" name="Oval 27"/>
            <p:cNvSpPr>
              <a:spLocks noChangeArrowheads="1"/>
            </p:cNvSpPr>
            <p:nvPr/>
          </p:nvSpPr>
          <p:spPr bwMode="auto">
            <a:xfrm>
              <a:off x="2862263" y="1903413"/>
              <a:ext cx="92075" cy="92075"/>
            </a:xfrm>
            <a:prstGeom prst="ellipse">
              <a:avLst/>
            </a:pr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spTree>
    <p:extLst>
      <p:ext uri="{BB962C8B-B14F-4D97-AF65-F5344CB8AC3E}">
        <p14:creationId xmlns:p14="http://schemas.microsoft.com/office/powerpoint/2010/main" val="1099800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and empowered teams</a:t>
            </a:r>
          </a:p>
        </p:txBody>
      </p:sp>
      <p:sp>
        <p:nvSpPr>
          <p:cNvPr id="7" name="TextBox 6"/>
          <p:cNvSpPr txBox="1"/>
          <p:nvPr/>
        </p:nvSpPr>
        <p:spPr>
          <a:xfrm>
            <a:off x="2489415" y="1314975"/>
            <a:ext cx="1872208" cy="499400"/>
          </a:xfrm>
          <a:prstGeom prst="rect">
            <a:avLst/>
          </a:prstGeom>
          <a:noFill/>
          <a:ln w="38100">
            <a:noFill/>
          </a:ln>
        </p:spPr>
        <p:txBody>
          <a:bodyPr wrap="square" lIns="0" tIns="0" rIns="0" bIns="0" rtlCol="0">
            <a:noAutofit/>
          </a:bodyPr>
          <a:lstStyle/>
          <a:p>
            <a:pPr algn="ctr">
              <a:lnSpc>
                <a:spcPct val="90000"/>
              </a:lnSpc>
            </a:pPr>
            <a:r>
              <a:rPr lang="en-US" sz="3200" dirty="0">
                <a:latin typeface="MetricHPE" panose="020B0503030202060203" pitchFamily="34" charset="0"/>
                <a:cs typeface="Arial" panose="020B0604020202020204" pitchFamily="34" charset="0"/>
              </a:rPr>
              <a:t>Trust</a:t>
            </a:r>
          </a:p>
        </p:txBody>
      </p:sp>
      <p:sp>
        <p:nvSpPr>
          <p:cNvPr id="8" name="TextBox 7"/>
          <p:cNvSpPr txBox="1"/>
          <p:nvPr/>
        </p:nvSpPr>
        <p:spPr>
          <a:xfrm>
            <a:off x="7458011" y="1311455"/>
            <a:ext cx="1874520" cy="502920"/>
          </a:xfrm>
          <a:prstGeom prst="rect">
            <a:avLst/>
          </a:prstGeom>
          <a:noFill/>
          <a:ln w="38100">
            <a:noFill/>
          </a:ln>
        </p:spPr>
        <p:txBody>
          <a:bodyPr wrap="square" lIns="0" tIns="0" rIns="0" bIns="0" rtlCol="0">
            <a:noAutofit/>
          </a:bodyPr>
          <a:lstStyle/>
          <a:p>
            <a:pPr algn="ctr">
              <a:lnSpc>
                <a:spcPct val="90000"/>
              </a:lnSpc>
            </a:pPr>
            <a:r>
              <a:rPr lang="en-US" sz="3200" dirty="0">
                <a:latin typeface="MetricHPE" panose="020B0503030202060203" pitchFamily="34" charset="0"/>
                <a:cs typeface="Arial" panose="020B0604020202020204" pitchFamily="34" charset="0"/>
              </a:rPr>
              <a:t>Control</a:t>
            </a:r>
          </a:p>
        </p:txBody>
      </p:sp>
      <p:sp>
        <p:nvSpPr>
          <p:cNvPr id="3" name="Isosceles Triangle 2"/>
          <p:cNvSpPr/>
          <p:nvPr/>
        </p:nvSpPr>
        <p:spPr>
          <a:xfrm>
            <a:off x="4511826" y="4170210"/>
            <a:ext cx="3024336" cy="1776046"/>
          </a:xfrm>
          <a:prstGeom prst="triangle">
            <a:avLst>
              <a:gd name="adj" fmla="val 50302"/>
            </a:avLst>
          </a:prstGeom>
          <a:noFill/>
          <a:ln w="1905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400" dirty="0">
                <a:solidFill>
                  <a:schemeClr val="tx1"/>
                </a:solidFill>
                <a:latin typeface="MetricHPE" panose="020B0503030202060203" pitchFamily="34" charset="0"/>
              </a:rPr>
              <a:t>Minimum Viable Process</a:t>
            </a:r>
          </a:p>
          <a:p>
            <a:pPr algn="ctr">
              <a:lnSpc>
                <a:spcPct val="90000"/>
              </a:lnSpc>
            </a:pPr>
            <a:endParaRPr lang="en-US" sz="2400" dirty="0">
              <a:solidFill>
                <a:schemeClr val="tx1"/>
              </a:solidFill>
              <a:latin typeface="MetricHPE" panose="020B0503030202060203" pitchFamily="34" charset="0"/>
            </a:endParaRPr>
          </a:p>
        </p:txBody>
      </p:sp>
      <p:sp>
        <p:nvSpPr>
          <p:cNvPr id="4" name="Rectangle 3"/>
          <p:cNvSpPr/>
          <p:nvPr/>
        </p:nvSpPr>
        <p:spPr>
          <a:xfrm rot="20697825">
            <a:off x="2229234" y="4090986"/>
            <a:ext cx="7589520" cy="152400"/>
          </a:xfrm>
          <a:prstGeom prst="rect">
            <a:avLst/>
          </a:prstGeom>
          <a:solidFill>
            <a:schemeClr val="accent1">
              <a:lumMod val="5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a:p>
        </p:txBody>
      </p:sp>
      <p:sp>
        <p:nvSpPr>
          <p:cNvPr id="20" name="Oval 19"/>
          <p:cNvSpPr/>
          <p:nvPr/>
        </p:nvSpPr>
        <p:spPr bwMode="ltGray">
          <a:xfrm>
            <a:off x="2561423" y="3717032"/>
            <a:ext cx="1728192" cy="1008112"/>
          </a:xfrm>
          <a:prstGeom prst="ellipse">
            <a:avLst/>
          </a:prstGeom>
          <a:no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a:p>
        </p:txBody>
      </p:sp>
      <p:sp>
        <p:nvSpPr>
          <p:cNvPr id="22" name="Oval 21"/>
          <p:cNvSpPr/>
          <p:nvPr/>
        </p:nvSpPr>
        <p:spPr bwMode="ltGray">
          <a:xfrm>
            <a:off x="2848353" y="2953106"/>
            <a:ext cx="1154333" cy="707334"/>
          </a:xfrm>
          <a:prstGeom prst="ellipse">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a:p>
        </p:txBody>
      </p:sp>
      <p:sp>
        <p:nvSpPr>
          <p:cNvPr id="23" name="Oval 22"/>
          <p:cNvSpPr/>
          <p:nvPr/>
        </p:nvSpPr>
        <p:spPr bwMode="ltGray">
          <a:xfrm>
            <a:off x="3063826" y="2368031"/>
            <a:ext cx="723387" cy="527856"/>
          </a:xfrm>
          <a:prstGeom prst="ellipse">
            <a:avLst/>
          </a:prstGeom>
          <a:noFill/>
          <a:ln w="571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a:p>
        </p:txBody>
      </p:sp>
      <p:sp>
        <p:nvSpPr>
          <p:cNvPr id="24" name="Oval 23"/>
          <p:cNvSpPr/>
          <p:nvPr/>
        </p:nvSpPr>
        <p:spPr bwMode="ltGray">
          <a:xfrm>
            <a:off x="7536162" y="2368031"/>
            <a:ext cx="1728192" cy="1008112"/>
          </a:xfrm>
          <a:prstGeom prst="ellipse">
            <a:avLst/>
          </a:prstGeom>
          <a:noFill/>
          <a:ln w="762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a:p>
        </p:txBody>
      </p:sp>
      <p:sp>
        <p:nvSpPr>
          <p:cNvPr id="5" name="TextBox 4"/>
          <p:cNvSpPr txBox="1"/>
          <p:nvPr/>
        </p:nvSpPr>
        <p:spPr>
          <a:xfrm>
            <a:off x="8843080" y="5589240"/>
            <a:ext cx="2736304" cy="501032"/>
          </a:xfrm>
          <a:prstGeom prst="rect">
            <a:avLst/>
          </a:prstGeom>
          <a:noFill/>
        </p:spPr>
        <p:txBody>
          <a:bodyPr wrap="square" lIns="0" tIns="0" rIns="0" bIns="0" rtlCol="0">
            <a:noAutofit/>
          </a:bodyPr>
          <a:lstStyle/>
          <a:p>
            <a:pPr algn="r">
              <a:lnSpc>
                <a:spcPct val="90000"/>
              </a:lnSpc>
            </a:pPr>
            <a:r>
              <a:rPr lang="en-US" sz="2800" dirty="0"/>
              <a:t>Trust, but verify.</a:t>
            </a:r>
          </a:p>
        </p:txBody>
      </p:sp>
    </p:spTree>
    <p:extLst>
      <p:ext uri="{BB962C8B-B14F-4D97-AF65-F5344CB8AC3E}">
        <p14:creationId xmlns:p14="http://schemas.microsoft.com/office/powerpoint/2010/main" val="31641449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 name="Table 46"/>
          <p:cNvGraphicFramePr>
            <a:graphicFrameLocks noGrp="1"/>
          </p:cNvGraphicFramePr>
          <p:nvPr>
            <p:extLst/>
          </p:nvPr>
        </p:nvGraphicFramePr>
        <p:xfrm>
          <a:off x="426720" y="1150573"/>
          <a:ext cx="11338560" cy="5486400"/>
        </p:xfrm>
        <a:graphic>
          <a:graphicData uri="http://schemas.openxmlformats.org/drawingml/2006/table">
            <a:tbl>
              <a:tblPr>
                <a:tableStyleId>{2D5ABB26-0587-4C30-8999-92F81FD0307C}</a:tableStyleId>
              </a:tblPr>
              <a:tblGrid>
                <a:gridCol w="1828800">
                  <a:extLst>
                    <a:ext uri="{9D8B030D-6E8A-4147-A177-3AD203B41FA5}">
                      <a16:colId xmlns:a16="http://schemas.microsoft.com/office/drawing/2014/main" val="20000"/>
                    </a:ext>
                  </a:extLst>
                </a:gridCol>
                <a:gridCol w="384048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3840480">
                  <a:extLst>
                    <a:ext uri="{9D8B030D-6E8A-4147-A177-3AD203B41FA5}">
                      <a16:colId xmlns:a16="http://schemas.microsoft.com/office/drawing/2014/main" val="20003"/>
                    </a:ext>
                  </a:extLst>
                </a:gridCol>
              </a:tblGrid>
              <a:tr h="1371600">
                <a:tc>
                  <a:txBody>
                    <a:bodyPr/>
                    <a:lstStyle/>
                    <a:p>
                      <a:pPr algn="ctr"/>
                      <a:r>
                        <a:rPr lang="en-US" sz="1800" b="1" dirty="0">
                          <a:solidFill>
                            <a:srgbClr val="00B388"/>
                          </a:solidFill>
                          <a:latin typeface="Arial" panose="020B0604020202020204" pitchFamily="34" charset="0"/>
                          <a:cs typeface="Arial" panose="020B0604020202020204" pitchFamily="34" charset="0"/>
                        </a:rPr>
                        <a:t>Optimized</a:t>
                      </a:r>
                      <a:endParaRPr lang="en-US" dirty="0"/>
                    </a:p>
                  </a:txBody>
                  <a:tcPr anchor="b"/>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prstClr val="black"/>
                          </a:solidFill>
                          <a:latin typeface="Metric" panose="020B0503030202060203" pitchFamily="34" charset="0"/>
                          <a:cs typeface="Arial" panose="020B0604020202020204" pitchFamily="34" charset="0"/>
                        </a:rPr>
                        <a:t>More about accomplishing the goal rather than being prescriptive of how we achieve that</a:t>
                      </a:r>
                    </a:p>
                  </a:txBody>
                  <a:tcPr anchor="ctr"/>
                </a:tc>
                <a:tc>
                  <a:txBody>
                    <a:bodyPr/>
                    <a:lstStyle/>
                    <a:p>
                      <a:pPr algn="ctr"/>
                      <a:r>
                        <a:rPr lang="en-US" sz="1800" b="1" dirty="0">
                          <a:solidFill>
                            <a:srgbClr val="00B388"/>
                          </a:solidFill>
                          <a:latin typeface="Arial" panose="020B0604020202020204" pitchFamily="34" charset="0"/>
                          <a:cs typeface="Arial" panose="020B0604020202020204" pitchFamily="34" charset="0"/>
                        </a:rPr>
                        <a:t>APIs</a:t>
                      </a:r>
                      <a:endParaRPr lang="en-US" dirty="0"/>
                    </a:p>
                  </a:txBody>
                  <a:tcPr anchor="b"/>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prstClr val="black"/>
                          </a:solidFill>
                          <a:latin typeface="Metric" panose="020B0503030202060203" pitchFamily="34" charset="0"/>
                          <a:ea typeface="+mn-ea"/>
                          <a:cs typeface="Arial" panose="020B0604020202020204" pitchFamily="34" charset="0"/>
                        </a:rPr>
                        <a:t>Resources are controlled by APIs</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prstClr val="black"/>
                          </a:solidFill>
                          <a:latin typeface="Metric" panose="020B0503030202060203" pitchFamily="34" charset="0"/>
                          <a:ea typeface="+mn-ea"/>
                          <a:cs typeface="Arial" panose="020B0604020202020204" pitchFamily="34" charset="0"/>
                        </a:rPr>
                        <a:t>Everything is code</a:t>
                      </a:r>
                    </a:p>
                  </a:txBody>
                  <a:tcPr anchor="ctr"/>
                </a:tc>
                <a:extLst>
                  <a:ext uri="{0D108BD9-81ED-4DB2-BD59-A6C34878D82A}">
                    <a16:rowId xmlns:a16="http://schemas.microsoft.com/office/drawing/2014/main" val="10000"/>
                  </a:ext>
                </a:extLst>
              </a:tr>
              <a:tr h="1371600">
                <a:tc>
                  <a:txBody>
                    <a:bodyPr/>
                    <a:lstStyle/>
                    <a:p>
                      <a:pPr algn="ctr"/>
                      <a:r>
                        <a:rPr lang="en-US" sz="1800" b="1" dirty="0">
                          <a:solidFill>
                            <a:srgbClr val="00B388"/>
                          </a:solidFill>
                          <a:latin typeface="Arial" panose="020B0604020202020204" pitchFamily="34" charset="0"/>
                          <a:cs typeface="Arial" panose="020B0604020202020204" pitchFamily="34" charset="0"/>
                        </a:rPr>
                        <a:t>Inner Source</a:t>
                      </a:r>
                      <a:endParaRPr lang="en-US" dirty="0"/>
                    </a:p>
                  </a:txBody>
                  <a:tcPr anchor="b"/>
                </a:tc>
                <a:tc>
                  <a:txBody>
                    <a:bodyPr/>
                    <a:lstStyle/>
                    <a:p>
                      <a:pPr defTabSz="914377">
                        <a:lnSpc>
                          <a:spcPct val="90000"/>
                        </a:lnSpc>
                      </a:pPr>
                      <a:r>
                        <a:rPr lang="en-US" sz="1800" dirty="0">
                          <a:solidFill>
                            <a:prstClr val="black"/>
                          </a:solidFill>
                          <a:latin typeface="Metric" panose="020B0503030202060203" pitchFamily="34" charset="0"/>
                          <a:cs typeface="Arial" panose="020B0604020202020204" pitchFamily="34" charset="0"/>
                        </a:rPr>
                        <a:t>All of our code is Inner Source by default.</a:t>
                      </a:r>
                      <a:r>
                        <a:rPr lang="en-US" sz="1800" baseline="0" dirty="0">
                          <a:solidFill>
                            <a:prstClr val="black"/>
                          </a:solidFill>
                          <a:latin typeface="Metric" panose="020B0503030202060203" pitchFamily="34" charset="0"/>
                          <a:cs typeface="Arial" panose="020B0604020202020204" pitchFamily="34" charset="0"/>
                        </a:rPr>
                        <a:t> </a:t>
                      </a:r>
                      <a:endParaRPr lang="en-US" sz="1800" dirty="0">
                        <a:latin typeface="Metric" panose="020B050303020206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00B388"/>
                          </a:solidFill>
                          <a:latin typeface="Arial" panose="020B0604020202020204" pitchFamily="34" charset="0"/>
                          <a:cs typeface="Arial" panose="020B0604020202020204" pitchFamily="34" charset="0"/>
                        </a:rPr>
                        <a:t>Pipelines</a:t>
                      </a:r>
                      <a:endParaRPr lang="en-US" dirty="0"/>
                    </a:p>
                  </a:txBody>
                  <a:tcPr anchor="b"/>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prstClr val="black"/>
                          </a:solidFill>
                          <a:latin typeface="Metric" panose="020B0503030202060203" pitchFamily="34" charset="0"/>
                          <a:ea typeface="+mn-ea"/>
                          <a:cs typeface="Arial" panose="020B0604020202020204" pitchFamily="34" charset="0"/>
                        </a:rPr>
                        <a:t>We have all changes go through our continuous delivery pipelines: application, compute, storage, DB, network, OS</a:t>
                      </a:r>
                    </a:p>
                  </a:txBody>
                  <a:tcPr anchor="ctr"/>
                </a:tc>
                <a:extLst>
                  <a:ext uri="{0D108BD9-81ED-4DB2-BD59-A6C34878D82A}">
                    <a16:rowId xmlns:a16="http://schemas.microsoft.com/office/drawing/2014/main" val="10001"/>
                  </a:ext>
                </a:extLst>
              </a:tr>
              <a:tr h="1371600">
                <a:tc>
                  <a:txBody>
                    <a:bodyPr/>
                    <a:lstStyle/>
                    <a:p>
                      <a:pPr algn="ctr"/>
                      <a:r>
                        <a:rPr lang="en-US" sz="1800" b="1" dirty="0">
                          <a:solidFill>
                            <a:srgbClr val="00B388"/>
                          </a:solidFill>
                          <a:latin typeface="Arial" panose="020B0604020202020204" pitchFamily="34" charset="0"/>
                          <a:cs typeface="Arial" panose="020B0604020202020204" pitchFamily="34" charset="0"/>
                        </a:rPr>
                        <a:t>Scientific</a:t>
                      </a:r>
                      <a:endParaRPr lang="en-US" dirty="0"/>
                    </a:p>
                  </a:txBody>
                  <a:tcPr anchor="b"/>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prstClr val="black"/>
                          </a:solidFill>
                          <a:latin typeface="Metric" panose="020B0503030202060203" pitchFamily="34" charset="0"/>
                          <a:cs typeface="Arial" panose="020B0604020202020204" pitchFamily="34" charset="0"/>
                        </a:rPr>
                        <a:t>We formulate hypotheses; validate them with experience and data</a:t>
                      </a:r>
                    </a:p>
                  </a:txBody>
                  <a:tcPr anchor="ctr"/>
                </a:tc>
                <a:tc>
                  <a:txBody>
                    <a:bodyPr/>
                    <a:lstStyle/>
                    <a:p>
                      <a:pPr algn="ctr"/>
                      <a:r>
                        <a:rPr lang="en-US" sz="1800" b="1" dirty="0">
                          <a:solidFill>
                            <a:srgbClr val="00B388"/>
                          </a:solidFill>
                          <a:latin typeface="Arial" panose="020B0604020202020204" pitchFamily="34" charset="0"/>
                          <a:cs typeface="Arial" panose="020B0604020202020204" pitchFamily="34" charset="0"/>
                        </a:rPr>
                        <a:t>Teams</a:t>
                      </a:r>
                      <a:endParaRPr lang="en-US" dirty="0"/>
                    </a:p>
                  </a:txBody>
                  <a:tcPr anchor="b"/>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prstClr val="black"/>
                          </a:solidFill>
                          <a:latin typeface="Metric" panose="020B0503030202060203" pitchFamily="34" charset="0"/>
                          <a:ea typeface="+mn-ea"/>
                          <a:cs typeface="Arial" panose="020B0604020202020204" pitchFamily="34" charset="0"/>
                        </a:rPr>
                        <a:t>Integrated, empowered, self organizing teams</a:t>
                      </a:r>
                    </a:p>
                  </a:txBody>
                  <a:tcPr anchor="ctr"/>
                </a:tc>
                <a:extLst>
                  <a:ext uri="{0D108BD9-81ED-4DB2-BD59-A6C34878D82A}">
                    <a16:rowId xmlns:a16="http://schemas.microsoft.com/office/drawing/2014/main" val="10002"/>
                  </a:ext>
                </a:extLst>
              </a:tr>
              <a:tr h="1371600">
                <a:tc gridSpan="2">
                  <a:txBody>
                    <a:bodyPr/>
                    <a:lstStyle/>
                    <a:p>
                      <a:pPr marL="0" algn="l" defTabSz="914400" rtl="0" eaLnBrk="1" latinLnBrk="0" hangingPunct="1">
                        <a:tabLst>
                          <a:tab pos="4805363" algn="ctr"/>
                        </a:tabLst>
                      </a:pPr>
                      <a:r>
                        <a:rPr lang="en-US" sz="2400" dirty="0">
                          <a:latin typeface="Metric" panose="020B0503030202060203" pitchFamily="34" charset="0"/>
                        </a:rPr>
                        <a:t>	</a:t>
                      </a:r>
                      <a:r>
                        <a:rPr lang="en-US" sz="2400" b="1" kern="1200" dirty="0">
                          <a:solidFill>
                            <a:srgbClr val="00B388"/>
                          </a:solidFill>
                          <a:latin typeface="Metric" panose="020B0503030202060203" pitchFamily="34" charset="0"/>
                          <a:ea typeface="+mn-ea"/>
                          <a:cs typeface="Arial" panose="020B0604020202020204" pitchFamily="34" charset="0"/>
                        </a:rPr>
                        <a:t>Trust</a:t>
                      </a:r>
                    </a:p>
                  </a:txBody>
                  <a:tcPr anchor="b"/>
                </a:tc>
                <a:tc hMerge="1">
                  <a:txBody>
                    <a:bodyPr/>
                    <a:lstStyle/>
                    <a:p>
                      <a:pPr algn="ctr"/>
                      <a:endParaRPr lang="en-US" dirty="0"/>
                    </a:p>
                  </a:txBody>
                  <a:tcPr anchor="ct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prstClr val="black"/>
                          </a:solidFill>
                          <a:latin typeface="Metric" panose="020B0503030202060203" pitchFamily="34" charset="0"/>
                          <a:cs typeface="Arial" panose="020B0604020202020204" pitchFamily="34" charset="0"/>
                        </a:rPr>
                        <a:t>We value trust and responsibility</a:t>
                      </a:r>
                    </a:p>
                  </a:txBody>
                  <a:tcPr anchor="ctr"/>
                </a:tc>
                <a:tc hMerge="1">
                  <a:txBody>
                    <a:bodyPr/>
                    <a:lstStyle/>
                    <a:p>
                      <a:endParaRPr lang="en-US" dirty="0"/>
                    </a:p>
                  </a:txBody>
                  <a:tcPr/>
                </a:tc>
                <a:extLst>
                  <a:ext uri="{0D108BD9-81ED-4DB2-BD59-A6C34878D82A}">
                    <a16:rowId xmlns:a16="http://schemas.microsoft.com/office/drawing/2014/main" val="10003"/>
                  </a:ext>
                </a:extLst>
              </a:tr>
            </a:tbl>
          </a:graphicData>
        </a:graphic>
      </p:graphicFrame>
      <p:pic>
        <p:nvPicPr>
          <p:cNvPr id="49" name="Picture 48"/>
          <p:cNvPicPr>
            <a:picLocks noChangeAspect="1"/>
          </p:cNvPicPr>
          <p:nvPr/>
        </p:nvPicPr>
        <p:blipFill>
          <a:blip r:embed="rId3">
            <a:clrChange>
              <a:clrFrom>
                <a:srgbClr val="FFFFFF"/>
              </a:clrFrom>
              <a:clrTo>
                <a:srgbClr val="FFFFFF">
                  <a:alpha val="0"/>
                </a:srgbClr>
              </a:clrTo>
            </a:clrChange>
          </a:blip>
          <a:stretch>
            <a:fillRect/>
          </a:stretch>
        </p:blipFill>
        <p:spPr>
          <a:xfrm>
            <a:off x="6485768" y="1334969"/>
            <a:ext cx="1079086" cy="792549"/>
          </a:xfrm>
          <a:prstGeom prst="rect">
            <a:avLst/>
          </a:prstGeom>
        </p:spPr>
      </p:pic>
      <p:pic>
        <p:nvPicPr>
          <p:cNvPr id="31" name="Picture 30"/>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9769" t="21497" r="23556" b="21369"/>
          <a:stretch/>
        </p:blipFill>
        <p:spPr>
          <a:xfrm>
            <a:off x="853932" y="4048047"/>
            <a:ext cx="907073" cy="914400"/>
          </a:xfrm>
          <a:prstGeom prst="rect">
            <a:avLst/>
          </a:prstGeom>
        </p:spPr>
      </p:pic>
      <p:pic>
        <p:nvPicPr>
          <p:cNvPr id="30" name="Picture 29"/>
          <p:cNvPicPr>
            <a:picLocks noChangeAspect="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21457" t="23291" r="23098" b="21265"/>
          <a:stretch/>
        </p:blipFill>
        <p:spPr>
          <a:xfrm>
            <a:off x="850268" y="2708920"/>
            <a:ext cx="914401" cy="914400"/>
          </a:xfrm>
          <a:prstGeom prst="rect">
            <a:avLst/>
          </a:prstGeom>
        </p:spPr>
      </p:pic>
      <p:sp>
        <p:nvSpPr>
          <p:cNvPr id="3" name="Title 2"/>
          <p:cNvSpPr>
            <a:spLocks noGrp="1"/>
          </p:cNvSpPr>
          <p:nvPr>
            <p:ph type="title"/>
          </p:nvPr>
        </p:nvSpPr>
        <p:spPr/>
        <p:txBody>
          <a:bodyPr/>
          <a:lstStyle/>
          <a:p>
            <a:r>
              <a:rPr lang="en-US" dirty="0"/>
              <a:t>HPE IT’s DevOps Manifesto</a:t>
            </a:r>
          </a:p>
        </p:txBody>
      </p:sp>
      <p:pic>
        <p:nvPicPr>
          <p:cNvPr id="2" name="Picture 1"/>
          <p:cNvPicPr>
            <a:picLocks noChangeAspect="1"/>
          </p:cNvPicPr>
          <p:nvPr/>
        </p:nvPicPr>
        <p:blipFill rotWithShape="1">
          <a:blip r:embed="rId6">
            <a:clrChange>
              <a:clrFrom>
                <a:srgbClr val="FFFFFF"/>
              </a:clrFrom>
              <a:clrTo>
                <a:srgbClr val="FFFFFF">
                  <a:alpha val="0"/>
                </a:srgbClr>
              </a:clrTo>
            </a:clrChange>
          </a:blip>
          <a:srcRect l="7014" t="6346" r="5029"/>
          <a:stretch/>
        </p:blipFill>
        <p:spPr>
          <a:xfrm>
            <a:off x="640500" y="1268760"/>
            <a:ext cx="1512168" cy="924966"/>
          </a:xfrm>
          <a:prstGeom prst="rect">
            <a:avLst/>
          </a:prstGeom>
        </p:spPr>
      </p:pic>
      <p:pic>
        <p:nvPicPr>
          <p:cNvPr id="4" name="Picture 3"/>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571828" y="2708920"/>
            <a:ext cx="906966" cy="914400"/>
          </a:xfrm>
          <a:prstGeom prst="rect">
            <a:avLst/>
          </a:prstGeom>
        </p:spPr>
      </p:pic>
      <p:pic>
        <p:nvPicPr>
          <p:cNvPr id="45" name="Picture 44"/>
          <p:cNvPicPr>
            <a:picLocks noChangeAspect="1"/>
          </p:cNvPicPr>
          <p:nvPr/>
        </p:nvPicPr>
        <p:blipFill>
          <a:blip r:embed="rId8">
            <a:clrChange>
              <a:clrFrom>
                <a:srgbClr val="FFFFFF"/>
              </a:clrFrom>
              <a:clrTo>
                <a:srgbClr val="FFFFFF">
                  <a:alpha val="0"/>
                </a:srgbClr>
              </a:clrTo>
            </a:clrChange>
          </a:blip>
          <a:stretch>
            <a:fillRect/>
          </a:stretch>
        </p:blipFill>
        <p:spPr>
          <a:xfrm>
            <a:off x="6384629" y="4048047"/>
            <a:ext cx="1281364" cy="914400"/>
          </a:xfrm>
          <a:prstGeom prst="rect">
            <a:avLst/>
          </a:prstGeom>
        </p:spPr>
      </p:pic>
      <p:pic>
        <p:nvPicPr>
          <p:cNvPr id="46" name="Picture 45"/>
          <p:cNvPicPr>
            <a:picLocks noChangeAspect="1"/>
          </p:cNvPicPr>
          <p:nvPr/>
        </p:nvPicPr>
        <p:blipFill>
          <a:blip r:embed="rId9">
            <a:clrChange>
              <a:clrFrom>
                <a:srgbClr val="FFFFFF"/>
              </a:clrFrom>
              <a:clrTo>
                <a:srgbClr val="FFFFFF">
                  <a:alpha val="0"/>
                </a:srgbClr>
              </a:clrTo>
            </a:clrChange>
          </a:blip>
          <a:stretch>
            <a:fillRect/>
          </a:stretch>
        </p:blipFill>
        <p:spPr>
          <a:xfrm>
            <a:off x="4663822" y="5669240"/>
            <a:ext cx="1360170" cy="640080"/>
          </a:xfrm>
          <a:prstGeom prst="rect">
            <a:avLst/>
          </a:prstGeom>
        </p:spPr>
      </p:pic>
    </p:spTree>
    <p:extLst>
      <p:ext uri="{BB962C8B-B14F-4D97-AF65-F5344CB8AC3E}">
        <p14:creationId xmlns:p14="http://schemas.microsoft.com/office/powerpoint/2010/main" val="37884158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856881" y="1498265"/>
            <a:ext cx="690599" cy="690599"/>
          </a:xfrm>
          <a:prstGeom prst="ellips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3733" b="1" dirty="0">
                <a:latin typeface="+mj-lt"/>
              </a:rPr>
              <a:t>1</a:t>
            </a:r>
          </a:p>
        </p:txBody>
      </p:sp>
      <p:sp>
        <p:nvSpPr>
          <p:cNvPr id="5" name="Oval 4"/>
          <p:cNvSpPr/>
          <p:nvPr/>
        </p:nvSpPr>
        <p:spPr>
          <a:xfrm>
            <a:off x="5750701" y="1498265"/>
            <a:ext cx="690599" cy="690599"/>
          </a:xfrm>
          <a:prstGeom prst="ellips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3733" b="1" dirty="0">
                <a:latin typeface="+mj-lt"/>
              </a:rPr>
              <a:t>2</a:t>
            </a:r>
          </a:p>
        </p:txBody>
      </p:sp>
      <p:sp>
        <p:nvSpPr>
          <p:cNvPr id="6" name="Oval 5"/>
          <p:cNvSpPr/>
          <p:nvPr/>
        </p:nvSpPr>
        <p:spPr>
          <a:xfrm>
            <a:off x="9644521" y="1498265"/>
            <a:ext cx="690599" cy="690599"/>
          </a:xfrm>
          <a:prstGeom prst="ellips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3733" b="1" dirty="0">
                <a:latin typeface="+mj-lt"/>
              </a:rPr>
              <a:t>3</a:t>
            </a:r>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12496" y="2256893"/>
            <a:ext cx="1779368" cy="1727693"/>
          </a:xfrm>
          <a:prstGeom prst="rect">
            <a:avLst/>
          </a:prstGeom>
        </p:spPr>
      </p:pic>
      <p:sp>
        <p:nvSpPr>
          <p:cNvPr id="8" name="TextBox 7"/>
          <p:cNvSpPr txBox="1"/>
          <p:nvPr/>
        </p:nvSpPr>
        <p:spPr>
          <a:xfrm>
            <a:off x="4404360" y="4009608"/>
            <a:ext cx="3383280" cy="2011680"/>
          </a:xfrm>
          <a:prstGeom prst="rect">
            <a:avLst/>
          </a:prstGeom>
          <a:noFill/>
        </p:spPr>
        <p:txBody>
          <a:bodyPr wrap="square" lIns="0" tIns="0" rIns="0" bIns="0" rtlCol="0" anchor="t" anchorCtr="0">
            <a:noAutofit/>
          </a:bodyPr>
          <a:lstStyle/>
          <a:p>
            <a:pPr>
              <a:spcAft>
                <a:spcPts val="600"/>
              </a:spcAft>
            </a:pPr>
            <a:r>
              <a:rPr lang="en-US" sz="2000" b="1" dirty="0">
                <a:latin typeface="+mj-lt"/>
                <a:cs typeface="Arial" panose="020B0604020202020204" pitchFamily="34" charset="0"/>
              </a:rPr>
              <a:t>Pilot &amp; define “new world”</a:t>
            </a:r>
          </a:p>
          <a:p>
            <a:pPr marL="228600" indent="-114300">
              <a:buFont typeface="Arial" panose="020B0604020202020204" pitchFamily="34" charset="0"/>
              <a:buChar char="•"/>
            </a:pPr>
            <a:r>
              <a:rPr lang="en-US" sz="2000" dirty="0">
                <a:latin typeface="+mj-lt"/>
                <a:cs typeface="Arial" panose="020B0604020202020204" pitchFamily="34" charset="0"/>
              </a:rPr>
              <a:t>HPE IT DevOps manifesto</a:t>
            </a:r>
          </a:p>
          <a:p>
            <a:pPr marL="228600" indent="-114300">
              <a:buFont typeface="Arial" panose="020B0604020202020204" pitchFamily="34" charset="0"/>
              <a:buChar char="•"/>
            </a:pPr>
            <a:r>
              <a:rPr lang="en-US" sz="2000" dirty="0">
                <a:latin typeface="+mj-lt"/>
                <a:cs typeface="Arial" panose="020B0604020202020204" pitchFamily="34" charset="0"/>
              </a:rPr>
              <a:t>Discovery</a:t>
            </a:r>
          </a:p>
          <a:p>
            <a:pPr marL="228600" indent="-114300">
              <a:buFont typeface="Arial" panose="020B0604020202020204" pitchFamily="34" charset="0"/>
              <a:buChar char="•"/>
            </a:pPr>
            <a:r>
              <a:rPr lang="en-US" sz="2000" dirty="0">
                <a:latin typeface="+mj-lt"/>
                <a:cs typeface="Arial" panose="020B0604020202020204" pitchFamily="34" charset="0"/>
              </a:rPr>
              <a:t>~ 10 pilot assets</a:t>
            </a:r>
          </a:p>
          <a:p>
            <a:pPr marL="228600" indent="-114300">
              <a:buFont typeface="Arial" panose="020B0604020202020204" pitchFamily="34" charset="0"/>
              <a:buChar char="•"/>
            </a:pPr>
            <a:r>
              <a:rPr lang="en-US" sz="2000" dirty="0">
                <a:latin typeface="+mj-lt"/>
                <a:cs typeface="Arial" panose="020B0604020202020204" pitchFamily="34" charset="0"/>
              </a:rPr>
              <a:t>Anchor points </a:t>
            </a:r>
          </a:p>
          <a:p>
            <a:pPr marL="228600" indent="-114300">
              <a:buFont typeface="Arial" panose="020B0604020202020204" pitchFamily="34" charset="0"/>
              <a:buChar char="•"/>
            </a:pPr>
            <a:r>
              <a:rPr lang="en-US" sz="2000" dirty="0">
                <a:latin typeface="+mj-lt"/>
                <a:cs typeface="Arial" panose="020B0604020202020204" pitchFamily="34" charset="0"/>
              </a:rPr>
              <a:t>New processes</a:t>
            </a:r>
          </a:p>
          <a:p>
            <a:pPr marL="228600" indent="-114300">
              <a:buFont typeface="Arial" panose="020B0604020202020204" pitchFamily="34" charset="0"/>
              <a:buChar char="•"/>
            </a:pPr>
            <a:r>
              <a:rPr lang="en-US" sz="2000" dirty="0">
                <a:latin typeface="+mj-lt"/>
                <a:cs typeface="Arial" panose="020B0604020202020204" pitchFamily="34" charset="0"/>
              </a:rPr>
              <a:t>Tools &amp; technology</a:t>
            </a:r>
          </a:p>
        </p:txBody>
      </p:sp>
      <p:sp>
        <p:nvSpPr>
          <p:cNvPr id="9" name="TextBox 8"/>
          <p:cNvSpPr txBox="1"/>
          <p:nvPr/>
        </p:nvSpPr>
        <p:spPr>
          <a:xfrm>
            <a:off x="510540" y="4009608"/>
            <a:ext cx="3383280" cy="2011680"/>
          </a:xfrm>
          <a:prstGeom prst="rect">
            <a:avLst/>
          </a:prstGeom>
          <a:noFill/>
        </p:spPr>
        <p:txBody>
          <a:bodyPr wrap="square" lIns="0" tIns="0" rIns="0" bIns="0" rtlCol="0" anchor="t" anchorCtr="0">
            <a:noAutofit/>
          </a:bodyPr>
          <a:lstStyle/>
          <a:p>
            <a:pPr algn="ctr"/>
            <a:endParaRPr lang="en-US" sz="2000" b="1" dirty="0">
              <a:latin typeface="+mj-lt"/>
              <a:cs typeface="Arial" panose="020B0604020202020204" pitchFamily="34" charset="0"/>
            </a:endParaRPr>
          </a:p>
        </p:txBody>
      </p:sp>
      <p:sp>
        <p:nvSpPr>
          <p:cNvPr id="12" name="TextBox 11"/>
          <p:cNvSpPr txBox="1"/>
          <p:nvPr/>
        </p:nvSpPr>
        <p:spPr>
          <a:xfrm>
            <a:off x="8298180" y="4009608"/>
            <a:ext cx="3383280" cy="2011680"/>
          </a:xfrm>
          <a:prstGeom prst="rect">
            <a:avLst/>
          </a:prstGeom>
          <a:noFill/>
        </p:spPr>
        <p:txBody>
          <a:bodyPr wrap="square" lIns="0" tIns="0" rIns="0" bIns="0" rtlCol="0" anchor="t" anchorCtr="0">
            <a:noAutofit/>
          </a:bodyPr>
          <a:lstStyle/>
          <a:p>
            <a:pPr>
              <a:spcAft>
                <a:spcPts val="600"/>
              </a:spcAft>
            </a:pPr>
            <a:r>
              <a:rPr lang="en-US" sz="2000" b="1" dirty="0">
                <a:latin typeface="+mj-lt"/>
                <a:cs typeface="Arial" panose="020B0604020202020204" pitchFamily="34" charset="0"/>
              </a:rPr>
              <a:t>Scale up</a:t>
            </a:r>
          </a:p>
          <a:p>
            <a:pPr marL="228600" indent="-114300">
              <a:buFont typeface="Arial" panose="020B0604020202020204" pitchFamily="34" charset="0"/>
              <a:buChar char="•"/>
            </a:pPr>
            <a:r>
              <a:rPr lang="en-US" sz="2000" dirty="0">
                <a:latin typeface="+mj-lt"/>
                <a:cs typeface="Arial" panose="020B0604020202020204" pitchFamily="34" charset="0"/>
              </a:rPr>
              <a:t>DevOps Community</a:t>
            </a:r>
          </a:p>
          <a:p>
            <a:pPr marL="228600" indent="-114300">
              <a:buFont typeface="Arial" panose="020B0604020202020204" pitchFamily="34" charset="0"/>
              <a:buChar char="•"/>
            </a:pPr>
            <a:r>
              <a:rPr lang="en-US" sz="2000" dirty="0">
                <a:latin typeface="+mj-lt"/>
                <a:cs typeface="Arial" panose="020B0604020202020204" pitchFamily="34" charset="0"/>
              </a:rPr>
              <a:t>DevOps dojo + Continuous Improvement Kaizen</a:t>
            </a:r>
          </a:p>
          <a:p>
            <a:pPr marL="228600" indent="-114300">
              <a:buFont typeface="Arial" panose="020B0604020202020204" pitchFamily="34" charset="0"/>
              <a:buChar char="•"/>
            </a:pPr>
            <a:r>
              <a:rPr lang="en-US" sz="2000" dirty="0">
                <a:latin typeface="+mj-lt"/>
                <a:cs typeface="Arial" panose="020B0604020202020204" pitchFamily="34" charset="0"/>
              </a:rPr>
              <a:t>Inner sourcing/social coding</a:t>
            </a:r>
          </a:p>
          <a:p>
            <a:pPr marL="228600" indent="-114300">
              <a:buFont typeface="Arial" panose="020B0604020202020204" pitchFamily="34" charset="0"/>
              <a:buChar char="•"/>
            </a:pPr>
            <a:r>
              <a:rPr lang="en-US" sz="2000" dirty="0">
                <a:latin typeface="+mj-lt"/>
                <a:cs typeface="Arial" panose="020B0604020202020204" pitchFamily="34" charset="0"/>
              </a:rPr>
              <a:t>Systemic vs. exception-based</a:t>
            </a:r>
          </a:p>
          <a:p>
            <a:pPr marL="380990" indent="-380990">
              <a:buFont typeface="Arial" panose="020B0604020202020204" pitchFamily="34" charset="0"/>
              <a:buChar char="•"/>
            </a:pPr>
            <a:endParaRPr lang="en-US" sz="2000" dirty="0">
              <a:latin typeface="+mj-lt"/>
              <a:cs typeface="Arial" panose="020B0604020202020204" pitchFamily="34" charset="0"/>
            </a:endParaRPr>
          </a:p>
        </p:txBody>
      </p:sp>
      <p:sp>
        <p:nvSpPr>
          <p:cNvPr id="11" name="Down Arrow 10"/>
          <p:cNvSpPr/>
          <p:nvPr/>
        </p:nvSpPr>
        <p:spPr>
          <a:xfrm>
            <a:off x="9628576" y="865388"/>
            <a:ext cx="722489" cy="475380"/>
          </a:xfrm>
          <a:prstGeom prst="downArrow">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lnSpc>
                <a:spcPct val="90000"/>
              </a:lnSpc>
            </a:pPr>
            <a:endParaRPr lang="en-US" sz="2400" dirty="0">
              <a:solidFill>
                <a:srgbClr val="00B388"/>
              </a:solidFill>
              <a:latin typeface="+mj-lt"/>
            </a:endParaRPr>
          </a:p>
        </p:txBody>
      </p:sp>
      <p:sp>
        <p:nvSpPr>
          <p:cNvPr id="2" name="Title 1"/>
          <p:cNvSpPr>
            <a:spLocks noGrp="1"/>
          </p:cNvSpPr>
          <p:nvPr>
            <p:ph type="title"/>
          </p:nvPr>
        </p:nvSpPr>
        <p:spPr/>
        <p:txBody>
          <a:bodyPr/>
          <a:lstStyle/>
          <a:p>
            <a:r>
              <a:rPr lang="en-US" dirty="0"/>
              <a:t>HPE IT’s DevOps journey</a:t>
            </a:r>
          </a:p>
        </p:txBody>
      </p:sp>
      <p:sp>
        <p:nvSpPr>
          <p:cNvPr id="15" name="TextBox 14"/>
          <p:cNvSpPr txBox="1"/>
          <p:nvPr/>
        </p:nvSpPr>
        <p:spPr>
          <a:xfrm>
            <a:off x="831189" y="4034630"/>
            <a:ext cx="3383280" cy="2011680"/>
          </a:xfrm>
          <a:prstGeom prst="rect">
            <a:avLst/>
          </a:prstGeom>
          <a:noFill/>
        </p:spPr>
        <p:txBody>
          <a:bodyPr wrap="square" lIns="0" tIns="0" rIns="0" bIns="0" rtlCol="0" anchor="t" anchorCtr="0">
            <a:noAutofit/>
          </a:bodyPr>
          <a:lstStyle/>
          <a:p>
            <a:pPr>
              <a:spcAft>
                <a:spcPts val="600"/>
              </a:spcAft>
            </a:pPr>
            <a:r>
              <a:rPr lang="en-US" sz="2000" b="1" dirty="0">
                <a:latin typeface="+mj-lt"/>
                <a:cs typeface="Arial" panose="020B0604020202020204" pitchFamily="34" charset="0"/>
              </a:rPr>
              <a:t>Unicorns</a:t>
            </a:r>
          </a:p>
          <a:p>
            <a:pPr marL="228600" indent="-114300">
              <a:buFont typeface="Arial" panose="020B0604020202020204" pitchFamily="34" charset="0"/>
              <a:buChar char="•"/>
            </a:pPr>
            <a:r>
              <a:rPr lang="en-US" sz="2000" dirty="0">
                <a:latin typeface="+mj-lt"/>
                <a:cs typeface="Arial" panose="020B0604020202020204" pitchFamily="34" charset="0"/>
              </a:rPr>
              <a:t>Pockets of awesome</a:t>
            </a:r>
          </a:p>
          <a:p>
            <a:pPr marL="228600" indent="-114300">
              <a:buFont typeface="Arial" panose="020B0604020202020204" pitchFamily="34" charset="0"/>
              <a:buChar char="•"/>
            </a:pPr>
            <a:endParaRPr lang="en-US" sz="2000" dirty="0">
              <a:latin typeface="+mj-lt"/>
              <a:cs typeface="Arial" panose="020B0604020202020204" pitchFamily="34" charset="0"/>
            </a:endParaRPr>
          </a:p>
        </p:txBody>
      </p:sp>
      <p:grpSp>
        <p:nvGrpSpPr>
          <p:cNvPr id="16" name="Group 15"/>
          <p:cNvGrpSpPr/>
          <p:nvPr/>
        </p:nvGrpSpPr>
        <p:grpSpPr>
          <a:xfrm>
            <a:off x="5117882" y="2400882"/>
            <a:ext cx="1608726" cy="1608726"/>
            <a:chOff x="2290763" y="4833938"/>
            <a:chExt cx="828675" cy="828675"/>
          </a:xfrm>
        </p:grpSpPr>
        <p:sp>
          <p:nvSpPr>
            <p:cNvPr id="17" name="Freeform 127"/>
            <p:cNvSpPr>
              <a:spLocks noEditPoints="1"/>
            </p:cNvSpPr>
            <p:nvPr/>
          </p:nvSpPr>
          <p:spPr bwMode="auto">
            <a:xfrm>
              <a:off x="2343150" y="4833938"/>
              <a:ext cx="776288" cy="776288"/>
            </a:xfrm>
            <a:custGeom>
              <a:avLst/>
              <a:gdLst>
                <a:gd name="T0" fmla="*/ 420 w 435"/>
                <a:gd name="T1" fmla="*/ 15 h 435"/>
                <a:gd name="T2" fmla="*/ 370 w 435"/>
                <a:gd name="T3" fmla="*/ 10 h 435"/>
                <a:gd name="T4" fmla="*/ 336 w 435"/>
                <a:gd name="T5" fmla="*/ 26 h 435"/>
                <a:gd name="T6" fmla="*/ 243 w 435"/>
                <a:gd name="T7" fmla="*/ 119 h 435"/>
                <a:gd name="T8" fmla="*/ 138 w 435"/>
                <a:gd name="T9" fmla="*/ 97 h 435"/>
                <a:gd name="T10" fmla="*/ 149 w 435"/>
                <a:gd name="T11" fmla="*/ 86 h 435"/>
                <a:gd name="T12" fmla="*/ 131 w 435"/>
                <a:gd name="T13" fmla="*/ 68 h 435"/>
                <a:gd name="T14" fmla="*/ 108 w 435"/>
                <a:gd name="T15" fmla="*/ 91 h 435"/>
                <a:gd name="T16" fmla="*/ 80 w 435"/>
                <a:gd name="T17" fmla="*/ 85 h 435"/>
                <a:gd name="T18" fmla="*/ 20 w 435"/>
                <a:gd name="T19" fmla="*/ 115 h 435"/>
                <a:gd name="T20" fmla="*/ 153 w 435"/>
                <a:gd name="T21" fmla="*/ 210 h 435"/>
                <a:gd name="T22" fmla="*/ 98 w 435"/>
                <a:gd name="T23" fmla="*/ 264 h 435"/>
                <a:gd name="T24" fmla="*/ 39 w 435"/>
                <a:gd name="T25" fmla="*/ 251 h 435"/>
                <a:gd name="T26" fmla="*/ 0 w 435"/>
                <a:gd name="T27" fmla="*/ 290 h 435"/>
                <a:gd name="T28" fmla="*/ 55 w 435"/>
                <a:gd name="T29" fmla="*/ 333 h 435"/>
                <a:gd name="T30" fmla="*/ 66 w 435"/>
                <a:gd name="T31" fmla="*/ 369 h 435"/>
                <a:gd name="T32" fmla="*/ 102 w 435"/>
                <a:gd name="T33" fmla="*/ 380 h 435"/>
                <a:gd name="T34" fmla="*/ 145 w 435"/>
                <a:gd name="T35" fmla="*/ 435 h 435"/>
                <a:gd name="T36" fmla="*/ 184 w 435"/>
                <a:gd name="T37" fmla="*/ 396 h 435"/>
                <a:gd name="T38" fmla="*/ 171 w 435"/>
                <a:gd name="T39" fmla="*/ 337 h 435"/>
                <a:gd name="T40" fmla="*/ 225 w 435"/>
                <a:gd name="T41" fmla="*/ 282 h 435"/>
                <a:gd name="T42" fmla="*/ 320 w 435"/>
                <a:gd name="T43" fmla="*/ 415 h 435"/>
                <a:gd name="T44" fmla="*/ 350 w 435"/>
                <a:gd name="T45" fmla="*/ 355 h 435"/>
                <a:gd name="T46" fmla="*/ 344 w 435"/>
                <a:gd name="T47" fmla="*/ 327 h 435"/>
                <a:gd name="T48" fmla="*/ 367 w 435"/>
                <a:gd name="T49" fmla="*/ 304 h 435"/>
                <a:gd name="T50" fmla="*/ 349 w 435"/>
                <a:gd name="T51" fmla="*/ 286 h 435"/>
                <a:gd name="T52" fmla="*/ 338 w 435"/>
                <a:gd name="T53" fmla="*/ 297 h 435"/>
                <a:gd name="T54" fmla="*/ 316 w 435"/>
                <a:gd name="T55" fmla="*/ 192 h 435"/>
                <a:gd name="T56" fmla="*/ 409 w 435"/>
                <a:gd name="T57" fmla="*/ 99 h 435"/>
                <a:gd name="T58" fmla="*/ 425 w 435"/>
                <a:gd name="T59" fmla="*/ 65 h 435"/>
                <a:gd name="T60" fmla="*/ 420 w 435"/>
                <a:gd name="T61" fmla="*/ 15 h 435"/>
                <a:gd name="T62" fmla="*/ 404 w 435"/>
                <a:gd name="T63" fmla="*/ 52 h 435"/>
                <a:gd name="T64" fmla="*/ 388 w 435"/>
                <a:gd name="T65" fmla="*/ 83 h 435"/>
                <a:gd name="T66" fmla="*/ 288 w 435"/>
                <a:gd name="T67" fmla="*/ 183 h 435"/>
                <a:gd name="T68" fmla="*/ 323 w 435"/>
                <a:gd name="T69" fmla="*/ 352 h 435"/>
                <a:gd name="T70" fmla="*/ 316 w 435"/>
                <a:gd name="T71" fmla="*/ 365 h 435"/>
                <a:gd name="T72" fmla="*/ 229 w 435"/>
                <a:gd name="T73" fmla="*/ 243 h 435"/>
                <a:gd name="T74" fmla="*/ 142 w 435"/>
                <a:gd name="T75" fmla="*/ 329 h 435"/>
                <a:gd name="T76" fmla="*/ 156 w 435"/>
                <a:gd name="T77" fmla="*/ 388 h 435"/>
                <a:gd name="T78" fmla="*/ 148 w 435"/>
                <a:gd name="T79" fmla="*/ 396 h 435"/>
                <a:gd name="T80" fmla="*/ 110 w 435"/>
                <a:gd name="T81" fmla="*/ 348 h 435"/>
                <a:gd name="T82" fmla="*/ 100 w 435"/>
                <a:gd name="T83" fmla="*/ 353 h 435"/>
                <a:gd name="T84" fmla="*/ 84 w 435"/>
                <a:gd name="T85" fmla="*/ 351 h 435"/>
                <a:gd name="T86" fmla="*/ 82 w 435"/>
                <a:gd name="T87" fmla="*/ 335 h 435"/>
                <a:gd name="T88" fmla="*/ 87 w 435"/>
                <a:gd name="T89" fmla="*/ 325 h 435"/>
                <a:gd name="T90" fmla="*/ 39 w 435"/>
                <a:gd name="T91" fmla="*/ 287 h 435"/>
                <a:gd name="T92" fmla="*/ 47 w 435"/>
                <a:gd name="T93" fmla="*/ 279 h 435"/>
                <a:gd name="T94" fmla="*/ 106 w 435"/>
                <a:gd name="T95" fmla="*/ 293 h 435"/>
                <a:gd name="T96" fmla="*/ 192 w 435"/>
                <a:gd name="T97" fmla="*/ 206 h 435"/>
                <a:gd name="T98" fmla="*/ 70 w 435"/>
                <a:gd name="T99" fmla="*/ 119 h 435"/>
                <a:gd name="T100" fmla="*/ 83 w 435"/>
                <a:gd name="T101" fmla="*/ 112 h 435"/>
                <a:gd name="T102" fmla="*/ 251 w 435"/>
                <a:gd name="T103" fmla="*/ 147 h 435"/>
                <a:gd name="T104" fmla="*/ 352 w 435"/>
                <a:gd name="T105" fmla="*/ 47 h 435"/>
                <a:gd name="T106" fmla="*/ 382 w 435"/>
                <a:gd name="T107" fmla="*/ 32 h 435"/>
                <a:gd name="T108" fmla="*/ 383 w 435"/>
                <a:gd name="T109" fmla="*/ 31 h 435"/>
                <a:gd name="T110" fmla="*/ 402 w 435"/>
                <a:gd name="T111" fmla="*/ 33 h 435"/>
                <a:gd name="T112" fmla="*/ 404 w 435"/>
                <a:gd name="T113" fmla="*/ 5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35" h="435">
                  <a:moveTo>
                    <a:pt x="420" y="15"/>
                  </a:moveTo>
                  <a:cubicBezTo>
                    <a:pt x="407" y="2"/>
                    <a:pt x="386" y="0"/>
                    <a:pt x="370" y="10"/>
                  </a:cubicBezTo>
                  <a:cubicBezTo>
                    <a:pt x="336" y="26"/>
                    <a:pt x="336" y="26"/>
                    <a:pt x="336" y="26"/>
                  </a:cubicBezTo>
                  <a:cubicBezTo>
                    <a:pt x="243" y="119"/>
                    <a:pt x="243" y="119"/>
                    <a:pt x="243" y="119"/>
                  </a:cubicBezTo>
                  <a:cubicBezTo>
                    <a:pt x="138" y="97"/>
                    <a:pt x="138" y="97"/>
                    <a:pt x="138" y="97"/>
                  </a:cubicBezTo>
                  <a:cubicBezTo>
                    <a:pt x="149" y="86"/>
                    <a:pt x="149" y="86"/>
                    <a:pt x="149" y="86"/>
                  </a:cubicBezTo>
                  <a:cubicBezTo>
                    <a:pt x="131" y="68"/>
                    <a:pt x="131" y="68"/>
                    <a:pt x="131" y="68"/>
                  </a:cubicBezTo>
                  <a:cubicBezTo>
                    <a:pt x="108" y="91"/>
                    <a:pt x="108" y="91"/>
                    <a:pt x="108" y="91"/>
                  </a:cubicBezTo>
                  <a:cubicBezTo>
                    <a:pt x="80" y="85"/>
                    <a:pt x="80" y="85"/>
                    <a:pt x="80" y="85"/>
                  </a:cubicBezTo>
                  <a:cubicBezTo>
                    <a:pt x="20" y="115"/>
                    <a:pt x="20" y="115"/>
                    <a:pt x="20" y="115"/>
                  </a:cubicBezTo>
                  <a:cubicBezTo>
                    <a:pt x="153" y="210"/>
                    <a:pt x="153" y="210"/>
                    <a:pt x="153" y="210"/>
                  </a:cubicBezTo>
                  <a:cubicBezTo>
                    <a:pt x="98" y="264"/>
                    <a:pt x="98" y="264"/>
                    <a:pt x="98" y="264"/>
                  </a:cubicBezTo>
                  <a:cubicBezTo>
                    <a:pt x="39" y="251"/>
                    <a:pt x="39" y="251"/>
                    <a:pt x="39" y="251"/>
                  </a:cubicBezTo>
                  <a:cubicBezTo>
                    <a:pt x="0" y="290"/>
                    <a:pt x="0" y="290"/>
                    <a:pt x="0" y="290"/>
                  </a:cubicBezTo>
                  <a:cubicBezTo>
                    <a:pt x="55" y="333"/>
                    <a:pt x="55" y="333"/>
                    <a:pt x="55" y="333"/>
                  </a:cubicBezTo>
                  <a:cubicBezTo>
                    <a:pt x="52" y="346"/>
                    <a:pt x="56" y="360"/>
                    <a:pt x="66" y="369"/>
                  </a:cubicBezTo>
                  <a:cubicBezTo>
                    <a:pt x="75" y="379"/>
                    <a:pt x="89" y="383"/>
                    <a:pt x="102" y="380"/>
                  </a:cubicBezTo>
                  <a:cubicBezTo>
                    <a:pt x="145" y="435"/>
                    <a:pt x="145" y="435"/>
                    <a:pt x="145" y="435"/>
                  </a:cubicBezTo>
                  <a:cubicBezTo>
                    <a:pt x="184" y="396"/>
                    <a:pt x="184" y="396"/>
                    <a:pt x="184" y="396"/>
                  </a:cubicBezTo>
                  <a:cubicBezTo>
                    <a:pt x="171" y="337"/>
                    <a:pt x="171" y="337"/>
                    <a:pt x="171" y="337"/>
                  </a:cubicBezTo>
                  <a:cubicBezTo>
                    <a:pt x="225" y="282"/>
                    <a:pt x="225" y="282"/>
                    <a:pt x="225" y="282"/>
                  </a:cubicBezTo>
                  <a:cubicBezTo>
                    <a:pt x="320" y="415"/>
                    <a:pt x="320" y="415"/>
                    <a:pt x="320" y="415"/>
                  </a:cubicBezTo>
                  <a:cubicBezTo>
                    <a:pt x="350" y="355"/>
                    <a:pt x="350" y="355"/>
                    <a:pt x="350" y="355"/>
                  </a:cubicBezTo>
                  <a:cubicBezTo>
                    <a:pt x="344" y="327"/>
                    <a:pt x="344" y="327"/>
                    <a:pt x="344" y="327"/>
                  </a:cubicBezTo>
                  <a:cubicBezTo>
                    <a:pt x="367" y="304"/>
                    <a:pt x="367" y="304"/>
                    <a:pt x="367" y="304"/>
                  </a:cubicBezTo>
                  <a:cubicBezTo>
                    <a:pt x="349" y="286"/>
                    <a:pt x="349" y="286"/>
                    <a:pt x="349" y="286"/>
                  </a:cubicBezTo>
                  <a:cubicBezTo>
                    <a:pt x="338" y="297"/>
                    <a:pt x="338" y="297"/>
                    <a:pt x="338" y="297"/>
                  </a:cubicBezTo>
                  <a:cubicBezTo>
                    <a:pt x="316" y="192"/>
                    <a:pt x="316" y="192"/>
                    <a:pt x="316" y="192"/>
                  </a:cubicBezTo>
                  <a:cubicBezTo>
                    <a:pt x="409" y="99"/>
                    <a:pt x="409" y="99"/>
                    <a:pt x="409" y="99"/>
                  </a:cubicBezTo>
                  <a:cubicBezTo>
                    <a:pt x="425" y="65"/>
                    <a:pt x="425" y="65"/>
                    <a:pt x="425" y="65"/>
                  </a:cubicBezTo>
                  <a:cubicBezTo>
                    <a:pt x="435" y="49"/>
                    <a:pt x="433" y="28"/>
                    <a:pt x="420" y="15"/>
                  </a:cubicBezTo>
                  <a:close/>
                  <a:moveTo>
                    <a:pt x="404" y="52"/>
                  </a:moveTo>
                  <a:cubicBezTo>
                    <a:pt x="388" y="83"/>
                    <a:pt x="388" y="83"/>
                    <a:pt x="388" y="83"/>
                  </a:cubicBezTo>
                  <a:cubicBezTo>
                    <a:pt x="288" y="183"/>
                    <a:pt x="288" y="183"/>
                    <a:pt x="288" y="183"/>
                  </a:cubicBezTo>
                  <a:cubicBezTo>
                    <a:pt x="323" y="352"/>
                    <a:pt x="323" y="352"/>
                    <a:pt x="323" y="352"/>
                  </a:cubicBezTo>
                  <a:cubicBezTo>
                    <a:pt x="316" y="365"/>
                    <a:pt x="316" y="365"/>
                    <a:pt x="316" y="365"/>
                  </a:cubicBezTo>
                  <a:cubicBezTo>
                    <a:pt x="229" y="243"/>
                    <a:pt x="229" y="243"/>
                    <a:pt x="229" y="243"/>
                  </a:cubicBezTo>
                  <a:cubicBezTo>
                    <a:pt x="142" y="329"/>
                    <a:pt x="142" y="329"/>
                    <a:pt x="142" y="329"/>
                  </a:cubicBezTo>
                  <a:cubicBezTo>
                    <a:pt x="156" y="388"/>
                    <a:pt x="156" y="388"/>
                    <a:pt x="156" y="388"/>
                  </a:cubicBezTo>
                  <a:cubicBezTo>
                    <a:pt x="148" y="396"/>
                    <a:pt x="148" y="396"/>
                    <a:pt x="148" y="396"/>
                  </a:cubicBezTo>
                  <a:cubicBezTo>
                    <a:pt x="110" y="348"/>
                    <a:pt x="110" y="348"/>
                    <a:pt x="110" y="348"/>
                  </a:cubicBezTo>
                  <a:cubicBezTo>
                    <a:pt x="100" y="353"/>
                    <a:pt x="100" y="353"/>
                    <a:pt x="100" y="353"/>
                  </a:cubicBezTo>
                  <a:cubicBezTo>
                    <a:pt x="95" y="356"/>
                    <a:pt x="88" y="355"/>
                    <a:pt x="84" y="351"/>
                  </a:cubicBezTo>
                  <a:cubicBezTo>
                    <a:pt x="80" y="347"/>
                    <a:pt x="79" y="340"/>
                    <a:pt x="82" y="335"/>
                  </a:cubicBezTo>
                  <a:cubicBezTo>
                    <a:pt x="87" y="325"/>
                    <a:pt x="87" y="325"/>
                    <a:pt x="87" y="325"/>
                  </a:cubicBezTo>
                  <a:cubicBezTo>
                    <a:pt x="39" y="287"/>
                    <a:pt x="39" y="287"/>
                    <a:pt x="39" y="287"/>
                  </a:cubicBezTo>
                  <a:cubicBezTo>
                    <a:pt x="47" y="279"/>
                    <a:pt x="47" y="279"/>
                    <a:pt x="47" y="279"/>
                  </a:cubicBezTo>
                  <a:cubicBezTo>
                    <a:pt x="106" y="293"/>
                    <a:pt x="106" y="293"/>
                    <a:pt x="106" y="293"/>
                  </a:cubicBezTo>
                  <a:cubicBezTo>
                    <a:pt x="192" y="206"/>
                    <a:pt x="192" y="206"/>
                    <a:pt x="192" y="206"/>
                  </a:cubicBezTo>
                  <a:cubicBezTo>
                    <a:pt x="70" y="119"/>
                    <a:pt x="70" y="119"/>
                    <a:pt x="70" y="119"/>
                  </a:cubicBezTo>
                  <a:cubicBezTo>
                    <a:pt x="83" y="112"/>
                    <a:pt x="83" y="112"/>
                    <a:pt x="83" y="112"/>
                  </a:cubicBezTo>
                  <a:cubicBezTo>
                    <a:pt x="251" y="147"/>
                    <a:pt x="251" y="147"/>
                    <a:pt x="251" y="147"/>
                  </a:cubicBezTo>
                  <a:cubicBezTo>
                    <a:pt x="352" y="47"/>
                    <a:pt x="352" y="47"/>
                    <a:pt x="352" y="47"/>
                  </a:cubicBezTo>
                  <a:cubicBezTo>
                    <a:pt x="382" y="32"/>
                    <a:pt x="382" y="32"/>
                    <a:pt x="382" y="32"/>
                  </a:cubicBezTo>
                  <a:cubicBezTo>
                    <a:pt x="383" y="31"/>
                    <a:pt x="383" y="31"/>
                    <a:pt x="383" y="31"/>
                  </a:cubicBezTo>
                  <a:cubicBezTo>
                    <a:pt x="389" y="28"/>
                    <a:pt x="397" y="28"/>
                    <a:pt x="402" y="33"/>
                  </a:cubicBezTo>
                  <a:cubicBezTo>
                    <a:pt x="407" y="38"/>
                    <a:pt x="407" y="46"/>
                    <a:pt x="404" y="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8" name="Freeform 128"/>
            <p:cNvSpPr>
              <a:spLocks/>
            </p:cNvSpPr>
            <p:nvPr/>
          </p:nvSpPr>
          <p:spPr bwMode="auto">
            <a:xfrm>
              <a:off x="2290763" y="5208588"/>
              <a:ext cx="65088" cy="63500"/>
            </a:xfrm>
            <a:custGeom>
              <a:avLst/>
              <a:gdLst>
                <a:gd name="T0" fmla="*/ 20 w 41"/>
                <a:gd name="T1" fmla="*/ 40 h 40"/>
                <a:gd name="T2" fmla="*/ 0 w 41"/>
                <a:gd name="T3" fmla="*/ 20 h 40"/>
                <a:gd name="T4" fmla="*/ 20 w 41"/>
                <a:gd name="T5" fmla="*/ 0 h 40"/>
                <a:gd name="T6" fmla="*/ 41 w 41"/>
                <a:gd name="T7" fmla="*/ 20 h 40"/>
                <a:gd name="T8" fmla="*/ 20 w 41"/>
                <a:gd name="T9" fmla="*/ 40 h 40"/>
              </a:gdLst>
              <a:ahLst/>
              <a:cxnLst>
                <a:cxn ang="0">
                  <a:pos x="T0" y="T1"/>
                </a:cxn>
                <a:cxn ang="0">
                  <a:pos x="T2" y="T3"/>
                </a:cxn>
                <a:cxn ang="0">
                  <a:pos x="T4" y="T5"/>
                </a:cxn>
                <a:cxn ang="0">
                  <a:pos x="T6" y="T7"/>
                </a:cxn>
                <a:cxn ang="0">
                  <a:pos x="T8" y="T9"/>
                </a:cxn>
              </a:cxnLst>
              <a:rect l="0" t="0" r="r" b="b"/>
              <a:pathLst>
                <a:path w="41" h="40">
                  <a:moveTo>
                    <a:pt x="20" y="40"/>
                  </a:moveTo>
                  <a:lnTo>
                    <a:pt x="0" y="20"/>
                  </a:lnTo>
                  <a:lnTo>
                    <a:pt x="20" y="0"/>
                  </a:lnTo>
                  <a:lnTo>
                    <a:pt x="41" y="20"/>
                  </a:lnTo>
                  <a:lnTo>
                    <a:pt x="20" y="4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9" name="Freeform 129"/>
            <p:cNvSpPr>
              <a:spLocks/>
            </p:cNvSpPr>
            <p:nvPr/>
          </p:nvSpPr>
          <p:spPr bwMode="auto">
            <a:xfrm>
              <a:off x="2339975" y="5157788"/>
              <a:ext cx="63500" cy="66675"/>
            </a:xfrm>
            <a:custGeom>
              <a:avLst/>
              <a:gdLst>
                <a:gd name="T0" fmla="*/ 20 w 40"/>
                <a:gd name="T1" fmla="*/ 42 h 42"/>
                <a:gd name="T2" fmla="*/ 0 w 40"/>
                <a:gd name="T3" fmla="*/ 22 h 42"/>
                <a:gd name="T4" fmla="*/ 20 w 40"/>
                <a:gd name="T5" fmla="*/ 0 h 42"/>
                <a:gd name="T6" fmla="*/ 40 w 40"/>
                <a:gd name="T7" fmla="*/ 22 h 42"/>
                <a:gd name="T8" fmla="*/ 20 w 40"/>
                <a:gd name="T9" fmla="*/ 42 h 42"/>
              </a:gdLst>
              <a:ahLst/>
              <a:cxnLst>
                <a:cxn ang="0">
                  <a:pos x="T0" y="T1"/>
                </a:cxn>
                <a:cxn ang="0">
                  <a:pos x="T2" y="T3"/>
                </a:cxn>
                <a:cxn ang="0">
                  <a:pos x="T4" y="T5"/>
                </a:cxn>
                <a:cxn ang="0">
                  <a:pos x="T6" y="T7"/>
                </a:cxn>
                <a:cxn ang="0">
                  <a:pos x="T8" y="T9"/>
                </a:cxn>
              </a:cxnLst>
              <a:rect l="0" t="0" r="r" b="b"/>
              <a:pathLst>
                <a:path w="40" h="42">
                  <a:moveTo>
                    <a:pt x="20" y="42"/>
                  </a:moveTo>
                  <a:lnTo>
                    <a:pt x="0" y="22"/>
                  </a:lnTo>
                  <a:lnTo>
                    <a:pt x="20" y="0"/>
                  </a:lnTo>
                  <a:lnTo>
                    <a:pt x="40" y="22"/>
                  </a:lnTo>
                  <a:lnTo>
                    <a:pt x="20" y="42"/>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0" name="Freeform 130"/>
            <p:cNvSpPr>
              <a:spLocks/>
            </p:cNvSpPr>
            <p:nvPr/>
          </p:nvSpPr>
          <p:spPr bwMode="auto">
            <a:xfrm>
              <a:off x="2387600" y="5084763"/>
              <a:ext cx="95250" cy="92075"/>
            </a:xfrm>
            <a:custGeom>
              <a:avLst/>
              <a:gdLst>
                <a:gd name="T0" fmla="*/ 60 w 60"/>
                <a:gd name="T1" fmla="*/ 18 h 58"/>
                <a:gd name="T2" fmla="*/ 36 w 60"/>
                <a:gd name="T3" fmla="*/ 0 h 58"/>
                <a:gd name="T4" fmla="*/ 0 w 60"/>
                <a:gd name="T5" fmla="*/ 36 h 58"/>
                <a:gd name="T6" fmla="*/ 21 w 60"/>
                <a:gd name="T7" fmla="*/ 58 h 58"/>
                <a:gd name="T8" fmla="*/ 60 w 60"/>
                <a:gd name="T9" fmla="*/ 18 h 58"/>
              </a:gdLst>
              <a:ahLst/>
              <a:cxnLst>
                <a:cxn ang="0">
                  <a:pos x="T0" y="T1"/>
                </a:cxn>
                <a:cxn ang="0">
                  <a:pos x="T2" y="T3"/>
                </a:cxn>
                <a:cxn ang="0">
                  <a:pos x="T4" y="T5"/>
                </a:cxn>
                <a:cxn ang="0">
                  <a:pos x="T6" y="T7"/>
                </a:cxn>
                <a:cxn ang="0">
                  <a:pos x="T8" y="T9"/>
                </a:cxn>
              </a:cxnLst>
              <a:rect l="0" t="0" r="r" b="b"/>
              <a:pathLst>
                <a:path w="60" h="58">
                  <a:moveTo>
                    <a:pt x="60" y="18"/>
                  </a:moveTo>
                  <a:lnTo>
                    <a:pt x="36" y="0"/>
                  </a:lnTo>
                  <a:lnTo>
                    <a:pt x="0" y="36"/>
                  </a:lnTo>
                  <a:lnTo>
                    <a:pt x="21" y="58"/>
                  </a:lnTo>
                  <a:lnTo>
                    <a:pt x="60" y="18"/>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1" name="Freeform 131"/>
            <p:cNvSpPr>
              <a:spLocks/>
            </p:cNvSpPr>
            <p:nvPr/>
          </p:nvSpPr>
          <p:spPr bwMode="auto">
            <a:xfrm>
              <a:off x="2679700" y="5597525"/>
              <a:ext cx="65088" cy="65088"/>
            </a:xfrm>
            <a:custGeom>
              <a:avLst/>
              <a:gdLst>
                <a:gd name="T0" fmla="*/ 21 w 41"/>
                <a:gd name="T1" fmla="*/ 41 h 41"/>
                <a:gd name="T2" fmla="*/ 0 w 41"/>
                <a:gd name="T3" fmla="*/ 21 h 41"/>
                <a:gd name="T4" fmla="*/ 21 w 41"/>
                <a:gd name="T5" fmla="*/ 0 h 41"/>
                <a:gd name="T6" fmla="*/ 41 w 41"/>
                <a:gd name="T7" fmla="*/ 21 h 41"/>
                <a:gd name="T8" fmla="*/ 21 w 41"/>
                <a:gd name="T9" fmla="*/ 41 h 41"/>
              </a:gdLst>
              <a:ahLst/>
              <a:cxnLst>
                <a:cxn ang="0">
                  <a:pos x="T0" y="T1"/>
                </a:cxn>
                <a:cxn ang="0">
                  <a:pos x="T2" y="T3"/>
                </a:cxn>
                <a:cxn ang="0">
                  <a:pos x="T4" y="T5"/>
                </a:cxn>
                <a:cxn ang="0">
                  <a:pos x="T6" y="T7"/>
                </a:cxn>
                <a:cxn ang="0">
                  <a:pos x="T8" y="T9"/>
                </a:cxn>
              </a:cxnLst>
              <a:rect l="0" t="0" r="r" b="b"/>
              <a:pathLst>
                <a:path w="41" h="41">
                  <a:moveTo>
                    <a:pt x="21" y="41"/>
                  </a:moveTo>
                  <a:lnTo>
                    <a:pt x="0" y="21"/>
                  </a:lnTo>
                  <a:lnTo>
                    <a:pt x="21" y="0"/>
                  </a:lnTo>
                  <a:lnTo>
                    <a:pt x="41" y="21"/>
                  </a:lnTo>
                  <a:lnTo>
                    <a:pt x="21" y="41"/>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2" name="Freeform 132"/>
            <p:cNvSpPr>
              <a:spLocks/>
            </p:cNvSpPr>
            <p:nvPr/>
          </p:nvSpPr>
          <p:spPr bwMode="auto">
            <a:xfrm>
              <a:off x="2728913" y="5549900"/>
              <a:ext cx="66675" cy="63500"/>
            </a:xfrm>
            <a:custGeom>
              <a:avLst/>
              <a:gdLst>
                <a:gd name="T0" fmla="*/ 20 w 42"/>
                <a:gd name="T1" fmla="*/ 40 h 40"/>
                <a:gd name="T2" fmla="*/ 0 w 42"/>
                <a:gd name="T3" fmla="*/ 20 h 40"/>
                <a:gd name="T4" fmla="*/ 20 w 42"/>
                <a:gd name="T5" fmla="*/ 0 h 40"/>
                <a:gd name="T6" fmla="*/ 42 w 42"/>
                <a:gd name="T7" fmla="*/ 20 h 40"/>
                <a:gd name="T8" fmla="*/ 20 w 42"/>
                <a:gd name="T9" fmla="*/ 40 h 40"/>
              </a:gdLst>
              <a:ahLst/>
              <a:cxnLst>
                <a:cxn ang="0">
                  <a:pos x="T0" y="T1"/>
                </a:cxn>
                <a:cxn ang="0">
                  <a:pos x="T2" y="T3"/>
                </a:cxn>
                <a:cxn ang="0">
                  <a:pos x="T4" y="T5"/>
                </a:cxn>
                <a:cxn ang="0">
                  <a:pos x="T6" y="T7"/>
                </a:cxn>
                <a:cxn ang="0">
                  <a:pos x="T8" y="T9"/>
                </a:cxn>
              </a:cxnLst>
              <a:rect l="0" t="0" r="r" b="b"/>
              <a:pathLst>
                <a:path w="42" h="40">
                  <a:moveTo>
                    <a:pt x="20" y="40"/>
                  </a:moveTo>
                  <a:lnTo>
                    <a:pt x="0" y="20"/>
                  </a:lnTo>
                  <a:lnTo>
                    <a:pt x="20" y="0"/>
                  </a:lnTo>
                  <a:lnTo>
                    <a:pt x="42" y="20"/>
                  </a:lnTo>
                  <a:lnTo>
                    <a:pt x="20" y="4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3" name="Freeform 133"/>
            <p:cNvSpPr>
              <a:spLocks/>
            </p:cNvSpPr>
            <p:nvPr/>
          </p:nvSpPr>
          <p:spPr bwMode="auto">
            <a:xfrm>
              <a:off x="2776538" y="5470525"/>
              <a:ext cx="92075" cy="95250"/>
            </a:xfrm>
            <a:custGeom>
              <a:avLst/>
              <a:gdLst>
                <a:gd name="T0" fmla="*/ 40 w 58"/>
                <a:gd name="T1" fmla="*/ 0 h 60"/>
                <a:gd name="T2" fmla="*/ 0 w 58"/>
                <a:gd name="T3" fmla="*/ 39 h 60"/>
                <a:gd name="T4" fmla="*/ 22 w 58"/>
                <a:gd name="T5" fmla="*/ 60 h 60"/>
                <a:gd name="T6" fmla="*/ 58 w 58"/>
                <a:gd name="T7" fmla="*/ 24 h 60"/>
                <a:gd name="T8" fmla="*/ 40 w 58"/>
                <a:gd name="T9" fmla="*/ 0 h 60"/>
              </a:gdLst>
              <a:ahLst/>
              <a:cxnLst>
                <a:cxn ang="0">
                  <a:pos x="T0" y="T1"/>
                </a:cxn>
                <a:cxn ang="0">
                  <a:pos x="T2" y="T3"/>
                </a:cxn>
                <a:cxn ang="0">
                  <a:pos x="T4" y="T5"/>
                </a:cxn>
                <a:cxn ang="0">
                  <a:pos x="T6" y="T7"/>
                </a:cxn>
                <a:cxn ang="0">
                  <a:pos x="T8" y="T9"/>
                </a:cxn>
              </a:cxnLst>
              <a:rect l="0" t="0" r="r" b="b"/>
              <a:pathLst>
                <a:path w="58" h="60">
                  <a:moveTo>
                    <a:pt x="40" y="0"/>
                  </a:moveTo>
                  <a:lnTo>
                    <a:pt x="0" y="39"/>
                  </a:lnTo>
                  <a:lnTo>
                    <a:pt x="22" y="60"/>
                  </a:lnTo>
                  <a:lnTo>
                    <a:pt x="58" y="24"/>
                  </a:lnTo>
                  <a:lnTo>
                    <a:pt x="4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grpSp>
        <p:nvGrpSpPr>
          <p:cNvPr id="24" name="Group 23"/>
          <p:cNvGrpSpPr/>
          <p:nvPr/>
        </p:nvGrpSpPr>
        <p:grpSpPr>
          <a:xfrm>
            <a:off x="9120336" y="2468599"/>
            <a:ext cx="1322197" cy="1322197"/>
            <a:chOff x="2290763" y="1538288"/>
            <a:chExt cx="822325" cy="822325"/>
          </a:xfrm>
        </p:grpSpPr>
        <p:sp>
          <p:nvSpPr>
            <p:cNvPr id="25" name="Freeform 11"/>
            <p:cNvSpPr>
              <a:spLocks/>
            </p:cNvSpPr>
            <p:nvPr/>
          </p:nvSpPr>
          <p:spPr bwMode="auto">
            <a:xfrm>
              <a:off x="2449513" y="1697038"/>
              <a:ext cx="504825" cy="504825"/>
            </a:xfrm>
            <a:custGeom>
              <a:avLst/>
              <a:gdLst>
                <a:gd name="T0" fmla="*/ 188 w 318"/>
                <a:gd name="T1" fmla="*/ 0 h 318"/>
                <a:gd name="T2" fmla="*/ 188 w 318"/>
                <a:gd name="T3" fmla="*/ 30 h 318"/>
                <a:gd name="T4" fmla="*/ 268 w 318"/>
                <a:gd name="T5" fmla="*/ 30 h 318"/>
                <a:gd name="T6" fmla="*/ 30 w 318"/>
                <a:gd name="T7" fmla="*/ 268 h 318"/>
                <a:gd name="T8" fmla="*/ 30 w 318"/>
                <a:gd name="T9" fmla="*/ 188 h 318"/>
                <a:gd name="T10" fmla="*/ 0 w 318"/>
                <a:gd name="T11" fmla="*/ 188 h 318"/>
                <a:gd name="T12" fmla="*/ 0 w 318"/>
                <a:gd name="T13" fmla="*/ 318 h 318"/>
                <a:gd name="T14" fmla="*/ 130 w 318"/>
                <a:gd name="T15" fmla="*/ 318 h 318"/>
                <a:gd name="T16" fmla="*/ 130 w 318"/>
                <a:gd name="T17" fmla="*/ 288 h 318"/>
                <a:gd name="T18" fmla="*/ 50 w 318"/>
                <a:gd name="T19" fmla="*/ 288 h 318"/>
                <a:gd name="T20" fmla="*/ 288 w 318"/>
                <a:gd name="T21" fmla="*/ 50 h 318"/>
                <a:gd name="T22" fmla="*/ 288 w 318"/>
                <a:gd name="T23" fmla="*/ 130 h 318"/>
                <a:gd name="T24" fmla="*/ 318 w 318"/>
                <a:gd name="T25" fmla="*/ 130 h 318"/>
                <a:gd name="T26" fmla="*/ 318 w 318"/>
                <a:gd name="T27" fmla="*/ 0 h 318"/>
                <a:gd name="T28" fmla="*/ 188 w 318"/>
                <a:gd name="T29"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8" h="318">
                  <a:moveTo>
                    <a:pt x="188" y="0"/>
                  </a:moveTo>
                  <a:lnTo>
                    <a:pt x="188" y="30"/>
                  </a:lnTo>
                  <a:lnTo>
                    <a:pt x="268" y="30"/>
                  </a:lnTo>
                  <a:lnTo>
                    <a:pt x="30" y="268"/>
                  </a:lnTo>
                  <a:lnTo>
                    <a:pt x="30" y="188"/>
                  </a:lnTo>
                  <a:lnTo>
                    <a:pt x="0" y="188"/>
                  </a:lnTo>
                  <a:lnTo>
                    <a:pt x="0" y="318"/>
                  </a:lnTo>
                  <a:lnTo>
                    <a:pt x="130" y="318"/>
                  </a:lnTo>
                  <a:lnTo>
                    <a:pt x="130" y="288"/>
                  </a:lnTo>
                  <a:lnTo>
                    <a:pt x="50" y="288"/>
                  </a:lnTo>
                  <a:lnTo>
                    <a:pt x="288" y="50"/>
                  </a:lnTo>
                  <a:lnTo>
                    <a:pt x="288" y="130"/>
                  </a:lnTo>
                  <a:lnTo>
                    <a:pt x="318" y="130"/>
                  </a:lnTo>
                  <a:lnTo>
                    <a:pt x="318" y="0"/>
                  </a:lnTo>
                  <a:lnTo>
                    <a:pt x="188"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6" name="Rectangle 12"/>
            <p:cNvSpPr>
              <a:spLocks noChangeArrowheads="1"/>
            </p:cNvSpPr>
            <p:nvPr/>
          </p:nvSpPr>
          <p:spPr bwMode="auto">
            <a:xfrm>
              <a:off x="2290763" y="2316163"/>
              <a:ext cx="44450" cy="444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7" name="Rectangle 13"/>
            <p:cNvSpPr>
              <a:spLocks noChangeArrowheads="1"/>
            </p:cNvSpPr>
            <p:nvPr/>
          </p:nvSpPr>
          <p:spPr bwMode="auto">
            <a:xfrm>
              <a:off x="2382838" y="2316163"/>
              <a:ext cx="44450" cy="444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8" name="Rectangle 14"/>
            <p:cNvSpPr>
              <a:spLocks noChangeArrowheads="1"/>
            </p:cNvSpPr>
            <p:nvPr/>
          </p:nvSpPr>
          <p:spPr bwMode="auto">
            <a:xfrm>
              <a:off x="2473325" y="2316163"/>
              <a:ext cx="46038" cy="444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9" name="Rectangle 15"/>
            <p:cNvSpPr>
              <a:spLocks noChangeArrowheads="1"/>
            </p:cNvSpPr>
            <p:nvPr/>
          </p:nvSpPr>
          <p:spPr bwMode="auto">
            <a:xfrm>
              <a:off x="2563813" y="2316163"/>
              <a:ext cx="47625" cy="444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0" name="Rectangle 16"/>
            <p:cNvSpPr>
              <a:spLocks noChangeArrowheads="1"/>
            </p:cNvSpPr>
            <p:nvPr/>
          </p:nvSpPr>
          <p:spPr bwMode="auto">
            <a:xfrm>
              <a:off x="2655888" y="2316163"/>
              <a:ext cx="46038" cy="444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1" name="Rectangle 17"/>
            <p:cNvSpPr>
              <a:spLocks noChangeArrowheads="1"/>
            </p:cNvSpPr>
            <p:nvPr/>
          </p:nvSpPr>
          <p:spPr bwMode="auto">
            <a:xfrm>
              <a:off x="2290763" y="2132013"/>
              <a:ext cx="44450" cy="46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2" name="Rectangle 18"/>
            <p:cNvSpPr>
              <a:spLocks noChangeArrowheads="1"/>
            </p:cNvSpPr>
            <p:nvPr/>
          </p:nvSpPr>
          <p:spPr bwMode="auto">
            <a:xfrm>
              <a:off x="2290763" y="2039938"/>
              <a:ext cx="44450" cy="476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3" name="Rectangle 19"/>
            <p:cNvSpPr>
              <a:spLocks noChangeArrowheads="1"/>
            </p:cNvSpPr>
            <p:nvPr/>
          </p:nvSpPr>
          <p:spPr bwMode="auto">
            <a:xfrm>
              <a:off x="2290763" y="1949450"/>
              <a:ext cx="44450" cy="46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 name="Rectangle 20"/>
            <p:cNvSpPr>
              <a:spLocks noChangeArrowheads="1"/>
            </p:cNvSpPr>
            <p:nvPr/>
          </p:nvSpPr>
          <p:spPr bwMode="auto">
            <a:xfrm>
              <a:off x="2290763" y="2224088"/>
              <a:ext cx="44450" cy="444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5" name="Rectangle 21"/>
            <p:cNvSpPr>
              <a:spLocks noChangeArrowheads="1"/>
            </p:cNvSpPr>
            <p:nvPr/>
          </p:nvSpPr>
          <p:spPr bwMode="auto">
            <a:xfrm>
              <a:off x="3068638" y="1538288"/>
              <a:ext cx="44450" cy="444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6" name="Rectangle 22"/>
            <p:cNvSpPr>
              <a:spLocks noChangeArrowheads="1"/>
            </p:cNvSpPr>
            <p:nvPr/>
          </p:nvSpPr>
          <p:spPr bwMode="auto">
            <a:xfrm>
              <a:off x="2976563" y="1538288"/>
              <a:ext cx="44450" cy="444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7" name="Rectangle 23"/>
            <p:cNvSpPr>
              <a:spLocks noChangeArrowheads="1"/>
            </p:cNvSpPr>
            <p:nvPr/>
          </p:nvSpPr>
          <p:spPr bwMode="auto">
            <a:xfrm>
              <a:off x="2884488" y="1538288"/>
              <a:ext cx="46038" cy="444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8" name="Rectangle 24"/>
            <p:cNvSpPr>
              <a:spLocks noChangeArrowheads="1"/>
            </p:cNvSpPr>
            <p:nvPr/>
          </p:nvSpPr>
          <p:spPr bwMode="auto">
            <a:xfrm>
              <a:off x="2792413" y="1538288"/>
              <a:ext cx="47625" cy="444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9" name="Rectangle 25"/>
            <p:cNvSpPr>
              <a:spLocks noChangeArrowheads="1"/>
            </p:cNvSpPr>
            <p:nvPr/>
          </p:nvSpPr>
          <p:spPr bwMode="auto">
            <a:xfrm>
              <a:off x="2701925" y="1538288"/>
              <a:ext cx="46038" cy="444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0" name="Rectangle 26"/>
            <p:cNvSpPr>
              <a:spLocks noChangeArrowheads="1"/>
            </p:cNvSpPr>
            <p:nvPr/>
          </p:nvSpPr>
          <p:spPr bwMode="auto">
            <a:xfrm>
              <a:off x="3068638" y="1720850"/>
              <a:ext cx="44450" cy="46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1" name="Rectangle 27"/>
            <p:cNvSpPr>
              <a:spLocks noChangeArrowheads="1"/>
            </p:cNvSpPr>
            <p:nvPr/>
          </p:nvSpPr>
          <p:spPr bwMode="auto">
            <a:xfrm>
              <a:off x="3068638" y="1811338"/>
              <a:ext cx="44450" cy="476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2" name="Rectangle 28"/>
            <p:cNvSpPr>
              <a:spLocks noChangeArrowheads="1"/>
            </p:cNvSpPr>
            <p:nvPr/>
          </p:nvSpPr>
          <p:spPr bwMode="auto">
            <a:xfrm>
              <a:off x="3068638" y="1903413"/>
              <a:ext cx="44450" cy="46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3" name="Rectangle 29"/>
            <p:cNvSpPr>
              <a:spLocks noChangeArrowheads="1"/>
            </p:cNvSpPr>
            <p:nvPr/>
          </p:nvSpPr>
          <p:spPr bwMode="auto">
            <a:xfrm>
              <a:off x="3068638" y="1630363"/>
              <a:ext cx="44450" cy="444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spTree>
    <p:extLst>
      <p:ext uri="{BB962C8B-B14F-4D97-AF65-F5344CB8AC3E}">
        <p14:creationId xmlns:p14="http://schemas.microsoft.com/office/powerpoint/2010/main" val="36397588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Thank you!</a:t>
            </a:r>
          </a:p>
        </p:txBody>
      </p:sp>
      <p:sp>
        <p:nvSpPr>
          <p:cNvPr id="14" name="Text Placeholder 13"/>
          <p:cNvSpPr>
            <a:spLocks noGrp="1"/>
          </p:cNvSpPr>
          <p:nvPr>
            <p:ph type="body" idx="1"/>
          </p:nvPr>
        </p:nvSpPr>
        <p:spPr/>
        <p:txBody>
          <a:bodyPr/>
          <a:lstStyle/>
          <a:p>
            <a:endParaRPr lang="en-US"/>
          </a:p>
        </p:txBody>
      </p:sp>
      <p:sp>
        <p:nvSpPr>
          <p:cNvPr id="10" name="Slide Number Placeholder 9"/>
          <p:cNvSpPr>
            <a:spLocks noGrp="1"/>
          </p:cNvSpPr>
          <p:nvPr>
            <p:ph type="sldNum" sz="quarter" idx="12"/>
          </p:nvPr>
        </p:nvSpPr>
        <p:spPr/>
        <p:txBody>
          <a:bodyPr/>
          <a:lstStyle/>
          <a:p>
            <a:fld id="{B016F8AB-BCEA-4347-8BA6-BE776009BC89}" type="slidenum">
              <a:rPr lang="en-US" smtClean="0"/>
              <a:t>23</a:t>
            </a:fld>
            <a:endParaRPr lang="en-US"/>
          </a:p>
        </p:txBody>
      </p:sp>
    </p:spTree>
    <p:extLst>
      <p:ext uri="{BB962C8B-B14F-4D97-AF65-F5344CB8AC3E}">
        <p14:creationId xmlns:p14="http://schemas.microsoft.com/office/powerpoint/2010/main" val="1693454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2 applications moved to DevOps</a:t>
            </a:r>
          </a:p>
        </p:txBody>
      </p:sp>
      <p:sp>
        <p:nvSpPr>
          <p:cNvPr id="3" name="TextBox 2"/>
          <p:cNvSpPr txBox="1"/>
          <p:nvPr/>
        </p:nvSpPr>
        <p:spPr>
          <a:xfrm>
            <a:off x="1423876" y="1268760"/>
            <a:ext cx="2459789" cy="502653"/>
          </a:xfrm>
          <a:prstGeom prst="rect">
            <a:avLst/>
          </a:prstGeom>
          <a:noFill/>
        </p:spPr>
        <p:txBody>
          <a:bodyPr wrap="square" lIns="0" tIns="0" rIns="0" bIns="0" rtlCol="0">
            <a:noAutofit/>
          </a:bodyPr>
          <a:lstStyle/>
          <a:p>
            <a:pPr algn="ctr">
              <a:lnSpc>
                <a:spcPct val="90000"/>
              </a:lnSpc>
            </a:pPr>
            <a:r>
              <a:rPr lang="en-US" sz="2400" b="1" dirty="0" err="1">
                <a:latin typeface="+mj-lt"/>
              </a:rPr>
              <a:t>MyComp</a:t>
            </a:r>
            <a:r>
              <a:rPr lang="en-US" sz="2400" b="1" dirty="0">
                <a:latin typeface="+mj-lt"/>
              </a:rPr>
              <a:t> mobile</a:t>
            </a:r>
          </a:p>
        </p:txBody>
      </p:sp>
      <p:sp>
        <p:nvSpPr>
          <p:cNvPr id="10" name="TextBox 9"/>
          <p:cNvSpPr txBox="1"/>
          <p:nvPr/>
        </p:nvSpPr>
        <p:spPr>
          <a:xfrm>
            <a:off x="7126644" y="1268761"/>
            <a:ext cx="4041910" cy="1093937"/>
          </a:xfrm>
          <a:prstGeom prst="rect">
            <a:avLst/>
          </a:prstGeom>
          <a:noFill/>
        </p:spPr>
        <p:txBody>
          <a:bodyPr wrap="square" lIns="0" tIns="0" rIns="0" bIns="0" rtlCol="0">
            <a:noAutofit/>
          </a:bodyPr>
          <a:lstStyle/>
          <a:p>
            <a:pPr algn="ctr">
              <a:lnSpc>
                <a:spcPct val="90000"/>
              </a:lnSpc>
            </a:pPr>
            <a:r>
              <a:rPr lang="en-US" sz="2400" b="1" dirty="0">
                <a:latin typeface="+mj-lt"/>
              </a:rPr>
              <a:t>HPE Support Automation</a:t>
            </a:r>
          </a:p>
        </p:txBody>
      </p:sp>
      <p:grpSp>
        <p:nvGrpSpPr>
          <p:cNvPr id="13" name="Group 12"/>
          <p:cNvGrpSpPr/>
          <p:nvPr/>
        </p:nvGrpSpPr>
        <p:grpSpPr>
          <a:xfrm>
            <a:off x="6247892" y="1732068"/>
            <a:ext cx="5292481" cy="4946681"/>
            <a:chOff x="4417428" y="1175336"/>
            <a:chExt cx="4080551" cy="3813936"/>
          </a:xfrm>
        </p:grpSpPr>
        <p:grpSp>
          <p:nvGrpSpPr>
            <p:cNvPr id="14" name="Group 13"/>
            <p:cNvGrpSpPr/>
            <p:nvPr/>
          </p:nvGrpSpPr>
          <p:grpSpPr>
            <a:xfrm>
              <a:off x="4542122" y="1175336"/>
              <a:ext cx="3955857" cy="3813936"/>
              <a:chOff x="4431290" y="1267696"/>
              <a:chExt cx="3955857" cy="3813936"/>
            </a:xfrm>
          </p:grpSpPr>
          <p:sp>
            <p:nvSpPr>
              <p:cNvPr id="16" name="Freeform 15"/>
              <p:cNvSpPr/>
              <p:nvPr/>
            </p:nvSpPr>
            <p:spPr>
              <a:xfrm>
                <a:off x="4797518" y="1488529"/>
                <a:ext cx="3400112" cy="3391756"/>
              </a:xfrm>
              <a:custGeom>
                <a:avLst/>
                <a:gdLst>
                  <a:gd name="connsiteX0" fmla="*/ 141431 w 3624022"/>
                  <a:gd name="connsiteY0" fmla="*/ 1284518 h 3772304"/>
                  <a:gd name="connsiteX1" fmla="*/ 3161722 w 3624022"/>
                  <a:gd name="connsiteY1" fmla="*/ 2041900 h 3772304"/>
                  <a:gd name="connsiteX2" fmla="*/ 3281795 w 3624022"/>
                  <a:gd name="connsiteY2" fmla="*/ 2106554 h 3772304"/>
                  <a:gd name="connsiteX3" fmla="*/ 520122 w 3624022"/>
                  <a:gd name="connsiteY3" fmla="*/ 2771572 h 3772304"/>
                  <a:gd name="connsiteX4" fmla="*/ 824922 w 3624022"/>
                  <a:gd name="connsiteY4" fmla="*/ 545609 h 3772304"/>
                  <a:gd name="connsiteX5" fmla="*/ 3078595 w 3624022"/>
                  <a:gd name="connsiteY5" fmla="*/ 1044372 h 3772304"/>
                  <a:gd name="connsiteX6" fmla="*/ 2404340 w 3624022"/>
                  <a:gd name="connsiteY6" fmla="*/ 490190 h 3772304"/>
                  <a:gd name="connsiteX7" fmla="*/ 1314449 w 3624022"/>
                  <a:gd name="connsiteY7" fmla="*/ 3316518 h 3772304"/>
                  <a:gd name="connsiteX8" fmla="*/ 935758 w 3624022"/>
                  <a:gd name="connsiteY8" fmla="*/ 3168736 h 3772304"/>
                  <a:gd name="connsiteX9" fmla="*/ 1859395 w 3624022"/>
                  <a:gd name="connsiteY9" fmla="*/ 3205681 h 3772304"/>
                  <a:gd name="connsiteX10" fmla="*/ 2746085 w 3624022"/>
                  <a:gd name="connsiteY10" fmla="*/ 2891645 h 3772304"/>
                  <a:gd name="connsiteX11" fmla="*/ 2885 w 3624022"/>
                  <a:gd name="connsiteY11" fmla="*/ 1672445 h 3772304"/>
                  <a:gd name="connsiteX12" fmla="*/ 3346449 w 3624022"/>
                  <a:gd name="connsiteY12" fmla="*/ 1690918 h 3772304"/>
                  <a:gd name="connsiteX13" fmla="*/ 3106304 w 3624022"/>
                  <a:gd name="connsiteY13" fmla="*/ 1145972 h 3772304"/>
                  <a:gd name="connsiteX14" fmla="*/ 473940 w 3624022"/>
                  <a:gd name="connsiteY14" fmla="*/ 841172 h 3772304"/>
                  <a:gd name="connsiteX15" fmla="*/ 446231 w 3624022"/>
                  <a:gd name="connsiteY15" fmla="*/ 2688445 h 3772304"/>
                  <a:gd name="connsiteX16" fmla="*/ 1268267 w 3624022"/>
                  <a:gd name="connsiteY16" fmla="*/ 3242627 h 3772304"/>
                  <a:gd name="connsiteX17" fmla="*/ 944995 w 3624022"/>
                  <a:gd name="connsiteY17" fmla="*/ 3085609 h 3772304"/>
                  <a:gd name="connsiteX18" fmla="*/ 1379104 w 3624022"/>
                  <a:gd name="connsiteY18" fmla="*/ 370118 h 3772304"/>
                  <a:gd name="connsiteX19" fmla="*/ 1914813 w 3624022"/>
                  <a:gd name="connsiteY19" fmla="*/ 360881 h 3772304"/>
                  <a:gd name="connsiteX20" fmla="*/ 1877867 w 3624022"/>
                  <a:gd name="connsiteY20" fmla="*/ 3482772 h 3772304"/>
                  <a:gd name="connsiteX21" fmla="*/ 2330449 w 3624022"/>
                  <a:gd name="connsiteY21" fmla="*/ 3334990 h 3772304"/>
                  <a:gd name="connsiteX22" fmla="*/ 492413 w 3624022"/>
                  <a:gd name="connsiteY22" fmla="*/ 831936 h 3772304"/>
                  <a:gd name="connsiteX23" fmla="*/ 3235613 w 3624022"/>
                  <a:gd name="connsiteY23" fmla="*/ 2623790 h 3772304"/>
                  <a:gd name="connsiteX24" fmla="*/ 141431 w 3624022"/>
                  <a:gd name="connsiteY24" fmla="*/ 2337463 h 3772304"/>
                  <a:gd name="connsiteX25" fmla="*/ 3106304 w 3624022"/>
                  <a:gd name="connsiteY25" fmla="*/ 1182918 h 3772304"/>
                  <a:gd name="connsiteX26" fmla="*/ 104485 w 3624022"/>
                  <a:gd name="connsiteY26" fmla="*/ 1857172 h 3772304"/>
                  <a:gd name="connsiteX27" fmla="*/ 3134013 w 3624022"/>
                  <a:gd name="connsiteY27" fmla="*/ 2217390 h 3772304"/>
                  <a:gd name="connsiteX28" fmla="*/ 889576 w 3624022"/>
                  <a:gd name="connsiteY28" fmla="*/ 517900 h 3772304"/>
                  <a:gd name="connsiteX29" fmla="*/ 2330449 w 3624022"/>
                  <a:gd name="connsiteY29" fmla="*/ 3177972 h 3772304"/>
                  <a:gd name="connsiteX30" fmla="*/ 2468995 w 3624022"/>
                  <a:gd name="connsiteY30" fmla="*/ 379354 h 3772304"/>
                  <a:gd name="connsiteX31" fmla="*/ 141431 w 3624022"/>
                  <a:gd name="connsiteY31" fmla="*/ 1284518 h 3772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624022" h="3772304">
                    <a:moveTo>
                      <a:pt x="141431" y="1284518"/>
                    </a:moveTo>
                    <a:cubicBezTo>
                      <a:pt x="256885" y="1561609"/>
                      <a:pt x="2638328" y="1904894"/>
                      <a:pt x="3161722" y="2041900"/>
                    </a:cubicBezTo>
                    <a:cubicBezTo>
                      <a:pt x="3685116" y="2178906"/>
                      <a:pt x="3722062" y="1984942"/>
                      <a:pt x="3281795" y="2106554"/>
                    </a:cubicBezTo>
                    <a:cubicBezTo>
                      <a:pt x="2841528" y="2228166"/>
                      <a:pt x="929601" y="3031730"/>
                      <a:pt x="520122" y="2771572"/>
                    </a:cubicBezTo>
                    <a:cubicBezTo>
                      <a:pt x="110643" y="2511414"/>
                      <a:pt x="398510" y="833476"/>
                      <a:pt x="824922" y="545609"/>
                    </a:cubicBezTo>
                    <a:cubicBezTo>
                      <a:pt x="1251334" y="257742"/>
                      <a:pt x="2815359" y="1053608"/>
                      <a:pt x="3078595" y="1044372"/>
                    </a:cubicBezTo>
                    <a:cubicBezTo>
                      <a:pt x="3341831" y="1035136"/>
                      <a:pt x="2698364" y="111499"/>
                      <a:pt x="2404340" y="490190"/>
                    </a:cubicBezTo>
                    <a:cubicBezTo>
                      <a:pt x="2110316" y="868881"/>
                      <a:pt x="1559213" y="2870094"/>
                      <a:pt x="1314449" y="3316518"/>
                    </a:cubicBezTo>
                    <a:cubicBezTo>
                      <a:pt x="1069685" y="3762942"/>
                      <a:pt x="844934" y="3187209"/>
                      <a:pt x="935758" y="3168736"/>
                    </a:cubicBezTo>
                    <a:cubicBezTo>
                      <a:pt x="1026582" y="3150263"/>
                      <a:pt x="1557674" y="3251863"/>
                      <a:pt x="1859395" y="3205681"/>
                    </a:cubicBezTo>
                    <a:cubicBezTo>
                      <a:pt x="2161116" y="3159499"/>
                      <a:pt x="3055503" y="3147184"/>
                      <a:pt x="2746085" y="2891645"/>
                    </a:cubicBezTo>
                    <a:cubicBezTo>
                      <a:pt x="2436667" y="2636106"/>
                      <a:pt x="-97176" y="1872566"/>
                      <a:pt x="2885" y="1672445"/>
                    </a:cubicBezTo>
                    <a:cubicBezTo>
                      <a:pt x="102946" y="1472324"/>
                      <a:pt x="2829213" y="1778664"/>
                      <a:pt x="3346449" y="1690918"/>
                    </a:cubicBezTo>
                    <a:cubicBezTo>
                      <a:pt x="3863686" y="1603173"/>
                      <a:pt x="3585055" y="1287596"/>
                      <a:pt x="3106304" y="1145972"/>
                    </a:cubicBezTo>
                    <a:cubicBezTo>
                      <a:pt x="2627553" y="1004348"/>
                      <a:pt x="917286" y="584093"/>
                      <a:pt x="473940" y="841172"/>
                    </a:cubicBezTo>
                    <a:cubicBezTo>
                      <a:pt x="30594" y="1098251"/>
                      <a:pt x="313843" y="2288203"/>
                      <a:pt x="446231" y="2688445"/>
                    </a:cubicBezTo>
                    <a:cubicBezTo>
                      <a:pt x="578619" y="3088688"/>
                      <a:pt x="1185140" y="3176433"/>
                      <a:pt x="1268267" y="3242627"/>
                    </a:cubicBezTo>
                    <a:cubicBezTo>
                      <a:pt x="1351394" y="3308821"/>
                      <a:pt x="926522" y="3564361"/>
                      <a:pt x="944995" y="3085609"/>
                    </a:cubicBezTo>
                    <a:cubicBezTo>
                      <a:pt x="963468" y="2606858"/>
                      <a:pt x="1217468" y="824239"/>
                      <a:pt x="1379104" y="370118"/>
                    </a:cubicBezTo>
                    <a:cubicBezTo>
                      <a:pt x="1540740" y="-84003"/>
                      <a:pt x="1831686" y="-157895"/>
                      <a:pt x="1914813" y="360881"/>
                    </a:cubicBezTo>
                    <a:cubicBezTo>
                      <a:pt x="1997940" y="879657"/>
                      <a:pt x="1808594" y="2987087"/>
                      <a:pt x="1877867" y="3482772"/>
                    </a:cubicBezTo>
                    <a:cubicBezTo>
                      <a:pt x="1947140" y="3978457"/>
                      <a:pt x="2561358" y="3776796"/>
                      <a:pt x="2330449" y="3334990"/>
                    </a:cubicBezTo>
                    <a:cubicBezTo>
                      <a:pt x="2099540" y="2893184"/>
                      <a:pt x="341552" y="950469"/>
                      <a:pt x="492413" y="831936"/>
                    </a:cubicBezTo>
                    <a:cubicBezTo>
                      <a:pt x="643274" y="713403"/>
                      <a:pt x="3294110" y="2372869"/>
                      <a:pt x="3235613" y="2623790"/>
                    </a:cubicBezTo>
                    <a:cubicBezTo>
                      <a:pt x="3177116" y="2874711"/>
                      <a:pt x="162982" y="2577608"/>
                      <a:pt x="141431" y="2337463"/>
                    </a:cubicBezTo>
                    <a:cubicBezTo>
                      <a:pt x="119880" y="2097318"/>
                      <a:pt x="3112462" y="1262966"/>
                      <a:pt x="3106304" y="1182918"/>
                    </a:cubicBezTo>
                    <a:cubicBezTo>
                      <a:pt x="3100146" y="1102870"/>
                      <a:pt x="99867" y="1684760"/>
                      <a:pt x="104485" y="1857172"/>
                    </a:cubicBezTo>
                    <a:cubicBezTo>
                      <a:pt x="109103" y="2029584"/>
                      <a:pt x="3003165" y="2440602"/>
                      <a:pt x="3134013" y="2217390"/>
                    </a:cubicBezTo>
                    <a:cubicBezTo>
                      <a:pt x="3264861" y="1994178"/>
                      <a:pt x="1023503" y="357803"/>
                      <a:pt x="889576" y="517900"/>
                    </a:cubicBezTo>
                    <a:cubicBezTo>
                      <a:pt x="755649" y="677997"/>
                      <a:pt x="2067213" y="3201063"/>
                      <a:pt x="2330449" y="3177972"/>
                    </a:cubicBezTo>
                    <a:cubicBezTo>
                      <a:pt x="2593685" y="3154881"/>
                      <a:pt x="2839989" y="694930"/>
                      <a:pt x="2468995" y="379354"/>
                    </a:cubicBezTo>
                    <a:cubicBezTo>
                      <a:pt x="2098001" y="63778"/>
                      <a:pt x="25977" y="1007427"/>
                      <a:pt x="141431" y="1284518"/>
                    </a:cubicBezTo>
                    <a:close/>
                  </a:path>
                </a:pathLst>
              </a:custGeom>
              <a:noFill/>
              <a:ln w="0">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solidFill>
                    <a:prstClr val="white"/>
                  </a:solidFill>
                  <a:latin typeface="+mj-lt"/>
                </a:endParaRPr>
              </a:p>
            </p:txBody>
          </p:sp>
          <p:sp>
            <p:nvSpPr>
              <p:cNvPr id="17" name="Donut 16"/>
              <p:cNvSpPr/>
              <p:nvPr/>
            </p:nvSpPr>
            <p:spPr>
              <a:xfrm>
                <a:off x="4590821" y="1376894"/>
                <a:ext cx="3626758" cy="3521889"/>
              </a:xfrm>
              <a:prstGeom prst="donut">
                <a:avLst>
                  <a:gd name="adj" fmla="val 8368"/>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solidFill>
                    <a:prstClr val="black"/>
                  </a:solidFill>
                  <a:latin typeface="+mj-lt"/>
                </a:endParaRPr>
              </a:p>
            </p:txBody>
          </p:sp>
          <p:grpSp>
            <p:nvGrpSpPr>
              <p:cNvPr id="18" name="Group 17"/>
              <p:cNvGrpSpPr/>
              <p:nvPr/>
            </p:nvGrpSpPr>
            <p:grpSpPr>
              <a:xfrm>
                <a:off x="5218303" y="1435306"/>
                <a:ext cx="645698" cy="623866"/>
                <a:chOff x="1192847" y="2800329"/>
                <a:chExt cx="645698" cy="623866"/>
              </a:xfrm>
            </p:grpSpPr>
            <p:grpSp>
              <p:nvGrpSpPr>
                <p:cNvPr id="81" name="Group 80"/>
                <p:cNvGrpSpPr/>
                <p:nvPr/>
              </p:nvGrpSpPr>
              <p:grpSpPr>
                <a:xfrm>
                  <a:off x="1361873" y="2800329"/>
                  <a:ext cx="312746" cy="365670"/>
                  <a:chOff x="1930554" y="2933339"/>
                  <a:chExt cx="312746" cy="365670"/>
                </a:xfrm>
                <a:solidFill>
                  <a:schemeClr val="accent1"/>
                </a:solidFill>
              </p:grpSpPr>
              <p:sp>
                <p:nvSpPr>
                  <p:cNvPr id="83" name="Oval 136"/>
                  <p:cNvSpPr/>
                  <p:nvPr/>
                </p:nvSpPr>
                <p:spPr>
                  <a:xfrm>
                    <a:off x="1930554" y="3047212"/>
                    <a:ext cx="312746" cy="251797"/>
                  </a:xfrm>
                  <a:custGeom>
                    <a:avLst/>
                    <a:gdLst>
                      <a:gd name="connsiteX0" fmla="*/ 0 w 375513"/>
                      <a:gd name="connsiteY0" fmla="*/ 189881 h 379761"/>
                      <a:gd name="connsiteX1" fmla="*/ 187757 w 375513"/>
                      <a:gd name="connsiteY1" fmla="*/ 0 h 379761"/>
                      <a:gd name="connsiteX2" fmla="*/ 375514 w 375513"/>
                      <a:gd name="connsiteY2" fmla="*/ 189881 h 379761"/>
                      <a:gd name="connsiteX3" fmla="*/ 187757 w 375513"/>
                      <a:gd name="connsiteY3" fmla="*/ 379762 h 379761"/>
                      <a:gd name="connsiteX4" fmla="*/ 0 w 375513"/>
                      <a:gd name="connsiteY4" fmla="*/ 189881 h 379761"/>
                      <a:gd name="connsiteX0" fmla="*/ 0 w 419405"/>
                      <a:gd name="connsiteY0" fmla="*/ 294172 h 390110"/>
                      <a:gd name="connsiteX1" fmla="*/ 231648 w 419405"/>
                      <a:gd name="connsiteY1" fmla="*/ 1879 h 390110"/>
                      <a:gd name="connsiteX2" fmla="*/ 419405 w 419405"/>
                      <a:gd name="connsiteY2" fmla="*/ 191760 h 390110"/>
                      <a:gd name="connsiteX3" fmla="*/ 231648 w 419405"/>
                      <a:gd name="connsiteY3" fmla="*/ 381641 h 390110"/>
                      <a:gd name="connsiteX4" fmla="*/ 0 w 419405"/>
                      <a:gd name="connsiteY4" fmla="*/ 294172 h 390110"/>
                      <a:gd name="connsiteX0" fmla="*/ 0 w 448666"/>
                      <a:gd name="connsiteY0" fmla="*/ 292352 h 382458"/>
                      <a:gd name="connsiteX1" fmla="*/ 231648 w 448666"/>
                      <a:gd name="connsiteY1" fmla="*/ 59 h 382458"/>
                      <a:gd name="connsiteX2" fmla="*/ 448666 w 448666"/>
                      <a:gd name="connsiteY2" fmla="*/ 270408 h 382458"/>
                      <a:gd name="connsiteX3" fmla="*/ 231648 w 448666"/>
                      <a:gd name="connsiteY3" fmla="*/ 379821 h 382458"/>
                      <a:gd name="connsiteX4" fmla="*/ 0 w 448666"/>
                      <a:gd name="connsiteY4" fmla="*/ 292352 h 382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666" h="382458">
                        <a:moveTo>
                          <a:pt x="0" y="292352"/>
                        </a:moveTo>
                        <a:cubicBezTo>
                          <a:pt x="0" y="187484"/>
                          <a:pt x="156870" y="3716"/>
                          <a:pt x="231648" y="59"/>
                        </a:cubicBezTo>
                        <a:cubicBezTo>
                          <a:pt x="306426" y="-3598"/>
                          <a:pt x="448666" y="165540"/>
                          <a:pt x="448666" y="270408"/>
                        </a:cubicBezTo>
                        <a:cubicBezTo>
                          <a:pt x="448666" y="375276"/>
                          <a:pt x="306426" y="376164"/>
                          <a:pt x="231648" y="379821"/>
                        </a:cubicBezTo>
                        <a:cubicBezTo>
                          <a:pt x="156870" y="383478"/>
                          <a:pt x="0" y="397220"/>
                          <a:pt x="0" y="292352"/>
                        </a:cubicBezTo>
                        <a:close/>
                      </a:path>
                    </a:pathLst>
                  </a:custGeom>
                  <a:solidFill>
                    <a:srgbClr val="01A982"/>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2133" dirty="0">
                      <a:solidFill>
                        <a:prstClr val="white"/>
                      </a:solidFill>
                      <a:latin typeface="+mj-lt"/>
                    </a:endParaRPr>
                  </a:p>
                </p:txBody>
              </p:sp>
              <p:sp>
                <p:nvSpPr>
                  <p:cNvPr id="84" name="Oval 83"/>
                  <p:cNvSpPr/>
                  <p:nvPr/>
                </p:nvSpPr>
                <p:spPr>
                  <a:xfrm>
                    <a:off x="1991742" y="2933339"/>
                    <a:ext cx="185270" cy="150769"/>
                  </a:xfrm>
                  <a:prstGeom prst="ellipse">
                    <a:avLst/>
                  </a:prstGeom>
                  <a:solidFill>
                    <a:srgbClr val="01A982"/>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2133" dirty="0">
                      <a:solidFill>
                        <a:prstClr val="white"/>
                      </a:solidFill>
                      <a:latin typeface="+mj-lt"/>
                    </a:endParaRPr>
                  </a:p>
                </p:txBody>
              </p:sp>
            </p:grpSp>
            <p:sp>
              <p:nvSpPr>
                <p:cNvPr id="82" name="Rounded Rectangle 81"/>
                <p:cNvSpPr/>
                <p:nvPr/>
              </p:nvSpPr>
              <p:spPr>
                <a:xfrm>
                  <a:off x="1192847" y="3176330"/>
                  <a:ext cx="645698" cy="247865"/>
                </a:xfrm>
                <a:prstGeom prst="roundRect">
                  <a:avLst/>
                </a:prstGeom>
                <a:noFill/>
                <a:ln w="9525" cap="flat" cmpd="sng" algn="ctr">
                  <a:no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625519">
                    <a:lnSpc>
                      <a:spcPct val="85000"/>
                    </a:lnSpc>
                    <a:defRPr/>
                  </a:pPr>
                  <a:r>
                    <a:rPr lang="en-US" sz="933" kern="0" dirty="0">
                      <a:solidFill>
                        <a:srgbClr val="292929"/>
                      </a:solidFill>
                      <a:latin typeface="+mj-lt"/>
                    </a:rPr>
                    <a:t>Sys</a:t>
                  </a:r>
                </a:p>
                <a:p>
                  <a:pPr algn="ctr" defTabSz="1625519">
                    <a:lnSpc>
                      <a:spcPct val="85000"/>
                    </a:lnSpc>
                    <a:defRPr/>
                  </a:pPr>
                  <a:r>
                    <a:rPr lang="en-US" sz="933" kern="0" dirty="0">
                      <a:solidFill>
                        <a:srgbClr val="292929"/>
                      </a:solidFill>
                      <a:latin typeface="+mj-lt"/>
                    </a:rPr>
                    <a:t>Admin</a:t>
                  </a:r>
                </a:p>
              </p:txBody>
            </p:sp>
          </p:grpSp>
          <p:grpSp>
            <p:nvGrpSpPr>
              <p:cNvPr id="19" name="Group 18"/>
              <p:cNvGrpSpPr/>
              <p:nvPr/>
            </p:nvGrpSpPr>
            <p:grpSpPr>
              <a:xfrm>
                <a:off x="6252407" y="4462493"/>
                <a:ext cx="645698" cy="619139"/>
                <a:chOff x="1729382" y="2857266"/>
                <a:chExt cx="645698" cy="619139"/>
              </a:xfrm>
            </p:grpSpPr>
            <p:grpSp>
              <p:nvGrpSpPr>
                <p:cNvPr id="77" name="Group 76"/>
                <p:cNvGrpSpPr/>
                <p:nvPr/>
              </p:nvGrpSpPr>
              <p:grpSpPr>
                <a:xfrm>
                  <a:off x="1895858" y="2857266"/>
                  <a:ext cx="312746" cy="365670"/>
                  <a:chOff x="1930554" y="2933339"/>
                  <a:chExt cx="312746" cy="365670"/>
                </a:xfrm>
                <a:solidFill>
                  <a:schemeClr val="accent1"/>
                </a:solidFill>
              </p:grpSpPr>
              <p:sp>
                <p:nvSpPr>
                  <p:cNvPr id="79" name="Oval 136"/>
                  <p:cNvSpPr/>
                  <p:nvPr/>
                </p:nvSpPr>
                <p:spPr>
                  <a:xfrm>
                    <a:off x="1930554" y="3047212"/>
                    <a:ext cx="312746" cy="251797"/>
                  </a:xfrm>
                  <a:custGeom>
                    <a:avLst/>
                    <a:gdLst>
                      <a:gd name="connsiteX0" fmla="*/ 0 w 375513"/>
                      <a:gd name="connsiteY0" fmla="*/ 189881 h 379761"/>
                      <a:gd name="connsiteX1" fmla="*/ 187757 w 375513"/>
                      <a:gd name="connsiteY1" fmla="*/ 0 h 379761"/>
                      <a:gd name="connsiteX2" fmla="*/ 375514 w 375513"/>
                      <a:gd name="connsiteY2" fmla="*/ 189881 h 379761"/>
                      <a:gd name="connsiteX3" fmla="*/ 187757 w 375513"/>
                      <a:gd name="connsiteY3" fmla="*/ 379762 h 379761"/>
                      <a:gd name="connsiteX4" fmla="*/ 0 w 375513"/>
                      <a:gd name="connsiteY4" fmla="*/ 189881 h 379761"/>
                      <a:gd name="connsiteX0" fmla="*/ 0 w 419405"/>
                      <a:gd name="connsiteY0" fmla="*/ 294172 h 390110"/>
                      <a:gd name="connsiteX1" fmla="*/ 231648 w 419405"/>
                      <a:gd name="connsiteY1" fmla="*/ 1879 h 390110"/>
                      <a:gd name="connsiteX2" fmla="*/ 419405 w 419405"/>
                      <a:gd name="connsiteY2" fmla="*/ 191760 h 390110"/>
                      <a:gd name="connsiteX3" fmla="*/ 231648 w 419405"/>
                      <a:gd name="connsiteY3" fmla="*/ 381641 h 390110"/>
                      <a:gd name="connsiteX4" fmla="*/ 0 w 419405"/>
                      <a:gd name="connsiteY4" fmla="*/ 294172 h 390110"/>
                      <a:gd name="connsiteX0" fmla="*/ 0 w 448666"/>
                      <a:gd name="connsiteY0" fmla="*/ 292352 h 382458"/>
                      <a:gd name="connsiteX1" fmla="*/ 231648 w 448666"/>
                      <a:gd name="connsiteY1" fmla="*/ 59 h 382458"/>
                      <a:gd name="connsiteX2" fmla="*/ 448666 w 448666"/>
                      <a:gd name="connsiteY2" fmla="*/ 270408 h 382458"/>
                      <a:gd name="connsiteX3" fmla="*/ 231648 w 448666"/>
                      <a:gd name="connsiteY3" fmla="*/ 379821 h 382458"/>
                      <a:gd name="connsiteX4" fmla="*/ 0 w 448666"/>
                      <a:gd name="connsiteY4" fmla="*/ 292352 h 382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666" h="382458">
                        <a:moveTo>
                          <a:pt x="0" y="292352"/>
                        </a:moveTo>
                        <a:cubicBezTo>
                          <a:pt x="0" y="187484"/>
                          <a:pt x="156870" y="3716"/>
                          <a:pt x="231648" y="59"/>
                        </a:cubicBezTo>
                        <a:cubicBezTo>
                          <a:pt x="306426" y="-3598"/>
                          <a:pt x="448666" y="165540"/>
                          <a:pt x="448666" y="270408"/>
                        </a:cubicBezTo>
                        <a:cubicBezTo>
                          <a:pt x="448666" y="375276"/>
                          <a:pt x="306426" y="376164"/>
                          <a:pt x="231648" y="379821"/>
                        </a:cubicBezTo>
                        <a:cubicBezTo>
                          <a:pt x="156870" y="383478"/>
                          <a:pt x="0" y="397220"/>
                          <a:pt x="0" y="292352"/>
                        </a:cubicBezTo>
                        <a:close/>
                      </a:path>
                    </a:pathLst>
                  </a:custGeom>
                  <a:solidFill>
                    <a:srgbClr val="01A982"/>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2133" dirty="0">
                      <a:solidFill>
                        <a:prstClr val="white"/>
                      </a:solidFill>
                      <a:latin typeface="+mj-lt"/>
                    </a:endParaRPr>
                  </a:p>
                </p:txBody>
              </p:sp>
              <p:sp>
                <p:nvSpPr>
                  <p:cNvPr id="80" name="Oval 79"/>
                  <p:cNvSpPr/>
                  <p:nvPr/>
                </p:nvSpPr>
                <p:spPr>
                  <a:xfrm>
                    <a:off x="1991742" y="2933339"/>
                    <a:ext cx="185270" cy="150769"/>
                  </a:xfrm>
                  <a:prstGeom prst="ellipse">
                    <a:avLst/>
                  </a:prstGeom>
                  <a:solidFill>
                    <a:srgbClr val="01A982"/>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2133" dirty="0">
                      <a:solidFill>
                        <a:prstClr val="white"/>
                      </a:solidFill>
                      <a:latin typeface="+mj-lt"/>
                    </a:endParaRPr>
                  </a:p>
                </p:txBody>
              </p:sp>
            </p:grpSp>
            <p:sp>
              <p:nvSpPr>
                <p:cNvPr id="78" name="Rounded Rectangle 77"/>
                <p:cNvSpPr/>
                <p:nvPr/>
              </p:nvSpPr>
              <p:spPr>
                <a:xfrm>
                  <a:off x="1729382" y="3228540"/>
                  <a:ext cx="645698" cy="247865"/>
                </a:xfrm>
                <a:prstGeom prst="roundRect">
                  <a:avLst/>
                </a:prstGeom>
                <a:noFill/>
                <a:ln w="9525" cap="flat" cmpd="sng" algn="ctr">
                  <a:no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625519">
                    <a:lnSpc>
                      <a:spcPct val="85000"/>
                    </a:lnSpc>
                    <a:defRPr/>
                  </a:pPr>
                  <a:r>
                    <a:rPr lang="en-US" sz="933" kern="0" dirty="0">
                      <a:solidFill>
                        <a:srgbClr val="292929"/>
                      </a:solidFill>
                      <a:latin typeface="+mj-lt"/>
                    </a:rPr>
                    <a:t>Customer Exec</a:t>
                  </a:r>
                </a:p>
              </p:txBody>
            </p:sp>
          </p:grpSp>
          <p:grpSp>
            <p:nvGrpSpPr>
              <p:cNvPr id="20" name="Group 19"/>
              <p:cNvGrpSpPr/>
              <p:nvPr/>
            </p:nvGrpSpPr>
            <p:grpSpPr>
              <a:xfrm>
                <a:off x="4504899" y="2267358"/>
                <a:ext cx="645698" cy="619139"/>
                <a:chOff x="1729382" y="2857266"/>
                <a:chExt cx="645698" cy="619139"/>
              </a:xfrm>
            </p:grpSpPr>
            <p:grpSp>
              <p:nvGrpSpPr>
                <p:cNvPr id="73" name="Group 72"/>
                <p:cNvGrpSpPr/>
                <p:nvPr/>
              </p:nvGrpSpPr>
              <p:grpSpPr>
                <a:xfrm>
                  <a:off x="1895858" y="2857266"/>
                  <a:ext cx="312746" cy="365670"/>
                  <a:chOff x="1930554" y="2933339"/>
                  <a:chExt cx="312746" cy="365670"/>
                </a:xfrm>
                <a:solidFill>
                  <a:schemeClr val="accent1"/>
                </a:solidFill>
              </p:grpSpPr>
              <p:sp>
                <p:nvSpPr>
                  <p:cNvPr id="75" name="Oval 136"/>
                  <p:cNvSpPr/>
                  <p:nvPr/>
                </p:nvSpPr>
                <p:spPr>
                  <a:xfrm>
                    <a:off x="1930554" y="3047212"/>
                    <a:ext cx="312746" cy="251797"/>
                  </a:xfrm>
                  <a:custGeom>
                    <a:avLst/>
                    <a:gdLst>
                      <a:gd name="connsiteX0" fmla="*/ 0 w 375513"/>
                      <a:gd name="connsiteY0" fmla="*/ 189881 h 379761"/>
                      <a:gd name="connsiteX1" fmla="*/ 187757 w 375513"/>
                      <a:gd name="connsiteY1" fmla="*/ 0 h 379761"/>
                      <a:gd name="connsiteX2" fmla="*/ 375514 w 375513"/>
                      <a:gd name="connsiteY2" fmla="*/ 189881 h 379761"/>
                      <a:gd name="connsiteX3" fmla="*/ 187757 w 375513"/>
                      <a:gd name="connsiteY3" fmla="*/ 379762 h 379761"/>
                      <a:gd name="connsiteX4" fmla="*/ 0 w 375513"/>
                      <a:gd name="connsiteY4" fmla="*/ 189881 h 379761"/>
                      <a:gd name="connsiteX0" fmla="*/ 0 w 419405"/>
                      <a:gd name="connsiteY0" fmla="*/ 294172 h 390110"/>
                      <a:gd name="connsiteX1" fmla="*/ 231648 w 419405"/>
                      <a:gd name="connsiteY1" fmla="*/ 1879 h 390110"/>
                      <a:gd name="connsiteX2" fmla="*/ 419405 w 419405"/>
                      <a:gd name="connsiteY2" fmla="*/ 191760 h 390110"/>
                      <a:gd name="connsiteX3" fmla="*/ 231648 w 419405"/>
                      <a:gd name="connsiteY3" fmla="*/ 381641 h 390110"/>
                      <a:gd name="connsiteX4" fmla="*/ 0 w 419405"/>
                      <a:gd name="connsiteY4" fmla="*/ 294172 h 390110"/>
                      <a:gd name="connsiteX0" fmla="*/ 0 w 448666"/>
                      <a:gd name="connsiteY0" fmla="*/ 292352 h 382458"/>
                      <a:gd name="connsiteX1" fmla="*/ 231648 w 448666"/>
                      <a:gd name="connsiteY1" fmla="*/ 59 h 382458"/>
                      <a:gd name="connsiteX2" fmla="*/ 448666 w 448666"/>
                      <a:gd name="connsiteY2" fmla="*/ 270408 h 382458"/>
                      <a:gd name="connsiteX3" fmla="*/ 231648 w 448666"/>
                      <a:gd name="connsiteY3" fmla="*/ 379821 h 382458"/>
                      <a:gd name="connsiteX4" fmla="*/ 0 w 448666"/>
                      <a:gd name="connsiteY4" fmla="*/ 292352 h 382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666" h="382458">
                        <a:moveTo>
                          <a:pt x="0" y="292352"/>
                        </a:moveTo>
                        <a:cubicBezTo>
                          <a:pt x="0" y="187484"/>
                          <a:pt x="156870" y="3716"/>
                          <a:pt x="231648" y="59"/>
                        </a:cubicBezTo>
                        <a:cubicBezTo>
                          <a:pt x="306426" y="-3598"/>
                          <a:pt x="448666" y="165540"/>
                          <a:pt x="448666" y="270408"/>
                        </a:cubicBezTo>
                        <a:cubicBezTo>
                          <a:pt x="448666" y="375276"/>
                          <a:pt x="306426" y="376164"/>
                          <a:pt x="231648" y="379821"/>
                        </a:cubicBezTo>
                        <a:cubicBezTo>
                          <a:pt x="156870" y="383478"/>
                          <a:pt x="0" y="397220"/>
                          <a:pt x="0" y="292352"/>
                        </a:cubicBezTo>
                        <a:close/>
                      </a:path>
                    </a:pathLst>
                  </a:custGeom>
                  <a:solidFill>
                    <a:srgbClr val="01A982"/>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2133" dirty="0">
                      <a:solidFill>
                        <a:prstClr val="white"/>
                      </a:solidFill>
                      <a:latin typeface="+mj-lt"/>
                    </a:endParaRPr>
                  </a:p>
                </p:txBody>
              </p:sp>
              <p:sp>
                <p:nvSpPr>
                  <p:cNvPr id="76" name="Oval 75"/>
                  <p:cNvSpPr/>
                  <p:nvPr/>
                </p:nvSpPr>
                <p:spPr>
                  <a:xfrm>
                    <a:off x="1991742" y="2933339"/>
                    <a:ext cx="185270" cy="150769"/>
                  </a:xfrm>
                  <a:prstGeom prst="ellipse">
                    <a:avLst/>
                  </a:prstGeom>
                  <a:solidFill>
                    <a:srgbClr val="01A982"/>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2133" dirty="0">
                      <a:solidFill>
                        <a:prstClr val="white"/>
                      </a:solidFill>
                      <a:latin typeface="+mj-lt"/>
                    </a:endParaRPr>
                  </a:p>
                </p:txBody>
              </p:sp>
            </p:grpSp>
            <p:sp>
              <p:nvSpPr>
                <p:cNvPr id="74" name="Rounded Rectangle 73"/>
                <p:cNvSpPr/>
                <p:nvPr/>
              </p:nvSpPr>
              <p:spPr>
                <a:xfrm>
                  <a:off x="1729382" y="3228540"/>
                  <a:ext cx="645698" cy="247865"/>
                </a:xfrm>
                <a:prstGeom prst="roundRect">
                  <a:avLst/>
                </a:prstGeom>
                <a:noFill/>
                <a:ln w="9525" cap="flat" cmpd="sng" algn="ctr">
                  <a:no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625519">
                    <a:lnSpc>
                      <a:spcPct val="85000"/>
                    </a:lnSpc>
                    <a:defRPr/>
                  </a:pPr>
                  <a:r>
                    <a:rPr lang="en-US" sz="933" kern="0" dirty="0">
                      <a:solidFill>
                        <a:srgbClr val="292929"/>
                      </a:solidFill>
                      <a:latin typeface="+mj-lt"/>
                    </a:rPr>
                    <a:t>Sales Partner</a:t>
                  </a:r>
                </a:p>
              </p:txBody>
            </p:sp>
          </p:grpSp>
          <p:grpSp>
            <p:nvGrpSpPr>
              <p:cNvPr id="21" name="Group 20"/>
              <p:cNvGrpSpPr/>
              <p:nvPr/>
            </p:nvGrpSpPr>
            <p:grpSpPr>
              <a:xfrm>
                <a:off x="7732808" y="2668523"/>
                <a:ext cx="645698" cy="563723"/>
                <a:chOff x="1738618" y="2857266"/>
                <a:chExt cx="645698" cy="563723"/>
              </a:xfrm>
            </p:grpSpPr>
            <p:grpSp>
              <p:nvGrpSpPr>
                <p:cNvPr id="69" name="Group 68"/>
                <p:cNvGrpSpPr/>
                <p:nvPr/>
              </p:nvGrpSpPr>
              <p:grpSpPr>
                <a:xfrm>
                  <a:off x="1895858" y="2857266"/>
                  <a:ext cx="312746" cy="365670"/>
                  <a:chOff x="1930554" y="2933339"/>
                  <a:chExt cx="312746" cy="365670"/>
                </a:xfrm>
                <a:solidFill>
                  <a:schemeClr val="accent1"/>
                </a:solidFill>
              </p:grpSpPr>
              <p:sp>
                <p:nvSpPr>
                  <p:cNvPr id="71" name="Oval 136"/>
                  <p:cNvSpPr/>
                  <p:nvPr/>
                </p:nvSpPr>
                <p:spPr>
                  <a:xfrm>
                    <a:off x="1930554" y="3047212"/>
                    <a:ext cx="312746" cy="251797"/>
                  </a:xfrm>
                  <a:custGeom>
                    <a:avLst/>
                    <a:gdLst>
                      <a:gd name="connsiteX0" fmla="*/ 0 w 375513"/>
                      <a:gd name="connsiteY0" fmla="*/ 189881 h 379761"/>
                      <a:gd name="connsiteX1" fmla="*/ 187757 w 375513"/>
                      <a:gd name="connsiteY1" fmla="*/ 0 h 379761"/>
                      <a:gd name="connsiteX2" fmla="*/ 375514 w 375513"/>
                      <a:gd name="connsiteY2" fmla="*/ 189881 h 379761"/>
                      <a:gd name="connsiteX3" fmla="*/ 187757 w 375513"/>
                      <a:gd name="connsiteY3" fmla="*/ 379762 h 379761"/>
                      <a:gd name="connsiteX4" fmla="*/ 0 w 375513"/>
                      <a:gd name="connsiteY4" fmla="*/ 189881 h 379761"/>
                      <a:gd name="connsiteX0" fmla="*/ 0 w 419405"/>
                      <a:gd name="connsiteY0" fmla="*/ 294172 h 390110"/>
                      <a:gd name="connsiteX1" fmla="*/ 231648 w 419405"/>
                      <a:gd name="connsiteY1" fmla="*/ 1879 h 390110"/>
                      <a:gd name="connsiteX2" fmla="*/ 419405 w 419405"/>
                      <a:gd name="connsiteY2" fmla="*/ 191760 h 390110"/>
                      <a:gd name="connsiteX3" fmla="*/ 231648 w 419405"/>
                      <a:gd name="connsiteY3" fmla="*/ 381641 h 390110"/>
                      <a:gd name="connsiteX4" fmla="*/ 0 w 419405"/>
                      <a:gd name="connsiteY4" fmla="*/ 294172 h 390110"/>
                      <a:gd name="connsiteX0" fmla="*/ 0 w 448666"/>
                      <a:gd name="connsiteY0" fmla="*/ 292352 h 382458"/>
                      <a:gd name="connsiteX1" fmla="*/ 231648 w 448666"/>
                      <a:gd name="connsiteY1" fmla="*/ 59 h 382458"/>
                      <a:gd name="connsiteX2" fmla="*/ 448666 w 448666"/>
                      <a:gd name="connsiteY2" fmla="*/ 270408 h 382458"/>
                      <a:gd name="connsiteX3" fmla="*/ 231648 w 448666"/>
                      <a:gd name="connsiteY3" fmla="*/ 379821 h 382458"/>
                      <a:gd name="connsiteX4" fmla="*/ 0 w 448666"/>
                      <a:gd name="connsiteY4" fmla="*/ 292352 h 382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666" h="382458">
                        <a:moveTo>
                          <a:pt x="0" y="292352"/>
                        </a:moveTo>
                        <a:cubicBezTo>
                          <a:pt x="0" y="187484"/>
                          <a:pt x="156870" y="3716"/>
                          <a:pt x="231648" y="59"/>
                        </a:cubicBezTo>
                        <a:cubicBezTo>
                          <a:pt x="306426" y="-3598"/>
                          <a:pt x="448666" y="165540"/>
                          <a:pt x="448666" y="270408"/>
                        </a:cubicBezTo>
                        <a:cubicBezTo>
                          <a:pt x="448666" y="375276"/>
                          <a:pt x="306426" y="376164"/>
                          <a:pt x="231648" y="379821"/>
                        </a:cubicBezTo>
                        <a:cubicBezTo>
                          <a:pt x="156870" y="383478"/>
                          <a:pt x="0" y="397220"/>
                          <a:pt x="0" y="292352"/>
                        </a:cubicBezTo>
                        <a:close/>
                      </a:path>
                    </a:pathLst>
                  </a:custGeom>
                  <a:solidFill>
                    <a:srgbClr val="01A982"/>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2133" dirty="0">
                      <a:solidFill>
                        <a:prstClr val="white"/>
                      </a:solidFill>
                      <a:latin typeface="+mj-lt"/>
                    </a:endParaRPr>
                  </a:p>
                </p:txBody>
              </p:sp>
              <p:sp>
                <p:nvSpPr>
                  <p:cNvPr id="72" name="Oval 71"/>
                  <p:cNvSpPr/>
                  <p:nvPr/>
                </p:nvSpPr>
                <p:spPr>
                  <a:xfrm>
                    <a:off x="1991742" y="2933339"/>
                    <a:ext cx="185270" cy="150769"/>
                  </a:xfrm>
                  <a:prstGeom prst="ellipse">
                    <a:avLst/>
                  </a:prstGeom>
                  <a:solidFill>
                    <a:srgbClr val="01A982"/>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2133" dirty="0">
                      <a:solidFill>
                        <a:prstClr val="white"/>
                      </a:solidFill>
                      <a:latin typeface="+mj-lt"/>
                    </a:endParaRPr>
                  </a:p>
                </p:txBody>
              </p:sp>
            </p:grpSp>
            <p:sp>
              <p:nvSpPr>
                <p:cNvPr id="70" name="Rounded Rectangle 69"/>
                <p:cNvSpPr/>
                <p:nvPr/>
              </p:nvSpPr>
              <p:spPr>
                <a:xfrm>
                  <a:off x="1738618" y="3173124"/>
                  <a:ext cx="645698" cy="247865"/>
                </a:xfrm>
                <a:prstGeom prst="roundRect">
                  <a:avLst/>
                </a:prstGeom>
                <a:noFill/>
                <a:ln w="9525" cap="flat" cmpd="sng" algn="ctr">
                  <a:no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625519">
                    <a:lnSpc>
                      <a:spcPct val="85000"/>
                    </a:lnSpc>
                    <a:defRPr/>
                  </a:pPr>
                  <a:r>
                    <a:rPr lang="en-US" sz="933" kern="0" dirty="0">
                      <a:solidFill>
                        <a:srgbClr val="292929"/>
                      </a:solidFill>
                      <a:latin typeface="+mj-lt"/>
                    </a:rPr>
                    <a:t>Sales</a:t>
                  </a:r>
                </a:p>
              </p:txBody>
            </p:sp>
          </p:grpSp>
          <p:grpSp>
            <p:nvGrpSpPr>
              <p:cNvPr id="22" name="Group 21"/>
              <p:cNvGrpSpPr/>
              <p:nvPr/>
            </p:nvGrpSpPr>
            <p:grpSpPr>
              <a:xfrm>
                <a:off x="6757671" y="4363482"/>
                <a:ext cx="645698" cy="619139"/>
                <a:chOff x="1729382" y="2857266"/>
                <a:chExt cx="645698" cy="619139"/>
              </a:xfrm>
            </p:grpSpPr>
            <p:grpSp>
              <p:nvGrpSpPr>
                <p:cNvPr id="65" name="Group 64"/>
                <p:cNvGrpSpPr/>
                <p:nvPr/>
              </p:nvGrpSpPr>
              <p:grpSpPr>
                <a:xfrm>
                  <a:off x="1895858" y="2857266"/>
                  <a:ext cx="312746" cy="365670"/>
                  <a:chOff x="1930554" y="2933339"/>
                  <a:chExt cx="312746" cy="365670"/>
                </a:xfrm>
                <a:solidFill>
                  <a:schemeClr val="accent1"/>
                </a:solidFill>
              </p:grpSpPr>
              <p:sp>
                <p:nvSpPr>
                  <p:cNvPr id="67" name="Oval 136"/>
                  <p:cNvSpPr/>
                  <p:nvPr/>
                </p:nvSpPr>
                <p:spPr>
                  <a:xfrm>
                    <a:off x="1930554" y="3047212"/>
                    <a:ext cx="312746" cy="251797"/>
                  </a:xfrm>
                  <a:custGeom>
                    <a:avLst/>
                    <a:gdLst>
                      <a:gd name="connsiteX0" fmla="*/ 0 w 375513"/>
                      <a:gd name="connsiteY0" fmla="*/ 189881 h 379761"/>
                      <a:gd name="connsiteX1" fmla="*/ 187757 w 375513"/>
                      <a:gd name="connsiteY1" fmla="*/ 0 h 379761"/>
                      <a:gd name="connsiteX2" fmla="*/ 375514 w 375513"/>
                      <a:gd name="connsiteY2" fmla="*/ 189881 h 379761"/>
                      <a:gd name="connsiteX3" fmla="*/ 187757 w 375513"/>
                      <a:gd name="connsiteY3" fmla="*/ 379762 h 379761"/>
                      <a:gd name="connsiteX4" fmla="*/ 0 w 375513"/>
                      <a:gd name="connsiteY4" fmla="*/ 189881 h 379761"/>
                      <a:gd name="connsiteX0" fmla="*/ 0 w 419405"/>
                      <a:gd name="connsiteY0" fmla="*/ 294172 h 390110"/>
                      <a:gd name="connsiteX1" fmla="*/ 231648 w 419405"/>
                      <a:gd name="connsiteY1" fmla="*/ 1879 h 390110"/>
                      <a:gd name="connsiteX2" fmla="*/ 419405 w 419405"/>
                      <a:gd name="connsiteY2" fmla="*/ 191760 h 390110"/>
                      <a:gd name="connsiteX3" fmla="*/ 231648 w 419405"/>
                      <a:gd name="connsiteY3" fmla="*/ 381641 h 390110"/>
                      <a:gd name="connsiteX4" fmla="*/ 0 w 419405"/>
                      <a:gd name="connsiteY4" fmla="*/ 294172 h 390110"/>
                      <a:gd name="connsiteX0" fmla="*/ 0 w 448666"/>
                      <a:gd name="connsiteY0" fmla="*/ 292352 h 382458"/>
                      <a:gd name="connsiteX1" fmla="*/ 231648 w 448666"/>
                      <a:gd name="connsiteY1" fmla="*/ 59 h 382458"/>
                      <a:gd name="connsiteX2" fmla="*/ 448666 w 448666"/>
                      <a:gd name="connsiteY2" fmla="*/ 270408 h 382458"/>
                      <a:gd name="connsiteX3" fmla="*/ 231648 w 448666"/>
                      <a:gd name="connsiteY3" fmla="*/ 379821 h 382458"/>
                      <a:gd name="connsiteX4" fmla="*/ 0 w 448666"/>
                      <a:gd name="connsiteY4" fmla="*/ 292352 h 382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666" h="382458">
                        <a:moveTo>
                          <a:pt x="0" y="292352"/>
                        </a:moveTo>
                        <a:cubicBezTo>
                          <a:pt x="0" y="187484"/>
                          <a:pt x="156870" y="3716"/>
                          <a:pt x="231648" y="59"/>
                        </a:cubicBezTo>
                        <a:cubicBezTo>
                          <a:pt x="306426" y="-3598"/>
                          <a:pt x="448666" y="165540"/>
                          <a:pt x="448666" y="270408"/>
                        </a:cubicBezTo>
                        <a:cubicBezTo>
                          <a:pt x="448666" y="375276"/>
                          <a:pt x="306426" y="376164"/>
                          <a:pt x="231648" y="379821"/>
                        </a:cubicBezTo>
                        <a:cubicBezTo>
                          <a:pt x="156870" y="383478"/>
                          <a:pt x="0" y="397220"/>
                          <a:pt x="0" y="292352"/>
                        </a:cubicBezTo>
                        <a:close/>
                      </a:path>
                    </a:pathLst>
                  </a:custGeom>
                  <a:solidFill>
                    <a:srgbClr val="01A982"/>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2133" dirty="0">
                      <a:solidFill>
                        <a:prstClr val="white"/>
                      </a:solidFill>
                      <a:latin typeface="+mj-lt"/>
                    </a:endParaRPr>
                  </a:p>
                </p:txBody>
              </p:sp>
              <p:sp>
                <p:nvSpPr>
                  <p:cNvPr id="68" name="Oval 67"/>
                  <p:cNvSpPr/>
                  <p:nvPr/>
                </p:nvSpPr>
                <p:spPr>
                  <a:xfrm>
                    <a:off x="1991742" y="2933339"/>
                    <a:ext cx="185270" cy="150769"/>
                  </a:xfrm>
                  <a:prstGeom prst="ellipse">
                    <a:avLst/>
                  </a:prstGeom>
                  <a:solidFill>
                    <a:srgbClr val="01A982"/>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2133" dirty="0">
                      <a:solidFill>
                        <a:prstClr val="white"/>
                      </a:solidFill>
                      <a:latin typeface="+mj-lt"/>
                    </a:endParaRPr>
                  </a:p>
                </p:txBody>
              </p:sp>
            </p:grpSp>
            <p:sp>
              <p:nvSpPr>
                <p:cNvPr id="66" name="Rounded Rectangle 65"/>
                <p:cNvSpPr/>
                <p:nvPr/>
              </p:nvSpPr>
              <p:spPr>
                <a:xfrm>
                  <a:off x="1729382" y="3228540"/>
                  <a:ext cx="645698" cy="247865"/>
                </a:xfrm>
                <a:prstGeom prst="roundRect">
                  <a:avLst/>
                </a:prstGeom>
                <a:noFill/>
                <a:ln w="9525" cap="flat" cmpd="sng" algn="ctr">
                  <a:no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625519">
                    <a:lnSpc>
                      <a:spcPct val="85000"/>
                    </a:lnSpc>
                    <a:defRPr/>
                  </a:pPr>
                  <a:r>
                    <a:rPr lang="en-US" sz="933" kern="0" dirty="0">
                      <a:solidFill>
                        <a:srgbClr val="292929"/>
                      </a:solidFill>
                      <a:latin typeface="+mj-lt"/>
                    </a:rPr>
                    <a:t>Support Specialist</a:t>
                  </a:r>
                </a:p>
              </p:txBody>
            </p:sp>
          </p:grpSp>
          <p:grpSp>
            <p:nvGrpSpPr>
              <p:cNvPr id="23" name="Group 22"/>
              <p:cNvGrpSpPr/>
              <p:nvPr/>
            </p:nvGrpSpPr>
            <p:grpSpPr>
              <a:xfrm>
                <a:off x="6801576" y="1393154"/>
                <a:ext cx="645698" cy="619139"/>
                <a:chOff x="1729382" y="2857266"/>
                <a:chExt cx="645698" cy="619139"/>
              </a:xfrm>
            </p:grpSpPr>
            <p:grpSp>
              <p:nvGrpSpPr>
                <p:cNvPr id="61" name="Group 60"/>
                <p:cNvGrpSpPr/>
                <p:nvPr/>
              </p:nvGrpSpPr>
              <p:grpSpPr>
                <a:xfrm>
                  <a:off x="1895858" y="2857266"/>
                  <a:ext cx="312746" cy="365670"/>
                  <a:chOff x="1930554" y="2933339"/>
                  <a:chExt cx="312746" cy="365670"/>
                </a:xfrm>
                <a:solidFill>
                  <a:schemeClr val="accent1"/>
                </a:solidFill>
              </p:grpSpPr>
              <p:sp>
                <p:nvSpPr>
                  <p:cNvPr id="63" name="Oval 136"/>
                  <p:cNvSpPr/>
                  <p:nvPr/>
                </p:nvSpPr>
                <p:spPr>
                  <a:xfrm>
                    <a:off x="1930554" y="3047212"/>
                    <a:ext cx="312746" cy="251797"/>
                  </a:xfrm>
                  <a:custGeom>
                    <a:avLst/>
                    <a:gdLst>
                      <a:gd name="connsiteX0" fmla="*/ 0 w 375513"/>
                      <a:gd name="connsiteY0" fmla="*/ 189881 h 379761"/>
                      <a:gd name="connsiteX1" fmla="*/ 187757 w 375513"/>
                      <a:gd name="connsiteY1" fmla="*/ 0 h 379761"/>
                      <a:gd name="connsiteX2" fmla="*/ 375514 w 375513"/>
                      <a:gd name="connsiteY2" fmla="*/ 189881 h 379761"/>
                      <a:gd name="connsiteX3" fmla="*/ 187757 w 375513"/>
                      <a:gd name="connsiteY3" fmla="*/ 379762 h 379761"/>
                      <a:gd name="connsiteX4" fmla="*/ 0 w 375513"/>
                      <a:gd name="connsiteY4" fmla="*/ 189881 h 379761"/>
                      <a:gd name="connsiteX0" fmla="*/ 0 w 419405"/>
                      <a:gd name="connsiteY0" fmla="*/ 294172 h 390110"/>
                      <a:gd name="connsiteX1" fmla="*/ 231648 w 419405"/>
                      <a:gd name="connsiteY1" fmla="*/ 1879 h 390110"/>
                      <a:gd name="connsiteX2" fmla="*/ 419405 w 419405"/>
                      <a:gd name="connsiteY2" fmla="*/ 191760 h 390110"/>
                      <a:gd name="connsiteX3" fmla="*/ 231648 w 419405"/>
                      <a:gd name="connsiteY3" fmla="*/ 381641 h 390110"/>
                      <a:gd name="connsiteX4" fmla="*/ 0 w 419405"/>
                      <a:gd name="connsiteY4" fmla="*/ 294172 h 390110"/>
                      <a:gd name="connsiteX0" fmla="*/ 0 w 448666"/>
                      <a:gd name="connsiteY0" fmla="*/ 292352 h 382458"/>
                      <a:gd name="connsiteX1" fmla="*/ 231648 w 448666"/>
                      <a:gd name="connsiteY1" fmla="*/ 59 h 382458"/>
                      <a:gd name="connsiteX2" fmla="*/ 448666 w 448666"/>
                      <a:gd name="connsiteY2" fmla="*/ 270408 h 382458"/>
                      <a:gd name="connsiteX3" fmla="*/ 231648 w 448666"/>
                      <a:gd name="connsiteY3" fmla="*/ 379821 h 382458"/>
                      <a:gd name="connsiteX4" fmla="*/ 0 w 448666"/>
                      <a:gd name="connsiteY4" fmla="*/ 292352 h 382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666" h="382458">
                        <a:moveTo>
                          <a:pt x="0" y="292352"/>
                        </a:moveTo>
                        <a:cubicBezTo>
                          <a:pt x="0" y="187484"/>
                          <a:pt x="156870" y="3716"/>
                          <a:pt x="231648" y="59"/>
                        </a:cubicBezTo>
                        <a:cubicBezTo>
                          <a:pt x="306426" y="-3598"/>
                          <a:pt x="448666" y="165540"/>
                          <a:pt x="448666" y="270408"/>
                        </a:cubicBezTo>
                        <a:cubicBezTo>
                          <a:pt x="448666" y="375276"/>
                          <a:pt x="306426" y="376164"/>
                          <a:pt x="231648" y="379821"/>
                        </a:cubicBezTo>
                        <a:cubicBezTo>
                          <a:pt x="156870" y="383478"/>
                          <a:pt x="0" y="397220"/>
                          <a:pt x="0" y="292352"/>
                        </a:cubicBezTo>
                        <a:close/>
                      </a:path>
                    </a:pathLst>
                  </a:custGeom>
                  <a:solidFill>
                    <a:srgbClr val="01A982"/>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2133" dirty="0">
                      <a:solidFill>
                        <a:prstClr val="white"/>
                      </a:solidFill>
                      <a:latin typeface="+mj-lt"/>
                    </a:endParaRPr>
                  </a:p>
                </p:txBody>
              </p:sp>
              <p:sp>
                <p:nvSpPr>
                  <p:cNvPr id="64" name="Oval 63"/>
                  <p:cNvSpPr/>
                  <p:nvPr/>
                </p:nvSpPr>
                <p:spPr>
                  <a:xfrm>
                    <a:off x="1991742" y="2933339"/>
                    <a:ext cx="185270" cy="150769"/>
                  </a:xfrm>
                  <a:prstGeom prst="ellipse">
                    <a:avLst/>
                  </a:prstGeom>
                  <a:solidFill>
                    <a:srgbClr val="01A982"/>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2133" dirty="0">
                      <a:solidFill>
                        <a:prstClr val="white"/>
                      </a:solidFill>
                      <a:latin typeface="+mj-lt"/>
                    </a:endParaRPr>
                  </a:p>
                </p:txBody>
              </p:sp>
            </p:grpSp>
            <p:sp>
              <p:nvSpPr>
                <p:cNvPr id="62" name="Rounded Rectangle 61"/>
                <p:cNvSpPr/>
                <p:nvPr/>
              </p:nvSpPr>
              <p:spPr>
                <a:xfrm>
                  <a:off x="1729382" y="3228540"/>
                  <a:ext cx="645698" cy="247865"/>
                </a:xfrm>
                <a:prstGeom prst="roundRect">
                  <a:avLst/>
                </a:prstGeom>
                <a:noFill/>
                <a:ln w="9525" cap="flat" cmpd="sng" algn="ctr">
                  <a:no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625519">
                    <a:lnSpc>
                      <a:spcPct val="85000"/>
                    </a:lnSpc>
                    <a:defRPr/>
                  </a:pPr>
                  <a:r>
                    <a:rPr lang="en-US" sz="933" kern="0" dirty="0">
                      <a:solidFill>
                        <a:srgbClr val="292929"/>
                      </a:solidFill>
                      <a:latin typeface="+mj-lt"/>
                    </a:rPr>
                    <a:t>Service Delivery</a:t>
                  </a:r>
                </a:p>
              </p:txBody>
            </p:sp>
          </p:grpSp>
          <p:grpSp>
            <p:nvGrpSpPr>
              <p:cNvPr id="24" name="Group 23"/>
              <p:cNvGrpSpPr/>
              <p:nvPr/>
            </p:nvGrpSpPr>
            <p:grpSpPr>
              <a:xfrm>
                <a:off x="6350248" y="1267696"/>
                <a:ext cx="645698" cy="619139"/>
                <a:chOff x="1729382" y="2857266"/>
                <a:chExt cx="645698" cy="619139"/>
              </a:xfrm>
            </p:grpSpPr>
            <p:grpSp>
              <p:nvGrpSpPr>
                <p:cNvPr id="57" name="Group 56"/>
                <p:cNvGrpSpPr/>
                <p:nvPr/>
              </p:nvGrpSpPr>
              <p:grpSpPr>
                <a:xfrm>
                  <a:off x="1895858" y="2857266"/>
                  <a:ext cx="312746" cy="365670"/>
                  <a:chOff x="1930554" y="2933339"/>
                  <a:chExt cx="312746" cy="365670"/>
                </a:xfrm>
                <a:solidFill>
                  <a:schemeClr val="accent1"/>
                </a:solidFill>
              </p:grpSpPr>
              <p:sp>
                <p:nvSpPr>
                  <p:cNvPr id="59" name="Oval 136"/>
                  <p:cNvSpPr/>
                  <p:nvPr/>
                </p:nvSpPr>
                <p:spPr>
                  <a:xfrm>
                    <a:off x="1930554" y="3047212"/>
                    <a:ext cx="312746" cy="251797"/>
                  </a:xfrm>
                  <a:custGeom>
                    <a:avLst/>
                    <a:gdLst>
                      <a:gd name="connsiteX0" fmla="*/ 0 w 375513"/>
                      <a:gd name="connsiteY0" fmla="*/ 189881 h 379761"/>
                      <a:gd name="connsiteX1" fmla="*/ 187757 w 375513"/>
                      <a:gd name="connsiteY1" fmla="*/ 0 h 379761"/>
                      <a:gd name="connsiteX2" fmla="*/ 375514 w 375513"/>
                      <a:gd name="connsiteY2" fmla="*/ 189881 h 379761"/>
                      <a:gd name="connsiteX3" fmla="*/ 187757 w 375513"/>
                      <a:gd name="connsiteY3" fmla="*/ 379762 h 379761"/>
                      <a:gd name="connsiteX4" fmla="*/ 0 w 375513"/>
                      <a:gd name="connsiteY4" fmla="*/ 189881 h 379761"/>
                      <a:gd name="connsiteX0" fmla="*/ 0 w 419405"/>
                      <a:gd name="connsiteY0" fmla="*/ 294172 h 390110"/>
                      <a:gd name="connsiteX1" fmla="*/ 231648 w 419405"/>
                      <a:gd name="connsiteY1" fmla="*/ 1879 h 390110"/>
                      <a:gd name="connsiteX2" fmla="*/ 419405 w 419405"/>
                      <a:gd name="connsiteY2" fmla="*/ 191760 h 390110"/>
                      <a:gd name="connsiteX3" fmla="*/ 231648 w 419405"/>
                      <a:gd name="connsiteY3" fmla="*/ 381641 h 390110"/>
                      <a:gd name="connsiteX4" fmla="*/ 0 w 419405"/>
                      <a:gd name="connsiteY4" fmla="*/ 294172 h 390110"/>
                      <a:gd name="connsiteX0" fmla="*/ 0 w 448666"/>
                      <a:gd name="connsiteY0" fmla="*/ 292352 h 382458"/>
                      <a:gd name="connsiteX1" fmla="*/ 231648 w 448666"/>
                      <a:gd name="connsiteY1" fmla="*/ 59 h 382458"/>
                      <a:gd name="connsiteX2" fmla="*/ 448666 w 448666"/>
                      <a:gd name="connsiteY2" fmla="*/ 270408 h 382458"/>
                      <a:gd name="connsiteX3" fmla="*/ 231648 w 448666"/>
                      <a:gd name="connsiteY3" fmla="*/ 379821 h 382458"/>
                      <a:gd name="connsiteX4" fmla="*/ 0 w 448666"/>
                      <a:gd name="connsiteY4" fmla="*/ 292352 h 382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666" h="382458">
                        <a:moveTo>
                          <a:pt x="0" y="292352"/>
                        </a:moveTo>
                        <a:cubicBezTo>
                          <a:pt x="0" y="187484"/>
                          <a:pt x="156870" y="3716"/>
                          <a:pt x="231648" y="59"/>
                        </a:cubicBezTo>
                        <a:cubicBezTo>
                          <a:pt x="306426" y="-3598"/>
                          <a:pt x="448666" y="165540"/>
                          <a:pt x="448666" y="270408"/>
                        </a:cubicBezTo>
                        <a:cubicBezTo>
                          <a:pt x="448666" y="375276"/>
                          <a:pt x="306426" y="376164"/>
                          <a:pt x="231648" y="379821"/>
                        </a:cubicBezTo>
                        <a:cubicBezTo>
                          <a:pt x="156870" y="383478"/>
                          <a:pt x="0" y="397220"/>
                          <a:pt x="0" y="292352"/>
                        </a:cubicBezTo>
                        <a:close/>
                      </a:path>
                    </a:pathLst>
                  </a:custGeom>
                  <a:solidFill>
                    <a:srgbClr val="01A982"/>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2133" dirty="0">
                      <a:solidFill>
                        <a:prstClr val="white"/>
                      </a:solidFill>
                      <a:latin typeface="+mj-lt"/>
                    </a:endParaRPr>
                  </a:p>
                </p:txBody>
              </p:sp>
              <p:sp>
                <p:nvSpPr>
                  <p:cNvPr id="60" name="Oval 59"/>
                  <p:cNvSpPr/>
                  <p:nvPr/>
                </p:nvSpPr>
                <p:spPr>
                  <a:xfrm>
                    <a:off x="1991742" y="2933339"/>
                    <a:ext cx="185270" cy="150769"/>
                  </a:xfrm>
                  <a:prstGeom prst="ellipse">
                    <a:avLst/>
                  </a:prstGeom>
                  <a:solidFill>
                    <a:srgbClr val="01A982"/>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2133" dirty="0">
                      <a:solidFill>
                        <a:prstClr val="white"/>
                      </a:solidFill>
                      <a:latin typeface="+mj-lt"/>
                    </a:endParaRPr>
                  </a:p>
                </p:txBody>
              </p:sp>
            </p:grpSp>
            <p:sp>
              <p:nvSpPr>
                <p:cNvPr id="58" name="Rounded Rectangle 57"/>
                <p:cNvSpPr/>
                <p:nvPr/>
              </p:nvSpPr>
              <p:spPr>
                <a:xfrm>
                  <a:off x="1729382" y="3228540"/>
                  <a:ext cx="645698" cy="247865"/>
                </a:xfrm>
                <a:prstGeom prst="roundRect">
                  <a:avLst/>
                </a:prstGeom>
                <a:noFill/>
                <a:ln w="9525" cap="flat" cmpd="sng" algn="ctr">
                  <a:no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625519">
                    <a:lnSpc>
                      <a:spcPct val="85000"/>
                    </a:lnSpc>
                    <a:defRPr/>
                  </a:pPr>
                  <a:r>
                    <a:rPr lang="en-US" sz="933" kern="0" dirty="0">
                      <a:solidFill>
                        <a:srgbClr val="292929"/>
                      </a:solidFill>
                      <a:latin typeface="+mj-lt"/>
                    </a:rPr>
                    <a:t>Product Engineers</a:t>
                  </a:r>
                </a:p>
              </p:txBody>
            </p:sp>
          </p:grpSp>
          <p:grpSp>
            <p:nvGrpSpPr>
              <p:cNvPr id="25" name="Group 24"/>
              <p:cNvGrpSpPr/>
              <p:nvPr/>
            </p:nvGrpSpPr>
            <p:grpSpPr>
              <a:xfrm>
                <a:off x="7612013" y="3765358"/>
                <a:ext cx="645698" cy="563723"/>
                <a:chOff x="1720146" y="2857266"/>
                <a:chExt cx="645698" cy="563723"/>
              </a:xfrm>
            </p:grpSpPr>
            <p:grpSp>
              <p:nvGrpSpPr>
                <p:cNvPr id="53" name="Group 52"/>
                <p:cNvGrpSpPr/>
                <p:nvPr/>
              </p:nvGrpSpPr>
              <p:grpSpPr>
                <a:xfrm>
                  <a:off x="1895858" y="2857266"/>
                  <a:ext cx="312746" cy="365670"/>
                  <a:chOff x="1930554" y="2933339"/>
                  <a:chExt cx="312746" cy="365670"/>
                </a:xfrm>
                <a:solidFill>
                  <a:schemeClr val="accent1"/>
                </a:solidFill>
              </p:grpSpPr>
              <p:sp>
                <p:nvSpPr>
                  <p:cNvPr id="55" name="Oval 136"/>
                  <p:cNvSpPr/>
                  <p:nvPr/>
                </p:nvSpPr>
                <p:spPr>
                  <a:xfrm>
                    <a:off x="1930554" y="3047212"/>
                    <a:ext cx="312746" cy="251797"/>
                  </a:xfrm>
                  <a:custGeom>
                    <a:avLst/>
                    <a:gdLst>
                      <a:gd name="connsiteX0" fmla="*/ 0 w 375513"/>
                      <a:gd name="connsiteY0" fmla="*/ 189881 h 379761"/>
                      <a:gd name="connsiteX1" fmla="*/ 187757 w 375513"/>
                      <a:gd name="connsiteY1" fmla="*/ 0 h 379761"/>
                      <a:gd name="connsiteX2" fmla="*/ 375514 w 375513"/>
                      <a:gd name="connsiteY2" fmla="*/ 189881 h 379761"/>
                      <a:gd name="connsiteX3" fmla="*/ 187757 w 375513"/>
                      <a:gd name="connsiteY3" fmla="*/ 379762 h 379761"/>
                      <a:gd name="connsiteX4" fmla="*/ 0 w 375513"/>
                      <a:gd name="connsiteY4" fmla="*/ 189881 h 379761"/>
                      <a:gd name="connsiteX0" fmla="*/ 0 w 419405"/>
                      <a:gd name="connsiteY0" fmla="*/ 294172 h 390110"/>
                      <a:gd name="connsiteX1" fmla="*/ 231648 w 419405"/>
                      <a:gd name="connsiteY1" fmla="*/ 1879 h 390110"/>
                      <a:gd name="connsiteX2" fmla="*/ 419405 w 419405"/>
                      <a:gd name="connsiteY2" fmla="*/ 191760 h 390110"/>
                      <a:gd name="connsiteX3" fmla="*/ 231648 w 419405"/>
                      <a:gd name="connsiteY3" fmla="*/ 381641 h 390110"/>
                      <a:gd name="connsiteX4" fmla="*/ 0 w 419405"/>
                      <a:gd name="connsiteY4" fmla="*/ 294172 h 390110"/>
                      <a:gd name="connsiteX0" fmla="*/ 0 w 448666"/>
                      <a:gd name="connsiteY0" fmla="*/ 292352 h 382458"/>
                      <a:gd name="connsiteX1" fmla="*/ 231648 w 448666"/>
                      <a:gd name="connsiteY1" fmla="*/ 59 h 382458"/>
                      <a:gd name="connsiteX2" fmla="*/ 448666 w 448666"/>
                      <a:gd name="connsiteY2" fmla="*/ 270408 h 382458"/>
                      <a:gd name="connsiteX3" fmla="*/ 231648 w 448666"/>
                      <a:gd name="connsiteY3" fmla="*/ 379821 h 382458"/>
                      <a:gd name="connsiteX4" fmla="*/ 0 w 448666"/>
                      <a:gd name="connsiteY4" fmla="*/ 292352 h 382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666" h="382458">
                        <a:moveTo>
                          <a:pt x="0" y="292352"/>
                        </a:moveTo>
                        <a:cubicBezTo>
                          <a:pt x="0" y="187484"/>
                          <a:pt x="156870" y="3716"/>
                          <a:pt x="231648" y="59"/>
                        </a:cubicBezTo>
                        <a:cubicBezTo>
                          <a:pt x="306426" y="-3598"/>
                          <a:pt x="448666" y="165540"/>
                          <a:pt x="448666" y="270408"/>
                        </a:cubicBezTo>
                        <a:cubicBezTo>
                          <a:pt x="448666" y="375276"/>
                          <a:pt x="306426" y="376164"/>
                          <a:pt x="231648" y="379821"/>
                        </a:cubicBezTo>
                        <a:cubicBezTo>
                          <a:pt x="156870" y="383478"/>
                          <a:pt x="0" y="397220"/>
                          <a:pt x="0" y="292352"/>
                        </a:cubicBezTo>
                        <a:close/>
                      </a:path>
                    </a:pathLst>
                  </a:custGeom>
                  <a:solidFill>
                    <a:srgbClr val="01A982"/>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2133" dirty="0">
                      <a:solidFill>
                        <a:prstClr val="white"/>
                      </a:solidFill>
                      <a:latin typeface="+mj-lt"/>
                    </a:endParaRPr>
                  </a:p>
                </p:txBody>
              </p:sp>
              <p:sp>
                <p:nvSpPr>
                  <p:cNvPr id="56" name="Oval 55"/>
                  <p:cNvSpPr/>
                  <p:nvPr/>
                </p:nvSpPr>
                <p:spPr>
                  <a:xfrm>
                    <a:off x="1991742" y="2933339"/>
                    <a:ext cx="185270" cy="150769"/>
                  </a:xfrm>
                  <a:prstGeom prst="ellipse">
                    <a:avLst/>
                  </a:prstGeom>
                  <a:solidFill>
                    <a:srgbClr val="01A982"/>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2133" dirty="0">
                      <a:solidFill>
                        <a:prstClr val="white"/>
                      </a:solidFill>
                      <a:latin typeface="+mj-lt"/>
                    </a:endParaRPr>
                  </a:p>
                </p:txBody>
              </p:sp>
            </p:grpSp>
            <p:sp>
              <p:nvSpPr>
                <p:cNvPr id="54" name="Rounded Rectangle 53"/>
                <p:cNvSpPr/>
                <p:nvPr/>
              </p:nvSpPr>
              <p:spPr>
                <a:xfrm>
                  <a:off x="1720146" y="3173124"/>
                  <a:ext cx="645698" cy="247865"/>
                </a:xfrm>
                <a:prstGeom prst="roundRect">
                  <a:avLst/>
                </a:prstGeom>
                <a:noFill/>
                <a:ln w="9525" cap="flat" cmpd="sng" algn="ctr">
                  <a:no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625519">
                    <a:lnSpc>
                      <a:spcPct val="85000"/>
                    </a:lnSpc>
                    <a:defRPr/>
                  </a:pPr>
                  <a:r>
                    <a:rPr lang="en-US" sz="933" kern="0" dirty="0">
                      <a:solidFill>
                        <a:srgbClr val="292929"/>
                      </a:solidFill>
                      <a:latin typeface="+mj-lt"/>
                    </a:rPr>
                    <a:t>IT Director</a:t>
                  </a:r>
                </a:p>
              </p:txBody>
            </p:sp>
          </p:grpSp>
          <p:grpSp>
            <p:nvGrpSpPr>
              <p:cNvPr id="26" name="Group 25"/>
              <p:cNvGrpSpPr/>
              <p:nvPr/>
            </p:nvGrpSpPr>
            <p:grpSpPr>
              <a:xfrm>
                <a:off x="4431290" y="3382548"/>
                <a:ext cx="645698" cy="619139"/>
                <a:chOff x="1729382" y="2857266"/>
                <a:chExt cx="645698" cy="619139"/>
              </a:xfrm>
            </p:grpSpPr>
            <p:grpSp>
              <p:nvGrpSpPr>
                <p:cNvPr id="49" name="Group 48"/>
                <p:cNvGrpSpPr/>
                <p:nvPr/>
              </p:nvGrpSpPr>
              <p:grpSpPr>
                <a:xfrm>
                  <a:off x="1895858" y="2857266"/>
                  <a:ext cx="312746" cy="365670"/>
                  <a:chOff x="1930554" y="2933339"/>
                  <a:chExt cx="312746" cy="365670"/>
                </a:xfrm>
                <a:solidFill>
                  <a:schemeClr val="accent1"/>
                </a:solidFill>
              </p:grpSpPr>
              <p:sp>
                <p:nvSpPr>
                  <p:cNvPr id="51" name="Oval 136"/>
                  <p:cNvSpPr/>
                  <p:nvPr/>
                </p:nvSpPr>
                <p:spPr>
                  <a:xfrm>
                    <a:off x="1930554" y="3047212"/>
                    <a:ext cx="312746" cy="251797"/>
                  </a:xfrm>
                  <a:custGeom>
                    <a:avLst/>
                    <a:gdLst>
                      <a:gd name="connsiteX0" fmla="*/ 0 w 375513"/>
                      <a:gd name="connsiteY0" fmla="*/ 189881 h 379761"/>
                      <a:gd name="connsiteX1" fmla="*/ 187757 w 375513"/>
                      <a:gd name="connsiteY1" fmla="*/ 0 h 379761"/>
                      <a:gd name="connsiteX2" fmla="*/ 375514 w 375513"/>
                      <a:gd name="connsiteY2" fmla="*/ 189881 h 379761"/>
                      <a:gd name="connsiteX3" fmla="*/ 187757 w 375513"/>
                      <a:gd name="connsiteY3" fmla="*/ 379762 h 379761"/>
                      <a:gd name="connsiteX4" fmla="*/ 0 w 375513"/>
                      <a:gd name="connsiteY4" fmla="*/ 189881 h 379761"/>
                      <a:gd name="connsiteX0" fmla="*/ 0 w 419405"/>
                      <a:gd name="connsiteY0" fmla="*/ 294172 h 390110"/>
                      <a:gd name="connsiteX1" fmla="*/ 231648 w 419405"/>
                      <a:gd name="connsiteY1" fmla="*/ 1879 h 390110"/>
                      <a:gd name="connsiteX2" fmla="*/ 419405 w 419405"/>
                      <a:gd name="connsiteY2" fmla="*/ 191760 h 390110"/>
                      <a:gd name="connsiteX3" fmla="*/ 231648 w 419405"/>
                      <a:gd name="connsiteY3" fmla="*/ 381641 h 390110"/>
                      <a:gd name="connsiteX4" fmla="*/ 0 w 419405"/>
                      <a:gd name="connsiteY4" fmla="*/ 294172 h 390110"/>
                      <a:gd name="connsiteX0" fmla="*/ 0 w 448666"/>
                      <a:gd name="connsiteY0" fmla="*/ 292352 h 382458"/>
                      <a:gd name="connsiteX1" fmla="*/ 231648 w 448666"/>
                      <a:gd name="connsiteY1" fmla="*/ 59 h 382458"/>
                      <a:gd name="connsiteX2" fmla="*/ 448666 w 448666"/>
                      <a:gd name="connsiteY2" fmla="*/ 270408 h 382458"/>
                      <a:gd name="connsiteX3" fmla="*/ 231648 w 448666"/>
                      <a:gd name="connsiteY3" fmla="*/ 379821 h 382458"/>
                      <a:gd name="connsiteX4" fmla="*/ 0 w 448666"/>
                      <a:gd name="connsiteY4" fmla="*/ 292352 h 382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666" h="382458">
                        <a:moveTo>
                          <a:pt x="0" y="292352"/>
                        </a:moveTo>
                        <a:cubicBezTo>
                          <a:pt x="0" y="187484"/>
                          <a:pt x="156870" y="3716"/>
                          <a:pt x="231648" y="59"/>
                        </a:cubicBezTo>
                        <a:cubicBezTo>
                          <a:pt x="306426" y="-3598"/>
                          <a:pt x="448666" y="165540"/>
                          <a:pt x="448666" y="270408"/>
                        </a:cubicBezTo>
                        <a:cubicBezTo>
                          <a:pt x="448666" y="375276"/>
                          <a:pt x="306426" y="376164"/>
                          <a:pt x="231648" y="379821"/>
                        </a:cubicBezTo>
                        <a:cubicBezTo>
                          <a:pt x="156870" y="383478"/>
                          <a:pt x="0" y="397220"/>
                          <a:pt x="0" y="292352"/>
                        </a:cubicBezTo>
                        <a:close/>
                      </a:path>
                    </a:pathLst>
                  </a:custGeom>
                  <a:solidFill>
                    <a:srgbClr val="01A982"/>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2133" dirty="0">
                      <a:solidFill>
                        <a:prstClr val="white"/>
                      </a:solidFill>
                      <a:latin typeface="+mj-lt"/>
                    </a:endParaRPr>
                  </a:p>
                </p:txBody>
              </p:sp>
              <p:sp>
                <p:nvSpPr>
                  <p:cNvPr id="52" name="Oval 51"/>
                  <p:cNvSpPr/>
                  <p:nvPr/>
                </p:nvSpPr>
                <p:spPr>
                  <a:xfrm>
                    <a:off x="1991742" y="2933339"/>
                    <a:ext cx="185270" cy="150769"/>
                  </a:xfrm>
                  <a:prstGeom prst="ellipse">
                    <a:avLst/>
                  </a:prstGeom>
                  <a:solidFill>
                    <a:srgbClr val="01A982"/>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sz="2133" dirty="0">
                      <a:solidFill>
                        <a:prstClr val="white"/>
                      </a:solidFill>
                      <a:latin typeface="+mj-lt"/>
                    </a:endParaRPr>
                  </a:p>
                </p:txBody>
              </p:sp>
            </p:grpSp>
            <p:sp>
              <p:nvSpPr>
                <p:cNvPr id="50" name="Rounded Rectangle 49"/>
                <p:cNvSpPr/>
                <p:nvPr/>
              </p:nvSpPr>
              <p:spPr>
                <a:xfrm>
                  <a:off x="1729382" y="3228540"/>
                  <a:ext cx="645698" cy="247865"/>
                </a:xfrm>
                <a:prstGeom prst="roundRect">
                  <a:avLst/>
                </a:prstGeom>
                <a:noFill/>
                <a:ln w="9525" cap="flat" cmpd="sng" algn="ctr">
                  <a:no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625519">
                    <a:lnSpc>
                      <a:spcPct val="85000"/>
                    </a:lnSpc>
                    <a:defRPr/>
                  </a:pPr>
                  <a:r>
                    <a:rPr lang="en-US" sz="933" kern="0" dirty="0">
                      <a:solidFill>
                        <a:srgbClr val="292929"/>
                      </a:solidFill>
                      <a:latin typeface="+mj-lt"/>
                    </a:rPr>
                    <a:t>Support Partner</a:t>
                  </a:r>
                </a:p>
              </p:txBody>
            </p:sp>
          </p:grpSp>
          <p:pic>
            <p:nvPicPr>
              <p:cNvPr id="27" name="Picture 26" descr="front enclosure not angeld"/>
              <p:cNvPicPr>
                <a:picLocks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4461988" y="2888655"/>
                <a:ext cx="365760" cy="365760"/>
              </a:xfrm>
              <a:prstGeom prst="rect">
                <a:avLst/>
              </a:prstGeom>
              <a:noFill/>
              <a:ln w="9525">
                <a:noFill/>
                <a:miter lim="800000"/>
                <a:headEnd/>
                <a:tailEnd/>
              </a:ln>
            </p:spPr>
          </p:pic>
          <p:grpSp>
            <p:nvGrpSpPr>
              <p:cNvPr id="29" name="Group 28"/>
              <p:cNvGrpSpPr>
                <a:grpSpLocks noChangeAspect="1"/>
              </p:cNvGrpSpPr>
              <p:nvPr/>
            </p:nvGrpSpPr>
            <p:grpSpPr>
              <a:xfrm>
                <a:off x="7326581" y="4167698"/>
                <a:ext cx="365760" cy="365760"/>
                <a:chOff x="4213758" y="695325"/>
                <a:chExt cx="548640" cy="548640"/>
              </a:xfrm>
            </p:grpSpPr>
            <p:pic>
              <p:nvPicPr>
                <p:cNvPr id="47" name="Picture 46"/>
                <p:cNvPicPr>
                  <a:picLocks noChangeAspect="1" noChangeArrowheads="1"/>
                </p:cNvPicPr>
                <p:nvPr/>
              </p:nvPicPr>
              <p:blipFill rotWithShape="1">
                <a:blip r:embed="rId7" cstate="screen">
                  <a:extLst>
                    <a:ext uri="{28A0092B-C50C-407E-A947-70E740481C1C}">
                      <a14:useLocalDpi xmlns:a14="http://schemas.microsoft.com/office/drawing/2010/main"/>
                    </a:ext>
                  </a:extLst>
                </a:blip>
                <a:srcRect/>
                <a:stretch/>
              </p:blipFill>
              <p:spPr bwMode="auto">
                <a:xfrm>
                  <a:off x="4251973" y="769586"/>
                  <a:ext cx="457200" cy="388730"/>
                </a:xfrm>
                <a:prstGeom prst="rect">
                  <a:avLst/>
                </a:prstGeom>
                <a:noFill/>
                <a:ln w="12700" cap="flat">
                  <a:noFill/>
                  <a:miter lim="800000"/>
                  <a:headEnd/>
                  <a:tailEnd/>
                </a:ln>
                <a:effectLst>
                  <a:outerShdw dist="38099" dir="3299984" algn="ctr" rotWithShape="0">
                    <a:srgbClr val="3D393B"/>
                  </a:outerShdw>
                </a:effectLst>
              </p:spPr>
            </p:pic>
            <p:sp>
              <p:nvSpPr>
                <p:cNvPr id="48" name="Rectangle 47"/>
                <p:cNvSpPr/>
                <p:nvPr/>
              </p:nvSpPr>
              <p:spPr>
                <a:xfrm>
                  <a:off x="4213758" y="695325"/>
                  <a:ext cx="548640" cy="5486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solidFill>
                      <a:prstClr val="white"/>
                    </a:solidFill>
                    <a:latin typeface="+mj-lt"/>
                  </a:endParaRPr>
                </a:p>
              </p:txBody>
            </p:sp>
          </p:grpSp>
          <p:pic>
            <p:nvPicPr>
              <p:cNvPr id="31" name="Picture 12" descr="https://encrypted-tbn3.google.com/images?q=tbn:ANd9GcSJkogNyxEwQqgdZ1cGNUd-Amw2B-hoyUapULf4OyYlwg60H4mjNg"/>
              <p:cNvPicPr>
                <a:picLocks noChangeArrowheads="1"/>
              </p:cNvPicPr>
              <p:nvPr/>
            </p:nvPicPr>
            <p:blipFill rotWithShape="1">
              <a:blip r:embed="rId8" cstate="screen">
                <a:extLst>
                  <a:ext uri="{28A0092B-C50C-407E-A947-70E740481C1C}">
                    <a14:useLocalDpi xmlns:a14="http://schemas.microsoft.com/office/drawing/2010/main"/>
                  </a:ext>
                </a:extLst>
              </a:blip>
              <a:srcRect/>
              <a:stretch/>
            </p:blipFill>
            <p:spPr bwMode="auto">
              <a:xfrm>
                <a:off x="4916059" y="3909790"/>
                <a:ext cx="365760" cy="365760"/>
              </a:xfrm>
              <a:prstGeom prst="round1Rect">
                <a:avLst>
                  <a:gd name="adj" fmla="val 18998"/>
                </a:avLst>
              </a:prstGeom>
              <a:noFill/>
              <a:extLst>
                <a:ext uri="{909E8E84-426E-40DD-AFC4-6F175D3DCCD1}">
                  <a14:hiddenFill xmlns:a14="http://schemas.microsoft.com/office/drawing/2010/main">
                    <a:solidFill>
                      <a:srgbClr val="FFFFFF"/>
                    </a:solidFill>
                  </a14:hiddenFill>
                </a:ext>
              </a:extLst>
            </p:spPr>
          </p:pic>
          <p:pic>
            <p:nvPicPr>
              <p:cNvPr id="32" name="Picture 61" descr="ANd9GcQpXtrfbcaVsevopyR7S8oTsqXcCihsCMtbzBoAjv4OnB0tGQzOlA"/>
              <p:cNvPicPr>
                <a:picLocks noChangeAspect="1" noChangeArrowheads="1"/>
              </p:cNvPicPr>
              <p:nvPr>
                <p:custDataLst>
                  <p:tags r:id="rId1"/>
                </p:custDataLst>
              </p:nvPr>
            </p:nvPicPr>
            <p:blipFill>
              <a:blip r:embed="rId9" cstate="screen">
                <a:extLst>
                  <a:ext uri="{28A0092B-C50C-407E-A947-70E740481C1C}">
                    <a14:useLocalDpi xmlns:a14="http://schemas.microsoft.com/office/drawing/2010/main"/>
                  </a:ext>
                </a:extLst>
              </a:blip>
              <a:srcRect/>
              <a:stretch>
                <a:fillRect/>
              </a:stretch>
            </p:blipFill>
            <p:spPr bwMode="auto">
              <a:xfrm>
                <a:off x="4848388" y="1923762"/>
                <a:ext cx="457200" cy="217253"/>
              </a:xfrm>
              <a:prstGeom prst="rect">
                <a:avLst/>
              </a:prstGeom>
              <a:noFill/>
            </p:spPr>
          </p:pic>
          <p:pic>
            <p:nvPicPr>
              <p:cNvPr id="33" name="Picture 3"/>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5357082" y="4291630"/>
                <a:ext cx="401444" cy="3657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66"/>
              <p:cNvPicPr>
                <a:picLocks noChangeAspect="1" noChangeArrowheads="1"/>
              </p:cNvPicPr>
              <p:nvPr>
                <p:custDataLst>
                  <p:tags r:id="rId2"/>
                </p:custDataLst>
              </p:nvPr>
            </p:nvPicPr>
            <p:blipFill rotWithShape="1">
              <a:blip r:embed="rId11" cstate="screen">
                <a:extLst>
                  <a:ext uri="{28A0092B-C50C-407E-A947-70E740481C1C}">
                    <a14:useLocalDpi xmlns:a14="http://schemas.microsoft.com/office/drawing/2010/main"/>
                  </a:ext>
                </a:extLst>
              </a:blip>
              <a:srcRect/>
              <a:stretch/>
            </p:blipFill>
            <p:spPr bwMode="auto">
              <a:xfrm>
                <a:off x="5864579" y="4507277"/>
                <a:ext cx="365760" cy="365760"/>
              </a:xfrm>
              <a:prstGeom prst="rect">
                <a:avLst/>
              </a:prstGeom>
              <a:noFill/>
              <a:ln w="9525">
                <a:solidFill>
                  <a:schemeClr val="tx1"/>
                </a:solidFill>
                <a:miter lim="800000"/>
                <a:headEnd/>
                <a:tailEnd/>
              </a:ln>
              <a:effectLst/>
            </p:spPr>
          </p:pic>
          <p:sp>
            <p:nvSpPr>
              <p:cNvPr id="36" name="Rounded Rectangle 35"/>
              <p:cNvSpPr/>
              <p:nvPr/>
            </p:nvSpPr>
            <p:spPr>
              <a:xfrm>
                <a:off x="5723165" y="4810379"/>
                <a:ext cx="645698" cy="247865"/>
              </a:xfrm>
              <a:prstGeom prst="roundRect">
                <a:avLst/>
              </a:prstGeom>
              <a:noFill/>
              <a:ln w="9525" cap="flat" cmpd="sng" algn="ctr">
                <a:no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625519">
                  <a:lnSpc>
                    <a:spcPct val="85000"/>
                  </a:lnSpc>
                  <a:defRPr/>
                </a:pPr>
                <a:r>
                  <a:rPr lang="en-US" sz="933" kern="0" dirty="0">
                    <a:solidFill>
                      <a:srgbClr val="292929"/>
                    </a:solidFill>
                    <a:latin typeface="+mj-lt"/>
                  </a:rPr>
                  <a:t>Switch</a:t>
                </a:r>
              </a:p>
            </p:txBody>
          </p:sp>
          <p:sp>
            <p:nvSpPr>
              <p:cNvPr id="37" name="Rounded Rectangle 36"/>
              <p:cNvSpPr/>
              <p:nvPr/>
            </p:nvSpPr>
            <p:spPr>
              <a:xfrm>
                <a:off x="7193256" y="4482461"/>
                <a:ext cx="645698" cy="247865"/>
              </a:xfrm>
              <a:prstGeom prst="roundRect">
                <a:avLst/>
              </a:prstGeom>
              <a:noFill/>
              <a:ln w="9525" cap="flat" cmpd="sng" algn="ctr">
                <a:no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625519">
                  <a:lnSpc>
                    <a:spcPct val="85000"/>
                  </a:lnSpc>
                  <a:defRPr/>
                </a:pPr>
                <a:r>
                  <a:rPr lang="en-US" sz="933" kern="0" dirty="0">
                    <a:solidFill>
                      <a:srgbClr val="292929"/>
                    </a:solidFill>
                    <a:latin typeface="+mj-lt"/>
                  </a:rPr>
                  <a:t>OS</a:t>
                </a:r>
              </a:p>
            </p:txBody>
          </p:sp>
          <p:sp>
            <p:nvSpPr>
              <p:cNvPr id="38" name="Rounded Rectangle 37"/>
              <p:cNvSpPr/>
              <p:nvPr/>
            </p:nvSpPr>
            <p:spPr>
              <a:xfrm>
                <a:off x="5218303" y="4600221"/>
                <a:ext cx="645698" cy="247865"/>
              </a:xfrm>
              <a:prstGeom prst="roundRect">
                <a:avLst/>
              </a:prstGeom>
              <a:noFill/>
              <a:ln w="9525" cap="flat" cmpd="sng" algn="ctr">
                <a:no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625519">
                  <a:lnSpc>
                    <a:spcPct val="85000"/>
                  </a:lnSpc>
                  <a:defRPr/>
                </a:pPr>
                <a:r>
                  <a:rPr lang="en-US" sz="933" kern="0" dirty="0">
                    <a:solidFill>
                      <a:srgbClr val="292929"/>
                    </a:solidFill>
                    <a:latin typeface="+mj-lt"/>
                  </a:rPr>
                  <a:t>Apps</a:t>
                </a:r>
              </a:p>
            </p:txBody>
          </p:sp>
          <p:sp>
            <p:nvSpPr>
              <p:cNvPr id="39" name="Rounded Rectangle 38"/>
              <p:cNvSpPr/>
              <p:nvPr/>
            </p:nvSpPr>
            <p:spPr>
              <a:xfrm>
                <a:off x="5816954" y="1649048"/>
                <a:ext cx="645698" cy="247865"/>
              </a:xfrm>
              <a:prstGeom prst="roundRect">
                <a:avLst/>
              </a:prstGeom>
              <a:noFill/>
              <a:ln w="9525" cap="flat" cmpd="sng" algn="ctr">
                <a:no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625519">
                  <a:lnSpc>
                    <a:spcPct val="85000"/>
                  </a:lnSpc>
                  <a:defRPr/>
                </a:pPr>
                <a:r>
                  <a:rPr lang="en-US" sz="933" kern="0" dirty="0">
                    <a:solidFill>
                      <a:srgbClr val="292929"/>
                    </a:solidFill>
                    <a:latin typeface="+mj-lt"/>
                  </a:rPr>
                  <a:t>Server</a:t>
                </a:r>
              </a:p>
            </p:txBody>
          </p:sp>
          <p:sp>
            <p:nvSpPr>
              <p:cNvPr id="40" name="Rounded Rectangle 39"/>
              <p:cNvSpPr/>
              <p:nvPr/>
            </p:nvSpPr>
            <p:spPr>
              <a:xfrm>
                <a:off x="4736169" y="4215323"/>
                <a:ext cx="684465" cy="247865"/>
              </a:xfrm>
              <a:prstGeom prst="roundRect">
                <a:avLst/>
              </a:prstGeom>
              <a:noFill/>
              <a:ln w="9525" cap="flat" cmpd="sng" algn="ctr">
                <a:no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625519">
                  <a:lnSpc>
                    <a:spcPct val="85000"/>
                  </a:lnSpc>
                  <a:defRPr/>
                </a:pPr>
                <a:r>
                  <a:rPr lang="en-US" sz="933" kern="0" dirty="0">
                    <a:solidFill>
                      <a:srgbClr val="292929"/>
                    </a:solidFill>
                    <a:latin typeface="+mj-lt"/>
                  </a:rPr>
                  <a:t>Component</a:t>
                </a:r>
              </a:p>
            </p:txBody>
          </p:sp>
          <p:grpSp>
            <p:nvGrpSpPr>
              <p:cNvPr id="41" name="Group 40"/>
              <p:cNvGrpSpPr/>
              <p:nvPr/>
            </p:nvGrpSpPr>
            <p:grpSpPr>
              <a:xfrm>
                <a:off x="7656095" y="2154277"/>
                <a:ext cx="645698" cy="559323"/>
                <a:chOff x="7269647" y="1757341"/>
                <a:chExt cx="645698" cy="559323"/>
              </a:xfrm>
            </p:grpSpPr>
            <p:pic>
              <p:nvPicPr>
                <p:cNvPr id="45" name="Picture 61" descr="ANd9GcQpXtrfbcaVsevopyR7S8oTsqXcCihsCMtbzBoAjv4OnB0tGQzOlA"/>
                <p:cNvPicPr>
                  <a:picLocks noChangeAspect="1" noChangeArrowheads="1"/>
                </p:cNvPicPr>
                <p:nvPr>
                  <p:custDataLst>
                    <p:tags r:id="rId3"/>
                  </p:custDataLst>
                </p:nvPr>
              </p:nvPicPr>
              <p:blipFill rotWithShape="1">
                <a:blip r:embed="rId12" cstate="screen">
                  <a:extLst>
                    <a:ext uri="{28A0092B-C50C-407E-A947-70E740481C1C}">
                      <a14:useLocalDpi xmlns:a14="http://schemas.microsoft.com/office/drawing/2010/main"/>
                    </a:ext>
                  </a:extLst>
                </a:blip>
                <a:srcRect/>
                <a:stretch/>
              </p:blipFill>
              <p:spPr bwMode="auto">
                <a:xfrm>
                  <a:off x="7394524" y="1757341"/>
                  <a:ext cx="365760" cy="365760"/>
                </a:xfrm>
                <a:prstGeom prst="rect">
                  <a:avLst/>
                </a:prstGeom>
                <a:noFill/>
                <a:ln>
                  <a:solidFill>
                    <a:schemeClr val="tx1"/>
                  </a:solidFill>
                </a:ln>
              </p:spPr>
            </p:pic>
            <p:sp>
              <p:nvSpPr>
                <p:cNvPr id="46" name="Rounded Rectangle 45"/>
                <p:cNvSpPr/>
                <p:nvPr/>
              </p:nvSpPr>
              <p:spPr>
                <a:xfrm>
                  <a:off x="7269647" y="2068799"/>
                  <a:ext cx="645698" cy="247865"/>
                </a:xfrm>
                <a:prstGeom prst="roundRect">
                  <a:avLst/>
                </a:prstGeom>
                <a:noFill/>
                <a:ln w="9525" cap="flat" cmpd="sng" algn="ctr">
                  <a:no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625519">
                    <a:lnSpc>
                      <a:spcPct val="85000"/>
                    </a:lnSpc>
                    <a:defRPr/>
                  </a:pPr>
                  <a:r>
                    <a:rPr lang="en-US" sz="933" kern="0" dirty="0">
                      <a:solidFill>
                        <a:srgbClr val="292929"/>
                      </a:solidFill>
                      <a:latin typeface="+mj-lt"/>
                    </a:rPr>
                    <a:t>Storage</a:t>
                  </a:r>
                </a:p>
              </p:txBody>
            </p:sp>
          </p:grpSp>
          <p:sp>
            <p:nvSpPr>
              <p:cNvPr id="42" name="Rounded Rectangle 41"/>
              <p:cNvSpPr/>
              <p:nvPr/>
            </p:nvSpPr>
            <p:spPr>
              <a:xfrm>
                <a:off x="7741449" y="3571145"/>
                <a:ext cx="645698" cy="247865"/>
              </a:xfrm>
              <a:prstGeom prst="roundRect">
                <a:avLst/>
              </a:prstGeom>
              <a:noFill/>
              <a:ln w="9525" cap="flat" cmpd="sng" algn="ctr">
                <a:no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625519">
                  <a:lnSpc>
                    <a:spcPct val="85000"/>
                  </a:lnSpc>
                  <a:defRPr/>
                </a:pPr>
                <a:r>
                  <a:rPr lang="en-US" sz="933" kern="0" dirty="0">
                    <a:solidFill>
                      <a:srgbClr val="292929"/>
                    </a:solidFill>
                    <a:latin typeface="+mj-lt"/>
                  </a:rPr>
                  <a:t>Analytics</a:t>
                </a:r>
              </a:p>
            </p:txBody>
          </p:sp>
          <p:sp>
            <p:nvSpPr>
              <p:cNvPr id="43" name="Rounded Rectangle 42"/>
              <p:cNvSpPr/>
              <p:nvPr/>
            </p:nvSpPr>
            <p:spPr>
              <a:xfrm>
                <a:off x="4735667" y="2083489"/>
                <a:ext cx="645698" cy="247865"/>
              </a:xfrm>
              <a:prstGeom prst="roundRect">
                <a:avLst/>
              </a:prstGeom>
              <a:noFill/>
              <a:ln w="9525" cap="flat" cmpd="sng" algn="ctr">
                <a:no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625519">
                  <a:lnSpc>
                    <a:spcPct val="85000"/>
                  </a:lnSpc>
                  <a:defRPr/>
                </a:pPr>
                <a:r>
                  <a:rPr lang="en-US" sz="933" kern="0" dirty="0">
                    <a:solidFill>
                      <a:srgbClr val="292929"/>
                    </a:solidFill>
                    <a:latin typeface="+mj-lt"/>
                  </a:rPr>
                  <a:t>Server</a:t>
                </a:r>
              </a:p>
            </p:txBody>
          </p:sp>
          <p:sp>
            <p:nvSpPr>
              <p:cNvPr id="44" name="Rounded Rectangle 43"/>
              <p:cNvSpPr/>
              <p:nvPr/>
            </p:nvSpPr>
            <p:spPr>
              <a:xfrm>
                <a:off x="7274065" y="1995258"/>
                <a:ext cx="645698" cy="247865"/>
              </a:xfrm>
              <a:prstGeom prst="roundRect">
                <a:avLst/>
              </a:prstGeom>
              <a:noFill/>
              <a:ln w="9525" cap="flat" cmpd="sng" algn="ctr">
                <a:no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625519">
                  <a:lnSpc>
                    <a:spcPct val="85000"/>
                  </a:lnSpc>
                  <a:defRPr/>
                </a:pPr>
                <a:r>
                  <a:rPr lang="en-US" sz="933" kern="0" dirty="0">
                    <a:solidFill>
                      <a:srgbClr val="292929"/>
                    </a:solidFill>
                    <a:latin typeface="+mj-lt"/>
                  </a:rPr>
                  <a:t>KM</a:t>
                </a:r>
              </a:p>
            </p:txBody>
          </p:sp>
        </p:grpSp>
        <p:sp>
          <p:nvSpPr>
            <p:cNvPr id="15" name="Rounded Rectangle 14"/>
            <p:cNvSpPr/>
            <p:nvPr/>
          </p:nvSpPr>
          <p:spPr>
            <a:xfrm>
              <a:off x="4417428" y="3110963"/>
              <a:ext cx="645698" cy="247865"/>
            </a:xfrm>
            <a:prstGeom prst="roundRect">
              <a:avLst/>
            </a:prstGeom>
            <a:noFill/>
            <a:ln w="9525" cap="flat" cmpd="sng" algn="ctr">
              <a:noFill/>
              <a:prstDash val="solid"/>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625519">
                <a:lnSpc>
                  <a:spcPct val="85000"/>
                </a:lnSpc>
                <a:defRPr/>
              </a:pPr>
              <a:r>
                <a:rPr lang="en-US" sz="933" kern="0" dirty="0">
                  <a:solidFill>
                    <a:srgbClr val="292929"/>
                  </a:solidFill>
                  <a:latin typeface="+mj-lt"/>
                </a:rPr>
                <a:t>Blades</a:t>
              </a:r>
            </a:p>
          </p:txBody>
        </p:sp>
      </p:grpSp>
      <p:sp>
        <p:nvSpPr>
          <p:cNvPr id="85" name="TextBox 84"/>
          <p:cNvSpPr txBox="1"/>
          <p:nvPr/>
        </p:nvSpPr>
        <p:spPr>
          <a:xfrm>
            <a:off x="7303723" y="3547179"/>
            <a:ext cx="3538560" cy="1384995"/>
          </a:xfrm>
          <a:prstGeom prst="rect">
            <a:avLst/>
          </a:prstGeom>
          <a:noFill/>
          <a:ln>
            <a:noFill/>
          </a:ln>
        </p:spPr>
        <p:txBody>
          <a:bodyPr wrap="square" rtlCol="0">
            <a:spAutoFit/>
          </a:bodyPr>
          <a:lstStyle/>
          <a:p>
            <a:pPr algn="ctr"/>
            <a:r>
              <a:rPr lang="en-US" sz="2800" b="1" dirty="0">
                <a:latin typeface="+mj-lt"/>
              </a:rPr>
              <a:t>A “Social Network” of machines and people</a:t>
            </a:r>
          </a:p>
        </p:txBody>
      </p:sp>
      <p:pic>
        <p:nvPicPr>
          <p:cNvPr id="86" name="Picture 85"/>
          <p:cNvPicPr>
            <a:picLocks noChangeAspect="1"/>
          </p:cNvPicPr>
          <p:nvPr/>
        </p:nvPicPr>
        <p:blipFill rotWithShape="1">
          <a:blip r:embed="rId13" cstate="print">
            <a:extLst>
              <a:ext uri="{28A0092B-C50C-407E-A947-70E740481C1C}">
                <a14:useLocalDpi xmlns:a14="http://schemas.microsoft.com/office/drawing/2010/main" val="0"/>
              </a:ext>
            </a:extLst>
          </a:blip>
          <a:srcRect l="27092" t="26682" r="27090" b="26409"/>
          <a:stretch/>
        </p:blipFill>
        <p:spPr>
          <a:xfrm>
            <a:off x="10169430" y="5498954"/>
            <a:ext cx="454877" cy="465709"/>
          </a:xfrm>
          <a:prstGeom prst="rect">
            <a:avLst/>
          </a:prstGeom>
        </p:spPr>
      </p:pic>
      <p:pic>
        <p:nvPicPr>
          <p:cNvPr id="90" name="Picture 89"/>
          <p:cNvPicPr>
            <a:picLocks noChangeAspect="1"/>
          </p:cNvPicPr>
          <p:nvPr/>
        </p:nvPicPr>
        <p:blipFill rotWithShape="1">
          <a:blip r:embed="rId14" cstate="print">
            <a:extLst>
              <a:ext uri="{28A0092B-C50C-407E-A947-70E740481C1C}">
                <a14:useLocalDpi xmlns:a14="http://schemas.microsoft.com/office/drawing/2010/main" val="0"/>
              </a:ext>
            </a:extLst>
          </a:blip>
          <a:srcRect l="31831" r="32740"/>
          <a:stretch/>
        </p:blipFill>
        <p:spPr>
          <a:xfrm>
            <a:off x="1483783" y="1779228"/>
            <a:ext cx="2269896" cy="4778917"/>
          </a:xfrm>
          <a:prstGeom prst="rect">
            <a:avLst/>
          </a:prstGeom>
        </p:spPr>
      </p:pic>
      <p:pic>
        <p:nvPicPr>
          <p:cNvPr id="2" name="Picture 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328444" y="2384141"/>
            <a:ext cx="748916" cy="315481"/>
          </a:xfrm>
          <a:prstGeom prst="rect">
            <a:avLst/>
          </a:prstGeom>
        </p:spPr>
      </p:pic>
      <p:pic>
        <p:nvPicPr>
          <p:cNvPr id="87" name="Picture 86"/>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854096" y="4384327"/>
            <a:ext cx="748916" cy="315481"/>
          </a:xfrm>
          <a:prstGeom prst="rect">
            <a:avLst/>
          </a:prstGeom>
        </p:spPr>
      </p:pic>
      <p:pic>
        <p:nvPicPr>
          <p:cNvPr id="88" name="Picture 8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297552" y="1886504"/>
            <a:ext cx="748916" cy="315481"/>
          </a:xfrm>
          <a:prstGeom prst="rect">
            <a:avLst/>
          </a:prstGeom>
        </p:spPr>
      </p:pic>
    </p:spTree>
    <p:extLst>
      <p:ext uri="{BB962C8B-B14F-4D97-AF65-F5344CB8AC3E}">
        <p14:creationId xmlns:p14="http://schemas.microsoft.com/office/powerpoint/2010/main" val="357761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 name="Table 46"/>
          <p:cNvGraphicFramePr>
            <a:graphicFrameLocks noGrp="1"/>
          </p:cNvGraphicFramePr>
          <p:nvPr>
            <p:extLst>
              <p:ext uri="{D42A27DB-BD31-4B8C-83A1-F6EECF244321}">
                <p14:modId xmlns:p14="http://schemas.microsoft.com/office/powerpoint/2010/main" val="980612483"/>
              </p:ext>
            </p:extLst>
          </p:nvPr>
        </p:nvGraphicFramePr>
        <p:xfrm>
          <a:off x="426720" y="1150573"/>
          <a:ext cx="11338560" cy="5486400"/>
        </p:xfrm>
        <a:graphic>
          <a:graphicData uri="http://schemas.openxmlformats.org/drawingml/2006/table">
            <a:tbl>
              <a:tblPr>
                <a:tableStyleId>{2D5ABB26-0587-4C30-8999-92F81FD0307C}</a:tableStyleId>
              </a:tblPr>
              <a:tblGrid>
                <a:gridCol w="1828800">
                  <a:extLst>
                    <a:ext uri="{9D8B030D-6E8A-4147-A177-3AD203B41FA5}">
                      <a16:colId xmlns:a16="http://schemas.microsoft.com/office/drawing/2014/main" val="20000"/>
                    </a:ext>
                  </a:extLst>
                </a:gridCol>
                <a:gridCol w="384048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3840480">
                  <a:extLst>
                    <a:ext uri="{9D8B030D-6E8A-4147-A177-3AD203B41FA5}">
                      <a16:colId xmlns:a16="http://schemas.microsoft.com/office/drawing/2014/main" val="20003"/>
                    </a:ext>
                  </a:extLst>
                </a:gridCol>
              </a:tblGrid>
              <a:tr h="1371600">
                <a:tc>
                  <a:txBody>
                    <a:bodyPr/>
                    <a:lstStyle/>
                    <a:p>
                      <a:pPr algn="ctr"/>
                      <a:r>
                        <a:rPr lang="en-US" sz="1800" b="1" dirty="0">
                          <a:solidFill>
                            <a:srgbClr val="00B388"/>
                          </a:solidFill>
                          <a:latin typeface="+mj-lt"/>
                          <a:cs typeface="Arial" panose="020B0604020202020204" pitchFamily="34" charset="0"/>
                        </a:rPr>
                        <a:t>Optimized</a:t>
                      </a:r>
                      <a:endParaRPr lang="en-US" dirty="0">
                        <a:latin typeface="+mj-lt"/>
                      </a:endParaRPr>
                    </a:p>
                  </a:txBody>
                  <a:tcPr anchor="b"/>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prstClr val="black"/>
                          </a:solidFill>
                          <a:latin typeface="+mj-lt"/>
                          <a:cs typeface="Arial" panose="020B0604020202020204" pitchFamily="34" charset="0"/>
                        </a:rPr>
                        <a:t>More about accomplishing the goal rather than being prescriptive of how we achieve that</a:t>
                      </a:r>
                    </a:p>
                  </a:txBody>
                  <a:tcPr anchor="ctr"/>
                </a:tc>
                <a:tc>
                  <a:txBody>
                    <a:bodyPr/>
                    <a:lstStyle/>
                    <a:p>
                      <a:pPr algn="ctr"/>
                      <a:r>
                        <a:rPr lang="en-US" sz="1800" b="1" dirty="0">
                          <a:solidFill>
                            <a:srgbClr val="00B388"/>
                          </a:solidFill>
                          <a:latin typeface="+mj-lt"/>
                          <a:cs typeface="Arial" panose="020B0604020202020204" pitchFamily="34" charset="0"/>
                        </a:rPr>
                        <a:t>APIs</a:t>
                      </a:r>
                      <a:endParaRPr lang="en-US" dirty="0">
                        <a:latin typeface="+mj-lt"/>
                      </a:endParaRPr>
                    </a:p>
                  </a:txBody>
                  <a:tcPr anchor="b"/>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prstClr val="black"/>
                          </a:solidFill>
                          <a:latin typeface="+mj-lt"/>
                          <a:ea typeface="+mn-ea"/>
                          <a:cs typeface="Arial" panose="020B0604020202020204" pitchFamily="34" charset="0"/>
                        </a:rPr>
                        <a:t>Resources are controlled by APIs</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prstClr val="black"/>
                          </a:solidFill>
                          <a:latin typeface="+mj-lt"/>
                          <a:ea typeface="+mn-ea"/>
                          <a:cs typeface="Arial" panose="020B0604020202020204" pitchFamily="34" charset="0"/>
                        </a:rPr>
                        <a:t>Everything is code</a:t>
                      </a:r>
                    </a:p>
                  </a:txBody>
                  <a:tcPr anchor="ctr"/>
                </a:tc>
                <a:extLst>
                  <a:ext uri="{0D108BD9-81ED-4DB2-BD59-A6C34878D82A}">
                    <a16:rowId xmlns:a16="http://schemas.microsoft.com/office/drawing/2014/main" val="10000"/>
                  </a:ext>
                </a:extLst>
              </a:tr>
              <a:tr h="1371600">
                <a:tc>
                  <a:txBody>
                    <a:bodyPr/>
                    <a:lstStyle/>
                    <a:p>
                      <a:pPr algn="ctr"/>
                      <a:r>
                        <a:rPr lang="en-US" sz="1800" b="1" dirty="0">
                          <a:solidFill>
                            <a:srgbClr val="00B388"/>
                          </a:solidFill>
                          <a:latin typeface="+mj-lt"/>
                          <a:cs typeface="Arial" panose="020B0604020202020204" pitchFamily="34" charset="0"/>
                        </a:rPr>
                        <a:t>Inner Source</a:t>
                      </a:r>
                      <a:endParaRPr lang="en-US" dirty="0">
                        <a:latin typeface="+mj-lt"/>
                      </a:endParaRPr>
                    </a:p>
                  </a:txBody>
                  <a:tcPr anchor="b"/>
                </a:tc>
                <a:tc>
                  <a:txBody>
                    <a:bodyPr/>
                    <a:lstStyle/>
                    <a:p>
                      <a:pPr defTabSz="914377">
                        <a:lnSpc>
                          <a:spcPct val="90000"/>
                        </a:lnSpc>
                      </a:pPr>
                      <a:r>
                        <a:rPr lang="en-US" sz="1800" dirty="0">
                          <a:solidFill>
                            <a:prstClr val="black"/>
                          </a:solidFill>
                          <a:latin typeface="+mj-lt"/>
                          <a:cs typeface="Arial" panose="020B0604020202020204" pitchFamily="34" charset="0"/>
                        </a:rPr>
                        <a:t>All of our code is Inner Source by default.</a:t>
                      </a:r>
                      <a:r>
                        <a:rPr lang="en-US" sz="1800" baseline="0" dirty="0">
                          <a:solidFill>
                            <a:prstClr val="black"/>
                          </a:solidFill>
                          <a:latin typeface="+mj-lt"/>
                          <a:cs typeface="Arial" panose="020B0604020202020204" pitchFamily="34" charset="0"/>
                        </a:rPr>
                        <a:t> </a:t>
                      </a:r>
                      <a:endParaRPr lang="en-US" sz="1800" dirty="0">
                        <a:latin typeface="+mj-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00B388"/>
                          </a:solidFill>
                          <a:latin typeface="+mj-lt"/>
                          <a:cs typeface="Arial" panose="020B0604020202020204" pitchFamily="34" charset="0"/>
                        </a:rPr>
                        <a:t>Pipelines</a:t>
                      </a:r>
                      <a:endParaRPr lang="en-US" dirty="0">
                        <a:latin typeface="+mj-lt"/>
                      </a:endParaRPr>
                    </a:p>
                  </a:txBody>
                  <a:tcPr anchor="b"/>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prstClr val="black"/>
                          </a:solidFill>
                          <a:latin typeface="+mj-lt"/>
                          <a:ea typeface="+mn-ea"/>
                          <a:cs typeface="Arial" panose="020B0604020202020204" pitchFamily="34" charset="0"/>
                        </a:rPr>
                        <a:t>We have all changes go through our continuous delivery pipelines: application, compute, storage, DB, network, OS</a:t>
                      </a:r>
                    </a:p>
                  </a:txBody>
                  <a:tcPr anchor="ctr"/>
                </a:tc>
                <a:extLst>
                  <a:ext uri="{0D108BD9-81ED-4DB2-BD59-A6C34878D82A}">
                    <a16:rowId xmlns:a16="http://schemas.microsoft.com/office/drawing/2014/main" val="10001"/>
                  </a:ext>
                </a:extLst>
              </a:tr>
              <a:tr h="1371600">
                <a:tc>
                  <a:txBody>
                    <a:bodyPr/>
                    <a:lstStyle/>
                    <a:p>
                      <a:pPr algn="ctr"/>
                      <a:r>
                        <a:rPr lang="en-US" sz="1800" b="1" dirty="0">
                          <a:solidFill>
                            <a:srgbClr val="00B388"/>
                          </a:solidFill>
                          <a:latin typeface="+mj-lt"/>
                          <a:cs typeface="Arial" panose="020B0604020202020204" pitchFamily="34" charset="0"/>
                        </a:rPr>
                        <a:t>Scientific</a:t>
                      </a:r>
                      <a:endParaRPr lang="en-US" dirty="0">
                        <a:latin typeface="+mj-lt"/>
                      </a:endParaRPr>
                    </a:p>
                  </a:txBody>
                  <a:tcPr anchor="b"/>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prstClr val="black"/>
                          </a:solidFill>
                          <a:latin typeface="+mj-lt"/>
                          <a:cs typeface="Arial" panose="020B0604020202020204" pitchFamily="34" charset="0"/>
                        </a:rPr>
                        <a:t>We formulate hypotheses; validate them with experience and data</a:t>
                      </a:r>
                    </a:p>
                  </a:txBody>
                  <a:tcPr anchor="ctr"/>
                </a:tc>
                <a:tc>
                  <a:txBody>
                    <a:bodyPr/>
                    <a:lstStyle/>
                    <a:p>
                      <a:pPr algn="ctr"/>
                      <a:r>
                        <a:rPr lang="en-US" sz="1800" b="1" dirty="0">
                          <a:solidFill>
                            <a:srgbClr val="00B388"/>
                          </a:solidFill>
                          <a:latin typeface="+mj-lt"/>
                          <a:cs typeface="Arial" panose="020B0604020202020204" pitchFamily="34" charset="0"/>
                        </a:rPr>
                        <a:t>Teams</a:t>
                      </a:r>
                      <a:endParaRPr lang="en-US" dirty="0">
                        <a:latin typeface="+mj-lt"/>
                      </a:endParaRPr>
                    </a:p>
                  </a:txBody>
                  <a:tcPr anchor="b"/>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prstClr val="black"/>
                          </a:solidFill>
                          <a:latin typeface="+mj-lt"/>
                          <a:ea typeface="+mn-ea"/>
                          <a:cs typeface="Arial" panose="020B0604020202020204" pitchFamily="34" charset="0"/>
                        </a:rPr>
                        <a:t>Integrated, empowered, self organizing teams</a:t>
                      </a:r>
                    </a:p>
                  </a:txBody>
                  <a:tcPr anchor="ctr"/>
                </a:tc>
                <a:extLst>
                  <a:ext uri="{0D108BD9-81ED-4DB2-BD59-A6C34878D82A}">
                    <a16:rowId xmlns:a16="http://schemas.microsoft.com/office/drawing/2014/main" val="10002"/>
                  </a:ext>
                </a:extLst>
              </a:tr>
              <a:tr h="1371600">
                <a:tc gridSpan="2">
                  <a:txBody>
                    <a:bodyPr/>
                    <a:lstStyle/>
                    <a:p>
                      <a:pPr marL="0" algn="l" defTabSz="914400" rtl="0" eaLnBrk="1" latinLnBrk="0" hangingPunct="1">
                        <a:tabLst>
                          <a:tab pos="4805363" algn="ctr"/>
                        </a:tabLst>
                      </a:pPr>
                      <a:r>
                        <a:rPr lang="en-US" sz="2400" dirty="0">
                          <a:latin typeface="+mj-lt"/>
                        </a:rPr>
                        <a:t>	</a:t>
                      </a:r>
                      <a:r>
                        <a:rPr lang="en-US" sz="2400" b="1" kern="1200" dirty="0">
                          <a:solidFill>
                            <a:srgbClr val="00B388"/>
                          </a:solidFill>
                          <a:latin typeface="+mj-lt"/>
                          <a:ea typeface="+mn-ea"/>
                          <a:cs typeface="Arial" panose="020B0604020202020204" pitchFamily="34" charset="0"/>
                        </a:rPr>
                        <a:t>Trust</a:t>
                      </a:r>
                    </a:p>
                  </a:txBody>
                  <a:tcPr anchor="b"/>
                </a:tc>
                <a:tc hMerge="1">
                  <a:txBody>
                    <a:bodyPr/>
                    <a:lstStyle/>
                    <a:p>
                      <a:pPr algn="ctr"/>
                      <a:endParaRPr lang="en-US" dirty="0"/>
                    </a:p>
                  </a:txBody>
                  <a:tcPr anchor="ct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prstClr val="black"/>
                          </a:solidFill>
                          <a:latin typeface="+mj-lt"/>
                          <a:cs typeface="Arial" panose="020B0604020202020204" pitchFamily="34" charset="0"/>
                        </a:rPr>
                        <a:t>We value trust and responsibility</a:t>
                      </a:r>
                    </a:p>
                  </a:txBody>
                  <a:tcPr anchor="ctr"/>
                </a:tc>
                <a:tc hMerge="1">
                  <a:txBody>
                    <a:bodyPr/>
                    <a:lstStyle/>
                    <a:p>
                      <a:endParaRPr lang="en-US" dirty="0"/>
                    </a:p>
                  </a:txBody>
                  <a:tcPr/>
                </a:tc>
                <a:extLst>
                  <a:ext uri="{0D108BD9-81ED-4DB2-BD59-A6C34878D82A}">
                    <a16:rowId xmlns:a16="http://schemas.microsoft.com/office/drawing/2014/main" val="10003"/>
                  </a:ext>
                </a:extLst>
              </a:tr>
            </a:tbl>
          </a:graphicData>
        </a:graphic>
      </p:graphicFrame>
      <p:pic>
        <p:nvPicPr>
          <p:cNvPr id="49" name="Picture 48"/>
          <p:cNvPicPr>
            <a:picLocks noChangeAspect="1"/>
          </p:cNvPicPr>
          <p:nvPr/>
        </p:nvPicPr>
        <p:blipFill>
          <a:blip r:embed="rId3">
            <a:clrChange>
              <a:clrFrom>
                <a:srgbClr val="FFFFFF"/>
              </a:clrFrom>
              <a:clrTo>
                <a:srgbClr val="FFFFFF">
                  <a:alpha val="0"/>
                </a:srgbClr>
              </a:clrTo>
            </a:clrChange>
          </a:blip>
          <a:stretch>
            <a:fillRect/>
          </a:stretch>
        </p:blipFill>
        <p:spPr>
          <a:xfrm>
            <a:off x="6485768" y="1334969"/>
            <a:ext cx="1079086" cy="792549"/>
          </a:xfrm>
          <a:prstGeom prst="rect">
            <a:avLst/>
          </a:prstGeom>
        </p:spPr>
      </p:pic>
      <p:pic>
        <p:nvPicPr>
          <p:cNvPr id="31" name="Picture 30"/>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9769" t="21497" r="23556" b="21369"/>
          <a:stretch/>
        </p:blipFill>
        <p:spPr>
          <a:xfrm>
            <a:off x="853932" y="4048047"/>
            <a:ext cx="907073" cy="914400"/>
          </a:xfrm>
          <a:prstGeom prst="rect">
            <a:avLst/>
          </a:prstGeom>
        </p:spPr>
      </p:pic>
      <p:pic>
        <p:nvPicPr>
          <p:cNvPr id="30" name="Picture 29"/>
          <p:cNvPicPr>
            <a:picLocks noChangeAspect="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21457" t="23291" r="23098" b="21265"/>
          <a:stretch/>
        </p:blipFill>
        <p:spPr>
          <a:xfrm>
            <a:off x="850268" y="2708920"/>
            <a:ext cx="914401" cy="914400"/>
          </a:xfrm>
          <a:prstGeom prst="rect">
            <a:avLst/>
          </a:prstGeom>
        </p:spPr>
      </p:pic>
      <p:sp>
        <p:nvSpPr>
          <p:cNvPr id="3" name="Title 2"/>
          <p:cNvSpPr>
            <a:spLocks noGrp="1"/>
          </p:cNvSpPr>
          <p:nvPr>
            <p:ph type="title"/>
          </p:nvPr>
        </p:nvSpPr>
        <p:spPr/>
        <p:txBody>
          <a:bodyPr/>
          <a:lstStyle/>
          <a:p>
            <a:r>
              <a:rPr lang="en-US" dirty="0"/>
              <a:t>HPE IT’s DevOps Manifesto</a:t>
            </a:r>
          </a:p>
        </p:txBody>
      </p:sp>
      <p:pic>
        <p:nvPicPr>
          <p:cNvPr id="2" name="Picture 1"/>
          <p:cNvPicPr>
            <a:picLocks noChangeAspect="1"/>
          </p:cNvPicPr>
          <p:nvPr/>
        </p:nvPicPr>
        <p:blipFill rotWithShape="1">
          <a:blip r:embed="rId6">
            <a:clrChange>
              <a:clrFrom>
                <a:srgbClr val="FFFFFF"/>
              </a:clrFrom>
              <a:clrTo>
                <a:srgbClr val="FFFFFF">
                  <a:alpha val="0"/>
                </a:srgbClr>
              </a:clrTo>
            </a:clrChange>
          </a:blip>
          <a:srcRect l="7014" t="6346" r="5029"/>
          <a:stretch/>
        </p:blipFill>
        <p:spPr>
          <a:xfrm>
            <a:off x="640500" y="1268760"/>
            <a:ext cx="1512168" cy="924966"/>
          </a:xfrm>
          <a:prstGeom prst="rect">
            <a:avLst/>
          </a:prstGeom>
        </p:spPr>
      </p:pic>
      <p:pic>
        <p:nvPicPr>
          <p:cNvPr id="4" name="Picture 3"/>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571828" y="2708920"/>
            <a:ext cx="906966" cy="914400"/>
          </a:xfrm>
          <a:prstGeom prst="rect">
            <a:avLst/>
          </a:prstGeom>
        </p:spPr>
      </p:pic>
      <p:pic>
        <p:nvPicPr>
          <p:cNvPr id="45" name="Picture 44"/>
          <p:cNvPicPr>
            <a:picLocks noChangeAspect="1"/>
          </p:cNvPicPr>
          <p:nvPr/>
        </p:nvPicPr>
        <p:blipFill>
          <a:blip r:embed="rId8">
            <a:clrChange>
              <a:clrFrom>
                <a:srgbClr val="FFFFFF"/>
              </a:clrFrom>
              <a:clrTo>
                <a:srgbClr val="FFFFFF">
                  <a:alpha val="0"/>
                </a:srgbClr>
              </a:clrTo>
            </a:clrChange>
          </a:blip>
          <a:stretch>
            <a:fillRect/>
          </a:stretch>
        </p:blipFill>
        <p:spPr>
          <a:xfrm>
            <a:off x="6384629" y="4048047"/>
            <a:ext cx="1281364" cy="914400"/>
          </a:xfrm>
          <a:prstGeom prst="rect">
            <a:avLst/>
          </a:prstGeom>
        </p:spPr>
      </p:pic>
      <p:pic>
        <p:nvPicPr>
          <p:cNvPr id="46" name="Picture 45"/>
          <p:cNvPicPr>
            <a:picLocks noChangeAspect="1"/>
          </p:cNvPicPr>
          <p:nvPr/>
        </p:nvPicPr>
        <p:blipFill>
          <a:blip r:embed="rId9">
            <a:clrChange>
              <a:clrFrom>
                <a:srgbClr val="FFFFFF"/>
              </a:clrFrom>
              <a:clrTo>
                <a:srgbClr val="FFFFFF">
                  <a:alpha val="0"/>
                </a:srgbClr>
              </a:clrTo>
            </a:clrChange>
          </a:blip>
          <a:stretch>
            <a:fillRect/>
          </a:stretch>
        </p:blipFill>
        <p:spPr>
          <a:xfrm>
            <a:off x="4663822" y="5669240"/>
            <a:ext cx="1360170" cy="640080"/>
          </a:xfrm>
          <a:prstGeom prst="rect">
            <a:avLst/>
          </a:prstGeom>
        </p:spPr>
      </p:pic>
    </p:spTree>
    <p:extLst>
      <p:ext uri="{BB962C8B-B14F-4D97-AF65-F5344CB8AC3E}">
        <p14:creationId xmlns:p14="http://schemas.microsoft.com/office/powerpoint/2010/main" val="6181855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89541" y="1997573"/>
            <a:ext cx="7365580" cy="1828800"/>
          </a:xfrm>
        </p:spPr>
        <p:txBody>
          <a:bodyPr/>
          <a:lstStyle/>
          <a:p>
            <a:r>
              <a:rPr lang="en-US" sz="6400" dirty="0"/>
              <a:t>Collaboration</a:t>
            </a:r>
          </a:p>
        </p:txBody>
      </p:sp>
      <p:sp>
        <p:nvSpPr>
          <p:cNvPr id="2" name="Oval 1"/>
          <p:cNvSpPr/>
          <p:nvPr/>
        </p:nvSpPr>
        <p:spPr>
          <a:xfrm>
            <a:off x="967676" y="1746324"/>
            <a:ext cx="1271381" cy="127138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600" b="1" dirty="0">
                <a:solidFill>
                  <a:schemeClr val="bg1"/>
                </a:solidFill>
              </a:rPr>
              <a:t>1</a:t>
            </a:r>
          </a:p>
        </p:txBody>
      </p:sp>
      <p:sp>
        <p:nvSpPr>
          <p:cNvPr id="4" name="TextBox 3"/>
          <p:cNvSpPr txBox="1"/>
          <p:nvPr/>
        </p:nvSpPr>
        <p:spPr>
          <a:xfrm>
            <a:off x="2657624" y="3179549"/>
            <a:ext cx="6291643" cy="2035359"/>
          </a:xfrm>
          <a:prstGeom prst="rect">
            <a:avLst/>
          </a:prstGeom>
          <a:noFill/>
        </p:spPr>
        <p:txBody>
          <a:bodyPr wrap="square" lIns="0" tIns="0" rIns="0" bIns="0" rtlCol="0">
            <a:noAutofit/>
          </a:bodyPr>
          <a:lstStyle/>
          <a:p>
            <a:pPr>
              <a:lnSpc>
                <a:spcPct val="90000"/>
              </a:lnSpc>
            </a:pPr>
            <a:r>
              <a:rPr lang="en-US" sz="3200" dirty="0"/>
              <a:t>Without playing with org charts</a:t>
            </a:r>
          </a:p>
        </p:txBody>
      </p:sp>
    </p:spTree>
    <p:extLst>
      <p:ext uri="{BB962C8B-B14F-4D97-AF65-F5344CB8AC3E}">
        <p14:creationId xmlns:p14="http://schemas.microsoft.com/office/powerpoint/2010/main" val="3022611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organization</a:t>
            </a:r>
          </a:p>
        </p:txBody>
      </p:sp>
      <p:sp>
        <p:nvSpPr>
          <p:cNvPr id="3" name="Slide Number Placeholder 2"/>
          <p:cNvSpPr>
            <a:spLocks noGrp="1"/>
          </p:cNvSpPr>
          <p:nvPr>
            <p:ph type="sldNum" sz="quarter" idx="12"/>
          </p:nvPr>
        </p:nvSpPr>
        <p:spPr/>
        <p:txBody>
          <a:bodyPr/>
          <a:lstStyle/>
          <a:p>
            <a:fld id="{00DE720E-C72B-42F0-AD69-52D60E3C605E}" type="slidenum">
              <a:rPr lang="en-US" smtClean="0">
                <a:solidFill>
                  <a:srgbClr val="E5E8E8">
                    <a:lumMod val="75000"/>
                  </a:srgbClr>
                </a:solidFill>
                <a:latin typeface="+mj-lt"/>
              </a:rPr>
              <a:pPr/>
              <a:t>6</a:t>
            </a:fld>
            <a:endParaRPr lang="en-US" dirty="0">
              <a:solidFill>
                <a:srgbClr val="E5E8E8">
                  <a:lumMod val="75000"/>
                </a:srgbClr>
              </a:solidFill>
              <a:latin typeface="+mj-lt"/>
            </a:endParaRPr>
          </a:p>
        </p:txBody>
      </p:sp>
      <p:cxnSp>
        <p:nvCxnSpPr>
          <p:cNvPr id="10" name="Straight Connector 9"/>
          <p:cNvCxnSpPr/>
          <p:nvPr/>
        </p:nvCxnSpPr>
        <p:spPr>
          <a:xfrm>
            <a:off x="3791744" y="1541305"/>
            <a:ext cx="0" cy="2345267"/>
          </a:xfrm>
          <a:prstGeom prst="line">
            <a:avLst/>
          </a:prstGeom>
          <a:ln w="19050">
            <a:solidFill>
              <a:schemeClr val="bg2">
                <a:lumMod val="7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010011" y="1541305"/>
            <a:ext cx="0" cy="2345267"/>
          </a:xfrm>
          <a:prstGeom prst="line">
            <a:avLst/>
          </a:prstGeom>
          <a:ln w="19050">
            <a:solidFill>
              <a:schemeClr val="bg2">
                <a:lumMod val="75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81098" y="3907238"/>
            <a:ext cx="1609008" cy="575733"/>
          </a:xfrm>
          <a:prstGeom prst="rect">
            <a:avLst/>
          </a:prstGeom>
          <a:noFill/>
        </p:spPr>
        <p:txBody>
          <a:bodyPr wrap="square" lIns="0" tIns="0" rIns="0" bIns="0" rtlCol="0">
            <a:noAutofit/>
          </a:bodyPr>
          <a:lstStyle/>
          <a:p>
            <a:pPr algn="ctr">
              <a:lnSpc>
                <a:spcPct val="90000"/>
              </a:lnSpc>
            </a:pPr>
            <a:r>
              <a:rPr lang="en-US" sz="2400" dirty="0">
                <a:latin typeface="+mj-lt"/>
              </a:rPr>
              <a:t>Dev + QA</a:t>
            </a:r>
          </a:p>
        </p:txBody>
      </p:sp>
      <p:sp>
        <p:nvSpPr>
          <p:cNvPr id="15" name="TextBox 14"/>
          <p:cNvSpPr txBox="1"/>
          <p:nvPr/>
        </p:nvSpPr>
        <p:spPr>
          <a:xfrm>
            <a:off x="3970726" y="3907238"/>
            <a:ext cx="1818968" cy="575733"/>
          </a:xfrm>
          <a:prstGeom prst="rect">
            <a:avLst/>
          </a:prstGeom>
          <a:noFill/>
        </p:spPr>
        <p:txBody>
          <a:bodyPr wrap="square" lIns="0" tIns="0" rIns="0" bIns="0" rtlCol="0">
            <a:noAutofit/>
          </a:bodyPr>
          <a:lstStyle/>
          <a:p>
            <a:pPr algn="ctr">
              <a:lnSpc>
                <a:spcPct val="90000"/>
              </a:lnSpc>
            </a:pPr>
            <a:r>
              <a:rPr lang="en-US" sz="2400" dirty="0">
                <a:latin typeface="+mj-lt"/>
              </a:rPr>
              <a:t>Change Management</a:t>
            </a:r>
          </a:p>
        </p:txBody>
      </p:sp>
      <p:sp>
        <p:nvSpPr>
          <p:cNvPr id="16" name="TextBox 15"/>
          <p:cNvSpPr txBox="1"/>
          <p:nvPr/>
        </p:nvSpPr>
        <p:spPr>
          <a:xfrm>
            <a:off x="6134719" y="3907238"/>
            <a:ext cx="1851471" cy="575733"/>
          </a:xfrm>
          <a:prstGeom prst="rect">
            <a:avLst/>
          </a:prstGeom>
          <a:noFill/>
        </p:spPr>
        <p:txBody>
          <a:bodyPr wrap="square" lIns="0" tIns="0" rIns="0" bIns="0" rtlCol="0">
            <a:noAutofit/>
          </a:bodyPr>
          <a:lstStyle/>
          <a:p>
            <a:pPr algn="ctr">
              <a:lnSpc>
                <a:spcPct val="90000"/>
              </a:lnSpc>
            </a:pPr>
            <a:r>
              <a:rPr lang="en-US" sz="2400" dirty="0">
                <a:latin typeface="+mj-lt"/>
              </a:rPr>
              <a:t>Infrastructure</a:t>
            </a:r>
          </a:p>
          <a:p>
            <a:pPr algn="ctr">
              <a:lnSpc>
                <a:spcPct val="90000"/>
              </a:lnSpc>
            </a:pPr>
            <a:r>
              <a:rPr lang="en-US" sz="2400" dirty="0">
                <a:latin typeface="+mj-lt"/>
              </a:rPr>
              <a:t>(cloud, DBA, Security)</a:t>
            </a:r>
          </a:p>
        </p:txBody>
      </p:sp>
      <p:cxnSp>
        <p:nvCxnSpPr>
          <p:cNvPr id="24" name="Straight Connector 23"/>
          <p:cNvCxnSpPr/>
          <p:nvPr/>
        </p:nvCxnSpPr>
        <p:spPr>
          <a:xfrm>
            <a:off x="8206507" y="1541305"/>
            <a:ext cx="0" cy="2345267"/>
          </a:xfrm>
          <a:prstGeom prst="line">
            <a:avLst/>
          </a:prstGeom>
          <a:ln w="19050">
            <a:solidFill>
              <a:schemeClr val="bg2">
                <a:lumMod val="75000"/>
              </a:schemeClr>
            </a:solidFill>
            <a:miter lim="800000"/>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435947" y="3907238"/>
            <a:ext cx="1751389" cy="575733"/>
          </a:xfrm>
          <a:prstGeom prst="rect">
            <a:avLst/>
          </a:prstGeom>
          <a:noFill/>
        </p:spPr>
        <p:txBody>
          <a:bodyPr wrap="square" lIns="0" tIns="0" rIns="0" bIns="0" rtlCol="0">
            <a:noAutofit/>
          </a:bodyPr>
          <a:lstStyle/>
          <a:p>
            <a:pPr algn="ctr">
              <a:lnSpc>
                <a:spcPct val="90000"/>
              </a:lnSpc>
            </a:pPr>
            <a:r>
              <a:rPr lang="en-US" sz="2400" dirty="0">
                <a:latin typeface="+mj-lt"/>
              </a:rPr>
              <a:t>Support</a:t>
            </a:r>
          </a:p>
        </p:txBody>
      </p:sp>
      <p:grpSp>
        <p:nvGrpSpPr>
          <p:cNvPr id="17" name="Group 16"/>
          <p:cNvGrpSpPr/>
          <p:nvPr/>
        </p:nvGrpSpPr>
        <p:grpSpPr>
          <a:xfrm>
            <a:off x="1707737" y="1918520"/>
            <a:ext cx="1582369" cy="1582369"/>
            <a:chOff x="611188" y="4840288"/>
            <a:chExt cx="822325" cy="822325"/>
          </a:xfrm>
        </p:grpSpPr>
        <p:sp>
          <p:nvSpPr>
            <p:cNvPr id="18" name="Freeform 121"/>
            <p:cNvSpPr>
              <a:spLocks noEditPoints="1"/>
            </p:cNvSpPr>
            <p:nvPr/>
          </p:nvSpPr>
          <p:spPr bwMode="auto">
            <a:xfrm>
              <a:off x="668338" y="5160963"/>
              <a:ext cx="158750" cy="158750"/>
            </a:xfrm>
            <a:custGeom>
              <a:avLst/>
              <a:gdLst>
                <a:gd name="T0" fmla="*/ 44 w 89"/>
                <a:gd name="T1" fmla="*/ 89 h 89"/>
                <a:gd name="T2" fmla="*/ 0 w 89"/>
                <a:gd name="T3" fmla="*/ 45 h 89"/>
                <a:gd name="T4" fmla="*/ 44 w 89"/>
                <a:gd name="T5" fmla="*/ 0 h 89"/>
                <a:gd name="T6" fmla="*/ 89 w 89"/>
                <a:gd name="T7" fmla="*/ 45 h 89"/>
                <a:gd name="T8" fmla="*/ 44 w 89"/>
                <a:gd name="T9" fmla="*/ 89 h 89"/>
                <a:gd name="T10" fmla="*/ 44 w 89"/>
                <a:gd name="T11" fmla="*/ 25 h 89"/>
                <a:gd name="T12" fmla="*/ 25 w 89"/>
                <a:gd name="T13" fmla="*/ 45 h 89"/>
                <a:gd name="T14" fmla="*/ 44 w 89"/>
                <a:gd name="T15" fmla="*/ 64 h 89"/>
                <a:gd name="T16" fmla="*/ 64 w 89"/>
                <a:gd name="T17" fmla="*/ 45 h 89"/>
                <a:gd name="T18" fmla="*/ 44 w 89"/>
                <a:gd name="T19" fmla="*/ 2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9">
                  <a:moveTo>
                    <a:pt x="44" y="89"/>
                  </a:moveTo>
                  <a:cubicBezTo>
                    <a:pt x="20" y="89"/>
                    <a:pt x="0" y="69"/>
                    <a:pt x="0" y="45"/>
                  </a:cubicBezTo>
                  <a:cubicBezTo>
                    <a:pt x="0" y="20"/>
                    <a:pt x="20" y="0"/>
                    <a:pt x="44" y="0"/>
                  </a:cubicBezTo>
                  <a:cubicBezTo>
                    <a:pt x="69" y="0"/>
                    <a:pt x="89" y="20"/>
                    <a:pt x="89" y="45"/>
                  </a:cubicBezTo>
                  <a:cubicBezTo>
                    <a:pt x="89" y="69"/>
                    <a:pt x="69" y="89"/>
                    <a:pt x="44" y="89"/>
                  </a:cubicBezTo>
                  <a:close/>
                  <a:moveTo>
                    <a:pt x="44" y="25"/>
                  </a:moveTo>
                  <a:cubicBezTo>
                    <a:pt x="34" y="25"/>
                    <a:pt x="25" y="34"/>
                    <a:pt x="25" y="45"/>
                  </a:cubicBezTo>
                  <a:cubicBezTo>
                    <a:pt x="25" y="55"/>
                    <a:pt x="34" y="64"/>
                    <a:pt x="44" y="64"/>
                  </a:cubicBezTo>
                  <a:cubicBezTo>
                    <a:pt x="55" y="64"/>
                    <a:pt x="64" y="55"/>
                    <a:pt x="64" y="45"/>
                  </a:cubicBezTo>
                  <a:cubicBezTo>
                    <a:pt x="64" y="34"/>
                    <a:pt x="55" y="25"/>
                    <a:pt x="44"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9" name="Freeform 122"/>
            <p:cNvSpPr>
              <a:spLocks/>
            </p:cNvSpPr>
            <p:nvPr/>
          </p:nvSpPr>
          <p:spPr bwMode="auto">
            <a:xfrm>
              <a:off x="611188" y="5341938"/>
              <a:ext cx="273050" cy="184150"/>
            </a:xfrm>
            <a:custGeom>
              <a:avLst/>
              <a:gdLst>
                <a:gd name="T0" fmla="*/ 172 w 172"/>
                <a:gd name="T1" fmla="*/ 116 h 116"/>
                <a:gd name="T2" fmla="*/ 144 w 172"/>
                <a:gd name="T3" fmla="*/ 116 h 116"/>
                <a:gd name="T4" fmla="*/ 144 w 172"/>
                <a:gd name="T5" fmla="*/ 30 h 116"/>
                <a:gd name="T6" fmla="*/ 28 w 172"/>
                <a:gd name="T7" fmla="*/ 30 h 116"/>
                <a:gd name="T8" fmla="*/ 28 w 172"/>
                <a:gd name="T9" fmla="*/ 116 h 116"/>
                <a:gd name="T10" fmla="*/ 0 w 172"/>
                <a:gd name="T11" fmla="*/ 116 h 116"/>
                <a:gd name="T12" fmla="*/ 0 w 172"/>
                <a:gd name="T13" fmla="*/ 0 h 116"/>
                <a:gd name="T14" fmla="*/ 172 w 172"/>
                <a:gd name="T15" fmla="*/ 0 h 116"/>
                <a:gd name="T16" fmla="*/ 172 w 172"/>
                <a:gd name="T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16">
                  <a:moveTo>
                    <a:pt x="172" y="116"/>
                  </a:moveTo>
                  <a:lnTo>
                    <a:pt x="144" y="116"/>
                  </a:lnTo>
                  <a:lnTo>
                    <a:pt x="144" y="30"/>
                  </a:lnTo>
                  <a:lnTo>
                    <a:pt x="28" y="30"/>
                  </a:lnTo>
                  <a:lnTo>
                    <a:pt x="28" y="116"/>
                  </a:lnTo>
                  <a:lnTo>
                    <a:pt x="0" y="116"/>
                  </a:lnTo>
                  <a:lnTo>
                    <a:pt x="0" y="0"/>
                  </a:lnTo>
                  <a:lnTo>
                    <a:pt x="172" y="0"/>
                  </a:lnTo>
                  <a:lnTo>
                    <a:pt x="172"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0" name="Freeform 123"/>
            <p:cNvSpPr>
              <a:spLocks/>
            </p:cNvSpPr>
            <p:nvPr/>
          </p:nvSpPr>
          <p:spPr bwMode="auto">
            <a:xfrm>
              <a:off x="679450" y="5503863"/>
              <a:ext cx="138113" cy="158750"/>
            </a:xfrm>
            <a:custGeom>
              <a:avLst/>
              <a:gdLst>
                <a:gd name="T0" fmla="*/ 87 w 87"/>
                <a:gd name="T1" fmla="*/ 100 h 100"/>
                <a:gd name="T2" fmla="*/ 0 w 87"/>
                <a:gd name="T3" fmla="*/ 100 h 100"/>
                <a:gd name="T4" fmla="*/ 0 w 87"/>
                <a:gd name="T5" fmla="*/ 0 h 100"/>
                <a:gd name="T6" fmla="*/ 29 w 87"/>
                <a:gd name="T7" fmla="*/ 0 h 100"/>
                <a:gd name="T8" fmla="*/ 29 w 87"/>
                <a:gd name="T9" fmla="*/ 72 h 100"/>
                <a:gd name="T10" fmla="*/ 57 w 87"/>
                <a:gd name="T11" fmla="*/ 72 h 100"/>
                <a:gd name="T12" fmla="*/ 57 w 87"/>
                <a:gd name="T13" fmla="*/ 0 h 100"/>
                <a:gd name="T14" fmla="*/ 87 w 87"/>
                <a:gd name="T15" fmla="*/ 0 h 100"/>
                <a:gd name="T16" fmla="*/ 87 w 87"/>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00">
                  <a:moveTo>
                    <a:pt x="87" y="100"/>
                  </a:moveTo>
                  <a:lnTo>
                    <a:pt x="0" y="100"/>
                  </a:lnTo>
                  <a:lnTo>
                    <a:pt x="0" y="0"/>
                  </a:lnTo>
                  <a:lnTo>
                    <a:pt x="29" y="0"/>
                  </a:lnTo>
                  <a:lnTo>
                    <a:pt x="29" y="72"/>
                  </a:lnTo>
                  <a:lnTo>
                    <a:pt x="57" y="72"/>
                  </a:lnTo>
                  <a:lnTo>
                    <a:pt x="57" y="0"/>
                  </a:lnTo>
                  <a:lnTo>
                    <a:pt x="87" y="0"/>
                  </a:lnTo>
                  <a:lnTo>
                    <a:pt x="87"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1" name="Rectangle 124"/>
            <p:cNvSpPr>
              <a:spLocks noChangeArrowheads="1"/>
            </p:cNvSpPr>
            <p:nvPr/>
          </p:nvSpPr>
          <p:spPr bwMode="auto">
            <a:xfrm>
              <a:off x="725488" y="5411788"/>
              <a:ext cx="44450" cy="68263"/>
            </a:xfrm>
            <a:prstGeom prst="rect">
              <a:avLst/>
            </a:prstGeom>
            <a:solidFill>
              <a:srgbClr val="00B3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2" name="Freeform 125"/>
            <p:cNvSpPr>
              <a:spLocks noEditPoints="1"/>
            </p:cNvSpPr>
            <p:nvPr/>
          </p:nvSpPr>
          <p:spPr bwMode="auto">
            <a:xfrm>
              <a:off x="1217613" y="5160963"/>
              <a:ext cx="158750" cy="158750"/>
            </a:xfrm>
            <a:custGeom>
              <a:avLst/>
              <a:gdLst>
                <a:gd name="T0" fmla="*/ 45 w 89"/>
                <a:gd name="T1" fmla="*/ 89 h 89"/>
                <a:gd name="T2" fmla="*/ 0 w 89"/>
                <a:gd name="T3" fmla="*/ 45 h 89"/>
                <a:gd name="T4" fmla="*/ 45 w 89"/>
                <a:gd name="T5" fmla="*/ 0 h 89"/>
                <a:gd name="T6" fmla="*/ 89 w 89"/>
                <a:gd name="T7" fmla="*/ 45 h 89"/>
                <a:gd name="T8" fmla="*/ 45 w 89"/>
                <a:gd name="T9" fmla="*/ 89 h 89"/>
                <a:gd name="T10" fmla="*/ 45 w 89"/>
                <a:gd name="T11" fmla="*/ 25 h 89"/>
                <a:gd name="T12" fmla="*/ 25 w 89"/>
                <a:gd name="T13" fmla="*/ 45 h 89"/>
                <a:gd name="T14" fmla="*/ 45 w 89"/>
                <a:gd name="T15" fmla="*/ 64 h 89"/>
                <a:gd name="T16" fmla="*/ 64 w 89"/>
                <a:gd name="T17" fmla="*/ 45 h 89"/>
                <a:gd name="T18" fmla="*/ 45 w 89"/>
                <a:gd name="T19" fmla="*/ 2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9">
                  <a:moveTo>
                    <a:pt x="45" y="89"/>
                  </a:moveTo>
                  <a:cubicBezTo>
                    <a:pt x="20" y="89"/>
                    <a:pt x="0" y="69"/>
                    <a:pt x="0" y="45"/>
                  </a:cubicBezTo>
                  <a:cubicBezTo>
                    <a:pt x="0" y="20"/>
                    <a:pt x="20" y="0"/>
                    <a:pt x="45" y="0"/>
                  </a:cubicBezTo>
                  <a:cubicBezTo>
                    <a:pt x="69" y="0"/>
                    <a:pt x="89" y="20"/>
                    <a:pt x="89" y="45"/>
                  </a:cubicBezTo>
                  <a:cubicBezTo>
                    <a:pt x="89" y="69"/>
                    <a:pt x="69" y="89"/>
                    <a:pt x="45" y="89"/>
                  </a:cubicBezTo>
                  <a:close/>
                  <a:moveTo>
                    <a:pt x="45" y="25"/>
                  </a:moveTo>
                  <a:cubicBezTo>
                    <a:pt x="34" y="25"/>
                    <a:pt x="25" y="34"/>
                    <a:pt x="25" y="45"/>
                  </a:cubicBezTo>
                  <a:cubicBezTo>
                    <a:pt x="25" y="55"/>
                    <a:pt x="34" y="64"/>
                    <a:pt x="45" y="64"/>
                  </a:cubicBezTo>
                  <a:cubicBezTo>
                    <a:pt x="55" y="64"/>
                    <a:pt x="64" y="55"/>
                    <a:pt x="64" y="45"/>
                  </a:cubicBezTo>
                  <a:cubicBezTo>
                    <a:pt x="64" y="34"/>
                    <a:pt x="55" y="25"/>
                    <a:pt x="45"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6" name="Freeform 126"/>
            <p:cNvSpPr>
              <a:spLocks/>
            </p:cNvSpPr>
            <p:nvPr/>
          </p:nvSpPr>
          <p:spPr bwMode="auto">
            <a:xfrm>
              <a:off x="1160463" y="5341938"/>
              <a:ext cx="273050" cy="184150"/>
            </a:xfrm>
            <a:custGeom>
              <a:avLst/>
              <a:gdLst>
                <a:gd name="T0" fmla="*/ 172 w 172"/>
                <a:gd name="T1" fmla="*/ 116 h 116"/>
                <a:gd name="T2" fmla="*/ 144 w 172"/>
                <a:gd name="T3" fmla="*/ 116 h 116"/>
                <a:gd name="T4" fmla="*/ 144 w 172"/>
                <a:gd name="T5" fmla="*/ 30 h 116"/>
                <a:gd name="T6" fmla="*/ 28 w 172"/>
                <a:gd name="T7" fmla="*/ 30 h 116"/>
                <a:gd name="T8" fmla="*/ 28 w 172"/>
                <a:gd name="T9" fmla="*/ 116 h 116"/>
                <a:gd name="T10" fmla="*/ 0 w 172"/>
                <a:gd name="T11" fmla="*/ 116 h 116"/>
                <a:gd name="T12" fmla="*/ 0 w 172"/>
                <a:gd name="T13" fmla="*/ 0 h 116"/>
                <a:gd name="T14" fmla="*/ 172 w 172"/>
                <a:gd name="T15" fmla="*/ 0 h 116"/>
                <a:gd name="T16" fmla="*/ 172 w 172"/>
                <a:gd name="T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16">
                  <a:moveTo>
                    <a:pt x="172" y="116"/>
                  </a:moveTo>
                  <a:lnTo>
                    <a:pt x="144" y="116"/>
                  </a:lnTo>
                  <a:lnTo>
                    <a:pt x="144" y="30"/>
                  </a:lnTo>
                  <a:lnTo>
                    <a:pt x="28" y="30"/>
                  </a:lnTo>
                  <a:lnTo>
                    <a:pt x="28" y="116"/>
                  </a:lnTo>
                  <a:lnTo>
                    <a:pt x="0" y="116"/>
                  </a:lnTo>
                  <a:lnTo>
                    <a:pt x="0" y="0"/>
                  </a:lnTo>
                  <a:lnTo>
                    <a:pt x="172" y="0"/>
                  </a:lnTo>
                  <a:lnTo>
                    <a:pt x="172"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7" name="Freeform 127"/>
            <p:cNvSpPr>
              <a:spLocks/>
            </p:cNvSpPr>
            <p:nvPr/>
          </p:nvSpPr>
          <p:spPr bwMode="auto">
            <a:xfrm>
              <a:off x="1227138" y="5503863"/>
              <a:ext cx="138113" cy="158750"/>
            </a:xfrm>
            <a:custGeom>
              <a:avLst/>
              <a:gdLst>
                <a:gd name="T0" fmla="*/ 87 w 87"/>
                <a:gd name="T1" fmla="*/ 100 h 100"/>
                <a:gd name="T2" fmla="*/ 0 w 87"/>
                <a:gd name="T3" fmla="*/ 100 h 100"/>
                <a:gd name="T4" fmla="*/ 0 w 87"/>
                <a:gd name="T5" fmla="*/ 0 h 100"/>
                <a:gd name="T6" fmla="*/ 30 w 87"/>
                <a:gd name="T7" fmla="*/ 0 h 100"/>
                <a:gd name="T8" fmla="*/ 30 w 87"/>
                <a:gd name="T9" fmla="*/ 72 h 100"/>
                <a:gd name="T10" fmla="*/ 58 w 87"/>
                <a:gd name="T11" fmla="*/ 72 h 100"/>
                <a:gd name="T12" fmla="*/ 58 w 87"/>
                <a:gd name="T13" fmla="*/ 0 h 100"/>
                <a:gd name="T14" fmla="*/ 87 w 87"/>
                <a:gd name="T15" fmla="*/ 0 h 100"/>
                <a:gd name="T16" fmla="*/ 87 w 87"/>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00">
                  <a:moveTo>
                    <a:pt x="87" y="100"/>
                  </a:moveTo>
                  <a:lnTo>
                    <a:pt x="0" y="100"/>
                  </a:lnTo>
                  <a:lnTo>
                    <a:pt x="0" y="0"/>
                  </a:lnTo>
                  <a:lnTo>
                    <a:pt x="30" y="0"/>
                  </a:lnTo>
                  <a:lnTo>
                    <a:pt x="30" y="72"/>
                  </a:lnTo>
                  <a:lnTo>
                    <a:pt x="58" y="72"/>
                  </a:lnTo>
                  <a:lnTo>
                    <a:pt x="58" y="0"/>
                  </a:lnTo>
                  <a:lnTo>
                    <a:pt x="87" y="0"/>
                  </a:lnTo>
                  <a:lnTo>
                    <a:pt x="87"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8" name="Rectangle 128"/>
            <p:cNvSpPr>
              <a:spLocks noChangeArrowheads="1"/>
            </p:cNvSpPr>
            <p:nvPr/>
          </p:nvSpPr>
          <p:spPr bwMode="auto">
            <a:xfrm>
              <a:off x="1274763" y="5411788"/>
              <a:ext cx="44450" cy="68263"/>
            </a:xfrm>
            <a:prstGeom prst="rect">
              <a:avLst/>
            </a:prstGeom>
            <a:solidFill>
              <a:srgbClr val="00B3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9" name="Freeform 129"/>
            <p:cNvSpPr>
              <a:spLocks noEditPoints="1"/>
            </p:cNvSpPr>
            <p:nvPr/>
          </p:nvSpPr>
          <p:spPr bwMode="auto">
            <a:xfrm>
              <a:off x="941388" y="4840288"/>
              <a:ext cx="161925" cy="158750"/>
            </a:xfrm>
            <a:custGeom>
              <a:avLst/>
              <a:gdLst>
                <a:gd name="T0" fmla="*/ 45 w 90"/>
                <a:gd name="T1" fmla="*/ 89 h 89"/>
                <a:gd name="T2" fmla="*/ 0 w 90"/>
                <a:gd name="T3" fmla="*/ 44 h 89"/>
                <a:gd name="T4" fmla="*/ 45 w 90"/>
                <a:gd name="T5" fmla="*/ 0 h 89"/>
                <a:gd name="T6" fmla="*/ 90 w 90"/>
                <a:gd name="T7" fmla="*/ 44 h 89"/>
                <a:gd name="T8" fmla="*/ 45 w 90"/>
                <a:gd name="T9" fmla="*/ 89 h 89"/>
                <a:gd name="T10" fmla="*/ 45 w 90"/>
                <a:gd name="T11" fmla="*/ 25 h 89"/>
                <a:gd name="T12" fmla="*/ 26 w 90"/>
                <a:gd name="T13" fmla="*/ 44 h 89"/>
                <a:gd name="T14" fmla="*/ 45 w 90"/>
                <a:gd name="T15" fmla="*/ 64 h 89"/>
                <a:gd name="T16" fmla="*/ 64 w 90"/>
                <a:gd name="T17" fmla="*/ 44 h 89"/>
                <a:gd name="T18" fmla="*/ 45 w 90"/>
                <a:gd name="T19" fmla="*/ 2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9">
                  <a:moveTo>
                    <a:pt x="45" y="89"/>
                  </a:moveTo>
                  <a:cubicBezTo>
                    <a:pt x="20" y="89"/>
                    <a:pt x="0" y="69"/>
                    <a:pt x="0" y="44"/>
                  </a:cubicBezTo>
                  <a:cubicBezTo>
                    <a:pt x="0" y="20"/>
                    <a:pt x="20" y="0"/>
                    <a:pt x="45" y="0"/>
                  </a:cubicBezTo>
                  <a:cubicBezTo>
                    <a:pt x="70" y="0"/>
                    <a:pt x="90" y="20"/>
                    <a:pt x="90" y="44"/>
                  </a:cubicBezTo>
                  <a:cubicBezTo>
                    <a:pt x="90" y="69"/>
                    <a:pt x="70" y="89"/>
                    <a:pt x="45" y="89"/>
                  </a:cubicBezTo>
                  <a:close/>
                  <a:moveTo>
                    <a:pt x="45" y="25"/>
                  </a:moveTo>
                  <a:cubicBezTo>
                    <a:pt x="34" y="25"/>
                    <a:pt x="26" y="34"/>
                    <a:pt x="26" y="44"/>
                  </a:cubicBezTo>
                  <a:cubicBezTo>
                    <a:pt x="26" y="55"/>
                    <a:pt x="34" y="64"/>
                    <a:pt x="45" y="64"/>
                  </a:cubicBezTo>
                  <a:cubicBezTo>
                    <a:pt x="56" y="64"/>
                    <a:pt x="64" y="55"/>
                    <a:pt x="64" y="44"/>
                  </a:cubicBezTo>
                  <a:cubicBezTo>
                    <a:pt x="64" y="34"/>
                    <a:pt x="56" y="25"/>
                    <a:pt x="45"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0" name="Freeform 130"/>
            <p:cNvSpPr>
              <a:spLocks/>
            </p:cNvSpPr>
            <p:nvPr/>
          </p:nvSpPr>
          <p:spPr bwMode="auto">
            <a:xfrm>
              <a:off x="884238" y="5022850"/>
              <a:ext cx="276225" cy="182563"/>
            </a:xfrm>
            <a:custGeom>
              <a:avLst/>
              <a:gdLst>
                <a:gd name="T0" fmla="*/ 174 w 174"/>
                <a:gd name="T1" fmla="*/ 115 h 115"/>
                <a:gd name="T2" fmla="*/ 144 w 174"/>
                <a:gd name="T3" fmla="*/ 115 h 115"/>
                <a:gd name="T4" fmla="*/ 144 w 174"/>
                <a:gd name="T5" fmla="*/ 29 h 115"/>
                <a:gd name="T6" fmla="*/ 30 w 174"/>
                <a:gd name="T7" fmla="*/ 29 h 115"/>
                <a:gd name="T8" fmla="*/ 30 w 174"/>
                <a:gd name="T9" fmla="*/ 115 h 115"/>
                <a:gd name="T10" fmla="*/ 0 w 174"/>
                <a:gd name="T11" fmla="*/ 115 h 115"/>
                <a:gd name="T12" fmla="*/ 0 w 174"/>
                <a:gd name="T13" fmla="*/ 0 h 115"/>
                <a:gd name="T14" fmla="*/ 174 w 174"/>
                <a:gd name="T15" fmla="*/ 0 h 115"/>
                <a:gd name="T16" fmla="*/ 174 w 174"/>
                <a:gd name="T17"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115">
                  <a:moveTo>
                    <a:pt x="174" y="115"/>
                  </a:moveTo>
                  <a:lnTo>
                    <a:pt x="144" y="115"/>
                  </a:lnTo>
                  <a:lnTo>
                    <a:pt x="144" y="29"/>
                  </a:lnTo>
                  <a:lnTo>
                    <a:pt x="30" y="29"/>
                  </a:lnTo>
                  <a:lnTo>
                    <a:pt x="30" y="115"/>
                  </a:lnTo>
                  <a:lnTo>
                    <a:pt x="0" y="115"/>
                  </a:lnTo>
                  <a:lnTo>
                    <a:pt x="0" y="0"/>
                  </a:lnTo>
                  <a:lnTo>
                    <a:pt x="174" y="0"/>
                  </a:lnTo>
                  <a:lnTo>
                    <a:pt x="174"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1" name="Freeform 131"/>
            <p:cNvSpPr>
              <a:spLocks/>
            </p:cNvSpPr>
            <p:nvPr/>
          </p:nvSpPr>
          <p:spPr bwMode="auto">
            <a:xfrm>
              <a:off x="954088" y="5183188"/>
              <a:ext cx="136525" cy="158750"/>
            </a:xfrm>
            <a:custGeom>
              <a:avLst/>
              <a:gdLst>
                <a:gd name="T0" fmla="*/ 86 w 86"/>
                <a:gd name="T1" fmla="*/ 100 h 100"/>
                <a:gd name="T2" fmla="*/ 0 w 86"/>
                <a:gd name="T3" fmla="*/ 100 h 100"/>
                <a:gd name="T4" fmla="*/ 0 w 86"/>
                <a:gd name="T5" fmla="*/ 0 h 100"/>
                <a:gd name="T6" fmla="*/ 28 w 86"/>
                <a:gd name="T7" fmla="*/ 0 h 100"/>
                <a:gd name="T8" fmla="*/ 28 w 86"/>
                <a:gd name="T9" fmla="*/ 72 h 100"/>
                <a:gd name="T10" fmla="*/ 58 w 86"/>
                <a:gd name="T11" fmla="*/ 72 h 100"/>
                <a:gd name="T12" fmla="*/ 58 w 86"/>
                <a:gd name="T13" fmla="*/ 0 h 100"/>
                <a:gd name="T14" fmla="*/ 86 w 86"/>
                <a:gd name="T15" fmla="*/ 0 h 100"/>
                <a:gd name="T16" fmla="*/ 86 w 86"/>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100">
                  <a:moveTo>
                    <a:pt x="86" y="100"/>
                  </a:moveTo>
                  <a:lnTo>
                    <a:pt x="0" y="100"/>
                  </a:lnTo>
                  <a:lnTo>
                    <a:pt x="0" y="0"/>
                  </a:lnTo>
                  <a:lnTo>
                    <a:pt x="28" y="0"/>
                  </a:lnTo>
                  <a:lnTo>
                    <a:pt x="28" y="72"/>
                  </a:lnTo>
                  <a:lnTo>
                    <a:pt x="58" y="72"/>
                  </a:lnTo>
                  <a:lnTo>
                    <a:pt x="58" y="0"/>
                  </a:lnTo>
                  <a:lnTo>
                    <a:pt x="86" y="0"/>
                  </a:lnTo>
                  <a:lnTo>
                    <a:pt x="86"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2" name="Rectangle 132"/>
            <p:cNvSpPr>
              <a:spLocks noChangeArrowheads="1"/>
            </p:cNvSpPr>
            <p:nvPr/>
          </p:nvSpPr>
          <p:spPr bwMode="auto">
            <a:xfrm>
              <a:off x="998538" y="5091113"/>
              <a:ext cx="47625" cy="69850"/>
            </a:xfrm>
            <a:prstGeom prst="rect">
              <a:avLst/>
            </a:prstGeom>
            <a:solidFill>
              <a:srgbClr val="00B3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grpSp>
        <p:nvGrpSpPr>
          <p:cNvPr id="33" name="Group 32"/>
          <p:cNvGrpSpPr/>
          <p:nvPr/>
        </p:nvGrpSpPr>
        <p:grpSpPr>
          <a:xfrm>
            <a:off x="4109693" y="1964522"/>
            <a:ext cx="1582369" cy="1582369"/>
            <a:chOff x="611188" y="4840288"/>
            <a:chExt cx="822325" cy="822325"/>
          </a:xfrm>
        </p:grpSpPr>
        <p:sp>
          <p:nvSpPr>
            <p:cNvPr id="34" name="Freeform 121"/>
            <p:cNvSpPr>
              <a:spLocks noEditPoints="1"/>
            </p:cNvSpPr>
            <p:nvPr/>
          </p:nvSpPr>
          <p:spPr bwMode="auto">
            <a:xfrm>
              <a:off x="668338" y="5160963"/>
              <a:ext cx="158750" cy="158750"/>
            </a:xfrm>
            <a:custGeom>
              <a:avLst/>
              <a:gdLst>
                <a:gd name="T0" fmla="*/ 44 w 89"/>
                <a:gd name="T1" fmla="*/ 89 h 89"/>
                <a:gd name="T2" fmla="*/ 0 w 89"/>
                <a:gd name="T3" fmla="*/ 45 h 89"/>
                <a:gd name="T4" fmla="*/ 44 w 89"/>
                <a:gd name="T5" fmla="*/ 0 h 89"/>
                <a:gd name="T6" fmla="*/ 89 w 89"/>
                <a:gd name="T7" fmla="*/ 45 h 89"/>
                <a:gd name="T8" fmla="*/ 44 w 89"/>
                <a:gd name="T9" fmla="*/ 89 h 89"/>
                <a:gd name="T10" fmla="*/ 44 w 89"/>
                <a:gd name="T11" fmla="*/ 25 h 89"/>
                <a:gd name="T12" fmla="*/ 25 w 89"/>
                <a:gd name="T13" fmla="*/ 45 h 89"/>
                <a:gd name="T14" fmla="*/ 44 w 89"/>
                <a:gd name="T15" fmla="*/ 64 h 89"/>
                <a:gd name="T16" fmla="*/ 64 w 89"/>
                <a:gd name="T17" fmla="*/ 45 h 89"/>
                <a:gd name="T18" fmla="*/ 44 w 89"/>
                <a:gd name="T19" fmla="*/ 2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9">
                  <a:moveTo>
                    <a:pt x="44" y="89"/>
                  </a:moveTo>
                  <a:cubicBezTo>
                    <a:pt x="20" y="89"/>
                    <a:pt x="0" y="69"/>
                    <a:pt x="0" y="45"/>
                  </a:cubicBezTo>
                  <a:cubicBezTo>
                    <a:pt x="0" y="20"/>
                    <a:pt x="20" y="0"/>
                    <a:pt x="44" y="0"/>
                  </a:cubicBezTo>
                  <a:cubicBezTo>
                    <a:pt x="69" y="0"/>
                    <a:pt x="89" y="20"/>
                    <a:pt x="89" y="45"/>
                  </a:cubicBezTo>
                  <a:cubicBezTo>
                    <a:pt x="89" y="69"/>
                    <a:pt x="69" y="89"/>
                    <a:pt x="44" y="89"/>
                  </a:cubicBezTo>
                  <a:close/>
                  <a:moveTo>
                    <a:pt x="44" y="25"/>
                  </a:moveTo>
                  <a:cubicBezTo>
                    <a:pt x="34" y="25"/>
                    <a:pt x="25" y="34"/>
                    <a:pt x="25" y="45"/>
                  </a:cubicBezTo>
                  <a:cubicBezTo>
                    <a:pt x="25" y="55"/>
                    <a:pt x="34" y="64"/>
                    <a:pt x="44" y="64"/>
                  </a:cubicBezTo>
                  <a:cubicBezTo>
                    <a:pt x="55" y="64"/>
                    <a:pt x="64" y="55"/>
                    <a:pt x="64" y="45"/>
                  </a:cubicBezTo>
                  <a:cubicBezTo>
                    <a:pt x="64" y="34"/>
                    <a:pt x="55" y="25"/>
                    <a:pt x="44"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5" name="Freeform 122"/>
            <p:cNvSpPr>
              <a:spLocks/>
            </p:cNvSpPr>
            <p:nvPr/>
          </p:nvSpPr>
          <p:spPr bwMode="auto">
            <a:xfrm>
              <a:off x="611188" y="5341938"/>
              <a:ext cx="273050" cy="184150"/>
            </a:xfrm>
            <a:custGeom>
              <a:avLst/>
              <a:gdLst>
                <a:gd name="T0" fmla="*/ 172 w 172"/>
                <a:gd name="T1" fmla="*/ 116 h 116"/>
                <a:gd name="T2" fmla="*/ 144 w 172"/>
                <a:gd name="T3" fmla="*/ 116 h 116"/>
                <a:gd name="T4" fmla="*/ 144 w 172"/>
                <a:gd name="T5" fmla="*/ 30 h 116"/>
                <a:gd name="T6" fmla="*/ 28 w 172"/>
                <a:gd name="T7" fmla="*/ 30 h 116"/>
                <a:gd name="T8" fmla="*/ 28 w 172"/>
                <a:gd name="T9" fmla="*/ 116 h 116"/>
                <a:gd name="T10" fmla="*/ 0 w 172"/>
                <a:gd name="T11" fmla="*/ 116 h 116"/>
                <a:gd name="T12" fmla="*/ 0 w 172"/>
                <a:gd name="T13" fmla="*/ 0 h 116"/>
                <a:gd name="T14" fmla="*/ 172 w 172"/>
                <a:gd name="T15" fmla="*/ 0 h 116"/>
                <a:gd name="T16" fmla="*/ 172 w 172"/>
                <a:gd name="T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16">
                  <a:moveTo>
                    <a:pt x="172" y="116"/>
                  </a:moveTo>
                  <a:lnTo>
                    <a:pt x="144" y="116"/>
                  </a:lnTo>
                  <a:lnTo>
                    <a:pt x="144" y="30"/>
                  </a:lnTo>
                  <a:lnTo>
                    <a:pt x="28" y="30"/>
                  </a:lnTo>
                  <a:lnTo>
                    <a:pt x="28" y="116"/>
                  </a:lnTo>
                  <a:lnTo>
                    <a:pt x="0" y="116"/>
                  </a:lnTo>
                  <a:lnTo>
                    <a:pt x="0" y="0"/>
                  </a:lnTo>
                  <a:lnTo>
                    <a:pt x="172" y="0"/>
                  </a:lnTo>
                  <a:lnTo>
                    <a:pt x="172"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6" name="Freeform 123"/>
            <p:cNvSpPr>
              <a:spLocks/>
            </p:cNvSpPr>
            <p:nvPr/>
          </p:nvSpPr>
          <p:spPr bwMode="auto">
            <a:xfrm>
              <a:off x="679450" y="5503863"/>
              <a:ext cx="138113" cy="158750"/>
            </a:xfrm>
            <a:custGeom>
              <a:avLst/>
              <a:gdLst>
                <a:gd name="T0" fmla="*/ 87 w 87"/>
                <a:gd name="T1" fmla="*/ 100 h 100"/>
                <a:gd name="T2" fmla="*/ 0 w 87"/>
                <a:gd name="T3" fmla="*/ 100 h 100"/>
                <a:gd name="T4" fmla="*/ 0 w 87"/>
                <a:gd name="T5" fmla="*/ 0 h 100"/>
                <a:gd name="T6" fmla="*/ 29 w 87"/>
                <a:gd name="T7" fmla="*/ 0 h 100"/>
                <a:gd name="T8" fmla="*/ 29 w 87"/>
                <a:gd name="T9" fmla="*/ 72 h 100"/>
                <a:gd name="T10" fmla="*/ 57 w 87"/>
                <a:gd name="T11" fmla="*/ 72 h 100"/>
                <a:gd name="T12" fmla="*/ 57 w 87"/>
                <a:gd name="T13" fmla="*/ 0 h 100"/>
                <a:gd name="T14" fmla="*/ 87 w 87"/>
                <a:gd name="T15" fmla="*/ 0 h 100"/>
                <a:gd name="T16" fmla="*/ 87 w 87"/>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00">
                  <a:moveTo>
                    <a:pt x="87" y="100"/>
                  </a:moveTo>
                  <a:lnTo>
                    <a:pt x="0" y="100"/>
                  </a:lnTo>
                  <a:lnTo>
                    <a:pt x="0" y="0"/>
                  </a:lnTo>
                  <a:lnTo>
                    <a:pt x="29" y="0"/>
                  </a:lnTo>
                  <a:lnTo>
                    <a:pt x="29" y="72"/>
                  </a:lnTo>
                  <a:lnTo>
                    <a:pt x="57" y="72"/>
                  </a:lnTo>
                  <a:lnTo>
                    <a:pt x="57" y="0"/>
                  </a:lnTo>
                  <a:lnTo>
                    <a:pt x="87" y="0"/>
                  </a:lnTo>
                  <a:lnTo>
                    <a:pt x="87"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7" name="Rectangle 124"/>
            <p:cNvSpPr>
              <a:spLocks noChangeArrowheads="1"/>
            </p:cNvSpPr>
            <p:nvPr/>
          </p:nvSpPr>
          <p:spPr bwMode="auto">
            <a:xfrm>
              <a:off x="725488" y="5411788"/>
              <a:ext cx="44450" cy="68263"/>
            </a:xfrm>
            <a:prstGeom prst="rect">
              <a:avLst/>
            </a:prstGeom>
            <a:solidFill>
              <a:srgbClr val="00B3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8" name="Freeform 125"/>
            <p:cNvSpPr>
              <a:spLocks noEditPoints="1"/>
            </p:cNvSpPr>
            <p:nvPr/>
          </p:nvSpPr>
          <p:spPr bwMode="auto">
            <a:xfrm>
              <a:off x="1217613" y="5160963"/>
              <a:ext cx="158750" cy="158750"/>
            </a:xfrm>
            <a:custGeom>
              <a:avLst/>
              <a:gdLst>
                <a:gd name="T0" fmla="*/ 45 w 89"/>
                <a:gd name="T1" fmla="*/ 89 h 89"/>
                <a:gd name="T2" fmla="*/ 0 w 89"/>
                <a:gd name="T3" fmla="*/ 45 h 89"/>
                <a:gd name="T4" fmla="*/ 45 w 89"/>
                <a:gd name="T5" fmla="*/ 0 h 89"/>
                <a:gd name="T6" fmla="*/ 89 w 89"/>
                <a:gd name="T7" fmla="*/ 45 h 89"/>
                <a:gd name="T8" fmla="*/ 45 w 89"/>
                <a:gd name="T9" fmla="*/ 89 h 89"/>
                <a:gd name="T10" fmla="*/ 45 w 89"/>
                <a:gd name="T11" fmla="*/ 25 h 89"/>
                <a:gd name="T12" fmla="*/ 25 w 89"/>
                <a:gd name="T13" fmla="*/ 45 h 89"/>
                <a:gd name="T14" fmla="*/ 45 w 89"/>
                <a:gd name="T15" fmla="*/ 64 h 89"/>
                <a:gd name="T16" fmla="*/ 64 w 89"/>
                <a:gd name="T17" fmla="*/ 45 h 89"/>
                <a:gd name="T18" fmla="*/ 45 w 89"/>
                <a:gd name="T19" fmla="*/ 2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9">
                  <a:moveTo>
                    <a:pt x="45" y="89"/>
                  </a:moveTo>
                  <a:cubicBezTo>
                    <a:pt x="20" y="89"/>
                    <a:pt x="0" y="69"/>
                    <a:pt x="0" y="45"/>
                  </a:cubicBezTo>
                  <a:cubicBezTo>
                    <a:pt x="0" y="20"/>
                    <a:pt x="20" y="0"/>
                    <a:pt x="45" y="0"/>
                  </a:cubicBezTo>
                  <a:cubicBezTo>
                    <a:pt x="69" y="0"/>
                    <a:pt x="89" y="20"/>
                    <a:pt x="89" y="45"/>
                  </a:cubicBezTo>
                  <a:cubicBezTo>
                    <a:pt x="89" y="69"/>
                    <a:pt x="69" y="89"/>
                    <a:pt x="45" y="89"/>
                  </a:cubicBezTo>
                  <a:close/>
                  <a:moveTo>
                    <a:pt x="45" y="25"/>
                  </a:moveTo>
                  <a:cubicBezTo>
                    <a:pt x="34" y="25"/>
                    <a:pt x="25" y="34"/>
                    <a:pt x="25" y="45"/>
                  </a:cubicBezTo>
                  <a:cubicBezTo>
                    <a:pt x="25" y="55"/>
                    <a:pt x="34" y="64"/>
                    <a:pt x="45" y="64"/>
                  </a:cubicBezTo>
                  <a:cubicBezTo>
                    <a:pt x="55" y="64"/>
                    <a:pt x="64" y="55"/>
                    <a:pt x="64" y="45"/>
                  </a:cubicBezTo>
                  <a:cubicBezTo>
                    <a:pt x="64" y="34"/>
                    <a:pt x="55" y="25"/>
                    <a:pt x="45"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9" name="Freeform 126"/>
            <p:cNvSpPr>
              <a:spLocks/>
            </p:cNvSpPr>
            <p:nvPr/>
          </p:nvSpPr>
          <p:spPr bwMode="auto">
            <a:xfrm>
              <a:off x="1160463" y="5341938"/>
              <a:ext cx="273050" cy="184150"/>
            </a:xfrm>
            <a:custGeom>
              <a:avLst/>
              <a:gdLst>
                <a:gd name="T0" fmla="*/ 172 w 172"/>
                <a:gd name="T1" fmla="*/ 116 h 116"/>
                <a:gd name="T2" fmla="*/ 144 w 172"/>
                <a:gd name="T3" fmla="*/ 116 h 116"/>
                <a:gd name="T4" fmla="*/ 144 w 172"/>
                <a:gd name="T5" fmla="*/ 30 h 116"/>
                <a:gd name="T6" fmla="*/ 28 w 172"/>
                <a:gd name="T7" fmla="*/ 30 h 116"/>
                <a:gd name="T8" fmla="*/ 28 w 172"/>
                <a:gd name="T9" fmla="*/ 116 h 116"/>
                <a:gd name="T10" fmla="*/ 0 w 172"/>
                <a:gd name="T11" fmla="*/ 116 h 116"/>
                <a:gd name="T12" fmla="*/ 0 w 172"/>
                <a:gd name="T13" fmla="*/ 0 h 116"/>
                <a:gd name="T14" fmla="*/ 172 w 172"/>
                <a:gd name="T15" fmla="*/ 0 h 116"/>
                <a:gd name="T16" fmla="*/ 172 w 172"/>
                <a:gd name="T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16">
                  <a:moveTo>
                    <a:pt x="172" y="116"/>
                  </a:moveTo>
                  <a:lnTo>
                    <a:pt x="144" y="116"/>
                  </a:lnTo>
                  <a:lnTo>
                    <a:pt x="144" y="30"/>
                  </a:lnTo>
                  <a:lnTo>
                    <a:pt x="28" y="30"/>
                  </a:lnTo>
                  <a:lnTo>
                    <a:pt x="28" y="116"/>
                  </a:lnTo>
                  <a:lnTo>
                    <a:pt x="0" y="116"/>
                  </a:lnTo>
                  <a:lnTo>
                    <a:pt x="0" y="0"/>
                  </a:lnTo>
                  <a:lnTo>
                    <a:pt x="172" y="0"/>
                  </a:lnTo>
                  <a:lnTo>
                    <a:pt x="172"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0" name="Freeform 127"/>
            <p:cNvSpPr>
              <a:spLocks/>
            </p:cNvSpPr>
            <p:nvPr/>
          </p:nvSpPr>
          <p:spPr bwMode="auto">
            <a:xfrm>
              <a:off x="1227138" y="5503863"/>
              <a:ext cx="138113" cy="158750"/>
            </a:xfrm>
            <a:custGeom>
              <a:avLst/>
              <a:gdLst>
                <a:gd name="T0" fmla="*/ 87 w 87"/>
                <a:gd name="T1" fmla="*/ 100 h 100"/>
                <a:gd name="T2" fmla="*/ 0 w 87"/>
                <a:gd name="T3" fmla="*/ 100 h 100"/>
                <a:gd name="T4" fmla="*/ 0 w 87"/>
                <a:gd name="T5" fmla="*/ 0 h 100"/>
                <a:gd name="T6" fmla="*/ 30 w 87"/>
                <a:gd name="T7" fmla="*/ 0 h 100"/>
                <a:gd name="T8" fmla="*/ 30 w 87"/>
                <a:gd name="T9" fmla="*/ 72 h 100"/>
                <a:gd name="T10" fmla="*/ 58 w 87"/>
                <a:gd name="T11" fmla="*/ 72 h 100"/>
                <a:gd name="T12" fmla="*/ 58 w 87"/>
                <a:gd name="T13" fmla="*/ 0 h 100"/>
                <a:gd name="T14" fmla="*/ 87 w 87"/>
                <a:gd name="T15" fmla="*/ 0 h 100"/>
                <a:gd name="T16" fmla="*/ 87 w 87"/>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00">
                  <a:moveTo>
                    <a:pt x="87" y="100"/>
                  </a:moveTo>
                  <a:lnTo>
                    <a:pt x="0" y="100"/>
                  </a:lnTo>
                  <a:lnTo>
                    <a:pt x="0" y="0"/>
                  </a:lnTo>
                  <a:lnTo>
                    <a:pt x="30" y="0"/>
                  </a:lnTo>
                  <a:lnTo>
                    <a:pt x="30" y="72"/>
                  </a:lnTo>
                  <a:lnTo>
                    <a:pt x="58" y="72"/>
                  </a:lnTo>
                  <a:lnTo>
                    <a:pt x="58" y="0"/>
                  </a:lnTo>
                  <a:lnTo>
                    <a:pt x="87" y="0"/>
                  </a:lnTo>
                  <a:lnTo>
                    <a:pt x="87"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1" name="Rectangle 128"/>
            <p:cNvSpPr>
              <a:spLocks noChangeArrowheads="1"/>
            </p:cNvSpPr>
            <p:nvPr/>
          </p:nvSpPr>
          <p:spPr bwMode="auto">
            <a:xfrm>
              <a:off x="1274763" y="5411788"/>
              <a:ext cx="44450" cy="68263"/>
            </a:xfrm>
            <a:prstGeom prst="rect">
              <a:avLst/>
            </a:prstGeom>
            <a:solidFill>
              <a:srgbClr val="00B3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2" name="Freeform 129"/>
            <p:cNvSpPr>
              <a:spLocks noEditPoints="1"/>
            </p:cNvSpPr>
            <p:nvPr/>
          </p:nvSpPr>
          <p:spPr bwMode="auto">
            <a:xfrm>
              <a:off x="941388" y="4840288"/>
              <a:ext cx="161925" cy="158750"/>
            </a:xfrm>
            <a:custGeom>
              <a:avLst/>
              <a:gdLst>
                <a:gd name="T0" fmla="*/ 45 w 90"/>
                <a:gd name="T1" fmla="*/ 89 h 89"/>
                <a:gd name="T2" fmla="*/ 0 w 90"/>
                <a:gd name="T3" fmla="*/ 44 h 89"/>
                <a:gd name="T4" fmla="*/ 45 w 90"/>
                <a:gd name="T5" fmla="*/ 0 h 89"/>
                <a:gd name="T6" fmla="*/ 90 w 90"/>
                <a:gd name="T7" fmla="*/ 44 h 89"/>
                <a:gd name="T8" fmla="*/ 45 w 90"/>
                <a:gd name="T9" fmla="*/ 89 h 89"/>
                <a:gd name="T10" fmla="*/ 45 w 90"/>
                <a:gd name="T11" fmla="*/ 25 h 89"/>
                <a:gd name="T12" fmla="*/ 26 w 90"/>
                <a:gd name="T13" fmla="*/ 44 h 89"/>
                <a:gd name="T14" fmla="*/ 45 w 90"/>
                <a:gd name="T15" fmla="*/ 64 h 89"/>
                <a:gd name="T16" fmla="*/ 64 w 90"/>
                <a:gd name="T17" fmla="*/ 44 h 89"/>
                <a:gd name="T18" fmla="*/ 45 w 90"/>
                <a:gd name="T19" fmla="*/ 2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9">
                  <a:moveTo>
                    <a:pt x="45" y="89"/>
                  </a:moveTo>
                  <a:cubicBezTo>
                    <a:pt x="20" y="89"/>
                    <a:pt x="0" y="69"/>
                    <a:pt x="0" y="44"/>
                  </a:cubicBezTo>
                  <a:cubicBezTo>
                    <a:pt x="0" y="20"/>
                    <a:pt x="20" y="0"/>
                    <a:pt x="45" y="0"/>
                  </a:cubicBezTo>
                  <a:cubicBezTo>
                    <a:pt x="70" y="0"/>
                    <a:pt x="90" y="20"/>
                    <a:pt x="90" y="44"/>
                  </a:cubicBezTo>
                  <a:cubicBezTo>
                    <a:pt x="90" y="69"/>
                    <a:pt x="70" y="89"/>
                    <a:pt x="45" y="89"/>
                  </a:cubicBezTo>
                  <a:close/>
                  <a:moveTo>
                    <a:pt x="45" y="25"/>
                  </a:moveTo>
                  <a:cubicBezTo>
                    <a:pt x="34" y="25"/>
                    <a:pt x="26" y="34"/>
                    <a:pt x="26" y="44"/>
                  </a:cubicBezTo>
                  <a:cubicBezTo>
                    <a:pt x="26" y="55"/>
                    <a:pt x="34" y="64"/>
                    <a:pt x="45" y="64"/>
                  </a:cubicBezTo>
                  <a:cubicBezTo>
                    <a:pt x="56" y="64"/>
                    <a:pt x="64" y="55"/>
                    <a:pt x="64" y="44"/>
                  </a:cubicBezTo>
                  <a:cubicBezTo>
                    <a:pt x="64" y="34"/>
                    <a:pt x="56" y="25"/>
                    <a:pt x="45"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3" name="Freeform 130"/>
            <p:cNvSpPr>
              <a:spLocks/>
            </p:cNvSpPr>
            <p:nvPr/>
          </p:nvSpPr>
          <p:spPr bwMode="auto">
            <a:xfrm>
              <a:off x="884238" y="5022850"/>
              <a:ext cx="276225" cy="182563"/>
            </a:xfrm>
            <a:custGeom>
              <a:avLst/>
              <a:gdLst>
                <a:gd name="T0" fmla="*/ 174 w 174"/>
                <a:gd name="T1" fmla="*/ 115 h 115"/>
                <a:gd name="T2" fmla="*/ 144 w 174"/>
                <a:gd name="T3" fmla="*/ 115 h 115"/>
                <a:gd name="T4" fmla="*/ 144 w 174"/>
                <a:gd name="T5" fmla="*/ 29 h 115"/>
                <a:gd name="T6" fmla="*/ 30 w 174"/>
                <a:gd name="T7" fmla="*/ 29 h 115"/>
                <a:gd name="T8" fmla="*/ 30 w 174"/>
                <a:gd name="T9" fmla="*/ 115 h 115"/>
                <a:gd name="T10" fmla="*/ 0 w 174"/>
                <a:gd name="T11" fmla="*/ 115 h 115"/>
                <a:gd name="T12" fmla="*/ 0 w 174"/>
                <a:gd name="T13" fmla="*/ 0 h 115"/>
                <a:gd name="T14" fmla="*/ 174 w 174"/>
                <a:gd name="T15" fmla="*/ 0 h 115"/>
                <a:gd name="T16" fmla="*/ 174 w 174"/>
                <a:gd name="T17"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115">
                  <a:moveTo>
                    <a:pt x="174" y="115"/>
                  </a:moveTo>
                  <a:lnTo>
                    <a:pt x="144" y="115"/>
                  </a:lnTo>
                  <a:lnTo>
                    <a:pt x="144" y="29"/>
                  </a:lnTo>
                  <a:lnTo>
                    <a:pt x="30" y="29"/>
                  </a:lnTo>
                  <a:lnTo>
                    <a:pt x="30" y="115"/>
                  </a:lnTo>
                  <a:lnTo>
                    <a:pt x="0" y="115"/>
                  </a:lnTo>
                  <a:lnTo>
                    <a:pt x="0" y="0"/>
                  </a:lnTo>
                  <a:lnTo>
                    <a:pt x="174" y="0"/>
                  </a:lnTo>
                  <a:lnTo>
                    <a:pt x="174"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4" name="Freeform 131"/>
            <p:cNvSpPr>
              <a:spLocks/>
            </p:cNvSpPr>
            <p:nvPr/>
          </p:nvSpPr>
          <p:spPr bwMode="auto">
            <a:xfrm>
              <a:off x="954088" y="5183188"/>
              <a:ext cx="136525" cy="158750"/>
            </a:xfrm>
            <a:custGeom>
              <a:avLst/>
              <a:gdLst>
                <a:gd name="T0" fmla="*/ 86 w 86"/>
                <a:gd name="T1" fmla="*/ 100 h 100"/>
                <a:gd name="T2" fmla="*/ 0 w 86"/>
                <a:gd name="T3" fmla="*/ 100 h 100"/>
                <a:gd name="T4" fmla="*/ 0 w 86"/>
                <a:gd name="T5" fmla="*/ 0 h 100"/>
                <a:gd name="T6" fmla="*/ 28 w 86"/>
                <a:gd name="T7" fmla="*/ 0 h 100"/>
                <a:gd name="T8" fmla="*/ 28 w 86"/>
                <a:gd name="T9" fmla="*/ 72 h 100"/>
                <a:gd name="T10" fmla="*/ 58 w 86"/>
                <a:gd name="T11" fmla="*/ 72 h 100"/>
                <a:gd name="T12" fmla="*/ 58 w 86"/>
                <a:gd name="T13" fmla="*/ 0 h 100"/>
                <a:gd name="T14" fmla="*/ 86 w 86"/>
                <a:gd name="T15" fmla="*/ 0 h 100"/>
                <a:gd name="T16" fmla="*/ 86 w 86"/>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100">
                  <a:moveTo>
                    <a:pt x="86" y="100"/>
                  </a:moveTo>
                  <a:lnTo>
                    <a:pt x="0" y="100"/>
                  </a:lnTo>
                  <a:lnTo>
                    <a:pt x="0" y="0"/>
                  </a:lnTo>
                  <a:lnTo>
                    <a:pt x="28" y="0"/>
                  </a:lnTo>
                  <a:lnTo>
                    <a:pt x="28" y="72"/>
                  </a:lnTo>
                  <a:lnTo>
                    <a:pt x="58" y="72"/>
                  </a:lnTo>
                  <a:lnTo>
                    <a:pt x="58" y="0"/>
                  </a:lnTo>
                  <a:lnTo>
                    <a:pt x="86" y="0"/>
                  </a:lnTo>
                  <a:lnTo>
                    <a:pt x="86"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5" name="Rectangle 132"/>
            <p:cNvSpPr>
              <a:spLocks noChangeArrowheads="1"/>
            </p:cNvSpPr>
            <p:nvPr/>
          </p:nvSpPr>
          <p:spPr bwMode="auto">
            <a:xfrm>
              <a:off x="998538" y="5091113"/>
              <a:ext cx="47625" cy="69850"/>
            </a:xfrm>
            <a:prstGeom prst="rect">
              <a:avLst/>
            </a:prstGeom>
            <a:solidFill>
              <a:srgbClr val="00B3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grpSp>
        <p:nvGrpSpPr>
          <p:cNvPr id="46" name="Group 45"/>
          <p:cNvGrpSpPr/>
          <p:nvPr/>
        </p:nvGrpSpPr>
        <p:grpSpPr>
          <a:xfrm>
            <a:off x="6342959" y="1985905"/>
            <a:ext cx="1582369" cy="1582369"/>
            <a:chOff x="611188" y="4840288"/>
            <a:chExt cx="822325" cy="822325"/>
          </a:xfrm>
        </p:grpSpPr>
        <p:sp>
          <p:nvSpPr>
            <p:cNvPr id="47" name="Freeform 121"/>
            <p:cNvSpPr>
              <a:spLocks noEditPoints="1"/>
            </p:cNvSpPr>
            <p:nvPr/>
          </p:nvSpPr>
          <p:spPr bwMode="auto">
            <a:xfrm>
              <a:off x="668338" y="5160963"/>
              <a:ext cx="158750" cy="158750"/>
            </a:xfrm>
            <a:custGeom>
              <a:avLst/>
              <a:gdLst>
                <a:gd name="T0" fmla="*/ 44 w 89"/>
                <a:gd name="T1" fmla="*/ 89 h 89"/>
                <a:gd name="T2" fmla="*/ 0 w 89"/>
                <a:gd name="T3" fmla="*/ 45 h 89"/>
                <a:gd name="T4" fmla="*/ 44 w 89"/>
                <a:gd name="T5" fmla="*/ 0 h 89"/>
                <a:gd name="T6" fmla="*/ 89 w 89"/>
                <a:gd name="T7" fmla="*/ 45 h 89"/>
                <a:gd name="T8" fmla="*/ 44 w 89"/>
                <a:gd name="T9" fmla="*/ 89 h 89"/>
                <a:gd name="T10" fmla="*/ 44 w 89"/>
                <a:gd name="T11" fmla="*/ 25 h 89"/>
                <a:gd name="T12" fmla="*/ 25 w 89"/>
                <a:gd name="T13" fmla="*/ 45 h 89"/>
                <a:gd name="T14" fmla="*/ 44 w 89"/>
                <a:gd name="T15" fmla="*/ 64 h 89"/>
                <a:gd name="T16" fmla="*/ 64 w 89"/>
                <a:gd name="T17" fmla="*/ 45 h 89"/>
                <a:gd name="T18" fmla="*/ 44 w 89"/>
                <a:gd name="T19" fmla="*/ 2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9">
                  <a:moveTo>
                    <a:pt x="44" y="89"/>
                  </a:moveTo>
                  <a:cubicBezTo>
                    <a:pt x="20" y="89"/>
                    <a:pt x="0" y="69"/>
                    <a:pt x="0" y="45"/>
                  </a:cubicBezTo>
                  <a:cubicBezTo>
                    <a:pt x="0" y="20"/>
                    <a:pt x="20" y="0"/>
                    <a:pt x="44" y="0"/>
                  </a:cubicBezTo>
                  <a:cubicBezTo>
                    <a:pt x="69" y="0"/>
                    <a:pt x="89" y="20"/>
                    <a:pt x="89" y="45"/>
                  </a:cubicBezTo>
                  <a:cubicBezTo>
                    <a:pt x="89" y="69"/>
                    <a:pt x="69" y="89"/>
                    <a:pt x="44" y="89"/>
                  </a:cubicBezTo>
                  <a:close/>
                  <a:moveTo>
                    <a:pt x="44" y="25"/>
                  </a:moveTo>
                  <a:cubicBezTo>
                    <a:pt x="34" y="25"/>
                    <a:pt x="25" y="34"/>
                    <a:pt x="25" y="45"/>
                  </a:cubicBezTo>
                  <a:cubicBezTo>
                    <a:pt x="25" y="55"/>
                    <a:pt x="34" y="64"/>
                    <a:pt x="44" y="64"/>
                  </a:cubicBezTo>
                  <a:cubicBezTo>
                    <a:pt x="55" y="64"/>
                    <a:pt x="64" y="55"/>
                    <a:pt x="64" y="45"/>
                  </a:cubicBezTo>
                  <a:cubicBezTo>
                    <a:pt x="64" y="34"/>
                    <a:pt x="55" y="25"/>
                    <a:pt x="44"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8" name="Freeform 122"/>
            <p:cNvSpPr>
              <a:spLocks/>
            </p:cNvSpPr>
            <p:nvPr/>
          </p:nvSpPr>
          <p:spPr bwMode="auto">
            <a:xfrm>
              <a:off x="611188" y="5341938"/>
              <a:ext cx="273050" cy="184150"/>
            </a:xfrm>
            <a:custGeom>
              <a:avLst/>
              <a:gdLst>
                <a:gd name="T0" fmla="*/ 172 w 172"/>
                <a:gd name="T1" fmla="*/ 116 h 116"/>
                <a:gd name="T2" fmla="*/ 144 w 172"/>
                <a:gd name="T3" fmla="*/ 116 h 116"/>
                <a:gd name="T4" fmla="*/ 144 w 172"/>
                <a:gd name="T5" fmla="*/ 30 h 116"/>
                <a:gd name="T6" fmla="*/ 28 w 172"/>
                <a:gd name="T7" fmla="*/ 30 h 116"/>
                <a:gd name="T8" fmla="*/ 28 w 172"/>
                <a:gd name="T9" fmla="*/ 116 h 116"/>
                <a:gd name="T10" fmla="*/ 0 w 172"/>
                <a:gd name="T11" fmla="*/ 116 h 116"/>
                <a:gd name="T12" fmla="*/ 0 w 172"/>
                <a:gd name="T13" fmla="*/ 0 h 116"/>
                <a:gd name="T14" fmla="*/ 172 w 172"/>
                <a:gd name="T15" fmla="*/ 0 h 116"/>
                <a:gd name="T16" fmla="*/ 172 w 172"/>
                <a:gd name="T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16">
                  <a:moveTo>
                    <a:pt x="172" y="116"/>
                  </a:moveTo>
                  <a:lnTo>
                    <a:pt x="144" y="116"/>
                  </a:lnTo>
                  <a:lnTo>
                    <a:pt x="144" y="30"/>
                  </a:lnTo>
                  <a:lnTo>
                    <a:pt x="28" y="30"/>
                  </a:lnTo>
                  <a:lnTo>
                    <a:pt x="28" y="116"/>
                  </a:lnTo>
                  <a:lnTo>
                    <a:pt x="0" y="116"/>
                  </a:lnTo>
                  <a:lnTo>
                    <a:pt x="0" y="0"/>
                  </a:lnTo>
                  <a:lnTo>
                    <a:pt x="172" y="0"/>
                  </a:lnTo>
                  <a:lnTo>
                    <a:pt x="172"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9" name="Freeform 123"/>
            <p:cNvSpPr>
              <a:spLocks/>
            </p:cNvSpPr>
            <p:nvPr/>
          </p:nvSpPr>
          <p:spPr bwMode="auto">
            <a:xfrm>
              <a:off x="679450" y="5503863"/>
              <a:ext cx="138113" cy="158750"/>
            </a:xfrm>
            <a:custGeom>
              <a:avLst/>
              <a:gdLst>
                <a:gd name="T0" fmla="*/ 87 w 87"/>
                <a:gd name="T1" fmla="*/ 100 h 100"/>
                <a:gd name="T2" fmla="*/ 0 w 87"/>
                <a:gd name="T3" fmla="*/ 100 h 100"/>
                <a:gd name="T4" fmla="*/ 0 w 87"/>
                <a:gd name="T5" fmla="*/ 0 h 100"/>
                <a:gd name="T6" fmla="*/ 29 w 87"/>
                <a:gd name="T7" fmla="*/ 0 h 100"/>
                <a:gd name="T8" fmla="*/ 29 w 87"/>
                <a:gd name="T9" fmla="*/ 72 h 100"/>
                <a:gd name="T10" fmla="*/ 57 w 87"/>
                <a:gd name="T11" fmla="*/ 72 h 100"/>
                <a:gd name="T12" fmla="*/ 57 w 87"/>
                <a:gd name="T13" fmla="*/ 0 h 100"/>
                <a:gd name="T14" fmla="*/ 87 w 87"/>
                <a:gd name="T15" fmla="*/ 0 h 100"/>
                <a:gd name="T16" fmla="*/ 87 w 87"/>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00">
                  <a:moveTo>
                    <a:pt x="87" y="100"/>
                  </a:moveTo>
                  <a:lnTo>
                    <a:pt x="0" y="100"/>
                  </a:lnTo>
                  <a:lnTo>
                    <a:pt x="0" y="0"/>
                  </a:lnTo>
                  <a:lnTo>
                    <a:pt x="29" y="0"/>
                  </a:lnTo>
                  <a:lnTo>
                    <a:pt x="29" y="72"/>
                  </a:lnTo>
                  <a:lnTo>
                    <a:pt x="57" y="72"/>
                  </a:lnTo>
                  <a:lnTo>
                    <a:pt x="57" y="0"/>
                  </a:lnTo>
                  <a:lnTo>
                    <a:pt x="87" y="0"/>
                  </a:lnTo>
                  <a:lnTo>
                    <a:pt x="87"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0" name="Rectangle 124"/>
            <p:cNvSpPr>
              <a:spLocks noChangeArrowheads="1"/>
            </p:cNvSpPr>
            <p:nvPr/>
          </p:nvSpPr>
          <p:spPr bwMode="auto">
            <a:xfrm>
              <a:off x="725488" y="5411788"/>
              <a:ext cx="44450" cy="68263"/>
            </a:xfrm>
            <a:prstGeom prst="rect">
              <a:avLst/>
            </a:prstGeom>
            <a:solidFill>
              <a:srgbClr val="00B3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1" name="Freeform 125"/>
            <p:cNvSpPr>
              <a:spLocks noEditPoints="1"/>
            </p:cNvSpPr>
            <p:nvPr/>
          </p:nvSpPr>
          <p:spPr bwMode="auto">
            <a:xfrm>
              <a:off x="1217613" y="5160963"/>
              <a:ext cx="158750" cy="158750"/>
            </a:xfrm>
            <a:custGeom>
              <a:avLst/>
              <a:gdLst>
                <a:gd name="T0" fmla="*/ 45 w 89"/>
                <a:gd name="T1" fmla="*/ 89 h 89"/>
                <a:gd name="T2" fmla="*/ 0 w 89"/>
                <a:gd name="T3" fmla="*/ 45 h 89"/>
                <a:gd name="T4" fmla="*/ 45 w 89"/>
                <a:gd name="T5" fmla="*/ 0 h 89"/>
                <a:gd name="T6" fmla="*/ 89 w 89"/>
                <a:gd name="T7" fmla="*/ 45 h 89"/>
                <a:gd name="T8" fmla="*/ 45 w 89"/>
                <a:gd name="T9" fmla="*/ 89 h 89"/>
                <a:gd name="T10" fmla="*/ 45 w 89"/>
                <a:gd name="T11" fmla="*/ 25 h 89"/>
                <a:gd name="T12" fmla="*/ 25 w 89"/>
                <a:gd name="T13" fmla="*/ 45 h 89"/>
                <a:gd name="T14" fmla="*/ 45 w 89"/>
                <a:gd name="T15" fmla="*/ 64 h 89"/>
                <a:gd name="T16" fmla="*/ 64 w 89"/>
                <a:gd name="T17" fmla="*/ 45 h 89"/>
                <a:gd name="T18" fmla="*/ 45 w 89"/>
                <a:gd name="T19" fmla="*/ 2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9">
                  <a:moveTo>
                    <a:pt x="45" y="89"/>
                  </a:moveTo>
                  <a:cubicBezTo>
                    <a:pt x="20" y="89"/>
                    <a:pt x="0" y="69"/>
                    <a:pt x="0" y="45"/>
                  </a:cubicBezTo>
                  <a:cubicBezTo>
                    <a:pt x="0" y="20"/>
                    <a:pt x="20" y="0"/>
                    <a:pt x="45" y="0"/>
                  </a:cubicBezTo>
                  <a:cubicBezTo>
                    <a:pt x="69" y="0"/>
                    <a:pt x="89" y="20"/>
                    <a:pt x="89" y="45"/>
                  </a:cubicBezTo>
                  <a:cubicBezTo>
                    <a:pt x="89" y="69"/>
                    <a:pt x="69" y="89"/>
                    <a:pt x="45" y="89"/>
                  </a:cubicBezTo>
                  <a:close/>
                  <a:moveTo>
                    <a:pt x="45" y="25"/>
                  </a:moveTo>
                  <a:cubicBezTo>
                    <a:pt x="34" y="25"/>
                    <a:pt x="25" y="34"/>
                    <a:pt x="25" y="45"/>
                  </a:cubicBezTo>
                  <a:cubicBezTo>
                    <a:pt x="25" y="55"/>
                    <a:pt x="34" y="64"/>
                    <a:pt x="45" y="64"/>
                  </a:cubicBezTo>
                  <a:cubicBezTo>
                    <a:pt x="55" y="64"/>
                    <a:pt x="64" y="55"/>
                    <a:pt x="64" y="45"/>
                  </a:cubicBezTo>
                  <a:cubicBezTo>
                    <a:pt x="64" y="34"/>
                    <a:pt x="55" y="25"/>
                    <a:pt x="45"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2" name="Freeform 126"/>
            <p:cNvSpPr>
              <a:spLocks/>
            </p:cNvSpPr>
            <p:nvPr/>
          </p:nvSpPr>
          <p:spPr bwMode="auto">
            <a:xfrm>
              <a:off x="1160463" y="5341938"/>
              <a:ext cx="273050" cy="184150"/>
            </a:xfrm>
            <a:custGeom>
              <a:avLst/>
              <a:gdLst>
                <a:gd name="T0" fmla="*/ 172 w 172"/>
                <a:gd name="T1" fmla="*/ 116 h 116"/>
                <a:gd name="T2" fmla="*/ 144 w 172"/>
                <a:gd name="T3" fmla="*/ 116 h 116"/>
                <a:gd name="T4" fmla="*/ 144 w 172"/>
                <a:gd name="T5" fmla="*/ 30 h 116"/>
                <a:gd name="T6" fmla="*/ 28 w 172"/>
                <a:gd name="T7" fmla="*/ 30 h 116"/>
                <a:gd name="T8" fmla="*/ 28 w 172"/>
                <a:gd name="T9" fmla="*/ 116 h 116"/>
                <a:gd name="T10" fmla="*/ 0 w 172"/>
                <a:gd name="T11" fmla="*/ 116 h 116"/>
                <a:gd name="T12" fmla="*/ 0 w 172"/>
                <a:gd name="T13" fmla="*/ 0 h 116"/>
                <a:gd name="T14" fmla="*/ 172 w 172"/>
                <a:gd name="T15" fmla="*/ 0 h 116"/>
                <a:gd name="T16" fmla="*/ 172 w 172"/>
                <a:gd name="T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16">
                  <a:moveTo>
                    <a:pt x="172" y="116"/>
                  </a:moveTo>
                  <a:lnTo>
                    <a:pt x="144" y="116"/>
                  </a:lnTo>
                  <a:lnTo>
                    <a:pt x="144" y="30"/>
                  </a:lnTo>
                  <a:lnTo>
                    <a:pt x="28" y="30"/>
                  </a:lnTo>
                  <a:lnTo>
                    <a:pt x="28" y="116"/>
                  </a:lnTo>
                  <a:lnTo>
                    <a:pt x="0" y="116"/>
                  </a:lnTo>
                  <a:lnTo>
                    <a:pt x="0" y="0"/>
                  </a:lnTo>
                  <a:lnTo>
                    <a:pt x="172" y="0"/>
                  </a:lnTo>
                  <a:lnTo>
                    <a:pt x="172"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3" name="Freeform 127"/>
            <p:cNvSpPr>
              <a:spLocks/>
            </p:cNvSpPr>
            <p:nvPr/>
          </p:nvSpPr>
          <p:spPr bwMode="auto">
            <a:xfrm>
              <a:off x="1227138" y="5503863"/>
              <a:ext cx="138113" cy="158750"/>
            </a:xfrm>
            <a:custGeom>
              <a:avLst/>
              <a:gdLst>
                <a:gd name="T0" fmla="*/ 87 w 87"/>
                <a:gd name="T1" fmla="*/ 100 h 100"/>
                <a:gd name="T2" fmla="*/ 0 w 87"/>
                <a:gd name="T3" fmla="*/ 100 h 100"/>
                <a:gd name="T4" fmla="*/ 0 w 87"/>
                <a:gd name="T5" fmla="*/ 0 h 100"/>
                <a:gd name="T6" fmla="*/ 30 w 87"/>
                <a:gd name="T7" fmla="*/ 0 h 100"/>
                <a:gd name="T8" fmla="*/ 30 w 87"/>
                <a:gd name="T9" fmla="*/ 72 h 100"/>
                <a:gd name="T10" fmla="*/ 58 w 87"/>
                <a:gd name="T11" fmla="*/ 72 h 100"/>
                <a:gd name="T12" fmla="*/ 58 w 87"/>
                <a:gd name="T13" fmla="*/ 0 h 100"/>
                <a:gd name="T14" fmla="*/ 87 w 87"/>
                <a:gd name="T15" fmla="*/ 0 h 100"/>
                <a:gd name="T16" fmla="*/ 87 w 87"/>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00">
                  <a:moveTo>
                    <a:pt x="87" y="100"/>
                  </a:moveTo>
                  <a:lnTo>
                    <a:pt x="0" y="100"/>
                  </a:lnTo>
                  <a:lnTo>
                    <a:pt x="0" y="0"/>
                  </a:lnTo>
                  <a:lnTo>
                    <a:pt x="30" y="0"/>
                  </a:lnTo>
                  <a:lnTo>
                    <a:pt x="30" y="72"/>
                  </a:lnTo>
                  <a:lnTo>
                    <a:pt x="58" y="72"/>
                  </a:lnTo>
                  <a:lnTo>
                    <a:pt x="58" y="0"/>
                  </a:lnTo>
                  <a:lnTo>
                    <a:pt x="87" y="0"/>
                  </a:lnTo>
                  <a:lnTo>
                    <a:pt x="87"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4" name="Rectangle 128"/>
            <p:cNvSpPr>
              <a:spLocks noChangeArrowheads="1"/>
            </p:cNvSpPr>
            <p:nvPr/>
          </p:nvSpPr>
          <p:spPr bwMode="auto">
            <a:xfrm>
              <a:off x="1274763" y="5411788"/>
              <a:ext cx="44450" cy="68263"/>
            </a:xfrm>
            <a:prstGeom prst="rect">
              <a:avLst/>
            </a:prstGeom>
            <a:solidFill>
              <a:srgbClr val="00B3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5" name="Freeform 129"/>
            <p:cNvSpPr>
              <a:spLocks noEditPoints="1"/>
            </p:cNvSpPr>
            <p:nvPr/>
          </p:nvSpPr>
          <p:spPr bwMode="auto">
            <a:xfrm>
              <a:off x="941388" y="4840288"/>
              <a:ext cx="161925" cy="158750"/>
            </a:xfrm>
            <a:custGeom>
              <a:avLst/>
              <a:gdLst>
                <a:gd name="T0" fmla="*/ 45 w 90"/>
                <a:gd name="T1" fmla="*/ 89 h 89"/>
                <a:gd name="T2" fmla="*/ 0 w 90"/>
                <a:gd name="T3" fmla="*/ 44 h 89"/>
                <a:gd name="T4" fmla="*/ 45 w 90"/>
                <a:gd name="T5" fmla="*/ 0 h 89"/>
                <a:gd name="T6" fmla="*/ 90 w 90"/>
                <a:gd name="T7" fmla="*/ 44 h 89"/>
                <a:gd name="T8" fmla="*/ 45 w 90"/>
                <a:gd name="T9" fmla="*/ 89 h 89"/>
                <a:gd name="T10" fmla="*/ 45 w 90"/>
                <a:gd name="T11" fmla="*/ 25 h 89"/>
                <a:gd name="T12" fmla="*/ 26 w 90"/>
                <a:gd name="T13" fmla="*/ 44 h 89"/>
                <a:gd name="T14" fmla="*/ 45 w 90"/>
                <a:gd name="T15" fmla="*/ 64 h 89"/>
                <a:gd name="T16" fmla="*/ 64 w 90"/>
                <a:gd name="T17" fmla="*/ 44 h 89"/>
                <a:gd name="T18" fmla="*/ 45 w 90"/>
                <a:gd name="T19" fmla="*/ 2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9">
                  <a:moveTo>
                    <a:pt x="45" y="89"/>
                  </a:moveTo>
                  <a:cubicBezTo>
                    <a:pt x="20" y="89"/>
                    <a:pt x="0" y="69"/>
                    <a:pt x="0" y="44"/>
                  </a:cubicBezTo>
                  <a:cubicBezTo>
                    <a:pt x="0" y="20"/>
                    <a:pt x="20" y="0"/>
                    <a:pt x="45" y="0"/>
                  </a:cubicBezTo>
                  <a:cubicBezTo>
                    <a:pt x="70" y="0"/>
                    <a:pt x="90" y="20"/>
                    <a:pt x="90" y="44"/>
                  </a:cubicBezTo>
                  <a:cubicBezTo>
                    <a:pt x="90" y="69"/>
                    <a:pt x="70" y="89"/>
                    <a:pt x="45" y="89"/>
                  </a:cubicBezTo>
                  <a:close/>
                  <a:moveTo>
                    <a:pt x="45" y="25"/>
                  </a:moveTo>
                  <a:cubicBezTo>
                    <a:pt x="34" y="25"/>
                    <a:pt x="26" y="34"/>
                    <a:pt x="26" y="44"/>
                  </a:cubicBezTo>
                  <a:cubicBezTo>
                    <a:pt x="26" y="55"/>
                    <a:pt x="34" y="64"/>
                    <a:pt x="45" y="64"/>
                  </a:cubicBezTo>
                  <a:cubicBezTo>
                    <a:pt x="56" y="64"/>
                    <a:pt x="64" y="55"/>
                    <a:pt x="64" y="44"/>
                  </a:cubicBezTo>
                  <a:cubicBezTo>
                    <a:pt x="64" y="34"/>
                    <a:pt x="56" y="25"/>
                    <a:pt x="45"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6" name="Freeform 130"/>
            <p:cNvSpPr>
              <a:spLocks/>
            </p:cNvSpPr>
            <p:nvPr/>
          </p:nvSpPr>
          <p:spPr bwMode="auto">
            <a:xfrm>
              <a:off x="884238" y="5022850"/>
              <a:ext cx="276225" cy="182563"/>
            </a:xfrm>
            <a:custGeom>
              <a:avLst/>
              <a:gdLst>
                <a:gd name="T0" fmla="*/ 174 w 174"/>
                <a:gd name="T1" fmla="*/ 115 h 115"/>
                <a:gd name="T2" fmla="*/ 144 w 174"/>
                <a:gd name="T3" fmla="*/ 115 h 115"/>
                <a:gd name="T4" fmla="*/ 144 w 174"/>
                <a:gd name="T5" fmla="*/ 29 h 115"/>
                <a:gd name="T6" fmla="*/ 30 w 174"/>
                <a:gd name="T7" fmla="*/ 29 h 115"/>
                <a:gd name="T8" fmla="*/ 30 w 174"/>
                <a:gd name="T9" fmla="*/ 115 h 115"/>
                <a:gd name="T10" fmla="*/ 0 w 174"/>
                <a:gd name="T11" fmla="*/ 115 h 115"/>
                <a:gd name="T12" fmla="*/ 0 w 174"/>
                <a:gd name="T13" fmla="*/ 0 h 115"/>
                <a:gd name="T14" fmla="*/ 174 w 174"/>
                <a:gd name="T15" fmla="*/ 0 h 115"/>
                <a:gd name="T16" fmla="*/ 174 w 174"/>
                <a:gd name="T17"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115">
                  <a:moveTo>
                    <a:pt x="174" y="115"/>
                  </a:moveTo>
                  <a:lnTo>
                    <a:pt x="144" y="115"/>
                  </a:lnTo>
                  <a:lnTo>
                    <a:pt x="144" y="29"/>
                  </a:lnTo>
                  <a:lnTo>
                    <a:pt x="30" y="29"/>
                  </a:lnTo>
                  <a:lnTo>
                    <a:pt x="30" y="115"/>
                  </a:lnTo>
                  <a:lnTo>
                    <a:pt x="0" y="115"/>
                  </a:lnTo>
                  <a:lnTo>
                    <a:pt x="0" y="0"/>
                  </a:lnTo>
                  <a:lnTo>
                    <a:pt x="174" y="0"/>
                  </a:lnTo>
                  <a:lnTo>
                    <a:pt x="174"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7" name="Freeform 131"/>
            <p:cNvSpPr>
              <a:spLocks/>
            </p:cNvSpPr>
            <p:nvPr/>
          </p:nvSpPr>
          <p:spPr bwMode="auto">
            <a:xfrm>
              <a:off x="954088" y="5183188"/>
              <a:ext cx="136525" cy="158750"/>
            </a:xfrm>
            <a:custGeom>
              <a:avLst/>
              <a:gdLst>
                <a:gd name="T0" fmla="*/ 86 w 86"/>
                <a:gd name="T1" fmla="*/ 100 h 100"/>
                <a:gd name="T2" fmla="*/ 0 w 86"/>
                <a:gd name="T3" fmla="*/ 100 h 100"/>
                <a:gd name="T4" fmla="*/ 0 w 86"/>
                <a:gd name="T5" fmla="*/ 0 h 100"/>
                <a:gd name="T6" fmla="*/ 28 w 86"/>
                <a:gd name="T7" fmla="*/ 0 h 100"/>
                <a:gd name="T8" fmla="*/ 28 w 86"/>
                <a:gd name="T9" fmla="*/ 72 h 100"/>
                <a:gd name="T10" fmla="*/ 58 w 86"/>
                <a:gd name="T11" fmla="*/ 72 h 100"/>
                <a:gd name="T12" fmla="*/ 58 w 86"/>
                <a:gd name="T13" fmla="*/ 0 h 100"/>
                <a:gd name="T14" fmla="*/ 86 w 86"/>
                <a:gd name="T15" fmla="*/ 0 h 100"/>
                <a:gd name="T16" fmla="*/ 86 w 86"/>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100">
                  <a:moveTo>
                    <a:pt x="86" y="100"/>
                  </a:moveTo>
                  <a:lnTo>
                    <a:pt x="0" y="100"/>
                  </a:lnTo>
                  <a:lnTo>
                    <a:pt x="0" y="0"/>
                  </a:lnTo>
                  <a:lnTo>
                    <a:pt x="28" y="0"/>
                  </a:lnTo>
                  <a:lnTo>
                    <a:pt x="28" y="72"/>
                  </a:lnTo>
                  <a:lnTo>
                    <a:pt x="58" y="72"/>
                  </a:lnTo>
                  <a:lnTo>
                    <a:pt x="58" y="0"/>
                  </a:lnTo>
                  <a:lnTo>
                    <a:pt x="86" y="0"/>
                  </a:lnTo>
                  <a:lnTo>
                    <a:pt x="86"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8" name="Rectangle 132"/>
            <p:cNvSpPr>
              <a:spLocks noChangeArrowheads="1"/>
            </p:cNvSpPr>
            <p:nvPr/>
          </p:nvSpPr>
          <p:spPr bwMode="auto">
            <a:xfrm>
              <a:off x="998538" y="5091113"/>
              <a:ext cx="47625" cy="69850"/>
            </a:xfrm>
            <a:prstGeom prst="rect">
              <a:avLst/>
            </a:prstGeom>
            <a:solidFill>
              <a:srgbClr val="00B3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grpSp>
        <p:nvGrpSpPr>
          <p:cNvPr id="59" name="Group 58"/>
          <p:cNvGrpSpPr/>
          <p:nvPr/>
        </p:nvGrpSpPr>
        <p:grpSpPr>
          <a:xfrm>
            <a:off x="8494730" y="1987232"/>
            <a:ext cx="1582369" cy="1582369"/>
            <a:chOff x="611188" y="4840288"/>
            <a:chExt cx="822325" cy="822325"/>
          </a:xfrm>
        </p:grpSpPr>
        <p:sp>
          <p:nvSpPr>
            <p:cNvPr id="60" name="Freeform 121"/>
            <p:cNvSpPr>
              <a:spLocks noEditPoints="1"/>
            </p:cNvSpPr>
            <p:nvPr/>
          </p:nvSpPr>
          <p:spPr bwMode="auto">
            <a:xfrm>
              <a:off x="668338" y="5160963"/>
              <a:ext cx="158750" cy="158750"/>
            </a:xfrm>
            <a:custGeom>
              <a:avLst/>
              <a:gdLst>
                <a:gd name="T0" fmla="*/ 44 w 89"/>
                <a:gd name="T1" fmla="*/ 89 h 89"/>
                <a:gd name="T2" fmla="*/ 0 w 89"/>
                <a:gd name="T3" fmla="*/ 45 h 89"/>
                <a:gd name="T4" fmla="*/ 44 w 89"/>
                <a:gd name="T5" fmla="*/ 0 h 89"/>
                <a:gd name="T6" fmla="*/ 89 w 89"/>
                <a:gd name="T7" fmla="*/ 45 h 89"/>
                <a:gd name="T8" fmla="*/ 44 w 89"/>
                <a:gd name="T9" fmla="*/ 89 h 89"/>
                <a:gd name="T10" fmla="*/ 44 w 89"/>
                <a:gd name="T11" fmla="*/ 25 h 89"/>
                <a:gd name="T12" fmla="*/ 25 w 89"/>
                <a:gd name="T13" fmla="*/ 45 h 89"/>
                <a:gd name="T14" fmla="*/ 44 w 89"/>
                <a:gd name="T15" fmla="*/ 64 h 89"/>
                <a:gd name="T16" fmla="*/ 64 w 89"/>
                <a:gd name="T17" fmla="*/ 45 h 89"/>
                <a:gd name="T18" fmla="*/ 44 w 89"/>
                <a:gd name="T19" fmla="*/ 2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9">
                  <a:moveTo>
                    <a:pt x="44" y="89"/>
                  </a:moveTo>
                  <a:cubicBezTo>
                    <a:pt x="20" y="89"/>
                    <a:pt x="0" y="69"/>
                    <a:pt x="0" y="45"/>
                  </a:cubicBezTo>
                  <a:cubicBezTo>
                    <a:pt x="0" y="20"/>
                    <a:pt x="20" y="0"/>
                    <a:pt x="44" y="0"/>
                  </a:cubicBezTo>
                  <a:cubicBezTo>
                    <a:pt x="69" y="0"/>
                    <a:pt x="89" y="20"/>
                    <a:pt x="89" y="45"/>
                  </a:cubicBezTo>
                  <a:cubicBezTo>
                    <a:pt x="89" y="69"/>
                    <a:pt x="69" y="89"/>
                    <a:pt x="44" y="89"/>
                  </a:cubicBezTo>
                  <a:close/>
                  <a:moveTo>
                    <a:pt x="44" y="25"/>
                  </a:moveTo>
                  <a:cubicBezTo>
                    <a:pt x="34" y="25"/>
                    <a:pt x="25" y="34"/>
                    <a:pt x="25" y="45"/>
                  </a:cubicBezTo>
                  <a:cubicBezTo>
                    <a:pt x="25" y="55"/>
                    <a:pt x="34" y="64"/>
                    <a:pt x="44" y="64"/>
                  </a:cubicBezTo>
                  <a:cubicBezTo>
                    <a:pt x="55" y="64"/>
                    <a:pt x="64" y="55"/>
                    <a:pt x="64" y="45"/>
                  </a:cubicBezTo>
                  <a:cubicBezTo>
                    <a:pt x="64" y="34"/>
                    <a:pt x="55" y="25"/>
                    <a:pt x="44"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1" name="Freeform 122"/>
            <p:cNvSpPr>
              <a:spLocks/>
            </p:cNvSpPr>
            <p:nvPr/>
          </p:nvSpPr>
          <p:spPr bwMode="auto">
            <a:xfrm>
              <a:off x="611188" y="5341938"/>
              <a:ext cx="273050" cy="184150"/>
            </a:xfrm>
            <a:custGeom>
              <a:avLst/>
              <a:gdLst>
                <a:gd name="T0" fmla="*/ 172 w 172"/>
                <a:gd name="T1" fmla="*/ 116 h 116"/>
                <a:gd name="T2" fmla="*/ 144 w 172"/>
                <a:gd name="T3" fmla="*/ 116 h 116"/>
                <a:gd name="T4" fmla="*/ 144 w 172"/>
                <a:gd name="T5" fmla="*/ 30 h 116"/>
                <a:gd name="T6" fmla="*/ 28 w 172"/>
                <a:gd name="T7" fmla="*/ 30 h 116"/>
                <a:gd name="T8" fmla="*/ 28 w 172"/>
                <a:gd name="T9" fmla="*/ 116 h 116"/>
                <a:gd name="T10" fmla="*/ 0 w 172"/>
                <a:gd name="T11" fmla="*/ 116 h 116"/>
                <a:gd name="T12" fmla="*/ 0 w 172"/>
                <a:gd name="T13" fmla="*/ 0 h 116"/>
                <a:gd name="T14" fmla="*/ 172 w 172"/>
                <a:gd name="T15" fmla="*/ 0 h 116"/>
                <a:gd name="T16" fmla="*/ 172 w 172"/>
                <a:gd name="T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16">
                  <a:moveTo>
                    <a:pt x="172" y="116"/>
                  </a:moveTo>
                  <a:lnTo>
                    <a:pt x="144" y="116"/>
                  </a:lnTo>
                  <a:lnTo>
                    <a:pt x="144" y="30"/>
                  </a:lnTo>
                  <a:lnTo>
                    <a:pt x="28" y="30"/>
                  </a:lnTo>
                  <a:lnTo>
                    <a:pt x="28" y="116"/>
                  </a:lnTo>
                  <a:lnTo>
                    <a:pt x="0" y="116"/>
                  </a:lnTo>
                  <a:lnTo>
                    <a:pt x="0" y="0"/>
                  </a:lnTo>
                  <a:lnTo>
                    <a:pt x="172" y="0"/>
                  </a:lnTo>
                  <a:lnTo>
                    <a:pt x="172"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2" name="Freeform 123"/>
            <p:cNvSpPr>
              <a:spLocks/>
            </p:cNvSpPr>
            <p:nvPr/>
          </p:nvSpPr>
          <p:spPr bwMode="auto">
            <a:xfrm>
              <a:off x="679450" y="5503863"/>
              <a:ext cx="138113" cy="158750"/>
            </a:xfrm>
            <a:custGeom>
              <a:avLst/>
              <a:gdLst>
                <a:gd name="T0" fmla="*/ 87 w 87"/>
                <a:gd name="T1" fmla="*/ 100 h 100"/>
                <a:gd name="T2" fmla="*/ 0 w 87"/>
                <a:gd name="T3" fmla="*/ 100 h 100"/>
                <a:gd name="T4" fmla="*/ 0 w 87"/>
                <a:gd name="T5" fmla="*/ 0 h 100"/>
                <a:gd name="T6" fmla="*/ 29 w 87"/>
                <a:gd name="T7" fmla="*/ 0 h 100"/>
                <a:gd name="T8" fmla="*/ 29 w 87"/>
                <a:gd name="T9" fmla="*/ 72 h 100"/>
                <a:gd name="T10" fmla="*/ 57 w 87"/>
                <a:gd name="T11" fmla="*/ 72 h 100"/>
                <a:gd name="T12" fmla="*/ 57 w 87"/>
                <a:gd name="T13" fmla="*/ 0 h 100"/>
                <a:gd name="T14" fmla="*/ 87 w 87"/>
                <a:gd name="T15" fmla="*/ 0 h 100"/>
                <a:gd name="T16" fmla="*/ 87 w 87"/>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00">
                  <a:moveTo>
                    <a:pt x="87" y="100"/>
                  </a:moveTo>
                  <a:lnTo>
                    <a:pt x="0" y="100"/>
                  </a:lnTo>
                  <a:lnTo>
                    <a:pt x="0" y="0"/>
                  </a:lnTo>
                  <a:lnTo>
                    <a:pt x="29" y="0"/>
                  </a:lnTo>
                  <a:lnTo>
                    <a:pt x="29" y="72"/>
                  </a:lnTo>
                  <a:lnTo>
                    <a:pt x="57" y="72"/>
                  </a:lnTo>
                  <a:lnTo>
                    <a:pt x="57" y="0"/>
                  </a:lnTo>
                  <a:lnTo>
                    <a:pt x="87" y="0"/>
                  </a:lnTo>
                  <a:lnTo>
                    <a:pt x="87"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3" name="Rectangle 124"/>
            <p:cNvSpPr>
              <a:spLocks noChangeArrowheads="1"/>
            </p:cNvSpPr>
            <p:nvPr/>
          </p:nvSpPr>
          <p:spPr bwMode="auto">
            <a:xfrm>
              <a:off x="725488" y="5411788"/>
              <a:ext cx="44450" cy="68263"/>
            </a:xfrm>
            <a:prstGeom prst="rect">
              <a:avLst/>
            </a:prstGeom>
            <a:solidFill>
              <a:srgbClr val="00B3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4" name="Freeform 125"/>
            <p:cNvSpPr>
              <a:spLocks noEditPoints="1"/>
            </p:cNvSpPr>
            <p:nvPr/>
          </p:nvSpPr>
          <p:spPr bwMode="auto">
            <a:xfrm>
              <a:off x="1217613" y="5160963"/>
              <a:ext cx="158750" cy="158750"/>
            </a:xfrm>
            <a:custGeom>
              <a:avLst/>
              <a:gdLst>
                <a:gd name="T0" fmla="*/ 45 w 89"/>
                <a:gd name="T1" fmla="*/ 89 h 89"/>
                <a:gd name="T2" fmla="*/ 0 w 89"/>
                <a:gd name="T3" fmla="*/ 45 h 89"/>
                <a:gd name="T4" fmla="*/ 45 w 89"/>
                <a:gd name="T5" fmla="*/ 0 h 89"/>
                <a:gd name="T6" fmla="*/ 89 w 89"/>
                <a:gd name="T7" fmla="*/ 45 h 89"/>
                <a:gd name="T8" fmla="*/ 45 w 89"/>
                <a:gd name="T9" fmla="*/ 89 h 89"/>
                <a:gd name="T10" fmla="*/ 45 w 89"/>
                <a:gd name="T11" fmla="*/ 25 h 89"/>
                <a:gd name="T12" fmla="*/ 25 w 89"/>
                <a:gd name="T13" fmla="*/ 45 h 89"/>
                <a:gd name="T14" fmla="*/ 45 w 89"/>
                <a:gd name="T15" fmla="*/ 64 h 89"/>
                <a:gd name="T16" fmla="*/ 64 w 89"/>
                <a:gd name="T17" fmla="*/ 45 h 89"/>
                <a:gd name="T18" fmla="*/ 45 w 89"/>
                <a:gd name="T19" fmla="*/ 2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9">
                  <a:moveTo>
                    <a:pt x="45" y="89"/>
                  </a:moveTo>
                  <a:cubicBezTo>
                    <a:pt x="20" y="89"/>
                    <a:pt x="0" y="69"/>
                    <a:pt x="0" y="45"/>
                  </a:cubicBezTo>
                  <a:cubicBezTo>
                    <a:pt x="0" y="20"/>
                    <a:pt x="20" y="0"/>
                    <a:pt x="45" y="0"/>
                  </a:cubicBezTo>
                  <a:cubicBezTo>
                    <a:pt x="69" y="0"/>
                    <a:pt x="89" y="20"/>
                    <a:pt x="89" y="45"/>
                  </a:cubicBezTo>
                  <a:cubicBezTo>
                    <a:pt x="89" y="69"/>
                    <a:pt x="69" y="89"/>
                    <a:pt x="45" y="89"/>
                  </a:cubicBezTo>
                  <a:close/>
                  <a:moveTo>
                    <a:pt x="45" y="25"/>
                  </a:moveTo>
                  <a:cubicBezTo>
                    <a:pt x="34" y="25"/>
                    <a:pt x="25" y="34"/>
                    <a:pt x="25" y="45"/>
                  </a:cubicBezTo>
                  <a:cubicBezTo>
                    <a:pt x="25" y="55"/>
                    <a:pt x="34" y="64"/>
                    <a:pt x="45" y="64"/>
                  </a:cubicBezTo>
                  <a:cubicBezTo>
                    <a:pt x="55" y="64"/>
                    <a:pt x="64" y="55"/>
                    <a:pt x="64" y="45"/>
                  </a:cubicBezTo>
                  <a:cubicBezTo>
                    <a:pt x="64" y="34"/>
                    <a:pt x="55" y="25"/>
                    <a:pt x="45"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5" name="Freeform 126"/>
            <p:cNvSpPr>
              <a:spLocks/>
            </p:cNvSpPr>
            <p:nvPr/>
          </p:nvSpPr>
          <p:spPr bwMode="auto">
            <a:xfrm>
              <a:off x="1160463" y="5341938"/>
              <a:ext cx="273050" cy="184150"/>
            </a:xfrm>
            <a:custGeom>
              <a:avLst/>
              <a:gdLst>
                <a:gd name="T0" fmla="*/ 172 w 172"/>
                <a:gd name="T1" fmla="*/ 116 h 116"/>
                <a:gd name="T2" fmla="*/ 144 w 172"/>
                <a:gd name="T3" fmla="*/ 116 h 116"/>
                <a:gd name="T4" fmla="*/ 144 w 172"/>
                <a:gd name="T5" fmla="*/ 30 h 116"/>
                <a:gd name="T6" fmla="*/ 28 w 172"/>
                <a:gd name="T7" fmla="*/ 30 h 116"/>
                <a:gd name="T8" fmla="*/ 28 w 172"/>
                <a:gd name="T9" fmla="*/ 116 h 116"/>
                <a:gd name="T10" fmla="*/ 0 w 172"/>
                <a:gd name="T11" fmla="*/ 116 h 116"/>
                <a:gd name="T12" fmla="*/ 0 w 172"/>
                <a:gd name="T13" fmla="*/ 0 h 116"/>
                <a:gd name="T14" fmla="*/ 172 w 172"/>
                <a:gd name="T15" fmla="*/ 0 h 116"/>
                <a:gd name="T16" fmla="*/ 172 w 172"/>
                <a:gd name="T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16">
                  <a:moveTo>
                    <a:pt x="172" y="116"/>
                  </a:moveTo>
                  <a:lnTo>
                    <a:pt x="144" y="116"/>
                  </a:lnTo>
                  <a:lnTo>
                    <a:pt x="144" y="30"/>
                  </a:lnTo>
                  <a:lnTo>
                    <a:pt x="28" y="30"/>
                  </a:lnTo>
                  <a:lnTo>
                    <a:pt x="28" y="116"/>
                  </a:lnTo>
                  <a:lnTo>
                    <a:pt x="0" y="116"/>
                  </a:lnTo>
                  <a:lnTo>
                    <a:pt x="0" y="0"/>
                  </a:lnTo>
                  <a:lnTo>
                    <a:pt x="172" y="0"/>
                  </a:lnTo>
                  <a:lnTo>
                    <a:pt x="172"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6" name="Freeform 127"/>
            <p:cNvSpPr>
              <a:spLocks/>
            </p:cNvSpPr>
            <p:nvPr/>
          </p:nvSpPr>
          <p:spPr bwMode="auto">
            <a:xfrm>
              <a:off x="1227138" y="5503863"/>
              <a:ext cx="138113" cy="158750"/>
            </a:xfrm>
            <a:custGeom>
              <a:avLst/>
              <a:gdLst>
                <a:gd name="T0" fmla="*/ 87 w 87"/>
                <a:gd name="T1" fmla="*/ 100 h 100"/>
                <a:gd name="T2" fmla="*/ 0 w 87"/>
                <a:gd name="T3" fmla="*/ 100 h 100"/>
                <a:gd name="T4" fmla="*/ 0 w 87"/>
                <a:gd name="T5" fmla="*/ 0 h 100"/>
                <a:gd name="T6" fmla="*/ 30 w 87"/>
                <a:gd name="T7" fmla="*/ 0 h 100"/>
                <a:gd name="T8" fmla="*/ 30 w 87"/>
                <a:gd name="T9" fmla="*/ 72 h 100"/>
                <a:gd name="T10" fmla="*/ 58 w 87"/>
                <a:gd name="T11" fmla="*/ 72 h 100"/>
                <a:gd name="T12" fmla="*/ 58 w 87"/>
                <a:gd name="T13" fmla="*/ 0 h 100"/>
                <a:gd name="T14" fmla="*/ 87 w 87"/>
                <a:gd name="T15" fmla="*/ 0 h 100"/>
                <a:gd name="T16" fmla="*/ 87 w 87"/>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00">
                  <a:moveTo>
                    <a:pt x="87" y="100"/>
                  </a:moveTo>
                  <a:lnTo>
                    <a:pt x="0" y="100"/>
                  </a:lnTo>
                  <a:lnTo>
                    <a:pt x="0" y="0"/>
                  </a:lnTo>
                  <a:lnTo>
                    <a:pt x="30" y="0"/>
                  </a:lnTo>
                  <a:lnTo>
                    <a:pt x="30" y="72"/>
                  </a:lnTo>
                  <a:lnTo>
                    <a:pt x="58" y="72"/>
                  </a:lnTo>
                  <a:lnTo>
                    <a:pt x="58" y="0"/>
                  </a:lnTo>
                  <a:lnTo>
                    <a:pt x="87" y="0"/>
                  </a:lnTo>
                  <a:lnTo>
                    <a:pt x="87"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7" name="Rectangle 128"/>
            <p:cNvSpPr>
              <a:spLocks noChangeArrowheads="1"/>
            </p:cNvSpPr>
            <p:nvPr/>
          </p:nvSpPr>
          <p:spPr bwMode="auto">
            <a:xfrm>
              <a:off x="1274763" y="5411788"/>
              <a:ext cx="44450" cy="68263"/>
            </a:xfrm>
            <a:prstGeom prst="rect">
              <a:avLst/>
            </a:prstGeom>
            <a:solidFill>
              <a:srgbClr val="00B3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8" name="Freeform 129"/>
            <p:cNvSpPr>
              <a:spLocks noEditPoints="1"/>
            </p:cNvSpPr>
            <p:nvPr/>
          </p:nvSpPr>
          <p:spPr bwMode="auto">
            <a:xfrm>
              <a:off x="941388" y="4840288"/>
              <a:ext cx="161925" cy="158750"/>
            </a:xfrm>
            <a:custGeom>
              <a:avLst/>
              <a:gdLst>
                <a:gd name="T0" fmla="*/ 45 w 90"/>
                <a:gd name="T1" fmla="*/ 89 h 89"/>
                <a:gd name="T2" fmla="*/ 0 w 90"/>
                <a:gd name="T3" fmla="*/ 44 h 89"/>
                <a:gd name="T4" fmla="*/ 45 w 90"/>
                <a:gd name="T5" fmla="*/ 0 h 89"/>
                <a:gd name="T6" fmla="*/ 90 w 90"/>
                <a:gd name="T7" fmla="*/ 44 h 89"/>
                <a:gd name="T8" fmla="*/ 45 w 90"/>
                <a:gd name="T9" fmla="*/ 89 h 89"/>
                <a:gd name="T10" fmla="*/ 45 w 90"/>
                <a:gd name="T11" fmla="*/ 25 h 89"/>
                <a:gd name="T12" fmla="*/ 26 w 90"/>
                <a:gd name="T13" fmla="*/ 44 h 89"/>
                <a:gd name="T14" fmla="*/ 45 w 90"/>
                <a:gd name="T15" fmla="*/ 64 h 89"/>
                <a:gd name="T16" fmla="*/ 64 w 90"/>
                <a:gd name="T17" fmla="*/ 44 h 89"/>
                <a:gd name="T18" fmla="*/ 45 w 90"/>
                <a:gd name="T19" fmla="*/ 2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9">
                  <a:moveTo>
                    <a:pt x="45" y="89"/>
                  </a:moveTo>
                  <a:cubicBezTo>
                    <a:pt x="20" y="89"/>
                    <a:pt x="0" y="69"/>
                    <a:pt x="0" y="44"/>
                  </a:cubicBezTo>
                  <a:cubicBezTo>
                    <a:pt x="0" y="20"/>
                    <a:pt x="20" y="0"/>
                    <a:pt x="45" y="0"/>
                  </a:cubicBezTo>
                  <a:cubicBezTo>
                    <a:pt x="70" y="0"/>
                    <a:pt x="90" y="20"/>
                    <a:pt x="90" y="44"/>
                  </a:cubicBezTo>
                  <a:cubicBezTo>
                    <a:pt x="90" y="69"/>
                    <a:pt x="70" y="89"/>
                    <a:pt x="45" y="89"/>
                  </a:cubicBezTo>
                  <a:close/>
                  <a:moveTo>
                    <a:pt x="45" y="25"/>
                  </a:moveTo>
                  <a:cubicBezTo>
                    <a:pt x="34" y="25"/>
                    <a:pt x="26" y="34"/>
                    <a:pt x="26" y="44"/>
                  </a:cubicBezTo>
                  <a:cubicBezTo>
                    <a:pt x="26" y="55"/>
                    <a:pt x="34" y="64"/>
                    <a:pt x="45" y="64"/>
                  </a:cubicBezTo>
                  <a:cubicBezTo>
                    <a:pt x="56" y="64"/>
                    <a:pt x="64" y="55"/>
                    <a:pt x="64" y="44"/>
                  </a:cubicBezTo>
                  <a:cubicBezTo>
                    <a:pt x="64" y="34"/>
                    <a:pt x="56" y="25"/>
                    <a:pt x="45"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9" name="Freeform 130"/>
            <p:cNvSpPr>
              <a:spLocks/>
            </p:cNvSpPr>
            <p:nvPr/>
          </p:nvSpPr>
          <p:spPr bwMode="auto">
            <a:xfrm>
              <a:off x="884238" y="5022850"/>
              <a:ext cx="276225" cy="182563"/>
            </a:xfrm>
            <a:custGeom>
              <a:avLst/>
              <a:gdLst>
                <a:gd name="T0" fmla="*/ 174 w 174"/>
                <a:gd name="T1" fmla="*/ 115 h 115"/>
                <a:gd name="T2" fmla="*/ 144 w 174"/>
                <a:gd name="T3" fmla="*/ 115 h 115"/>
                <a:gd name="T4" fmla="*/ 144 w 174"/>
                <a:gd name="T5" fmla="*/ 29 h 115"/>
                <a:gd name="T6" fmla="*/ 30 w 174"/>
                <a:gd name="T7" fmla="*/ 29 h 115"/>
                <a:gd name="T8" fmla="*/ 30 w 174"/>
                <a:gd name="T9" fmla="*/ 115 h 115"/>
                <a:gd name="T10" fmla="*/ 0 w 174"/>
                <a:gd name="T11" fmla="*/ 115 h 115"/>
                <a:gd name="T12" fmla="*/ 0 w 174"/>
                <a:gd name="T13" fmla="*/ 0 h 115"/>
                <a:gd name="T14" fmla="*/ 174 w 174"/>
                <a:gd name="T15" fmla="*/ 0 h 115"/>
                <a:gd name="T16" fmla="*/ 174 w 174"/>
                <a:gd name="T17"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115">
                  <a:moveTo>
                    <a:pt x="174" y="115"/>
                  </a:moveTo>
                  <a:lnTo>
                    <a:pt x="144" y="115"/>
                  </a:lnTo>
                  <a:lnTo>
                    <a:pt x="144" y="29"/>
                  </a:lnTo>
                  <a:lnTo>
                    <a:pt x="30" y="29"/>
                  </a:lnTo>
                  <a:lnTo>
                    <a:pt x="30" y="115"/>
                  </a:lnTo>
                  <a:lnTo>
                    <a:pt x="0" y="115"/>
                  </a:lnTo>
                  <a:lnTo>
                    <a:pt x="0" y="0"/>
                  </a:lnTo>
                  <a:lnTo>
                    <a:pt x="174" y="0"/>
                  </a:lnTo>
                  <a:lnTo>
                    <a:pt x="174"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0" name="Freeform 131"/>
            <p:cNvSpPr>
              <a:spLocks/>
            </p:cNvSpPr>
            <p:nvPr/>
          </p:nvSpPr>
          <p:spPr bwMode="auto">
            <a:xfrm>
              <a:off x="954088" y="5183188"/>
              <a:ext cx="136525" cy="158750"/>
            </a:xfrm>
            <a:custGeom>
              <a:avLst/>
              <a:gdLst>
                <a:gd name="T0" fmla="*/ 86 w 86"/>
                <a:gd name="T1" fmla="*/ 100 h 100"/>
                <a:gd name="T2" fmla="*/ 0 w 86"/>
                <a:gd name="T3" fmla="*/ 100 h 100"/>
                <a:gd name="T4" fmla="*/ 0 w 86"/>
                <a:gd name="T5" fmla="*/ 0 h 100"/>
                <a:gd name="T6" fmla="*/ 28 w 86"/>
                <a:gd name="T7" fmla="*/ 0 h 100"/>
                <a:gd name="T8" fmla="*/ 28 w 86"/>
                <a:gd name="T9" fmla="*/ 72 h 100"/>
                <a:gd name="T10" fmla="*/ 58 w 86"/>
                <a:gd name="T11" fmla="*/ 72 h 100"/>
                <a:gd name="T12" fmla="*/ 58 w 86"/>
                <a:gd name="T13" fmla="*/ 0 h 100"/>
                <a:gd name="T14" fmla="*/ 86 w 86"/>
                <a:gd name="T15" fmla="*/ 0 h 100"/>
                <a:gd name="T16" fmla="*/ 86 w 86"/>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100">
                  <a:moveTo>
                    <a:pt x="86" y="100"/>
                  </a:moveTo>
                  <a:lnTo>
                    <a:pt x="0" y="100"/>
                  </a:lnTo>
                  <a:lnTo>
                    <a:pt x="0" y="0"/>
                  </a:lnTo>
                  <a:lnTo>
                    <a:pt x="28" y="0"/>
                  </a:lnTo>
                  <a:lnTo>
                    <a:pt x="28" y="72"/>
                  </a:lnTo>
                  <a:lnTo>
                    <a:pt x="58" y="72"/>
                  </a:lnTo>
                  <a:lnTo>
                    <a:pt x="58" y="0"/>
                  </a:lnTo>
                  <a:lnTo>
                    <a:pt x="86" y="0"/>
                  </a:lnTo>
                  <a:lnTo>
                    <a:pt x="86"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1" name="Rectangle 132"/>
            <p:cNvSpPr>
              <a:spLocks noChangeArrowheads="1"/>
            </p:cNvSpPr>
            <p:nvPr/>
          </p:nvSpPr>
          <p:spPr bwMode="auto">
            <a:xfrm>
              <a:off x="998538" y="5091113"/>
              <a:ext cx="47625" cy="69850"/>
            </a:xfrm>
            <a:prstGeom prst="rect">
              <a:avLst/>
            </a:prstGeom>
            <a:solidFill>
              <a:srgbClr val="00B3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spTree>
    <p:extLst>
      <p:ext uri="{BB962C8B-B14F-4D97-AF65-F5344CB8AC3E}">
        <p14:creationId xmlns:p14="http://schemas.microsoft.com/office/powerpoint/2010/main" val="3688779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organization</a:t>
            </a:r>
          </a:p>
        </p:txBody>
      </p:sp>
      <p:sp>
        <p:nvSpPr>
          <p:cNvPr id="3" name="Slide Number Placeholder 2"/>
          <p:cNvSpPr>
            <a:spLocks noGrp="1"/>
          </p:cNvSpPr>
          <p:nvPr>
            <p:ph type="sldNum" sz="quarter" idx="12"/>
          </p:nvPr>
        </p:nvSpPr>
        <p:spPr/>
        <p:txBody>
          <a:bodyPr/>
          <a:lstStyle/>
          <a:p>
            <a:fld id="{00DE720E-C72B-42F0-AD69-52D60E3C605E}" type="slidenum">
              <a:rPr lang="en-US" smtClean="0">
                <a:solidFill>
                  <a:srgbClr val="E5E8E8">
                    <a:lumMod val="75000"/>
                  </a:srgbClr>
                </a:solidFill>
                <a:latin typeface="+mj-lt"/>
              </a:rPr>
              <a:pPr/>
              <a:t>7</a:t>
            </a:fld>
            <a:endParaRPr lang="en-US" dirty="0">
              <a:solidFill>
                <a:srgbClr val="E5E8E8">
                  <a:lumMod val="75000"/>
                </a:srgbClr>
              </a:solidFill>
              <a:latin typeface="+mj-lt"/>
            </a:endParaRPr>
          </a:p>
        </p:txBody>
      </p:sp>
      <p:cxnSp>
        <p:nvCxnSpPr>
          <p:cNvPr id="10" name="Straight Connector 9"/>
          <p:cNvCxnSpPr/>
          <p:nvPr/>
        </p:nvCxnSpPr>
        <p:spPr>
          <a:xfrm>
            <a:off x="3791744" y="1541305"/>
            <a:ext cx="0" cy="2345267"/>
          </a:xfrm>
          <a:prstGeom prst="line">
            <a:avLst/>
          </a:prstGeom>
          <a:ln w="19050">
            <a:solidFill>
              <a:schemeClr val="bg2">
                <a:lumMod val="7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010011" y="1541305"/>
            <a:ext cx="0" cy="2345267"/>
          </a:xfrm>
          <a:prstGeom prst="line">
            <a:avLst/>
          </a:prstGeom>
          <a:ln w="19050">
            <a:solidFill>
              <a:schemeClr val="bg2">
                <a:lumMod val="75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81098" y="3907238"/>
            <a:ext cx="1609008" cy="575733"/>
          </a:xfrm>
          <a:prstGeom prst="rect">
            <a:avLst/>
          </a:prstGeom>
          <a:noFill/>
        </p:spPr>
        <p:txBody>
          <a:bodyPr wrap="square" lIns="0" tIns="0" rIns="0" bIns="0" rtlCol="0">
            <a:noAutofit/>
          </a:bodyPr>
          <a:lstStyle/>
          <a:p>
            <a:pPr algn="ctr">
              <a:lnSpc>
                <a:spcPct val="90000"/>
              </a:lnSpc>
            </a:pPr>
            <a:r>
              <a:rPr lang="en-US" sz="2400" dirty="0">
                <a:latin typeface="+mj-lt"/>
              </a:rPr>
              <a:t>Dev + QA</a:t>
            </a:r>
          </a:p>
        </p:txBody>
      </p:sp>
      <p:sp>
        <p:nvSpPr>
          <p:cNvPr id="15" name="TextBox 14"/>
          <p:cNvSpPr txBox="1"/>
          <p:nvPr/>
        </p:nvSpPr>
        <p:spPr>
          <a:xfrm>
            <a:off x="3970726" y="3907238"/>
            <a:ext cx="1818968" cy="575733"/>
          </a:xfrm>
          <a:prstGeom prst="rect">
            <a:avLst/>
          </a:prstGeom>
          <a:noFill/>
        </p:spPr>
        <p:txBody>
          <a:bodyPr wrap="square" lIns="0" tIns="0" rIns="0" bIns="0" rtlCol="0">
            <a:noAutofit/>
          </a:bodyPr>
          <a:lstStyle/>
          <a:p>
            <a:pPr algn="ctr">
              <a:lnSpc>
                <a:spcPct val="90000"/>
              </a:lnSpc>
            </a:pPr>
            <a:r>
              <a:rPr lang="en-US" sz="2400" dirty="0">
                <a:latin typeface="+mj-lt"/>
              </a:rPr>
              <a:t>Change Management</a:t>
            </a:r>
          </a:p>
        </p:txBody>
      </p:sp>
      <p:sp>
        <p:nvSpPr>
          <p:cNvPr id="16" name="TextBox 15"/>
          <p:cNvSpPr txBox="1"/>
          <p:nvPr/>
        </p:nvSpPr>
        <p:spPr>
          <a:xfrm>
            <a:off x="6134719" y="3907238"/>
            <a:ext cx="1851471" cy="575733"/>
          </a:xfrm>
          <a:prstGeom prst="rect">
            <a:avLst/>
          </a:prstGeom>
          <a:noFill/>
        </p:spPr>
        <p:txBody>
          <a:bodyPr wrap="square" lIns="0" tIns="0" rIns="0" bIns="0" rtlCol="0">
            <a:noAutofit/>
          </a:bodyPr>
          <a:lstStyle/>
          <a:p>
            <a:pPr algn="ctr">
              <a:lnSpc>
                <a:spcPct val="90000"/>
              </a:lnSpc>
            </a:pPr>
            <a:r>
              <a:rPr lang="en-US" sz="2400" dirty="0">
                <a:latin typeface="+mj-lt"/>
              </a:rPr>
              <a:t>Infrastructure</a:t>
            </a:r>
          </a:p>
          <a:p>
            <a:pPr algn="ctr">
              <a:lnSpc>
                <a:spcPct val="90000"/>
              </a:lnSpc>
            </a:pPr>
            <a:r>
              <a:rPr lang="en-US" sz="2400" dirty="0">
                <a:latin typeface="+mj-lt"/>
              </a:rPr>
              <a:t>(cloud, DBA, Security)</a:t>
            </a:r>
          </a:p>
        </p:txBody>
      </p:sp>
      <p:cxnSp>
        <p:nvCxnSpPr>
          <p:cNvPr id="24" name="Straight Connector 23"/>
          <p:cNvCxnSpPr/>
          <p:nvPr/>
        </p:nvCxnSpPr>
        <p:spPr>
          <a:xfrm>
            <a:off x="8206507" y="1541305"/>
            <a:ext cx="0" cy="2345267"/>
          </a:xfrm>
          <a:prstGeom prst="line">
            <a:avLst/>
          </a:prstGeom>
          <a:ln w="19050">
            <a:solidFill>
              <a:schemeClr val="bg2">
                <a:lumMod val="75000"/>
              </a:schemeClr>
            </a:solidFill>
            <a:miter lim="800000"/>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435947" y="3907238"/>
            <a:ext cx="1751389" cy="575733"/>
          </a:xfrm>
          <a:prstGeom prst="rect">
            <a:avLst/>
          </a:prstGeom>
          <a:noFill/>
        </p:spPr>
        <p:txBody>
          <a:bodyPr wrap="square" lIns="0" tIns="0" rIns="0" bIns="0" rtlCol="0">
            <a:noAutofit/>
          </a:bodyPr>
          <a:lstStyle/>
          <a:p>
            <a:pPr algn="ctr">
              <a:lnSpc>
                <a:spcPct val="90000"/>
              </a:lnSpc>
            </a:pPr>
            <a:r>
              <a:rPr lang="en-US" sz="2400" dirty="0">
                <a:latin typeface="+mj-lt"/>
              </a:rPr>
              <a:t>Support</a:t>
            </a:r>
          </a:p>
        </p:txBody>
      </p:sp>
      <p:grpSp>
        <p:nvGrpSpPr>
          <p:cNvPr id="17" name="Group 16"/>
          <p:cNvGrpSpPr/>
          <p:nvPr/>
        </p:nvGrpSpPr>
        <p:grpSpPr>
          <a:xfrm>
            <a:off x="1707737" y="1918520"/>
            <a:ext cx="1582369" cy="1582369"/>
            <a:chOff x="611188" y="4840288"/>
            <a:chExt cx="822325" cy="822325"/>
          </a:xfrm>
        </p:grpSpPr>
        <p:sp>
          <p:nvSpPr>
            <p:cNvPr id="18" name="Freeform 121"/>
            <p:cNvSpPr>
              <a:spLocks noEditPoints="1"/>
            </p:cNvSpPr>
            <p:nvPr/>
          </p:nvSpPr>
          <p:spPr bwMode="auto">
            <a:xfrm>
              <a:off x="668338" y="5160963"/>
              <a:ext cx="158750" cy="158750"/>
            </a:xfrm>
            <a:custGeom>
              <a:avLst/>
              <a:gdLst>
                <a:gd name="T0" fmla="*/ 44 w 89"/>
                <a:gd name="T1" fmla="*/ 89 h 89"/>
                <a:gd name="T2" fmla="*/ 0 w 89"/>
                <a:gd name="T3" fmla="*/ 45 h 89"/>
                <a:gd name="T4" fmla="*/ 44 w 89"/>
                <a:gd name="T5" fmla="*/ 0 h 89"/>
                <a:gd name="T6" fmla="*/ 89 w 89"/>
                <a:gd name="T7" fmla="*/ 45 h 89"/>
                <a:gd name="T8" fmla="*/ 44 w 89"/>
                <a:gd name="T9" fmla="*/ 89 h 89"/>
                <a:gd name="T10" fmla="*/ 44 w 89"/>
                <a:gd name="T11" fmla="*/ 25 h 89"/>
                <a:gd name="T12" fmla="*/ 25 w 89"/>
                <a:gd name="T13" fmla="*/ 45 h 89"/>
                <a:gd name="T14" fmla="*/ 44 w 89"/>
                <a:gd name="T15" fmla="*/ 64 h 89"/>
                <a:gd name="T16" fmla="*/ 64 w 89"/>
                <a:gd name="T17" fmla="*/ 45 h 89"/>
                <a:gd name="T18" fmla="*/ 44 w 89"/>
                <a:gd name="T19" fmla="*/ 2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9">
                  <a:moveTo>
                    <a:pt x="44" y="89"/>
                  </a:moveTo>
                  <a:cubicBezTo>
                    <a:pt x="20" y="89"/>
                    <a:pt x="0" y="69"/>
                    <a:pt x="0" y="45"/>
                  </a:cubicBezTo>
                  <a:cubicBezTo>
                    <a:pt x="0" y="20"/>
                    <a:pt x="20" y="0"/>
                    <a:pt x="44" y="0"/>
                  </a:cubicBezTo>
                  <a:cubicBezTo>
                    <a:pt x="69" y="0"/>
                    <a:pt x="89" y="20"/>
                    <a:pt x="89" y="45"/>
                  </a:cubicBezTo>
                  <a:cubicBezTo>
                    <a:pt x="89" y="69"/>
                    <a:pt x="69" y="89"/>
                    <a:pt x="44" y="89"/>
                  </a:cubicBezTo>
                  <a:close/>
                  <a:moveTo>
                    <a:pt x="44" y="25"/>
                  </a:moveTo>
                  <a:cubicBezTo>
                    <a:pt x="34" y="25"/>
                    <a:pt x="25" y="34"/>
                    <a:pt x="25" y="45"/>
                  </a:cubicBezTo>
                  <a:cubicBezTo>
                    <a:pt x="25" y="55"/>
                    <a:pt x="34" y="64"/>
                    <a:pt x="44" y="64"/>
                  </a:cubicBezTo>
                  <a:cubicBezTo>
                    <a:pt x="55" y="64"/>
                    <a:pt x="64" y="55"/>
                    <a:pt x="64" y="45"/>
                  </a:cubicBezTo>
                  <a:cubicBezTo>
                    <a:pt x="64" y="34"/>
                    <a:pt x="55" y="25"/>
                    <a:pt x="44"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9" name="Freeform 122"/>
            <p:cNvSpPr>
              <a:spLocks/>
            </p:cNvSpPr>
            <p:nvPr/>
          </p:nvSpPr>
          <p:spPr bwMode="auto">
            <a:xfrm>
              <a:off x="611188" y="5341938"/>
              <a:ext cx="273050" cy="184150"/>
            </a:xfrm>
            <a:custGeom>
              <a:avLst/>
              <a:gdLst>
                <a:gd name="T0" fmla="*/ 172 w 172"/>
                <a:gd name="T1" fmla="*/ 116 h 116"/>
                <a:gd name="T2" fmla="*/ 144 w 172"/>
                <a:gd name="T3" fmla="*/ 116 h 116"/>
                <a:gd name="T4" fmla="*/ 144 w 172"/>
                <a:gd name="T5" fmla="*/ 30 h 116"/>
                <a:gd name="T6" fmla="*/ 28 w 172"/>
                <a:gd name="T7" fmla="*/ 30 h 116"/>
                <a:gd name="T8" fmla="*/ 28 w 172"/>
                <a:gd name="T9" fmla="*/ 116 h 116"/>
                <a:gd name="T10" fmla="*/ 0 w 172"/>
                <a:gd name="T11" fmla="*/ 116 h 116"/>
                <a:gd name="T12" fmla="*/ 0 w 172"/>
                <a:gd name="T13" fmla="*/ 0 h 116"/>
                <a:gd name="T14" fmla="*/ 172 w 172"/>
                <a:gd name="T15" fmla="*/ 0 h 116"/>
                <a:gd name="T16" fmla="*/ 172 w 172"/>
                <a:gd name="T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16">
                  <a:moveTo>
                    <a:pt x="172" y="116"/>
                  </a:moveTo>
                  <a:lnTo>
                    <a:pt x="144" y="116"/>
                  </a:lnTo>
                  <a:lnTo>
                    <a:pt x="144" y="30"/>
                  </a:lnTo>
                  <a:lnTo>
                    <a:pt x="28" y="30"/>
                  </a:lnTo>
                  <a:lnTo>
                    <a:pt x="28" y="116"/>
                  </a:lnTo>
                  <a:lnTo>
                    <a:pt x="0" y="116"/>
                  </a:lnTo>
                  <a:lnTo>
                    <a:pt x="0" y="0"/>
                  </a:lnTo>
                  <a:lnTo>
                    <a:pt x="172" y="0"/>
                  </a:lnTo>
                  <a:lnTo>
                    <a:pt x="172"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0" name="Freeform 123"/>
            <p:cNvSpPr>
              <a:spLocks/>
            </p:cNvSpPr>
            <p:nvPr/>
          </p:nvSpPr>
          <p:spPr bwMode="auto">
            <a:xfrm>
              <a:off x="679450" y="5503863"/>
              <a:ext cx="138113" cy="158750"/>
            </a:xfrm>
            <a:custGeom>
              <a:avLst/>
              <a:gdLst>
                <a:gd name="T0" fmla="*/ 87 w 87"/>
                <a:gd name="T1" fmla="*/ 100 h 100"/>
                <a:gd name="T2" fmla="*/ 0 w 87"/>
                <a:gd name="T3" fmla="*/ 100 h 100"/>
                <a:gd name="T4" fmla="*/ 0 w 87"/>
                <a:gd name="T5" fmla="*/ 0 h 100"/>
                <a:gd name="T6" fmla="*/ 29 w 87"/>
                <a:gd name="T7" fmla="*/ 0 h 100"/>
                <a:gd name="T8" fmla="*/ 29 w 87"/>
                <a:gd name="T9" fmla="*/ 72 h 100"/>
                <a:gd name="T10" fmla="*/ 57 w 87"/>
                <a:gd name="T11" fmla="*/ 72 h 100"/>
                <a:gd name="T12" fmla="*/ 57 w 87"/>
                <a:gd name="T13" fmla="*/ 0 h 100"/>
                <a:gd name="T14" fmla="*/ 87 w 87"/>
                <a:gd name="T15" fmla="*/ 0 h 100"/>
                <a:gd name="T16" fmla="*/ 87 w 87"/>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00">
                  <a:moveTo>
                    <a:pt x="87" y="100"/>
                  </a:moveTo>
                  <a:lnTo>
                    <a:pt x="0" y="100"/>
                  </a:lnTo>
                  <a:lnTo>
                    <a:pt x="0" y="0"/>
                  </a:lnTo>
                  <a:lnTo>
                    <a:pt x="29" y="0"/>
                  </a:lnTo>
                  <a:lnTo>
                    <a:pt x="29" y="72"/>
                  </a:lnTo>
                  <a:lnTo>
                    <a:pt x="57" y="72"/>
                  </a:lnTo>
                  <a:lnTo>
                    <a:pt x="57" y="0"/>
                  </a:lnTo>
                  <a:lnTo>
                    <a:pt x="87" y="0"/>
                  </a:lnTo>
                  <a:lnTo>
                    <a:pt x="87"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1" name="Rectangle 124"/>
            <p:cNvSpPr>
              <a:spLocks noChangeArrowheads="1"/>
            </p:cNvSpPr>
            <p:nvPr/>
          </p:nvSpPr>
          <p:spPr bwMode="auto">
            <a:xfrm>
              <a:off x="725488" y="5411788"/>
              <a:ext cx="44450" cy="68263"/>
            </a:xfrm>
            <a:prstGeom prst="rect">
              <a:avLst/>
            </a:prstGeom>
            <a:solidFill>
              <a:srgbClr val="00B3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2" name="Freeform 125"/>
            <p:cNvSpPr>
              <a:spLocks noEditPoints="1"/>
            </p:cNvSpPr>
            <p:nvPr/>
          </p:nvSpPr>
          <p:spPr bwMode="auto">
            <a:xfrm>
              <a:off x="1217613" y="5160963"/>
              <a:ext cx="158750" cy="158750"/>
            </a:xfrm>
            <a:custGeom>
              <a:avLst/>
              <a:gdLst>
                <a:gd name="T0" fmla="*/ 45 w 89"/>
                <a:gd name="T1" fmla="*/ 89 h 89"/>
                <a:gd name="T2" fmla="*/ 0 w 89"/>
                <a:gd name="T3" fmla="*/ 45 h 89"/>
                <a:gd name="T4" fmla="*/ 45 w 89"/>
                <a:gd name="T5" fmla="*/ 0 h 89"/>
                <a:gd name="T6" fmla="*/ 89 w 89"/>
                <a:gd name="T7" fmla="*/ 45 h 89"/>
                <a:gd name="T8" fmla="*/ 45 w 89"/>
                <a:gd name="T9" fmla="*/ 89 h 89"/>
                <a:gd name="T10" fmla="*/ 45 w 89"/>
                <a:gd name="T11" fmla="*/ 25 h 89"/>
                <a:gd name="T12" fmla="*/ 25 w 89"/>
                <a:gd name="T13" fmla="*/ 45 h 89"/>
                <a:gd name="T14" fmla="*/ 45 w 89"/>
                <a:gd name="T15" fmla="*/ 64 h 89"/>
                <a:gd name="T16" fmla="*/ 64 w 89"/>
                <a:gd name="T17" fmla="*/ 45 h 89"/>
                <a:gd name="T18" fmla="*/ 45 w 89"/>
                <a:gd name="T19" fmla="*/ 2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9">
                  <a:moveTo>
                    <a:pt x="45" y="89"/>
                  </a:moveTo>
                  <a:cubicBezTo>
                    <a:pt x="20" y="89"/>
                    <a:pt x="0" y="69"/>
                    <a:pt x="0" y="45"/>
                  </a:cubicBezTo>
                  <a:cubicBezTo>
                    <a:pt x="0" y="20"/>
                    <a:pt x="20" y="0"/>
                    <a:pt x="45" y="0"/>
                  </a:cubicBezTo>
                  <a:cubicBezTo>
                    <a:pt x="69" y="0"/>
                    <a:pt x="89" y="20"/>
                    <a:pt x="89" y="45"/>
                  </a:cubicBezTo>
                  <a:cubicBezTo>
                    <a:pt x="89" y="69"/>
                    <a:pt x="69" y="89"/>
                    <a:pt x="45" y="89"/>
                  </a:cubicBezTo>
                  <a:close/>
                  <a:moveTo>
                    <a:pt x="45" y="25"/>
                  </a:moveTo>
                  <a:cubicBezTo>
                    <a:pt x="34" y="25"/>
                    <a:pt x="25" y="34"/>
                    <a:pt x="25" y="45"/>
                  </a:cubicBezTo>
                  <a:cubicBezTo>
                    <a:pt x="25" y="55"/>
                    <a:pt x="34" y="64"/>
                    <a:pt x="45" y="64"/>
                  </a:cubicBezTo>
                  <a:cubicBezTo>
                    <a:pt x="55" y="64"/>
                    <a:pt x="64" y="55"/>
                    <a:pt x="64" y="45"/>
                  </a:cubicBezTo>
                  <a:cubicBezTo>
                    <a:pt x="64" y="34"/>
                    <a:pt x="55" y="25"/>
                    <a:pt x="45"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6" name="Freeform 126"/>
            <p:cNvSpPr>
              <a:spLocks/>
            </p:cNvSpPr>
            <p:nvPr/>
          </p:nvSpPr>
          <p:spPr bwMode="auto">
            <a:xfrm>
              <a:off x="1160463" y="5341938"/>
              <a:ext cx="273050" cy="184150"/>
            </a:xfrm>
            <a:custGeom>
              <a:avLst/>
              <a:gdLst>
                <a:gd name="T0" fmla="*/ 172 w 172"/>
                <a:gd name="T1" fmla="*/ 116 h 116"/>
                <a:gd name="T2" fmla="*/ 144 w 172"/>
                <a:gd name="T3" fmla="*/ 116 h 116"/>
                <a:gd name="T4" fmla="*/ 144 w 172"/>
                <a:gd name="T5" fmla="*/ 30 h 116"/>
                <a:gd name="T6" fmla="*/ 28 w 172"/>
                <a:gd name="T7" fmla="*/ 30 h 116"/>
                <a:gd name="T8" fmla="*/ 28 w 172"/>
                <a:gd name="T9" fmla="*/ 116 h 116"/>
                <a:gd name="T10" fmla="*/ 0 w 172"/>
                <a:gd name="T11" fmla="*/ 116 h 116"/>
                <a:gd name="T12" fmla="*/ 0 w 172"/>
                <a:gd name="T13" fmla="*/ 0 h 116"/>
                <a:gd name="T14" fmla="*/ 172 w 172"/>
                <a:gd name="T15" fmla="*/ 0 h 116"/>
                <a:gd name="T16" fmla="*/ 172 w 172"/>
                <a:gd name="T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16">
                  <a:moveTo>
                    <a:pt x="172" y="116"/>
                  </a:moveTo>
                  <a:lnTo>
                    <a:pt x="144" y="116"/>
                  </a:lnTo>
                  <a:lnTo>
                    <a:pt x="144" y="30"/>
                  </a:lnTo>
                  <a:lnTo>
                    <a:pt x="28" y="30"/>
                  </a:lnTo>
                  <a:lnTo>
                    <a:pt x="28" y="116"/>
                  </a:lnTo>
                  <a:lnTo>
                    <a:pt x="0" y="116"/>
                  </a:lnTo>
                  <a:lnTo>
                    <a:pt x="0" y="0"/>
                  </a:lnTo>
                  <a:lnTo>
                    <a:pt x="172" y="0"/>
                  </a:lnTo>
                  <a:lnTo>
                    <a:pt x="172"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7" name="Freeform 127"/>
            <p:cNvSpPr>
              <a:spLocks/>
            </p:cNvSpPr>
            <p:nvPr/>
          </p:nvSpPr>
          <p:spPr bwMode="auto">
            <a:xfrm>
              <a:off x="1227138" y="5503863"/>
              <a:ext cx="138113" cy="158750"/>
            </a:xfrm>
            <a:custGeom>
              <a:avLst/>
              <a:gdLst>
                <a:gd name="T0" fmla="*/ 87 w 87"/>
                <a:gd name="T1" fmla="*/ 100 h 100"/>
                <a:gd name="T2" fmla="*/ 0 w 87"/>
                <a:gd name="T3" fmla="*/ 100 h 100"/>
                <a:gd name="T4" fmla="*/ 0 w 87"/>
                <a:gd name="T5" fmla="*/ 0 h 100"/>
                <a:gd name="T6" fmla="*/ 30 w 87"/>
                <a:gd name="T7" fmla="*/ 0 h 100"/>
                <a:gd name="T8" fmla="*/ 30 w 87"/>
                <a:gd name="T9" fmla="*/ 72 h 100"/>
                <a:gd name="T10" fmla="*/ 58 w 87"/>
                <a:gd name="T11" fmla="*/ 72 h 100"/>
                <a:gd name="T12" fmla="*/ 58 w 87"/>
                <a:gd name="T13" fmla="*/ 0 h 100"/>
                <a:gd name="T14" fmla="*/ 87 w 87"/>
                <a:gd name="T15" fmla="*/ 0 h 100"/>
                <a:gd name="T16" fmla="*/ 87 w 87"/>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00">
                  <a:moveTo>
                    <a:pt x="87" y="100"/>
                  </a:moveTo>
                  <a:lnTo>
                    <a:pt x="0" y="100"/>
                  </a:lnTo>
                  <a:lnTo>
                    <a:pt x="0" y="0"/>
                  </a:lnTo>
                  <a:lnTo>
                    <a:pt x="30" y="0"/>
                  </a:lnTo>
                  <a:lnTo>
                    <a:pt x="30" y="72"/>
                  </a:lnTo>
                  <a:lnTo>
                    <a:pt x="58" y="72"/>
                  </a:lnTo>
                  <a:lnTo>
                    <a:pt x="58" y="0"/>
                  </a:lnTo>
                  <a:lnTo>
                    <a:pt x="87" y="0"/>
                  </a:lnTo>
                  <a:lnTo>
                    <a:pt x="87"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8" name="Rectangle 128"/>
            <p:cNvSpPr>
              <a:spLocks noChangeArrowheads="1"/>
            </p:cNvSpPr>
            <p:nvPr/>
          </p:nvSpPr>
          <p:spPr bwMode="auto">
            <a:xfrm>
              <a:off x="1274763" y="5411788"/>
              <a:ext cx="44450" cy="68263"/>
            </a:xfrm>
            <a:prstGeom prst="rect">
              <a:avLst/>
            </a:prstGeom>
            <a:solidFill>
              <a:srgbClr val="00B3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9" name="Freeform 129"/>
            <p:cNvSpPr>
              <a:spLocks noEditPoints="1"/>
            </p:cNvSpPr>
            <p:nvPr/>
          </p:nvSpPr>
          <p:spPr bwMode="auto">
            <a:xfrm>
              <a:off x="941388" y="4840288"/>
              <a:ext cx="161925" cy="158750"/>
            </a:xfrm>
            <a:custGeom>
              <a:avLst/>
              <a:gdLst>
                <a:gd name="T0" fmla="*/ 45 w 90"/>
                <a:gd name="T1" fmla="*/ 89 h 89"/>
                <a:gd name="T2" fmla="*/ 0 w 90"/>
                <a:gd name="T3" fmla="*/ 44 h 89"/>
                <a:gd name="T4" fmla="*/ 45 w 90"/>
                <a:gd name="T5" fmla="*/ 0 h 89"/>
                <a:gd name="T6" fmla="*/ 90 w 90"/>
                <a:gd name="T7" fmla="*/ 44 h 89"/>
                <a:gd name="T8" fmla="*/ 45 w 90"/>
                <a:gd name="T9" fmla="*/ 89 h 89"/>
                <a:gd name="T10" fmla="*/ 45 w 90"/>
                <a:gd name="T11" fmla="*/ 25 h 89"/>
                <a:gd name="T12" fmla="*/ 26 w 90"/>
                <a:gd name="T13" fmla="*/ 44 h 89"/>
                <a:gd name="T14" fmla="*/ 45 w 90"/>
                <a:gd name="T15" fmla="*/ 64 h 89"/>
                <a:gd name="T16" fmla="*/ 64 w 90"/>
                <a:gd name="T17" fmla="*/ 44 h 89"/>
                <a:gd name="T18" fmla="*/ 45 w 90"/>
                <a:gd name="T19" fmla="*/ 2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9">
                  <a:moveTo>
                    <a:pt x="45" y="89"/>
                  </a:moveTo>
                  <a:cubicBezTo>
                    <a:pt x="20" y="89"/>
                    <a:pt x="0" y="69"/>
                    <a:pt x="0" y="44"/>
                  </a:cubicBezTo>
                  <a:cubicBezTo>
                    <a:pt x="0" y="20"/>
                    <a:pt x="20" y="0"/>
                    <a:pt x="45" y="0"/>
                  </a:cubicBezTo>
                  <a:cubicBezTo>
                    <a:pt x="70" y="0"/>
                    <a:pt x="90" y="20"/>
                    <a:pt x="90" y="44"/>
                  </a:cubicBezTo>
                  <a:cubicBezTo>
                    <a:pt x="90" y="69"/>
                    <a:pt x="70" y="89"/>
                    <a:pt x="45" y="89"/>
                  </a:cubicBezTo>
                  <a:close/>
                  <a:moveTo>
                    <a:pt x="45" y="25"/>
                  </a:moveTo>
                  <a:cubicBezTo>
                    <a:pt x="34" y="25"/>
                    <a:pt x="26" y="34"/>
                    <a:pt x="26" y="44"/>
                  </a:cubicBezTo>
                  <a:cubicBezTo>
                    <a:pt x="26" y="55"/>
                    <a:pt x="34" y="64"/>
                    <a:pt x="45" y="64"/>
                  </a:cubicBezTo>
                  <a:cubicBezTo>
                    <a:pt x="56" y="64"/>
                    <a:pt x="64" y="55"/>
                    <a:pt x="64" y="44"/>
                  </a:cubicBezTo>
                  <a:cubicBezTo>
                    <a:pt x="64" y="34"/>
                    <a:pt x="56" y="25"/>
                    <a:pt x="45"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0" name="Freeform 130"/>
            <p:cNvSpPr>
              <a:spLocks/>
            </p:cNvSpPr>
            <p:nvPr/>
          </p:nvSpPr>
          <p:spPr bwMode="auto">
            <a:xfrm>
              <a:off x="884238" y="5022850"/>
              <a:ext cx="276225" cy="182563"/>
            </a:xfrm>
            <a:custGeom>
              <a:avLst/>
              <a:gdLst>
                <a:gd name="T0" fmla="*/ 174 w 174"/>
                <a:gd name="T1" fmla="*/ 115 h 115"/>
                <a:gd name="T2" fmla="*/ 144 w 174"/>
                <a:gd name="T3" fmla="*/ 115 h 115"/>
                <a:gd name="T4" fmla="*/ 144 w 174"/>
                <a:gd name="T5" fmla="*/ 29 h 115"/>
                <a:gd name="T6" fmla="*/ 30 w 174"/>
                <a:gd name="T7" fmla="*/ 29 h 115"/>
                <a:gd name="T8" fmla="*/ 30 w 174"/>
                <a:gd name="T9" fmla="*/ 115 h 115"/>
                <a:gd name="T10" fmla="*/ 0 w 174"/>
                <a:gd name="T11" fmla="*/ 115 h 115"/>
                <a:gd name="T12" fmla="*/ 0 w 174"/>
                <a:gd name="T13" fmla="*/ 0 h 115"/>
                <a:gd name="T14" fmla="*/ 174 w 174"/>
                <a:gd name="T15" fmla="*/ 0 h 115"/>
                <a:gd name="T16" fmla="*/ 174 w 174"/>
                <a:gd name="T17"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115">
                  <a:moveTo>
                    <a:pt x="174" y="115"/>
                  </a:moveTo>
                  <a:lnTo>
                    <a:pt x="144" y="115"/>
                  </a:lnTo>
                  <a:lnTo>
                    <a:pt x="144" y="29"/>
                  </a:lnTo>
                  <a:lnTo>
                    <a:pt x="30" y="29"/>
                  </a:lnTo>
                  <a:lnTo>
                    <a:pt x="30" y="115"/>
                  </a:lnTo>
                  <a:lnTo>
                    <a:pt x="0" y="115"/>
                  </a:lnTo>
                  <a:lnTo>
                    <a:pt x="0" y="0"/>
                  </a:lnTo>
                  <a:lnTo>
                    <a:pt x="174" y="0"/>
                  </a:lnTo>
                  <a:lnTo>
                    <a:pt x="174"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1" name="Freeform 131"/>
            <p:cNvSpPr>
              <a:spLocks/>
            </p:cNvSpPr>
            <p:nvPr/>
          </p:nvSpPr>
          <p:spPr bwMode="auto">
            <a:xfrm>
              <a:off x="954088" y="5183188"/>
              <a:ext cx="136525" cy="158750"/>
            </a:xfrm>
            <a:custGeom>
              <a:avLst/>
              <a:gdLst>
                <a:gd name="T0" fmla="*/ 86 w 86"/>
                <a:gd name="T1" fmla="*/ 100 h 100"/>
                <a:gd name="T2" fmla="*/ 0 w 86"/>
                <a:gd name="T3" fmla="*/ 100 h 100"/>
                <a:gd name="T4" fmla="*/ 0 w 86"/>
                <a:gd name="T5" fmla="*/ 0 h 100"/>
                <a:gd name="T6" fmla="*/ 28 w 86"/>
                <a:gd name="T7" fmla="*/ 0 h 100"/>
                <a:gd name="T8" fmla="*/ 28 w 86"/>
                <a:gd name="T9" fmla="*/ 72 h 100"/>
                <a:gd name="T10" fmla="*/ 58 w 86"/>
                <a:gd name="T11" fmla="*/ 72 h 100"/>
                <a:gd name="T12" fmla="*/ 58 w 86"/>
                <a:gd name="T13" fmla="*/ 0 h 100"/>
                <a:gd name="T14" fmla="*/ 86 w 86"/>
                <a:gd name="T15" fmla="*/ 0 h 100"/>
                <a:gd name="T16" fmla="*/ 86 w 86"/>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100">
                  <a:moveTo>
                    <a:pt x="86" y="100"/>
                  </a:moveTo>
                  <a:lnTo>
                    <a:pt x="0" y="100"/>
                  </a:lnTo>
                  <a:lnTo>
                    <a:pt x="0" y="0"/>
                  </a:lnTo>
                  <a:lnTo>
                    <a:pt x="28" y="0"/>
                  </a:lnTo>
                  <a:lnTo>
                    <a:pt x="28" y="72"/>
                  </a:lnTo>
                  <a:lnTo>
                    <a:pt x="58" y="72"/>
                  </a:lnTo>
                  <a:lnTo>
                    <a:pt x="58" y="0"/>
                  </a:lnTo>
                  <a:lnTo>
                    <a:pt x="86" y="0"/>
                  </a:lnTo>
                  <a:lnTo>
                    <a:pt x="86"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2" name="Rectangle 132"/>
            <p:cNvSpPr>
              <a:spLocks noChangeArrowheads="1"/>
            </p:cNvSpPr>
            <p:nvPr/>
          </p:nvSpPr>
          <p:spPr bwMode="auto">
            <a:xfrm>
              <a:off x="998538" y="5091113"/>
              <a:ext cx="47625" cy="69850"/>
            </a:xfrm>
            <a:prstGeom prst="rect">
              <a:avLst/>
            </a:prstGeom>
            <a:solidFill>
              <a:srgbClr val="00B3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grpSp>
        <p:nvGrpSpPr>
          <p:cNvPr id="33" name="Group 32"/>
          <p:cNvGrpSpPr/>
          <p:nvPr/>
        </p:nvGrpSpPr>
        <p:grpSpPr>
          <a:xfrm>
            <a:off x="4109693" y="1964522"/>
            <a:ext cx="1582369" cy="1582369"/>
            <a:chOff x="611188" y="4840288"/>
            <a:chExt cx="822325" cy="822325"/>
          </a:xfrm>
        </p:grpSpPr>
        <p:sp>
          <p:nvSpPr>
            <p:cNvPr id="34" name="Freeform 121"/>
            <p:cNvSpPr>
              <a:spLocks noEditPoints="1"/>
            </p:cNvSpPr>
            <p:nvPr/>
          </p:nvSpPr>
          <p:spPr bwMode="auto">
            <a:xfrm>
              <a:off x="668338" y="5160963"/>
              <a:ext cx="158750" cy="158750"/>
            </a:xfrm>
            <a:custGeom>
              <a:avLst/>
              <a:gdLst>
                <a:gd name="T0" fmla="*/ 44 w 89"/>
                <a:gd name="T1" fmla="*/ 89 h 89"/>
                <a:gd name="T2" fmla="*/ 0 w 89"/>
                <a:gd name="T3" fmla="*/ 45 h 89"/>
                <a:gd name="T4" fmla="*/ 44 w 89"/>
                <a:gd name="T5" fmla="*/ 0 h 89"/>
                <a:gd name="T6" fmla="*/ 89 w 89"/>
                <a:gd name="T7" fmla="*/ 45 h 89"/>
                <a:gd name="T8" fmla="*/ 44 w 89"/>
                <a:gd name="T9" fmla="*/ 89 h 89"/>
                <a:gd name="T10" fmla="*/ 44 w 89"/>
                <a:gd name="T11" fmla="*/ 25 h 89"/>
                <a:gd name="T12" fmla="*/ 25 w 89"/>
                <a:gd name="T13" fmla="*/ 45 h 89"/>
                <a:gd name="T14" fmla="*/ 44 w 89"/>
                <a:gd name="T15" fmla="*/ 64 h 89"/>
                <a:gd name="T16" fmla="*/ 64 w 89"/>
                <a:gd name="T17" fmla="*/ 45 h 89"/>
                <a:gd name="T18" fmla="*/ 44 w 89"/>
                <a:gd name="T19" fmla="*/ 2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9">
                  <a:moveTo>
                    <a:pt x="44" y="89"/>
                  </a:moveTo>
                  <a:cubicBezTo>
                    <a:pt x="20" y="89"/>
                    <a:pt x="0" y="69"/>
                    <a:pt x="0" y="45"/>
                  </a:cubicBezTo>
                  <a:cubicBezTo>
                    <a:pt x="0" y="20"/>
                    <a:pt x="20" y="0"/>
                    <a:pt x="44" y="0"/>
                  </a:cubicBezTo>
                  <a:cubicBezTo>
                    <a:pt x="69" y="0"/>
                    <a:pt x="89" y="20"/>
                    <a:pt x="89" y="45"/>
                  </a:cubicBezTo>
                  <a:cubicBezTo>
                    <a:pt x="89" y="69"/>
                    <a:pt x="69" y="89"/>
                    <a:pt x="44" y="89"/>
                  </a:cubicBezTo>
                  <a:close/>
                  <a:moveTo>
                    <a:pt x="44" y="25"/>
                  </a:moveTo>
                  <a:cubicBezTo>
                    <a:pt x="34" y="25"/>
                    <a:pt x="25" y="34"/>
                    <a:pt x="25" y="45"/>
                  </a:cubicBezTo>
                  <a:cubicBezTo>
                    <a:pt x="25" y="55"/>
                    <a:pt x="34" y="64"/>
                    <a:pt x="44" y="64"/>
                  </a:cubicBezTo>
                  <a:cubicBezTo>
                    <a:pt x="55" y="64"/>
                    <a:pt x="64" y="55"/>
                    <a:pt x="64" y="45"/>
                  </a:cubicBezTo>
                  <a:cubicBezTo>
                    <a:pt x="64" y="34"/>
                    <a:pt x="55" y="25"/>
                    <a:pt x="44"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5" name="Freeform 122"/>
            <p:cNvSpPr>
              <a:spLocks/>
            </p:cNvSpPr>
            <p:nvPr/>
          </p:nvSpPr>
          <p:spPr bwMode="auto">
            <a:xfrm>
              <a:off x="611188" y="5341938"/>
              <a:ext cx="273050" cy="184150"/>
            </a:xfrm>
            <a:custGeom>
              <a:avLst/>
              <a:gdLst>
                <a:gd name="T0" fmla="*/ 172 w 172"/>
                <a:gd name="T1" fmla="*/ 116 h 116"/>
                <a:gd name="T2" fmla="*/ 144 w 172"/>
                <a:gd name="T3" fmla="*/ 116 h 116"/>
                <a:gd name="T4" fmla="*/ 144 w 172"/>
                <a:gd name="T5" fmla="*/ 30 h 116"/>
                <a:gd name="T6" fmla="*/ 28 w 172"/>
                <a:gd name="T7" fmla="*/ 30 h 116"/>
                <a:gd name="T8" fmla="*/ 28 w 172"/>
                <a:gd name="T9" fmla="*/ 116 h 116"/>
                <a:gd name="T10" fmla="*/ 0 w 172"/>
                <a:gd name="T11" fmla="*/ 116 h 116"/>
                <a:gd name="T12" fmla="*/ 0 w 172"/>
                <a:gd name="T13" fmla="*/ 0 h 116"/>
                <a:gd name="T14" fmla="*/ 172 w 172"/>
                <a:gd name="T15" fmla="*/ 0 h 116"/>
                <a:gd name="T16" fmla="*/ 172 w 172"/>
                <a:gd name="T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16">
                  <a:moveTo>
                    <a:pt x="172" y="116"/>
                  </a:moveTo>
                  <a:lnTo>
                    <a:pt x="144" y="116"/>
                  </a:lnTo>
                  <a:lnTo>
                    <a:pt x="144" y="30"/>
                  </a:lnTo>
                  <a:lnTo>
                    <a:pt x="28" y="30"/>
                  </a:lnTo>
                  <a:lnTo>
                    <a:pt x="28" y="116"/>
                  </a:lnTo>
                  <a:lnTo>
                    <a:pt x="0" y="116"/>
                  </a:lnTo>
                  <a:lnTo>
                    <a:pt x="0" y="0"/>
                  </a:lnTo>
                  <a:lnTo>
                    <a:pt x="172" y="0"/>
                  </a:lnTo>
                  <a:lnTo>
                    <a:pt x="172"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6" name="Freeform 123"/>
            <p:cNvSpPr>
              <a:spLocks/>
            </p:cNvSpPr>
            <p:nvPr/>
          </p:nvSpPr>
          <p:spPr bwMode="auto">
            <a:xfrm>
              <a:off x="679450" y="5503863"/>
              <a:ext cx="138113" cy="158750"/>
            </a:xfrm>
            <a:custGeom>
              <a:avLst/>
              <a:gdLst>
                <a:gd name="T0" fmla="*/ 87 w 87"/>
                <a:gd name="T1" fmla="*/ 100 h 100"/>
                <a:gd name="T2" fmla="*/ 0 w 87"/>
                <a:gd name="T3" fmla="*/ 100 h 100"/>
                <a:gd name="T4" fmla="*/ 0 w 87"/>
                <a:gd name="T5" fmla="*/ 0 h 100"/>
                <a:gd name="T6" fmla="*/ 29 w 87"/>
                <a:gd name="T7" fmla="*/ 0 h 100"/>
                <a:gd name="T8" fmla="*/ 29 w 87"/>
                <a:gd name="T9" fmla="*/ 72 h 100"/>
                <a:gd name="T10" fmla="*/ 57 w 87"/>
                <a:gd name="T11" fmla="*/ 72 h 100"/>
                <a:gd name="T12" fmla="*/ 57 w 87"/>
                <a:gd name="T13" fmla="*/ 0 h 100"/>
                <a:gd name="T14" fmla="*/ 87 w 87"/>
                <a:gd name="T15" fmla="*/ 0 h 100"/>
                <a:gd name="T16" fmla="*/ 87 w 87"/>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00">
                  <a:moveTo>
                    <a:pt x="87" y="100"/>
                  </a:moveTo>
                  <a:lnTo>
                    <a:pt x="0" y="100"/>
                  </a:lnTo>
                  <a:lnTo>
                    <a:pt x="0" y="0"/>
                  </a:lnTo>
                  <a:lnTo>
                    <a:pt x="29" y="0"/>
                  </a:lnTo>
                  <a:lnTo>
                    <a:pt x="29" y="72"/>
                  </a:lnTo>
                  <a:lnTo>
                    <a:pt x="57" y="72"/>
                  </a:lnTo>
                  <a:lnTo>
                    <a:pt x="57" y="0"/>
                  </a:lnTo>
                  <a:lnTo>
                    <a:pt x="87" y="0"/>
                  </a:lnTo>
                  <a:lnTo>
                    <a:pt x="87"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7" name="Rectangle 124"/>
            <p:cNvSpPr>
              <a:spLocks noChangeArrowheads="1"/>
            </p:cNvSpPr>
            <p:nvPr/>
          </p:nvSpPr>
          <p:spPr bwMode="auto">
            <a:xfrm>
              <a:off x="725488" y="5411788"/>
              <a:ext cx="44450" cy="68263"/>
            </a:xfrm>
            <a:prstGeom prst="rect">
              <a:avLst/>
            </a:prstGeom>
            <a:solidFill>
              <a:srgbClr val="00B3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8" name="Freeform 125"/>
            <p:cNvSpPr>
              <a:spLocks noEditPoints="1"/>
            </p:cNvSpPr>
            <p:nvPr/>
          </p:nvSpPr>
          <p:spPr bwMode="auto">
            <a:xfrm>
              <a:off x="1217613" y="5160963"/>
              <a:ext cx="158750" cy="158750"/>
            </a:xfrm>
            <a:custGeom>
              <a:avLst/>
              <a:gdLst>
                <a:gd name="T0" fmla="*/ 45 w 89"/>
                <a:gd name="T1" fmla="*/ 89 h 89"/>
                <a:gd name="T2" fmla="*/ 0 w 89"/>
                <a:gd name="T3" fmla="*/ 45 h 89"/>
                <a:gd name="T4" fmla="*/ 45 w 89"/>
                <a:gd name="T5" fmla="*/ 0 h 89"/>
                <a:gd name="T6" fmla="*/ 89 w 89"/>
                <a:gd name="T7" fmla="*/ 45 h 89"/>
                <a:gd name="T8" fmla="*/ 45 w 89"/>
                <a:gd name="T9" fmla="*/ 89 h 89"/>
                <a:gd name="T10" fmla="*/ 45 w 89"/>
                <a:gd name="T11" fmla="*/ 25 h 89"/>
                <a:gd name="T12" fmla="*/ 25 w 89"/>
                <a:gd name="T13" fmla="*/ 45 h 89"/>
                <a:gd name="T14" fmla="*/ 45 w 89"/>
                <a:gd name="T15" fmla="*/ 64 h 89"/>
                <a:gd name="T16" fmla="*/ 64 w 89"/>
                <a:gd name="T17" fmla="*/ 45 h 89"/>
                <a:gd name="T18" fmla="*/ 45 w 89"/>
                <a:gd name="T19" fmla="*/ 2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9">
                  <a:moveTo>
                    <a:pt x="45" y="89"/>
                  </a:moveTo>
                  <a:cubicBezTo>
                    <a:pt x="20" y="89"/>
                    <a:pt x="0" y="69"/>
                    <a:pt x="0" y="45"/>
                  </a:cubicBezTo>
                  <a:cubicBezTo>
                    <a:pt x="0" y="20"/>
                    <a:pt x="20" y="0"/>
                    <a:pt x="45" y="0"/>
                  </a:cubicBezTo>
                  <a:cubicBezTo>
                    <a:pt x="69" y="0"/>
                    <a:pt x="89" y="20"/>
                    <a:pt x="89" y="45"/>
                  </a:cubicBezTo>
                  <a:cubicBezTo>
                    <a:pt x="89" y="69"/>
                    <a:pt x="69" y="89"/>
                    <a:pt x="45" y="89"/>
                  </a:cubicBezTo>
                  <a:close/>
                  <a:moveTo>
                    <a:pt x="45" y="25"/>
                  </a:moveTo>
                  <a:cubicBezTo>
                    <a:pt x="34" y="25"/>
                    <a:pt x="25" y="34"/>
                    <a:pt x="25" y="45"/>
                  </a:cubicBezTo>
                  <a:cubicBezTo>
                    <a:pt x="25" y="55"/>
                    <a:pt x="34" y="64"/>
                    <a:pt x="45" y="64"/>
                  </a:cubicBezTo>
                  <a:cubicBezTo>
                    <a:pt x="55" y="64"/>
                    <a:pt x="64" y="55"/>
                    <a:pt x="64" y="45"/>
                  </a:cubicBezTo>
                  <a:cubicBezTo>
                    <a:pt x="64" y="34"/>
                    <a:pt x="55" y="25"/>
                    <a:pt x="45"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9" name="Freeform 126"/>
            <p:cNvSpPr>
              <a:spLocks/>
            </p:cNvSpPr>
            <p:nvPr/>
          </p:nvSpPr>
          <p:spPr bwMode="auto">
            <a:xfrm>
              <a:off x="1160463" y="5341938"/>
              <a:ext cx="273050" cy="184150"/>
            </a:xfrm>
            <a:custGeom>
              <a:avLst/>
              <a:gdLst>
                <a:gd name="T0" fmla="*/ 172 w 172"/>
                <a:gd name="T1" fmla="*/ 116 h 116"/>
                <a:gd name="T2" fmla="*/ 144 w 172"/>
                <a:gd name="T3" fmla="*/ 116 h 116"/>
                <a:gd name="T4" fmla="*/ 144 w 172"/>
                <a:gd name="T5" fmla="*/ 30 h 116"/>
                <a:gd name="T6" fmla="*/ 28 w 172"/>
                <a:gd name="T7" fmla="*/ 30 h 116"/>
                <a:gd name="T8" fmla="*/ 28 w 172"/>
                <a:gd name="T9" fmla="*/ 116 h 116"/>
                <a:gd name="T10" fmla="*/ 0 w 172"/>
                <a:gd name="T11" fmla="*/ 116 h 116"/>
                <a:gd name="T12" fmla="*/ 0 w 172"/>
                <a:gd name="T13" fmla="*/ 0 h 116"/>
                <a:gd name="T14" fmla="*/ 172 w 172"/>
                <a:gd name="T15" fmla="*/ 0 h 116"/>
                <a:gd name="T16" fmla="*/ 172 w 172"/>
                <a:gd name="T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16">
                  <a:moveTo>
                    <a:pt x="172" y="116"/>
                  </a:moveTo>
                  <a:lnTo>
                    <a:pt x="144" y="116"/>
                  </a:lnTo>
                  <a:lnTo>
                    <a:pt x="144" y="30"/>
                  </a:lnTo>
                  <a:lnTo>
                    <a:pt x="28" y="30"/>
                  </a:lnTo>
                  <a:lnTo>
                    <a:pt x="28" y="116"/>
                  </a:lnTo>
                  <a:lnTo>
                    <a:pt x="0" y="116"/>
                  </a:lnTo>
                  <a:lnTo>
                    <a:pt x="0" y="0"/>
                  </a:lnTo>
                  <a:lnTo>
                    <a:pt x="172" y="0"/>
                  </a:lnTo>
                  <a:lnTo>
                    <a:pt x="172"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0" name="Freeform 127"/>
            <p:cNvSpPr>
              <a:spLocks/>
            </p:cNvSpPr>
            <p:nvPr/>
          </p:nvSpPr>
          <p:spPr bwMode="auto">
            <a:xfrm>
              <a:off x="1227138" y="5503863"/>
              <a:ext cx="138113" cy="158750"/>
            </a:xfrm>
            <a:custGeom>
              <a:avLst/>
              <a:gdLst>
                <a:gd name="T0" fmla="*/ 87 w 87"/>
                <a:gd name="T1" fmla="*/ 100 h 100"/>
                <a:gd name="T2" fmla="*/ 0 w 87"/>
                <a:gd name="T3" fmla="*/ 100 h 100"/>
                <a:gd name="T4" fmla="*/ 0 w 87"/>
                <a:gd name="T5" fmla="*/ 0 h 100"/>
                <a:gd name="T6" fmla="*/ 30 w 87"/>
                <a:gd name="T7" fmla="*/ 0 h 100"/>
                <a:gd name="T8" fmla="*/ 30 w 87"/>
                <a:gd name="T9" fmla="*/ 72 h 100"/>
                <a:gd name="T10" fmla="*/ 58 w 87"/>
                <a:gd name="T11" fmla="*/ 72 h 100"/>
                <a:gd name="T12" fmla="*/ 58 w 87"/>
                <a:gd name="T13" fmla="*/ 0 h 100"/>
                <a:gd name="T14" fmla="*/ 87 w 87"/>
                <a:gd name="T15" fmla="*/ 0 h 100"/>
                <a:gd name="T16" fmla="*/ 87 w 87"/>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00">
                  <a:moveTo>
                    <a:pt x="87" y="100"/>
                  </a:moveTo>
                  <a:lnTo>
                    <a:pt x="0" y="100"/>
                  </a:lnTo>
                  <a:lnTo>
                    <a:pt x="0" y="0"/>
                  </a:lnTo>
                  <a:lnTo>
                    <a:pt x="30" y="0"/>
                  </a:lnTo>
                  <a:lnTo>
                    <a:pt x="30" y="72"/>
                  </a:lnTo>
                  <a:lnTo>
                    <a:pt x="58" y="72"/>
                  </a:lnTo>
                  <a:lnTo>
                    <a:pt x="58" y="0"/>
                  </a:lnTo>
                  <a:lnTo>
                    <a:pt x="87" y="0"/>
                  </a:lnTo>
                  <a:lnTo>
                    <a:pt x="87"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1" name="Rectangle 128"/>
            <p:cNvSpPr>
              <a:spLocks noChangeArrowheads="1"/>
            </p:cNvSpPr>
            <p:nvPr/>
          </p:nvSpPr>
          <p:spPr bwMode="auto">
            <a:xfrm>
              <a:off x="1274763" y="5411788"/>
              <a:ext cx="44450" cy="68263"/>
            </a:xfrm>
            <a:prstGeom prst="rect">
              <a:avLst/>
            </a:prstGeom>
            <a:solidFill>
              <a:srgbClr val="00B3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2" name="Freeform 129"/>
            <p:cNvSpPr>
              <a:spLocks noEditPoints="1"/>
            </p:cNvSpPr>
            <p:nvPr/>
          </p:nvSpPr>
          <p:spPr bwMode="auto">
            <a:xfrm>
              <a:off x="941388" y="4840288"/>
              <a:ext cx="161925" cy="158750"/>
            </a:xfrm>
            <a:custGeom>
              <a:avLst/>
              <a:gdLst>
                <a:gd name="T0" fmla="*/ 45 w 90"/>
                <a:gd name="T1" fmla="*/ 89 h 89"/>
                <a:gd name="T2" fmla="*/ 0 w 90"/>
                <a:gd name="T3" fmla="*/ 44 h 89"/>
                <a:gd name="T4" fmla="*/ 45 w 90"/>
                <a:gd name="T5" fmla="*/ 0 h 89"/>
                <a:gd name="T6" fmla="*/ 90 w 90"/>
                <a:gd name="T7" fmla="*/ 44 h 89"/>
                <a:gd name="T8" fmla="*/ 45 w 90"/>
                <a:gd name="T9" fmla="*/ 89 h 89"/>
                <a:gd name="T10" fmla="*/ 45 w 90"/>
                <a:gd name="T11" fmla="*/ 25 h 89"/>
                <a:gd name="T12" fmla="*/ 26 w 90"/>
                <a:gd name="T13" fmla="*/ 44 h 89"/>
                <a:gd name="T14" fmla="*/ 45 w 90"/>
                <a:gd name="T15" fmla="*/ 64 h 89"/>
                <a:gd name="T16" fmla="*/ 64 w 90"/>
                <a:gd name="T17" fmla="*/ 44 h 89"/>
                <a:gd name="T18" fmla="*/ 45 w 90"/>
                <a:gd name="T19" fmla="*/ 2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9">
                  <a:moveTo>
                    <a:pt x="45" y="89"/>
                  </a:moveTo>
                  <a:cubicBezTo>
                    <a:pt x="20" y="89"/>
                    <a:pt x="0" y="69"/>
                    <a:pt x="0" y="44"/>
                  </a:cubicBezTo>
                  <a:cubicBezTo>
                    <a:pt x="0" y="20"/>
                    <a:pt x="20" y="0"/>
                    <a:pt x="45" y="0"/>
                  </a:cubicBezTo>
                  <a:cubicBezTo>
                    <a:pt x="70" y="0"/>
                    <a:pt x="90" y="20"/>
                    <a:pt x="90" y="44"/>
                  </a:cubicBezTo>
                  <a:cubicBezTo>
                    <a:pt x="90" y="69"/>
                    <a:pt x="70" y="89"/>
                    <a:pt x="45" y="89"/>
                  </a:cubicBezTo>
                  <a:close/>
                  <a:moveTo>
                    <a:pt x="45" y="25"/>
                  </a:moveTo>
                  <a:cubicBezTo>
                    <a:pt x="34" y="25"/>
                    <a:pt x="26" y="34"/>
                    <a:pt x="26" y="44"/>
                  </a:cubicBezTo>
                  <a:cubicBezTo>
                    <a:pt x="26" y="55"/>
                    <a:pt x="34" y="64"/>
                    <a:pt x="45" y="64"/>
                  </a:cubicBezTo>
                  <a:cubicBezTo>
                    <a:pt x="56" y="64"/>
                    <a:pt x="64" y="55"/>
                    <a:pt x="64" y="44"/>
                  </a:cubicBezTo>
                  <a:cubicBezTo>
                    <a:pt x="64" y="34"/>
                    <a:pt x="56" y="25"/>
                    <a:pt x="45"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3" name="Freeform 130"/>
            <p:cNvSpPr>
              <a:spLocks/>
            </p:cNvSpPr>
            <p:nvPr/>
          </p:nvSpPr>
          <p:spPr bwMode="auto">
            <a:xfrm>
              <a:off x="884238" y="5022850"/>
              <a:ext cx="276225" cy="182563"/>
            </a:xfrm>
            <a:custGeom>
              <a:avLst/>
              <a:gdLst>
                <a:gd name="T0" fmla="*/ 174 w 174"/>
                <a:gd name="T1" fmla="*/ 115 h 115"/>
                <a:gd name="T2" fmla="*/ 144 w 174"/>
                <a:gd name="T3" fmla="*/ 115 h 115"/>
                <a:gd name="T4" fmla="*/ 144 w 174"/>
                <a:gd name="T5" fmla="*/ 29 h 115"/>
                <a:gd name="T6" fmla="*/ 30 w 174"/>
                <a:gd name="T7" fmla="*/ 29 h 115"/>
                <a:gd name="T8" fmla="*/ 30 w 174"/>
                <a:gd name="T9" fmla="*/ 115 h 115"/>
                <a:gd name="T10" fmla="*/ 0 w 174"/>
                <a:gd name="T11" fmla="*/ 115 h 115"/>
                <a:gd name="T12" fmla="*/ 0 w 174"/>
                <a:gd name="T13" fmla="*/ 0 h 115"/>
                <a:gd name="T14" fmla="*/ 174 w 174"/>
                <a:gd name="T15" fmla="*/ 0 h 115"/>
                <a:gd name="T16" fmla="*/ 174 w 174"/>
                <a:gd name="T17"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115">
                  <a:moveTo>
                    <a:pt x="174" y="115"/>
                  </a:moveTo>
                  <a:lnTo>
                    <a:pt x="144" y="115"/>
                  </a:lnTo>
                  <a:lnTo>
                    <a:pt x="144" y="29"/>
                  </a:lnTo>
                  <a:lnTo>
                    <a:pt x="30" y="29"/>
                  </a:lnTo>
                  <a:lnTo>
                    <a:pt x="30" y="115"/>
                  </a:lnTo>
                  <a:lnTo>
                    <a:pt x="0" y="115"/>
                  </a:lnTo>
                  <a:lnTo>
                    <a:pt x="0" y="0"/>
                  </a:lnTo>
                  <a:lnTo>
                    <a:pt x="174" y="0"/>
                  </a:lnTo>
                  <a:lnTo>
                    <a:pt x="174"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4" name="Freeform 131"/>
            <p:cNvSpPr>
              <a:spLocks/>
            </p:cNvSpPr>
            <p:nvPr/>
          </p:nvSpPr>
          <p:spPr bwMode="auto">
            <a:xfrm>
              <a:off x="954088" y="5183188"/>
              <a:ext cx="136525" cy="158750"/>
            </a:xfrm>
            <a:custGeom>
              <a:avLst/>
              <a:gdLst>
                <a:gd name="T0" fmla="*/ 86 w 86"/>
                <a:gd name="T1" fmla="*/ 100 h 100"/>
                <a:gd name="T2" fmla="*/ 0 w 86"/>
                <a:gd name="T3" fmla="*/ 100 h 100"/>
                <a:gd name="T4" fmla="*/ 0 w 86"/>
                <a:gd name="T5" fmla="*/ 0 h 100"/>
                <a:gd name="T6" fmla="*/ 28 w 86"/>
                <a:gd name="T7" fmla="*/ 0 h 100"/>
                <a:gd name="T8" fmla="*/ 28 w 86"/>
                <a:gd name="T9" fmla="*/ 72 h 100"/>
                <a:gd name="T10" fmla="*/ 58 w 86"/>
                <a:gd name="T11" fmla="*/ 72 h 100"/>
                <a:gd name="T12" fmla="*/ 58 w 86"/>
                <a:gd name="T13" fmla="*/ 0 h 100"/>
                <a:gd name="T14" fmla="*/ 86 w 86"/>
                <a:gd name="T15" fmla="*/ 0 h 100"/>
                <a:gd name="T16" fmla="*/ 86 w 86"/>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100">
                  <a:moveTo>
                    <a:pt x="86" y="100"/>
                  </a:moveTo>
                  <a:lnTo>
                    <a:pt x="0" y="100"/>
                  </a:lnTo>
                  <a:lnTo>
                    <a:pt x="0" y="0"/>
                  </a:lnTo>
                  <a:lnTo>
                    <a:pt x="28" y="0"/>
                  </a:lnTo>
                  <a:lnTo>
                    <a:pt x="28" y="72"/>
                  </a:lnTo>
                  <a:lnTo>
                    <a:pt x="58" y="72"/>
                  </a:lnTo>
                  <a:lnTo>
                    <a:pt x="58" y="0"/>
                  </a:lnTo>
                  <a:lnTo>
                    <a:pt x="86" y="0"/>
                  </a:lnTo>
                  <a:lnTo>
                    <a:pt x="86"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5" name="Rectangle 132"/>
            <p:cNvSpPr>
              <a:spLocks noChangeArrowheads="1"/>
            </p:cNvSpPr>
            <p:nvPr/>
          </p:nvSpPr>
          <p:spPr bwMode="auto">
            <a:xfrm>
              <a:off x="998538" y="5091113"/>
              <a:ext cx="47625" cy="69850"/>
            </a:xfrm>
            <a:prstGeom prst="rect">
              <a:avLst/>
            </a:prstGeom>
            <a:solidFill>
              <a:srgbClr val="00B3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grpSp>
        <p:nvGrpSpPr>
          <p:cNvPr id="46" name="Group 45"/>
          <p:cNvGrpSpPr/>
          <p:nvPr/>
        </p:nvGrpSpPr>
        <p:grpSpPr>
          <a:xfrm>
            <a:off x="6342959" y="1985905"/>
            <a:ext cx="1582369" cy="1582369"/>
            <a:chOff x="611188" y="4840288"/>
            <a:chExt cx="822325" cy="822325"/>
          </a:xfrm>
        </p:grpSpPr>
        <p:sp>
          <p:nvSpPr>
            <p:cNvPr id="47" name="Freeform 121"/>
            <p:cNvSpPr>
              <a:spLocks noEditPoints="1"/>
            </p:cNvSpPr>
            <p:nvPr/>
          </p:nvSpPr>
          <p:spPr bwMode="auto">
            <a:xfrm>
              <a:off x="668338" y="5160963"/>
              <a:ext cx="158750" cy="158750"/>
            </a:xfrm>
            <a:custGeom>
              <a:avLst/>
              <a:gdLst>
                <a:gd name="T0" fmla="*/ 44 w 89"/>
                <a:gd name="T1" fmla="*/ 89 h 89"/>
                <a:gd name="T2" fmla="*/ 0 w 89"/>
                <a:gd name="T3" fmla="*/ 45 h 89"/>
                <a:gd name="T4" fmla="*/ 44 w 89"/>
                <a:gd name="T5" fmla="*/ 0 h 89"/>
                <a:gd name="T6" fmla="*/ 89 w 89"/>
                <a:gd name="T7" fmla="*/ 45 h 89"/>
                <a:gd name="T8" fmla="*/ 44 w 89"/>
                <a:gd name="T9" fmla="*/ 89 h 89"/>
                <a:gd name="T10" fmla="*/ 44 w 89"/>
                <a:gd name="T11" fmla="*/ 25 h 89"/>
                <a:gd name="T12" fmla="*/ 25 w 89"/>
                <a:gd name="T13" fmla="*/ 45 h 89"/>
                <a:gd name="T14" fmla="*/ 44 w 89"/>
                <a:gd name="T15" fmla="*/ 64 h 89"/>
                <a:gd name="T16" fmla="*/ 64 w 89"/>
                <a:gd name="T17" fmla="*/ 45 h 89"/>
                <a:gd name="T18" fmla="*/ 44 w 89"/>
                <a:gd name="T19" fmla="*/ 2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9">
                  <a:moveTo>
                    <a:pt x="44" y="89"/>
                  </a:moveTo>
                  <a:cubicBezTo>
                    <a:pt x="20" y="89"/>
                    <a:pt x="0" y="69"/>
                    <a:pt x="0" y="45"/>
                  </a:cubicBezTo>
                  <a:cubicBezTo>
                    <a:pt x="0" y="20"/>
                    <a:pt x="20" y="0"/>
                    <a:pt x="44" y="0"/>
                  </a:cubicBezTo>
                  <a:cubicBezTo>
                    <a:pt x="69" y="0"/>
                    <a:pt x="89" y="20"/>
                    <a:pt x="89" y="45"/>
                  </a:cubicBezTo>
                  <a:cubicBezTo>
                    <a:pt x="89" y="69"/>
                    <a:pt x="69" y="89"/>
                    <a:pt x="44" y="89"/>
                  </a:cubicBezTo>
                  <a:close/>
                  <a:moveTo>
                    <a:pt x="44" y="25"/>
                  </a:moveTo>
                  <a:cubicBezTo>
                    <a:pt x="34" y="25"/>
                    <a:pt x="25" y="34"/>
                    <a:pt x="25" y="45"/>
                  </a:cubicBezTo>
                  <a:cubicBezTo>
                    <a:pt x="25" y="55"/>
                    <a:pt x="34" y="64"/>
                    <a:pt x="44" y="64"/>
                  </a:cubicBezTo>
                  <a:cubicBezTo>
                    <a:pt x="55" y="64"/>
                    <a:pt x="64" y="55"/>
                    <a:pt x="64" y="45"/>
                  </a:cubicBezTo>
                  <a:cubicBezTo>
                    <a:pt x="64" y="34"/>
                    <a:pt x="55" y="25"/>
                    <a:pt x="44"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8" name="Freeform 122"/>
            <p:cNvSpPr>
              <a:spLocks/>
            </p:cNvSpPr>
            <p:nvPr/>
          </p:nvSpPr>
          <p:spPr bwMode="auto">
            <a:xfrm>
              <a:off x="611188" y="5341938"/>
              <a:ext cx="273050" cy="184150"/>
            </a:xfrm>
            <a:custGeom>
              <a:avLst/>
              <a:gdLst>
                <a:gd name="T0" fmla="*/ 172 w 172"/>
                <a:gd name="T1" fmla="*/ 116 h 116"/>
                <a:gd name="T2" fmla="*/ 144 w 172"/>
                <a:gd name="T3" fmla="*/ 116 h 116"/>
                <a:gd name="T4" fmla="*/ 144 w 172"/>
                <a:gd name="T5" fmla="*/ 30 h 116"/>
                <a:gd name="T6" fmla="*/ 28 w 172"/>
                <a:gd name="T7" fmla="*/ 30 h 116"/>
                <a:gd name="T8" fmla="*/ 28 w 172"/>
                <a:gd name="T9" fmla="*/ 116 h 116"/>
                <a:gd name="T10" fmla="*/ 0 w 172"/>
                <a:gd name="T11" fmla="*/ 116 h 116"/>
                <a:gd name="T12" fmla="*/ 0 w 172"/>
                <a:gd name="T13" fmla="*/ 0 h 116"/>
                <a:gd name="T14" fmla="*/ 172 w 172"/>
                <a:gd name="T15" fmla="*/ 0 h 116"/>
                <a:gd name="T16" fmla="*/ 172 w 172"/>
                <a:gd name="T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16">
                  <a:moveTo>
                    <a:pt x="172" y="116"/>
                  </a:moveTo>
                  <a:lnTo>
                    <a:pt x="144" y="116"/>
                  </a:lnTo>
                  <a:lnTo>
                    <a:pt x="144" y="30"/>
                  </a:lnTo>
                  <a:lnTo>
                    <a:pt x="28" y="30"/>
                  </a:lnTo>
                  <a:lnTo>
                    <a:pt x="28" y="116"/>
                  </a:lnTo>
                  <a:lnTo>
                    <a:pt x="0" y="116"/>
                  </a:lnTo>
                  <a:lnTo>
                    <a:pt x="0" y="0"/>
                  </a:lnTo>
                  <a:lnTo>
                    <a:pt x="172" y="0"/>
                  </a:lnTo>
                  <a:lnTo>
                    <a:pt x="172"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9" name="Freeform 123"/>
            <p:cNvSpPr>
              <a:spLocks/>
            </p:cNvSpPr>
            <p:nvPr/>
          </p:nvSpPr>
          <p:spPr bwMode="auto">
            <a:xfrm>
              <a:off x="679450" y="5503863"/>
              <a:ext cx="138113" cy="158750"/>
            </a:xfrm>
            <a:custGeom>
              <a:avLst/>
              <a:gdLst>
                <a:gd name="T0" fmla="*/ 87 w 87"/>
                <a:gd name="T1" fmla="*/ 100 h 100"/>
                <a:gd name="T2" fmla="*/ 0 w 87"/>
                <a:gd name="T3" fmla="*/ 100 h 100"/>
                <a:gd name="T4" fmla="*/ 0 w 87"/>
                <a:gd name="T5" fmla="*/ 0 h 100"/>
                <a:gd name="T6" fmla="*/ 29 w 87"/>
                <a:gd name="T7" fmla="*/ 0 h 100"/>
                <a:gd name="T8" fmla="*/ 29 w 87"/>
                <a:gd name="T9" fmla="*/ 72 h 100"/>
                <a:gd name="T10" fmla="*/ 57 w 87"/>
                <a:gd name="T11" fmla="*/ 72 h 100"/>
                <a:gd name="T12" fmla="*/ 57 w 87"/>
                <a:gd name="T13" fmla="*/ 0 h 100"/>
                <a:gd name="T14" fmla="*/ 87 w 87"/>
                <a:gd name="T15" fmla="*/ 0 h 100"/>
                <a:gd name="T16" fmla="*/ 87 w 87"/>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00">
                  <a:moveTo>
                    <a:pt x="87" y="100"/>
                  </a:moveTo>
                  <a:lnTo>
                    <a:pt x="0" y="100"/>
                  </a:lnTo>
                  <a:lnTo>
                    <a:pt x="0" y="0"/>
                  </a:lnTo>
                  <a:lnTo>
                    <a:pt x="29" y="0"/>
                  </a:lnTo>
                  <a:lnTo>
                    <a:pt x="29" y="72"/>
                  </a:lnTo>
                  <a:lnTo>
                    <a:pt x="57" y="72"/>
                  </a:lnTo>
                  <a:lnTo>
                    <a:pt x="57" y="0"/>
                  </a:lnTo>
                  <a:lnTo>
                    <a:pt x="87" y="0"/>
                  </a:lnTo>
                  <a:lnTo>
                    <a:pt x="87"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0" name="Rectangle 124"/>
            <p:cNvSpPr>
              <a:spLocks noChangeArrowheads="1"/>
            </p:cNvSpPr>
            <p:nvPr/>
          </p:nvSpPr>
          <p:spPr bwMode="auto">
            <a:xfrm>
              <a:off x="725488" y="5411788"/>
              <a:ext cx="44450" cy="68263"/>
            </a:xfrm>
            <a:prstGeom prst="rect">
              <a:avLst/>
            </a:prstGeom>
            <a:solidFill>
              <a:srgbClr val="00B3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1" name="Freeform 125"/>
            <p:cNvSpPr>
              <a:spLocks noEditPoints="1"/>
            </p:cNvSpPr>
            <p:nvPr/>
          </p:nvSpPr>
          <p:spPr bwMode="auto">
            <a:xfrm>
              <a:off x="1217613" y="5160963"/>
              <a:ext cx="158750" cy="158750"/>
            </a:xfrm>
            <a:custGeom>
              <a:avLst/>
              <a:gdLst>
                <a:gd name="T0" fmla="*/ 45 w 89"/>
                <a:gd name="T1" fmla="*/ 89 h 89"/>
                <a:gd name="T2" fmla="*/ 0 w 89"/>
                <a:gd name="T3" fmla="*/ 45 h 89"/>
                <a:gd name="T4" fmla="*/ 45 w 89"/>
                <a:gd name="T5" fmla="*/ 0 h 89"/>
                <a:gd name="T6" fmla="*/ 89 w 89"/>
                <a:gd name="T7" fmla="*/ 45 h 89"/>
                <a:gd name="T8" fmla="*/ 45 w 89"/>
                <a:gd name="T9" fmla="*/ 89 h 89"/>
                <a:gd name="T10" fmla="*/ 45 w 89"/>
                <a:gd name="T11" fmla="*/ 25 h 89"/>
                <a:gd name="T12" fmla="*/ 25 w 89"/>
                <a:gd name="T13" fmla="*/ 45 h 89"/>
                <a:gd name="T14" fmla="*/ 45 w 89"/>
                <a:gd name="T15" fmla="*/ 64 h 89"/>
                <a:gd name="T16" fmla="*/ 64 w 89"/>
                <a:gd name="T17" fmla="*/ 45 h 89"/>
                <a:gd name="T18" fmla="*/ 45 w 89"/>
                <a:gd name="T19" fmla="*/ 2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9">
                  <a:moveTo>
                    <a:pt x="45" y="89"/>
                  </a:moveTo>
                  <a:cubicBezTo>
                    <a:pt x="20" y="89"/>
                    <a:pt x="0" y="69"/>
                    <a:pt x="0" y="45"/>
                  </a:cubicBezTo>
                  <a:cubicBezTo>
                    <a:pt x="0" y="20"/>
                    <a:pt x="20" y="0"/>
                    <a:pt x="45" y="0"/>
                  </a:cubicBezTo>
                  <a:cubicBezTo>
                    <a:pt x="69" y="0"/>
                    <a:pt x="89" y="20"/>
                    <a:pt x="89" y="45"/>
                  </a:cubicBezTo>
                  <a:cubicBezTo>
                    <a:pt x="89" y="69"/>
                    <a:pt x="69" y="89"/>
                    <a:pt x="45" y="89"/>
                  </a:cubicBezTo>
                  <a:close/>
                  <a:moveTo>
                    <a:pt x="45" y="25"/>
                  </a:moveTo>
                  <a:cubicBezTo>
                    <a:pt x="34" y="25"/>
                    <a:pt x="25" y="34"/>
                    <a:pt x="25" y="45"/>
                  </a:cubicBezTo>
                  <a:cubicBezTo>
                    <a:pt x="25" y="55"/>
                    <a:pt x="34" y="64"/>
                    <a:pt x="45" y="64"/>
                  </a:cubicBezTo>
                  <a:cubicBezTo>
                    <a:pt x="55" y="64"/>
                    <a:pt x="64" y="55"/>
                    <a:pt x="64" y="45"/>
                  </a:cubicBezTo>
                  <a:cubicBezTo>
                    <a:pt x="64" y="34"/>
                    <a:pt x="55" y="25"/>
                    <a:pt x="45"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2" name="Freeform 126"/>
            <p:cNvSpPr>
              <a:spLocks/>
            </p:cNvSpPr>
            <p:nvPr/>
          </p:nvSpPr>
          <p:spPr bwMode="auto">
            <a:xfrm>
              <a:off x="1160463" y="5341938"/>
              <a:ext cx="273050" cy="184150"/>
            </a:xfrm>
            <a:custGeom>
              <a:avLst/>
              <a:gdLst>
                <a:gd name="T0" fmla="*/ 172 w 172"/>
                <a:gd name="T1" fmla="*/ 116 h 116"/>
                <a:gd name="T2" fmla="*/ 144 w 172"/>
                <a:gd name="T3" fmla="*/ 116 h 116"/>
                <a:gd name="T4" fmla="*/ 144 w 172"/>
                <a:gd name="T5" fmla="*/ 30 h 116"/>
                <a:gd name="T6" fmla="*/ 28 w 172"/>
                <a:gd name="T7" fmla="*/ 30 h 116"/>
                <a:gd name="T8" fmla="*/ 28 w 172"/>
                <a:gd name="T9" fmla="*/ 116 h 116"/>
                <a:gd name="T10" fmla="*/ 0 w 172"/>
                <a:gd name="T11" fmla="*/ 116 h 116"/>
                <a:gd name="T12" fmla="*/ 0 w 172"/>
                <a:gd name="T13" fmla="*/ 0 h 116"/>
                <a:gd name="T14" fmla="*/ 172 w 172"/>
                <a:gd name="T15" fmla="*/ 0 h 116"/>
                <a:gd name="T16" fmla="*/ 172 w 172"/>
                <a:gd name="T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16">
                  <a:moveTo>
                    <a:pt x="172" y="116"/>
                  </a:moveTo>
                  <a:lnTo>
                    <a:pt x="144" y="116"/>
                  </a:lnTo>
                  <a:lnTo>
                    <a:pt x="144" y="30"/>
                  </a:lnTo>
                  <a:lnTo>
                    <a:pt x="28" y="30"/>
                  </a:lnTo>
                  <a:lnTo>
                    <a:pt x="28" y="116"/>
                  </a:lnTo>
                  <a:lnTo>
                    <a:pt x="0" y="116"/>
                  </a:lnTo>
                  <a:lnTo>
                    <a:pt x="0" y="0"/>
                  </a:lnTo>
                  <a:lnTo>
                    <a:pt x="172" y="0"/>
                  </a:lnTo>
                  <a:lnTo>
                    <a:pt x="172"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3" name="Freeform 127"/>
            <p:cNvSpPr>
              <a:spLocks/>
            </p:cNvSpPr>
            <p:nvPr/>
          </p:nvSpPr>
          <p:spPr bwMode="auto">
            <a:xfrm>
              <a:off x="1227138" y="5503863"/>
              <a:ext cx="138113" cy="158750"/>
            </a:xfrm>
            <a:custGeom>
              <a:avLst/>
              <a:gdLst>
                <a:gd name="T0" fmla="*/ 87 w 87"/>
                <a:gd name="T1" fmla="*/ 100 h 100"/>
                <a:gd name="T2" fmla="*/ 0 w 87"/>
                <a:gd name="T3" fmla="*/ 100 h 100"/>
                <a:gd name="T4" fmla="*/ 0 w 87"/>
                <a:gd name="T5" fmla="*/ 0 h 100"/>
                <a:gd name="T6" fmla="*/ 30 w 87"/>
                <a:gd name="T7" fmla="*/ 0 h 100"/>
                <a:gd name="T8" fmla="*/ 30 w 87"/>
                <a:gd name="T9" fmla="*/ 72 h 100"/>
                <a:gd name="T10" fmla="*/ 58 w 87"/>
                <a:gd name="T11" fmla="*/ 72 h 100"/>
                <a:gd name="T12" fmla="*/ 58 w 87"/>
                <a:gd name="T13" fmla="*/ 0 h 100"/>
                <a:gd name="T14" fmla="*/ 87 w 87"/>
                <a:gd name="T15" fmla="*/ 0 h 100"/>
                <a:gd name="T16" fmla="*/ 87 w 87"/>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00">
                  <a:moveTo>
                    <a:pt x="87" y="100"/>
                  </a:moveTo>
                  <a:lnTo>
                    <a:pt x="0" y="100"/>
                  </a:lnTo>
                  <a:lnTo>
                    <a:pt x="0" y="0"/>
                  </a:lnTo>
                  <a:lnTo>
                    <a:pt x="30" y="0"/>
                  </a:lnTo>
                  <a:lnTo>
                    <a:pt x="30" y="72"/>
                  </a:lnTo>
                  <a:lnTo>
                    <a:pt x="58" y="72"/>
                  </a:lnTo>
                  <a:lnTo>
                    <a:pt x="58" y="0"/>
                  </a:lnTo>
                  <a:lnTo>
                    <a:pt x="87" y="0"/>
                  </a:lnTo>
                  <a:lnTo>
                    <a:pt x="87"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4" name="Rectangle 128"/>
            <p:cNvSpPr>
              <a:spLocks noChangeArrowheads="1"/>
            </p:cNvSpPr>
            <p:nvPr/>
          </p:nvSpPr>
          <p:spPr bwMode="auto">
            <a:xfrm>
              <a:off x="1274763" y="5411788"/>
              <a:ext cx="44450" cy="68263"/>
            </a:xfrm>
            <a:prstGeom prst="rect">
              <a:avLst/>
            </a:prstGeom>
            <a:solidFill>
              <a:srgbClr val="00B3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5" name="Freeform 129"/>
            <p:cNvSpPr>
              <a:spLocks noEditPoints="1"/>
            </p:cNvSpPr>
            <p:nvPr/>
          </p:nvSpPr>
          <p:spPr bwMode="auto">
            <a:xfrm>
              <a:off x="941388" y="4840288"/>
              <a:ext cx="161925" cy="158750"/>
            </a:xfrm>
            <a:custGeom>
              <a:avLst/>
              <a:gdLst>
                <a:gd name="T0" fmla="*/ 45 w 90"/>
                <a:gd name="T1" fmla="*/ 89 h 89"/>
                <a:gd name="T2" fmla="*/ 0 w 90"/>
                <a:gd name="T3" fmla="*/ 44 h 89"/>
                <a:gd name="T4" fmla="*/ 45 w 90"/>
                <a:gd name="T5" fmla="*/ 0 h 89"/>
                <a:gd name="T6" fmla="*/ 90 w 90"/>
                <a:gd name="T7" fmla="*/ 44 h 89"/>
                <a:gd name="T8" fmla="*/ 45 w 90"/>
                <a:gd name="T9" fmla="*/ 89 h 89"/>
                <a:gd name="T10" fmla="*/ 45 w 90"/>
                <a:gd name="T11" fmla="*/ 25 h 89"/>
                <a:gd name="T12" fmla="*/ 26 w 90"/>
                <a:gd name="T13" fmla="*/ 44 h 89"/>
                <a:gd name="T14" fmla="*/ 45 w 90"/>
                <a:gd name="T15" fmla="*/ 64 h 89"/>
                <a:gd name="T16" fmla="*/ 64 w 90"/>
                <a:gd name="T17" fmla="*/ 44 h 89"/>
                <a:gd name="T18" fmla="*/ 45 w 90"/>
                <a:gd name="T19" fmla="*/ 2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9">
                  <a:moveTo>
                    <a:pt x="45" y="89"/>
                  </a:moveTo>
                  <a:cubicBezTo>
                    <a:pt x="20" y="89"/>
                    <a:pt x="0" y="69"/>
                    <a:pt x="0" y="44"/>
                  </a:cubicBezTo>
                  <a:cubicBezTo>
                    <a:pt x="0" y="20"/>
                    <a:pt x="20" y="0"/>
                    <a:pt x="45" y="0"/>
                  </a:cubicBezTo>
                  <a:cubicBezTo>
                    <a:pt x="70" y="0"/>
                    <a:pt x="90" y="20"/>
                    <a:pt x="90" y="44"/>
                  </a:cubicBezTo>
                  <a:cubicBezTo>
                    <a:pt x="90" y="69"/>
                    <a:pt x="70" y="89"/>
                    <a:pt x="45" y="89"/>
                  </a:cubicBezTo>
                  <a:close/>
                  <a:moveTo>
                    <a:pt x="45" y="25"/>
                  </a:moveTo>
                  <a:cubicBezTo>
                    <a:pt x="34" y="25"/>
                    <a:pt x="26" y="34"/>
                    <a:pt x="26" y="44"/>
                  </a:cubicBezTo>
                  <a:cubicBezTo>
                    <a:pt x="26" y="55"/>
                    <a:pt x="34" y="64"/>
                    <a:pt x="45" y="64"/>
                  </a:cubicBezTo>
                  <a:cubicBezTo>
                    <a:pt x="56" y="64"/>
                    <a:pt x="64" y="55"/>
                    <a:pt x="64" y="44"/>
                  </a:cubicBezTo>
                  <a:cubicBezTo>
                    <a:pt x="64" y="34"/>
                    <a:pt x="56" y="25"/>
                    <a:pt x="45"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6" name="Freeform 130"/>
            <p:cNvSpPr>
              <a:spLocks/>
            </p:cNvSpPr>
            <p:nvPr/>
          </p:nvSpPr>
          <p:spPr bwMode="auto">
            <a:xfrm>
              <a:off x="884238" y="5022850"/>
              <a:ext cx="276225" cy="182563"/>
            </a:xfrm>
            <a:custGeom>
              <a:avLst/>
              <a:gdLst>
                <a:gd name="T0" fmla="*/ 174 w 174"/>
                <a:gd name="T1" fmla="*/ 115 h 115"/>
                <a:gd name="T2" fmla="*/ 144 w 174"/>
                <a:gd name="T3" fmla="*/ 115 h 115"/>
                <a:gd name="T4" fmla="*/ 144 w 174"/>
                <a:gd name="T5" fmla="*/ 29 h 115"/>
                <a:gd name="T6" fmla="*/ 30 w 174"/>
                <a:gd name="T7" fmla="*/ 29 h 115"/>
                <a:gd name="T8" fmla="*/ 30 w 174"/>
                <a:gd name="T9" fmla="*/ 115 h 115"/>
                <a:gd name="T10" fmla="*/ 0 w 174"/>
                <a:gd name="T11" fmla="*/ 115 h 115"/>
                <a:gd name="T12" fmla="*/ 0 w 174"/>
                <a:gd name="T13" fmla="*/ 0 h 115"/>
                <a:gd name="T14" fmla="*/ 174 w 174"/>
                <a:gd name="T15" fmla="*/ 0 h 115"/>
                <a:gd name="T16" fmla="*/ 174 w 174"/>
                <a:gd name="T17"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115">
                  <a:moveTo>
                    <a:pt x="174" y="115"/>
                  </a:moveTo>
                  <a:lnTo>
                    <a:pt x="144" y="115"/>
                  </a:lnTo>
                  <a:lnTo>
                    <a:pt x="144" y="29"/>
                  </a:lnTo>
                  <a:lnTo>
                    <a:pt x="30" y="29"/>
                  </a:lnTo>
                  <a:lnTo>
                    <a:pt x="30" y="115"/>
                  </a:lnTo>
                  <a:lnTo>
                    <a:pt x="0" y="115"/>
                  </a:lnTo>
                  <a:lnTo>
                    <a:pt x="0" y="0"/>
                  </a:lnTo>
                  <a:lnTo>
                    <a:pt x="174" y="0"/>
                  </a:lnTo>
                  <a:lnTo>
                    <a:pt x="174"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7" name="Freeform 131"/>
            <p:cNvSpPr>
              <a:spLocks/>
            </p:cNvSpPr>
            <p:nvPr/>
          </p:nvSpPr>
          <p:spPr bwMode="auto">
            <a:xfrm>
              <a:off x="954088" y="5183188"/>
              <a:ext cx="136525" cy="158750"/>
            </a:xfrm>
            <a:custGeom>
              <a:avLst/>
              <a:gdLst>
                <a:gd name="T0" fmla="*/ 86 w 86"/>
                <a:gd name="T1" fmla="*/ 100 h 100"/>
                <a:gd name="T2" fmla="*/ 0 w 86"/>
                <a:gd name="T3" fmla="*/ 100 h 100"/>
                <a:gd name="T4" fmla="*/ 0 w 86"/>
                <a:gd name="T5" fmla="*/ 0 h 100"/>
                <a:gd name="T6" fmla="*/ 28 w 86"/>
                <a:gd name="T7" fmla="*/ 0 h 100"/>
                <a:gd name="T8" fmla="*/ 28 w 86"/>
                <a:gd name="T9" fmla="*/ 72 h 100"/>
                <a:gd name="T10" fmla="*/ 58 w 86"/>
                <a:gd name="T11" fmla="*/ 72 h 100"/>
                <a:gd name="T12" fmla="*/ 58 w 86"/>
                <a:gd name="T13" fmla="*/ 0 h 100"/>
                <a:gd name="T14" fmla="*/ 86 w 86"/>
                <a:gd name="T15" fmla="*/ 0 h 100"/>
                <a:gd name="T16" fmla="*/ 86 w 86"/>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100">
                  <a:moveTo>
                    <a:pt x="86" y="100"/>
                  </a:moveTo>
                  <a:lnTo>
                    <a:pt x="0" y="100"/>
                  </a:lnTo>
                  <a:lnTo>
                    <a:pt x="0" y="0"/>
                  </a:lnTo>
                  <a:lnTo>
                    <a:pt x="28" y="0"/>
                  </a:lnTo>
                  <a:lnTo>
                    <a:pt x="28" y="72"/>
                  </a:lnTo>
                  <a:lnTo>
                    <a:pt x="58" y="72"/>
                  </a:lnTo>
                  <a:lnTo>
                    <a:pt x="58" y="0"/>
                  </a:lnTo>
                  <a:lnTo>
                    <a:pt x="86" y="0"/>
                  </a:lnTo>
                  <a:lnTo>
                    <a:pt x="86"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8" name="Rectangle 132"/>
            <p:cNvSpPr>
              <a:spLocks noChangeArrowheads="1"/>
            </p:cNvSpPr>
            <p:nvPr/>
          </p:nvSpPr>
          <p:spPr bwMode="auto">
            <a:xfrm>
              <a:off x="998538" y="5091113"/>
              <a:ext cx="47625" cy="69850"/>
            </a:xfrm>
            <a:prstGeom prst="rect">
              <a:avLst/>
            </a:prstGeom>
            <a:solidFill>
              <a:srgbClr val="00B3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grpSp>
        <p:nvGrpSpPr>
          <p:cNvPr id="59" name="Group 58"/>
          <p:cNvGrpSpPr/>
          <p:nvPr/>
        </p:nvGrpSpPr>
        <p:grpSpPr>
          <a:xfrm>
            <a:off x="8494730" y="1987232"/>
            <a:ext cx="1582369" cy="1582369"/>
            <a:chOff x="611188" y="4840288"/>
            <a:chExt cx="822325" cy="822325"/>
          </a:xfrm>
        </p:grpSpPr>
        <p:sp>
          <p:nvSpPr>
            <p:cNvPr id="60" name="Freeform 121"/>
            <p:cNvSpPr>
              <a:spLocks noEditPoints="1"/>
            </p:cNvSpPr>
            <p:nvPr/>
          </p:nvSpPr>
          <p:spPr bwMode="auto">
            <a:xfrm>
              <a:off x="668338" y="5160963"/>
              <a:ext cx="158750" cy="158750"/>
            </a:xfrm>
            <a:custGeom>
              <a:avLst/>
              <a:gdLst>
                <a:gd name="T0" fmla="*/ 44 w 89"/>
                <a:gd name="T1" fmla="*/ 89 h 89"/>
                <a:gd name="T2" fmla="*/ 0 w 89"/>
                <a:gd name="T3" fmla="*/ 45 h 89"/>
                <a:gd name="T4" fmla="*/ 44 w 89"/>
                <a:gd name="T5" fmla="*/ 0 h 89"/>
                <a:gd name="T6" fmla="*/ 89 w 89"/>
                <a:gd name="T7" fmla="*/ 45 h 89"/>
                <a:gd name="T8" fmla="*/ 44 w 89"/>
                <a:gd name="T9" fmla="*/ 89 h 89"/>
                <a:gd name="T10" fmla="*/ 44 w 89"/>
                <a:gd name="T11" fmla="*/ 25 h 89"/>
                <a:gd name="T12" fmla="*/ 25 w 89"/>
                <a:gd name="T13" fmla="*/ 45 h 89"/>
                <a:gd name="T14" fmla="*/ 44 w 89"/>
                <a:gd name="T15" fmla="*/ 64 h 89"/>
                <a:gd name="T16" fmla="*/ 64 w 89"/>
                <a:gd name="T17" fmla="*/ 45 h 89"/>
                <a:gd name="T18" fmla="*/ 44 w 89"/>
                <a:gd name="T19" fmla="*/ 2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9">
                  <a:moveTo>
                    <a:pt x="44" y="89"/>
                  </a:moveTo>
                  <a:cubicBezTo>
                    <a:pt x="20" y="89"/>
                    <a:pt x="0" y="69"/>
                    <a:pt x="0" y="45"/>
                  </a:cubicBezTo>
                  <a:cubicBezTo>
                    <a:pt x="0" y="20"/>
                    <a:pt x="20" y="0"/>
                    <a:pt x="44" y="0"/>
                  </a:cubicBezTo>
                  <a:cubicBezTo>
                    <a:pt x="69" y="0"/>
                    <a:pt x="89" y="20"/>
                    <a:pt x="89" y="45"/>
                  </a:cubicBezTo>
                  <a:cubicBezTo>
                    <a:pt x="89" y="69"/>
                    <a:pt x="69" y="89"/>
                    <a:pt x="44" y="89"/>
                  </a:cubicBezTo>
                  <a:close/>
                  <a:moveTo>
                    <a:pt x="44" y="25"/>
                  </a:moveTo>
                  <a:cubicBezTo>
                    <a:pt x="34" y="25"/>
                    <a:pt x="25" y="34"/>
                    <a:pt x="25" y="45"/>
                  </a:cubicBezTo>
                  <a:cubicBezTo>
                    <a:pt x="25" y="55"/>
                    <a:pt x="34" y="64"/>
                    <a:pt x="44" y="64"/>
                  </a:cubicBezTo>
                  <a:cubicBezTo>
                    <a:pt x="55" y="64"/>
                    <a:pt x="64" y="55"/>
                    <a:pt x="64" y="45"/>
                  </a:cubicBezTo>
                  <a:cubicBezTo>
                    <a:pt x="64" y="34"/>
                    <a:pt x="55" y="25"/>
                    <a:pt x="44"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1" name="Freeform 122"/>
            <p:cNvSpPr>
              <a:spLocks/>
            </p:cNvSpPr>
            <p:nvPr/>
          </p:nvSpPr>
          <p:spPr bwMode="auto">
            <a:xfrm>
              <a:off x="611188" y="5341938"/>
              <a:ext cx="273050" cy="184150"/>
            </a:xfrm>
            <a:custGeom>
              <a:avLst/>
              <a:gdLst>
                <a:gd name="T0" fmla="*/ 172 w 172"/>
                <a:gd name="T1" fmla="*/ 116 h 116"/>
                <a:gd name="T2" fmla="*/ 144 w 172"/>
                <a:gd name="T3" fmla="*/ 116 h 116"/>
                <a:gd name="T4" fmla="*/ 144 w 172"/>
                <a:gd name="T5" fmla="*/ 30 h 116"/>
                <a:gd name="T6" fmla="*/ 28 w 172"/>
                <a:gd name="T7" fmla="*/ 30 h 116"/>
                <a:gd name="T8" fmla="*/ 28 w 172"/>
                <a:gd name="T9" fmla="*/ 116 h 116"/>
                <a:gd name="T10" fmla="*/ 0 w 172"/>
                <a:gd name="T11" fmla="*/ 116 h 116"/>
                <a:gd name="T12" fmla="*/ 0 w 172"/>
                <a:gd name="T13" fmla="*/ 0 h 116"/>
                <a:gd name="T14" fmla="*/ 172 w 172"/>
                <a:gd name="T15" fmla="*/ 0 h 116"/>
                <a:gd name="T16" fmla="*/ 172 w 172"/>
                <a:gd name="T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16">
                  <a:moveTo>
                    <a:pt x="172" y="116"/>
                  </a:moveTo>
                  <a:lnTo>
                    <a:pt x="144" y="116"/>
                  </a:lnTo>
                  <a:lnTo>
                    <a:pt x="144" y="30"/>
                  </a:lnTo>
                  <a:lnTo>
                    <a:pt x="28" y="30"/>
                  </a:lnTo>
                  <a:lnTo>
                    <a:pt x="28" y="116"/>
                  </a:lnTo>
                  <a:lnTo>
                    <a:pt x="0" y="116"/>
                  </a:lnTo>
                  <a:lnTo>
                    <a:pt x="0" y="0"/>
                  </a:lnTo>
                  <a:lnTo>
                    <a:pt x="172" y="0"/>
                  </a:lnTo>
                  <a:lnTo>
                    <a:pt x="172"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2" name="Freeform 123"/>
            <p:cNvSpPr>
              <a:spLocks/>
            </p:cNvSpPr>
            <p:nvPr/>
          </p:nvSpPr>
          <p:spPr bwMode="auto">
            <a:xfrm>
              <a:off x="679450" y="5503863"/>
              <a:ext cx="138113" cy="158750"/>
            </a:xfrm>
            <a:custGeom>
              <a:avLst/>
              <a:gdLst>
                <a:gd name="T0" fmla="*/ 87 w 87"/>
                <a:gd name="T1" fmla="*/ 100 h 100"/>
                <a:gd name="T2" fmla="*/ 0 w 87"/>
                <a:gd name="T3" fmla="*/ 100 h 100"/>
                <a:gd name="T4" fmla="*/ 0 w 87"/>
                <a:gd name="T5" fmla="*/ 0 h 100"/>
                <a:gd name="T6" fmla="*/ 29 w 87"/>
                <a:gd name="T7" fmla="*/ 0 h 100"/>
                <a:gd name="T8" fmla="*/ 29 w 87"/>
                <a:gd name="T9" fmla="*/ 72 h 100"/>
                <a:gd name="T10" fmla="*/ 57 w 87"/>
                <a:gd name="T11" fmla="*/ 72 h 100"/>
                <a:gd name="T12" fmla="*/ 57 w 87"/>
                <a:gd name="T13" fmla="*/ 0 h 100"/>
                <a:gd name="T14" fmla="*/ 87 w 87"/>
                <a:gd name="T15" fmla="*/ 0 h 100"/>
                <a:gd name="T16" fmla="*/ 87 w 87"/>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00">
                  <a:moveTo>
                    <a:pt x="87" y="100"/>
                  </a:moveTo>
                  <a:lnTo>
                    <a:pt x="0" y="100"/>
                  </a:lnTo>
                  <a:lnTo>
                    <a:pt x="0" y="0"/>
                  </a:lnTo>
                  <a:lnTo>
                    <a:pt x="29" y="0"/>
                  </a:lnTo>
                  <a:lnTo>
                    <a:pt x="29" y="72"/>
                  </a:lnTo>
                  <a:lnTo>
                    <a:pt x="57" y="72"/>
                  </a:lnTo>
                  <a:lnTo>
                    <a:pt x="57" y="0"/>
                  </a:lnTo>
                  <a:lnTo>
                    <a:pt x="87" y="0"/>
                  </a:lnTo>
                  <a:lnTo>
                    <a:pt x="87"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3" name="Rectangle 124"/>
            <p:cNvSpPr>
              <a:spLocks noChangeArrowheads="1"/>
            </p:cNvSpPr>
            <p:nvPr/>
          </p:nvSpPr>
          <p:spPr bwMode="auto">
            <a:xfrm>
              <a:off x="725488" y="5411788"/>
              <a:ext cx="44450" cy="68263"/>
            </a:xfrm>
            <a:prstGeom prst="rect">
              <a:avLst/>
            </a:prstGeom>
            <a:solidFill>
              <a:srgbClr val="00B3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4" name="Freeform 125"/>
            <p:cNvSpPr>
              <a:spLocks noEditPoints="1"/>
            </p:cNvSpPr>
            <p:nvPr/>
          </p:nvSpPr>
          <p:spPr bwMode="auto">
            <a:xfrm>
              <a:off x="1217613" y="5160963"/>
              <a:ext cx="158750" cy="158750"/>
            </a:xfrm>
            <a:custGeom>
              <a:avLst/>
              <a:gdLst>
                <a:gd name="T0" fmla="*/ 45 w 89"/>
                <a:gd name="T1" fmla="*/ 89 h 89"/>
                <a:gd name="T2" fmla="*/ 0 w 89"/>
                <a:gd name="T3" fmla="*/ 45 h 89"/>
                <a:gd name="T4" fmla="*/ 45 w 89"/>
                <a:gd name="T5" fmla="*/ 0 h 89"/>
                <a:gd name="T6" fmla="*/ 89 w 89"/>
                <a:gd name="T7" fmla="*/ 45 h 89"/>
                <a:gd name="T8" fmla="*/ 45 w 89"/>
                <a:gd name="T9" fmla="*/ 89 h 89"/>
                <a:gd name="T10" fmla="*/ 45 w 89"/>
                <a:gd name="T11" fmla="*/ 25 h 89"/>
                <a:gd name="T12" fmla="*/ 25 w 89"/>
                <a:gd name="T13" fmla="*/ 45 h 89"/>
                <a:gd name="T14" fmla="*/ 45 w 89"/>
                <a:gd name="T15" fmla="*/ 64 h 89"/>
                <a:gd name="T16" fmla="*/ 64 w 89"/>
                <a:gd name="T17" fmla="*/ 45 h 89"/>
                <a:gd name="T18" fmla="*/ 45 w 89"/>
                <a:gd name="T19" fmla="*/ 2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9">
                  <a:moveTo>
                    <a:pt x="45" y="89"/>
                  </a:moveTo>
                  <a:cubicBezTo>
                    <a:pt x="20" y="89"/>
                    <a:pt x="0" y="69"/>
                    <a:pt x="0" y="45"/>
                  </a:cubicBezTo>
                  <a:cubicBezTo>
                    <a:pt x="0" y="20"/>
                    <a:pt x="20" y="0"/>
                    <a:pt x="45" y="0"/>
                  </a:cubicBezTo>
                  <a:cubicBezTo>
                    <a:pt x="69" y="0"/>
                    <a:pt x="89" y="20"/>
                    <a:pt x="89" y="45"/>
                  </a:cubicBezTo>
                  <a:cubicBezTo>
                    <a:pt x="89" y="69"/>
                    <a:pt x="69" y="89"/>
                    <a:pt x="45" y="89"/>
                  </a:cubicBezTo>
                  <a:close/>
                  <a:moveTo>
                    <a:pt x="45" y="25"/>
                  </a:moveTo>
                  <a:cubicBezTo>
                    <a:pt x="34" y="25"/>
                    <a:pt x="25" y="34"/>
                    <a:pt x="25" y="45"/>
                  </a:cubicBezTo>
                  <a:cubicBezTo>
                    <a:pt x="25" y="55"/>
                    <a:pt x="34" y="64"/>
                    <a:pt x="45" y="64"/>
                  </a:cubicBezTo>
                  <a:cubicBezTo>
                    <a:pt x="55" y="64"/>
                    <a:pt x="64" y="55"/>
                    <a:pt x="64" y="45"/>
                  </a:cubicBezTo>
                  <a:cubicBezTo>
                    <a:pt x="64" y="34"/>
                    <a:pt x="55" y="25"/>
                    <a:pt x="45"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5" name="Freeform 126"/>
            <p:cNvSpPr>
              <a:spLocks/>
            </p:cNvSpPr>
            <p:nvPr/>
          </p:nvSpPr>
          <p:spPr bwMode="auto">
            <a:xfrm>
              <a:off x="1160463" y="5341938"/>
              <a:ext cx="273050" cy="184150"/>
            </a:xfrm>
            <a:custGeom>
              <a:avLst/>
              <a:gdLst>
                <a:gd name="T0" fmla="*/ 172 w 172"/>
                <a:gd name="T1" fmla="*/ 116 h 116"/>
                <a:gd name="T2" fmla="*/ 144 w 172"/>
                <a:gd name="T3" fmla="*/ 116 h 116"/>
                <a:gd name="T4" fmla="*/ 144 w 172"/>
                <a:gd name="T5" fmla="*/ 30 h 116"/>
                <a:gd name="T6" fmla="*/ 28 w 172"/>
                <a:gd name="T7" fmla="*/ 30 h 116"/>
                <a:gd name="T8" fmla="*/ 28 w 172"/>
                <a:gd name="T9" fmla="*/ 116 h 116"/>
                <a:gd name="T10" fmla="*/ 0 w 172"/>
                <a:gd name="T11" fmla="*/ 116 h 116"/>
                <a:gd name="T12" fmla="*/ 0 w 172"/>
                <a:gd name="T13" fmla="*/ 0 h 116"/>
                <a:gd name="T14" fmla="*/ 172 w 172"/>
                <a:gd name="T15" fmla="*/ 0 h 116"/>
                <a:gd name="T16" fmla="*/ 172 w 172"/>
                <a:gd name="T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16">
                  <a:moveTo>
                    <a:pt x="172" y="116"/>
                  </a:moveTo>
                  <a:lnTo>
                    <a:pt x="144" y="116"/>
                  </a:lnTo>
                  <a:lnTo>
                    <a:pt x="144" y="30"/>
                  </a:lnTo>
                  <a:lnTo>
                    <a:pt x="28" y="30"/>
                  </a:lnTo>
                  <a:lnTo>
                    <a:pt x="28" y="116"/>
                  </a:lnTo>
                  <a:lnTo>
                    <a:pt x="0" y="116"/>
                  </a:lnTo>
                  <a:lnTo>
                    <a:pt x="0" y="0"/>
                  </a:lnTo>
                  <a:lnTo>
                    <a:pt x="172" y="0"/>
                  </a:lnTo>
                  <a:lnTo>
                    <a:pt x="172"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6" name="Freeform 127"/>
            <p:cNvSpPr>
              <a:spLocks/>
            </p:cNvSpPr>
            <p:nvPr/>
          </p:nvSpPr>
          <p:spPr bwMode="auto">
            <a:xfrm>
              <a:off x="1227138" y="5503863"/>
              <a:ext cx="138113" cy="158750"/>
            </a:xfrm>
            <a:custGeom>
              <a:avLst/>
              <a:gdLst>
                <a:gd name="T0" fmla="*/ 87 w 87"/>
                <a:gd name="T1" fmla="*/ 100 h 100"/>
                <a:gd name="T2" fmla="*/ 0 w 87"/>
                <a:gd name="T3" fmla="*/ 100 h 100"/>
                <a:gd name="T4" fmla="*/ 0 w 87"/>
                <a:gd name="T5" fmla="*/ 0 h 100"/>
                <a:gd name="T6" fmla="*/ 30 w 87"/>
                <a:gd name="T7" fmla="*/ 0 h 100"/>
                <a:gd name="T8" fmla="*/ 30 w 87"/>
                <a:gd name="T9" fmla="*/ 72 h 100"/>
                <a:gd name="T10" fmla="*/ 58 w 87"/>
                <a:gd name="T11" fmla="*/ 72 h 100"/>
                <a:gd name="T12" fmla="*/ 58 w 87"/>
                <a:gd name="T13" fmla="*/ 0 h 100"/>
                <a:gd name="T14" fmla="*/ 87 w 87"/>
                <a:gd name="T15" fmla="*/ 0 h 100"/>
                <a:gd name="T16" fmla="*/ 87 w 87"/>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00">
                  <a:moveTo>
                    <a:pt x="87" y="100"/>
                  </a:moveTo>
                  <a:lnTo>
                    <a:pt x="0" y="100"/>
                  </a:lnTo>
                  <a:lnTo>
                    <a:pt x="0" y="0"/>
                  </a:lnTo>
                  <a:lnTo>
                    <a:pt x="30" y="0"/>
                  </a:lnTo>
                  <a:lnTo>
                    <a:pt x="30" y="72"/>
                  </a:lnTo>
                  <a:lnTo>
                    <a:pt x="58" y="72"/>
                  </a:lnTo>
                  <a:lnTo>
                    <a:pt x="58" y="0"/>
                  </a:lnTo>
                  <a:lnTo>
                    <a:pt x="87" y="0"/>
                  </a:lnTo>
                  <a:lnTo>
                    <a:pt x="87"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7" name="Rectangle 128"/>
            <p:cNvSpPr>
              <a:spLocks noChangeArrowheads="1"/>
            </p:cNvSpPr>
            <p:nvPr/>
          </p:nvSpPr>
          <p:spPr bwMode="auto">
            <a:xfrm>
              <a:off x="1274763" y="5411788"/>
              <a:ext cx="44450" cy="68263"/>
            </a:xfrm>
            <a:prstGeom prst="rect">
              <a:avLst/>
            </a:prstGeom>
            <a:solidFill>
              <a:srgbClr val="00B3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8" name="Freeform 129"/>
            <p:cNvSpPr>
              <a:spLocks noEditPoints="1"/>
            </p:cNvSpPr>
            <p:nvPr/>
          </p:nvSpPr>
          <p:spPr bwMode="auto">
            <a:xfrm>
              <a:off x="941388" y="4840288"/>
              <a:ext cx="161925" cy="158750"/>
            </a:xfrm>
            <a:custGeom>
              <a:avLst/>
              <a:gdLst>
                <a:gd name="T0" fmla="*/ 45 w 90"/>
                <a:gd name="T1" fmla="*/ 89 h 89"/>
                <a:gd name="T2" fmla="*/ 0 w 90"/>
                <a:gd name="T3" fmla="*/ 44 h 89"/>
                <a:gd name="T4" fmla="*/ 45 w 90"/>
                <a:gd name="T5" fmla="*/ 0 h 89"/>
                <a:gd name="T6" fmla="*/ 90 w 90"/>
                <a:gd name="T7" fmla="*/ 44 h 89"/>
                <a:gd name="T8" fmla="*/ 45 w 90"/>
                <a:gd name="T9" fmla="*/ 89 h 89"/>
                <a:gd name="T10" fmla="*/ 45 w 90"/>
                <a:gd name="T11" fmla="*/ 25 h 89"/>
                <a:gd name="T12" fmla="*/ 26 w 90"/>
                <a:gd name="T13" fmla="*/ 44 h 89"/>
                <a:gd name="T14" fmla="*/ 45 w 90"/>
                <a:gd name="T15" fmla="*/ 64 h 89"/>
                <a:gd name="T16" fmla="*/ 64 w 90"/>
                <a:gd name="T17" fmla="*/ 44 h 89"/>
                <a:gd name="T18" fmla="*/ 45 w 90"/>
                <a:gd name="T19" fmla="*/ 2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9">
                  <a:moveTo>
                    <a:pt x="45" y="89"/>
                  </a:moveTo>
                  <a:cubicBezTo>
                    <a:pt x="20" y="89"/>
                    <a:pt x="0" y="69"/>
                    <a:pt x="0" y="44"/>
                  </a:cubicBezTo>
                  <a:cubicBezTo>
                    <a:pt x="0" y="20"/>
                    <a:pt x="20" y="0"/>
                    <a:pt x="45" y="0"/>
                  </a:cubicBezTo>
                  <a:cubicBezTo>
                    <a:pt x="70" y="0"/>
                    <a:pt x="90" y="20"/>
                    <a:pt x="90" y="44"/>
                  </a:cubicBezTo>
                  <a:cubicBezTo>
                    <a:pt x="90" y="69"/>
                    <a:pt x="70" y="89"/>
                    <a:pt x="45" y="89"/>
                  </a:cubicBezTo>
                  <a:close/>
                  <a:moveTo>
                    <a:pt x="45" y="25"/>
                  </a:moveTo>
                  <a:cubicBezTo>
                    <a:pt x="34" y="25"/>
                    <a:pt x="26" y="34"/>
                    <a:pt x="26" y="44"/>
                  </a:cubicBezTo>
                  <a:cubicBezTo>
                    <a:pt x="26" y="55"/>
                    <a:pt x="34" y="64"/>
                    <a:pt x="45" y="64"/>
                  </a:cubicBezTo>
                  <a:cubicBezTo>
                    <a:pt x="56" y="64"/>
                    <a:pt x="64" y="55"/>
                    <a:pt x="64" y="44"/>
                  </a:cubicBezTo>
                  <a:cubicBezTo>
                    <a:pt x="64" y="34"/>
                    <a:pt x="56" y="25"/>
                    <a:pt x="45"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9" name="Freeform 130"/>
            <p:cNvSpPr>
              <a:spLocks/>
            </p:cNvSpPr>
            <p:nvPr/>
          </p:nvSpPr>
          <p:spPr bwMode="auto">
            <a:xfrm>
              <a:off x="884238" y="5022850"/>
              <a:ext cx="276225" cy="182563"/>
            </a:xfrm>
            <a:custGeom>
              <a:avLst/>
              <a:gdLst>
                <a:gd name="T0" fmla="*/ 174 w 174"/>
                <a:gd name="T1" fmla="*/ 115 h 115"/>
                <a:gd name="T2" fmla="*/ 144 w 174"/>
                <a:gd name="T3" fmla="*/ 115 h 115"/>
                <a:gd name="T4" fmla="*/ 144 w 174"/>
                <a:gd name="T5" fmla="*/ 29 h 115"/>
                <a:gd name="T6" fmla="*/ 30 w 174"/>
                <a:gd name="T7" fmla="*/ 29 h 115"/>
                <a:gd name="T8" fmla="*/ 30 w 174"/>
                <a:gd name="T9" fmla="*/ 115 h 115"/>
                <a:gd name="T10" fmla="*/ 0 w 174"/>
                <a:gd name="T11" fmla="*/ 115 h 115"/>
                <a:gd name="T12" fmla="*/ 0 w 174"/>
                <a:gd name="T13" fmla="*/ 0 h 115"/>
                <a:gd name="T14" fmla="*/ 174 w 174"/>
                <a:gd name="T15" fmla="*/ 0 h 115"/>
                <a:gd name="T16" fmla="*/ 174 w 174"/>
                <a:gd name="T17"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115">
                  <a:moveTo>
                    <a:pt x="174" y="115"/>
                  </a:moveTo>
                  <a:lnTo>
                    <a:pt x="144" y="115"/>
                  </a:lnTo>
                  <a:lnTo>
                    <a:pt x="144" y="29"/>
                  </a:lnTo>
                  <a:lnTo>
                    <a:pt x="30" y="29"/>
                  </a:lnTo>
                  <a:lnTo>
                    <a:pt x="30" y="115"/>
                  </a:lnTo>
                  <a:lnTo>
                    <a:pt x="0" y="115"/>
                  </a:lnTo>
                  <a:lnTo>
                    <a:pt x="0" y="0"/>
                  </a:lnTo>
                  <a:lnTo>
                    <a:pt x="174" y="0"/>
                  </a:lnTo>
                  <a:lnTo>
                    <a:pt x="174"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0" name="Freeform 131"/>
            <p:cNvSpPr>
              <a:spLocks/>
            </p:cNvSpPr>
            <p:nvPr/>
          </p:nvSpPr>
          <p:spPr bwMode="auto">
            <a:xfrm>
              <a:off x="954088" y="5183188"/>
              <a:ext cx="136525" cy="158750"/>
            </a:xfrm>
            <a:custGeom>
              <a:avLst/>
              <a:gdLst>
                <a:gd name="T0" fmla="*/ 86 w 86"/>
                <a:gd name="T1" fmla="*/ 100 h 100"/>
                <a:gd name="T2" fmla="*/ 0 w 86"/>
                <a:gd name="T3" fmla="*/ 100 h 100"/>
                <a:gd name="T4" fmla="*/ 0 w 86"/>
                <a:gd name="T5" fmla="*/ 0 h 100"/>
                <a:gd name="T6" fmla="*/ 28 w 86"/>
                <a:gd name="T7" fmla="*/ 0 h 100"/>
                <a:gd name="T8" fmla="*/ 28 w 86"/>
                <a:gd name="T9" fmla="*/ 72 h 100"/>
                <a:gd name="T10" fmla="*/ 58 w 86"/>
                <a:gd name="T11" fmla="*/ 72 h 100"/>
                <a:gd name="T12" fmla="*/ 58 w 86"/>
                <a:gd name="T13" fmla="*/ 0 h 100"/>
                <a:gd name="T14" fmla="*/ 86 w 86"/>
                <a:gd name="T15" fmla="*/ 0 h 100"/>
                <a:gd name="T16" fmla="*/ 86 w 86"/>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100">
                  <a:moveTo>
                    <a:pt x="86" y="100"/>
                  </a:moveTo>
                  <a:lnTo>
                    <a:pt x="0" y="100"/>
                  </a:lnTo>
                  <a:lnTo>
                    <a:pt x="0" y="0"/>
                  </a:lnTo>
                  <a:lnTo>
                    <a:pt x="28" y="0"/>
                  </a:lnTo>
                  <a:lnTo>
                    <a:pt x="28" y="72"/>
                  </a:lnTo>
                  <a:lnTo>
                    <a:pt x="58" y="72"/>
                  </a:lnTo>
                  <a:lnTo>
                    <a:pt x="58" y="0"/>
                  </a:lnTo>
                  <a:lnTo>
                    <a:pt x="86" y="0"/>
                  </a:lnTo>
                  <a:lnTo>
                    <a:pt x="86"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1" name="Rectangle 132"/>
            <p:cNvSpPr>
              <a:spLocks noChangeArrowheads="1"/>
            </p:cNvSpPr>
            <p:nvPr/>
          </p:nvSpPr>
          <p:spPr bwMode="auto">
            <a:xfrm>
              <a:off x="998538" y="5091113"/>
              <a:ext cx="47625" cy="69850"/>
            </a:xfrm>
            <a:prstGeom prst="rect">
              <a:avLst/>
            </a:prstGeom>
            <a:solidFill>
              <a:srgbClr val="00B3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sp>
        <p:nvSpPr>
          <p:cNvPr id="4" name="Rectangle 3"/>
          <p:cNvSpPr/>
          <p:nvPr/>
        </p:nvSpPr>
        <p:spPr bwMode="ltGray">
          <a:xfrm>
            <a:off x="1210164" y="5224139"/>
            <a:ext cx="9865096" cy="742545"/>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400" dirty="0">
                <a:latin typeface="+mj-lt"/>
              </a:rPr>
              <a:t>#</a:t>
            </a:r>
            <a:r>
              <a:rPr lang="en-US" sz="2400" dirty="0" err="1">
                <a:latin typeface="+mj-lt"/>
              </a:rPr>
              <a:t>ChatOps</a:t>
            </a:r>
            <a:endParaRPr lang="en-US" sz="2400" dirty="0">
              <a:latin typeface="+mj-lt"/>
            </a:endParaRPr>
          </a:p>
        </p:txBody>
      </p:sp>
      <p:grpSp>
        <p:nvGrpSpPr>
          <p:cNvPr id="72" name="Group 71"/>
          <p:cNvGrpSpPr/>
          <p:nvPr/>
        </p:nvGrpSpPr>
        <p:grpSpPr>
          <a:xfrm>
            <a:off x="9760780" y="5376488"/>
            <a:ext cx="379977" cy="428381"/>
            <a:chOff x="10690225" y="4838700"/>
            <a:chExt cx="625475" cy="825500"/>
          </a:xfrm>
          <a:solidFill>
            <a:schemeClr val="bg1"/>
          </a:solidFill>
        </p:grpSpPr>
        <p:sp>
          <p:nvSpPr>
            <p:cNvPr id="73" name="Freeform 94"/>
            <p:cNvSpPr>
              <a:spLocks/>
            </p:cNvSpPr>
            <p:nvPr/>
          </p:nvSpPr>
          <p:spPr bwMode="auto">
            <a:xfrm>
              <a:off x="10829925" y="5165725"/>
              <a:ext cx="103188" cy="103188"/>
            </a:xfrm>
            <a:custGeom>
              <a:avLst/>
              <a:gdLst>
                <a:gd name="T0" fmla="*/ 4 w 12"/>
                <a:gd name="T1" fmla="*/ 12 h 12"/>
                <a:gd name="T2" fmla="*/ 8 w 12"/>
                <a:gd name="T3" fmla="*/ 12 h 12"/>
                <a:gd name="T4" fmla="*/ 12 w 12"/>
                <a:gd name="T5" fmla="*/ 8 h 12"/>
                <a:gd name="T6" fmla="*/ 12 w 12"/>
                <a:gd name="T7" fmla="*/ 4 h 12"/>
                <a:gd name="T8" fmla="*/ 8 w 12"/>
                <a:gd name="T9" fmla="*/ 0 h 12"/>
                <a:gd name="T10" fmla="*/ 4 w 12"/>
                <a:gd name="T11" fmla="*/ 0 h 12"/>
                <a:gd name="T12" fmla="*/ 0 w 12"/>
                <a:gd name="T13" fmla="*/ 4 h 12"/>
                <a:gd name="T14" fmla="*/ 0 w 12"/>
                <a:gd name="T15" fmla="*/ 8 h 12"/>
                <a:gd name="T16" fmla="*/ 4 w 12"/>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4" y="12"/>
                  </a:moveTo>
                  <a:cubicBezTo>
                    <a:pt x="8" y="12"/>
                    <a:pt x="8" y="12"/>
                    <a:pt x="8" y="12"/>
                  </a:cubicBezTo>
                  <a:cubicBezTo>
                    <a:pt x="10" y="12"/>
                    <a:pt x="12" y="10"/>
                    <a:pt x="12" y="8"/>
                  </a:cubicBezTo>
                  <a:cubicBezTo>
                    <a:pt x="12" y="4"/>
                    <a:pt x="12" y="4"/>
                    <a:pt x="12" y="4"/>
                  </a:cubicBezTo>
                  <a:cubicBezTo>
                    <a:pt x="12" y="2"/>
                    <a:pt x="10" y="0"/>
                    <a:pt x="8" y="0"/>
                  </a:cubicBezTo>
                  <a:cubicBezTo>
                    <a:pt x="4" y="0"/>
                    <a:pt x="4" y="0"/>
                    <a:pt x="4" y="0"/>
                  </a:cubicBezTo>
                  <a:cubicBezTo>
                    <a:pt x="2" y="0"/>
                    <a:pt x="0" y="2"/>
                    <a:pt x="0" y="4"/>
                  </a:cubicBezTo>
                  <a:cubicBezTo>
                    <a:pt x="0" y="8"/>
                    <a:pt x="0" y="8"/>
                    <a:pt x="0" y="8"/>
                  </a:cubicBezTo>
                  <a:cubicBezTo>
                    <a:pt x="0" y="10"/>
                    <a:pt x="2" y="12"/>
                    <a:pt x="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4" name="Freeform 95"/>
            <p:cNvSpPr>
              <a:spLocks/>
            </p:cNvSpPr>
            <p:nvPr/>
          </p:nvSpPr>
          <p:spPr bwMode="auto">
            <a:xfrm>
              <a:off x="11072813" y="5165725"/>
              <a:ext cx="103188" cy="103188"/>
            </a:xfrm>
            <a:custGeom>
              <a:avLst/>
              <a:gdLst>
                <a:gd name="T0" fmla="*/ 4 w 12"/>
                <a:gd name="T1" fmla="*/ 12 h 12"/>
                <a:gd name="T2" fmla="*/ 8 w 12"/>
                <a:gd name="T3" fmla="*/ 12 h 12"/>
                <a:gd name="T4" fmla="*/ 12 w 12"/>
                <a:gd name="T5" fmla="*/ 8 h 12"/>
                <a:gd name="T6" fmla="*/ 12 w 12"/>
                <a:gd name="T7" fmla="*/ 4 h 12"/>
                <a:gd name="T8" fmla="*/ 8 w 12"/>
                <a:gd name="T9" fmla="*/ 0 h 12"/>
                <a:gd name="T10" fmla="*/ 4 w 12"/>
                <a:gd name="T11" fmla="*/ 0 h 12"/>
                <a:gd name="T12" fmla="*/ 0 w 12"/>
                <a:gd name="T13" fmla="*/ 4 h 12"/>
                <a:gd name="T14" fmla="*/ 0 w 12"/>
                <a:gd name="T15" fmla="*/ 8 h 12"/>
                <a:gd name="T16" fmla="*/ 4 w 12"/>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4" y="12"/>
                  </a:moveTo>
                  <a:cubicBezTo>
                    <a:pt x="8" y="12"/>
                    <a:pt x="8" y="12"/>
                    <a:pt x="8" y="12"/>
                  </a:cubicBezTo>
                  <a:cubicBezTo>
                    <a:pt x="10" y="12"/>
                    <a:pt x="12" y="10"/>
                    <a:pt x="12" y="8"/>
                  </a:cubicBezTo>
                  <a:cubicBezTo>
                    <a:pt x="12" y="4"/>
                    <a:pt x="12" y="4"/>
                    <a:pt x="12" y="4"/>
                  </a:cubicBezTo>
                  <a:cubicBezTo>
                    <a:pt x="12" y="2"/>
                    <a:pt x="10" y="0"/>
                    <a:pt x="8" y="0"/>
                  </a:cubicBezTo>
                  <a:cubicBezTo>
                    <a:pt x="4" y="0"/>
                    <a:pt x="4" y="0"/>
                    <a:pt x="4" y="0"/>
                  </a:cubicBezTo>
                  <a:cubicBezTo>
                    <a:pt x="2" y="0"/>
                    <a:pt x="0" y="2"/>
                    <a:pt x="0" y="4"/>
                  </a:cubicBezTo>
                  <a:cubicBezTo>
                    <a:pt x="0" y="8"/>
                    <a:pt x="0" y="8"/>
                    <a:pt x="0" y="8"/>
                  </a:cubicBezTo>
                  <a:cubicBezTo>
                    <a:pt x="0" y="10"/>
                    <a:pt x="2" y="12"/>
                    <a:pt x="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75" name="Freeform 96"/>
            <p:cNvSpPr>
              <a:spLocks noEditPoints="1"/>
            </p:cNvSpPr>
            <p:nvPr/>
          </p:nvSpPr>
          <p:spPr bwMode="auto">
            <a:xfrm>
              <a:off x="10690225" y="4838700"/>
              <a:ext cx="625475" cy="825500"/>
            </a:xfrm>
            <a:custGeom>
              <a:avLst/>
              <a:gdLst>
                <a:gd name="T0" fmla="*/ 40 w 72"/>
                <a:gd name="T1" fmla="*/ 18 h 96"/>
                <a:gd name="T2" fmla="*/ 40 w 72"/>
                <a:gd name="T3" fmla="*/ 15 h 96"/>
                <a:gd name="T4" fmla="*/ 44 w 72"/>
                <a:gd name="T5" fmla="*/ 8 h 96"/>
                <a:gd name="T6" fmla="*/ 36 w 72"/>
                <a:gd name="T7" fmla="*/ 0 h 96"/>
                <a:gd name="T8" fmla="*/ 28 w 72"/>
                <a:gd name="T9" fmla="*/ 8 h 96"/>
                <a:gd name="T10" fmla="*/ 32 w 72"/>
                <a:gd name="T11" fmla="*/ 15 h 96"/>
                <a:gd name="T12" fmla="*/ 32 w 72"/>
                <a:gd name="T13" fmla="*/ 18 h 96"/>
                <a:gd name="T14" fmla="*/ 0 w 72"/>
                <a:gd name="T15" fmla="*/ 54 h 96"/>
                <a:gd name="T16" fmla="*/ 0 w 72"/>
                <a:gd name="T17" fmla="*/ 72 h 96"/>
                <a:gd name="T18" fmla="*/ 2 w 72"/>
                <a:gd name="T19" fmla="*/ 74 h 96"/>
                <a:gd name="T20" fmla="*/ 16 w 72"/>
                <a:gd name="T21" fmla="*/ 79 h 96"/>
                <a:gd name="T22" fmla="*/ 36 w 72"/>
                <a:gd name="T23" fmla="*/ 96 h 96"/>
                <a:gd name="T24" fmla="*/ 56 w 72"/>
                <a:gd name="T25" fmla="*/ 79 h 96"/>
                <a:gd name="T26" fmla="*/ 70 w 72"/>
                <a:gd name="T27" fmla="*/ 74 h 96"/>
                <a:gd name="T28" fmla="*/ 72 w 72"/>
                <a:gd name="T29" fmla="*/ 72 h 96"/>
                <a:gd name="T30" fmla="*/ 72 w 72"/>
                <a:gd name="T31" fmla="*/ 54 h 96"/>
                <a:gd name="T32" fmla="*/ 40 w 72"/>
                <a:gd name="T33" fmla="*/ 18 h 96"/>
                <a:gd name="T34" fmla="*/ 36 w 72"/>
                <a:gd name="T35" fmla="*/ 26 h 96"/>
                <a:gd name="T36" fmla="*/ 64 w 72"/>
                <a:gd name="T37" fmla="*/ 51 h 96"/>
                <a:gd name="T38" fmla="*/ 36 w 72"/>
                <a:gd name="T39" fmla="*/ 58 h 96"/>
                <a:gd name="T40" fmla="*/ 8 w 72"/>
                <a:gd name="T41" fmla="*/ 51 h 96"/>
                <a:gd name="T42" fmla="*/ 36 w 72"/>
                <a:gd name="T43" fmla="*/ 26 h 96"/>
                <a:gd name="T44" fmla="*/ 36 w 72"/>
                <a:gd name="T45" fmla="*/ 88 h 96"/>
                <a:gd name="T46" fmla="*/ 25 w 72"/>
                <a:gd name="T47" fmla="*/ 81 h 96"/>
                <a:gd name="T48" fmla="*/ 47 w 72"/>
                <a:gd name="T49" fmla="*/ 81 h 96"/>
                <a:gd name="T50" fmla="*/ 36 w 72"/>
                <a:gd name="T51" fmla="*/ 88 h 96"/>
                <a:gd name="T52" fmla="*/ 64 w 72"/>
                <a:gd name="T53" fmla="*/ 68 h 96"/>
                <a:gd name="T54" fmla="*/ 36 w 72"/>
                <a:gd name="T55" fmla="*/ 74 h 96"/>
                <a:gd name="T56" fmla="*/ 8 w 72"/>
                <a:gd name="T57" fmla="*/ 68 h 96"/>
                <a:gd name="T58" fmla="*/ 8 w 72"/>
                <a:gd name="T59" fmla="*/ 62 h 96"/>
                <a:gd name="T60" fmla="*/ 36 w 72"/>
                <a:gd name="T61" fmla="*/ 66 h 96"/>
                <a:gd name="T62" fmla="*/ 64 w 72"/>
                <a:gd name="T63" fmla="*/ 62 h 96"/>
                <a:gd name="T64" fmla="*/ 64 w 72"/>
                <a:gd name="T65"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96">
                  <a:moveTo>
                    <a:pt x="40" y="18"/>
                  </a:moveTo>
                  <a:cubicBezTo>
                    <a:pt x="40" y="15"/>
                    <a:pt x="40" y="15"/>
                    <a:pt x="40" y="15"/>
                  </a:cubicBezTo>
                  <a:cubicBezTo>
                    <a:pt x="42" y="14"/>
                    <a:pt x="44" y="11"/>
                    <a:pt x="44" y="8"/>
                  </a:cubicBezTo>
                  <a:cubicBezTo>
                    <a:pt x="44" y="4"/>
                    <a:pt x="40" y="0"/>
                    <a:pt x="36" y="0"/>
                  </a:cubicBezTo>
                  <a:cubicBezTo>
                    <a:pt x="31" y="0"/>
                    <a:pt x="28" y="4"/>
                    <a:pt x="28" y="8"/>
                  </a:cubicBezTo>
                  <a:cubicBezTo>
                    <a:pt x="28" y="11"/>
                    <a:pt x="29" y="14"/>
                    <a:pt x="32" y="15"/>
                  </a:cubicBezTo>
                  <a:cubicBezTo>
                    <a:pt x="32" y="18"/>
                    <a:pt x="32" y="18"/>
                    <a:pt x="32" y="18"/>
                  </a:cubicBezTo>
                  <a:cubicBezTo>
                    <a:pt x="14" y="20"/>
                    <a:pt x="0" y="36"/>
                    <a:pt x="0" y="54"/>
                  </a:cubicBezTo>
                  <a:cubicBezTo>
                    <a:pt x="0" y="72"/>
                    <a:pt x="0" y="72"/>
                    <a:pt x="0" y="72"/>
                  </a:cubicBezTo>
                  <a:cubicBezTo>
                    <a:pt x="2" y="74"/>
                    <a:pt x="2" y="74"/>
                    <a:pt x="2" y="74"/>
                  </a:cubicBezTo>
                  <a:cubicBezTo>
                    <a:pt x="7" y="76"/>
                    <a:pt x="12" y="78"/>
                    <a:pt x="16" y="79"/>
                  </a:cubicBezTo>
                  <a:cubicBezTo>
                    <a:pt x="18" y="89"/>
                    <a:pt x="26" y="96"/>
                    <a:pt x="36" y="96"/>
                  </a:cubicBezTo>
                  <a:cubicBezTo>
                    <a:pt x="46" y="96"/>
                    <a:pt x="54" y="89"/>
                    <a:pt x="56" y="79"/>
                  </a:cubicBezTo>
                  <a:cubicBezTo>
                    <a:pt x="61" y="78"/>
                    <a:pt x="66" y="75"/>
                    <a:pt x="70" y="74"/>
                  </a:cubicBezTo>
                  <a:cubicBezTo>
                    <a:pt x="72" y="72"/>
                    <a:pt x="72" y="72"/>
                    <a:pt x="72" y="72"/>
                  </a:cubicBezTo>
                  <a:cubicBezTo>
                    <a:pt x="72" y="54"/>
                    <a:pt x="72" y="54"/>
                    <a:pt x="72" y="54"/>
                  </a:cubicBezTo>
                  <a:cubicBezTo>
                    <a:pt x="72" y="36"/>
                    <a:pt x="58" y="20"/>
                    <a:pt x="40" y="18"/>
                  </a:cubicBezTo>
                  <a:close/>
                  <a:moveTo>
                    <a:pt x="36" y="26"/>
                  </a:moveTo>
                  <a:cubicBezTo>
                    <a:pt x="50" y="26"/>
                    <a:pt x="62" y="37"/>
                    <a:pt x="64" y="51"/>
                  </a:cubicBezTo>
                  <a:cubicBezTo>
                    <a:pt x="64" y="55"/>
                    <a:pt x="53" y="58"/>
                    <a:pt x="36" y="58"/>
                  </a:cubicBezTo>
                  <a:cubicBezTo>
                    <a:pt x="17" y="58"/>
                    <a:pt x="8" y="54"/>
                    <a:pt x="8" y="51"/>
                  </a:cubicBezTo>
                  <a:cubicBezTo>
                    <a:pt x="10" y="37"/>
                    <a:pt x="21" y="26"/>
                    <a:pt x="36" y="26"/>
                  </a:cubicBezTo>
                  <a:close/>
                  <a:moveTo>
                    <a:pt x="36" y="88"/>
                  </a:moveTo>
                  <a:cubicBezTo>
                    <a:pt x="31" y="88"/>
                    <a:pt x="27" y="85"/>
                    <a:pt x="25" y="81"/>
                  </a:cubicBezTo>
                  <a:cubicBezTo>
                    <a:pt x="34" y="82"/>
                    <a:pt x="41" y="82"/>
                    <a:pt x="47" y="81"/>
                  </a:cubicBezTo>
                  <a:cubicBezTo>
                    <a:pt x="45" y="85"/>
                    <a:pt x="41" y="88"/>
                    <a:pt x="36" y="88"/>
                  </a:cubicBezTo>
                  <a:close/>
                  <a:moveTo>
                    <a:pt x="64" y="68"/>
                  </a:moveTo>
                  <a:cubicBezTo>
                    <a:pt x="57" y="71"/>
                    <a:pt x="48" y="74"/>
                    <a:pt x="36" y="74"/>
                  </a:cubicBezTo>
                  <a:cubicBezTo>
                    <a:pt x="29" y="74"/>
                    <a:pt x="19" y="73"/>
                    <a:pt x="8" y="68"/>
                  </a:cubicBezTo>
                  <a:cubicBezTo>
                    <a:pt x="8" y="62"/>
                    <a:pt x="8" y="62"/>
                    <a:pt x="8" y="62"/>
                  </a:cubicBezTo>
                  <a:cubicBezTo>
                    <a:pt x="15" y="65"/>
                    <a:pt x="26" y="66"/>
                    <a:pt x="36" y="66"/>
                  </a:cubicBezTo>
                  <a:cubicBezTo>
                    <a:pt x="46" y="66"/>
                    <a:pt x="57" y="65"/>
                    <a:pt x="64" y="62"/>
                  </a:cubicBezTo>
                  <a:lnTo>
                    <a:pt x="64"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sp>
        <p:nvSpPr>
          <p:cNvPr id="76" name="Freeform 72"/>
          <p:cNvSpPr>
            <a:spLocks noEditPoints="1"/>
          </p:cNvSpPr>
          <p:nvPr/>
        </p:nvSpPr>
        <p:spPr bwMode="auto">
          <a:xfrm>
            <a:off x="10287996" y="5376488"/>
            <a:ext cx="640024" cy="503014"/>
          </a:xfrm>
          <a:custGeom>
            <a:avLst/>
            <a:gdLst>
              <a:gd name="T0" fmla="*/ 43 w 520"/>
              <a:gd name="T1" fmla="*/ 520 h 520"/>
              <a:gd name="T2" fmla="*/ 43 w 520"/>
              <a:gd name="T3" fmla="*/ 433 h 520"/>
              <a:gd name="T4" fmla="*/ 0 w 520"/>
              <a:gd name="T5" fmla="*/ 433 h 520"/>
              <a:gd name="T6" fmla="*/ 0 w 520"/>
              <a:gd name="T7" fmla="*/ 152 h 520"/>
              <a:gd name="T8" fmla="*/ 173 w 520"/>
              <a:gd name="T9" fmla="*/ 152 h 520"/>
              <a:gd name="T10" fmla="*/ 173 w 520"/>
              <a:gd name="T11" fmla="*/ 0 h 520"/>
              <a:gd name="T12" fmla="*/ 520 w 520"/>
              <a:gd name="T13" fmla="*/ 0 h 520"/>
              <a:gd name="T14" fmla="*/ 520 w 520"/>
              <a:gd name="T15" fmla="*/ 282 h 520"/>
              <a:gd name="T16" fmla="*/ 477 w 520"/>
              <a:gd name="T17" fmla="*/ 282 h 520"/>
              <a:gd name="T18" fmla="*/ 477 w 520"/>
              <a:gd name="T19" fmla="*/ 368 h 520"/>
              <a:gd name="T20" fmla="*/ 352 w 520"/>
              <a:gd name="T21" fmla="*/ 282 h 520"/>
              <a:gd name="T22" fmla="*/ 347 w 520"/>
              <a:gd name="T23" fmla="*/ 282 h 520"/>
              <a:gd name="T24" fmla="*/ 347 w 520"/>
              <a:gd name="T25" fmla="*/ 433 h 520"/>
              <a:gd name="T26" fmla="*/ 168 w 520"/>
              <a:gd name="T27" fmla="*/ 433 h 520"/>
              <a:gd name="T28" fmla="*/ 43 w 520"/>
              <a:gd name="T29" fmla="*/ 520 h 520"/>
              <a:gd name="T30" fmla="*/ 43 w 520"/>
              <a:gd name="T31" fmla="*/ 390 h 520"/>
              <a:gd name="T32" fmla="*/ 87 w 520"/>
              <a:gd name="T33" fmla="*/ 390 h 520"/>
              <a:gd name="T34" fmla="*/ 87 w 520"/>
              <a:gd name="T35" fmla="*/ 433 h 520"/>
              <a:gd name="T36" fmla="*/ 157 w 520"/>
              <a:gd name="T37" fmla="*/ 390 h 520"/>
              <a:gd name="T38" fmla="*/ 303 w 520"/>
              <a:gd name="T39" fmla="*/ 390 h 520"/>
              <a:gd name="T40" fmla="*/ 303 w 520"/>
              <a:gd name="T41" fmla="*/ 195 h 520"/>
              <a:gd name="T42" fmla="*/ 43 w 520"/>
              <a:gd name="T43" fmla="*/ 195 h 520"/>
              <a:gd name="T44" fmla="*/ 43 w 520"/>
              <a:gd name="T45" fmla="*/ 390 h 520"/>
              <a:gd name="T46" fmla="*/ 347 w 520"/>
              <a:gd name="T47" fmla="*/ 238 h 520"/>
              <a:gd name="T48" fmla="*/ 363 w 520"/>
              <a:gd name="T49" fmla="*/ 238 h 520"/>
              <a:gd name="T50" fmla="*/ 433 w 520"/>
              <a:gd name="T51" fmla="*/ 287 h 520"/>
              <a:gd name="T52" fmla="*/ 433 w 520"/>
              <a:gd name="T53" fmla="*/ 238 h 520"/>
              <a:gd name="T54" fmla="*/ 477 w 520"/>
              <a:gd name="T55" fmla="*/ 238 h 520"/>
              <a:gd name="T56" fmla="*/ 477 w 520"/>
              <a:gd name="T57" fmla="*/ 43 h 520"/>
              <a:gd name="T58" fmla="*/ 217 w 520"/>
              <a:gd name="T59" fmla="*/ 43 h 520"/>
              <a:gd name="T60" fmla="*/ 217 w 520"/>
              <a:gd name="T61" fmla="*/ 152 h 520"/>
              <a:gd name="T62" fmla="*/ 347 w 520"/>
              <a:gd name="T63" fmla="*/ 152 h 520"/>
              <a:gd name="T64" fmla="*/ 347 w 520"/>
              <a:gd name="T65" fmla="*/ 238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20" h="520">
                <a:moveTo>
                  <a:pt x="43" y="520"/>
                </a:moveTo>
                <a:lnTo>
                  <a:pt x="43" y="433"/>
                </a:lnTo>
                <a:lnTo>
                  <a:pt x="0" y="433"/>
                </a:lnTo>
                <a:lnTo>
                  <a:pt x="0" y="152"/>
                </a:lnTo>
                <a:lnTo>
                  <a:pt x="173" y="152"/>
                </a:lnTo>
                <a:lnTo>
                  <a:pt x="173" y="0"/>
                </a:lnTo>
                <a:lnTo>
                  <a:pt x="520" y="0"/>
                </a:lnTo>
                <a:lnTo>
                  <a:pt x="520" y="282"/>
                </a:lnTo>
                <a:lnTo>
                  <a:pt x="477" y="282"/>
                </a:lnTo>
                <a:lnTo>
                  <a:pt x="477" y="368"/>
                </a:lnTo>
                <a:lnTo>
                  <a:pt x="352" y="282"/>
                </a:lnTo>
                <a:lnTo>
                  <a:pt x="347" y="282"/>
                </a:lnTo>
                <a:lnTo>
                  <a:pt x="347" y="433"/>
                </a:lnTo>
                <a:lnTo>
                  <a:pt x="168" y="433"/>
                </a:lnTo>
                <a:lnTo>
                  <a:pt x="43" y="520"/>
                </a:lnTo>
                <a:close/>
                <a:moveTo>
                  <a:pt x="43" y="390"/>
                </a:moveTo>
                <a:lnTo>
                  <a:pt x="87" y="390"/>
                </a:lnTo>
                <a:lnTo>
                  <a:pt x="87" y="433"/>
                </a:lnTo>
                <a:lnTo>
                  <a:pt x="157" y="390"/>
                </a:lnTo>
                <a:lnTo>
                  <a:pt x="303" y="390"/>
                </a:lnTo>
                <a:lnTo>
                  <a:pt x="303" y="195"/>
                </a:lnTo>
                <a:lnTo>
                  <a:pt x="43" y="195"/>
                </a:lnTo>
                <a:lnTo>
                  <a:pt x="43" y="390"/>
                </a:lnTo>
                <a:close/>
                <a:moveTo>
                  <a:pt x="347" y="238"/>
                </a:moveTo>
                <a:lnTo>
                  <a:pt x="363" y="238"/>
                </a:lnTo>
                <a:lnTo>
                  <a:pt x="433" y="287"/>
                </a:lnTo>
                <a:lnTo>
                  <a:pt x="433" y="238"/>
                </a:lnTo>
                <a:lnTo>
                  <a:pt x="477" y="238"/>
                </a:lnTo>
                <a:lnTo>
                  <a:pt x="477" y="43"/>
                </a:lnTo>
                <a:lnTo>
                  <a:pt x="217" y="43"/>
                </a:lnTo>
                <a:lnTo>
                  <a:pt x="217" y="152"/>
                </a:lnTo>
                <a:lnTo>
                  <a:pt x="347" y="152"/>
                </a:lnTo>
                <a:lnTo>
                  <a:pt x="347" y="238"/>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latin typeface="+mj-lt"/>
            </a:endParaRPr>
          </a:p>
        </p:txBody>
      </p:sp>
    </p:spTree>
    <p:extLst>
      <p:ext uri="{BB962C8B-B14F-4D97-AF65-F5344CB8AC3E}">
        <p14:creationId xmlns:p14="http://schemas.microsoft.com/office/powerpoint/2010/main" val="2708029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ChatOps</a:t>
            </a:r>
            <a:r>
              <a:rPr lang="en-US" dirty="0"/>
              <a:t>?</a:t>
            </a:r>
          </a:p>
        </p:txBody>
      </p:sp>
      <p:sp>
        <p:nvSpPr>
          <p:cNvPr id="5" name="TextBox 4"/>
          <p:cNvSpPr txBox="1"/>
          <p:nvPr/>
        </p:nvSpPr>
        <p:spPr>
          <a:xfrm>
            <a:off x="1020001" y="1234560"/>
            <a:ext cx="9831455" cy="995209"/>
          </a:xfrm>
          <a:prstGeom prst="rect">
            <a:avLst/>
          </a:prstGeom>
          <a:noFill/>
        </p:spPr>
        <p:txBody>
          <a:bodyPr wrap="square" rtlCol="0">
            <a:spAutoFit/>
          </a:bodyPr>
          <a:lstStyle/>
          <a:p>
            <a:pPr algn="ctr" defTabSz="573603">
              <a:spcAft>
                <a:spcPts val="533"/>
              </a:spcAft>
              <a:buSzPct val="100000"/>
            </a:pPr>
            <a:r>
              <a:rPr lang="en-US" sz="5867" b="1" dirty="0">
                <a:latin typeface="+mj-lt"/>
                <a:cs typeface="HP Simplified" pitchFamily="34" charset="0"/>
              </a:rPr>
              <a:t>Persistent Chat Rooms</a:t>
            </a:r>
          </a:p>
        </p:txBody>
      </p:sp>
      <p:sp>
        <p:nvSpPr>
          <p:cNvPr id="6" name="TextBox 5"/>
          <p:cNvSpPr txBox="1"/>
          <p:nvPr/>
        </p:nvSpPr>
        <p:spPr>
          <a:xfrm>
            <a:off x="4683857" y="2780928"/>
            <a:ext cx="1989667" cy="1897892"/>
          </a:xfrm>
          <a:prstGeom prst="rect">
            <a:avLst/>
          </a:prstGeom>
          <a:noFill/>
        </p:spPr>
        <p:txBody>
          <a:bodyPr wrap="square" rtlCol="0">
            <a:spAutoFit/>
          </a:bodyPr>
          <a:lstStyle/>
          <a:p>
            <a:pPr algn="ctr" defTabSz="573603">
              <a:spcAft>
                <a:spcPts val="533"/>
              </a:spcAft>
              <a:buSzPct val="100000"/>
            </a:pPr>
            <a:r>
              <a:rPr lang="en-US" sz="11733" b="1" dirty="0">
                <a:latin typeface="+mj-lt"/>
                <a:cs typeface="HP Simplified" pitchFamily="34" charset="0"/>
              </a:rPr>
              <a:t>+</a:t>
            </a:r>
          </a:p>
        </p:txBody>
      </p:sp>
      <p:sp>
        <p:nvSpPr>
          <p:cNvPr id="8" name="TextBox 7"/>
          <p:cNvSpPr txBox="1"/>
          <p:nvPr/>
        </p:nvSpPr>
        <p:spPr>
          <a:xfrm>
            <a:off x="1020001" y="5230108"/>
            <a:ext cx="9831455" cy="830997"/>
          </a:xfrm>
          <a:prstGeom prst="rect">
            <a:avLst/>
          </a:prstGeom>
          <a:noFill/>
        </p:spPr>
        <p:txBody>
          <a:bodyPr wrap="square" rtlCol="0">
            <a:spAutoFit/>
          </a:bodyPr>
          <a:lstStyle/>
          <a:p>
            <a:pPr algn="ctr" defTabSz="573603">
              <a:spcAft>
                <a:spcPts val="533"/>
              </a:spcAft>
              <a:buSzPct val="100000"/>
            </a:pPr>
            <a:r>
              <a:rPr lang="en-US" sz="4800" b="1" dirty="0">
                <a:latin typeface="+mj-lt"/>
                <a:cs typeface="HP Simplified" pitchFamily="34" charset="0"/>
              </a:rPr>
              <a:t>(People and Systems)</a:t>
            </a:r>
          </a:p>
        </p:txBody>
      </p:sp>
      <p:grpSp>
        <p:nvGrpSpPr>
          <p:cNvPr id="9" name="Group 8"/>
          <p:cNvGrpSpPr/>
          <p:nvPr/>
        </p:nvGrpSpPr>
        <p:grpSpPr>
          <a:xfrm>
            <a:off x="2544924" y="2624400"/>
            <a:ext cx="2162241" cy="2210948"/>
            <a:chOff x="611188" y="4840288"/>
            <a:chExt cx="822325" cy="822325"/>
          </a:xfrm>
        </p:grpSpPr>
        <p:sp>
          <p:nvSpPr>
            <p:cNvPr id="10" name="Freeform 121"/>
            <p:cNvSpPr>
              <a:spLocks noEditPoints="1"/>
            </p:cNvSpPr>
            <p:nvPr/>
          </p:nvSpPr>
          <p:spPr bwMode="auto">
            <a:xfrm>
              <a:off x="668338" y="5160963"/>
              <a:ext cx="158750" cy="158750"/>
            </a:xfrm>
            <a:custGeom>
              <a:avLst/>
              <a:gdLst>
                <a:gd name="T0" fmla="*/ 44 w 89"/>
                <a:gd name="T1" fmla="*/ 89 h 89"/>
                <a:gd name="T2" fmla="*/ 0 w 89"/>
                <a:gd name="T3" fmla="*/ 45 h 89"/>
                <a:gd name="T4" fmla="*/ 44 w 89"/>
                <a:gd name="T5" fmla="*/ 0 h 89"/>
                <a:gd name="T6" fmla="*/ 89 w 89"/>
                <a:gd name="T7" fmla="*/ 45 h 89"/>
                <a:gd name="T8" fmla="*/ 44 w 89"/>
                <a:gd name="T9" fmla="*/ 89 h 89"/>
                <a:gd name="T10" fmla="*/ 44 w 89"/>
                <a:gd name="T11" fmla="*/ 25 h 89"/>
                <a:gd name="T12" fmla="*/ 25 w 89"/>
                <a:gd name="T13" fmla="*/ 45 h 89"/>
                <a:gd name="T14" fmla="*/ 44 w 89"/>
                <a:gd name="T15" fmla="*/ 64 h 89"/>
                <a:gd name="T16" fmla="*/ 64 w 89"/>
                <a:gd name="T17" fmla="*/ 45 h 89"/>
                <a:gd name="T18" fmla="*/ 44 w 89"/>
                <a:gd name="T19" fmla="*/ 2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9">
                  <a:moveTo>
                    <a:pt x="44" y="89"/>
                  </a:moveTo>
                  <a:cubicBezTo>
                    <a:pt x="20" y="89"/>
                    <a:pt x="0" y="69"/>
                    <a:pt x="0" y="45"/>
                  </a:cubicBezTo>
                  <a:cubicBezTo>
                    <a:pt x="0" y="20"/>
                    <a:pt x="20" y="0"/>
                    <a:pt x="44" y="0"/>
                  </a:cubicBezTo>
                  <a:cubicBezTo>
                    <a:pt x="69" y="0"/>
                    <a:pt x="89" y="20"/>
                    <a:pt x="89" y="45"/>
                  </a:cubicBezTo>
                  <a:cubicBezTo>
                    <a:pt x="89" y="69"/>
                    <a:pt x="69" y="89"/>
                    <a:pt x="44" y="89"/>
                  </a:cubicBezTo>
                  <a:close/>
                  <a:moveTo>
                    <a:pt x="44" y="25"/>
                  </a:moveTo>
                  <a:cubicBezTo>
                    <a:pt x="34" y="25"/>
                    <a:pt x="25" y="34"/>
                    <a:pt x="25" y="45"/>
                  </a:cubicBezTo>
                  <a:cubicBezTo>
                    <a:pt x="25" y="55"/>
                    <a:pt x="34" y="64"/>
                    <a:pt x="44" y="64"/>
                  </a:cubicBezTo>
                  <a:cubicBezTo>
                    <a:pt x="55" y="64"/>
                    <a:pt x="64" y="55"/>
                    <a:pt x="64" y="45"/>
                  </a:cubicBezTo>
                  <a:cubicBezTo>
                    <a:pt x="64" y="34"/>
                    <a:pt x="55" y="25"/>
                    <a:pt x="44"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22"/>
            <p:cNvSpPr>
              <a:spLocks/>
            </p:cNvSpPr>
            <p:nvPr/>
          </p:nvSpPr>
          <p:spPr bwMode="auto">
            <a:xfrm>
              <a:off x="611188" y="5341938"/>
              <a:ext cx="273050" cy="184150"/>
            </a:xfrm>
            <a:custGeom>
              <a:avLst/>
              <a:gdLst>
                <a:gd name="T0" fmla="*/ 172 w 172"/>
                <a:gd name="T1" fmla="*/ 116 h 116"/>
                <a:gd name="T2" fmla="*/ 144 w 172"/>
                <a:gd name="T3" fmla="*/ 116 h 116"/>
                <a:gd name="T4" fmla="*/ 144 w 172"/>
                <a:gd name="T5" fmla="*/ 30 h 116"/>
                <a:gd name="T6" fmla="*/ 28 w 172"/>
                <a:gd name="T7" fmla="*/ 30 h 116"/>
                <a:gd name="T8" fmla="*/ 28 w 172"/>
                <a:gd name="T9" fmla="*/ 116 h 116"/>
                <a:gd name="T10" fmla="*/ 0 w 172"/>
                <a:gd name="T11" fmla="*/ 116 h 116"/>
                <a:gd name="T12" fmla="*/ 0 w 172"/>
                <a:gd name="T13" fmla="*/ 0 h 116"/>
                <a:gd name="T14" fmla="*/ 172 w 172"/>
                <a:gd name="T15" fmla="*/ 0 h 116"/>
                <a:gd name="T16" fmla="*/ 172 w 172"/>
                <a:gd name="T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16">
                  <a:moveTo>
                    <a:pt x="172" y="116"/>
                  </a:moveTo>
                  <a:lnTo>
                    <a:pt x="144" y="116"/>
                  </a:lnTo>
                  <a:lnTo>
                    <a:pt x="144" y="30"/>
                  </a:lnTo>
                  <a:lnTo>
                    <a:pt x="28" y="30"/>
                  </a:lnTo>
                  <a:lnTo>
                    <a:pt x="28" y="116"/>
                  </a:lnTo>
                  <a:lnTo>
                    <a:pt x="0" y="116"/>
                  </a:lnTo>
                  <a:lnTo>
                    <a:pt x="0" y="0"/>
                  </a:lnTo>
                  <a:lnTo>
                    <a:pt x="172" y="0"/>
                  </a:lnTo>
                  <a:lnTo>
                    <a:pt x="172"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3"/>
            <p:cNvSpPr>
              <a:spLocks/>
            </p:cNvSpPr>
            <p:nvPr/>
          </p:nvSpPr>
          <p:spPr bwMode="auto">
            <a:xfrm>
              <a:off x="679450" y="5503863"/>
              <a:ext cx="138113" cy="158750"/>
            </a:xfrm>
            <a:custGeom>
              <a:avLst/>
              <a:gdLst>
                <a:gd name="T0" fmla="*/ 87 w 87"/>
                <a:gd name="T1" fmla="*/ 100 h 100"/>
                <a:gd name="T2" fmla="*/ 0 w 87"/>
                <a:gd name="T3" fmla="*/ 100 h 100"/>
                <a:gd name="T4" fmla="*/ 0 w 87"/>
                <a:gd name="T5" fmla="*/ 0 h 100"/>
                <a:gd name="T6" fmla="*/ 29 w 87"/>
                <a:gd name="T7" fmla="*/ 0 h 100"/>
                <a:gd name="T8" fmla="*/ 29 w 87"/>
                <a:gd name="T9" fmla="*/ 72 h 100"/>
                <a:gd name="T10" fmla="*/ 57 w 87"/>
                <a:gd name="T11" fmla="*/ 72 h 100"/>
                <a:gd name="T12" fmla="*/ 57 w 87"/>
                <a:gd name="T13" fmla="*/ 0 h 100"/>
                <a:gd name="T14" fmla="*/ 87 w 87"/>
                <a:gd name="T15" fmla="*/ 0 h 100"/>
                <a:gd name="T16" fmla="*/ 87 w 87"/>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00">
                  <a:moveTo>
                    <a:pt x="87" y="100"/>
                  </a:moveTo>
                  <a:lnTo>
                    <a:pt x="0" y="100"/>
                  </a:lnTo>
                  <a:lnTo>
                    <a:pt x="0" y="0"/>
                  </a:lnTo>
                  <a:lnTo>
                    <a:pt x="29" y="0"/>
                  </a:lnTo>
                  <a:lnTo>
                    <a:pt x="29" y="72"/>
                  </a:lnTo>
                  <a:lnTo>
                    <a:pt x="57" y="72"/>
                  </a:lnTo>
                  <a:lnTo>
                    <a:pt x="57" y="0"/>
                  </a:lnTo>
                  <a:lnTo>
                    <a:pt x="87" y="0"/>
                  </a:lnTo>
                  <a:lnTo>
                    <a:pt x="87"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4"/>
            <p:cNvSpPr>
              <a:spLocks noChangeArrowheads="1"/>
            </p:cNvSpPr>
            <p:nvPr/>
          </p:nvSpPr>
          <p:spPr bwMode="auto">
            <a:xfrm>
              <a:off x="725488" y="5411788"/>
              <a:ext cx="44450" cy="68263"/>
            </a:xfrm>
            <a:prstGeom prst="rect">
              <a:avLst/>
            </a:prstGeom>
            <a:solidFill>
              <a:srgbClr val="00B3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5"/>
            <p:cNvSpPr>
              <a:spLocks noEditPoints="1"/>
            </p:cNvSpPr>
            <p:nvPr/>
          </p:nvSpPr>
          <p:spPr bwMode="auto">
            <a:xfrm>
              <a:off x="1217613" y="5160963"/>
              <a:ext cx="158750" cy="158750"/>
            </a:xfrm>
            <a:custGeom>
              <a:avLst/>
              <a:gdLst>
                <a:gd name="T0" fmla="*/ 45 w 89"/>
                <a:gd name="T1" fmla="*/ 89 h 89"/>
                <a:gd name="T2" fmla="*/ 0 w 89"/>
                <a:gd name="T3" fmla="*/ 45 h 89"/>
                <a:gd name="T4" fmla="*/ 45 w 89"/>
                <a:gd name="T5" fmla="*/ 0 h 89"/>
                <a:gd name="T6" fmla="*/ 89 w 89"/>
                <a:gd name="T7" fmla="*/ 45 h 89"/>
                <a:gd name="T8" fmla="*/ 45 w 89"/>
                <a:gd name="T9" fmla="*/ 89 h 89"/>
                <a:gd name="T10" fmla="*/ 45 w 89"/>
                <a:gd name="T11" fmla="*/ 25 h 89"/>
                <a:gd name="T12" fmla="*/ 25 w 89"/>
                <a:gd name="T13" fmla="*/ 45 h 89"/>
                <a:gd name="T14" fmla="*/ 45 w 89"/>
                <a:gd name="T15" fmla="*/ 64 h 89"/>
                <a:gd name="T16" fmla="*/ 64 w 89"/>
                <a:gd name="T17" fmla="*/ 45 h 89"/>
                <a:gd name="T18" fmla="*/ 45 w 89"/>
                <a:gd name="T19" fmla="*/ 2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9">
                  <a:moveTo>
                    <a:pt x="45" y="89"/>
                  </a:moveTo>
                  <a:cubicBezTo>
                    <a:pt x="20" y="89"/>
                    <a:pt x="0" y="69"/>
                    <a:pt x="0" y="45"/>
                  </a:cubicBezTo>
                  <a:cubicBezTo>
                    <a:pt x="0" y="20"/>
                    <a:pt x="20" y="0"/>
                    <a:pt x="45" y="0"/>
                  </a:cubicBezTo>
                  <a:cubicBezTo>
                    <a:pt x="69" y="0"/>
                    <a:pt x="89" y="20"/>
                    <a:pt x="89" y="45"/>
                  </a:cubicBezTo>
                  <a:cubicBezTo>
                    <a:pt x="89" y="69"/>
                    <a:pt x="69" y="89"/>
                    <a:pt x="45" y="89"/>
                  </a:cubicBezTo>
                  <a:close/>
                  <a:moveTo>
                    <a:pt x="45" y="25"/>
                  </a:moveTo>
                  <a:cubicBezTo>
                    <a:pt x="34" y="25"/>
                    <a:pt x="25" y="34"/>
                    <a:pt x="25" y="45"/>
                  </a:cubicBezTo>
                  <a:cubicBezTo>
                    <a:pt x="25" y="55"/>
                    <a:pt x="34" y="64"/>
                    <a:pt x="45" y="64"/>
                  </a:cubicBezTo>
                  <a:cubicBezTo>
                    <a:pt x="55" y="64"/>
                    <a:pt x="64" y="55"/>
                    <a:pt x="64" y="45"/>
                  </a:cubicBezTo>
                  <a:cubicBezTo>
                    <a:pt x="64" y="34"/>
                    <a:pt x="55" y="25"/>
                    <a:pt x="45"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26"/>
            <p:cNvSpPr>
              <a:spLocks/>
            </p:cNvSpPr>
            <p:nvPr/>
          </p:nvSpPr>
          <p:spPr bwMode="auto">
            <a:xfrm>
              <a:off x="1160463" y="5341938"/>
              <a:ext cx="273050" cy="184150"/>
            </a:xfrm>
            <a:custGeom>
              <a:avLst/>
              <a:gdLst>
                <a:gd name="T0" fmla="*/ 172 w 172"/>
                <a:gd name="T1" fmla="*/ 116 h 116"/>
                <a:gd name="T2" fmla="*/ 144 w 172"/>
                <a:gd name="T3" fmla="*/ 116 h 116"/>
                <a:gd name="T4" fmla="*/ 144 w 172"/>
                <a:gd name="T5" fmla="*/ 30 h 116"/>
                <a:gd name="T6" fmla="*/ 28 w 172"/>
                <a:gd name="T7" fmla="*/ 30 h 116"/>
                <a:gd name="T8" fmla="*/ 28 w 172"/>
                <a:gd name="T9" fmla="*/ 116 h 116"/>
                <a:gd name="T10" fmla="*/ 0 w 172"/>
                <a:gd name="T11" fmla="*/ 116 h 116"/>
                <a:gd name="T12" fmla="*/ 0 w 172"/>
                <a:gd name="T13" fmla="*/ 0 h 116"/>
                <a:gd name="T14" fmla="*/ 172 w 172"/>
                <a:gd name="T15" fmla="*/ 0 h 116"/>
                <a:gd name="T16" fmla="*/ 172 w 172"/>
                <a:gd name="T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16">
                  <a:moveTo>
                    <a:pt x="172" y="116"/>
                  </a:moveTo>
                  <a:lnTo>
                    <a:pt x="144" y="116"/>
                  </a:lnTo>
                  <a:lnTo>
                    <a:pt x="144" y="30"/>
                  </a:lnTo>
                  <a:lnTo>
                    <a:pt x="28" y="30"/>
                  </a:lnTo>
                  <a:lnTo>
                    <a:pt x="28" y="116"/>
                  </a:lnTo>
                  <a:lnTo>
                    <a:pt x="0" y="116"/>
                  </a:lnTo>
                  <a:lnTo>
                    <a:pt x="0" y="0"/>
                  </a:lnTo>
                  <a:lnTo>
                    <a:pt x="172" y="0"/>
                  </a:lnTo>
                  <a:lnTo>
                    <a:pt x="172"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7"/>
            <p:cNvSpPr>
              <a:spLocks/>
            </p:cNvSpPr>
            <p:nvPr/>
          </p:nvSpPr>
          <p:spPr bwMode="auto">
            <a:xfrm>
              <a:off x="1227138" y="5503863"/>
              <a:ext cx="138113" cy="158750"/>
            </a:xfrm>
            <a:custGeom>
              <a:avLst/>
              <a:gdLst>
                <a:gd name="T0" fmla="*/ 87 w 87"/>
                <a:gd name="T1" fmla="*/ 100 h 100"/>
                <a:gd name="T2" fmla="*/ 0 w 87"/>
                <a:gd name="T3" fmla="*/ 100 h 100"/>
                <a:gd name="T4" fmla="*/ 0 w 87"/>
                <a:gd name="T5" fmla="*/ 0 h 100"/>
                <a:gd name="T6" fmla="*/ 30 w 87"/>
                <a:gd name="T7" fmla="*/ 0 h 100"/>
                <a:gd name="T8" fmla="*/ 30 w 87"/>
                <a:gd name="T9" fmla="*/ 72 h 100"/>
                <a:gd name="T10" fmla="*/ 58 w 87"/>
                <a:gd name="T11" fmla="*/ 72 h 100"/>
                <a:gd name="T12" fmla="*/ 58 w 87"/>
                <a:gd name="T13" fmla="*/ 0 h 100"/>
                <a:gd name="T14" fmla="*/ 87 w 87"/>
                <a:gd name="T15" fmla="*/ 0 h 100"/>
                <a:gd name="T16" fmla="*/ 87 w 87"/>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00">
                  <a:moveTo>
                    <a:pt x="87" y="100"/>
                  </a:moveTo>
                  <a:lnTo>
                    <a:pt x="0" y="100"/>
                  </a:lnTo>
                  <a:lnTo>
                    <a:pt x="0" y="0"/>
                  </a:lnTo>
                  <a:lnTo>
                    <a:pt x="30" y="0"/>
                  </a:lnTo>
                  <a:lnTo>
                    <a:pt x="30" y="72"/>
                  </a:lnTo>
                  <a:lnTo>
                    <a:pt x="58" y="72"/>
                  </a:lnTo>
                  <a:lnTo>
                    <a:pt x="58" y="0"/>
                  </a:lnTo>
                  <a:lnTo>
                    <a:pt x="87" y="0"/>
                  </a:lnTo>
                  <a:lnTo>
                    <a:pt x="87"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28"/>
            <p:cNvSpPr>
              <a:spLocks noChangeArrowheads="1"/>
            </p:cNvSpPr>
            <p:nvPr/>
          </p:nvSpPr>
          <p:spPr bwMode="auto">
            <a:xfrm>
              <a:off x="1274763" y="5411788"/>
              <a:ext cx="44450" cy="68263"/>
            </a:xfrm>
            <a:prstGeom prst="rect">
              <a:avLst/>
            </a:prstGeom>
            <a:solidFill>
              <a:srgbClr val="00B3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29"/>
            <p:cNvSpPr>
              <a:spLocks noEditPoints="1"/>
            </p:cNvSpPr>
            <p:nvPr/>
          </p:nvSpPr>
          <p:spPr bwMode="auto">
            <a:xfrm>
              <a:off x="941388" y="4840288"/>
              <a:ext cx="161925" cy="158750"/>
            </a:xfrm>
            <a:custGeom>
              <a:avLst/>
              <a:gdLst>
                <a:gd name="T0" fmla="*/ 45 w 90"/>
                <a:gd name="T1" fmla="*/ 89 h 89"/>
                <a:gd name="T2" fmla="*/ 0 w 90"/>
                <a:gd name="T3" fmla="*/ 44 h 89"/>
                <a:gd name="T4" fmla="*/ 45 w 90"/>
                <a:gd name="T5" fmla="*/ 0 h 89"/>
                <a:gd name="T6" fmla="*/ 90 w 90"/>
                <a:gd name="T7" fmla="*/ 44 h 89"/>
                <a:gd name="T8" fmla="*/ 45 w 90"/>
                <a:gd name="T9" fmla="*/ 89 h 89"/>
                <a:gd name="T10" fmla="*/ 45 w 90"/>
                <a:gd name="T11" fmla="*/ 25 h 89"/>
                <a:gd name="T12" fmla="*/ 26 w 90"/>
                <a:gd name="T13" fmla="*/ 44 h 89"/>
                <a:gd name="T14" fmla="*/ 45 w 90"/>
                <a:gd name="T15" fmla="*/ 64 h 89"/>
                <a:gd name="T16" fmla="*/ 64 w 90"/>
                <a:gd name="T17" fmla="*/ 44 h 89"/>
                <a:gd name="T18" fmla="*/ 45 w 90"/>
                <a:gd name="T19" fmla="*/ 2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9">
                  <a:moveTo>
                    <a:pt x="45" y="89"/>
                  </a:moveTo>
                  <a:cubicBezTo>
                    <a:pt x="20" y="89"/>
                    <a:pt x="0" y="69"/>
                    <a:pt x="0" y="44"/>
                  </a:cubicBezTo>
                  <a:cubicBezTo>
                    <a:pt x="0" y="20"/>
                    <a:pt x="20" y="0"/>
                    <a:pt x="45" y="0"/>
                  </a:cubicBezTo>
                  <a:cubicBezTo>
                    <a:pt x="70" y="0"/>
                    <a:pt x="90" y="20"/>
                    <a:pt x="90" y="44"/>
                  </a:cubicBezTo>
                  <a:cubicBezTo>
                    <a:pt x="90" y="69"/>
                    <a:pt x="70" y="89"/>
                    <a:pt x="45" y="89"/>
                  </a:cubicBezTo>
                  <a:close/>
                  <a:moveTo>
                    <a:pt x="45" y="25"/>
                  </a:moveTo>
                  <a:cubicBezTo>
                    <a:pt x="34" y="25"/>
                    <a:pt x="26" y="34"/>
                    <a:pt x="26" y="44"/>
                  </a:cubicBezTo>
                  <a:cubicBezTo>
                    <a:pt x="26" y="55"/>
                    <a:pt x="34" y="64"/>
                    <a:pt x="45" y="64"/>
                  </a:cubicBezTo>
                  <a:cubicBezTo>
                    <a:pt x="56" y="64"/>
                    <a:pt x="64" y="55"/>
                    <a:pt x="64" y="44"/>
                  </a:cubicBezTo>
                  <a:cubicBezTo>
                    <a:pt x="64" y="34"/>
                    <a:pt x="56" y="25"/>
                    <a:pt x="45"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30"/>
            <p:cNvSpPr>
              <a:spLocks/>
            </p:cNvSpPr>
            <p:nvPr/>
          </p:nvSpPr>
          <p:spPr bwMode="auto">
            <a:xfrm>
              <a:off x="884238" y="5022850"/>
              <a:ext cx="276225" cy="182563"/>
            </a:xfrm>
            <a:custGeom>
              <a:avLst/>
              <a:gdLst>
                <a:gd name="T0" fmla="*/ 174 w 174"/>
                <a:gd name="T1" fmla="*/ 115 h 115"/>
                <a:gd name="T2" fmla="*/ 144 w 174"/>
                <a:gd name="T3" fmla="*/ 115 h 115"/>
                <a:gd name="T4" fmla="*/ 144 w 174"/>
                <a:gd name="T5" fmla="*/ 29 h 115"/>
                <a:gd name="T6" fmla="*/ 30 w 174"/>
                <a:gd name="T7" fmla="*/ 29 h 115"/>
                <a:gd name="T8" fmla="*/ 30 w 174"/>
                <a:gd name="T9" fmla="*/ 115 h 115"/>
                <a:gd name="T10" fmla="*/ 0 w 174"/>
                <a:gd name="T11" fmla="*/ 115 h 115"/>
                <a:gd name="T12" fmla="*/ 0 w 174"/>
                <a:gd name="T13" fmla="*/ 0 h 115"/>
                <a:gd name="T14" fmla="*/ 174 w 174"/>
                <a:gd name="T15" fmla="*/ 0 h 115"/>
                <a:gd name="T16" fmla="*/ 174 w 174"/>
                <a:gd name="T17"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115">
                  <a:moveTo>
                    <a:pt x="174" y="115"/>
                  </a:moveTo>
                  <a:lnTo>
                    <a:pt x="144" y="115"/>
                  </a:lnTo>
                  <a:lnTo>
                    <a:pt x="144" y="29"/>
                  </a:lnTo>
                  <a:lnTo>
                    <a:pt x="30" y="29"/>
                  </a:lnTo>
                  <a:lnTo>
                    <a:pt x="30" y="115"/>
                  </a:lnTo>
                  <a:lnTo>
                    <a:pt x="0" y="115"/>
                  </a:lnTo>
                  <a:lnTo>
                    <a:pt x="0" y="0"/>
                  </a:lnTo>
                  <a:lnTo>
                    <a:pt x="174" y="0"/>
                  </a:lnTo>
                  <a:lnTo>
                    <a:pt x="174"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31"/>
            <p:cNvSpPr>
              <a:spLocks/>
            </p:cNvSpPr>
            <p:nvPr/>
          </p:nvSpPr>
          <p:spPr bwMode="auto">
            <a:xfrm>
              <a:off x="954088" y="5183188"/>
              <a:ext cx="136525" cy="158750"/>
            </a:xfrm>
            <a:custGeom>
              <a:avLst/>
              <a:gdLst>
                <a:gd name="T0" fmla="*/ 86 w 86"/>
                <a:gd name="T1" fmla="*/ 100 h 100"/>
                <a:gd name="T2" fmla="*/ 0 w 86"/>
                <a:gd name="T3" fmla="*/ 100 h 100"/>
                <a:gd name="T4" fmla="*/ 0 w 86"/>
                <a:gd name="T5" fmla="*/ 0 h 100"/>
                <a:gd name="T6" fmla="*/ 28 w 86"/>
                <a:gd name="T7" fmla="*/ 0 h 100"/>
                <a:gd name="T8" fmla="*/ 28 w 86"/>
                <a:gd name="T9" fmla="*/ 72 h 100"/>
                <a:gd name="T10" fmla="*/ 58 w 86"/>
                <a:gd name="T11" fmla="*/ 72 h 100"/>
                <a:gd name="T12" fmla="*/ 58 w 86"/>
                <a:gd name="T13" fmla="*/ 0 h 100"/>
                <a:gd name="T14" fmla="*/ 86 w 86"/>
                <a:gd name="T15" fmla="*/ 0 h 100"/>
                <a:gd name="T16" fmla="*/ 86 w 86"/>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100">
                  <a:moveTo>
                    <a:pt x="86" y="100"/>
                  </a:moveTo>
                  <a:lnTo>
                    <a:pt x="0" y="100"/>
                  </a:lnTo>
                  <a:lnTo>
                    <a:pt x="0" y="0"/>
                  </a:lnTo>
                  <a:lnTo>
                    <a:pt x="28" y="0"/>
                  </a:lnTo>
                  <a:lnTo>
                    <a:pt x="28" y="72"/>
                  </a:lnTo>
                  <a:lnTo>
                    <a:pt x="58" y="72"/>
                  </a:lnTo>
                  <a:lnTo>
                    <a:pt x="58" y="0"/>
                  </a:lnTo>
                  <a:lnTo>
                    <a:pt x="86" y="0"/>
                  </a:lnTo>
                  <a:lnTo>
                    <a:pt x="86"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32"/>
            <p:cNvSpPr>
              <a:spLocks noChangeArrowheads="1"/>
            </p:cNvSpPr>
            <p:nvPr/>
          </p:nvSpPr>
          <p:spPr bwMode="auto">
            <a:xfrm>
              <a:off x="998538" y="5091113"/>
              <a:ext cx="47625" cy="69850"/>
            </a:xfrm>
            <a:prstGeom prst="rect">
              <a:avLst/>
            </a:prstGeom>
            <a:solidFill>
              <a:srgbClr val="00B3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 name="Group 21"/>
          <p:cNvGrpSpPr/>
          <p:nvPr/>
        </p:nvGrpSpPr>
        <p:grpSpPr>
          <a:xfrm>
            <a:off x="7176120" y="2780928"/>
            <a:ext cx="1812509" cy="2043398"/>
            <a:chOff x="10690225" y="4838700"/>
            <a:chExt cx="625475" cy="825500"/>
          </a:xfrm>
          <a:solidFill>
            <a:schemeClr val="tx1"/>
          </a:solidFill>
        </p:grpSpPr>
        <p:sp>
          <p:nvSpPr>
            <p:cNvPr id="23" name="Freeform 94"/>
            <p:cNvSpPr>
              <a:spLocks/>
            </p:cNvSpPr>
            <p:nvPr/>
          </p:nvSpPr>
          <p:spPr bwMode="auto">
            <a:xfrm>
              <a:off x="10829925" y="5165725"/>
              <a:ext cx="103188" cy="103188"/>
            </a:xfrm>
            <a:custGeom>
              <a:avLst/>
              <a:gdLst>
                <a:gd name="T0" fmla="*/ 4 w 12"/>
                <a:gd name="T1" fmla="*/ 12 h 12"/>
                <a:gd name="T2" fmla="*/ 8 w 12"/>
                <a:gd name="T3" fmla="*/ 12 h 12"/>
                <a:gd name="T4" fmla="*/ 12 w 12"/>
                <a:gd name="T5" fmla="*/ 8 h 12"/>
                <a:gd name="T6" fmla="*/ 12 w 12"/>
                <a:gd name="T7" fmla="*/ 4 h 12"/>
                <a:gd name="T8" fmla="*/ 8 w 12"/>
                <a:gd name="T9" fmla="*/ 0 h 12"/>
                <a:gd name="T10" fmla="*/ 4 w 12"/>
                <a:gd name="T11" fmla="*/ 0 h 12"/>
                <a:gd name="T12" fmla="*/ 0 w 12"/>
                <a:gd name="T13" fmla="*/ 4 h 12"/>
                <a:gd name="T14" fmla="*/ 0 w 12"/>
                <a:gd name="T15" fmla="*/ 8 h 12"/>
                <a:gd name="T16" fmla="*/ 4 w 12"/>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4" y="12"/>
                  </a:moveTo>
                  <a:cubicBezTo>
                    <a:pt x="8" y="12"/>
                    <a:pt x="8" y="12"/>
                    <a:pt x="8" y="12"/>
                  </a:cubicBezTo>
                  <a:cubicBezTo>
                    <a:pt x="10" y="12"/>
                    <a:pt x="12" y="10"/>
                    <a:pt x="12" y="8"/>
                  </a:cubicBezTo>
                  <a:cubicBezTo>
                    <a:pt x="12" y="4"/>
                    <a:pt x="12" y="4"/>
                    <a:pt x="12" y="4"/>
                  </a:cubicBezTo>
                  <a:cubicBezTo>
                    <a:pt x="12" y="2"/>
                    <a:pt x="10" y="0"/>
                    <a:pt x="8" y="0"/>
                  </a:cubicBezTo>
                  <a:cubicBezTo>
                    <a:pt x="4" y="0"/>
                    <a:pt x="4" y="0"/>
                    <a:pt x="4" y="0"/>
                  </a:cubicBezTo>
                  <a:cubicBezTo>
                    <a:pt x="2" y="0"/>
                    <a:pt x="0" y="2"/>
                    <a:pt x="0" y="4"/>
                  </a:cubicBezTo>
                  <a:cubicBezTo>
                    <a:pt x="0" y="8"/>
                    <a:pt x="0" y="8"/>
                    <a:pt x="0" y="8"/>
                  </a:cubicBezTo>
                  <a:cubicBezTo>
                    <a:pt x="0" y="10"/>
                    <a:pt x="2" y="12"/>
                    <a:pt x="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5"/>
            <p:cNvSpPr>
              <a:spLocks/>
            </p:cNvSpPr>
            <p:nvPr/>
          </p:nvSpPr>
          <p:spPr bwMode="auto">
            <a:xfrm>
              <a:off x="11072813" y="5165725"/>
              <a:ext cx="103188" cy="103188"/>
            </a:xfrm>
            <a:custGeom>
              <a:avLst/>
              <a:gdLst>
                <a:gd name="T0" fmla="*/ 4 w 12"/>
                <a:gd name="T1" fmla="*/ 12 h 12"/>
                <a:gd name="T2" fmla="*/ 8 w 12"/>
                <a:gd name="T3" fmla="*/ 12 h 12"/>
                <a:gd name="T4" fmla="*/ 12 w 12"/>
                <a:gd name="T5" fmla="*/ 8 h 12"/>
                <a:gd name="T6" fmla="*/ 12 w 12"/>
                <a:gd name="T7" fmla="*/ 4 h 12"/>
                <a:gd name="T8" fmla="*/ 8 w 12"/>
                <a:gd name="T9" fmla="*/ 0 h 12"/>
                <a:gd name="T10" fmla="*/ 4 w 12"/>
                <a:gd name="T11" fmla="*/ 0 h 12"/>
                <a:gd name="T12" fmla="*/ 0 w 12"/>
                <a:gd name="T13" fmla="*/ 4 h 12"/>
                <a:gd name="T14" fmla="*/ 0 w 12"/>
                <a:gd name="T15" fmla="*/ 8 h 12"/>
                <a:gd name="T16" fmla="*/ 4 w 12"/>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4" y="12"/>
                  </a:moveTo>
                  <a:cubicBezTo>
                    <a:pt x="8" y="12"/>
                    <a:pt x="8" y="12"/>
                    <a:pt x="8" y="12"/>
                  </a:cubicBezTo>
                  <a:cubicBezTo>
                    <a:pt x="10" y="12"/>
                    <a:pt x="12" y="10"/>
                    <a:pt x="12" y="8"/>
                  </a:cubicBezTo>
                  <a:cubicBezTo>
                    <a:pt x="12" y="4"/>
                    <a:pt x="12" y="4"/>
                    <a:pt x="12" y="4"/>
                  </a:cubicBezTo>
                  <a:cubicBezTo>
                    <a:pt x="12" y="2"/>
                    <a:pt x="10" y="0"/>
                    <a:pt x="8" y="0"/>
                  </a:cubicBezTo>
                  <a:cubicBezTo>
                    <a:pt x="4" y="0"/>
                    <a:pt x="4" y="0"/>
                    <a:pt x="4" y="0"/>
                  </a:cubicBezTo>
                  <a:cubicBezTo>
                    <a:pt x="2" y="0"/>
                    <a:pt x="0" y="2"/>
                    <a:pt x="0" y="4"/>
                  </a:cubicBezTo>
                  <a:cubicBezTo>
                    <a:pt x="0" y="8"/>
                    <a:pt x="0" y="8"/>
                    <a:pt x="0" y="8"/>
                  </a:cubicBezTo>
                  <a:cubicBezTo>
                    <a:pt x="0" y="10"/>
                    <a:pt x="2" y="12"/>
                    <a:pt x="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96"/>
            <p:cNvSpPr>
              <a:spLocks noEditPoints="1"/>
            </p:cNvSpPr>
            <p:nvPr/>
          </p:nvSpPr>
          <p:spPr bwMode="auto">
            <a:xfrm>
              <a:off x="10690225" y="4838700"/>
              <a:ext cx="625475" cy="825500"/>
            </a:xfrm>
            <a:custGeom>
              <a:avLst/>
              <a:gdLst>
                <a:gd name="T0" fmla="*/ 40 w 72"/>
                <a:gd name="T1" fmla="*/ 18 h 96"/>
                <a:gd name="T2" fmla="*/ 40 w 72"/>
                <a:gd name="T3" fmla="*/ 15 h 96"/>
                <a:gd name="T4" fmla="*/ 44 w 72"/>
                <a:gd name="T5" fmla="*/ 8 h 96"/>
                <a:gd name="T6" fmla="*/ 36 w 72"/>
                <a:gd name="T7" fmla="*/ 0 h 96"/>
                <a:gd name="T8" fmla="*/ 28 w 72"/>
                <a:gd name="T9" fmla="*/ 8 h 96"/>
                <a:gd name="T10" fmla="*/ 32 w 72"/>
                <a:gd name="T11" fmla="*/ 15 h 96"/>
                <a:gd name="T12" fmla="*/ 32 w 72"/>
                <a:gd name="T13" fmla="*/ 18 h 96"/>
                <a:gd name="T14" fmla="*/ 0 w 72"/>
                <a:gd name="T15" fmla="*/ 54 h 96"/>
                <a:gd name="T16" fmla="*/ 0 w 72"/>
                <a:gd name="T17" fmla="*/ 72 h 96"/>
                <a:gd name="T18" fmla="*/ 2 w 72"/>
                <a:gd name="T19" fmla="*/ 74 h 96"/>
                <a:gd name="T20" fmla="*/ 16 w 72"/>
                <a:gd name="T21" fmla="*/ 79 h 96"/>
                <a:gd name="T22" fmla="*/ 36 w 72"/>
                <a:gd name="T23" fmla="*/ 96 h 96"/>
                <a:gd name="T24" fmla="*/ 56 w 72"/>
                <a:gd name="T25" fmla="*/ 79 h 96"/>
                <a:gd name="T26" fmla="*/ 70 w 72"/>
                <a:gd name="T27" fmla="*/ 74 h 96"/>
                <a:gd name="T28" fmla="*/ 72 w 72"/>
                <a:gd name="T29" fmla="*/ 72 h 96"/>
                <a:gd name="T30" fmla="*/ 72 w 72"/>
                <a:gd name="T31" fmla="*/ 54 h 96"/>
                <a:gd name="T32" fmla="*/ 40 w 72"/>
                <a:gd name="T33" fmla="*/ 18 h 96"/>
                <a:gd name="T34" fmla="*/ 36 w 72"/>
                <a:gd name="T35" fmla="*/ 26 h 96"/>
                <a:gd name="T36" fmla="*/ 64 w 72"/>
                <a:gd name="T37" fmla="*/ 51 h 96"/>
                <a:gd name="T38" fmla="*/ 36 w 72"/>
                <a:gd name="T39" fmla="*/ 58 h 96"/>
                <a:gd name="T40" fmla="*/ 8 w 72"/>
                <a:gd name="T41" fmla="*/ 51 h 96"/>
                <a:gd name="T42" fmla="*/ 36 w 72"/>
                <a:gd name="T43" fmla="*/ 26 h 96"/>
                <a:gd name="T44" fmla="*/ 36 w 72"/>
                <a:gd name="T45" fmla="*/ 88 h 96"/>
                <a:gd name="T46" fmla="*/ 25 w 72"/>
                <a:gd name="T47" fmla="*/ 81 h 96"/>
                <a:gd name="T48" fmla="*/ 47 w 72"/>
                <a:gd name="T49" fmla="*/ 81 h 96"/>
                <a:gd name="T50" fmla="*/ 36 w 72"/>
                <a:gd name="T51" fmla="*/ 88 h 96"/>
                <a:gd name="T52" fmla="*/ 64 w 72"/>
                <a:gd name="T53" fmla="*/ 68 h 96"/>
                <a:gd name="T54" fmla="*/ 36 w 72"/>
                <a:gd name="T55" fmla="*/ 74 h 96"/>
                <a:gd name="T56" fmla="*/ 8 w 72"/>
                <a:gd name="T57" fmla="*/ 68 h 96"/>
                <a:gd name="T58" fmla="*/ 8 w 72"/>
                <a:gd name="T59" fmla="*/ 62 h 96"/>
                <a:gd name="T60" fmla="*/ 36 w 72"/>
                <a:gd name="T61" fmla="*/ 66 h 96"/>
                <a:gd name="T62" fmla="*/ 64 w 72"/>
                <a:gd name="T63" fmla="*/ 62 h 96"/>
                <a:gd name="T64" fmla="*/ 64 w 72"/>
                <a:gd name="T65"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96">
                  <a:moveTo>
                    <a:pt x="40" y="18"/>
                  </a:moveTo>
                  <a:cubicBezTo>
                    <a:pt x="40" y="15"/>
                    <a:pt x="40" y="15"/>
                    <a:pt x="40" y="15"/>
                  </a:cubicBezTo>
                  <a:cubicBezTo>
                    <a:pt x="42" y="14"/>
                    <a:pt x="44" y="11"/>
                    <a:pt x="44" y="8"/>
                  </a:cubicBezTo>
                  <a:cubicBezTo>
                    <a:pt x="44" y="4"/>
                    <a:pt x="40" y="0"/>
                    <a:pt x="36" y="0"/>
                  </a:cubicBezTo>
                  <a:cubicBezTo>
                    <a:pt x="31" y="0"/>
                    <a:pt x="28" y="4"/>
                    <a:pt x="28" y="8"/>
                  </a:cubicBezTo>
                  <a:cubicBezTo>
                    <a:pt x="28" y="11"/>
                    <a:pt x="29" y="14"/>
                    <a:pt x="32" y="15"/>
                  </a:cubicBezTo>
                  <a:cubicBezTo>
                    <a:pt x="32" y="18"/>
                    <a:pt x="32" y="18"/>
                    <a:pt x="32" y="18"/>
                  </a:cubicBezTo>
                  <a:cubicBezTo>
                    <a:pt x="14" y="20"/>
                    <a:pt x="0" y="36"/>
                    <a:pt x="0" y="54"/>
                  </a:cubicBezTo>
                  <a:cubicBezTo>
                    <a:pt x="0" y="72"/>
                    <a:pt x="0" y="72"/>
                    <a:pt x="0" y="72"/>
                  </a:cubicBezTo>
                  <a:cubicBezTo>
                    <a:pt x="2" y="74"/>
                    <a:pt x="2" y="74"/>
                    <a:pt x="2" y="74"/>
                  </a:cubicBezTo>
                  <a:cubicBezTo>
                    <a:pt x="7" y="76"/>
                    <a:pt x="12" y="78"/>
                    <a:pt x="16" y="79"/>
                  </a:cubicBezTo>
                  <a:cubicBezTo>
                    <a:pt x="18" y="89"/>
                    <a:pt x="26" y="96"/>
                    <a:pt x="36" y="96"/>
                  </a:cubicBezTo>
                  <a:cubicBezTo>
                    <a:pt x="46" y="96"/>
                    <a:pt x="54" y="89"/>
                    <a:pt x="56" y="79"/>
                  </a:cubicBezTo>
                  <a:cubicBezTo>
                    <a:pt x="61" y="78"/>
                    <a:pt x="66" y="75"/>
                    <a:pt x="70" y="74"/>
                  </a:cubicBezTo>
                  <a:cubicBezTo>
                    <a:pt x="72" y="72"/>
                    <a:pt x="72" y="72"/>
                    <a:pt x="72" y="72"/>
                  </a:cubicBezTo>
                  <a:cubicBezTo>
                    <a:pt x="72" y="54"/>
                    <a:pt x="72" y="54"/>
                    <a:pt x="72" y="54"/>
                  </a:cubicBezTo>
                  <a:cubicBezTo>
                    <a:pt x="72" y="36"/>
                    <a:pt x="58" y="20"/>
                    <a:pt x="40" y="18"/>
                  </a:cubicBezTo>
                  <a:close/>
                  <a:moveTo>
                    <a:pt x="36" y="26"/>
                  </a:moveTo>
                  <a:cubicBezTo>
                    <a:pt x="50" y="26"/>
                    <a:pt x="62" y="37"/>
                    <a:pt x="64" y="51"/>
                  </a:cubicBezTo>
                  <a:cubicBezTo>
                    <a:pt x="64" y="55"/>
                    <a:pt x="53" y="58"/>
                    <a:pt x="36" y="58"/>
                  </a:cubicBezTo>
                  <a:cubicBezTo>
                    <a:pt x="17" y="58"/>
                    <a:pt x="8" y="54"/>
                    <a:pt x="8" y="51"/>
                  </a:cubicBezTo>
                  <a:cubicBezTo>
                    <a:pt x="10" y="37"/>
                    <a:pt x="21" y="26"/>
                    <a:pt x="36" y="26"/>
                  </a:cubicBezTo>
                  <a:close/>
                  <a:moveTo>
                    <a:pt x="36" y="88"/>
                  </a:moveTo>
                  <a:cubicBezTo>
                    <a:pt x="31" y="88"/>
                    <a:pt x="27" y="85"/>
                    <a:pt x="25" y="81"/>
                  </a:cubicBezTo>
                  <a:cubicBezTo>
                    <a:pt x="34" y="82"/>
                    <a:pt x="41" y="82"/>
                    <a:pt x="47" y="81"/>
                  </a:cubicBezTo>
                  <a:cubicBezTo>
                    <a:pt x="45" y="85"/>
                    <a:pt x="41" y="88"/>
                    <a:pt x="36" y="88"/>
                  </a:cubicBezTo>
                  <a:close/>
                  <a:moveTo>
                    <a:pt x="64" y="68"/>
                  </a:moveTo>
                  <a:cubicBezTo>
                    <a:pt x="57" y="71"/>
                    <a:pt x="48" y="74"/>
                    <a:pt x="36" y="74"/>
                  </a:cubicBezTo>
                  <a:cubicBezTo>
                    <a:pt x="29" y="74"/>
                    <a:pt x="19" y="73"/>
                    <a:pt x="8" y="68"/>
                  </a:cubicBezTo>
                  <a:cubicBezTo>
                    <a:pt x="8" y="62"/>
                    <a:pt x="8" y="62"/>
                    <a:pt x="8" y="62"/>
                  </a:cubicBezTo>
                  <a:cubicBezTo>
                    <a:pt x="15" y="65"/>
                    <a:pt x="26" y="66"/>
                    <a:pt x="36" y="66"/>
                  </a:cubicBezTo>
                  <a:cubicBezTo>
                    <a:pt x="46" y="66"/>
                    <a:pt x="57" y="65"/>
                    <a:pt x="64" y="62"/>
                  </a:cubicBezTo>
                  <a:lnTo>
                    <a:pt x="64"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4678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ChatOps</a:t>
            </a:r>
            <a:r>
              <a:rPr lang="en-US" dirty="0"/>
              <a:t>: Augmented reality for Dev + Ops</a:t>
            </a:r>
          </a:p>
        </p:txBody>
      </p:sp>
      <p:sp>
        <p:nvSpPr>
          <p:cNvPr id="4" name="Slide Number Placeholder 3"/>
          <p:cNvSpPr>
            <a:spLocks noGrp="1"/>
          </p:cNvSpPr>
          <p:nvPr>
            <p:ph type="sldNum" sz="quarter" idx="12"/>
          </p:nvPr>
        </p:nvSpPr>
        <p:spPr/>
        <p:txBody>
          <a:bodyPr/>
          <a:lstStyle/>
          <a:p>
            <a:fld id="{00DE720E-C72B-42F0-AD69-52D60E3C605E}" type="slidenum">
              <a:rPr lang="en-US" smtClean="0">
                <a:solidFill>
                  <a:prstClr val="white"/>
                </a:solidFill>
              </a:rPr>
              <a:pPr/>
              <a:t>9</a:t>
            </a:fld>
            <a:endParaRPr lang="en-US">
              <a:solidFill>
                <a:prstClr val="white"/>
              </a:solidFill>
            </a:endParaRPr>
          </a:p>
        </p:txBody>
      </p:sp>
      <p:pic>
        <p:nvPicPr>
          <p:cNvPr id="9" name="Picture 8"/>
          <p:cNvPicPr>
            <a:picLocks noChangeAspect="1"/>
          </p:cNvPicPr>
          <p:nvPr/>
        </p:nvPicPr>
        <p:blipFill rotWithShape="1">
          <a:blip r:embed="rId3"/>
          <a:srcRect l="1023" t="4250" r="1485" b="1709"/>
          <a:stretch/>
        </p:blipFill>
        <p:spPr>
          <a:xfrm>
            <a:off x="911424" y="1268760"/>
            <a:ext cx="9067800" cy="4622801"/>
          </a:xfrm>
          <a:prstGeom prst="rect">
            <a:avLst/>
          </a:prstGeom>
          <a:ln>
            <a:noFill/>
          </a:ln>
          <a:effectLst>
            <a:outerShdw blurRad="190500" algn="tl" rotWithShape="0">
              <a:srgbClr val="000000">
                <a:alpha val="70000"/>
              </a:srgbClr>
            </a:outerShdw>
          </a:effectLst>
        </p:spPr>
      </p:pic>
      <p:pic>
        <p:nvPicPr>
          <p:cNvPr id="3" name="Picture 2"/>
          <p:cNvPicPr>
            <a:picLocks noChangeAspect="1"/>
          </p:cNvPicPr>
          <p:nvPr/>
        </p:nvPicPr>
        <p:blipFill>
          <a:blip r:embed="rId4"/>
          <a:stretch>
            <a:fillRect/>
          </a:stretch>
        </p:blipFill>
        <p:spPr>
          <a:xfrm>
            <a:off x="1658954" y="1355444"/>
            <a:ext cx="7809808" cy="441744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95393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93GD1nLIlUKMghymhEmau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_GrB.UBjlUWs0Gs9iBZnI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93GD1nLIlUKMghymhEmauQ"/>
</p:tagLst>
</file>

<file path=ppt/theme/theme1.xml><?xml version="1.0" encoding="utf-8"?>
<a:theme xmlns:a="http://schemas.openxmlformats.org/drawingml/2006/main" name="HPE_Events_Arial_16x9_v5">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1A982"/>
      </a:hlink>
      <a:folHlink>
        <a:srgbClr val="01A98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6"/>
        </a:solidFill>
        <a:ln w="19050">
          <a:solidFill>
            <a:schemeClr val="accent6"/>
          </a:solidFill>
        </a:ln>
      </a:spPr>
      <a:bodyPr rtlCol="0" anchor="ct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169|130">
      <a:srgbClr val="01A982"/>
    </a:custClr>
    <a:custClr name="128|116|110">
      <a:srgbClr val="80746E"/>
    </a:custClr>
    <a:custClr name="66|85|99">
      <a:srgbClr val="425563"/>
    </a:custClr>
  </a:custClrLst>
  <a:extLst>
    <a:ext uri="{05A4C25C-085E-4340-85A3-A5531E510DB2}">
      <thm15:themeFamily xmlns:thm15="http://schemas.microsoft.com/office/thememl/2012/main" name="HPE_Events_Arial_16x9_v5.potx" id="{199FFE35-50FE-4A1C-AB07-35C1961A2F5B}" vid="{C8C632A9-E1EE-4848-A16D-D9525BC3D855}"/>
    </a:ext>
  </a:extLst>
</a:theme>
</file>

<file path=ppt/theme/theme2.xml><?xml version="1.0" encoding="utf-8"?>
<a:theme xmlns:a="http://schemas.openxmlformats.org/drawingml/2006/main" name="Office Theme">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1A982"/>
      </a:hlink>
      <a:folHlink>
        <a:srgbClr val="01A98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169|130">
      <a:srgbClr val="01A982"/>
    </a:custClr>
    <a:custClr name="128|116|110">
      <a:srgbClr val="80746E"/>
    </a:custClr>
    <a:custClr name="66|85|99">
      <a:srgbClr val="425563"/>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1A982"/>
      </a:hlink>
      <a:folHlink>
        <a:srgbClr val="01A98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169|130">
      <a:srgbClr val="01A982"/>
    </a:custClr>
    <a:custClr name="128|116|110">
      <a:srgbClr val="80746E"/>
    </a:custClr>
    <a:custClr name="66|85|99">
      <a:srgbClr val="425563"/>
    </a:custClr>
  </a:custClrLst>
</a:theme>
</file>

<file path=docProps/app.xml><?xml version="1.0" encoding="utf-8"?>
<Properties xmlns="http://schemas.openxmlformats.org/officeDocument/2006/extended-properties" xmlns:vt="http://schemas.openxmlformats.org/officeDocument/2006/docPropsVTypes">
  <Template>HPE_Events_Arial_16x9_v6</Template>
  <TotalTime>916</TotalTime>
  <Words>1676</Words>
  <Application>Microsoft Office PowerPoint</Application>
  <PresentationFormat>Widescreen</PresentationFormat>
  <Paragraphs>278</Paragraphs>
  <Slides>23</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HP Simplified</vt:lpstr>
      <vt:lpstr>HP Simplified Light</vt:lpstr>
      <vt:lpstr>Metric</vt:lpstr>
      <vt:lpstr>MetricHPE</vt:lpstr>
      <vt:lpstr>HPE_Events_Arial_16x9_v5</vt:lpstr>
      <vt:lpstr>DevOps at HPE</vt:lpstr>
      <vt:lpstr>HPE IT by the Numbers</vt:lpstr>
      <vt:lpstr>2 applications moved to DevOps</vt:lpstr>
      <vt:lpstr>HPE IT’s DevOps Manifesto</vt:lpstr>
      <vt:lpstr>Collaboration</vt:lpstr>
      <vt:lpstr>Our organization</vt:lpstr>
      <vt:lpstr>Our organization</vt:lpstr>
      <vt:lpstr>ChatOps?</vt:lpstr>
      <vt:lpstr>ChatOps: Augmented reality for Dev + Ops</vt:lpstr>
      <vt:lpstr>ChatOps: Augmented reality for Dev + Ops</vt:lpstr>
      <vt:lpstr>ChatOps: Augmented reality for Dev + Ops</vt:lpstr>
      <vt:lpstr>Still siloed but work as one team…</vt:lpstr>
      <vt:lpstr>Pipelines &amp; Buoys</vt:lpstr>
      <vt:lpstr>Flexible Continuous Delivery Pipeline</vt:lpstr>
      <vt:lpstr>Anchor point: Source code management</vt:lpstr>
      <vt:lpstr>Anchor point: Change Records</vt:lpstr>
      <vt:lpstr>Telemetry</vt:lpstr>
      <vt:lpstr>Buoys, Not Boundaries</vt:lpstr>
      <vt:lpstr>Trust</vt:lpstr>
      <vt:lpstr>Integrated and empowered teams</vt:lpstr>
      <vt:lpstr>HPE IT’s DevOps Manifesto</vt:lpstr>
      <vt:lpstr>HPE IT’s DevOps journey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at HP IT</dc:title>
  <dc:creator>Jacques, Olivier (RnD IT)</dc:creator>
  <cp:lastModifiedBy>Jacques, Olivier (RnD IT)</cp:lastModifiedBy>
  <cp:revision>53</cp:revision>
  <dcterms:created xsi:type="dcterms:W3CDTF">2016-06-02T00:30:56Z</dcterms:created>
  <dcterms:modified xsi:type="dcterms:W3CDTF">2016-06-29T23:25:08Z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2244148</vt:lpwstr>
  </property>
  <property fmtid="{D5CDD505-2E9C-101B-9397-08002B2CF9AE}" pid="3" name="NXPowerLiteSettings">
    <vt:lpwstr>B74006B004C800</vt:lpwstr>
  </property>
  <property fmtid="{D5CDD505-2E9C-101B-9397-08002B2CF9AE}" pid="4" name="NXPowerLiteVersion">
    <vt:lpwstr>D6.0.7</vt:lpwstr>
  </property>
</Properties>
</file>