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9" r:id="rId2"/>
    <p:sldId id="403" r:id="rId3"/>
    <p:sldId id="415" r:id="rId4"/>
    <p:sldId id="416" r:id="rId5"/>
    <p:sldId id="404" r:id="rId6"/>
    <p:sldId id="420" r:id="rId7"/>
    <p:sldId id="418" r:id="rId8"/>
    <p:sldId id="406" r:id="rId9"/>
    <p:sldId id="408" r:id="rId10"/>
    <p:sldId id="407" r:id="rId11"/>
    <p:sldId id="410" r:id="rId12"/>
    <p:sldId id="411" r:id="rId13"/>
    <p:sldId id="413" r:id="rId14"/>
    <p:sldId id="414" r:id="rId15"/>
    <p:sldId id="401" r:id="rId16"/>
    <p:sldId id="394" r:id="rId17"/>
    <p:sldId id="38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C32"/>
    <a:srgbClr val="325D7E"/>
    <a:srgbClr val="724395"/>
    <a:srgbClr val="477BB9"/>
    <a:srgbClr val="2D2D2D"/>
    <a:srgbClr val="2D2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6046" autoAdjust="0"/>
    <p:restoredTop sz="94655" autoAdjust="0"/>
  </p:normalViewPr>
  <p:slideViewPr>
    <p:cSldViewPr snapToGrid="0" snapToObjects="1">
      <p:cViewPr varScale="1">
        <p:scale>
          <a:sx n="134" d="100"/>
          <a:sy n="134" d="100"/>
        </p:scale>
        <p:origin x="-120" y="-4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8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54" d="100"/>
          <a:sy n="154" d="100"/>
        </p:scale>
        <p:origin x="-567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95BF6-EB6B-C047-8A30-69005E050EC0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12FEC-CAF9-3B40-BED5-047E5477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41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45953-F371-A04E-88F8-B7C8C5B0138C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0B090-23CD-E64B-B6B2-27996764B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22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91785" tIns="45892" rIns="91785" bIns="45892"/>
          <a:lstStyle/>
          <a:p>
            <a:pPr defTabSz="448650"/>
            <a:r>
              <a:rPr lang="en-US">
                <a:latin typeface="Arial" charset="0"/>
                <a:ea typeface="MS PGothic" charset="0"/>
              </a:rPr>
              <a:t>Customers face these business challenges:</a:t>
            </a:r>
          </a:p>
          <a:p>
            <a:pPr lvl="1" defTabSz="448650">
              <a:buFontTx/>
              <a:buChar char="•"/>
            </a:pPr>
            <a:r>
              <a:rPr lang="en-US">
                <a:latin typeface="Arial" charset="0"/>
                <a:ea typeface="MS PGothic" charset="0"/>
              </a:rPr>
              <a:t>Understanding the value of System z for their business</a:t>
            </a:r>
          </a:p>
          <a:p>
            <a:pPr lvl="2" defTabSz="448650">
              <a:buFontTx/>
              <a:buChar char="•"/>
            </a:pPr>
            <a:r>
              <a:rPr lang="en-US">
                <a:latin typeface="Arial" charset="0"/>
                <a:ea typeface="MS PGothic" charset="0"/>
              </a:rPr>
              <a:t>Understanding what percentage of their business is supported by System z apps </a:t>
            </a:r>
          </a:p>
          <a:p>
            <a:pPr lvl="2" defTabSz="448650">
              <a:buFontTx/>
              <a:buChar char="•"/>
            </a:pPr>
            <a:r>
              <a:rPr lang="en-US">
                <a:latin typeface="Arial" charset="0"/>
                <a:ea typeface="MS PGothic" charset="0"/>
              </a:rPr>
              <a:t>Understanding what percentage of their operational data is on System z and what the cost is to move this data around</a:t>
            </a:r>
          </a:p>
          <a:p>
            <a:pPr lvl="1" defTabSz="448650">
              <a:buFontTx/>
              <a:buChar char="•"/>
            </a:pPr>
            <a:r>
              <a:rPr lang="en-US">
                <a:latin typeface="Arial" charset="0"/>
                <a:ea typeface="MS PGothic" charset="0"/>
              </a:rPr>
              <a:t>Accepting the fact that System z is critical for their business</a:t>
            </a:r>
          </a:p>
          <a:p>
            <a:pPr lvl="1" defTabSz="448650">
              <a:buFontTx/>
              <a:buChar char="•"/>
            </a:pPr>
            <a:r>
              <a:rPr lang="en-US">
                <a:latin typeface="Arial" charset="0"/>
                <a:ea typeface="MS PGothic" charset="0"/>
              </a:rPr>
              <a:t>Accepting that the answer to </a:t>
            </a:r>
            <a:r>
              <a:rPr lang="ja-JP" altLang="en-US">
                <a:latin typeface="Arial" charset="0"/>
                <a:ea typeface="MS PGothic" charset="0"/>
              </a:rPr>
              <a:t>“</a:t>
            </a:r>
            <a:r>
              <a:rPr lang="en-US" altLang="ja-JP">
                <a:latin typeface="Arial" charset="0"/>
                <a:ea typeface="MS PGothic" charset="0"/>
              </a:rPr>
              <a:t>Fit for Purpose</a:t>
            </a:r>
            <a:r>
              <a:rPr lang="ja-JP" altLang="en-US">
                <a:latin typeface="Arial" charset="0"/>
                <a:ea typeface="MS PGothic" charset="0"/>
              </a:rPr>
              <a:t>”</a:t>
            </a:r>
            <a:r>
              <a:rPr lang="en-US" altLang="ja-JP">
                <a:latin typeface="Arial" charset="0"/>
                <a:ea typeface="MS PGothic" charset="0"/>
              </a:rPr>
              <a:t> can be System z</a:t>
            </a:r>
          </a:p>
          <a:p>
            <a:pPr defTabSz="448650"/>
            <a:endParaRPr lang="en-US">
              <a:latin typeface="Arial" charset="0"/>
              <a:ea typeface="MS PGothic" charset="0"/>
            </a:endParaRPr>
          </a:p>
          <a:p>
            <a:pPr defTabSz="448650"/>
            <a:r>
              <a:rPr lang="en-US" b="1">
                <a:latin typeface="Arial" charset="0"/>
                <a:ea typeface="MS PGothic" charset="0"/>
              </a:rPr>
              <a:t>Source for data on slide:</a:t>
            </a:r>
          </a:p>
          <a:p>
            <a:pPr defTabSz="448650"/>
            <a:r>
              <a:rPr lang="ja-JP" altLang="en-US">
                <a:latin typeface="Arial" charset="0"/>
                <a:ea typeface="MS PGothic" charset="0"/>
              </a:rPr>
              <a:t>“</a:t>
            </a:r>
            <a:r>
              <a:rPr lang="en-US" altLang="ja-JP">
                <a:latin typeface="Arial" charset="0"/>
                <a:ea typeface="MS PGothic" charset="0"/>
              </a:rPr>
              <a:t>Today, nearly 70% of all enterprise transactions touch a System z and as mobile transactions grow, we remain committed to delivering, supporting and powering mobile innovations for our clients around the world.</a:t>
            </a:r>
            <a:r>
              <a:rPr lang="ja-JP" altLang="en-US">
                <a:latin typeface="Arial" charset="0"/>
                <a:ea typeface="MS PGothic" charset="0"/>
              </a:rPr>
              <a:t>”</a:t>
            </a:r>
            <a:r>
              <a:rPr lang="en-US" altLang="ja-JP">
                <a:latin typeface="Arial" charset="0"/>
                <a:ea typeface="MS PGothic" charset="0"/>
              </a:rPr>
              <a:t> - Deon Newman </a:t>
            </a:r>
          </a:p>
          <a:p>
            <a:pPr defTabSz="448650"/>
            <a:endParaRPr lang="en-US">
              <a:latin typeface="Arial" charset="0"/>
              <a:ea typeface="MS PGothic" charset="0"/>
            </a:endParaRPr>
          </a:p>
          <a:p>
            <a:pPr defTabSz="448650"/>
            <a:r>
              <a:rPr lang="en-US">
                <a:latin typeface="Arial" charset="0"/>
                <a:ea typeface="MS PGothic" charset="0"/>
              </a:rPr>
              <a:t>Over half (55%) of enterprise applications call upon the mainframe to complete transactions. - Datacenter Dynamics </a:t>
            </a:r>
          </a:p>
          <a:p>
            <a:pPr defTabSz="448650"/>
            <a:endParaRPr lang="en-US">
              <a:latin typeface="Arial" charset="0"/>
              <a:ea typeface="MS PGothic" charset="0"/>
            </a:endParaRPr>
          </a:p>
          <a:p>
            <a:pPr defTabSz="448650"/>
            <a:r>
              <a:rPr lang="en-US">
                <a:latin typeface="Arial" charset="0"/>
                <a:ea typeface="MS PGothic" charset="0"/>
              </a:rPr>
              <a:t>Eighty-nine percent of CIOs said mainframe workloads are increasing and getting more varied, and they said distributed applications have produced a 44% increase in workload over the past five years. - Datacenter Dynamics </a:t>
            </a:r>
          </a:p>
          <a:p>
            <a:pPr defTabSz="448650"/>
            <a:endParaRPr lang="en-US">
              <a:latin typeface="Arial" charset="0"/>
              <a:ea typeface="MS PGothic" charset="0"/>
            </a:endParaRPr>
          </a:p>
          <a:p>
            <a:pPr defTabSz="448650"/>
            <a:r>
              <a:rPr lang="en-US">
                <a:latin typeface="Arial" charset="0"/>
                <a:ea typeface="MS PGothic" charset="0"/>
              </a:rPr>
              <a:t>Ninety-one percent of CIOs said new customer-facing applications are accessing the mainframe. - Datacenter Dynamics </a:t>
            </a:r>
          </a:p>
          <a:p>
            <a:pPr defTabSz="448650"/>
            <a:endParaRPr lang="en-US">
              <a:latin typeface="Arial" charset="0"/>
              <a:ea typeface="MS PGothic" charset="0"/>
            </a:endParaRPr>
          </a:p>
          <a:p>
            <a:pPr defTabSz="448650"/>
            <a:endParaRPr lang="en-US">
              <a:latin typeface="Arial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This slide summarizes the success stories that were presented in the w3 blueprint call on 4/16:  https://ibm.biz/BdRhm9</a:t>
            </a:r>
          </a:p>
          <a:p>
            <a:endParaRPr lang="en-US">
              <a:latin typeface="Calibri" charset="0"/>
              <a:ea typeface="MS PGothic" charset="0"/>
            </a:endParaRPr>
          </a:p>
          <a:p>
            <a:r>
              <a:rPr lang="en-US">
                <a:latin typeface="Calibri" charset="0"/>
                <a:ea typeface="MS PGothic" charset="0"/>
              </a:rPr>
              <a:t>Watson Analytics: Kevin Haaland</a:t>
            </a:r>
          </a:p>
          <a:p>
            <a:r>
              <a:rPr lang="en-US">
                <a:latin typeface="Calibri" charset="0"/>
                <a:ea typeface="MS PGothic" charset="0"/>
              </a:rPr>
              <a:t>Watson Core: George-Champlin Scharff</a:t>
            </a:r>
          </a:p>
          <a:p>
            <a:r>
              <a:rPr lang="en-US">
                <a:latin typeface="Calibri" charset="0"/>
                <a:ea typeface="MS PGothic" charset="0"/>
              </a:rPr>
              <a:t>ICS Connections: Miki Banatwala</a:t>
            </a:r>
          </a:p>
          <a:p>
            <a:r>
              <a:rPr lang="en-US">
                <a:latin typeface="Calibri" charset="0"/>
                <a:ea typeface="MS PGothic" charset="0"/>
              </a:rPr>
              <a:t>Rational CLM: Robbie Minshall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pic>
        <p:nvPicPr>
          <p:cNvPr id="5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 userDrawn="1"/>
        </p:nvSpPr>
        <p:spPr>
          <a:xfrm>
            <a:off x="249843" y="4797177"/>
            <a:ext cx="139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@</a:t>
            </a:r>
            <a:r>
              <a:rPr lang="en-US" sz="1400" dirty="0" err="1" smtClean="0"/>
              <a:t>RosalindRad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65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3238472" y="742951"/>
            <a:ext cx="1826241" cy="18262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5184160" y="742951"/>
            <a:ext cx="1826241" cy="1826241"/>
          </a:xfrm>
          <a:prstGeom prst="rect">
            <a:avLst/>
          </a:prstGeom>
          <a:solidFill>
            <a:srgbClr val="00B0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114960" y="742951"/>
            <a:ext cx="1826241" cy="1826241"/>
          </a:xfrm>
          <a:prstGeom prst="rect">
            <a:avLst/>
          </a:prstGeom>
          <a:solidFill>
            <a:srgbClr val="00B0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3238472" y="2668223"/>
            <a:ext cx="1826241" cy="1826241"/>
          </a:xfrm>
          <a:prstGeom prst="rect">
            <a:avLst/>
          </a:prstGeom>
          <a:solidFill>
            <a:srgbClr val="00B0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5184160" y="2668223"/>
            <a:ext cx="1826241" cy="1826241"/>
          </a:xfrm>
          <a:prstGeom prst="rect">
            <a:avLst/>
          </a:prstGeom>
          <a:solidFill>
            <a:srgbClr val="00B0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7114960" y="2668223"/>
            <a:ext cx="1826241" cy="1826241"/>
          </a:xfrm>
          <a:prstGeom prst="rect">
            <a:avLst/>
          </a:prstGeom>
          <a:solidFill>
            <a:srgbClr val="00B0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-551397" y="10696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D2D2D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12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 userDrawn="1"/>
        </p:nvSpPr>
        <p:spPr>
          <a:xfrm>
            <a:off x="249843" y="4786768"/>
            <a:ext cx="139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@</a:t>
            </a:r>
            <a:r>
              <a:rPr lang="en-US" sz="1400" dirty="0" err="1" smtClean="0"/>
              <a:t>RosalindRad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247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6096663" y="0"/>
            <a:ext cx="0" cy="514350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620663" y="0"/>
            <a:ext cx="0" cy="514350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08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2D2D2D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2D2D2D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2D2D2D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pic>
        <p:nvPicPr>
          <p:cNvPr id="6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5" cy="1563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 userDrawn="1"/>
        </p:nvSpPr>
        <p:spPr>
          <a:xfrm>
            <a:off x="249843" y="4797177"/>
            <a:ext cx="139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@</a:t>
            </a:r>
            <a:r>
              <a:rPr lang="en-US" sz="1400" dirty="0" err="1" smtClean="0"/>
              <a:t>RosalindRad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322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758409" y="73797"/>
            <a:ext cx="307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6E191-867E-F74F-A8F8-B78D0795E643}" type="slidenum">
              <a:rPr lang="en-US" sz="800" smtClean="0">
                <a:solidFill>
                  <a:srgbClr val="FFFFFF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73797"/>
            <a:ext cx="396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45889" y="18878"/>
            <a:ext cx="1311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</a:p>
        </p:txBody>
      </p:sp>
      <p:pic>
        <p:nvPicPr>
          <p:cNvPr id="7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 flipH="1" flipV="1">
            <a:off x="8633865" y="4855012"/>
            <a:ext cx="390762" cy="1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1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 smtClean="0">
                <a:cs typeface="Arial"/>
              </a:rPr>
              <a:t>Test Automation for Mainframe Applications </a:t>
            </a:r>
            <a:endParaRPr lang="en-US" sz="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7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  <p:sldLayoutId id="2147483675" r:id="rId3"/>
    <p:sldLayoutId id="2147483686" r:id="rId4"/>
    <p:sldLayoutId id="2147483707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354" y="1105501"/>
            <a:ext cx="370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/>
                <a:cs typeface="Arial"/>
              </a:rPr>
              <a:t>Chapter 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Arial"/>
                <a:cs typeface="Arial"/>
              </a:rPr>
              <a:t>Opening</a:t>
            </a:r>
            <a:endParaRPr lang="en-US" sz="4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0154" y="73025"/>
            <a:ext cx="2187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Presentation Title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" name="Picture 1" descr="IBM_Developer_Power_point_16x9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791" y="1123950"/>
            <a:ext cx="3708400" cy="2082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FFFFFF"/>
                </a:solidFill>
                <a:cs typeface="Arial"/>
              </a:rPr>
              <a:t>Test Automation for Mainframe Applications </a:t>
            </a:r>
            <a:endParaRPr lang="en-US" sz="40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3780"/>
            <a:ext cx="907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"/>
                <a:cs typeface="Arial"/>
              </a:rPr>
              <a:t>Process change for shift left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198" y="1119167"/>
            <a:ext cx="88416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Developers need to be responsible for building unit tests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Run with code coverage to begin to understand what’s tested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Use virtual services to isolate to function changed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Don’t just do happy path testing, </a:t>
            </a:r>
            <a:r>
              <a:rPr lang="en-US" sz="2400" dirty="0">
                <a:solidFill>
                  <a:srgbClr val="2D2D2D"/>
                </a:solidFill>
                <a:latin typeface="Arial"/>
                <a:cs typeface="Arial"/>
              </a:rPr>
              <a:t>i</a:t>
            </a: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nclude negative testing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Also include code rules, and other code scanning on check-in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Automate testing as part of build</a:t>
            </a:r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pic>
        <p:nvPicPr>
          <p:cNvPr id="103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3" y="4328166"/>
            <a:ext cx="8331313" cy="4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 Box 25"/>
          <p:cNvSpPr txBox="1">
            <a:spLocks noChangeArrowheads="1"/>
          </p:cNvSpPr>
          <p:nvPr/>
        </p:nvSpPr>
        <p:spPr bwMode="auto">
          <a:xfrm>
            <a:off x="1920240" y="4062386"/>
            <a:ext cx="110371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Build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 Box 25"/>
          <p:cNvSpPr txBox="1">
            <a:spLocks noChangeArrowheads="1"/>
          </p:cNvSpPr>
          <p:nvPr/>
        </p:nvSpPr>
        <p:spPr bwMode="auto">
          <a:xfrm>
            <a:off x="3439768" y="4062386"/>
            <a:ext cx="110371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Deploy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5166360" y="4062386"/>
            <a:ext cx="110371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Test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 Box 25"/>
          <p:cNvSpPr txBox="1">
            <a:spLocks noChangeArrowheads="1"/>
          </p:cNvSpPr>
          <p:nvPr/>
        </p:nvSpPr>
        <p:spPr bwMode="auto">
          <a:xfrm>
            <a:off x="6766561" y="4062386"/>
            <a:ext cx="1103714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Provision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1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3780"/>
            <a:ext cx="907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"/>
                <a:cs typeface="Arial"/>
              </a:rPr>
              <a:t>Interface Testing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204" y="1203249"/>
            <a:ext cx="8932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Build interface tests to increase automated test coverage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rgbClr val="2D2D2D"/>
                </a:solidFill>
                <a:latin typeface="Arial"/>
                <a:cs typeface="Arial"/>
              </a:rPr>
              <a:t>SoE</a:t>
            </a: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 interface is first place to add testing, and define virtual service to allow independent development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Use virtual services to isolate to function changed</a:t>
            </a:r>
          </a:p>
          <a:p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071930" y="2731892"/>
            <a:ext cx="4879649" cy="2268654"/>
            <a:chOff x="46038" y="275641"/>
            <a:chExt cx="9150350" cy="4587875"/>
          </a:xfrm>
        </p:grpSpPr>
        <p:sp>
          <p:nvSpPr>
            <p:cNvPr id="53" name="Rectangle 2"/>
            <p:cNvSpPr txBox="1">
              <a:spLocks noChangeArrowheads="1"/>
            </p:cNvSpPr>
            <p:nvPr/>
          </p:nvSpPr>
          <p:spPr>
            <a:xfrm>
              <a:off x="182563" y="4679366"/>
              <a:ext cx="366712" cy="184150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096000" y="542341"/>
              <a:ext cx="0" cy="3506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28600" y="275641"/>
              <a:ext cx="2362200" cy="2765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u="sng" dirty="0">
                  <a:latin typeface="Arial"/>
                  <a:ea typeface="+mn-ea"/>
                  <a:cs typeface="+mn-cs"/>
                </a:rPr>
                <a:t>Phase 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63913" y="280405"/>
              <a:ext cx="2362200" cy="2765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u="sng" dirty="0">
                  <a:latin typeface="Arial"/>
                  <a:ea typeface="+mn-ea"/>
                  <a:cs typeface="+mn-cs"/>
                </a:rPr>
                <a:t>Phase 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51613" y="275641"/>
              <a:ext cx="2362200" cy="2765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u="sng" dirty="0">
                  <a:latin typeface="Arial"/>
                  <a:ea typeface="+mn-ea"/>
                  <a:cs typeface="+mn-cs"/>
                </a:rPr>
                <a:t>Phase 3</a:t>
              </a:r>
            </a:p>
          </p:txBody>
        </p:sp>
        <p:grpSp>
          <p:nvGrpSpPr>
            <p:cNvPr id="58" name="Group 43"/>
            <p:cNvGrpSpPr>
              <a:grpSpLocks/>
            </p:cNvGrpSpPr>
            <p:nvPr/>
          </p:nvGrpSpPr>
          <p:grpSpPr bwMode="auto">
            <a:xfrm>
              <a:off x="46038" y="620129"/>
              <a:ext cx="2963862" cy="3944937"/>
              <a:chOff x="47767" y="1676400"/>
              <a:chExt cx="3228833" cy="4646317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3276600" y="1676400"/>
                <a:ext cx="0" cy="403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976467" y="2887995"/>
                <a:ext cx="990960" cy="6095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17053" y="1693227"/>
                <a:ext cx="1511516" cy="680587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>
                    <a:solidFill>
                      <a:srgbClr val="FFFFFF"/>
                    </a:solidFill>
                  </a:rPr>
                  <a:t>Test Case</a:t>
                </a:r>
              </a:p>
            </p:txBody>
          </p:sp>
          <p:cxnSp>
            <p:nvCxnSpPr>
              <p:cNvPr id="88" name="Straight Arrow Connector 87"/>
              <p:cNvCxnSpPr>
                <a:stCxn id="87" idx="4"/>
                <a:endCxn id="86" idx="0"/>
              </p:cNvCxnSpPr>
              <p:nvPr/>
            </p:nvCxnSpPr>
            <p:spPr>
              <a:xfrm>
                <a:off x="1472812" y="2373814"/>
                <a:ext cx="0" cy="5141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Cloud 88"/>
              <p:cNvSpPr/>
              <p:nvPr/>
            </p:nvSpPr>
            <p:spPr>
              <a:xfrm>
                <a:off x="564864" y="5445807"/>
                <a:ext cx="2445405" cy="876910"/>
              </a:xfrm>
              <a:prstGeom prst="cloud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rgbClr val="FFFFFF"/>
                    </a:solidFill>
                  </a:rPr>
                  <a:t>Virtual Services</a:t>
                </a:r>
              </a:p>
            </p:txBody>
          </p:sp>
          <p:cxnSp>
            <p:nvCxnSpPr>
              <p:cNvPr id="90" name="Elbow Connector 89"/>
              <p:cNvCxnSpPr>
                <a:stCxn id="86" idx="3"/>
              </p:cNvCxnSpPr>
              <p:nvPr/>
            </p:nvCxnSpPr>
            <p:spPr>
              <a:xfrm>
                <a:off x="1967427" y="3192763"/>
                <a:ext cx="622592" cy="225304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/>
              <p:cNvCxnSpPr>
                <a:stCxn id="86" idx="2"/>
                <a:endCxn id="89" idx="3"/>
              </p:cNvCxnSpPr>
              <p:nvPr/>
            </p:nvCxnSpPr>
            <p:spPr>
              <a:xfrm rot="16200000" flipH="1">
                <a:off x="630811" y="4339533"/>
                <a:ext cx="1998757" cy="314755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Elbow Connector 91"/>
              <p:cNvCxnSpPr>
                <a:endCxn id="89" idx="2"/>
              </p:cNvCxnSpPr>
              <p:nvPr/>
            </p:nvCxnSpPr>
            <p:spPr>
              <a:xfrm rot="5400000">
                <a:off x="-551339" y="4315884"/>
                <a:ext cx="2692434" cy="446191"/>
              </a:xfrm>
              <a:prstGeom prst="bentConnector4">
                <a:avLst>
                  <a:gd name="adj1" fmla="val -246"/>
                  <a:gd name="adj2" fmla="val 15589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2257970" y="2723458"/>
                <a:ext cx="831853" cy="8242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latin typeface="Arial"/>
                    <a:ea typeface="+mn-ea"/>
                    <a:cs typeface="+mn-cs"/>
                  </a:rPr>
                  <a:t>3</a:t>
                </a:r>
                <a:r>
                  <a:rPr lang="en-US" sz="800" baseline="30000" dirty="0">
                    <a:latin typeface="Arial"/>
                    <a:ea typeface="+mn-ea"/>
                    <a:cs typeface="+mn-cs"/>
                  </a:rPr>
                  <a:t>rd</a:t>
                </a:r>
                <a:r>
                  <a:rPr lang="en-US" sz="800" dirty="0">
                    <a:latin typeface="Arial"/>
                    <a:ea typeface="+mn-ea"/>
                    <a:cs typeface="+mn-cs"/>
                  </a:rPr>
                  <a:t> Party Call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7767" y="2549570"/>
                <a:ext cx="833581" cy="10440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latin typeface="Arial"/>
                    <a:ea typeface="+mn-ea"/>
                    <a:cs typeface="+mn-cs"/>
                  </a:rPr>
                  <a:t>IMS Data Access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472811" y="3527448"/>
                <a:ext cx="1117208" cy="8242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dirty="0">
                    <a:latin typeface="Arial"/>
                    <a:ea typeface="+mn-ea"/>
                    <a:cs typeface="+mn-cs"/>
                  </a:rPr>
                  <a:t>CICS </a:t>
                </a:r>
                <a:r>
                  <a:rPr lang="en-US" sz="800" dirty="0" err="1">
                    <a:latin typeface="Arial"/>
                    <a:ea typeface="+mn-ea"/>
                    <a:cs typeface="+mn-cs"/>
                  </a:rPr>
                  <a:t>Commarea</a:t>
                </a:r>
                <a:r>
                  <a:rPr lang="en-US" sz="800" dirty="0">
                    <a:latin typeface="Arial"/>
                    <a:ea typeface="+mn-ea"/>
                    <a:cs typeface="+mn-cs"/>
                  </a:rPr>
                  <a:t> Call</a:t>
                </a:r>
              </a:p>
            </p:txBody>
          </p:sp>
        </p:grpSp>
        <p:grpSp>
          <p:nvGrpSpPr>
            <p:cNvPr id="59" name="Group 85"/>
            <p:cNvGrpSpPr>
              <a:grpSpLocks/>
            </p:cNvGrpSpPr>
            <p:nvPr/>
          </p:nvGrpSpPr>
          <p:grpSpPr bwMode="auto">
            <a:xfrm>
              <a:off x="2971800" y="720141"/>
              <a:ext cx="3168652" cy="3905250"/>
              <a:chOff x="2972508" y="1708421"/>
              <a:chExt cx="3167934" cy="4582088"/>
            </a:xfrm>
          </p:grpSpPr>
          <p:grpSp>
            <p:nvGrpSpPr>
              <p:cNvPr id="73" name="Group 56"/>
              <p:cNvGrpSpPr>
                <a:grpSpLocks/>
              </p:cNvGrpSpPr>
              <p:nvPr/>
            </p:nvGrpSpPr>
            <p:grpSpPr bwMode="auto">
              <a:xfrm>
                <a:off x="3040756" y="1708421"/>
                <a:ext cx="3099686" cy="4557873"/>
                <a:chOff x="3305451" y="1844843"/>
                <a:chExt cx="3099686" cy="4557873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248212" y="3040656"/>
                  <a:ext cx="990375" cy="6090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50" dirty="0">
                      <a:solidFill>
                        <a:srgbClr val="FFFFFF"/>
                      </a:solidFill>
                    </a:rPr>
                    <a:t>App</a:t>
                  </a: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038710" y="1844843"/>
                  <a:ext cx="1409380" cy="681725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50" dirty="0">
                      <a:solidFill>
                        <a:srgbClr val="FFFFFF"/>
                      </a:solidFill>
                    </a:rPr>
                    <a:t>Test Case</a:t>
                  </a:r>
                </a:p>
              </p:txBody>
            </p:sp>
            <p:cxnSp>
              <p:nvCxnSpPr>
                <p:cNvPr id="77" name="Straight Arrow Connector 76"/>
                <p:cNvCxnSpPr>
                  <a:stCxn id="76" idx="4"/>
                  <a:endCxn id="75" idx="0"/>
                </p:cNvCxnSpPr>
                <p:nvPr/>
              </p:nvCxnSpPr>
              <p:spPr>
                <a:xfrm>
                  <a:off x="4743400" y="2526568"/>
                  <a:ext cx="0" cy="5140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Cloud 77"/>
                <p:cNvSpPr/>
                <p:nvPr/>
              </p:nvSpPr>
              <p:spPr>
                <a:xfrm>
                  <a:off x="4611668" y="5527278"/>
                  <a:ext cx="1793469" cy="875438"/>
                </a:xfrm>
                <a:prstGeom prst="cloud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dirty="0">
                      <a:solidFill>
                        <a:srgbClr val="FFFFFF"/>
                      </a:solidFill>
                    </a:rPr>
                    <a:t>Virtual Services</a:t>
                  </a:r>
                </a:p>
              </p:txBody>
            </p:sp>
            <p:cxnSp>
              <p:nvCxnSpPr>
                <p:cNvPr id="79" name="Elbow Connector 78"/>
                <p:cNvCxnSpPr>
                  <a:stCxn id="75" idx="3"/>
                </p:cNvCxnSpPr>
                <p:nvPr/>
              </p:nvCxnSpPr>
              <p:spPr>
                <a:xfrm>
                  <a:off x="5238587" y="3344267"/>
                  <a:ext cx="622159" cy="2183011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Elbow Connector 79"/>
                <p:cNvCxnSpPr>
                  <a:stCxn id="75" idx="2"/>
                </p:cNvCxnSpPr>
                <p:nvPr/>
              </p:nvCxnSpPr>
              <p:spPr>
                <a:xfrm rot="16200000" flipH="1">
                  <a:off x="3947473" y="4445666"/>
                  <a:ext cx="1877538" cy="285685"/>
                </a:xfrm>
                <a:prstGeom prst="bentConnector3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Elbow Connector 80"/>
                <p:cNvCxnSpPr>
                  <a:stCxn id="75" idx="1"/>
                  <a:endCxn id="74" idx="0"/>
                </p:cNvCxnSpPr>
                <p:nvPr/>
              </p:nvCxnSpPr>
              <p:spPr>
                <a:xfrm rot="10800000" flipV="1">
                  <a:off x="3743501" y="3344267"/>
                  <a:ext cx="504711" cy="1931554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/>
                <p:cNvSpPr txBox="1"/>
                <p:nvPr/>
              </p:nvSpPr>
              <p:spPr>
                <a:xfrm>
                  <a:off x="5527447" y="2874881"/>
                  <a:ext cx="833248" cy="821117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3</a:t>
                  </a:r>
                  <a:r>
                    <a:rPr lang="en-US" sz="800" baseline="30000" dirty="0">
                      <a:latin typeface="Arial"/>
                      <a:ea typeface="+mn-ea"/>
                      <a:cs typeface="+mn-cs"/>
                    </a:rPr>
                    <a:t>rd</a:t>
                  </a: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 Party Call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3305451" y="2882332"/>
                  <a:ext cx="833248" cy="821117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IMS Data Access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4743400" y="3679541"/>
                  <a:ext cx="1117346" cy="821117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CICS </a:t>
                  </a:r>
                  <a:r>
                    <a:rPr lang="en-US" sz="800" dirty="0" err="1">
                      <a:latin typeface="Arial"/>
                      <a:ea typeface="+mn-ea"/>
                      <a:cs typeface="+mn-cs"/>
                    </a:rPr>
                    <a:t>Commarea</a:t>
                  </a: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 Call</a:t>
                  </a:r>
                </a:p>
              </p:txBody>
            </p:sp>
          </p:grpSp>
          <p:pic>
            <p:nvPicPr>
              <p:cNvPr id="74" name="Picture 2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1492"/>
              <a:stretch>
                <a:fillRect/>
              </a:stretch>
            </p:blipFill>
            <p:spPr bwMode="auto">
              <a:xfrm>
                <a:off x="2972508" y="5139488"/>
                <a:ext cx="1009945" cy="11510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 r="41492"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" name="Group 86"/>
            <p:cNvGrpSpPr>
              <a:grpSpLocks/>
            </p:cNvGrpSpPr>
            <p:nvPr/>
          </p:nvGrpSpPr>
          <p:grpSpPr bwMode="auto">
            <a:xfrm>
              <a:off x="6140450" y="805866"/>
              <a:ext cx="3055938" cy="3798888"/>
              <a:chOff x="6140618" y="1812695"/>
              <a:chExt cx="3056021" cy="4457761"/>
            </a:xfrm>
          </p:grpSpPr>
          <p:grpSp>
            <p:nvGrpSpPr>
              <p:cNvPr id="61" name="Group 64"/>
              <p:cNvGrpSpPr>
                <a:grpSpLocks/>
              </p:cNvGrpSpPr>
              <p:nvPr/>
            </p:nvGrpSpPr>
            <p:grpSpPr bwMode="auto">
              <a:xfrm>
                <a:off x="6140618" y="1812695"/>
                <a:ext cx="3056021" cy="4319911"/>
                <a:chOff x="3304674" y="1844843"/>
                <a:chExt cx="3056021" cy="431991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4247675" y="3038920"/>
                  <a:ext cx="990627" cy="6110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50" dirty="0">
                      <a:solidFill>
                        <a:srgbClr val="FFFFFF"/>
                      </a:solidFill>
                    </a:rPr>
                    <a:t>App</a:t>
                  </a: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4038119" y="1844843"/>
                  <a:ext cx="1409738" cy="681797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50" dirty="0">
                      <a:solidFill>
                        <a:srgbClr val="FFFFFF"/>
                      </a:solidFill>
                    </a:rPr>
                    <a:t>Test Case</a:t>
                  </a:r>
                </a:p>
              </p:txBody>
            </p:sp>
            <p:cxnSp>
              <p:nvCxnSpPr>
                <p:cNvPr id="65" name="Straight Arrow Connector 64"/>
                <p:cNvCxnSpPr>
                  <a:stCxn id="64" idx="4"/>
                  <a:endCxn id="63" idx="0"/>
                </p:cNvCxnSpPr>
                <p:nvPr/>
              </p:nvCxnSpPr>
              <p:spPr>
                <a:xfrm>
                  <a:off x="4742988" y="2526640"/>
                  <a:ext cx="0" cy="5122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Cloud 65"/>
                <p:cNvSpPr/>
                <p:nvPr/>
              </p:nvSpPr>
              <p:spPr>
                <a:xfrm>
                  <a:off x="4742989" y="5289222"/>
                  <a:ext cx="1605005" cy="875532"/>
                </a:xfrm>
                <a:prstGeom prst="cloud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dirty="0">
                      <a:solidFill>
                        <a:srgbClr val="FFFFFF"/>
                      </a:solidFill>
                    </a:rPr>
                    <a:t>Virtual Services</a:t>
                  </a:r>
                </a:p>
              </p:txBody>
            </p:sp>
            <p:cxnSp>
              <p:nvCxnSpPr>
                <p:cNvPr id="67" name="Elbow Connector 66"/>
                <p:cNvCxnSpPr>
                  <a:stCxn id="63" idx="3"/>
                </p:cNvCxnSpPr>
                <p:nvPr/>
              </p:nvCxnSpPr>
              <p:spPr>
                <a:xfrm>
                  <a:off x="5238302" y="3344424"/>
                  <a:ext cx="622317" cy="1944798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/>
                <p:cNvCxnSpPr>
                  <a:stCxn id="63" idx="2"/>
                  <a:endCxn id="62" idx="3"/>
                </p:cNvCxnSpPr>
                <p:nvPr/>
              </p:nvCxnSpPr>
              <p:spPr>
                <a:xfrm rot="5400000">
                  <a:off x="3604444" y="4588443"/>
                  <a:ext cx="2077059" cy="20003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Elbow Connector 68"/>
                <p:cNvCxnSpPr>
                  <a:stCxn id="63" idx="1"/>
                </p:cNvCxnSpPr>
                <p:nvPr/>
              </p:nvCxnSpPr>
              <p:spPr>
                <a:xfrm rot="10800000" flipV="1">
                  <a:off x="3869839" y="3344424"/>
                  <a:ext cx="377835" cy="1827439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5527234" y="2874990"/>
                  <a:ext cx="833461" cy="82120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3</a:t>
                  </a:r>
                  <a:r>
                    <a:rPr lang="en-US" sz="800" baseline="30000" dirty="0">
                      <a:latin typeface="Arial"/>
                      <a:ea typeface="+mn-ea"/>
                      <a:cs typeface="+mn-cs"/>
                    </a:rPr>
                    <a:t>rd</a:t>
                  </a: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 Party Call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304674" y="2882441"/>
                  <a:ext cx="833461" cy="82120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IMS Data Access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4742988" y="3679734"/>
                  <a:ext cx="1117630" cy="82120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CICS </a:t>
                  </a:r>
                  <a:r>
                    <a:rPr lang="en-US" sz="800" dirty="0" err="1">
                      <a:latin typeface="Arial"/>
                      <a:ea typeface="+mn-ea"/>
                      <a:cs typeface="+mn-cs"/>
                    </a:rPr>
                    <a:t>Commarea</a:t>
                  </a:r>
                  <a:r>
                    <a:rPr lang="en-US" sz="800" dirty="0">
                      <a:latin typeface="Arial"/>
                      <a:ea typeface="+mn-ea"/>
                      <a:cs typeface="+mn-cs"/>
                    </a:rPr>
                    <a:t> Call</a:t>
                  </a:r>
                </a:p>
              </p:txBody>
            </p:sp>
          </p:grpSp>
          <p:pic>
            <p:nvPicPr>
              <p:cNvPr id="62" name="Picture 2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1492"/>
              <a:stretch>
                <a:fillRect/>
              </a:stretch>
            </p:blipFill>
            <p:spPr bwMode="auto">
              <a:xfrm>
                <a:off x="6368569" y="5119435"/>
                <a:ext cx="1009945" cy="11510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 r="41492"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3812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3780"/>
            <a:ext cx="907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"/>
                <a:cs typeface="Arial"/>
              </a:rPr>
              <a:t>Application refactoring for Services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175" y="1232105"/>
            <a:ext cx="8076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Use automated testing to insure same results prior to refactoring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D2D2D"/>
                </a:solidFill>
                <a:cs typeface="Arial"/>
              </a:rPr>
              <a:t>Begin to break up monolithic programs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Create callable services</a:t>
            </a:r>
          </a:p>
          <a:p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26231" y="1546904"/>
            <a:ext cx="4568665" cy="3455857"/>
            <a:chOff x="1881326" y="368947"/>
            <a:chExt cx="6423653" cy="4535488"/>
          </a:xfrm>
        </p:grpSpPr>
        <p:sp>
          <p:nvSpPr>
            <p:cNvPr id="9" name="Rounded Rectangle 8"/>
            <p:cNvSpPr/>
            <p:nvPr/>
          </p:nvSpPr>
          <p:spPr>
            <a:xfrm>
              <a:off x="6286943" y="1285562"/>
              <a:ext cx="871361" cy="29825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4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61023" y="4093494"/>
              <a:ext cx="871361" cy="2982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6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43180" y="1941831"/>
              <a:ext cx="871361" cy="29825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4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12" name="Arc 11"/>
            <p:cNvSpPr/>
            <p:nvPr/>
          </p:nvSpPr>
          <p:spPr>
            <a:xfrm rot="163022" flipH="1">
              <a:off x="5158554" y="1108722"/>
              <a:ext cx="1241425" cy="614363"/>
            </a:xfrm>
            <a:prstGeom prst="arc">
              <a:avLst>
                <a:gd name="adj1" fmla="val 12361295"/>
                <a:gd name="adj2" fmla="val 20020628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13" name="Group 89"/>
            <p:cNvGrpSpPr>
              <a:grpSpLocks/>
            </p:cNvGrpSpPr>
            <p:nvPr/>
          </p:nvGrpSpPr>
          <p:grpSpPr bwMode="auto">
            <a:xfrm>
              <a:off x="7779517" y="2967685"/>
              <a:ext cx="525462" cy="374650"/>
              <a:chOff x="3359" y="2977"/>
              <a:chExt cx="273" cy="260"/>
            </a:xfrm>
          </p:grpSpPr>
          <p:pic>
            <p:nvPicPr>
              <p:cNvPr id="66" name="Picture 90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9" y="2977"/>
                <a:ext cx="17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Oval 91"/>
              <p:cNvSpPr>
                <a:spLocks noChangeArrowheads="1"/>
              </p:cNvSpPr>
              <p:nvPr/>
            </p:nvSpPr>
            <p:spPr bwMode="auto">
              <a:xfrm>
                <a:off x="3461" y="3045"/>
                <a:ext cx="171" cy="171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100000">
                    <a:srgbClr val="F2F2F2"/>
                  </a:gs>
                </a:gsLst>
                <a:lin ang="16200000"/>
              </a:gra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 sz="1000" b="1"/>
              </a:p>
            </p:txBody>
          </p:sp>
          <p:sp>
            <p:nvSpPr>
              <p:cNvPr id="68" name="Oval 92"/>
              <p:cNvSpPr>
                <a:spLocks noChangeArrowheads="1"/>
              </p:cNvSpPr>
              <p:nvPr/>
            </p:nvSpPr>
            <p:spPr bwMode="auto">
              <a:xfrm>
                <a:off x="3472" y="3060"/>
                <a:ext cx="146" cy="1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en-US"/>
              </a:p>
            </p:txBody>
          </p:sp>
          <p:sp>
            <p:nvSpPr>
              <p:cNvPr id="69" name="WordArt 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88" y="3107"/>
                <a:ext cx="109" cy="56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atin typeface="Arial"/>
                    <a:cs typeface="Arial"/>
                  </a:rPr>
                  <a:t>CRM</a:t>
                </a:r>
              </a:p>
            </p:txBody>
          </p:sp>
        </p:grpSp>
        <p:grpSp>
          <p:nvGrpSpPr>
            <p:cNvPr id="14" name="Group 94"/>
            <p:cNvGrpSpPr>
              <a:grpSpLocks/>
            </p:cNvGrpSpPr>
            <p:nvPr/>
          </p:nvGrpSpPr>
          <p:grpSpPr bwMode="auto">
            <a:xfrm>
              <a:off x="7255642" y="3291535"/>
              <a:ext cx="523875" cy="374650"/>
              <a:chOff x="2792" y="2965"/>
              <a:chExt cx="273" cy="260"/>
            </a:xfrm>
          </p:grpSpPr>
          <p:pic>
            <p:nvPicPr>
              <p:cNvPr id="62" name="Picture 95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" y="2965"/>
                <a:ext cx="17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Oval 96"/>
              <p:cNvSpPr>
                <a:spLocks noChangeArrowheads="1"/>
              </p:cNvSpPr>
              <p:nvPr/>
            </p:nvSpPr>
            <p:spPr bwMode="auto">
              <a:xfrm>
                <a:off x="2894" y="3033"/>
                <a:ext cx="171" cy="171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100000">
                    <a:srgbClr val="F2F2F2"/>
                  </a:gs>
                </a:gsLst>
                <a:lin ang="16200000"/>
              </a:gra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 sz="1000" b="1"/>
              </a:p>
            </p:txBody>
          </p:sp>
          <p:sp>
            <p:nvSpPr>
              <p:cNvPr id="64" name="Oval 97"/>
              <p:cNvSpPr>
                <a:spLocks noChangeArrowheads="1"/>
              </p:cNvSpPr>
              <p:nvPr/>
            </p:nvSpPr>
            <p:spPr bwMode="auto">
              <a:xfrm>
                <a:off x="2905" y="3048"/>
                <a:ext cx="146" cy="1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en-US"/>
              </a:p>
            </p:txBody>
          </p:sp>
          <p:sp>
            <p:nvSpPr>
              <p:cNvPr id="65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8" y="3089"/>
                <a:ext cx="118" cy="6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atin typeface="Arial"/>
                    <a:cs typeface="Arial"/>
                  </a:rPr>
                  <a:t>ERP</a:t>
                </a:r>
              </a:p>
            </p:txBody>
          </p:sp>
        </p:grpSp>
        <p:grpSp>
          <p:nvGrpSpPr>
            <p:cNvPr id="15" name="Group 99"/>
            <p:cNvGrpSpPr>
              <a:grpSpLocks/>
            </p:cNvGrpSpPr>
            <p:nvPr/>
          </p:nvGrpSpPr>
          <p:grpSpPr bwMode="auto">
            <a:xfrm>
              <a:off x="6377754" y="3902722"/>
              <a:ext cx="523875" cy="374650"/>
              <a:chOff x="1535" y="3961"/>
              <a:chExt cx="273" cy="260"/>
            </a:xfrm>
          </p:grpSpPr>
          <p:pic>
            <p:nvPicPr>
              <p:cNvPr id="55" name="Picture 100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5" y="3961"/>
                <a:ext cx="17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Oval 101"/>
              <p:cNvSpPr>
                <a:spLocks noChangeArrowheads="1"/>
              </p:cNvSpPr>
              <p:nvPr/>
            </p:nvSpPr>
            <p:spPr bwMode="auto">
              <a:xfrm>
                <a:off x="1637" y="4029"/>
                <a:ext cx="171" cy="171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100000">
                    <a:srgbClr val="F2F2F2"/>
                  </a:gs>
                </a:gsLst>
                <a:lin ang="16200000"/>
              </a:gra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 sz="1000" b="1"/>
              </a:p>
            </p:txBody>
          </p:sp>
          <p:sp>
            <p:nvSpPr>
              <p:cNvPr id="57" name="Oval 102"/>
              <p:cNvSpPr>
                <a:spLocks noChangeArrowheads="1"/>
              </p:cNvSpPr>
              <p:nvPr/>
            </p:nvSpPr>
            <p:spPr bwMode="auto">
              <a:xfrm>
                <a:off x="1648" y="4044"/>
                <a:ext cx="146" cy="1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en-US"/>
              </a:p>
            </p:txBody>
          </p:sp>
          <p:grpSp>
            <p:nvGrpSpPr>
              <p:cNvPr id="58" name="Group 103"/>
              <p:cNvGrpSpPr>
                <a:grpSpLocks/>
              </p:cNvGrpSpPr>
              <p:nvPr/>
            </p:nvGrpSpPr>
            <p:grpSpPr bwMode="auto">
              <a:xfrm>
                <a:off x="1646" y="4060"/>
                <a:ext cx="145" cy="117"/>
                <a:chOff x="1154" y="3948"/>
                <a:chExt cx="186" cy="151"/>
              </a:xfrm>
            </p:grpSpPr>
            <p:sp>
              <p:nvSpPr>
                <p:cNvPr id="59" name="Oval 104"/>
                <p:cNvSpPr>
                  <a:spLocks noChangeArrowheads="1"/>
                </p:cNvSpPr>
                <p:nvPr/>
              </p:nvSpPr>
              <p:spPr bwMode="auto">
                <a:xfrm>
                  <a:off x="1154" y="3948"/>
                  <a:ext cx="186" cy="1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en-US" altLang="en-US"/>
                </a:p>
              </p:txBody>
            </p:sp>
            <p:pic>
              <p:nvPicPr>
                <p:cNvPr id="60" name="Picture 105" descr="ANd9GcThh7C_NcOdVrrU-A4X-mrUHoNj2T44yU3pf-d76GxYvNKlVcE1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-8000" contrast="-2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4" y="3961"/>
                  <a:ext cx="167" cy="1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AutoShape 106"/>
                <p:cNvSpPr>
                  <a:spLocks noChangeArrowheads="1"/>
                </p:cNvSpPr>
                <p:nvPr/>
              </p:nvSpPr>
              <p:spPr bwMode="auto">
                <a:xfrm>
                  <a:off x="1171" y="3967"/>
                  <a:ext cx="153" cy="114"/>
                </a:xfrm>
                <a:prstGeom prst="can">
                  <a:avLst>
                    <a:gd name="adj" fmla="val 25000"/>
                  </a:avLst>
                </a:prstGeom>
                <a:solidFill>
                  <a:srgbClr val="92C0E6">
                    <a:alpha val="5098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en-US" altLang="en-US"/>
                </a:p>
              </p:txBody>
            </p:sp>
          </p:grpSp>
        </p:grpSp>
        <p:grpSp>
          <p:nvGrpSpPr>
            <p:cNvPr id="16" name="Group 107"/>
            <p:cNvGrpSpPr>
              <a:grpSpLocks/>
            </p:cNvGrpSpPr>
            <p:nvPr/>
          </p:nvGrpSpPr>
          <p:grpSpPr bwMode="auto">
            <a:xfrm>
              <a:off x="6857179" y="3634435"/>
              <a:ext cx="527050" cy="374650"/>
              <a:chOff x="1370" y="3952"/>
              <a:chExt cx="273" cy="260"/>
            </a:xfrm>
          </p:grpSpPr>
          <p:pic>
            <p:nvPicPr>
              <p:cNvPr id="51" name="Picture 108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" y="3952"/>
                <a:ext cx="17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Oval 109"/>
              <p:cNvSpPr>
                <a:spLocks noChangeArrowheads="1"/>
              </p:cNvSpPr>
              <p:nvPr/>
            </p:nvSpPr>
            <p:spPr bwMode="auto">
              <a:xfrm>
                <a:off x="1472" y="4020"/>
                <a:ext cx="171" cy="171"/>
              </a:xfrm>
              <a:prstGeom prst="ellipse">
                <a:avLst/>
              </a:prstGeom>
              <a:gradFill rotWithShape="1">
                <a:gsLst>
                  <a:gs pos="0">
                    <a:srgbClr val="BFBFBF"/>
                  </a:gs>
                  <a:gs pos="100000">
                    <a:srgbClr val="F2F2F2"/>
                  </a:gs>
                </a:gsLst>
                <a:lin ang="16200000"/>
              </a:gradFill>
              <a:ln>
                <a:noFill/>
              </a:ln>
              <a:effectLst>
                <a:outerShdw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 sz="1000" b="1"/>
              </a:p>
            </p:txBody>
          </p:sp>
          <p:sp>
            <p:nvSpPr>
              <p:cNvPr id="53" name="Oval 110"/>
              <p:cNvSpPr>
                <a:spLocks noChangeArrowheads="1"/>
              </p:cNvSpPr>
              <p:nvPr/>
            </p:nvSpPr>
            <p:spPr bwMode="auto">
              <a:xfrm>
                <a:off x="1483" y="4035"/>
                <a:ext cx="146" cy="1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en-US"/>
              </a:p>
            </p:txBody>
          </p:sp>
          <p:pic>
            <p:nvPicPr>
              <p:cNvPr id="54" name="Picture 23" descr="cotton-cloud.png"/>
              <p:cNvPicPr>
                <a:picLocks noChangeAspect="1" noChangeArrowheads="1"/>
              </p:cNvPicPr>
              <p:nvPr/>
            </p:nvPicPr>
            <p:blipFill>
              <a:blip r:embed="rId4">
                <a:lum bright="-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3" y="4056"/>
                <a:ext cx="149" cy="89"/>
              </a:xfrm>
              <a:prstGeom prst="rect">
                <a:avLst/>
              </a:prstGeom>
              <a:blipFill dpi="0" rotWithShape="0">
                <a:blip>
                  <a:lum bright="-20000"/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1938994" y="3212210"/>
              <a:ext cx="272964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2447226" y="3111076"/>
              <a:ext cx="272474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2915311" y="3037671"/>
              <a:ext cx="272965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3446280" y="2897854"/>
              <a:ext cx="272965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3712642" y="2238457"/>
              <a:ext cx="272475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4019537" y="2832324"/>
              <a:ext cx="273948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4420638" y="2142401"/>
              <a:ext cx="272965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4975225" y="1045588"/>
              <a:ext cx="272964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Arc 24"/>
            <p:cNvSpPr/>
            <p:nvPr/>
          </p:nvSpPr>
          <p:spPr>
            <a:xfrm rot="20922877" flipH="1" flipV="1">
              <a:off x="4874392" y="1219847"/>
              <a:ext cx="1244600" cy="688975"/>
            </a:xfrm>
            <a:prstGeom prst="arc">
              <a:avLst>
                <a:gd name="adj1" fmla="val 18337899"/>
                <a:gd name="adj2" fmla="val 1873183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6" name="Rectangle 254"/>
            <p:cNvSpPr>
              <a:spLocks noChangeArrowheads="1"/>
            </p:cNvSpPr>
            <p:nvPr/>
          </p:nvSpPr>
          <p:spPr bwMode="auto">
            <a:xfrm>
              <a:off x="4944242" y="1546872"/>
              <a:ext cx="133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/>
                <a:t>Reuses</a:t>
              </a:r>
            </a:p>
          </p:txBody>
        </p:sp>
        <p:sp>
          <p:nvSpPr>
            <p:cNvPr id="27" name="Rectangle 255"/>
            <p:cNvSpPr>
              <a:spLocks noChangeArrowheads="1"/>
            </p:cNvSpPr>
            <p:nvPr/>
          </p:nvSpPr>
          <p:spPr bwMode="auto">
            <a:xfrm>
              <a:off x="5250629" y="837623"/>
              <a:ext cx="1127125" cy="40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dirty="0"/>
                <a:t>Shares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990010" y="2782707"/>
              <a:ext cx="870986" cy="29825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4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29" name="Arc 28"/>
            <p:cNvSpPr/>
            <p:nvPr/>
          </p:nvSpPr>
          <p:spPr>
            <a:xfrm rot="20922877" flipH="1" flipV="1">
              <a:off x="4672779" y="2040585"/>
              <a:ext cx="1244600" cy="687387"/>
            </a:xfrm>
            <a:prstGeom prst="arc">
              <a:avLst>
                <a:gd name="adj1" fmla="val 18337899"/>
                <a:gd name="adj2" fmla="val 21312486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0" name="Rectangle 259"/>
            <p:cNvSpPr>
              <a:spLocks noChangeArrowheads="1"/>
            </p:cNvSpPr>
            <p:nvPr/>
          </p:nvSpPr>
          <p:spPr bwMode="auto">
            <a:xfrm>
              <a:off x="4975992" y="2372372"/>
              <a:ext cx="14430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/>
                <a:t>Combines</a:t>
              </a:r>
            </a:p>
          </p:txBody>
        </p:sp>
        <p:sp>
          <p:nvSpPr>
            <p:cNvPr id="31" name="Arc 30"/>
            <p:cNvSpPr/>
            <p:nvPr/>
          </p:nvSpPr>
          <p:spPr>
            <a:xfrm rot="163022" flipH="1">
              <a:off x="4588642" y="1997722"/>
              <a:ext cx="1243012" cy="614363"/>
            </a:xfrm>
            <a:prstGeom prst="arc">
              <a:avLst>
                <a:gd name="adj1" fmla="val 16315049"/>
                <a:gd name="adj2" fmla="val 20020628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2" name="Rectangle 263"/>
            <p:cNvSpPr>
              <a:spLocks noChangeArrowheads="1"/>
            </p:cNvSpPr>
            <p:nvPr/>
          </p:nvSpPr>
          <p:spPr bwMode="auto">
            <a:xfrm>
              <a:off x="3985116" y="1727846"/>
              <a:ext cx="1148037" cy="40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 dirty="0"/>
                <a:t>Shares</a:t>
              </a:r>
            </a:p>
          </p:txBody>
        </p:sp>
        <p:sp>
          <p:nvSpPr>
            <p:cNvPr id="33" name="Arc 32"/>
            <p:cNvSpPr/>
            <p:nvPr/>
          </p:nvSpPr>
          <p:spPr>
            <a:xfrm rot="20922877" flipH="1" flipV="1">
              <a:off x="4352104" y="2683522"/>
              <a:ext cx="1241425" cy="546100"/>
            </a:xfrm>
            <a:prstGeom prst="arc">
              <a:avLst>
                <a:gd name="adj1" fmla="val 13366521"/>
                <a:gd name="adj2" fmla="val 21312486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4" name="Rectangle 266"/>
            <p:cNvSpPr>
              <a:spLocks noChangeArrowheads="1"/>
            </p:cNvSpPr>
            <p:nvPr/>
          </p:nvSpPr>
          <p:spPr bwMode="auto">
            <a:xfrm>
              <a:off x="4363217" y="3259785"/>
              <a:ext cx="16113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/>
                <a:t>Composes</a:t>
              </a:r>
            </a:p>
          </p:txBody>
        </p:sp>
        <p:sp>
          <p:nvSpPr>
            <p:cNvPr id="35" name="Arc 34"/>
            <p:cNvSpPr/>
            <p:nvPr/>
          </p:nvSpPr>
          <p:spPr>
            <a:xfrm rot="2459575" flipH="1">
              <a:off x="5212529" y="3172472"/>
              <a:ext cx="2043113" cy="895350"/>
            </a:xfrm>
            <a:prstGeom prst="arc">
              <a:avLst>
                <a:gd name="adj1" fmla="val 13417408"/>
                <a:gd name="adj2" fmla="val 19884975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6" name="Arc 35"/>
            <p:cNvSpPr/>
            <p:nvPr/>
          </p:nvSpPr>
          <p:spPr>
            <a:xfrm rot="1240201" flipH="1">
              <a:off x="5482404" y="2945460"/>
              <a:ext cx="1890713" cy="1209675"/>
            </a:xfrm>
            <a:prstGeom prst="arc">
              <a:avLst>
                <a:gd name="adj1" fmla="val 13417408"/>
                <a:gd name="adj2" fmla="val 19126892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317811" y="699646"/>
              <a:ext cx="871362" cy="29825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400" dirty="0">
                  <a:solidFill>
                    <a:schemeClr val="tx1"/>
                  </a:solidFill>
                </a:rPr>
                <a:t>API</a:t>
              </a:r>
            </a:p>
          </p:txBody>
        </p:sp>
        <p:pic>
          <p:nvPicPr>
            <p:cNvPr id="38" name="Picture 126" descr="Developers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946"/>
            <a:stretch/>
          </p:blipFill>
          <p:spPr bwMode="auto">
            <a:xfrm>
              <a:off x="6433898" y="463923"/>
              <a:ext cx="272965" cy="520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Arc 38"/>
            <p:cNvSpPr/>
            <p:nvPr/>
          </p:nvSpPr>
          <p:spPr>
            <a:xfrm rot="163022" flipH="1">
              <a:off x="6604767" y="862660"/>
              <a:ext cx="1155700" cy="947737"/>
            </a:xfrm>
            <a:prstGeom prst="arc">
              <a:avLst>
                <a:gd name="adj1" fmla="val 16350821"/>
                <a:gd name="adj2" fmla="val 20575518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0" name="Rectangle 272"/>
            <p:cNvSpPr>
              <a:spLocks noChangeArrowheads="1"/>
            </p:cNvSpPr>
            <p:nvPr/>
          </p:nvSpPr>
          <p:spPr bwMode="auto">
            <a:xfrm>
              <a:off x="6749229" y="368947"/>
              <a:ext cx="13985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/>
                <a:t>Enhances</a:t>
              </a:r>
            </a:p>
          </p:txBody>
        </p:sp>
        <p:sp>
          <p:nvSpPr>
            <p:cNvPr id="41" name="Arc 40"/>
            <p:cNvSpPr/>
            <p:nvPr/>
          </p:nvSpPr>
          <p:spPr>
            <a:xfrm rot="1240201" flipH="1">
              <a:off x="5668142" y="2667647"/>
              <a:ext cx="2312987" cy="1530350"/>
            </a:xfrm>
            <a:prstGeom prst="arc">
              <a:avLst>
                <a:gd name="adj1" fmla="val 14005497"/>
                <a:gd name="adj2" fmla="val 20365719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2" name="Arc 41"/>
            <p:cNvSpPr/>
            <p:nvPr/>
          </p:nvSpPr>
          <p:spPr>
            <a:xfrm rot="4648333" flipH="1">
              <a:off x="5287935" y="3414566"/>
              <a:ext cx="1482725" cy="827088"/>
            </a:xfrm>
            <a:prstGeom prst="arc">
              <a:avLst>
                <a:gd name="adj1" fmla="val 14960169"/>
                <a:gd name="adj2" fmla="val 21181155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3" name="Rectangle 328"/>
            <p:cNvSpPr>
              <a:spLocks noChangeArrowheads="1"/>
            </p:cNvSpPr>
            <p:nvPr/>
          </p:nvSpPr>
          <p:spPr bwMode="auto">
            <a:xfrm>
              <a:off x="3474217" y="4599635"/>
              <a:ext cx="22875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/>
                <a:t>External APIs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987130" y="4225092"/>
              <a:ext cx="871361" cy="2982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6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45" name="Arc 44"/>
            <p:cNvSpPr/>
            <p:nvPr/>
          </p:nvSpPr>
          <p:spPr>
            <a:xfrm rot="3323210" flipH="1">
              <a:off x="3179736" y="3290741"/>
              <a:ext cx="1065212" cy="1143000"/>
            </a:xfrm>
            <a:prstGeom prst="arc">
              <a:avLst>
                <a:gd name="adj1" fmla="val 13108061"/>
                <a:gd name="adj2" fmla="val 19126892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6" name="Rectangle 333"/>
            <p:cNvSpPr>
              <a:spLocks noChangeArrowheads="1"/>
            </p:cNvSpPr>
            <p:nvPr/>
          </p:nvSpPr>
          <p:spPr bwMode="auto">
            <a:xfrm>
              <a:off x="2878904" y="3621735"/>
              <a:ext cx="15192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1400"/>
                <a:t>Consumes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881326" y="4313688"/>
              <a:ext cx="871361" cy="2982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6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48" name="Arc 47"/>
            <p:cNvSpPr/>
            <p:nvPr/>
          </p:nvSpPr>
          <p:spPr>
            <a:xfrm rot="3323210" flipH="1">
              <a:off x="2206598" y="3554266"/>
              <a:ext cx="1066800" cy="1030288"/>
            </a:xfrm>
            <a:prstGeom prst="arc">
              <a:avLst>
                <a:gd name="adj1" fmla="val 13417408"/>
                <a:gd name="adj2" fmla="val 19126892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020879" y="3864669"/>
              <a:ext cx="871362" cy="2982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reflection blurRad="6350" stA="50000" endA="300" endPos="55500" dist="1016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r>
                <a:rPr lang="en-GB" sz="16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50" name="Arc 49"/>
            <p:cNvSpPr/>
            <p:nvPr/>
          </p:nvSpPr>
          <p:spPr>
            <a:xfrm rot="7171049" flipH="1">
              <a:off x="4945829" y="3299472"/>
              <a:ext cx="1035050" cy="565150"/>
            </a:xfrm>
            <a:prstGeom prst="arc">
              <a:avLst>
                <a:gd name="adj1" fmla="val 14863939"/>
                <a:gd name="adj2" fmla="val 21181155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5" tIns="45718" rIns="91435" bIns="45718" anchor="ctr"/>
            <a:lstStyle/>
            <a:p>
              <a:pPr algn="ctr"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6390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3780"/>
            <a:ext cx="90728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Arial"/>
                <a:cs typeface="Arial"/>
              </a:rPr>
              <a:t>Integrated </a:t>
            </a:r>
            <a:r>
              <a:rPr lang="en-US" sz="3200" dirty="0" smtClean="0">
                <a:solidFill>
                  <a:schemeClr val="bg2"/>
                </a:solidFill>
                <a:latin typeface="Arial"/>
                <a:cs typeface="Arial"/>
              </a:rPr>
              <a:t>Monitoring / Operations Feedback</a:t>
            </a:r>
            <a:endParaRPr lang="en-US" sz="3200" dirty="0" smtClean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540" y="1173222"/>
            <a:ext cx="80764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Use the production monitoring data to understand end to end application performance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Examine the individual parts of the application to determine areas for improvement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Use the same monitoring tools as in production to configure monitoring thresholds while in </a:t>
            </a: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development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D2D2D"/>
                </a:solidFill>
                <a:cs typeface="Arial"/>
              </a:rPr>
              <a:t>Understand the most used or most CPU consuming modules</a:t>
            </a:r>
          </a:p>
          <a:p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 </a:t>
            </a:r>
            <a:endParaRPr lang="en-US" sz="2400" dirty="0" smtClean="0">
              <a:solidFill>
                <a:srgbClr val="2D2D2D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pic>
        <p:nvPicPr>
          <p:cNvPr id="8" name="Picture 8" descr="C:\Users\IBM_ADMIN\Documents\RATIONAL\Jazz\Innovate 2013\Mini-main App Dev presentation\Screenshots\Continuous Monitoring (George Mina)\ScreenHunter_66 May. 15 14.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20" y="3902668"/>
            <a:ext cx="1731326" cy="1216266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16" y="3878102"/>
            <a:ext cx="1289812" cy="124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90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3780"/>
            <a:ext cx="907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"/>
                <a:cs typeface="Arial"/>
              </a:rPr>
              <a:t>Modern Development Tools and Practices </a:t>
            </a:r>
            <a:endParaRPr lang="en-US" sz="3600" dirty="0" smtClean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609" y="1090111"/>
            <a:ext cx="80764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Modern SCM and Build process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Why are you using a 30 year old tool for z code</a:t>
            </a:r>
            <a:endParaRPr lang="en-US" sz="2400" dirty="0" smtClean="0">
              <a:solidFill>
                <a:srgbClr val="2D2D2D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Modern Practices – automated build pipeline, automated testing, code coverage, code quality rules</a:t>
            </a:r>
            <a:endParaRPr lang="en-US" sz="2400" dirty="0" smtClean="0">
              <a:solidFill>
                <a:srgbClr val="2D2D2D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Why is your z source not in an SCM you would put your distributed source into</a:t>
            </a:r>
            <a:endParaRPr lang="en-US" sz="2400" dirty="0" smtClean="0">
              <a:solidFill>
                <a:srgbClr val="2D2D2D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95" y="3340958"/>
            <a:ext cx="2283744" cy="1707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096" y="2979918"/>
            <a:ext cx="2977497" cy="20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0" y="983702"/>
            <a:ext cx="4267200" cy="2114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b="1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Financial Services Provider</a:t>
            </a:r>
            <a:r>
              <a:rPr lang="en-US" sz="1800" dirty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/>
            </a:r>
            <a:br>
              <a:rPr lang="en-US" sz="1800" dirty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</a:br>
            <a:r>
              <a:rPr lang="en-US" sz="1800" i="1" dirty="0" smtClean="0">
                <a:latin typeface="Arial" charset="0"/>
                <a:ea typeface="SimSun" charset="0"/>
                <a:cs typeface="SimSun" charset="0"/>
              </a:rPr>
              <a:t>Testing reduced from weeks to hours</a:t>
            </a:r>
          </a:p>
          <a:p>
            <a:pPr marL="0" indent="0">
              <a:buFont typeface="Wingdings" charset="0"/>
              <a:buNone/>
            </a:pPr>
            <a:r>
              <a:rPr lang="en-US" sz="1800" i="1" dirty="0" smtClean="0">
                <a:latin typeface="Arial" charset="0"/>
                <a:ea typeface="SimSun" charset="0"/>
                <a:cs typeface="SimSun" charset="0"/>
              </a:rPr>
              <a:t>Gained visibility, transparency, and improved planning </a:t>
            </a:r>
          </a:p>
          <a:p>
            <a:pPr marL="0" indent="0">
              <a:buFont typeface="Wingdings" charset="0"/>
              <a:buNone/>
            </a:pPr>
            <a:r>
              <a:rPr lang="en-US" sz="1200" i="1" dirty="0" smtClean="0">
                <a:latin typeface="Arial" charset="0"/>
                <a:ea typeface="SimSun" charset="0"/>
                <a:cs typeface="SimSun" charset="0"/>
              </a:rPr>
              <a:t>Used a common set of modern tools to improve overall development process.  Adopted virtual services and automated testing as part of the process.  </a:t>
            </a:r>
            <a:endParaRPr lang="en-US" sz="1200" dirty="0">
              <a:latin typeface="Arial" charset="0"/>
              <a:ea typeface="MS PGothic" charset="0"/>
            </a:endParaRPr>
          </a:p>
        </p:txBody>
      </p:sp>
      <p:sp>
        <p:nvSpPr>
          <p:cNvPr id="15365" name="Content Placeholder 6"/>
          <p:cNvSpPr>
            <a:spLocks noGrp="1"/>
          </p:cNvSpPr>
          <p:nvPr>
            <p:ph sz="half" idx="4294967295"/>
          </p:nvPr>
        </p:nvSpPr>
        <p:spPr>
          <a:xfrm>
            <a:off x="4792840" y="1051964"/>
            <a:ext cx="4267200" cy="2046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sz="1800" b="1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Bank </a:t>
            </a:r>
          </a:p>
          <a:p>
            <a:pPr marL="0" indent="0">
              <a:buFont typeface="Wingdings" charset="0"/>
              <a:buNone/>
            </a:pPr>
            <a:r>
              <a:rPr lang="en-US" sz="1800" i="1" dirty="0" smtClean="0">
                <a:latin typeface="Arial" charset="0"/>
                <a:ea typeface="SimSun" charset="0"/>
                <a:cs typeface="SimSun" charset="0"/>
              </a:rPr>
              <a:t>Automated Testing reduced software development time by over 90% and decreased time to market by 40%</a:t>
            </a:r>
          </a:p>
          <a:p>
            <a:pPr marL="0" indent="0">
              <a:buFont typeface="Wingdings" charset="0"/>
              <a:buNone/>
            </a:pPr>
            <a:r>
              <a:rPr lang="en-US" sz="1200" i="1" dirty="0" smtClean="0">
                <a:latin typeface="Arial" charset="0"/>
                <a:ea typeface="SimSun" charset="0"/>
                <a:cs typeface="SimSun" charset="0"/>
              </a:rPr>
              <a:t>Established automated virtual automated test environments to support the development and test teams, as well as move to automated testing.   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 bwMode="auto">
          <a:xfrm>
            <a:off x="4724400" y="3073169"/>
            <a:ext cx="42672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+mn-lt"/>
                <a:ea typeface="MS PGothic" pitchFamily="34" charset="-128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  <a:ea typeface="MS PGothic" pitchFamily="34" charset="-128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eaLnBrk="1" hangingPunct="1">
              <a:buFont typeface="Times New Roman" charset="0"/>
              <a:buNone/>
              <a:defRPr/>
            </a:pPr>
            <a:r>
              <a:rPr lang="en-US" altLang="en-US" b="1" kern="0" dirty="0" smtClean="0">
                <a:solidFill>
                  <a:schemeClr val="bg2"/>
                </a:solidFill>
                <a:ea typeface="SimSun" pitchFamily="2" charset="-122"/>
              </a:rPr>
              <a:t>Financial Services Company </a:t>
            </a:r>
          </a:p>
          <a:p>
            <a:pPr marL="0" indent="0">
              <a:buFont typeface="Wingdings" charset="0"/>
              <a:buNone/>
            </a:pPr>
            <a:r>
              <a:rPr lang="en-US" i="1" dirty="0" smtClean="0">
                <a:latin typeface="Arial" charset="0"/>
                <a:ea typeface="SimSun" charset="0"/>
                <a:cs typeface="SimSun" charset="0"/>
              </a:rPr>
              <a:t>Automated deployment of resources to provide testing environments, can now deploy z/OS for a team in less than 40 minutes.  </a:t>
            </a:r>
            <a:endParaRPr lang="en-US" i="1" dirty="0">
              <a:latin typeface="Arial" charset="0"/>
              <a:ea typeface="SimSun" charset="0"/>
              <a:cs typeface="SimSun" charset="0"/>
            </a:endParaRPr>
          </a:p>
          <a:p>
            <a:pPr eaLnBrk="1" hangingPunct="1">
              <a:buFont typeface="Times New Roman" charset="0"/>
              <a:buNone/>
              <a:defRPr/>
            </a:pPr>
            <a:endParaRPr lang="en-US" altLang="en-US" b="1" kern="0" dirty="0">
              <a:solidFill>
                <a:schemeClr val="accent1"/>
              </a:solidFill>
              <a:ea typeface="SimSun" pitchFamily="2" charset="-122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4572000" y="1015273"/>
            <a:ext cx="0" cy="437792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90500" y="2944562"/>
            <a:ext cx="8763000" cy="1905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Placeholder 5"/>
          <p:cNvSpPr txBox="1">
            <a:spLocks/>
          </p:cNvSpPr>
          <p:nvPr/>
        </p:nvSpPr>
        <p:spPr>
          <a:xfrm>
            <a:off x="190500" y="3077988"/>
            <a:ext cx="4267200" cy="21145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1800" b="1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>Internal z/OS Development Teams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  <a:t/>
            </a:r>
            <a:br>
              <a:rPr lang="en-US" sz="1800" dirty="0" smtClean="0">
                <a:solidFill>
                  <a:schemeClr val="bg2"/>
                </a:solidFill>
                <a:latin typeface="Arial" charset="0"/>
                <a:ea typeface="SimSun" charset="0"/>
                <a:cs typeface="SimSun" charset="0"/>
              </a:rPr>
            </a:br>
            <a:r>
              <a:rPr lang="en-US" sz="1800" dirty="0" smtClean="0">
                <a:latin typeface="Arial" charset="0"/>
                <a:ea typeface="SimSun" charset="0"/>
                <a:cs typeface="SimSun" charset="0"/>
              </a:rPr>
              <a:t>“</a:t>
            </a:r>
            <a:r>
              <a:rPr lang="en-US" sz="1200" dirty="0" smtClean="0"/>
              <a:t>With the modern tools JAT </a:t>
            </a:r>
            <a:r>
              <a:rPr lang="en-US" sz="1200" dirty="0"/>
              <a:t>&amp; Jenkins framework </a:t>
            </a:r>
            <a:r>
              <a:rPr lang="en-US" sz="1200" dirty="0" smtClean="0"/>
              <a:t>our BVT can run in half the time it used to take.  </a:t>
            </a:r>
            <a:r>
              <a:rPr lang="en-US" sz="1200" dirty="0"/>
              <a:t>This allows 50 additional regression test cases to be run with every build in less total time than the old tools required for just the BVT</a:t>
            </a:r>
            <a:r>
              <a:rPr lang="en-US" sz="1200" dirty="0" smtClean="0"/>
              <a:t>.”</a:t>
            </a:r>
          </a:p>
          <a:p>
            <a:pPr marL="0" indent="0">
              <a:buNone/>
            </a:pPr>
            <a:r>
              <a:rPr lang="en-US" sz="1200" dirty="0">
                <a:latin typeface="Helvetica Neue"/>
              </a:rPr>
              <a:t>“Used to be very long to setup a system (VM). Can now setup 10 systems &lt; 1/2 day” and </a:t>
            </a:r>
            <a:r>
              <a:rPr lang="en-US" sz="1200" i="1" dirty="0">
                <a:latin typeface="Helvetica Neue"/>
              </a:rPr>
              <a:t>“Easy to start a new system if my current instance hosed up”</a:t>
            </a:r>
            <a:r>
              <a:rPr lang="en-US" sz="1200" dirty="0">
                <a:latin typeface="Helvetica Neue"/>
              </a:rPr>
              <a:t> </a:t>
            </a:r>
            <a:endParaRPr lang="en-US" sz="1200" dirty="0"/>
          </a:p>
          <a:p>
            <a:pPr marL="0" indent="0">
              <a:buFont typeface="Wingdings" charset="0"/>
              <a:buNone/>
            </a:pPr>
            <a:r>
              <a:rPr lang="en-US" sz="1200" i="1" dirty="0" smtClean="0">
                <a:latin typeface="Arial" charset="0"/>
                <a:ea typeface="SimSun" charset="0"/>
                <a:cs typeface="SimSun" charset="0"/>
              </a:rPr>
              <a:t>.  </a:t>
            </a:r>
            <a:endParaRPr lang="en-US" sz="1200" dirty="0">
              <a:latin typeface="Arial" charset="0"/>
              <a:ea typeface="MS PGothic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051" y="209940"/>
            <a:ext cx="6947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"/>
                <a:cs typeface="Arial"/>
              </a:rPr>
              <a:t>Success Stories</a:t>
            </a:r>
          </a:p>
        </p:txBody>
      </p:sp>
    </p:spTree>
    <p:extLst>
      <p:ext uri="{BB962C8B-B14F-4D97-AF65-F5344CB8AC3E}">
        <p14:creationId xmlns:p14="http://schemas.microsoft.com/office/powerpoint/2010/main" val="55021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874712"/>
            <a:ext cx="2886198" cy="317710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Mainframe Testing – </a:t>
            </a:r>
            <a:r>
              <a:rPr lang="en-US" dirty="0"/>
              <a:t>Key Takeaways</a:t>
            </a:r>
            <a:endParaRPr lang="en-US" dirty="0">
              <a:effectLst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154681" y="960120"/>
            <a:ext cx="5623560" cy="2914650"/>
          </a:xfrm>
          <a:prstGeom prst="rect">
            <a:avLst/>
          </a:prstGeom>
        </p:spPr>
        <p:txBody>
          <a:bodyPr lIns="68589" tIns="34295" rIns="68589" bIns="34295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1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0" spc="-3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046" indent="-175046">
              <a:buFont typeface="+mj-lt"/>
              <a:buAutoNum type="arabicPeriod"/>
            </a:pPr>
            <a:r>
              <a:rPr lang="en-US" b="1" dirty="0" smtClean="0"/>
              <a:t>Mainframe development must modernize, the practices and tools created 30 years ago are no longer appropriate. </a:t>
            </a:r>
            <a:r>
              <a:rPr lang="en-US" i="1" dirty="0" smtClean="0"/>
              <a:t>Automated testing for mainframe environments is a change that must be supported via tools and time. </a:t>
            </a:r>
            <a:br>
              <a:rPr lang="en-US" i="1" dirty="0" smtClean="0"/>
            </a:br>
            <a:endParaRPr lang="en-US" i="1" dirty="0"/>
          </a:p>
          <a:p>
            <a:pPr marL="175046" indent="-175046">
              <a:buFont typeface="+mj-lt"/>
              <a:buAutoNum type="arabicPeriod"/>
            </a:pPr>
            <a:r>
              <a:rPr lang="en-US" b="1" dirty="0" smtClean="0"/>
              <a:t>Having the capacity needed for automated testing is critical. </a:t>
            </a:r>
            <a:r>
              <a:rPr lang="en-US" i="1" dirty="0" smtClean="0"/>
              <a:t>Development and test capacity for mainframes to support automated testing is required.  To avoid the MIPS charges on existing hardware Rational Development and Test Environments for System z can be used.</a:t>
            </a:r>
            <a:br>
              <a:rPr lang="en-US" i="1" dirty="0" smtClean="0"/>
            </a:br>
            <a:endParaRPr lang="en-US" i="1" dirty="0"/>
          </a:p>
          <a:p>
            <a:pPr marL="175046" indent="-175046">
              <a:buFont typeface="+mj-lt"/>
              <a:buAutoNum type="arabicPeriod"/>
            </a:pPr>
            <a:r>
              <a:rPr lang="en-US" b="1" dirty="0" smtClean="0"/>
              <a:t>The use of interface testing and virtual services can be a good way to get started. </a:t>
            </a:r>
            <a:r>
              <a:rPr lang="en-US" i="1" dirty="0"/>
              <a:t>M</a:t>
            </a:r>
            <a:r>
              <a:rPr lang="en-US" i="1" dirty="0" smtClean="0"/>
              <a:t>ainframe applications are usually called via an external interface, use this to build automated interface testing to build up test cases for existing capability.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02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2527" y="1082577"/>
            <a:ext cx="61118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Lorem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Ipsum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 dolor sit, to </a:t>
            </a:r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amet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consectetur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irare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adispicing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elit</a:t>
            </a:r>
            <a:r>
              <a:rPr lang="en-US" sz="4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done et</a:t>
            </a:r>
          </a:p>
          <a:p>
            <a:r>
              <a:rPr lang="en-US" sz="4000" dirty="0" err="1" smtClean="0">
                <a:solidFill>
                  <a:srgbClr val="FFFFFF"/>
                </a:solidFill>
                <a:latin typeface="Arial"/>
                <a:cs typeface="Arial"/>
              </a:rPr>
              <a:t>ectals</a:t>
            </a:r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 tempus.</a:t>
            </a:r>
            <a:endParaRPr lang="en-US" sz="4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227" y="523876"/>
            <a:ext cx="167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Quote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5751" y="794857"/>
            <a:ext cx="755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“</a:t>
            </a:r>
            <a:endParaRPr lang="en-US" sz="120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5654374" y="2038351"/>
            <a:ext cx="914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“</a:t>
            </a:r>
            <a:endParaRPr lang="en-US" sz="130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2525" y="4355943"/>
            <a:ext cx="1960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  <a:latin typeface="Arial"/>
                <a:cs typeface="Arial"/>
              </a:rPr>
              <a:t>Author, Secondary Information</a:t>
            </a:r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0879" y="73397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0154" y="73025"/>
            <a:ext cx="2187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Presentation Title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90879" y="73025"/>
            <a:ext cx="1547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September 16, 2015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227" y="86097"/>
            <a:ext cx="2187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IBM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4843" y="1863864"/>
            <a:ext cx="522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</a:rPr>
              <a:t>Thank You!</a:t>
            </a:r>
            <a:endParaRPr lang="en-US" sz="4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268288" y="4902994"/>
            <a:ext cx="366712" cy="1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defRPr>
            </a:lvl1pPr>
            <a:lvl2pPr marL="742950" indent="-28575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0" latinLnBrk="0" hangingPunct="0"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l" defTabSz="457200" rtl="0" eaLnBrk="0" latinLnBrk="0" hangingPunct="0"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l" defTabSz="457200" rtl="0" eaLnBrk="0" latinLnBrk="0" hangingPunct="0"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l" defTabSz="457200" rtl="0" eaLnBrk="0" latinLnBrk="0" hangingPunct="0">
              <a:defRPr sz="16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7A20AAD-ED93-F840-98DE-F3DEB0673F9A}" type="slidenum">
              <a:rPr lang="en-US" sz="800" smtClean="0"/>
              <a:pPr/>
              <a:t>17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9762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978" y="607660"/>
            <a:ext cx="5758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Arial"/>
                <a:cs typeface="Arial"/>
              </a:rPr>
              <a:t>Rosalind Radcliffe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1" y="1494790"/>
            <a:ext cx="80978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IBM Distinguished Engineer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Chief Architect for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DevOps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Enterprise Systems</a:t>
            </a: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29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years in IBM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Started in ISPF Development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Worked in Services, responsible for SOA management, modern development tooling for z/OS, and now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DevOps</a:t>
            </a: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3360" y="73025"/>
            <a:ext cx="3860800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 smtClean="0">
                <a:cs typeface="Arial"/>
              </a:rPr>
              <a:t>Test Automation for Mainframe Applications </a:t>
            </a:r>
            <a:endParaRPr lang="en-US" sz="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9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98588"/>
            <a:ext cx="3109913" cy="1090612"/>
          </a:xfrm>
          <a:prstGeom prst="rect">
            <a:avLst/>
          </a:prstGeom>
        </p:spPr>
        <p:txBody>
          <a:bodyPr/>
          <a:lstStyle/>
          <a:p>
            <a:r>
              <a:rPr lang="en-US" sz="2600" dirty="0">
                <a:latin typeface="Lubalin for IBM Demi" charset="0"/>
                <a:ea typeface="MS PGothic" charset="0"/>
              </a:rPr>
              <a:t>The </a:t>
            </a:r>
            <a:br>
              <a:rPr lang="en-US" sz="2600" dirty="0">
                <a:latin typeface="Lubalin for IBM Demi" charset="0"/>
                <a:ea typeface="MS PGothic" charset="0"/>
              </a:rPr>
            </a:br>
            <a:r>
              <a:rPr lang="en-US" sz="3400" b="1" dirty="0">
                <a:latin typeface="Lubalin for IBM Demi" charset="0"/>
                <a:ea typeface="MS PGothic" charset="0"/>
              </a:rPr>
              <a:t>worlds leading</a:t>
            </a:r>
            <a:r>
              <a:rPr lang="en-US" sz="2600" dirty="0">
                <a:latin typeface="Lubalin for IBM Demi" charset="0"/>
                <a:ea typeface="MS PGothic" charset="0"/>
              </a:rPr>
              <a:t> businesses run on </a:t>
            </a:r>
            <a:r>
              <a:rPr lang="en-US" sz="2600" dirty="0" smtClean="0">
                <a:latin typeface="Lubalin for IBM Demi" charset="0"/>
                <a:ea typeface="MS PGothic" charset="0"/>
              </a:rPr>
              <a:t>z Systems </a:t>
            </a:r>
            <a:endParaRPr lang="en-US" sz="2600" dirty="0">
              <a:latin typeface="Lubalin for IBM Demi" charset="0"/>
              <a:ea typeface="MS PGothic" charset="0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0" y="893763"/>
            <a:ext cx="4857750" cy="3182937"/>
          </a:xfrm>
          <a:prstGeom prst="rect">
            <a:avLst/>
          </a:prstGeom>
        </p:spPr>
        <p:txBody>
          <a:bodyPr/>
          <a:lstStyle/>
          <a:p>
            <a:pPr>
              <a:buFont typeface="Wingdings" charset="0"/>
              <a:buNone/>
            </a:pPr>
            <a:endParaRPr lang="en-US" sz="1800" dirty="0">
              <a:latin typeface="Arial" charset="0"/>
              <a:ea typeface="MS PGothic" charset="0"/>
            </a:endParaRPr>
          </a:p>
          <a:p>
            <a:pPr>
              <a:buFont typeface="Wingdings" charset="0"/>
              <a:buNone/>
            </a:pPr>
            <a:r>
              <a:rPr lang="en-US" sz="3200" b="1" dirty="0">
                <a:latin typeface="Arial" charset="0"/>
                <a:ea typeface="MS PGothic" charset="0"/>
              </a:rPr>
              <a:t>92</a:t>
            </a:r>
            <a:r>
              <a:rPr lang="en-US" sz="1800" dirty="0">
                <a:latin typeface="Arial" charset="0"/>
                <a:ea typeface="MS PGothic" charset="0"/>
              </a:rPr>
              <a:t> of the top 100 worldwide banks</a:t>
            </a:r>
          </a:p>
          <a:p>
            <a:pPr>
              <a:buFont typeface="Wingdings" charset="0"/>
              <a:buNone/>
            </a:pPr>
            <a:endParaRPr lang="en-US" sz="1800" dirty="0">
              <a:latin typeface="Arial" charset="0"/>
              <a:ea typeface="MS PGothic" charset="0"/>
            </a:endParaRPr>
          </a:p>
          <a:p>
            <a:pPr>
              <a:buFont typeface="Wingdings" charset="0"/>
              <a:buNone/>
            </a:pPr>
            <a:r>
              <a:rPr lang="en-US" sz="3200" b="1" dirty="0">
                <a:latin typeface="Arial" charset="0"/>
                <a:ea typeface="MS PGothic" charset="0"/>
              </a:rPr>
              <a:t>23</a:t>
            </a:r>
            <a:r>
              <a:rPr lang="en-US" sz="1800" dirty="0">
                <a:latin typeface="Arial" charset="0"/>
                <a:ea typeface="MS PGothic" charset="0"/>
              </a:rPr>
              <a:t> of the top 25 US retailers</a:t>
            </a:r>
          </a:p>
          <a:p>
            <a:pPr>
              <a:buFont typeface="Wingdings" charset="0"/>
              <a:buNone/>
            </a:pPr>
            <a:endParaRPr lang="en-US" sz="1800" dirty="0">
              <a:latin typeface="Arial" charset="0"/>
              <a:ea typeface="MS PGothic" charset="0"/>
            </a:endParaRPr>
          </a:p>
          <a:p>
            <a:pPr>
              <a:buFont typeface="Wingdings" charset="0"/>
              <a:buNone/>
            </a:pPr>
            <a:r>
              <a:rPr lang="en-US" sz="3200" b="1" dirty="0">
                <a:latin typeface="Arial" charset="0"/>
                <a:ea typeface="MS PGothic" charset="0"/>
              </a:rPr>
              <a:t>9</a:t>
            </a:r>
            <a:r>
              <a:rPr lang="en-US" sz="1800" dirty="0">
                <a:latin typeface="Arial" charset="0"/>
                <a:ea typeface="MS PGothic" charset="0"/>
              </a:rPr>
              <a:t> out of 10 of the world</a:t>
            </a:r>
            <a:r>
              <a:rPr lang="ja-JP" altLang="en-US" sz="1800" dirty="0">
                <a:latin typeface="Arial" charset="0"/>
                <a:ea typeface="MS PGothic" charset="0"/>
              </a:rPr>
              <a:t>’</a:t>
            </a:r>
            <a:r>
              <a:rPr lang="en-US" sz="1800" dirty="0">
                <a:latin typeface="Arial" charset="0"/>
                <a:ea typeface="MS PGothic" charset="0"/>
              </a:rPr>
              <a:t>s largest insurers</a:t>
            </a:r>
          </a:p>
          <a:p>
            <a:pPr>
              <a:buFont typeface="Wingdings" charset="0"/>
              <a:buNone/>
            </a:pPr>
            <a:endParaRPr lang="en-US" sz="1800" dirty="0">
              <a:latin typeface="Arial" charset="0"/>
              <a:ea typeface="MS PGothic" charset="0"/>
            </a:endParaRPr>
          </a:p>
          <a:p>
            <a:pPr>
              <a:buFont typeface="Wingdings" charset="0"/>
              <a:buNone/>
            </a:pPr>
            <a:r>
              <a:rPr lang="en-US" sz="3200" b="1" dirty="0">
                <a:latin typeface="Arial" charset="0"/>
                <a:ea typeface="MS PGothic" charset="0"/>
              </a:rPr>
              <a:t>71%</a:t>
            </a:r>
            <a:r>
              <a:rPr lang="en-US" sz="1800" dirty="0">
                <a:latin typeface="Arial" charset="0"/>
                <a:ea typeface="MS PGothic" charset="0"/>
              </a:rPr>
              <a:t> of global Fortune 500 companies</a:t>
            </a:r>
          </a:p>
        </p:txBody>
      </p:sp>
    </p:spTree>
    <p:extLst>
      <p:ext uri="{BB962C8B-B14F-4D97-AF65-F5344CB8AC3E}">
        <p14:creationId xmlns:p14="http://schemas.microsoft.com/office/powerpoint/2010/main" val="399802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20" name="Picture 44" descr="master_slide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0"/>
          <a:stretch>
            <a:fillRect/>
          </a:stretch>
        </p:blipFill>
        <p:spPr bwMode="auto">
          <a:xfrm>
            <a:off x="460376" y="419516"/>
            <a:ext cx="8683625" cy="451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8"/>
          <p:cNvSpPr>
            <a:spLocks/>
          </p:cNvSpPr>
          <p:nvPr/>
        </p:nvSpPr>
        <p:spPr bwMode="auto">
          <a:xfrm>
            <a:off x="4439636" y="3258741"/>
            <a:ext cx="461962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defTabSz="457200">
              <a:lnSpc>
                <a:spcPct val="90000"/>
              </a:lnSpc>
              <a:spcBef>
                <a:spcPct val="20000"/>
              </a:spcBef>
              <a:buClrTx/>
              <a:buFont typeface="Wingdings" charset="0"/>
              <a:buNone/>
            </a:pPr>
            <a:r>
              <a:rPr lang="en-US" sz="3200" b="1" dirty="0"/>
              <a:t>~70%</a:t>
            </a:r>
            <a:r>
              <a:rPr lang="en-US" sz="1600" b="1" dirty="0"/>
              <a:t> </a:t>
            </a:r>
            <a:r>
              <a:rPr lang="en-US" dirty="0"/>
              <a:t>of all enterprise transactions touch a System z</a:t>
            </a:r>
          </a:p>
        </p:txBody>
      </p:sp>
      <p:sp>
        <p:nvSpPr>
          <p:cNvPr id="101380" name="Rectangle 10"/>
          <p:cNvSpPr>
            <a:spLocks/>
          </p:cNvSpPr>
          <p:nvPr/>
        </p:nvSpPr>
        <p:spPr bwMode="auto">
          <a:xfrm>
            <a:off x="330415" y="3467100"/>
            <a:ext cx="50038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defTabSz="457200">
              <a:lnSpc>
                <a:spcPct val="90000"/>
              </a:lnSpc>
              <a:spcBef>
                <a:spcPct val="20000"/>
              </a:spcBef>
              <a:buClrTx/>
              <a:buFont typeface="Wingdings" charset="0"/>
              <a:buNone/>
            </a:pPr>
            <a:r>
              <a:rPr lang="en-US" sz="3200" b="1" dirty="0"/>
              <a:t>55%</a:t>
            </a:r>
            <a:r>
              <a:rPr lang="en-US" sz="1600" b="1" dirty="0"/>
              <a:t> </a:t>
            </a:r>
            <a:r>
              <a:rPr lang="en-US" dirty="0"/>
              <a:t>of all enterprise applications need the mainframe to complete transactions</a:t>
            </a:r>
          </a:p>
        </p:txBody>
      </p:sp>
      <p:sp>
        <p:nvSpPr>
          <p:cNvPr id="101381" name="Rectangle 11"/>
          <p:cNvSpPr>
            <a:spLocks/>
          </p:cNvSpPr>
          <p:nvPr/>
        </p:nvSpPr>
        <p:spPr bwMode="auto">
          <a:xfrm>
            <a:off x="2364212" y="4316604"/>
            <a:ext cx="553878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defTabSz="457200">
              <a:lnSpc>
                <a:spcPct val="90000"/>
              </a:lnSpc>
              <a:spcBef>
                <a:spcPct val="20000"/>
              </a:spcBef>
              <a:buClrTx/>
              <a:buFont typeface="Wingdings" charset="0"/>
              <a:buNone/>
            </a:pPr>
            <a:r>
              <a:rPr lang="en-US" sz="3200" b="1" dirty="0"/>
              <a:t>91%</a:t>
            </a:r>
            <a:r>
              <a:rPr lang="en-US" sz="1600" b="1" dirty="0"/>
              <a:t> </a:t>
            </a:r>
            <a:r>
              <a:rPr lang="en-US" dirty="0"/>
              <a:t>of surveyed CIOs said that new customer-facing applications are accessing the mainframe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06400" y="418492"/>
            <a:ext cx="873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2"/>
                </a:solidFill>
              </a:rPr>
              <a:t>mainframe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is here to stay </a:t>
            </a:r>
            <a:r>
              <a:rPr lang="en-US" sz="2400" dirty="0">
                <a:solidFill>
                  <a:schemeClr val="bg2"/>
                </a:solidFill>
              </a:rPr>
              <a:t>with unmatched ability to support secure growth in data and transactions.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01421" name="Rectangle 45"/>
          <p:cNvSpPr>
            <a:spLocks noChangeArrowheads="1"/>
          </p:cNvSpPr>
          <p:nvPr/>
        </p:nvSpPr>
        <p:spPr bwMode="auto">
          <a:xfrm>
            <a:off x="184666" y="1281494"/>
            <a:ext cx="5359400" cy="89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18288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C100"/>
              </a:buClr>
              <a:buFont typeface="Wingdings" charset="0"/>
              <a:buNone/>
            </a:pPr>
            <a:r>
              <a:rPr lang="en-US" dirty="0"/>
              <a:t>Mainframes process roughly </a:t>
            </a:r>
            <a:r>
              <a:rPr lang="en-US" sz="3200" b="1" dirty="0"/>
              <a:t>30 billion</a:t>
            </a:r>
            <a:r>
              <a:rPr lang="en-US" dirty="0"/>
              <a:t> business transactions per day, including most major credit card transactions and stock trades, and money transfers.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C100"/>
              </a:buClr>
            </a:pPr>
            <a:endParaRPr lang="en-US" dirty="0"/>
          </a:p>
        </p:txBody>
      </p:sp>
      <p:sp>
        <p:nvSpPr>
          <p:cNvPr id="101422" name="Rectangle 46"/>
          <p:cNvSpPr>
            <a:spLocks noChangeArrowheads="1"/>
          </p:cNvSpPr>
          <p:nvPr/>
        </p:nvSpPr>
        <p:spPr bwMode="auto">
          <a:xfrm>
            <a:off x="330415" y="2560723"/>
            <a:ext cx="5594350" cy="73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9B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rIns="182880">
            <a:spAutoFit/>
          </a:bodyPr>
          <a:lstStyle/>
          <a:p>
            <a:pPr marL="174625" indent="-174625" algn="r">
              <a:lnSpc>
                <a:spcPct val="90000"/>
              </a:lnSpc>
            </a:pPr>
            <a:r>
              <a:rPr lang="en-US" sz="2000" dirty="0"/>
              <a:t>It is estimated that</a:t>
            </a:r>
            <a:r>
              <a:rPr lang="en-US" sz="2800" b="1" dirty="0"/>
              <a:t> 80%</a:t>
            </a:r>
            <a:r>
              <a:rPr lang="en-US" dirty="0"/>
              <a:t> of the world</a:t>
            </a:r>
            <a:r>
              <a:rPr lang="ja-JP" altLang="en-US" dirty="0"/>
              <a:t>’</a:t>
            </a:r>
            <a:r>
              <a:rPr lang="en-US" dirty="0"/>
              <a:t>s corporate data resides or originates on mainframes.</a:t>
            </a:r>
          </a:p>
        </p:txBody>
      </p:sp>
      <p:sp>
        <p:nvSpPr>
          <p:cNvPr id="101423" name="Rectangle 47"/>
          <p:cNvSpPr>
            <a:spLocks noChangeArrowheads="1"/>
          </p:cNvSpPr>
          <p:nvPr/>
        </p:nvSpPr>
        <p:spPr bwMode="auto">
          <a:xfrm>
            <a:off x="0" y="2340918"/>
            <a:ext cx="184666" cy="46166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rIns="182880" anchor="ctr">
            <a:spAutoFit/>
          </a:bodyPr>
          <a:lstStyle/>
          <a:p>
            <a:endParaRPr lang="en-GB" sz="2400"/>
          </a:p>
        </p:txBody>
      </p:sp>
      <p:sp>
        <p:nvSpPr>
          <p:cNvPr id="101428" name="Rectangle 8"/>
          <p:cNvSpPr>
            <a:spLocks/>
          </p:cNvSpPr>
          <p:nvPr/>
        </p:nvSpPr>
        <p:spPr bwMode="auto">
          <a:xfrm>
            <a:off x="5544066" y="1678930"/>
            <a:ext cx="34448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defTabSz="457200">
              <a:lnSpc>
                <a:spcPct val="90000"/>
              </a:lnSpc>
              <a:spcBef>
                <a:spcPct val="20000"/>
              </a:spcBef>
              <a:buClrTx/>
              <a:buFont typeface="Wingdings" charset="0"/>
              <a:buNone/>
            </a:pPr>
            <a:r>
              <a:rPr lang="en-US" dirty="0"/>
              <a:t>IDC France, #mainframe spending represents 3% of the spending but 65% of the mission critical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044554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354" y="538430"/>
            <a:ext cx="694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Arial"/>
                <a:cs typeface="Arial"/>
              </a:rPr>
              <a:t>Mainframe Today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746" y="1278066"/>
            <a:ext cx="44586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z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13 – built for todays mobile workload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Reliability, Availability and serviceability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Security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Scalability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100 cyber Mondays each day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Up to 10 TB of memory</a:t>
            </a:r>
          </a:p>
          <a:p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2" name="Picture 2" descr="C:\Users\IBM_ADMIN\Desktop\dosss\z13_450x4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18"/>
          <a:stretch/>
        </p:blipFill>
        <p:spPr bwMode="auto">
          <a:xfrm>
            <a:off x="5047760" y="904812"/>
            <a:ext cx="3826972" cy="387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1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353" y="436830"/>
            <a:ext cx="8603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Arial"/>
                <a:cs typeface="Arial"/>
              </a:rPr>
              <a:t>System Reliability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971716" y="486045"/>
            <a:ext cx="1455887" cy="1581327"/>
            <a:chOff x="10398436" y="486045"/>
            <a:chExt cx="1455887" cy="1581327"/>
          </a:xfrm>
        </p:grpSpPr>
        <p:grpSp>
          <p:nvGrpSpPr>
            <p:cNvPr id="29" name="Group 5"/>
            <p:cNvGrpSpPr>
              <a:grpSpLocks noChangeAspect="1"/>
            </p:cNvGrpSpPr>
            <p:nvPr/>
          </p:nvGrpSpPr>
          <p:grpSpPr bwMode="auto">
            <a:xfrm>
              <a:off x="10612703" y="486045"/>
              <a:ext cx="1027353" cy="1298304"/>
              <a:chOff x="-1655" y="1786"/>
              <a:chExt cx="910" cy="1150"/>
            </a:xfrm>
            <a:solidFill>
              <a:schemeClr val="bg1">
                <a:lumMod val="50000"/>
              </a:schemeClr>
            </a:solidFill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-1012" y="2386"/>
                <a:ext cx="191" cy="120"/>
              </a:xfrm>
              <a:custGeom>
                <a:avLst/>
                <a:gdLst>
                  <a:gd name="T0" fmla="*/ 191 w 191"/>
                  <a:gd name="T1" fmla="*/ 120 h 120"/>
                  <a:gd name="T2" fmla="*/ 191 w 191"/>
                  <a:gd name="T3" fmla="*/ 0 h 120"/>
                  <a:gd name="T4" fmla="*/ 0 w 191"/>
                  <a:gd name="T5" fmla="*/ 68 h 120"/>
                  <a:gd name="T6" fmla="*/ 191 w 191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120">
                    <a:moveTo>
                      <a:pt x="191" y="120"/>
                    </a:moveTo>
                    <a:lnTo>
                      <a:pt x="191" y="0"/>
                    </a:lnTo>
                    <a:lnTo>
                      <a:pt x="0" y="68"/>
                    </a:lnTo>
                    <a:lnTo>
                      <a:pt x="191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-1088" y="2462"/>
                <a:ext cx="255" cy="219"/>
              </a:xfrm>
              <a:custGeom>
                <a:avLst/>
                <a:gdLst>
                  <a:gd name="T0" fmla="*/ 255 w 255"/>
                  <a:gd name="T1" fmla="*/ 49 h 219"/>
                  <a:gd name="T2" fmla="*/ 62 w 255"/>
                  <a:gd name="T3" fmla="*/ 0 h 219"/>
                  <a:gd name="T4" fmla="*/ 0 w 255"/>
                  <a:gd name="T5" fmla="*/ 219 h 219"/>
                  <a:gd name="T6" fmla="*/ 139 w 255"/>
                  <a:gd name="T7" fmla="*/ 127 h 219"/>
                  <a:gd name="T8" fmla="*/ 255 w 255"/>
                  <a:gd name="T9" fmla="*/ 4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19">
                    <a:moveTo>
                      <a:pt x="255" y="49"/>
                    </a:moveTo>
                    <a:lnTo>
                      <a:pt x="62" y="0"/>
                    </a:lnTo>
                    <a:lnTo>
                      <a:pt x="0" y="219"/>
                    </a:lnTo>
                    <a:lnTo>
                      <a:pt x="139" y="127"/>
                    </a:lnTo>
                    <a:lnTo>
                      <a:pt x="25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8"/>
              <p:cNvSpPr>
                <a:spLocks/>
              </p:cNvSpPr>
              <p:nvPr/>
            </p:nvSpPr>
            <p:spPr bwMode="auto">
              <a:xfrm>
                <a:off x="-1088" y="2079"/>
                <a:ext cx="260" cy="371"/>
              </a:xfrm>
              <a:custGeom>
                <a:avLst/>
                <a:gdLst>
                  <a:gd name="T0" fmla="*/ 260 w 260"/>
                  <a:gd name="T1" fmla="*/ 300 h 371"/>
                  <a:gd name="T2" fmla="*/ 0 w 260"/>
                  <a:gd name="T3" fmla="*/ 0 h 371"/>
                  <a:gd name="T4" fmla="*/ 62 w 260"/>
                  <a:gd name="T5" fmla="*/ 371 h 371"/>
                  <a:gd name="T6" fmla="*/ 260 w 260"/>
                  <a:gd name="T7" fmla="*/ 30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371">
                    <a:moveTo>
                      <a:pt x="260" y="300"/>
                    </a:moveTo>
                    <a:lnTo>
                      <a:pt x="0" y="0"/>
                    </a:lnTo>
                    <a:lnTo>
                      <a:pt x="62" y="371"/>
                    </a:lnTo>
                    <a:lnTo>
                      <a:pt x="26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9"/>
              <p:cNvSpPr>
                <a:spLocks/>
              </p:cNvSpPr>
              <p:nvPr/>
            </p:nvSpPr>
            <p:spPr bwMode="auto">
              <a:xfrm>
                <a:off x="-1086" y="2032"/>
                <a:ext cx="251" cy="326"/>
              </a:xfrm>
              <a:custGeom>
                <a:avLst/>
                <a:gdLst>
                  <a:gd name="T0" fmla="*/ 251 w 251"/>
                  <a:gd name="T1" fmla="*/ 326 h 326"/>
                  <a:gd name="T2" fmla="*/ 126 w 251"/>
                  <a:gd name="T3" fmla="*/ 0 h 326"/>
                  <a:gd name="T4" fmla="*/ 0 w 251"/>
                  <a:gd name="T5" fmla="*/ 33 h 326"/>
                  <a:gd name="T6" fmla="*/ 251 w 251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" h="326">
                    <a:moveTo>
                      <a:pt x="251" y="326"/>
                    </a:moveTo>
                    <a:lnTo>
                      <a:pt x="126" y="0"/>
                    </a:lnTo>
                    <a:lnTo>
                      <a:pt x="0" y="33"/>
                    </a:lnTo>
                    <a:lnTo>
                      <a:pt x="251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-1076" y="2528"/>
                <a:ext cx="236" cy="158"/>
              </a:xfrm>
              <a:custGeom>
                <a:avLst/>
                <a:gdLst>
                  <a:gd name="T0" fmla="*/ 14 w 236"/>
                  <a:gd name="T1" fmla="*/ 148 h 158"/>
                  <a:gd name="T2" fmla="*/ 0 w 236"/>
                  <a:gd name="T3" fmla="*/ 158 h 158"/>
                  <a:gd name="T4" fmla="*/ 137 w 236"/>
                  <a:gd name="T5" fmla="*/ 139 h 158"/>
                  <a:gd name="T6" fmla="*/ 236 w 236"/>
                  <a:gd name="T7" fmla="*/ 0 h 158"/>
                  <a:gd name="T8" fmla="*/ 14 w 236"/>
                  <a:gd name="T9" fmla="*/ 14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8">
                    <a:moveTo>
                      <a:pt x="14" y="148"/>
                    </a:moveTo>
                    <a:lnTo>
                      <a:pt x="0" y="158"/>
                    </a:lnTo>
                    <a:lnTo>
                      <a:pt x="137" y="139"/>
                    </a:lnTo>
                    <a:lnTo>
                      <a:pt x="236" y="0"/>
                    </a:lnTo>
                    <a:lnTo>
                      <a:pt x="14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>
                <a:off x="-1095" y="2091"/>
                <a:ext cx="61" cy="585"/>
              </a:xfrm>
              <a:custGeom>
                <a:avLst/>
                <a:gdLst>
                  <a:gd name="T0" fmla="*/ 0 w 61"/>
                  <a:gd name="T1" fmla="*/ 0 h 585"/>
                  <a:gd name="T2" fmla="*/ 0 w 61"/>
                  <a:gd name="T3" fmla="*/ 585 h 585"/>
                  <a:gd name="T4" fmla="*/ 61 w 61"/>
                  <a:gd name="T5" fmla="*/ 363 h 585"/>
                  <a:gd name="T6" fmla="*/ 0 w 61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585">
                    <a:moveTo>
                      <a:pt x="0" y="0"/>
                    </a:moveTo>
                    <a:lnTo>
                      <a:pt x="0" y="585"/>
                    </a:lnTo>
                    <a:lnTo>
                      <a:pt x="61" y="3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-1090" y="2681"/>
                <a:ext cx="264" cy="255"/>
              </a:xfrm>
              <a:custGeom>
                <a:avLst/>
                <a:gdLst>
                  <a:gd name="T0" fmla="*/ 264 w 264"/>
                  <a:gd name="T1" fmla="*/ 255 h 255"/>
                  <a:gd name="T2" fmla="*/ 153 w 264"/>
                  <a:gd name="T3" fmla="*/ 0 h 255"/>
                  <a:gd name="T4" fmla="*/ 0 w 264"/>
                  <a:gd name="T5" fmla="*/ 255 h 255"/>
                  <a:gd name="T6" fmla="*/ 264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264" y="255"/>
                    </a:moveTo>
                    <a:lnTo>
                      <a:pt x="153" y="0"/>
                    </a:lnTo>
                    <a:lnTo>
                      <a:pt x="0" y="255"/>
                    </a:lnTo>
                    <a:lnTo>
                      <a:pt x="264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-1095" y="2676"/>
                <a:ext cx="149" cy="251"/>
              </a:xfrm>
              <a:custGeom>
                <a:avLst/>
                <a:gdLst>
                  <a:gd name="T0" fmla="*/ 0 w 63"/>
                  <a:gd name="T1" fmla="*/ 9 h 106"/>
                  <a:gd name="T2" fmla="*/ 0 w 63"/>
                  <a:gd name="T3" fmla="*/ 9 h 106"/>
                  <a:gd name="T4" fmla="*/ 0 w 63"/>
                  <a:gd name="T5" fmla="*/ 9 h 106"/>
                  <a:gd name="T6" fmla="*/ 0 w 63"/>
                  <a:gd name="T7" fmla="*/ 106 h 106"/>
                  <a:gd name="T8" fmla="*/ 63 w 63"/>
                  <a:gd name="T9" fmla="*/ 0 h 106"/>
                  <a:gd name="T10" fmla="*/ 0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3" y="0"/>
                      <a:pt x="63" y="0"/>
                      <a:pt x="63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4"/>
              <p:cNvSpPr>
                <a:spLocks/>
              </p:cNvSpPr>
              <p:nvPr/>
            </p:nvSpPr>
            <p:spPr bwMode="auto">
              <a:xfrm>
                <a:off x="-932" y="2518"/>
                <a:ext cx="111" cy="406"/>
              </a:xfrm>
              <a:custGeom>
                <a:avLst/>
                <a:gdLst>
                  <a:gd name="T0" fmla="*/ 111 w 111"/>
                  <a:gd name="T1" fmla="*/ 0 h 406"/>
                  <a:gd name="T2" fmla="*/ 0 w 111"/>
                  <a:gd name="T3" fmla="*/ 154 h 406"/>
                  <a:gd name="T4" fmla="*/ 111 w 111"/>
                  <a:gd name="T5" fmla="*/ 406 h 406"/>
                  <a:gd name="T6" fmla="*/ 111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111" y="0"/>
                    </a:moveTo>
                    <a:lnTo>
                      <a:pt x="0" y="154"/>
                    </a:lnTo>
                    <a:lnTo>
                      <a:pt x="111" y="406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>
                <a:off x="-1095" y="1798"/>
                <a:ext cx="130" cy="260"/>
              </a:xfrm>
              <a:custGeom>
                <a:avLst/>
                <a:gdLst>
                  <a:gd name="T0" fmla="*/ 0 w 130"/>
                  <a:gd name="T1" fmla="*/ 260 h 260"/>
                  <a:gd name="T2" fmla="*/ 130 w 130"/>
                  <a:gd name="T3" fmla="*/ 224 h 260"/>
                  <a:gd name="T4" fmla="*/ 0 w 130"/>
                  <a:gd name="T5" fmla="*/ 0 h 260"/>
                  <a:gd name="T6" fmla="*/ 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0" y="260"/>
                    </a:moveTo>
                    <a:lnTo>
                      <a:pt x="130" y="224"/>
                    </a:lnTo>
                    <a:lnTo>
                      <a:pt x="0" y="0"/>
                    </a:lnTo>
                    <a:lnTo>
                      <a:pt x="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6"/>
              <p:cNvSpPr>
                <a:spLocks/>
              </p:cNvSpPr>
              <p:nvPr/>
            </p:nvSpPr>
            <p:spPr bwMode="auto">
              <a:xfrm>
                <a:off x="-953" y="1798"/>
                <a:ext cx="132" cy="569"/>
              </a:xfrm>
              <a:custGeom>
                <a:avLst/>
                <a:gdLst>
                  <a:gd name="T0" fmla="*/ 0 w 132"/>
                  <a:gd name="T1" fmla="*/ 229 h 569"/>
                  <a:gd name="T2" fmla="*/ 132 w 132"/>
                  <a:gd name="T3" fmla="*/ 569 h 569"/>
                  <a:gd name="T4" fmla="*/ 132 w 132"/>
                  <a:gd name="T5" fmla="*/ 0 h 569"/>
                  <a:gd name="T6" fmla="*/ 0 w 132"/>
                  <a:gd name="T7" fmla="*/ 22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69">
                    <a:moveTo>
                      <a:pt x="0" y="229"/>
                    </a:moveTo>
                    <a:lnTo>
                      <a:pt x="132" y="569"/>
                    </a:lnTo>
                    <a:lnTo>
                      <a:pt x="132" y="0"/>
                    </a:lnTo>
                    <a:lnTo>
                      <a:pt x="0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>
                <a:off x="-1090" y="1788"/>
                <a:ext cx="264" cy="227"/>
              </a:xfrm>
              <a:custGeom>
                <a:avLst/>
                <a:gdLst>
                  <a:gd name="T0" fmla="*/ 0 w 264"/>
                  <a:gd name="T1" fmla="*/ 0 h 227"/>
                  <a:gd name="T2" fmla="*/ 132 w 264"/>
                  <a:gd name="T3" fmla="*/ 227 h 227"/>
                  <a:gd name="T4" fmla="*/ 264 w 264"/>
                  <a:gd name="T5" fmla="*/ 0 h 227"/>
                  <a:gd name="T6" fmla="*/ 0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0" y="0"/>
                    </a:moveTo>
                    <a:lnTo>
                      <a:pt x="132" y="227"/>
                    </a:lnTo>
                    <a:lnTo>
                      <a:pt x="26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8"/>
              <p:cNvSpPr>
                <a:spLocks/>
              </p:cNvSpPr>
              <p:nvPr/>
            </p:nvSpPr>
            <p:spPr bwMode="auto">
              <a:xfrm>
                <a:off x="-795" y="1819"/>
                <a:ext cx="50" cy="1075"/>
              </a:xfrm>
              <a:custGeom>
                <a:avLst/>
                <a:gdLst>
                  <a:gd name="T0" fmla="*/ 21 w 21"/>
                  <a:gd name="T1" fmla="*/ 448 h 455"/>
                  <a:gd name="T2" fmla="*/ 19 w 21"/>
                  <a:gd name="T3" fmla="*/ 451 h 455"/>
                  <a:gd name="T4" fmla="*/ 3 w 21"/>
                  <a:gd name="T5" fmla="*/ 454 h 455"/>
                  <a:gd name="T6" fmla="*/ 0 w 21"/>
                  <a:gd name="T7" fmla="*/ 452 h 455"/>
                  <a:gd name="T8" fmla="*/ 0 w 21"/>
                  <a:gd name="T9" fmla="*/ 2 h 455"/>
                  <a:gd name="T10" fmla="*/ 3 w 21"/>
                  <a:gd name="T11" fmla="*/ 0 h 455"/>
                  <a:gd name="T12" fmla="*/ 19 w 21"/>
                  <a:gd name="T13" fmla="*/ 3 h 455"/>
                  <a:gd name="T14" fmla="*/ 21 w 21"/>
                  <a:gd name="T15" fmla="*/ 6 h 455"/>
                  <a:gd name="T16" fmla="*/ 21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21" y="448"/>
                    </a:moveTo>
                    <a:cubicBezTo>
                      <a:pt x="21" y="450"/>
                      <a:pt x="20" y="451"/>
                      <a:pt x="19" y="451"/>
                    </a:cubicBezTo>
                    <a:cubicBezTo>
                      <a:pt x="3" y="454"/>
                      <a:pt x="3" y="454"/>
                      <a:pt x="3" y="454"/>
                    </a:cubicBezTo>
                    <a:cubicBezTo>
                      <a:pt x="2" y="455"/>
                      <a:pt x="0" y="454"/>
                      <a:pt x="0" y="4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3"/>
                      <a:pt x="21" y="5"/>
                      <a:pt x="21" y="6"/>
                    </a:cubicBezTo>
                    <a:lnTo>
                      <a:pt x="21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9"/>
              <p:cNvSpPr>
                <a:spLocks/>
              </p:cNvSpPr>
              <p:nvPr/>
            </p:nvSpPr>
            <p:spPr bwMode="auto">
              <a:xfrm>
                <a:off x="-1579" y="2384"/>
                <a:ext cx="194" cy="120"/>
              </a:xfrm>
              <a:custGeom>
                <a:avLst/>
                <a:gdLst>
                  <a:gd name="T0" fmla="*/ 0 w 194"/>
                  <a:gd name="T1" fmla="*/ 120 h 120"/>
                  <a:gd name="T2" fmla="*/ 0 w 194"/>
                  <a:gd name="T3" fmla="*/ 0 h 120"/>
                  <a:gd name="T4" fmla="*/ 194 w 194"/>
                  <a:gd name="T5" fmla="*/ 68 h 120"/>
                  <a:gd name="T6" fmla="*/ 0 w 194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20">
                    <a:moveTo>
                      <a:pt x="0" y="120"/>
                    </a:moveTo>
                    <a:lnTo>
                      <a:pt x="0" y="0"/>
                    </a:lnTo>
                    <a:lnTo>
                      <a:pt x="194" y="68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0"/>
              <p:cNvSpPr>
                <a:spLocks/>
              </p:cNvSpPr>
              <p:nvPr/>
            </p:nvSpPr>
            <p:spPr bwMode="auto">
              <a:xfrm>
                <a:off x="-1567" y="2459"/>
                <a:ext cx="255" cy="220"/>
              </a:xfrm>
              <a:custGeom>
                <a:avLst/>
                <a:gdLst>
                  <a:gd name="T0" fmla="*/ 0 w 255"/>
                  <a:gd name="T1" fmla="*/ 50 h 220"/>
                  <a:gd name="T2" fmla="*/ 193 w 255"/>
                  <a:gd name="T3" fmla="*/ 0 h 220"/>
                  <a:gd name="T4" fmla="*/ 255 w 255"/>
                  <a:gd name="T5" fmla="*/ 220 h 220"/>
                  <a:gd name="T6" fmla="*/ 115 w 255"/>
                  <a:gd name="T7" fmla="*/ 128 h 220"/>
                  <a:gd name="T8" fmla="*/ 0 w 255"/>
                  <a:gd name="T9" fmla="*/ 5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20">
                    <a:moveTo>
                      <a:pt x="0" y="50"/>
                    </a:moveTo>
                    <a:lnTo>
                      <a:pt x="193" y="0"/>
                    </a:lnTo>
                    <a:lnTo>
                      <a:pt x="255" y="220"/>
                    </a:lnTo>
                    <a:lnTo>
                      <a:pt x="115" y="128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"/>
              <p:cNvSpPr>
                <a:spLocks/>
              </p:cNvSpPr>
              <p:nvPr/>
            </p:nvSpPr>
            <p:spPr bwMode="auto">
              <a:xfrm>
                <a:off x="-1570" y="2077"/>
                <a:ext cx="258" cy="370"/>
              </a:xfrm>
              <a:custGeom>
                <a:avLst/>
                <a:gdLst>
                  <a:gd name="T0" fmla="*/ 0 w 258"/>
                  <a:gd name="T1" fmla="*/ 300 h 370"/>
                  <a:gd name="T2" fmla="*/ 258 w 258"/>
                  <a:gd name="T3" fmla="*/ 0 h 370"/>
                  <a:gd name="T4" fmla="*/ 196 w 258"/>
                  <a:gd name="T5" fmla="*/ 370 h 370"/>
                  <a:gd name="T6" fmla="*/ 0 w 258"/>
                  <a:gd name="T7" fmla="*/ 30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370">
                    <a:moveTo>
                      <a:pt x="0" y="300"/>
                    </a:moveTo>
                    <a:lnTo>
                      <a:pt x="258" y="0"/>
                    </a:lnTo>
                    <a:lnTo>
                      <a:pt x="196" y="370"/>
                    </a:lnTo>
                    <a:lnTo>
                      <a:pt x="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2"/>
              <p:cNvSpPr>
                <a:spLocks/>
              </p:cNvSpPr>
              <p:nvPr/>
            </p:nvSpPr>
            <p:spPr bwMode="auto">
              <a:xfrm>
                <a:off x="-1565" y="2029"/>
                <a:ext cx="253" cy="326"/>
              </a:xfrm>
              <a:custGeom>
                <a:avLst/>
                <a:gdLst>
                  <a:gd name="T0" fmla="*/ 0 w 253"/>
                  <a:gd name="T1" fmla="*/ 326 h 326"/>
                  <a:gd name="T2" fmla="*/ 125 w 253"/>
                  <a:gd name="T3" fmla="*/ 0 h 326"/>
                  <a:gd name="T4" fmla="*/ 253 w 253"/>
                  <a:gd name="T5" fmla="*/ 33 h 326"/>
                  <a:gd name="T6" fmla="*/ 0 w 253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" h="326">
                    <a:moveTo>
                      <a:pt x="0" y="326"/>
                    </a:moveTo>
                    <a:lnTo>
                      <a:pt x="125" y="0"/>
                    </a:lnTo>
                    <a:lnTo>
                      <a:pt x="253" y="33"/>
                    </a:lnTo>
                    <a:lnTo>
                      <a:pt x="0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3"/>
              <p:cNvSpPr>
                <a:spLocks/>
              </p:cNvSpPr>
              <p:nvPr/>
            </p:nvSpPr>
            <p:spPr bwMode="auto">
              <a:xfrm>
                <a:off x="-1560" y="2525"/>
                <a:ext cx="236" cy="159"/>
              </a:xfrm>
              <a:custGeom>
                <a:avLst/>
                <a:gdLst>
                  <a:gd name="T0" fmla="*/ 222 w 236"/>
                  <a:gd name="T1" fmla="*/ 149 h 159"/>
                  <a:gd name="T2" fmla="*/ 236 w 236"/>
                  <a:gd name="T3" fmla="*/ 159 h 159"/>
                  <a:gd name="T4" fmla="*/ 99 w 236"/>
                  <a:gd name="T5" fmla="*/ 140 h 159"/>
                  <a:gd name="T6" fmla="*/ 0 w 236"/>
                  <a:gd name="T7" fmla="*/ 0 h 159"/>
                  <a:gd name="T8" fmla="*/ 222 w 236"/>
                  <a:gd name="T9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9">
                    <a:moveTo>
                      <a:pt x="222" y="149"/>
                    </a:moveTo>
                    <a:lnTo>
                      <a:pt x="236" y="159"/>
                    </a:lnTo>
                    <a:lnTo>
                      <a:pt x="99" y="140"/>
                    </a:lnTo>
                    <a:lnTo>
                      <a:pt x="0" y="0"/>
                    </a:lnTo>
                    <a:lnTo>
                      <a:pt x="222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4"/>
              <p:cNvSpPr>
                <a:spLocks/>
              </p:cNvSpPr>
              <p:nvPr/>
            </p:nvSpPr>
            <p:spPr bwMode="auto">
              <a:xfrm>
                <a:off x="-1367" y="2088"/>
                <a:ext cx="62" cy="584"/>
              </a:xfrm>
              <a:custGeom>
                <a:avLst/>
                <a:gdLst>
                  <a:gd name="T0" fmla="*/ 62 w 62"/>
                  <a:gd name="T1" fmla="*/ 0 h 584"/>
                  <a:gd name="T2" fmla="*/ 62 w 62"/>
                  <a:gd name="T3" fmla="*/ 584 h 584"/>
                  <a:gd name="T4" fmla="*/ 0 w 62"/>
                  <a:gd name="T5" fmla="*/ 364 h 584"/>
                  <a:gd name="T6" fmla="*/ 62 w 62"/>
                  <a:gd name="T7" fmla="*/ 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84">
                    <a:moveTo>
                      <a:pt x="62" y="0"/>
                    </a:moveTo>
                    <a:lnTo>
                      <a:pt x="62" y="584"/>
                    </a:lnTo>
                    <a:lnTo>
                      <a:pt x="0" y="364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5"/>
              <p:cNvSpPr>
                <a:spLocks/>
              </p:cNvSpPr>
              <p:nvPr/>
            </p:nvSpPr>
            <p:spPr bwMode="auto">
              <a:xfrm>
                <a:off x="-1574" y="2679"/>
                <a:ext cx="264" cy="255"/>
              </a:xfrm>
              <a:custGeom>
                <a:avLst/>
                <a:gdLst>
                  <a:gd name="T0" fmla="*/ 0 w 264"/>
                  <a:gd name="T1" fmla="*/ 255 h 255"/>
                  <a:gd name="T2" fmla="*/ 111 w 264"/>
                  <a:gd name="T3" fmla="*/ 0 h 255"/>
                  <a:gd name="T4" fmla="*/ 264 w 264"/>
                  <a:gd name="T5" fmla="*/ 255 h 255"/>
                  <a:gd name="T6" fmla="*/ 0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0" y="255"/>
                    </a:moveTo>
                    <a:lnTo>
                      <a:pt x="111" y="0"/>
                    </a:lnTo>
                    <a:lnTo>
                      <a:pt x="264" y="255"/>
                    </a:lnTo>
                    <a:lnTo>
                      <a:pt x="0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6"/>
              <p:cNvSpPr>
                <a:spLocks/>
              </p:cNvSpPr>
              <p:nvPr/>
            </p:nvSpPr>
            <p:spPr bwMode="auto">
              <a:xfrm>
                <a:off x="-1454" y="2674"/>
                <a:ext cx="149" cy="250"/>
              </a:xfrm>
              <a:custGeom>
                <a:avLst/>
                <a:gdLst>
                  <a:gd name="T0" fmla="*/ 63 w 63"/>
                  <a:gd name="T1" fmla="*/ 9 h 106"/>
                  <a:gd name="T2" fmla="*/ 63 w 63"/>
                  <a:gd name="T3" fmla="*/ 9 h 106"/>
                  <a:gd name="T4" fmla="*/ 63 w 63"/>
                  <a:gd name="T5" fmla="*/ 9 h 106"/>
                  <a:gd name="T6" fmla="*/ 63 w 63"/>
                  <a:gd name="T7" fmla="*/ 106 h 106"/>
                  <a:gd name="T8" fmla="*/ 0 w 63"/>
                  <a:gd name="T9" fmla="*/ 0 h 106"/>
                  <a:gd name="T10" fmla="*/ 63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63" y="9"/>
                    </a:move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7"/>
              <p:cNvSpPr>
                <a:spLocks/>
              </p:cNvSpPr>
              <p:nvPr/>
            </p:nvSpPr>
            <p:spPr bwMode="auto">
              <a:xfrm>
                <a:off x="-1579" y="2516"/>
                <a:ext cx="111" cy="406"/>
              </a:xfrm>
              <a:custGeom>
                <a:avLst/>
                <a:gdLst>
                  <a:gd name="T0" fmla="*/ 0 w 111"/>
                  <a:gd name="T1" fmla="*/ 0 h 406"/>
                  <a:gd name="T2" fmla="*/ 111 w 111"/>
                  <a:gd name="T3" fmla="*/ 153 h 406"/>
                  <a:gd name="T4" fmla="*/ 0 w 111"/>
                  <a:gd name="T5" fmla="*/ 406 h 406"/>
                  <a:gd name="T6" fmla="*/ 0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0" y="0"/>
                    </a:moveTo>
                    <a:lnTo>
                      <a:pt x="111" y="153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8"/>
              <p:cNvSpPr>
                <a:spLocks/>
              </p:cNvSpPr>
              <p:nvPr/>
            </p:nvSpPr>
            <p:spPr bwMode="auto">
              <a:xfrm>
                <a:off x="-1435" y="1795"/>
                <a:ext cx="130" cy="260"/>
              </a:xfrm>
              <a:custGeom>
                <a:avLst/>
                <a:gdLst>
                  <a:gd name="T0" fmla="*/ 130 w 130"/>
                  <a:gd name="T1" fmla="*/ 260 h 260"/>
                  <a:gd name="T2" fmla="*/ 0 w 130"/>
                  <a:gd name="T3" fmla="*/ 225 h 260"/>
                  <a:gd name="T4" fmla="*/ 130 w 130"/>
                  <a:gd name="T5" fmla="*/ 0 h 260"/>
                  <a:gd name="T6" fmla="*/ 13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130" y="260"/>
                    </a:moveTo>
                    <a:lnTo>
                      <a:pt x="0" y="225"/>
                    </a:lnTo>
                    <a:lnTo>
                      <a:pt x="130" y="0"/>
                    </a:lnTo>
                    <a:lnTo>
                      <a:pt x="13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9"/>
              <p:cNvSpPr>
                <a:spLocks/>
              </p:cNvSpPr>
              <p:nvPr/>
            </p:nvSpPr>
            <p:spPr bwMode="auto">
              <a:xfrm>
                <a:off x="-1579" y="1795"/>
                <a:ext cx="132" cy="570"/>
              </a:xfrm>
              <a:custGeom>
                <a:avLst/>
                <a:gdLst>
                  <a:gd name="T0" fmla="*/ 132 w 132"/>
                  <a:gd name="T1" fmla="*/ 230 h 570"/>
                  <a:gd name="T2" fmla="*/ 0 w 132"/>
                  <a:gd name="T3" fmla="*/ 570 h 570"/>
                  <a:gd name="T4" fmla="*/ 0 w 132"/>
                  <a:gd name="T5" fmla="*/ 0 h 570"/>
                  <a:gd name="T6" fmla="*/ 132 w 132"/>
                  <a:gd name="T7" fmla="*/ 23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70">
                    <a:moveTo>
                      <a:pt x="132" y="230"/>
                    </a:moveTo>
                    <a:lnTo>
                      <a:pt x="0" y="570"/>
                    </a:lnTo>
                    <a:lnTo>
                      <a:pt x="0" y="0"/>
                    </a:lnTo>
                    <a:lnTo>
                      <a:pt x="132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-1574" y="1786"/>
                <a:ext cx="264" cy="227"/>
              </a:xfrm>
              <a:custGeom>
                <a:avLst/>
                <a:gdLst>
                  <a:gd name="T0" fmla="*/ 264 w 264"/>
                  <a:gd name="T1" fmla="*/ 0 h 227"/>
                  <a:gd name="T2" fmla="*/ 132 w 264"/>
                  <a:gd name="T3" fmla="*/ 227 h 227"/>
                  <a:gd name="T4" fmla="*/ 0 w 264"/>
                  <a:gd name="T5" fmla="*/ 0 h 227"/>
                  <a:gd name="T6" fmla="*/ 264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264" y="0"/>
                    </a:moveTo>
                    <a:lnTo>
                      <a:pt x="132" y="227"/>
                    </a:lnTo>
                    <a:lnTo>
                      <a:pt x="0" y="0"/>
                    </a:lnTo>
                    <a:lnTo>
                      <a:pt x="2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1"/>
              <p:cNvSpPr>
                <a:spLocks/>
              </p:cNvSpPr>
              <p:nvPr/>
            </p:nvSpPr>
            <p:spPr bwMode="auto">
              <a:xfrm>
                <a:off x="-1655" y="1819"/>
                <a:ext cx="50" cy="1075"/>
              </a:xfrm>
              <a:custGeom>
                <a:avLst/>
                <a:gdLst>
                  <a:gd name="T0" fmla="*/ 0 w 21"/>
                  <a:gd name="T1" fmla="*/ 448 h 455"/>
                  <a:gd name="T2" fmla="*/ 2 w 21"/>
                  <a:gd name="T3" fmla="*/ 451 h 455"/>
                  <a:gd name="T4" fmla="*/ 18 w 21"/>
                  <a:gd name="T5" fmla="*/ 454 h 455"/>
                  <a:gd name="T6" fmla="*/ 21 w 21"/>
                  <a:gd name="T7" fmla="*/ 452 h 455"/>
                  <a:gd name="T8" fmla="*/ 21 w 21"/>
                  <a:gd name="T9" fmla="*/ 2 h 455"/>
                  <a:gd name="T10" fmla="*/ 18 w 21"/>
                  <a:gd name="T11" fmla="*/ 0 h 455"/>
                  <a:gd name="T12" fmla="*/ 2 w 21"/>
                  <a:gd name="T13" fmla="*/ 3 h 455"/>
                  <a:gd name="T14" fmla="*/ 0 w 21"/>
                  <a:gd name="T15" fmla="*/ 6 h 455"/>
                  <a:gd name="T16" fmla="*/ 0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0" y="448"/>
                    </a:moveTo>
                    <a:cubicBezTo>
                      <a:pt x="0" y="450"/>
                      <a:pt x="1" y="451"/>
                      <a:pt x="2" y="451"/>
                    </a:cubicBezTo>
                    <a:cubicBezTo>
                      <a:pt x="18" y="454"/>
                      <a:pt x="18" y="454"/>
                      <a:pt x="18" y="454"/>
                    </a:cubicBezTo>
                    <a:cubicBezTo>
                      <a:pt x="19" y="455"/>
                      <a:pt x="21" y="454"/>
                      <a:pt x="21" y="45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5"/>
                      <a:pt x="0" y="6"/>
                    </a:cubicBezTo>
                    <a:lnTo>
                      <a:pt x="0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2"/>
              <p:cNvSpPr>
                <a:spLocks noChangeArrowheads="1"/>
              </p:cNvSpPr>
              <p:nvPr/>
            </p:nvSpPr>
            <p:spPr bwMode="auto">
              <a:xfrm>
                <a:off x="-1286" y="1824"/>
                <a:ext cx="172" cy="10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TextBox 59"/>
            <p:cNvSpPr txBox="1">
              <a:spLocks noChangeArrowheads="1"/>
            </p:cNvSpPr>
            <p:nvPr/>
          </p:nvSpPr>
          <p:spPr bwMode="auto">
            <a:xfrm>
              <a:off x="10398436" y="1790373"/>
              <a:ext cx="14558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Mainframe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124116" y="638445"/>
            <a:ext cx="1455887" cy="1581327"/>
            <a:chOff x="10398436" y="486045"/>
            <a:chExt cx="1455887" cy="1581327"/>
          </a:xfrm>
        </p:grpSpPr>
        <p:grpSp>
          <p:nvGrpSpPr>
            <p:cNvPr id="59" name="Group 5"/>
            <p:cNvGrpSpPr>
              <a:grpSpLocks noChangeAspect="1"/>
            </p:cNvGrpSpPr>
            <p:nvPr/>
          </p:nvGrpSpPr>
          <p:grpSpPr bwMode="auto">
            <a:xfrm>
              <a:off x="10612703" y="486045"/>
              <a:ext cx="1027353" cy="1298304"/>
              <a:chOff x="-1655" y="1786"/>
              <a:chExt cx="910" cy="1150"/>
            </a:xfrm>
            <a:solidFill>
              <a:schemeClr val="bg1">
                <a:lumMod val="50000"/>
              </a:schemeClr>
            </a:solidFill>
          </p:grpSpPr>
          <p:sp>
            <p:nvSpPr>
              <p:cNvPr id="61" name="Freeform 6"/>
              <p:cNvSpPr>
                <a:spLocks/>
              </p:cNvSpPr>
              <p:nvPr/>
            </p:nvSpPr>
            <p:spPr bwMode="auto">
              <a:xfrm>
                <a:off x="-1012" y="2386"/>
                <a:ext cx="191" cy="120"/>
              </a:xfrm>
              <a:custGeom>
                <a:avLst/>
                <a:gdLst>
                  <a:gd name="T0" fmla="*/ 191 w 191"/>
                  <a:gd name="T1" fmla="*/ 120 h 120"/>
                  <a:gd name="T2" fmla="*/ 191 w 191"/>
                  <a:gd name="T3" fmla="*/ 0 h 120"/>
                  <a:gd name="T4" fmla="*/ 0 w 191"/>
                  <a:gd name="T5" fmla="*/ 68 h 120"/>
                  <a:gd name="T6" fmla="*/ 191 w 191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120">
                    <a:moveTo>
                      <a:pt x="191" y="120"/>
                    </a:moveTo>
                    <a:lnTo>
                      <a:pt x="191" y="0"/>
                    </a:lnTo>
                    <a:lnTo>
                      <a:pt x="0" y="68"/>
                    </a:lnTo>
                    <a:lnTo>
                      <a:pt x="191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7"/>
              <p:cNvSpPr>
                <a:spLocks/>
              </p:cNvSpPr>
              <p:nvPr/>
            </p:nvSpPr>
            <p:spPr bwMode="auto">
              <a:xfrm>
                <a:off x="-1088" y="2462"/>
                <a:ext cx="255" cy="219"/>
              </a:xfrm>
              <a:custGeom>
                <a:avLst/>
                <a:gdLst>
                  <a:gd name="T0" fmla="*/ 255 w 255"/>
                  <a:gd name="T1" fmla="*/ 49 h 219"/>
                  <a:gd name="T2" fmla="*/ 62 w 255"/>
                  <a:gd name="T3" fmla="*/ 0 h 219"/>
                  <a:gd name="T4" fmla="*/ 0 w 255"/>
                  <a:gd name="T5" fmla="*/ 219 h 219"/>
                  <a:gd name="T6" fmla="*/ 139 w 255"/>
                  <a:gd name="T7" fmla="*/ 127 h 219"/>
                  <a:gd name="T8" fmla="*/ 255 w 255"/>
                  <a:gd name="T9" fmla="*/ 4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19">
                    <a:moveTo>
                      <a:pt x="255" y="49"/>
                    </a:moveTo>
                    <a:lnTo>
                      <a:pt x="62" y="0"/>
                    </a:lnTo>
                    <a:lnTo>
                      <a:pt x="0" y="219"/>
                    </a:lnTo>
                    <a:lnTo>
                      <a:pt x="139" y="127"/>
                    </a:lnTo>
                    <a:lnTo>
                      <a:pt x="25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8"/>
              <p:cNvSpPr>
                <a:spLocks/>
              </p:cNvSpPr>
              <p:nvPr/>
            </p:nvSpPr>
            <p:spPr bwMode="auto">
              <a:xfrm>
                <a:off x="-1088" y="2079"/>
                <a:ext cx="260" cy="371"/>
              </a:xfrm>
              <a:custGeom>
                <a:avLst/>
                <a:gdLst>
                  <a:gd name="T0" fmla="*/ 260 w 260"/>
                  <a:gd name="T1" fmla="*/ 300 h 371"/>
                  <a:gd name="T2" fmla="*/ 0 w 260"/>
                  <a:gd name="T3" fmla="*/ 0 h 371"/>
                  <a:gd name="T4" fmla="*/ 62 w 260"/>
                  <a:gd name="T5" fmla="*/ 371 h 371"/>
                  <a:gd name="T6" fmla="*/ 260 w 260"/>
                  <a:gd name="T7" fmla="*/ 30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371">
                    <a:moveTo>
                      <a:pt x="260" y="300"/>
                    </a:moveTo>
                    <a:lnTo>
                      <a:pt x="0" y="0"/>
                    </a:lnTo>
                    <a:lnTo>
                      <a:pt x="62" y="371"/>
                    </a:lnTo>
                    <a:lnTo>
                      <a:pt x="26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9"/>
              <p:cNvSpPr>
                <a:spLocks/>
              </p:cNvSpPr>
              <p:nvPr/>
            </p:nvSpPr>
            <p:spPr bwMode="auto">
              <a:xfrm>
                <a:off x="-1086" y="2032"/>
                <a:ext cx="251" cy="326"/>
              </a:xfrm>
              <a:custGeom>
                <a:avLst/>
                <a:gdLst>
                  <a:gd name="T0" fmla="*/ 251 w 251"/>
                  <a:gd name="T1" fmla="*/ 326 h 326"/>
                  <a:gd name="T2" fmla="*/ 126 w 251"/>
                  <a:gd name="T3" fmla="*/ 0 h 326"/>
                  <a:gd name="T4" fmla="*/ 0 w 251"/>
                  <a:gd name="T5" fmla="*/ 33 h 326"/>
                  <a:gd name="T6" fmla="*/ 251 w 251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" h="326">
                    <a:moveTo>
                      <a:pt x="251" y="326"/>
                    </a:moveTo>
                    <a:lnTo>
                      <a:pt x="126" y="0"/>
                    </a:lnTo>
                    <a:lnTo>
                      <a:pt x="0" y="33"/>
                    </a:lnTo>
                    <a:lnTo>
                      <a:pt x="251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0"/>
              <p:cNvSpPr>
                <a:spLocks/>
              </p:cNvSpPr>
              <p:nvPr/>
            </p:nvSpPr>
            <p:spPr bwMode="auto">
              <a:xfrm>
                <a:off x="-1076" y="2528"/>
                <a:ext cx="236" cy="158"/>
              </a:xfrm>
              <a:custGeom>
                <a:avLst/>
                <a:gdLst>
                  <a:gd name="T0" fmla="*/ 14 w 236"/>
                  <a:gd name="T1" fmla="*/ 148 h 158"/>
                  <a:gd name="T2" fmla="*/ 0 w 236"/>
                  <a:gd name="T3" fmla="*/ 158 h 158"/>
                  <a:gd name="T4" fmla="*/ 137 w 236"/>
                  <a:gd name="T5" fmla="*/ 139 h 158"/>
                  <a:gd name="T6" fmla="*/ 236 w 236"/>
                  <a:gd name="T7" fmla="*/ 0 h 158"/>
                  <a:gd name="T8" fmla="*/ 14 w 236"/>
                  <a:gd name="T9" fmla="*/ 14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8">
                    <a:moveTo>
                      <a:pt x="14" y="148"/>
                    </a:moveTo>
                    <a:lnTo>
                      <a:pt x="0" y="158"/>
                    </a:lnTo>
                    <a:lnTo>
                      <a:pt x="137" y="139"/>
                    </a:lnTo>
                    <a:lnTo>
                      <a:pt x="236" y="0"/>
                    </a:lnTo>
                    <a:lnTo>
                      <a:pt x="14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1"/>
              <p:cNvSpPr>
                <a:spLocks/>
              </p:cNvSpPr>
              <p:nvPr/>
            </p:nvSpPr>
            <p:spPr bwMode="auto">
              <a:xfrm>
                <a:off x="-1095" y="2091"/>
                <a:ext cx="61" cy="585"/>
              </a:xfrm>
              <a:custGeom>
                <a:avLst/>
                <a:gdLst>
                  <a:gd name="T0" fmla="*/ 0 w 61"/>
                  <a:gd name="T1" fmla="*/ 0 h 585"/>
                  <a:gd name="T2" fmla="*/ 0 w 61"/>
                  <a:gd name="T3" fmla="*/ 585 h 585"/>
                  <a:gd name="T4" fmla="*/ 61 w 61"/>
                  <a:gd name="T5" fmla="*/ 363 h 585"/>
                  <a:gd name="T6" fmla="*/ 0 w 61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585">
                    <a:moveTo>
                      <a:pt x="0" y="0"/>
                    </a:moveTo>
                    <a:lnTo>
                      <a:pt x="0" y="585"/>
                    </a:lnTo>
                    <a:lnTo>
                      <a:pt x="61" y="3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-1090" y="2681"/>
                <a:ext cx="264" cy="255"/>
              </a:xfrm>
              <a:custGeom>
                <a:avLst/>
                <a:gdLst>
                  <a:gd name="T0" fmla="*/ 264 w 264"/>
                  <a:gd name="T1" fmla="*/ 255 h 255"/>
                  <a:gd name="T2" fmla="*/ 153 w 264"/>
                  <a:gd name="T3" fmla="*/ 0 h 255"/>
                  <a:gd name="T4" fmla="*/ 0 w 264"/>
                  <a:gd name="T5" fmla="*/ 255 h 255"/>
                  <a:gd name="T6" fmla="*/ 264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264" y="255"/>
                    </a:moveTo>
                    <a:lnTo>
                      <a:pt x="153" y="0"/>
                    </a:lnTo>
                    <a:lnTo>
                      <a:pt x="0" y="255"/>
                    </a:lnTo>
                    <a:lnTo>
                      <a:pt x="264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-1095" y="2676"/>
                <a:ext cx="149" cy="251"/>
              </a:xfrm>
              <a:custGeom>
                <a:avLst/>
                <a:gdLst>
                  <a:gd name="T0" fmla="*/ 0 w 63"/>
                  <a:gd name="T1" fmla="*/ 9 h 106"/>
                  <a:gd name="T2" fmla="*/ 0 w 63"/>
                  <a:gd name="T3" fmla="*/ 9 h 106"/>
                  <a:gd name="T4" fmla="*/ 0 w 63"/>
                  <a:gd name="T5" fmla="*/ 9 h 106"/>
                  <a:gd name="T6" fmla="*/ 0 w 63"/>
                  <a:gd name="T7" fmla="*/ 106 h 106"/>
                  <a:gd name="T8" fmla="*/ 63 w 63"/>
                  <a:gd name="T9" fmla="*/ 0 h 106"/>
                  <a:gd name="T10" fmla="*/ 0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3" y="0"/>
                      <a:pt x="63" y="0"/>
                      <a:pt x="63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-932" y="2518"/>
                <a:ext cx="111" cy="406"/>
              </a:xfrm>
              <a:custGeom>
                <a:avLst/>
                <a:gdLst>
                  <a:gd name="T0" fmla="*/ 111 w 111"/>
                  <a:gd name="T1" fmla="*/ 0 h 406"/>
                  <a:gd name="T2" fmla="*/ 0 w 111"/>
                  <a:gd name="T3" fmla="*/ 154 h 406"/>
                  <a:gd name="T4" fmla="*/ 111 w 111"/>
                  <a:gd name="T5" fmla="*/ 406 h 406"/>
                  <a:gd name="T6" fmla="*/ 111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111" y="0"/>
                    </a:moveTo>
                    <a:lnTo>
                      <a:pt x="0" y="154"/>
                    </a:lnTo>
                    <a:lnTo>
                      <a:pt x="111" y="406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-1095" y="1798"/>
                <a:ext cx="130" cy="260"/>
              </a:xfrm>
              <a:custGeom>
                <a:avLst/>
                <a:gdLst>
                  <a:gd name="T0" fmla="*/ 0 w 130"/>
                  <a:gd name="T1" fmla="*/ 260 h 260"/>
                  <a:gd name="T2" fmla="*/ 130 w 130"/>
                  <a:gd name="T3" fmla="*/ 224 h 260"/>
                  <a:gd name="T4" fmla="*/ 0 w 130"/>
                  <a:gd name="T5" fmla="*/ 0 h 260"/>
                  <a:gd name="T6" fmla="*/ 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0" y="260"/>
                    </a:moveTo>
                    <a:lnTo>
                      <a:pt x="130" y="224"/>
                    </a:lnTo>
                    <a:lnTo>
                      <a:pt x="0" y="0"/>
                    </a:lnTo>
                    <a:lnTo>
                      <a:pt x="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6"/>
              <p:cNvSpPr>
                <a:spLocks/>
              </p:cNvSpPr>
              <p:nvPr/>
            </p:nvSpPr>
            <p:spPr bwMode="auto">
              <a:xfrm>
                <a:off x="-953" y="1798"/>
                <a:ext cx="132" cy="569"/>
              </a:xfrm>
              <a:custGeom>
                <a:avLst/>
                <a:gdLst>
                  <a:gd name="T0" fmla="*/ 0 w 132"/>
                  <a:gd name="T1" fmla="*/ 229 h 569"/>
                  <a:gd name="T2" fmla="*/ 132 w 132"/>
                  <a:gd name="T3" fmla="*/ 569 h 569"/>
                  <a:gd name="T4" fmla="*/ 132 w 132"/>
                  <a:gd name="T5" fmla="*/ 0 h 569"/>
                  <a:gd name="T6" fmla="*/ 0 w 132"/>
                  <a:gd name="T7" fmla="*/ 22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69">
                    <a:moveTo>
                      <a:pt x="0" y="229"/>
                    </a:moveTo>
                    <a:lnTo>
                      <a:pt x="132" y="569"/>
                    </a:lnTo>
                    <a:lnTo>
                      <a:pt x="132" y="0"/>
                    </a:lnTo>
                    <a:lnTo>
                      <a:pt x="0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7"/>
              <p:cNvSpPr>
                <a:spLocks/>
              </p:cNvSpPr>
              <p:nvPr/>
            </p:nvSpPr>
            <p:spPr bwMode="auto">
              <a:xfrm>
                <a:off x="-1090" y="1788"/>
                <a:ext cx="264" cy="227"/>
              </a:xfrm>
              <a:custGeom>
                <a:avLst/>
                <a:gdLst>
                  <a:gd name="T0" fmla="*/ 0 w 264"/>
                  <a:gd name="T1" fmla="*/ 0 h 227"/>
                  <a:gd name="T2" fmla="*/ 132 w 264"/>
                  <a:gd name="T3" fmla="*/ 227 h 227"/>
                  <a:gd name="T4" fmla="*/ 264 w 264"/>
                  <a:gd name="T5" fmla="*/ 0 h 227"/>
                  <a:gd name="T6" fmla="*/ 0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0" y="0"/>
                    </a:moveTo>
                    <a:lnTo>
                      <a:pt x="132" y="227"/>
                    </a:lnTo>
                    <a:lnTo>
                      <a:pt x="26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8"/>
              <p:cNvSpPr>
                <a:spLocks/>
              </p:cNvSpPr>
              <p:nvPr/>
            </p:nvSpPr>
            <p:spPr bwMode="auto">
              <a:xfrm>
                <a:off x="-795" y="1819"/>
                <a:ext cx="50" cy="1075"/>
              </a:xfrm>
              <a:custGeom>
                <a:avLst/>
                <a:gdLst>
                  <a:gd name="T0" fmla="*/ 21 w 21"/>
                  <a:gd name="T1" fmla="*/ 448 h 455"/>
                  <a:gd name="T2" fmla="*/ 19 w 21"/>
                  <a:gd name="T3" fmla="*/ 451 h 455"/>
                  <a:gd name="T4" fmla="*/ 3 w 21"/>
                  <a:gd name="T5" fmla="*/ 454 h 455"/>
                  <a:gd name="T6" fmla="*/ 0 w 21"/>
                  <a:gd name="T7" fmla="*/ 452 h 455"/>
                  <a:gd name="T8" fmla="*/ 0 w 21"/>
                  <a:gd name="T9" fmla="*/ 2 h 455"/>
                  <a:gd name="T10" fmla="*/ 3 w 21"/>
                  <a:gd name="T11" fmla="*/ 0 h 455"/>
                  <a:gd name="T12" fmla="*/ 19 w 21"/>
                  <a:gd name="T13" fmla="*/ 3 h 455"/>
                  <a:gd name="T14" fmla="*/ 21 w 21"/>
                  <a:gd name="T15" fmla="*/ 6 h 455"/>
                  <a:gd name="T16" fmla="*/ 21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21" y="448"/>
                    </a:moveTo>
                    <a:cubicBezTo>
                      <a:pt x="21" y="450"/>
                      <a:pt x="20" y="451"/>
                      <a:pt x="19" y="451"/>
                    </a:cubicBezTo>
                    <a:cubicBezTo>
                      <a:pt x="3" y="454"/>
                      <a:pt x="3" y="454"/>
                      <a:pt x="3" y="454"/>
                    </a:cubicBezTo>
                    <a:cubicBezTo>
                      <a:pt x="2" y="455"/>
                      <a:pt x="0" y="454"/>
                      <a:pt x="0" y="4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3"/>
                      <a:pt x="21" y="5"/>
                      <a:pt x="21" y="6"/>
                    </a:cubicBezTo>
                    <a:lnTo>
                      <a:pt x="21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"/>
              <p:cNvSpPr>
                <a:spLocks/>
              </p:cNvSpPr>
              <p:nvPr/>
            </p:nvSpPr>
            <p:spPr bwMode="auto">
              <a:xfrm>
                <a:off x="-1579" y="2384"/>
                <a:ext cx="194" cy="120"/>
              </a:xfrm>
              <a:custGeom>
                <a:avLst/>
                <a:gdLst>
                  <a:gd name="T0" fmla="*/ 0 w 194"/>
                  <a:gd name="T1" fmla="*/ 120 h 120"/>
                  <a:gd name="T2" fmla="*/ 0 w 194"/>
                  <a:gd name="T3" fmla="*/ 0 h 120"/>
                  <a:gd name="T4" fmla="*/ 194 w 194"/>
                  <a:gd name="T5" fmla="*/ 68 h 120"/>
                  <a:gd name="T6" fmla="*/ 0 w 194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20">
                    <a:moveTo>
                      <a:pt x="0" y="120"/>
                    </a:moveTo>
                    <a:lnTo>
                      <a:pt x="0" y="0"/>
                    </a:lnTo>
                    <a:lnTo>
                      <a:pt x="194" y="68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0"/>
              <p:cNvSpPr>
                <a:spLocks/>
              </p:cNvSpPr>
              <p:nvPr/>
            </p:nvSpPr>
            <p:spPr bwMode="auto">
              <a:xfrm>
                <a:off x="-1567" y="2459"/>
                <a:ext cx="255" cy="220"/>
              </a:xfrm>
              <a:custGeom>
                <a:avLst/>
                <a:gdLst>
                  <a:gd name="T0" fmla="*/ 0 w 255"/>
                  <a:gd name="T1" fmla="*/ 50 h 220"/>
                  <a:gd name="T2" fmla="*/ 193 w 255"/>
                  <a:gd name="T3" fmla="*/ 0 h 220"/>
                  <a:gd name="T4" fmla="*/ 255 w 255"/>
                  <a:gd name="T5" fmla="*/ 220 h 220"/>
                  <a:gd name="T6" fmla="*/ 115 w 255"/>
                  <a:gd name="T7" fmla="*/ 128 h 220"/>
                  <a:gd name="T8" fmla="*/ 0 w 255"/>
                  <a:gd name="T9" fmla="*/ 5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20">
                    <a:moveTo>
                      <a:pt x="0" y="50"/>
                    </a:moveTo>
                    <a:lnTo>
                      <a:pt x="193" y="0"/>
                    </a:lnTo>
                    <a:lnTo>
                      <a:pt x="255" y="220"/>
                    </a:lnTo>
                    <a:lnTo>
                      <a:pt x="115" y="128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1"/>
              <p:cNvSpPr>
                <a:spLocks/>
              </p:cNvSpPr>
              <p:nvPr/>
            </p:nvSpPr>
            <p:spPr bwMode="auto">
              <a:xfrm>
                <a:off x="-1570" y="2077"/>
                <a:ext cx="258" cy="370"/>
              </a:xfrm>
              <a:custGeom>
                <a:avLst/>
                <a:gdLst>
                  <a:gd name="T0" fmla="*/ 0 w 258"/>
                  <a:gd name="T1" fmla="*/ 300 h 370"/>
                  <a:gd name="T2" fmla="*/ 258 w 258"/>
                  <a:gd name="T3" fmla="*/ 0 h 370"/>
                  <a:gd name="T4" fmla="*/ 196 w 258"/>
                  <a:gd name="T5" fmla="*/ 370 h 370"/>
                  <a:gd name="T6" fmla="*/ 0 w 258"/>
                  <a:gd name="T7" fmla="*/ 30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370">
                    <a:moveTo>
                      <a:pt x="0" y="300"/>
                    </a:moveTo>
                    <a:lnTo>
                      <a:pt x="258" y="0"/>
                    </a:lnTo>
                    <a:lnTo>
                      <a:pt x="196" y="370"/>
                    </a:lnTo>
                    <a:lnTo>
                      <a:pt x="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2"/>
              <p:cNvSpPr>
                <a:spLocks/>
              </p:cNvSpPr>
              <p:nvPr/>
            </p:nvSpPr>
            <p:spPr bwMode="auto">
              <a:xfrm>
                <a:off x="-1565" y="2029"/>
                <a:ext cx="253" cy="326"/>
              </a:xfrm>
              <a:custGeom>
                <a:avLst/>
                <a:gdLst>
                  <a:gd name="T0" fmla="*/ 0 w 253"/>
                  <a:gd name="T1" fmla="*/ 326 h 326"/>
                  <a:gd name="T2" fmla="*/ 125 w 253"/>
                  <a:gd name="T3" fmla="*/ 0 h 326"/>
                  <a:gd name="T4" fmla="*/ 253 w 253"/>
                  <a:gd name="T5" fmla="*/ 33 h 326"/>
                  <a:gd name="T6" fmla="*/ 0 w 253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" h="326">
                    <a:moveTo>
                      <a:pt x="0" y="326"/>
                    </a:moveTo>
                    <a:lnTo>
                      <a:pt x="125" y="0"/>
                    </a:lnTo>
                    <a:lnTo>
                      <a:pt x="253" y="33"/>
                    </a:lnTo>
                    <a:lnTo>
                      <a:pt x="0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3"/>
              <p:cNvSpPr>
                <a:spLocks/>
              </p:cNvSpPr>
              <p:nvPr/>
            </p:nvSpPr>
            <p:spPr bwMode="auto">
              <a:xfrm>
                <a:off x="-1560" y="2525"/>
                <a:ext cx="236" cy="159"/>
              </a:xfrm>
              <a:custGeom>
                <a:avLst/>
                <a:gdLst>
                  <a:gd name="T0" fmla="*/ 222 w 236"/>
                  <a:gd name="T1" fmla="*/ 149 h 159"/>
                  <a:gd name="T2" fmla="*/ 236 w 236"/>
                  <a:gd name="T3" fmla="*/ 159 h 159"/>
                  <a:gd name="T4" fmla="*/ 99 w 236"/>
                  <a:gd name="T5" fmla="*/ 140 h 159"/>
                  <a:gd name="T6" fmla="*/ 0 w 236"/>
                  <a:gd name="T7" fmla="*/ 0 h 159"/>
                  <a:gd name="T8" fmla="*/ 222 w 236"/>
                  <a:gd name="T9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9">
                    <a:moveTo>
                      <a:pt x="222" y="149"/>
                    </a:moveTo>
                    <a:lnTo>
                      <a:pt x="236" y="159"/>
                    </a:lnTo>
                    <a:lnTo>
                      <a:pt x="99" y="140"/>
                    </a:lnTo>
                    <a:lnTo>
                      <a:pt x="0" y="0"/>
                    </a:lnTo>
                    <a:lnTo>
                      <a:pt x="222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"/>
              <p:cNvSpPr>
                <a:spLocks/>
              </p:cNvSpPr>
              <p:nvPr/>
            </p:nvSpPr>
            <p:spPr bwMode="auto">
              <a:xfrm>
                <a:off x="-1367" y="2088"/>
                <a:ext cx="62" cy="584"/>
              </a:xfrm>
              <a:custGeom>
                <a:avLst/>
                <a:gdLst>
                  <a:gd name="T0" fmla="*/ 62 w 62"/>
                  <a:gd name="T1" fmla="*/ 0 h 584"/>
                  <a:gd name="T2" fmla="*/ 62 w 62"/>
                  <a:gd name="T3" fmla="*/ 584 h 584"/>
                  <a:gd name="T4" fmla="*/ 0 w 62"/>
                  <a:gd name="T5" fmla="*/ 364 h 584"/>
                  <a:gd name="T6" fmla="*/ 62 w 62"/>
                  <a:gd name="T7" fmla="*/ 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84">
                    <a:moveTo>
                      <a:pt x="62" y="0"/>
                    </a:moveTo>
                    <a:lnTo>
                      <a:pt x="62" y="584"/>
                    </a:lnTo>
                    <a:lnTo>
                      <a:pt x="0" y="364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5"/>
              <p:cNvSpPr>
                <a:spLocks/>
              </p:cNvSpPr>
              <p:nvPr/>
            </p:nvSpPr>
            <p:spPr bwMode="auto">
              <a:xfrm>
                <a:off x="-1574" y="2679"/>
                <a:ext cx="264" cy="255"/>
              </a:xfrm>
              <a:custGeom>
                <a:avLst/>
                <a:gdLst>
                  <a:gd name="T0" fmla="*/ 0 w 264"/>
                  <a:gd name="T1" fmla="*/ 255 h 255"/>
                  <a:gd name="T2" fmla="*/ 111 w 264"/>
                  <a:gd name="T3" fmla="*/ 0 h 255"/>
                  <a:gd name="T4" fmla="*/ 264 w 264"/>
                  <a:gd name="T5" fmla="*/ 255 h 255"/>
                  <a:gd name="T6" fmla="*/ 0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0" y="255"/>
                    </a:moveTo>
                    <a:lnTo>
                      <a:pt x="111" y="0"/>
                    </a:lnTo>
                    <a:lnTo>
                      <a:pt x="264" y="255"/>
                    </a:lnTo>
                    <a:lnTo>
                      <a:pt x="0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6"/>
              <p:cNvSpPr>
                <a:spLocks/>
              </p:cNvSpPr>
              <p:nvPr/>
            </p:nvSpPr>
            <p:spPr bwMode="auto">
              <a:xfrm>
                <a:off x="-1454" y="2674"/>
                <a:ext cx="149" cy="250"/>
              </a:xfrm>
              <a:custGeom>
                <a:avLst/>
                <a:gdLst>
                  <a:gd name="T0" fmla="*/ 63 w 63"/>
                  <a:gd name="T1" fmla="*/ 9 h 106"/>
                  <a:gd name="T2" fmla="*/ 63 w 63"/>
                  <a:gd name="T3" fmla="*/ 9 h 106"/>
                  <a:gd name="T4" fmla="*/ 63 w 63"/>
                  <a:gd name="T5" fmla="*/ 9 h 106"/>
                  <a:gd name="T6" fmla="*/ 63 w 63"/>
                  <a:gd name="T7" fmla="*/ 106 h 106"/>
                  <a:gd name="T8" fmla="*/ 0 w 63"/>
                  <a:gd name="T9" fmla="*/ 0 h 106"/>
                  <a:gd name="T10" fmla="*/ 63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63" y="9"/>
                    </a:move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7"/>
              <p:cNvSpPr>
                <a:spLocks/>
              </p:cNvSpPr>
              <p:nvPr/>
            </p:nvSpPr>
            <p:spPr bwMode="auto">
              <a:xfrm>
                <a:off x="-1579" y="2516"/>
                <a:ext cx="111" cy="406"/>
              </a:xfrm>
              <a:custGeom>
                <a:avLst/>
                <a:gdLst>
                  <a:gd name="T0" fmla="*/ 0 w 111"/>
                  <a:gd name="T1" fmla="*/ 0 h 406"/>
                  <a:gd name="T2" fmla="*/ 111 w 111"/>
                  <a:gd name="T3" fmla="*/ 153 h 406"/>
                  <a:gd name="T4" fmla="*/ 0 w 111"/>
                  <a:gd name="T5" fmla="*/ 406 h 406"/>
                  <a:gd name="T6" fmla="*/ 0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0" y="0"/>
                    </a:moveTo>
                    <a:lnTo>
                      <a:pt x="111" y="153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8"/>
              <p:cNvSpPr>
                <a:spLocks/>
              </p:cNvSpPr>
              <p:nvPr/>
            </p:nvSpPr>
            <p:spPr bwMode="auto">
              <a:xfrm>
                <a:off x="-1435" y="1795"/>
                <a:ext cx="130" cy="260"/>
              </a:xfrm>
              <a:custGeom>
                <a:avLst/>
                <a:gdLst>
                  <a:gd name="T0" fmla="*/ 130 w 130"/>
                  <a:gd name="T1" fmla="*/ 260 h 260"/>
                  <a:gd name="T2" fmla="*/ 0 w 130"/>
                  <a:gd name="T3" fmla="*/ 225 h 260"/>
                  <a:gd name="T4" fmla="*/ 130 w 130"/>
                  <a:gd name="T5" fmla="*/ 0 h 260"/>
                  <a:gd name="T6" fmla="*/ 13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130" y="260"/>
                    </a:moveTo>
                    <a:lnTo>
                      <a:pt x="0" y="225"/>
                    </a:lnTo>
                    <a:lnTo>
                      <a:pt x="130" y="0"/>
                    </a:lnTo>
                    <a:lnTo>
                      <a:pt x="13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-1579" y="1795"/>
                <a:ext cx="132" cy="570"/>
              </a:xfrm>
              <a:custGeom>
                <a:avLst/>
                <a:gdLst>
                  <a:gd name="T0" fmla="*/ 132 w 132"/>
                  <a:gd name="T1" fmla="*/ 230 h 570"/>
                  <a:gd name="T2" fmla="*/ 0 w 132"/>
                  <a:gd name="T3" fmla="*/ 570 h 570"/>
                  <a:gd name="T4" fmla="*/ 0 w 132"/>
                  <a:gd name="T5" fmla="*/ 0 h 570"/>
                  <a:gd name="T6" fmla="*/ 132 w 132"/>
                  <a:gd name="T7" fmla="*/ 23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70">
                    <a:moveTo>
                      <a:pt x="132" y="230"/>
                    </a:moveTo>
                    <a:lnTo>
                      <a:pt x="0" y="570"/>
                    </a:lnTo>
                    <a:lnTo>
                      <a:pt x="0" y="0"/>
                    </a:lnTo>
                    <a:lnTo>
                      <a:pt x="132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0"/>
              <p:cNvSpPr>
                <a:spLocks/>
              </p:cNvSpPr>
              <p:nvPr/>
            </p:nvSpPr>
            <p:spPr bwMode="auto">
              <a:xfrm>
                <a:off x="-1574" y="1786"/>
                <a:ext cx="264" cy="227"/>
              </a:xfrm>
              <a:custGeom>
                <a:avLst/>
                <a:gdLst>
                  <a:gd name="T0" fmla="*/ 264 w 264"/>
                  <a:gd name="T1" fmla="*/ 0 h 227"/>
                  <a:gd name="T2" fmla="*/ 132 w 264"/>
                  <a:gd name="T3" fmla="*/ 227 h 227"/>
                  <a:gd name="T4" fmla="*/ 0 w 264"/>
                  <a:gd name="T5" fmla="*/ 0 h 227"/>
                  <a:gd name="T6" fmla="*/ 264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264" y="0"/>
                    </a:moveTo>
                    <a:lnTo>
                      <a:pt x="132" y="227"/>
                    </a:lnTo>
                    <a:lnTo>
                      <a:pt x="0" y="0"/>
                    </a:lnTo>
                    <a:lnTo>
                      <a:pt x="2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1"/>
              <p:cNvSpPr>
                <a:spLocks/>
              </p:cNvSpPr>
              <p:nvPr/>
            </p:nvSpPr>
            <p:spPr bwMode="auto">
              <a:xfrm>
                <a:off x="-1655" y="1819"/>
                <a:ext cx="50" cy="1075"/>
              </a:xfrm>
              <a:custGeom>
                <a:avLst/>
                <a:gdLst>
                  <a:gd name="T0" fmla="*/ 0 w 21"/>
                  <a:gd name="T1" fmla="*/ 448 h 455"/>
                  <a:gd name="T2" fmla="*/ 2 w 21"/>
                  <a:gd name="T3" fmla="*/ 451 h 455"/>
                  <a:gd name="T4" fmla="*/ 18 w 21"/>
                  <a:gd name="T5" fmla="*/ 454 h 455"/>
                  <a:gd name="T6" fmla="*/ 21 w 21"/>
                  <a:gd name="T7" fmla="*/ 452 h 455"/>
                  <a:gd name="T8" fmla="*/ 21 w 21"/>
                  <a:gd name="T9" fmla="*/ 2 h 455"/>
                  <a:gd name="T10" fmla="*/ 18 w 21"/>
                  <a:gd name="T11" fmla="*/ 0 h 455"/>
                  <a:gd name="T12" fmla="*/ 2 w 21"/>
                  <a:gd name="T13" fmla="*/ 3 h 455"/>
                  <a:gd name="T14" fmla="*/ 0 w 21"/>
                  <a:gd name="T15" fmla="*/ 6 h 455"/>
                  <a:gd name="T16" fmla="*/ 0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0" y="448"/>
                    </a:moveTo>
                    <a:cubicBezTo>
                      <a:pt x="0" y="450"/>
                      <a:pt x="1" y="451"/>
                      <a:pt x="2" y="451"/>
                    </a:cubicBezTo>
                    <a:cubicBezTo>
                      <a:pt x="18" y="454"/>
                      <a:pt x="18" y="454"/>
                      <a:pt x="18" y="454"/>
                    </a:cubicBezTo>
                    <a:cubicBezTo>
                      <a:pt x="19" y="455"/>
                      <a:pt x="21" y="454"/>
                      <a:pt x="21" y="45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5"/>
                      <a:pt x="0" y="6"/>
                    </a:cubicBezTo>
                    <a:lnTo>
                      <a:pt x="0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32"/>
              <p:cNvSpPr>
                <a:spLocks noChangeArrowheads="1"/>
              </p:cNvSpPr>
              <p:nvPr/>
            </p:nvSpPr>
            <p:spPr bwMode="auto">
              <a:xfrm>
                <a:off x="-1286" y="1824"/>
                <a:ext cx="172" cy="10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10398436" y="1790373"/>
              <a:ext cx="14558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Mainframe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276516" y="790845"/>
            <a:ext cx="1455887" cy="1581327"/>
            <a:chOff x="10398436" y="486045"/>
            <a:chExt cx="1455887" cy="1581327"/>
          </a:xfrm>
        </p:grpSpPr>
        <p:grpSp>
          <p:nvGrpSpPr>
            <p:cNvPr id="89" name="Group 5"/>
            <p:cNvGrpSpPr>
              <a:grpSpLocks noChangeAspect="1"/>
            </p:cNvGrpSpPr>
            <p:nvPr/>
          </p:nvGrpSpPr>
          <p:grpSpPr bwMode="auto">
            <a:xfrm>
              <a:off x="10612703" y="486045"/>
              <a:ext cx="1027353" cy="1298304"/>
              <a:chOff x="-1655" y="1786"/>
              <a:chExt cx="910" cy="1150"/>
            </a:xfrm>
            <a:solidFill>
              <a:schemeClr val="bg1">
                <a:lumMod val="50000"/>
              </a:schemeClr>
            </a:solidFill>
          </p:grpSpPr>
          <p:sp>
            <p:nvSpPr>
              <p:cNvPr id="91" name="Freeform 6"/>
              <p:cNvSpPr>
                <a:spLocks/>
              </p:cNvSpPr>
              <p:nvPr/>
            </p:nvSpPr>
            <p:spPr bwMode="auto">
              <a:xfrm>
                <a:off x="-1012" y="2386"/>
                <a:ext cx="191" cy="120"/>
              </a:xfrm>
              <a:custGeom>
                <a:avLst/>
                <a:gdLst>
                  <a:gd name="T0" fmla="*/ 191 w 191"/>
                  <a:gd name="T1" fmla="*/ 120 h 120"/>
                  <a:gd name="T2" fmla="*/ 191 w 191"/>
                  <a:gd name="T3" fmla="*/ 0 h 120"/>
                  <a:gd name="T4" fmla="*/ 0 w 191"/>
                  <a:gd name="T5" fmla="*/ 68 h 120"/>
                  <a:gd name="T6" fmla="*/ 191 w 191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120">
                    <a:moveTo>
                      <a:pt x="191" y="120"/>
                    </a:moveTo>
                    <a:lnTo>
                      <a:pt x="191" y="0"/>
                    </a:lnTo>
                    <a:lnTo>
                      <a:pt x="0" y="68"/>
                    </a:lnTo>
                    <a:lnTo>
                      <a:pt x="191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7"/>
              <p:cNvSpPr>
                <a:spLocks/>
              </p:cNvSpPr>
              <p:nvPr/>
            </p:nvSpPr>
            <p:spPr bwMode="auto">
              <a:xfrm>
                <a:off x="-1088" y="2462"/>
                <a:ext cx="255" cy="219"/>
              </a:xfrm>
              <a:custGeom>
                <a:avLst/>
                <a:gdLst>
                  <a:gd name="T0" fmla="*/ 255 w 255"/>
                  <a:gd name="T1" fmla="*/ 49 h 219"/>
                  <a:gd name="T2" fmla="*/ 62 w 255"/>
                  <a:gd name="T3" fmla="*/ 0 h 219"/>
                  <a:gd name="T4" fmla="*/ 0 w 255"/>
                  <a:gd name="T5" fmla="*/ 219 h 219"/>
                  <a:gd name="T6" fmla="*/ 139 w 255"/>
                  <a:gd name="T7" fmla="*/ 127 h 219"/>
                  <a:gd name="T8" fmla="*/ 255 w 255"/>
                  <a:gd name="T9" fmla="*/ 4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19">
                    <a:moveTo>
                      <a:pt x="255" y="49"/>
                    </a:moveTo>
                    <a:lnTo>
                      <a:pt x="62" y="0"/>
                    </a:lnTo>
                    <a:lnTo>
                      <a:pt x="0" y="219"/>
                    </a:lnTo>
                    <a:lnTo>
                      <a:pt x="139" y="127"/>
                    </a:lnTo>
                    <a:lnTo>
                      <a:pt x="25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"/>
              <p:cNvSpPr>
                <a:spLocks/>
              </p:cNvSpPr>
              <p:nvPr/>
            </p:nvSpPr>
            <p:spPr bwMode="auto">
              <a:xfrm>
                <a:off x="-1088" y="2079"/>
                <a:ext cx="260" cy="371"/>
              </a:xfrm>
              <a:custGeom>
                <a:avLst/>
                <a:gdLst>
                  <a:gd name="T0" fmla="*/ 260 w 260"/>
                  <a:gd name="T1" fmla="*/ 300 h 371"/>
                  <a:gd name="T2" fmla="*/ 0 w 260"/>
                  <a:gd name="T3" fmla="*/ 0 h 371"/>
                  <a:gd name="T4" fmla="*/ 62 w 260"/>
                  <a:gd name="T5" fmla="*/ 371 h 371"/>
                  <a:gd name="T6" fmla="*/ 260 w 260"/>
                  <a:gd name="T7" fmla="*/ 30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371">
                    <a:moveTo>
                      <a:pt x="260" y="300"/>
                    </a:moveTo>
                    <a:lnTo>
                      <a:pt x="0" y="0"/>
                    </a:lnTo>
                    <a:lnTo>
                      <a:pt x="62" y="371"/>
                    </a:lnTo>
                    <a:lnTo>
                      <a:pt x="26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"/>
              <p:cNvSpPr>
                <a:spLocks/>
              </p:cNvSpPr>
              <p:nvPr/>
            </p:nvSpPr>
            <p:spPr bwMode="auto">
              <a:xfrm>
                <a:off x="-1086" y="2032"/>
                <a:ext cx="251" cy="326"/>
              </a:xfrm>
              <a:custGeom>
                <a:avLst/>
                <a:gdLst>
                  <a:gd name="T0" fmla="*/ 251 w 251"/>
                  <a:gd name="T1" fmla="*/ 326 h 326"/>
                  <a:gd name="T2" fmla="*/ 126 w 251"/>
                  <a:gd name="T3" fmla="*/ 0 h 326"/>
                  <a:gd name="T4" fmla="*/ 0 w 251"/>
                  <a:gd name="T5" fmla="*/ 33 h 326"/>
                  <a:gd name="T6" fmla="*/ 251 w 251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" h="326">
                    <a:moveTo>
                      <a:pt x="251" y="326"/>
                    </a:moveTo>
                    <a:lnTo>
                      <a:pt x="126" y="0"/>
                    </a:lnTo>
                    <a:lnTo>
                      <a:pt x="0" y="33"/>
                    </a:lnTo>
                    <a:lnTo>
                      <a:pt x="251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0"/>
              <p:cNvSpPr>
                <a:spLocks/>
              </p:cNvSpPr>
              <p:nvPr/>
            </p:nvSpPr>
            <p:spPr bwMode="auto">
              <a:xfrm>
                <a:off x="-1076" y="2528"/>
                <a:ext cx="236" cy="158"/>
              </a:xfrm>
              <a:custGeom>
                <a:avLst/>
                <a:gdLst>
                  <a:gd name="T0" fmla="*/ 14 w 236"/>
                  <a:gd name="T1" fmla="*/ 148 h 158"/>
                  <a:gd name="T2" fmla="*/ 0 w 236"/>
                  <a:gd name="T3" fmla="*/ 158 h 158"/>
                  <a:gd name="T4" fmla="*/ 137 w 236"/>
                  <a:gd name="T5" fmla="*/ 139 h 158"/>
                  <a:gd name="T6" fmla="*/ 236 w 236"/>
                  <a:gd name="T7" fmla="*/ 0 h 158"/>
                  <a:gd name="T8" fmla="*/ 14 w 236"/>
                  <a:gd name="T9" fmla="*/ 14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8">
                    <a:moveTo>
                      <a:pt x="14" y="148"/>
                    </a:moveTo>
                    <a:lnTo>
                      <a:pt x="0" y="158"/>
                    </a:lnTo>
                    <a:lnTo>
                      <a:pt x="137" y="139"/>
                    </a:lnTo>
                    <a:lnTo>
                      <a:pt x="236" y="0"/>
                    </a:lnTo>
                    <a:lnTo>
                      <a:pt x="14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1"/>
              <p:cNvSpPr>
                <a:spLocks/>
              </p:cNvSpPr>
              <p:nvPr/>
            </p:nvSpPr>
            <p:spPr bwMode="auto">
              <a:xfrm>
                <a:off x="-1095" y="2091"/>
                <a:ext cx="61" cy="585"/>
              </a:xfrm>
              <a:custGeom>
                <a:avLst/>
                <a:gdLst>
                  <a:gd name="T0" fmla="*/ 0 w 61"/>
                  <a:gd name="T1" fmla="*/ 0 h 585"/>
                  <a:gd name="T2" fmla="*/ 0 w 61"/>
                  <a:gd name="T3" fmla="*/ 585 h 585"/>
                  <a:gd name="T4" fmla="*/ 61 w 61"/>
                  <a:gd name="T5" fmla="*/ 363 h 585"/>
                  <a:gd name="T6" fmla="*/ 0 w 61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585">
                    <a:moveTo>
                      <a:pt x="0" y="0"/>
                    </a:moveTo>
                    <a:lnTo>
                      <a:pt x="0" y="585"/>
                    </a:lnTo>
                    <a:lnTo>
                      <a:pt x="61" y="3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2"/>
              <p:cNvSpPr>
                <a:spLocks/>
              </p:cNvSpPr>
              <p:nvPr/>
            </p:nvSpPr>
            <p:spPr bwMode="auto">
              <a:xfrm>
                <a:off x="-1090" y="2681"/>
                <a:ext cx="264" cy="255"/>
              </a:xfrm>
              <a:custGeom>
                <a:avLst/>
                <a:gdLst>
                  <a:gd name="T0" fmla="*/ 264 w 264"/>
                  <a:gd name="T1" fmla="*/ 255 h 255"/>
                  <a:gd name="T2" fmla="*/ 153 w 264"/>
                  <a:gd name="T3" fmla="*/ 0 h 255"/>
                  <a:gd name="T4" fmla="*/ 0 w 264"/>
                  <a:gd name="T5" fmla="*/ 255 h 255"/>
                  <a:gd name="T6" fmla="*/ 264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264" y="255"/>
                    </a:moveTo>
                    <a:lnTo>
                      <a:pt x="153" y="0"/>
                    </a:lnTo>
                    <a:lnTo>
                      <a:pt x="0" y="255"/>
                    </a:lnTo>
                    <a:lnTo>
                      <a:pt x="264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3"/>
              <p:cNvSpPr>
                <a:spLocks/>
              </p:cNvSpPr>
              <p:nvPr/>
            </p:nvSpPr>
            <p:spPr bwMode="auto">
              <a:xfrm>
                <a:off x="-1095" y="2676"/>
                <a:ext cx="149" cy="251"/>
              </a:xfrm>
              <a:custGeom>
                <a:avLst/>
                <a:gdLst>
                  <a:gd name="T0" fmla="*/ 0 w 63"/>
                  <a:gd name="T1" fmla="*/ 9 h 106"/>
                  <a:gd name="T2" fmla="*/ 0 w 63"/>
                  <a:gd name="T3" fmla="*/ 9 h 106"/>
                  <a:gd name="T4" fmla="*/ 0 w 63"/>
                  <a:gd name="T5" fmla="*/ 9 h 106"/>
                  <a:gd name="T6" fmla="*/ 0 w 63"/>
                  <a:gd name="T7" fmla="*/ 106 h 106"/>
                  <a:gd name="T8" fmla="*/ 63 w 63"/>
                  <a:gd name="T9" fmla="*/ 0 h 106"/>
                  <a:gd name="T10" fmla="*/ 0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3" y="0"/>
                      <a:pt x="63" y="0"/>
                      <a:pt x="63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4"/>
              <p:cNvSpPr>
                <a:spLocks/>
              </p:cNvSpPr>
              <p:nvPr/>
            </p:nvSpPr>
            <p:spPr bwMode="auto">
              <a:xfrm>
                <a:off x="-932" y="2518"/>
                <a:ext cx="111" cy="406"/>
              </a:xfrm>
              <a:custGeom>
                <a:avLst/>
                <a:gdLst>
                  <a:gd name="T0" fmla="*/ 111 w 111"/>
                  <a:gd name="T1" fmla="*/ 0 h 406"/>
                  <a:gd name="T2" fmla="*/ 0 w 111"/>
                  <a:gd name="T3" fmla="*/ 154 h 406"/>
                  <a:gd name="T4" fmla="*/ 111 w 111"/>
                  <a:gd name="T5" fmla="*/ 406 h 406"/>
                  <a:gd name="T6" fmla="*/ 111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111" y="0"/>
                    </a:moveTo>
                    <a:lnTo>
                      <a:pt x="0" y="154"/>
                    </a:lnTo>
                    <a:lnTo>
                      <a:pt x="111" y="406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5"/>
              <p:cNvSpPr>
                <a:spLocks/>
              </p:cNvSpPr>
              <p:nvPr/>
            </p:nvSpPr>
            <p:spPr bwMode="auto">
              <a:xfrm>
                <a:off x="-1095" y="1798"/>
                <a:ext cx="130" cy="260"/>
              </a:xfrm>
              <a:custGeom>
                <a:avLst/>
                <a:gdLst>
                  <a:gd name="T0" fmla="*/ 0 w 130"/>
                  <a:gd name="T1" fmla="*/ 260 h 260"/>
                  <a:gd name="T2" fmla="*/ 130 w 130"/>
                  <a:gd name="T3" fmla="*/ 224 h 260"/>
                  <a:gd name="T4" fmla="*/ 0 w 130"/>
                  <a:gd name="T5" fmla="*/ 0 h 260"/>
                  <a:gd name="T6" fmla="*/ 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0" y="260"/>
                    </a:moveTo>
                    <a:lnTo>
                      <a:pt x="130" y="224"/>
                    </a:lnTo>
                    <a:lnTo>
                      <a:pt x="0" y="0"/>
                    </a:lnTo>
                    <a:lnTo>
                      <a:pt x="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6"/>
              <p:cNvSpPr>
                <a:spLocks/>
              </p:cNvSpPr>
              <p:nvPr/>
            </p:nvSpPr>
            <p:spPr bwMode="auto">
              <a:xfrm>
                <a:off x="-953" y="1798"/>
                <a:ext cx="132" cy="569"/>
              </a:xfrm>
              <a:custGeom>
                <a:avLst/>
                <a:gdLst>
                  <a:gd name="T0" fmla="*/ 0 w 132"/>
                  <a:gd name="T1" fmla="*/ 229 h 569"/>
                  <a:gd name="T2" fmla="*/ 132 w 132"/>
                  <a:gd name="T3" fmla="*/ 569 h 569"/>
                  <a:gd name="T4" fmla="*/ 132 w 132"/>
                  <a:gd name="T5" fmla="*/ 0 h 569"/>
                  <a:gd name="T6" fmla="*/ 0 w 132"/>
                  <a:gd name="T7" fmla="*/ 22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69">
                    <a:moveTo>
                      <a:pt x="0" y="229"/>
                    </a:moveTo>
                    <a:lnTo>
                      <a:pt x="132" y="569"/>
                    </a:lnTo>
                    <a:lnTo>
                      <a:pt x="132" y="0"/>
                    </a:lnTo>
                    <a:lnTo>
                      <a:pt x="0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7"/>
              <p:cNvSpPr>
                <a:spLocks/>
              </p:cNvSpPr>
              <p:nvPr/>
            </p:nvSpPr>
            <p:spPr bwMode="auto">
              <a:xfrm>
                <a:off x="-1090" y="1788"/>
                <a:ext cx="264" cy="227"/>
              </a:xfrm>
              <a:custGeom>
                <a:avLst/>
                <a:gdLst>
                  <a:gd name="T0" fmla="*/ 0 w 264"/>
                  <a:gd name="T1" fmla="*/ 0 h 227"/>
                  <a:gd name="T2" fmla="*/ 132 w 264"/>
                  <a:gd name="T3" fmla="*/ 227 h 227"/>
                  <a:gd name="T4" fmla="*/ 264 w 264"/>
                  <a:gd name="T5" fmla="*/ 0 h 227"/>
                  <a:gd name="T6" fmla="*/ 0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0" y="0"/>
                    </a:moveTo>
                    <a:lnTo>
                      <a:pt x="132" y="227"/>
                    </a:lnTo>
                    <a:lnTo>
                      <a:pt x="26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8"/>
              <p:cNvSpPr>
                <a:spLocks/>
              </p:cNvSpPr>
              <p:nvPr/>
            </p:nvSpPr>
            <p:spPr bwMode="auto">
              <a:xfrm>
                <a:off x="-795" y="1819"/>
                <a:ext cx="50" cy="1075"/>
              </a:xfrm>
              <a:custGeom>
                <a:avLst/>
                <a:gdLst>
                  <a:gd name="T0" fmla="*/ 21 w 21"/>
                  <a:gd name="T1" fmla="*/ 448 h 455"/>
                  <a:gd name="T2" fmla="*/ 19 w 21"/>
                  <a:gd name="T3" fmla="*/ 451 h 455"/>
                  <a:gd name="T4" fmla="*/ 3 w 21"/>
                  <a:gd name="T5" fmla="*/ 454 h 455"/>
                  <a:gd name="T6" fmla="*/ 0 w 21"/>
                  <a:gd name="T7" fmla="*/ 452 h 455"/>
                  <a:gd name="T8" fmla="*/ 0 w 21"/>
                  <a:gd name="T9" fmla="*/ 2 h 455"/>
                  <a:gd name="T10" fmla="*/ 3 w 21"/>
                  <a:gd name="T11" fmla="*/ 0 h 455"/>
                  <a:gd name="T12" fmla="*/ 19 w 21"/>
                  <a:gd name="T13" fmla="*/ 3 h 455"/>
                  <a:gd name="T14" fmla="*/ 21 w 21"/>
                  <a:gd name="T15" fmla="*/ 6 h 455"/>
                  <a:gd name="T16" fmla="*/ 21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21" y="448"/>
                    </a:moveTo>
                    <a:cubicBezTo>
                      <a:pt x="21" y="450"/>
                      <a:pt x="20" y="451"/>
                      <a:pt x="19" y="451"/>
                    </a:cubicBezTo>
                    <a:cubicBezTo>
                      <a:pt x="3" y="454"/>
                      <a:pt x="3" y="454"/>
                      <a:pt x="3" y="454"/>
                    </a:cubicBezTo>
                    <a:cubicBezTo>
                      <a:pt x="2" y="455"/>
                      <a:pt x="0" y="454"/>
                      <a:pt x="0" y="4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3"/>
                      <a:pt x="21" y="5"/>
                      <a:pt x="21" y="6"/>
                    </a:cubicBezTo>
                    <a:lnTo>
                      <a:pt x="21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9"/>
              <p:cNvSpPr>
                <a:spLocks/>
              </p:cNvSpPr>
              <p:nvPr/>
            </p:nvSpPr>
            <p:spPr bwMode="auto">
              <a:xfrm>
                <a:off x="-1579" y="2384"/>
                <a:ext cx="194" cy="120"/>
              </a:xfrm>
              <a:custGeom>
                <a:avLst/>
                <a:gdLst>
                  <a:gd name="T0" fmla="*/ 0 w 194"/>
                  <a:gd name="T1" fmla="*/ 120 h 120"/>
                  <a:gd name="T2" fmla="*/ 0 w 194"/>
                  <a:gd name="T3" fmla="*/ 0 h 120"/>
                  <a:gd name="T4" fmla="*/ 194 w 194"/>
                  <a:gd name="T5" fmla="*/ 68 h 120"/>
                  <a:gd name="T6" fmla="*/ 0 w 194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20">
                    <a:moveTo>
                      <a:pt x="0" y="120"/>
                    </a:moveTo>
                    <a:lnTo>
                      <a:pt x="0" y="0"/>
                    </a:lnTo>
                    <a:lnTo>
                      <a:pt x="194" y="68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0"/>
              <p:cNvSpPr>
                <a:spLocks/>
              </p:cNvSpPr>
              <p:nvPr/>
            </p:nvSpPr>
            <p:spPr bwMode="auto">
              <a:xfrm>
                <a:off x="-1567" y="2459"/>
                <a:ext cx="255" cy="220"/>
              </a:xfrm>
              <a:custGeom>
                <a:avLst/>
                <a:gdLst>
                  <a:gd name="T0" fmla="*/ 0 w 255"/>
                  <a:gd name="T1" fmla="*/ 50 h 220"/>
                  <a:gd name="T2" fmla="*/ 193 w 255"/>
                  <a:gd name="T3" fmla="*/ 0 h 220"/>
                  <a:gd name="T4" fmla="*/ 255 w 255"/>
                  <a:gd name="T5" fmla="*/ 220 h 220"/>
                  <a:gd name="T6" fmla="*/ 115 w 255"/>
                  <a:gd name="T7" fmla="*/ 128 h 220"/>
                  <a:gd name="T8" fmla="*/ 0 w 255"/>
                  <a:gd name="T9" fmla="*/ 5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20">
                    <a:moveTo>
                      <a:pt x="0" y="50"/>
                    </a:moveTo>
                    <a:lnTo>
                      <a:pt x="193" y="0"/>
                    </a:lnTo>
                    <a:lnTo>
                      <a:pt x="255" y="220"/>
                    </a:lnTo>
                    <a:lnTo>
                      <a:pt x="115" y="128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1"/>
              <p:cNvSpPr>
                <a:spLocks/>
              </p:cNvSpPr>
              <p:nvPr/>
            </p:nvSpPr>
            <p:spPr bwMode="auto">
              <a:xfrm>
                <a:off x="-1570" y="2077"/>
                <a:ext cx="258" cy="370"/>
              </a:xfrm>
              <a:custGeom>
                <a:avLst/>
                <a:gdLst>
                  <a:gd name="T0" fmla="*/ 0 w 258"/>
                  <a:gd name="T1" fmla="*/ 300 h 370"/>
                  <a:gd name="T2" fmla="*/ 258 w 258"/>
                  <a:gd name="T3" fmla="*/ 0 h 370"/>
                  <a:gd name="T4" fmla="*/ 196 w 258"/>
                  <a:gd name="T5" fmla="*/ 370 h 370"/>
                  <a:gd name="T6" fmla="*/ 0 w 258"/>
                  <a:gd name="T7" fmla="*/ 30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370">
                    <a:moveTo>
                      <a:pt x="0" y="300"/>
                    </a:moveTo>
                    <a:lnTo>
                      <a:pt x="258" y="0"/>
                    </a:lnTo>
                    <a:lnTo>
                      <a:pt x="196" y="370"/>
                    </a:lnTo>
                    <a:lnTo>
                      <a:pt x="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2"/>
              <p:cNvSpPr>
                <a:spLocks/>
              </p:cNvSpPr>
              <p:nvPr/>
            </p:nvSpPr>
            <p:spPr bwMode="auto">
              <a:xfrm>
                <a:off x="-1565" y="2029"/>
                <a:ext cx="253" cy="326"/>
              </a:xfrm>
              <a:custGeom>
                <a:avLst/>
                <a:gdLst>
                  <a:gd name="T0" fmla="*/ 0 w 253"/>
                  <a:gd name="T1" fmla="*/ 326 h 326"/>
                  <a:gd name="T2" fmla="*/ 125 w 253"/>
                  <a:gd name="T3" fmla="*/ 0 h 326"/>
                  <a:gd name="T4" fmla="*/ 253 w 253"/>
                  <a:gd name="T5" fmla="*/ 33 h 326"/>
                  <a:gd name="T6" fmla="*/ 0 w 253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" h="326">
                    <a:moveTo>
                      <a:pt x="0" y="326"/>
                    </a:moveTo>
                    <a:lnTo>
                      <a:pt x="125" y="0"/>
                    </a:lnTo>
                    <a:lnTo>
                      <a:pt x="253" y="33"/>
                    </a:lnTo>
                    <a:lnTo>
                      <a:pt x="0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3"/>
              <p:cNvSpPr>
                <a:spLocks/>
              </p:cNvSpPr>
              <p:nvPr/>
            </p:nvSpPr>
            <p:spPr bwMode="auto">
              <a:xfrm>
                <a:off x="-1560" y="2525"/>
                <a:ext cx="236" cy="159"/>
              </a:xfrm>
              <a:custGeom>
                <a:avLst/>
                <a:gdLst>
                  <a:gd name="T0" fmla="*/ 222 w 236"/>
                  <a:gd name="T1" fmla="*/ 149 h 159"/>
                  <a:gd name="T2" fmla="*/ 236 w 236"/>
                  <a:gd name="T3" fmla="*/ 159 h 159"/>
                  <a:gd name="T4" fmla="*/ 99 w 236"/>
                  <a:gd name="T5" fmla="*/ 140 h 159"/>
                  <a:gd name="T6" fmla="*/ 0 w 236"/>
                  <a:gd name="T7" fmla="*/ 0 h 159"/>
                  <a:gd name="T8" fmla="*/ 222 w 236"/>
                  <a:gd name="T9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9">
                    <a:moveTo>
                      <a:pt x="222" y="149"/>
                    </a:moveTo>
                    <a:lnTo>
                      <a:pt x="236" y="159"/>
                    </a:lnTo>
                    <a:lnTo>
                      <a:pt x="99" y="140"/>
                    </a:lnTo>
                    <a:lnTo>
                      <a:pt x="0" y="0"/>
                    </a:lnTo>
                    <a:lnTo>
                      <a:pt x="222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4"/>
              <p:cNvSpPr>
                <a:spLocks/>
              </p:cNvSpPr>
              <p:nvPr/>
            </p:nvSpPr>
            <p:spPr bwMode="auto">
              <a:xfrm>
                <a:off x="-1367" y="2088"/>
                <a:ext cx="62" cy="584"/>
              </a:xfrm>
              <a:custGeom>
                <a:avLst/>
                <a:gdLst>
                  <a:gd name="T0" fmla="*/ 62 w 62"/>
                  <a:gd name="T1" fmla="*/ 0 h 584"/>
                  <a:gd name="T2" fmla="*/ 62 w 62"/>
                  <a:gd name="T3" fmla="*/ 584 h 584"/>
                  <a:gd name="T4" fmla="*/ 0 w 62"/>
                  <a:gd name="T5" fmla="*/ 364 h 584"/>
                  <a:gd name="T6" fmla="*/ 62 w 62"/>
                  <a:gd name="T7" fmla="*/ 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84">
                    <a:moveTo>
                      <a:pt x="62" y="0"/>
                    </a:moveTo>
                    <a:lnTo>
                      <a:pt x="62" y="584"/>
                    </a:lnTo>
                    <a:lnTo>
                      <a:pt x="0" y="364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5"/>
              <p:cNvSpPr>
                <a:spLocks/>
              </p:cNvSpPr>
              <p:nvPr/>
            </p:nvSpPr>
            <p:spPr bwMode="auto">
              <a:xfrm>
                <a:off x="-1574" y="2679"/>
                <a:ext cx="264" cy="255"/>
              </a:xfrm>
              <a:custGeom>
                <a:avLst/>
                <a:gdLst>
                  <a:gd name="T0" fmla="*/ 0 w 264"/>
                  <a:gd name="T1" fmla="*/ 255 h 255"/>
                  <a:gd name="T2" fmla="*/ 111 w 264"/>
                  <a:gd name="T3" fmla="*/ 0 h 255"/>
                  <a:gd name="T4" fmla="*/ 264 w 264"/>
                  <a:gd name="T5" fmla="*/ 255 h 255"/>
                  <a:gd name="T6" fmla="*/ 0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0" y="255"/>
                    </a:moveTo>
                    <a:lnTo>
                      <a:pt x="111" y="0"/>
                    </a:lnTo>
                    <a:lnTo>
                      <a:pt x="264" y="255"/>
                    </a:lnTo>
                    <a:lnTo>
                      <a:pt x="0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6"/>
              <p:cNvSpPr>
                <a:spLocks/>
              </p:cNvSpPr>
              <p:nvPr/>
            </p:nvSpPr>
            <p:spPr bwMode="auto">
              <a:xfrm>
                <a:off x="-1454" y="2674"/>
                <a:ext cx="149" cy="250"/>
              </a:xfrm>
              <a:custGeom>
                <a:avLst/>
                <a:gdLst>
                  <a:gd name="T0" fmla="*/ 63 w 63"/>
                  <a:gd name="T1" fmla="*/ 9 h 106"/>
                  <a:gd name="T2" fmla="*/ 63 w 63"/>
                  <a:gd name="T3" fmla="*/ 9 h 106"/>
                  <a:gd name="T4" fmla="*/ 63 w 63"/>
                  <a:gd name="T5" fmla="*/ 9 h 106"/>
                  <a:gd name="T6" fmla="*/ 63 w 63"/>
                  <a:gd name="T7" fmla="*/ 106 h 106"/>
                  <a:gd name="T8" fmla="*/ 0 w 63"/>
                  <a:gd name="T9" fmla="*/ 0 h 106"/>
                  <a:gd name="T10" fmla="*/ 63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63" y="9"/>
                    </a:move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"/>
              <p:cNvSpPr>
                <a:spLocks/>
              </p:cNvSpPr>
              <p:nvPr/>
            </p:nvSpPr>
            <p:spPr bwMode="auto">
              <a:xfrm>
                <a:off x="-1579" y="2516"/>
                <a:ext cx="111" cy="406"/>
              </a:xfrm>
              <a:custGeom>
                <a:avLst/>
                <a:gdLst>
                  <a:gd name="T0" fmla="*/ 0 w 111"/>
                  <a:gd name="T1" fmla="*/ 0 h 406"/>
                  <a:gd name="T2" fmla="*/ 111 w 111"/>
                  <a:gd name="T3" fmla="*/ 153 h 406"/>
                  <a:gd name="T4" fmla="*/ 0 w 111"/>
                  <a:gd name="T5" fmla="*/ 406 h 406"/>
                  <a:gd name="T6" fmla="*/ 0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0" y="0"/>
                    </a:moveTo>
                    <a:lnTo>
                      <a:pt x="111" y="153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8"/>
              <p:cNvSpPr>
                <a:spLocks/>
              </p:cNvSpPr>
              <p:nvPr/>
            </p:nvSpPr>
            <p:spPr bwMode="auto">
              <a:xfrm>
                <a:off x="-1435" y="1795"/>
                <a:ext cx="130" cy="260"/>
              </a:xfrm>
              <a:custGeom>
                <a:avLst/>
                <a:gdLst>
                  <a:gd name="T0" fmla="*/ 130 w 130"/>
                  <a:gd name="T1" fmla="*/ 260 h 260"/>
                  <a:gd name="T2" fmla="*/ 0 w 130"/>
                  <a:gd name="T3" fmla="*/ 225 h 260"/>
                  <a:gd name="T4" fmla="*/ 130 w 130"/>
                  <a:gd name="T5" fmla="*/ 0 h 260"/>
                  <a:gd name="T6" fmla="*/ 13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130" y="260"/>
                    </a:moveTo>
                    <a:lnTo>
                      <a:pt x="0" y="225"/>
                    </a:lnTo>
                    <a:lnTo>
                      <a:pt x="130" y="0"/>
                    </a:lnTo>
                    <a:lnTo>
                      <a:pt x="13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9"/>
              <p:cNvSpPr>
                <a:spLocks/>
              </p:cNvSpPr>
              <p:nvPr/>
            </p:nvSpPr>
            <p:spPr bwMode="auto">
              <a:xfrm>
                <a:off x="-1579" y="1795"/>
                <a:ext cx="132" cy="570"/>
              </a:xfrm>
              <a:custGeom>
                <a:avLst/>
                <a:gdLst>
                  <a:gd name="T0" fmla="*/ 132 w 132"/>
                  <a:gd name="T1" fmla="*/ 230 h 570"/>
                  <a:gd name="T2" fmla="*/ 0 w 132"/>
                  <a:gd name="T3" fmla="*/ 570 h 570"/>
                  <a:gd name="T4" fmla="*/ 0 w 132"/>
                  <a:gd name="T5" fmla="*/ 0 h 570"/>
                  <a:gd name="T6" fmla="*/ 132 w 132"/>
                  <a:gd name="T7" fmla="*/ 23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70">
                    <a:moveTo>
                      <a:pt x="132" y="230"/>
                    </a:moveTo>
                    <a:lnTo>
                      <a:pt x="0" y="570"/>
                    </a:lnTo>
                    <a:lnTo>
                      <a:pt x="0" y="0"/>
                    </a:lnTo>
                    <a:lnTo>
                      <a:pt x="132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0"/>
              <p:cNvSpPr>
                <a:spLocks/>
              </p:cNvSpPr>
              <p:nvPr/>
            </p:nvSpPr>
            <p:spPr bwMode="auto">
              <a:xfrm>
                <a:off x="-1574" y="1786"/>
                <a:ext cx="264" cy="227"/>
              </a:xfrm>
              <a:custGeom>
                <a:avLst/>
                <a:gdLst>
                  <a:gd name="T0" fmla="*/ 264 w 264"/>
                  <a:gd name="T1" fmla="*/ 0 h 227"/>
                  <a:gd name="T2" fmla="*/ 132 w 264"/>
                  <a:gd name="T3" fmla="*/ 227 h 227"/>
                  <a:gd name="T4" fmla="*/ 0 w 264"/>
                  <a:gd name="T5" fmla="*/ 0 h 227"/>
                  <a:gd name="T6" fmla="*/ 264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264" y="0"/>
                    </a:moveTo>
                    <a:lnTo>
                      <a:pt x="132" y="227"/>
                    </a:lnTo>
                    <a:lnTo>
                      <a:pt x="0" y="0"/>
                    </a:lnTo>
                    <a:lnTo>
                      <a:pt x="2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1"/>
              <p:cNvSpPr>
                <a:spLocks/>
              </p:cNvSpPr>
              <p:nvPr/>
            </p:nvSpPr>
            <p:spPr bwMode="auto">
              <a:xfrm>
                <a:off x="-1655" y="1819"/>
                <a:ext cx="50" cy="1075"/>
              </a:xfrm>
              <a:custGeom>
                <a:avLst/>
                <a:gdLst>
                  <a:gd name="T0" fmla="*/ 0 w 21"/>
                  <a:gd name="T1" fmla="*/ 448 h 455"/>
                  <a:gd name="T2" fmla="*/ 2 w 21"/>
                  <a:gd name="T3" fmla="*/ 451 h 455"/>
                  <a:gd name="T4" fmla="*/ 18 w 21"/>
                  <a:gd name="T5" fmla="*/ 454 h 455"/>
                  <a:gd name="T6" fmla="*/ 21 w 21"/>
                  <a:gd name="T7" fmla="*/ 452 h 455"/>
                  <a:gd name="T8" fmla="*/ 21 w 21"/>
                  <a:gd name="T9" fmla="*/ 2 h 455"/>
                  <a:gd name="T10" fmla="*/ 18 w 21"/>
                  <a:gd name="T11" fmla="*/ 0 h 455"/>
                  <a:gd name="T12" fmla="*/ 2 w 21"/>
                  <a:gd name="T13" fmla="*/ 3 h 455"/>
                  <a:gd name="T14" fmla="*/ 0 w 21"/>
                  <a:gd name="T15" fmla="*/ 6 h 455"/>
                  <a:gd name="T16" fmla="*/ 0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0" y="448"/>
                    </a:moveTo>
                    <a:cubicBezTo>
                      <a:pt x="0" y="450"/>
                      <a:pt x="1" y="451"/>
                      <a:pt x="2" y="451"/>
                    </a:cubicBezTo>
                    <a:cubicBezTo>
                      <a:pt x="18" y="454"/>
                      <a:pt x="18" y="454"/>
                      <a:pt x="18" y="454"/>
                    </a:cubicBezTo>
                    <a:cubicBezTo>
                      <a:pt x="19" y="455"/>
                      <a:pt x="21" y="454"/>
                      <a:pt x="21" y="45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5"/>
                      <a:pt x="0" y="6"/>
                    </a:cubicBezTo>
                    <a:lnTo>
                      <a:pt x="0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Rectangle 32"/>
              <p:cNvSpPr>
                <a:spLocks noChangeArrowheads="1"/>
              </p:cNvSpPr>
              <p:nvPr/>
            </p:nvSpPr>
            <p:spPr bwMode="auto">
              <a:xfrm>
                <a:off x="-1286" y="1824"/>
                <a:ext cx="172" cy="10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0" name="TextBox 59"/>
            <p:cNvSpPr txBox="1">
              <a:spLocks noChangeArrowheads="1"/>
            </p:cNvSpPr>
            <p:nvPr/>
          </p:nvSpPr>
          <p:spPr bwMode="auto">
            <a:xfrm>
              <a:off x="10398436" y="1790373"/>
              <a:ext cx="14558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Mainframe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836833" y="1736933"/>
            <a:ext cx="1736102" cy="1694532"/>
            <a:chOff x="10398436" y="486045"/>
            <a:chExt cx="1455887" cy="1612104"/>
          </a:xfrm>
        </p:grpSpPr>
        <p:grpSp>
          <p:nvGrpSpPr>
            <p:cNvPr id="119" name="Group 5"/>
            <p:cNvGrpSpPr>
              <a:grpSpLocks noChangeAspect="1"/>
            </p:cNvGrpSpPr>
            <p:nvPr/>
          </p:nvGrpSpPr>
          <p:grpSpPr bwMode="auto">
            <a:xfrm>
              <a:off x="10612703" y="486045"/>
              <a:ext cx="1027353" cy="1298304"/>
              <a:chOff x="-1655" y="1786"/>
              <a:chExt cx="910" cy="1150"/>
            </a:xfrm>
            <a:solidFill>
              <a:schemeClr val="bg1">
                <a:lumMod val="50000"/>
              </a:schemeClr>
            </a:solidFill>
          </p:grpSpPr>
          <p:sp>
            <p:nvSpPr>
              <p:cNvPr id="121" name="Freeform 6"/>
              <p:cNvSpPr>
                <a:spLocks/>
              </p:cNvSpPr>
              <p:nvPr/>
            </p:nvSpPr>
            <p:spPr bwMode="auto">
              <a:xfrm>
                <a:off x="-1012" y="2386"/>
                <a:ext cx="191" cy="120"/>
              </a:xfrm>
              <a:custGeom>
                <a:avLst/>
                <a:gdLst>
                  <a:gd name="T0" fmla="*/ 191 w 191"/>
                  <a:gd name="T1" fmla="*/ 120 h 120"/>
                  <a:gd name="T2" fmla="*/ 191 w 191"/>
                  <a:gd name="T3" fmla="*/ 0 h 120"/>
                  <a:gd name="T4" fmla="*/ 0 w 191"/>
                  <a:gd name="T5" fmla="*/ 68 h 120"/>
                  <a:gd name="T6" fmla="*/ 191 w 191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120">
                    <a:moveTo>
                      <a:pt x="191" y="120"/>
                    </a:moveTo>
                    <a:lnTo>
                      <a:pt x="191" y="0"/>
                    </a:lnTo>
                    <a:lnTo>
                      <a:pt x="0" y="68"/>
                    </a:lnTo>
                    <a:lnTo>
                      <a:pt x="191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7"/>
              <p:cNvSpPr>
                <a:spLocks/>
              </p:cNvSpPr>
              <p:nvPr/>
            </p:nvSpPr>
            <p:spPr bwMode="auto">
              <a:xfrm>
                <a:off x="-1088" y="2462"/>
                <a:ext cx="255" cy="219"/>
              </a:xfrm>
              <a:custGeom>
                <a:avLst/>
                <a:gdLst>
                  <a:gd name="T0" fmla="*/ 255 w 255"/>
                  <a:gd name="T1" fmla="*/ 49 h 219"/>
                  <a:gd name="T2" fmla="*/ 62 w 255"/>
                  <a:gd name="T3" fmla="*/ 0 h 219"/>
                  <a:gd name="T4" fmla="*/ 0 w 255"/>
                  <a:gd name="T5" fmla="*/ 219 h 219"/>
                  <a:gd name="T6" fmla="*/ 139 w 255"/>
                  <a:gd name="T7" fmla="*/ 127 h 219"/>
                  <a:gd name="T8" fmla="*/ 255 w 255"/>
                  <a:gd name="T9" fmla="*/ 4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19">
                    <a:moveTo>
                      <a:pt x="255" y="49"/>
                    </a:moveTo>
                    <a:lnTo>
                      <a:pt x="62" y="0"/>
                    </a:lnTo>
                    <a:lnTo>
                      <a:pt x="0" y="219"/>
                    </a:lnTo>
                    <a:lnTo>
                      <a:pt x="139" y="127"/>
                    </a:lnTo>
                    <a:lnTo>
                      <a:pt x="25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"/>
              <p:cNvSpPr>
                <a:spLocks/>
              </p:cNvSpPr>
              <p:nvPr/>
            </p:nvSpPr>
            <p:spPr bwMode="auto">
              <a:xfrm>
                <a:off x="-1088" y="2079"/>
                <a:ext cx="260" cy="371"/>
              </a:xfrm>
              <a:custGeom>
                <a:avLst/>
                <a:gdLst>
                  <a:gd name="T0" fmla="*/ 260 w 260"/>
                  <a:gd name="T1" fmla="*/ 300 h 371"/>
                  <a:gd name="T2" fmla="*/ 0 w 260"/>
                  <a:gd name="T3" fmla="*/ 0 h 371"/>
                  <a:gd name="T4" fmla="*/ 62 w 260"/>
                  <a:gd name="T5" fmla="*/ 371 h 371"/>
                  <a:gd name="T6" fmla="*/ 260 w 260"/>
                  <a:gd name="T7" fmla="*/ 30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371">
                    <a:moveTo>
                      <a:pt x="260" y="300"/>
                    </a:moveTo>
                    <a:lnTo>
                      <a:pt x="0" y="0"/>
                    </a:lnTo>
                    <a:lnTo>
                      <a:pt x="62" y="371"/>
                    </a:lnTo>
                    <a:lnTo>
                      <a:pt x="26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9"/>
              <p:cNvSpPr>
                <a:spLocks/>
              </p:cNvSpPr>
              <p:nvPr/>
            </p:nvSpPr>
            <p:spPr bwMode="auto">
              <a:xfrm>
                <a:off x="-1086" y="2032"/>
                <a:ext cx="251" cy="326"/>
              </a:xfrm>
              <a:custGeom>
                <a:avLst/>
                <a:gdLst>
                  <a:gd name="T0" fmla="*/ 251 w 251"/>
                  <a:gd name="T1" fmla="*/ 326 h 326"/>
                  <a:gd name="T2" fmla="*/ 126 w 251"/>
                  <a:gd name="T3" fmla="*/ 0 h 326"/>
                  <a:gd name="T4" fmla="*/ 0 w 251"/>
                  <a:gd name="T5" fmla="*/ 33 h 326"/>
                  <a:gd name="T6" fmla="*/ 251 w 251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" h="326">
                    <a:moveTo>
                      <a:pt x="251" y="326"/>
                    </a:moveTo>
                    <a:lnTo>
                      <a:pt x="126" y="0"/>
                    </a:lnTo>
                    <a:lnTo>
                      <a:pt x="0" y="33"/>
                    </a:lnTo>
                    <a:lnTo>
                      <a:pt x="251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0"/>
              <p:cNvSpPr>
                <a:spLocks/>
              </p:cNvSpPr>
              <p:nvPr/>
            </p:nvSpPr>
            <p:spPr bwMode="auto">
              <a:xfrm>
                <a:off x="-1076" y="2528"/>
                <a:ext cx="236" cy="158"/>
              </a:xfrm>
              <a:custGeom>
                <a:avLst/>
                <a:gdLst>
                  <a:gd name="T0" fmla="*/ 14 w 236"/>
                  <a:gd name="T1" fmla="*/ 148 h 158"/>
                  <a:gd name="T2" fmla="*/ 0 w 236"/>
                  <a:gd name="T3" fmla="*/ 158 h 158"/>
                  <a:gd name="T4" fmla="*/ 137 w 236"/>
                  <a:gd name="T5" fmla="*/ 139 h 158"/>
                  <a:gd name="T6" fmla="*/ 236 w 236"/>
                  <a:gd name="T7" fmla="*/ 0 h 158"/>
                  <a:gd name="T8" fmla="*/ 14 w 236"/>
                  <a:gd name="T9" fmla="*/ 14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8">
                    <a:moveTo>
                      <a:pt x="14" y="148"/>
                    </a:moveTo>
                    <a:lnTo>
                      <a:pt x="0" y="158"/>
                    </a:lnTo>
                    <a:lnTo>
                      <a:pt x="137" y="139"/>
                    </a:lnTo>
                    <a:lnTo>
                      <a:pt x="236" y="0"/>
                    </a:lnTo>
                    <a:lnTo>
                      <a:pt x="14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1"/>
              <p:cNvSpPr>
                <a:spLocks/>
              </p:cNvSpPr>
              <p:nvPr/>
            </p:nvSpPr>
            <p:spPr bwMode="auto">
              <a:xfrm>
                <a:off x="-1095" y="2091"/>
                <a:ext cx="61" cy="585"/>
              </a:xfrm>
              <a:custGeom>
                <a:avLst/>
                <a:gdLst>
                  <a:gd name="T0" fmla="*/ 0 w 61"/>
                  <a:gd name="T1" fmla="*/ 0 h 585"/>
                  <a:gd name="T2" fmla="*/ 0 w 61"/>
                  <a:gd name="T3" fmla="*/ 585 h 585"/>
                  <a:gd name="T4" fmla="*/ 61 w 61"/>
                  <a:gd name="T5" fmla="*/ 363 h 585"/>
                  <a:gd name="T6" fmla="*/ 0 w 61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585">
                    <a:moveTo>
                      <a:pt x="0" y="0"/>
                    </a:moveTo>
                    <a:lnTo>
                      <a:pt x="0" y="585"/>
                    </a:lnTo>
                    <a:lnTo>
                      <a:pt x="61" y="3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"/>
              <p:cNvSpPr>
                <a:spLocks/>
              </p:cNvSpPr>
              <p:nvPr/>
            </p:nvSpPr>
            <p:spPr bwMode="auto">
              <a:xfrm>
                <a:off x="-1090" y="2681"/>
                <a:ext cx="264" cy="255"/>
              </a:xfrm>
              <a:custGeom>
                <a:avLst/>
                <a:gdLst>
                  <a:gd name="T0" fmla="*/ 264 w 264"/>
                  <a:gd name="T1" fmla="*/ 255 h 255"/>
                  <a:gd name="T2" fmla="*/ 153 w 264"/>
                  <a:gd name="T3" fmla="*/ 0 h 255"/>
                  <a:gd name="T4" fmla="*/ 0 w 264"/>
                  <a:gd name="T5" fmla="*/ 255 h 255"/>
                  <a:gd name="T6" fmla="*/ 264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264" y="255"/>
                    </a:moveTo>
                    <a:lnTo>
                      <a:pt x="153" y="0"/>
                    </a:lnTo>
                    <a:lnTo>
                      <a:pt x="0" y="255"/>
                    </a:lnTo>
                    <a:lnTo>
                      <a:pt x="264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3"/>
              <p:cNvSpPr>
                <a:spLocks/>
              </p:cNvSpPr>
              <p:nvPr/>
            </p:nvSpPr>
            <p:spPr bwMode="auto">
              <a:xfrm>
                <a:off x="-1095" y="2676"/>
                <a:ext cx="149" cy="251"/>
              </a:xfrm>
              <a:custGeom>
                <a:avLst/>
                <a:gdLst>
                  <a:gd name="T0" fmla="*/ 0 w 63"/>
                  <a:gd name="T1" fmla="*/ 9 h 106"/>
                  <a:gd name="T2" fmla="*/ 0 w 63"/>
                  <a:gd name="T3" fmla="*/ 9 h 106"/>
                  <a:gd name="T4" fmla="*/ 0 w 63"/>
                  <a:gd name="T5" fmla="*/ 9 h 106"/>
                  <a:gd name="T6" fmla="*/ 0 w 63"/>
                  <a:gd name="T7" fmla="*/ 106 h 106"/>
                  <a:gd name="T8" fmla="*/ 63 w 63"/>
                  <a:gd name="T9" fmla="*/ 0 h 106"/>
                  <a:gd name="T10" fmla="*/ 0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63" y="0"/>
                      <a:pt x="63" y="0"/>
                      <a:pt x="63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4"/>
              <p:cNvSpPr>
                <a:spLocks/>
              </p:cNvSpPr>
              <p:nvPr/>
            </p:nvSpPr>
            <p:spPr bwMode="auto">
              <a:xfrm>
                <a:off x="-932" y="2518"/>
                <a:ext cx="111" cy="406"/>
              </a:xfrm>
              <a:custGeom>
                <a:avLst/>
                <a:gdLst>
                  <a:gd name="T0" fmla="*/ 111 w 111"/>
                  <a:gd name="T1" fmla="*/ 0 h 406"/>
                  <a:gd name="T2" fmla="*/ 0 w 111"/>
                  <a:gd name="T3" fmla="*/ 154 h 406"/>
                  <a:gd name="T4" fmla="*/ 111 w 111"/>
                  <a:gd name="T5" fmla="*/ 406 h 406"/>
                  <a:gd name="T6" fmla="*/ 111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111" y="0"/>
                    </a:moveTo>
                    <a:lnTo>
                      <a:pt x="0" y="154"/>
                    </a:lnTo>
                    <a:lnTo>
                      <a:pt x="111" y="406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5"/>
              <p:cNvSpPr>
                <a:spLocks/>
              </p:cNvSpPr>
              <p:nvPr/>
            </p:nvSpPr>
            <p:spPr bwMode="auto">
              <a:xfrm>
                <a:off x="-1095" y="1798"/>
                <a:ext cx="130" cy="260"/>
              </a:xfrm>
              <a:custGeom>
                <a:avLst/>
                <a:gdLst>
                  <a:gd name="T0" fmla="*/ 0 w 130"/>
                  <a:gd name="T1" fmla="*/ 260 h 260"/>
                  <a:gd name="T2" fmla="*/ 130 w 130"/>
                  <a:gd name="T3" fmla="*/ 224 h 260"/>
                  <a:gd name="T4" fmla="*/ 0 w 130"/>
                  <a:gd name="T5" fmla="*/ 0 h 260"/>
                  <a:gd name="T6" fmla="*/ 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0" y="260"/>
                    </a:moveTo>
                    <a:lnTo>
                      <a:pt x="130" y="224"/>
                    </a:lnTo>
                    <a:lnTo>
                      <a:pt x="0" y="0"/>
                    </a:lnTo>
                    <a:lnTo>
                      <a:pt x="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6"/>
              <p:cNvSpPr>
                <a:spLocks/>
              </p:cNvSpPr>
              <p:nvPr/>
            </p:nvSpPr>
            <p:spPr bwMode="auto">
              <a:xfrm>
                <a:off x="-953" y="1798"/>
                <a:ext cx="132" cy="569"/>
              </a:xfrm>
              <a:custGeom>
                <a:avLst/>
                <a:gdLst>
                  <a:gd name="T0" fmla="*/ 0 w 132"/>
                  <a:gd name="T1" fmla="*/ 229 h 569"/>
                  <a:gd name="T2" fmla="*/ 132 w 132"/>
                  <a:gd name="T3" fmla="*/ 569 h 569"/>
                  <a:gd name="T4" fmla="*/ 132 w 132"/>
                  <a:gd name="T5" fmla="*/ 0 h 569"/>
                  <a:gd name="T6" fmla="*/ 0 w 132"/>
                  <a:gd name="T7" fmla="*/ 22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69">
                    <a:moveTo>
                      <a:pt x="0" y="229"/>
                    </a:moveTo>
                    <a:lnTo>
                      <a:pt x="132" y="569"/>
                    </a:lnTo>
                    <a:lnTo>
                      <a:pt x="132" y="0"/>
                    </a:lnTo>
                    <a:lnTo>
                      <a:pt x="0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7"/>
              <p:cNvSpPr>
                <a:spLocks/>
              </p:cNvSpPr>
              <p:nvPr/>
            </p:nvSpPr>
            <p:spPr bwMode="auto">
              <a:xfrm>
                <a:off x="-1090" y="1788"/>
                <a:ext cx="264" cy="227"/>
              </a:xfrm>
              <a:custGeom>
                <a:avLst/>
                <a:gdLst>
                  <a:gd name="T0" fmla="*/ 0 w 264"/>
                  <a:gd name="T1" fmla="*/ 0 h 227"/>
                  <a:gd name="T2" fmla="*/ 132 w 264"/>
                  <a:gd name="T3" fmla="*/ 227 h 227"/>
                  <a:gd name="T4" fmla="*/ 264 w 264"/>
                  <a:gd name="T5" fmla="*/ 0 h 227"/>
                  <a:gd name="T6" fmla="*/ 0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0" y="0"/>
                    </a:moveTo>
                    <a:lnTo>
                      <a:pt x="132" y="227"/>
                    </a:lnTo>
                    <a:lnTo>
                      <a:pt x="26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8"/>
              <p:cNvSpPr>
                <a:spLocks/>
              </p:cNvSpPr>
              <p:nvPr/>
            </p:nvSpPr>
            <p:spPr bwMode="auto">
              <a:xfrm>
                <a:off x="-795" y="1819"/>
                <a:ext cx="50" cy="1075"/>
              </a:xfrm>
              <a:custGeom>
                <a:avLst/>
                <a:gdLst>
                  <a:gd name="T0" fmla="*/ 21 w 21"/>
                  <a:gd name="T1" fmla="*/ 448 h 455"/>
                  <a:gd name="T2" fmla="*/ 19 w 21"/>
                  <a:gd name="T3" fmla="*/ 451 h 455"/>
                  <a:gd name="T4" fmla="*/ 3 w 21"/>
                  <a:gd name="T5" fmla="*/ 454 h 455"/>
                  <a:gd name="T6" fmla="*/ 0 w 21"/>
                  <a:gd name="T7" fmla="*/ 452 h 455"/>
                  <a:gd name="T8" fmla="*/ 0 w 21"/>
                  <a:gd name="T9" fmla="*/ 2 h 455"/>
                  <a:gd name="T10" fmla="*/ 3 w 21"/>
                  <a:gd name="T11" fmla="*/ 0 h 455"/>
                  <a:gd name="T12" fmla="*/ 19 w 21"/>
                  <a:gd name="T13" fmla="*/ 3 h 455"/>
                  <a:gd name="T14" fmla="*/ 21 w 21"/>
                  <a:gd name="T15" fmla="*/ 6 h 455"/>
                  <a:gd name="T16" fmla="*/ 21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21" y="448"/>
                    </a:moveTo>
                    <a:cubicBezTo>
                      <a:pt x="21" y="450"/>
                      <a:pt x="20" y="451"/>
                      <a:pt x="19" y="451"/>
                    </a:cubicBezTo>
                    <a:cubicBezTo>
                      <a:pt x="3" y="454"/>
                      <a:pt x="3" y="454"/>
                      <a:pt x="3" y="454"/>
                    </a:cubicBezTo>
                    <a:cubicBezTo>
                      <a:pt x="2" y="455"/>
                      <a:pt x="0" y="454"/>
                      <a:pt x="0" y="45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3"/>
                      <a:pt x="21" y="5"/>
                      <a:pt x="21" y="6"/>
                    </a:cubicBezTo>
                    <a:lnTo>
                      <a:pt x="21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9"/>
              <p:cNvSpPr>
                <a:spLocks/>
              </p:cNvSpPr>
              <p:nvPr/>
            </p:nvSpPr>
            <p:spPr bwMode="auto">
              <a:xfrm>
                <a:off x="-1579" y="2384"/>
                <a:ext cx="194" cy="120"/>
              </a:xfrm>
              <a:custGeom>
                <a:avLst/>
                <a:gdLst>
                  <a:gd name="T0" fmla="*/ 0 w 194"/>
                  <a:gd name="T1" fmla="*/ 120 h 120"/>
                  <a:gd name="T2" fmla="*/ 0 w 194"/>
                  <a:gd name="T3" fmla="*/ 0 h 120"/>
                  <a:gd name="T4" fmla="*/ 194 w 194"/>
                  <a:gd name="T5" fmla="*/ 68 h 120"/>
                  <a:gd name="T6" fmla="*/ 0 w 194"/>
                  <a:gd name="T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20">
                    <a:moveTo>
                      <a:pt x="0" y="120"/>
                    </a:moveTo>
                    <a:lnTo>
                      <a:pt x="0" y="0"/>
                    </a:lnTo>
                    <a:lnTo>
                      <a:pt x="194" y="68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"/>
              <p:cNvSpPr>
                <a:spLocks/>
              </p:cNvSpPr>
              <p:nvPr/>
            </p:nvSpPr>
            <p:spPr bwMode="auto">
              <a:xfrm>
                <a:off x="-1567" y="2459"/>
                <a:ext cx="255" cy="220"/>
              </a:xfrm>
              <a:custGeom>
                <a:avLst/>
                <a:gdLst>
                  <a:gd name="T0" fmla="*/ 0 w 255"/>
                  <a:gd name="T1" fmla="*/ 50 h 220"/>
                  <a:gd name="T2" fmla="*/ 193 w 255"/>
                  <a:gd name="T3" fmla="*/ 0 h 220"/>
                  <a:gd name="T4" fmla="*/ 255 w 255"/>
                  <a:gd name="T5" fmla="*/ 220 h 220"/>
                  <a:gd name="T6" fmla="*/ 115 w 255"/>
                  <a:gd name="T7" fmla="*/ 128 h 220"/>
                  <a:gd name="T8" fmla="*/ 0 w 255"/>
                  <a:gd name="T9" fmla="*/ 5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20">
                    <a:moveTo>
                      <a:pt x="0" y="50"/>
                    </a:moveTo>
                    <a:lnTo>
                      <a:pt x="193" y="0"/>
                    </a:lnTo>
                    <a:lnTo>
                      <a:pt x="255" y="220"/>
                    </a:lnTo>
                    <a:lnTo>
                      <a:pt x="115" y="128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1"/>
              <p:cNvSpPr>
                <a:spLocks/>
              </p:cNvSpPr>
              <p:nvPr/>
            </p:nvSpPr>
            <p:spPr bwMode="auto">
              <a:xfrm>
                <a:off x="-1570" y="2077"/>
                <a:ext cx="258" cy="370"/>
              </a:xfrm>
              <a:custGeom>
                <a:avLst/>
                <a:gdLst>
                  <a:gd name="T0" fmla="*/ 0 w 258"/>
                  <a:gd name="T1" fmla="*/ 300 h 370"/>
                  <a:gd name="T2" fmla="*/ 258 w 258"/>
                  <a:gd name="T3" fmla="*/ 0 h 370"/>
                  <a:gd name="T4" fmla="*/ 196 w 258"/>
                  <a:gd name="T5" fmla="*/ 370 h 370"/>
                  <a:gd name="T6" fmla="*/ 0 w 258"/>
                  <a:gd name="T7" fmla="*/ 30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370">
                    <a:moveTo>
                      <a:pt x="0" y="300"/>
                    </a:moveTo>
                    <a:lnTo>
                      <a:pt x="258" y="0"/>
                    </a:lnTo>
                    <a:lnTo>
                      <a:pt x="196" y="370"/>
                    </a:lnTo>
                    <a:lnTo>
                      <a:pt x="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2"/>
              <p:cNvSpPr>
                <a:spLocks/>
              </p:cNvSpPr>
              <p:nvPr/>
            </p:nvSpPr>
            <p:spPr bwMode="auto">
              <a:xfrm>
                <a:off x="-1565" y="2029"/>
                <a:ext cx="253" cy="326"/>
              </a:xfrm>
              <a:custGeom>
                <a:avLst/>
                <a:gdLst>
                  <a:gd name="T0" fmla="*/ 0 w 253"/>
                  <a:gd name="T1" fmla="*/ 326 h 326"/>
                  <a:gd name="T2" fmla="*/ 125 w 253"/>
                  <a:gd name="T3" fmla="*/ 0 h 326"/>
                  <a:gd name="T4" fmla="*/ 253 w 253"/>
                  <a:gd name="T5" fmla="*/ 33 h 326"/>
                  <a:gd name="T6" fmla="*/ 0 w 253"/>
                  <a:gd name="T7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" h="326">
                    <a:moveTo>
                      <a:pt x="0" y="326"/>
                    </a:moveTo>
                    <a:lnTo>
                      <a:pt x="125" y="0"/>
                    </a:lnTo>
                    <a:lnTo>
                      <a:pt x="253" y="33"/>
                    </a:lnTo>
                    <a:lnTo>
                      <a:pt x="0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3"/>
              <p:cNvSpPr>
                <a:spLocks/>
              </p:cNvSpPr>
              <p:nvPr/>
            </p:nvSpPr>
            <p:spPr bwMode="auto">
              <a:xfrm>
                <a:off x="-1560" y="2525"/>
                <a:ext cx="236" cy="159"/>
              </a:xfrm>
              <a:custGeom>
                <a:avLst/>
                <a:gdLst>
                  <a:gd name="T0" fmla="*/ 222 w 236"/>
                  <a:gd name="T1" fmla="*/ 149 h 159"/>
                  <a:gd name="T2" fmla="*/ 236 w 236"/>
                  <a:gd name="T3" fmla="*/ 159 h 159"/>
                  <a:gd name="T4" fmla="*/ 99 w 236"/>
                  <a:gd name="T5" fmla="*/ 140 h 159"/>
                  <a:gd name="T6" fmla="*/ 0 w 236"/>
                  <a:gd name="T7" fmla="*/ 0 h 159"/>
                  <a:gd name="T8" fmla="*/ 222 w 236"/>
                  <a:gd name="T9" fmla="*/ 14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59">
                    <a:moveTo>
                      <a:pt x="222" y="149"/>
                    </a:moveTo>
                    <a:lnTo>
                      <a:pt x="236" y="159"/>
                    </a:lnTo>
                    <a:lnTo>
                      <a:pt x="99" y="140"/>
                    </a:lnTo>
                    <a:lnTo>
                      <a:pt x="0" y="0"/>
                    </a:lnTo>
                    <a:lnTo>
                      <a:pt x="222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4"/>
              <p:cNvSpPr>
                <a:spLocks/>
              </p:cNvSpPr>
              <p:nvPr/>
            </p:nvSpPr>
            <p:spPr bwMode="auto">
              <a:xfrm>
                <a:off x="-1367" y="2088"/>
                <a:ext cx="62" cy="584"/>
              </a:xfrm>
              <a:custGeom>
                <a:avLst/>
                <a:gdLst>
                  <a:gd name="T0" fmla="*/ 62 w 62"/>
                  <a:gd name="T1" fmla="*/ 0 h 584"/>
                  <a:gd name="T2" fmla="*/ 62 w 62"/>
                  <a:gd name="T3" fmla="*/ 584 h 584"/>
                  <a:gd name="T4" fmla="*/ 0 w 62"/>
                  <a:gd name="T5" fmla="*/ 364 h 584"/>
                  <a:gd name="T6" fmla="*/ 62 w 62"/>
                  <a:gd name="T7" fmla="*/ 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84">
                    <a:moveTo>
                      <a:pt x="62" y="0"/>
                    </a:moveTo>
                    <a:lnTo>
                      <a:pt x="62" y="584"/>
                    </a:lnTo>
                    <a:lnTo>
                      <a:pt x="0" y="364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5"/>
              <p:cNvSpPr>
                <a:spLocks/>
              </p:cNvSpPr>
              <p:nvPr/>
            </p:nvSpPr>
            <p:spPr bwMode="auto">
              <a:xfrm>
                <a:off x="-1574" y="2679"/>
                <a:ext cx="264" cy="255"/>
              </a:xfrm>
              <a:custGeom>
                <a:avLst/>
                <a:gdLst>
                  <a:gd name="T0" fmla="*/ 0 w 264"/>
                  <a:gd name="T1" fmla="*/ 255 h 255"/>
                  <a:gd name="T2" fmla="*/ 111 w 264"/>
                  <a:gd name="T3" fmla="*/ 0 h 255"/>
                  <a:gd name="T4" fmla="*/ 264 w 264"/>
                  <a:gd name="T5" fmla="*/ 255 h 255"/>
                  <a:gd name="T6" fmla="*/ 0 w 264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55">
                    <a:moveTo>
                      <a:pt x="0" y="255"/>
                    </a:moveTo>
                    <a:lnTo>
                      <a:pt x="111" y="0"/>
                    </a:lnTo>
                    <a:lnTo>
                      <a:pt x="264" y="255"/>
                    </a:lnTo>
                    <a:lnTo>
                      <a:pt x="0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26"/>
              <p:cNvSpPr>
                <a:spLocks/>
              </p:cNvSpPr>
              <p:nvPr/>
            </p:nvSpPr>
            <p:spPr bwMode="auto">
              <a:xfrm>
                <a:off x="-1454" y="2674"/>
                <a:ext cx="149" cy="250"/>
              </a:xfrm>
              <a:custGeom>
                <a:avLst/>
                <a:gdLst>
                  <a:gd name="T0" fmla="*/ 63 w 63"/>
                  <a:gd name="T1" fmla="*/ 9 h 106"/>
                  <a:gd name="T2" fmla="*/ 63 w 63"/>
                  <a:gd name="T3" fmla="*/ 9 h 106"/>
                  <a:gd name="T4" fmla="*/ 63 w 63"/>
                  <a:gd name="T5" fmla="*/ 9 h 106"/>
                  <a:gd name="T6" fmla="*/ 63 w 63"/>
                  <a:gd name="T7" fmla="*/ 106 h 106"/>
                  <a:gd name="T8" fmla="*/ 0 w 63"/>
                  <a:gd name="T9" fmla="*/ 0 h 106"/>
                  <a:gd name="T10" fmla="*/ 63 w 63"/>
                  <a:gd name="T1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106">
                    <a:moveTo>
                      <a:pt x="63" y="9"/>
                    </a:move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27"/>
              <p:cNvSpPr>
                <a:spLocks/>
              </p:cNvSpPr>
              <p:nvPr/>
            </p:nvSpPr>
            <p:spPr bwMode="auto">
              <a:xfrm>
                <a:off x="-1579" y="2516"/>
                <a:ext cx="111" cy="406"/>
              </a:xfrm>
              <a:custGeom>
                <a:avLst/>
                <a:gdLst>
                  <a:gd name="T0" fmla="*/ 0 w 111"/>
                  <a:gd name="T1" fmla="*/ 0 h 406"/>
                  <a:gd name="T2" fmla="*/ 111 w 111"/>
                  <a:gd name="T3" fmla="*/ 153 h 406"/>
                  <a:gd name="T4" fmla="*/ 0 w 111"/>
                  <a:gd name="T5" fmla="*/ 406 h 406"/>
                  <a:gd name="T6" fmla="*/ 0 w 111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406">
                    <a:moveTo>
                      <a:pt x="0" y="0"/>
                    </a:moveTo>
                    <a:lnTo>
                      <a:pt x="111" y="153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8"/>
              <p:cNvSpPr>
                <a:spLocks/>
              </p:cNvSpPr>
              <p:nvPr/>
            </p:nvSpPr>
            <p:spPr bwMode="auto">
              <a:xfrm>
                <a:off x="-1435" y="1795"/>
                <a:ext cx="130" cy="260"/>
              </a:xfrm>
              <a:custGeom>
                <a:avLst/>
                <a:gdLst>
                  <a:gd name="T0" fmla="*/ 130 w 130"/>
                  <a:gd name="T1" fmla="*/ 260 h 260"/>
                  <a:gd name="T2" fmla="*/ 0 w 130"/>
                  <a:gd name="T3" fmla="*/ 225 h 260"/>
                  <a:gd name="T4" fmla="*/ 130 w 130"/>
                  <a:gd name="T5" fmla="*/ 0 h 260"/>
                  <a:gd name="T6" fmla="*/ 130 w 130"/>
                  <a:gd name="T7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60">
                    <a:moveTo>
                      <a:pt x="130" y="260"/>
                    </a:moveTo>
                    <a:lnTo>
                      <a:pt x="0" y="225"/>
                    </a:lnTo>
                    <a:lnTo>
                      <a:pt x="130" y="0"/>
                    </a:lnTo>
                    <a:lnTo>
                      <a:pt x="130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9"/>
              <p:cNvSpPr>
                <a:spLocks/>
              </p:cNvSpPr>
              <p:nvPr/>
            </p:nvSpPr>
            <p:spPr bwMode="auto">
              <a:xfrm>
                <a:off x="-1579" y="1795"/>
                <a:ext cx="132" cy="570"/>
              </a:xfrm>
              <a:custGeom>
                <a:avLst/>
                <a:gdLst>
                  <a:gd name="T0" fmla="*/ 132 w 132"/>
                  <a:gd name="T1" fmla="*/ 230 h 570"/>
                  <a:gd name="T2" fmla="*/ 0 w 132"/>
                  <a:gd name="T3" fmla="*/ 570 h 570"/>
                  <a:gd name="T4" fmla="*/ 0 w 132"/>
                  <a:gd name="T5" fmla="*/ 0 h 570"/>
                  <a:gd name="T6" fmla="*/ 132 w 132"/>
                  <a:gd name="T7" fmla="*/ 230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570">
                    <a:moveTo>
                      <a:pt x="132" y="230"/>
                    </a:moveTo>
                    <a:lnTo>
                      <a:pt x="0" y="570"/>
                    </a:lnTo>
                    <a:lnTo>
                      <a:pt x="0" y="0"/>
                    </a:lnTo>
                    <a:lnTo>
                      <a:pt x="132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0"/>
              <p:cNvSpPr>
                <a:spLocks/>
              </p:cNvSpPr>
              <p:nvPr/>
            </p:nvSpPr>
            <p:spPr bwMode="auto">
              <a:xfrm>
                <a:off x="-1574" y="1786"/>
                <a:ext cx="264" cy="227"/>
              </a:xfrm>
              <a:custGeom>
                <a:avLst/>
                <a:gdLst>
                  <a:gd name="T0" fmla="*/ 264 w 264"/>
                  <a:gd name="T1" fmla="*/ 0 h 227"/>
                  <a:gd name="T2" fmla="*/ 132 w 264"/>
                  <a:gd name="T3" fmla="*/ 227 h 227"/>
                  <a:gd name="T4" fmla="*/ 0 w 264"/>
                  <a:gd name="T5" fmla="*/ 0 h 227"/>
                  <a:gd name="T6" fmla="*/ 264 w 264"/>
                  <a:gd name="T7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" h="227">
                    <a:moveTo>
                      <a:pt x="264" y="0"/>
                    </a:moveTo>
                    <a:lnTo>
                      <a:pt x="132" y="227"/>
                    </a:lnTo>
                    <a:lnTo>
                      <a:pt x="0" y="0"/>
                    </a:lnTo>
                    <a:lnTo>
                      <a:pt x="2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1"/>
              <p:cNvSpPr>
                <a:spLocks/>
              </p:cNvSpPr>
              <p:nvPr/>
            </p:nvSpPr>
            <p:spPr bwMode="auto">
              <a:xfrm>
                <a:off x="-1655" y="1819"/>
                <a:ext cx="50" cy="1075"/>
              </a:xfrm>
              <a:custGeom>
                <a:avLst/>
                <a:gdLst>
                  <a:gd name="T0" fmla="*/ 0 w 21"/>
                  <a:gd name="T1" fmla="*/ 448 h 455"/>
                  <a:gd name="T2" fmla="*/ 2 w 21"/>
                  <a:gd name="T3" fmla="*/ 451 h 455"/>
                  <a:gd name="T4" fmla="*/ 18 w 21"/>
                  <a:gd name="T5" fmla="*/ 454 h 455"/>
                  <a:gd name="T6" fmla="*/ 21 w 21"/>
                  <a:gd name="T7" fmla="*/ 452 h 455"/>
                  <a:gd name="T8" fmla="*/ 21 w 21"/>
                  <a:gd name="T9" fmla="*/ 2 h 455"/>
                  <a:gd name="T10" fmla="*/ 18 w 21"/>
                  <a:gd name="T11" fmla="*/ 0 h 455"/>
                  <a:gd name="T12" fmla="*/ 2 w 21"/>
                  <a:gd name="T13" fmla="*/ 3 h 455"/>
                  <a:gd name="T14" fmla="*/ 0 w 21"/>
                  <a:gd name="T15" fmla="*/ 6 h 455"/>
                  <a:gd name="T16" fmla="*/ 0 w 21"/>
                  <a:gd name="T17" fmla="*/ 448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455">
                    <a:moveTo>
                      <a:pt x="0" y="448"/>
                    </a:moveTo>
                    <a:cubicBezTo>
                      <a:pt x="0" y="450"/>
                      <a:pt x="1" y="451"/>
                      <a:pt x="2" y="451"/>
                    </a:cubicBezTo>
                    <a:cubicBezTo>
                      <a:pt x="18" y="454"/>
                      <a:pt x="18" y="454"/>
                      <a:pt x="18" y="454"/>
                    </a:cubicBezTo>
                    <a:cubicBezTo>
                      <a:pt x="19" y="455"/>
                      <a:pt x="21" y="454"/>
                      <a:pt x="21" y="45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5"/>
                      <a:pt x="0" y="6"/>
                    </a:cubicBezTo>
                    <a:lnTo>
                      <a:pt x="0" y="4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32"/>
              <p:cNvSpPr>
                <a:spLocks noChangeArrowheads="1"/>
              </p:cNvSpPr>
              <p:nvPr/>
            </p:nvSpPr>
            <p:spPr bwMode="auto">
              <a:xfrm>
                <a:off x="-1286" y="1824"/>
                <a:ext cx="172" cy="10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0" name="TextBox 59"/>
            <p:cNvSpPr txBox="1">
              <a:spLocks noChangeArrowheads="1"/>
            </p:cNvSpPr>
            <p:nvPr/>
          </p:nvSpPr>
          <p:spPr bwMode="auto">
            <a:xfrm>
              <a:off x="10398436" y="1790373"/>
              <a:ext cx="1455887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68589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latin typeface="Arial" pitchFamily="34" charset="0"/>
                  <a:cs typeface="Arial" pitchFamily="34" charset="0"/>
                </a:rPr>
                <a:t>Mainframe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528777" y="2844623"/>
            <a:ext cx="1033269" cy="1168755"/>
            <a:chOff x="10528777" y="3209676"/>
            <a:chExt cx="1033269" cy="1168755"/>
          </a:xfrm>
        </p:grpSpPr>
        <p:grpSp>
          <p:nvGrpSpPr>
            <p:cNvPr id="149" name="Group 53"/>
            <p:cNvGrpSpPr>
              <a:grpSpLocks/>
            </p:cNvGrpSpPr>
            <p:nvPr/>
          </p:nvGrpSpPr>
          <p:grpSpPr bwMode="auto">
            <a:xfrm>
              <a:off x="10548962" y="3209676"/>
              <a:ext cx="992899" cy="896366"/>
              <a:chOff x="7916864" y="4132760"/>
              <a:chExt cx="511296" cy="614722"/>
            </a:xfrm>
          </p:grpSpPr>
          <p:pic>
            <p:nvPicPr>
              <p:cNvPr id="151" name="Picture 6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864" y="4132760"/>
                <a:ext cx="252789" cy="570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547726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6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5665" y="4246083"/>
                <a:ext cx="222495" cy="501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547726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50" name="TextBox 58"/>
            <p:cNvSpPr txBox="1">
              <a:spLocks noChangeArrowheads="1"/>
            </p:cNvSpPr>
            <p:nvPr/>
          </p:nvSpPr>
          <p:spPr bwMode="auto">
            <a:xfrm>
              <a:off x="10528777" y="4101432"/>
              <a:ext cx="10332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Distributed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681177" y="2997023"/>
            <a:ext cx="1033269" cy="1168755"/>
            <a:chOff x="10528777" y="3209676"/>
            <a:chExt cx="1033269" cy="1168755"/>
          </a:xfrm>
        </p:grpSpPr>
        <p:grpSp>
          <p:nvGrpSpPr>
            <p:cNvPr id="154" name="Group 53"/>
            <p:cNvGrpSpPr>
              <a:grpSpLocks/>
            </p:cNvGrpSpPr>
            <p:nvPr/>
          </p:nvGrpSpPr>
          <p:grpSpPr bwMode="auto">
            <a:xfrm>
              <a:off x="10548962" y="3209676"/>
              <a:ext cx="992899" cy="896366"/>
              <a:chOff x="7916864" y="4132760"/>
              <a:chExt cx="511296" cy="614722"/>
            </a:xfrm>
          </p:grpSpPr>
          <p:pic>
            <p:nvPicPr>
              <p:cNvPr id="156" name="Picture 6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864" y="4132760"/>
                <a:ext cx="252789" cy="570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547726"/>
                      </a:outerShdw>
                    </a:effectLst>
                  </a14:hiddenEffects>
                </a:ext>
              </a:extLst>
            </p:spPr>
          </p:pic>
          <p:pic>
            <p:nvPicPr>
              <p:cNvPr id="157" name="Picture 6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5665" y="4246083"/>
                <a:ext cx="222495" cy="501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547726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55" name="TextBox 58"/>
            <p:cNvSpPr txBox="1">
              <a:spLocks noChangeArrowheads="1"/>
            </p:cNvSpPr>
            <p:nvPr/>
          </p:nvSpPr>
          <p:spPr bwMode="auto">
            <a:xfrm>
              <a:off x="10528777" y="4101432"/>
              <a:ext cx="10332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Distributed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834246" y="2132988"/>
            <a:ext cx="863388" cy="1130395"/>
            <a:chOff x="10528777" y="3209676"/>
            <a:chExt cx="1033269" cy="1384199"/>
          </a:xfrm>
        </p:grpSpPr>
        <p:grpSp>
          <p:nvGrpSpPr>
            <p:cNvPr id="159" name="Group 53"/>
            <p:cNvGrpSpPr>
              <a:grpSpLocks/>
            </p:cNvGrpSpPr>
            <p:nvPr/>
          </p:nvGrpSpPr>
          <p:grpSpPr bwMode="auto">
            <a:xfrm>
              <a:off x="10548962" y="3209676"/>
              <a:ext cx="992899" cy="896366"/>
              <a:chOff x="7916864" y="4132760"/>
              <a:chExt cx="511296" cy="614722"/>
            </a:xfrm>
          </p:grpSpPr>
          <p:pic>
            <p:nvPicPr>
              <p:cNvPr id="161" name="Picture 6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864" y="4132760"/>
                <a:ext cx="252789" cy="570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547726"/>
                      </a:outerShdw>
                    </a:effectLst>
                  </a14:hiddenEffects>
                </a:ext>
              </a:extLst>
            </p:spPr>
          </p:pic>
          <p:pic>
            <p:nvPicPr>
              <p:cNvPr id="162" name="Picture 6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5665" y="4246083"/>
                <a:ext cx="222495" cy="501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547726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60" name="TextBox 58"/>
            <p:cNvSpPr txBox="1">
              <a:spLocks noChangeArrowheads="1"/>
            </p:cNvSpPr>
            <p:nvPr/>
          </p:nvSpPr>
          <p:spPr bwMode="auto">
            <a:xfrm>
              <a:off x="10528777" y="4101432"/>
              <a:ext cx="103326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68589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latin typeface="Arial" pitchFamily="34" charset="0"/>
                  <a:cs typeface="Arial" pitchFamily="34" charset="0"/>
                </a:rPr>
                <a:t>Distributed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1174750" y="3454876"/>
            <a:ext cx="6671490" cy="4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58"/>
          <p:cNvSpPr txBox="1">
            <a:spLocks noChangeArrowheads="1"/>
          </p:cNvSpPr>
          <p:nvPr/>
        </p:nvSpPr>
        <p:spPr bwMode="auto">
          <a:xfrm>
            <a:off x="852805" y="3556323"/>
            <a:ext cx="863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685891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latin typeface="Arial" pitchFamily="34" charset="0"/>
                <a:cs typeface="Arial" pitchFamily="34" charset="0"/>
              </a:rPr>
              <a:t>Less Reliable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TextBox 58"/>
          <p:cNvSpPr txBox="1">
            <a:spLocks noChangeArrowheads="1"/>
          </p:cNvSpPr>
          <p:nvPr/>
        </p:nvSpPr>
        <p:spPr bwMode="auto">
          <a:xfrm>
            <a:off x="7326146" y="3579793"/>
            <a:ext cx="863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685891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latin typeface="Arial" pitchFamily="34" charset="0"/>
                <a:cs typeface="Arial" pitchFamily="34" charset="0"/>
              </a:rPr>
              <a:t>More Reliable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TextBox 58"/>
          <p:cNvSpPr txBox="1">
            <a:spLocks noChangeArrowheads="1"/>
          </p:cNvSpPr>
          <p:nvPr/>
        </p:nvSpPr>
        <p:spPr bwMode="auto">
          <a:xfrm>
            <a:off x="851112" y="3981112"/>
            <a:ext cx="863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685891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latin typeface="Arial" pitchFamily="34" charset="0"/>
                <a:cs typeface="Arial" pitchFamily="34" charset="0"/>
              </a:rPr>
              <a:t>Horizontal Scaling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TextBox 58"/>
          <p:cNvSpPr txBox="1">
            <a:spLocks noChangeArrowheads="1"/>
          </p:cNvSpPr>
          <p:nvPr/>
        </p:nvSpPr>
        <p:spPr bwMode="auto">
          <a:xfrm>
            <a:off x="7332878" y="4019390"/>
            <a:ext cx="863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685891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latin typeface="Arial" pitchFamily="34" charset="0"/>
                <a:cs typeface="Arial" pitchFamily="34" charset="0"/>
              </a:rPr>
              <a:t>Vertical  Scaling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353" y="436830"/>
            <a:ext cx="8603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Arial"/>
                <a:cs typeface="Arial"/>
              </a:rPr>
              <a:t>Mainframe Testing problems today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465" y="1135826"/>
            <a:ext cx="8319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cs typeface="Arial"/>
              </a:rPr>
              <a:t>Same process and tools for the last 30 years – it just works why change it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No standard continuous integration procedures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Focus on separation of changes not early integration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cs typeface="Arial"/>
              </a:rPr>
              <a:t>Too costly to do automated testing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cs typeface="Arial"/>
              </a:rPr>
              <a:t>Shared environments 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02960" y="3227675"/>
            <a:ext cx="3109626" cy="1814225"/>
            <a:chOff x="1573819" y="1584667"/>
            <a:chExt cx="5101967" cy="2716777"/>
          </a:xfrm>
        </p:grpSpPr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3193492" y="1995491"/>
              <a:ext cx="3482294" cy="1457326"/>
              <a:chOff x="1702" y="1676"/>
              <a:chExt cx="2924" cy="1224"/>
            </a:xfrm>
          </p:grpSpPr>
          <p:sp>
            <p:nvSpPr>
              <p:cNvPr id="23" name="AutoShape 11"/>
              <p:cNvSpPr>
                <a:spLocks noChangeArrowheads="1"/>
              </p:cNvSpPr>
              <p:nvPr/>
            </p:nvSpPr>
            <p:spPr bwMode="auto">
              <a:xfrm>
                <a:off x="1702" y="1801"/>
                <a:ext cx="725" cy="400"/>
              </a:xfrm>
              <a:prstGeom prst="roundRect">
                <a:avLst>
                  <a:gd name="adj" fmla="val 0"/>
                </a:avLst>
              </a:prstGeom>
              <a:solidFill>
                <a:srgbClr val="83D1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60949" rIns="0" bIns="60949" anchor="ctr"/>
              <a:lstStyle>
                <a:lvl1pPr defTabSz="12192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defTabSz="1219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defTabSz="12192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defTabSz="12192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defTabSz="12192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200" b="1" dirty="0" smtClean="0">
                    <a:solidFill>
                      <a:srgbClr val="000000"/>
                    </a:solidFill>
                    <a:ea typeface="SimSun" pitchFamily="2" charset="-122"/>
                  </a:rPr>
                  <a:t>Region</a:t>
                </a:r>
                <a:endParaRPr lang="en-US" altLang="en-US" sz="1200" b="1" dirty="0">
                  <a:solidFill>
                    <a:srgbClr val="000000"/>
                  </a:solidFill>
                  <a:ea typeface="SimSun" pitchFamily="2" charset="-122"/>
                </a:endParaRPr>
              </a:p>
            </p:txBody>
          </p:sp>
          <p:cxnSp>
            <p:nvCxnSpPr>
              <p:cNvPr id="24" name="AutoShape 85"/>
              <p:cNvCxnSpPr>
                <a:cxnSpLocks noChangeShapeType="1"/>
                <a:stCxn id="23" idx="3"/>
                <a:endCxn id="26" idx="1"/>
              </p:cNvCxnSpPr>
              <p:nvPr/>
            </p:nvCxnSpPr>
            <p:spPr bwMode="auto">
              <a:xfrm>
                <a:off x="2427" y="2001"/>
                <a:ext cx="1067" cy="494"/>
              </a:xfrm>
              <a:prstGeom prst="straightConnector1">
                <a:avLst/>
              </a:prstGeom>
              <a:noFill/>
              <a:ln w="38100">
                <a:solidFill>
                  <a:srgbClr val="83D1F5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Rectangle 93"/>
              <p:cNvSpPr>
                <a:spLocks noChangeArrowheads="1"/>
              </p:cNvSpPr>
              <p:nvPr/>
            </p:nvSpPr>
            <p:spPr bwMode="auto">
              <a:xfrm>
                <a:off x="3204" y="1676"/>
                <a:ext cx="1422" cy="325"/>
              </a:xfrm>
              <a:prstGeom prst="rect">
                <a:avLst/>
              </a:prstGeom>
              <a:solidFill>
                <a:srgbClr val="83D1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60949" rIns="0" bIns="60949"/>
              <a:lstStyle>
                <a:lvl1pPr defTabSz="12192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defTabSz="1219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defTabSz="12192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defTabSz="12192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defTabSz="12192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defTabSz="1219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200" b="1" dirty="0" smtClean="0">
                    <a:solidFill>
                      <a:srgbClr val="000000"/>
                    </a:solidFill>
                    <a:ea typeface="MS PGothic" pitchFamily="34" charset="-128"/>
                  </a:rPr>
                  <a:t>Shared Data</a:t>
                </a:r>
                <a:endParaRPr lang="en-US" altLang="en-US" sz="1200" b="1" dirty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pic>
            <p:nvPicPr>
              <p:cNvPr id="26" name="Picture 5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" y="2089"/>
                <a:ext cx="814" cy="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193491" y="2735530"/>
              <a:ext cx="863428" cy="476250"/>
            </a:xfrm>
            <a:prstGeom prst="roundRect">
              <a:avLst>
                <a:gd name="adj" fmla="val 0"/>
              </a:avLst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60949" rIns="0" bIns="60949" anchor="ctr"/>
            <a:lstStyle>
              <a:lvl1pPr defTabSz="1219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219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219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219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219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1" dirty="0" smtClean="0">
                  <a:solidFill>
                    <a:srgbClr val="000000"/>
                  </a:solidFill>
                  <a:ea typeface="SimSun" pitchFamily="2" charset="-122"/>
                </a:rPr>
                <a:t>Region</a:t>
              </a:r>
              <a:endParaRPr lang="en-US" altLang="en-US" sz="12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cxnSp>
          <p:nvCxnSpPr>
            <p:cNvPr id="10" name="AutoShape 85"/>
            <p:cNvCxnSpPr>
              <a:cxnSpLocks noChangeShapeType="1"/>
              <a:stCxn id="9" idx="3"/>
              <a:endCxn id="26" idx="1"/>
            </p:cNvCxnSpPr>
            <p:nvPr/>
          </p:nvCxnSpPr>
          <p:spPr bwMode="auto">
            <a:xfrm flipV="1">
              <a:off x="4056919" y="2970018"/>
              <a:ext cx="1270728" cy="3637"/>
            </a:xfrm>
            <a:prstGeom prst="straightConnector1">
              <a:avLst/>
            </a:prstGeom>
            <a:noFill/>
            <a:ln w="38100">
              <a:solidFill>
                <a:srgbClr val="83D1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194087" y="3348944"/>
              <a:ext cx="863428" cy="476250"/>
            </a:xfrm>
            <a:prstGeom prst="roundRect">
              <a:avLst>
                <a:gd name="adj" fmla="val 0"/>
              </a:avLst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60949" rIns="0" bIns="60949" anchor="ctr"/>
            <a:lstStyle>
              <a:lvl1pPr defTabSz="1219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219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219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219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219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1" dirty="0" smtClean="0">
                  <a:solidFill>
                    <a:srgbClr val="000000"/>
                  </a:solidFill>
                  <a:ea typeface="SimSun" pitchFamily="2" charset="-122"/>
                </a:rPr>
                <a:t>Region</a:t>
              </a:r>
              <a:endParaRPr lang="en-US" altLang="en-US" sz="12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cxnSp>
          <p:nvCxnSpPr>
            <p:cNvPr id="12" name="AutoShape 85"/>
            <p:cNvCxnSpPr>
              <a:cxnSpLocks noChangeShapeType="1"/>
              <a:stCxn id="11" idx="3"/>
            </p:cNvCxnSpPr>
            <p:nvPr/>
          </p:nvCxnSpPr>
          <p:spPr bwMode="auto">
            <a:xfrm flipV="1">
              <a:off x="4057515" y="3009094"/>
              <a:ext cx="1270132" cy="577975"/>
            </a:xfrm>
            <a:prstGeom prst="straightConnector1">
              <a:avLst/>
            </a:prstGeom>
            <a:noFill/>
            <a:ln w="38100">
              <a:solidFill>
                <a:srgbClr val="83D1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573820" y="1584667"/>
              <a:ext cx="863428" cy="476250"/>
            </a:xfrm>
            <a:prstGeom prst="roundRect">
              <a:avLst>
                <a:gd name="adj" fmla="val 0"/>
              </a:avLst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60949" rIns="0" bIns="60949" anchor="ctr"/>
            <a:lstStyle>
              <a:lvl1pPr defTabSz="1219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219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219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219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219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1" dirty="0" smtClean="0">
                  <a:solidFill>
                    <a:srgbClr val="000000"/>
                  </a:solidFill>
                  <a:ea typeface="SimSun" pitchFamily="2" charset="-122"/>
                </a:rPr>
                <a:t>App 1</a:t>
              </a:r>
              <a:endParaRPr lang="en-US" altLang="en-US" sz="12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cxnSp>
          <p:nvCxnSpPr>
            <p:cNvPr id="14" name="AutoShape 85"/>
            <p:cNvCxnSpPr>
              <a:cxnSpLocks noChangeShapeType="1"/>
              <a:stCxn id="13" idx="3"/>
              <a:endCxn id="23" idx="1"/>
            </p:cNvCxnSpPr>
            <p:nvPr/>
          </p:nvCxnSpPr>
          <p:spPr bwMode="auto">
            <a:xfrm>
              <a:off x="2437248" y="1822792"/>
              <a:ext cx="756244" cy="559651"/>
            </a:xfrm>
            <a:prstGeom prst="straightConnector1">
              <a:avLst/>
            </a:prstGeom>
            <a:noFill/>
            <a:ln w="38100">
              <a:solidFill>
                <a:srgbClr val="83D1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1583588" y="2144319"/>
              <a:ext cx="863428" cy="476250"/>
            </a:xfrm>
            <a:prstGeom prst="roundRect">
              <a:avLst>
                <a:gd name="adj" fmla="val 0"/>
              </a:avLst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60949" rIns="0" bIns="60949" anchor="ctr"/>
            <a:lstStyle>
              <a:lvl1pPr defTabSz="1219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219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219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219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219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1" dirty="0" smtClean="0">
                  <a:solidFill>
                    <a:srgbClr val="000000"/>
                  </a:solidFill>
                  <a:ea typeface="SimSun" pitchFamily="2" charset="-122"/>
                </a:rPr>
                <a:t>App 2</a:t>
              </a:r>
              <a:endParaRPr lang="en-US" altLang="en-US" sz="12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cxnSp>
          <p:nvCxnSpPr>
            <p:cNvPr id="16" name="AutoShape 85"/>
            <p:cNvCxnSpPr>
              <a:cxnSpLocks noChangeShapeType="1"/>
              <a:endCxn id="23" idx="1"/>
            </p:cNvCxnSpPr>
            <p:nvPr/>
          </p:nvCxnSpPr>
          <p:spPr bwMode="auto">
            <a:xfrm>
              <a:off x="2447016" y="2382443"/>
              <a:ext cx="746476" cy="0"/>
            </a:xfrm>
            <a:prstGeom prst="straightConnector1">
              <a:avLst/>
            </a:prstGeom>
            <a:noFill/>
            <a:ln w="38100">
              <a:solidFill>
                <a:srgbClr val="83D1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1573819" y="2703970"/>
              <a:ext cx="863428" cy="476250"/>
            </a:xfrm>
            <a:prstGeom prst="roundRect">
              <a:avLst>
                <a:gd name="adj" fmla="val 0"/>
              </a:avLst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60949" rIns="0" bIns="60949" anchor="ctr"/>
            <a:lstStyle>
              <a:lvl1pPr defTabSz="1219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219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219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219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219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1" dirty="0" smtClean="0">
                  <a:solidFill>
                    <a:srgbClr val="000000"/>
                  </a:solidFill>
                  <a:ea typeface="SimSun" pitchFamily="2" charset="-122"/>
                </a:rPr>
                <a:t>App 3</a:t>
              </a:r>
              <a:endParaRPr lang="en-US" altLang="en-US" sz="12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cxnSp>
          <p:nvCxnSpPr>
            <p:cNvPr id="18" name="AutoShape 85"/>
            <p:cNvCxnSpPr>
              <a:cxnSpLocks noChangeShapeType="1"/>
              <a:stCxn id="17" idx="3"/>
              <a:endCxn id="9" idx="1"/>
            </p:cNvCxnSpPr>
            <p:nvPr/>
          </p:nvCxnSpPr>
          <p:spPr bwMode="auto">
            <a:xfrm>
              <a:off x="2437247" y="2942095"/>
              <a:ext cx="756244" cy="31560"/>
            </a:xfrm>
            <a:prstGeom prst="straightConnector1">
              <a:avLst/>
            </a:prstGeom>
            <a:noFill/>
            <a:ln w="38100">
              <a:solidFill>
                <a:srgbClr val="83D1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1573819" y="3263621"/>
              <a:ext cx="863428" cy="476250"/>
            </a:xfrm>
            <a:prstGeom prst="roundRect">
              <a:avLst>
                <a:gd name="adj" fmla="val 0"/>
              </a:avLst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60949" rIns="0" bIns="60949" anchor="ctr"/>
            <a:lstStyle>
              <a:lvl1pPr defTabSz="1219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219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219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219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219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1" dirty="0" smtClean="0">
                  <a:solidFill>
                    <a:srgbClr val="000000"/>
                  </a:solidFill>
                  <a:ea typeface="SimSun" pitchFamily="2" charset="-122"/>
                </a:rPr>
                <a:t>App 4</a:t>
              </a:r>
              <a:endParaRPr lang="en-US" altLang="en-US" sz="12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cxnSp>
          <p:nvCxnSpPr>
            <p:cNvPr id="20" name="AutoShape 85"/>
            <p:cNvCxnSpPr>
              <a:cxnSpLocks noChangeShapeType="1"/>
              <a:stCxn id="19" idx="3"/>
              <a:endCxn id="11" idx="1"/>
            </p:cNvCxnSpPr>
            <p:nvPr/>
          </p:nvCxnSpPr>
          <p:spPr bwMode="auto">
            <a:xfrm>
              <a:off x="2437247" y="3501746"/>
              <a:ext cx="756840" cy="85323"/>
            </a:xfrm>
            <a:prstGeom prst="straightConnector1">
              <a:avLst/>
            </a:prstGeom>
            <a:noFill/>
            <a:ln w="38100">
              <a:solidFill>
                <a:srgbClr val="83D1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1573819" y="3825194"/>
              <a:ext cx="863428" cy="476250"/>
            </a:xfrm>
            <a:prstGeom prst="roundRect">
              <a:avLst>
                <a:gd name="adj" fmla="val 0"/>
              </a:avLst>
            </a:prstGeom>
            <a:solidFill>
              <a:srgbClr val="83D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60949" rIns="0" bIns="60949" anchor="ctr"/>
            <a:lstStyle>
              <a:lvl1pPr defTabSz="1219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1219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1219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1219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1219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1219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1" dirty="0" smtClean="0">
                  <a:solidFill>
                    <a:srgbClr val="000000"/>
                  </a:solidFill>
                  <a:ea typeface="SimSun" pitchFamily="2" charset="-122"/>
                </a:rPr>
                <a:t>App 5</a:t>
              </a:r>
              <a:endParaRPr lang="en-US" altLang="en-US" sz="1200" b="1" dirty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cxnSp>
          <p:nvCxnSpPr>
            <p:cNvPr id="22" name="AutoShape 85"/>
            <p:cNvCxnSpPr>
              <a:cxnSpLocks noChangeShapeType="1"/>
              <a:stCxn id="21" idx="3"/>
              <a:endCxn id="11" idx="1"/>
            </p:cNvCxnSpPr>
            <p:nvPr/>
          </p:nvCxnSpPr>
          <p:spPr bwMode="auto">
            <a:xfrm flipV="1">
              <a:off x="2437247" y="3587069"/>
              <a:ext cx="756840" cy="476250"/>
            </a:xfrm>
            <a:prstGeom prst="straightConnector1">
              <a:avLst/>
            </a:prstGeom>
            <a:noFill/>
            <a:ln w="38100">
              <a:solidFill>
                <a:srgbClr val="83D1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7144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354" y="1105501"/>
            <a:ext cx="370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D2D2D"/>
                </a:solidFill>
                <a:latin typeface="Arial"/>
                <a:cs typeface="Arial"/>
              </a:rPr>
              <a:t>Solutions</a:t>
            </a:r>
          </a:p>
        </p:txBody>
      </p:sp>
      <p:sp>
        <p:nvSpPr>
          <p:cNvPr id="4" name="Shape 181"/>
          <p:cNvSpPr/>
          <p:nvPr/>
        </p:nvSpPr>
        <p:spPr>
          <a:xfrm>
            <a:off x="3238472" y="1105501"/>
            <a:ext cx="1937516" cy="132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84200">
              <a:spcBef>
                <a:spcPts val="3200"/>
              </a:spcBef>
              <a:defRPr sz="4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 algn="ctr">
              <a:defRPr sz="1800"/>
            </a:pPr>
            <a:r>
              <a:rPr lang="en-US" sz="1800" dirty="0" smtClean="0">
                <a:solidFill>
                  <a:srgbClr val="FFFFFF"/>
                </a:solidFill>
                <a:latin typeface="Arial"/>
                <a:cs typeface="Arial"/>
              </a:rPr>
              <a:t>Automated Deployment for additional test environments</a:t>
            </a:r>
            <a:endParaRPr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Shape 181"/>
          <p:cNvSpPr/>
          <p:nvPr/>
        </p:nvSpPr>
        <p:spPr>
          <a:xfrm>
            <a:off x="3238472" y="2997200"/>
            <a:ext cx="1846920" cy="99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84200">
              <a:spcBef>
                <a:spcPts val="3200"/>
              </a:spcBef>
              <a:defRPr sz="4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 algn="ctr">
              <a:defRPr sz="1800"/>
            </a:pPr>
            <a:r>
              <a:rPr lang="en-US" sz="1800" dirty="0" smtClean="0">
                <a:solidFill>
                  <a:srgbClr val="FFFFFF"/>
                </a:solidFill>
                <a:latin typeface="Arial"/>
                <a:cs typeface="Arial"/>
              </a:rPr>
              <a:t>Application refactoring for Services (APIs)</a:t>
            </a:r>
            <a:endParaRPr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Shape 181"/>
          <p:cNvSpPr/>
          <p:nvPr/>
        </p:nvSpPr>
        <p:spPr>
          <a:xfrm>
            <a:off x="5175988" y="1280160"/>
            <a:ext cx="1846920" cy="102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84200">
              <a:spcBef>
                <a:spcPts val="3200"/>
              </a:spcBef>
              <a:defRPr sz="4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 algn="ctr">
              <a:defRPr sz="1800"/>
            </a:pPr>
            <a:r>
              <a:rPr lang="en-US" sz="1800" dirty="0" smtClean="0">
                <a:solidFill>
                  <a:srgbClr val="FFFFFF"/>
                </a:solidFill>
                <a:latin typeface="Arial"/>
                <a:cs typeface="Arial"/>
              </a:rPr>
              <a:t>Process change for sift left testing </a:t>
            </a:r>
            <a:endParaRPr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Shape 181"/>
          <p:cNvSpPr/>
          <p:nvPr/>
        </p:nvSpPr>
        <p:spPr>
          <a:xfrm>
            <a:off x="5175988" y="3108960"/>
            <a:ext cx="1846920" cy="1127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84200">
              <a:spcBef>
                <a:spcPts val="3200"/>
              </a:spcBef>
              <a:defRPr sz="4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 algn="ctr">
              <a:defRPr sz="1800"/>
            </a:pPr>
            <a:r>
              <a:rPr lang="en-US" sz="1800" dirty="0" smtClean="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lang="en-US" sz="1800" dirty="0" smtClean="0">
                <a:solidFill>
                  <a:srgbClr val="FFFFFF"/>
                </a:solidFill>
                <a:latin typeface="Arial"/>
                <a:cs typeface="Arial"/>
              </a:rPr>
              <a:t>monitoring / Operations Feedback </a:t>
            </a:r>
            <a:endParaRPr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Shape 181"/>
          <p:cNvSpPr/>
          <p:nvPr/>
        </p:nvSpPr>
        <p:spPr>
          <a:xfrm>
            <a:off x="7113504" y="1524817"/>
            <a:ext cx="1846920" cy="358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584200">
              <a:spcBef>
                <a:spcPts val="3200"/>
              </a:spcBef>
              <a:defRPr sz="4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 algn="ctr">
              <a:defRPr sz="1800"/>
            </a:pPr>
            <a:r>
              <a:rPr lang="en-US" sz="1800" dirty="0" smtClean="0">
                <a:solidFill>
                  <a:srgbClr val="FFFFFF"/>
                </a:solidFill>
                <a:latin typeface="Arial"/>
                <a:cs typeface="Arial"/>
              </a:rPr>
              <a:t>Interface testing </a:t>
            </a:r>
            <a:endParaRPr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Shape 181"/>
          <p:cNvSpPr/>
          <p:nvPr/>
        </p:nvSpPr>
        <p:spPr>
          <a:xfrm>
            <a:off x="7113504" y="2997199"/>
            <a:ext cx="1846920" cy="106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defTabSz="584200">
              <a:spcBef>
                <a:spcPts val="3200"/>
              </a:spcBef>
              <a:defRPr sz="4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 algn="ctr">
              <a:defRPr sz="1800"/>
            </a:pPr>
            <a:r>
              <a:rPr lang="en-US" sz="1800" dirty="0" smtClean="0">
                <a:solidFill>
                  <a:srgbClr val="FFFFFF"/>
                </a:solidFill>
                <a:latin typeface="Arial"/>
                <a:cs typeface="Arial"/>
              </a:rPr>
              <a:t>Modern Development tools and practices</a:t>
            </a:r>
            <a:endParaRPr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33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3780"/>
            <a:ext cx="907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/>
                </a:solidFill>
                <a:latin typeface="Arial"/>
                <a:cs typeface="Arial"/>
              </a:rPr>
              <a:t>Automated Deployment for Environments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1505" y="1320179"/>
            <a:ext cx="55735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No MIPS charges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Create golden image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Dynamically deploy z/OS image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Automated deploy of application updates and data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2D2D2D"/>
                </a:solidFill>
                <a:latin typeface="Arial"/>
                <a:cs typeface="Arial"/>
              </a:rPr>
              <a:t>Used for development and automated test runs</a:t>
            </a:r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2D2D2D"/>
              </a:solidFill>
              <a:latin typeface="Arial"/>
              <a:cs typeface="Arial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6598547" y="1447783"/>
            <a:ext cx="2509713" cy="3214687"/>
          </a:xfrm>
          <a:prstGeom prst="roundRect">
            <a:avLst>
              <a:gd name="adj" fmla="val 7888"/>
            </a:avLst>
          </a:prstGeom>
          <a:solidFill>
            <a:srgbClr val="00649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6681075" y="1447783"/>
            <a:ext cx="2331959" cy="581025"/>
          </a:xfrm>
          <a:prstGeom prst="roundRect">
            <a:avLst>
              <a:gd name="adj" fmla="val 14133"/>
            </a:avLst>
          </a:prstGeom>
          <a:solidFill>
            <a:srgbClr val="99C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6678959" y="4144944"/>
            <a:ext cx="2336191" cy="444500"/>
          </a:xfrm>
          <a:prstGeom prst="roundRect">
            <a:avLst>
              <a:gd name="adj" fmla="val 23850"/>
            </a:avLst>
          </a:prstGeom>
          <a:solidFill>
            <a:srgbClr val="00B2E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7227032" y="2406632"/>
            <a:ext cx="507868" cy="254000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8424754" y="2406632"/>
            <a:ext cx="507868" cy="254000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8424754" y="2887644"/>
            <a:ext cx="507868" cy="260350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7227032" y="2887644"/>
            <a:ext cx="507868" cy="260350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7819545" y="2624119"/>
            <a:ext cx="509984" cy="255588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7159317" y="3255945"/>
            <a:ext cx="1853717" cy="352425"/>
          </a:xfrm>
          <a:prstGeom prst="roundRect">
            <a:avLst>
              <a:gd name="adj" fmla="val 23113"/>
            </a:avLst>
          </a:prstGeom>
          <a:solidFill>
            <a:srgbClr val="00B2E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10" name="TextBox 10"/>
          <p:cNvSpPr txBox="1">
            <a:spLocks noChangeArrowheads="1"/>
          </p:cNvSpPr>
          <p:nvPr/>
        </p:nvSpPr>
        <p:spPr bwMode="auto">
          <a:xfrm>
            <a:off x="7203756" y="2411395"/>
            <a:ext cx="556538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IMS</a:t>
            </a:r>
          </a:p>
        </p:txBody>
      </p:sp>
      <p:sp>
        <p:nvSpPr>
          <p:cNvPr id="111" name="TextBox 54"/>
          <p:cNvSpPr txBox="1">
            <a:spLocks noChangeArrowheads="1"/>
          </p:cNvSpPr>
          <p:nvPr/>
        </p:nvSpPr>
        <p:spPr bwMode="auto">
          <a:xfrm>
            <a:off x="8401478" y="2411395"/>
            <a:ext cx="586163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DB2</a:t>
            </a:r>
          </a:p>
        </p:txBody>
      </p:sp>
      <p:sp>
        <p:nvSpPr>
          <p:cNvPr id="112" name="TextBox 55"/>
          <p:cNvSpPr txBox="1">
            <a:spLocks noChangeArrowheads="1"/>
          </p:cNvSpPr>
          <p:nvPr/>
        </p:nvSpPr>
        <p:spPr bwMode="auto">
          <a:xfrm>
            <a:off x="7756062" y="2638407"/>
            <a:ext cx="66446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CICS</a:t>
            </a:r>
          </a:p>
        </p:txBody>
      </p:sp>
      <p:sp>
        <p:nvSpPr>
          <p:cNvPr id="113" name="TextBox 56"/>
          <p:cNvSpPr txBox="1">
            <a:spLocks noChangeArrowheads="1"/>
          </p:cNvSpPr>
          <p:nvPr/>
        </p:nvSpPr>
        <p:spPr bwMode="auto">
          <a:xfrm>
            <a:off x="7133923" y="2895582"/>
            <a:ext cx="645416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WAS</a:t>
            </a:r>
          </a:p>
        </p:txBody>
      </p:sp>
      <p:sp>
        <p:nvSpPr>
          <p:cNvPr id="114" name="TextBox 57"/>
          <p:cNvSpPr txBox="1">
            <a:spLocks noChangeArrowheads="1"/>
          </p:cNvSpPr>
          <p:nvPr/>
        </p:nvSpPr>
        <p:spPr bwMode="auto">
          <a:xfrm>
            <a:off x="8412058" y="2895582"/>
            <a:ext cx="531146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MQ</a:t>
            </a:r>
          </a:p>
        </p:txBody>
      </p:sp>
      <p:sp>
        <p:nvSpPr>
          <p:cNvPr id="115" name="TextBox 58"/>
          <p:cNvSpPr txBox="1">
            <a:spLocks noChangeArrowheads="1"/>
          </p:cNvSpPr>
          <p:nvPr/>
        </p:nvSpPr>
        <p:spPr bwMode="auto">
          <a:xfrm>
            <a:off x="7728552" y="3305158"/>
            <a:ext cx="63271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aseline="-25000" smtClean="0">
                <a:solidFill>
                  <a:srgbClr val="FFFFFF"/>
                </a:solidFill>
              </a:rPr>
              <a:t>z/OS</a:t>
            </a:r>
          </a:p>
        </p:txBody>
      </p:sp>
      <p:sp>
        <p:nvSpPr>
          <p:cNvPr id="116" name="Freeform 9"/>
          <p:cNvSpPr>
            <a:spLocks noEditPoints="1"/>
          </p:cNvSpPr>
          <p:nvPr/>
        </p:nvSpPr>
        <p:spPr bwMode="auto">
          <a:xfrm>
            <a:off x="6566805" y="2603482"/>
            <a:ext cx="421108" cy="533400"/>
          </a:xfrm>
          <a:custGeom>
            <a:avLst/>
            <a:gdLst>
              <a:gd name="T0" fmla="*/ 2147483647 w 191"/>
              <a:gd name="T1" fmla="*/ 2147483647 h 268"/>
              <a:gd name="T2" fmla="*/ 2147483647 w 191"/>
              <a:gd name="T3" fmla="*/ 2147483647 h 268"/>
              <a:gd name="T4" fmla="*/ 2147483647 w 191"/>
              <a:gd name="T5" fmla="*/ 2147483647 h 268"/>
              <a:gd name="T6" fmla="*/ 2147483647 w 191"/>
              <a:gd name="T7" fmla="*/ 2147483647 h 268"/>
              <a:gd name="T8" fmla="*/ 2147483647 w 191"/>
              <a:gd name="T9" fmla="*/ 2147483647 h 268"/>
              <a:gd name="T10" fmla="*/ 2147483647 w 191"/>
              <a:gd name="T11" fmla="*/ 2147483647 h 268"/>
              <a:gd name="T12" fmla="*/ 2147483647 w 191"/>
              <a:gd name="T13" fmla="*/ 2147483647 h 268"/>
              <a:gd name="T14" fmla="*/ 2147483647 w 191"/>
              <a:gd name="T15" fmla="*/ 2147483647 h 268"/>
              <a:gd name="T16" fmla="*/ 2147483647 w 191"/>
              <a:gd name="T17" fmla="*/ 2147483647 h 268"/>
              <a:gd name="T18" fmla="*/ 2147483647 w 191"/>
              <a:gd name="T19" fmla="*/ 2147483647 h 268"/>
              <a:gd name="T20" fmla="*/ 2147483647 w 191"/>
              <a:gd name="T21" fmla="*/ 2147483647 h 268"/>
              <a:gd name="T22" fmla="*/ 2147483647 w 191"/>
              <a:gd name="T23" fmla="*/ 2147483647 h 268"/>
              <a:gd name="T24" fmla="*/ 2147483647 w 191"/>
              <a:gd name="T25" fmla="*/ 2147483647 h 268"/>
              <a:gd name="T26" fmla="*/ 2147483647 w 191"/>
              <a:gd name="T27" fmla="*/ 2147483647 h 268"/>
              <a:gd name="T28" fmla="*/ 2147483647 w 191"/>
              <a:gd name="T29" fmla="*/ 2147483647 h 268"/>
              <a:gd name="T30" fmla="*/ 0 w 191"/>
              <a:gd name="T31" fmla="*/ 2147483647 h 268"/>
              <a:gd name="T32" fmla="*/ 2147483647 w 191"/>
              <a:gd name="T33" fmla="*/ 0 h 268"/>
              <a:gd name="T34" fmla="*/ 2147483647 w 191"/>
              <a:gd name="T35" fmla="*/ 2147483647 h 268"/>
              <a:gd name="T36" fmla="*/ 2147483647 w 191"/>
              <a:gd name="T37" fmla="*/ 2147483647 h 268"/>
              <a:gd name="T38" fmla="*/ 2147483647 w 191"/>
              <a:gd name="T39" fmla="*/ 2147483647 h 268"/>
              <a:gd name="T40" fmla="*/ 2147483647 w 191"/>
              <a:gd name="T41" fmla="*/ 2147483647 h 268"/>
              <a:gd name="T42" fmla="*/ 2147483647 w 191"/>
              <a:gd name="T43" fmla="*/ 2147483647 h 268"/>
              <a:gd name="T44" fmla="*/ 2147483647 w 191"/>
              <a:gd name="T45" fmla="*/ 2147483647 h 268"/>
              <a:gd name="T46" fmla="*/ 2147483647 w 191"/>
              <a:gd name="T47" fmla="*/ 2147483647 h 268"/>
              <a:gd name="T48" fmla="*/ 2147483647 w 191"/>
              <a:gd name="T49" fmla="*/ 2147483647 h 268"/>
              <a:gd name="T50" fmla="*/ 2147483647 w 191"/>
              <a:gd name="T51" fmla="*/ 2147483647 h 268"/>
              <a:gd name="T52" fmla="*/ 2147483647 w 191"/>
              <a:gd name="T53" fmla="*/ 2147483647 h 268"/>
              <a:gd name="T54" fmla="*/ 2147483647 w 191"/>
              <a:gd name="T55" fmla="*/ 2147483647 h 268"/>
              <a:gd name="T56" fmla="*/ 2147483647 w 191"/>
              <a:gd name="T57" fmla="*/ 2147483647 h 268"/>
              <a:gd name="T58" fmla="*/ 2147483647 w 191"/>
              <a:gd name="T59" fmla="*/ 2147483647 h 268"/>
              <a:gd name="T60" fmla="*/ 2147483647 w 191"/>
              <a:gd name="T61" fmla="*/ 2147483647 h 268"/>
              <a:gd name="T62" fmla="*/ 2147483647 w 191"/>
              <a:gd name="T63" fmla="*/ 2147483647 h 268"/>
              <a:gd name="T64" fmla="*/ 2147483647 w 191"/>
              <a:gd name="T65" fmla="*/ 2147483647 h 268"/>
              <a:gd name="T66" fmla="*/ 2147483647 w 191"/>
              <a:gd name="T67" fmla="*/ 2147483647 h 268"/>
              <a:gd name="T68" fmla="*/ 2147483647 w 191"/>
              <a:gd name="T69" fmla="*/ 2147483647 h 26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91"/>
              <a:gd name="T106" fmla="*/ 0 h 268"/>
              <a:gd name="T107" fmla="*/ 191 w 191"/>
              <a:gd name="T108" fmla="*/ 268 h 26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91" h="268">
                <a:moveTo>
                  <a:pt x="163" y="208"/>
                </a:moveTo>
                <a:cubicBezTo>
                  <a:pt x="30" y="208"/>
                  <a:pt x="30" y="208"/>
                  <a:pt x="30" y="208"/>
                </a:cubicBezTo>
                <a:cubicBezTo>
                  <a:pt x="30" y="230"/>
                  <a:pt x="30" y="230"/>
                  <a:pt x="30" y="230"/>
                </a:cubicBezTo>
                <a:cubicBezTo>
                  <a:pt x="163" y="230"/>
                  <a:pt x="163" y="230"/>
                  <a:pt x="163" y="230"/>
                </a:cubicBezTo>
                <a:lnTo>
                  <a:pt x="163" y="208"/>
                </a:lnTo>
                <a:close/>
                <a:moveTo>
                  <a:pt x="154" y="222"/>
                </a:moveTo>
                <a:cubicBezTo>
                  <a:pt x="136" y="222"/>
                  <a:pt x="136" y="222"/>
                  <a:pt x="136" y="222"/>
                </a:cubicBezTo>
                <a:cubicBezTo>
                  <a:pt x="136" y="216"/>
                  <a:pt x="136" y="216"/>
                  <a:pt x="136" y="216"/>
                </a:cubicBezTo>
                <a:cubicBezTo>
                  <a:pt x="154" y="216"/>
                  <a:pt x="154" y="216"/>
                  <a:pt x="154" y="216"/>
                </a:cubicBezTo>
                <a:lnTo>
                  <a:pt x="154" y="222"/>
                </a:lnTo>
                <a:close/>
                <a:moveTo>
                  <a:pt x="92" y="39"/>
                </a:moveTo>
                <a:cubicBezTo>
                  <a:pt x="92" y="35"/>
                  <a:pt x="95" y="32"/>
                  <a:pt x="99" y="32"/>
                </a:cubicBezTo>
                <a:cubicBezTo>
                  <a:pt x="103" y="32"/>
                  <a:pt x="106" y="35"/>
                  <a:pt x="106" y="39"/>
                </a:cubicBezTo>
                <a:cubicBezTo>
                  <a:pt x="106" y="43"/>
                  <a:pt x="103" y="46"/>
                  <a:pt x="99" y="46"/>
                </a:cubicBezTo>
                <a:cubicBezTo>
                  <a:pt x="95" y="46"/>
                  <a:pt x="92" y="43"/>
                  <a:pt x="92" y="39"/>
                </a:cubicBezTo>
                <a:close/>
                <a:moveTo>
                  <a:pt x="139" y="39"/>
                </a:moveTo>
                <a:cubicBezTo>
                  <a:pt x="139" y="35"/>
                  <a:pt x="143" y="32"/>
                  <a:pt x="147" y="32"/>
                </a:cubicBezTo>
                <a:cubicBezTo>
                  <a:pt x="151" y="32"/>
                  <a:pt x="154" y="35"/>
                  <a:pt x="154" y="39"/>
                </a:cubicBezTo>
                <a:cubicBezTo>
                  <a:pt x="154" y="43"/>
                  <a:pt x="151" y="46"/>
                  <a:pt x="147" y="46"/>
                </a:cubicBezTo>
                <a:cubicBezTo>
                  <a:pt x="143" y="46"/>
                  <a:pt x="139" y="43"/>
                  <a:pt x="139" y="39"/>
                </a:cubicBezTo>
                <a:close/>
                <a:moveTo>
                  <a:pt x="163" y="148"/>
                </a:moveTo>
                <a:cubicBezTo>
                  <a:pt x="30" y="148"/>
                  <a:pt x="30" y="148"/>
                  <a:pt x="30" y="148"/>
                </a:cubicBezTo>
                <a:cubicBezTo>
                  <a:pt x="30" y="171"/>
                  <a:pt x="30" y="171"/>
                  <a:pt x="30" y="171"/>
                </a:cubicBezTo>
                <a:cubicBezTo>
                  <a:pt x="163" y="171"/>
                  <a:pt x="163" y="171"/>
                  <a:pt x="163" y="171"/>
                </a:cubicBezTo>
                <a:lnTo>
                  <a:pt x="163" y="148"/>
                </a:lnTo>
                <a:close/>
                <a:moveTo>
                  <a:pt x="154" y="163"/>
                </a:moveTo>
                <a:cubicBezTo>
                  <a:pt x="136" y="163"/>
                  <a:pt x="136" y="163"/>
                  <a:pt x="136" y="163"/>
                </a:cubicBezTo>
                <a:cubicBezTo>
                  <a:pt x="136" y="156"/>
                  <a:pt x="136" y="156"/>
                  <a:pt x="136" y="156"/>
                </a:cubicBezTo>
                <a:cubicBezTo>
                  <a:pt x="154" y="156"/>
                  <a:pt x="154" y="156"/>
                  <a:pt x="154" y="156"/>
                </a:cubicBezTo>
                <a:lnTo>
                  <a:pt x="154" y="163"/>
                </a:lnTo>
                <a:close/>
                <a:moveTo>
                  <a:pt x="0" y="0"/>
                </a:moveTo>
                <a:cubicBezTo>
                  <a:pt x="0" y="268"/>
                  <a:pt x="0" y="268"/>
                  <a:pt x="0" y="268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191" y="0"/>
                  <a:pt x="191" y="0"/>
                  <a:pt x="191" y="0"/>
                </a:cubicBezTo>
                <a:lnTo>
                  <a:pt x="0" y="0"/>
                </a:lnTo>
                <a:close/>
                <a:moveTo>
                  <a:pt x="147" y="20"/>
                </a:moveTo>
                <a:cubicBezTo>
                  <a:pt x="157" y="20"/>
                  <a:pt x="166" y="28"/>
                  <a:pt x="166" y="39"/>
                </a:cubicBezTo>
                <a:cubicBezTo>
                  <a:pt x="166" y="50"/>
                  <a:pt x="157" y="58"/>
                  <a:pt x="147" y="58"/>
                </a:cubicBezTo>
                <a:cubicBezTo>
                  <a:pt x="136" y="58"/>
                  <a:pt x="127" y="50"/>
                  <a:pt x="127" y="39"/>
                </a:cubicBezTo>
                <a:cubicBezTo>
                  <a:pt x="127" y="28"/>
                  <a:pt x="136" y="20"/>
                  <a:pt x="147" y="20"/>
                </a:cubicBezTo>
                <a:close/>
                <a:moveTo>
                  <a:pt x="99" y="20"/>
                </a:moveTo>
                <a:cubicBezTo>
                  <a:pt x="110" y="20"/>
                  <a:pt x="118" y="28"/>
                  <a:pt x="118" y="39"/>
                </a:cubicBezTo>
                <a:cubicBezTo>
                  <a:pt x="118" y="50"/>
                  <a:pt x="110" y="58"/>
                  <a:pt x="99" y="58"/>
                </a:cubicBezTo>
                <a:cubicBezTo>
                  <a:pt x="88" y="58"/>
                  <a:pt x="80" y="50"/>
                  <a:pt x="80" y="39"/>
                </a:cubicBezTo>
                <a:cubicBezTo>
                  <a:pt x="80" y="28"/>
                  <a:pt x="88" y="20"/>
                  <a:pt x="99" y="20"/>
                </a:cubicBezTo>
                <a:close/>
                <a:moveTo>
                  <a:pt x="175" y="242"/>
                </a:moveTo>
                <a:cubicBezTo>
                  <a:pt x="18" y="242"/>
                  <a:pt x="18" y="242"/>
                  <a:pt x="18" y="242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75" y="196"/>
                  <a:pt x="175" y="196"/>
                  <a:pt x="175" y="196"/>
                </a:cubicBezTo>
                <a:lnTo>
                  <a:pt x="175" y="242"/>
                </a:lnTo>
                <a:close/>
                <a:moveTo>
                  <a:pt x="175" y="183"/>
                </a:moveTo>
                <a:cubicBezTo>
                  <a:pt x="18" y="183"/>
                  <a:pt x="18" y="183"/>
                  <a:pt x="18" y="183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75" y="136"/>
                  <a:pt x="175" y="136"/>
                  <a:pt x="175" y="136"/>
                </a:cubicBezTo>
                <a:lnTo>
                  <a:pt x="175" y="183"/>
                </a:lnTo>
                <a:close/>
                <a:moveTo>
                  <a:pt x="175" y="122"/>
                </a:moveTo>
                <a:cubicBezTo>
                  <a:pt x="18" y="122"/>
                  <a:pt x="18" y="122"/>
                  <a:pt x="18" y="122"/>
                </a:cubicBezTo>
                <a:cubicBezTo>
                  <a:pt x="18" y="76"/>
                  <a:pt x="18" y="76"/>
                  <a:pt x="18" y="76"/>
                </a:cubicBezTo>
                <a:cubicBezTo>
                  <a:pt x="175" y="76"/>
                  <a:pt x="175" y="76"/>
                  <a:pt x="175" y="76"/>
                </a:cubicBezTo>
                <a:lnTo>
                  <a:pt x="175" y="122"/>
                </a:lnTo>
                <a:close/>
                <a:moveTo>
                  <a:pt x="163" y="88"/>
                </a:moveTo>
                <a:cubicBezTo>
                  <a:pt x="30" y="88"/>
                  <a:pt x="30" y="88"/>
                  <a:pt x="30" y="88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163" y="110"/>
                  <a:pt x="163" y="110"/>
                  <a:pt x="163" y="110"/>
                </a:cubicBezTo>
                <a:lnTo>
                  <a:pt x="163" y="88"/>
                </a:lnTo>
                <a:close/>
                <a:moveTo>
                  <a:pt x="154" y="101"/>
                </a:moveTo>
                <a:cubicBezTo>
                  <a:pt x="136" y="101"/>
                  <a:pt x="136" y="101"/>
                  <a:pt x="136" y="101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54" y="95"/>
                  <a:pt x="154" y="95"/>
                  <a:pt x="154" y="95"/>
                </a:cubicBezTo>
                <a:lnTo>
                  <a:pt x="154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baseline="-25000" smtClean="0">
              <a:solidFill>
                <a:srgbClr val="000000"/>
              </a:solidFill>
            </a:endParaRPr>
          </a:p>
        </p:txBody>
      </p:sp>
      <p:sp>
        <p:nvSpPr>
          <p:cNvPr id="117" name="Isosceles Triangle 116"/>
          <p:cNvSpPr>
            <a:spLocks noChangeArrowheads="1"/>
          </p:cNvSpPr>
          <p:nvPr/>
        </p:nvSpPr>
        <p:spPr bwMode="auto">
          <a:xfrm rot="5400000">
            <a:off x="8970626" y="2829997"/>
            <a:ext cx="666750" cy="239120"/>
          </a:xfrm>
          <a:prstGeom prst="triangle">
            <a:avLst>
              <a:gd name="adj" fmla="val 50000"/>
            </a:avLst>
          </a:prstGeom>
          <a:solidFill>
            <a:srgbClr val="A1A1A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 bwMode="auto">
          <a:xfrm>
            <a:off x="6230344" y="2155808"/>
            <a:ext cx="2115" cy="1563687"/>
          </a:xfrm>
          <a:prstGeom prst="line">
            <a:avLst/>
          </a:prstGeom>
          <a:ln w="31750">
            <a:solidFill>
              <a:srgbClr val="0064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 bwMode="auto">
          <a:xfrm>
            <a:off x="5984873" y="2155807"/>
            <a:ext cx="245469" cy="0"/>
          </a:xfrm>
          <a:prstGeom prst="line">
            <a:avLst/>
          </a:prstGeom>
          <a:ln w="31750">
            <a:solidFill>
              <a:srgbClr val="0064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 bwMode="auto">
          <a:xfrm>
            <a:off x="5984873" y="3705207"/>
            <a:ext cx="245469" cy="0"/>
          </a:xfrm>
          <a:prstGeom prst="line">
            <a:avLst/>
          </a:prstGeom>
          <a:ln w="31750">
            <a:solidFill>
              <a:srgbClr val="0064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 bwMode="auto">
          <a:xfrm>
            <a:off x="5984873" y="3189269"/>
            <a:ext cx="245469" cy="0"/>
          </a:xfrm>
          <a:prstGeom prst="line">
            <a:avLst/>
          </a:prstGeom>
          <a:ln w="31750">
            <a:solidFill>
              <a:srgbClr val="0064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 bwMode="auto">
          <a:xfrm>
            <a:off x="5984873" y="2673332"/>
            <a:ext cx="245469" cy="0"/>
          </a:xfrm>
          <a:prstGeom prst="line">
            <a:avLst/>
          </a:prstGeom>
          <a:ln w="31750">
            <a:solidFill>
              <a:srgbClr val="0064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 bwMode="auto">
          <a:xfrm>
            <a:off x="5498788" y="1947627"/>
            <a:ext cx="312563" cy="340008"/>
            <a:chOff x="10181299" y="3799488"/>
            <a:chExt cx="409537" cy="621751"/>
          </a:xfrm>
          <a:solidFill>
            <a:srgbClr val="00B0DA"/>
          </a:solidFill>
        </p:grpSpPr>
        <p:sp>
          <p:nvSpPr>
            <p:cNvPr id="124" name="Freeform 8"/>
            <p:cNvSpPr>
              <a:spLocks/>
            </p:cNvSpPr>
            <p:nvPr/>
          </p:nvSpPr>
          <p:spPr bwMode="auto">
            <a:xfrm>
              <a:off x="10278099" y="3799488"/>
              <a:ext cx="219661" cy="246963"/>
            </a:xfrm>
            <a:custGeom>
              <a:avLst/>
              <a:gdLst>
                <a:gd name="T0" fmla="*/ 37 w 75"/>
                <a:gd name="T1" fmla="*/ 84 h 84"/>
                <a:gd name="T2" fmla="*/ 56 w 75"/>
                <a:gd name="T3" fmla="*/ 80 h 84"/>
                <a:gd name="T4" fmla="*/ 56 w 75"/>
                <a:gd name="T5" fmla="*/ 73 h 84"/>
                <a:gd name="T6" fmla="*/ 56 w 75"/>
                <a:gd name="T7" fmla="*/ 71 h 84"/>
                <a:gd name="T8" fmla="*/ 75 w 75"/>
                <a:gd name="T9" fmla="*/ 38 h 84"/>
                <a:gd name="T10" fmla="*/ 37 w 75"/>
                <a:gd name="T11" fmla="*/ 0 h 84"/>
                <a:gd name="T12" fmla="*/ 0 w 75"/>
                <a:gd name="T13" fmla="*/ 38 h 84"/>
                <a:gd name="T14" fmla="*/ 19 w 75"/>
                <a:gd name="T15" fmla="*/ 71 h 84"/>
                <a:gd name="T16" fmla="*/ 18 w 75"/>
                <a:gd name="T17" fmla="*/ 80 h 84"/>
                <a:gd name="T18" fmla="*/ 37 w 7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84">
                  <a:moveTo>
                    <a:pt x="37" y="84"/>
                  </a:moveTo>
                  <a:cubicBezTo>
                    <a:pt x="44" y="84"/>
                    <a:pt x="50" y="83"/>
                    <a:pt x="56" y="80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67" y="64"/>
                    <a:pt x="75" y="52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6" y="0"/>
                    <a:pt x="0" y="17"/>
                    <a:pt x="0" y="38"/>
                  </a:cubicBezTo>
                  <a:cubicBezTo>
                    <a:pt x="0" y="52"/>
                    <a:pt x="7" y="64"/>
                    <a:pt x="19" y="71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4" y="83"/>
                    <a:pt x="31" y="84"/>
                    <a:pt x="37" y="84"/>
                  </a:cubicBez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000000"/>
                </a:solidFill>
              </a:endParaRPr>
            </a:p>
          </p:txBody>
        </p:sp>
        <p:sp>
          <p:nvSpPr>
            <p:cNvPr id="125" name="Freeform 9"/>
            <p:cNvSpPr>
              <a:spLocks/>
            </p:cNvSpPr>
            <p:nvPr/>
          </p:nvSpPr>
          <p:spPr bwMode="auto">
            <a:xfrm>
              <a:off x="10181299" y="4046451"/>
              <a:ext cx="409537" cy="374788"/>
            </a:xfrm>
            <a:custGeom>
              <a:avLst/>
              <a:gdLst>
                <a:gd name="T0" fmla="*/ 107 w 140"/>
                <a:gd name="T1" fmla="*/ 0 h 128"/>
                <a:gd name="T2" fmla="*/ 70 w 140"/>
                <a:gd name="T3" fmla="*/ 11 h 128"/>
                <a:gd name="T4" fmla="*/ 33 w 140"/>
                <a:gd name="T5" fmla="*/ 0 h 128"/>
                <a:gd name="T6" fmla="*/ 0 w 140"/>
                <a:gd name="T7" fmla="*/ 40 h 128"/>
                <a:gd name="T8" fmla="*/ 0 w 140"/>
                <a:gd name="T9" fmla="*/ 109 h 128"/>
                <a:gd name="T10" fmla="*/ 70 w 140"/>
                <a:gd name="T11" fmla="*/ 128 h 128"/>
                <a:gd name="T12" fmla="*/ 140 w 140"/>
                <a:gd name="T13" fmla="*/ 109 h 128"/>
                <a:gd name="T14" fmla="*/ 140 w 140"/>
                <a:gd name="T15" fmla="*/ 40 h 128"/>
                <a:gd name="T16" fmla="*/ 107 w 140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28">
                  <a:moveTo>
                    <a:pt x="107" y="0"/>
                  </a:moveTo>
                  <a:cubicBezTo>
                    <a:pt x="97" y="7"/>
                    <a:pt x="84" y="11"/>
                    <a:pt x="70" y="11"/>
                  </a:cubicBezTo>
                  <a:cubicBezTo>
                    <a:pt x="57" y="11"/>
                    <a:pt x="44" y="7"/>
                    <a:pt x="33" y="0"/>
                  </a:cubicBezTo>
                  <a:cubicBezTo>
                    <a:pt x="14" y="5"/>
                    <a:pt x="0" y="21"/>
                    <a:pt x="0" y="4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3"/>
                    <a:pt x="27" y="128"/>
                    <a:pt x="70" y="128"/>
                  </a:cubicBezTo>
                  <a:cubicBezTo>
                    <a:pt x="113" y="128"/>
                    <a:pt x="140" y="113"/>
                    <a:pt x="140" y="10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20"/>
                    <a:pt x="126" y="5"/>
                    <a:pt x="107" y="0"/>
                  </a:cubicBez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 bwMode="auto">
          <a:xfrm>
            <a:off x="5498788" y="2449777"/>
            <a:ext cx="312563" cy="340008"/>
            <a:chOff x="10181299" y="3799488"/>
            <a:chExt cx="409537" cy="621751"/>
          </a:xfrm>
          <a:solidFill>
            <a:srgbClr val="00B0DA"/>
          </a:solidFill>
        </p:grpSpPr>
        <p:sp>
          <p:nvSpPr>
            <p:cNvPr id="127" name="Freeform 8"/>
            <p:cNvSpPr>
              <a:spLocks/>
            </p:cNvSpPr>
            <p:nvPr/>
          </p:nvSpPr>
          <p:spPr bwMode="auto">
            <a:xfrm>
              <a:off x="10278099" y="3799488"/>
              <a:ext cx="219661" cy="246963"/>
            </a:xfrm>
            <a:custGeom>
              <a:avLst/>
              <a:gdLst>
                <a:gd name="T0" fmla="*/ 37 w 75"/>
                <a:gd name="T1" fmla="*/ 84 h 84"/>
                <a:gd name="T2" fmla="*/ 56 w 75"/>
                <a:gd name="T3" fmla="*/ 80 h 84"/>
                <a:gd name="T4" fmla="*/ 56 w 75"/>
                <a:gd name="T5" fmla="*/ 73 h 84"/>
                <a:gd name="T6" fmla="*/ 56 w 75"/>
                <a:gd name="T7" fmla="*/ 71 h 84"/>
                <a:gd name="T8" fmla="*/ 75 w 75"/>
                <a:gd name="T9" fmla="*/ 38 h 84"/>
                <a:gd name="T10" fmla="*/ 37 w 75"/>
                <a:gd name="T11" fmla="*/ 0 h 84"/>
                <a:gd name="T12" fmla="*/ 0 w 75"/>
                <a:gd name="T13" fmla="*/ 38 h 84"/>
                <a:gd name="T14" fmla="*/ 19 w 75"/>
                <a:gd name="T15" fmla="*/ 71 h 84"/>
                <a:gd name="T16" fmla="*/ 18 w 75"/>
                <a:gd name="T17" fmla="*/ 80 h 84"/>
                <a:gd name="T18" fmla="*/ 37 w 7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84">
                  <a:moveTo>
                    <a:pt x="37" y="84"/>
                  </a:moveTo>
                  <a:cubicBezTo>
                    <a:pt x="44" y="84"/>
                    <a:pt x="50" y="83"/>
                    <a:pt x="56" y="80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67" y="64"/>
                    <a:pt x="75" y="52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6" y="0"/>
                    <a:pt x="0" y="17"/>
                    <a:pt x="0" y="38"/>
                  </a:cubicBezTo>
                  <a:cubicBezTo>
                    <a:pt x="0" y="52"/>
                    <a:pt x="7" y="64"/>
                    <a:pt x="19" y="71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4" y="83"/>
                    <a:pt x="31" y="84"/>
                    <a:pt x="37" y="84"/>
                  </a:cubicBezTo>
                  <a:close/>
                </a:path>
              </a:pathLst>
            </a:custGeom>
            <a:solidFill>
              <a:srgbClr val="17AF4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17AF4B"/>
                </a:solidFill>
              </a:endParaRPr>
            </a:p>
          </p:txBody>
        </p:sp>
        <p:sp>
          <p:nvSpPr>
            <p:cNvPr id="128" name="Freeform 9"/>
            <p:cNvSpPr>
              <a:spLocks/>
            </p:cNvSpPr>
            <p:nvPr/>
          </p:nvSpPr>
          <p:spPr bwMode="auto">
            <a:xfrm>
              <a:off x="10181299" y="4046451"/>
              <a:ext cx="409537" cy="374788"/>
            </a:xfrm>
            <a:custGeom>
              <a:avLst/>
              <a:gdLst>
                <a:gd name="T0" fmla="*/ 107 w 140"/>
                <a:gd name="T1" fmla="*/ 0 h 128"/>
                <a:gd name="T2" fmla="*/ 70 w 140"/>
                <a:gd name="T3" fmla="*/ 11 h 128"/>
                <a:gd name="T4" fmla="*/ 33 w 140"/>
                <a:gd name="T5" fmla="*/ 0 h 128"/>
                <a:gd name="T6" fmla="*/ 0 w 140"/>
                <a:gd name="T7" fmla="*/ 40 h 128"/>
                <a:gd name="T8" fmla="*/ 0 w 140"/>
                <a:gd name="T9" fmla="*/ 109 h 128"/>
                <a:gd name="T10" fmla="*/ 70 w 140"/>
                <a:gd name="T11" fmla="*/ 128 h 128"/>
                <a:gd name="T12" fmla="*/ 140 w 140"/>
                <a:gd name="T13" fmla="*/ 109 h 128"/>
                <a:gd name="T14" fmla="*/ 140 w 140"/>
                <a:gd name="T15" fmla="*/ 40 h 128"/>
                <a:gd name="T16" fmla="*/ 107 w 140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28">
                  <a:moveTo>
                    <a:pt x="107" y="0"/>
                  </a:moveTo>
                  <a:cubicBezTo>
                    <a:pt x="97" y="7"/>
                    <a:pt x="84" y="11"/>
                    <a:pt x="70" y="11"/>
                  </a:cubicBezTo>
                  <a:cubicBezTo>
                    <a:pt x="57" y="11"/>
                    <a:pt x="44" y="7"/>
                    <a:pt x="33" y="0"/>
                  </a:cubicBezTo>
                  <a:cubicBezTo>
                    <a:pt x="14" y="5"/>
                    <a:pt x="0" y="21"/>
                    <a:pt x="0" y="4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3"/>
                    <a:pt x="27" y="128"/>
                    <a:pt x="70" y="128"/>
                  </a:cubicBezTo>
                  <a:cubicBezTo>
                    <a:pt x="113" y="128"/>
                    <a:pt x="140" y="113"/>
                    <a:pt x="140" y="10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20"/>
                    <a:pt x="126" y="5"/>
                    <a:pt x="107" y="0"/>
                  </a:cubicBezTo>
                  <a:close/>
                </a:path>
              </a:pathLst>
            </a:custGeom>
            <a:solidFill>
              <a:srgbClr val="17AF4B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17AF4B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 bwMode="auto">
          <a:xfrm>
            <a:off x="5498788" y="2985101"/>
            <a:ext cx="312563" cy="338585"/>
            <a:chOff x="10181299" y="3799488"/>
            <a:chExt cx="409537" cy="621751"/>
          </a:xfrm>
          <a:solidFill>
            <a:srgbClr val="00B0DA"/>
          </a:solidFill>
        </p:grpSpPr>
        <p:sp>
          <p:nvSpPr>
            <p:cNvPr id="130" name="Freeform 8"/>
            <p:cNvSpPr>
              <a:spLocks/>
            </p:cNvSpPr>
            <p:nvPr/>
          </p:nvSpPr>
          <p:spPr bwMode="auto">
            <a:xfrm>
              <a:off x="10278099" y="3799488"/>
              <a:ext cx="219661" cy="246963"/>
            </a:xfrm>
            <a:custGeom>
              <a:avLst/>
              <a:gdLst>
                <a:gd name="T0" fmla="*/ 37 w 75"/>
                <a:gd name="T1" fmla="*/ 84 h 84"/>
                <a:gd name="T2" fmla="*/ 56 w 75"/>
                <a:gd name="T3" fmla="*/ 80 h 84"/>
                <a:gd name="T4" fmla="*/ 56 w 75"/>
                <a:gd name="T5" fmla="*/ 73 h 84"/>
                <a:gd name="T6" fmla="*/ 56 w 75"/>
                <a:gd name="T7" fmla="*/ 71 h 84"/>
                <a:gd name="T8" fmla="*/ 75 w 75"/>
                <a:gd name="T9" fmla="*/ 38 h 84"/>
                <a:gd name="T10" fmla="*/ 37 w 75"/>
                <a:gd name="T11" fmla="*/ 0 h 84"/>
                <a:gd name="T12" fmla="*/ 0 w 75"/>
                <a:gd name="T13" fmla="*/ 38 h 84"/>
                <a:gd name="T14" fmla="*/ 19 w 75"/>
                <a:gd name="T15" fmla="*/ 71 h 84"/>
                <a:gd name="T16" fmla="*/ 18 w 75"/>
                <a:gd name="T17" fmla="*/ 80 h 84"/>
                <a:gd name="T18" fmla="*/ 37 w 7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84">
                  <a:moveTo>
                    <a:pt x="37" y="84"/>
                  </a:moveTo>
                  <a:cubicBezTo>
                    <a:pt x="44" y="84"/>
                    <a:pt x="50" y="83"/>
                    <a:pt x="56" y="80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67" y="64"/>
                    <a:pt x="75" y="52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6" y="0"/>
                    <a:pt x="0" y="17"/>
                    <a:pt x="0" y="38"/>
                  </a:cubicBezTo>
                  <a:cubicBezTo>
                    <a:pt x="0" y="52"/>
                    <a:pt x="7" y="64"/>
                    <a:pt x="19" y="71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4" y="83"/>
                    <a:pt x="31" y="84"/>
                    <a:pt x="37" y="84"/>
                  </a:cubicBezTo>
                  <a:close/>
                </a:path>
              </a:pathLst>
            </a:custGeom>
            <a:solidFill>
              <a:srgbClr val="00B0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000000"/>
                </a:solidFill>
              </a:endParaRPr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10181299" y="4046451"/>
              <a:ext cx="409537" cy="374788"/>
            </a:xfrm>
            <a:custGeom>
              <a:avLst/>
              <a:gdLst>
                <a:gd name="T0" fmla="*/ 107 w 140"/>
                <a:gd name="T1" fmla="*/ 0 h 128"/>
                <a:gd name="T2" fmla="*/ 70 w 140"/>
                <a:gd name="T3" fmla="*/ 11 h 128"/>
                <a:gd name="T4" fmla="*/ 33 w 140"/>
                <a:gd name="T5" fmla="*/ 0 h 128"/>
                <a:gd name="T6" fmla="*/ 0 w 140"/>
                <a:gd name="T7" fmla="*/ 40 h 128"/>
                <a:gd name="T8" fmla="*/ 0 w 140"/>
                <a:gd name="T9" fmla="*/ 109 h 128"/>
                <a:gd name="T10" fmla="*/ 70 w 140"/>
                <a:gd name="T11" fmla="*/ 128 h 128"/>
                <a:gd name="T12" fmla="*/ 140 w 140"/>
                <a:gd name="T13" fmla="*/ 109 h 128"/>
                <a:gd name="T14" fmla="*/ 140 w 140"/>
                <a:gd name="T15" fmla="*/ 40 h 128"/>
                <a:gd name="T16" fmla="*/ 107 w 140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28">
                  <a:moveTo>
                    <a:pt x="107" y="0"/>
                  </a:moveTo>
                  <a:cubicBezTo>
                    <a:pt x="97" y="7"/>
                    <a:pt x="84" y="11"/>
                    <a:pt x="70" y="11"/>
                  </a:cubicBezTo>
                  <a:cubicBezTo>
                    <a:pt x="57" y="11"/>
                    <a:pt x="44" y="7"/>
                    <a:pt x="33" y="0"/>
                  </a:cubicBezTo>
                  <a:cubicBezTo>
                    <a:pt x="14" y="5"/>
                    <a:pt x="0" y="21"/>
                    <a:pt x="0" y="4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3"/>
                    <a:pt x="27" y="128"/>
                    <a:pt x="70" y="128"/>
                  </a:cubicBezTo>
                  <a:cubicBezTo>
                    <a:pt x="113" y="128"/>
                    <a:pt x="140" y="113"/>
                    <a:pt x="140" y="10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20"/>
                    <a:pt x="126" y="5"/>
                    <a:pt x="107" y="0"/>
                  </a:cubicBezTo>
                  <a:close/>
                </a:path>
              </a:pathLst>
            </a:custGeom>
            <a:solidFill>
              <a:srgbClr val="00B0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 bwMode="auto">
          <a:xfrm>
            <a:off x="5498788" y="3492340"/>
            <a:ext cx="312563" cy="341431"/>
            <a:chOff x="10181299" y="3799488"/>
            <a:chExt cx="409537" cy="621751"/>
          </a:xfrm>
          <a:solidFill>
            <a:srgbClr val="00B0DA"/>
          </a:solidFill>
        </p:grpSpPr>
        <p:sp>
          <p:nvSpPr>
            <p:cNvPr id="133" name="Freeform 8"/>
            <p:cNvSpPr>
              <a:spLocks/>
            </p:cNvSpPr>
            <p:nvPr/>
          </p:nvSpPr>
          <p:spPr bwMode="auto">
            <a:xfrm>
              <a:off x="10278099" y="3799488"/>
              <a:ext cx="219661" cy="246963"/>
            </a:xfrm>
            <a:custGeom>
              <a:avLst/>
              <a:gdLst>
                <a:gd name="T0" fmla="*/ 37 w 75"/>
                <a:gd name="T1" fmla="*/ 84 h 84"/>
                <a:gd name="T2" fmla="*/ 56 w 75"/>
                <a:gd name="T3" fmla="*/ 80 h 84"/>
                <a:gd name="T4" fmla="*/ 56 w 75"/>
                <a:gd name="T5" fmla="*/ 73 h 84"/>
                <a:gd name="T6" fmla="*/ 56 w 75"/>
                <a:gd name="T7" fmla="*/ 71 h 84"/>
                <a:gd name="T8" fmla="*/ 75 w 75"/>
                <a:gd name="T9" fmla="*/ 38 h 84"/>
                <a:gd name="T10" fmla="*/ 37 w 75"/>
                <a:gd name="T11" fmla="*/ 0 h 84"/>
                <a:gd name="T12" fmla="*/ 0 w 75"/>
                <a:gd name="T13" fmla="*/ 38 h 84"/>
                <a:gd name="T14" fmla="*/ 19 w 75"/>
                <a:gd name="T15" fmla="*/ 71 h 84"/>
                <a:gd name="T16" fmla="*/ 18 w 75"/>
                <a:gd name="T17" fmla="*/ 80 h 84"/>
                <a:gd name="T18" fmla="*/ 37 w 7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84">
                  <a:moveTo>
                    <a:pt x="37" y="84"/>
                  </a:moveTo>
                  <a:cubicBezTo>
                    <a:pt x="44" y="84"/>
                    <a:pt x="50" y="83"/>
                    <a:pt x="56" y="80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67" y="64"/>
                    <a:pt x="75" y="52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6" y="0"/>
                    <a:pt x="0" y="17"/>
                    <a:pt x="0" y="38"/>
                  </a:cubicBezTo>
                  <a:cubicBezTo>
                    <a:pt x="0" y="52"/>
                    <a:pt x="7" y="64"/>
                    <a:pt x="19" y="71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4" y="83"/>
                    <a:pt x="31" y="84"/>
                    <a:pt x="37" y="84"/>
                  </a:cubicBezTo>
                  <a:close/>
                </a:path>
              </a:pathLst>
            </a:custGeom>
            <a:solidFill>
              <a:srgbClr val="00649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000000"/>
                </a:solidFill>
              </a:endParaRPr>
            </a:p>
          </p:txBody>
        </p:sp>
        <p:sp>
          <p:nvSpPr>
            <p:cNvPr id="134" name="Freeform 9"/>
            <p:cNvSpPr>
              <a:spLocks/>
            </p:cNvSpPr>
            <p:nvPr/>
          </p:nvSpPr>
          <p:spPr bwMode="auto">
            <a:xfrm>
              <a:off x="10181299" y="4046451"/>
              <a:ext cx="409537" cy="374788"/>
            </a:xfrm>
            <a:custGeom>
              <a:avLst/>
              <a:gdLst>
                <a:gd name="T0" fmla="*/ 107 w 140"/>
                <a:gd name="T1" fmla="*/ 0 h 128"/>
                <a:gd name="T2" fmla="*/ 70 w 140"/>
                <a:gd name="T3" fmla="*/ 11 h 128"/>
                <a:gd name="T4" fmla="*/ 33 w 140"/>
                <a:gd name="T5" fmla="*/ 0 h 128"/>
                <a:gd name="T6" fmla="*/ 0 w 140"/>
                <a:gd name="T7" fmla="*/ 40 h 128"/>
                <a:gd name="T8" fmla="*/ 0 w 140"/>
                <a:gd name="T9" fmla="*/ 109 h 128"/>
                <a:gd name="T10" fmla="*/ 70 w 140"/>
                <a:gd name="T11" fmla="*/ 128 h 128"/>
                <a:gd name="T12" fmla="*/ 140 w 140"/>
                <a:gd name="T13" fmla="*/ 109 h 128"/>
                <a:gd name="T14" fmla="*/ 140 w 140"/>
                <a:gd name="T15" fmla="*/ 40 h 128"/>
                <a:gd name="T16" fmla="*/ 107 w 140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28">
                  <a:moveTo>
                    <a:pt x="107" y="0"/>
                  </a:moveTo>
                  <a:cubicBezTo>
                    <a:pt x="97" y="7"/>
                    <a:pt x="84" y="11"/>
                    <a:pt x="70" y="11"/>
                  </a:cubicBezTo>
                  <a:cubicBezTo>
                    <a:pt x="57" y="11"/>
                    <a:pt x="44" y="7"/>
                    <a:pt x="33" y="0"/>
                  </a:cubicBezTo>
                  <a:cubicBezTo>
                    <a:pt x="14" y="5"/>
                    <a:pt x="0" y="21"/>
                    <a:pt x="0" y="4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3"/>
                    <a:pt x="27" y="128"/>
                    <a:pt x="70" y="128"/>
                  </a:cubicBezTo>
                  <a:cubicBezTo>
                    <a:pt x="113" y="128"/>
                    <a:pt x="140" y="113"/>
                    <a:pt x="140" y="10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20"/>
                    <a:pt x="126" y="5"/>
                    <a:pt x="107" y="0"/>
                  </a:cubicBezTo>
                  <a:close/>
                </a:path>
              </a:pathLst>
            </a:custGeom>
            <a:solidFill>
              <a:srgbClr val="00649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1112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aseline="-25000">
                <a:solidFill>
                  <a:srgbClr val="000000"/>
                </a:solidFill>
              </a:endParaRPr>
            </a:p>
          </p:txBody>
        </p:sp>
      </p:grpSp>
      <p:cxnSp>
        <p:nvCxnSpPr>
          <p:cNvPr id="135" name="Straight Connector 134"/>
          <p:cNvCxnSpPr/>
          <p:nvPr/>
        </p:nvCxnSpPr>
        <p:spPr bwMode="auto">
          <a:xfrm>
            <a:off x="6230343" y="2911457"/>
            <a:ext cx="241237" cy="0"/>
          </a:xfrm>
          <a:prstGeom prst="line">
            <a:avLst/>
          </a:prstGeom>
          <a:ln w="31750">
            <a:solidFill>
              <a:srgbClr val="0064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9"/>
          <p:cNvSpPr txBox="1">
            <a:spLocks noChangeArrowheads="1"/>
          </p:cNvSpPr>
          <p:nvPr/>
        </p:nvSpPr>
        <p:spPr bwMode="auto">
          <a:xfrm>
            <a:off x="6621824" y="1514458"/>
            <a:ext cx="250336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aseline="-25000" smtClean="0">
                <a:solidFill>
                  <a:srgbClr val="FFFFFF"/>
                </a:solidFill>
              </a:rPr>
              <a:t>COBOL, PL/I, C++, Java, </a:t>
            </a:r>
          </a:p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aseline="-25000" smtClean="0">
                <a:solidFill>
                  <a:srgbClr val="FFFFFF"/>
                </a:solidFill>
              </a:rPr>
              <a:t>EGL, Batch, Assembler,</a:t>
            </a:r>
          </a:p>
        </p:txBody>
      </p:sp>
      <p:sp>
        <p:nvSpPr>
          <p:cNvPr id="137" name="TextBox 59"/>
          <p:cNvSpPr txBox="1">
            <a:spLocks noChangeArrowheads="1"/>
          </p:cNvSpPr>
          <p:nvPr/>
        </p:nvSpPr>
        <p:spPr bwMode="auto">
          <a:xfrm>
            <a:off x="6865178" y="4122719"/>
            <a:ext cx="194047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aseline="-25000" smtClean="0">
                <a:solidFill>
                  <a:srgbClr val="FFFFFF"/>
                </a:solidFill>
              </a:rPr>
              <a:t>X86 PC or HX5 Blade</a:t>
            </a:r>
            <a:br>
              <a:rPr lang="en-US" altLang="en-US" sz="1600" baseline="-25000" smtClean="0">
                <a:solidFill>
                  <a:srgbClr val="FFFFFF"/>
                </a:solidFill>
              </a:rPr>
            </a:br>
            <a:r>
              <a:rPr lang="en-US" altLang="en-US" sz="1600" baseline="-25000" smtClean="0">
                <a:solidFill>
                  <a:srgbClr val="FFFFFF"/>
                </a:solidFill>
              </a:rPr>
              <a:t>running Linux</a:t>
            </a:r>
          </a:p>
        </p:txBody>
      </p:sp>
      <p:sp>
        <p:nvSpPr>
          <p:cNvPr id="139" name="Rounded Rectangle 138"/>
          <p:cNvSpPr/>
          <p:nvPr/>
        </p:nvSpPr>
        <p:spPr bwMode="auto">
          <a:xfrm>
            <a:off x="7155085" y="3695683"/>
            <a:ext cx="1853717" cy="352425"/>
          </a:xfrm>
          <a:prstGeom prst="roundRect">
            <a:avLst>
              <a:gd name="adj" fmla="val 23113"/>
            </a:avLst>
          </a:prstGeom>
          <a:solidFill>
            <a:srgbClr val="00B2E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40" name="TextBox 58"/>
          <p:cNvSpPr txBox="1">
            <a:spLocks noChangeArrowheads="1"/>
          </p:cNvSpPr>
          <p:nvPr/>
        </p:nvSpPr>
        <p:spPr bwMode="auto">
          <a:xfrm>
            <a:off x="7737017" y="3722670"/>
            <a:ext cx="63271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baseline="-25000" smtClean="0">
                <a:solidFill>
                  <a:srgbClr val="FFFFFF"/>
                </a:solidFill>
              </a:rPr>
              <a:t>RD&amp;T</a:t>
            </a: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7201639" y="2062144"/>
            <a:ext cx="507868" cy="254000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42" name="TextBox 10"/>
          <p:cNvSpPr txBox="1">
            <a:spLocks noChangeArrowheads="1"/>
          </p:cNvSpPr>
          <p:nvPr/>
        </p:nvSpPr>
        <p:spPr bwMode="auto">
          <a:xfrm>
            <a:off x="7178362" y="2066907"/>
            <a:ext cx="556538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RTC</a:t>
            </a:r>
          </a:p>
        </p:txBody>
      </p:sp>
      <p:sp>
        <p:nvSpPr>
          <p:cNvPr id="143" name="Rounded Rectangle 142"/>
          <p:cNvSpPr/>
          <p:nvPr/>
        </p:nvSpPr>
        <p:spPr bwMode="auto">
          <a:xfrm>
            <a:off x="7840706" y="2063732"/>
            <a:ext cx="507868" cy="254000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44" name="TextBox 10"/>
          <p:cNvSpPr txBox="1">
            <a:spLocks noChangeArrowheads="1"/>
          </p:cNvSpPr>
          <p:nvPr/>
        </p:nvSpPr>
        <p:spPr bwMode="auto">
          <a:xfrm>
            <a:off x="7817429" y="2068495"/>
            <a:ext cx="556538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RDz</a:t>
            </a: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8454379" y="2055794"/>
            <a:ext cx="507868" cy="254000"/>
          </a:xfrm>
          <a:prstGeom prst="round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1112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46" name="TextBox 10"/>
          <p:cNvSpPr txBox="1">
            <a:spLocks noChangeArrowheads="1"/>
          </p:cNvSpPr>
          <p:nvPr/>
        </p:nvSpPr>
        <p:spPr bwMode="auto">
          <a:xfrm>
            <a:off x="8431103" y="2060557"/>
            <a:ext cx="556538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Aft>
                <a:spcPct val="30000"/>
              </a:spcAft>
              <a:buClr>
                <a:srgbClr val="D9491F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lnSpc>
                <a:spcPct val="105000"/>
              </a:lnSpc>
              <a:spcAft>
                <a:spcPct val="30000"/>
              </a:spcAft>
              <a:buClr>
                <a:schemeClr val="tx1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lnSpc>
                <a:spcPct val="105000"/>
              </a:lnSpc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30000"/>
              </a:spcAft>
              <a:buClr>
                <a:srgbClr val="D9491F"/>
              </a:buClr>
              <a:buSzPct val="90000"/>
              <a:buFont typeface="Webdings" pitchFamily="18" charset="2"/>
              <a:buChar char="4"/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aseline="-25000" smtClean="0">
                <a:solidFill>
                  <a:srgbClr val="000000"/>
                </a:solidFill>
              </a:rPr>
              <a:t>RIT</a:t>
            </a:r>
          </a:p>
        </p:txBody>
      </p:sp>
    </p:spTree>
    <p:extLst>
      <p:ext uri="{BB962C8B-B14F-4D97-AF65-F5344CB8AC3E}">
        <p14:creationId xmlns:p14="http://schemas.microsoft.com/office/powerpoint/2010/main" val="319587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00368D"/>
      </a:dk2>
      <a:lt2>
        <a:srgbClr val="00B0E8"/>
      </a:lt2>
      <a:accent1>
        <a:srgbClr val="00CCE1"/>
      </a:accent1>
      <a:accent2>
        <a:srgbClr val="2BA3A5"/>
      </a:accent2>
      <a:accent3>
        <a:srgbClr val="00D6CC"/>
      </a:accent3>
      <a:accent4>
        <a:srgbClr val="1D7F88"/>
      </a:accent4>
      <a:accent5>
        <a:srgbClr val="00DCA8"/>
      </a:accent5>
      <a:accent6>
        <a:srgbClr val="00C0A5"/>
      </a:accent6>
      <a:hlink>
        <a:srgbClr val="007F6A"/>
      </a:hlink>
      <a:folHlink>
        <a:srgbClr val="0055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26536</TotalTime>
  <Words>1112</Words>
  <Application>Microsoft Macintosh PowerPoint</Application>
  <PresentationFormat>On-screen Show (16:9)</PresentationFormat>
  <Paragraphs>211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 Design</vt:lpstr>
      <vt:lpstr>PowerPoint Presentation</vt:lpstr>
      <vt:lpstr>PowerPoint Presentation</vt:lpstr>
      <vt:lpstr>The  worlds leading businesses run on z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havas</dc:creator>
  <cp:lastModifiedBy>Rosalind Radcliffe</cp:lastModifiedBy>
  <cp:revision>171</cp:revision>
  <dcterms:created xsi:type="dcterms:W3CDTF">2015-09-16T19:31:31Z</dcterms:created>
  <dcterms:modified xsi:type="dcterms:W3CDTF">2016-06-28T20:32:54Z</dcterms:modified>
</cp:coreProperties>
</file>