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is the problem we’re always being asked to solve at ITV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FTSE100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Answer to Adam and the shareholders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Very lean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Automate the boring repetitive stuff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Concentrate on the interesting fun stuff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Automate more = more time = automate more = more time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Virtuous cycle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Law of accelerating returns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Rising tide lifts all boats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Allows you to make assumptions - don’t have to double check - faster!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If it looks like this here, it’ll look like that there too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Can steal from other teams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Want to get the benefits of standardisation without having to move in lock-step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many systems can a failure affect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Lots of historical shared infrastructure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Must’ve been a big failure at some point, and someone said “I know! More process!”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Change Approval Board: “please sir, can I do a release?”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Always actively thinking about how it can be limited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Allows you to say “I don’t care” - incredibly powerful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Allows you to devolve responsibility to the product team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Run a command that did something you didn’t expect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Had to push on a door with a handle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Now imagine a green button marked “Stop!”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They’ve all violated the principle of least astonishment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All broken the standard behaviour we expect, and surprised us, astonished us, and that’s bad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Slows you down, reduces trust, makes you second-guess the system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What is the most obvious behaviour- do that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Want boring, predictable system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Give people responsibility and they’ll want to make it work. Quality through psychology, not process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Don’t say “make it good!” - people should want to make it good, and if they don’t they shouldn’t be on the team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Devs, testers, Platform Engineers - all together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Dev, stage, production - they run it end-to-end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 more operations teams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Will talk about how they apply to the three classic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People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Process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Technology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Used to have one common repo “linux_puppet” - VERY BRITTLE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Now one ‘infra’ repo per product - limited blast radius, higher SNR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Adopted roles + profiles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Treat internal modules like external modules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One repo per profile!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SEMVER! Changelogs! Releases! PRs!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Puppetfile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Hello!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I’m Tom Clark, Head of Common Platform at ITV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To introduce + give background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In the industry for 15 years now, working as a contract sysadmin, </a:t>
            </a:r>
            <a:r>
              <a:rPr lang="en-GB">
                <a:solidFill>
                  <a:schemeClr val="dk1"/>
                </a:solidFill>
              </a:rPr>
              <a:t>infrastructure architect, </a:t>
            </a:r>
            <a:r>
              <a:rPr lang="en-GB"/>
              <a:t>and also as a perl developer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Seen a lot across many orgs - Jaguar Cars, BBC, Global Radio, ITV, plus two of my own startups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Couple of years ago went travelling, grew a big beard, got a motorbike, rode around asia, came back, wanted a new challenge - shaved off my beard and went permanent with ITV last year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Report to the Director of Infrastructure, who reports to the CTO, who reports to the Board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Please tweet me, it makes my Mum very proud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Early adopters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Built our own modules to express ITV standards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Same as puppet, one repo per module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Terraform/goism of remote modules == odd (to me)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Not easy to see what modules were being used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Lots of places to change versions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Must be a better way - why not a file listing modules and versions, and tool to dump them into your repo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Mentioned to Efstathios - came back the next day with “terrafile” which did exactly that with rake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Ben refined it, made it into a gem.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Now used by every team, allows you to see very clearly what modules a project is using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Loosely coupled, highly aligned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Tooling/automation to make it easy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Common vocabulary - standard terms: products, ecosystems, environments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Standard measures - does it apply to the product, ecosystem or environment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Every product gets a pair of accounts, mapped to the dev and prd ecosystems - blast radius reduction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Side benefits for billing, security, API rate limits and support costs.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Isolating services per ecosystem, per product leads to higher SNR - helps prevent alert fatigue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Don’t need to think “Is that alert for me” - it must be by definition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And we apply the same pattern to every instance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Technology would be useless without people to use it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Team of hundreds at the MSP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Two pizza approach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Brains not bodies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Smart - the ability to adapt to change, because the technology we use today won’t be the technology we use tomorrow and you have to be smart to keep up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Kind - the ability to fit into the team - essentially “don’t be a douche”. We don’t have room for brilliant jerks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Give people a chance and they’ll probably surprise you.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Perfect example is Cameron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Responded to hacker news job posting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Only 18 months experience, wasn’t sure we had capacity for a junior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Great skype chat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Great coffee chat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Brought him in for an interview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Smashed it out of the park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Web architecture whiteboard session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Invented sticky loadbalancing from first principles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Throw them in at the deep end with arm bands and a life guard and they’ll probably be fine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So once you’ve hired these smart and kind people, what next?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Daniel Pink’s theory of motivation is based upon three things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Autonomy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Mastery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Purpose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Autonomy - the freedom to make your own decisions. You’ve hired smart people, so let them do smart person stuff. Trust, but set high standards.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Mastery - the opportunity to become brilliant at something through training and practice.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Purpose - the belief that what we do actually matters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Coronation Street, not saving lives but entertaining them which is the next best 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So once we’ve given these smart and kind people autonomy, mastery and purpose - what do we do with them?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Two sets of engineers at ITV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Blast radius again - rather than contending for a central resource, embed them in the division, leave it up to the Technology Director to decide.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They report to me, but their workload is dictated by the division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Generally first responders for the product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Force multipliers on the team - make the team more effective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Influencing operational quality from the start when it’s cheap!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Responsible for the “concept” of the Common Platform itself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Common puppet modules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Common terraform modules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Best practice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Complete/“batteries included” - should get you started out of the box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Heavy R+D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Used to be done in a project/product timeline - “1 week, 2 weeks, 4 weeks? Huh!” Blew their minds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Incubation of new hires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Second-opinion-as-a-service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Not dictators - custodians. Accepting PRs from other engineers.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Look around and steal - let chaos reign, rein in chaos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Integrated producer/broadcaster - means we make stuff as well as having the ability to distribute it ourselves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Founded in 1955, you probably knew it as “Channel 3” growing 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ITV you know today was born in 2004 when the regions like Carlton/Central/Granada/LWT merged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Member of the FTSE100 with a turnover of £3bn in 2015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In 2015: most watched entertainment show, drama, soap and sporting event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Reach 75% ABC1s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98% of commercial shows &gt;5m viewers on ITV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Doing a lot with little - only 5,500 staff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Reinventing the wheel - different every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Boring stuff like logging, monitoring, deployment etc should be standard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That’s what we do with the core team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 the work once and do it brilliantly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Share with the other teams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Frees the product engineer to focus on their product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Easy way for to make changes to the entire estate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Feeds into the Core team, they update the relevant modules, everyone upgrades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 say “upgrade” - how does that work?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Underpins the platform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SEMVER again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Stored in a github repo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Will eventually release monthly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Still in beta (0.1)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Essentially the owner’s manual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High level goals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Why we’re doing this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Every decision we make should service one or more of these goals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Quality = doing the right thing once rather than the wrong thing twice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Simplicity = as simple as possible, but not 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Value = as small as possible, as large as necessary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Mostly common sense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Problem is common sense isn’t that common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The musts, must nots, shoulds, should nots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Hopefully you’d all agree, but now it’s explicit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Note it doesn’t mention puppet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This document is abstracted from implementation detail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First a quick guide to how ITV is set 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Studios: makes stuff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Commercial: sells stuff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Broadcast: distributes stuff on-air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Online: distributes stuff… Online (where the ITV Hub lives)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Shared Services: everything else - HR, Legal, Finance, etc.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Standard, practices and principles: The day-to-day detail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Defines ecosystems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Defines how AWS looks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DNS standards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Alerting standards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example “my development server just sneezed at 02:00 - should I page the on-call?”... No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Development server sneezing at 02:00 meets none of those criteria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“ITV Hub is down at prime time” - urgent, yes, important yes, actionable - most likely.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Shape 9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Not actually part of the spec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Clean code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Clear comments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Peer review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Don’t want chapter and verse - good code can be good documentation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Nicely indented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Sensible defaults, easily overridden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More change in parallel, safely, than ever before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VMs in minutes, not weeks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Initial environments in weeks, not months (still too slow though!)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Performance has improved - enhanced monitoring, more eyes - sunlight is the best disinfectant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Reliability has improved, fewer major incidents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That’s it - whistlestop tour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Still on the journey, lots more still to do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Thank you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Any questions?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Almost bust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Outsourced infrastructure to MSP - save money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VMs in weeks - fine because we were mostly waterfall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Scripted installs - paper scripts.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Still dev + ops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Added puppet to clean up (x windows, r* services, etc), then to configure apps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Added CI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Added monitoring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Rob Taylor - pioneer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MVP, thin slice devops team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Waited weeks for VMs, no progress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Went rogue, got the credit card and went to AWS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Whole stack up and running in six weeks XXXX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Not _quite_ that gung-ho, but essentially accurate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Showed that “devops”/product teams worked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Showed that cloud worked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Fast-forward to March year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Large modernisation programme ramping up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Asked to take Rob’s great work and productionise it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I’m a settler in the Wardley sense, I come in after the pioneer and take it to the next level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Now 14 instances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13 engineers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This is the story of how we did that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text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/>
        </p:nvSpPr>
        <p:spPr>
          <a:xfrm>
            <a:off x="4157133" y="584081"/>
            <a:ext cx="6096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25" rIns="60925" tIns="304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4498964" y="2096477"/>
            <a:ext cx="4283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498964" y="443565"/>
            <a:ext cx="4296900" cy="14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lvl="1" marL="0" rtl="0">
              <a:lnSpc>
                <a:spcPct val="100000"/>
              </a:lnSpc>
              <a:spcBef>
                <a:spcPts val="0"/>
              </a:spcBef>
              <a:buSzPct val="100000"/>
              <a:defRPr sz="500"/>
            </a:lvl2pPr>
            <a:lvl3pPr lvl="2" marL="0" rtl="0">
              <a:lnSpc>
                <a:spcPct val="100000"/>
              </a:lnSpc>
              <a:spcBef>
                <a:spcPts val="0"/>
              </a:spcBef>
              <a:buSzPct val="100000"/>
              <a:defRPr sz="500"/>
            </a:lvl3pPr>
            <a:lvl4pPr lvl="3" marL="0" rtl="0">
              <a:lnSpc>
                <a:spcPct val="100000"/>
              </a:lnSpc>
              <a:spcBef>
                <a:spcPts val="0"/>
              </a:spcBef>
              <a:buSzPct val="100000"/>
              <a:defRPr sz="500"/>
            </a:lvl4pPr>
            <a:lvl5pPr lvl="4" marL="0" rtl="0">
              <a:lnSpc>
                <a:spcPct val="100000"/>
              </a:lnSpc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screen image green box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54050" y="677520"/>
            <a:ext cx="4478100" cy="27297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anchorCtr="0" anchor="t" bIns="34275" lIns="34275" rIns="34275" tIns="34275"/>
          <a:lstStyle>
            <a:lvl1pPr indent="0" lvl="0" marL="1143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406400" rtl="0">
              <a:spcBef>
                <a:spcPts val="0"/>
              </a:spcBef>
              <a:buSzPct val="100000"/>
              <a:buFont typeface="Calibri"/>
              <a:buNone/>
              <a:defRPr sz="500"/>
            </a:lvl2pPr>
            <a:lvl3pPr indent="0" lvl="2" marL="812800" rtl="0">
              <a:spcBef>
                <a:spcPts val="0"/>
              </a:spcBef>
              <a:buSzPct val="100000"/>
              <a:buFont typeface="Calibri"/>
              <a:buNone/>
              <a:defRPr sz="500"/>
            </a:lvl3pPr>
            <a:lvl4pPr indent="0" lvl="3" marL="1219200" rtl="0">
              <a:spcBef>
                <a:spcPts val="0"/>
              </a:spcBef>
              <a:buSzPct val="100000"/>
              <a:buFont typeface="Calibri"/>
              <a:buNone/>
              <a:defRPr sz="500"/>
            </a:lvl4pPr>
            <a:lvl5pPr indent="-12700" lvl="4" marL="1638300" rtl="0">
              <a:spcBef>
                <a:spcPts val="0"/>
              </a:spcBef>
              <a:buSzPct val="100000"/>
              <a:buFont typeface="Calibri"/>
              <a:buNone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screen image pink box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54050" y="677520"/>
            <a:ext cx="4478100" cy="2729700"/>
          </a:xfrm>
          <a:prstGeom prst="rect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anchorCtr="0" anchor="t" bIns="34275" lIns="34275" rIns="34275" tIns="34275"/>
          <a:lstStyle>
            <a:lvl1pPr indent="0" lvl="0" marL="1143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406400" rtl="0">
              <a:spcBef>
                <a:spcPts val="0"/>
              </a:spcBef>
              <a:buSzPct val="100000"/>
              <a:buFont typeface="Calibri"/>
              <a:buNone/>
              <a:defRPr sz="500"/>
            </a:lvl2pPr>
            <a:lvl3pPr indent="0" lvl="2" marL="812800" rtl="0">
              <a:spcBef>
                <a:spcPts val="0"/>
              </a:spcBef>
              <a:buSzPct val="100000"/>
              <a:buFont typeface="Calibri"/>
              <a:buNone/>
              <a:defRPr sz="500"/>
            </a:lvl3pPr>
            <a:lvl4pPr indent="0" lvl="3" marL="1219200" rtl="0">
              <a:spcBef>
                <a:spcPts val="0"/>
              </a:spcBef>
              <a:buSzPct val="100000"/>
              <a:buFont typeface="Calibri"/>
              <a:buNone/>
              <a:defRPr sz="500"/>
            </a:lvl4pPr>
            <a:lvl5pPr indent="-12700" lvl="4" marL="1638300" rtl="0">
              <a:spcBef>
                <a:spcPts val="0"/>
              </a:spcBef>
              <a:buSzPct val="100000"/>
              <a:buFont typeface="Calibri"/>
              <a:buNone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screen image yellow box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54050" y="677520"/>
            <a:ext cx="4478100" cy="2729700"/>
          </a:xfrm>
          <a:prstGeom prst="rect">
            <a:avLst/>
          </a:prstGeom>
          <a:solidFill>
            <a:schemeClr val="accent4">
              <a:alpha val="69800"/>
            </a:schemeClr>
          </a:solidFill>
          <a:ln>
            <a:noFill/>
          </a:ln>
        </p:spPr>
        <p:txBody>
          <a:bodyPr anchorCtr="0" anchor="t" bIns="34275" lIns="34275" rIns="34275" tIns="34275"/>
          <a:lstStyle>
            <a:lvl1pPr indent="0" lvl="0" marL="1143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406400" rtl="0">
              <a:spcBef>
                <a:spcPts val="0"/>
              </a:spcBef>
              <a:buSzPct val="100000"/>
              <a:buFont typeface="Calibri"/>
              <a:buNone/>
              <a:defRPr sz="500"/>
            </a:lvl2pPr>
            <a:lvl3pPr indent="0" lvl="2" marL="812800" rtl="0">
              <a:spcBef>
                <a:spcPts val="0"/>
              </a:spcBef>
              <a:buSzPct val="100000"/>
              <a:buFont typeface="Calibri"/>
              <a:buNone/>
              <a:defRPr sz="500"/>
            </a:lvl3pPr>
            <a:lvl4pPr indent="0" lvl="3" marL="1219200" rtl="0">
              <a:spcBef>
                <a:spcPts val="0"/>
              </a:spcBef>
              <a:buSzPct val="100000"/>
              <a:buFont typeface="Calibri"/>
              <a:buNone/>
              <a:defRPr sz="500"/>
            </a:lvl4pPr>
            <a:lvl5pPr indent="-12700" lvl="4" marL="1638300" rtl="0">
              <a:spcBef>
                <a:spcPts val="0"/>
              </a:spcBef>
              <a:buSzPct val="100000"/>
              <a:buFont typeface="Calibri"/>
              <a:buNone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screen imag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/>
          <p:nvPr>
            <p:ph type="title"/>
          </p:nvPr>
        </p:nvSpPr>
        <p:spPr>
          <a:xfrm>
            <a:off x="651937" y="406655"/>
            <a:ext cx="7930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&amp; bullet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pic"/>
          </p:nvPr>
        </p:nvSpPr>
        <p:spPr>
          <a:xfrm>
            <a:off x="3451227" y="1"/>
            <a:ext cx="5760599" cy="518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51935" y="1202019"/>
            <a:ext cx="2675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-152400" lvl="0" marL="241300" rtl="0">
              <a:lnSpc>
                <a:spcPct val="100000"/>
              </a:lnSpc>
              <a:spcBef>
                <a:spcPts val="2000"/>
              </a:spcBef>
              <a:buClr>
                <a:schemeClr val="lt2"/>
              </a:buClr>
              <a:buSzPct val="100000"/>
              <a:buFont typeface="Calibri"/>
              <a:buChar char="•"/>
              <a:defRPr sz="500"/>
            </a:lvl1pPr>
            <a:lvl2pPr indent="-152400" lvl="1" marL="241300" rtl="0">
              <a:lnSpc>
                <a:spcPct val="100000"/>
              </a:lnSpc>
              <a:spcBef>
                <a:spcPts val="2000"/>
              </a:spcBef>
              <a:buClr>
                <a:schemeClr val="lt2"/>
              </a:buClr>
              <a:buSzPct val="100000"/>
              <a:buFont typeface="Calibri"/>
              <a:buChar char="•"/>
              <a:defRPr sz="500"/>
            </a:lvl2pPr>
            <a:lvl3pPr indent="-152400" lvl="2" marL="241300" rtl="0">
              <a:lnSpc>
                <a:spcPct val="100000"/>
              </a:lnSpc>
              <a:spcBef>
                <a:spcPts val="2000"/>
              </a:spcBef>
              <a:buClr>
                <a:schemeClr val="lt2"/>
              </a:buClr>
              <a:buSzPct val="100000"/>
              <a:buFont typeface="Calibri"/>
              <a:buChar char="•"/>
              <a:defRPr sz="500"/>
            </a:lvl3pPr>
            <a:lvl4pPr indent="-152400" lvl="3" marL="241300" rtl="0">
              <a:lnSpc>
                <a:spcPct val="100000"/>
              </a:lnSpc>
              <a:spcBef>
                <a:spcPts val="2000"/>
              </a:spcBef>
              <a:buClr>
                <a:schemeClr val="lt2"/>
              </a:buClr>
              <a:buSzPct val="100000"/>
              <a:buFont typeface="Calibri"/>
              <a:buChar char="•"/>
              <a:defRPr sz="500"/>
            </a:lvl4pPr>
            <a:lvl5pPr indent="-152400" lvl="4" marL="241300" rtl="0">
              <a:lnSpc>
                <a:spcPct val="100000"/>
              </a:lnSpc>
              <a:spcBef>
                <a:spcPts val="2000"/>
              </a:spcBef>
              <a:buClr>
                <a:schemeClr val="lt2"/>
              </a:buClr>
              <a:buSzPct val="100000"/>
              <a:buFont typeface="Calibri"/>
              <a:buChar char="•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654291" y="406655"/>
            <a:ext cx="2681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&amp;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pic"/>
          </p:nvPr>
        </p:nvSpPr>
        <p:spPr>
          <a:xfrm>
            <a:off x="3451227" y="1"/>
            <a:ext cx="5760599" cy="5182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51935" y="1202019"/>
            <a:ext cx="26754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lnSpc>
                <a:spcPct val="100000"/>
              </a:lnSpc>
              <a:spcBef>
                <a:spcPts val="170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0" rtl="0">
              <a:lnSpc>
                <a:spcPct val="100000"/>
              </a:lnSpc>
              <a:spcBef>
                <a:spcPts val="170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2pPr>
            <a:lvl3pPr indent="0" lvl="2" marL="0" rtl="0">
              <a:lnSpc>
                <a:spcPct val="100000"/>
              </a:lnSpc>
              <a:spcBef>
                <a:spcPts val="170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3pPr>
            <a:lvl4pPr indent="0" lvl="3" marL="0" rtl="0">
              <a:lnSpc>
                <a:spcPct val="100000"/>
              </a:lnSpc>
              <a:spcBef>
                <a:spcPts val="170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4pPr>
            <a:lvl5pPr indent="0" lvl="4" marL="0" rtl="0">
              <a:lnSpc>
                <a:spcPct val="100000"/>
              </a:lnSpc>
              <a:spcBef>
                <a:spcPts val="170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654291" y="406655"/>
            <a:ext cx="2681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54287" y="406655"/>
            <a:ext cx="7902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35000" y="1194706"/>
            <a:ext cx="39117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lnSpc>
                <a:spcPct val="100000"/>
              </a:lnSpc>
              <a:spcBef>
                <a:spcPts val="200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0" rtl="0">
              <a:lnSpc>
                <a:spcPct val="100000"/>
              </a:lnSpc>
              <a:spcBef>
                <a:spcPts val="2000"/>
              </a:spcBef>
              <a:buSzPct val="100000"/>
              <a:buFont typeface="Calibri"/>
              <a:buNone/>
              <a:defRPr sz="500"/>
            </a:lvl2pPr>
            <a:lvl3pPr indent="0" lvl="2" marL="0" rtl="0">
              <a:lnSpc>
                <a:spcPct val="100000"/>
              </a:lnSpc>
              <a:spcBef>
                <a:spcPts val="2000"/>
              </a:spcBef>
              <a:buSzPct val="100000"/>
              <a:buFont typeface="Calibri"/>
              <a:buNone/>
              <a:defRPr sz="500"/>
            </a:lvl3pPr>
            <a:lvl4pPr indent="0" lvl="3" marL="0" rtl="0">
              <a:lnSpc>
                <a:spcPct val="100000"/>
              </a:lnSpc>
              <a:spcBef>
                <a:spcPts val="2000"/>
              </a:spcBef>
              <a:buSzPct val="100000"/>
              <a:buFont typeface="Calibri"/>
              <a:buNone/>
              <a:defRPr sz="500"/>
            </a:lvl4pPr>
            <a:lvl5pPr indent="0" lvl="4" marL="0" rtl="0">
              <a:lnSpc>
                <a:spcPct val="100000"/>
              </a:lnSpc>
              <a:spcBef>
                <a:spcPts val="2000"/>
              </a:spcBef>
              <a:buSzPct val="100000"/>
              <a:buFont typeface="Calibri"/>
              <a:buNone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73600" y="1194706"/>
            <a:ext cx="39117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lnSpc>
                <a:spcPct val="100000"/>
              </a:lnSpc>
              <a:spcBef>
                <a:spcPts val="200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0" rtl="0">
              <a:lnSpc>
                <a:spcPct val="100000"/>
              </a:lnSpc>
              <a:spcBef>
                <a:spcPts val="2000"/>
              </a:spcBef>
              <a:buSzPct val="100000"/>
              <a:buFont typeface="Calibri"/>
              <a:buNone/>
              <a:defRPr sz="500"/>
            </a:lvl2pPr>
            <a:lvl3pPr indent="0" lvl="2" marL="0" rtl="0">
              <a:lnSpc>
                <a:spcPct val="100000"/>
              </a:lnSpc>
              <a:spcBef>
                <a:spcPts val="2000"/>
              </a:spcBef>
              <a:buSzPct val="100000"/>
              <a:buFont typeface="Calibri"/>
              <a:buNone/>
              <a:defRPr sz="500"/>
            </a:lvl3pPr>
            <a:lvl4pPr indent="0" lvl="3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4pPr>
            <a:lvl5pPr indent="0" lvl="4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 with key 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7610345" y="3911209"/>
            <a:ext cx="114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cxnSp>
        <p:nvCxnSpPr>
          <p:cNvPr id="73" name="Shape 73"/>
          <p:cNvCxnSpPr/>
          <p:nvPr/>
        </p:nvCxnSpPr>
        <p:spPr>
          <a:xfrm>
            <a:off x="7671302" y="3901596"/>
            <a:ext cx="1079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Shape 74"/>
          <p:cNvCxnSpPr/>
          <p:nvPr/>
        </p:nvCxnSpPr>
        <p:spPr>
          <a:xfrm>
            <a:off x="7662838" y="1852349"/>
            <a:ext cx="1087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idx="2" type="body"/>
          </p:nvPr>
        </p:nvSpPr>
        <p:spPr>
          <a:xfrm>
            <a:off x="7613954" y="1852351"/>
            <a:ext cx="11364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7825927" y="2086239"/>
            <a:ext cx="899100" cy="17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77" name="Shape 77"/>
          <p:cNvSpPr/>
          <p:nvPr>
            <p:ph idx="4" type="chart"/>
          </p:nvPr>
        </p:nvSpPr>
        <p:spPr>
          <a:xfrm>
            <a:off x="643469" y="1378726"/>
            <a:ext cx="6957600" cy="2650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654287" y="406655"/>
            <a:ext cx="7902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 with footnot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610345" y="3911209"/>
            <a:ext cx="114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cxnSp>
        <p:nvCxnSpPr>
          <p:cNvPr id="82" name="Shape 82"/>
          <p:cNvCxnSpPr/>
          <p:nvPr/>
        </p:nvCxnSpPr>
        <p:spPr>
          <a:xfrm>
            <a:off x="7671302" y="3901596"/>
            <a:ext cx="1079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Shape 83"/>
          <p:cNvSpPr/>
          <p:nvPr>
            <p:ph idx="2" type="chart"/>
          </p:nvPr>
        </p:nvSpPr>
        <p:spPr>
          <a:xfrm>
            <a:off x="643469" y="1378726"/>
            <a:ext cx="6957600" cy="2650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654287" y="406655"/>
            <a:ext cx="7902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 with no ke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chart"/>
          </p:nvPr>
        </p:nvSpPr>
        <p:spPr>
          <a:xfrm>
            <a:off x="643469" y="1378726"/>
            <a:ext cx="6957600" cy="2650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654287" y="406655"/>
            <a:ext cx="7902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text and imag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25" y="205125"/>
            <a:ext cx="3432300" cy="2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ITV’s Common Platform</a:t>
            </a:r>
          </a:p>
        </p:txBody>
      </p:sp>
      <p:sp>
        <p:nvSpPr>
          <p:cNvPr id="15" name="Shape 15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 with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50873" y="1185008"/>
            <a:ext cx="39369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lnSpc>
                <a:spcPct val="100000"/>
              </a:lnSpc>
              <a:spcBef>
                <a:spcPts val="200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2pPr>
            <a:lvl3pPr indent="0" lvl="2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3pPr>
            <a:lvl4pPr indent="0" lvl="3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4pPr>
            <a:lvl5pPr indent="0" lvl="4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92" name="Shape 92"/>
          <p:cNvSpPr/>
          <p:nvPr>
            <p:ph idx="2" type="chart"/>
          </p:nvPr>
        </p:nvSpPr>
        <p:spPr>
          <a:xfrm>
            <a:off x="4656669" y="1185007"/>
            <a:ext cx="3894599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654287" y="406655"/>
            <a:ext cx="7902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x Chart with text 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50873" y="1185008"/>
            <a:ext cx="39369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lnSpc>
                <a:spcPct val="100000"/>
              </a:lnSpc>
              <a:spcBef>
                <a:spcPts val="200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2pPr>
            <a:lvl3pPr indent="0" lvl="2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3pPr>
            <a:lvl4pPr indent="0" lvl="3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4pPr>
            <a:lvl5pPr indent="0" lvl="4" marL="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None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97" name="Shape 97"/>
          <p:cNvSpPr/>
          <p:nvPr>
            <p:ph idx="2" type="chart"/>
          </p:nvPr>
        </p:nvSpPr>
        <p:spPr>
          <a:xfrm>
            <a:off x="4656669" y="1185010"/>
            <a:ext cx="3894599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98" name="Shape 98"/>
          <p:cNvSpPr/>
          <p:nvPr>
            <p:ph idx="3" type="chart"/>
          </p:nvPr>
        </p:nvSpPr>
        <p:spPr>
          <a:xfrm>
            <a:off x="4656669" y="2762740"/>
            <a:ext cx="3894599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654287" y="406655"/>
            <a:ext cx="7902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x char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75571" y="4029001"/>
            <a:ext cx="2530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046261" y="4028999"/>
            <a:ext cx="25305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3367971" y="4029001"/>
            <a:ext cx="2530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05" name="Shape 105"/>
          <p:cNvSpPr/>
          <p:nvPr>
            <p:ph idx="4" type="chart"/>
          </p:nvPr>
        </p:nvSpPr>
        <p:spPr>
          <a:xfrm>
            <a:off x="6039556" y="1185009"/>
            <a:ext cx="25119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06" name="Shape 106"/>
          <p:cNvSpPr/>
          <p:nvPr>
            <p:ph idx="5" type="chart"/>
          </p:nvPr>
        </p:nvSpPr>
        <p:spPr>
          <a:xfrm>
            <a:off x="3352800" y="1185009"/>
            <a:ext cx="25119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07" name="Shape 107"/>
          <p:cNvSpPr/>
          <p:nvPr>
            <p:ph idx="6" type="chart"/>
          </p:nvPr>
        </p:nvSpPr>
        <p:spPr>
          <a:xfrm>
            <a:off x="666044" y="1185009"/>
            <a:ext cx="25119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654287" y="406655"/>
            <a:ext cx="7902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x char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chart"/>
          </p:nvPr>
        </p:nvSpPr>
        <p:spPr>
          <a:xfrm>
            <a:off x="4656669" y="1185010"/>
            <a:ext cx="3894599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12" name="Shape 112"/>
          <p:cNvSpPr/>
          <p:nvPr>
            <p:ph idx="3" type="chart"/>
          </p:nvPr>
        </p:nvSpPr>
        <p:spPr>
          <a:xfrm>
            <a:off x="4656669" y="2762740"/>
            <a:ext cx="3894599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13" name="Shape 113"/>
          <p:cNvSpPr/>
          <p:nvPr>
            <p:ph idx="4" type="chart"/>
          </p:nvPr>
        </p:nvSpPr>
        <p:spPr>
          <a:xfrm>
            <a:off x="649113" y="1185016"/>
            <a:ext cx="3894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14" name="Shape 114"/>
          <p:cNvSpPr/>
          <p:nvPr>
            <p:ph idx="5" type="chart"/>
          </p:nvPr>
        </p:nvSpPr>
        <p:spPr>
          <a:xfrm>
            <a:off x="649113" y="2762745"/>
            <a:ext cx="3894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304800" marR="0" rtl="0" algn="l">
              <a:spcBef>
                <a:spcPts val="0"/>
              </a:spcBef>
              <a:buSzPct val="100000"/>
              <a:defRPr sz="500"/>
            </a:lvl2pPr>
            <a:lvl3pPr indent="0" lvl="2" marL="609600" marR="0" rtl="0" algn="l">
              <a:spcBef>
                <a:spcPts val="0"/>
              </a:spcBef>
              <a:buSzPct val="100000"/>
              <a:defRPr sz="500"/>
            </a:lvl3pPr>
            <a:lvl4pPr indent="0" lvl="3" marL="914400" marR="0" rtl="0" algn="l">
              <a:spcBef>
                <a:spcPts val="0"/>
              </a:spcBef>
              <a:buSzPct val="100000"/>
              <a:defRPr sz="500"/>
            </a:lvl4pPr>
            <a:lvl5pPr indent="0" lvl="4" marL="1219200" marR="0" rtl="0" algn="l">
              <a:spcBef>
                <a:spcPts val="0"/>
              </a:spcBef>
              <a:buSzPct val="100000"/>
              <a:defRPr sz="500"/>
            </a:lvl5pPr>
            <a:lvl6pPr indent="0" lvl="5" marL="1524000" marR="0" rtl="0" algn="l">
              <a:spcBef>
                <a:spcPts val="0"/>
              </a:spcBef>
              <a:buSzPct val="100000"/>
              <a:defRPr sz="500"/>
            </a:lvl6pPr>
            <a:lvl7pPr indent="0" lvl="6" marL="1828800" marR="0" rtl="0" algn="l">
              <a:spcBef>
                <a:spcPts val="0"/>
              </a:spcBef>
              <a:buSzPct val="100000"/>
              <a:defRPr sz="500"/>
            </a:lvl7pPr>
            <a:lvl8pPr indent="0" lvl="7" marL="2133600" marR="0" rtl="0" algn="l">
              <a:spcBef>
                <a:spcPts val="0"/>
              </a:spcBef>
              <a:buSzPct val="100000"/>
              <a:defRPr sz="500"/>
            </a:lvl8pPr>
            <a:lvl9pPr indent="0" lvl="8" marL="2438400" marR="0" rtl="0" algn="l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654287" y="406655"/>
            <a:ext cx="7902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text and image 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0" y="158625"/>
            <a:ext cx="4788000" cy="35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text and image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0" y="218400"/>
            <a:ext cx="4788000" cy="35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White with full page text (Black)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651933" y="1202019"/>
            <a:ext cx="7848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rtl="0">
              <a:lnSpc>
                <a:spcPct val="100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libri"/>
              <a:buNone/>
              <a:defRPr sz="2400">
                <a:solidFill>
                  <a:srgbClr val="FFFFFF"/>
                </a:solidFill>
              </a:defRPr>
            </a:lvl1pPr>
            <a:lvl2pPr indent="0" lvl="1" marL="0" rtl="0">
              <a:lnSpc>
                <a:spcPct val="100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libri"/>
              <a:buNone/>
              <a:defRPr sz="2400">
                <a:solidFill>
                  <a:srgbClr val="FFFFFF"/>
                </a:solidFill>
              </a:defRPr>
            </a:lvl2pPr>
            <a:lvl3pPr indent="0" lvl="2" marL="8128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  <a:defRPr sz="2400">
                <a:solidFill>
                  <a:srgbClr val="FFFFFF"/>
                </a:solidFill>
              </a:defRPr>
            </a:lvl3pPr>
            <a:lvl4pPr indent="0" lvl="3" marL="1219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  <a:defRPr sz="2400">
                <a:solidFill>
                  <a:srgbClr val="FFFFFF"/>
                </a:solidFill>
              </a:defRPr>
            </a:lvl4pPr>
            <a:lvl5pPr indent="-12700" lvl="4" marL="16383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654288" y="406655"/>
            <a:ext cx="7825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Clr>
                <a:srgbClr val="FFFFFF"/>
              </a:buClr>
              <a:buSzPct val="100000"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ackground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42925" y="4317200"/>
            <a:ext cx="769125" cy="662000"/>
          </a:xfrm>
          <a:custGeom>
            <a:pathLst>
              <a:path extrusionOk="0" h="26480" w="30765">
                <a:moveTo>
                  <a:pt x="16478" y="2667"/>
                </a:moveTo>
                <a:lnTo>
                  <a:pt x="30765" y="26480"/>
                </a:lnTo>
                <a:lnTo>
                  <a:pt x="0" y="24289"/>
                </a:lnTo>
                <a:lnTo>
                  <a:pt x="11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 rot="10800000">
            <a:off x="869150" y="4410100"/>
            <a:ext cx="769125" cy="662000"/>
          </a:xfrm>
          <a:custGeom>
            <a:pathLst>
              <a:path extrusionOk="0" h="26480" w="30765">
                <a:moveTo>
                  <a:pt x="16478" y="2667"/>
                </a:moveTo>
                <a:lnTo>
                  <a:pt x="30765" y="26480"/>
                </a:lnTo>
                <a:lnTo>
                  <a:pt x="0" y="24289"/>
                </a:lnTo>
                <a:lnTo>
                  <a:pt x="1143" y="0"/>
                </a:lnTo>
                <a:close/>
              </a:path>
            </a:pathLst>
          </a:custGeom>
          <a:solidFill>
            <a:srgbClr val="13131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-Blu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-1038578" y="169287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25" rIns="60925" tIns="304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662467" y="2097520"/>
            <a:ext cx="7843200" cy="21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-Pi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62467" y="2097520"/>
            <a:ext cx="7843200" cy="21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ct val="100000"/>
              <a:buFont typeface="Calibri"/>
              <a:buNone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-Gree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62467" y="2097520"/>
            <a:ext cx="7843200" cy="21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-Yellow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62467" y="2097520"/>
            <a:ext cx="7843200" cy="21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/>
          <a:lstStyle>
            <a:lvl1pPr lvl="0" rtl="0" algn="l">
              <a:spcBef>
                <a:spcPts val="0"/>
              </a:spcBef>
              <a:buSzPct val="100000"/>
              <a:defRPr sz="500"/>
            </a:lvl1pPr>
            <a:lvl2pPr lvl="1" rtl="0">
              <a:spcBef>
                <a:spcPts val="0"/>
              </a:spcBef>
              <a:buSzPct val="100000"/>
              <a:defRPr sz="500"/>
            </a:lvl2pPr>
            <a:lvl3pPr lvl="2" rtl="0">
              <a:spcBef>
                <a:spcPts val="0"/>
              </a:spcBef>
              <a:buSzPct val="100000"/>
              <a:defRPr sz="500"/>
            </a:lvl3pPr>
            <a:lvl4pPr lvl="3" rtl="0">
              <a:spcBef>
                <a:spcPts val="0"/>
              </a:spcBef>
              <a:buSzPct val="100000"/>
              <a:defRPr sz="500"/>
            </a:lvl4pPr>
            <a:lvl5pPr lvl="4" rtl="0">
              <a:spcBef>
                <a:spcPts val="0"/>
              </a:spcBef>
              <a:buSzPct val="100000"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screen image blue box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54050" y="677520"/>
            <a:ext cx="4478100" cy="27297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t" bIns="34275" lIns="34275" rIns="34275" tIns="34275"/>
          <a:lstStyle>
            <a:lvl1pPr indent="0" lvl="0" marL="1143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  <a:defRPr sz="500"/>
            </a:lvl1pPr>
            <a:lvl2pPr indent="0" lvl="1" marL="406400" rtl="0">
              <a:spcBef>
                <a:spcPts val="0"/>
              </a:spcBef>
              <a:buSzPct val="100000"/>
              <a:buFont typeface="Calibri"/>
              <a:buNone/>
              <a:defRPr sz="500"/>
            </a:lvl2pPr>
            <a:lvl3pPr indent="0" lvl="2" marL="812800" rtl="0">
              <a:spcBef>
                <a:spcPts val="0"/>
              </a:spcBef>
              <a:buSzPct val="100000"/>
              <a:buFont typeface="Calibri"/>
              <a:buNone/>
              <a:defRPr sz="500"/>
            </a:lvl3pPr>
            <a:lvl4pPr indent="0" lvl="3" marL="1219200" rtl="0">
              <a:spcBef>
                <a:spcPts val="0"/>
              </a:spcBef>
              <a:buSzPct val="100000"/>
              <a:buFont typeface="Calibri"/>
              <a:buNone/>
              <a:defRPr sz="500"/>
            </a:lvl4pPr>
            <a:lvl5pPr indent="-12700" lvl="4" marL="1638300" rtl="0">
              <a:spcBef>
                <a:spcPts val="0"/>
              </a:spcBef>
              <a:buSzPct val="100000"/>
              <a:buFont typeface="Calibri"/>
              <a:buNone/>
              <a:defRPr sz="500"/>
            </a:lvl5pPr>
            <a:lvl6pPr lvl="5" rtl="0">
              <a:spcBef>
                <a:spcPts val="0"/>
              </a:spcBef>
              <a:buSzPct val="100000"/>
              <a:defRPr sz="500"/>
            </a:lvl6pPr>
            <a:lvl7pPr lvl="6" rtl="0">
              <a:spcBef>
                <a:spcPts val="0"/>
              </a:spcBef>
              <a:buSzPct val="100000"/>
              <a:defRPr sz="500"/>
            </a:lvl7pPr>
            <a:lvl8pPr lvl="7" rtl="0">
              <a:spcBef>
                <a:spcPts val="0"/>
              </a:spcBef>
              <a:buSzPct val="100000"/>
              <a:defRPr sz="500"/>
            </a:lvl8pPr>
            <a:lvl9pPr lvl="8" rtl="0">
              <a:spcBef>
                <a:spcPts val="0"/>
              </a:spcBef>
              <a:buSzPct val="100000"/>
              <a:defRPr sz="5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tx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om.clark@itv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Relationship Id="rId9" Type="http://schemas.openxmlformats.org/officeDocument/2006/relationships/hyperlink" Target="http://bensnape.com/2016/01/14/terraform-design-patterns-the-terrafile/" TargetMode="External"/><Relationship Id="rId5" Type="http://schemas.openxmlformats.org/officeDocument/2006/relationships/hyperlink" Target="mailto:tom.clark@itv.com" TargetMode="External"/><Relationship Id="rId6" Type="http://schemas.openxmlformats.org/officeDocument/2006/relationships/hyperlink" Target="http://io.itv.com/" TargetMode="External"/><Relationship Id="rId7" Type="http://schemas.openxmlformats.org/officeDocument/2006/relationships/hyperlink" Target="http://www.danpink.com/" TargetMode="External"/><Relationship Id="rId8" Type="http://schemas.openxmlformats.org/officeDocument/2006/relationships/hyperlink" Target="http://blog.gardeviance.org/2015/03/on-pioneers-settlers-town-planners-and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498975" y="2020275"/>
            <a:ext cx="4509600" cy="857100"/>
          </a:xfrm>
          <a:prstGeom prst="rect">
            <a:avLst/>
          </a:prstGeom>
        </p:spPr>
        <p:txBody>
          <a:bodyPr anchorCtr="0" anchor="t" bIns="34275" lIns="34275" rIns="34275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GB" sz="3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ITV’s Common Platform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Tom Clark, Head of Common Platform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Devops Enterprise Summit 2016 | Thursday June 30th, 2016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/>
              <a:t>“Do more with less”</a:t>
            </a:r>
          </a:p>
        </p:txBody>
      </p:sp>
      <p:sp>
        <p:nvSpPr>
          <p:cNvPr id="190" name="Shape 19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How?</a:t>
            </a:r>
          </a:p>
        </p:txBody>
      </p:sp>
      <p:sp>
        <p:nvSpPr>
          <p:cNvPr id="196" name="Shape 196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Automation</a:t>
            </a:r>
          </a:p>
        </p:txBody>
      </p:sp>
      <p:sp>
        <p:nvSpPr>
          <p:cNvPr id="202" name="Shape 202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Standardisation</a:t>
            </a:r>
          </a:p>
        </p:txBody>
      </p:sp>
      <p:sp>
        <p:nvSpPr>
          <p:cNvPr id="208" name="Shape 208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Loosely coupled, highly aligned</a:t>
            </a:r>
          </a:p>
        </p:txBody>
      </p:sp>
      <p:sp>
        <p:nvSpPr>
          <p:cNvPr id="214" name="Shape 214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Blast radius reduction</a:t>
            </a:r>
          </a:p>
        </p:txBody>
      </p:sp>
      <p:sp>
        <p:nvSpPr>
          <p:cNvPr id="220" name="Shape 22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Principle of least astonishment</a:t>
            </a:r>
          </a:p>
        </p:txBody>
      </p:sp>
      <p:sp>
        <p:nvSpPr>
          <p:cNvPr id="226" name="Shape 226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“You build it, you run it”</a:t>
            </a:r>
          </a:p>
        </p:txBody>
      </p:sp>
      <p:sp>
        <p:nvSpPr>
          <p:cNvPr id="232" name="Shape 232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Technology</a:t>
            </a:r>
          </a:p>
        </p:txBody>
      </p:sp>
      <p:sp>
        <p:nvSpPr>
          <p:cNvPr id="238" name="Shape 238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Puppet</a:t>
            </a:r>
          </a:p>
        </p:txBody>
      </p:sp>
      <p:sp>
        <p:nvSpPr>
          <p:cNvPr id="244" name="Shape 244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200"/>
              <a:t>Tom Clark</a:t>
            </a:r>
            <a:r>
              <a:rPr lang="en-GB" sz="3200"/>
              <a:t> = @tomonocle + </a:t>
            </a:r>
            <a:r>
              <a:rPr lang="en-GB" sz="3200">
                <a:solidFill>
                  <a:srgbClr val="FFFFFF"/>
                </a:solidFill>
                <a:hlinkClick r:id="rId3"/>
              </a:rPr>
              <a:t>tom.clark@itv.com</a:t>
            </a:r>
            <a:r>
              <a:rPr lang="en-GB" sz="32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137" name="Shape 137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Terraform</a:t>
            </a:r>
          </a:p>
        </p:txBody>
      </p:sp>
      <p:sp>
        <p:nvSpPr>
          <p:cNvPr id="250" name="Shape 25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848875" y="845500"/>
            <a:ext cx="7370750" cy="3249850"/>
            <a:chOff x="848875" y="845500"/>
            <a:chExt cx="7370750" cy="3249850"/>
          </a:xfrm>
        </p:grpSpPr>
        <p:sp>
          <p:nvSpPr>
            <p:cNvPr id="256" name="Shape 256"/>
            <p:cNvSpPr txBox="1"/>
            <p:nvPr/>
          </p:nvSpPr>
          <p:spPr>
            <a:xfrm>
              <a:off x="1148687" y="845500"/>
              <a:ext cx="463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prd</a:t>
              </a:r>
            </a:p>
          </p:txBody>
        </p:sp>
        <p:sp>
          <p:nvSpPr>
            <p:cNvPr id="257" name="Shape 257"/>
            <p:cNvSpPr/>
            <p:nvPr/>
          </p:nvSpPr>
          <p:spPr>
            <a:xfrm flipH="1">
              <a:off x="4697025" y="1147850"/>
              <a:ext cx="3522600" cy="2947500"/>
            </a:xfrm>
            <a:prstGeom prst="round1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flipH="1">
              <a:off x="848875" y="1147850"/>
              <a:ext cx="3522600" cy="2947500"/>
            </a:xfrm>
            <a:prstGeom prst="round1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General_AWScloud.png" id="259" name="Shape 2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97025" y="1175977"/>
              <a:ext cx="330274" cy="215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Shape 260"/>
            <p:cNvSpPr txBox="1"/>
            <p:nvPr/>
          </p:nvSpPr>
          <p:spPr>
            <a:xfrm>
              <a:off x="4996837" y="845500"/>
              <a:ext cx="463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dev</a:t>
              </a:r>
            </a:p>
          </p:txBody>
        </p:sp>
        <p:pic>
          <p:nvPicPr>
            <p:cNvPr descr="General_AWScloud.png" id="261" name="Shape 2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875" y="1175977"/>
              <a:ext cx="330274" cy="215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Shape 262"/>
          <p:cNvSpPr/>
          <p:nvPr/>
        </p:nvSpPr>
        <p:spPr>
          <a:xfrm flipH="1">
            <a:off x="481450" y="910100"/>
            <a:ext cx="8038200" cy="34467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850700" y="591912"/>
            <a:ext cx="863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</p:txBody>
      </p:sp>
      <p:sp>
        <p:nvSpPr>
          <p:cNvPr id="264" name="Shape 264"/>
          <p:cNvSpPr/>
          <p:nvPr/>
        </p:nvSpPr>
        <p:spPr>
          <a:xfrm flipH="1">
            <a:off x="1174275" y="1438525"/>
            <a:ext cx="2800800" cy="10980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225" y="1425551"/>
            <a:ext cx="330274" cy="21559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 flipH="1">
            <a:off x="1174124" y="2823499"/>
            <a:ext cx="2800800" cy="10518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74" y="2811070"/>
            <a:ext cx="330274" cy="20654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 flipH="1">
            <a:off x="5102100" y="1429675"/>
            <a:ext cx="2800800" cy="10980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050" y="1416701"/>
            <a:ext cx="330274" cy="21559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 flipH="1">
            <a:off x="5102050" y="2815100"/>
            <a:ext cx="1251000" cy="1064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900" y="2802126"/>
            <a:ext cx="330274" cy="21559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 flipH="1">
            <a:off x="6651899" y="2814585"/>
            <a:ext cx="1251000" cy="10518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749" y="2802157"/>
            <a:ext cx="330274" cy="206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274" name="Shape 2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9275" y="2565991"/>
            <a:ext cx="205649" cy="215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400" y="2563591"/>
            <a:ext cx="205649" cy="215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7250" y="2557104"/>
            <a:ext cx="205649" cy="2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1162550" y="1134687"/>
            <a:ext cx="839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infraprd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137575" y="1134700"/>
            <a:ext cx="839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infradev</a:t>
            </a:r>
          </a:p>
        </p:txBody>
      </p:sp>
      <p:sp>
        <p:nvSpPr>
          <p:cNvPr id="279" name="Shape 279"/>
          <p:cNvSpPr/>
          <p:nvPr/>
        </p:nvSpPr>
        <p:spPr>
          <a:xfrm>
            <a:off x="1870750" y="2050975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Consul</a:t>
            </a:r>
          </a:p>
        </p:txBody>
      </p:sp>
      <p:sp>
        <p:nvSpPr>
          <p:cNvPr id="280" name="Shape 280"/>
          <p:cNvSpPr/>
          <p:nvPr/>
        </p:nvSpPr>
        <p:spPr>
          <a:xfrm>
            <a:off x="2745425" y="2050975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Jenkins</a:t>
            </a:r>
          </a:p>
        </p:txBody>
      </p:sp>
      <p:sp>
        <p:nvSpPr>
          <p:cNvPr id="281" name="Shape 281"/>
          <p:cNvSpPr/>
          <p:nvPr/>
        </p:nvSpPr>
        <p:spPr>
          <a:xfrm>
            <a:off x="1465450" y="1596400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Sensu</a:t>
            </a:r>
          </a:p>
        </p:txBody>
      </p:sp>
      <p:sp>
        <p:nvSpPr>
          <p:cNvPr id="282" name="Shape 282"/>
          <p:cNvSpPr/>
          <p:nvPr/>
        </p:nvSpPr>
        <p:spPr>
          <a:xfrm>
            <a:off x="2316675" y="1596400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ELK</a:t>
            </a:r>
          </a:p>
        </p:txBody>
      </p:sp>
      <p:sp>
        <p:nvSpPr>
          <p:cNvPr id="283" name="Shape 283"/>
          <p:cNvSpPr/>
          <p:nvPr/>
        </p:nvSpPr>
        <p:spPr>
          <a:xfrm>
            <a:off x="3167887" y="1596400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Grafana</a:t>
            </a:r>
          </a:p>
        </p:txBody>
      </p:sp>
      <p:sp>
        <p:nvSpPr>
          <p:cNvPr id="284" name="Shape 284"/>
          <p:cNvSpPr/>
          <p:nvPr/>
        </p:nvSpPr>
        <p:spPr>
          <a:xfrm>
            <a:off x="5798225" y="2050975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Consul</a:t>
            </a:r>
          </a:p>
        </p:txBody>
      </p:sp>
      <p:sp>
        <p:nvSpPr>
          <p:cNvPr id="285" name="Shape 285"/>
          <p:cNvSpPr/>
          <p:nvPr/>
        </p:nvSpPr>
        <p:spPr>
          <a:xfrm>
            <a:off x="6672900" y="2050975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Jenkins</a:t>
            </a:r>
          </a:p>
        </p:txBody>
      </p:sp>
      <p:sp>
        <p:nvSpPr>
          <p:cNvPr id="286" name="Shape 286"/>
          <p:cNvSpPr/>
          <p:nvPr/>
        </p:nvSpPr>
        <p:spPr>
          <a:xfrm>
            <a:off x="5392925" y="1596400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Sensu</a:t>
            </a:r>
          </a:p>
        </p:txBody>
      </p:sp>
      <p:sp>
        <p:nvSpPr>
          <p:cNvPr id="287" name="Shape 287"/>
          <p:cNvSpPr/>
          <p:nvPr/>
        </p:nvSpPr>
        <p:spPr>
          <a:xfrm>
            <a:off x="6244150" y="1596400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ELK</a:t>
            </a:r>
          </a:p>
        </p:txBody>
      </p:sp>
      <p:sp>
        <p:nvSpPr>
          <p:cNvPr id="288" name="Shape 288"/>
          <p:cNvSpPr/>
          <p:nvPr/>
        </p:nvSpPr>
        <p:spPr>
          <a:xfrm>
            <a:off x="7095362" y="1596400"/>
            <a:ext cx="681000" cy="29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Grafana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244750" y="2505537"/>
            <a:ext cx="839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prd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5170225" y="2505537"/>
            <a:ext cx="839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stg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708325" y="2505537"/>
            <a:ext cx="839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2124112" y="3137400"/>
            <a:ext cx="1066125" cy="419800"/>
            <a:chOff x="1385825" y="3192300"/>
            <a:chExt cx="1066125" cy="419800"/>
          </a:xfrm>
        </p:grpSpPr>
        <p:sp>
          <p:nvSpPr>
            <p:cNvPr id="293" name="Shape 293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296" name="Shape 296"/>
          <p:cNvSpPr txBox="1"/>
          <p:nvPr/>
        </p:nvSpPr>
        <p:spPr>
          <a:xfrm>
            <a:off x="1459200" y="4545300"/>
            <a:ext cx="19401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1"/>
                </a:solidFill>
              </a:rPr>
              <a:t>Product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</a:rPr>
              <a:t>Account</a:t>
            </a:r>
            <a:r>
              <a:rPr lang="en-GB"/>
              <a:t> </a:t>
            </a:r>
            <a:r>
              <a:rPr lang="en-GB">
                <a:solidFill>
                  <a:schemeClr val="accent4"/>
                </a:solidFill>
              </a:rPr>
              <a:t>VPC</a:t>
            </a:r>
          </a:p>
        </p:txBody>
      </p:sp>
      <p:grpSp>
        <p:nvGrpSpPr>
          <p:cNvPr id="297" name="Shape 297"/>
          <p:cNvGrpSpPr/>
          <p:nvPr/>
        </p:nvGrpSpPr>
        <p:grpSpPr>
          <a:xfrm>
            <a:off x="6747225" y="3137400"/>
            <a:ext cx="1066125" cy="419800"/>
            <a:chOff x="1385825" y="3192300"/>
            <a:chExt cx="1066125" cy="419800"/>
          </a:xfrm>
        </p:grpSpPr>
        <p:sp>
          <p:nvSpPr>
            <p:cNvPr id="298" name="Shape 298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5194475" y="3137400"/>
            <a:ext cx="1066125" cy="419800"/>
            <a:chOff x="1385825" y="3192300"/>
            <a:chExt cx="1066125" cy="419800"/>
          </a:xfrm>
        </p:grpSpPr>
        <p:sp>
          <p:nvSpPr>
            <p:cNvPr id="302" name="Shape 302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900">
                  <a:solidFill>
                    <a:srgbClr val="FFFFFF"/>
                  </a:solidFill>
                </a:rPr>
                <a:t>Applications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Multiple instances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850134" y="2424380"/>
            <a:ext cx="1372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 flipH="1">
            <a:off x="5755437" y="2409712"/>
            <a:ext cx="1544700" cy="662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19BE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 flipH="1">
            <a:off x="5810823" y="2457104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645" y="2462510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 flipH="1">
            <a:off x="5888555" y="251126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571" y="2508772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 flipH="1">
            <a:off x="5888526" y="2777432"/>
            <a:ext cx="5382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543" y="2775043"/>
            <a:ext cx="63472" cy="3969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 flipH="1">
            <a:off x="6565678" y="2455403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500" y="2460809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 flipH="1">
            <a:off x="6643409" y="250956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426" y="2507071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 flipH="1">
            <a:off x="6643457" y="2775817"/>
            <a:ext cx="240300" cy="204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397" y="2773324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 flipH="1">
            <a:off x="6941309" y="2775719"/>
            <a:ext cx="2403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250" y="2773330"/>
            <a:ext cx="63472" cy="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7204" y="2727944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327" name="Shape 3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235" y="2727482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328" name="Shape 3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087" y="2726235"/>
            <a:ext cx="39522" cy="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6022343" y="262896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190439" y="262896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5944451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108041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6271628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6777130" y="262896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6945226" y="262896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6699239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862828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7026416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6070921" y="2837498"/>
            <a:ext cx="204802" cy="80643"/>
            <a:chOff x="1385825" y="3192300"/>
            <a:chExt cx="1066125" cy="419800"/>
          </a:xfrm>
        </p:grpSpPr>
        <p:sp>
          <p:nvSpPr>
            <p:cNvPr id="340" name="Shape 340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6959397" y="2837498"/>
            <a:ext cx="204802" cy="80643"/>
            <a:chOff x="1385825" y="3192300"/>
            <a:chExt cx="1066125" cy="419800"/>
          </a:xfrm>
        </p:grpSpPr>
        <p:sp>
          <p:nvSpPr>
            <p:cNvPr id="344" name="Shape 344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6660988" y="2837498"/>
            <a:ext cx="204802" cy="80643"/>
            <a:chOff x="1385825" y="3192300"/>
            <a:chExt cx="1066125" cy="419800"/>
          </a:xfrm>
        </p:grpSpPr>
        <p:sp>
          <p:nvSpPr>
            <p:cNvPr id="348" name="Shape 348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351" name="Shape 351"/>
          <p:cNvSpPr txBox="1"/>
          <p:nvPr/>
        </p:nvSpPr>
        <p:spPr>
          <a:xfrm>
            <a:off x="5756937" y="2070287"/>
            <a:ext cx="168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deirdre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850134" y="1375630"/>
            <a:ext cx="1372200" cy="6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 flipH="1">
            <a:off x="5755437" y="1360962"/>
            <a:ext cx="1544700" cy="662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19BE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 flipH="1">
            <a:off x="5810823" y="1408354"/>
            <a:ext cx="676800" cy="566399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645" y="1413760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 flipH="1">
            <a:off x="5888555" y="146251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57" name="Shape 3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571" y="1460022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 flipH="1">
            <a:off x="5888526" y="1728682"/>
            <a:ext cx="5382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543" y="1726293"/>
            <a:ext cx="63472" cy="3969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 flipH="1">
            <a:off x="6565678" y="1406653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500" y="1412059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 flipH="1">
            <a:off x="6643409" y="1460815"/>
            <a:ext cx="538200" cy="210899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426" y="1458321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 flipH="1">
            <a:off x="6643457" y="1727067"/>
            <a:ext cx="240300" cy="204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397" y="1724574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 flipH="1">
            <a:off x="6941309" y="1726969"/>
            <a:ext cx="2403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250" y="1724580"/>
            <a:ext cx="63472" cy="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368" name="Shape 3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7204" y="1679194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235" y="1678732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370" name="Shape 3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087" y="1677485"/>
            <a:ext cx="39522" cy="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6022343" y="15802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6190439" y="15802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5944451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108041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71628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6777130" y="15802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6945226" y="15802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6699239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6862828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026416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381" name="Shape 381"/>
          <p:cNvGrpSpPr/>
          <p:nvPr/>
        </p:nvGrpSpPr>
        <p:grpSpPr>
          <a:xfrm>
            <a:off x="6070921" y="1788748"/>
            <a:ext cx="204802" cy="80643"/>
            <a:chOff x="1385825" y="3192300"/>
            <a:chExt cx="1066125" cy="419800"/>
          </a:xfrm>
        </p:grpSpPr>
        <p:sp>
          <p:nvSpPr>
            <p:cNvPr id="382" name="Shape 382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6959397" y="1788748"/>
            <a:ext cx="204802" cy="80643"/>
            <a:chOff x="1385825" y="3192300"/>
            <a:chExt cx="1066125" cy="419800"/>
          </a:xfrm>
        </p:grpSpPr>
        <p:sp>
          <p:nvSpPr>
            <p:cNvPr id="386" name="Shape 386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6660988" y="1788748"/>
            <a:ext cx="204802" cy="80643"/>
            <a:chOff x="1385825" y="3192300"/>
            <a:chExt cx="1066125" cy="419800"/>
          </a:xfrm>
        </p:grpSpPr>
        <p:sp>
          <p:nvSpPr>
            <p:cNvPr id="390" name="Shape 390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 txBox="1"/>
          <p:nvPr/>
        </p:nvSpPr>
        <p:spPr>
          <a:xfrm>
            <a:off x="5756937" y="1021537"/>
            <a:ext cx="168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gen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3785259" y="3474218"/>
            <a:ext cx="1372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 flipH="1">
            <a:off x="3690562" y="3459550"/>
            <a:ext cx="1544700" cy="662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19BE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>
            <a:off x="3745948" y="3506941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70" y="3512347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 flipH="1">
            <a:off x="3823680" y="3561103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399" name="Shape 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696" y="3558610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/>
          <p:nvPr/>
        </p:nvSpPr>
        <p:spPr>
          <a:xfrm flipH="1">
            <a:off x="3823651" y="3827269"/>
            <a:ext cx="5382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01" name="Shape 4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668" y="3824881"/>
            <a:ext cx="63472" cy="3969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/>
          <p:nvPr/>
        </p:nvSpPr>
        <p:spPr>
          <a:xfrm flipH="1">
            <a:off x="4500803" y="3505241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625" y="3510646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 flipH="1">
            <a:off x="4578534" y="3559402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05" name="Shape 4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551" y="3556909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/>
          <p:nvPr/>
        </p:nvSpPr>
        <p:spPr>
          <a:xfrm flipH="1">
            <a:off x="4578582" y="3825655"/>
            <a:ext cx="240300" cy="204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07" name="Shape 4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522" y="3823162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/>
          <p:nvPr/>
        </p:nvSpPr>
        <p:spPr>
          <a:xfrm flipH="1">
            <a:off x="4876434" y="3825556"/>
            <a:ext cx="2403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375" y="3823168"/>
            <a:ext cx="63472" cy="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410" name="Shape 4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329" y="3777781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411" name="Shape 4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360" y="3777320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212" y="3776073"/>
            <a:ext cx="39522" cy="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3957468" y="367880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125564" y="367880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879576" y="35914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4043166" y="35914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4206753" y="35914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4712255" y="367880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4880351" y="367880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634364" y="35914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4797953" y="35914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4961541" y="35914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423" name="Shape 423"/>
          <p:cNvGrpSpPr/>
          <p:nvPr/>
        </p:nvGrpSpPr>
        <p:grpSpPr>
          <a:xfrm>
            <a:off x="4006046" y="3887335"/>
            <a:ext cx="204802" cy="80643"/>
            <a:chOff x="1385825" y="3192300"/>
            <a:chExt cx="1066125" cy="419800"/>
          </a:xfrm>
        </p:grpSpPr>
        <p:sp>
          <p:nvSpPr>
            <p:cNvPr id="424" name="Shape 424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4894522" y="3887335"/>
            <a:ext cx="204802" cy="80643"/>
            <a:chOff x="1385825" y="3192300"/>
            <a:chExt cx="1066125" cy="419800"/>
          </a:xfrm>
        </p:grpSpPr>
        <p:sp>
          <p:nvSpPr>
            <p:cNvPr id="428" name="Shape 428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4596113" y="3887335"/>
            <a:ext cx="204802" cy="80643"/>
            <a:chOff x="1385825" y="3192300"/>
            <a:chExt cx="1066125" cy="419800"/>
          </a:xfrm>
        </p:grpSpPr>
        <p:sp>
          <p:nvSpPr>
            <p:cNvPr id="432" name="Shape 432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435" name="Shape 435"/>
          <p:cNvSpPr txBox="1"/>
          <p:nvPr/>
        </p:nvSpPr>
        <p:spPr>
          <a:xfrm>
            <a:off x="3692062" y="3120125"/>
            <a:ext cx="168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csc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3786009" y="2425468"/>
            <a:ext cx="1372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 flipH="1">
            <a:off x="3691312" y="2410800"/>
            <a:ext cx="1544700" cy="662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19BE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 flipH="1">
            <a:off x="3746698" y="2458191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20" y="2463597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/>
          <p:nvPr/>
        </p:nvSpPr>
        <p:spPr>
          <a:xfrm flipH="1">
            <a:off x="3824430" y="2512353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41" name="Shape 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446" y="2509860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/>
          <p:nvPr/>
        </p:nvSpPr>
        <p:spPr>
          <a:xfrm flipH="1">
            <a:off x="3824401" y="2778519"/>
            <a:ext cx="5382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43" name="Shape 4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418" y="2776131"/>
            <a:ext cx="63472" cy="3969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/>
          <p:nvPr/>
        </p:nvSpPr>
        <p:spPr>
          <a:xfrm flipH="1">
            <a:off x="4501553" y="2456491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375" y="2461896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/>
          <p:nvPr/>
        </p:nvSpPr>
        <p:spPr>
          <a:xfrm flipH="1">
            <a:off x="4579284" y="2510652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47" name="Shape 4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301" y="2508159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/>
          <p:nvPr/>
        </p:nvSpPr>
        <p:spPr>
          <a:xfrm flipH="1">
            <a:off x="4579332" y="2776905"/>
            <a:ext cx="240300" cy="204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49" name="Shape 4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272" y="2774412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 flipH="1">
            <a:off x="4877184" y="2776806"/>
            <a:ext cx="2403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51" name="Shape 4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125" y="2774418"/>
            <a:ext cx="63472" cy="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452" name="Shape 4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079" y="2729031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453" name="Shape 4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110" y="2728570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454" name="Shape 4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962" y="2727323"/>
            <a:ext cx="39522" cy="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3958218" y="263005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4126314" y="263005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880326" y="254269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4043916" y="254269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4207503" y="254269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713005" y="263005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881101" y="263005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4635114" y="254269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4798703" y="254269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4962291" y="254269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465" name="Shape 465"/>
          <p:cNvGrpSpPr/>
          <p:nvPr/>
        </p:nvGrpSpPr>
        <p:grpSpPr>
          <a:xfrm>
            <a:off x="4006796" y="2838585"/>
            <a:ext cx="204802" cy="80643"/>
            <a:chOff x="1385825" y="3192300"/>
            <a:chExt cx="1066125" cy="419800"/>
          </a:xfrm>
        </p:grpSpPr>
        <p:sp>
          <p:nvSpPr>
            <p:cNvPr id="466" name="Shape 466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895272" y="2838585"/>
            <a:ext cx="204802" cy="80643"/>
            <a:chOff x="1385825" y="3192300"/>
            <a:chExt cx="1066125" cy="419800"/>
          </a:xfrm>
        </p:grpSpPr>
        <p:sp>
          <p:nvSpPr>
            <p:cNvPr id="470" name="Shape 470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4596863" y="2838585"/>
            <a:ext cx="204802" cy="80643"/>
            <a:chOff x="1385825" y="3192300"/>
            <a:chExt cx="1066125" cy="419800"/>
          </a:xfrm>
        </p:grpSpPr>
        <p:sp>
          <p:nvSpPr>
            <p:cNvPr id="474" name="Shape 474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477" name="Shape 477"/>
          <p:cNvSpPr txBox="1"/>
          <p:nvPr/>
        </p:nvSpPr>
        <p:spPr>
          <a:xfrm>
            <a:off x="3692812" y="2071375"/>
            <a:ext cx="168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FFFFFF"/>
                </a:solidFill>
              </a:rPr>
              <a:t>cd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786009" y="1376718"/>
            <a:ext cx="1372200" cy="6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 flipH="1">
            <a:off x="3691312" y="1362050"/>
            <a:ext cx="1544700" cy="662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19BE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 flipH="1">
            <a:off x="3746698" y="1409441"/>
            <a:ext cx="676800" cy="566399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20" y="1414847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 flipH="1">
            <a:off x="3824430" y="1463603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83" name="Shape 4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446" y="1461110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 flipH="1">
            <a:off x="3824401" y="1729769"/>
            <a:ext cx="5382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85" name="Shape 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418" y="1727381"/>
            <a:ext cx="63472" cy="39693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/>
          <p:nvPr/>
        </p:nvSpPr>
        <p:spPr>
          <a:xfrm flipH="1">
            <a:off x="4501553" y="1407741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375" y="1413146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/>
          <p:nvPr/>
        </p:nvSpPr>
        <p:spPr>
          <a:xfrm flipH="1">
            <a:off x="4579284" y="1461902"/>
            <a:ext cx="538200" cy="210899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89" name="Shape 4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301" y="1459409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/>
          <p:nvPr/>
        </p:nvSpPr>
        <p:spPr>
          <a:xfrm flipH="1">
            <a:off x="4579332" y="1728155"/>
            <a:ext cx="240300" cy="204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91" name="Shape 4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272" y="1725662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 flipH="1">
            <a:off x="4877184" y="1728056"/>
            <a:ext cx="2403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493" name="Shape 4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125" y="1725668"/>
            <a:ext cx="63472" cy="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494" name="Shape 4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079" y="1680281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495" name="Shape 4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110" y="1679820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496" name="Shape 4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962" y="1678573"/>
            <a:ext cx="39522" cy="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/>
          <p:nvPr/>
        </p:nvSpPr>
        <p:spPr>
          <a:xfrm>
            <a:off x="3958218" y="158130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4126314" y="158130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3880326" y="14939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4043916" y="14939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207503" y="14939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4713005" y="158130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4881101" y="158130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4635114" y="14939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798703" y="14939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962291" y="1493944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507" name="Shape 507"/>
          <p:cNvGrpSpPr/>
          <p:nvPr/>
        </p:nvGrpSpPr>
        <p:grpSpPr>
          <a:xfrm>
            <a:off x="4006796" y="1789835"/>
            <a:ext cx="204802" cy="80643"/>
            <a:chOff x="1385825" y="3192300"/>
            <a:chExt cx="1066125" cy="419800"/>
          </a:xfrm>
        </p:grpSpPr>
        <p:sp>
          <p:nvSpPr>
            <p:cNvPr id="508" name="Shape 508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4895272" y="1789835"/>
            <a:ext cx="204802" cy="80643"/>
            <a:chOff x="1385825" y="3192300"/>
            <a:chExt cx="1066125" cy="419800"/>
          </a:xfrm>
        </p:grpSpPr>
        <p:sp>
          <p:nvSpPr>
            <p:cNvPr id="512" name="Shape 512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596863" y="1789835"/>
            <a:ext cx="204802" cy="80643"/>
            <a:chOff x="1385825" y="3192300"/>
            <a:chExt cx="1066125" cy="419800"/>
          </a:xfrm>
        </p:grpSpPr>
        <p:sp>
          <p:nvSpPr>
            <p:cNvPr id="516" name="Shape 516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519" name="Shape 519"/>
          <p:cNvSpPr txBox="1"/>
          <p:nvPr/>
        </p:nvSpPr>
        <p:spPr>
          <a:xfrm>
            <a:off x="3692812" y="1022625"/>
            <a:ext cx="168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oasvc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801159" y="3473130"/>
            <a:ext cx="1372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 flipH="1">
            <a:off x="1706462" y="3458462"/>
            <a:ext cx="1544700" cy="662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19BE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 flipH="1">
            <a:off x="1761848" y="3505854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670" y="3511260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/>
          <p:nvPr/>
        </p:nvSpPr>
        <p:spPr>
          <a:xfrm flipH="1">
            <a:off x="1839580" y="356001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25" name="Shape 5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596" y="3557522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/>
          <p:nvPr/>
        </p:nvSpPr>
        <p:spPr>
          <a:xfrm flipH="1">
            <a:off x="1839551" y="3826182"/>
            <a:ext cx="5382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27" name="Shape 5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568" y="3823793"/>
            <a:ext cx="63472" cy="39693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/>
          <p:nvPr/>
        </p:nvSpPr>
        <p:spPr>
          <a:xfrm flipH="1">
            <a:off x="2516703" y="3504153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525" y="3509559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 flipH="1">
            <a:off x="2594434" y="355831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31" name="Shape 5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451" y="3555821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/>
          <p:nvPr/>
        </p:nvSpPr>
        <p:spPr>
          <a:xfrm flipH="1">
            <a:off x="2594482" y="3824567"/>
            <a:ext cx="240300" cy="204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33" name="Shape 5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422" y="3822074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/>
          <p:nvPr/>
        </p:nvSpPr>
        <p:spPr>
          <a:xfrm flipH="1">
            <a:off x="2892334" y="3824469"/>
            <a:ext cx="2403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275" y="3822080"/>
            <a:ext cx="63472" cy="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536" name="Shape 5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229" y="3776694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537" name="Shape 5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5260" y="3776232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538" name="Shape 5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3112" y="3774985"/>
            <a:ext cx="39522" cy="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/>
          <p:nvPr/>
        </p:nvSpPr>
        <p:spPr>
          <a:xfrm>
            <a:off x="1973368" y="36777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2141464" y="36777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1895476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2059066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222653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2728155" y="36777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2896251" y="36777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2650264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2813853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2977441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549" name="Shape 549"/>
          <p:cNvGrpSpPr/>
          <p:nvPr/>
        </p:nvGrpSpPr>
        <p:grpSpPr>
          <a:xfrm>
            <a:off x="2021946" y="3886248"/>
            <a:ext cx="204802" cy="80643"/>
            <a:chOff x="1385825" y="3192300"/>
            <a:chExt cx="1066125" cy="419800"/>
          </a:xfrm>
        </p:grpSpPr>
        <p:sp>
          <p:nvSpPr>
            <p:cNvPr id="550" name="Shape 550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51" name="Shape 551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52" name="Shape 552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910422" y="3886248"/>
            <a:ext cx="204802" cy="80643"/>
            <a:chOff x="1385825" y="3192300"/>
            <a:chExt cx="1066125" cy="419800"/>
          </a:xfrm>
        </p:grpSpPr>
        <p:sp>
          <p:nvSpPr>
            <p:cNvPr id="554" name="Shape 554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56" name="Shape 556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612013" y="3886248"/>
            <a:ext cx="204802" cy="80643"/>
            <a:chOff x="1385825" y="3192300"/>
            <a:chExt cx="1066125" cy="419800"/>
          </a:xfrm>
        </p:grpSpPr>
        <p:sp>
          <p:nvSpPr>
            <p:cNvPr id="558" name="Shape 558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59" name="Shape 559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60" name="Shape 560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561" name="Shape 561"/>
          <p:cNvSpPr txBox="1"/>
          <p:nvPr/>
        </p:nvSpPr>
        <p:spPr>
          <a:xfrm>
            <a:off x="1707962" y="3119037"/>
            <a:ext cx="168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hubsvc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1801909" y="2424380"/>
            <a:ext cx="1372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 flipH="1">
            <a:off x="1707212" y="2409712"/>
            <a:ext cx="1544700" cy="662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19BE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 flipH="1">
            <a:off x="1762598" y="2457104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565" name="Shape 5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20" y="2462510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/>
          <p:nvPr/>
        </p:nvSpPr>
        <p:spPr>
          <a:xfrm flipH="1">
            <a:off x="1840330" y="251126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67" name="Shape 5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46" y="2508772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/>
          <p:nvPr/>
        </p:nvSpPr>
        <p:spPr>
          <a:xfrm flipH="1">
            <a:off x="1840301" y="2777432"/>
            <a:ext cx="5382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69" name="Shape 5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18" y="2775043"/>
            <a:ext cx="63472" cy="39693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/>
          <p:nvPr/>
        </p:nvSpPr>
        <p:spPr>
          <a:xfrm flipH="1">
            <a:off x="2517453" y="2455403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275" y="2460809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/>
          <p:nvPr/>
        </p:nvSpPr>
        <p:spPr>
          <a:xfrm flipH="1">
            <a:off x="2595184" y="250956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73" name="Shape 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01" y="2507071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 flipH="1">
            <a:off x="2595232" y="2775817"/>
            <a:ext cx="240300" cy="204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75" name="Shape 5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172" y="2773324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/>
          <p:nvPr/>
        </p:nvSpPr>
        <p:spPr>
          <a:xfrm flipH="1">
            <a:off x="2893084" y="2775719"/>
            <a:ext cx="2403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577" name="Shape 5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025" y="2773330"/>
            <a:ext cx="63472" cy="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578" name="Shape 5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979" y="2727944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579" name="Shape 5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010" y="2727482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580" name="Shape 5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3862" y="2726235"/>
            <a:ext cx="39522" cy="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Shape 581"/>
          <p:cNvSpPr/>
          <p:nvPr/>
        </p:nvSpPr>
        <p:spPr>
          <a:xfrm>
            <a:off x="1974118" y="262896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2142214" y="262896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1896226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2059816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2223403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2728905" y="262896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2897001" y="262896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2651014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2814603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78191" y="254160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591" name="Shape 591"/>
          <p:cNvGrpSpPr/>
          <p:nvPr/>
        </p:nvGrpSpPr>
        <p:grpSpPr>
          <a:xfrm>
            <a:off x="2022696" y="2837498"/>
            <a:ext cx="204802" cy="80643"/>
            <a:chOff x="1385825" y="3192300"/>
            <a:chExt cx="1066125" cy="419800"/>
          </a:xfrm>
        </p:grpSpPr>
        <p:sp>
          <p:nvSpPr>
            <p:cNvPr id="592" name="Shape 592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2911172" y="2837498"/>
            <a:ext cx="204802" cy="80643"/>
            <a:chOff x="1385825" y="3192300"/>
            <a:chExt cx="1066125" cy="419800"/>
          </a:xfrm>
        </p:grpSpPr>
        <p:sp>
          <p:nvSpPr>
            <p:cNvPr id="596" name="Shape 596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97" name="Shape 597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598" name="Shape 598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2612763" y="2837498"/>
            <a:ext cx="204802" cy="80643"/>
            <a:chOff x="1385825" y="3192300"/>
            <a:chExt cx="1066125" cy="419800"/>
          </a:xfrm>
        </p:grpSpPr>
        <p:sp>
          <p:nvSpPr>
            <p:cNvPr id="600" name="Shape 600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01" name="Shape 601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603" name="Shape 603"/>
          <p:cNvSpPr txBox="1"/>
          <p:nvPr/>
        </p:nvSpPr>
        <p:spPr>
          <a:xfrm>
            <a:off x="1708712" y="2070287"/>
            <a:ext cx="168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user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1801909" y="1375630"/>
            <a:ext cx="1372200" cy="6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 flipH="1">
            <a:off x="1707212" y="1360962"/>
            <a:ext cx="1544700" cy="662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19BE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 flipH="1">
            <a:off x="1762598" y="1408354"/>
            <a:ext cx="676800" cy="566399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20" y="1413760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/>
          <p:nvPr/>
        </p:nvSpPr>
        <p:spPr>
          <a:xfrm flipH="1">
            <a:off x="1840330" y="146251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09" name="Shape 6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46" y="1460022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/>
          <p:nvPr/>
        </p:nvSpPr>
        <p:spPr>
          <a:xfrm flipH="1">
            <a:off x="1840301" y="1728682"/>
            <a:ext cx="5382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11" name="Shape 6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18" y="1726293"/>
            <a:ext cx="63472" cy="39693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 flipH="1">
            <a:off x="2517453" y="1406653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275" y="1412059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/>
          <p:nvPr/>
        </p:nvSpPr>
        <p:spPr>
          <a:xfrm flipH="1">
            <a:off x="2595184" y="1460815"/>
            <a:ext cx="538200" cy="210899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15" name="Shape 6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01" y="1458321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/>
          <p:nvPr/>
        </p:nvSpPr>
        <p:spPr>
          <a:xfrm flipH="1">
            <a:off x="2595232" y="1727067"/>
            <a:ext cx="240300" cy="204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17" name="Shape 6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172" y="1724574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Shape 618"/>
          <p:cNvSpPr/>
          <p:nvPr/>
        </p:nvSpPr>
        <p:spPr>
          <a:xfrm flipH="1">
            <a:off x="2893084" y="1726969"/>
            <a:ext cx="2403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19" name="Shape 6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025" y="1724580"/>
            <a:ext cx="63472" cy="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620" name="Shape 6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979" y="1679194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621" name="Shape 6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010" y="1678732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622" name="Shape 6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3862" y="1677485"/>
            <a:ext cx="39522" cy="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/>
          <p:nvPr/>
        </p:nvSpPr>
        <p:spPr>
          <a:xfrm>
            <a:off x="1974118" y="15802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2142214" y="15802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1896226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059816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2223403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2728905" y="15802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2897001" y="15802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2651014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814603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2978191" y="14928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633" name="Shape 633"/>
          <p:cNvGrpSpPr/>
          <p:nvPr/>
        </p:nvGrpSpPr>
        <p:grpSpPr>
          <a:xfrm>
            <a:off x="2022696" y="1788748"/>
            <a:ext cx="204802" cy="80643"/>
            <a:chOff x="1385825" y="3192300"/>
            <a:chExt cx="1066125" cy="419800"/>
          </a:xfrm>
        </p:grpSpPr>
        <p:sp>
          <p:nvSpPr>
            <p:cNvPr id="634" name="Shape 634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35" name="Shape 635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2911172" y="1788748"/>
            <a:ext cx="204802" cy="80643"/>
            <a:chOff x="1385825" y="3192300"/>
            <a:chExt cx="1066125" cy="419800"/>
          </a:xfrm>
        </p:grpSpPr>
        <p:sp>
          <p:nvSpPr>
            <p:cNvPr id="638" name="Shape 638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2612763" y="1788748"/>
            <a:ext cx="204802" cy="80643"/>
            <a:chOff x="1385825" y="3192300"/>
            <a:chExt cx="1066125" cy="419800"/>
          </a:xfrm>
        </p:grpSpPr>
        <p:sp>
          <p:nvSpPr>
            <p:cNvPr id="642" name="Shape 642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645" name="Shape 645"/>
          <p:cNvSpPr txBox="1"/>
          <p:nvPr/>
        </p:nvSpPr>
        <p:spPr>
          <a:xfrm>
            <a:off x="1708712" y="1021537"/>
            <a:ext cx="168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10ft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5847184" y="3473130"/>
            <a:ext cx="1372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 flipH="1">
            <a:off x="5752487" y="3458462"/>
            <a:ext cx="1544700" cy="662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19BE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 flipH="1">
            <a:off x="5807873" y="3505854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695" y="3511260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 flipH="1">
            <a:off x="5885605" y="356001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51" name="Shape 6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621" y="3557522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Shape 652"/>
          <p:cNvSpPr/>
          <p:nvPr/>
        </p:nvSpPr>
        <p:spPr>
          <a:xfrm flipH="1">
            <a:off x="5885576" y="3826182"/>
            <a:ext cx="5382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53" name="Shape 6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593" y="3823793"/>
            <a:ext cx="63472" cy="39693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/>
          <p:nvPr/>
        </p:nvSpPr>
        <p:spPr>
          <a:xfrm flipH="1">
            <a:off x="6562728" y="3504153"/>
            <a:ext cx="676800" cy="5664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A90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AWScloud.png" id="655" name="Shape 6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550" y="3509559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/>
          <p:nvPr/>
        </p:nvSpPr>
        <p:spPr>
          <a:xfrm flipH="1">
            <a:off x="6640459" y="3558315"/>
            <a:ext cx="538200" cy="2109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57" name="Shape 6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476" y="3555821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Shape 658"/>
          <p:cNvSpPr/>
          <p:nvPr/>
        </p:nvSpPr>
        <p:spPr>
          <a:xfrm flipH="1">
            <a:off x="6640507" y="3824567"/>
            <a:ext cx="240300" cy="2046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59" name="Shape 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447" y="3822074"/>
            <a:ext cx="63472" cy="4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/>
          <p:nvPr/>
        </p:nvSpPr>
        <p:spPr>
          <a:xfrm flipH="1">
            <a:off x="6938359" y="3824469"/>
            <a:ext cx="240300" cy="202200"/>
          </a:xfrm>
          <a:prstGeom prst="round1Rect">
            <a:avLst>
              <a:gd fmla="val 16667" name="adj"/>
            </a:avLst>
          </a:prstGeom>
          <a:noFill/>
          <a:ln cap="flat" cmpd="sng" w="19050">
            <a:solidFill>
              <a:srgbClr val="FF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neral_virtualprivatecloud.png" id="661" name="Shape 6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1300" y="3822080"/>
            <a:ext cx="63472" cy="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662" name="Shape 6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254" y="3776694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663" name="Shape 6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285" y="3776232"/>
            <a:ext cx="39522" cy="4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ing_AmazonVPC_VPCpeering.png" id="664" name="Shape 6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9137" y="3774985"/>
            <a:ext cx="39522" cy="41434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Shape 665"/>
          <p:cNvSpPr/>
          <p:nvPr/>
        </p:nvSpPr>
        <p:spPr>
          <a:xfrm>
            <a:off x="6019393" y="36777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6187489" y="36777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5941501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105091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6268678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6774180" y="36777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6942276" y="3677717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6696289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6859878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7023466" y="3590356"/>
            <a:ext cx="131100" cy="5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FFFFF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675" name="Shape 675"/>
          <p:cNvGrpSpPr/>
          <p:nvPr/>
        </p:nvGrpSpPr>
        <p:grpSpPr>
          <a:xfrm>
            <a:off x="6067971" y="3886248"/>
            <a:ext cx="204802" cy="80643"/>
            <a:chOff x="1385825" y="3192300"/>
            <a:chExt cx="1066125" cy="419800"/>
          </a:xfrm>
        </p:grpSpPr>
        <p:sp>
          <p:nvSpPr>
            <p:cNvPr id="676" name="Shape 676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6956447" y="3886248"/>
            <a:ext cx="204802" cy="80643"/>
            <a:chOff x="1385825" y="3192300"/>
            <a:chExt cx="1066125" cy="419800"/>
          </a:xfrm>
        </p:grpSpPr>
        <p:sp>
          <p:nvSpPr>
            <p:cNvPr id="680" name="Shape 680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683" name="Shape 683"/>
          <p:cNvGrpSpPr/>
          <p:nvPr/>
        </p:nvGrpSpPr>
        <p:grpSpPr>
          <a:xfrm>
            <a:off x="6658038" y="3886248"/>
            <a:ext cx="204802" cy="80643"/>
            <a:chOff x="1385825" y="3192300"/>
            <a:chExt cx="1066125" cy="419800"/>
          </a:xfrm>
        </p:grpSpPr>
        <p:sp>
          <p:nvSpPr>
            <p:cNvPr id="684" name="Shape 684"/>
            <p:cNvSpPr/>
            <p:nvPr/>
          </p:nvSpPr>
          <p:spPr>
            <a:xfrm>
              <a:off x="1521050" y="33151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65450" y="325665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1385825" y="3192300"/>
              <a:ext cx="930900" cy="2970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19050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687" name="Shape 687"/>
          <p:cNvSpPr txBox="1"/>
          <p:nvPr/>
        </p:nvSpPr>
        <p:spPr>
          <a:xfrm>
            <a:off x="5753987" y="3119037"/>
            <a:ext cx="168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talpay</a:t>
            </a:r>
          </a:p>
        </p:txBody>
      </p:sp>
      <p:grpSp>
        <p:nvGrpSpPr>
          <p:cNvPr id="688" name="Shape 688"/>
          <p:cNvGrpSpPr/>
          <p:nvPr/>
        </p:nvGrpSpPr>
        <p:grpSpPr>
          <a:xfrm>
            <a:off x="4583298" y="2458727"/>
            <a:ext cx="600280" cy="566537"/>
            <a:chOff x="4641739" y="815587"/>
            <a:chExt cx="3721518" cy="3512322"/>
          </a:xfrm>
        </p:grpSpPr>
        <p:sp>
          <p:nvSpPr>
            <p:cNvPr id="689" name="Shape 689"/>
            <p:cNvSpPr/>
            <p:nvPr/>
          </p:nvSpPr>
          <p:spPr>
            <a:xfrm>
              <a:off x="4641739" y="815587"/>
              <a:ext cx="3721518" cy="351232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143777" y="1357065"/>
              <a:ext cx="2717442" cy="2429352"/>
            </a:xfrm>
            <a:prstGeom prst="irregularSeal1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466900" y="1674325"/>
              <a:ext cx="2080512" cy="1794852"/>
            </a:xfrm>
            <a:prstGeom prst="irregularSeal1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4374" y="2028149"/>
              <a:ext cx="1251017" cy="989550"/>
            </a:xfrm>
            <a:prstGeom prst="irregularSeal1">
              <a:avLst/>
            </a:prstGeom>
            <a:solidFill>
              <a:srgbClr val="FFFFFF"/>
            </a:solidFill>
            <a:ln cap="flat" cmpd="sng" w="9525">
              <a:solidFill>
                <a:srgbClr val="FFFFF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People</a:t>
            </a:r>
          </a:p>
        </p:txBody>
      </p:sp>
      <p:sp>
        <p:nvSpPr>
          <p:cNvPr id="698" name="Shape 698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Small number of brilliant people</a:t>
            </a:r>
          </a:p>
        </p:txBody>
      </p:sp>
      <p:sp>
        <p:nvSpPr>
          <p:cNvPr id="704" name="Shape 704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Smart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Kind</a:t>
            </a:r>
          </a:p>
        </p:txBody>
      </p:sp>
      <p:sp>
        <p:nvSpPr>
          <p:cNvPr id="710" name="Shape 71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Autonomy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Mastery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Purpose</a:t>
            </a:r>
          </a:p>
        </p:txBody>
      </p:sp>
      <p:sp>
        <p:nvSpPr>
          <p:cNvPr id="716" name="Shape 716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Embedded/Product Engineers</a:t>
            </a:r>
          </a:p>
        </p:txBody>
      </p:sp>
      <p:sp>
        <p:nvSpPr>
          <p:cNvPr id="722" name="Shape 722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/>
        </p:nvSpPr>
        <p:spPr>
          <a:xfrm>
            <a:off x="3289987" y="1044275"/>
            <a:ext cx="2462700" cy="2462700"/>
          </a:xfrm>
          <a:prstGeom prst="donut">
            <a:avLst>
              <a:gd fmla="val 24975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3289987" y="1044275"/>
            <a:ext cx="2462700" cy="2462700"/>
          </a:xfrm>
          <a:prstGeom prst="blockArc">
            <a:avLst>
              <a:gd fmla="val 12313264" name="adj1"/>
              <a:gd fmla="val 16155749" name="adj2"/>
              <a:gd fmla="val 25314" name="adj3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3289987" y="1044275"/>
            <a:ext cx="2462700" cy="2462700"/>
          </a:xfrm>
          <a:prstGeom prst="blockArc">
            <a:avLst>
              <a:gd fmla="val 16199858" name="adj1"/>
              <a:gd fmla="val 20548341" name="adj2"/>
              <a:gd fmla="val 24780" name="adj3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3289987" y="1044275"/>
            <a:ext cx="2462700" cy="2462700"/>
          </a:xfrm>
          <a:prstGeom prst="blockArc">
            <a:avLst>
              <a:gd fmla="val 7139232" name="adj1"/>
              <a:gd fmla="val 12277446" name="adj2"/>
              <a:gd fmla="val 24934" name="adj3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3289987" y="1044275"/>
            <a:ext cx="2462700" cy="2462700"/>
          </a:xfrm>
          <a:prstGeom prst="blockArc">
            <a:avLst>
              <a:gd fmla="val 3435961" name="adj1"/>
              <a:gd fmla="val 7726632" name="adj2"/>
              <a:gd fmla="val 25239" name="adj3"/>
            </a:avLst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3289987" y="1044275"/>
            <a:ext cx="2462700" cy="2462700"/>
          </a:xfrm>
          <a:prstGeom prst="blockArc">
            <a:avLst>
              <a:gd fmla="val 20576978" name="adj1"/>
              <a:gd fmla="val 3378750" name="adj2"/>
              <a:gd fmla="val 24900" name="adj3"/>
            </a:avLst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 txBox="1"/>
          <p:nvPr/>
        </p:nvSpPr>
        <p:spPr>
          <a:xfrm>
            <a:off x="7178812" y="1044275"/>
            <a:ext cx="1083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Studios</a:t>
            </a:r>
          </a:p>
        </p:txBody>
      </p:sp>
      <p:cxnSp>
        <p:nvCxnSpPr>
          <p:cNvPr id="734" name="Shape 734"/>
          <p:cNvCxnSpPr>
            <a:stCxn id="733" idx="1"/>
            <a:endCxn id="735" idx="3"/>
          </p:cNvCxnSpPr>
          <p:nvPr/>
        </p:nvCxnSpPr>
        <p:spPr>
          <a:xfrm flipH="1">
            <a:off x="5331712" y="1266425"/>
            <a:ext cx="1847100" cy="28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6" name="Shape 736"/>
          <p:cNvSpPr txBox="1"/>
          <p:nvPr/>
        </p:nvSpPr>
        <p:spPr>
          <a:xfrm>
            <a:off x="7178812" y="2954400"/>
            <a:ext cx="1083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Broadcast</a:t>
            </a:r>
          </a:p>
        </p:txBody>
      </p:sp>
      <p:cxnSp>
        <p:nvCxnSpPr>
          <p:cNvPr id="737" name="Shape 737"/>
          <p:cNvCxnSpPr>
            <a:stCxn id="736" idx="1"/>
          </p:cNvCxnSpPr>
          <p:nvPr/>
        </p:nvCxnSpPr>
        <p:spPr>
          <a:xfrm rot="10800000">
            <a:off x="5613712" y="2571750"/>
            <a:ext cx="1565100" cy="60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8" name="Shape 738"/>
          <p:cNvSpPr txBox="1"/>
          <p:nvPr/>
        </p:nvSpPr>
        <p:spPr>
          <a:xfrm>
            <a:off x="3422462" y="4216950"/>
            <a:ext cx="2197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Shared Services</a:t>
            </a:r>
          </a:p>
        </p:txBody>
      </p:sp>
      <p:cxnSp>
        <p:nvCxnSpPr>
          <p:cNvPr id="739" name="Shape 739"/>
          <p:cNvCxnSpPr>
            <a:stCxn id="738" idx="0"/>
            <a:endCxn id="740" idx="2"/>
          </p:cNvCxnSpPr>
          <p:nvPr/>
        </p:nvCxnSpPr>
        <p:spPr>
          <a:xfrm rot="-5400000">
            <a:off x="4074212" y="3767700"/>
            <a:ext cx="896400" cy="2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1" name="Shape 741"/>
          <p:cNvSpPr txBox="1"/>
          <p:nvPr/>
        </p:nvSpPr>
        <p:spPr>
          <a:xfrm>
            <a:off x="1216912" y="1044275"/>
            <a:ext cx="1083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Online</a:t>
            </a:r>
          </a:p>
        </p:txBody>
      </p:sp>
      <p:cxnSp>
        <p:nvCxnSpPr>
          <p:cNvPr id="742" name="Shape 742"/>
          <p:cNvCxnSpPr>
            <a:stCxn id="741" idx="3"/>
            <a:endCxn id="743" idx="1"/>
          </p:cNvCxnSpPr>
          <p:nvPr/>
        </p:nvCxnSpPr>
        <p:spPr>
          <a:xfrm>
            <a:off x="2300212" y="1266425"/>
            <a:ext cx="1488600" cy="249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4" name="Shape 744"/>
          <p:cNvSpPr txBox="1"/>
          <p:nvPr/>
        </p:nvSpPr>
        <p:spPr>
          <a:xfrm>
            <a:off x="881887" y="2954400"/>
            <a:ext cx="1418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Commercial</a:t>
            </a:r>
          </a:p>
        </p:txBody>
      </p:sp>
      <p:cxnSp>
        <p:nvCxnSpPr>
          <p:cNvPr id="745" name="Shape 745"/>
          <p:cNvCxnSpPr>
            <a:stCxn id="744" idx="3"/>
          </p:cNvCxnSpPr>
          <p:nvPr/>
        </p:nvCxnSpPr>
        <p:spPr>
          <a:xfrm flipH="1" rot="10800000">
            <a:off x="2300287" y="2491050"/>
            <a:ext cx="1153200" cy="68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6" name="Shape 746"/>
          <p:cNvSpPr txBox="1"/>
          <p:nvPr/>
        </p:nvSpPr>
        <p:spPr>
          <a:xfrm>
            <a:off x="4145275" y="2349600"/>
            <a:ext cx="744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Core</a:t>
            </a:r>
          </a:p>
        </p:txBody>
      </p:sp>
      <p:pic>
        <p:nvPicPr>
          <p:cNvPr descr="toilet-guy-hi.png" id="747" name="Shape 7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946700" y="1310900"/>
            <a:ext cx="160388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02325" y="2365275"/>
            <a:ext cx="160388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49" name="Shape 7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72762" y="2268025"/>
            <a:ext cx="160388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50" name="Shape 7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17712" y="2970075"/>
            <a:ext cx="160388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51" name="Shape 7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96337" y="1310900"/>
            <a:ext cx="160388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57325" y="1896825"/>
            <a:ext cx="160388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53" name="Shape 7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27600" y="1896825"/>
            <a:ext cx="160388" cy="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Core team</a:t>
            </a:r>
          </a:p>
        </p:txBody>
      </p:sp>
      <p:sp>
        <p:nvSpPr>
          <p:cNvPr id="760" name="Shape 76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v-RGB-MultiColour-Neg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99" y="1434449"/>
            <a:ext cx="4549200" cy="22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Before</a:t>
            </a:r>
          </a:p>
        </p:txBody>
      </p:sp>
      <p:pic>
        <p:nvPicPr>
          <p:cNvPr descr="toilet-guy-hi.png" id="766" name="Shape 7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416800" y="926442"/>
            <a:ext cx="321875" cy="8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67" name="Shape 7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49712" y="926442"/>
            <a:ext cx="321875" cy="8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/>
          <p:nvPr/>
        </p:nvSpPr>
        <p:spPr>
          <a:xfrm>
            <a:off x="3330075" y="2513537"/>
            <a:ext cx="495300" cy="495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5995912" y="3731825"/>
            <a:ext cx="495300" cy="4707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7285450" y="3752675"/>
            <a:ext cx="495300" cy="429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3330075" y="2018237"/>
            <a:ext cx="495300" cy="4953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3330085" y="3731834"/>
            <a:ext cx="495300" cy="428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3501675" y="3192212"/>
            <a:ext cx="152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4662987" y="2513537"/>
            <a:ext cx="495300" cy="495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4662987" y="2018237"/>
            <a:ext cx="495300" cy="4953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4834587" y="3192212"/>
            <a:ext cx="152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oilet-guy-hi.png" id="777" name="Shape 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82625" y="926442"/>
            <a:ext cx="321875" cy="8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78" name="Shape 7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72174" y="926442"/>
            <a:ext cx="321875" cy="8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Shape 779"/>
          <p:cNvSpPr/>
          <p:nvPr/>
        </p:nvSpPr>
        <p:spPr>
          <a:xfrm>
            <a:off x="5995900" y="2513537"/>
            <a:ext cx="495300" cy="495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5995900" y="2018237"/>
            <a:ext cx="495300" cy="4953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6167500" y="3192212"/>
            <a:ext cx="152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7285450" y="2513537"/>
            <a:ext cx="495300" cy="495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7285450" y="2018237"/>
            <a:ext cx="495300" cy="4953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7457050" y="3192212"/>
            <a:ext cx="152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4696437" y="3731823"/>
            <a:ext cx="428400" cy="428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After</a:t>
            </a:r>
          </a:p>
        </p:txBody>
      </p:sp>
      <p:pic>
        <p:nvPicPr>
          <p:cNvPr descr="toilet-guy-hi.png" id="791" name="Shape 7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416800" y="928667"/>
            <a:ext cx="321875" cy="8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49712" y="928667"/>
            <a:ext cx="321875" cy="8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Shape 793"/>
          <p:cNvSpPr/>
          <p:nvPr/>
        </p:nvSpPr>
        <p:spPr>
          <a:xfrm>
            <a:off x="3330075" y="2016462"/>
            <a:ext cx="495300" cy="980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3501675" y="3179912"/>
            <a:ext cx="152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4662987" y="2016461"/>
            <a:ext cx="495300" cy="980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4834587" y="3179912"/>
            <a:ext cx="152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oilet-guy-hi.png" id="797" name="Shape 7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82625" y="928667"/>
            <a:ext cx="321875" cy="8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ilet-guy-hi.png" id="798" name="Shape 7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72174" y="928667"/>
            <a:ext cx="321875" cy="8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/>
          <p:nvPr/>
        </p:nvSpPr>
        <p:spPr>
          <a:xfrm>
            <a:off x="5995900" y="2016461"/>
            <a:ext cx="495300" cy="9801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6167500" y="3179912"/>
            <a:ext cx="152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7285450" y="2016461"/>
            <a:ext cx="495300" cy="9801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7457050" y="3179912"/>
            <a:ext cx="152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oilet-guy-hi.png" id="803" name="Shape 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62775" y="928667"/>
            <a:ext cx="321875" cy="8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Shape 804"/>
          <p:cNvSpPr/>
          <p:nvPr/>
        </p:nvSpPr>
        <p:spPr>
          <a:xfrm>
            <a:off x="1176050" y="2005962"/>
            <a:ext cx="495300" cy="9801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805" name="Shape 805"/>
          <p:cNvSpPr/>
          <p:nvPr/>
        </p:nvSpPr>
        <p:spPr>
          <a:xfrm>
            <a:off x="1347650" y="3179912"/>
            <a:ext cx="152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1176051" y="3719525"/>
            <a:ext cx="495299" cy="495300"/>
          </a:xfrm>
          <a:prstGeom prst="ellipse">
            <a:avLst/>
          </a:prstGeom>
          <a:solidFill>
            <a:srgbClr val="666666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3330077" y="3719525"/>
            <a:ext cx="495300" cy="4953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4662987" y="3719525"/>
            <a:ext cx="495300" cy="4953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09" name="Shape 809"/>
          <p:cNvSpPr/>
          <p:nvPr/>
        </p:nvSpPr>
        <p:spPr>
          <a:xfrm>
            <a:off x="5995912" y="3719525"/>
            <a:ext cx="495300" cy="4953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10" name="Shape 810"/>
          <p:cNvSpPr/>
          <p:nvPr/>
        </p:nvSpPr>
        <p:spPr>
          <a:xfrm>
            <a:off x="7285450" y="3719525"/>
            <a:ext cx="495300" cy="4953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11" name="Shape 811"/>
          <p:cNvSpPr/>
          <p:nvPr/>
        </p:nvSpPr>
        <p:spPr>
          <a:xfrm>
            <a:off x="2065712" y="3815075"/>
            <a:ext cx="870000" cy="30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278500" y="1256081"/>
            <a:ext cx="290400" cy="251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/>
        </p:nvSpPr>
        <p:spPr>
          <a:xfrm>
            <a:off x="4838875" y="2177852"/>
            <a:ext cx="787800" cy="7878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  <p:sp>
        <p:nvSpPr>
          <p:cNvPr id="818" name="Shape 818"/>
          <p:cNvSpPr/>
          <p:nvPr/>
        </p:nvSpPr>
        <p:spPr>
          <a:xfrm>
            <a:off x="5371349" y="3595533"/>
            <a:ext cx="787800" cy="7878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19" name="Shape 819"/>
          <p:cNvSpPr/>
          <p:nvPr/>
        </p:nvSpPr>
        <p:spPr>
          <a:xfrm>
            <a:off x="6346903" y="2162818"/>
            <a:ext cx="787800" cy="7878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20" name="Shape 820"/>
          <p:cNvSpPr/>
          <p:nvPr/>
        </p:nvSpPr>
        <p:spPr>
          <a:xfrm>
            <a:off x="5371350" y="701368"/>
            <a:ext cx="787800" cy="787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821" name="Shape 821"/>
          <p:cNvSpPr/>
          <p:nvPr/>
        </p:nvSpPr>
        <p:spPr>
          <a:xfrm>
            <a:off x="3762692" y="1105543"/>
            <a:ext cx="787800" cy="7878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SS</a:t>
            </a:r>
          </a:p>
        </p:txBody>
      </p:sp>
      <p:sp>
        <p:nvSpPr>
          <p:cNvPr id="822" name="Shape 822"/>
          <p:cNvSpPr/>
          <p:nvPr/>
        </p:nvSpPr>
        <p:spPr>
          <a:xfrm>
            <a:off x="3762700" y="3220102"/>
            <a:ext cx="787800" cy="7878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823" name="Shape 823"/>
          <p:cNvSpPr/>
          <p:nvPr/>
        </p:nvSpPr>
        <p:spPr>
          <a:xfrm>
            <a:off x="1128175" y="2211300"/>
            <a:ext cx="1749600" cy="720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Security</a:t>
            </a:r>
          </a:p>
        </p:txBody>
      </p:sp>
      <p:cxnSp>
        <p:nvCxnSpPr>
          <p:cNvPr id="824" name="Shape 824"/>
          <p:cNvCxnSpPr/>
          <p:nvPr/>
        </p:nvCxnSpPr>
        <p:spPr>
          <a:xfrm flipH="1" rot="10800000">
            <a:off x="3071075" y="2552975"/>
            <a:ext cx="15468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5" name="Shape 825"/>
          <p:cNvCxnSpPr/>
          <p:nvPr/>
        </p:nvCxnSpPr>
        <p:spPr>
          <a:xfrm rot="10800000">
            <a:off x="4520375" y="1884775"/>
            <a:ext cx="345300" cy="33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6" name="Shape 826"/>
          <p:cNvCxnSpPr/>
          <p:nvPr/>
        </p:nvCxnSpPr>
        <p:spPr>
          <a:xfrm flipH="1" rot="10800000">
            <a:off x="5428825" y="1606900"/>
            <a:ext cx="202800" cy="53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7" name="Shape 827"/>
          <p:cNvCxnSpPr/>
          <p:nvPr/>
        </p:nvCxnSpPr>
        <p:spPr>
          <a:xfrm flipH="1" rot="10800000">
            <a:off x="5744200" y="2568025"/>
            <a:ext cx="4656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8" name="Shape 828"/>
          <p:cNvCxnSpPr/>
          <p:nvPr/>
        </p:nvCxnSpPr>
        <p:spPr>
          <a:xfrm>
            <a:off x="5436350" y="3041050"/>
            <a:ext cx="195300" cy="45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9" name="Shape 829"/>
          <p:cNvCxnSpPr/>
          <p:nvPr/>
        </p:nvCxnSpPr>
        <p:spPr>
          <a:xfrm flipH="1">
            <a:off x="4550075" y="2943425"/>
            <a:ext cx="323100" cy="34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0" name="Shape 83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Process</a:t>
            </a:r>
          </a:p>
        </p:txBody>
      </p:sp>
      <p:sp>
        <p:nvSpPr>
          <p:cNvPr id="836" name="Shape 836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specification</a:t>
            </a:r>
          </a:p>
        </p:txBody>
      </p:sp>
      <p:sp>
        <p:nvSpPr>
          <p:cNvPr id="842" name="Shape 842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Versioned standard, defines the Platform</a:t>
            </a:r>
          </a:p>
        </p:txBody>
      </p:sp>
      <p:sp>
        <p:nvSpPr>
          <p:cNvPr id="848" name="Shape 848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/>
        </p:nvSpPr>
        <p:spPr>
          <a:xfrm>
            <a:off x="456825" y="826075"/>
            <a:ext cx="3763500" cy="3298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1996336" y="851605"/>
            <a:ext cx="684600" cy="601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5" name="Shape 855"/>
          <p:cNvSpPr txBox="1"/>
          <p:nvPr/>
        </p:nvSpPr>
        <p:spPr>
          <a:xfrm>
            <a:off x="4582775" y="9508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Charter</a:t>
            </a:r>
          </a:p>
        </p:txBody>
      </p:sp>
      <p:sp>
        <p:nvSpPr>
          <p:cNvPr id="856" name="Shape 856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932775" y="662625"/>
            <a:ext cx="26307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Quality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Simplicity</a:t>
            </a:r>
          </a:p>
        </p:txBody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6201475" y="634325"/>
            <a:ext cx="26307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Value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Portability</a:t>
            </a:r>
          </a:p>
        </p:txBody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3487550" y="803725"/>
            <a:ext cx="26307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Agility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Security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Longevity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/>
          <p:nvPr/>
        </p:nvSpPr>
        <p:spPr>
          <a:xfrm>
            <a:off x="456825" y="826075"/>
            <a:ext cx="3763500" cy="3298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1485514" y="1452802"/>
            <a:ext cx="1706400" cy="890399"/>
          </a:xfrm>
          <a:prstGeom prst="trapezoid">
            <a:avLst>
              <a:gd fmla="val 5707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1996336" y="851605"/>
            <a:ext cx="684600" cy="6012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 txBox="1"/>
          <p:nvPr/>
        </p:nvSpPr>
        <p:spPr>
          <a:xfrm>
            <a:off x="4582775" y="9508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Charter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4582775" y="1645675"/>
            <a:ext cx="3259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874" name="Shape 874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/>
        </p:nvSpPr>
        <p:spPr>
          <a:xfrm>
            <a:off x="650150" y="792375"/>
            <a:ext cx="82605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6.2 </a:t>
            </a:r>
            <a:r>
              <a:rPr i="1" lang="en-GB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“Platform components </a:t>
            </a:r>
            <a:r>
              <a:rPr b="1" i="1" lang="en-GB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i="1" lang="en-GB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be managed through a configuration management tool”</a:t>
            </a:r>
          </a:p>
        </p:txBody>
      </p:sp>
      <p:sp>
        <p:nvSpPr>
          <p:cNvPr id="880" name="Shape 88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673707" y="1611339"/>
            <a:ext cx="1801500" cy="17124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019366" y="3323609"/>
            <a:ext cx="1110000" cy="11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</a:p>
        </p:txBody>
      </p:sp>
      <p:sp>
        <p:nvSpPr>
          <p:cNvPr id="149" name="Shape 149"/>
          <p:cNvSpPr/>
          <p:nvPr/>
        </p:nvSpPr>
        <p:spPr>
          <a:xfrm rot="-1092579">
            <a:off x="2763873" y="2411590"/>
            <a:ext cx="1109778" cy="110977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</a:p>
        </p:txBody>
      </p:sp>
      <p:sp>
        <p:nvSpPr>
          <p:cNvPr id="150" name="Shape 150"/>
          <p:cNvSpPr/>
          <p:nvPr/>
        </p:nvSpPr>
        <p:spPr>
          <a:xfrm flipH="1" rot="1067901">
            <a:off x="5272623" y="2405577"/>
            <a:ext cx="1110027" cy="1110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</a:p>
        </p:txBody>
      </p:sp>
      <p:sp>
        <p:nvSpPr>
          <p:cNvPr id="151" name="Shape 151"/>
          <p:cNvSpPr/>
          <p:nvPr/>
        </p:nvSpPr>
        <p:spPr>
          <a:xfrm rot="-2154739">
            <a:off x="3243747" y="933341"/>
            <a:ext cx="1109374" cy="1109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Studios</a:t>
            </a:r>
          </a:p>
        </p:txBody>
      </p:sp>
      <p:sp>
        <p:nvSpPr>
          <p:cNvPr id="152" name="Shape 152"/>
          <p:cNvSpPr/>
          <p:nvPr/>
        </p:nvSpPr>
        <p:spPr>
          <a:xfrm flipH="1" rot="2164990">
            <a:off x="4795725" y="929562"/>
            <a:ext cx="1109924" cy="111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</a:p>
        </p:txBody>
      </p:sp>
      <p:pic>
        <p:nvPicPr>
          <p:cNvPr descr="itv_log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556" y="2289536"/>
            <a:ext cx="1013675" cy="50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/>
          <p:nvPr/>
        </p:nvSpPr>
        <p:spPr>
          <a:xfrm>
            <a:off x="456825" y="826075"/>
            <a:ext cx="3763500" cy="3298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981870" y="2343343"/>
            <a:ext cx="2713500" cy="890400"/>
          </a:xfrm>
          <a:prstGeom prst="trapezoid">
            <a:avLst>
              <a:gd fmla="val 5707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1485514" y="1452802"/>
            <a:ext cx="1706400" cy="890399"/>
          </a:xfrm>
          <a:prstGeom prst="trapezoid">
            <a:avLst>
              <a:gd fmla="val 5707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1996336" y="851605"/>
            <a:ext cx="684600" cy="6012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9" name="Shape 889"/>
          <p:cNvSpPr txBox="1"/>
          <p:nvPr/>
        </p:nvSpPr>
        <p:spPr>
          <a:xfrm>
            <a:off x="4582775" y="9508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Charter</a:t>
            </a:r>
          </a:p>
        </p:txBody>
      </p:sp>
      <p:sp>
        <p:nvSpPr>
          <p:cNvPr id="890" name="Shape 890"/>
          <p:cNvSpPr txBox="1"/>
          <p:nvPr/>
        </p:nvSpPr>
        <p:spPr>
          <a:xfrm>
            <a:off x="4582775" y="1645675"/>
            <a:ext cx="3259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891" name="Shape 891"/>
          <p:cNvSpPr txBox="1"/>
          <p:nvPr/>
        </p:nvSpPr>
        <p:spPr>
          <a:xfrm>
            <a:off x="4548875" y="2483450"/>
            <a:ext cx="4362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Standards, Practices and Principles</a:t>
            </a:r>
          </a:p>
        </p:txBody>
      </p:sp>
      <p:sp>
        <p:nvSpPr>
          <p:cNvPr id="892" name="Shape 892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/>
        </p:nvSpPr>
        <p:spPr>
          <a:xfrm>
            <a:off x="497750" y="639975"/>
            <a:ext cx="82605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“Every alert that interrupts someone must be urgent, important and actionable”</a:t>
            </a:r>
          </a:p>
        </p:txBody>
      </p:sp>
      <p:sp>
        <p:nvSpPr>
          <p:cNvPr id="898" name="Shape 898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/>
        </p:nvSpPr>
        <p:spPr>
          <a:xfrm>
            <a:off x="456825" y="826075"/>
            <a:ext cx="3763500" cy="3298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456983" y="3233884"/>
            <a:ext cx="3763500" cy="890400"/>
          </a:xfrm>
          <a:prstGeom prst="trapezoid">
            <a:avLst>
              <a:gd fmla="val 588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981870" y="2343343"/>
            <a:ext cx="2713500" cy="890400"/>
          </a:xfrm>
          <a:prstGeom prst="trapezoid">
            <a:avLst>
              <a:gd fmla="val 5707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1485514" y="1452802"/>
            <a:ext cx="1706400" cy="890399"/>
          </a:xfrm>
          <a:prstGeom prst="trapezoid">
            <a:avLst>
              <a:gd fmla="val 5707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1996336" y="851605"/>
            <a:ext cx="684600" cy="6012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 txBox="1"/>
          <p:nvPr/>
        </p:nvSpPr>
        <p:spPr>
          <a:xfrm>
            <a:off x="4582775" y="9508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Charter</a:t>
            </a:r>
          </a:p>
        </p:txBody>
      </p:sp>
      <p:sp>
        <p:nvSpPr>
          <p:cNvPr id="909" name="Shape 909"/>
          <p:cNvSpPr txBox="1"/>
          <p:nvPr/>
        </p:nvSpPr>
        <p:spPr>
          <a:xfrm>
            <a:off x="4582775" y="1645675"/>
            <a:ext cx="3259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910" name="Shape 910"/>
          <p:cNvSpPr txBox="1"/>
          <p:nvPr/>
        </p:nvSpPr>
        <p:spPr>
          <a:xfrm>
            <a:off x="4548875" y="2483450"/>
            <a:ext cx="4362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Standards, Practices and Principles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4582775" y="3337675"/>
            <a:ext cx="4294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Component design &amp; implementation</a:t>
            </a:r>
          </a:p>
        </p:txBody>
      </p:sp>
      <p:sp>
        <p:nvSpPr>
          <p:cNvPr id="912" name="Shape 912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# == Class: profile_bastion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#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# Provides masquerade services for bastion hosts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#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# === Parameters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class profile_bastion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) inherits profile_bastion::params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$enable_openvpn         = hiera( 'profile_bastion::enable_openvpn',         $profile_bastion::params::enable_openvpn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$openvpn_servers        = hiera( 'profile_bastion::openvpn_servers',        $profile_bastion::params::openvpn_servers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$openvpn_clients        = hiera( 'profile_bastion::openvpn_clients',        $profile_bastion::params::openvpn_clients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$openvpn_bindaddr       = hiera( 'profile_bastion::openvpn_bindaddr',       $profile_bastion::params::openvpn_bindaddr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$enable_route53_update  = hiera( 'profile_bastion::enable_route53_update',  $profile_bastion::params::enable_route53_update)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$enable_nat_failover    = hiera( 'profile_bastion::enable_nat_failover',    $profile_bastion::params::enable_nat_failover)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validate_bool($enable_nat_failover)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validate_bool($enable_route53_update)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validate_bool($enable_openvpn)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validate_hash($openvpn_servers)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validate_hash($openvpn_clients)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validate_string($openvpn_bindaddr)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  <p:sp>
        <p:nvSpPr>
          <p:cNvPr id="918" name="Shape 918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result?</a:t>
            </a:r>
          </a:p>
        </p:txBody>
      </p:sp>
      <p:sp>
        <p:nvSpPr>
          <p:cNvPr id="924" name="Shape 924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idx="1" type="body"/>
          </p:nvPr>
        </p:nvSpPr>
        <p:spPr>
          <a:xfrm rot="5400000">
            <a:off x="-2607825" y="1439850"/>
            <a:ext cx="8260500" cy="226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4400"/>
              <a:t>:)</a:t>
            </a:r>
          </a:p>
        </p:txBody>
      </p:sp>
      <p:sp>
        <p:nvSpPr>
          <p:cNvPr id="930" name="Shape 93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Shape 9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4-07 at 10.17.23.png" id="936" name="Shape 936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4720400" y="735412"/>
            <a:ext cx="3970626" cy="367267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 txBox="1"/>
          <p:nvPr/>
        </p:nvSpPr>
        <p:spPr>
          <a:xfrm>
            <a:off x="4900225" y="881537"/>
            <a:ext cx="3647400" cy="3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Tom Clark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tom.clark@itv.com</a:t>
            </a: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|| @tomonocle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ITV blog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http://io.itv.com/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Autonomy, Mastery &amp; Purpose (Pink)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http://www.danpink.com/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Pioneers, Settlers, Town Planners (Wardley)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http://blog.gardeviance.org/2015/03/on-pioneers-settlers-town-planners-and.html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Terrafile (Ben Snape)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http://bensnape.com/2016/01/14/terraform-design-patterns-the-terrafile/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journey</a:t>
            </a:r>
          </a:p>
        </p:txBody>
      </p:sp>
      <p:sp>
        <p:nvSpPr>
          <p:cNvPr id="160" name="Shape 160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Infrastructure outsourced</a:t>
            </a:r>
          </a:p>
        </p:txBody>
      </p:sp>
      <p:sp>
        <p:nvSpPr>
          <p:cNvPr id="166" name="Shape 166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2010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ITV Player on Samsung TVs</a:t>
            </a:r>
          </a:p>
        </p:txBody>
      </p:sp>
      <p:sp>
        <p:nvSpPr>
          <p:cNvPr id="172" name="Shape 172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/>
              <a:t>“Make it a thing”</a:t>
            </a:r>
          </a:p>
        </p:txBody>
      </p:sp>
      <p:sp>
        <p:nvSpPr>
          <p:cNvPr id="178" name="Shape 178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March 2015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97750" y="639975"/>
            <a:ext cx="8260500" cy="375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It’s a thing</a:t>
            </a:r>
          </a:p>
        </p:txBody>
      </p:sp>
      <p:sp>
        <p:nvSpPr>
          <p:cNvPr id="184" name="Shape 184"/>
          <p:cNvSpPr txBox="1"/>
          <p:nvPr>
            <p:ph idx="2" type="subTitle"/>
          </p:nvPr>
        </p:nvSpPr>
        <p:spPr>
          <a:xfrm>
            <a:off x="163950" y="533025"/>
            <a:ext cx="3606900" cy="49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ITV Black Deck">
  <a:themeElements>
    <a:clrScheme name="Custom 6">
      <a:dk1>
        <a:srgbClr val="000000"/>
      </a:dk1>
      <a:lt1>
        <a:srgbClr val="0B0A0A"/>
      </a:lt1>
      <a:dk2>
        <a:srgbClr val="FFFFFE"/>
      </a:dk2>
      <a:lt2>
        <a:srgbClr val="FFFFFE"/>
      </a:lt2>
      <a:accent1>
        <a:srgbClr val="19BEC8"/>
      </a:accent1>
      <a:accent2>
        <a:srgbClr val="867A24"/>
      </a:accent2>
      <a:accent3>
        <a:srgbClr val="A90061"/>
      </a:accent3>
      <a:accent4>
        <a:srgbClr val="FFAA00"/>
      </a:accent4>
      <a:accent5>
        <a:srgbClr val="FFFFFF"/>
      </a:accent5>
      <a:accent6>
        <a:srgbClr val="FFFFFF"/>
      </a:accent6>
      <a:hlink>
        <a:srgbClr val="FFAA00"/>
      </a:hlink>
      <a:folHlink>
        <a:srgbClr val="19BE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