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7E6"/>
          </a:solidFill>
        </a:fill>
      </a:tcStyle>
    </a:wholeTbl>
    <a:band2H>
      <a:tcTxStyle b="def" i="def"/>
      <a:tcStyle>
        <a:tcBdr/>
        <a:fill>
          <a:solidFill>
            <a:srgbClr val="E7ECF3"/>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E2CD"/>
          </a:solidFill>
        </a:fill>
      </a:tcStyle>
    </a:wholeTbl>
    <a:band2H>
      <a:tcTxStyle b="def" i="def"/>
      <a:tcStyle>
        <a:tcBdr/>
        <a:fill>
          <a:solidFill>
            <a:srgbClr val="ED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CCCC"/>
          </a:solidFill>
        </a:fill>
      </a:tcStyle>
    </a:wholeTbl>
    <a:band2H>
      <a:tcTxStyle b="def" i="def"/>
      <a:tcStyle>
        <a:tcBdr/>
        <a:fill>
          <a:solidFill>
            <a:srgbClr val="EE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p:nvPr>
            <p:ph type="sldImg"/>
          </p:nvPr>
        </p:nvSpPr>
        <p:spPr>
          <a:xfrm>
            <a:off x="1143000" y="685800"/>
            <a:ext cx="4572000" cy="3429000"/>
          </a:xfrm>
          <a:prstGeom prst="rect">
            <a:avLst/>
          </a:prstGeom>
        </p:spPr>
        <p:txBody>
          <a:bodyPr/>
          <a:lstStyle/>
          <a:p>
            <a:pPr/>
          </a:p>
        </p:txBody>
      </p:sp>
      <p:sp>
        <p:nvSpPr>
          <p:cNvPr id="94" name="Shape 9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sldImg"/>
          </p:nvPr>
        </p:nvSpPr>
        <p:spPr>
          <a:prstGeom prst="rect">
            <a:avLst/>
          </a:prstGeom>
        </p:spPr>
        <p:txBody>
          <a:bodyPr/>
          <a:lstStyle/>
          <a:p>
            <a:pPr/>
          </a:p>
        </p:txBody>
      </p:sp>
      <p:sp>
        <p:nvSpPr>
          <p:cNvPr id="106" name="Shape 106"/>
          <p:cNvSpPr/>
          <p:nvPr>
            <p:ph type="body" sz="quarter" idx="1"/>
          </p:nvPr>
        </p:nvSpPr>
        <p:spPr>
          <a:prstGeom prst="rect">
            <a:avLst/>
          </a:prstGeom>
        </p:spPr>
        <p:txBody>
          <a:bodyPr/>
          <a:lstStyle/>
          <a:p>
            <a:pPr/>
            <a:r>
              <a:t>About creating the conditions for your people to flourish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Can’t beat them by out spending…  they are dedicated to paying top of market… “Buy” mindset is a losing proposition when people who are already considered more desirable places to work are committed to not being outspent.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Let’s compare that with what we see the people doing who AREN’T complaining they can’t find the talent they need.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I know how to focus on removing the friction so the people doing the work, as a whole, can flourish.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Whenever people ask me about how to transform an organization. I’m always reminded about this gem from Urban Meyer (one of the winningest American football coaches ever). We see this with DevOps transformations… Average orgs talk about getting better, Good ones execute on improvement plans, exceptional orgs are systematically focused on getting better… their system makes them good at getting better. </a:t>
            </a:r>
          </a:p>
          <a:p>
            <a:pPr/>
            <a:r>
              <a:t> </a:t>
            </a:r>
          </a:p>
          <a:p>
            <a:pPr/>
            <a:r>
              <a:t>TRAN-OUT: What’s the goal of our system? We already know the goals of the system from a business perspective… Lead times, quality, cost… but what about the goals from a people perspective? How do we know this system is creating the conditions in which our people are flourishing… the rich conditions in which we can grow and retain talent.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I think we can start by looking at what we don’t want. Lets look at the conditions in which people do not flourish. The toxic environments that all IT workers want to avoid. </a:t>
            </a:r>
          </a:p>
          <a:p>
            <a:pPr/>
          </a:p>
          <a:p>
            <a:pPr/>
            <a:r>
              <a:t>Maslack 6 org risk factors that predict burnout</a:t>
            </a:r>
          </a:p>
          <a:p>
            <a:pPr/>
            <a:r>
              <a:rPr b="1"/>
              <a:t>Work Overload -</a:t>
            </a:r>
            <a:r>
              <a:t> Job demands exceed human limits, too much simultaneous work in progress, too much rework</a:t>
            </a:r>
          </a:p>
          <a:p>
            <a:pPr/>
            <a:r>
              <a:rPr b="1"/>
              <a:t>Lack of control -</a:t>
            </a:r>
            <a:r>
              <a:t> Inability to influence decisions that affect your job, bad things you can’t control constantly dumped on you in unpredictable ways</a:t>
            </a:r>
          </a:p>
          <a:p>
            <a:pPr/>
            <a:r>
              <a:rPr b="1"/>
              <a:t>Insufficient rewards -</a:t>
            </a:r>
            <a:r>
              <a:t> insufficient financial, institutional, or societal rewards</a:t>
            </a:r>
          </a:p>
          <a:p>
            <a:pPr/>
            <a:r>
              <a:rPr b="1"/>
              <a:t>Breakdown of community -</a:t>
            </a:r>
            <a:r>
              <a:t> unsupportive workplace environment, us vs them, overt or covert aggression or hostility between teams</a:t>
            </a:r>
          </a:p>
          <a:p>
            <a:pPr/>
            <a:r>
              <a:rPr b="1"/>
              <a:t>Absence of fairness —</a:t>
            </a:r>
            <a:r>
              <a:t> lack of fairness in decision-making process, you get blamed for things you can’t control</a:t>
            </a:r>
          </a:p>
          <a:p>
            <a:pPr/>
            <a:r>
              <a:rPr b="1"/>
              <a:t>Value conflicts - </a:t>
            </a:r>
            <a:r>
              <a:t>mismatch in organizational values and the individual’s values, doesn’t have to be major opposition to what the company does… maybe you just don’t see any connection between how you are treated or the outcomes of your work and the outcomes of the company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a:r>
              <a:t>This isn’t part of Dr Maslack’s research.. but John Willis (my podcasting partner) and I noticed that if you take the inverse of each of these, you actually get a recipe of a positive and healthy.. it reads the the high performing organizations we see.</a:t>
            </a:r>
          </a:p>
          <a:p>
            <a:pPr/>
          </a:p>
          <a:p>
            <a:pPr/>
            <a:r>
              <a:rPr b="1"/>
              <a:t>Leveled work -</a:t>
            </a:r>
            <a:r>
              <a:t> workload on the individual is at a steady, manageable pace with minimal work in progress and sufficient slack</a:t>
            </a:r>
          </a:p>
          <a:p>
            <a:pPr/>
            <a:r>
              <a:rPr b="1"/>
              <a:t>Empowered -</a:t>
            </a:r>
            <a:r>
              <a:t> ability and authority to influence and improve the work you do and the conditions of the team around you</a:t>
            </a:r>
          </a:p>
          <a:p>
            <a:pPr/>
            <a:r>
              <a:rPr b="1"/>
              <a:t>Sufficient rewards -</a:t>
            </a:r>
            <a:r>
              <a:t> feeling content with the rewards you receive. Extrinsic (like money) is important. But Intrinsic, like pride, accomplishment, and feeling appreciated, are even bigger factors. </a:t>
            </a:r>
          </a:p>
          <a:p>
            <a:pPr/>
            <a:r>
              <a:rPr b="1"/>
              <a:t>Supportive community -</a:t>
            </a:r>
            <a:r>
              <a:t> a supportive workplace environment where you are made stronger, better, and more secure by your colleagues across the company</a:t>
            </a:r>
          </a:p>
          <a:p>
            <a:pPr/>
            <a:r>
              <a:rPr b="1"/>
              <a:t>Fairness and transparency -</a:t>
            </a:r>
            <a:r>
              <a:t> decisions are made by well understood criteria and the decision making process is fair and transparent. Blame is placed on the system and not on the individual. </a:t>
            </a:r>
          </a:p>
          <a:p>
            <a:pPr/>
            <a:r>
              <a:rPr b="1"/>
              <a:t>Aligned values -</a:t>
            </a:r>
            <a:r>
              <a:t> you feel your values are aligned with others in the company</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sp>
        <p:nvSpPr>
          <p:cNvPr id="13" name="Shape 13"/>
          <p:cNvSpPr/>
          <p:nvPr>
            <p:ph type="title"/>
          </p:nvPr>
        </p:nvSpPr>
        <p:spPr>
          <a:xfrm>
            <a:off x="629275" y="1991816"/>
            <a:ext cx="7772401" cy="1159800"/>
          </a:xfrm>
          <a:prstGeom prst="rect">
            <a:avLst/>
          </a:prstGeom>
        </p:spPr>
        <p:txBody>
          <a:bodyPr/>
          <a:lstStyle>
            <a:lvl1pPr algn="ctr">
              <a:defRPr sz="4800"/>
            </a:lvl1pPr>
          </a:lstStyle>
          <a:p>
            <a:pPr/>
            <a:r>
              <a:t>Title Text</a:t>
            </a:r>
          </a:p>
        </p:txBody>
      </p:sp>
      <p:sp>
        <p:nvSpPr>
          <p:cNvPr id="14" name="Shape 14"/>
          <p:cNvSpPr/>
          <p:nvPr>
            <p:ph type="body" sz="quarter" idx="1"/>
          </p:nvPr>
        </p:nvSpPr>
        <p:spPr>
          <a:xfrm>
            <a:off x="685800" y="3317352"/>
            <a:ext cx="7772400" cy="784800"/>
          </a:xfrm>
          <a:prstGeom prst="rect">
            <a:avLst/>
          </a:prstGeom>
        </p:spPr>
        <p:txBody>
          <a:bodyPr/>
          <a:lstStyle>
            <a:lvl1pPr algn="ctr">
              <a:defRPr sz="3000">
                <a:solidFill>
                  <a:srgbClr val="666666"/>
                </a:solidFill>
              </a:defRPr>
            </a:lvl1pPr>
            <a:lvl2pPr algn="ctr">
              <a:defRPr sz="3000">
                <a:solidFill>
                  <a:srgbClr val="666666"/>
                </a:solidFill>
              </a:defRPr>
            </a:lvl2pPr>
            <a:lvl3pPr algn="ctr">
              <a:defRPr sz="3000">
                <a:solidFill>
                  <a:srgbClr val="666666"/>
                </a:solidFill>
              </a:defRPr>
            </a:lvl3pPr>
            <a:lvl4pPr algn="ctr">
              <a:defRPr sz="3000">
                <a:solidFill>
                  <a:srgbClr val="666666"/>
                </a:solidFill>
              </a:defRPr>
            </a:lvl4pPr>
            <a:lvl5pPr algn="ctr">
              <a:defRPr sz="3000">
                <a:solidFill>
                  <a:srgbClr val="666666"/>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nvSpPr>
        <p:spPr>
          <a:xfrm>
            <a:off x="-13655" y="4951474"/>
            <a:ext cx="9171300" cy="198301"/>
          </a:xfrm>
          <a:prstGeom prst="rect">
            <a:avLst/>
          </a:prstGeom>
          <a:solidFill>
            <a:srgbClr val="BF1E2E"/>
          </a:solidFill>
          <a:ln w="12700">
            <a:miter lim="400000"/>
          </a:ln>
        </p:spPr>
        <p:txBody>
          <a:bodyPr lIns="45719" rIns="45719" anchor="ctr"/>
          <a:lstStyle/>
          <a:p>
            <a:pPr/>
          </a:p>
        </p:txBody>
      </p:sp>
      <p:sp>
        <p:nvSpPr>
          <p:cNvPr id="16" name="Shape 16"/>
          <p:cNvSpPr/>
          <p:nvPr/>
        </p:nvSpPr>
        <p:spPr>
          <a:xfrm>
            <a:off x="2293438" y="-9294"/>
            <a:ext cx="6854140" cy="546101"/>
          </a:xfrm>
          <a:prstGeom prst="rect">
            <a:avLst/>
          </a:prstGeom>
          <a:solidFill>
            <a:srgbClr val="BF1E2E"/>
          </a:solidFill>
          <a:ln w="12700">
            <a:miter lim="400000"/>
          </a:ln>
        </p:spPr>
        <p:txBody>
          <a:bodyPr lIns="45719" rIns="45719" anchor="ctr"/>
          <a:lstStyle/>
          <a:p>
            <a:pPr/>
          </a:p>
        </p:txBody>
      </p:sp>
      <p:sp>
        <p:nvSpPr>
          <p:cNvPr id="17" name="Shape 17"/>
          <p:cNvSpPr/>
          <p:nvPr/>
        </p:nvSpPr>
        <p:spPr>
          <a:xfrm rot="5400000">
            <a:off x="3342078" y="767785"/>
            <a:ext cx="440776" cy="172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FFFFFF"/>
          </a:solidFill>
          <a:ln w="12700">
            <a:miter lim="400000"/>
          </a:ln>
        </p:spPr>
        <p:txBody>
          <a:bodyPr lIns="45719" rIns="45719" anchor="ctr"/>
          <a:lstStyle/>
          <a:p>
            <a:pPr/>
          </a:p>
        </p:txBody>
      </p:sp>
      <p:pic>
        <p:nvPicPr>
          <p:cNvPr id="18" name="SimplifyOps-LINEAR-COLOR-01.png"/>
          <p:cNvPicPr>
            <a:picLocks noChangeAspect="1"/>
          </p:cNvPicPr>
          <p:nvPr/>
        </p:nvPicPr>
        <p:blipFill>
          <a:blip r:embed="rId2">
            <a:extLst/>
          </a:blip>
          <a:stretch>
            <a:fillRect/>
          </a:stretch>
        </p:blipFill>
        <p:spPr>
          <a:xfrm>
            <a:off x="-120776" y="-119194"/>
            <a:ext cx="2519523" cy="816700"/>
          </a:xfrm>
          <a:prstGeom prst="rect">
            <a:avLst/>
          </a:prstGeom>
          <a:ln w="12700">
            <a:miter lim="400000"/>
          </a:ln>
        </p:spPr>
      </p:pic>
      <p:sp>
        <p:nvSpPr>
          <p:cNvPr id="19" name="Shape 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26" name="Shape 26"/>
          <p:cNvSpPr/>
          <p:nvPr>
            <p:ph type="title"/>
          </p:nvPr>
        </p:nvSpPr>
        <p:spPr>
          <a:prstGeom prst="rect">
            <a:avLst/>
          </a:prstGeom>
        </p:spPr>
        <p:txBody>
          <a:bodyPr/>
          <a:lstStyle/>
          <a:p>
            <a:pPr/>
            <a:r>
              <a:t>Title Text</a:t>
            </a:r>
          </a:p>
        </p:txBody>
      </p:sp>
      <p:sp>
        <p:nvSpPr>
          <p:cNvPr id="27" name="Shape 2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 name="Shape 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two columns">
    <p:spTree>
      <p:nvGrpSpPr>
        <p:cNvPr id="1" name=""/>
        <p:cNvGrpSpPr/>
        <p:nvPr/>
      </p:nvGrpSpPr>
      <p:grpSpPr>
        <a:xfrm>
          <a:off x="0" y="0"/>
          <a:ext cx="0" cy="0"/>
          <a:chOff x="0" y="0"/>
          <a:chExt cx="0" cy="0"/>
        </a:xfrm>
      </p:grpSpPr>
      <p:sp>
        <p:nvSpPr>
          <p:cNvPr id="35" name="Shape 35"/>
          <p:cNvSpPr/>
          <p:nvPr>
            <p:ph type="body" sz="half" idx="1"/>
          </p:nvPr>
        </p:nvSpPr>
        <p:spPr>
          <a:xfrm>
            <a:off x="457200" y="1200150"/>
            <a:ext cx="3994526" cy="3725680"/>
          </a:xfrm>
          <a:prstGeom prst="rect">
            <a:avLst/>
          </a:prstGeom>
        </p:spPr>
        <p:txBody>
          <a:bodyPr/>
          <a:lstStyle>
            <a:lvl1pPr>
              <a:defRPr b="0" sz="3000"/>
            </a:lvl1pPr>
            <a:lvl2pPr>
              <a:defRPr b="0" sz="3000"/>
            </a:lvl2pPr>
            <a:lvl3pPr>
              <a:defRPr b="0" sz="3000"/>
            </a:lvl3pPr>
            <a:lvl4pPr>
              <a:defRPr b="0" sz="3000"/>
            </a:lvl4pPr>
            <a:lvl5pPr>
              <a:defRPr b="0" sz="3000"/>
            </a:lvl5pPr>
          </a:lstStyle>
          <a:p>
            <a:pPr/>
            <a:r>
              <a:t>Body Level One</a:t>
            </a:r>
          </a:p>
          <a:p>
            <a:pPr lvl="1"/>
            <a:r>
              <a:t>Body Level Two</a:t>
            </a:r>
          </a:p>
          <a:p>
            <a:pPr lvl="2"/>
            <a:r>
              <a:t>Body Level Three</a:t>
            </a:r>
          </a:p>
          <a:p>
            <a:pPr lvl="3"/>
            <a:r>
              <a:t>Body Level Four</a:t>
            </a:r>
          </a:p>
          <a:p>
            <a:pPr lvl="4"/>
            <a:r>
              <a:t>Body Level Five</a:t>
            </a:r>
          </a:p>
        </p:txBody>
      </p:sp>
      <p:sp>
        <p:nvSpPr>
          <p:cNvPr id="36" name="Shape 36"/>
          <p:cNvSpPr/>
          <p:nvPr>
            <p:ph type="body" sz="half" idx="13"/>
          </p:nvPr>
        </p:nvSpPr>
        <p:spPr>
          <a:xfrm>
            <a:off x="4692272" y="1200150"/>
            <a:ext cx="3994527" cy="3725680"/>
          </a:xfrm>
          <a:prstGeom prst="rect">
            <a:avLst/>
          </a:prstGeom>
        </p:spPr>
        <p:txBody>
          <a:bodyPr/>
          <a:lstStyle/>
          <a:p>
            <a:pPr>
              <a:defRPr b="0" sz="3000"/>
            </a:pPr>
          </a:p>
        </p:txBody>
      </p:sp>
      <p:sp>
        <p:nvSpPr>
          <p:cNvPr id="37" name="Shape 37"/>
          <p:cNvSpPr/>
          <p:nvPr>
            <p:ph type="title"/>
          </p:nvPr>
        </p:nvSpPr>
        <p:spPr>
          <a:prstGeom prst="rect">
            <a:avLst/>
          </a:prstGeom>
        </p:spPr>
        <p:txBody>
          <a:bodyPr>
            <a:normAutofit fontScale="100000" lnSpcReduction="0"/>
          </a:bodyPr>
          <a:lstStyle/>
          <a:p>
            <a:pPr/>
            <a:r>
              <a:t>Title Text</a:t>
            </a:r>
          </a:p>
        </p:txBody>
      </p:sp>
      <p:sp>
        <p:nvSpPr>
          <p:cNvPr id="38" name="Shape 3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45" name="Shape 45"/>
          <p:cNvSpPr/>
          <p:nvPr>
            <p:ph type="title"/>
          </p:nvPr>
        </p:nvSpPr>
        <p:spPr>
          <a:prstGeom prst="rect">
            <a:avLst/>
          </a:prstGeom>
        </p:spPr>
        <p:txBody>
          <a:bodyPr/>
          <a:lstStyle/>
          <a:p>
            <a:pPr/>
            <a:r>
              <a:t>Title Text</a:t>
            </a:r>
          </a:p>
        </p:txBody>
      </p:sp>
      <p:pic>
        <p:nvPicPr>
          <p:cNvPr id="46" name="SimplifyOps-LINEAR-COLOR-01.png"/>
          <p:cNvPicPr>
            <a:picLocks noChangeAspect="1"/>
          </p:cNvPicPr>
          <p:nvPr/>
        </p:nvPicPr>
        <p:blipFill>
          <a:blip r:embed="rId2">
            <a:extLst/>
          </a:blip>
          <a:stretch>
            <a:fillRect/>
          </a:stretch>
        </p:blipFill>
        <p:spPr>
          <a:xfrm>
            <a:off x="7412979" y="4561967"/>
            <a:ext cx="1710086" cy="554322"/>
          </a:xfrm>
          <a:prstGeom prst="rect">
            <a:avLst/>
          </a:prstGeom>
          <a:ln w="12700">
            <a:miter lim="400000"/>
          </a:ln>
        </p:spPr>
      </p:pic>
      <p:sp>
        <p:nvSpPr>
          <p:cNvPr id="47" name="Shape 47"/>
          <p:cNvSpPr/>
          <p:nvPr/>
        </p:nvSpPr>
        <p:spPr>
          <a:xfrm>
            <a:off x="-13655" y="-6286"/>
            <a:ext cx="9171300" cy="198302"/>
          </a:xfrm>
          <a:prstGeom prst="rect">
            <a:avLst/>
          </a:prstGeom>
          <a:solidFill>
            <a:srgbClr val="BF1E2E"/>
          </a:solidFill>
          <a:ln w="12700">
            <a:miter lim="400000"/>
          </a:ln>
        </p:spPr>
        <p:txBody>
          <a:bodyPr lIns="45719" rIns="45719" anchor="ctr"/>
          <a:lstStyle/>
          <a:p>
            <a:pPr/>
          </a:p>
        </p:txBody>
      </p:sp>
      <p:sp>
        <p:nvSpPr>
          <p:cNvPr id="48" name="Shape 4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aption">
    <p:spTree>
      <p:nvGrpSpPr>
        <p:cNvPr id="1" name=""/>
        <p:cNvGrpSpPr/>
        <p:nvPr/>
      </p:nvGrpSpPr>
      <p:grpSpPr>
        <a:xfrm>
          <a:off x="0" y="0"/>
          <a:ext cx="0" cy="0"/>
          <a:chOff x="0" y="0"/>
          <a:chExt cx="0" cy="0"/>
        </a:xfrm>
      </p:grpSpPr>
      <p:sp>
        <p:nvSpPr>
          <p:cNvPr id="55" name="Shape 55"/>
          <p:cNvSpPr/>
          <p:nvPr>
            <p:ph type="body" sz="quarter" idx="1"/>
          </p:nvPr>
        </p:nvSpPr>
        <p:spPr>
          <a:xfrm>
            <a:off x="457200" y="4406308"/>
            <a:ext cx="8229600" cy="519521"/>
          </a:xfrm>
          <a:prstGeom prst="rect">
            <a:avLst/>
          </a:prstGeom>
        </p:spPr>
        <p:txBody>
          <a:bodyPr>
            <a:normAutofit fontScale="100000" lnSpcReduction="0"/>
          </a:bodyPr>
          <a:lstStyle>
            <a:lvl1pPr algn="ctr">
              <a:spcBef>
                <a:spcPts val="300"/>
              </a:spcBef>
              <a:defRPr sz="1800"/>
            </a:lvl1pPr>
            <a:lvl2pPr algn="ctr">
              <a:spcBef>
                <a:spcPts val="300"/>
              </a:spcBef>
              <a:defRPr sz="1800"/>
            </a:lvl2pPr>
            <a:lvl3pPr algn="ctr">
              <a:spcBef>
                <a:spcPts val="300"/>
              </a:spcBef>
              <a:defRPr sz="1800"/>
            </a:lvl3pPr>
            <a:lvl4pPr algn="ctr">
              <a:spcBef>
                <a:spcPts val="300"/>
              </a:spcBef>
              <a:defRPr sz="1800"/>
            </a:lvl4pPr>
            <a:lvl5pPr algn="ctr">
              <a:spcBef>
                <a:spcPts val="300"/>
              </a:spcBef>
              <a:defRPr sz="1800"/>
            </a:lvl5pPr>
          </a:lstStyle>
          <a:p>
            <a:pPr/>
            <a:r>
              <a:t>Body Level One</a:t>
            </a:r>
          </a:p>
          <a:p>
            <a:pPr lvl="1"/>
            <a:r>
              <a:t>Body Level Two</a:t>
            </a:r>
          </a:p>
          <a:p>
            <a:pPr lvl="2"/>
            <a:r>
              <a:t>Body Level Three</a:t>
            </a:r>
          </a:p>
          <a:p>
            <a:pPr lvl="3"/>
            <a:r>
              <a:t>Body Level Four</a:t>
            </a:r>
          </a:p>
          <a:p>
            <a:pPr lvl="4"/>
            <a:r>
              <a:t>Body Level Five</a:t>
            </a:r>
          </a:p>
        </p:txBody>
      </p:sp>
      <p:pic>
        <p:nvPicPr>
          <p:cNvPr id="56" name="SimplifyOps-LINEAR-COLOR-01.png"/>
          <p:cNvPicPr>
            <a:picLocks noChangeAspect="1"/>
          </p:cNvPicPr>
          <p:nvPr/>
        </p:nvPicPr>
        <p:blipFill>
          <a:blip r:embed="rId2">
            <a:extLst/>
          </a:blip>
          <a:stretch>
            <a:fillRect/>
          </a:stretch>
        </p:blipFill>
        <p:spPr>
          <a:xfrm>
            <a:off x="7412979" y="4561967"/>
            <a:ext cx="1710086" cy="554322"/>
          </a:xfrm>
          <a:prstGeom prst="rect">
            <a:avLst/>
          </a:prstGeom>
          <a:ln w="12700">
            <a:miter lim="400000"/>
          </a:ln>
        </p:spPr>
      </p:pic>
      <p:sp>
        <p:nvSpPr>
          <p:cNvPr id="57" name="Shape 57"/>
          <p:cNvSpPr/>
          <p:nvPr/>
        </p:nvSpPr>
        <p:spPr>
          <a:xfrm>
            <a:off x="-13655" y="-6286"/>
            <a:ext cx="9171300" cy="198302"/>
          </a:xfrm>
          <a:prstGeom prst="rect">
            <a:avLst/>
          </a:prstGeom>
          <a:solidFill>
            <a:srgbClr val="BF1E2E"/>
          </a:solidFill>
          <a:ln w="12700">
            <a:miter lim="400000"/>
          </a:ln>
        </p:spPr>
        <p:txBody>
          <a:bodyPr lIns="45719" rIns="45719" anchor="ctr"/>
          <a:lstStyle/>
          <a:p>
            <a:pP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65" name="Shape 65"/>
          <p:cNvSpPr/>
          <p:nvPr/>
        </p:nvSpPr>
        <p:spPr>
          <a:xfrm>
            <a:off x="-13655" y="-6286"/>
            <a:ext cx="9171300" cy="198302"/>
          </a:xfrm>
          <a:prstGeom prst="rect">
            <a:avLst/>
          </a:prstGeom>
          <a:solidFill>
            <a:srgbClr val="BF1E2E"/>
          </a:solidFill>
          <a:ln w="12700">
            <a:miter lim="400000"/>
          </a:ln>
        </p:spPr>
        <p:txBody>
          <a:bodyPr lIns="45719" rIns="45719" anchor="ctr"/>
          <a:lstStyle/>
          <a:p>
            <a:pPr/>
          </a:p>
        </p:txBody>
      </p:sp>
      <p:sp>
        <p:nvSpPr>
          <p:cNvPr id="66" name="Shape 6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73" name="Shape 73"/>
          <p:cNvSpPr/>
          <p:nvPr>
            <p:ph type="title"/>
          </p:nvPr>
        </p:nvSpPr>
        <p:spPr>
          <a:prstGeom prst="rect">
            <a:avLst/>
          </a:prstGeom>
        </p:spPr>
        <p:txBody>
          <a:bodyPr/>
          <a:lstStyle/>
          <a:p>
            <a:pPr/>
            <a:r>
              <a:t>Title Text</a:t>
            </a:r>
          </a:p>
        </p:txBody>
      </p:sp>
      <p:pic>
        <p:nvPicPr>
          <p:cNvPr id="74" name="SimplifyOps-LINEAR-COLOR-01.png"/>
          <p:cNvPicPr>
            <a:picLocks noChangeAspect="1"/>
          </p:cNvPicPr>
          <p:nvPr/>
        </p:nvPicPr>
        <p:blipFill>
          <a:blip r:embed="rId2">
            <a:extLst/>
          </a:blip>
          <a:stretch>
            <a:fillRect/>
          </a:stretch>
        </p:blipFill>
        <p:spPr>
          <a:xfrm>
            <a:off x="7412979" y="4561967"/>
            <a:ext cx="1710086" cy="554322"/>
          </a:xfrm>
          <a:prstGeom prst="rect">
            <a:avLst/>
          </a:prstGeom>
          <a:ln w="12700">
            <a:miter lim="400000"/>
          </a:ln>
        </p:spPr>
      </p:pic>
      <p:sp>
        <p:nvSpPr>
          <p:cNvPr id="75" name="Shape 75"/>
          <p:cNvSpPr/>
          <p:nvPr/>
        </p:nvSpPr>
        <p:spPr>
          <a:xfrm>
            <a:off x="-13655" y="-6286"/>
            <a:ext cx="9171300" cy="198302"/>
          </a:xfrm>
          <a:prstGeom prst="rect">
            <a:avLst/>
          </a:prstGeom>
          <a:solidFill>
            <a:srgbClr val="BF1E2E"/>
          </a:solidFill>
          <a:ln w="12700">
            <a:miter lim="400000"/>
          </a:ln>
        </p:spPr>
        <p:txBody>
          <a:bodyPr lIns="45719" rIns="45719" anchor="ctr"/>
          <a:lstStyle/>
          <a:p>
            <a:pP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and body">
    <p:spTree>
      <p:nvGrpSpPr>
        <p:cNvPr id="1" name=""/>
        <p:cNvGrpSpPr/>
        <p:nvPr/>
      </p:nvGrpSpPr>
      <p:grpSpPr>
        <a:xfrm>
          <a:off x="0" y="0"/>
          <a:ext cx="0" cy="0"/>
          <a:chOff x="0" y="0"/>
          <a:chExt cx="0" cy="0"/>
        </a:xfrm>
      </p:grpSpPr>
      <p:sp>
        <p:nvSpPr>
          <p:cNvPr id="83" name="Shape 83"/>
          <p:cNvSpPr/>
          <p:nvPr>
            <p:ph type="title"/>
          </p:nvPr>
        </p:nvSpPr>
        <p:spPr>
          <a:prstGeom prst="rect">
            <a:avLst/>
          </a:prstGeom>
        </p:spPr>
        <p:txBody>
          <a:bodyPr/>
          <a:lstStyle/>
          <a:p>
            <a:pPr/>
            <a:r>
              <a:t>Title Text</a:t>
            </a:r>
          </a:p>
        </p:txBody>
      </p:sp>
      <p:sp>
        <p:nvSpPr>
          <p:cNvPr id="84" name="Shape 84"/>
          <p:cNvSpPr/>
          <p:nvPr>
            <p:ph type="body" idx="1"/>
          </p:nvPr>
        </p:nvSpPr>
        <p:spPr>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85" name="SimplifyOps-LINEAR-COLOR-01.png"/>
          <p:cNvPicPr>
            <a:picLocks noChangeAspect="1"/>
          </p:cNvPicPr>
          <p:nvPr/>
        </p:nvPicPr>
        <p:blipFill>
          <a:blip r:embed="rId2">
            <a:extLst/>
          </a:blip>
          <a:stretch>
            <a:fillRect/>
          </a:stretch>
        </p:blipFill>
        <p:spPr>
          <a:xfrm>
            <a:off x="7412979" y="4561967"/>
            <a:ext cx="1710086" cy="554322"/>
          </a:xfrm>
          <a:prstGeom prst="rect">
            <a:avLst/>
          </a:prstGeom>
          <a:ln w="12700">
            <a:miter lim="400000"/>
          </a:ln>
        </p:spPr>
      </p:pic>
      <p:sp>
        <p:nvSpPr>
          <p:cNvPr id="86" name="Shape 86"/>
          <p:cNvSpPr/>
          <p:nvPr/>
        </p:nvSpPr>
        <p:spPr>
          <a:xfrm>
            <a:off x="-13655" y="-6286"/>
            <a:ext cx="9171300" cy="198302"/>
          </a:xfrm>
          <a:prstGeom prst="rect">
            <a:avLst/>
          </a:prstGeom>
          <a:solidFill>
            <a:srgbClr val="BF1E2E"/>
          </a:solidFill>
          <a:ln w="12700">
            <a:miter lim="400000"/>
          </a:ln>
        </p:spPr>
        <p:txBody>
          <a:bodyPr lIns="45719" rIns="45719" anchor="ctr"/>
          <a:lstStyle/>
          <a:p>
            <a:pPr/>
          </a:p>
        </p:txBody>
      </p:sp>
      <p:sp>
        <p:nvSpPr>
          <p:cNvPr id="87" name="Shape 8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199" y="318024"/>
            <a:ext cx="8229601" cy="6252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lstStyle/>
          <a:p>
            <a:pPr/>
            <a:r>
              <a:t>Title Text</a:t>
            </a:r>
          </a:p>
        </p:txBody>
      </p:sp>
      <p:sp>
        <p:nvSpPr>
          <p:cNvPr id="3" name="Shape 3"/>
          <p:cNvSpPr/>
          <p:nvPr>
            <p:ph type="body" idx="1"/>
          </p:nvPr>
        </p:nvSpPr>
        <p:spPr>
          <a:xfrm>
            <a:off x="457200" y="1200150"/>
            <a:ext cx="8229600" cy="372568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hape 4"/>
          <p:cNvSpPr/>
          <p:nvPr/>
        </p:nvSpPr>
        <p:spPr>
          <a:xfrm>
            <a:off x="-13655" y="-6286"/>
            <a:ext cx="9171300" cy="198302"/>
          </a:xfrm>
          <a:prstGeom prst="rect">
            <a:avLst/>
          </a:prstGeom>
          <a:solidFill>
            <a:srgbClr val="BF1E2E"/>
          </a:solidFill>
          <a:ln w="12700">
            <a:miter lim="400000"/>
          </a:ln>
        </p:spPr>
        <p:txBody>
          <a:bodyPr lIns="45719" rIns="45719" anchor="ctr"/>
          <a:lstStyle/>
          <a:p>
            <a:pPr/>
          </a:p>
        </p:txBody>
      </p:sp>
      <p:pic>
        <p:nvPicPr>
          <p:cNvPr id="5" name="SimplifyOps-LINEAR-COLOR-01.png"/>
          <p:cNvPicPr>
            <a:picLocks noChangeAspect="1"/>
          </p:cNvPicPr>
          <p:nvPr/>
        </p:nvPicPr>
        <p:blipFill>
          <a:blip r:embed="rId2">
            <a:extLst/>
          </a:blip>
          <a:stretch>
            <a:fillRect/>
          </a:stretch>
        </p:blipFill>
        <p:spPr>
          <a:xfrm>
            <a:off x="7412979" y="4561967"/>
            <a:ext cx="1710086" cy="554322"/>
          </a:xfrm>
          <a:prstGeom prst="rect">
            <a:avLst/>
          </a:prstGeom>
          <a:ln w="12700">
            <a:miter lim="400000"/>
          </a:ln>
        </p:spPr>
      </p:pic>
      <p:sp>
        <p:nvSpPr>
          <p:cNvPr id="6" name="Shape 6"/>
          <p:cNvSpPr/>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1" baseline="0" cap="none" i="0" spc="0" strike="noStrike" sz="3600" u="none">
          <a:ln>
            <a:noFill/>
          </a:ln>
          <a:solidFill>
            <a:srgbClr val="000000"/>
          </a:solidFill>
          <a:uFillTx/>
          <a:latin typeface="Arial"/>
          <a:ea typeface="Arial"/>
          <a:cs typeface="Arial"/>
          <a:sym typeface="Arial"/>
        </a:defRPr>
      </a:lvl9pPr>
    </p:titleStyle>
    <p:bodyStyle>
      <a:lvl1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1" baseline="0" cap="none" i="0" spc="0" strike="noStrike" sz="24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 Id="rId3" Type="http://schemas.openxmlformats.org/officeDocument/2006/relationships/image" Target="../media/image1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 Id="rId3" Type="http://schemas.openxmlformats.org/officeDocument/2006/relationships/image" Target="../media/image23.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8.png"/><Relationship Id="rId3" Type="http://schemas.openxmlformats.org/officeDocument/2006/relationships/image" Target="../media/image2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2.png"/><Relationship Id="rId3" Type="http://schemas.openxmlformats.org/officeDocument/2006/relationships/image" Target="../media/image33.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4.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35.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image" Target="../media/image1.tif"/><Relationship Id="rId4" Type="http://schemas.openxmlformats.org/officeDocument/2006/relationships/image" Target="../media/image2.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2.jpeg"/><Relationship Id="rId8"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ctrTitle"/>
          </p:nvPr>
        </p:nvSpPr>
        <p:spPr>
          <a:xfrm>
            <a:off x="197274" y="1127073"/>
            <a:ext cx="8502902" cy="1488600"/>
          </a:xfrm>
          <a:prstGeom prst="rect">
            <a:avLst/>
          </a:prstGeom>
        </p:spPr>
        <p:txBody>
          <a:bodyPr/>
          <a:lstStyle/>
          <a:p>
            <a:pPr algn="l">
              <a:defRPr sz="4500"/>
            </a:pPr>
            <a:r>
              <a:t>The Talent You Need </a:t>
            </a:r>
          </a:p>
          <a:p>
            <a:pPr algn="l">
              <a:defRPr sz="3500"/>
            </a:pPr>
            <a:r>
              <a:t>is Already Inside Your Company</a:t>
            </a:r>
          </a:p>
        </p:txBody>
      </p:sp>
      <p:sp>
        <p:nvSpPr>
          <p:cNvPr id="97" name="Shape 97"/>
          <p:cNvSpPr/>
          <p:nvPr/>
        </p:nvSpPr>
        <p:spPr>
          <a:xfrm>
            <a:off x="5783097" y="3661048"/>
            <a:ext cx="3030798" cy="95944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sz="2600"/>
            </a:pPr>
            <a:r>
              <a:t>Damon Edwards</a:t>
            </a:r>
          </a:p>
          <a:p>
            <a:pPr>
              <a:defRPr b="1" sz="2600"/>
            </a:pPr>
            <a:r>
              <a:t>@damonedwards</a:t>
            </a:r>
          </a:p>
        </p:txBody>
      </p:sp>
      <p:pic>
        <p:nvPicPr>
          <p:cNvPr id="98" name="pasted-image.png"/>
          <p:cNvPicPr>
            <a:picLocks noChangeAspect="1"/>
          </p:cNvPicPr>
          <p:nvPr/>
        </p:nvPicPr>
        <p:blipFill>
          <a:blip r:embed="rId2">
            <a:extLst/>
          </a:blip>
          <a:stretch>
            <a:fillRect/>
          </a:stretch>
        </p:blipFill>
        <p:spPr>
          <a:xfrm>
            <a:off x="205023" y="3045241"/>
            <a:ext cx="4594631" cy="1532822"/>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nvSpPr>
        <p:spPr>
          <a:xfrm>
            <a:off x="2073812" y="1813473"/>
            <a:ext cx="5637125" cy="19340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spcBef>
                <a:spcPts val="2500"/>
              </a:spcBef>
              <a:defRPr b="1" sz="2800"/>
            </a:pPr>
            <a:r>
              <a:t>Grow the talent</a:t>
            </a:r>
          </a:p>
          <a:p>
            <a:pPr>
              <a:spcBef>
                <a:spcPts val="2500"/>
              </a:spcBef>
              <a:defRPr b="1" sz="2800"/>
            </a:pPr>
            <a:r>
              <a:t>Retain the talent</a:t>
            </a:r>
          </a:p>
          <a:p>
            <a:pPr>
              <a:spcBef>
                <a:spcPts val="2500"/>
              </a:spcBef>
              <a:defRPr b="1" sz="2800"/>
            </a:pPr>
            <a:r>
              <a:t>Happy talent attracts more talent</a:t>
            </a:r>
          </a:p>
        </p:txBody>
      </p:sp>
      <p:sp>
        <p:nvSpPr>
          <p:cNvPr id="168" name="Shape 168"/>
          <p:cNvSpPr/>
          <p:nvPr>
            <p:ph type="title"/>
          </p:nvPr>
        </p:nvSpPr>
        <p:spPr>
          <a:xfrm>
            <a:off x="41599" y="177406"/>
            <a:ext cx="8229601" cy="716729"/>
          </a:xfrm>
          <a:prstGeom prst="rect">
            <a:avLst/>
          </a:prstGeom>
        </p:spPr>
        <p:txBody>
          <a:bodyPr/>
          <a:lstStyle>
            <a:lvl1pPr>
              <a:defRPr sz="3200"/>
            </a:lvl1pPr>
          </a:lstStyle>
          <a:p>
            <a:pPr/>
            <a:r>
              <a:t>The “Grow” Mindset</a:t>
            </a:r>
          </a:p>
        </p:txBody>
      </p:sp>
      <p:sp>
        <p:nvSpPr>
          <p:cNvPr id="169" name="Shape 169"/>
          <p:cNvSpPr/>
          <p:nvPr/>
        </p:nvSpPr>
        <p:spPr>
          <a:xfrm>
            <a:off x="1458463" y="1782148"/>
            <a:ext cx="551062" cy="554322"/>
          </a:xfrm>
          <a:prstGeom prst="ellipse">
            <a:avLst/>
          </a:prstGeom>
          <a:solidFill>
            <a:srgbClr val="BF1E2E"/>
          </a:solidFill>
          <a:ln w="12700">
            <a:miter lim="400000"/>
          </a:ln>
          <a:extLst>
            <a:ext uri="{C572A759-6A51-4108-AA02-DFA0A04FC94B}">
              <ma14:wrappingTextBoxFlag xmlns:ma14="http://schemas.microsoft.com/office/mac/drawingml/2011/main" val="1"/>
            </a:ext>
          </a:extLst>
        </p:spPr>
        <p:txBody>
          <a:bodyPr lIns="45719" rIns="45719" anchor="ctr"/>
          <a:lstStyle>
            <a:lvl1pPr>
              <a:defRPr b="1" sz="2600">
                <a:solidFill>
                  <a:srgbClr val="FFFFFF"/>
                </a:solidFill>
              </a:defRPr>
            </a:lvl1pPr>
          </a:lstStyle>
          <a:p>
            <a:pPr/>
            <a:r>
              <a:t>1</a:t>
            </a:r>
          </a:p>
        </p:txBody>
      </p:sp>
      <p:sp>
        <p:nvSpPr>
          <p:cNvPr id="170" name="Shape 170"/>
          <p:cNvSpPr/>
          <p:nvPr/>
        </p:nvSpPr>
        <p:spPr>
          <a:xfrm>
            <a:off x="1458463" y="2503315"/>
            <a:ext cx="551062" cy="554322"/>
          </a:xfrm>
          <a:prstGeom prst="ellipse">
            <a:avLst/>
          </a:prstGeom>
          <a:solidFill>
            <a:srgbClr val="BF1E2E"/>
          </a:solidFill>
          <a:ln w="12700">
            <a:miter lim="400000"/>
          </a:ln>
          <a:extLst>
            <a:ext uri="{C572A759-6A51-4108-AA02-DFA0A04FC94B}">
              <ma14:wrappingTextBoxFlag xmlns:ma14="http://schemas.microsoft.com/office/mac/drawingml/2011/main" val="1"/>
            </a:ext>
          </a:extLst>
        </p:spPr>
        <p:txBody>
          <a:bodyPr lIns="45719" rIns="45719" anchor="ctr"/>
          <a:lstStyle>
            <a:lvl1pPr>
              <a:defRPr b="1" sz="2600">
                <a:solidFill>
                  <a:srgbClr val="FFFFFF"/>
                </a:solidFill>
              </a:defRPr>
            </a:lvl1pPr>
          </a:lstStyle>
          <a:p>
            <a:pPr/>
            <a:r>
              <a:t>2</a:t>
            </a:r>
          </a:p>
        </p:txBody>
      </p:sp>
      <p:sp>
        <p:nvSpPr>
          <p:cNvPr id="171" name="Shape 171"/>
          <p:cNvSpPr/>
          <p:nvPr/>
        </p:nvSpPr>
        <p:spPr>
          <a:xfrm>
            <a:off x="1458463" y="3224483"/>
            <a:ext cx="551062" cy="554322"/>
          </a:xfrm>
          <a:prstGeom prst="ellipse">
            <a:avLst/>
          </a:prstGeom>
          <a:solidFill>
            <a:srgbClr val="BF1E2E"/>
          </a:solidFill>
          <a:ln w="12700">
            <a:miter lim="400000"/>
          </a:ln>
          <a:extLst>
            <a:ext uri="{C572A759-6A51-4108-AA02-DFA0A04FC94B}">
              <ma14:wrappingTextBoxFlag xmlns:ma14="http://schemas.microsoft.com/office/mac/drawingml/2011/main" val="1"/>
            </a:ext>
          </a:extLst>
        </p:spPr>
        <p:txBody>
          <a:bodyPr lIns="45719" rIns="45719" anchor="ctr"/>
          <a:lstStyle>
            <a:lvl1pPr>
              <a:defRPr b="1" sz="2600">
                <a:solidFill>
                  <a:srgbClr val="FFFFFF"/>
                </a:solidFill>
              </a:defRPr>
            </a:lvl1pPr>
          </a:lstStyle>
          <a:p>
            <a:pPr/>
            <a:r>
              <a:t>3</a:t>
            </a:r>
          </a:p>
        </p:txBody>
      </p:sp>
      <p:sp>
        <p:nvSpPr>
          <p:cNvPr id="172" name="Shape 172"/>
          <p:cNvSpPr/>
          <p:nvPr/>
        </p:nvSpPr>
        <p:spPr>
          <a:xfrm>
            <a:off x="939800" y="1696342"/>
            <a:ext cx="6433200" cy="1462932"/>
          </a:xfrm>
          <a:prstGeom prst="roundRect">
            <a:avLst>
              <a:gd name="adj" fmla="val 17131"/>
            </a:avLst>
          </a:prstGeom>
          <a:ln w="50800">
            <a:solidFill>
              <a:schemeClr val="accent1"/>
            </a:solidFill>
            <a:custDash>
              <a:ds d="200000" sp="200000"/>
            </a:custDash>
            <a:miter lim="400000"/>
          </a:ln>
        </p:spPr>
        <p:txBody>
          <a:bodyPr lIns="45719" rIns="45719" anchor="ctr"/>
          <a:lstStyle/>
          <a:p>
            <a:pPr/>
          </a:p>
        </p:txBody>
      </p:sp>
      <p:sp>
        <p:nvSpPr>
          <p:cNvPr id="173" name="Shape 173"/>
          <p:cNvSpPr/>
          <p:nvPr/>
        </p:nvSpPr>
        <p:spPr>
          <a:xfrm>
            <a:off x="7648224" y="1782148"/>
            <a:ext cx="619750" cy="111521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7300">
                <a:solidFill>
                  <a:schemeClr val="accent1"/>
                </a:solidFill>
              </a:defRPr>
            </a:lvl1pPr>
          </a:lstStyle>
          <a:p>
            <a:pPr/>
            <a:r>
              <a:t>?</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nvSpPr>
        <p:spPr>
          <a:xfrm>
            <a:off x="4108579" y="2590196"/>
            <a:ext cx="926841" cy="926841"/>
          </a:xfrm>
          <a:prstGeom prst="rect">
            <a:avLst/>
          </a:prstGeom>
          <a:solidFill>
            <a:srgbClr val="BF1E2E"/>
          </a:solidFill>
          <a:ln w="25400">
            <a:solidFill>
              <a:srgbClr val="BF1E2E"/>
            </a:solidFill>
          </a:ln>
        </p:spPr>
        <p:txBody>
          <a:bodyPr lIns="45719" rIns="45719" anchor="ctr"/>
          <a:lstStyle/>
          <a:p>
            <a:pPr algn="ctr">
              <a:defRPr b="1" sz="2400">
                <a:solidFill>
                  <a:srgbClr val="FFFFFF"/>
                </a:solidFill>
              </a:defRPr>
            </a:pPr>
          </a:p>
        </p:txBody>
      </p:sp>
      <p:sp>
        <p:nvSpPr>
          <p:cNvPr id="176" name="Shape 176"/>
          <p:cNvSpPr/>
          <p:nvPr>
            <p:ph type="title"/>
          </p:nvPr>
        </p:nvSpPr>
        <p:spPr>
          <a:xfrm>
            <a:off x="75753" y="215931"/>
            <a:ext cx="8992494" cy="625200"/>
          </a:xfrm>
          <a:prstGeom prst="rect">
            <a:avLst/>
          </a:prstGeom>
        </p:spPr>
        <p:txBody>
          <a:bodyPr/>
          <a:lstStyle>
            <a:lvl1pPr>
              <a:defRPr sz="2700"/>
            </a:lvl1pPr>
          </a:lstStyle>
          <a:p>
            <a:pPr/>
            <a:r>
              <a:t>Remember this isn’t a HR talk…</a:t>
            </a:r>
          </a:p>
        </p:txBody>
      </p:sp>
      <p:pic>
        <p:nvPicPr>
          <p:cNvPr id="177" name="pasted-image.pdf"/>
          <p:cNvPicPr>
            <a:picLocks noChangeAspect="1"/>
          </p:cNvPicPr>
          <p:nvPr/>
        </p:nvPicPr>
        <p:blipFill>
          <a:blip r:embed="rId2">
            <a:extLst/>
          </a:blip>
          <a:stretch>
            <a:fillRect/>
          </a:stretch>
        </p:blipFill>
        <p:spPr>
          <a:xfrm>
            <a:off x="4384200" y="2654110"/>
            <a:ext cx="375600" cy="799014"/>
          </a:xfrm>
          <a:prstGeom prst="rect">
            <a:avLst/>
          </a:prstGeom>
          <a:ln w="12700">
            <a:miter lim="400000"/>
          </a:ln>
        </p:spPr>
      </p:pic>
      <p:sp>
        <p:nvSpPr>
          <p:cNvPr id="178" name="Shape 178"/>
          <p:cNvSpPr/>
          <p:nvPr/>
        </p:nvSpPr>
        <p:spPr>
          <a:xfrm>
            <a:off x="6134888" y="2570538"/>
            <a:ext cx="2290980" cy="8840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800">
                <a:solidFill>
                  <a:srgbClr val="BF1E2E"/>
                </a:solidFill>
              </a:defRPr>
            </a:pPr>
            <a:r>
              <a:t>I don’t know how to fix and develop the </a:t>
            </a:r>
            <a:r>
              <a:rPr i="1"/>
              <a:t>individual</a:t>
            </a:r>
          </a:p>
        </p:txBody>
      </p:sp>
      <p:sp>
        <p:nvSpPr>
          <p:cNvPr id="179" name="Shape 179"/>
          <p:cNvSpPr/>
          <p:nvPr/>
        </p:nvSpPr>
        <p:spPr>
          <a:xfrm flipH="1">
            <a:off x="5115384" y="2955834"/>
            <a:ext cx="952241" cy="1"/>
          </a:xfrm>
          <a:prstGeom prst="line">
            <a:avLst/>
          </a:prstGeom>
          <a:ln w="25400">
            <a:solidFill>
              <a:srgbClr val="BF1E2E"/>
            </a:solidFill>
            <a:tailEnd type="triangle"/>
          </a:ln>
        </p:spPr>
        <p:txBody>
          <a:bodyPr lIns="45719" rIns="45719"/>
          <a:lstStyle/>
          <a:p>
            <a:pP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nvSpPr>
        <p:spPr>
          <a:xfrm>
            <a:off x="2771422" y="1253039"/>
            <a:ext cx="3601156" cy="3601156"/>
          </a:xfrm>
          <a:prstGeom prst="rect">
            <a:avLst/>
          </a:prstGeom>
          <a:solidFill>
            <a:srgbClr val="8F6923"/>
          </a:solidFill>
          <a:ln w="12700">
            <a:miter lim="400000"/>
          </a:ln>
        </p:spPr>
        <p:txBody>
          <a:bodyPr lIns="45719" rIns="45719" anchor="ctr"/>
          <a:lstStyle/>
          <a:p>
            <a:pPr>
              <a:defRPr b="1"/>
            </a:pPr>
          </a:p>
        </p:txBody>
      </p:sp>
      <p:sp>
        <p:nvSpPr>
          <p:cNvPr id="182" name="Shape 182"/>
          <p:cNvSpPr/>
          <p:nvPr/>
        </p:nvSpPr>
        <p:spPr>
          <a:xfrm>
            <a:off x="3021328" y="1502945"/>
            <a:ext cx="3101344" cy="3101344"/>
          </a:xfrm>
          <a:prstGeom prst="rect">
            <a:avLst/>
          </a:prstGeom>
          <a:solidFill>
            <a:schemeClr val="accent2">
              <a:satOff val="-8846"/>
              <a:lumOff val="-10705"/>
            </a:schemeClr>
          </a:solidFill>
          <a:ln w="12700">
            <a:miter lim="400000"/>
          </a:ln>
        </p:spPr>
        <p:txBody>
          <a:bodyPr lIns="45719" rIns="45719" anchor="ctr"/>
          <a:lstStyle/>
          <a:p>
            <a:pPr>
              <a:defRPr b="1"/>
            </a:pPr>
          </a:p>
        </p:txBody>
      </p:sp>
      <p:sp>
        <p:nvSpPr>
          <p:cNvPr id="183" name="Shape 183"/>
          <p:cNvSpPr/>
          <p:nvPr/>
        </p:nvSpPr>
        <p:spPr>
          <a:xfrm>
            <a:off x="3275841" y="1757458"/>
            <a:ext cx="2592318" cy="2592318"/>
          </a:xfrm>
          <a:prstGeom prst="rect">
            <a:avLst/>
          </a:prstGeom>
          <a:solidFill>
            <a:schemeClr val="accent2"/>
          </a:solidFill>
          <a:ln w="12700">
            <a:miter lim="400000"/>
          </a:ln>
        </p:spPr>
        <p:txBody>
          <a:bodyPr lIns="45719" rIns="45719" anchor="ctr"/>
          <a:lstStyle/>
          <a:p>
            <a:pPr>
              <a:defRPr b="1"/>
            </a:pPr>
          </a:p>
        </p:txBody>
      </p:sp>
      <p:sp>
        <p:nvSpPr>
          <p:cNvPr id="184" name="Shape 184"/>
          <p:cNvSpPr/>
          <p:nvPr/>
        </p:nvSpPr>
        <p:spPr>
          <a:xfrm>
            <a:off x="3549875" y="2031492"/>
            <a:ext cx="2044251" cy="2044250"/>
          </a:xfrm>
          <a:prstGeom prst="rect">
            <a:avLst/>
          </a:prstGeom>
          <a:solidFill>
            <a:schemeClr val="accent2">
              <a:lumOff val="11617"/>
            </a:schemeClr>
          </a:solidFill>
          <a:ln w="12700">
            <a:miter lim="400000"/>
          </a:ln>
        </p:spPr>
        <p:txBody>
          <a:bodyPr lIns="45719" rIns="45719" anchor="ctr"/>
          <a:lstStyle/>
          <a:p>
            <a:pPr>
              <a:defRPr b="1"/>
            </a:pPr>
          </a:p>
        </p:txBody>
      </p:sp>
      <p:sp>
        <p:nvSpPr>
          <p:cNvPr id="185" name="Shape 185"/>
          <p:cNvSpPr/>
          <p:nvPr/>
        </p:nvSpPr>
        <p:spPr>
          <a:xfrm>
            <a:off x="3817261" y="2298878"/>
            <a:ext cx="1509478" cy="1509478"/>
          </a:xfrm>
          <a:prstGeom prst="rect">
            <a:avLst/>
          </a:prstGeom>
          <a:solidFill>
            <a:schemeClr val="accent2">
              <a:lumOff val="23235"/>
            </a:schemeClr>
          </a:solidFill>
          <a:ln w="12700">
            <a:miter lim="400000"/>
          </a:ln>
        </p:spPr>
        <p:txBody>
          <a:bodyPr lIns="45719" rIns="45719" anchor="ctr"/>
          <a:lstStyle/>
          <a:p>
            <a:pPr>
              <a:defRPr b="1"/>
            </a:pPr>
          </a:p>
        </p:txBody>
      </p:sp>
      <p:sp>
        <p:nvSpPr>
          <p:cNvPr id="186" name="Shape 186"/>
          <p:cNvSpPr/>
          <p:nvPr/>
        </p:nvSpPr>
        <p:spPr>
          <a:xfrm>
            <a:off x="4108579" y="2590196"/>
            <a:ext cx="926841" cy="926841"/>
          </a:xfrm>
          <a:prstGeom prst="rect">
            <a:avLst/>
          </a:prstGeom>
          <a:solidFill>
            <a:srgbClr val="BF1E2E"/>
          </a:solidFill>
          <a:ln w="12700">
            <a:miter lim="400000"/>
          </a:ln>
        </p:spPr>
        <p:txBody>
          <a:bodyPr lIns="45719" rIns="45719" anchor="ctr"/>
          <a:lstStyle/>
          <a:p>
            <a:pPr algn="ctr">
              <a:defRPr b="1" sz="2400">
                <a:solidFill>
                  <a:srgbClr val="FFFFFF"/>
                </a:solidFill>
              </a:defRPr>
            </a:pPr>
          </a:p>
        </p:txBody>
      </p:sp>
      <p:sp>
        <p:nvSpPr>
          <p:cNvPr id="187" name="Shape 187"/>
          <p:cNvSpPr/>
          <p:nvPr>
            <p:ph type="title"/>
          </p:nvPr>
        </p:nvSpPr>
        <p:spPr>
          <a:xfrm>
            <a:off x="75753" y="215931"/>
            <a:ext cx="8992494" cy="625200"/>
          </a:xfrm>
          <a:prstGeom prst="rect">
            <a:avLst/>
          </a:prstGeom>
        </p:spPr>
        <p:txBody>
          <a:bodyPr/>
          <a:lstStyle>
            <a:lvl1pPr>
              <a:defRPr sz="2700"/>
            </a:lvl1pPr>
          </a:lstStyle>
          <a:p>
            <a:pPr/>
            <a:r>
              <a:t>… my focus is on the systemic conditions</a:t>
            </a:r>
          </a:p>
        </p:txBody>
      </p:sp>
      <p:sp>
        <p:nvSpPr>
          <p:cNvPr id="188" name="Shape 188"/>
          <p:cNvSpPr/>
          <p:nvPr/>
        </p:nvSpPr>
        <p:spPr>
          <a:xfrm>
            <a:off x="4198796" y="2313038"/>
            <a:ext cx="746408"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Rework</a:t>
            </a:r>
          </a:p>
        </p:txBody>
      </p:sp>
      <p:sp>
        <p:nvSpPr>
          <p:cNvPr id="189" name="Shape 189"/>
          <p:cNvSpPr/>
          <p:nvPr/>
        </p:nvSpPr>
        <p:spPr>
          <a:xfrm>
            <a:off x="3921919" y="3527969"/>
            <a:ext cx="1325561"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Too much WIP</a:t>
            </a:r>
          </a:p>
        </p:txBody>
      </p:sp>
      <p:sp>
        <p:nvSpPr>
          <p:cNvPr id="190" name="Shape 190"/>
          <p:cNvSpPr/>
          <p:nvPr/>
        </p:nvSpPr>
        <p:spPr>
          <a:xfrm>
            <a:off x="3783726" y="2031917"/>
            <a:ext cx="1576548"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Unclear Priorities</a:t>
            </a:r>
          </a:p>
        </p:txBody>
      </p:sp>
      <p:sp>
        <p:nvSpPr>
          <p:cNvPr id="191" name="Shape 191"/>
          <p:cNvSpPr/>
          <p:nvPr/>
        </p:nvSpPr>
        <p:spPr>
          <a:xfrm>
            <a:off x="4016004" y="1740980"/>
            <a:ext cx="1111992"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Bottlenecks</a:t>
            </a:r>
          </a:p>
        </p:txBody>
      </p:sp>
      <p:sp>
        <p:nvSpPr>
          <p:cNvPr id="192" name="Shape 192"/>
          <p:cNvSpPr/>
          <p:nvPr/>
        </p:nvSpPr>
        <p:spPr>
          <a:xfrm>
            <a:off x="3773873" y="3786493"/>
            <a:ext cx="159625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Lack of Feedback</a:t>
            </a:r>
          </a:p>
        </p:txBody>
      </p:sp>
      <p:sp>
        <p:nvSpPr>
          <p:cNvPr id="193" name="Shape 193"/>
          <p:cNvSpPr/>
          <p:nvPr/>
        </p:nvSpPr>
        <p:spPr>
          <a:xfrm>
            <a:off x="4202268" y="4077430"/>
            <a:ext cx="73946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Waiting</a:t>
            </a:r>
          </a:p>
        </p:txBody>
      </p:sp>
      <p:sp>
        <p:nvSpPr>
          <p:cNvPr id="194" name="Shape 194"/>
          <p:cNvSpPr/>
          <p:nvPr/>
        </p:nvSpPr>
        <p:spPr>
          <a:xfrm>
            <a:off x="4139630" y="1486337"/>
            <a:ext cx="86474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Conflicts</a:t>
            </a:r>
          </a:p>
        </p:txBody>
      </p:sp>
      <p:sp>
        <p:nvSpPr>
          <p:cNvPr id="195" name="Shape 195"/>
          <p:cNvSpPr/>
          <p:nvPr/>
        </p:nvSpPr>
        <p:spPr>
          <a:xfrm>
            <a:off x="3541509" y="4332073"/>
            <a:ext cx="2060982"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Excessive “Approvals”</a:t>
            </a:r>
          </a:p>
        </p:txBody>
      </p:sp>
      <p:sp>
        <p:nvSpPr>
          <p:cNvPr id="196" name="Shape 196"/>
          <p:cNvSpPr/>
          <p:nvPr/>
        </p:nvSpPr>
        <p:spPr>
          <a:xfrm>
            <a:off x="3679850" y="1240344"/>
            <a:ext cx="1784299"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Excessive Meetings</a:t>
            </a:r>
          </a:p>
        </p:txBody>
      </p:sp>
      <p:sp>
        <p:nvSpPr>
          <p:cNvPr id="197" name="Shape 197"/>
          <p:cNvSpPr/>
          <p:nvPr/>
        </p:nvSpPr>
        <p:spPr>
          <a:xfrm>
            <a:off x="3554209" y="4578066"/>
            <a:ext cx="210647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vl1pPr>
          </a:lstStyle>
          <a:p>
            <a:pPr/>
            <a:r>
              <a:t>Repetitive Manual Work</a:t>
            </a:r>
          </a:p>
        </p:txBody>
      </p:sp>
      <p:pic>
        <p:nvPicPr>
          <p:cNvPr id="198" name="pasted-image.pdf"/>
          <p:cNvPicPr>
            <a:picLocks noChangeAspect="1"/>
          </p:cNvPicPr>
          <p:nvPr/>
        </p:nvPicPr>
        <p:blipFill>
          <a:blip r:embed="rId3">
            <a:extLst/>
          </a:blip>
          <a:stretch>
            <a:fillRect/>
          </a:stretch>
        </p:blipFill>
        <p:spPr>
          <a:xfrm>
            <a:off x="4384200" y="2654110"/>
            <a:ext cx="375600" cy="799014"/>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nvSpPr>
        <p:spPr>
          <a:xfrm>
            <a:off x="1814296" y="1538338"/>
            <a:ext cx="5515408" cy="75812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4600"/>
            </a:lvl1pPr>
          </a:lstStyle>
          <a:p>
            <a:pPr/>
            <a:r>
              <a:t>You need a system.</a:t>
            </a:r>
          </a:p>
        </p:txBody>
      </p:sp>
      <p:sp>
        <p:nvSpPr>
          <p:cNvPr id="203" name="Shape 203"/>
          <p:cNvSpPr/>
          <p:nvPr/>
        </p:nvSpPr>
        <p:spPr>
          <a:xfrm>
            <a:off x="1504486" y="2960738"/>
            <a:ext cx="6747803" cy="10483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700"/>
              </a:spcBef>
              <a:defRPr sz="2000"/>
            </a:pPr>
            <a:r>
              <a:t>“Average leaders have quotes. Good leaders have a plan. Exceptional leaders have a system.”</a:t>
            </a:r>
          </a:p>
          <a:p>
            <a:pPr algn="r">
              <a:defRPr sz="2000"/>
            </a:pPr>
            <a:r>
              <a:t>-Urban Meyer</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xfrm>
            <a:off x="75753" y="216424"/>
            <a:ext cx="8992494" cy="625200"/>
          </a:xfrm>
          <a:prstGeom prst="rect">
            <a:avLst/>
          </a:prstGeom>
        </p:spPr>
        <p:txBody>
          <a:bodyPr/>
          <a:lstStyle>
            <a:lvl1pPr>
              <a:defRPr sz="2700"/>
            </a:lvl1pPr>
          </a:lstStyle>
          <a:p>
            <a:pPr/>
            <a:r>
              <a:t>How do we know we are creating better conditions?</a:t>
            </a:r>
          </a:p>
        </p:txBody>
      </p:sp>
      <p:sp>
        <p:nvSpPr>
          <p:cNvPr id="208" name="Shape 208"/>
          <p:cNvSpPr/>
          <p:nvPr/>
        </p:nvSpPr>
        <p:spPr>
          <a:xfrm>
            <a:off x="255570" y="1413415"/>
            <a:ext cx="3458305" cy="24445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spcBef>
                <a:spcPts val="600"/>
              </a:spcBef>
              <a:defRPr sz="2200">
                <a:solidFill>
                  <a:srgbClr val="B85C00"/>
                </a:solidFill>
              </a:defRPr>
            </a:pPr>
            <a:r>
              <a:t>Work Overload</a:t>
            </a:r>
          </a:p>
          <a:p>
            <a:pPr>
              <a:spcBef>
                <a:spcPts val="600"/>
              </a:spcBef>
              <a:defRPr sz="2200">
                <a:solidFill>
                  <a:srgbClr val="B85C00"/>
                </a:solidFill>
              </a:defRPr>
            </a:pPr>
            <a:r>
              <a:t>Lack of Control</a:t>
            </a:r>
          </a:p>
          <a:p>
            <a:pPr>
              <a:spcBef>
                <a:spcPts val="600"/>
              </a:spcBef>
              <a:defRPr sz="2200">
                <a:solidFill>
                  <a:srgbClr val="B85C00"/>
                </a:solidFill>
              </a:defRPr>
            </a:pPr>
            <a:r>
              <a:t>Insufficient Rewards</a:t>
            </a:r>
          </a:p>
          <a:p>
            <a:pPr>
              <a:spcBef>
                <a:spcPts val="600"/>
              </a:spcBef>
              <a:defRPr sz="2200">
                <a:solidFill>
                  <a:srgbClr val="B85C00"/>
                </a:solidFill>
              </a:defRPr>
            </a:pPr>
            <a:r>
              <a:t>Breakdown of Community </a:t>
            </a:r>
          </a:p>
          <a:p>
            <a:pPr>
              <a:spcBef>
                <a:spcPts val="600"/>
              </a:spcBef>
              <a:defRPr sz="2200">
                <a:solidFill>
                  <a:srgbClr val="B85C00"/>
                </a:solidFill>
              </a:defRPr>
            </a:pPr>
            <a:r>
              <a:t>Absence of Fairness</a:t>
            </a:r>
          </a:p>
          <a:p>
            <a:pPr>
              <a:spcBef>
                <a:spcPts val="600"/>
              </a:spcBef>
              <a:defRPr sz="2200">
                <a:solidFill>
                  <a:srgbClr val="B85C00"/>
                </a:solidFill>
              </a:defRPr>
            </a:pPr>
            <a:r>
              <a:t>Value Conflicts</a:t>
            </a:r>
          </a:p>
        </p:txBody>
      </p:sp>
      <p:sp>
        <p:nvSpPr>
          <p:cNvPr id="209" name="Shape 209"/>
          <p:cNvSpPr/>
          <p:nvPr/>
        </p:nvSpPr>
        <p:spPr>
          <a:xfrm>
            <a:off x="288655" y="983108"/>
            <a:ext cx="2292820" cy="41250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200" u="sng"/>
            </a:lvl1pPr>
          </a:lstStyle>
          <a:p>
            <a:pPr/>
            <a:r>
              <a:t>People Burnout*</a:t>
            </a:r>
          </a:p>
        </p:txBody>
      </p:sp>
      <p:sp>
        <p:nvSpPr>
          <p:cNvPr id="210" name="Shape 210"/>
          <p:cNvSpPr/>
          <p:nvPr/>
        </p:nvSpPr>
        <p:spPr>
          <a:xfrm>
            <a:off x="191288" y="4163004"/>
            <a:ext cx="3118233" cy="4920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*Christina Maslach, UC Berkeley</a:t>
            </a:r>
          </a:p>
          <a:p>
            <a:pPr/>
            <a:r>
              <a:t>Organizational risk factors for burnout </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xfrm>
            <a:off x="75753" y="216424"/>
            <a:ext cx="8992494" cy="625200"/>
          </a:xfrm>
          <a:prstGeom prst="rect">
            <a:avLst/>
          </a:prstGeom>
        </p:spPr>
        <p:txBody>
          <a:bodyPr/>
          <a:lstStyle>
            <a:lvl1pPr>
              <a:defRPr sz="2700"/>
            </a:lvl1pPr>
          </a:lstStyle>
          <a:p>
            <a:pPr/>
            <a:r>
              <a:t>How do we know we are creating better conditions?</a:t>
            </a:r>
          </a:p>
        </p:txBody>
      </p:sp>
      <p:sp>
        <p:nvSpPr>
          <p:cNvPr id="215" name="Shape 215"/>
          <p:cNvSpPr/>
          <p:nvPr/>
        </p:nvSpPr>
        <p:spPr>
          <a:xfrm>
            <a:off x="255570" y="1413415"/>
            <a:ext cx="3458305" cy="24445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spcBef>
                <a:spcPts val="600"/>
              </a:spcBef>
              <a:defRPr sz="2200">
                <a:solidFill>
                  <a:srgbClr val="B85C00"/>
                </a:solidFill>
              </a:defRPr>
            </a:pPr>
            <a:r>
              <a:t>Work Overload</a:t>
            </a:r>
          </a:p>
          <a:p>
            <a:pPr>
              <a:spcBef>
                <a:spcPts val="600"/>
              </a:spcBef>
              <a:defRPr sz="2200">
                <a:solidFill>
                  <a:srgbClr val="B85C00"/>
                </a:solidFill>
              </a:defRPr>
            </a:pPr>
            <a:r>
              <a:t>Lack of Control</a:t>
            </a:r>
          </a:p>
          <a:p>
            <a:pPr>
              <a:spcBef>
                <a:spcPts val="600"/>
              </a:spcBef>
              <a:defRPr sz="2200">
                <a:solidFill>
                  <a:srgbClr val="B85C00"/>
                </a:solidFill>
              </a:defRPr>
            </a:pPr>
            <a:r>
              <a:t>Insufficient Rewards</a:t>
            </a:r>
          </a:p>
          <a:p>
            <a:pPr>
              <a:spcBef>
                <a:spcPts val="600"/>
              </a:spcBef>
              <a:defRPr sz="2200">
                <a:solidFill>
                  <a:srgbClr val="B85C00"/>
                </a:solidFill>
              </a:defRPr>
            </a:pPr>
            <a:r>
              <a:t>Breakdown of Community </a:t>
            </a:r>
          </a:p>
          <a:p>
            <a:pPr>
              <a:spcBef>
                <a:spcPts val="600"/>
              </a:spcBef>
              <a:defRPr sz="2200">
                <a:solidFill>
                  <a:srgbClr val="B85C00"/>
                </a:solidFill>
              </a:defRPr>
            </a:pPr>
            <a:r>
              <a:t>Absence of Fairness</a:t>
            </a:r>
          </a:p>
          <a:p>
            <a:pPr>
              <a:spcBef>
                <a:spcPts val="600"/>
              </a:spcBef>
              <a:defRPr sz="2200">
                <a:solidFill>
                  <a:srgbClr val="B85C00"/>
                </a:solidFill>
              </a:defRPr>
            </a:pPr>
            <a:r>
              <a:t>Value Conflicts</a:t>
            </a:r>
          </a:p>
        </p:txBody>
      </p:sp>
      <p:sp>
        <p:nvSpPr>
          <p:cNvPr id="216" name="Shape 216"/>
          <p:cNvSpPr/>
          <p:nvPr/>
        </p:nvSpPr>
        <p:spPr>
          <a:xfrm>
            <a:off x="5208570" y="1413415"/>
            <a:ext cx="3567309" cy="24445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spcBef>
                <a:spcPts val="600"/>
              </a:spcBef>
              <a:defRPr sz="2200">
                <a:solidFill>
                  <a:srgbClr val="005C8E"/>
                </a:solidFill>
              </a:defRPr>
            </a:pPr>
            <a:r>
              <a:t>Leveled Work</a:t>
            </a:r>
          </a:p>
          <a:p>
            <a:pPr>
              <a:spcBef>
                <a:spcPts val="600"/>
              </a:spcBef>
              <a:defRPr sz="2200">
                <a:solidFill>
                  <a:srgbClr val="005C8E"/>
                </a:solidFill>
              </a:defRPr>
            </a:pPr>
            <a:r>
              <a:t>Empowered</a:t>
            </a:r>
          </a:p>
          <a:p>
            <a:pPr>
              <a:spcBef>
                <a:spcPts val="600"/>
              </a:spcBef>
              <a:defRPr sz="2200">
                <a:solidFill>
                  <a:srgbClr val="005C8E"/>
                </a:solidFill>
              </a:defRPr>
            </a:pPr>
            <a:r>
              <a:t>Sufficient Rewards</a:t>
            </a:r>
          </a:p>
          <a:p>
            <a:pPr>
              <a:spcBef>
                <a:spcPts val="600"/>
              </a:spcBef>
              <a:defRPr sz="2200">
                <a:solidFill>
                  <a:srgbClr val="005C8E"/>
                </a:solidFill>
              </a:defRPr>
            </a:pPr>
            <a:r>
              <a:t>Supportive Community </a:t>
            </a:r>
          </a:p>
          <a:p>
            <a:pPr>
              <a:spcBef>
                <a:spcPts val="600"/>
              </a:spcBef>
              <a:defRPr sz="2200">
                <a:solidFill>
                  <a:srgbClr val="005C8E"/>
                </a:solidFill>
              </a:defRPr>
            </a:pPr>
            <a:r>
              <a:t>Fairness and Transparency</a:t>
            </a:r>
          </a:p>
          <a:p>
            <a:pPr>
              <a:spcBef>
                <a:spcPts val="600"/>
              </a:spcBef>
              <a:defRPr sz="2200">
                <a:solidFill>
                  <a:srgbClr val="005C8E"/>
                </a:solidFill>
              </a:defRPr>
            </a:pPr>
            <a:r>
              <a:t>Aligned Values</a:t>
            </a:r>
          </a:p>
        </p:txBody>
      </p:sp>
      <p:sp>
        <p:nvSpPr>
          <p:cNvPr id="217" name="Shape 217"/>
          <p:cNvSpPr/>
          <p:nvPr/>
        </p:nvSpPr>
        <p:spPr>
          <a:xfrm>
            <a:off x="4052808" y="1930058"/>
            <a:ext cx="714227" cy="1411215"/>
          </a:xfrm>
          <a:prstGeom prst="rightArrow">
            <a:avLst>
              <a:gd name="adj1" fmla="val 54849"/>
              <a:gd name="adj2" fmla="val 54346"/>
            </a:avLst>
          </a:prstGeom>
          <a:solidFill>
            <a:srgbClr val="FFFFFF"/>
          </a:solidFill>
          <a:ln w="12700">
            <a:solidFill>
              <a:schemeClr val="accent1"/>
            </a:solidFill>
            <a:prstDash val="sysDot"/>
            <a:miter lim="400000"/>
          </a:ln>
        </p:spPr>
        <p:txBody>
          <a:bodyPr lIns="45719" rIns="45719" anchor="ctr"/>
          <a:lstStyle/>
          <a:p>
            <a:pPr/>
          </a:p>
        </p:txBody>
      </p:sp>
      <p:sp>
        <p:nvSpPr>
          <p:cNvPr id="218" name="Shape 218"/>
          <p:cNvSpPr/>
          <p:nvPr/>
        </p:nvSpPr>
        <p:spPr>
          <a:xfrm>
            <a:off x="288655" y="983108"/>
            <a:ext cx="2292820" cy="41250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200" u="sng"/>
            </a:lvl1pPr>
          </a:lstStyle>
          <a:p>
            <a:pPr/>
            <a:r>
              <a:t>People Burnout*</a:t>
            </a:r>
          </a:p>
        </p:txBody>
      </p:sp>
      <p:sp>
        <p:nvSpPr>
          <p:cNvPr id="219" name="Shape 219"/>
          <p:cNvSpPr/>
          <p:nvPr/>
        </p:nvSpPr>
        <p:spPr>
          <a:xfrm>
            <a:off x="5224722" y="983108"/>
            <a:ext cx="2045070" cy="41250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200" u="sng"/>
            </a:lvl1pPr>
          </a:lstStyle>
          <a:p>
            <a:pPr/>
            <a:r>
              <a:t>People Thrive*</a:t>
            </a:r>
          </a:p>
        </p:txBody>
      </p:sp>
      <p:sp>
        <p:nvSpPr>
          <p:cNvPr id="220" name="Shape 220"/>
          <p:cNvSpPr/>
          <p:nvPr/>
        </p:nvSpPr>
        <p:spPr>
          <a:xfrm>
            <a:off x="191288" y="4163004"/>
            <a:ext cx="3118233" cy="4920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*Christina Maslach, UC Berkeley</a:t>
            </a:r>
          </a:p>
          <a:p>
            <a:pPr/>
            <a:r>
              <a:t>Organizational risk factors for burnout </a:t>
            </a:r>
          </a:p>
        </p:txBody>
      </p:sp>
      <p:sp>
        <p:nvSpPr>
          <p:cNvPr id="221" name="Shape 221"/>
          <p:cNvSpPr/>
          <p:nvPr/>
        </p:nvSpPr>
        <p:spPr>
          <a:xfrm>
            <a:off x="5195088" y="4163004"/>
            <a:ext cx="1517252" cy="2888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*John Willis and I </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xfrm>
            <a:off x="75753" y="215931"/>
            <a:ext cx="8992494" cy="625200"/>
          </a:xfrm>
          <a:prstGeom prst="rect">
            <a:avLst/>
          </a:prstGeom>
        </p:spPr>
        <p:txBody>
          <a:bodyPr/>
          <a:lstStyle>
            <a:lvl1pPr>
              <a:defRPr sz="2700"/>
            </a:lvl1pPr>
          </a:lstStyle>
          <a:p>
            <a:pPr/>
            <a:r>
              <a:t>About that system… Let’s lean on Lean</a:t>
            </a:r>
          </a:p>
        </p:txBody>
      </p:sp>
      <p:pic>
        <p:nvPicPr>
          <p:cNvPr id="226" name="image92.png"/>
          <p:cNvPicPr>
            <a:picLocks noChangeAspect="1"/>
          </p:cNvPicPr>
          <p:nvPr/>
        </p:nvPicPr>
        <p:blipFill>
          <a:blip r:embed="rId2">
            <a:extLst/>
          </a:blip>
          <a:stretch>
            <a:fillRect/>
          </a:stretch>
        </p:blipFill>
        <p:spPr>
          <a:xfrm>
            <a:off x="1170312" y="1320545"/>
            <a:ext cx="2094337" cy="2038454"/>
          </a:xfrm>
          <a:prstGeom prst="rect">
            <a:avLst/>
          </a:prstGeom>
          <a:ln w="12700">
            <a:miter lim="400000"/>
          </a:ln>
        </p:spPr>
      </p:pic>
      <p:pic>
        <p:nvPicPr>
          <p:cNvPr id="227" name="image91.png"/>
          <p:cNvPicPr>
            <a:picLocks noChangeAspect="1"/>
          </p:cNvPicPr>
          <p:nvPr/>
        </p:nvPicPr>
        <p:blipFill>
          <a:blip r:embed="rId3">
            <a:extLst/>
          </a:blip>
          <a:stretch>
            <a:fillRect/>
          </a:stretch>
        </p:blipFill>
        <p:spPr>
          <a:xfrm>
            <a:off x="3544966" y="1113594"/>
            <a:ext cx="1850932" cy="953917"/>
          </a:xfrm>
          <a:prstGeom prst="rect">
            <a:avLst/>
          </a:prstGeom>
          <a:ln w="12700">
            <a:miter lim="400000"/>
          </a:ln>
        </p:spPr>
      </p:pic>
      <p:sp>
        <p:nvSpPr>
          <p:cNvPr id="228" name="Shape 228"/>
          <p:cNvSpPr/>
          <p:nvPr/>
        </p:nvSpPr>
        <p:spPr>
          <a:xfrm>
            <a:off x="3534268" y="2769712"/>
            <a:ext cx="1904267" cy="1041224"/>
          </a:xfrm>
          <a:prstGeom prst="roundRect">
            <a:avLst>
              <a:gd name="adj" fmla="val 34933"/>
            </a:avLst>
          </a:prstGeom>
          <a:ln w="38100">
            <a:solidFill>
              <a:srgbClr val="666666"/>
            </a:solidFill>
          </a:ln>
        </p:spPr>
        <p:txBody>
          <a:bodyPr lIns="45719" rIns="45719" anchor="ctr"/>
          <a:lstStyle/>
          <a:p>
            <a:pPr algn="ctr">
              <a:defRPr sz="4000">
                <a:solidFill>
                  <a:srgbClr val="FFFFFF"/>
                </a:solidFill>
                <a:latin typeface="Cabin"/>
                <a:ea typeface="Cabin"/>
                <a:cs typeface="Cabin"/>
                <a:sym typeface="Cabin"/>
              </a:defRPr>
            </a:pPr>
          </a:p>
        </p:txBody>
      </p:sp>
      <p:sp>
        <p:nvSpPr>
          <p:cNvPr id="229" name="Shape 229"/>
          <p:cNvSpPr/>
          <p:nvPr/>
        </p:nvSpPr>
        <p:spPr>
          <a:xfrm>
            <a:off x="3531419" y="1037240"/>
            <a:ext cx="1904267" cy="1106619"/>
          </a:xfrm>
          <a:prstGeom prst="roundRect">
            <a:avLst>
              <a:gd name="adj" fmla="val 32869"/>
            </a:avLst>
          </a:prstGeom>
          <a:ln w="38100">
            <a:solidFill>
              <a:srgbClr val="666666"/>
            </a:solidFill>
          </a:ln>
        </p:spPr>
        <p:txBody>
          <a:bodyPr lIns="45719" rIns="45719" anchor="ctr"/>
          <a:lstStyle/>
          <a:p>
            <a:pPr algn="ctr">
              <a:defRPr sz="4000">
                <a:solidFill>
                  <a:srgbClr val="FFFFFF"/>
                </a:solidFill>
                <a:latin typeface="Cabin"/>
                <a:ea typeface="Cabin"/>
                <a:cs typeface="Cabin"/>
                <a:sym typeface="Cabin"/>
              </a:defRPr>
            </a:pPr>
          </a:p>
        </p:txBody>
      </p:sp>
      <p:pic>
        <p:nvPicPr>
          <p:cNvPr id="230" name="image103.png"/>
          <p:cNvPicPr>
            <a:picLocks noChangeAspect="1"/>
          </p:cNvPicPr>
          <p:nvPr/>
        </p:nvPicPr>
        <p:blipFill>
          <a:blip r:embed="rId4">
            <a:extLst/>
          </a:blip>
          <a:stretch>
            <a:fillRect/>
          </a:stretch>
        </p:blipFill>
        <p:spPr>
          <a:xfrm>
            <a:off x="3917681" y="2890611"/>
            <a:ext cx="1160633" cy="799517"/>
          </a:xfrm>
          <a:prstGeom prst="rect">
            <a:avLst/>
          </a:prstGeom>
          <a:ln w="12700">
            <a:miter lim="400000"/>
          </a:ln>
        </p:spPr>
      </p:pic>
      <p:pic>
        <p:nvPicPr>
          <p:cNvPr id="231" name="image104.png"/>
          <p:cNvPicPr>
            <a:picLocks noChangeAspect="1"/>
          </p:cNvPicPr>
          <p:nvPr/>
        </p:nvPicPr>
        <p:blipFill>
          <a:blip r:embed="rId5">
            <a:extLst/>
          </a:blip>
          <a:stretch>
            <a:fillRect/>
          </a:stretch>
        </p:blipFill>
        <p:spPr>
          <a:xfrm>
            <a:off x="5731370" y="1354816"/>
            <a:ext cx="1890849" cy="1970002"/>
          </a:xfrm>
          <a:prstGeom prst="rect">
            <a:avLst/>
          </a:prstGeom>
          <a:ln w="12700">
            <a:miter lim="400000"/>
          </a:ln>
        </p:spPr>
      </p:pic>
      <p:sp>
        <p:nvSpPr>
          <p:cNvPr id="232" name="Shape 232"/>
          <p:cNvSpPr/>
          <p:nvPr/>
        </p:nvSpPr>
        <p:spPr>
          <a:xfrm>
            <a:off x="5552191" y="1037240"/>
            <a:ext cx="2249247" cy="2770368"/>
          </a:xfrm>
          <a:prstGeom prst="roundRect">
            <a:avLst>
              <a:gd name="adj" fmla="val 18475"/>
            </a:avLst>
          </a:prstGeom>
          <a:ln w="38100">
            <a:solidFill>
              <a:srgbClr val="666666"/>
            </a:solidFill>
          </a:ln>
        </p:spPr>
        <p:txBody>
          <a:bodyPr lIns="45719" rIns="45719" anchor="ctr"/>
          <a:lstStyle/>
          <a:p>
            <a:pPr algn="ctr">
              <a:defRPr sz="4000">
                <a:solidFill>
                  <a:srgbClr val="FFFFFF"/>
                </a:solidFill>
                <a:latin typeface="Cabin"/>
                <a:ea typeface="Cabin"/>
                <a:cs typeface="Cabin"/>
                <a:sym typeface="Cabin"/>
              </a:defRPr>
            </a:pPr>
          </a:p>
        </p:txBody>
      </p:sp>
      <p:sp>
        <p:nvSpPr>
          <p:cNvPr id="233" name="Shape 233"/>
          <p:cNvSpPr/>
          <p:nvPr/>
        </p:nvSpPr>
        <p:spPr>
          <a:xfrm>
            <a:off x="1031828" y="3578203"/>
            <a:ext cx="2353199" cy="5123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defRPr b="1" sz="1300">
                <a:latin typeface="+mn-lt"/>
                <a:ea typeface="+mn-ea"/>
                <a:cs typeface="+mn-cs"/>
                <a:sym typeface="Helvetica Neue"/>
              </a:defRPr>
            </a:pPr>
            <a:r>
              <a:t>Value Stream Mapping</a:t>
            </a:r>
          </a:p>
          <a:p>
            <a:pPr algn="ctr">
              <a:defRPr b="1" sz="1300">
                <a:latin typeface="+mn-lt"/>
                <a:ea typeface="+mn-ea"/>
                <a:cs typeface="+mn-cs"/>
                <a:sym typeface="Helvetica Neue"/>
              </a:defRPr>
            </a:pPr>
            <a:r>
              <a:t>Lean Waste Analysis</a:t>
            </a:r>
          </a:p>
        </p:txBody>
      </p:sp>
      <p:sp>
        <p:nvSpPr>
          <p:cNvPr id="234" name="Shape 234"/>
          <p:cNvSpPr/>
          <p:nvPr/>
        </p:nvSpPr>
        <p:spPr>
          <a:xfrm>
            <a:off x="3469023" y="3828156"/>
            <a:ext cx="1906136" cy="5123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defRPr b="1" sz="1300">
                <a:latin typeface="+mn-lt"/>
                <a:ea typeface="+mn-ea"/>
                <a:cs typeface="+mn-cs"/>
                <a:sym typeface="Helvetica Neue"/>
              </a:defRPr>
            </a:lvl1pPr>
          </a:lstStyle>
          <a:p>
            <a:pPr/>
            <a:r>
              <a:t>Service Delivery Metrics</a:t>
            </a:r>
          </a:p>
        </p:txBody>
      </p:sp>
      <p:sp>
        <p:nvSpPr>
          <p:cNvPr id="235" name="Shape 235"/>
          <p:cNvSpPr/>
          <p:nvPr/>
        </p:nvSpPr>
        <p:spPr>
          <a:xfrm>
            <a:off x="3544966" y="2119142"/>
            <a:ext cx="1906136" cy="3396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defRPr b="1" sz="1300">
                <a:latin typeface="+mn-lt"/>
                <a:ea typeface="+mn-ea"/>
                <a:cs typeface="+mn-cs"/>
                <a:sym typeface="Helvetica Neue"/>
              </a:defRPr>
            </a:lvl1pPr>
          </a:lstStyle>
          <a:p>
            <a:pPr/>
            <a:r>
              <a:t>Systems Thinking</a:t>
            </a:r>
          </a:p>
        </p:txBody>
      </p:sp>
      <p:sp>
        <p:nvSpPr>
          <p:cNvPr id="236" name="Shape 236"/>
          <p:cNvSpPr/>
          <p:nvPr/>
        </p:nvSpPr>
        <p:spPr>
          <a:xfrm>
            <a:off x="5705611" y="3738041"/>
            <a:ext cx="1942367" cy="5123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defRPr b="1" sz="1300">
                <a:latin typeface="+mn-lt"/>
                <a:ea typeface="+mn-ea"/>
                <a:cs typeface="+mn-cs"/>
                <a:sym typeface="Helvetica Neue"/>
              </a:defRPr>
            </a:lvl1pPr>
          </a:lstStyle>
          <a:p>
            <a:pPr/>
            <a:r>
              <a:t>A3/ Improvement Kata</a:t>
            </a:r>
          </a:p>
        </p:txBody>
      </p:sp>
      <p:sp>
        <p:nvSpPr>
          <p:cNvPr id="237" name="Shape 237"/>
          <p:cNvSpPr/>
          <p:nvPr/>
        </p:nvSpPr>
        <p:spPr>
          <a:xfrm>
            <a:off x="1031096" y="1187186"/>
            <a:ext cx="2354662" cy="2320314"/>
          </a:xfrm>
          <a:prstGeom prst="roundRect">
            <a:avLst>
              <a:gd name="adj" fmla="val 15676"/>
            </a:avLst>
          </a:prstGeom>
          <a:ln w="38100">
            <a:solidFill>
              <a:srgbClr val="666666"/>
            </a:solidFill>
          </a:ln>
        </p:spPr>
        <p:txBody>
          <a:bodyPr lIns="45719" rIns="45719" anchor="ctr"/>
          <a:lstStyle/>
          <a:p>
            <a:pPr algn="ctr">
              <a:defRPr sz="4000">
                <a:solidFill>
                  <a:srgbClr val="FFFFFF"/>
                </a:solidFill>
                <a:latin typeface="Cabin"/>
                <a:ea typeface="Cabin"/>
                <a:cs typeface="Cabin"/>
                <a:sym typeface="Cabin"/>
              </a:defRPr>
            </a:pP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xfrm>
            <a:off x="75753" y="215931"/>
            <a:ext cx="8992494" cy="625200"/>
          </a:xfrm>
          <a:prstGeom prst="rect">
            <a:avLst/>
          </a:prstGeom>
        </p:spPr>
        <p:txBody>
          <a:bodyPr/>
          <a:lstStyle>
            <a:lvl1pPr>
              <a:defRPr sz="2700"/>
            </a:lvl1pPr>
          </a:lstStyle>
          <a:p>
            <a:pPr/>
            <a:r>
              <a:t>About that system… Let’s lean on Lean</a:t>
            </a:r>
          </a:p>
        </p:txBody>
      </p:sp>
      <p:pic>
        <p:nvPicPr>
          <p:cNvPr id="240" name="image92.png"/>
          <p:cNvPicPr>
            <a:picLocks noChangeAspect="1"/>
          </p:cNvPicPr>
          <p:nvPr/>
        </p:nvPicPr>
        <p:blipFill>
          <a:blip r:embed="rId2">
            <a:extLst/>
          </a:blip>
          <a:stretch>
            <a:fillRect/>
          </a:stretch>
        </p:blipFill>
        <p:spPr>
          <a:xfrm>
            <a:off x="1170312" y="1320545"/>
            <a:ext cx="2094337" cy="2038454"/>
          </a:xfrm>
          <a:prstGeom prst="rect">
            <a:avLst/>
          </a:prstGeom>
          <a:ln w="12700">
            <a:miter lim="400000"/>
          </a:ln>
        </p:spPr>
      </p:pic>
      <p:pic>
        <p:nvPicPr>
          <p:cNvPr id="241" name="image91.png"/>
          <p:cNvPicPr>
            <a:picLocks noChangeAspect="1"/>
          </p:cNvPicPr>
          <p:nvPr/>
        </p:nvPicPr>
        <p:blipFill>
          <a:blip r:embed="rId3">
            <a:extLst/>
          </a:blip>
          <a:stretch>
            <a:fillRect/>
          </a:stretch>
        </p:blipFill>
        <p:spPr>
          <a:xfrm>
            <a:off x="3544966" y="1113594"/>
            <a:ext cx="1850932" cy="953917"/>
          </a:xfrm>
          <a:prstGeom prst="rect">
            <a:avLst/>
          </a:prstGeom>
          <a:ln w="12700">
            <a:miter lim="400000"/>
          </a:ln>
        </p:spPr>
      </p:pic>
      <p:sp>
        <p:nvSpPr>
          <p:cNvPr id="242" name="Shape 242"/>
          <p:cNvSpPr/>
          <p:nvPr/>
        </p:nvSpPr>
        <p:spPr>
          <a:xfrm>
            <a:off x="3534268" y="2769712"/>
            <a:ext cx="1904267" cy="1041224"/>
          </a:xfrm>
          <a:prstGeom prst="roundRect">
            <a:avLst>
              <a:gd name="adj" fmla="val 34933"/>
            </a:avLst>
          </a:prstGeom>
          <a:ln w="38100">
            <a:solidFill>
              <a:srgbClr val="666666"/>
            </a:solidFill>
          </a:ln>
        </p:spPr>
        <p:txBody>
          <a:bodyPr lIns="45719" rIns="45719" anchor="ctr"/>
          <a:lstStyle/>
          <a:p>
            <a:pPr algn="ctr">
              <a:defRPr sz="4000">
                <a:solidFill>
                  <a:srgbClr val="FFFFFF"/>
                </a:solidFill>
                <a:latin typeface="Cabin"/>
                <a:ea typeface="Cabin"/>
                <a:cs typeface="Cabin"/>
                <a:sym typeface="Cabin"/>
              </a:defRPr>
            </a:pPr>
          </a:p>
        </p:txBody>
      </p:sp>
      <p:sp>
        <p:nvSpPr>
          <p:cNvPr id="243" name="Shape 243"/>
          <p:cNvSpPr/>
          <p:nvPr/>
        </p:nvSpPr>
        <p:spPr>
          <a:xfrm>
            <a:off x="3531419" y="1037240"/>
            <a:ext cx="1904267" cy="1106619"/>
          </a:xfrm>
          <a:prstGeom prst="roundRect">
            <a:avLst>
              <a:gd name="adj" fmla="val 32869"/>
            </a:avLst>
          </a:prstGeom>
          <a:ln w="38100">
            <a:solidFill>
              <a:srgbClr val="666666"/>
            </a:solidFill>
          </a:ln>
        </p:spPr>
        <p:txBody>
          <a:bodyPr lIns="45719" rIns="45719" anchor="ctr"/>
          <a:lstStyle/>
          <a:p>
            <a:pPr algn="ctr">
              <a:defRPr sz="4000">
                <a:solidFill>
                  <a:srgbClr val="FFFFFF"/>
                </a:solidFill>
                <a:latin typeface="Cabin"/>
                <a:ea typeface="Cabin"/>
                <a:cs typeface="Cabin"/>
                <a:sym typeface="Cabin"/>
              </a:defRPr>
            </a:pPr>
          </a:p>
        </p:txBody>
      </p:sp>
      <p:pic>
        <p:nvPicPr>
          <p:cNvPr id="244" name="image103.png"/>
          <p:cNvPicPr>
            <a:picLocks noChangeAspect="1"/>
          </p:cNvPicPr>
          <p:nvPr/>
        </p:nvPicPr>
        <p:blipFill>
          <a:blip r:embed="rId4">
            <a:extLst/>
          </a:blip>
          <a:stretch>
            <a:fillRect/>
          </a:stretch>
        </p:blipFill>
        <p:spPr>
          <a:xfrm>
            <a:off x="3917681" y="2890611"/>
            <a:ext cx="1160633" cy="799517"/>
          </a:xfrm>
          <a:prstGeom prst="rect">
            <a:avLst/>
          </a:prstGeom>
          <a:ln w="12700">
            <a:miter lim="400000"/>
          </a:ln>
        </p:spPr>
      </p:pic>
      <p:pic>
        <p:nvPicPr>
          <p:cNvPr id="245" name="image104.png"/>
          <p:cNvPicPr>
            <a:picLocks noChangeAspect="1"/>
          </p:cNvPicPr>
          <p:nvPr/>
        </p:nvPicPr>
        <p:blipFill>
          <a:blip r:embed="rId5">
            <a:extLst/>
          </a:blip>
          <a:stretch>
            <a:fillRect/>
          </a:stretch>
        </p:blipFill>
        <p:spPr>
          <a:xfrm>
            <a:off x="5731370" y="1354816"/>
            <a:ext cx="1890849" cy="1970002"/>
          </a:xfrm>
          <a:prstGeom prst="rect">
            <a:avLst/>
          </a:prstGeom>
          <a:ln w="12700">
            <a:miter lim="400000"/>
          </a:ln>
        </p:spPr>
      </p:pic>
      <p:sp>
        <p:nvSpPr>
          <p:cNvPr id="246" name="Shape 246"/>
          <p:cNvSpPr/>
          <p:nvPr/>
        </p:nvSpPr>
        <p:spPr>
          <a:xfrm>
            <a:off x="5552191" y="1037240"/>
            <a:ext cx="2249247" cy="2770368"/>
          </a:xfrm>
          <a:prstGeom prst="roundRect">
            <a:avLst>
              <a:gd name="adj" fmla="val 18475"/>
            </a:avLst>
          </a:prstGeom>
          <a:ln w="38100">
            <a:solidFill>
              <a:srgbClr val="666666"/>
            </a:solidFill>
          </a:ln>
        </p:spPr>
        <p:txBody>
          <a:bodyPr lIns="45719" rIns="45719" anchor="ctr"/>
          <a:lstStyle/>
          <a:p>
            <a:pPr algn="ctr">
              <a:defRPr sz="4000">
                <a:solidFill>
                  <a:srgbClr val="FFFFFF"/>
                </a:solidFill>
                <a:latin typeface="Cabin"/>
                <a:ea typeface="Cabin"/>
                <a:cs typeface="Cabin"/>
                <a:sym typeface="Cabin"/>
              </a:defRPr>
            </a:pPr>
          </a:p>
        </p:txBody>
      </p:sp>
      <p:sp>
        <p:nvSpPr>
          <p:cNvPr id="247" name="Shape 247"/>
          <p:cNvSpPr/>
          <p:nvPr/>
        </p:nvSpPr>
        <p:spPr>
          <a:xfrm>
            <a:off x="1031828" y="3578203"/>
            <a:ext cx="2353199" cy="5123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defRPr b="1" sz="1300">
                <a:latin typeface="+mn-lt"/>
                <a:ea typeface="+mn-ea"/>
                <a:cs typeface="+mn-cs"/>
                <a:sym typeface="Helvetica Neue"/>
              </a:defRPr>
            </a:pPr>
            <a:r>
              <a:t>Value Stream Mapping</a:t>
            </a:r>
          </a:p>
          <a:p>
            <a:pPr algn="ctr">
              <a:defRPr b="1" sz="1300">
                <a:latin typeface="+mn-lt"/>
                <a:ea typeface="+mn-ea"/>
                <a:cs typeface="+mn-cs"/>
                <a:sym typeface="Helvetica Neue"/>
              </a:defRPr>
            </a:pPr>
            <a:r>
              <a:t>Lean Waste Analysis</a:t>
            </a:r>
          </a:p>
        </p:txBody>
      </p:sp>
      <p:sp>
        <p:nvSpPr>
          <p:cNvPr id="248" name="Shape 248"/>
          <p:cNvSpPr/>
          <p:nvPr/>
        </p:nvSpPr>
        <p:spPr>
          <a:xfrm>
            <a:off x="3469023" y="3828156"/>
            <a:ext cx="1906136" cy="5123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defRPr b="1" sz="1300">
                <a:latin typeface="+mn-lt"/>
                <a:ea typeface="+mn-ea"/>
                <a:cs typeface="+mn-cs"/>
                <a:sym typeface="Helvetica Neue"/>
              </a:defRPr>
            </a:lvl1pPr>
          </a:lstStyle>
          <a:p>
            <a:pPr/>
            <a:r>
              <a:t>Service Delivery Metrics</a:t>
            </a:r>
          </a:p>
        </p:txBody>
      </p:sp>
      <p:sp>
        <p:nvSpPr>
          <p:cNvPr id="249" name="Shape 249"/>
          <p:cNvSpPr/>
          <p:nvPr/>
        </p:nvSpPr>
        <p:spPr>
          <a:xfrm>
            <a:off x="3544966" y="2119142"/>
            <a:ext cx="1906136" cy="3396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defRPr b="1" sz="1300">
                <a:latin typeface="+mn-lt"/>
                <a:ea typeface="+mn-ea"/>
                <a:cs typeface="+mn-cs"/>
                <a:sym typeface="Helvetica Neue"/>
              </a:defRPr>
            </a:lvl1pPr>
          </a:lstStyle>
          <a:p>
            <a:pPr/>
            <a:r>
              <a:t>Systems Thinking</a:t>
            </a:r>
          </a:p>
        </p:txBody>
      </p:sp>
      <p:sp>
        <p:nvSpPr>
          <p:cNvPr id="250" name="Shape 250"/>
          <p:cNvSpPr/>
          <p:nvPr/>
        </p:nvSpPr>
        <p:spPr>
          <a:xfrm>
            <a:off x="1031096" y="1187186"/>
            <a:ext cx="2354662" cy="2320314"/>
          </a:xfrm>
          <a:prstGeom prst="roundRect">
            <a:avLst>
              <a:gd name="adj" fmla="val 15676"/>
            </a:avLst>
          </a:prstGeom>
          <a:ln w="38100">
            <a:solidFill>
              <a:srgbClr val="666666"/>
            </a:solidFill>
          </a:ln>
        </p:spPr>
        <p:txBody>
          <a:bodyPr lIns="45719" rIns="45719" anchor="ctr"/>
          <a:lstStyle/>
          <a:p>
            <a:pPr algn="ctr">
              <a:defRPr sz="4000">
                <a:solidFill>
                  <a:srgbClr val="FFFFFF"/>
                </a:solidFill>
                <a:latin typeface="Cabin"/>
                <a:ea typeface="Cabin"/>
                <a:cs typeface="Cabin"/>
                <a:sym typeface="Cabin"/>
              </a:defRPr>
            </a:pPr>
          </a:p>
        </p:txBody>
      </p:sp>
      <p:sp>
        <p:nvSpPr>
          <p:cNvPr id="251" name="Shape 251"/>
          <p:cNvSpPr/>
          <p:nvPr/>
        </p:nvSpPr>
        <p:spPr>
          <a:xfrm>
            <a:off x="2002407" y="4502671"/>
            <a:ext cx="4967990" cy="396981"/>
          </a:xfrm>
          <a:prstGeom prst="rect">
            <a:avLst/>
          </a:prstGeom>
          <a:solidFill>
            <a:srgbClr val="535353"/>
          </a:solidFill>
          <a:ln w="12700">
            <a:miter lim="400000"/>
          </a:ln>
          <a:extLst>
            <a:ext uri="{C572A759-6A51-4108-AA02-DFA0A04FC94B}">
              <ma14:wrappingTextBoxFlag xmlns:ma14="http://schemas.microsoft.com/office/mac/drawingml/2011/main" val="1"/>
            </a:ext>
          </a:extLst>
        </p:spPr>
        <p:txBody>
          <a:bodyPr lIns="45719" rIns="45719" anchor="ctr"/>
          <a:lstStyle/>
          <a:p>
            <a:pPr algn="ctr">
              <a:defRPr b="1" i="1" sz="2100">
                <a:solidFill>
                  <a:srgbClr val="FFFFFF"/>
                </a:solidFill>
              </a:defRPr>
            </a:pPr>
            <a:r>
              <a:rPr i="0"/>
              <a:t>Google:</a:t>
            </a:r>
            <a:r>
              <a:t> DOES15 DevOps Kaizen</a:t>
            </a:r>
          </a:p>
        </p:txBody>
      </p:sp>
      <p:sp>
        <p:nvSpPr>
          <p:cNvPr id="252" name="Shape 252"/>
          <p:cNvSpPr/>
          <p:nvPr/>
        </p:nvSpPr>
        <p:spPr>
          <a:xfrm>
            <a:off x="5705611" y="3738041"/>
            <a:ext cx="1942367" cy="5123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defRPr b="1" sz="1300">
                <a:latin typeface="+mn-lt"/>
                <a:ea typeface="+mn-ea"/>
                <a:cs typeface="+mn-cs"/>
                <a:sym typeface="Helvetica Neue"/>
              </a:defRPr>
            </a:lvl1pPr>
          </a:lstStyle>
          <a:p>
            <a:pPr/>
            <a:r>
              <a:t>A3/ Improvement Kata</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xfrm>
            <a:off x="445" y="215931"/>
            <a:ext cx="9295509" cy="625200"/>
          </a:xfrm>
          <a:prstGeom prst="rect">
            <a:avLst/>
          </a:prstGeom>
        </p:spPr>
        <p:txBody>
          <a:bodyPr/>
          <a:lstStyle>
            <a:lvl1pPr>
              <a:defRPr sz="2600"/>
            </a:lvl1pPr>
          </a:lstStyle>
          <a:p>
            <a:pPr/>
            <a:r>
              <a:t>Design patterns that remove friction &amp; help people thrive</a:t>
            </a:r>
          </a:p>
        </p:txBody>
      </p:sp>
      <p:pic>
        <p:nvPicPr>
          <p:cNvPr id="255" name="image140.png"/>
          <p:cNvPicPr>
            <a:picLocks noChangeAspect="1"/>
          </p:cNvPicPr>
          <p:nvPr/>
        </p:nvPicPr>
        <p:blipFill>
          <a:blip r:embed="rId2">
            <a:extLst/>
          </a:blip>
          <a:srcRect l="0" t="0" r="0" b="38160"/>
          <a:stretch>
            <a:fillRect/>
          </a:stretch>
        </p:blipFill>
        <p:spPr>
          <a:xfrm>
            <a:off x="3012764" y="2409661"/>
            <a:ext cx="654363" cy="520578"/>
          </a:xfrm>
          <a:prstGeom prst="rect">
            <a:avLst/>
          </a:prstGeom>
          <a:ln w="12700">
            <a:miter lim="400000"/>
          </a:ln>
        </p:spPr>
      </p:pic>
      <p:pic>
        <p:nvPicPr>
          <p:cNvPr id="256" name="image136.png"/>
          <p:cNvPicPr>
            <a:picLocks noChangeAspect="1"/>
          </p:cNvPicPr>
          <p:nvPr/>
        </p:nvPicPr>
        <p:blipFill>
          <a:blip r:embed="rId3">
            <a:extLst/>
          </a:blip>
          <a:stretch>
            <a:fillRect/>
          </a:stretch>
        </p:blipFill>
        <p:spPr>
          <a:xfrm>
            <a:off x="1981382" y="3169630"/>
            <a:ext cx="2717072" cy="1338394"/>
          </a:xfrm>
          <a:prstGeom prst="rect">
            <a:avLst/>
          </a:prstGeom>
          <a:ln w="12700">
            <a:miter lim="400000"/>
          </a:ln>
        </p:spPr>
      </p:pic>
      <p:sp>
        <p:nvSpPr>
          <p:cNvPr id="257" name="Shape 257"/>
          <p:cNvSpPr/>
          <p:nvPr/>
        </p:nvSpPr>
        <p:spPr>
          <a:xfrm>
            <a:off x="1602028" y="4522853"/>
            <a:ext cx="3475920" cy="52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defRPr b="1" sz="2500">
                <a:latin typeface="+mn-lt"/>
                <a:ea typeface="+mn-ea"/>
                <a:cs typeface="+mn-cs"/>
                <a:sym typeface="Helvetica Neue"/>
              </a:defRPr>
            </a:lvl1pPr>
          </a:lstStyle>
          <a:p>
            <a:pPr/>
            <a:r>
              <a:t>Improvement System</a:t>
            </a:r>
          </a:p>
        </p:txBody>
      </p:sp>
      <p:sp>
        <p:nvSpPr>
          <p:cNvPr id="258" name="Shape 258"/>
          <p:cNvSpPr/>
          <p:nvPr/>
        </p:nvSpPr>
        <p:spPr>
          <a:xfrm>
            <a:off x="1831787" y="2928789"/>
            <a:ext cx="3016218" cy="1614674"/>
          </a:xfrm>
          <a:prstGeom prst="roundRect">
            <a:avLst>
              <a:gd name="adj" fmla="val 5352"/>
            </a:avLst>
          </a:prstGeom>
          <a:ln w="50800">
            <a:solidFill>
              <a:srgbClr val="000000"/>
            </a:solidFill>
            <a:miter/>
          </a:ln>
        </p:spPr>
        <p:txBody>
          <a:bodyPr lIns="45719" rIns="45719" anchor="ctr"/>
          <a:lstStyle/>
          <a:p>
            <a:pPr algn="ctr">
              <a:defRPr sz="4000">
                <a:solidFill>
                  <a:srgbClr val="FFFFFF"/>
                </a:solidFill>
                <a:latin typeface="Cabin"/>
                <a:ea typeface="Cabin"/>
                <a:cs typeface="Cabin"/>
                <a:sym typeface="Cabin"/>
              </a:defRPr>
            </a:pPr>
          </a:p>
        </p:txBody>
      </p:sp>
      <p:sp>
        <p:nvSpPr>
          <p:cNvPr id="259" name="Shape 259"/>
          <p:cNvSpPr/>
          <p:nvPr/>
        </p:nvSpPr>
        <p:spPr>
          <a:xfrm>
            <a:off x="2480527" y="2945321"/>
            <a:ext cx="1719237" cy="2926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defRPr b="1" i="1" sz="1200">
                <a:solidFill>
                  <a:srgbClr val="53585F"/>
                </a:solidFill>
                <a:latin typeface="+mn-lt"/>
                <a:ea typeface="+mn-ea"/>
                <a:cs typeface="+mn-cs"/>
                <a:sym typeface="Helvetica Neue"/>
              </a:defRPr>
            </a:lvl1pPr>
          </a:lstStyle>
          <a:p>
            <a:pPr/>
            <a:r>
              <a:t>DevOps Kaizen</a:t>
            </a:r>
          </a:p>
        </p:txBody>
      </p:sp>
      <p:grpSp>
        <p:nvGrpSpPr>
          <p:cNvPr id="262" name="Group 262"/>
          <p:cNvGrpSpPr/>
          <p:nvPr/>
        </p:nvGrpSpPr>
        <p:grpSpPr>
          <a:xfrm>
            <a:off x="4795247" y="997039"/>
            <a:ext cx="2151086" cy="1897177"/>
            <a:chOff x="-14" y="0"/>
            <a:chExt cx="2151085" cy="1897176"/>
          </a:xfrm>
        </p:grpSpPr>
        <p:sp>
          <p:nvSpPr>
            <p:cNvPr id="260" name="Shape 260"/>
            <p:cNvSpPr/>
            <p:nvPr/>
          </p:nvSpPr>
          <p:spPr>
            <a:xfrm rot="21344656">
              <a:off x="46143" y="69435"/>
              <a:ext cx="1920202" cy="1315343"/>
            </a:xfrm>
            <a:prstGeom prst="roundRect">
              <a:avLst>
                <a:gd name="adj" fmla="val 5414"/>
              </a:avLst>
            </a:prstGeom>
            <a:noFill/>
            <a:ln w="50800" cap="flat">
              <a:solidFill>
                <a:srgbClr val="000000"/>
              </a:solidFill>
              <a:prstDash val="solid"/>
              <a:miter lim="800000"/>
            </a:ln>
            <a:effectLst/>
          </p:spPr>
          <p:txBody>
            <a:bodyPr wrap="square" lIns="45719" tIns="45719" rIns="45719" bIns="45719" numCol="1" anchor="ctr">
              <a:noAutofit/>
            </a:bodyPr>
            <a:lstStyle/>
            <a:p>
              <a:pPr algn="ctr">
                <a:defRPr sz="4000">
                  <a:solidFill>
                    <a:srgbClr val="FFFFFF"/>
                  </a:solidFill>
                  <a:latin typeface="Cabin"/>
                  <a:ea typeface="Cabin"/>
                  <a:cs typeface="Cabin"/>
                  <a:sym typeface="Cabin"/>
                </a:defRPr>
              </a:pPr>
            </a:p>
          </p:txBody>
        </p:sp>
        <p:sp>
          <p:nvSpPr>
            <p:cNvPr id="261" name="Shape 261"/>
            <p:cNvSpPr/>
            <p:nvPr/>
          </p:nvSpPr>
          <p:spPr>
            <a:xfrm rot="21344709">
              <a:off x="88338" y="1337531"/>
              <a:ext cx="2047587" cy="4843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b="1" sz="2000">
                  <a:latin typeface="+mn-lt"/>
                  <a:ea typeface="+mn-ea"/>
                  <a:cs typeface="+mn-cs"/>
                  <a:sym typeface="Helvetica Neue"/>
                </a:defRPr>
              </a:lvl1pPr>
            </a:lstStyle>
            <a:p>
              <a:pPr/>
              <a:r>
                <a:t>Design Patterns</a:t>
              </a:r>
            </a:p>
          </p:txBody>
        </p:sp>
      </p:grpSp>
      <p:sp>
        <p:nvSpPr>
          <p:cNvPr id="263" name="Shape 263"/>
          <p:cNvSpPr/>
          <p:nvPr/>
        </p:nvSpPr>
        <p:spPr>
          <a:xfrm>
            <a:off x="3399142" y="1782055"/>
            <a:ext cx="1432438" cy="6958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90" y="10588"/>
                  <a:pt x="7290" y="3388"/>
                  <a:pt x="21600" y="0"/>
                </a:cubicBezTo>
              </a:path>
            </a:pathLst>
          </a:custGeom>
          <a:ln w="76200">
            <a:solidFill>
              <a:srgbClr val="000000"/>
            </a:solidFill>
            <a:miter/>
            <a:headEnd type="triangle"/>
          </a:ln>
        </p:spPr>
        <p:txBody>
          <a:bodyPr lIns="45719" rIns="45719"/>
          <a:lstStyle/>
          <a:p>
            <a:pPr algn="ctr">
              <a:defRPr sz="4200">
                <a:latin typeface="Cabin"/>
                <a:ea typeface="Cabin"/>
                <a:cs typeface="Cabin"/>
                <a:sym typeface="Cabin"/>
              </a:defRPr>
            </a:pPr>
          </a:p>
        </p:txBody>
      </p:sp>
      <p:grpSp>
        <p:nvGrpSpPr>
          <p:cNvPr id="268" name="Group 268"/>
          <p:cNvGrpSpPr/>
          <p:nvPr/>
        </p:nvGrpSpPr>
        <p:grpSpPr>
          <a:xfrm rot="21330000">
            <a:off x="5011992" y="1137279"/>
            <a:ext cx="1584997" cy="1160987"/>
            <a:chOff x="0" y="0"/>
            <a:chExt cx="1584996" cy="1160986"/>
          </a:xfrm>
        </p:grpSpPr>
        <p:pic>
          <p:nvPicPr>
            <p:cNvPr id="264" name="Pink16_-_History_of_DevOps_-_Damon_Edwards_-_FINAL_key.png"/>
            <p:cNvPicPr>
              <a:picLocks noChangeAspect="1"/>
            </p:cNvPicPr>
            <p:nvPr/>
          </p:nvPicPr>
          <p:blipFill>
            <a:blip r:embed="rId4">
              <a:extLst/>
            </a:blip>
            <a:srcRect l="0" t="0" r="0" b="0"/>
            <a:stretch>
              <a:fillRect/>
            </a:stretch>
          </p:blipFill>
          <p:spPr>
            <a:xfrm rot="0">
              <a:off x="6291" y="0"/>
              <a:ext cx="733507" cy="553590"/>
            </a:xfrm>
            <a:prstGeom prst="rect">
              <a:avLst/>
            </a:prstGeom>
            <a:ln w="9525" cap="flat">
              <a:solidFill>
                <a:srgbClr val="666666"/>
              </a:solidFill>
              <a:prstDash val="solid"/>
              <a:round/>
            </a:ln>
            <a:effectLst/>
          </p:spPr>
        </p:pic>
        <p:pic>
          <p:nvPicPr>
            <p:cNvPr id="265" name="Pink16_-_History_of_DevOps_-_Damon_Edwards_-_FINAL_key.png"/>
            <p:cNvPicPr>
              <a:picLocks noChangeAspect="1"/>
            </p:cNvPicPr>
            <p:nvPr/>
          </p:nvPicPr>
          <p:blipFill>
            <a:blip r:embed="rId5">
              <a:extLst/>
            </a:blip>
            <a:stretch>
              <a:fillRect/>
            </a:stretch>
          </p:blipFill>
          <p:spPr>
            <a:xfrm rot="0">
              <a:off x="851407" y="1565"/>
              <a:ext cx="733590" cy="550534"/>
            </a:xfrm>
            <a:prstGeom prst="rect">
              <a:avLst/>
            </a:prstGeom>
            <a:ln w="9525" cap="flat">
              <a:solidFill>
                <a:srgbClr val="666666"/>
              </a:solidFill>
              <a:prstDash val="solid"/>
              <a:round/>
            </a:ln>
            <a:effectLst/>
          </p:spPr>
        </p:pic>
        <p:pic>
          <p:nvPicPr>
            <p:cNvPr id="266" name="Pink16_-_History_of_DevOps_-_Damon_Edwards_key.png"/>
            <p:cNvPicPr>
              <a:picLocks noChangeAspect="1"/>
            </p:cNvPicPr>
            <p:nvPr/>
          </p:nvPicPr>
          <p:blipFill>
            <a:blip r:embed="rId6">
              <a:extLst/>
            </a:blip>
            <a:stretch>
              <a:fillRect/>
            </a:stretch>
          </p:blipFill>
          <p:spPr>
            <a:xfrm rot="0">
              <a:off x="860847" y="630712"/>
              <a:ext cx="716015" cy="530275"/>
            </a:xfrm>
            <a:prstGeom prst="rect">
              <a:avLst/>
            </a:prstGeom>
            <a:ln w="9525" cap="flat">
              <a:solidFill>
                <a:srgbClr val="666666"/>
              </a:solidFill>
              <a:prstDash val="solid"/>
              <a:round/>
            </a:ln>
            <a:effectLst/>
          </p:spPr>
        </p:pic>
        <p:pic>
          <p:nvPicPr>
            <p:cNvPr id="267" name="Pink16_-_History_of_DevOps_-_Damon_Edwards_key.png"/>
            <p:cNvPicPr>
              <a:picLocks noChangeAspect="1"/>
            </p:cNvPicPr>
            <p:nvPr/>
          </p:nvPicPr>
          <p:blipFill>
            <a:blip r:embed="rId7">
              <a:extLst/>
            </a:blip>
            <a:stretch>
              <a:fillRect/>
            </a:stretch>
          </p:blipFill>
          <p:spPr>
            <a:xfrm rot="0">
              <a:off x="0" y="632474"/>
              <a:ext cx="708977" cy="526751"/>
            </a:xfrm>
            <a:prstGeom prst="rect">
              <a:avLst/>
            </a:prstGeom>
            <a:ln w="9525" cap="flat">
              <a:solidFill>
                <a:srgbClr val="666666"/>
              </a:solidFill>
              <a:prstDash val="solid"/>
              <a:round/>
            </a:ln>
            <a:effectLst/>
          </p:spPr>
        </p:pic>
      </p:gr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0" name="Pink16_-_History_of_DevOps_-_Damon_Edwards_-_FINAL_key.png"/>
          <p:cNvPicPr>
            <a:picLocks noChangeAspect="1"/>
          </p:cNvPicPr>
          <p:nvPr/>
        </p:nvPicPr>
        <p:blipFill>
          <a:blip r:embed="rId2">
            <a:extLst/>
          </a:blip>
          <a:stretch>
            <a:fillRect/>
          </a:stretch>
        </p:blipFill>
        <p:spPr>
          <a:xfrm>
            <a:off x="309995" y="1467979"/>
            <a:ext cx="3914200" cy="2954113"/>
          </a:xfrm>
          <a:prstGeom prst="rect">
            <a:avLst/>
          </a:prstGeom>
          <a:ln w="19050">
            <a:solidFill>
              <a:srgbClr val="666666"/>
            </a:solidFill>
          </a:ln>
        </p:spPr>
      </p:pic>
      <p:pic>
        <p:nvPicPr>
          <p:cNvPr id="271" name="Pink16_-_History_of_DevOps_-_Damon_Edwards_-_FINAL_key.png"/>
          <p:cNvPicPr>
            <a:picLocks noChangeAspect="1"/>
          </p:cNvPicPr>
          <p:nvPr/>
        </p:nvPicPr>
        <p:blipFill>
          <a:blip r:embed="rId3">
            <a:extLst/>
          </a:blip>
          <a:stretch>
            <a:fillRect/>
          </a:stretch>
        </p:blipFill>
        <p:spPr>
          <a:xfrm>
            <a:off x="4563357" y="1472681"/>
            <a:ext cx="3914380" cy="2937606"/>
          </a:xfrm>
          <a:prstGeom prst="rect">
            <a:avLst/>
          </a:prstGeom>
          <a:ln w="19050">
            <a:solidFill>
              <a:srgbClr val="666666"/>
            </a:solidFill>
          </a:ln>
        </p:spPr>
      </p:pic>
      <p:sp>
        <p:nvSpPr>
          <p:cNvPr id="272" name="Shape 272"/>
          <p:cNvSpPr/>
          <p:nvPr>
            <p:ph type="title" idx="4294967295"/>
          </p:nvPr>
        </p:nvSpPr>
        <p:spPr>
          <a:xfrm>
            <a:off x="445" y="215931"/>
            <a:ext cx="9295509" cy="625200"/>
          </a:xfrm>
          <a:prstGeom prst="rect">
            <a:avLst/>
          </a:prstGeom>
        </p:spPr>
        <p:txBody>
          <a:bodyPr/>
          <a:lstStyle>
            <a:lvl1pPr>
              <a:defRPr sz="2600"/>
            </a:lvl1pPr>
          </a:lstStyle>
          <a:p>
            <a:pPr/>
            <a:r>
              <a:t>DevOps Enterprise is a great source of these patterns</a:t>
            </a:r>
          </a:p>
        </p:txBody>
      </p:sp>
      <p:sp>
        <p:nvSpPr>
          <p:cNvPr id="273" name="Shape 273"/>
          <p:cNvSpPr/>
          <p:nvPr/>
        </p:nvSpPr>
        <p:spPr>
          <a:xfrm>
            <a:off x="1177419" y="960736"/>
            <a:ext cx="2179531" cy="3875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sz="2100"/>
            </a:lvl1pPr>
          </a:lstStyle>
          <a:p>
            <a:pPr/>
            <a:r>
              <a:t>“Focus on speed”</a:t>
            </a:r>
          </a:p>
        </p:txBody>
      </p:sp>
      <p:sp>
        <p:nvSpPr>
          <p:cNvPr id="274" name="Shape 274"/>
          <p:cNvSpPr/>
          <p:nvPr/>
        </p:nvSpPr>
        <p:spPr>
          <a:xfrm>
            <a:off x="5215911" y="960736"/>
            <a:ext cx="2609272" cy="3875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sz="2100"/>
            </a:lvl1pPr>
          </a:lstStyle>
          <a:p>
            <a:pPr/>
            <a:r>
              <a:t>“Reduce batch sizes”</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nvSpPr>
        <p:spPr>
          <a:xfrm>
            <a:off x="1489026" y="1516961"/>
            <a:ext cx="6165948" cy="17200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1500"/>
            </a:pPr>
            <a:r>
              <a:t>TALENT</a:t>
            </a:r>
            <a:r>
              <a:rPr baseline="31325" sz="8300"/>
              <a:t>*</a:t>
            </a:r>
          </a:p>
        </p:txBody>
      </p:sp>
      <p:sp>
        <p:nvSpPr>
          <p:cNvPr id="101" name="Shape 101"/>
          <p:cNvSpPr/>
          <p:nvPr/>
        </p:nvSpPr>
        <p:spPr>
          <a:xfrm>
            <a:off x="402336" y="3492721"/>
            <a:ext cx="8339328" cy="3629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900"/>
            </a:pPr>
            <a:r>
              <a:rPr b="1"/>
              <a:t>*</a:t>
            </a:r>
            <a:r>
              <a:t>The people who have the skills necessary to make your business successful</a:t>
            </a:r>
          </a:p>
        </p:txBody>
      </p:sp>
    </p:spTree>
  </p:cSld>
  <p:clrMapOvr>
    <a:masterClrMapping/>
  </p:clrMapOvr>
  <mc:AlternateContent xmlns:mc="http://schemas.openxmlformats.org/markup-compatibility/2006">
    <mc:Choice xmlns:p14="http://schemas.microsoft.com/office/powerpoint/2010/main" Requires="p14">
      <p:transition spd="fast" advClick="1" p14:dur="250">
        <p:dissolve/>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nvSpPr>
        <p:spPr>
          <a:xfrm>
            <a:off x="2553202" y="-998869"/>
            <a:ext cx="857995" cy="379145"/>
          </a:xfrm>
          <a:prstGeom prst="rect">
            <a:avLst/>
          </a:prstGeom>
          <a:solidFill>
            <a:srgbClr val="FFFFFF"/>
          </a:solidFill>
          <a:ln w="12700">
            <a:miter lim="400000"/>
          </a:ln>
        </p:spPr>
        <p:txBody>
          <a:bodyPr lIns="45719" rIns="45719" anchor="ctr"/>
          <a:lstStyle/>
          <a:p>
            <a:pPr/>
          </a:p>
        </p:txBody>
      </p:sp>
      <p:pic>
        <p:nvPicPr>
          <p:cNvPr id="277" name="Pink16_-_History_of_DevOps_-_Damon_Edwards_-_FINAL_key.png"/>
          <p:cNvPicPr>
            <a:picLocks noChangeAspect="1"/>
          </p:cNvPicPr>
          <p:nvPr/>
        </p:nvPicPr>
        <p:blipFill>
          <a:blip r:embed="rId2">
            <a:extLst/>
          </a:blip>
          <a:stretch>
            <a:fillRect/>
          </a:stretch>
        </p:blipFill>
        <p:spPr>
          <a:xfrm>
            <a:off x="4563357" y="1575697"/>
            <a:ext cx="3914380" cy="2937607"/>
          </a:xfrm>
          <a:prstGeom prst="rect">
            <a:avLst/>
          </a:prstGeom>
          <a:ln w="19050">
            <a:solidFill>
              <a:srgbClr val="666666"/>
            </a:solidFill>
          </a:ln>
        </p:spPr>
      </p:pic>
      <p:sp>
        <p:nvSpPr>
          <p:cNvPr id="278" name="Shape 278"/>
          <p:cNvSpPr/>
          <p:nvPr>
            <p:ph type="title" idx="4294967295"/>
          </p:nvPr>
        </p:nvSpPr>
        <p:spPr>
          <a:xfrm>
            <a:off x="445" y="215931"/>
            <a:ext cx="9295509" cy="625200"/>
          </a:xfrm>
          <a:prstGeom prst="rect">
            <a:avLst/>
          </a:prstGeom>
        </p:spPr>
        <p:txBody>
          <a:bodyPr/>
          <a:lstStyle>
            <a:lvl1pPr>
              <a:defRPr sz="2600"/>
            </a:lvl1pPr>
          </a:lstStyle>
          <a:p>
            <a:pPr/>
            <a:r>
              <a:t>DevOps Enterprise is a great source of these patterns</a:t>
            </a:r>
          </a:p>
        </p:txBody>
      </p:sp>
      <p:sp>
        <p:nvSpPr>
          <p:cNvPr id="279" name="Shape 279"/>
          <p:cNvSpPr/>
          <p:nvPr/>
        </p:nvSpPr>
        <p:spPr>
          <a:xfrm>
            <a:off x="584637" y="1063753"/>
            <a:ext cx="3365095" cy="3875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sz="2100"/>
            </a:lvl1pPr>
          </a:lstStyle>
          <a:p>
            <a:pPr/>
            <a:r>
              <a:t>“Dojo model to uplift teams”</a:t>
            </a:r>
          </a:p>
        </p:txBody>
      </p:sp>
      <p:sp>
        <p:nvSpPr>
          <p:cNvPr id="280" name="Shape 280"/>
          <p:cNvSpPr/>
          <p:nvPr/>
        </p:nvSpPr>
        <p:spPr>
          <a:xfrm>
            <a:off x="4645202" y="1063753"/>
            <a:ext cx="3750690" cy="3875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sz="2100"/>
            </a:lvl1pPr>
          </a:lstStyle>
          <a:p>
            <a:pPr/>
            <a:r>
              <a:t>“Platforms funded as products”</a:t>
            </a:r>
          </a:p>
        </p:txBody>
      </p:sp>
      <p:pic>
        <p:nvPicPr>
          <p:cNvPr id="281" name="Pink16_-_History_of_DevOps_-_Damon_Edwards_key.png"/>
          <p:cNvPicPr>
            <a:picLocks noChangeAspect="1"/>
          </p:cNvPicPr>
          <p:nvPr/>
        </p:nvPicPr>
        <p:blipFill>
          <a:blip r:embed="rId3">
            <a:extLst/>
          </a:blip>
          <a:stretch>
            <a:fillRect/>
          </a:stretch>
        </p:blipFill>
        <p:spPr>
          <a:xfrm>
            <a:off x="4545531" y="1585286"/>
            <a:ext cx="3950032" cy="2925360"/>
          </a:xfrm>
          <a:prstGeom prst="rect">
            <a:avLst/>
          </a:prstGeom>
          <a:ln w="19050">
            <a:solidFill>
              <a:srgbClr val="666666"/>
            </a:solidFill>
          </a:ln>
        </p:spPr>
      </p:pic>
      <p:pic>
        <p:nvPicPr>
          <p:cNvPr id="282" name="Pink16_-_History_of_DevOps_-_Damon_Edwards_key.png"/>
          <p:cNvPicPr>
            <a:picLocks noChangeAspect="1"/>
          </p:cNvPicPr>
          <p:nvPr/>
        </p:nvPicPr>
        <p:blipFill>
          <a:blip r:embed="rId4">
            <a:extLst/>
          </a:blip>
          <a:stretch>
            <a:fillRect/>
          </a:stretch>
        </p:blipFill>
        <p:spPr>
          <a:xfrm>
            <a:off x="290255" y="1575697"/>
            <a:ext cx="3953859" cy="2937607"/>
          </a:xfrm>
          <a:prstGeom prst="rect">
            <a:avLst/>
          </a:prstGeom>
          <a:ln w="19050">
            <a:solidFill>
              <a:srgbClr val="666666"/>
            </a:solidFill>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idx="4294967295"/>
          </p:nvPr>
        </p:nvSpPr>
        <p:spPr>
          <a:xfrm>
            <a:off x="445" y="215931"/>
            <a:ext cx="9295509" cy="625200"/>
          </a:xfrm>
          <a:prstGeom prst="rect">
            <a:avLst/>
          </a:prstGeom>
        </p:spPr>
        <p:txBody>
          <a:bodyPr/>
          <a:lstStyle>
            <a:lvl1pPr>
              <a:defRPr sz="2600"/>
            </a:lvl1pPr>
          </a:lstStyle>
          <a:p>
            <a:pPr/>
            <a:r>
              <a:t>DevOps Enterprise is a great source of these patterns</a:t>
            </a:r>
          </a:p>
        </p:txBody>
      </p:sp>
      <p:sp>
        <p:nvSpPr>
          <p:cNvPr id="285" name="Shape 285"/>
          <p:cNvSpPr/>
          <p:nvPr/>
        </p:nvSpPr>
        <p:spPr>
          <a:xfrm>
            <a:off x="495563" y="1051053"/>
            <a:ext cx="3543243" cy="3875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sz="2100"/>
            </a:lvl1pPr>
          </a:lstStyle>
          <a:p>
            <a:pPr/>
            <a:r>
              <a:t>“Autonomous product teams”</a:t>
            </a:r>
          </a:p>
        </p:txBody>
      </p:sp>
      <p:sp>
        <p:nvSpPr>
          <p:cNvPr id="286" name="Shape 286"/>
          <p:cNvSpPr/>
          <p:nvPr/>
        </p:nvSpPr>
        <p:spPr>
          <a:xfrm>
            <a:off x="5471531" y="1051053"/>
            <a:ext cx="2564475" cy="3875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i="1" sz="2100"/>
            </a:lvl1pPr>
          </a:lstStyle>
          <a:p>
            <a:pPr/>
            <a:r>
              <a:t>“Empowering teams”</a:t>
            </a:r>
          </a:p>
        </p:txBody>
      </p:sp>
      <p:pic>
        <p:nvPicPr>
          <p:cNvPr id="287" name="Pink16_-_History_of_DevOps_-_Damon_Edwards_key.png"/>
          <p:cNvPicPr>
            <a:picLocks noChangeAspect="1"/>
          </p:cNvPicPr>
          <p:nvPr/>
        </p:nvPicPr>
        <p:blipFill>
          <a:blip r:embed="rId2">
            <a:extLst/>
          </a:blip>
          <a:stretch>
            <a:fillRect/>
          </a:stretch>
        </p:blipFill>
        <p:spPr>
          <a:xfrm>
            <a:off x="262322" y="1537597"/>
            <a:ext cx="4009725" cy="2937607"/>
          </a:xfrm>
          <a:prstGeom prst="rect">
            <a:avLst/>
          </a:prstGeom>
          <a:ln w="19050">
            <a:solidFill>
              <a:srgbClr val="666666"/>
            </a:solidFill>
          </a:ln>
        </p:spPr>
      </p:pic>
      <p:pic>
        <p:nvPicPr>
          <p:cNvPr id="288" name="Pink16_-_History_of_DevOps_-_Damon_Edwards_key.png"/>
          <p:cNvPicPr>
            <a:picLocks noChangeAspect="1"/>
          </p:cNvPicPr>
          <p:nvPr/>
        </p:nvPicPr>
        <p:blipFill>
          <a:blip r:embed="rId3">
            <a:extLst/>
          </a:blip>
          <a:stretch>
            <a:fillRect/>
          </a:stretch>
        </p:blipFill>
        <p:spPr>
          <a:xfrm>
            <a:off x="4806570" y="1537597"/>
            <a:ext cx="3894397" cy="2937607"/>
          </a:xfrm>
          <a:prstGeom prst="rect">
            <a:avLst/>
          </a:prstGeom>
          <a:ln w="19050">
            <a:solidFill>
              <a:srgbClr val="666666"/>
            </a:solidFill>
          </a:ln>
        </p:spPr>
      </p:pic>
      <p:sp>
        <p:nvSpPr>
          <p:cNvPr id="289" name="Shape 289"/>
          <p:cNvSpPr/>
          <p:nvPr/>
        </p:nvSpPr>
        <p:spPr>
          <a:xfrm>
            <a:off x="2447163" y="4625032"/>
            <a:ext cx="4402074" cy="3875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100">
                <a:solidFill>
                  <a:schemeClr val="accent1"/>
                </a:solidFill>
              </a:defRPr>
            </a:lvl1pPr>
          </a:lstStyle>
          <a:p>
            <a:pPr/>
            <a:r>
              <a:t>Prerequisite: Simplify Operations </a:t>
            </a:r>
          </a:p>
        </p:txBody>
      </p:sp>
      <p:grpSp>
        <p:nvGrpSpPr>
          <p:cNvPr id="292" name="Group 292"/>
          <p:cNvGrpSpPr/>
          <p:nvPr/>
        </p:nvGrpSpPr>
        <p:grpSpPr>
          <a:xfrm>
            <a:off x="6794500" y="4625032"/>
            <a:ext cx="491212" cy="227137"/>
            <a:chOff x="0" y="0"/>
            <a:chExt cx="491211" cy="227135"/>
          </a:xfrm>
        </p:grpSpPr>
        <p:sp>
          <p:nvSpPr>
            <p:cNvPr id="290" name="Shape 290"/>
            <p:cNvSpPr/>
            <p:nvPr/>
          </p:nvSpPr>
          <p:spPr>
            <a:xfrm>
              <a:off x="0" y="227135"/>
              <a:ext cx="491212" cy="1"/>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291" name="Shape 291"/>
            <p:cNvSpPr/>
            <p:nvPr/>
          </p:nvSpPr>
          <p:spPr>
            <a:xfrm flipV="1">
              <a:off x="485607" y="-1"/>
              <a:ext cx="1" cy="223702"/>
            </a:xfrm>
            <a:prstGeom prst="line">
              <a:avLst/>
            </a:prstGeom>
            <a:noFill/>
            <a:ln w="25400" cap="flat">
              <a:solidFill>
                <a:schemeClr val="accent1"/>
              </a:solidFill>
              <a:prstDash val="solid"/>
              <a:round/>
              <a:tailEnd type="triangle" w="med" len="med"/>
            </a:ln>
            <a:effectLst/>
          </p:spPr>
          <p:txBody>
            <a:bodyPr wrap="square" lIns="45719" tIns="45719" rIns="45719" bIns="45719" numCol="1" anchor="t">
              <a:noAutofit/>
            </a:bodyPr>
            <a:lstStyle/>
            <a:p>
              <a:pPr/>
            </a:p>
          </p:txBody>
        </p:sp>
      </p:grpSp>
      <p:grpSp>
        <p:nvGrpSpPr>
          <p:cNvPr id="295" name="Group 295"/>
          <p:cNvGrpSpPr/>
          <p:nvPr/>
        </p:nvGrpSpPr>
        <p:grpSpPr>
          <a:xfrm flipH="1">
            <a:off x="1913355" y="4625032"/>
            <a:ext cx="491212" cy="227137"/>
            <a:chOff x="0" y="0"/>
            <a:chExt cx="491211" cy="227135"/>
          </a:xfrm>
        </p:grpSpPr>
        <p:sp>
          <p:nvSpPr>
            <p:cNvPr id="293" name="Shape 293"/>
            <p:cNvSpPr/>
            <p:nvPr/>
          </p:nvSpPr>
          <p:spPr>
            <a:xfrm>
              <a:off x="0" y="227135"/>
              <a:ext cx="491212" cy="1"/>
            </a:xfrm>
            <a:prstGeom prst="line">
              <a:avLst/>
            </a:prstGeom>
            <a:noFill/>
            <a:ln w="25400" cap="flat">
              <a:solidFill>
                <a:schemeClr val="accent1"/>
              </a:solidFill>
              <a:prstDash val="solid"/>
              <a:round/>
            </a:ln>
            <a:effectLst/>
          </p:spPr>
          <p:txBody>
            <a:bodyPr wrap="square" lIns="45719" tIns="45719" rIns="45719" bIns="45719" numCol="1" anchor="t">
              <a:noAutofit/>
            </a:bodyPr>
            <a:lstStyle/>
            <a:p>
              <a:pPr/>
            </a:p>
          </p:txBody>
        </p:sp>
        <p:sp>
          <p:nvSpPr>
            <p:cNvPr id="294" name="Shape 294"/>
            <p:cNvSpPr/>
            <p:nvPr/>
          </p:nvSpPr>
          <p:spPr>
            <a:xfrm flipV="1">
              <a:off x="485607" y="-1"/>
              <a:ext cx="1" cy="223702"/>
            </a:xfrm>
            <a:prstGeom prst="line">
              <a:avLst/>
            </a:prstGeom>
            <a:noFill/>
            <a:ln w="25400" cap="flat">
              <a:solidFill>
                <a:schemeClr val="accent1"/>
              </a:solidFill>
              <a:prstDash val="solid"/>
              <a:round/>
              <a:tailEnd type="triangle" w="med" len="me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09" name="Group 309"/>
          <p:cNvGrpSpPr/>
          <p:nvPr/>
        </p:nvGrpSpPr>
        <p:grpSpPr>
          <a:xfrm>
            <a:off x="5564587" y="2044596"/>
            <a:ext cx="493002" cy="492877"/>
            <a:chOff x="-2" y="-3"/>
            <a:chExt cx="493001" cy="492876"/>
          </a:xfrm>
        </p:grpSpPr>
        <p:grpSp>
          <p:nvGrpSpPr>
            <p:cNvPr id="307" name="Group 307"/>
            <p:cNvGrpSpPr/>
            <p:nvPr/>
          </p:nvGrpSpPr>
          <p:grpSpPr>
            <a:xfrm>
              <a:off x="-3" y="-4"/>
              <a:ext cx="493003" cy="492878"/>
              <a:chOff x="0" y="-2"/>
              <a:chExt cx="493001" cy="492876"/>
            </a:xfrm>
          </p:grpSpPr>
          <p:sp>
            <p:nvSpPr>
              <p:cNvPr id="297" name="Shape 297"/>
              <p:cNvSpPr/>
              <p:nvPr/>
            </p:nvSpPr>
            <p:spPr>
              <a:xfrm>
                <a:off x="-1" y="241663"/>
                <a:ext cx="362014" cy="251210"/>
              </a:xfrm>
              <a:prstGeom prst="rect">
                <a:avLst/>
              </a:pr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298" name="Shape 298"/>
              <p:cNvSpPr/>
              <p:nvPr/>
            </p:nvSpPr>
            <p:spPr>
              <a:xfrm>
                <a:off x="36438" y="278609"/>
                <a:ext cx="52982" cy="88671"/>
              </a:xfrm>
              <a:prstGeom prst="rect">
                <a:avLst/>
              </a:prstGeom>
              <a:solidFill>
                <a:srgbClr val="FFFFFF"/>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299" name="Shape 299"/>
              <p:cNvSpPr/>
              <p:nvPr/>
            </p:nvSpPr>
            <p:spPr>
              <a:xfrm>
                <a:off x="141846" y="278609"/>
                <a:ext cx="52982" cy="88671"/>
              </a:xfrm>
              <a:prstGeom prst="rect">
                <a:avLst/>
              </a:prstGeom>
              <a:solidFill>
                <a:srgbClr val="FFFFFF"/>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00" name="Shape 300"/>
              <p:cNvSpPr/>
              <p:nvPr/>
            </p:nvSpPr>
            <p:spPr>
              <a:xfrm>
                <a:off x="247255" y="278609"/>
                <a:ext cx="52982" cy="88671"/>
              </a:xfrm>
              <a:prstGeom prst="rect">
                <a:avLst/>
              </a:prstGeom>
              <a:solidFill>
                <a:srgbClr val="FFFFFF"/>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01" name="Shape 301"/>
              <p:cNvSpPr/>
              <p:nvPr/>
            </p:nvSpPr>
            <p:spPr>
              <a:xfrm flipH="1">
                <a:off x="1303" y="116127"/>
                <a:ext cx="193525" cy="1267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02" name="Shape 302"/>
              <p:cNvSpPr/>
              <p:nvPr/>
            </p:nvSpPr>
            <p:spPr>
              <a:xfrm flipH="1">
                <a:off x="113984" y="116127"/>
                <a:ext cx="248029" cy="161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grpSp>
            <p:nvGrpSpPr>
              <p:cNvPr id="305" name="Group 305"/>
              <p:cNvGrpSpPr/>
              <p:nvPr/>
            </p:nvGrpSpPr>
            <p:grpSpPr>
              <a:xfrm>
                <a:off x="396998" y="-3"/>
                <a:ext cx="96003" cy="492877"/>
                <a:chOff x="0" y="0"/>
                <a:chExt cx="96002" cy="492876"/>
              </a:xfrm>
            </p:grpSpPr>
            <p:sp>
              <p:nvSpPr>
                <p:cNvPr id="303" name="Shape 303"/>
                <p:cNvSpPr/>
                <p:nvPr/>
              </p:nvSpPr>
              <p:spPr>
                <a:xfrm>
                  <a:off x="-1" y="0"/>
                  <a:ext cx="96003" cy="49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6"/>
                      </a:moveTo>
                      <a:cubicBezTo>
                        <a:pt x="0" y="235"/>
                        <a:pt x="4835" y="0"/>
                        <a:pt x="10800" y="0"/>
                      </a:cubicBezTo>
                      <a:cubicBezTo>
                        <a:pt x="16765" y="0"/>
                        <a:pt x="21600" y="235"/>
                        <a:pt x="21600" y="526"/>
                      </a:cubicBezTo>
                      <a:lnTo>
                        <a:pt x="21600" y="21074"/>
                      </a:lnTo>
                      <a:cubicBezTo>
                        <a:pt x="21600" y="21365"/>
                        <a:pt x="16765" y="21600"/>
                        <a:pt x="10800" y="21600"/>
                      </a:cubicBezTo>
                      <a:cubicBezTo>
                        <a:pt x="4835" y="21600"/>
                        <a:pt x="0" y="21365"/>
                        <a:pt x="0" y="21074"/>
                      </a:cubicBezTo>
                      <a:close/>
                    </a:path>
                  </a:pathLst>
                </a:cu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04" name="Shape 304"/>
                <p:cNvSpPr/>
                <p:nvPr/>
              </p:nvSpPr>
              <p:spPr>
                <a:xfrm>
                  <a:off x="-1" y="-1"/>
                  <a:ext cx="96004" cy="2400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grpSp>
          <p:sp>
            <p:nvSpPr>
              <p:cNvPr id="306" name="Shape 306"/>
              <p:cNvSpPr/>
              <p:nvPr/>
            </p:nvSpPr>
            <p:spPr>
              <a:xfrm>
                <a:off x="352662" y="241663"/>
                <a:ext cx="140270" cy="251210"/>
              </a:xfrm>
              <a:prstGeom prst="rect">
                <a:avLst/>
              </a:pr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grpSp>
        <p:sp>
          <p:nvSpPr>
            <p:cNvPr id="308" name="Shape 308"/>
            <p:cNvSpPr/>
            <p:nvPr/>
          </p:nvSpPr>
          <p:spPr>
            <a:xfrm>
              <a:off x="352661" y="278608"/>
              <a:ext cx="52982" cy="88671"/>
            </a:xfrm>
            <a:prstGeom prst="rect">
              <a:avLst/>
            </a:prstGeom>
            <a:solidFill>
              <a:srgbClr val="FFFFFF"/>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grpSp>
      <p:sp>
        <p:nvSpPr>
          <p:cNvPr id="310" name="Shape 310"/>
          <p:cNvSpPr/>
          <p:nvPr/>
        </p:nvSpPr>
        <p:spPr>
          <a:xfrm>
            <a:off x="5384200" y="1467089"/>
            <a:ext cx="864452" cy="1171127"/>
          </a:xfrm>
          <a:prstGeom prst="roundRect">
            <a:avLst>
              <a:gd name="adj" fmla="val 11719"/>
            </a:avLst>
          </a:prstGeom>
          <a:ln w="12700">
            <a:solidFill>
              <a:srgbClr val="666666"/>
            </a:solidFill>
            <a:prstDash val="dash"/>
          </a:ln>
        </p:spPr>
        <p:txBody>
          <a:bodyPr lIns="45719" rIns="45719" anchor="ctr"/>
          <a:lstStyle/>
          <a:p>
            <a:pPr defTabSz="482202">
              <a:defRPr sz="900">
                <a:solidFill>
                  <a:srgbClr val="5AA700"/>
                </a:solidFill>
              </a:defRPr>
            </a:pPr>
          </a:p>
        </p:txBody>
      </p:sp>
      <p:sp>
        <p:nvSpPr>
          <p:cNvPr id="311" name="Shape 311"/>
          <p:cNvSpPr/>
          <p:nvPr/>
        </p:nvSpPr>
        <p:spPr>
          <a:xfrm>
            <a:off x="2442090" y="1467089"/>
            <a:ext cx="864452" cy="1171127"/>
          </a:xfrm>
          <a:prstGeom prst="roundRect">
            <a:avLst>
              <a:gd name="adj" fmla="val 11719"/>
            </a:avLst>
          </a:prstGeom>
          <a:ln w="12700">
            <a:solidFill>
              <a:srgbClr val="666666"/>
            </a:solidFill>
            <a:prstDash val="dash"/>
          </a:ln>
        </p:spPr>
        <p:txBody>
          <a:bodyPr lIns="45719" rIns="45719" anchor="ctr"/>
          <a:lstStyle/>
          <a:p>
            <a:pPr defTabSz="482202">
              <a:defRPr sz="900">
                <a:solidFill>
                  <a:srgbClr val="5AA700"/>
                </a:solidFill>
              </a:defRPr>
            </a:pPr>
          </a:p>
        </p:txBody>
      </p:sp>
      <p:sp>
        <p:nvSpPr>
          <p:cNvPr id="312" name="Shape 312"/>
          <p:cNvSpPr/>
          <p:nvPr/>
        </p:nvSpPr>
        <p:spPr>
          <a:xfrm>
            <a:off x="3422780" y="1467089"/>
            <a:ext cx="864453" cy="1171127"/>
          </a:xfrm>
          <a:prstGeom prst="roundRect">
            <a:avLst>
              <a:gd name="adj" fmla="val 11719"/>
            </a:avLst>
          </a:prstGeom>
          <a:ln w="12700">
            <a:solidFill>
              <a:srgbClr val="666666"/>
            </a:solidFill>
            <a:prstDash val="dash"/>
          </a:ln>
        </p:spPr>
        <p:txBody>
          <a:bodyPr lIns="45719" rIns="45719" anchor="ctr"/>
          <a:lstStyle/>
          <a:p>
            <a:pPr defTabSz="482202">
              <a:defRPr sz="900">
                <a:solidFill>
                  <a:srgbClr val="5AA700"/>
                </a:solidFill>
              </a:defRPr>
            </a:pPr>
          </a:p>
        </p:txBody>
      </p:sp>
      <p:sp>
        <p:nvSpPr>
          <p:cNvPr id="313" name="Shape 313"/>
          <p:cNvSpPr/>
          <p:nvPr/>
        </p:nvSpPr>
        <p:spPr>
          <a:xfrm>
            <a:off x="4403490" y="1467089"/>
            <a:ext cx="864452" cy="1171127"/>
          </a:xfrm>
          <a:prstGeom prst="roundRect">
            <a:avLst>
              <a:gd name="adj" fmla="val 11719"/>
            </a:avLst>
          </a:prstGeom>
          <a:ln w="12700">
            <a:solidFill>
              <a:srgbClr val="666666"/>
            </a:solidFill>
            <a:prstDash val="dash"/>
          </a:ln>
        </p:spPr>
        <p:txBody>
          <a:bodyPr lIns="45719" rIns="45719" anchor="ctr"/>
          <a:lstStyle/>
          <a:p>
            <a:pPr defTabSz="482202">
              <a:defRPr sz="900">
                <a:solidFill>
                  <a:srgbClr val="5AA700"/>
                </a:solidFill>
              </a:defRPr>
            </a:pPr>
          </a:p>
        </p:txBody>
      </p:sp>
      <p:sp>
        <p:nvSpPr>
          <p:cNvPr id="314" name="Shape 314"/>
          <p:cNvSpPr/>
          <p:nvPr/>
        </p:nvSpPr>
        <p:spPr>
          <a:xfrm>
            <a:off x="3500532" y="2138467"/>
            <a:ext cx="710552" cy="305102"/>
          </a:xfrm>
          <a:prstGeom prst="rightArrow">
            <a:avLst>
              <a:gd name="adj1" fmla="val 50000"/>
              <a:gd name="adj2" fmla="val 53795"/>
            </a:avLst>
          </a:prstGeom>
          <a:solidFill>
            <a:srgbClr val="B7B7B7"/>
          </a:solidFill>
          <a:ln w="12700">
            <a:miter lim="400000"/>
          </a:ln>
        </p:spPr>
        <p:txBody>
          <a:bodyPr lIns="45719" rIns="45719" anchor="ctr"/>
          <a:lstStyle/>
          <a:p>
            <a:pPr defTabSz="482202">
              <a:defRPr sz="900">
                <a:solidFill>
                  <a:srgbClr val="5AA700"/>
                </a:solidFill>
              </a:defRPr>
            </a:pPr>
          </a:p>
        </p:txBody>
      </p:sp>
      <p:pic>
        <p:nvPicPr>
          <p:cNvPr id="315" name="image04.png"/>
          <p:cNvPicPr>
            <a:picLocks noChangeAspect="1"/>
          </p:cNvPicPr>
          <p:nvPr/>
        </p:nvPicPr>
        <p:blipFill>
          <a:blip r:embed="rId2">
            <a:extLst/>
          </a:blip>
          <a:stretch>
            <a:fillRect/>
          </a:stretch>
        </p:blipFill>
        <p:spPr>
          <a:xfrm>
            <a:off x="4529246" y="1988475"/>
            <a:ext cx="606034" cy="604998"/>
          </a:xfrm>
          <a:prstGeom prst="rect">
            <a:avLst/>
          </a:prstGeom>
          <a:ln w="12700">
            <a:miter lim="400000"/>
          </a:ln>
        </p:spPr>
      </p:pic>
      <p:sp>
        <p:nvSpPr>
          <p:cNvPr id="316" name="Shape 316"/>
          <p:cNvSpPr/>
          <p:nvPr/>
        </p:nvSpPr>
        <p:spPr>
          <a:xfrm>
            <a:off x="3398663" y="1484662"/>
            <a:ext cx="922727" cy="309952"/>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spAutoFit/>
          </a:bodyPr>
          <a:lstStyle>
            <a:lvl1pPr algn="ctr" defTabSz="482202">
              <a:defRPr b="1" sz="1200">
                <a:solidFill>
                  <a:srgbClr val="191E1E"/>
                </a:solidFill>
              </a:defRPr>
            </a:lvl1pPr>
          </a:lstStyle>
          <a:p>
            <a:pPr/>
            <a:r>
              <a:t>Dev/Test</a:t>
            </a:r>
          </a:p>
        </p:txBody>
      </p:sp>
      <p:sp>
        <p:nvSpPr>
          <p:cNvPr id="317" name="Shape 317"/>
          <p:cNvSpPr/>
          <p:nvPr/>
        </p:nvSpPr>
        <p:spPr>
          <a:xfrm>
            <a:off x="4403488" y="1484662"/>
            <a:ext cx="890552" cy="309952"/>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spAutoFit/>
          </a:bodyPr>
          <a:lstStyle>
            <a:lvl1pPr algn="ctr" defTabSz="482202">
              <a:defRPr b="1" sz="1200">
                <a:solidFill>
                  <a:srgbClr val="191E1E"/>
                </a:solidFill>
              </a:defRPr>
            </a:lvl1pPr>
          </a:lstStyle>
          <a:p>
            <a:pPr/>
            <a:r>
              <a:t>Release</a:t>
            </a:r>
          </a:p>
        </p:txBody>
      </p:sp>
      <p:sp>
        <p:nvSpPr>
          <p:cNvPr id="318" name="Shape 318"/>
          <p:cNvSpPr/>
          <p:nvPr/>
        </p:nvSpPr>
        <p:spPr>
          <a:xfrm>
            <a:off x="5455780" y="1484662"/>
            <a:ext cx="792873" cy="462767"/>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spAutoFit/>
          </a:bodyPr>
          <a:lstStyle>
            <a:lvl1pPr algn="ctr" defTabSz="482202">
              <a:defRPr b="1" sz="1200">
                <a:solidFill>
                  <a:srgbClr val="191E1E"/>
                </a:solidFill>
              </a:defRPr>
            </a:lvl1pPr>
          </a:lstStyle>
          <a:p>
            <a:pPr/>
            <a:r>
              <a:t>Operate</a:t>
            </a:r>
            <a:endParaRPr sz="1100">
              <a:solidFill>
                <a:srgbClr val="5AA700"/>
              </a:solidFill>
            </a:endParaRPr>
          </a:p>
        </p:txBody>
      </p:sp>
      <p:sp>
        <p:nvSpPr>
          <p:cNvPr id="319" name="Shape 319"/>
          <p:cNvSpPr/>
          <p:nvPr/>
        </p:nvSpPr>
        <p:spPr>
          <a:xfrm>
            <a:off x="2455364" y="1484662"/>
            <a:ext cx="837901" cy="309952"/>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spAutoFit/>
          </a:bodyPr>
          <a:lstStyle>
            <a:lvl1pPr algn="ctr" defTabSz="482202">
              <a:defRPr b="1" sz="1200">
                <a:solidFill>
                  <a:srgbClr val="191E1E"/>
                </a:solidFill>
              </a:defRPr>
            </a:lvl1pPr>
          </a:lstStyle>
          <a:p>
            <a:pPr/>
            <a:r>
              <a:t>Planning</a:t>
            </a:r>
          </a:p>
        </p:txBody>
      </p:sp>
      <p:grpSp>
        <p:nvGrpSpPr>
          <p:cNvPr id="327" name="Group 327"/>
          <p:cNvGrpSpPr/>
          <p:nvPr/>
        </p:nvGrpSpPr>
        <p:grpSpPr>
          <a:xfrm>
            <a:off x="2710126" y="2031441"/>
            <a:ext cx="328383" cy="519064"/>
            <a:chOff x="0" y="0"/>
            <a:chExt cx="328382" cy="519063"/>
          </a:xfrm>
        </p:grpSpPr>
        <p:sp>
          <p:nvSpPr>
            <p:cNvPr id="320" name="Shape 320"/>
            <p:cNvSpPr/>
            <p:nvPr/>
          </p:nvSpPr>
          <p:spPr>
            <a:xfrm>
              <a:off x="42739" y="170470"/>
              <a:ext cx="242878" cy="223584"/>
            </a:xfrm>
            <a:custGeom>
              <a:avLst/>
              <a:gdLst/>
              <a:ahLst/>
              <a:cxnLst>
                <a:cxn ang="0">
                  <a:pos x="wd2" y="hd2"/>
                </a:cxn>
                <a:cxn ang="5400000">
                  <a:pos x="wd2" y="hd2"/>
                </a:cxn>
                <a:cxn ang="10800000">
                  <a:pos x="wd2" y="hd2"/>
                </a:cxn>
                <a:cxn ang="16200000">
                  <a:pos x="wd2" y="hd2"/>
                </a:cxn>
              </a:cxnLst>
              <a:rect l="0" t="0" r="r" b="b"/>
              <a:pathLst>
                <a:path w="10657" h="15999" fill="norm" stroke="1" extrusionOk="0">
                  <a:moveTo>
                    <a:pt x="5328" y="3849"/>
                  </a:moveTo>
                  <a:cubicBezTo>
                    <a:pt x="7532" y="-5601"/>
                    <a:pt x="16128" y="3849"/>
                    <a:pt x="5328" y="15999"/>
                  </a:cubicBezTo>
                  <a:cubicBezTo>
                    <a:pt x="-5472" y="3849"/>
                    <a:pt x="3124" y="-5601"/>
                    <a:pt x="5328" y="3849"/>
                  </a:cubicBezTo>
                  <a:close/>
                </a:path>
              </a:pathLst>
            </a:custGeom>
            <a:solidFill>
              <a:srgbClr val="CCCCCC"/>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21" name="Shape 321"/>
            <p:cNvSpPr/>
            <p:nvPr/>
          </p:nvSpPr>
          <p:spPr>
            <a:xfrm>
              <a:off x="-1" y="-1"/>
              <a:ext cx="328384" cy="328288"/>
            </a:xfrm>
            <a:prstGeom prst="ellipse">
              <a:avLst/>
            </a:prstGeom>
            <a:solidFill>
              <a:srgbClr val="CCCCCC"/>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22" name="Shape 322"/>
            <p:cNvSpPr/>
            <p:nvPr/>
          </p:nvSpPr>
          <p:spPr>
            <a:xfrm>
              <a:off x="95085" y="328289"/>
              <a:ext cx="138208" cy="84400"/>
            </a:xfrm>
            <a:prstGeom prst="rect">
              <a:avLst/>
            </a:prstGeom>
            <a:solidFill>
              <a:srgbClr val="CCCCCC"/>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23" name="Shape 323"/>
            <p:cNvSpPr/>
            <p:nvPr/>
          </p:nvSpPr>
          <p:spPr>
            <a:xfrm flipH="1" rot="10800000">
              <a:off x="95085" y="393569"/>
              <a:ext cx="138209" cy="125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269" y="0"/>
                  </a:moveTo>
                  <a:lnTo>
                    <a:pt x="18331" y="0"/>
                  </a:lnTo>
                  <a:cubicBezTo>
                    <a:pt x="20136" y="0"/>
                    <a:pt x="21600" y="1612"/>
                    <a:pt x="21600" y="3600"/>
                  </a:cubicBezTo>
                  <a:lnTo>
                    <a:pt x="21600" y="21600"/>
                  </a:lnTo>
                  <a:lnTo>
                    <a:pt x="0" y="21600"/>
                  </a:lnTo>
                  <a:lnTo>
                    <a:pt x="0" y="3600"/>
                  </a:lnTo>
                  <a:cubicBezTo>
                    <a:pt x="0" y="1612"/>
                    <a:pt x="1464" y="0"/>
                    <a:pt x="3269" y="0"/>
                  </a:cubicBezTo>
                  <a:close/>
                </a:path>
              </a:pathLst>
            </a:custGeom>
            <a:solidFill>
              <a:srgbClr val="CCCCCC"/>
            </a:solidFill>
            <a:ln w="12700" cap="flat">
              <a:solidFill>
                <a:srgbClr val="FFFFFF"/>
              </a:solidFill>
              <a:prstDash val="solid"/>
              <a:round/>
            </a:ln>
            <a:effectLst/>
          </p:spPr>
          <p:txBody>
            <a:bodyPr wrap="square" lIns="45719" tIns="45719" rIns="45719" bIns="45719" numCol="1" anchor="ctr">
              <a:noAutofit/>
            </a:bodyPr>
            <a:lstStyle/>
            <a:p>
              <a:pPr defTabSz="482202">
                <a:defRPr sz="900">
                  <a:solidFill>
                    <a:srgbClr val="5AA700"/>
                  </a:solidFill>
                </a:defRPr>
              </a:pPr>
            </a:p>
          </p:txBody>
        </p:sp>
        <p:sp>
          <p:nvSpPr>
            <p:cNvPr id="324" name="Shape 324"/>
            <p:cNvSpPr/>
            <p:nvPr/>
          </p:nvSpPr>
          <p:spPr>
            <a:xfrm>
              <a:off x="117429" y="417747"/>
              <a:ext cx="93521" cy="9860"/>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sz="1800">
                  <a:latin typeface="Calibri"/>
                  <a:ea typeface="Calibri"/>
                  <a:cs typeface="Calibri"/>
                  <a:sym typeface="Calibri"/>
                </a:defRPr>
              </a:pPr>
            </a:p>
          </p:txBody>
        </p:sp>
        <p:sp>
          <p:nvSpPr>
            <p:cNvPr id="325" name="Shape 325"/>
            <p:cNvSpPr/>
            <p:nvPr/>
          </p:nvSpPr>
          <p:spPr>
            <a:xfrm>
              <a:off x="117429" y="451300"/>
              <a:ext cx="93521" cy="9860"/>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sz="1800">
                  <a:latin typeface="Calibri"/>
                  <a:ea typeface="Calibri"/>
                  <a:cs typeface="Calibri"/>
                  <a:sym typeface="Calibri"/>
                </a:defRPr>
              </a:pPr>
            </a:p>
          </p:txBody>
        </p:sp>
        <p:sp>
          <p:nvSpPr>
            <p:cNvPr id="326" name="Shape 326"/>
            <p:cNvSpPr/>
            <p:nvPr/>
          </p:nvSpPr>
          <p:spPr>
            <a:xfrm>
              <a:off x="117429" y="484854"/>
              <a:ext cx="93521" cy="9860"/>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sz="1800">
                  <a:latin typeface="Calibri"/>
                  <a:ea typeface="Calibri"/>
                  <a:cs typeface="Calibri"/>
                  <a:sym typeface="Calibri"/>
                </a:defRPr>
              </a:pPr>
            </a:p>
          </p:txBody>
        </p:sp>
      </p:grpSp>
      <p:sp>
        <p:nvSpPr>
          <p:cNvPr id="328" name="Shape 328"/>
          <p:cNvSpPr/>
          <p:nvPr>
            <p:ph type="title"/>
          </p:nvPr>
        </p:nvSpPr>
        <p:spPr>
          <a:xfrm>
            <a:off x="3499" y="318024"/>
            <a:ext cx="9398795" cy="625200"/>
          </a:xfrm>
          <a:prstGeom prst="rect">
            <a:avLst/>
          </a:prstGeom>
        </p:spPr>
        <p:txBody>
          <a:bodyPr/>
          <a:lstStyle>
            <a:lvl1pPr>
              <a:defRPr sz="2300"/>
            </a:lvl1pPr>
          </a:lstStyle>
          <a:p>
            <a:pPr/>
            <a:r>
              <a:t>Common perception of Enterprise DevOps Transformations</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title"/>
          </p:nvPr>
        </p:nvSpPr>
        <p:spPr>
          <a:xfrm>
            <a:off x="3499" y="318024"/>
            <a:ext cx="9398795" cy="625200"/>
          </a:xfrm>
          <a:prstGeom prst="rect">
            <a:avLst/>
          </a:prstGeom>
        </p:spPr>
        <p:txBody>
          <a:bodyPr/>
          <a:lstStyle>
            <a:lvl1pPr>
              <a:defRPr sz="2300"/>
            </a:lvl1pPr>
          </a:lstStyle>
          <a:p>
            <a:pPr/>
            <a:r>
              <a:t>Common perception of Enterprise DevOps Transformations</a:t>
            </a:r>
          </a:p>
        </p:txBody>
      </p:sp>
      <p:grpSp>
        <p:nvGrpSpPr>
          <p:cNvPr id="343" name="Group 343"/>
          <p:cNvGrpSpPr/>
          <p:nvPr/>
        </p:nvGrpSpPr>
        <p:grpSpPr>
          <a:xfrm>
            <a:off x="5564587" y="2044596"/>
            <a:ext cx="493002" cy="492877"/>
            <a:chOff x="-2" y="-3"/>
            <a:chExt cx="493001" cy="492876"/>
          </a:xfrm>
        </p:grpSpPr>
        <p:grpSp>
          <p:nvGrpSpPr>
            <p:cNvPr id="341" name="Group 341"/>
            <p:cNvGrpSpPr/>
            <p:nvPr/>
          </p:nvGrpSpPr>
          <p:grpSpPr>
            <a:xfrm>
              <a:off x="-3" y="-4"/>
              <a:ext cx="493003" cy="492878"/>
              <a:chOff x="0" y="-2"/>
              <a:chExt cx="493001" cy="492876"/>
            </a:xfrm>
          </p:grpSpPr>
          <p:sp>
            <p:nvSpPr>
              <p:cNvPr id="331" name="Shape 331"/>
              <p:cNvSpPr/>
              <p:nvPr/>
            </p:nvSpPr>
            <p:spPr>
              <a:xfrm>
                <a:off x="-1" y="241663"/>
                <a:ext cx="362014" cy="251210"/>
              </a:xfrm>
              <a:prstGeom prst="rect">
                <a:avLst/>
              </a:pr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32" name="Shape 332"/>
              <p:cNvSpPr/>
              <p:nvPr/>
            </p:nvSpPr>
            <p:spPr>
              <a:xfrm>
                <a:off x="36438" y="278609"/>
                <a:ext cx="52982" cy="88671"/>
              </a:xfrm>
              <a:prstGeom prst="rect">
                <a:avLst/>
              </a:prstGeom>
              <a:solidFill>
                <a:srgbClr val="FFFFFF"/>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33" name="Shape 333"/>
              <p:cNvSpPr/>
              <p:nvPr/>
            </p:nvSpPr>
            <p:spPr>
              <a:xfrm>
                <a:off x="141846" y="278609"/>
                <a:ext cx="52982" cy="88671"/>
              </a:xfrm>
              <a:prstGeom prst="rect">
                <a:avLst/>
              </a:prstGeom>
              <a:solidFill>
                <a:srgbClr val="FFFFFF"/>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34" name="Shape 334"/>
              <p:cNvSpPr/>
              <p:nvPr/>
            </p:nvSpPr>
            <p:spPr>
              <a:xfrm>
                <a:off x="247255" y="278609"/>
                <a:ext cx="52982" cy="88671"/>
              </a:xfrm>
              <a:prstGeom prst="rect">
                <a:avLst/>
              </a:prstGeom>
              <a:solidFill>
                <a:srgbClr val="FFFFFF"/>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35" name="Shape 335"/>
              <p:cNvSpPr/>
              <p:nvPr/>
            </p:nvSpPr>
            <p:spPr>
              <a:xfrm flipH="1">
                <a:off x="1303" y="116127"/>
                <a:ext cx="193525" cy="1267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36" name="Shape 336"/>
              <p:cNvSpPr/>
              <p:nvPr/>
            </p:nvSpPr>
            <p:spPr>
              <a:xfrm flipH="1">
                <a:off x="113984" y="116127"/>
                <a:ext cx="248029" cy="161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grpSp>
            <p:nvGrpSpPr>
              <p:cNvPr id="339" name="Group 339"/>
              <p:cNvGrpSpPr/>
              <p:nvPr/>
            </p:nvGrpSpPr>
            <p:grpSpPr>
              <a:xfrm>
                <a:off x="396998" y="-3"/>
                <a:ext cx="96003" cy="492877"/>
                <a:chOff x="0" y="0"/>
                <a:chExt cx="96002" cy="492876"/>
              </a:xfrm>
            </p:grpSpPr>
            <p:sp>
              <p:nvSpPr>
                <p:cNvPr id="337" name="Shape 337"/>
                <p:cNvSpPr/>
                <p:nvPr/>
              </p:nvSpPr>
              <p:spPr>
                <a:xfrm>
                  <a:off x="-1" y="0"/>
                  <a:ext cx="96003" cy="49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6"/>
                      </a:moveTo>
                      <a:cubicBezTo>
                        <a:pt x="0" y="235"/>
                        <a:pt x="4835" y="0"/>
                        <a:pt x="10800" y="0"/>
                      </a:cubicBezTo>
                      <a:cubicBezTo>
                        <a:pt x="16765" y="0"/>
                        <a:pt x="21600" y="235"/>
                        <a:pt x="21600" y="526"/>
                      </a:cubicBezTo>
                      <a:lnTo>
                        <a:pt x="21600" y="21074"/>
                      </a:lnTo>
                      <a:cubicBezTo>
                        <a:pt x="21600" y="21365"/>
                        <a:pt x="16765" y="21600"/>
                        <a:pt x="10800" y="21600"/>
                      </a:cubicBezTo>
                      <a:cubicBezTo>
                        <a:pt x="4835" y="21600"/>
                        <a:pt x="0" y="21365"/>
                        <a:pt x="0" y="21074"/>
                      </a:cubicBezTo>
                      <a:close/>
                    </a:path>
                  </a:pathLst>
                </a:cu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38" name="Shape 338"/>
                <p:cNvSpPr/>
                <p:nvPr/>
              </p:nvSpPr>
              <p:spPr>
                <a:xfrm>
                  <a:off x="-1" y="-1"/>
                  <a:ext cx="96004" cy="2400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grpSp>
          <p:sp>
            <p:nvSpPr>
              <p:cNvPr id="340" name="Shape 340"/>
              <p:cNvSpPr/>
              <p:nvPr/>
            </p:nvSpPr>
            <p:spPr>
              <a:xfrm>
                <a:off x="352662" y="241663"/>
                <a:ext cx="140270" cy="251210"/>
              </a:xfrm>
              <a:prstGeom prst="rect">
                <a:avLst/>
              </a:pr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grpSp>
        <p:sp>
          <p:nvSpPr>
            <p:cNvPr id="342" name="Shape 342"/>
            <p:cNvSpPr/>
            <p:nvPr/>
          </p:nvSpPr>
          <p:spPr>
            <a:xfrm>
              <a:off x="352661" y="278608"/>
              <a:ext cx="52982" cy="88671"/>
            </a:xfrm>
            <a:prstGeom prst="rect">
              <a:avLst/>
            </a:prstGeom>
            <a:solidFill>
              <a:srgbClr val="FFFFFF"/>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grpSp>
      <p:sp>
        <p:nvSpPr>
          <p:cNvPr id="344" name="Shape 344"/>
          <p:cNvSpPr/>
          <p:nvPr/>
        </p:nvSpPr>
        <p:spPr>
          <a:xfrm>
            <a:off x="5384200" y="1467089"/>
            <a:ext cx="864452" cy="1171127"/>
          </a:xfrm>
          <a:prstGeom prst="roundRect">
            <a:avLst>
              <a:gd name="adj" fmla="val 11719"/>
            </a:avLst>
          </a:prstGeom>
          <a:ln w="12700">
            <a:solidFill>
              <a:srgbClr val="666666"/>
            </a:solidFill>
            <a:prstDash val="dash"/>
          </a:ln>
        </p:spPr>
        <p:txBody>
          <a:bodyPr lIns="45719" rIns="45719" anchor="ctr"/>
          <a:lstStyle/>
          <a:p>
            <a:pPr defTabSz="482202">
              <a:defRPr sz="900">
                <a:solidFill>
                  <a:srgbClr val="5AA700"/>
                </a:solidFill>
              </a:defRPr>
            </a:pPr>
          </a:p>
        </p:txBody>
      </p:sp>
      <p:sp>
        <p:nvSpPr>
          <p:cNvPr id="345" name="Shape 345"/>
          <p:cNvSpPr/>
          <p:nvPr/>
        </p:nvSpPr>
        <p:spPr>
          <a:xfrm>
            <a:off x="2442090" y="1467089"/>
            <a:ext cx="864452" cy="1171127"/>
          </a:xfrm>
          <a:prstGeom prst="roundRect">
            <a:avLst>
              <a:gd name="adj" fmla="val 11719"/>
            </a:avLst>
          </a:prstGeom>
          <a:ln w="12700">
            <a:solidFill>
              <a:srgbClr val="666666"/>
            </a:solidFill>
            <a:prstDash val="dash"/>
          </a:ln>
        </p:spPr>
        <p:txBody>
          <a:bodyPr lIns="45719" rIns="45719" anchor="ctr"/>
          <a:lstStyle/>
          <a:p>
            <a:pPr defTabSz="482202">
              <a:defRPr sz="900">
                <a:solidFill>
                  <a:srgbClr val="5AA700"/>
                </a:solidFill>
              </a:defRPr>
            </a:pPr>
          </a:p>
        </p:txBody>
      </p:sp>
      <p:sp>
        <p:nvSpPr>
          <p:cNvPr id="346" name="Shape 346"/>
          <p:cNvSpPr/>
          <p:nvPr/>
        </p:nvSpPr>
        <p:spPr>
          <a:xfrm>
            <a:off x="3422780" y="1467089"/>
            <a:ext cx="864453" cy="1171127"/>
          </a:xfrm>
          <a:prstGeom prst="roundRect">
            <a:avLst>
              <a:gd name="adj" fmla="val 11719"/>
            </a:avLst>
          </a:prstGeom>
          <a:ln w="12700">
            <a:solidFill>
              <a:srgbClr val="666666"/>
            </a:solidFill>
            <a:prstDash val="dash"/>
          </a:ln>
        </p:spPr>
        <p:txBody>
          <a:bodyPr lIns="45719" rIns="45719" anchor="ctr"/>
          <a:lstStyle/>
          <a:p>
            <a:pPr defTabSz="482202">
              <a:defRPr sz="900">
                <a:solidFill>
                  <a:srgbClr val="5AA700"/>
                </a:solidFill>
              </a:defRPr>
            </a:pPr>
          </a:p>
        </p:txBody>
      </p:sp>
      <p:sp>
        <p:nvSpPr>
          <p:cNvPr id="347" name="Shape 347"/>
          <p:cNvSpPr/>
          <p:nvPr/>
        </p:nvSpPr>
        <p:spPr>
          <a:xfrm>
            <a:off x="4403490" y="1467089"/>
            <a:ext cx="864452" cy="1171127"/>
          </a:xfrm>
          <a:prstGeom prst="roundRect">
            <a:avLst>
              <a:gd name="adj" fmla="val 11719"/>
            </a:avLst>
          </a:prstGeom>
          <a:ln w="12700">
            <a:solidFill>
              <a:srgbClr val="666666"/>
            </a:solidFill>
            <a:prstDash val="dash"/>
          </a:ln>
        </p:spPr>
        <p:txBody>
          <a:bodyPr lIns="45719" rIns="45719" anchor="ctr"/>
          <a:lstStyle/>
          <a:p>
            <a:pPr defTabSz="482202">
              <a:defRPr sz="900">
                <a:solidFill>
                  <a:srgbClr val="5AA700"/>
                </a:solidFill>
              </a:defRPr>
            </a:pPr>
          </a:p>
        </p:txBody>
      </p:sp>
      <p:sp>
        <p:nvSpPr>
          <p:cNvPr id="348" name="Shape 348"/>
          <p:cNvSpPr/>
          <p:nvPr/>
        </p:nvSpPr>
        <p:spPr>
          <a:xfrm>
            <a:off x="3500532" y="2138467"/>
            <a:ext cx="710552" cy="305102"/>
          </a:xfrm>
          <a:prstGeom prst="rightArrow">
            <a:avLst>
              <a:gd name="adj1" fmla="val 50000"/>
              <a:gd name="adj2" fmla="val 53795"/>
            </a:avLst>
          </a:prstGeom>
          <a:solidFill>
            <a:srgbClr val="B7B7B7"/>
          </a:solidFill>
          <a:ln w="12700">
            <a:miter lim="400000"/>
          </a:ln>
        </p:spPr>
        <p:txBody>
          <a:bodyPr lIns="45719" rIns="45719" anchor="ctr"/>
          <a:lstStyle/>
          <a:p>
            <a:pPr defTabSz="482202">
              <a:defRPr sz="900">
                <a:solidFill>
                  <a:srgbClr val="5AA700"/>
                </a:solidFill>
              </a:defRPr>
            </a:pPr>
          </a:p>
        </p:txBody>
      </p:sp>
      <p:pic>
        <p:nvPicPr>
          <p:cNvPr id="349" name="image04.png"/>
          <p:cNvPicPr>
            <a:picLocks noChangeAspect="1"/>
          </p:cNvPicPr>
          <p:nvPr/>
        </p:nvPicPr>
        <p:blipFill>
          <a:blip r:embed="rId2">
            <a:extLst/>
          </a:blip>
          <a:stretch>
            <a:fillRect/>
          </a:stretch>
        </p:blipFill>
        <p:spPr>
          <a:xfrm>
            <a:off x="4529246" y="1988475"/>
            <a:ext cx="606034" cy="604998"/>
          </a:xfrm>
          <a:prstGeom prst="rect">
            <a:avLst/>
          </a:prstGeom>
          <a:ln w="12700">
            <a:miter lim="400000"/>
          </a:ln>
        </p:spPr>
      </p:pic>
      <p:sp>
        <p:nvSpPr>
          <p:cNvPr id="350" name="Shape 350"/>
          <p:cNvSpPr/>
          <p:nvPr/>
        </p:nvSpPr>
        <p:spPr>
          <a:xfrm>
            <a:off x="3398663" y="1484662"/>
            <a:ext cx="922727" cy="309952"/>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spAutoFit/>
          </a:bodyPr>
          <a:lstStyle>
            <a:lvl1pPr algn="ctr" defTabSz="482202">
              <a:defRPr b="1" sz="1200">
                <a:solidFill>
                  <a:srgbClr val="191E1E"/>
                </a:solidFill>
              </a:defRPr>
            </a:lvl1pPr>
          </a:lstStyle>
          <a:p>
            <a:pPr/>
            <a:r>
              <a:t>Dev/Test</a:t>
            </a:r>
          </a:p>
        </p:txBody>
      </p:sp>
      <p:sp>
        <p:nvSpPr>
          <p:cNvPr id="351" name="Shape 351"/>
          <p:cNvSpPr/>
          <p:nvPr/>
        </p:nvSpPr>
        <p:spPr>
          <a:xfrm>
            <a:off x="4403488" y="1484662"/>
            <a:ext cx="890552" cy="309952"/>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spAutoFit/>
          </a:bodyPr>
          <a:lstStyle>
            <a:lvl1pPr algn="ctr" defTabSz="482202">
              <a:defRPr b="1" sz="1200">
                <a:solidFill>
                  <a:srgbClr val="191E1E"/>
                </a:solidFill>
              </a:defRPr>
            </a:lvl1pPr>
          </a:lstStyle>
          <a:p>
            <a:pPr/>
            <a:r>
              <a:t>Release</a:t>
            </a:r>
          </a:p>
        </p:txBody>
      </p:sp>
      <p:sp>
        <p:nvSpPr>
          <p:cNvPr id="352" name="Shape 352"/>
          <p:cNvSpPr/>
          <p:nvPr/>
        </p:nvSpPr>
        <p:spPr>
          <a:xfrm>
            <a:off x="5455780" y="1484662"/>
            <a:ext cx="792873" cy="462767"/>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spAutoFit/>
          </a:bodyPr>
          <a:lstStyle>
            <a:lvl1pPr algn="ctr" defTabSz="482202">
              <a:defRPr b="1" sz="1200">
                <a:solidFill>
                  <a:srgbClr val="191E1E"/>
                </a:solidFill>
              </a:defRPr>
            </a:lvl1pPr>
          </a:lstStyle>
          <a:p>
            <a:pPr/>
            <a:r>
              <a:t>Operate</a:t>
            </a:r>
            <a:endParaRPr sz="1100">
              <a:solidFill>
                <a:srgbClr val="5AA700"/>
              </a:solidFill>
            </a:endParaRPr>
          </a:p>
        </p:txBody>
      </p:sp>
      <p:sp>
        <p:nvSpPr>
          <p:cNvPr id="353" name="Shape 353"/>
          <p:cNvSpPr/>
          <p:nvPr/>
        </p:nvSpPr>
        <p:spPr>
          <a:xfrm>
            <a:off x="2455364" y="1484662"/>
            <a:ext cx="837901" cy="309952"/>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spAutoFit/>
          </a:bodyPr>
          <a:lstStyle>
            <a:lvl1pPr algn="ctr" defTabSz="482202">
              <a:defRPr b="1" sz="1200">
                <a:solidFill>
                  <a:srgbClr val="191E1E"/>
                </a:solidFill>
              </a:defRPr>
            </a:lvl1pPr>
          </a:lstStyle>
          <a:p>
            <a:pPr/>
            <a:r>
              <a:t>Planning</a:t>
            </a:r>
          </a:p>
        </p:txBody>
      </p:sp>
      <p:grpSp>
        <p:nvGrpSpPr>
          <p:cNvPr id="361" name="Group 361"/>
          <p:cNvGrpSpPr/>
          <p:nvPr/>
        </p:nvGrpSpPr>
        <p:grpSpPr>
          <a:xfrm>
            <a:off x="2710126" y="2031441"/>
            <a:ext cx="328383" cy="519064"/>
            <a:chOff x="0" y="0"/>
            <a:chExt cx="328382" cy="519063"/>
          </a:xfrm>
        </p:grpSpPr>
        <p:sp>
          <p:nvSpPr>
            <p:cNvPr id="354" name="Shape 354"/>
            <p:cNvSpPr/>
            <p:nvPr/>
          </p:nvSpPr>
          <p:spPr>
            <a:xfrm>
              <a:off x="42739" y="170470"/>
              <a:ext cx="242878" cy="223584"/>
            </a:xfrm>
            <a:custGeom>
              <a:avLst/>
              <a:gdLst/>
              <a:ahLst/>
              <a:cxnLst>
                <a:cxn ang="0">
                  <a:pos x="wd2" y="hd2"/>
                </a:cxn>
                <a:cxn ang="5400000">
                  <a:pos x="wd2" y="hd2"/>
                </a:cxn>
                <a:cxn ang="10800000">
                  <a:pos x="wd2" y="hd2"/>
                </a:cxn>
                <a:cxn ang="16200000">
                  <a:pos x="wd2" y="hd2"/>
                </a:cxn>
              </a:cxnLst>
              <a:rect l="0" t="0" r="r" b="b"/>
              <a:pathLst>
                <a:path w="10657" h="15999" fill="norm" stroke="1" extrusionOk="0">
                  <a:moveTo>
                    <a:pt x="5328" y="3849"/>
                  </a:moveTo>
                  <a:cubicBezTo>
                    <a:pt x="7532" y="-5601"/>
                    <a:pt x="16128" y="3849"/>
                    <a:pt x="5328" y="15999"/>
                  </a:cubicBezTo>
                  <a:cubicBezTo>
                    <a:pt x="-5472" y="3849"/>
                    <a:pt x="3124" y="-5601"/>
                    <a:pt x="5328" y="3849"/>
                  </a:cubicBezTo>
                  <a:close/>
                </a:path>
              </a:pathLst>
            </a:custGeom>
            <a:solidFill>
              <a:srgbClr val="CCCCCC"/>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55" name="Shape 355"/>
            <p:cNvSpPr/>
            <p:nvPr/>
          </p:nvSpPr>
          <p:spPr>
            <a:xfrm>
              <a:off x="-1" y="-1"/>
              <a:ext cx="328384" cy="328288"/>
            </a:xfrm>
            <a:prstGeom prst="ellipse">
              <a:avLst/>
            </a:prstGeom>
            <a:solidFill>
              <a:srgbClr val="CCCCCC"/>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56" name="Shape 356"/>
            <p:cNvSpPr/>
            <p:nvPr/>
          </p:nvSpPr>
          <p:spPr>
            <a:xfrm>
              <a:off x="95085" y="328289"/>
              <a:ext cx="138208" cy="84400"/>
            </a:xfrm>
            <a:prstGeom prst="rect">
              <a:avLst/>
            </a:prstGeom>
            <a:solidFill>
              <a:srgbClr val="CCCCCC"/>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57" name="Shape 357"/>
            <p:cNvSpPr/>
            <p:nvPr/>
          </p:nvSpPr>
          <p:spPr>
            <a:xfrm flipH="1" rot="10800000">
              <a:off x="95085" y="393569"/>
              <a:ext cx="138209" cy="125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269" y="0"/>
                  </a:moveTo>
                  <a:lnTo>
                    <a:pt x="18331" y="0"/>
                  </a:lnTo>
                  <a:cubicBezTo>
                    <a:pt x="20136" y="0"/>
                    <a:pt x="21600" y="1612"/>
                    <a:pt x="21600" y="3600"/>
                  </a:cubicBezTo>
                  <a:lnTo>
                    <a:pt x="21600" y="21600"/>
                  </a:lnTo>
                  <a:lnTo>
                    <a:pt x="0" y="21600"/>
                  </a:lnTo>
                  <a:lnTo>
                    <a:pt x="0" y="3600"/>
                  </a:lnTo>
                  <a:cubicBezTo>
                    <a:pt x="0" y="1612"/>
                    <a:pt x="1464" y="0"/>
                    <a:pt x="3269" y="0"/>
                  </a:cubicBezTo>
                  <a:close/>
                </a:path>
              </a:pathLst>
            </a:custGeom>
            <a:solidFill>
              <a:srgbClr val="CCCCCC"/>
            </a:solidFill>
            <a:ln w="12700" cap="flat">
              <a:solidFill>
                <a:srgbClr val="FFFFFF"/>
              </a:solidFill>
              <a:prstDash val="solid"/>
              <a:round/>
            </a:ln>
            <a:effectLst/>
          </p:spPr>
          <p:txBody>
            <a:bodyPr wrap="square" lIns="45719" tIns="45719" rIns="45719" bIns="45719" numCol="1" anchor="ctr">
              <a:noAutofit/>
            </a:bodyPr>
            <a:lstStyle/>
            <a:p>
              <a:pPr defTabSz="482202">
                <a:defRPr sz="900">
                  <a:solidFill>
                    <a:srgbClr val="5AA700"/>
                  </a:solidFill>
                </a:defRPr>
              </a:pPr>
            </a:p>
          </p:txBody>
        </p:sp>
        <p:sp>
          <p:nvSpPr>
            <p:cNvPr id="358" name="Shape 358"/>
            <p:cNvSpPr/>
            <p:nvPr/>
          </p:nvSpPr>
          <p:spPr>
            <a:xfrm>
              <a:off x="117429" y="417747"/>
              <a:ext cx="93521" cy="9860"/>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sz="1800">
                  <a:latin typeface="Calibri"/>
                  <a:ea typeface="Calibri"/>
                  <a:cs typeface="Calibri"/>
                  <a:sym typeface="Calibri"/>
                </a:defRPr>
              </a:pPr>
            </a:p>
          </p:txBody>
        </p:sp>
        <p:sp>
          <p:nvSpPr>
            <p:cNvPr id="359" name="Shape 359"/>
            <p:cNvSpPr/>
            <p:nvPr/>
          </p:nvSpPr>
          <p:spPr>
            <a:xfrm>
              <a:off x="117429" y="451300"/>
              <a:ext cx="93521" cy="9860"/>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sz="1800">
                  <a:latin typeface="Calibri"/>
                  <a:ea typeface="Calibri"/>
                  <a:cs typeface="Calibri"/>
                  <a:sym typeface="Calibri"/>
                </a:defRPr>
              </a:pPr>
            </a:p>
          </p:txBody>
        </p:sp>
        <p:sp>
          <p:nvSpPr>
            <p:cNvPr id="360" name="Shape 360"/>
            <p:cNvSpPr/>
            <p:nvPr/>
          </p:nvSpPr>
          <p:spPr>
            <a:xfrm>
              <a:off x="117429" y="484854"/>
              <a:ext cx="93521" cy="9860"/>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sz="1800">
                  <a:latin typeface="Calibri"/>
                  <a:ea typeface="Calibri"/>
                  <a:cs typeface="Calibri"/>
                  <a:sym typeface="Calibri"/>
                </a:defRPr>
              </a:pPr>
            </a:p>
          </p:txBody>
        </p:sp>
      </p:grpSp>
      <p:sp>
        <p:nvSpPr>
          <p:cNvPr id="362" name="Shape 362"/>
          <p:cNvSpPr/>
          <p:nvPr/>
        </p:nvSpPr>
        <p:spPr>
          <a:xfrm>
            <a:off x="2153664" y="1796815"/>
            <a:ext cx="4395149" cy="210818"/>
          </a:xfrm>
          <a:prstGeom prst="roundRect">
            <a:avLst>
              <a:gd name="adj" fmla="val 11720"/>
            </a:avLst>
          </a:prstGeom>
          <a:solidFill>
            <a:srgbClr val="FFFFFF"/>
          </a:solidFill>
          <a:ln w="25400">
            <a:solidFill>
              <a:srgbClr val="CC0000"/>
            </a:solidFill>
          </a:ln>
        </p:spPr>
        <p:txBody>
          <a:bodyPr lIns="45719" rIns="45719" anchor="ctr"/>
          <a:lstStyle/>
          <a:p>
            <a:pPr defTabSz="482202">
              <a:defRPr sz="1600">
                <a:solidFill>
                  <a:srgbClr val="5AA700"/>
                </a:solidFill>
              </a:defRPr>
            </a:pPr>
          </a:p>
        </p:txBody>
      </p:sp>
      <p:sp>
        <p:nvSpPr>
          <p:cNvPr id="363" name="Shape 363"/>
          <p:cNvSpPr/>
          <p:nvPr/>
        </p:nvSpPr>
        <p:spPr>
          <a:xfrm>
            <a:off x="2163995" y="1728821"/>
            <a:ext cx="4374487" cy="346805"/>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nchor="ctr">
            <a:spAutoFit/>
          </a:bodyPr>
          <a:lstStyle>
            <a:lvl1pPr algn="ctr" defTabSz="482202">
              <a:defRPr b="1" sz="1500">
                <a:solidFill>
                  <a:srgbClr val="CC0000"/>
                </a:solidFill>
              </a:defRPr>
            </a:lvl1pPr>
          </a:lstStyle>
          <a:p>
            <a:pPr/>
            <a:r>
              <a:t>Cross-Functional Product Teams</a:t>
            </a:r>
          </a:p>
        </p:txBody>
      </p:sp>
      <p:sp>
        <p:nvSpPr>
          <p:cNvPr id="364" name="Shape 364"/>
          <p:cNvSpPr/>
          <p:nvPr/>
        </p:nvSpPr>
        <p:spPr>
          <a:xfrm>
            <a:off x="2153664" y="2093933"/>
            <a:ext cx="4395149" cy="210818"/>
          </a:xfrm>
          <a:prstGeom prst="roundRect">
            <a:avLst>
              <a:gd name="adj" fmla="val 11720"/>
            </a:avLst>
          </a:prstGeom>
          <a:solidFill>
            <a:srgbClr val="FFFFFF"/>
          </a:solidFill>
          <a:ln w="25400">
            <a:solidFill>
              <a:srgbClr val="CC0000"/>
            </a:solidFill>
          </a:ln>
        </p:spPr>
        <p:txBody>
          <a:bodyPr lIns="45719" rIns="45719" anchor="ctr"/>
          <a:lstStyle/>
          <a:p>
            <a:pPr defTabSz="482202">
              <a:defRPr sz="1600">
                <a:solidFill>
                  <a:srgbClr val="5AA700"/>
                </a:solidFill>
              </a:defRPr>
            </a:pPr>
          </a:p>
        </p:txBody>
      </p:sp>
      <p:sp>
        <p:nvSpPr>
          <p:cNvPr id="365" name="Shape 365"/>
          <p:cNvSpPr/>
          <p:nvPr/>
        </p:nvSpPr>
        <p:spPr>
          <a:xfrm>
            <a:off x="2163333" y="2025930"/>
            <a:ext cx="4363110" cy="346805"/>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nchor="ctr">
            <a:spAutoFit/>
          </a:bodyPr>
          <a:lstStyle>
            <a:lvl1pPr algn="ctr" defTabSz="482202">
              <a:defRPr b="1" sz="1500">
                <a:solidFill>
                  <a:srgbClr val="CC0000"/>
                </a:solidFill>
              </a:defRPr>
            </a:lvl1pPr>
          </a:lstStyle>
          <a:p>
            <a:pPr/>
            <a:r>
              <a:t>Cross-Functional Product Teams</a:t>
            </a:r>
          </a:p>
        </p:txBody>
      </p:sp>
      <p:sp>
        <p:nvSpPr>
          <p:cNvPr id="366" name="Shape 366"/>
          <p:cNvSpPr/>
          <p:nvPr/>
        </p:nvSpPr>
        <p:spPr>
          <a:xfrm>
            <a:off x="2153664" y="2391024"/>
            <a:ext cx="4395149" cy="210836"/>
          </a:xfrm>
          <a:prstGeom prst="roundRect">
            <a:avLst>
              <a:gd name="adj" fmla="val 11719"/>
            </a:avLst>
          </a:prstGeom>
          <a:solidFill>
            <a:srgbClr val="FFFFFF"/>
          </a:solidFill>
          <a:ln w="25400">
            <a:solidFill>
              <a:srgbClr val="CC0000"/>
            </a:solidFill>
          </a:ln>
        </p:spPr>
        <p:txBody>
          <a:bodyPr lIns="45719" rIns="45719" anchor="ctr"/>
          <a:lstStyle/>
          <a:p>
            <a:pPr defTabSz="482202">
              <a:defRPr sz="1600">
                <a:solidFill>
                  <a:srgbClr val="5AA700"/>
                </a:solidFill>
              </a:defRPr>
            </a:pPr>
          </a:p>
        </p:txBody>
      </p:sp>
      <p:sp>
        <p:nvSpPr>
          <p:cNvPr id="367" name="Shape 367"/>
          <p:cNvSpPr/>
          <p:nvPr/>
        </p:nvSpPr>
        <p:spPr>
          <a:xfrm>
            <a:off x="2138595" y="2323039"/>
            <a:ext cx="4374487" cy="346805"/>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nchor="ctr">
            <a:spAutoFit/>
          </a:bodyPr>
          <a:lstStyle>
            <a:lvl1pPr algn="ctr" defTabSz="482202">
              <a:defRPr b="1" sz="1500">
                <a:solidFill>
                  <a:srgbClr val="CC0000"/>
                </a:solidFill>
              </a:defRPr>
            </a:lvl1pPr>
          </a:lstStyle>
          <a:p>
            <a:pPr/>
            <a:r>
              <a:t>Cross-Functional Product Teams</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Shape 369"/>
          <p:cNvSpPr/>
          <p:nvPr>
            <p:ph type="title"/>
          </p:nvPr>
        </p:nvSpPr>
        <p:spPr>
          <a:xfrm>
            <a:off x="16199" y="269595"/>
            <a:ext cx="9111602" cy="625200"/>
          </a:xfrm>
          <a:prstGeom prst="rect">
            <a:avLst/>
          </a:prstGeom>
        </p:spPr>
        <p:txBody>
          <a:bodyPr/>
          <a:lstStyle>
            <a:lvl1pPr>
              <a:defRPr sz="2300"/>
            </a:lvl1pPr>
          </a:lstStyle>
          <a:p>
            <a:pPr/>
            <a:r>
              <a:t>Current Reality of Most Enterprise DevOps Transformations</a:t>
            </a:r>
          </a:p>
        </p:txBody>
      </p:sp>
      <p:grpSp>
        <p:nvGrpSpPr>
          <p:cNvPr id="382" name="Group 382"/>
          <p:cNvGrpSpPr/>
          <p:nvPr/>
        </p:nvGrpSpPr>
        <p:grpSpPr>
          <a:xfrm>
            <a:off x="5564587" y="2044596"/>
            <a:ext cx="493002" cy="492877"/>
            <a:chOff x="-2" y="-3"/>
            <a:chExt cx="493001" cy="492876"/>
          </a:xfrm>
        </p:grpSpPr>
        <p:grpSp>
          <p:nvGrpSpPr>
            <p:cNvPr id="380" name="Group 380"/>
            <p:cNvGrpSpPr/>
            <p:nvPr/>
          </p:nvGrpSpPr>
          <p:grpSpPr>
            <a:xfrm>
              <a:off x="-3" y="-4"/>
              <a:ext cx="493003" cy="492878"/>
              <a:chOff x="0" y="-2"/>
              <a:chExt cx="493001" cy="492876"/>
            </a:xfrm>
          </p:grpSpPr>
          <p:sp>
            <p:nvSpPr>
              <p:cNvPr id="370" name="Shape 370"/>
              <p:cNvSpPr/>
              <p:nvPr/>
            </p:nvSpPr>
            <p:spPr>
              <a:xfrm>
                <a:off x="-1" y="241663"/>
                <a:ext cx="362014" cy="251210"/>
              </a:xfrm>
              <a:prstGeom prst="rect">
                <a:avLst/>
              </a:pr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71" name="Shape 371"/>
              <p:cNvSpPr/>
              <p:nvPr/>
            </p:nvSpPr>
            <p:spPr>
              <a:xfrm>
                <a:off x="36438" y="278609"/>
                <a:ext cx="52982" cy="88671"/>
              </a:xfrm>
              <a:prstGeom prst="rect">
                <a:avLst/>
              </a:prstGeom>
              <a:solidFill>
                <a:srgbClr val="FFFFFF"/>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72" name="Shape 372"/>
              <p:cNvSpPr/>
              <p:nvPr/>
            </p:nvSpPr>
            <p:spPr>
              <a:xfrm>
                <a:off x="141846" y="278609"/>
                <a:ext cx="52982" cy="88671"/>
              </a:xfrm>
              <a:prstGeom prst="rect">
                <a:avLst/>
              </a:prstGeom>
              <a:solidFill>
                <a:srgbClr val="FFFFFF"/>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73" name="Shape 373"/>
              <p:cNvSpPr/>
              <p:nvPr/>
            </p:nvSpPr>
            <p:spPr>
              <a:xfrm>
                <a:off x="247255" y="278609"/>
                <a:ext cx="52982" cy="88671"/>
              </a:xfrm>
              <a:prstGeom prst="rect">
                <a:avLst/>
              </a:prstGeom>
              <a:solidFill>
                <a:srgbClr val="FFFFFF"/>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74" name="Shape 374"/>
              <p:cNvSpPr/>
              <p:nvPr/>
            </p:nvSpPr>
            <p:spPr>
              <a:xfrm flipH="1">
                <a:off x="1303" y="116127"/>
                <a:ext cx="193525" cy="1267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75" name="Shape 375"/>
              <p:cNvSpPr/>
              <p:nvPr/>
            </p:nvSpPr>
            <p:spPr>
              <a:xfrm flipH="1">
                <a:off x="113984" y="116127"/>
                <a:ext cx="248029" cy="161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grpSp>
            <p:nvGrpSpPr>
              <p:cNvPr id="378" name="Group 378"/>
              <p:cNvGrpSpPr/>
              <p:nvPr/>
            </p:nvGrpSpPr>
            <p:grpSpPr>
              <a:xfrm>
                <a:off x="396998" y="-3"/>
                <a:ext cx="96003" cy="492877"/>
                <a:chOff x="0" y="0"/>
                <a:chExt cx="96002" cy="492876"/>
              </a:xfrm>
            </p:grpSpPr>
            <p:sp>
              <p:nvSpPr>
                <p:cNvPr id="376" name="Shape 376"/>
                <p:cNvSpPr/>
                <p:nvPr/>
              </p:nvSpPr>
              <p:spPr>
                <a:xfrm>
                  <a:off x="-1" y="0"/>
                  <a:ext cx="96003" cy="49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6"/>
                      </a:moveTo>
                      <a:cubicBezTo>
                        <a:pt x="0" y="235"/>
                        <a:pt x="4835" y="0"/>
                        <a:pt x="10800" y="0"/>
                      </a:cubicBezTo>
                      <a:cubicBezTo>
                        <a:pt x="16765" y="0"/>
                        <a:pt x="21600" y="235"/>
                        <a:pt x="21600" y="526"/>
                      </a:cubicBezTo>
                      <a:lnTo>
                        <a:pt x="21600" y="21074"/>
                      </a:lnTo>
                      <a:cubicBezTo>
                        <a:pt x="21600" y="21365"/>
                        <a:pt x="16765" y="21600"/>
                        <a:pt x="10800" y="21600"/>
                      </a:cubicBezTo>
                      <a:cubicBezTo>
                        <a:pt x="4835" y="21600"/>
                        <a:pt x="0" y="21365"/>
                        <a:pt x="0" y="21074"/>
                      </a:cubicBezTo>
                      <a:close/>
                    </a:path>
                  </a:pathLst>
                </a:cu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77" name="Shape 377"/>
                <p:cNvSpPr/>
                <p:nvPr/>
              </p:nvSpPr>
              <p:spPr>
                <a:xfrm>
                  <a:off x="-1" y="-1"/>
                  <a:ext cx="96004" cy="2400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grpSp>
          <p:sp>
            <p:nvSpPr>
              <p:cNvPr id="379" name="Shape 379"/>
              <p:cNvSpPr/>
              <p:nvPr/>
            </p:nvSpPr>
            <p:spPr>
              <a:xfrm>
                <a:off x="352662" y="241663"/>
                <a:ext cx="140270" cy="251210"/>
              </a:xfrm>
              <a:prstGeom prst="rect">
                <a:avLst/>
              </a:pr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grpSp>
        <p:sp>
          <p:nvSpPr>
            <p:cNvPr id="381" name="Shape 381"/>
            <p:cNvSpPr/>
            <p:nvPr/>
          </p:nvSpPr>
          <p:spPr>
            <a:xfrm>
              <a:off x="352661" y="278608"/>
              <a:ext cx="52982" cy="88671"/>
            </a:xfrm>
            <a:prstGeom prst="rect">
              <a:avLst/>
            </a:prstGeom>
            <a:solidFill>
              <a:srgbClr val="FFFFFF"/>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grpSp>
      <p:sp>
        <p:nvSpPr>
          <p:cNvPr id="383" name="Shape 383"/>
          <p:cNvSpPr/>
          <p:nvPr/>
        </p:nvSpPr>
        <p:spPr>
          <a:xfrm>
            <a:off x="5384200" y="1467089"/>
            <a:ext cx="864452" cy="1171127"/>
          </a:xfrm>
          <a:prstGeom prst="roundRect">
            <a:avLst>
              <a:gd name="adj" fmla="val 11719"/>
            </a:avLst>
          </a:prstGeom>
          <a:ln w="12700">
            <a:solidFill>
              <a:srgbClr val="666666"/>
            </a:solidFill>
            <a:prstDash val="dash"/>
          </a:ln>
        </p:spPr>
        <p:txBody>
          <a:bodyPr lIns="45719" rIns="45719" anchor="ctr"/>
          <a:lstStyle/>
          <a:p>
            <a:pPr defTabSz="482202">
              <a:defRPr sz="900">
                <a:solidFill>
                  <a:srgbClr val="5AA700"/>
                </a:solidFill>
              </a:defRPr>
            </a:pPr>
          </a:p>
        </p:txBody>
      </p:sp>
      <p:sp>
        <p:nvSpPr>
          <p:cNvPr id="384" name="Shape 384"/>
          <p:cNvSpPr/>
          <p:nvPr/>
        </p:nvSpPr>
        <p:spPr>
          <a:xfrm>
            <a:off x="2442090" y="1467089"/>
            <a:ext cx="864452" cy="1171127"/>
          </a:xfrm>
          <a:prstGeom prst="roundRect">
            <a:avLst>
              <a:gd name="adj" fmla="val 11719"/>
            </a:avLst>
          </a:prstGeom>
          <a:ln w="12700">
            <a:solidFill>
              <a:srgbClr val="666666"/>
            </a:solidFill>
            <a:prstDash val="dash"/>
          </a:ln>
        </p:spPr>
        <p:txBody>
          <a:bodyPr lIns="45719" rIns="45719" anchor="ctr"/>
          <a:lstStyle/>
          <a:p>
            <a:pPr defTabSz="482202">
              <a:defRPr sz="900">
                <a:solidFill>
                  <a:srgbClr val="5AA700"/>
                </a:solidFill>
              </a:defRPr>
            </a:pPr>
          </a:p>
        </p:txBody>
      </p:sp>
      <p:sp>
        <p:nvSpPr>
          <p:cNvPr id="385" name="Shape 385"/>
          <p:cNvSpPr/>
          <p:nvPr/>
        </p:nvSpPr>
        <p:spPr>
          <a:xfrm>
            <a:off x="3422780" y="1467089"/>
            <a:ext cx="864453" cy="1171127"/>
          </a:xfrm>
          <a:prstGeom prst="roundRect">
            <a:avLst>
              <a:gd name="adj" fmla="val 11719"/>
            </a:avLst>
          </a:prstGeom>
          <a:ln w="12700">
            <a:solidFill>
              <a:srgbClr val="666666"/>
            </a:solidFill>
            <a:prstDash val="dash"/>
          </a:ln>
        </p:spPr>
        <p:txBody>
          <a:bodyPr lIns="45719" rIns="45719" anchor="ctr"/>
          <a:lstStyle/>
          <a:p>
            <a:pPr defTabSz="482202">
              <a:defRPr sz="900">
                <a:solidFill>
                  <a:srgbClr val="5AA700"/>
                </a:solidFill>
              </a:defRPr>
            </a:pPr>
          </a:p>
        </p:txBody>
      </p:sp>
      <p:sp>
        <p:nvSpPr>
          <p:cNvPr id="386" name="Shape 386"/>
          <p:cNvSpPr/>
          <p:nvPr/>
        </p:nvSpPr>
        <p:spPr>
          <a:xfrm>
            <a:off x="4403490" y="1467089"/>
            <a:ext cx="864452" cy="1171127"/>
          </a:xfrm>
          <a:prstGeom prst="roundRect">
            <a:avLst>
              <a:gd name="adj" fmla="val 11719"/>
            </a:avLst>
          </a:prstGeom>
          <a:ln w="12700">
            <a:solidFill>
              <a:srgbClr val="666666"/>
            </a:solidFill>
            <a:prstDash val="dash"/>
          </a:ln>
        </p:spPr>
        <p:txBody>
          <a:bodyPr lIns="45719" rIns="45719" anchor="ctr"/>
          <a:lstStyle/>
          <a:p>
            <a:pPr defTabSz="482202">
              <a:defRPr sz="900">
                <a:solidFill>
                  <a:srgbClr val="5AA700"/>
                </a:solidFill>
              </a:defRPr>
            </a:pPr>
          </a:p>
        </p:txBody>
      </p:sp>
      <p:sp>
        <p:nvSpPr>
          <p:cNvPr id="387" name="Shape 387"/>
          <p:cNvSpPr/>
          <p:nvPr/>
        </p:nvSpPr>
        <p:spPr>
          <a:xfrm>
            <a:off x="3500532" y="2138467"/>
            <a:ext cx="710552" cy="305102"/>
          </a:xfrm>
          <a:prstGeom prst="rightArrow">
            <a:avLst>
              <a:gd name="adj1" fmla="val 50000"/>
              <a:gd name="adj2" fmla="val 53795"/>
            </a:avLst>
          </a:prstGeom>
          <a:solidFill>
            <a:srgbClr val="B7B7B7"/>
          </a:solidFill>
          <a:ln w="12700">
            <a:miter lim="400000"/>
          </a:ln>
        </p:spPr>
        <p:txBody>
          <a:bodyPr lIns="45719" rIns="45719" anchor="ctr"/>
          <a:lstStyle/>
          <a:p>
            <a:pPr defTabSz="482202">
              <a:defRPr sz="900">
                <a:solidFill>
                  <a:srgbClr val="5AA700"/>
                </a:solidFill>
              </a:defRPr>
            </a:pPr>
          </a:p>
        </p:txBody>
      </p:sp>
      <p:pic>
        <p:nvPicPr>
          <p:cNvPr id="388" name="image04.png"/>
          <p:cNvPicPr>
            <a:picLocks noChangeAspect="1"/>
          </p:cNvPicPr>
          <p:nvPr/>
        </p:nvPicPr>
        <p:blipFill>
          <a:blip r:embed="rId2">
            <a:extLst/>
          </a:blip>
          <a:stretch>
            <a:fillRect/>
          </a:stretch>
        </p:blipFill>
        <p:spPr>
          <a:xfrm>
            <a:off x="4529246" y="1988475"/>
            <a:ext cx="606034" cy="604998"/>
          </a:xfrm>
          <a:prstGeom prst="rect">
            <a:avLst/>
          </a:prstGeom>
          <a:ln w="12700">
            <a:miter lim="400000"/>
          </a:ln>
        </p:spPr>
      </p:pic>
      <p:sp>
        <p:nvSpPr>
          <p:cNvPr id="389" name="Shape 389"/>
          <p:cNvSpPr/>
          <p:nvPr/>
        </p:nvSpPr>
        <p:spPr>
          <a:xfrm>
            <a:off x="3398663" y="1484662"/>
            <a:ext cx="922727" cy="309952"/>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spAutoFit/>
          </a:bodyPr>
          <a:lstStyle>
            <a:lvl1pPr algn="ctr" defTabSz="482202">
              <a:defRPr b="1" sz="1200">
                <a:solidFill>
                  <a:srgbClr val="191E1E"/>
                </a:solidFill>
              </a:defRPr>
            </a:lvl1pPr>
          </a:lstStyle>
          <a:p>
            <a:pPr/>
            <a:r>
              <a:t>Dev/Test</a:t>
            </a:r>
          </a:p>
        </p:txBody>
      </p:sp>
      <p:sp>
        <p:nvSpPr>
          <p:cNvPr id="390" name="Shape 390"/>
          <p:cNvSpPr/>
          <p:nvPr/>
        </p:nvSpPr>
        <p:spPr>
          <a:xfrm>
            <a:off x="4403488" y="1484662"/>
            <a:ext cx="890552" cy="309952"/>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spAutoFit/>
          </a:bodyPr>
          <a:lstStyle>
            <a:lvl1pPr algn="ctr" defTabSz="482202">
              <a:defRPr b="1" sz="1200">
                <a:solidFill>
                  <a:srgbClr val="191E1E"/>
                </a:solidFill>
              </a:defRPr>
            </a:lvl1pPr>
          </a:lstStyle>
          <a:p>
            <a:pPr/>
            <a:r>
              <a:t>Release</a:t>
            </a:r>
          </a:p>
        </p:txBody>
      </p:sp>
      <p:sp>
        <p:nvSpPr>
          <p:cNvPr id="391" name="Shape 391"/>
          <p:cNvSpPr/>
          <p:nvPr/>
        </p:nvSpPr>
        <p:spPr>
          <a:xfrm>
            <a:off x="5455780" y="1484662"/>
            <a:ext cx="792873" cy="462767"/>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spAutoFit/>
          </a:bodyPr>
          <a:lstStyle>
            <a:lvl1pPr algn="ctr" defTabSz="482202">
              <a:defRPr b="1" sz="1200">
                <a:solidFill>
                  <a:srgbClr val="191E1E"/>
                </a:solidFill>
              </a:defRPr>
            </a:lvl1pPr>
          </a:lstStyle>
          <a:p>
            <a:pPr/>
            <a:r>
              <a:t>Operate</a:t>
            </a:r>
            <a:endParaRPr sz="1100">
              <a:solidFill>
                <a:srgbClr val="5AA700"/>
              </a:solidFill>
            </a:endParaRPr>
          </a:p>
        </p:txBody>
      </p:sp>
      <p:sp>
        <p:nvSpPr>
          <p:cNvPr id="392" name="Shape 392"/>
          <p:cNvSpPr/>
          <p:nvPr/>
        </p:nvSpPr>
        <p:spPr>
          <a:xfrm>
            <a:off x="2455364" y="1484662"/>
            <a:ext cx="837901" cy="309952"/>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spAutoFit/>
          </a:bodyPr>
          <a:lstStyle>
            <a:lvl1pPr algn="ctr" defTabSz="482202">
              <a:defRPr b="1" sz="1200">
                <a:solidFill>
                  <a:srgbClr val="191E1E"/>
                </a:solidFill>
              </a:defRPr>
            </a:lvl1pPr>
          </a:lstStyle>
          <a:p>
            <a:pPr/>
            <a:r>
              <a:t>Planning</a:t>
            </a:r>
          </a:p>
        </p:txBody>
      </p:sp>
      <p:grpSp>
        <p:nvGrpSpPr>
          <p:cNvPr id="400" name="Group 400"/>
          <p:cNvGrpSpPr/>
          <p:nvPr/>
        </p:nvGrpSpPr>
        <p:grpSpPr>
          <a:xfrm>
            <a:off x="2710126" y="2031441"/>
            <a:ext cx="328383" cy="519064"/>
            <a:chOff x="0" y="0"/>
            <a:chExt cx="328382" cy="519063"/>
          </a:xfrm>
        </p:grpSpPr>
        <p:sp>
          <p:nvSpPr>
            <p:cNvPr id="393" name="Shape 393"/>
            <p:cNvSpPr/>
            <p:nvPr/>
          </p:nvSpPr>
          <p:spPr>
            <a:xfrm>
              <a:off x="42739" y="170470"/>
              <a:ext cx="242878" cy="223584"/>
            </a:xfrm>
            <a:custGeom>
              <a:avLst/>
              <a:gdLst/>
              <a:ahLst/>
              <a:cxnLst>
                <a:cxn ang="0">
                  <a:pos x="wd2" y="hd2"/>
                </a:cxn>
                <a:cxn ang="5400000">
                  <a:pos x="wd2" y="hd2"/>
                </a:cxn>
                <a:cxn ang="10800000">
                  <a:pos x="wd2" y="hd2"/>
                </a:cxn>
                <a:cxn ang="16200000">
                  <a:pos x="wd2" y="hd2"/>
                </a:cxn>
              </a:cxnLst>
              <a:rect l="0" t="0" r="r" b="b"/>
              <a:pathLst>
                <a:path w="10657" h="15999" fill="norm" stroke="1" extrusionOk="0">
                  <a:moveTo>
                    <a:pt x="5328" y="3849"/>
                  </a:moveTo>
                  <a:cubicBezTo>
                    <a:pt x="7532" y="-5601"/>
                    <a:pt x="16128" y="3849"/>
                    <a:pt x="5328" y="15999"/>
                  </a:cubicBezTo>
                  <a:cubicBezTo>
                    <a:pt x="-5472" y="3849"/>
                    <a:pt x="3124" y="-5601"/>
                    <a:pt x="5328" y="3849"/>
                  </a:cubicBezTo>
                  <a:close/>
                </a:path>
              </a:pathLst>
            </a:custGeom>
            <a:solidFill>
              <a:srgbClr val="CCCCCC"/>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94" name="Shape 394"/>
            <p:cNvSpPr/>
            <p:nvPr/>
          </p:nvSpPr>
          <p:spPr>
            <a:xfrm>
              <a:off x="-1" y="-1"/>
              <a:ext cx="328384" cy="328288"/>
            </a:xfrm>
            <a:prstGeom prst="ellipse">
              <a:avLst/>
            </a:prstGeom>
            <a:solidFill>
              <a:srgbClr val="CCCCCC"/>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95" name="Shape 395"/>
            <p:cNvSpPr/>
            <p:nvPr/>
          </p:nvSpPr>
          <p:spPr>
            <a:xfrm>
              <a:off x="95085" y="328289"/>
              <a:ext cx="138208" cy="84400"/>
            </a:xfrm>
            <a:prstGeom prst="rect">
              <a:avLst/>
            </a:prstGeom>
            <a:solidFill>
              <a:srgbClr val="CCCCCC"/>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396" name="Shape 396"/>
            <p:cNvSpPr/>
            <p:nvPr/>
          </p:nvSpPr>
          <p:spPr>
            <a:xfrm flipH="1" rot="10800000">
              <a:off x="95085" y="393569"/>
              <a:ext cx="138209" cy="125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269" y="0"/>
                  </a:moveTo>
                  <a:lnTo>
                    <a:pt x="18331" y="0"/>
                  </a:lnTo>
                  <a:cubicBezTo>
                    <a:pt x="20136" y="0"/>
                    <a:pt x="21600" y="1612"/>
                    <a:pt x="21600" y="3600"/>
                  </a:cubicBezTo>
                  <a:lnTo>
                    <a:pt x="21600" y="21600"/>
                  </a:lnTo>
                  <a:lnTo>
                    <a:pt x="0" y="21600"/>
                  </a:lnTo>
                  <a:lnTo>
                    <a:pt x="0" y="3600"/>
                  </a:lnTo>
                  <a:cubicBezTo>
                    <a:pt x="0" y="1612"/>
                    <a:pt x="1464" y="0"/>
                    <a:pt x="3269" y="0"/>
                  </a:cubicBezTo>
                  <a:close/>
                </a:path>
              </a:pathLst>
            </a:custGeom>
            <a:solidFill>
              <a:srgbClr val="CCCCCC"/>
            </a:solidFill>
            <a:ln w="12700" cap="flat">
              <a:solidFill>
                <a:srgbClr val="FFFFFF"/>
              </a:solidFill>
              <a:prstDash val="solid"/>
              <a:round/>
            </a:ln>
            <a:effectLst/>
          </p:spPr>
          <p:txBody>
            <a:bodyPr wrap="square" lIns="45719" tIns="45719" rIns="45719" bIns="45719" numCol="1" anchor="ctr">
              <a:noAutofit/>
            </a:bodyPr>
            <a:lstStyle/>
            <a:p>
              <a:pPr defTabSz="482202">
                <a:defRPr sz="900">
                  <a:solidFill>
                    <a:srgbClr val="5AA700"/>
                  </a:solidFill>
                </a:defRPr>
              </a:pPr>
            </a:p>
          </p:txBody>
        </p:sp>
        <p:sp>
          <p:nvSpPr>
            <p:cNvPr id="397" name="Shape 397"/>
            <p:cNvSpPr/>
            <p:nvPr/>
          </p:nvSpPr>
          <p:spPr>
            <a:xfrm>
              <a:off x="117429" y="417747"/>
              <a:ext cx="93521" cy="9860"/>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sz="1800">
                  <a:latin typeface="Calibri"/>
                  <a:ea typeface="Calibri"/>
                  <a:cs typeface="Calibri"/>
                  <a:sym typeface="Calibri"/>
                </a:defRPr>
              </a:pPr>
            </a:p>
          </p:txBody>
        </p:sp>
        <p:sp>
          <p:nvSpPr>
            <p:cNvPr id="398" name="Shape 398"/>
            <p:cNvSpPr/>
            <p:nvPr/>
          </p:nvSpPr>
          <p:spPr>
            <a:xfrm>
              <a:off x="117429" y="451300"/>
              <a:ext cx="93521" cy="9860"/>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sz="1800">
                  <a:latin typeface="Calibri"/>
                  <a:ea typeface="Calibri"/>
                  <a:cs typeface="Calibri"/>
                  <a:sym typeface="Calibri"/>
                </a:defRPr>
              </a:pPr>
            </a:p>
          </p:txBody>
        </p:sp>
        <p:sp>
          <p:nvSpPr>
            <p:cNvPr id="399" name="Shape 399"/>
            <p:cNvSpPr/>
            <p:nvPr/>
          </p:nvSpPr>
          <p:spPr>
            <a:xfrm>
              <a:off x="117429" y="484854"/>
              <a:ext cx="93521" cy="9860"/>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sz="1800">
                  <a:latin typeface="Calibri"/>
                  <a:ea typeface="Calibri"/>
                  <a:cs typeface="Calibri"/>
                  <a:sym typeface="Calibri"/>
                </a:defRPr>
              </a:pPr>
            </a:p>
          </p:txBody>
        </p:sp>
      </p:grpSp>
      <p:sp>
        <p:nvSpPr>
          <p:cNvPr id="401" name="Shape 401"/>
          <p:cNvSpPr/>
          <p:nvPr/>
        </p:nvSpPr>
        <p:spPr>
          <a:xfrm>
            <a:off x="2153664" y="1796815"/>
            <a:ext cx="3198703" cy="210827"/>
          </a:xfrm>
          <a:prstGeom prst="roundRect">
            <a:avLst>
              <a:gd name="adj" fmla="val 11719"/>
            </a:avLst>
          </a:prstGeom>
          <a:solidFill>
            <a:srgbClr val="FFFFFF"/>
          </a:solidFill>
          <a:ln w="25400">
            <a:solidFill>
              <a:srgbClr val="CC0000"/>
            </a:solidFill>
          </a:ln>
        </p:spPr>
        <p:txBody>
          <a:bodyPr lIns="45719" rIns="45719" anchor="ctr"/>
          <a:lstStyle/>
          <a:p>
            <a:pPr defTabSz="482202">
              <a:defRPr sz="1600">
                <a:solidFill>
                  <a:srgbClr val="5AA700"/>
                </a:solidFill>
              </a:defRPr>
            </a:pPr>
          </a:p>
        </p:txBody>
      </p:sp>
      <p:sp>
        <p:nvSpPr>
          <p:cNvPr id="402" name="Shape 402"/>
          <p:cNvSpPr/>
          <p:nvPr/>
        </p:nvSpPr>
        <p:spPr>
          <a:xfrm>
            <a:off x="2163995" y="1728821"/>
            <a:ext cx="3178041" cy="346805"/>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nchor="ctr">
            <a:spAutoFit/>
          </a:bodyPr>
          <a:lstStyle>
            <a:lvl1pPr algn="ctr" defTabSz="482202">
              <a:defRPr b="1" sz="1500">
                <a:solidFill>
                  <a:srgbClr val="CC0000"/>
                </a:solidFill>
              </a:defRPr>
            </a:lvl1pPr>
          </a:lstStyle>
          <a:p>
            <a:pPr/>
            <a:r>
              <a:t>Cross-Functional Product Teams</a:t>
            </a:r>
          </a:p>
        </p:txBody>
      </p:sp>
      <p:sp>
        <p:nvSpPr>
          <p:cNvPr id="403" name="Shape 403"/>
          <p:cNvSpPr/>
          <p:nvPr/>
        </p:nvSpPr>
        <p:spPr>
          <a:xfrm>
            <a:off x="2153664" y="2093924"/>
            <a:ext cx="3200401" cy="210827"/>
          </a:xfrm>
          <a:prstGeom prst="roundRect">
            <a:avLst>
              <a:gd name="adj" fmla="val 11719"/>
            </a:avLst>
          </a:prstGeom>
          <a:solidFill>
            <a:srgbClr val="FFFFFF"/>
          </a:solidFill>
          <a:ln w="25400">
            <a:solidFill>
              <a:srgbClr val="CC0000"/>
            </a:solidFill>
          </a:ln>
        </p:spPr>
        <p:txBody>
          <a:bodyPr lIns="45719" rIns="45719" anchor="ctr"/>
          <a:lstStyle/>
          <a:p>
            <a:pPr defTabSz="482202">
              <a:defRPr sz="1600">
                <a:solidFill>
                  <a:srgbClr val="5AA700"/>
                </a:solidFill>
              </a:defRPr>
            </a:pPr>
          </a:p>
        </p:txBody>
      </p:sp>
      <p:sp>
        <p:nvSpPr>
          <p:cNvPr id="404" name="Shape 404"/>
          <p:cNvSpPr/>
          <p:nvPr/>
        </p:nvSpPr>
        <p:spPr>
          <a:xfrm>
            <a:off x="2163333" y="2025930"/>
            <a:ext cx="3173303" cy="346805"/>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nchor="ctr">
            <a:spAutoFit/>
          </a:bodyPr>
          <a:lstStyle>
            <a:lvl1pPr algn="ctr" defTabSz="482202">
              <a:defRPr b="1" sz="1500">
                <a:solidFill>
                  <a:srgbClr val="CC0000"/>
                </a:solidFill>
              </a:defRPr>
            </a:lvl1pPr>
          </a:lstStyle>
          <a:p>
            <a:pPr/>
            <a:r>
              <a:t>Cross-Functional Product Teams</a:t>
            </a:r>
          </a:p>
        </p:txBody>
      </p:sp>
      <p:sp>
        <p:nvSpPr>
          <p:cNvPr id="405" name="Shape 405"/>
          <p:cNvSpPr/>
          <p:nvPr/>
        </p:nvSpPr>
        <p:spPr>
          <a:xfrm>
            <a:off x="2153664" y="2391033"/>
            <a:ext cx="3200401" cy="210827"/>
          </a:xfrm>
          <a:prstGeom prst="roundRect">
            <a:avLst>
              <a:gd name="adj" fmla="val 11719"/>
            </a:avLst>
          </a:prstGeom>
          <a:solidFill>
            <a:srgbClr val="FFFFFF"/>
          </a:solidFill>
          <a:ln w="25400">
            <a:solidFill>
              <a:srgbClr val="CC0000"/>
            </a:solidFill>
          </a:ln>
        </p:spPr>
        <p:txBody>
          <a:bodyPr lIns="45719" rIns="45719" anchor="ctr"/>
          <a:lstStyle/>
          <a:p>
            <a:pPr defTabSz="482202">
              <a:defRPr sz="1600">
                <a:solidFill>
                  <a:srgbClr val="5AA700"/>
                </a:solidFill>
              </a:defRPr>
            </a:pPr>
          </a:p>
        </p:txBody>
      </p:sp>
      <p:sp>
        <p:nvSpPr>
          <p:cNvPr id="406" name="Shape 406"/>
          <p:cNvSpPr/>
          <p:nvPr/>
        </p:nvSpPr>
        <p:spPr>
          <a:xfrm>
            <a:off x="2138595" y="2323039"/>
            <a:ext cx="3175001" cy="346805"/>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nchor="ctr">
            <a:spAutoFit/>
          </a:bodyPr>
          <a:lstStyle>
            <a:lvl1pPr algn="ctr" defTabSz="482202">
              <a:defRPr b="1" sz="1500">
                <a:solidFill>
                  <a:srgbClr val="CC0000"/>
                </a:solidFill>
              </a:defRPr>
            </a:lvl1pPr>
          </a:lstStyle>
          <a:p>
            <a:pPr/>
            <a:r>
              <a:t>Cross-Functional Product Teams</a:t>
            </a:r>
          </a:p>
        </p:txBody>
      </p:sp>
      <p:sp>
        <p:nvSpPr>
          <p:cNvPr id="407" name="Shape 407"/>
          <p:cNvSpPr/>
          <p:nvPr/>
        </p:nvSpPr>
        <p:spPr>
          <a:xfrm>
            <a:off x="5634894" y="891219"/>
            <a:ext cx="352387" cy="54804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solidFill>
                  <a:srgbClr val="CC0000"/>
                </a:solidFill>
              </a:defRPr>
            </a:lvl1pPr>
          </a:lstStyle>
          <a:p>
            <a:pPr/>
            <a:r>
              <a:t>?</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Shape 409"/>
          <p:cNvSpPr/>
          <p:nvPr>
            <p:ph type="title"/>
          </p:nvPr>
        </p:nvSpPr>
        <p:spPr>
          <a:xfrm>
            <a:off x="-19796" y="87311"/>
            <a:ext cx="8229601" cy="625200"/>
          </a:xfrm>
          <a:prstGeom prst="rect">
            <a:avLst/>
          </a:prstGeom>
        </p:spPr>
        <p:txBody>
          <a:bodyPr/>
          <a:lstStyle>
            <a:lvl1pPr>
              <a:defRPr sz="2500"/>
            </a:lvl1pPr>
          </a:lstStyle>
          <a:p>
            <a:pPr/>
            <a:r>
              <a:t>Complexity of Enterprise Operations</a:t>
            </a:r>
          </a:p>
        </p:txBody>
      </p:sp>
      <p:grpSp>
        <p:nvGrpSpPr>
          <p:cNvPr id="412" name="Group 412"/>
          <p:cNvGrpSpPr/>
          <p:nvPr/>
        </p:nvGrpSpPr>
        <p:grpSpPr>
          <a:xfrm>
            <a:off x="5868695" y="1983935"/>
            <a:ext cx="1577669" cy="1908155"/>
            <a:chOff x="0" y="0"/>
            <a:chExt cx="1577667" cy="1908153"/>
          </a:xfrm>
        </p:grpSpPr>
        <p:sp>
          <p:nvSpPr>
            <p:cNvPr id="410" name="Shape 410"/>
            <p:cNvSpPr/>
            <p:nvPr/>
          </p:nvSpPr>
          <p:spPr>
            <a:xfrm>
              <a:off x="0" y="-1"/>
              <a:ext cx="1577668" cy="1908155"/>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noFill/>
            <a:ln w="28575" cap="flat">
              <a:solidFill>
                <a:srgbClr val="000000"/>
              </a:solidFill>
              <a:prstDash val="solid"/>
              <a:round/>
            </a:ln>
            <a:effectLst/>
          </p:spPr>
          <p:txBody>
            <a:bodyPr wrap="square" lIns="45719" tIns="45719" rIns="45719" bIns="45719" numCol="1" anchor="ctr">
              <a:noAutofit/>
            </a:bodyPr>
            <a:lstStyle/>
            <a:p>
              <a:pPr/>
            </a:p>
          </p:txBody>
        </p:sp>
        <p:sp>
          <p:nvSpPr>
            <p:cNvPr id="411" name="Shape 411"/>
            <p:cNvSpPr/>
            <p:nvPr/>
          </p:nvSpPr>
          <p:spPr>
            <a:xfrm>
              <a:off x="80110" y="97027"/>
              <a:ext cx="1445671" cy="16200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8575" cap="flat">
              <a:solidFill>
                <a:srgbClr val="000000"/>
              </a:solidFill>
              <a:prstDash val="solid"/>
              <a:round/>
            </a:ln>
            <a:effectLst/>
          </p:spPr>
          <p:txBody>
            <a:bodyPr wrap="square" lIns="45719" tIns="45719" rIns="45719" bIns="45719" numCol="1" anchor="ctr">
              <a:noAutofit/>
            </a:bodyPr>
            <a:lstStyle/>
            <a:p>
              <a:pPr/>
            </a:p>
          </p:txBody>
        </p:sp>
      </p:grpSp>
      <p:pic>
        <p:nvPicPr>
          <p:cNvPr id="413" name="image09.png"/>
          <p:cNvPicPr>
            <a:picLocks noChangeAspect="1"/>
          </p:cNvPicPr>
          <p:nvPr/>
        </p:nvPicPr>
        <p:blipFill>
          <a:blip r:embed="rId2">
            <a:extLst/>
          </a:blip>
          <a:stretch>
            <a:fillRect/>
          </a:stretch>
        </p:blipFill>
        <p:spPr>
          <a:xfrm>
            <a:off x="6669252" y="2646292"/>
            <a:ext cx="283022" cy="476371"/>
          </a:xfrm>
          <a:prstGeom prst="rect">
            <a:avLst/>
          </a:prstGeom>
          <a:ln w="12700">
            <a:miter lim="400000"/>
          </a:ln>
        </p:spPr>
      </p:pic>
      <p:pic>
        <p:nvPicPr>
          <p:cNvPr id="414" name="image09.png"/>
          <p:cNvPicPr>
            <a:picLocks noChangeAspect="1"/>
          </p:cNvPicPr>
          <p:nvPr/>
        </p:nvPicPr>
        <p:blipFill>
          <a:blip r:embed="rId2">
            <a:extLst/>
          </a:blip>
          <a:stretch>
            <a:fillRect/>
          </a:stretch>
        </p:blipFill>
        <p:spPr>
          <a:xfrm>
            <a:off x="6971104" y="2356602"/>
            <a:ext cx="283022" cy="476372"/>
          </a:xfrm>
          <a:prstGeom prst="rect">
            <a:avLst/>
          </a:prstGeom>
          <a:ln w="12700">
            <a:miter lim="400000"/>
          </a:ln>
        </p:spPr>
      </p:pic>
      <p:pic>
        <p:nvPicPr>
          <p:cNvPr id="415" name="image09.png"/>
          <p:cNvPicPr>
            <a:picLocks noChangeAspect="1"/>
          </p:cNvPicPr>
          <p:nvPr/>
        </p:nvPicPr>
        <p:blipFill>
          <a:blip r:embed="rId2">
            <a:extLst/>
          </a:blip>
          <a:stretch>
            <a:fillRect/>
          </a:stretch>
        </p:blipFill>
        <p:spPr>
          <a:xfrm>
            <a:off x="6731836" y="2166021"/>
            <a:ext cx="283022" cy="476371"/>
          </a:xfrm>
          <a:prstGeom prst="rect">
            <a:avLst/>
          </a:prstGeom>
          <a:ln w="12700">
            <a:miter lim="400000"/>
          </a:ln>
        </p:spPr>
      </p:pic>
      <p:pic>
        <p:nvPicPr>
          <p:cNvPr id="416" name="image09.png"/>
          <p:cNvPicPr>
            <a:picLocks noChangeAspect="1"/>
          </p:cNvPicPr>
          <p:nvPr/>
        </p:nvPicPr>
        <p:blipFill>
          <a:blip r:embed="rId2">
            <a:extLst/>
          </a:blip>
          <a:stretch>
            <a:fillRect/>
          </a:stretch>
        </p:blipFill>
        <p:spPr>
          <a:xfrm>
            <a:off x="6335430" y="3135363"/>
            <a:ext cx="283022" cy="476371"/>
          </a:xfrm>
          <a:prstGeom prst="rect">
            <a:avLst/>
          </a:prstGeom>
          <a:ln w="12700">
            <a:miter lim="400000"/>
          </a:ln>
        </p:spPr>
      </p:pic>
      <p:pic>
        <p:nvPicPr>
          <p:cNvPr id="417" name="image09.png"/>
          <p:cNvPicPr>
            <a:picLocks noChangeAspect="1"/>
          </p:cNvPicPr>
          <p:nvPr/>
        </p:nvPicPr>
        <p:blipFill>
          <a:blip r:embed="rId2">
            <a:extLst/>
          </a:blip>
          <a:stretch>
            <a:fillRect/>
          </a:stretch>
        </p:blipFill>
        <p:spPr>
          <a:xfrm>
            <a:off x="6333265" y="2617869"/>
            <a:ext cx="283022" cy="476371"/>
          </a:xfrm>
          <a:prstGeom prst="rect">
            <a:avLst/>
          </a:prstGeom>
          <a:ln w="12700">
            <a:miter lim="400000"/>
          </a:ln>
        </p:spPr>
      </p:pic>
      <p:pic>
        <p:nvPicPr>
          <p:cNvPr id="418" name="image09.png"/>
          <p:cNvPicPr>
            <a:picLocks noChangeAspect="1"/>
          </p:cNvPicPr>
          <p:nvPr/>
        </p:nvPicPr>
        <p:blipFill>
          <a:blip r:embed="rId2">
            <a:extLst/>
          </a:blip>
          <a:stretch>
            <a:fillRect/>
          </a:stretch>
        </p:blipFill>
        <p:spPr>
          <a:xfrm>
            <a:off x="6873346" y="2884657"/>
            <a:ext cx="283022" cy="476372"/>
          </a:xfrm>
          <a:prstGeom prst="rect">
            <a:avLst/>
          </a:prstGeom>
          <a:ln w="12700">
            <a:miter lim="400000"/>
          </a:ln>
        </p:spPr>
      </p:pic>
      <p:pic>
        <p:nvPicPr>
          <p:cNvPr id="419" name="image09.png"/>
          <p:cNvPicPr>
            <a:picLocks noChangeAspect="1"/>
          </p:cNvPicPr>
          <p:nvPr/>
        </p:nvPicPr>
        <p:blipFill>
          <a:blip r:embed="rId2">
            <a:extLst/>
          </a:blip>
          <a:stretch>
            <a:fillRect/>
          </a:stretch>
        </p:blipFill>
        <p:spPr>
          <a:xfrm>
            <a:off x="6643852" y="3139450"/>
            <a:ext cx="283022" cy="476372"/>
          </a:xfrm>
          <a:prstGeom prst="rect">
            <a:avLst/>
          </a:prstGeom>
          <a:ln w="12700">
            <a:miter lim="400000"/>
          </a:ln>
        </p:spPr>
      </p:pic>
      <p:pic>
        <p:nvPicPr>
          <p:cNvPr id="420" name="image09.png"/>
          <p:cNvPicPr>
            <a:picLocks noChangeAspect="1"/>
          </p:cNvPicPr>
          <p:nvPr/>
        </p:nvPicPr>
        <p:blipFill>
          <a:blip r:embed="rId2">
            <a:extLst/>
          </a:blip>
          <a:stretch>
            <a:fillRect/>
          </a:stretch>
        </p:blipFill>
        <p:spPr>
          <a:xfrm>
            <a:off x="6386230" y="2123672"/>
            <a:ext cx="283022" cy="476372"/>
          </a:xfrm>
          <a:prstGeom prst="rect">
            <a:avLst/>
          </a:prstGeom>
          <a:ln w="12700">
            <a:miter lim="400000"/>
          </a:ln>
        </p:spPr>
      </p:pic>
      <p:pic>
        <p:nvPicPr>
          <p:cNvPr id="421" name="image09.png"/>
          <p:cNvPicPr>
            <a:picLocks noChangeAspect="1"/>
          </p:cNvPicPr>
          <p:nvPr/>
        </p:nvPicPr>
        <p:blipFill>
          <a:blip r:embed="rId2">
            <a:extLst/>
          </a:blip>
          <a:stretch>
            <a:fillRect/>
          </a:stretch>
        </p:blipFill>
        <p:spPr>
          <a:xfrm>
            <a:off x="6103209" y="2963277"/>
            <a:ext cx="283022" cy="476372"/>
          </a:xfrm>
          <a:prstGeom prst="rect">
            <a:avLst/>
          </a:prstGeom>
          <a:ln w="12700">
            <a:miter lim="400000"/>
          </a:ln>
        </p:spPr>
      </p:pic>
      <p:grpSp>
        <p:nvGrpSpPr>
          <p:cNvPr id="424" name="Group 424"/>
          <p:cNvGrpSpPr/>
          <p:nvPr/>
        </p:nvGrpSpPr>
        <p:grpSpPr>
          <a:xfrm>
            <a:off x="1947918" y="1420243"/>
            <a:ext cx="903448" cy="1092699"/>
            <a:chOff x="0" y="0"/>
            <a:chExt cx="903447" cy="1092698"/>
          </a:xfrm>
        </p:grpSpPr>
        <p:sp>
          <p:nvSpPr>
            <p:cNvPr id="422" name="Shape 422"/>
            <p:cNvSpPr/>
            <p:nvPr/>
          </p:nvSpPr>
          <p:spPr>
            <a:xfrm>
              <a:off x="0" y="0"/>
              <a:ext cx="903448" cy="1092699"/>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noFill/>
            <a:ln w="19050" cap="flat">
              <a:solidFill>
                <a:srgbClr val="666666"/>
              </a:solidFill>
              <a:prstDash val="solid"/>
              <a:round/>
            </a:ln>
            <a:effectLst/>
          </p:spPr>
          <p:txBody>
            <a:bodyPr wrap="square" lIns="45719" tIns="45719" rIns="45719" bIns="45719" numCol="1" anchor="ctr">
              <a:noAutofit/>
            </a:bodyPr>
            <a:lstStyle/>
            <a:p>
              <a:pPr/>
            </a:p>
          </p:txBody>
        </p:sp>
        <p:sp>
          <p:nvSpPr>
            <p:cNvPr id="423" name="Shape 423"/>
            <p:cNvSpPr/>
            <p:nvPr/>
          </p:nvSpPr>
          <p:spPr>
            <a:xfrm>
              <a:off x="45875" y="55562"/>
              <a:ext cx="827860" cy="927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19050" cap="flat">
              <a:solidFill>
                <a:srgbClr val="666666"/>
              </a:solidFill>
              <a:prstDash val="solid"/>
              <a:round/>
            </a:ln>
            <a:effectLst/>
          </p:spPr>
          <p:txBody>
            <a:bodyPr wrap="square" lIns="45719" tIns="45719" rIns="45719" bIns="45719" numCol="1" anchor="ctr">
              <a:noAutofit/>
            </a:bodyPr>
            <a:lstStyle/>
            <a:p>
              <a:pPr/>
            </a:p>
          </p:txBody>
        </p:sp>
      </p:grpSp>
      <p:pic>
        <p:nvPicPr>
          <p:cNvPr id="425" name="image09.png"/>
          <p:cNvPicPr>
            <a:picLocks noChangeAspect="1"/>
          </p:cNvPicPr>
          <p:nvPr/>
        </p:nvPicPr>
        <p:blipFill>
          <a:blip r:embed="rId2">
            <a:extLst/>
          </a:blip>
          <a:stretch>
            <a:fillRect/>
          </a:stretch>
        </p:blipFill>
        <p:spPr>
          <a:xfrm>
            <a:off x="2331927" y="1737960"/>
            <a:ext cx="135760" cy="228505"/>
          </a:xfrm>
          <a:prstGeom prst="rect">
            <a:avLst/>
          </a:prstGeom>
          <a:ln w="12700">
            <a:miter lim="400000"/>
          </a:ln>
        </p:spPr>
      </p:pic>
      <p:pic>
        <p:nvPicPr>
          <p:cNvPr id="426" name="image09.png"/>
          <p:cNvPicPr>
            <a:picLocks noChangeAspect="1"/>
          </p:cNvPicPr>
          <p:nvPr/>
        </p:nvPicPr>
        <p:blipFill>
          <a:blip r:embed="rId2">
            <a:extLst/>
          </a:blip>
          <a:stretch>
            <a:fillRect/>
          </a:stretch>
        </p:blipFill>
        <p:spPr>
          <a:xfrm>
            <a:off x="2556507" y="1812972"/>
            <a:ext cx="135760" cy="228506"/>
          </a:xfrm>
          <a:prstGeom prst="rect">
            <a:avLst/>
          </a:prstGeom>
          <a:ln w="12700">
            <a:miter lim="400000"/>
          </a:ln>
        </p:spPr>
      </p:pic>
      <p:pic>
        <p:nvPicPr>
          <p:cNvPr id="427" name="image09.png"/>
          <p:cNvPicPr>
            <a:picLocks noChangeAspect="1"/>
          </p:cNvPicPr>
          <p:nvPr/>
        </p:nvPicPr>
        <p:blipFill>
          <a:blip r:embed="rId2">
            <a:extLst/>
          </a:blip>
          <a:stretch>
            <a:fillRect/>
          </a:stretch>
        </p:blipFill>
        <p:spPr>
          <a:xfrm>
            <a:off x="2519459" y="1627577"/>
            <a:ext cx="135760" cy="228505"/>
          </a:xfrm>
          <a:prstGeom prst="rect">
            <a:avLst/>
          </a:prstGeom>
          <a:ln w="12700">
            <a:miter lim="400000"/>
          </a:ln>
        </p:spPr>
      </p:pic>
      <p:pic>
        <p:nvPicPr>
          <p:cNvPr id="428" name="image09.png"/>
          <p:cNvPicPr>
            <a:picLocks noChangeAspect="1"/>
          </p:cNvPicPr>
          <p:nvPr/>
        </p:nvPicPr>
        <p:blipFill>
          <a:blip r:embed="rId2">
            <a:extLst/>
          </a:blip>
          <a:stretch>
            <a:fillRect/>
          </a:stretch>
        </p:blipFill>
        <p:spPr>
          <a:xfrm>
            <a:off x="2196168" y="1966464"/>
            <a:ext cx="135760" cy="228506"/>
          </a:xfrm>
          <a:prstGeom prst="rect">
            <a:avLst/>
          </a:prstGeom>
          <a:ln w="12700">
            <a:miter lim="400000"/>
          </a:ln>
        </p:spPr>
      </p:pic>
      <p:pic>
        <p:nvPicPr>
          <p:cNvPr id="429" name="image09.png"/>
          <p:cNvPicPr>
            <a:picLocks noChangeAspect="1"/>
          </p:cNvPicPr>
          <p:nvPr/>
        </p:nvPicPr>
        <p:blipFill>
          <a:blip r:embed="rId2">
            <a:extLst/>
          </a:blip>
          <a:stretch>
            <a:fillRect/>
          </a:stretch>
        </p:blipFill>
        <p:spPr>
          <a:xfrm>
            <a:off x="2170762" y="1724326"/>
            <a:ext cx="135760" cy="228506"/>
          </a:xfrm>
          <a:prstGeom prst="rect">
            <a:avLst/>
          </a:prstGeom>
          <a:ln w="12700">
            <a:miter lim="400000"/>
          </a:ln>
        </p:spPr>
      </p:pic>
      <p:pic>
        <p:nvPicPr>
          <p:cNvPr id="430" name="image09.png"/>
          <p:cNvPicPr>
            <a:picLocks noChangeAspect="1"/>
          </p:cNvPicPr>
          <p:nvPr/>
        </p:nvPicPr>
        <p:blipFill>
          <a:blip r:embed="rId2">
            <a:extLst/>
          </a:blip>
          <a:stretch>
            <a:fillRect/>
          </a:stretch>
        </p:blipFill>
        <p:spPr>
          <a:xfrm>
            <a:off x="2420749" y="1966464"/>
            <a:ext cx="135759" cy="228506"/>
          </a:xfrm>
          <a:prstGeom prst="rect">
            <a:avLst/>
          </a:prstGeom>
          <a:ln w="12700">
            <a:miter lim="400000"/>
          </a:ln>
        </p:spPr>
      </p:pic>
      <p:pic>
        <p:nvPicPr>
          <p:cNvPr id="431" name="image09.png"/>
          <p:cNvPicPr>
            <a:picLocks noChangeAspect="1"/>
          </p:cNvPicPr>
          <p:nvPr/>
        </p:nvPicPr>
        <p:blipFill>
          <a:blip r:embed="rId2">
            <a:extLst/>
          </a:blip>
          <a:stretch>
            <a:fillRect/>
          </a:stretch>
        </p:blipFill>
        <p:spPr>
          <a:xfrm>
            <a:off x="2331927" y="2145398"/>
            <a:ext cx="135760" cy="228505"/>
          </a:xfrm>
          <a:prstGeom prst="rect">
            <a:avLst/>
          </a:prstGeom>
          <a:ln w="12700">
            <a:miter lim="400000"/>
          </a:ln>
        </p:spPr>
      </p:pic>
      <p:pic>
        <p:nvPicPr>
          <p:cNvPr id="432" name="image09.png"/>
          <p:cNvPicPr>
            <a:picLocks noChangeAspect="1"/>
          </p:cNvPicPr>
          <p:nvPr/>
        </p:nvPicPr>
        <p:blipFill>
          <a:blip r:embed="rId2">
            <a:extLst/>
          </a:blip>
          <a:stretch>
            <a:fillRect/>
          </a:stretch>
        </p:blipFill>
        <p:spPr>
          <a:xfrm>
            <a:off x="2306521" y="1538371"/>
            <a:ext cx="135760" cy="228505"/>
          </a:xfrm>
          <a:prstGeom prst="rect">
            <a:avLst/>
          </a:prstGeom>
          <a:ln w="12700">
            <a:miter lim="400000"/>
          </a:ln>
        </p:spPr>
      </p:pic>
      <p:pic>
        <p:nvPicPr>
          <p:cNvPr id="433" name="image09.png"/>
          <p:cNvPicPr>
            <a:picLocks noChangeAspect="1"/>
          </p:cNvPicPr>
          <p:nvPr/>
        </p:nvPicPr>
        <p:blipFill>
          <a:blip r:embed="rId2">
            <a:extLst/>
          </a:blip>
          <a:stretch>
            <a:fillRect/>
          </a:stretch>
        </p:blipFill>
        <p:spPr>
          <a:xfrm>
            <a:off x="2060409" y="1890011"/>
            <a:ext cx="135759" cy="228506"/>
          </a:xfrm>
          <a:prstGeom prst="rect">
            <a:avLst/>
          </a:prstGeom>
          <a:ln w="12700">
            <a:miter lim="400000"/>
          </a:ln>
        </p:spPr>
      </p:pic>
      <p:grpSp>
        <p:nvGrpSpPr>
          <p:cNvPr id="436" name="Group 436"/>
          <p:cNvGrpSpPr/>
          <p:nvPr/>
        </p:nvGrpSpPr>
        <p:grpSpPr>
          <a:xfrm>
            <a:off x="1156878" y="3260690"/>
            <a:ext cx="903448" cy="1092700"/>
            <a:chOff x="0" y="0"/>
            <a:chExt cx="903447" cy="1092698"/>
          </a:xfrm>
        </p:grpSpPr>
        <p:sp>
          <p:nvSpPr>
            <p:cNvPr id="434" name="Shape 434"/>
            <p:cNvSpPr/>
            <p:nvPr/>
          </p:nvSpPr>
          <p:spPr>
            <a:xfrm>
              <a:off x="0" y="0"/>
              <a:ext cx="903448" cy="1092699"/>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noFill/>
            <a:ln w="19050" cap="flat">
              <a:solidFill>
                <a:srgbClr val="666666"/>
              </a:solidFill>
              <a:prstDash val="solid"/>
              <a:round/>
            </a:ln>
            <a:effectLst/>
          </p:spPr>
          <p:txBody>
            <a:bodyPr wrap="square" lIns="45719" tIns="45719" rIns="45719" bIns="45719" numCol="1" anchor="ctr">
              <a:noAutofit/>
            </a:bodyPr>
            <a:lstStyle/>
            <a:p>
              <a:pPr/>
            </a:p>
          </p:txBody>
        </p:sp>
        <p:sp>
          <p:nvSpPr>
            <p:cNvPr id="435" name="Shape 435"/>
            <p:cNvSpPr/>
            <p:nvPr/>
          </p:nvSpPr>
          <p:spPr>
            <a:xfrm>
              <a:off x="45875" y="55562"/>
              <a:ext cx="827860" cy="927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19050" cap="flat">
              <a:solidFill>
                <a:srgbClr val="666666"/>
              </a:solidFill>
              <a:prstDash val="solid"/>
              <a:round/>
            </a:ln>
            <a:effectLst/>
          </p:spPr>
          <p:txBody>
            <a:bodyPr wrap="square" lIns="45719" tIns="45719" rIns="45719" bIns="45719" numCol="1" anchor="ctr">
              <a:noAutofit/>
            </a:bodyPr>
            <a:lstStyle/>
            <a:p>
              <a:pPr/>
            </a:p>
          </p:txBody>
        </p:sp>
      </p:grpSp>
      <p:pic>
        <p:nvPicPr>
          <p:cNvPr id="437" name="image09.png"/>
          <p:cNvPicPr>
            <a:picLocks noChangeAspect="1"/>
          </p:cNvPicPr>
          <p:nvPr/>
        </p:nvPicPr>
        <p:blipFill>
          <a:blip r:embed="rId2">
            <a:extLst/>
          </a:blip>
          <a:stretch>
            <a:fillRect/>
          </a:stretch>
        </p:blipFill>
        <p:spPr>
          <a:xfrm>
            <a:off x="1540888" y="3578407"/>
            <a:ext cx="135759" cy="228506"/>
          </a:xfrm>
          <a:prstGeom prst="rect">
            <a:avLst/>
          </a:prstGeom>
          <a:ln w="12700">
            <a:miter lim="400000"/>
          </a:ln>
        </p:spPr>
      </p:pic>
      <p:pic>
        <p:nvPicPr>
          <p:cNvPr id="438" name="image09.png"/>
          <p:cNvPicPr>
            <a:picLocks noChangeAspect="1"/>
          </p:cNvPicPr>
          <p:nvPr/>
        </p:nvPicPr>
        <p:blipFill>
          <a:blip r:embed="rId2">
            <a:extLst/>
          </a:blip>
          <a:stretch>
            <a:fillRect/>
          </a:stretch>
        </p:blipFill>
        <p:spPr>
          <a:xfrm>
            <a:off x="1765468" y="3653420"/>
            <a:ext cx="135759" cy="228505"/>
          </a:xfrm>
          <a:prstGeom prst="rect">
            <a:avLst/>
          </a:prstGeom>
          <a:ln w="12700">
            <a:miter lim="400000"/>
          </a:ln>
        </p:spPr>
      </p:pic>
      <p:pic>
        <p:nvPicPr>
          <p:cNvPr id="439" name="image09.png"/>
          <p:cNvPicPr>
            <a:picLocks noChangeAspect="1"/>
          </p:cNvPicPr>
          <p:nvPr/>
        </p:nvPicPr>
        <p:blipFill>
          <a:blip r:embed="rId2">
            <a:extLst/>
          </a:blip>
          <a:stretch>
            <a:fillRect/>
          </a:stretch>
        </p:blipFill>
        <p:spPr>
          <a:xfrm>
            <a:off x="1728420" y="3468024"/>
            <a:ext cx="135759" cy="228505"/>
          </a:xfrm>
          <a:prstGeom prst="rect">
            <a:avLst/>
          </a:prstGeom>
          <a:ln w="12700">
            <a:miter lim="400000"/>
          </a:ln>
        </p:spPr>
      </p:pic>
      <p:pic>
        <p:nvPicPr>
          <p:cNvPr id="440" name="image09.png"/>
          <p:cNvPicPr>
            <a:picLocks noChangeAspect="1"/>
          </p:cNvPicPr>
          <p:nvPr/>
        </p:nvPicPr>
        <p:blipFill>
          <a:blip r:embed="rId2">
            <a:extLst/>
          </a:blip>
          <a:stretch>
            <a:fillRect/>
          </a:stretch>
        </p:blipFill>
        <p:spPr>
          <a:xfrm>
            <a:off x="1405128" y="3806912"/>
            <a:ext cx="135760" cy="228505"/>
          </a:xfrm>
          <a:prstGeom prst="rect">
            <a:avLst/>
          </a:prstGeom>
          <a:ln w="12700">
            <a:miter lim="400000"/>
          </a:ln>
        </p:spPr>
      </p:pic>
      <p:pic>
        <p:nvPicPr>
          <p:cNvPr id="441" name="image09.png"/>
          <p:cNvPicPr>
            <a:picLocks noChangeAspect="1"/>
          </p:cNvPicPr>
          <p:nvPr/>
        </p:nvPicPr>
        <p:blipFill>
          <a:blip r:embed="rId2">
            <a:extLst/>
          </a:blip>
          <a:stretch>
            <a:fillRect/>
          </a:stretch>
        </p:blipFill>
        <p:spPr>
          <a:xfrm>
            <a:off x="1379723" y="3564773"/>
            <a:ext cx="135759" cy="228506"/>
          </a:xfrm>
          <a:prstGeom prst="rect">
            <a:avLst/>
          </a:prstGeom>
          <a:ln w="12700">
            <a:miter lim="400000"/>
          </a:ln>
        </p:spPr>
      </p:pic>
      <p:pic>
        <p:nvPicPr>
          <p:cNvPr id="442" name="image09.png"/>
          <p:cNvPicPr>
            <a:picLocks noChangeAspect="1"/>
          </p:cNvPicPr>
          <p:nvPr/>
        </p:nvPicPr>
        <p:blipFill>
          <a:blip r:embed="rId2">
            <a:extLst/>
          </a:blip>
          <a:stretch>
            <a:fillRect/>
          </a:stretch>
        </p:blipFill>
        <p:spPr>
          <a:xfrm>
            <a:off x="1629708" y="3806912"/>
            <a:ext cx="135760" cy="228505"/>
          </a:xfrm>
          <a:prstGeom prst="rect">
            <a:avLst/>
          </a:prstGeom>
          <a:ln w="12700">
            <a:miter lim="400000"/>
          </a:ln>
        </p:spPr>
      </p:pic>
      <p:pic>
        <p:nvPicPr>
          <p:cNvPr id="443" name="image09.png"/>
          <p:cNvPicPr>
            <a:picLocks noChangeAspect="1"/>
          </p:cNvPicPr>
          <p:nvPr/>
        </p:nvPicPr>
        <p:blipFill>
          <a:blip r:embed="rId2">
            <a:extLst/>
          </a:blip>
          <a:stretch>
            <a:fillRect/>
          </a:stretch>
        </p:blipFill>
        <p:spPr>
          <a:xfrm>
            <a:off x="1540888" y="3985846"/>
            <a:ext cx="135759" cy="228506"/>
          </a:xfrm>
          <a:prstGeom prst="rect">
            <a:avLst/>
          </a:prstGeom>
          <a:ln w="12700">
            <a:miter lim="400000"/>
          </a:ln>
        </p:spPr>
      </p:pic>
      <p:pic>
        <p:nvPicPr>
          <p:cNvPr id="444" name="image09.png"/>
          <p:cNvPicPr>
            <a:picLocks noChangeAspect="1"/>
          </p:cNvPicPr>
          <p:nvPr/>
        </p:nvPicPr>
        <p:blipFill>
          <a:blip r:embed="rId2">
            <a:extLst/>
          </a:blip>
          <a:stretch>
            <a:fillRect/>
          </a:stretch>
        </p:blipFill>
        <p:spPr>
          <a:xfrm>
            <a:off x="1515481" y="3378818"/>
            <a:ext cx="135760" cy="228505"/>
          </a:xfrm>
          <a:prstGeom prst="rect">
            <a:avLst/>
          </a:prstGeom>
          <a:ln w="12700">
            <a:miter lim="400000"/>
          </a:ln>
        </p:spPr>
      </p:pic>
      <p:pic>
        <p:nvPicPr>
          <p:cNvPr id="445" name="image09.png"/>
          <p:cNvPicPr>
            <a:picLocks noChangeAspect="1"/>
          </p:cNvPicPr>
          <p:nvPr/>
        </p:nvPicPr>
        <p:blipFill>
          <a:blip r:embed="rId2">
            <a:extLst/>
          </a:blip>
          <a:stretch>
            <a:fillRect/>
          </a:stretch>
        </p:blipFill>
        <p:spPr>
          <a:xfrm>
            <a:off x="1269369" y="3730459"/>
            <a:ext cx="135760" cy="228505"/>
          </a:xfrm>
          <a:prstGeom prst="rect">
            <a:avLst/>
          </a:prstGeom>
          <a:ln w="12700">
            <a:miter lim="400000"/>
          </a:ln>
        </p:spPr>
      </p:pic>
      <p:grpSp>
        <p:nvGrpSpPr>
          <p:cNvPr id="448" name="Group 448"/>
          <p:cNvGrpSpPr/>
          <p:nvPr/>
        </p:nvGrpSpPr>
        <p:grpSpPr>
          <a:xfrm>
            <a:off x="2068551" y="4158783"/>
            <a:ext cx="477001" cy="576927"/>
            <a:chOff x="0" y="0"/>
            <a:chExt cx="476999" cy="576925"/>
          </a:xfrm>
        </p:grpSpPr>
        <p:sp>
          <p:nvSpPr>
            <p:cNvPr id="446" name="Shape 446"/>
            <p:cNvSpPr/>
            <p:nvPr/>
          </p:nvSpPr>
          <p:spPr>
            <a:xfrm>
              <a:off x="0" y="0"/>
              <a:ext cx="477000" cy="576926"/>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noFill/>
            <a:ln w="19050" cap="flat">
              <a:solidFill>
                <a:srgbClr val="666666"/>
              </a:solidFill>
              <a:prstDash val="solid"/>
              <a:round/>
            </a:ln>
            <a:effectLst/>
          </p:spPr>
          <p:txBody>
            <a:bodyPr wrap="square" lIns="45719" tIns="45719" rIns="45719" bIns="45719" numCol="1" anchor="ctr">
              <a:noAutofit/>
            </a:bodyPr>
            <a:lstStyle/>
            <a:p>
              <a:pPr/>
            </a:p>
          </p:txBody>
        </p:sp>
        <p:sp>
          <p:nvSpPr>
            <p:cNvPr id="447" name="Shape 447"/>
            <p:cNvSpPr/>
            <p:nvPr/>
          </p:nvSpPr>
          <p:spPr>
            <a:xfrm>
              <a:off x="24221" y="29336"/>
              <a:ext cx="437092" cy="489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19050" cap="flat">
              <a:solidFill>
                <a:srgbClr val="666666"/>
              </a:solidFill>
              <a:prstDash val="solid"/>
              <a:round/>
            </a:ln>
            <a:effectLst/>
          </p:spPr>
          <p:txBody>
            <a:bodyPr wrap="square" lIns="45719" tIns="45719" rIns="45719" bIns="45719" numCol="1" anchor="ctr">
              <a:noAutofit/>
            </a:bodyPr>
            <a:lstStyle/>
            <a:p>
              <a:pPr/>
            </a:p>
          </p:txBody>
        </p:sp>
      </p:grpSp>
      <p:sp>
        <p:nvSpPr>
          <p:cNvPr id="449" name="Shape 449"/>
          <p:cNvSpPr/>
          <p:nvPr/>
        </p:nvSpPr>
        <p:spPr>
          <a:xfrm>
            <a:off x="908925" y="2004264"/>
            <a:ext cx="1151485" cy="1"/>
          </a:xfrm>
          <a:prstGeom prst="line">
            <a:avLst/>
          </a:prstGeom>
          <a:ln w="19050">
            <a:solidFill>
              <a:srgbClr val="666666"/>
            </a:solidFill>
            <a:tailEnd type="triangle"/>
          </a:ln>
        </p:spPr>
        <p:txBody>
          <a:bodyPr lIns="45719" rIns="45719"/>
          <a:lstStyle/>
          <a:p>
            <a:pPr/>
          </a:p>
        </p:txBody>
      </p:sp>
      <p:sp>
        <p:nvSpPr>
          <p:cNvPr id="450" name="Shape 450"/>
          <p:cNvSpPr/>
          <p:nvPr/>
        </p:nvSpPr>
        <p:spPr>
          <a:xfrm flipH="1" flipV="1">
            <a:off x="4248819" y="2425696"/>
            <a:ext cx="2017365" cy="1"/>
          </a:xfrm>
          <a:prstGeom prst="line">
            <a:avLst/>
          </a:prstGeom>
          <a:ln w="19050">
            <a:solidFill>
              <a:srgbClr val="666666"/>
            </a:solidFill>
            <a:tailEnd type="triangle"/>
          </a:ln>
        </p:spPr>
        <p:txBody>
          <a:bodyPr lIns="45719" rIns="45719"/>
          <a:lstStyle/>
          <a:p>
            <a:pPr/>
          </a:p>
        </p:txBody>
      </p:sp>
      <p:sp>
        <p:nvSpPr>
          <p:cNvPr id="451" name="Shape 451"/>
          <p:cNvSpPr/>
          <p:nvPr/>
        </p:nvSpPr>
        <p:spPr>
          <a:xfrm>
            <a:off x="4272335" y="2763689"/>
            <a:ext cx="1874750" cy="141191"/>
          </a:xfrm>
          <a:prstGeom prst="line">
            <a:avLst/>
          </a:prstGeom>
          <a:ln w="19050">
            <a:solidFill>
              <a:srgbClr val="666666"/>
            </a:solidFill>
            <a:tailEnd type="triangle"/>
          </a:ln>
        </p:spPr>
        <p:txBody>
          <a:bodyPr lIns="45719" rIns="45719"/>
          <a:lstStyle/>
          <a:p>
            <a:pPr/>
          </a:p>
        </p:txBody>
      </p:sp>
      <p:sp>
        <p:nvSpPr>
          <p:cNvPr id="452" name="Shape 452"/>
          <p:cNvSpPr/>
          <p:nvPr/>
        </p:nvSpPr>
        <p:spPr>
          <a:xfrm>
            <a:off x="4271620" y="2690153"/>
            <a:ext cx="2017365" cy="1"/>
          </a:xfrm>
          <a:prstGeom prst="line">
            <a:avLst/>
          </a:prstGeom>
          <a:ln w="19050">
            <a:solidFill>
              <a:srgbClr val="666666"/>
            </a:solidFill>
            <a:tailEnd type="triangle"/>
          </a:ln>
        </p:spPr>
        <p:txBody>
          <a:bodyPr lIns="45719" rIns="45719"/>
          <a:lstStyle/>
          <a:p>
            <a:pPr/>
          </a:p>
        </p:txBody>
      </p:sp>
      <p:sp>
        <p:nvSpPr>
          <p:cNvPr id="453" name="Shape 453"/>
          <p:cNvSpPr/>
          <p:nvPr/>
        </p:nvSpPr>
        <p:spPr>
          <a:xfrm flipH="1" flipV="1">
            <a:off x="4234063" y="2851083"/>
            <a:ext cx="1862783" cy="356847"/>
          </a:xfrm>
          <a:prstGeom prst="line">
            <a:avLst/>
          </a:prstGeom>
          <a:ln w="19050">
            <a:solidFill>
              <a:srgbClr val="666666"/>
            </a:solidFill>
            <a:tailEnd type="triangle"/>
          </a:ln>
        </p:spPr>
        <p:txBody>
          <a:bodyPr lIns="45719" rIns="45719"/>
          <a:lstStyle/>
          <a:p>
            <a:pPr/>
          </a:p>
        </p:txBody>
      </p:sp>
      <p:sp>
        <p:nvSpPr>
          <p:cNvPr id="454" name="Shape 454"/>
          <p:cNvSpPr/>
          <p:nvPr/>
        </p:nvSpPr>
        <p:spPr>
          <a:xfrm rot="17364944">
            <a:off x="1349744" y="2454478"/>
            <a:ext cx="1034805" cy="355283"/>
          </a:xfrm>
          <a:custGeom>
            <a:avLst/>
            <a:gdLst/>
            <a:ahLst/>
            <a:cxnLst>
              <a:cxn ang="0">
                <a:pos x="wd2" y="hd2"/>
              </a:cxn>
              <a:cxn ang="5400000">
                <a:pos x="wd2" y="hd2"/>
              </a:cxn>
              <a:cxn ang="10800000">
                <a:pos x="wd2" y="hd2"/>
              </a:cxn>
              <a:cxn ang="16200000">
                <a:pos x="wd2" y="hd2"/>
              </a:cxn>
            </a:cxnLst>
            <a:rect l="0" t="0" r="r" b="b"/>
            <a:pathLst>
              <a:path w="21600" h="21306" fill="norm" stroke="1" extrusionOk="0">
                <a:moveTo>
                  <a:pt x="0" y="21306"/>
                </a:moveTo>
                <a:cubicBezTo>
                  <a:pt x="2151" y="8399"/>
                  <a:pt x="6162" y="298"/>
                  <a:pt x="10545" y="8"/>
                </a:cubicBezTo>
                <a:cubicBezTo>
                  <a:pt x="15108" y="-294"/>
                  <a:pt x="19352" y="7883"/>
                  <a:pt x="21600" y="21306"/>
                </a:cubicBezTo>
              </a:path>
            </a:pathLst>
          </a:custGeom>
          <a:ln w="19050">
            <a:solidFill>
              <a:srgbClr val="666666"/>
            </a:solidFill>
            <a:prstDash val="dot"/>
            <a:tailEnd type="triangle"/>
          </a:ln>
        </p:spPr>
        <p:txBody>
          <a:bodyPr lIns="45719" rIns="45719"/>
          <a:lstStyle/>
          <a:p>
            <a:pPr/>
          </a:p>
        </p:txBody>
      </p:sp>
      <p:sp>
        <p:nvSpPr>
          <p:cNvPr id="455" name="Shape 455"/>
          <p:cNvSpPr/>
          <p:nvPr/>
        </p:nvSpPr>
        <p:spPr>
          <a:xfrm>
            <a:off x="1608649" y="3985799"/>
            <a:ext cx="777165" cy="1"/>
          </a:xfrm>
          <a:prstGeom prst="line">
            <a:avLst/>
          </a:prstGeom>
          <a:ln w="19050">
            <a:solidFill>
              <a:srgbClr val="666666"/>
            </a:solidFill>
            <a:tailEnd type="triangle"/>
          </a:ln>
        </p:spPr>
        <p:txBody>
          <a:bodyPr lIns="45719" rIns="45719"/>
          <a:lstStyle/>
          <a:p>
            <a:pPr/>
          </a:p>
        </p:txBody>
      </p:sp>
      <p:sp>
        <p:nvSpPr>
          <p:cNvPr id="456" name="Shape 456"/>
          <p:cNvSpPr/>
          <p:nvPr/>
        </p:nvSpPr>
        <p:spPr>
          <a:xfrm flipV="1">
            <a:off x="1608774" y="3802367"/>
            <a:ext cx="779098" cy="183476"/>
          </a:xfrm>
          <a:prstGeom prst="line">
            <a:avLst/>
          </a:prstGeom>
          <a:ln w="19050">
            <a:solidFill>
              <a:srgbClr val="666666"/>
            </a:solidFill>
            <a:tailEnd type="triangle"/>
          </a:ln>
        </p:spPr>
        <p:txBody>
          <a:bodyPr lIns="45719" rIns="45719"/>
          <a:lstStyle/>
          <a:p>
            <a:pPr/>
          </a:p>
        </p:txBody>
      </p:sp>
      <p:sp>
        <p:nvSpPr>
          <p:cNvPr id="457" name="Shape 457"/>
          <p:cNvSpPr/>
          <p:nvPr/>
        </p:nvSpPr>
        <p:spPr>
          <a:xfrm rot="11454554">
            <a:off x="648328" y="2355574"/>
            <a:ext cx="896819" cy="847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78" y="4853"/>
                  <a:pt x="2950" y="8965"/>
                  <a:pt x="6656" y="11841"/>
                </a:cubicBezTo>
                <a:cubicBezTo>
                  <a:pt x="9977" y="14418"/>
                  <a:pt x="18560" y="13705"/>
                  <a:pt x="21600" y="21600"/>
                </a:cubicBezTo>
              </a:path>
            </a:pathLst>
          </a:custGeom>
          <a:ln w="19050">
            <a:solidFill>
              <a:srgbClr val="666666"/>
            </a:solidFill>
            <a:prstDash val="dot"/>
            <a:headEnd type="arrow"/>
            <a:tailEnd type="arrow"/>
          </a:ln>
        </p:spPr>
        <p:txBody>
          <a:bodyPr lIns="45719" rIns="45719"/>
          <a:lstStyle/>
          <a:p>
            <a:pPr/>
          </a:p>
        </p:txBody>
      </p:sp>
      <p:sp>
        <p:nvSpPr>
          <p:cNvPr id="458" name="Shape 458"/>
          <p:cNvSpPr/>
          <p:nvPr/>
        </p:nvSpPr>
        <p:spPr>
          <a:xfrm flipV="1">
            <a:off x="2524616" y="3985799"/>
            <a:ext cx="202987" cy="426355"/>
          </a:xfrm>
          <a:prstGeom prst="line">
            <a:avLst/>
          </a:prstGeom>
          <a:ln w="19050">
            <a:solidFill>
              <a:srgbClr val="666666"/>
            </a:solidFill>
            <a:tailEnd type="triangle"/>
          </a:ln>
        </p:spPr>
        <p:txBody>
          <a:bodyPr lIns="45719" rIns="45719"/>
          <a:lstStyle/>
          <a:p>
            <a:pPr/>
          </a:p>
        </p:txBody>
      </p:sp>
      <p:grpSp>
        <p:nvGrpSpPr>
          <p:cNvPr id="461" name="Group 461"/>
          <p:cNvGrpSpPr/>
          <p:nvPr/>
        </p:nvGrpSpPr>
        <p:grpSpPr>
          <a:xfrm>
            <a:off x="2331927" y="3569515"/>
            <a:ext cx="726715" cy="550393"/>
            <a:chOff x="0" y="0"/>
            <a:chExt cx="726713" cy="550391"/>
          </a:xfrm>
        </p:grpSpPr>
        <p:pic>
          <p:nvPicPr>
            <p:cNvPr id="459" name="pasted-image.pdf"/>
            <p:cNvPicPr>
              <a:picLocks noChangeAspect="1"/>
            </p:cNvPicPr>
            <p:nvPr/>
          </p:nvPicPr>
          <p:blipFill>
            <a:blip r:embed="rId3">
              <a:extLst/>
            </a:blip>
            <a:stretch>
              <a:fillRect/>
            </a:stretch>
          </p:blipFill>
          <p:spPr>
            <a:xfrm>
              <a:off x="0" y="0"/>
              <a:ext cx="726714" cy="515348"/>
            </a:xfrm>
            <a:prstGeom prst="rect">
              <a:avLst/>
            </a:prstGeom>
            <a:ln w="12700" cap="flat">
              <a:noFill/>
              <a:miter lim="400000"/>
            </a:ln>
            <a:effectLst/>
          </p:spPr>
        </p:pic>
        <p:sp>
          <p:nvSpPr>
            <p:cNvPr id="460" name="Shape 460"/>
            <p:cNvSpPr/>
            <p:nvPr/>
          </p:nvSpPr>
          <p:spPr>
            <a:xfrm>
              <a:off x="57237" y="108337"/>
              <a:ext cx="612240" cy="4420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a:defRPr sz="1200"/>
              </a:pPr>
              <a:r>
                <a:t>Ticket</a:t>
              </a:r>
            </a:p>
            <a:p>
              <a:pPr algn="ctr">
                <a:defRPr sz="1200"/>
              </a:pPr>
              <a:r>
                <a:t>System</a:t>
              </a:r>
            </a:p>
          </p:txBody>
        </p:sp>
      </p:grpSp>
      <p:sp>
        <p:nvSpPr>
          <p:cNvPr id="462" name="Shape 462"/>
          <p:cNvSpPr/>
          <p:nvPr/>
        </p:nvSpPr>
        <p:spPr>
          <a:xfrm>
            <a:off x="6199750" y="3824903"/>
            <a:ext cx="1222026"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SysAdmin</a:t>
            </a:r>
          </a:p>
        </p:txBody>
      </p:sp>
      <p:sp>
        <p:nvSpPr>
          <p:cNvPr id="463" name="Shape 463"/>
          <p:cNvSpPr/>
          <p:nvPr/>
        </p:nvSpPr>
        <p:spPr>
          <a:xfrm>
            <a:off x="1020887" y="4279842"/>
            <a:ext cx="770891" cy="3011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500"/>
            </a:lvl1pPr>
          </a:lstStyle>
          <a:p>
            <a:pPr/>
            <a:r>
              <a:t>NetEng</a:t>
            </a:r>
          </a:p>
        </p:txBody>
      </p:sp>
      <p:sp>
        <p:nvSpPr>
          <p:cNvPr id="464" name="Shape 464"/>
          <p:cNvSpPr/>
          <p:nvPr/>
        </p:nvSpPr>
        <p:spPr>
          <a:xfrm>
            <a:off x="2013656" y="4692404"/>
            <a:ext cx="516860" cy="3011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500"/>
            </a:lvl1pPr>
          </a:lstStyle>
          <a:p>
            <a:pPr/>
            <a:r>
              <a:t>CDN</a:t>
            </a:r>
          </a:p>
        </p:txBody>
      </p:sp>
      <p:pic>
        <p:nvPicPr>
          <p:cNvPr id="465" name="image09.png"/>
          <p:cNvPicPr>
            <a:picLocks noChangeAspect="1"/>
          </p:cNvPicPr>
          <p:nvPr/>
        </p:nvPicPr>
        <p:blipFill>
          <a:blip r:embed="rId2">
            <a:extLst/>
          </a:blip>
          <a:stretch>
            <a:fillRect/>
          </a:stretch>
        </p:blipFill>
        <p:spPr>
          <a:xfrm>
            <a:off x="2170762" y="4258564"/>
            <a:ext cx="135760" cy="228506"/>
          </a:xfrm>
          <a:prstGeom prst="rect">
            <a:avLst/>
          </a:prstGeom>
          <a:ln w="12700">
            <a:miter lim="400000"/>
          </a:ln>
        </p:spPr>
      </p:pic>
      <p:pic>
        <p:nvPicPr>
          <p:cNvPr id="466" name="image09.png"/>
          <p:cNvPicPr>
            <a:picLocks noChangeAspect="1"/>
          </p:cNvPicPr>
          <p:nvPr/>
        </p:nvPicPr>
        <p:blipFill>
          <a:blip r:embed="rId2">
            <a:extLst/>
          </a:blip>
          <a:stretch>
            <a:fillRect/>
          </a:stretch>
        </p:blipFill>
        <p:spPr>
          <a:xfrm>
            <a:off x="2306521" y="4275070"/>
            <a:ext cx="135760" cy="228505"/>
          </a:xfrm>
          <a:prstGeom prst="rect">
            <a:avLst/>
          </a:prstGeom>
          <a:ln w="12700">
            <a:miter lim="400000"/>
          </a:ln>
        </p:spPr>
      </p:pic>
      <p:pic>
        <p:nvPicPr>
          <p:cNvPr id="467" name="image09.png"/>
          <p:cNvPicPr>
            <a:picLocks noChangeAspect="1"/>
          </p:cNvPicPr>
          <p:nvPr/>
        </p:nvPicPr>
        <p:blipFill>
          <a:blip r:embed="rId2">
            <a:extLst/>
          </a:blip>
          <a:stretch>
            <a:fillRect/>
          </a:stretch>
        </p:blipFill>
        <p:spPr>
          <a:xfrm>
            <a:off x="2239172" y="4425281"/>
            <a:ext cx="135759" cy="228505"/>
          </a:xfrm>
          <a:prstGeom prst="rect">
            <a:avLst/>
          </a:prstGeom>
          <a:ln w="12700">
            <a:miter lim="400000"/>
          </a:ln>
        </p:spPr>
      </p:pic>
      <p:sp>
        <p:nvSpPr>
          <p:cNvPr id="468" name="Shape 468"/>
          <p:cNvSpPr/>
          <p:nvPr/>
        </p:nvSpPr>
        <p:spPr>
          <a:xfrm rot="10800000">
            <a:off x="899281" y="1677916"/>
            <a:ext cx="1020443" cy="158109"/>
          </a:xfrm>
          <a:custGeom>
            <a:avLst/>
            <a:gdLst/>
            <a:ahLst/>
            <a:cxnLst>
              <a:cxn ang="0">
                <a:pos x="wd2" y="hd2"/>
              </a:cxn>
              <a:cxn ang="5400000">
                <a:pos x="wd2" y="hd2"/>
              </a:cxn>
              <a:cxn ang="10800000">
                <a:pos x="wd2" y="hd2"/>
              </a:cxn>
              <a:cxn ang="16200000">
                <a:pos x="wd2" y="hd2"/>
              </a:cxn>
            </a:cxnLst>
            <a:rect l="0" t="0" r="r" b="b"/>
            <a:pathLst>
              <a:path w="21600" h="20323" fill="norm" stroke="1" extrusionOk="0">
                <a:moveTo>
                  <a:pt x="0" y="0"/>
                </a:moveTo>
                <a:cubicBezTo>
                  <a:pt x="3493" y="14520"/>
                  <a:pt x="7680" y="21600"/>
                  <a:pt x="11906" y="20133"/>
                </a:cubicBezTo>
                <a:cubicBezTo>
                  <a:pt x="15380" y="18928"/>
                  <a:pt x="18732" y="11965"/>
                  <a:pt x="21600" y="0"/>
                </a:cubicBezTo>
              </a:path>
            </a:pathLst>
          </a:custGeom>
          <a:ln w="19050">
            <a:solidFill>
              <a:srgbClr val="666666"/>
            </a:solidFill>
            <a:prstDash val="dot"/>
            <a:headEnd type="triangle"/>
            <a:tailEnd type="triangle"/>
          </a:ln>
        </p:spPr>
        <p:txBody>
          <a:bodyPr lIns="45719" rIns="45719"/>
          <a:lstStyle/>
          <a:p>
            <a:pPr/>
          </a:p>
        </p:txBody>
      </p:sp>
      <p:sp>
        <p:nvSpPr>
          <p:cNvPr id="469" name="Shape 469"/>
          <p:cNvSpPr/>
          <p:nvPr/>
        </p:nvSpPr>
        <p:spPr>
          <a:xfrm>
            <a:off x="1873927" y="2464646"/>
            <a:ext cx="942639"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SysEng</a:t>
            </a:r>
          </a:p>
        </p:txBody>
      </p:sp>
      <p:sp>
        <p:nvSpPr>
          <p:cNvPr id="470" name="Shape 470"/>
          <p:cNvSpPr/>
          <p:nvPr/>
        </p:nvSpPr>
        <p:spPr>
          <a:xfrm flipH="1">
            <a:off x="1951400" y="2809059"/>
            <a:ext cx="1271522" cy="667919"/>
          </a:xfrm>
          <a:prstGeom prst="line">
            <a:avLst/>
          </a:prstGeom>
          <a:ln w="19050">
            <a:solidFill>
              <a:srgbClr val="666666"/>
            </a:solidFill>
            <a:tailEnd type="triangle"/>
          </a:ln>
        </p:spPr>
        <p:txBody>
          <a:bodyPr lIns="45719" rIns="45719"/>
          <a:lstStyle/>
          <a:p>
            <a:pPr/>
          </a:p>
        </p:txBody>
      </p:sp>
      <p:sp>
        <p:nvSpPr>
          <p:cNvPr id="471" name="Shape 471"/>
          <p:cNvSpPr/>
          <p:nvPr/>
        </p:nvSpPr>
        <p:spPr>
          <a:xfrm flipH="1" flipV="1">
            <a:off x="2822548" y="2039416"/>
            <a:ext cx="470266" cy="470266"/>
          </a:xfrm>
          <a:prstGeom prst="line">
            <a:avLst/>
          </a:prstGeom>
          <a:ln w="19050">
            <a:solidFill>
              <a:srgbClr val="666666"/>
            </a:solidFill>
            <a:tailEnd type="triangle"/>
          </a:ln>
        </p:spPr>
        <p:txBody>
          <a:bodyPr lIns="45719" rIns="45719"/>
          <a:lstStyle/>
          <a:p>
            <a:pPr/>
          </a:p>
        </p:txBody>
      </p:sp>
      <p:sp>
        <p:nvSpPr>
          <p:cNvPr id="472" name="Shape 472"/>
          <p:cNvSpPr/>
          <p:nvPr/>
        </p:nvSpPr>
        <p:spPr>
          <a:xfrm>
            <a:off x="2921798" y="1917224"/>
            <a:ext cx="609713" cy="428223"/>
          </a:xfrm>
          <a:prstGeom prst="line">
            <a:avLst/>
          </a:prstGeom>
          <a:ln w="19050">
            <a:solidFill>
              <a:srgbClr val="666666"/>
            </a:solidFill>
            <a:tailEnd type="triangle"/>
          </a:ln>
        </p:spPr>
        <p:txBody>
          <a:bodyPr lIns="45719" rIns="45719"/>
          <a:lstStyle/>
          <a:p>
            <a:pPr/>
          </a:p>
        </p:txBody>
      </p:sp>
      <p:pic>
        <p:nvPicPr>
          <p:cNvPr id="473" name="pasted-image.pdf"/>
          <p:cNvPicPr>
            <a:picLocks noChangeAspect="1"/>
          </p:cNvPicPr>
          <p:nvPr/>
        </p:nvPicPr>
        <p:blipFill>
          <a:blip r:embed="rId3">
            <a:extLst/>
          </a:blip>
          <a:stretch>
            <a:fillRect/>
          </a:stretch>
        </p:blipFill>
        <p:spPr>
          <a:xfrm>
            <a:off x="3096612" y="2307488"/>
            <a:ext cx="1151485" cy="816572"/>
          </a:xfrm>
          <a:prstGeom prst="rect">
            <a:avLst/>
          </a:prstGeom>
          <a:ln w="12700">
            <a:miter lim="400000"/>
          </a:ln>
        </p:spPr>
      </p:pic>
      <p:sp>
        <p:nvSpPr>
          <p:cNvPr id="474" name="Shape 474"/>
          <p:cNvSpPr/>
          <p:nvPr/>
        </p:nvSpPr>
        <p:spPr>
          <a:xfrm>
            <a:off x="3301498" y="2512526"/>
            <a:ext cx="781607" cy="5419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1600"/>
            </a:pPr>
            <a:r>
              <a:t>Ticket</a:t>
            </a:r>
          </a:p>
          <a:p>
            <a:pPr algn="ctr">
              <a:defRPr sz="1600"/>
            </a:pPr>
            <a:r>
              <a:t>System</a:t>
            </a:r>
          </a:p>
        </p:txBody>
      </p:sp>
      <p:grpSp>
        <p:nvGrpSpPr>
          <p:cNvPr id="477" name="Group 477"/>
          <p:cNvGrpSpPr/>
          <p:nvPr/>
        </p:nvGrpSpPr>
        <p:grpSpPr>
          <a:xfrm>
            <a:off x="7763402" y="926076"/>
            <a:ext cx="952586" cy="1152131"/>
            <a:chOff x="0" y="0"/>
            <a:chExt cx="952584" cy="1152129"/>
          </a:xfrm>
        </p:grpSpPr>
        <p:sp>
          <p:nvSpPr>
            <p:cNvPr id="475" name="Shape 475"/>
            <p:cNvSpPr/>
            <p:nvPr/>
          </p:nvSpPr>
          <p:spPr>
            <a:xfrm>
              <a:off x="0" y="-1"/>
              <a:ext cx="952585" cy="1152131"/>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noFill/>
            <a:ln w="28575" cap="flat">
              <a:solidFill>
                <a:srgbClr val="000000"/>
              </a:solidFill>
              <a:prstDash val="solid"/>
              <a:round/>
            </a:ln>
            <a:effectLst/>
          </p:spPr>
          <p:txBody>
            <a:bodyPr wrap="square" lIns="45719" tIns="45719" rIns="45719" bIns="45719" numCol="1" anchor="ctr">
              <a:noAutofit/>
            </a:bodyPr>
            <a:lstStyle/>
            <a:p>
              <a:pPr/>
            </a:p>
          </p:txBody>
        </p:sp>
        <p:sp>
          <p:nvSpPr>
            <p:cNvPr id="476" name="Shape 476"/>
            <p:cNvSpPr/>
            <p:nvPr/>
          </p:nvSpPr>
          <p:spPr>
            <a:xfrm>
              <a:off x="48370" y="58584"/>
              <a:ext cx="872886" cy="9781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8575" cap="flat">
              <a:solidFill>
                <a:srgbClr val="000000"/>
              </a:solidFill>
              <a:prstDash val="solid"/>
              <a:round/>
            </a:ln>
            <a:effectLst/>
          </p:spPr>
          <p:txBody>
            <a:bodyPr wrap="square" lIns="45719" tIns="45719" rIns="45719" bIns="45719" numCol="1" anchor="ctr">
              <a:noAutofit/>
            </a:bodyPr>
            <a:lstStyle/>
            <a:p>
              <a:pPr/>
            </a:p>
          </p:txBody>
        </p:sp>
      </p:grpSp>
      <p:pic>
        <p:nvPicPr>
          <p:cNvPr id="478" name="image09.png"/>
          <p:cNvPicPr>
            <a:picLocks noChangeAspect="1"/>
          </p:cNvPicPr>
          <p:nvPr/>
        </p:nvPicPr>
        <p:blipFill>
          <a:blip r:embed="rId2">
            <a:extLst/>
          </a:blip>
          <a:stretch>
            <a:fillRect/>
          </a:stretch>
        </p:blipFill>
        <p:spPr>
          <a:xfrm>
            <a:off x="8038508" y="1501931"/>
            <a:ext cx="224120" cy="377231"/>
          </a:xfrm>
          <a:prstGeom prst="rect">
            <a:avLst/>
          </a:prstGeom>
          <a:ln w="12700">
            <a:miter lim="400000"/>
          </a:ln>
        </p:spPr>
      </p:pic>
      <p:pic>
        <p:nvPicPr>
          <p:cNvPr id="479" name="image09.png"/>
          <p:cNvPicPr>
            <a:picLocks noChangeAspect="1"/>
          </p:cNvPicPr>
          <p:nvPr/>
        </p:nvPicPr>
        <p:blipFill>
          <a:blip r:embed="rId2">
            <a:extLst/>
          </a:blip>
          <a:stretch>
            <a:fillRect/>
          </a:stretch>
        </p:blipFill>
        <p:spPr>
          <a:xfrm>
            <a:off x="8060066" y="1102194"/>
            <a:ext cx="224120" cy="377231"/>
          </a:xfrm>
          <a:prstGeom prst="rect">
            <a:avLst/>
          </a:prstGeom>
          <a:ln w="12700">
            <a:miter lim="400000"/>
          </a:ln>
        </p:spPr>
      </p:pic>
      <p:pic>
        <p:nvPicPr>
          <p:cNvPr id="480" name="image09.png"/>
          <p:cNvPicPr>
            <a:picLocks noChangeAspect="1"/>
          </p:cNvPicPr>
          <p:nvPr/>
        </p:nvPicPr>
        <p:blipFill>
          <a:blip r:embed="rId2">
            <a:extLst/>
          </a:blip>
          <a:stretch>
            <a:fillRect/>
          </a:stretch>
        </p:blipFill>
        <p:spPr>
          <a:xfrm>
            <a:off x="8262355" y="1427878"/>
            <a:ext cx="224120" cy="377230"/>
          </a:xfrm>
          <a:prstGeom prst="rect">
            <a:avLst/>
          </a:prstGeom>
          <a:ln w="12700">
            <a:miter lim="400000"/>
          </a:ln>
        </p:spPr>
      </p:pic>
      <p:pic>
        <p:nvPicPr>
          <p:cNvPr id="481" name="image09.png"/>
          <p:cNvPicPr>
            <a:picLocks noChangeAspect="1"/>
          </p:cNvPicPr>
          <p:nvPr/>
        </p:nvPicPr>
        <p:blipFill>
          <a:blip r:embed="rId2">
            <a:extLst/>
          </a:blip>
          <a:stretch>
            <a:fillRect/>
          </a:stretch>
        </p:blipFill>
        <p:spPr>
          <a:xfrm>
            <a:off x="8325855" y="1021245"/>
            <a:ext cx="224120" cy="377230"/>
          </a:xfrm>
          <a:prstGeom prst="rect">
            <a:avLst/>
          </a:prstGeom>
          <a:ln w="12700">
            <a:miter lim="400000"/>
          </a:ln>
        </p:spPr>
      </p:pic>
      <p:pic>
        <p:nvPicPr>
          <p:cNvPr id="482" name="image09.png"/>
          <p:cNvPicPr>
            <a:picLocks noChangeAspect="1"/>
          </p:cNvPicPr>
          <p:nvPr/>
        </p:nvPicPr>
        <p:blipFill>
          <a:blip r:embed="rId2">
            <a:extLst/>
          </a:blip>
          <a:stretch>
            <a:fillRect/>
          </a:stretch>
        </p:blipFill>
        <p:spPr>
          <a:xfrm>
            <a:off x="7877889" y="1375717"/>
            <a:ext cx="224120" cy="377230"/>
          </a:xfrm>
          <a:prstGeom prst="rect">
            <a:avLst/>
          </a:prstGeom>
          <a:ln w="12700">
            <a:miter lim="400000"/>
          </a:ln>
        </p:spPr>
      </p:pic>
      <p:sp>
        <p:nvSpPr>
          <p:cNvPr id="483" name="Shape 483"/>
          <p:cNvSpPr/>
          <p:nvPr/>
        </p:nvSpPr>
        <p:spPr>
          <a:xfrm>
            <a:off x="7694389" y="2097354"/>
            <a:ext cx="955475"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SecOps</a:t>
            </a:r>
          </a:p>
        </p:txBody>
      </p:sp>
      <p:sp>
        <p:nvSpPr>
          <p:cNvPr id="484" name="Shape 484"/>
          <p:cNvSpPr/>
          <p:nvPr/>
        </p:nvSpPr>
        <p:spPr>
          <a:xfrm>
            <a:off x="2866578" y="1591463"/>
            <a:ext cx="4076988" cy="1"/>
          </a:xfrm>
          <a:prstGeom prst="line">
            <a:avLst/>
          </a:prstGeom>
          <a:ln w="19050">
            <a:solidFill>
              <a:srgbClr val="666666"/>
            </a:solidFill>
            <a:tailEnd type="triangle"/>
          </a:ln>
        </p:spPr>
        <p:txBody>
          <a:bodyPr lIns="45719" rIns="45719"/>
          <a:lstStyle/>
          <a:p>
            <a:pPr/>
          </a:p>
        </p:txBody>
      </p:sp>
      <p:grpSp>
        <p:nvGrpSpPr>
          <p:cNvPr id="487" name="Group 487"/>
          <p:cNvGrpSpPr/>
          <p:nvPr/>
        </p:nvGrpSpPr>
        <p:grpSpPr>
          <a:xfrm>
            <a:off x="6998152" y="1258217"/>
            <a:ext cx="726715" cy="550392"/>
            <a:chOff x="0" y="0"/>
            <a:chExt cx="726713" cy="550391"/>
          </a:xfrm>
        </p:grpSpPr>
        <p:pic>
          <p:nvPicPr>
            <p:cNvPr id="485" name="pasted-image.pdf"/>
            <p:cNvPicPr>
              <a:picLocks noChangeAspect="1"/>
            </p:cNvPicPr>
            <p:nvPr/>
          </p:nvPicPr>
          <p:blipFill>
            <a:blip r:embed="rId3">
              <a:extLst/>
            </a:blip>
            <a:stretch>
              <a:fillRect/>
            </a:stretch>
          </p:blipFill>
          <p:spPr>
            <a:xfrm>
              <a:off x="0" y="0"/>
              <a:ext cx="726714" cy="515348"/>
            </a:xfrm>
            <a:prstGeom prst="rect">
              <a:avLst/>
            </a:prstGeom>
            <a:ln w="12700" cap="flat">
              <a:noFill/>
              <a:miter lim="400000"/>
            </a:ln>
            <a:effectLst/>
          </p:spPr>
        </p:pic>
        <p:sp>
          <p:nvSpPr>
            <p:cNvPr id="486" name="Shape 486"/>
            <p:cNvSpPr/>
            <p:nvPr/>
          </p:nvSpPr>
          <p:spPr>
            <a:xfrm>
              <a:off x="57237" y="108337"/>
              <a:ext cx="612240" cy="4420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a:defRPr sz="1200"/>
              </a:pPr>
              <a:r>
                <a:t>Ticket</a:t>
              </a:r>
            </a:p>
            <a:p>
              <a:pPr algn="ctr">
                <a:defRPr sz="1200"/>
              </a:pPr>
              <a:r>
                <a:t>System</a:t>
              </a:r>
            </a:p>
          </p:txBody>
        </p:sp>
      </p:grpSp>
      <p:grpSp>
        <p:nvGrpSpPr>
          <p:cNvPr id="490" name="Group 490"/>
          <p:cNvGrpSpPr/>
          <p:nvPr/>
        </p:nvGrpSpPr>
        <p:grpSpPr>
          <a:xfrm>
            <a:off x="3007316" y="4254331"/>
            <a:ext cx="477001" cy="576927"/>
            <a:chOff x="0" y="0"/>
            <a:chExt cx="476999" cy="576925"/>
          </a:xfrm>
        </p:grpSpPr>
        <p:sp>
          <p:nvSpPr>
            <p:cNvPr id="488" name="Shape 488"/>
            <p:cNvSpPr/>
            <p:nvPr/>
          </p:nvSpPr>
          <p:spPr>
            <a:xfrm>
              <a:off x="0" y="0"/>
              <a:ext cx="477000" cy="576926"/>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noFill/>
            <a:ln w="19050" cap="flat">
              <a:solidFill>
                <a:srgbClr val="666666"/>
              </a:solidFill>
              <a:prstDash val="solid"/>
              <a:round/>
            </a:ln>
            <a:effectLst/>
          </p:spPr>
          <p:txBody>
            <a:bodyPr wrap="square" lIns="45719" tIns="45719" rIns="45719" bIns="45719" numCol="1" anchor="ctr">
              <a:noAutofit/>
            </a:bodyPr>
            <a:lstStyle/>
            <a:p>
              <a:pPr/>
            </a:p>
          </p:txBody>
        </p:sp>
        <p:sp>
          <p:nvSpPr>
            <p:cNvPr id="489" name="Shape 489"/>
            <p:cNvSpPr/>
            <p:nvPr/>
          </p:nvSpPr>
          <p:spPr>
            <a:xfrm>
              <a:off x="24221" y="29336"/>
              <a:ext cx="437092" cy="489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19050" cap="flat">
              <a:solidFill>
                <a:srgbClr val="666666"/>
              </a:solidFill>
              <a:prstDash val="solid"/>
              <a:round/>
            </a:ln>
            <a:effectLst/>
          </p:spPr>
          <p:txBody>
            <a:bodyPr wrap="square" lIns="45719" tIns="45719" rIns="45719" bIns="45719" numCol="1" anchor="ctr">
              <a:noAutofit/>
            </a:bodyPr>
            <a:lstStyle/>
            <a:p>
              <a:pPr/>
            </a:p>
          </p:txBody>
        </p:sp>
      </p:grpSp>
      <p:sp>
        <p:nvSpPr>
          <p:cNvPr id="491" name="Shape 491"/>
          <p:cNvSpPr/>
          <p:nvPr/>
        </p:nvSpPr>
        <p:spPr>
          <a:xfrm>
            <a:off x="2952421" y="4787953"/>
            <a:ext cx="506349" cy="3011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500"/>
            </a:lvl1pPr>
          </a:lstStyle>
          <a:p>
            <a:pPr/>
            <a:r>
              <a:t>DNS</a:t>
            </a:r>
          </a:p>
        </p:txBody>
      </p:sp>
      <p:pic>
        <p:nvPicPr>
          <p:cNvPr id="492" name="image09.png"/>
          <p:cNvPicPr>
            <a:picLocks noChangeAspect="1"/>
          </p:cNvPicPr>
          <p:nvPr/>
        </p:nvPicPr>
        <p:blipFill>
          <a:blip r:embed="rId2">
            <a:extLst/>
          </a:blip>
          <a:stretch>
            <a:fillRect/>
          </a:stretch>
        </p:blipFill>
        <p:spPr>
          <a:xfrm>
            <a:off x="3109527" y="4354113"/>
            <a:ext cx="135759" cy="228505"/>
          </a:xfrm>
          <a:prstGeom prst="rect">
            <a:avLst/>
          </a:prstGeom>
          <a:ln w="12700">
            <a:miter lim="400000"/>
          </a:ln>
        </p:spPr>
      </p:pic>
      <p:pic>
        <p:nvPicPr>
          <p:cNvPr id="493" name="image09.png"/>
          <p:cNvPicPr>
            <a:picLocks noChangeAspect="1"/>
          </p:cNvPicPr>
          <p:nvPr/>
        </p:nvPicPr>
        <p:blipFill>
          <a:blip r:embed="rId2">
            <a:extLst/>
          </a:blip>
          <a:stretch>
            <a:fillRect/>
          </a:stretch>
        </p:blipFill>
        <p:spPr>
          <a:xfrm>
            <a:off x="3245286" y="4370619"/>
            <a:ext cx="135760" cy="228505"/>
          </a:xfrm>
          <a:prstGeom prst="rect">
            <a:avLst/>
          </a:prstGeom>
          <a:ln w="12700">
            <a:miter lim="400000"/>
          </a:ln>
        </p:spPr>
      </p:pic>
      <p:pic>
        <p:nvPicPr>
          <p:cNvPr id="494" name="image09.png"/>
          <p:cNvPicPr>
            <a:picLocks noChangeAspect="1"/>
          </p:cNvPicPr>
          <p:nvPr/>
        </p:nvPicPr>
        <p:blipFill>
          <a:blip r:embed="rId2">
            <a:extLst/>
          </a:blip>
          <a:stretch>
            <a:fillRect/>
          </a:stretch>
        </p:blipFill>
        <p:spPr>
          <a:xfrm>
            <a:off x="3177936" y="4520829"/>
            <a:ext cx="135760" cy="228506"/>
          </a:xfrm>
          <a:prstGeom prst="rect">
            <a:avLst/>
          </a:prstGeom>
          <a:ln w="12700">
            <a:miter lim="400000"/>
          </a:ln>
        </p:spPr>
      </p:pic>
      <p:sp>
        <p:nvSpPr>
          <p:cNvPr id="495" name="Shape 495"/>
          <p:cNvSpPr/>
          <p:nvPr/>
        </p:nvSpPr>
        <p:spPr>
          <a:xfrm>
            <a:off x="2973194" y="3916340"/>
            <a:ext cx="215646" cy="425347"/>
          </a:xfrm>
          <a:prstGeom prst="line">
            <a:avLst/>
          </a:prstGeom>
          <a:ln w="19050">
            <a:solidFill>
              <a:srgbClr val="666666"/>
            </a:solidFill>
            <a:tailEnd type="triangle"/>
          </a:ln>
        </p:spPr>
        <p:txBody>
          <a:bodyPr lIns="45719" rIns="45719"/>
          <a:lstStyle/>
          <a:p>
            <a:pPr/>
          </a:p>
        </p:txBody>
      </p:sp>
      <p:pic>
        <p:nvPicPr>
          <p:cNvPr id="496" name="image09.png"/>
          <p:cNvPicPr>
            <a:picLocks noChangeAspect="1"/>
          </p:cNvPicPr>
          <p:nvPr/>
        </p:nvPicPr>
        <p:blipFill>
          <a:blip r:embed="rId2">
            <a:extLst/>
          </a:blip>
          <a:stretch>
            <a:fillRect/>
          </a:stretch>
        </p:blipFill>
        <p:spPr>
          <a:xfrm>
            <a:off x="3638204" y="3494693"/>
            <a:ext cx="224120" cy="377230"/>
          </a:xfrm>
          <a:prstGeom prst="rect">
            <a:avLst/>
          </a:prstGeom>
          <a:ln w="12700">
            <a:miter lim="400000"/>
          </a:ln>
        </p:spPr>
      </p:pic>
      <p:grpSp>
        <p:nvGrpSpPr>
          <p:cNvPr id="499" name="Group 499"/>
          <p:cNvGrpSpPr/>
          <p:nvPr/>
        </p:nvGrpSpPr>
        <p:grpSpPr>
          <a:xfrm>
            <a:off x="3381434" y="3179441"/>
            <a:ext cx="701766" cy="848770"/>
            <a:chOff x="0" y="0"/>
            <a:chExt cx="701765" cy="848769"/>
          </a:xfrm>
        </p:grpSpPr>
        <p:sp>
          <p:nvSpPr>
            <p:cNvPr id="497" name="Shape 497"/>
            <p:cNvSpPr/>
            <p:nvPr/>
          </p:nvSpPr>
          <p:spPr>
            <a:xfrm>
              <a:off x="0" y="-1"/>
              <a:ext cx="701766" cy="848771"/>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noFill/>
            <a:ln w="28575" cap="flat">
              <a:solidFill>
                <a:srgbClr val="000000"/>
              </a:solidFill>
              <a:prstDash val="solid"/>
              <a:round/>
            </a:ln>
            <a:effectLst/>
          </p:spPr>
          <p:txBody>
            <a:bodyPr wrap="square" lIns="45719" tIns="45719" rIns="45719" bIns="45719" numCol="1" anchor="ctr">
              <a:noAutofit/>
            </a:bodyPr>
            <a:lstStyle/>
            <a:p>
              <a:pPr/>
            </a:p>
          </p:txBody>
        </p:sp>
        <p:sp>
          <p:nvSpPr>
            <p:cNvPr id="498" name="Shape 498"/>
            <p:cNvSpPr/>
            <p:nvPr/>
          </p:nvSpPr>
          <p:spPr>
            <a:xfrm>
              <a:off x="35634" y="43159"/>
              <a:ext cx="643052" cy="7206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8575" cap="flat">
              <a:solidFill>
                <a:srgbClr val="000000"/>
              </a:solidFill>
              <a:prstDash val="solid"/>
              <a:round/>
            </a:ln>
            <a:effectLst/>
          </p:spPr>
          <p:txBody>
            <a:bodyPr wrap="square" lIns="45719" tIns="45719" rIns="45719" bIns="45719" numCol="1" anchor="ctr">
              <a:noAutofit/>
            </a:bodyPr>
            <a:lstStyle/>
            <a:p>
              <a:pPr/>
            </a:p>
          </p:txBody>
        </p:sp>
      </p:grpSp>
      <p:pic>
        <p:nvPicPr>
          <p:cNvPr id="500" name="image09.png"/>
          <p:cNvPicPr>
            <a:picLocks noChangeAspect="1"/>
          </p:cNvPicPr>
          <p:nvPr/>
        </p:nvPicPr>
        <p:blipFill>
          <a:blip r:embed="rId2">
            <a:extLst/>
          </a:blip>
          <a:stretch>
            <a:fillRect/>
          </a:stretch>
        </p:blipFill>
        <p:spPr>
          <a:xfrm>
            <a:off x="3505937" y="3327999"/>
            <a:ext cx="224120" cy="377230"/>
          </a:xfrm>
          <a:prstGeom prst="rect">
            <a:avLst/>
          </a:prstGeom>
          <a:ln w="12700">
            <a:miter lim="400000"/>
          </a:ln>
        </p:spPr>
      </p:pic>
      <p:pic>
        <p:nvPicPr>
          <p:cNvPr id="501" name="image09.png"/>
          <p:cNvPicPr>
            <a:picLocks noChangeAspect="1"/>
          </p:cNvPicPr>
          <p:nvPr/>
        </p:nvPicPr>
        <p:blipFill>
          <a:blip r:embed="rId2">
            <a:extLst/>
          </a:blip>
          <a:stretch>
            <a:fillRect/>
          </a:stretch>
        </p:blipFill>
        <p:spPr>
          <a:xfrm>
            <a:off x="3768951" y="3239572"/>
            <a:ext cx="224120" cy="377230"/>
          </a:xfrm>
          <a:prstGeom prst="rect">
            <a:avLst/>
          </a:prstGeom>
          <a:ln w="12700">
            <a:miter lim="400000"/>
          </a:ln>
        </p:spPr>
      </p:pic>
      <p:sp>
        <p:nvSpPr>
          <p:cNvPr id="502" name="Shape 502"/>
          <p:cNvSpPr/>
          <p:nvPr/>
        </p:nvSpPr>
        <p:spPr>
          <a:xfrm>
            <a:off x="3982609" y="3688953"/>
            <a:ext cx="427991" cy="3383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700"/>
            </a:lvl1pPr>
          </a:lstStyle>
          <a:p>
            <a:pPr/>
            <a:r>
              <a:t>PM</a:t>
            </a:r>
          </a:p>
        </p:txBody>
      </p:sp>
      <p:sp>
        <p:nvSpPr>
          <p:cNvPr id="503" name="Shape 503"/>
          <p:cNvSpPr/>
          <p:nvPr/>
        </p:nvSpPr>
        <p:spPr>
          <a:xfrm flipH="1">
            <a:off x="4109470" y="3328515"/>
            <a:ext cx="1732860" cy="134916"/>
          </a:xfrm>
          <a:prstGeom prst="line">
            <a:avLst/>
          </a:prstGeom>
          <a:ln w="19050">
            <a:solidFill>
              <a:srgbClr val="666666"/>
            </a:solidFill>
            <a:prstDash val="dot"/>
            <a:headEnd type="triangle"/>
            <a:tailEnd type="triangle"/>
          </a:ln>
        </p:spPr>
        <p:txBody>
          <a:bodyPr lIns="45719" rIns="45719"/>
          <a:lstStyle/>
          <a:p>
            <a:pPr/>
          </a:p>
        </p:txBody>
      </p:sp>
      <p:sp>
        <p:nvSpPr>
          <p:cNvPr id="504" name="Shape 504"/>
          <p:cNvSpPr/>
          <p:nvPr/>
        </p:nvSpPr>
        <p:spPr>
          <a:xfrm flipH="1">
            <a:off x="3245816" y="3763909"/>
            <a:ext cx="506349" cy="506349"/>
          </a:xfrm>
          <a:prstGeom prst="line">
            <a:avLst/>
          </a:prstGeom>
          <a:ln w="19050">
            <a:solidFill>
              <a:srgbClr val="666666"/>
            </a:solidFill>
            <a:prstDash val="dot"/>
            <a:headEnd type="triangle"/>
            <a:tailEnd type="triangle"/>
          </a:ln>
        </p:spPr>
        <p:txBody>
          <a:bodyPr lIns="45719" rIns="45719"/>
          <a:lstStyle/>
          <a:p>
            <a:pPr/>
          </a:p>
        </p:txBody>
      </p:sp>
      <p:sp>
        <p:nvSpPr>
          <p:cNvPr id="505" name="Shape 505"/>
          <p:cNvSpPr/>
          <p:nvPr/>
        </p:nvSpPr>
        <p:spPr>
          <a:xfrm flipH="1">
            <a:off x="2068551" y="3380040"/>
            <a:ext cx="1429161" cy="204201"/>
          </a:xfrm>
          <a:prstGeom prst="line">
            <a:avLst/>
          </a:prstGeom>
          <a:ln w="19050">
            <a:solidFill>
              <a:srgbClr val="666666"/>
            </a:solidFill>
            <a:prstDash val="dot"/>
            <a:headEnd type="triangle"/>
            <a:tailEnd type="triangle"/>
          </a:ln>
        </p:spPr>
        <p:txBody>
          <a:bodyPr lIns="45719" rIns="45719"/>
          <a:lstStyle/>
          <a:p>
            <a:pPr/>
          </a:p>
        </p:txBody>
      </p:sp>
      <p:grpSp>
        <p:nvGrpSpPr>
          <p:cNvPr id="508" name="Group 508"/>
          <p:cNvGrpSpPr/>
          <p:nvPr/>
        </p:nvGrpSpPr>
        <p:grpSpPr>
          <a:xfrm>
            <a:off x="5154431" y="3908159"/>
            <a:ext cx="768362" cy="929316"/>
            <a:chOff x="0" y="0"/>
            <a:chExt cx="768360" cy="929314"/>
          </a:xfrm>
        </p:grpSpPr>
        <p:sp>
          <p:nvSpPr>
            <p:cNvPr id="506" name="Shape 506"/>
            <p:cNvSpPr/>
            <p:nvPr/>
          </p:nvSpPr>
          <p:spPr>
            <a:xfrm>
              <a:off x="0" y="-1"/>
              <a:ext cx="768361" cy="929316"/>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noFill/>
            <a:ln w="28575" cap="flat">
              <a:solidFill>
                <a:srgbClr val="000000"/>
              </a:solidFill>
              <a:prstDash val="solid"/>
              <a:round/>
            </a:ln>
            <a:effectLst/>
          </p:spPr>
          <p:txBody>
            <a:bodyPr wrap="square" lIns="45719" tIns="45719" rIns="45719" bIns="45719" numCol="1" anchor="ctr">
              <a:noAutofit/>
            </a:bodyPr>
            <a:lstStyle/>
            <a:p>
              <a:pPr/>
            </a:p>
          </p:txBody>
        </p:sp>
        <p:sp>
          <p:nvSpPr>
            <p:cNvPr id="507" name="Shape 507"/>
            <p:cNvSpPr/>
            <p:nvPr/>
          </p:nvSpPr>
          <p:spPr>
            <a:xfrm>
              <a:off x="39015" y="47254"/>
              <a:ext cx="704075" cy="7890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28575" cap="flat">
              <a:solidFill>
                <a:srgbClr val="000000"/>
              </a:solidFill>
              <a:prstDash val="solid"/>
              <a:round/>
            </a:ln>
            <a:effectLst/>
          </p:spPr>
          <p:txBody>
            <a:bodyPr wrap="square" lIns="45719" tIns="45719" rIns="45719" bIns="45719" numCol="1" anchor="ctr">
              <a:noAutofit/>
            </a:bodyPr>
            <a:lstStyle/>
            <a:p>
              <a:pPr/>
            </a:p>
          </p:txBody>
        </p:sp>
      </p:grpSp>
      <p:pic>
        <p:nvPicPr>
          <p:cNvPr id="509" name="image09.png"/>
          <p:cNvPicPr>
            <a:picLocks noChangeAspect="1"/>
          </p:cNvPicPr>
          <p:nvPr/>
        </p:nvPicPr>
        <p:blipFill>
          <a:blip r:embed="rId2">
            <a:extLst/>
          </a:blip>
          <a:stretch>
            <a:fillRect/>
          </a:stretch>
        </p:blipFill>
        <p:spPr>
          <a:xfrm>
            <a:off x="5411305" y="4362799"/>
            <a:ext cx="224120" cy="377230"/>
          </a:xfrm>
          <a:prstGeom prst="rect">
            <a:avLst/>
          </a:prstGeom>
          <a:ln w="12700">
            <a:miter lim="400000"/>
          </a:ln>
        </p:spPr>
      </p:pic>
      <p:pic>
        <p:nvPicPr>
          <p:cNvPr id="510" name="image09.png"/>
          <p:cNvPicPr>
            <a:picLocks noChangeAspect="1"/>
          </p:cNvPicPr>
          <p:nvPr/>
        </p:nvPicPr>
        <p:blipFill>
          <a:blip r:embed="rId2">
            <a:extLst/>
          </a:blip>
          <a:stretch>
            <a:fillRect/>
          </a:stretch>
        </p:blipFill>
        <p:spPr>
          <a:xfrm>
            <a:off x="5432863" y="4026562"/>
            <a:ext cx="224120" cy="377230"/>
          </a:xfrm>
          <a:prstGeom prst="rect">
            <a:avLst/>
          </a:prstGeom>
          <a:ln w="12700">
            <a:miter lim="400000"/>
          </a:ln>
        </p:spPr>
      </p:pic>
      <p:pic>
        <p:nvPicPr>
          <p:cNvPr id="511" name="image09.png"/>
          <p:cNvPicPr>
            <a:picLocks noChangeAspect="1"/>
          </p:cNvPicPr>
          <p:nvPr/>
        </p:nvPicPr>
        <p:blipFill>
          <a:blip r:embed="rId2">
            <a:extLst/>
          </a:blip>
          <a:stretch>
            <a:fillRect/>
          </a:stretch>
        </p:blipFill>
        <p:spPr>
          <a:xfrm>
            <a:off x="5608415" y="4207396"/>
            <a:ext cx="224120" cy="377230"/>
          </a:xfrm>
          <a:prstGeom prst="rect">
            <a:avLst/>
          </a:prstGeom>
          <a:ln w="12700">
            <a:miter lim="400000"/>
          </a:ln>
        </p:spPr>
      </p:pic>
      <p:pic>
        <p:nvPicPr>
          <p:cNvPr id="512" name="image09.png"/>
          <p:cNvPicPr>
            <a:picLocks noChangeAspect="1"/>
          </p:cNvPicPr>
          <p:nvPr/>
        </p:nvPicPr>
        <p:blipFill>
          <a:blip r:embed="rId2">
            <a:extLst/>
          </a:blip>
          <a:stretch>
            <a:fillRect/>
          </a:stretch>
        </p:blipFill>
        <p:spPr>
          <a:xfrm>
            <a:off x="5250686" y="4236584"/>
            <a:ext cx="224120" cy="377231"/>
          </a:xfrm>
          <a:prstGeom prst="rect">
            <a:avLst/>
          </a:prstGeom>
          <a:ln w="12700">
            <a:miter lim="400000"/>
          </a:ln>
        </p:spPr>
      </p:pic>
      <p:sp>
        <p:nvSpPr>
          <p:cNvPr id="513" name="Shape 513"/>
          <p:cNvSpPr/>
          <p:nvPr/>
        </p:nvSpPr>
        <p:spPr>
          <a:xfrm>
            <a:off x="5223663" y="4779731"/>
            <a:ext cx="599404"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800"/>
            </a:lvl1pPr>
          </a:lstStyle>
          <a:p>
            <a:pPr/>
            <a:r>
              <a:t>DBA</a:t>
            </a:r>
          </a:p>
        </p:txBody>
      </p:sp>
      <p:sp>
        <p:nvSpPr>
          <p:cNvPr id="514" name="Shape 514"/>
          <p:cNvSpPr/>
          <p:nvPr/>
        </p:nvSpPr>
        <p:spPr>
          <a:xfrm>
            <a:off x="4189095" y="2929579"/>
            <a:ext cx="1097752" cy="1097751"/>
          </a:xfrm>
          <a:prstGeom prst="line">
            <a:avLst/>
          </a:prstGeom>
          <a:ln w="19050">
            <a:solidFill>
              <a:srgbClr val="666666"/>
            </a:solidFill>
            <a:tailEnd type="triangle"/>
          </a:ln>
        </p:spPr>
        <p:txBody>
          <a:bodyPr lIns="45719" rIns="45719"/>
          <a:lstStyle/>
          <a:p>
            <a:pPr/>
          </a:p>
        </p:txBody>
      </p:sp>
      <p:sp>
        <p:nvSpPr>
          <p:cNvPr id="515" name="Shape 515"/>
          <p:cNvSpPr/>
          <p:nvPr/>
        </p:nvSpPr>
        <p:spPr>
          <a:xfrm>
            <a:off x="4107046" y="3036769"/>
            <a:ext cx="1097752" cy="1097751"/>
          </a:xfrm>
          <a:prstGeom prst="line">
            <a:avLst/>
          </a:prstGeom>
          <a:ln w="19050">
            <a:solidFill>
              <a:srgbClr val="666666"/>
            </a:solidFill>
            <a:tailEnd type="triangle"/>
          </a:ln>
        </p:spPr>
        <p:txBody>
          <a:bodyPr lIns="45719" rIns="45719"/>
          <a:lstStyle/>
          <a:p>
            <a:pPr/>
          </a:p>
        </p:txBody>
      </p:sp>
      <p:sp>
        <p:nvSpPr>
          <p:cNvPr id="516" name="Shape 516"/>
          <p:cNvSpPr/>
          <p:nvPr/>
        </p:nvSpPr>
        <p:spPr>
          <a:xfrm flipH="1" flipV="1">
            <a:off x="4267738" y="2954524"/>
            <a:ext cx="1283526" cy="939619"/>
          </a:xfrm>
          <a:prstGeom prst="line">
            <a:avLst/>
          </a:prstGeom>
          <a:ln w="19050">
            <a:solidFill>
              <a:srgbClr val="666666"/>
            </a:solidFill>
            <a:tailEnd type="triangle"/>
          </a:ln>
        </p:spPr>
        <p:txBody>
          <a:bodyPr lIns="45719" rIns="45719"/>
          <a:lstStyle/>
          <a:p>
            <a:pPr/>
          </a:p>
        </p:txBody>
      </p:sp>
      <p:pic>
        <p:nvPicPr>
          <p:cNvPr id="517" name="pasted-image.pdf"/>
          <p:cNvPicPr>
            <a:picLocks noChangeAspect="1"/>
          </p:cNvPicPr>
          <p:nvPr/>
        </p:nvPicPr>
        <p:blipFill>
          <a:blip r:embed="rId4">
            <a:extLst/>
          </a:blip>
          <a:srcRect l="0" t="28412" r="0" b="0"/>
          <a:stretch>
            <a:fillRect/>
          </a:stretch>
        </p:blipFill>
        <p:spPr>
          <a:xfrm>
            <a:off x="92540" y="1622353"/>
            <a:ext cx="777165" cy="1124633"/>
          </a:xfrm>
          <a:prstGeom prst="rect">
            <a:avLst/>
          </a:prstGeom>
          <a:ln w="12700">
            <a:miter lim="400000"/>
          </a:ln>
        </p:spPr>
      </p:pic>
      <p:sp>
        <p:nvSpPr>
          <p:cNvPr id="518" name="Shape 518"/>
          <p:cNvSpPr/>
          <p:nvPr/>
        </p:nvSpPr>
        <p:spPr>
          <a:xfrm>
            <a:off x="549155" y="785910"/>
            <a:ext cx="3142854" cy="9822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3" y="0"/>
                </a:moveTo>
                <a:cubicBezTo>
                  <a:pt x="302" y="0"/>
                  <a:pt x="106" y="625"/>
                  <a:pt x="106" y="1396"/>
                </a:cubicBezTo>
                <a:lnTo>
                  <a:pt x="106" y="10752"/>
                </a:lnTo>
                <a:lnTo>
                  <a:pt x="0" y="21600"/>
                </a:lnTo>
                <a:lnTo>
                  <a:pt x="867" y="12585"/>
                </a:lnTo>
                <a:lnTo>
                  <a:pt x="21164" y="12585"/>
                </a:lnTo>
                <a:cubicBezTo>
                  <a:pt x="21405" y="12585"/>
                  <a:pt x="21600" y="11960"/>
                  <a:pt x="21600" y="11188"/>
                </a:cubicBezTo>
                <a:lnTo>
                  <a:pt x="21600" y="1396"/>
                </a:lnTo>
                <a:cubicBezTo>
                  <a:pt x="21600" y="625"/>
                  <a:pt x="21405" y="0"/>
                  <a:pt x="21164" y="0"/>
                </a:cubicBezTo>
                <a:lnTo>
                  <a:pt x="543" y="0"/>
                </a:lnTo>
                <a:close/>
              </a:path>
            </a:pathLst>
          </a:custGeom>
          <a:solidFill>
            <a:srgbClr val="FFFFFF"/>
          </a:solidFill>
          <a:ln w="127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519" name="Shape 519"/>
          <p:cNvSpPr/>
          <p:nvPr/>
        </p:nvSpPr>
        <p:spPr>
          <a:xfrm>
            <a:off x="643070" y="777338"/>
            <a:ext cx="3259462" cy="592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i="1" sz="1700"/>
            </a:pPr>
            <a:r>
              <a:t>I just need an environment!</a:t>
            </a:r>
          </a:p>
          <a:p>
            <a:pPr>
              <a:defRPr b="1" i="1" sz="1700"/>
            </a:pPr>
            <a:r>
              <a:t>Something isn’t working!</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 name="Shape 521"/>
          <p:cNvSpPr/>
          <p:nvPr>
            <p:ph type="title"/>
          </p:nvPr>
        </p:nvSpPr>
        <p:spPr>
          <a:xfrm>
            <a:off x="16199" y="267224"/>
            <a:ext cx="8229601" cy="625200"/>
          </a:xfrm>
          <a:prstGeom prst="rect">
            <a:avLst/>
          </a:prstGeom>
        </p:spPr>
        <p:txBody>
          <a:bodyPr/>
          <a:lstStyle>
            <a:lvl1pPr>
              <a:defRPr sz="2500"/>
            </a:lvl1pPr>
          </a:lstStyle>
          <a:p>
            <a:pPr/>
            <a:r>
              <a:t>End-to-End DevOps Transformation</a:t>
            </a:r>
          </a:p>
        </p:txBody>
      </p:sp>
      <p:grpSp>
        <p:nvGrpSpPr>
          <p:cNvPr id="534" name="Group 534"/>
          <p:cNvGrpSpPr/>
          <p:nvPr/>
        </p:nvGrpSpPr>
        <p:grpSpPr>
          <a:xfrm>
            <a:off x="5564587" y="2044596"/>
            <a:ext cx="493002" cy="492877"/>
            <a:chOff x="-2" y="-3"/>
            <a:chExt cx="493001" cy="492876"/>
          </a:xfrm>
        </p:grpSpPr>
        <p:grpSp>
          <p:nvGrpSpPr>
            <p:cNvPr id="532" name="Group 532"/>
            <p:cNvGrpSpPr/>
            <p:nvPr/>
          </p:nvGrpSpPr>
          <p:grpSpPr>
            <a:xfrm>
              <a:off x="-3" y="-4"/>
              <a:ext cx="493003" cy="492878"/>
              <a:chOff x="0" y="-2"/>
              <a:chExt cx="493001" cy="492876"/>
            </a:xfrm>
          </p:grpSpPr>
          <p:sp>
            <p:nvSpPr>
              <p:cNvPr id="522" name="Shape 522"/>
              <p:cNvSpPr/>
              <p:nvPr/>
            </p:nvSpPr>
            <p:spPr>
              <a:xfrm>
                <a:off x="-1" y="241663"/>
                <a:ext cx="362014" cy="251210"/>
              </a:xfrm>
              <a:prstGeom prst="rect">
                <a:avLst/>
              </a:pr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523" name="Shape 523"/>
              <p:cNvSpPr/>
              <p:nvPr/>
            </p:nvSpPr>
            <p:spPr>
              <a:xfrm>
                <a:off x="36438" y="278609"/>
                <a:ext cx="52982" cy="88671"/>
              </a:xfrm>
              <a:prstGeom prst="rect">
                <a:avLst/>
              </a:prstGeom>
              <a:solidFill>
                <a:srgbClr val="FFFFFF"/>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524" name="Shape 524"/>
              <p:cNvSpPr/>
              <p:nvPr/>
            </p:nvSpPr>
            <p:spPr>
              <a:xfrm>
                <a:off x="141846" y="278609"/>
                <a:ext cx="52982" cy="88671"/>
              </a:xfrm>
              <a:prstGeom prst="rect">
                <a:avLst/>
              </a:prstGeom>
              <a:solidFill>
                <a:srgbClr val="FFFFFF"/>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525" name="Shape 525"/>
              <p:cNvSpPr/>
              <p:nvPr/>
            </p:nvSpPr>
            <p:spPr>
              <a:xfrm>
                <a:off x="247255" y="278609"/>
                <a:ext cx="52982" cy="88671"/>
              </a:xfrm>
              <a:prstGeom prst="rect">
                <a:avLst/>
              </a:prstGeom>
              <a:solidFill>
                <a:srgbClr val="FFFFFF"/>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526" name="Shape 526"/>
              <p:cNvSpPr/>
              <p:nvPr/>
            </p:nvSpPr>
            <p:spPr>
              <a:xfrm flipH="1">
                <a:off x="1303" y="116127"/>
                <a:ext cx="193525" cy="1267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527" name="Shape 527"/>
              <p:cNvSpPr/>
              <p:nvPr/>
            </p:nvSpPr>
            <p:spPr>
              <a:xfrm flipH="1">
                <a:off x="113984" y="116127"/>
                <a:ext cx="248029" cy="161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grpSp>
            <p:nvGrpSpPr>
              <p:cNvPr id="530" name="Group 530"/>
              <p:cNvGrpSpPr/>
              <p:nvPr/>
            </p:nvGrpSpPr>
            <p:grpSpPr>
              <a:xfrm>
                <a:off x="396998" y="-3"/>
                <a:ext cx="96003" cy="492877"/>
                <a:chOff x="0" y="0"/>
                <a:chExt cx="96002" cy="492876"/>
              </a:xfrm>
            </p:grpSpPr>
            <p:sp>
              <p:nvSpPr>
                <p:cNvPr id="528" name="Shape 528"/>
                <p:cNvSpPr/>
                <p:nvPr/>
              </p:nvSpPr>
              <p:spPr>
                <a:xfrm>
                  <a:off x="-1" y="0"/>
                  <a:ext cx="96003" cy="492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6"/>
                      </a:moveTo>
                      <a:cubicBezTo>
                        <a:pt x="0" y="235"/>
                        <a:pt x="4835" y="0"/>
                        <a:pt x="10800" y="0"/>
                      </a:cubicBezTo>
                      <a:cubicBezTo>
                        <a:pt x="16765" y="0"/>
                        <a:pt x="21600" y="235"/>
                        <a:pt x="21600" y="526"/>
                      </a:cubicBezTo>
                      <a:lnTo>
                        <a:pt x="21600" y="21074"/>
                      </a:lnTo>
                      <a:cubicBezTo>
                        <a:pt x="21600" y="21365"/>
                        <a:pt x="16765" y="21600"/>
                        <a:pt x="10800" y="21600"/>
                      </a:cubicBezTo>
                      <a:cubicBezTo>
                        <a:pt x="4835" y="21600"/>
                        <a:pt x="0" y="21365"/>
                        <a:pt x="0" y="21074"/>
                      </a:cubicBezTo>
                      <a:close/>
                    </a:path>
                  </a:pathLst>
                </a:cu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529" name="Shape 529"/>
                <p:cNvSpPr/>
                <p:nvPr/>
              </p:nvSpPr>
              <p:spPr>
                <a:xfrm>
                  <a:off x="-1" y="-1"/>
                  <a:ext cx="96004" cy="24003"/>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grpSp>
          <p:sp>
            <p:nvSpPr>
              <p:cNvPr id="531" name="Shape 531"/>
              <p:cNvSpPr/>
              <p:nvPr/>
            </p:nvSpPr>
            <p:spPr>
              <a:xfrm>
                <a:off x="352662" y="241663"/>
                <a:ext cx="140270" cy="251210"/>
              </a:xfrm>
              <a:prstGeom prst="rect">
                <a:avLst/>
              </a:prstGeom>
              <a:solidFill>
                <a:srgbClr val="B7B7B7"/>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grpSp>
        <p:sp>
          <p:nvSpPr>
            <p:cNvPr id="533" name="Shape 533"/>
            <p:cNvSpPr/>
            <p:nvPr/>
          </p:nvSpPr>
          <p:spPr>
            <a:xfrm>
              <a:off x="352661" y="278608"/>
              <a:ext cx="52982" cy="88671"/>
            </a:xfrm>
            <a:prstGeom prst="rect">
              <a:avLst/>
            </a:prstGeom>
            <a:solidFill>
              <a:srgbClr val="FFFFFF"/>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grpSp>
      <p:sp>
        <p:nvSpPr>
          <p:cNvPr id="535" name="Shape 535"/>
          <p:cNvSpPr/>
          <p:nvPr/>
        </p:nvSpPr>
        <p:spPr>
          <a:xfrm>
            <a:off x="5384200" y="1467089"/>
            <a:ext cx="864452" cy="1171127"/>
          </a:xfrm>
          <a:prstGeom prst="roundRect">
            <a:avLst>
              <a:gd name="adj" fmla="val 11719"/>
            </a:avLst>
          </a:prstGeom>
          <a:ln w="12700">
            <a:solidFill>
              <a:srgbClr val="666666"/>
            </a:solidFill>
            <a:prstDash val="dash"/>
          </a:ln>
        </p:spPr>
        <p:txBody>
          <a:bodyPr lIns="45719" rIns="45719" anchor="ctr"/>
          <a:lstStyle/>
          <a:p>
            <a:pPr defTabSz="482202">
              <a:defRPr sz="900">
                <a:solidFill>
                  <a:srgbClr val="5AA700"/>
                </a:solidFill>
              </a:defRPr>
            </a:pPr>
          </a:p>
        </p:txBody>
      </p:sp>
      <p:sp>
        <p:nvSpPr>
          <p:cNvPr id="536" name="Shape 536"/>
          <p:cNvSpPr/>
          <p:nvPr/>
        </p:nvSpPr>
        <p:spPr>
          <a:xfrm>
            <a:off x="2442090" y="1467089"/>
            <a:ext cx="864452" cy="1171127"/>
          </a:xfrm>
          <a:prstGeom prst="roundRect">
            <a:avLst>
              <a:gd name="adj" fmla="val 11719"/>
            </a:avLst>
          </a:prstGeom>
          <a:ln w="12700">
            <a:solidFill>
              <a:srgbClr val="666666"/>
            </a:solidFill>
            <a:prstDash val="dash"/>
          </a:ln>
        </p:spPr>
        <p:txBody>
          <a:bodyPr lIns="45719" rIns="45719" anchor="ctr"/>
          <a:lstStyle/>
          <a:p>
            <a:pPr defTabSz="482202">
              <a:defRPr sz="900">
                <a:solidFill>
                  <a:srgbClr val="5AA700"/>
                </a:solidFill>
              </a:defRPr>
            </a:pPr>
          </a:p>
        </p:txBody>
      </p:sp>
      <p:sp>
        <p:nvSpPr>
          <p:cNvPr id="537" name="Shape 537"/>
          <p:cNvSpPr/>
          <p:nvPr/>
        </p:nvSpPr>
        <p:spPr>
          <a:xfrm>
            <a:off x="3422780" y="1467089"/>
            <a:ext cx="864453" cy="1171127"/>
          </a:xfrm>
          <a:prstGeom prst="roundRect">
            <a:avLst>
              <a:gd name="adj" fmla="val 11719"/>
            </a:avLst>
          </a:prstGeom>
          <a:ln w="12700">
            <a:solidFill>
              <a:srgbClr val="666666"/>
            </a:solidFill>
            <a:prstDash val="dash"/>
          </a:ln>
        </p:spPr>
        <p:txBody>
          <a:bodyPr lIns="45719" rIns="45719" anchor="ctr"/>
          <a:lstStyle/>
          <a:p>
            <a:pPr defTabSz="482202">
              <a:defRPr sz="900">
                <a:solidFill>
                  <a:srgbClr val="5AA700"/>
                </a:solidFill>
              </a:defRPr>
            </a:pPr>
          </a:p>
        </p:txBody>
      </p:sp>
      <p:sp>
        <p:nvSpPr>
          <p:cNvPr id="538" name="Shape 538"/>
          <p:cNvSpPr/>
          <p:nvPr/>
        </p:nvSpPr>
        <p:spPr>
          <a:xfrm>
            <a:off x="4403490" y="1467089"/>
            <a:ext cx="864452" cy="1171127"/>
          </a:xfrm>
          <a:prstGeom prst="roundRect">
            <a:avLst>
              <a:gd name="adj" fmla="val 11719"/>
            </a:avLst>
          </a:prstGeom>
          <a:ln w="12700">
            <a:solidFill>
              <a:srgbClr val="666666"/>
            </a:solidFill>
            <a:prstDash val="dash"/>
          </a:ln>
        </p:spPr>
        <p:txBody>
          <a:bodyPr lIns="45719" rIns="45719" anchor="ctr"/>
          <a:lstStyle/>
          <a:p>
            <a:pPr defTabSz="482202">
              <a:defRPr sz="900">
                <a:solidFill>
                  <a:srgbClr val="5AA700"/>
                </a:solidFill>
              </a:defRPr>
            </a:pPr>
          </a:p>
        </p:txBody>
      </p:sp>
      <p:sp>
        <p:nvSpPr>
          <p:cNvPr id="539" name="Shape 539"/>
          <p:cNvSpPr/>
          <p:nvPr/>
        </p:nvSpPr>
        <p:spPr>
          <a:xfrm>
            <a:off x="3500532" y="2138467"/>
            <a:ext cx="710552" cy="305102"/>
          </a:xfrm>
          <a:prstGeom prst="rightArrow">
            <a:avLst>
              <a:gd name="adj1" fmla="val 50000"/>
              <a:gd name="adj2" fmla="val 53795"/>
            </a:avLst>
          </a:prstGeom>
          <a:solidFill>
            <a:srgbClr val="B7B7B7"/>
          </a:solidFill>
          <a:ln w="12700">
            <a:miter lim="400000"/>
          </a:ln>
        </p:spPr>
        <p:txBody>
          <a:bodyPr lIns="45719" rIns="45719" anchor="ctr"/>
          <a:lstStyle/>
          <a:p>
            <a:pPr defTabSz="482202">
              <a:defRPr sz="900">
                <a:solidFill>
                  <a:srgbClr val="5AA700"/>
                </a:solidFill>
              </a:defRPr>
            </a:pPr>
          </a:p>
        </p:txBody>
      </p:sp>
      <p:pic>
        <p:nvPicPr>
          <p:cNvPr id="540" name="image04.png"/>
          <p:cNvPicPr>
            <a:picLocks noChangeAspect="1"/>
          </p:cNvPicPr>
          <p:nvPr/>
        </p:nvPicPr>
        <p:blipFill>
          <a:blip r:embed="rId2">
            <a:extLst/>
          </a:blip>
          <a:stretch>
            <a:fillRect/>
          </a:stretch>
        </p:blipFill>
        <p:spPr>
          <a:xfrm>
            <a:off x="4529246" y="1988475"/>
            <a:ext cx="606034" cy="604998"/>
          </a:xfrm>
          <a:prstGeom prst="rect">
            <a:avLst/>
          </a:prstGeom>
          <a:ln w="12700">
            <a:miter lim="400000"/>
          </a:ln>
        </p:spPr>
      </p:pic>
      <p:sp>
        <p:nvSpPr>
          <p:cNvPr id="541" name="Shape 541"/>
          <p:cNvSpPr/>
          <p:nvPr/>
        </p:nvSpPr>
        <p:spPr>
          <a:xfrm>
            <a:off x="3398663" y="1484662"/>
            <a:ext cx="922727" cy="309952"/>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spAutoFit/>
          </a:bodyPr>
          <a:lstStyle>
            <a:lvl1pPr algn="ctr" defTabSz="482202">
              <a:defRPr b="1" sz="1200">
                <a:solidFill>
                  <a:srgbClr val="191E1E"/>
                </a:solidFill>
              </a:defRPr>
            </a:lvl1pPr>
          </a:lstStyle>
          <a:p>
            <a:pPr/>
            <a:r>
              <a:t>Dev/Test</a:t>
            </a:r>
          </a:p>
        </p:txBody>
      </p:sp>
      <p:sp>
        <p:nvSpPr>
          <p:cNvPr id="542" name="Shape 542"/>
          <p:cNvSpPr/>
          <p:nvPr/>
        </p:nvSpPr>
        <p:spPr>
          <a:xfrm>
            <a:off x="4403488" y="1484662"/>
            <a:ext cx="890552" cy="309952"/>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spAutoFit/>
          </a:bodyPr>
          <a:lstStyle>
            <a:lvl1pPr algn="ctr" defTabSz="482202">
              <a:defRPr b="1" sz="1200">
                <a:solidFill>
                  <a:srgbClr val="191E1E"/>
                </a:solidFill>
              </a:defRPr>
            </a:lvl1pPr>
          </a:lstStyle>
          <a:p>
            <a:pPr/>
            <a:r>
              <a:t>Release</a:t>
            </a:r>
          </a:p>
        </p:txBody>
      </p:sp>
      <p:sp>
        <p:nvSpPr>
          <p:cNvPr id="543" name="Shape 543"/>
          <p:cNvSpPr/>
          <p:nvPr/>
        </p:nvSpPr>
        <p:spPr>
          <a:xfrm>
            <a:off x="5455780" y="1484662"/>
            <a:ext cx="792873" cy="462767"/>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spAutoFit/>
          </a:bodyPr>
          <a:lstStyle>
            <a:lvl1pPr algn="ctr" defTabSz="482202">
              <a:defRPr b="1" sz="1200">
                <a:solidFill>
                  <a:srgbClr val="191E1E"/>
                </a:solidFill>
              </a:defRPr>
            </a:lvl1pPr>
          </a:lstStyle>
          <a:p>
            <a:pPr/>
            <a:r>
              <a:t>Operate</a:t>
            </a:r>
            <a:endParaRPr sz="1100">
              <a:solidFill>
                <a:srgbClr val="5AA700"/>
              </a:solidFill>
            </a:endParaRPr>
          </a:p>
        </p:txBody>
      </p:sp>
      <p:sp>
        <p:nvSpPr>
          <p:cNvPr id="544" name="Shape 544"/>
          <p:cNvSpPr/>
          <p:nvPr/>
        </p:nvSpPr>
        <p:spPr>
          <a:xfrm>
            <a:off x="2455364" y="1484662"/>
            <a:ext cx="837901" cy="309952"/>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spAutoFit/>
          </a:bodyPr>
          <a:lstStyle>
            <a:lvl1pPr algn="ctr" defTabSz="482202">
              <a:defRPr b="1" sz="1200">
                <a:solidFill>
                  <a:srgbClr val="191E1E"/>
                </a:solidFill>
              </a:defRPr>
            </a:lvl1pPr>
          </a:lstStyle>
          <a:p>
            <a:pPr/>
            <a:r>
              <a:t>Planning</a:t>
            </a:r>
          </a:p>
        </p:txBody>
      </p:sp>
      <p:grpSp>
        <p:nvGrpSpPr>
          <p:cNvPr id="552" name="Group 552"/>
          <p:cNvGrpSpPr/>
          <p:nvPr/>
        </p:nvGrpSpPr>
        <p:grpSpPr>
          <a:xfrm>
            <a:off x="2710126" y="2031441"/>
            <a:ext cx="328383" cy="519064"/>
            <a:chOff x="0" y="0"/>
            <a:chExt cx="328382" cy="519063"/>
          </a:xfrm>
        </p:grpSpPr>
        <p:sp>
          <p:nvSpPr>
            <p:cNvPr id="545" name="Shape 545"/>
            <p:cNvSpPr/>
            <p:nvPr/>
          </p:nvSpPr>
          <p:spPr>
            <a:xfrm>
              <a:off x="42739" y="170470"/>
              <a:ext cx="242878" cy="223584"/>
            </a:xfrm>
            <a:custGeom>
              <a:avLst/>
              <a:gdLst/>
              <a:ahLst/>
              <a:cxnLst>
                <a:cxn ang="0">
                  <a:pos x="wd2" y="hd2"/>
                </a:cxn>
                <a:cxn ang="5400000">
                  <a:pos x="wd2" y="hd2"/>
                </a:cxn>
                <a:cxn ang="10800000">
                  <a:pos x="wd2" y="hd2"/>
                </a:cxn>
                <a:cxn ang="16200000">
                  <a:pos x="wd2" y="hd2"/>
                </a:cxn>
              </a:cxnLst>
              <a:rect l="0" t="0" r="r" b="b"/>
              <a:pathLst>
                <a:path w="10657" h="15999" fill="norm" stroke="1" extrusionOk="0">
                  <a:moveTo>
                    <a:pt x="5328" y="3849"/>
                  </a:moveTo>
                  <a:cubicBezTo>
                    <a:pt x="7532" y="-5601"/>
                    <a:pt x="16128" y="3849"/>
                    <a:pt x="5328" y="15999"/>
                  </a:cubicBezTo>
                  <a:cubicBezTo>
                    <a:pt x="-5472" y="3849"/>
                    <a:pt x="3124" y="-5601"/>
                    <a:pt x="5328" y="3849"/>
                  </a:cubicBezTo>
                  <a:close/>
                </a:path>
              </a:pathLst>
            </a:custGeom>
            <a:solidFill>
              <a:srgbClr val="CCCCCC"/>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546" name="Shape 546"/>
            <p:cNvSpPr/>
            <p:nvPr/>
          </p:nvSpPr>
          <p:spPr>
            <a:xfrm>
              <a:off x="-1" y="-1"/>
              <a:ext cx="328384" cy="328288"/>
            </a:xfrm>
            <a:prstGeom prst="ellipse">
              <a:avLst/>
            </a:prstGeom>
            <a:solidFill>
              <a:srgbClr val="CCCCCC"/>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547" name="Shape 547"/>
            <p:cNvSpPr/>
            <p:nvPr/>
          </p:nvSpPr>
          <p:spPr>
            <a:xfrm>
              <a:off x="95085" y="328289"/>
              <a:ext cx="138208" cy="84400"/>
            </a:xfrm>
            <a:prstGeom prst="rect">
              <a:avLst/>
            </a:prstGeom>
            <a:solidFill>
              <a:srgbClr val="CCCCCC"/>
            </a:solidFill>
            <a:ln w="12700" cap="flat">
              <a:noFill/>
              <a:miter lim="400000"/>
            </a:ln>
            <a:effectLst/>
          </p:spPr>
          <p:txBody>
            <a:bodyPr wrap="square" lIns="45719" tIns="45719" rIns="45719" bIns="45719" numCol="1" anchor="ctr">
              <a:noAutofit/>
            </a:bodyPr>
            <a:lstStyle/>
            <a:p>
              <a:pPr defTabSz="482202">
                <a:defRPr sz="900">
                  <a:solidFill>
                    <a:srgbClr val="5AA700"/>
                  </a:solidFill>
                </a:defRPr>
              </a:pPr>
            </a:p>
          </p:txBody>
        </p:sp>
        <p:sp>
          <p:nvSpPr>
            <p:cNvPr id="548" name="Shape 548"/>
            <p:cNvSpPr/>
            <p:nvPr/>
          </p:nvSpPr>
          <p:spPr>
            <a:xfrm flipH="1" rot="10800000">
              <a:off x="95085" y="393569"/>
              <a:ext cx="138209" cy="125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269" y="0"/>
                  </a:moveTo>
                  <a:lnTo>
                    <a:pt x="18331" y="0"/>
                  </a:lnTo>
                  <a:cubicBezTo>
                    <a:pt x="20136" y="0"/>
                    <a:pt x="21600" y="1612"/>
                    <a:pt x="21600" y="3600"/>
                  </a:cubicBezTo>
                  <a:lnTo>
                    <a:pt x="21600" y="21600"/>
                  </a:lnTo>
                  <a:lnTo>
                    <a:pt x="0" y="21600"/>
                  </a:lnTo>
                  <a:lnTo>
                    <a:pt x="0" y="3600"/>
                  </a:lnTo>
                  <a:cubicBezTo>
                    <a:pt x="0" y="1612"/>
                    <a:pt x="1464" y="0"/>
                    <a:pt x="3269" y="0"/>
                  </a:cubicBezTo>
                  <a:close/>
                </a:path>
              </a:pathLst>
            </a:custGeom>
            <a:solidFill>
              <a:srgbClr val="CCCCCC"/>
            </a:solidFill>
            <a:ln w="12700" cap="flat">
              <a:solidFill>
                <a:srgbClr val="FFFFFF"/>
              </a:solidFill>
              <a:prstDash val="solid"/>
              <a:round/>
            </a:ln>
            <a:effectLst/>
          </p:spPr>
          <p:txBody>
            <a:bodyPr wrap="square" lIns="45719" tIns="45719" rIns="45719" bIns="45719" numCol="1" anchor="ctr">
              <a:noAutofit/>
            </a:bodyPr>
            <a:lstStyle/>
            <a:p>
              <a:pPr defTabSz="482202">
                <a:defRPr sz="900">
                  <a:solidFill>
                    <a:srgbClr val="5AA700"/>
                  </a:solidFill>
                </a:defRPr>
              </a:pPr>
            </a:p>
          </p:txBody>
        </p:sp>
        <p:sp>
          <p:nvSpPr>
            <p:cNvPr id="549" name="Shape 549"/>
            <p:cNvSpPr/>
            <p:nvPr/>
          </p:nvSpPr>
          <p:spPr>
            <a:xfrm>
              <a:off x="117429" y="417747"/>
              <a:ext cx="93521" cy="9860"/>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sz="1800">
                  <a:latin typeface="Calibri"/>
                  <a:ea typeface="Calibri"/>
                  <a:cs typeface="Calibri"/>
                  <a:sym typeface="Calibri"/>
                </a:defRPr>
              </a:pPr>
            </a:p>
          </p:txBody>
        </p:sp>
        <p:sp>
          <p:nvSpPr>
            <p:cNvPr id="550" name="Shape 550"/>
            <p:cNvSpPr/>
            <p:nvPr/>
          </p:nvSpPr>
          <p:spPr>
            <a:xfrm>
              <a:off x="117429" y="451300"/>
              <a:ext cx="93521" cy="9860"/>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sz="1800">
                  <a:latin typeface="Calibri"/>
                  <a:ea typeface="Calibri"/>
                  <a:cs typeface="Calibri"/>
                  <a:sym typeface="Calibri"/>
                </a:defRPr>
              </a:pPr>
            </a:p>
          </p:txBody>
        </p:sp>
        <p:sp>
          <p:nvSpPr>
            <p:cNvPr id="551" name="Shape 551"/>
            <p:cNvSpPr/>
            <p:nvPr/>
          </p:nvSpPr>
          <p:spPr>
            <a:xfrm>
              <a:off x="117429" y="484854"/>
              <a:ext cx="93521" cy="9860"/>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sz="1800">
                  <a:latin typeface="Calibri"/>
                  <a:ea typeface="Calibri"/>
                  <a:cs typeface="Calibri"/>
                  <a:sym typeface="Calibri"/>
                </a:defRPr>
              </a:pPr>
            </a:p>
          </p:txBody>
        </p:sp>
      </p:grpSp>
      <p:sp>
        <p:nvSpPr>
          <p:cNvPr id="553" name="Shape 553"/>
          <p:cNvSpPr/>
          <p:nvPr/>
        </p:nvSpPr>
        <p:spPr>
          <a:xfrm>
            <a:off x="2153664" y="1796815"/>
            <a:ext cx="4089401" cy="210818"/>
          </a:xfrm>
          <a:prstGeom prst="roundRect">
            <a:avLst>
              <a:gd name="adj" fmla="val 11720"/>
            </a:avLst>
          </a:prstGeom>
          <a:solidFill>
            <a:srgbClr val="FFFFFF"/>
          </a:solidFill>
          <a:ln w="25400">
            <a:solidFill>
              <a:srgbClr val="CC0000"/>
            </a:solidFill>
          </a:ln>
        </p:spPr>
        <p:txBody>
          <a:bodyPr lIns="45719" rIns="45719" anchor="ctr"/>
          <a:lstStyle/>
          <a:p>
            <a:pPr defTabSz="482202">
              <a:defRPr sz="1600">
                <a:solidFill>
                  <a:srgbClr val="5AA700"/>
                </a:solidFill>
              </a:defRPr>
            </a:pPr>
          </a:p>
        </p:txBody>
      </p:sp>
      <p:sp>
        <p:nvSpPr>
          <p:cNvPr id="554" name="Shape 554"/>
          <p:cNvSpPr/>
          <p:nvPr/>
        </p:nvSpPr>
        <p:spPr>
          <a:xfrm>
            <a:off x="2163995" y="1728821"/>
            <a:ext cx="4114801" cy="346805"/>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nchor="ctr">
            <a:spAutoFit/>
          </a:bodyPr>
          <a:lstStyle>
            <a:lvl1pPr algn="ctr" defTabSz="482202">
              <a:defRPr b="1" sz="1500">
                <a:solidFill>
                  <a:srgbClr val="CC0000"/>
                </a:solidFill>
              </a:defRPr>
            </a:lvl1pPr>
          </a:lstStyle>
          <a:p>
            <a:pPr/>
            <a:r>
              <a:t>Cross-Functional Product Teams</a:t>
            </a:r>
          </a:p>
        </p:txBody>
      </p:sp>
      <p:sp>
        <p:nvSpPr>
          <p:cNvPr id="555" name="Shape 555"/>
          <p:cNvSpPr/>
          <p:nvPr/>
        </p:nvSpPr>
        <p:spPr>
          <a:xfrm>
            <a:off x="2153664" y="2093933"/>
            <a:ext cx="4089401" cy="210818"/>
          </a:xfrm>
          <a:prstGeom prst="roundRect">
            <a:avLst>
              <a:gd name="adj" fmla="val 11720"/>
            </a:avLst>
          </a:prstGeom>
          <a:solidFill>
            <a:srgbClr val="FFFFFF"/>
          </a:solidFill>
          <a:ln w="25400">
            <a:solidFill>
              <a:srgbClr val="CC0000"/>
            </a:solidFill>
          </a:ln>
        </p:spPr>
        <p:txBody>
          <a:bodyPr lIns="45719" rIns="45719" anchor="ctr"/>
          <a:lstStyle/>
          <a:p>
            <a:pPr defTabSz="482202">
              <a:defRPr sz="1600">
                <a:solidFill>
                  <a:srgbClr val="5AA700"/>
                </a:solidFill>
              </a:defRPr>
            </a:pPr>
          </a:p>
        </p:txBody>
      </p:sp>
      <p:sp>
        <p:nvSpPr>
          <p:cNvPr id="556" name="Shape 556"/>
          <p:cNvSpPr/>
          <p:nvPr/>
        </p:nvSpPr>
        <p:spPr>
          <a:xfrm>
            <a:off x="2163333" y="2025930"/>
            <a:ext cx="4069026" cy="346805"/>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nchor="ctr">
            <a:spAutoFit/>
          </a:bodyPr>
          <a:lstStyle>
            <a:lvl1pPr algn="ctr" defTabSz="482202">
              <a:defRPr b="1" sz="1500">
                <a:solidFill>
                  <a:srgbClr val="CC0000"/>
                </a:solidFill>
              </a:defRPr>
            </a:lvl1pPr>
          </a:lstStyle>
          <a:p>
            <a:pPr/>
            <a:r>
              <a:t>Cross-Functional Product Teams</a:t>
            </a:r>
          </a:p>
        </p:txBody>
      </p:sp>
      <p:sp>
        <p:nvSpPr>
          <p:cNvPr id="557" name="Shape 557"/>
          <p:cNvSpPr/>
          <p:nvPr/>
        </p:nvSpPr>
        <p:spPr>
          <a:xfrm>
            <a:off x="2153664" y="2391042"/>
            <a:ext cx="4088364" cy="210818"/>
          </a:xfrm>
          <a:prstGeom prst="roundRect">
            <a:avLst>
              <a:gd name="adj" fmla="val 11719"/>
            </a:avLst>
          </a:prstGeom>
          <a:solidFill>
            <a:srgbClr val="FFFFFF"/>
          </a:solidFill>
          <a:ln w="25400">
            <a:solidFill>
              <a:srgbClr val="CC0000"/>
            </a:solidFill>
          </a:ln>
        </p:spPr>
        <p:txBody>
          <a:bodyPr lIns="45719" rIns="45719" anchor="ctr"/>
          <a:lstStyle/>
          <a:p>
            <a:pPr defTabSz="482202">
              <a:defRPr sz="1600">
                <a:solidFill>
                  <a:srgbClr val="5AA700"/>
                </a:solidFill>
              </a:defRPr>
            </a:pPr>
          </a:p>
        </p:txBody>
      </p:sp>
      <p:sp>
        <p:nvSpPr>
          <p:cNvPr id="558" name="Shape 558"/>
          <p:cNvSpPr/>
          <p:nvPr/>
        </p:nvSpPr>
        <p:spPr>
          <a:xfrm>
            <a:off x="2138595" y="2323039"/>
            <a:ext cx="4080402" cy="346805"/>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nchor="ctr">
            <a:spAutoFit/>
          </a:bodyPr>
          <a:lstStyle>
            <a:lvl1pPr algn="ctr" defTabSz="482202">
              <a:defRPr b="1" sz="1500">
                <a:solidFill>
                  <a:srgbClr val="CC0000"/>
                </a:solidFill>
              </a:defRPr>
            </a:lvl1pPr>
          </a:lstStyle>
          <a:p>
            <a:pPr/>
            <a:r>
              <a:t>Cross-Functional Product Teams</a:t>
            </a:r>
          </a:p>
        </p:txBody>
      </p:sp>
      <p:sp>
        <p:nvSpPr>
          <p:cNvPr id="559" name="Shape 559"/>
          <p:cNvSpPr/>
          <p:nvPr/>
        </p:nvSpPr>
        <p:spPr>
          <a:xfrm>
            <a:off x="6873172" y="1651184"/>
            <a:ext cx="1484644" cy="408643"/>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nchor="ctr">
            <a:spAutoFit/>
          </a:bodyPr>
          <a:lstStyle>
            <a:lvl1pPr algn="ctr" defTabSz="482202">
              <a:defRPr b="1" i="1" sz="1900"/>
            </a:lvl1pPr>
          </a:lstStyle>
          <a:p>
            <a:pPr/>
            <a:r>
              <a:t>2. Integrate</a:t>
            </a:r>
          </a:p>
        </p:txBody>
      </p:sp>
      <p:sp>
        <p:nvSpPr>
          <p:cNvPr id="560" name="Shape 560"/>
          <p:cNvSpPr/>
          <p:nvPr/>
        </p:nvSpPr>
        <p:spPr>
          <a:xfrm flipH="1">
            <a:off x="6376263" y="1855505"/>
            <a:ext cx="511131" cy="1"/>
          </a:xfrm>
          <a:prstGeom prst="line">
            <a:avLst/>
          </a:prstGeom>
          <a:ln w="38100">
            <a:solidFill>
              <a:srgbClr val="000000"/>
            </a:solidFill>
            <a:miter lim="400000"/>
            <a:tailEnd type="arrow"/>
          </a:ln>
          <a:effectLst>
            <a:outerShdw sx="100000" sy="100000" kx="0" ky="0" algn="b" rotWithShape="0" blurRad="38100" dist="20000" dir="5400000">
              <a:srgbClr val="000000">
                <a:alpha val="38000"/>
              </a:srgbClr>
            </a:outerShdw>
          </a:effectLst>
        </p:spPr>
        <p:txBody>
          <a:bodyPr lIns="45719" rIns="45719"/>
          <a:lstStyle/>
          <a:p>
            <a:pPr/>
          </a:p>
        </p:txBody>
      </p:sp>
      <p:sp>
        <p:nvSpPr>
          <p:cNvPr id="561" name="Shape 561"/>
          <p:cNvSpPr/>
          <p:nvPr/>
        </p:nvSpPr>
        <p:spPr>
          <a:xfrm>
            <a:off x="6873172" y="1995020"/>
            <a:ext cx="1150806" cy="408643"/>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nchor="ctr">
            <a:spAutoFit/>
          </a:bodyPr>
          <a:lstStyle>
            <a:lvl1pPr algn="ctr" defTabSz="482202">
              <a:defRPr b="1" i="1" sz="1900"/>
            </a:lvl1pPr>
          </a:lstStyle>
          <a:p>
            <a:pPr/>
            <a:r>
              <a:t>3.Enable</a:t>
            </a:r>
          </a:p>
        </p:txBody>
      </p:sp>
      <p:sp>
        <p:nvSpPr>
          <p:cNvPr id="562" name="Shape 562"/>
          <p:cNvSpPr/>
          <p:nvPr/>
        </p:nvSpPr>
        <p:spPr>
          <a:xfrm rot="9286129">
            <a:off x="5812562" y="2682875"/>
            <a:ext cx="1488989" cy="450971"/>
          </a:xfrm>
          <a:custGeom>
            <a:avLst/>
            <a:gdLst/>
            <a:ahLst/>
            <a:cxnLst>
              <a:cxn ang="0">
                <a:pos x="wd2" y="hd2"/>
              </a:cxn>
              <a:cxn ang="5400000">
                <a:pos x="wd2" y="hd2"/>
              </a:cxn>
              <a:cxn ang="10800000">
                <a:pos x="wd2" y="hd2"/>
              </a:cxn>
              <a:cxn ang="16200000">
                <a:pos x="wd2" y="hd2"/>
              </a:cxn>
            </a:cxnLst>
            <a:rect l="0" t="0" r="r" b="b"/>
            <a:pathLst>
              <a:path w="21600" h="20119" fill="norm" stroke="1" extrusionOk="0">
                <a:moveTo>
                  <a:pt x="0" y="20119"/>
                </a:moveTo>
                <a:cubicBezTo>
                  <a:pt x="2425" y="11034"/>
                  <a:pt x="5733" y="4576"/>
                  <a:pt x="9438" y="1690"/>
                </a:cubicBezTo>
                <a:cubicBezTo>
                  <a:pt x="13509" y="-1481"/>
                  <a:pt x="17812" y="-163"/>
                  <a:pt x="21600" y="5416"/>
                </a:cubicBezTo>
              </a:path>
            </a:pathLst>
          </a:custGeom>
          <a:ln w="38100">
            <a:solidFill>
              <a:srgbClr val="000000"/>
            </a:solidFill>
            <a:miter lim="400000"/>
            <a:tailEnd type="arrow"/>
          </a:ln>
          <a:effectLst>
            <a:outerShdw sx="100000" sy="100000" kx="0" ky="0" algn="b" rotWithShape="0" blurRad="38100" dist="20000" dir="5400000">
              <a:srgbClr val="000000">
                <a:alpha val="38000"/>
              </a:srgbClr>
            </a:outerShdw>
          </a:effectLst>
        </p:spPr>
        <p:txBody>
          <a:bodyPr lIns="45719" rIns="45719"/>
          <a:lstStyle/>
          <a:p>
            <a:pPr/>
          </a:p>
        </p:txBody>
      </p:sp>
      <p:sp>
        <p:nvSpPr>
          <p:cNvPr id="563" name="Shape 563"/>
          <p:cNvSpPr/>
          <p:nvPr/>
        </p:nvSpPr>
        <p:spPr>
          <a:xfrm>
            <a:off x="3169982" y="3099961"/>
            <a:ext cx="1249733" cy="727388"/>
          </a:xfrm>
          <a:prstGeom prst="roundRect">
            <a:avLst>
              <a:gd name="adj" fmla="val 3201"/>
            </a:avLst>
          </a:prstGeom>
          <a:solidFill>
            <a:srgbClr val="FFFFFF"/>
          </a:solidFill>
          <a:ln w="25400">
            <a:solidFill>
              <a:srgbClr val="CC0000"/>
            </a:solidFill>
          </a:ln>
        </p:spPr>
        <p:txBody>
          <a:bodyPr lIns="45719" rIns="45719" anchor="ctr"/>
          <a:lstStyle/>
          <a:p>
            <a:pPr defTabSz="482202">
              <a:defRPr sz="1600">
                <a:solidFill>
                  <a:srgbClr val="5AA700"/>
                </a:solidFill>
              </a:defRPr>
            </a:pPr>
          </a:p>
        </p:txBody>
      </p:sp>
      <p:sp>
        <p:nvSpPr>
          <p:cNvPr id="564" name="Shape 564"/>
          <p:cNvSpPr/>
          <p:nvPr/>
        </p:nvSpPr>
        <p:spPr>
          <a:xfrm>
            <a:off x="3157282" y="3182303"/>
            <a:ext cx="1275133" cy="562704"/>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nchor="ctr">
            <a:spAutoFit/>
          </a:bodyPr>
          <a:lstStyle>
            <a:lvl1pPr algn="ctr" defTabSz="482202">
              <a:defRPr b="1" sz="1500">
                <a:solidFill>
                  <a:srgbClr val="CC0000"/>
                </a:solidFill>
              </a:defRPr>
            </a:lvl1pPr>
          </a:lstStyle>
          <a:p>
            <a:pPr/>
            <a:r>
              <a:t>Standard Platforms</a:t>
            </a:r>
          </a:p>
        </p:txBody>
      </p:sp>
      <p:sp>
        <p:nvSpPr>
          <p:cNvPr id="565" name="Shape 565"/>
          <p:cNvSpPr/>
          <p:nvPr/>
        </p:nvSpPr>
        <p:spPr>
          <a:xfrm>
            <a:off x="4490875" y="3107557"/>
            <a:ext cx="1249733" cy="727389"/>
          </a:xfrm>
          <a:prstGeom prst="roundRect">
            <a:avLst>
              <a:gd name="adj" fmla="val 3201"/>
            </a:avLst>
          </a:prstGeom>
          <a:solidFill>
            <a:srgbClr val="FFFFFF"/>
          </a:solidFill>
          <a:ln w="25400">
            <a:solidFill>
              <a:srgbClr val="CC0000"/>
            </a:solidFill>
          </a:ln>
        </p:spPr>
        <p:txBody>
          <a:bodyPr lIns="45719" rIns="45719" anchor="ctr"/>
          <a:lstStyle/>
          <a:p>
            <a:pPr defTabSz="482202">
              <a:defRPr sz="1600">
                <a:solidFill>
                  <a:srgbClr val="5AA700"/>
                </a:solidFill>
              </a:defRPr>
            </a:pPr>
          </a:p>
        </p:txBody>
      </p:sp>
      <p:sp>
        <p:nvSpPr>
          <p:cNvPr id="566" name="Shape 566"/>
          <p:cNvSpPr/>
          <p:nvPr/>
        </p:nvSpPr>
        <p:spPr>
          <a:xfrm>
            <a:off x="4478175" y="3189899"/>
            <a:ext cx="1275133" cy="562705"/>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nchor="ctr">
            <a:spAutoFit/>
          </a:bodyPr>
          <a:lstStyle/>
          <a:p>
            <a:pPr algn="ctr" defTabSz="482202">
              <a:defRPr b="1" sz="1500">
                <a:solidFill>
                  <a:srgbClr val="CC0000"/>
                </a:solidFill>
              </a:defRPr>
            </a:pPr>
            <a:r>
              <a:t>Ops</a:t>
            </a:r>
          </a:p>
          <a:p>
            <a:pPr algn="ctr" defTabSz="482202">
              <a:defRPr b="1" sz="1500">
                <a:solidFill>
                  <a:srgbClr val="CC0000"/>
                </a:solidFill>
              </a:defRPr>
            </a:pPr>
            <a:r>
              <a:t>APIs</a:t>
            </a:r>
          </a:p>
        </p:txBody>
      </p:sp>
      <p:sp>
        <p:nvSpPr>
          <p:cNvPr id="567" name="Shape 567"/>
          <p:cNvSpPr/>
          <p:nvPr/>
        </p:nvSpPr>
        <p:spPr>
          <a:xfrm>
            <a:off x="3604592" y="2710741"/>
            <a:ext cx="1" cy="335623"/>
          </a:xfrm>
          <a:prstGeom prst="line">
            <a:avLst/>
          </a:prstGeom>
          <a:ln w="25400">
            <a:solidFill>
              <a:srgbClr val="D81E00"/>
            </a:solidFill>
            <a:miter lim="400000"/>
            <a:headEnd type="triangle"/>
            <a:tailEnd type="triangle"/>
          </a:ln>
        </p:spPr>
        <p:txBody>
          <a:bodyPr lIns="45719" rIns="45719"/>
          <a:lstStyle/>
          <a:p>
            <a:pPr/>
          </a:p>
        </p:txBody>
      </p:sp>
      <p:sp>
        <p:nvSpPr>
          <p:cNvPr id="568" name="Shape 568"/>
          <p:cNvSpPr/>
          <p:nvPr/>
        </p:nvSpPr>
        <p:spPr>
          <a:xfrm>
            <a:off x="6835072" y="1331184"/>
            <a:ext cx="1484644" cy="408642"/>
          </a:xfrm>
          <a:prstGeom prst="rect">
            <a:avLst/>
          </a:prstGeom>
          <a:ln w="12700">
            <a:miter lim="400000"/>
          </a:ln>
          <a:extLst>
            <a:ext uri="{C572A759-6A51-4108-AA02-DFA0A04FC94B}">
              <ma14:wrappingTextBoxFlag xmlns:ma14="http://schemas.microsoft.com/office/mac/drawingml/2011/main" val="1"/>
            </a:ext>
          </a:extLst>
        </p:spPr>
        <p:txBody>
          <a:bodyPr lIns="68567" tIns="68567" rIns="68567" bIns="68567" anchor="ctr">
            <a:spAutoFit/>
          </a:bodyPr>
          <a:lstStyle>
            <a:lvl1pPr algn="ctr" defTabSz="482202">
              <a:defRPr b="1" i="1" sz="1900"/>
            </a:lvl1pPr>
          </a:lstStyle>
          <a:p>
            <a:pPr/>
            <a:r>
              <a:t>1. Simplify</a:t>
            </a:r>
          </a:p>
        </p:txBody>
      </p:sp>
      <p:sp>
        <p:nvSpPr>
          <p:cNvPr id="569" name="Shape 569"/>
          <p:cNvSpPr/>
          <p:nvPr/>
        </p:nvSpPr>
        <p:spPr>
          <a:xfrm flipH="1">
            <a:off x="6382611" y="1562087"/>
            <a:ext cx="511130" cy="1"/>
          </a:xfrm>
          <a:prstGeom prst="line">
            <a:avLst/>
          </a:prstGeom>
          <a:ln w="38100">
            <a:solidFill>
              <a:srgbClr val="000000"/>
            </a:solidFill>
            <a:miter lim="400000"/>
            <a:tailEnd type="arrow"/>
          </a:ln>
          <a:effectLst>
            <a:outerShdw sx="100000" sy="100000" kx="0" ky="0" algn="b" rotWithShape="0" blurRad="38100" dist="20000" dir="5400000">
              <a:srgbClr val="000000">
                <a:alpha val="38000"/>
              </a:srgbClr>
            </a:outerShdw>
          </a:effectLst>
        </p:spPr>
        <p:txBody>
          <a:bodyPr lIns="45719" rIns="45719"/>
          <a:lstStyle/>
          <a:p>
            <a:pPr/>
          </a:p>
        </p:txBody>
      </p:sp>
      <p:sp>
        <p:nvSpPr>
          <p:cNvPr id="570" name="Shape 570"/>
          <p:cNvSpPr/>
          <p:nvPr/>
        </p:nvSpPr>
        <p:spPr>
          <a:xfrm>
            <a:off x="3794848" y="2710741"/>
            <a:ext cx="1" cy="335623"/>
          </a:xfrm>
          <a:prstGeom prst="line">
            <a:avLst/>
          </a:prstGeom>
          <a:ln w="25400">
            <a:solidFill>
              <a:srgbClr val="D81E00"/>
            </a:solidFill>
            <a:miter lim="400000"/>
            <a:headEnd type="triangle"/>
            <a:tailEnd type="triangle"/>
          </a:ln>
        </p:spPr>
        <p:txBody>
          <a:bodyPr lIns="45719" rIns="45719"/>
          <a:lstStyle/>
          <a:p>
            <a:pPr/>
          </a:p>
        </p:txBody>
      </p:sp>
      <p:sp>
        <p:nvSpPr>
          <p:cNvPr id="571" name="Shape 571"/>
          <p:cNvSpPr/>
          <p:nvPr/>
        </p:nvSpPr>
        <p:spPr>
          <a:xfrm>
            <a:off x="3985104" y="2710741"/>
            <a:ext cx="1" cy="335623"/>
          </a:xfrm>
          <a:prstGeom prst="line">
            <a:avLst/>
          </a:prstGeom>
          <a:ln w="25400">
            <a:solidFill>
              <a:srgbClr val="D81E00"/>
            </a:solidFill>
            <a:miter lim="400000"/>
            <a:headEnd type="triangle"/>
            <a:tailEnd type="triangle"/>
          </a:ln>
        </p:spPr>
        <p:txBody>
          <a:bodyPr lIns="45719" rIns="45719"/>
          <a:lstStyle/>
          <a:p>
            <a:pPr/>
          </a:p>
        </p:txBody>
      </p:sp>
      <p:sp>
        <p:nvSpPr>
          <p:cNvPr id="572" name="Shape 572"/>
          <p:cNvSpPr/>
          <p:nvPr/>
        </p:nvSpPr>
        <p:spPr>
          <a:xfrm>
            <a:off x="4925485" y="2702355"/>
            <a:ext cx="1" cy="335623"/>
          </a:xfrm>
          <a:prstGeom prst="line">
            <a:avLst/>
          </a:prstGeom>
          <a:ln w="25400">
            <a:solidFill>
              <a:srgbClr val="D81E00"/>
            </a:solidFill>
            <a:miter lim="400000"/>
            <a:headEnd type="triangle"/>
            <a:tailEnd type="triangle"/>
          </a:ln>
        </p:spPr>
        <p:txBody>
          <a:bodyPr lIns="45719" rIns="45719"/>
          <a:lstStyle/>
          <a:p>
            <a:pPr/>
          </a:p>
        </p:txBody>
      </p:sp>
      <p:sp>
        <p:nvSpPr>
          <p:cNvPr id="573" name="Shape 573"/>
          <p:cNvSpPr/>
          <p:nvPr/>
        </p:nvSpPr>
        <p:spPr>
          <a:xfrm>
            <a:off x="5115740" y="2702355"/>
            <a:ext cx="1" cy="335623"/>
          </a:xfrm>
          <a:prstGeom prst="line">
            <a:avLst/>
          </a:prstGeom>
          <a:ln w="25400">
            <a:solidFill>
              <a:srgbClr val="D81E00"/>
            </a:solidFill>
            <a:miter lim="400000"/>
            <a:headEnd type="triangle"/>
            <a:tailEnd type="triangle"/>
          </a:ln>
        </p:spPr>
        <p:txBody>
          <a:bodyPr lIns="45719" rIns="45719"/>
          <a:lstStyle/>
          <a:p>
            <a:pPr/>
          </a:p>
        </p:txBody>
      </p:sp>
      <p:sp>
        <p:nvSpPr>
          <p:cNvPr id="574" name="Shape 574"/>
          <p:cNvSpPr/>
          <p:nvPr/>
        </p:nvSpPr>
        <p:spPr>
          <a:xfrm>
            <a:off x="5305996" y="2702355"/>
            <a:ext cx="1" cy="335623"/>
          </a:xfrm>
          <a:prstGeom prst="line">
            <a:avLst/>
          </a:prstGeom>
          <a:ln w="25400">
            <a:solidFill>
              <a:srgbClr val="D81E00"/>
            </a:solidFill>
            <a:miter lim="400000"/>
            <a:headEnd type="triangle"/>
            <a:tailEnd type="triangle"/>
          </a:ln>
        </p:spPr>
        <p:txBody>
          <a:bodyPr lIns="45719" rIns="45719"/>
          <a:lstStyle/>
          <a:p>
            <a:pP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6" name="Shape 576"/>
          <p:cNvSpPr/>
          <p:nvPr>
            <p:ph type="title"/>
          </p:nvPr>
        </p:nvSpPr>
        <p:spPr>
          <a:xfrm>
            <a:off x="-32925" y="250291"/>
            <a:ext cx="8945827" cy="625200"/>
          </a:xfrm>
          <a:prstGeom prst="rect">
            <a:avLst/>
          </a:prstGeom>
        </p:spPr>
        <p:txBody>
          <a:bodyPr/>
          <a:lstStyle>
            <a:lvl1pPr>
              <a:defRPr sz="2500"/>
            </a:lvl1pPr>
          </a:lstStyle>
          <a:p>
            <a:pPr/>
            <a:r>
              <a:t>Example: Ticketmaster’s “Support at the Edge” Pattern</a:t>
            </a:r>
          </a:p>
        </p:txBody>
      </p:sp>
      <p:pic>
        <p:nvPicPr>
          <p:cNvPr id="577" name="DOES15_-_Jody_Mulkey_-_DevOps_in_the_Enterprise__A_Transformation_Jou….png"/>
          <p:cNvPicPr>
            <a:picLocks noChangeAspect="1"/>
          </p:cNvPicPr>
          <p:nvPr/>
        </p:nvPicPr>
        <p:blipFill>
          <a:blip r:embed="rId2">
            <a:extLst/>
          </a:blip>
          <a:stretch>
            <a:fillRect/>
          </a:stretch>
        </p:blipFill>
        <p:spPr>
          <a:xfrm>
            <a:off x="4577181" y="1197908"/>
            <a:ext cx="4325123" cy="2409017"/>
          </a:xfrm>
          <a:prstGeom prst="rect">
            <a:avLst/>
          </a:prstGeom>
          <a:ln w="12700">
            <a:miter lim="400000"/>
          </a:ln>
        </p:spPr>
      </p:pic>
      <p:pic>
        <p:nvPicPr>
          <p:cNvPr id="578" name="DOES15_-_Jody_Mulkey_-_DevOps_in_the_Enterprise__A_Transformation_Jou….png"/>
          <p:cNvPicPr>
            <a:picLocks noChangeAspect="1"/>
          </p:cNvPicPr>
          <p:nvPr/>
        </p:nvPicPr>
        <p:blipFill>
          <a:blip r:embed="rId3">
            <a:extLst/>
          </a:blip>
          <a:stretch>
            <a:fillRect/>
          </a:stretch>
        </p:blipFill>
        <p:spPr>
          <a:xfrm>
            <a:off x="66663" y="1197908"/>
            <a:ext cx="4337624" cy="2409017"/>
          </a:xfrm>
          <a:prstGeom prst="rect">
            <a:avLst/>
          </a:prstGeom>
          <a:ln w="12700">
            <a:miter lim="400000"/>
          </a:ln>
        </p:spPr>
      </p:pic>
      <p:pic>
        <p:nvPicPr>
          <p:cNvPr id="579" name="pasted-image.png"/>
          <p:cNvPicPr>
            <a:picLocks noChangeAspect="1"/>
          </p:cNvPicPr>
          <p:nvPr/>
        </p:nvPicPr>
        <p:blipFill>
          <a:blip r:embed="rId4">
            <a:extLst/>
          </a:blip>
          <a:stretch>
            <a:fillRect/>
          </a:stretch>
        </p:blipFill>
        <p:spPr>
          <a:xfrm>
            <a:off x="3802095" y="3272928"/>
            <a:ext cx="1275786" cy="1275787"/>
          </a:xfrm>
          <a:prstGeom prst="rect">
            <a:avLst/>
          </a:prstGeom>
          <a:ln w="12700">
            <a:miter lim="400000"/>
          </a:ln>
        </p:spPr>
      </p:pic>
      <p:sp>
        <p:nvSpPr>
          <p:cNvPr id="580" name="Shape 580"/>
          <p:cNvSpPr/>
          <p:nvPr/>
        </p:nvSpPr>
        <p:spPr>
          <a:xfrm>
            <a:off x="3806142" y="4370524"/>
            <a:ext cx="1275787" cy="704089"/>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584200">
              <a:defRPr sz="2000">
                <a:solidFill>
                  <a:srgbClr val="FFFFFF"/>
                </a:solidFill>
                <a:latin typeface="+mn-lt"/>
                <a:ea typeface="+mn-ea"/>
                <a:cs typeface="+mn-cs"/>
                <a:sym typeface="Helvetica Neue"/>
              </a:defRPr>
            </a:pPr>
            <a:r>
              <a:t>Jody</a:t>
            </a:r>
          </a:p>
          <a:p>
            <a:pPr algn="ctr" defTabSz="584200">
              <a:defRPr sz="2000">
                <a:solidFill>
                  <a:srgbClr val="FFFFFF"/>
                </a:solidFill>
                <a:latin typeface="+mn-lt"/>
                <a:ea typeface="+mn-ea"/>
                <a:cs typeface="+mn-cs"/>
                <a:sym typeface="Helvetica Neue"/>
              </a:defRPr>
            </a:pPr>
            <a:r>
              <a:t>Mulkey</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82" name="pasted-image.pdf"/>
          <p:cNvPicPr>
            <a:picLocks noChangeAspect="1"/>
          </p:cNvPicPr>
          <p:nvPr/>
        </p:nvPicPr>
        <p:blipFill>
          <a:blip r:embed="rId2">
            <a:extLst/>
          </a:blip>
          <a:stretch>
            <a:fillRect/>
          </a:stretch>
        </p:blipFill>
        <p:spPr>
          <a:xfrm>
            <a:off x="713812" y="996411"/>
            <a:ext cx="8100419" cy="3915499"/>
          </a:xfrm>
          <a:prstGeom prst="rect">
            <a:avLst/>
          </a:prstGeom>
          <a:ln w="12700">
            <a:miter lim="400000"/>
          </a:ln>
        </p:spPr>
      </p:pic>
      <p:sp>
        <p:nvSpPr>
          <p:cNvPr id="583" name="Shape 583"/>
          <p:cNvSpPr/>
          <p:nvPr>
            <p:ph type="title" idx="4294967295"/>
          </p:nvPr>
        </p:nvSpPr>
        <p:spPr>
          <a:xfrm>
            <a:off x="-32925" y="148691"/>
            <a:ext cx="8945827" cy="625200"/>
          </a:xfrm>
          <a:prstGeom prst="rect">
            <a:avLst/>
          </a:prstGeom>
        </p:spPr>
        <p:txBody>
          <a:bodyPr/>
          <a:lstStyle>
            <a:lvl1pPr>
              <a:defRPr sz="2500"/>
            </a:lvl1pPr>
          </a:lstStyle>
          <a:p>
            <a:pPr/>
            <a:r>
              <a:t>My interpretation of how they did it</a:t>
            </a:r>
          </a:p>
        </p:txBody>
      </p:sp>
      <p:sp>
        <p:nvSpPr>
          <p:cNvPr id="584" name="Shape 584"/>
          <p:cNvSpPr/>
          <p:nvPr/>
        </p:nvSpPr>
        <p:spPr>
          <a:xfrm flipV="1">
            <a:off x="4622799" y="682327"/>
            <a:ext cx="1" cy="4557889"/>
          </a:xfrm>
          <a:prstGeom prst="line">
            <a:avLst/>
          </a:prstGeom>
          <a:ln w="25400">
            <a:solidFill>
              <a:srgbClr val="929292"/>
            </a:solidFill>
            <a:prstDash val="sysDot"/>
            <a:miter lim="400000"/>
          </a:ln>
        </p:spPr>
        <p:txBody>
          <a:bodyPr lIns="45719" rIns="45719"/>
          <a:lstStyle/>
          <a:p>
            <a:pPr/>
          </a:p>
        </p:txBody>
      </p:sp>
      <p:sp>
        <p:nvSpPr>
          <p:cNvPr id="585" name="Shape 585"/>
          <p:cNvSpPr/>
          <p:nvPr/>
        </p:nvSpPr>
        <p:spPr>
          <a:xfrm>
            <a:off x="3751522" y="717071"/>
            <a:ext cx="83869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i="1">
                <a:solidFill>
                  <a:srgbClr val="535353"/>
                </a:solidFill>
              </a:defRPr>
            </a:lvl1pPr>
          </a:lstStyle>
          <a:p>
            <a:pPr/>
            <a:r>
              <a:t>Dev/Test</a:t>
            </a:r>
          </a:p>
        </p:txBody>
      </p:sp>
      <p:sp>
        <p:nvSpPr>
          <p:cNvPr id="586" name="Shape 586"/>
          <p:cNvSpPr/>
          <p:nvPr/>
        </p:nvSpPr>
        <p:spPr>
          <a:xfrm>
            <a:off x="4682855" y="717071"/>
            <a:ext cx="50914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i="1">
                <a:solidFill>
                  <a:srgbClr val="535353"/>
                </a:solidFill>
              </a:defRPr>
            </a:lvl1pPr>
          </a:lstStyle>
          <a:p>
            <a:pPr/>
            <a:r>
              <a:t>Prod</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8" name="Shape 588"/>
          <p:cNvSpPr/>
          <p:nvPr>
            <p:ph type="title"/>
          </p:nvPr>
        </p:nvSpPr>
        <p:spPr>
          <a:xfrm>
            <a:off x="-32925" y="250291"/>
            <a:ext cx="9171300" cy="625200"/>
          </a:xfrm>
          <a:prstGeom prst="rect">
            <a:avLst/>
          </a:prstGeom>
        </p:spPr>
        <p:txBody>
          <a:bodyPr/>
          <a:lstStyle/>
          <a:p>
            <a:pPr>
              <a:defRPr sz="2500"/>
            </a:pPr>
            <a:r>
              <a:t>Better for the business </a:t>
            </a:r>
            <a:r>
              <a:rPr i="1"/>
              <a:t>and</a:t>
            </a:r>
            <a:r>
              <a:t> better for employees</a:t>
            </a:r>
          </a:p>
        </p:txBody>
      </p:sp>
      <p:pic>
        <p:nvPicPr>
          <p:cNvPr id="589" name="DOES15_-_Jody_Mulkey_-_DevOps_in_the_Enterprise__A_Transformation_Jou….png"/>
          <p:cNvPicPr>
            <a:picLocks noChangeAspect="1"/>
          </p:cNvPicPr>
          <p:nvPr/>
        </p:nvPicPr>
        <p:blipFill>
          <a:blip r:embed="rId2">
            <a:extLst/>
          </a:blip>
          <a:stretch>
            <a:fillRect/>
          </a:stretch>
        </p:blipFill>
        <p:spPr>
          <a:xfrm>
            <a:off x="4577181" y="1197908"/>
            <a:ext cx="4325123" cy="2409017"/>
          </a:xfrm>
          <a:prstGeom prst="rect">
            <a:avLst/>
          </a:prstGeom>
          <a:ln w="12700">
            <a:miter lim="400000"/>
          </a:ln>
        </p:spPr>
      </p:pic>
      <p:pic>
        <p:nvPicPr>
          <p:cNvPr id="590" name="DOES15_-_Jody_Mulkey_-_DevOps_in_the_Enterprise__A_Transformation_Jou….png"/>
          <p:cNvPicPr>
            <a:picLocks noChangeAspect="1"/>
          </p:cNvPicPr>
          <p:nvPr/>
        </p:nvPicPr>
        <p:blipFill>
          <a:blip r:embed="rId3">
            <a:extLst/>
          </a:blip>
          <a:stretch>
            <a:fillRect/>
          </a:stretch>
        </p:blipFill>
        <p:spPr>
          <a:xfrm>
            <a:off x="66663" y="1197908"/>
            <a:ext cx="4337624" cy="2409017"/>
          </a:xfrm>
          <a:prstGeom prst="rect">
            <a:avLst/>
          </a:prstGeom>
          <a:ln w="12700">
            <a:miter lim="400000"/>
          </a:ln>
        </p:spPr>
      </p:pic>
      <p:sp>
        <p:nvSpPr>
          <p:cNvPr id="591" name="Shape 591"/>
          <p:cNvSpPr/>
          <p:nvPr/>
        </p:nvSpPr>
        <p:spPr>
          <a:xfrm>
            <a:off x="2489733" y="3733630"/>
            <a:ext cx="4164534" cy="12026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584200">
              <a:defRPr sz="1800">
                <a:latin typeface="+mn-lt"/>
                <a:ea typeface="+mn-ea"/>
                <a:cs typeface="+mn-cs"/>
                <a:sym typeface="Helvetica Neue"/>
              </a:defRPr>
            </a:pPr>
            <a:r>
              <a:t>AND…</a:t>
            </a:r>
          </a:p>
          <a:p>
            <a:pPr defTabSz="584200">
              <a:defRPr sz="1800">
                <a:latin typeface="+mn-lt"/>
                <a:ea typeface="+mn-ea"/>
                <a:cs typeface="+mn-cs"/>
                <a:sym typeface="Helvetica Neue"/>
              </a:defRPr>
            </a:pPr>
            <a:r>
              <a:t>90% Reduction in MTTR</a:t>
            </a:r>
          </a:p>
          <a:p>
            <a:pPr defTabSz="584200">
              <a:defRPr sz="1800">
                <a:latin typeface="+mn-lt"/>
                <a:ea typeface="+mn-ea"/>
                <a:cs typeface="+mn-cs"/>
                <a:sym typeface="Helvetica Neue"/>
              </a:defRPr>
            </a:pPr>
            <a:r>
              <a:t>50% Reduction in escalations</a:t>
            </a:r>
          </a:p>
          <a:p>
            <a:pPr defTabSz="584200">
              <a:defRPr sz="1800">
                <a:latin typeface="+mn-lt"/>
                <a:ea typeface="+mn-ea"/>
                <a:cs typeface="+mn-cs"/>
                <a:sym typeface="Helvetica Neue"/>
              </a:defRPr>
            </a:pPr>
            <a:r>
              <a:t>55% Reduction of overall support costs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nvSpPr>
        <p:spPr>
          <a:xfrm>
            <a:off x="488672" y="1493369"/>
            <a:ext cx="8369856" cy="176724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spcBef>
                <a:spcPts val="1100"/>
              </a:spcBef>
              <a:defRPr b="1" sz="3200"/>
            </a:pPr>
            <a:r>
              <a:t>This is </a:t>
            </a:r>
            <a:r>
              <a:rPr u="sng"/>
              <a:t>not</a:t>
            </a:r>
            <a:r>
              <a:t> a HR talk</a:t>
            </a:r>
          </a:p>
          <a:p>
            <a:pPr>
              <a:spcBef>
                <a:spcPts val="1100"/>
              </a:spcBef>
              <a:defRPr b="1" sz="3200"/>
            </a:pPr>
            <a:r>
              <a:t>This is </a:t>
            </a:r>
            <a:r>
              <a:rPr u="sng"/>
              <a:t>not</a:t>
            </a:r>
            <a:r>
              <a:t> a skills development talk</a:t>
            </a:r>
          </a:p>
          <a:p>
            <a:pPr>
              <a:spcBef>
                <a:spcPts val="1100"/>
              </a:spcBef>
              <a:defRPr b="1" sz="3200"/>
            </a:pPr>
            <a:r>
              <a:t>This </a:t>
            </a:r>
            <a:r>
              <a:rPr u="sng"/>
              <a:t>is</a:t>
            </a:r>
            <a:r>
              <a:t> a talk about technical management </a:t>
            </a:r>
          </a:p>
        </p:txBody>
      </p:sp>
      <p:sp>
        <p:nvSpPr>
          <p:cNvPr id="104" name="Shape 104"/>
          <p:cNvSpPr/>
          <p:nvPr>
            <p:ph type="title" idx="4294967295"/>
          </p:nvPr>
        </p:nvSpPr>
        <p:spPr>
          <a:xfrm>
            <a:off x="41599" y="350293"/>
            <a:ext cx="8229601" cy="625200"/>
          </a:xfrm>
          <a:prstGeom prst="rect">
            <a:avLst/>
          </a:prstGeom>
        </p:spPr>
        <p:txBody>
          <a:bodyPr/>
          <a:lstStyle>
            <a:lvl1pPr>
              <a:defRPr sz="3500"/>
            </a:lvl1pPr>
          </a:lstStyle>
          <a:p>
            <a:pPr/>
            <a:r>
              <a:t>Please note…</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3" name="Shape 593"/>
          <p:cNvSpPr/>
          <p:nvPr>
            <p:ph type="title"/>
          </p:nvPr>
        </p:nvSpPr>
        <p:spPr>
          <a:xfrm>
            <a:off x="-11759" y="174091"/>
            <a:ext cx="8945828" cy="625200"/>
          </a:xfrm>
          <a:prstGeom prst="rect">
            <a:avLst/>
          </a:prstGeom>
        </p:spPr>
        <p:txBody>
          <a:bodyPr/>
          <a:lstStyle>
            <a:lvl1pPr>
              <a:defRPr sz="2500"/>
            </a:lvl1pPr>
          </a:lstStyle>
          <a:p>
            <a:pPr/>
            <a:r>
              <a:t>Recap</a:t>
            </a:r>
          </a:p>
        </p:txBody>
      </p:sp>
      <p:sp>
        <p:nvSpPr>
          <p:cNvPr id="594" name="Shape 594"/>
          <p:cNvSpPr/>
          <p:nvPr/>
        </p:nvSpPr>
        <p:spPr>
          <a:xfrm>
            <a:off x="4690596" y="883185"/>
            <a:ext cx="4652098" cy="3629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400"/>
              </a:spcBef>
              <a:defRPr b="1" i="1" sz="1900"/>
            </a:lvl1pPr>
          </a:lstStyle>
          <a:p>
            <a:pPr/>
            <a:r>
              <a:t>Goal: Inverse of Maslach risk factors</a:t>
            </a:r>
          </a:p>
        </p:txBody>
      </p:sp>
      <p:sp>
        <p:nvSpPr>
          <p:cNvPr id="595" name="Shape 595"/>
          <p:cNvSpPr/>
          <p:nvPr/>
        </p:nvSpPr>
        <p:spPr>
          <a:xfrm>
            <a:off x="797979" y="883185"/>
            <a:ext cx="2783851" cy="3629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400"/>
              </a:spcBef>
              <a:defRPr b="1" i="1" sz="1900"/>
            </a:lvl1pPr>
          </a:lstStyle>
          <a:p>
            <a:pPr/>
            <a:r>
              <a:t>Mindset: “Grow”</a:t>
            </a:r>
          </a:p>
        </p:txBody>
      </p:sp>
      <p:sp>
        <p:nvSpPr>
          <p:cNvPr id="596" name="Shape 596"/>
          <p:cNvSpPr/>
          <p:nvPr/>
        </p:nvSpPr>
        <p:spPr>
          <a:xfrm flipV="1">
            <a:off x="4571999" y="673965"/>
            <a:ext cx="1" cy="3795570"/>
          </a:xfrm>
          <a:prstGeom prst="line">
            <a:avLst/>
          </a:prstGeom>
          <a:ln w="12700">
            <a:solidFill>
              <a:srgbClr val="535353"/>
            </a:solidFill>
          </a:ln>
        </p:spPr>
        <p:txBody>
          <a:bodyPr lIns="45719" rIns="45719"/>
          <a:lstStyle/>
          <a:p>
            <a:pPr/>
          </a:p>
        </p:txBody>
      </p:sp>
      <p:pic>
        <p:nvPicPr>
          <p:cNvPr id="597" name="Damon_Edwards_-_The_Talent_You_Need_-_DRAFT_key.png"/>
          <p:cNvPicPr>
            <a:picLocks noChangeAspect="1"/>
          </p:cNvPicPr>
          <p:nvPr/>
        </p:nvPicPr>
        <p:blipFill>
          <a:blip r:embed="rId2">
            <a:extLst/>
          </a:blip>
          <a:stretch>
            <a:fillRect/>
          </a:stretch>
        </p:blipFill>
        <p:spPr>
          <a:xfrm>
            <a:off x="173692" y="1937302"/>
            <a:ext cx="4205509" cy="1343427"/>
          </a:xfrm>
          <a:prstGeom prst="rect">
            <a:avLst/>
          </a:prstGeom>
          <a:ln w="12700">
            <a:miter lim="400000"/>
          </a:ln>
        </p:spPr>
      </p:pic>
      <p:pic>
        <p:nvPicPr>
          <p:cNvPr id="598" name="Damon_Edwards_-_The_Talent_You_Need_-_DRAFT_key.png"/>
          <p:cNvPicPr>
            <a:picLocks noChangeAspect="1"/>
          </p:cNvPicPr>
          <p:nvPr/>
        </p:nvPicPr>
        <p:blipFill>
          <a:blip r:embed="rId3">
            <a:extLst/>
          </a:blip>
          <a:stretch>
            <a:fillRect/>
          </a:stretch>
        </p:blipFill>
        <p:spPr>
          <a:xfrm>
            <a:off x="5497392" y="1463966"/>
            <a:ext cx="3038506" cy="2433326"/>
          </a:xfrm>
          <a:prstGeom prst="rect">
            <a:avLst/>
          </a:prstGeom>
          <a:ln w="12700">
            <a:miter lim="400000"/>
          </a:ln>
        </p:spPr>
      </p:pic>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0" name="Shape 600"/>
          <p:cNvSpPr/>
          <p:nvPr/>
        </p:nvSpPr>
        <p:spPr>
          <a:xfrm flipV="1">
            <a:off x="5951592" y="673965"/>
            <a:ext cx="1" cy="3795570"/>
          </a:xfrm>
          <a:prstGeom prst="line">
            <a:avLst/>
          </a:prstGeom>
          <a:ln w="12700">
            <a:solidFill>
              <a:srgbClr val="535353"/>
            </a:solidFill>
          </a:ln>
        </p:spPr>
        <p:txBody>
          <a:bodyPr lIns="45719" rIns="45719"/>
          <a:lstStyle/>
          <a:p>
            <a:pPr/>
          </a:p>
        </p:txBody>
      </p:sp>
      <p:sp>
        <p:nvSpPr>
          <p:cNvPr id="601" name="Shape 601"/>
          <p:cNvSpPr/>
          <p:nvPr/>
        </p:nvSpPr>
        <p:spPr>
          <a:xfrm>
            <a:off x="3229118" y="931273"/>
            <a:ext cx="2566893" cy="592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400"/>
              </a:spcBef>
              <a:defRPr b="1" i="1" sz="1700"/>
            </a:lvl1pPr>
          </a:lstStyle>
          <a:p>
            <a:pPr/>
            <a:r>
              <a:t>Focus on removing friction</a:t>
            </a:r>
          </a:p>
        </p:txBody>
      </p:sp>
      <p:sp>
        <p:nvSpPr>
          <p:cNvPr id="602" name="Shape 602"/>
          <p:cNvSpPr/>
          <p:nvPr/>
        </p:nvSpPr>
        <p:spPr>
          <a:xfrm>
            <a:off x="156017" y="943558"/>
            <a:ext cx="2566893" cy="592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400"/>
              </a:spcBef>
              <a:defRPr b="1" i="1" sz="1700"/>
            </a:lvl1pPr>
          </a:lstStyle>
          <a:p>
            <a:pPr/>
            <a:r>
              <a:t>Put an improvement system in place</a:t>
            </a:r>
          </a:p>
        </p:txBody>
      </p:sp>
      <p:sp>
        <p:nvSpPr>
          <p:cNvPr id="603" name="Shape 603"/>
          <p:cNvSpPr/>
          <p:nvPr/>
        </p:nvSpPr>
        <p:spPr>
          <a:xfrm flipV="1">
            <a:off x="2976013" y="673965"/>
            <a:ext cx="1" cy="3795570"/>
          </a:xfrm>
          <a:prstGeom prst="line">
            <a:avLst/>
          </a:prstGeom>
          <a:ln w="12700">
            <a:solidFill>
              <a:srgbClr val="535353"/>
            </a:solidFill>
          </a:ln>
        </p:spPr>
        <p:txBody>
          <a:bodyPr lIns="45719" rIns="45719"/>
          <a:lstStyle/>
          <a:p>
            <a:pPr/>
          </a:p>
        </p:txBody>
      </p:sp>
      <p:sp>
        <p:nvSpPr>
          <p:cNvPr id="604" name="Shape 604"/>
          <p:cNvSpPr/>
          <p:nvPr/>
        </p:nvSpPr>
        <p:spPr>
          <a:xfrm>
            <a:off x="6302219" y="931273"/>
            <a:ext cx="2566893" cy="338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400"/>
              </a:spcBef>
              <a:defRPr b="1" i="1" sz="1700"/>
            </a:lvl1pPr>
          </a:lstStyle>
          <a:p>
            <a:pPr/>
            <a:r>
              <a:t>Go all the way with Ops</a:t>
            </a:r>
          </a:p>
        </p:txBody>
      </p:sp>
      <p:sp>
        <p:nvSpPr>
          <p:cNvPr id="605" name="Shape 605"/>
          <p:cNvSpPr/>
          <p:nvPr>
            <p:ph type="title"/>
          </p:nvPr>
        </p:nvSpPr>
        <p:spPr>
          <a:xfrm>
            <a:off x="-11759" y="174091"/>
            <a:ext cx="8945828" cy="625200"/>
          </a:xfrm>
          <a:prstGeom prst="rect">
            <a:avLst/>
          </a:prstGeom>
        </p:spPr>
        <p:txBody>
          <a:bodyPr/>
          <a:lstStyle>
            <a:lvl1pPr>
              <a:defRPr sz="2500"/>
            </a:lvl1pPr>
          </a:lstStyle>
          <a:p>
            <a:pPr/>
            <a:r>
              <a:t>Recap</a:t>
            </a:r>
          </a:p>
        </p:txBody>
      </p:sp>
      <p:sp>
        <p:nvSpPr>
          <p:cNvPr id="606" name="Shape 606"/>
          <p:cNvSpPr/>
          <p:nvPr/>
        </p:nvSpPr>
        <p:spPr>
          <a:xfrm>
            <a:off x="1061279" y="4445125"/>
            <a:ext cx="6335525" cy="396981"/>
          </a:xfrm>
          <a:prstGeom prst="rect">
            <a:avLst/>
          </a:prstGeom>
          <a:solidFill>
            <a:srgbClr val="535353"/>
          </a:solidFill>
          <a:ln w="12700">
            <a:miter lim="400000"/>
          </a:ln>
          <a:extLst>
            <a:ext uri="{C572A759-6A51-4108-AA02-DFA0A04FC94B}">
              <ma14:wrappingTextBoxFlag xmlns:ma14="http://schemas.microsoft.com/office/mac/drawingml/2011/main" val="1"/>
            </a:ext>
          </a:extLst>
        </p:spPr>
        <p:txBody>
          <a:bodyPr lIns="45719" rIns="45719" anchor="ctr"/>
          <a:lstStyle>
            <a:lvl1pPr algn="ctr">
              <a:defRPr b="1" sz="1900">
                <a:solidFill>
                  <a:srgbClr val="FFFFFF"/>
                </a:solidFill>
              </a:defRPr>
            </a:lvl1pPr>
          </a:lstStyle>
          <a:p>
            <a:pPr>
              <a:defRPr i="1"/>
            </a:pPr>
            <a:r>
              <a:rPr i="0"/>
              <a:t>And don’t forget all of the HR stuff I didn’t talk about!</a:t>
            </a:r>
          </a:p>
        </p:txBody>
      </p:sp>
      <p:pic>
        <p:nvPicPr>
          <p:cNvPr id="607" name="Damon_Edwards_-_The_Talent_You_Need_-_DRAFT_key.png"/>
          <p:cNvPicPr>
            <a:picLocks noChangeAspect="1"/>
          </p:cNvPicPr>
          <p:nvPr/>
        </p:nvPicPr>
        <p:blipFill>
          <a:blip r:embed="rId2">
            <a:extLst/>
          </a:blip>
          <a:stretch>
            <a:fillRect/>
          </a:stretch>
        </p:blipFill>
        <p:spPr>
          <a:xfrm>
            <a:off x="71841" y="2287478"/>
            <a:ext cx="2735244" cy="1285848"/>
          </a:xfrm>
          <a:prstGeom prst="rect">
            <a:avLst/>
          </a:prstGeom>
          <a:ln w="12700">
            <a:miter lim="400000"/>
          </a:ln>
        </p:spPr>
      </p:pic>
      <p:sp>
        <p:nvSpPr>
          <p:cNvPr id="608" name="Shape 608"/>
          <p:cNvSpPr/>
          <p:nvPr/>
        </p:nvSpPr>
        <p:spPr>
          <a:xfrm>
            <a:off x="769737" y="1931035"/>
            <a:ext cx="1339452" cy="2888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DevOps Kaizen</a:t>
            </a:r>
          </a:p>
        </p:txBody>
      </p:sp>
      <p:pic>
        <p:nvPicPr>
          <p:cNvPr id="609" name="Pink16_-_History_of_DevOps_-_Damon_Edwards_-_FINAL_key.png"/>
          <p:cNvPicPr>
            <a:picLocks noChangeAspect="1"/>
          </p:cNvPicPr>
          <p:nvPr/>
        </p:nvPicPr>
        <p:blipFill>
          <a:blip r:embed="rId3">
            <a:extLst/>
          </a:blip>
          <a:stretch>
            <a:fillRect/>
          </a:stretch>
        </p:blipFill>
        <p:spPr>
          <a:xfrm>
            <a:off x="3231445" y="1954896"/>
            <a:ext cx="1145169" cy="864279"/>
          </a:xfrm>
          <a:prstGeom prst="rect">
            <a:avLst/>
          </a:prstGeom>
          <a:ln>
            <a:solidFill>
              <a:srgbClr val="666666"/>
            </a:solidFill>
          </a:ln>
        </p:spPr>
      </p:pic>
      <p:pic>
        <p:nvPicPr>
          <p:cNvPr id="610" name="Pink16_-_History_of_DevOps_-_Damon_Edwards_-_FINAL_key.png"/>
          <p:cNvPicPr>
            <a:picLocks noChangeAspect="1"/>
          </p:cNvPicPr>
          <p:nvPr/>
        </p:nvPicPr>
        <p:blipFill>
          <a:blip r:embed="rId4">
            <a:extLst/>
          </a:blip>
          <a:stretch>
            <a:fillRect/>
          </a:stretch>
        </p:blipFill>
        <p:spPr>
          <a:xfrm>
            <a:off x="4550862" y="1957339"/>
            <a:ext cx="1145299" cy="859508"/>
          </a:xfrm>
          <a:prstGeom prst="rect">
            <a:avLst/>
          </a:prstGeom>
          <a:ln>
            <a:solidFill>
              <a:srgbClr val="666666"/>
            </a:solidFill>
          </a:ln>
        </p:spPr>
      </p:pic>
      <p:pic>
        <p:nvPicPr>
          <p:cNvPr id="611" name="Pink16_-_History_of_DevOps_-_Damon_Edwards_key.png"/>
          <p:cNvPicPr>
            <a:picLocks noChangeAspect="1"/>
          </p:cNvPicPr>
          <p:nvPr/>
        </p:nvPicPr>
        <p:blipFill>
          <a:blip r:embed="rId5">
            <a:extLst/>
          </a:blip>
          <a:stretch>
            <a:fillRect/>
          </a:stretch>
        </p:blipFill>
        <p:spPr>
          <a:xfrm>
            <a:off x="4565600" y="2939581"/>
            <a:ext cx="1117861" cy="827878"/>
          </a:xfrm>
          <a:prstGeom prst="rect">
            <a:avLst/>
          </a:prstGeom>
          <a:ln>
            <a:solidFill>
              <a:srgbClr val="666666"/>
            </a:solidFill>
          </a:ln>
        </p:spPr>
      </p:pic>
      <p:pic>
        <p:nvPicPr>
          <p:cNvPr id="612" name="Pink16_-_History_of_DevOps_-_Damon_Edwards_key.png"/>
          <p:cNvPicPr>
            <a:picLocks noChangeAspect="1"/>
          </p:cNvPicPr>
          <p:nvPr/>
        </p:nvPicPr>
        <p:blipFill>
          <a:blip r:embed="rId6">
            <a:extLst/>
          </a:blip>
          <a:stretch>
            <a:fillRect/>
          </a:stretch>
        </p:blipFill>
        <p:spPr>
          <a:xfrm>
            <a:off x="3221622" y="2942331"/>
            <a:ext cx="1106874" cy="822377"/>
          </a:xfrm>
          <a:prstGeom prst="rect">
            <a:avLst/>
          </a:prstGeom>
          <a:ln>
            <a:solidFill>
              <a:srgbClr val="666666"/>
            </a:solidFill>
          </a:ln>
        </p:spPr>
      </p:pic>
      <p:pic>
        <p:nvPicPr>
          <p:cNvPr id="613" name="Damon_Edwards_-_The_Talent_You_Need_-_DRAFT_key.png"/>
          <p:cNvPicPr>
            <a:picLocks noChangeAspect="1"/>
          </p:cNvPicPr>
          <p:nvPr/>
        </p:nvPicPr>
        <p:blipFill>
          <a:blip r:embed="rId7">
            <a:extLst/>
          </a:blip>
          <a:stretch>
            <a:fillRect/>
          </a:stretch>
        </p:blipFill>
        <p:spPr>
          <a:xfrm>
            <a:off x="6218043" y="2097770"/>
            <a:ext cx="2735244" cy="1165718"/>
          </a:xfrm>
          <a:prstGeom prst="rect">
            <a:avLst/>
          </a:prstGeom>
          <a:ln w="12700">
            <a:miter lim="400000"/>
          </a:ln>
        </p:spPr>
      </p:pic>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5" name="Shape 615"/>
          <p:cNvSpPr/>
          <p:nvPr>
            <p:ph type="title"/>
          </p:nvPr>
        </p:nvSpPr>
        <p:spPr>
          <a:xfrm>
            <a:off x="-11759" y="174091"/>
            <a:ext cx="8945828" cy="625200"/>
          </a:xfrm>
          <a:prstGeom prst="rect">
            <a:avLst/>
          </a:prstGeom>
        </p:spPr>
        <p:txBody>
          <a:bodyPr/>
          <a:lstStyle>
            <a:lvl1pPr>
              <a:defRPr sz="2500"/>
            </a:lvl1pPr>
          </a:lstStyle>
          <a:p>
            <a:pPr/>
            <a:r>
              <a:t>Let’s talk! Especially about Simplifying Ops!</a:t>
            </a:r>
          </a:p>
        </p:txBody>
      </p:sp>
      <p:pic>
        <p:nvPicPr>
          <p:cNvPr id="616" name="image07.jpg"/>
          <p:cNvPicPr>
            <a:picLocks noChangeAspect="1"/>
          </p:cNvPicPr>
          <p:nvPr/>
        </p:nvPicPr>
        <p:blipFill>
          <a:blip r:embed="rId2">
            <a:extLst/>
          </a:blip>
          <a:srcRect l="7935" t="0" r="17554" b="17640"/>
          <a:stretch>
            <a:fillRect/>
          </a:stretch>
        </p:blipFill>
        <p:spPr>
          <a:xfrm>
            <a:off x="3705026" y="1095198"/>
            <a:ext cx="1733809" cy="1916411"/>
          </a:xfrm>
          <a:prstGeom prst="rect">
            <a:avLst/>
          </a:prstGeom>
          <a:ln w="12700">
            <a:miter lim="400000"/>
          </a:ln>
        </p:spPr>
      </p:pic>
      <p:sp>
        <p:nvSpPr>
          <p:cNvPr id="617" name="Shape 617"/>
          <p:cNvSpPr/>
          <p:nvPr/>
        </p:nvSpPr>
        <p:spPr>
          <a:xfrm>
            <a:off x="3163176" y="3934899"/>
            <a:ext cx="2817648" cy="4984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2600">
                <a:latin typeface="+mn-lt"/>
                <a:ea typeface="+mn-ea"/>
                <a:cs typeface="+mn-cs"/>
                <a:sym typeface="Helvetica Neue"/>
              </a:defRPr>
            </a:lvl1pPr>
          </a:lstStyle>
          <a:p>
            <a:pPr/>
            <a:r>
              <a:t>@damonedwards</a:t>
            </a:r>
          </a:p>
        </p:txBody>
      </p:sp>
      <p:pic>
        <p:nvPicPr>
          <p:cNvPr id="618" name="image6.tif"/>
          <p:cNvPicPr>
            <a:picLocks noChangeAspect="1"/>
          </p:cNvPicPr>
          <p:nvPr/>
        </p:nvPicPr>
        <p:blipFill>
          <a:blip r:embed="rId3">
            <a:extLst/>
          </a:blip>
          <a:stretch>
            <a:fillRect/>
          </a:stretch>
        </p:blipFill>
        <p:spPr>
          <a:xfrm>
            <a:off x="2692342" y="3956295"/>
            <a:ext cx="455630" cy="455631"/>
          </a:xfrm>
          <a:prstGeom prst="rect">
            <a:avLst/>
          </a:prstGeom>
          <a:ln w="12700">
            <a:miter lim="400000"/>
          </a:ln>
        </p:spPr>
      </p:pic>
      <p:pic>
        <p:nvPicPr>
          <p:cNvPr id="619" name="image7.tif"/>
          <p:cNvPicPr>
            <a:picLocks noChangeAspect="1"/>
          </p:cNvPicPr>
          <p:nvPr/>
        </p:nvPicPr>
        <p:blipFill>
          <a:blip r:embed="rId4">
            <a:extLst/>
          </a:blip>
          <a:stretch>
            <a:fillRect/>
          </a:stretch>
        </p:blipFill>
        <p:spPr>
          <a:xfrm>
            <a:off x="2692341" y="3302638"/>
            <a:ext cx="455631" cy="455631"/>
          </a:xfrm>
          <a:prstGeom prst="rect">
            <a:avLst/>
          </a:prstGeom>
          <a:ln w="12700">
            <a:miter lim="400000"/>
          </a:ln>
        </p:spPr>
      </p:pic>
      <p:sp>
        <p:nvSpPr>
          <p:cNvPr id="620" name="Shape 620"/>
          <p:cNvSpPr/>
          <p:nvPr/>
        </p:nvSpPr>
        <p:spPr>
          <a:xfrm>
            <a:off x="3231705" y="3275077"/>
            <a:ext cx="4195840" cy="51075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584200">
              <a:defRPr b="1" sz="2700">
                <a:latin typeface="+mn-lt"/>
                <a:ea typeface="+mn-ea"/>
                <a:cs typeface="+mn-cs"/>
                <a:sym typeface="Helvetica Neue"/>
              </a:defRPr>
            </a:lvl1pPr>
          </a:lstStyle>
          <a:p>
            <a:pPr/>
            <a:r>
              <a:t>damon@simplifyops.com</a:t>
            </a:r>
          </a:p>
        </p:txBody>
      </p:sp>
      <p:sp>
        <p:nvSpPr>
          <p:cNvPr id="621" name="Shape 621"/>
          <p:cNvSpPr/>
          <p:nvPr/>
        </p:nvSpPr>
        <p:spPr>
          <a:xfrm>
            <a:off x="1400736" y="4582390"/>
            <a:ext cx="2604143" cy="41250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200">
                <a:solidFill>
                  <a:srgbClr val="BF1E2E"/>
                </a:solidFill>
              </a:defRPr>
            </a:lvl1pPr>
          </a:lstStyle>
          <a:p>
            <a:pPr/>
            <a:r>
              <a:t>Get the slides here</a:t>
            </a:r>
          </a:p>
        </p:txBody>
      </p:sp>
      <p:grpSp>
        <p:nvGrpSpPr>
          <p:cNvPr id="624" name="Group 624"/>
          <p:cNvGrpSpPr/>
          <p:nvPr/>
        </p:nvGrpSpPr>
        <p:grpSpPr>
          <a:xfrm>
            <a:off x="4072451" y="4582390"/>
            <a:ext cx="491212" cy="227137"/>
            <a:chOff x="0" y="0"/>
            <a:chExt cx="491211" cy="227135"/>
          </a:xfrm>
        </p:grpSpPr>
        <p:sp>
          <p:nvSpPr>
            <p:cNvPr id="622" name="Shape 622"/>
            <p:cNvSpPr/>
            <p:nvPr/>
          </p:nvSpPr>
          <p:spPr>
            <a:xfrm>
              <a:off x="0" y="227135"/>
              <a:ext cx="491212" cy="1"/>
            </a:xfrm>
            <a:prstGeom prst="line">
              <a:avLst/>
            </a:prstGeom>
            <a:noFill/>
            <a:ln w="25400" cap="flat">
              <a:solidFill>
                <a:srgbClr val="BF1E2E"/>
              </a:solidFill>
              <a:prstDash val="solid"/>
              <a:round/>
            </a:ln>
            <a:effectLst/>
          </p:spPr>
          <p:txBody>
            <a:bodyPr wrap="square" lIns="45719" tIns="45719" rIns="45719" bIns="45719" numCol="1" anchor="t">
              <a:noAutofit/>
            </a:bodyPr>
            <a:lstStyle/>
            <a:p>
              <a:pPr/>
            </a:p>
          </p:txBody>
        </p:sp>
        <p:sp>
          <p:nvSpPr>
            <p:cNvPr id="623" name="Shape 623"/>
            <p:cNvSpPr/>
            <p:nvPr/>
          </p:nvSpPr>
          <p:spPr>
            <a:xfrm flipV="1">
              <a:off x="485607" y="-1"/>
              <a:ext cx="1" cy="223702"/>
            </a:xfrm>
            <a:prstGeom prst="line">
              <a:avLst/>
            </a:prstGeom>
            <a:noFill/>
            <a:ln w="25400" cap="flat">
              <a:solidFill>
                <a:srgbClr val="BF1E2E"/>
              </a:solidFill>
              <a:prstDash val="solid"/>
              <a:round/>
              <a:tailEnd type="triangle" w="med" len="me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8" name="image07.jpg"/>
          <p:cNvPicPr>
            <a:picLocks noChangeAspect="1"/>
          </p:cNvPicPr>
          <p:nvPr/>
        </p:nvPicPr>
        <p:blipFill>
          <a:blip r:embed="rId2">
            <a:extLst/>
          </a:blip>
          <a:srcRect l="7935" t="0" r="17554" b="17641"/>
          <a:stretch>
            <a:fillRect/>
          </a:stretch>
        </p:blipFill>
        <p:spPr>
          <a:xfrm>
            <a:off x="231124" y="1990474"/>
            <a:ext cx="1045875" cy="1156026"/>
          </a:xfrm>
          <a:prstGeom prst="rect">
            <a:avLst/>
          </a:prstGeom>
          <a:ln w="12700">
            <a:miter lim="400000"/>
          </a:ln>
        </p:spPr>
      </p:pic>
      <p:sp>
        <p:nvSpPr>
          <p:cNvPr id="109" name="Shape 109"/>
          <p:cNvSpPr/>
          <p:nvPr/>
        </p:nvSpPr>
        <p:spPr>
          <a:xfrm>
            <a:off x="212409" y="3065063"/>
            <a:ext cx="1083299" cy="5834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defRPr b="1"/>
            </a:pPr>
            <a:r>
              <a:t>Damon</a:t>
            </a:r>
          </a:p>
          <a:p>
            <a:pPr algn="ctr">
              <a:defRPr b="1"/>
            </a:pPr>
            <a:r>
              <a:t>Edwards</a:t>
            </a:r>
          </a:p>
        </p:txBody>
      </p:sp>
      <p:pic>
        <p:nvPicPr>
          <p:cNvPr id="110" name="image06.png"/>
          <p:cNvPicPr>
            <a:picLocks noChangeAspect="1"/>
          </p:cNvPicPr>
          <p:nvPr/>
        </p:nvPicPr>
        <p:blipFill>
          <a:blip r:embed="rId3">
            <a:extLst/>
          </a:blip>
          <a:stretch>
            <a:fillRect/>
          </a:stretch>
        </p:blipFill>
        <p:spPr>
          <a:xfrm>
            <a:off x="1864543" y="2494810"/>
            <a:ext cx="853876" cy="687368"/>
          </a:xfrm>
          <a:prstGeom prst="rect">
            <a:avLst/>
          </a:prstGeom>
          <a:ln w="12700">
            <a:miter lim="400000"/>
          </a:ln>
        </p:spPr>
      </p:pic>
      <p:pic>
        <p:nvPicPr>
          <p:cNvPr id="111" name="image17.png"/>
          <p:cNvPicPr>
            <a:picLocks noChangeAspect="1"/>
          </p:cNvPicPr>
          <p:nvPr/>
        </p:nvPicPr>
        <p:blipFill>
          <a:blip r:embed="rId4">
            <a:extLst/>
          </a:blip>
          <a:stretch>
            <a:fillRect/>
          </a:stretch>
        </p:blipFill>
        <p:spPr>
          <a:xfrm>
            <a:off x="3589742" y="1179900"/>
            <a:ext cx="527401" cy="527401"/>
          </a:xfrm>
          <a:prstGeom prst="rect">
            <a:avLst/>
          </a:prstGeom>
          <a:ln w="12700">
            <a:miter lim="400000"/>
          </a:ln>
        </p:spPr>
      </p:pic>
      <p:sp>
        <p:nvSpPr>
          <p:cNvPr id="112" name="Shape 112"/>
          <p:cNvSpPr/>
          <p:nvPr/>
        </p:nvSpPr>
        <p:spPr>
          <a:xfrm>
            <a:off x="3063742" y="1762424"/>
            <a:ext cx="1579401" cy="1"/>
          </a:xfrm>
          <a:prstGeom prst="line">
            <a:avLst/>
          </a:prstGeom>
          <a:ln w="28575">
            <a:solidFill>
              <a:srgbClr val="000000"/>
            </a:solidFill>
            <a:tailEnd type="triangle"/>
          </a:ln>
        </p:spPr>
        <p:txBody>
          <a:bodyPr lIns="45719" rIns="45719"/>
          <a:lstStyle/>
          <a:p>
            <a:pPr/>
          </a:p>
        </p:txBody>
      </p:sp>
      <p:sp>
        <p:nvSpPr>
          <p:cNvPr id="113" name="Shape 113"/>
          <p:cNvSpPr/>
          <p:nvPr/>
        </p:nvSpPr>
        <p:spPr>
          <a:xfrm>
            <a:off x="2667732" y="2536325"/>
            <a:ext cx="2242200" cy="31839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000"/>
            </a:lvl1pPr>
          </a:lstStyle>
          <a:p>
            <a:pPr/>
            <a:r>
              <a:t>Ops Improvement</a:t>
            </a:r>
          </a:p>
        </p:txBody>
      </p:sp>
      <p:sp>
        <p:nvSpPr>
          <p:cNvPr id="114" name="Shape 114"/>
          <p:cNvSpPr/>
          <p:nvPr/>
        </p:nvSpPr>
        <p:spPr>
          <a:xfrm>
            <a:off x="2667732" y="2833920"/>
            <a:ext cx="2242200" cy="31839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000"/>
            </a:lvl1pPr>
          </a:lstStyle>
          <a:p>
            <a:pPr/>
            <a:r>
              <a:t>DevOps Consulting</a:t>
            </a:r>
          </a:p>
        </p:txBody>
      </p:sp>
      <p:sp>
        <p:nvSpPr>
          <p:cNvPr id="115" name="Shape 115"/>
          <p:cNvSpPr/>
          <p:nvPr/>
        </p:nvSpPr>
        <p:spPr>
          <a:xfrm>
            <a:off x="2736362" y="1770489"/>
            <a:ext cx="2242200" cy="31839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000"/>
            </a:lvl1pPr>
          </a:lstStyle>
          <a:p>
            <a:pPr/>
            <a:r>
              <a:t>Tools</a:t>
            </a:r>
          </a:p>
        </p:txBody>
      </p:sp>
      <p:pic>
        <p:nvPicPr>
          <p:cNvPr id="116" name="pasted-image.pdf"/>
          <p:cNvPicPr>
            <a:picLocks noChangeAspect="1"/>
          </p:cNvPicPr>
          <p:nvPr/>
        </p:nvPicPr>
        <p:blipFill>
          <a:blip r:embed="rId5">
            <a:extLst/>
          </a:blip>
          <a:stretch>
            <a:fillRect/>
          </a:stretch>
        </p:blipFill>
        <p:spPr>
          <a:xfrm>
            <a:off x="5131599" y="391920"/>
            <a:ext cx="4031775" cy="4491196"/>
          </a:xfrm>
          <a:prstGeom prst="rect">
            <a:avLst/>
          </a:prstGeom>
          <a:ln w="12700">
            <a:miter lim="400000"/>
          </a:ln>
        </p:spPr>
      </p:pic>
      <p:sp>
        <p:nvSpPr>
          <p:cNvPr id="117" name="Shape 117"/>
          <p:cNvSpPr/>
          <p:nvPr>
            <p:ph type="title" idx="4294967295"/>
          </p:nvPr>
        </p:nvSpPr>
        <p:spPr>
          <a:xfrm>
            <a:off x="41599" y="235993"/>
            <a:ext cx="8229601" cy="906118"/>
          </a:xfrm>
          <a:prstGeom prst="rect">
            <a:avLst/>
          </a:prstGeom>
        </p:spPr>
        <p:txBody>
          <a:bodyPr anchor="t"/>
          <a:lstStyle>
            <a:lvl1pPr>
              <a:defRPr sz="3200"/>
            </a:lvl1pPr>
          </a:lstStyle>
          <a:p>
            <a:pPr/>
            <a:r>
              <a:t>I’ve gotten to see a lot…</a:t>
            </a:r>
          </a:p>
        </p:txBody>
      </p:sp>
      <p:pic>
        <p:nvPicPr>
          <p:cNvPr id="118" name="SimplifyOps-STACKED-COLOR-01.png"/>
          <p:cNvPicPr>
            <a:picLocks noChangeAspect="1"/>
          </p:cNvPicPr>
          <p:nvPr/>
        </p:nvPicPr>
        <p:blipFill>
          <a:blip r:embed="rId6">
            <a:extLst/>
          </a:blip>
          <a:stretch>
            <a:fillRect/>
          </a:stretch>
        </p:blipFill>
        <p:spPr>
          <a:xfrm>
            <a:off x="1435730" y="1286755"/>
            <a:ext cx="1788731" cy="951340"/>
          </a:xfrm>
          <a:prstGeom prst="rect">
            <a:avLst/>
          </a:prstGeom>
          <a:ln w="12700">
            <a:miter lim="400000"/>
          </a:ln>
        </p:spPr>
      </p:pic>
      <p:sp>
        <p:nvSpPr>
          <p:cNvPr id="119" name="Shape 119"/>
          <p:cNvSpPr/>
          <p:nvPr/>
        </p:nvSpPr>
        <p:spPr>
          <a:xfrm>
            <a:off x="3067762" y="2838493"/>
            <a:ext cx="1579401" cy="1"/>
          </a:xfrm>
          <a:prstGeom prst="line">
            <a:avLst/>
          </a:prstGeom>
          <a:ln w="28575">
            <a:solidFill>
              <a:srgbClr val="000000"/>
            </a:solidFill>
            <a:tailEnd type="triangle"/>
          </a:ln>
        </p:spPr>
        <p:txBody>
          <a:bodyPr lIns="45719" rIns="45719"/>
          <a:lstStyle/>
          <a:p>
            <a:pPr/>
          </a:p>
        </p:txBody>
      </p:sp>
      <p:pic>
        <p:nvPicPr>
          <p:cNvPr id="120" name="DevOpsCafe_sq_logo.jpg"/>
          <p:cNvPicPr>
            <a:picLocks noChangeAspect="1"/>
          </p:cNvPicPr>
          <p:nvPr/>
        </p:nvPicPr>
        <p:blipFill>
          <a:blip r:embed="rId7">
            <a:extLst/>
          </a:blip>
          <a:stretch>
            <a:fillRect/>
          </a:stretch>
        </p:blipFill>
        <p:spPr>
          <a:xfrm>
            <a:off x="1668506" y="3621833"/>
            <a:ext cx="773474" cy="773473"/>
          </a:xfrm>
          <a:prstGeom prst="rect">
            <a:avLst/>
          </a:prstGeom>
          <a:ln w="3175">
            <a:solidFill>
              <a:srgbClr val="000000"/>
            </a:solidFill>
          </a:ln>
        </p:spPr>
      </p:pic>
      <p:pic>
        <p:nvPicPr>
          <p:cNvPr id="121" name="DOES-logo-1000x1000.png"/>
          <p:cNvPicPr>
            <a:picLocks noChangeAspect="1"/>
          </p:cNvPicPr>
          <p:nvPr/>
        </p:nvPicPr>
        <p:blipFill>
          <a:blip r:embed="rId8">
            <a:extLst/>
          </a:blip>
          <a:stretch>
            <a:fillRect/>
          </a:stretch>
        </p:blipFill>
        <p:spPr>
          <a:xfrm>
            <a:off x="2525610" y="3524602"/>
            <a:ext cx="951340" cy="951341"/>
          </a:xfrm>
          <a:prstGeom prst="rect">
            <a:avLst/>
          </a:prstGeom>
          <a:ln w="12700">
            <a:miter lim="400000"/>
          </a:ln>
        </p:spPr>
      </p:pic>
      <p:sp>
        <p:nvSpPr>
          <p:cNvPr id="122" name="Shape 122"/>
          <p:cNvSpPr/>
          <p:nvPr/>
        </p:nvSpPr>
        <p:spPr>
          <a:xfrm>
            <a:off x="3558993" y="3992124"/>
            <a:ext cx="1083300" cy="1"/>
          </a:xfrm>
          <a:prstGeom prst="line">
            <a:avLst/>
          </a:prstGeom>
          <a:ln w="28575">
            <a:solidFill>
              <a:srgbClr val="000000"/>
            </a:solidFill>
            <a:tailEnd type="triangle"/>
          </a:ln>
        </p:spPr>
        <p:txBody>
          <a:bodyPr lIns="45719" rIns="45719"/>
          <a:lstStyle/>
          <a:p>
            <a:pPr/>
          </a:p>
        </p:txBody>
      </p:sp>
      <p:sp>
        <p:nvSpPr>
          <p:cNvPr id="123" name="Shape 123"/>
          <p:cNvSpPr/>
          <p:nvPr/>
        </p:nvSpPr>
        <p:spPr>
          <a:xfrm>
            <a:off x="3558993" y="3730860"/>
            <a:ext cx="951341" cy="31839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1000"/>
            </a:lvl1pPr>
          </a:lstStyle>
          <a:p>
            <a:pPr/>
            <a:r>
              <a:t>Community</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5" name="pasted-image.pdf"/>
          <p:cNvPicPr>
            <a:picLocks noChangeAspect="1"/>
          </p:cNvPicPr>
          <p:nvPr/>
        </p:nvPicPr>
        <p:blipFill>
          <a:blip r:embed="rId2">
            <a:extLst/>
          </a:blip>
          <a:stretch>
            <a:fillRect/>
          </a:stretch>
        </p:blipFill>
        <p:spPr>
          <a:xfrm>
            <a:off x="1287038" y="2884111"/>
            <a:ext cx="776426" cy="1262484"/>
          </a:xfrm>
          <a:prstGeom prst="rect">
            <a:avLst/>
          </a:prstGeom>
          <a:ln w="12700">
            <a:miter lim="400000"/>
          </a:ln>
        </p:spPr>
      </p:pic>
      <p:sp>
        <p:nvSpPr>
          <p:cNvPr id="126" name="Shape 126"/>
          <p:cNvSpPr/>
          <p:nvPr/>
        </p:nvSpPr>
        <p:spPr>
          <a:xfrm>
            <a:off x="1990301" y="1568450"/>
            <a:ext cx="5830095" cy="1444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1" y="0"/>
                </a:moveTo>
                <a:cubicBezTo>
                  <a:pt x="1551" y="0"/>
                  <a:pt x="1445" y="425"/>
                  <a:pt x="1445" y="949"/>
                </a:cubicBezTo>
                <a:lnTo>
                  <a:pt x="1445" y="12740"/>
                </a:lnTo>
                <a:lnTo>
                  <a:pt x="0" y="21600"/>
                </a:lnTo>
                <a:lnTo>
                  <a:pt x="2275" y="15992"/>
                </a:lnTo>
                <a:lnTo>
                  <a:pt x="21365" y="15992"/>
                </a:lnTo>
                <a:cubicBezTo>
                  <a:pt x="21495" y="15992"/>
                  <a:pt x="21600" y="15567"/>
                  <a:pt x="21600" y="15043"/>
                </a:cubicBezTo>
                <a:lnTo>
                  <a:pt x="21600" y="949"/>
                </a:lnTo>
                <a:cubicBezTo>
                  <a:pt x="21600" y="425"/>
                  <a:pt x="21495" y="0"/>
                  <a:pt x="21365" y="0"/>
                </a:cubicBezTo>
                <a:lnTo>
                  <a:pt x="1681" y="0"/>
                </a:ln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27" name="Shape 127"/>
          <p:cNvSpPr/>
          <p:nvPr/>
        </p:nvSpPr>
        <p:spPr>
          <a:xfrm>
            <a:off x="2488125" y="1726449"/>
            <a:ext cx="5368837" cy="7676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300"/>
            </a:lvl1pPr>
          </a:lstStyle>
          <a:p>
            <a:pPr/>
            <a:r>
              <a:t>“we can’t find the talent we need to be successful in our transformation”</a:t>
            </a:r>
          </a:p>
        </p:txBody>
      </p:sp>
      <p:sp>
        <p:nvSpPr>
          <p:cNvPr id="128" name="Shape 128"/>
          <p:cNvSpPr/>
          <p:nvPr/>
        </p:nvSpPr>
        <p:spPr>
          <a:xfrm>
            <a:off x="775488" y="4129138"/>
            <a:ext cx="2222152" cy="3011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500"/>
            </a:lvl1pPr>
          </a:lstStyle>
          <a:p>
            <a:pPr/>
            <a:r>
              <a:t>Executives Everywhere</a:t>
            </a:r>
          </a:p>
        </p:txBody>
      </p:sp>
    </p:spTree>
  </p:cSld>
  <p:clrMapOvr>
    <a:masterClrMapping/>
  </p:clrMapOvr>
  <mc:AlternateContent xmlns:mc="http://schemas.openxmlformats.org/markup-compatibility/2006">
    <mc:Choice xmlns:p14="http://schemas.microsoft.com/office/powerpoint/2010/main" Requires="p14">
      <p:transition spd="fast" advClick="1" p14:dur="250">
        <p:dissolve/>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16199" y="282256"/>
            <a:ext cx="8229601" cy="716730"/>
          </a:xfrm>
          <a:prstGeom prst="rect">
            <a:avLst/>
          </a:prstGeom>
        </p:spPr>
        <p:txBody>
          <a:bodyPr/>
          <a:lstStyle>
            <a:lvl1pPr>
              <a:defRPr sz="3200"/>
            </a:lvl1pPr>
          </a:lstStyle>
          <a:p>
            <a:pPr/>
            <a:r>
              <a:t>The “Buy” Mindset</a:t>
            </a:r>
          </a:p>
        </p:txBody>
      </p:sp>
      <p:pic>
        <p:nvPicPr>
          <p:cNvPr id="131" name="pasted-image.pdf"/>
          <p:cNvPicPr>
            <a:picLocks noChangeAspect="1"/>
          </p:cNvPicPr>
          <p:nvPr/>
        </p:nvPicPr>
        <p:blipFill>
          <a:blip r:embed="rId2">
            <a:extLst/>
          </a:blip>
          <a:stretch>
            <a:fillRect/>
          </a:stretch>
        </p:blipFill>
        <p:spPr>
          <a:xfrm>
            <a:off x="705634" y="3213973"/>
            <a:ext cx="753978" cy="1090861"/>
          </a:xfrm>
          <a:prstGeom prst="rect">
            <a:avLst/>
          </a:prstGeom>
          <a:ln w="12700">
            <a:miter lim="400000"/>
          </a:ln>
        </p:spPr>
      </p:pic>
      <p:sp>
        <p:nvSpPr>
          <p:cNvPr id="132" name="Shape 132"/>
          <p:cNvSpPr/>
          <p:nvPr/>
        </p:nvSpPr>
        <p:spPr>
          <a:xfrm>
            <a:off x="196029" y="1505490"/>
            <a:ext cx="2138364" cy="1668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1" y="0"/>
                </a:moveTo>
                <a:cubicBezTo>
                  <a:pt x="287" y="0"/>
                  <a:pt x="0" y="368"/>
                  <a:pt x="0" y="822"/>
                </a:cubicBezTo>
                <a:lnTo>
                  <a:pt x="0" y="15469"/>
                </a:lnTo>
                <a:cubicBezTo>
                  <a:pt x="0" y="15923"/>
                  <a:pt x="287" y="16291"/>
                  <a:pt x="641" y="16291"/>
                </a:cubicBezTo>
                <a:lnTo>
                  <a:pt x="5083" y="16291"/>
                </a:lnTo>
                <a:lnTo>
                  <a:pt x="6454" y="21600"/>
                </a:lnTo>
                <a:lnTo>
                  <a:pt x="7825" y="16291"/>
                </a:lnTo>
                <a:lnTo>
                  <a:pt x="20959" y="16291"/>
                </a:lnTo>
                <a:cubicBezTo>
                  <a:pt x="21313" y="16291"/>
                  <a:pt x="21600" y="15923"/>
                  <a:pt x="21600" y="15469"/>
                </a:cubicBezTo>
                <a:lnTo>
                  <a:pt x="21600" y="822"/>
                </a:lnTo>
                <a:cubicBezTo>
                  <a:pt x="21600" y="368"/>
                  <a:pt x="21313" y="0"/>
                  <a:pt x="20959" y="0"/>
                </a:cubicBezTo>
                <a:lnTo>
                  <a:pt x="641" y="0"/>
                </a:lnTo>
                <a:close/>
              </a:path>
            </a:pathLst>
          </a:custGeom>
          <a:solidFill>
            <a:srgbClr val="FFFFFF"/>
          </a:solidFill>
          <a:ln w="127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33" name="Shape 133"/>
          <p:cNvSpPr/>
          <p:nvPr/>
        </p:nvSpPr>
        <p:spPr>
          <a:xfrm>
            <a:off x="252925" y="1523790"/>
            <a:ext cx="2024520" cy="12011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900"/>
            </a:lvl1pPr>
          </a:lstStyle>
          <a:p>
            <a:pPr/>
            <a:r>
              <a:t>If only our recruiters could hire the best like the unicorns do.</a:t>
            </a:r>
          </a:p>
        </p:txBody>
      </p:sp>
    </p:spTree>
  </p:cSld>
  <p:clrMapOvr>
    <a:masterClrMapping/>
  </p:clrMapOvr>
  <mc:AlternateContent xmlns:mc="http://schemas.openxmlformats.org/markup-compatibility/2006">
    <mc:Choice xmlns:p14="http://schemas.microsoft.com/office/powerpoint/2010/main" Requires="p14">
      <p:transition spd="fast" advClick="1" p14:dur="250">
        <p:dissolv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xfrm>
            <a:off x="16199" y="282256"/>
            <a:ext cx="8229601" cy="716730"/>
          </a:xfrm>
          <a:prstGeom prst="rect">
            <a:avLst/>
          </a:prstGeom>
        </p:spPr>
        <p:txBody>
          <a:bodyPr/>
          <a:lstStyle>
            <a:lvl1pPr>
              <a:defRPr sz="3200"/>
            </a:lvl1pPr>
          </a:lstStyle>
          <a:p>
            <a:pPr/>
            <a:r>
              <a:t>The “Buy” Mindset Meets Reality</a:t>
            </a:r>
          </a:p>
        </p:txBody>
      </p:sp>
      <p:pic>
        <p:nvPicPr>
          <p:cNvPr id="136" name="pasted-image.pdf"/>
          <p:cNvPicPr>
            <a:picLocks noChangeAspect="1"/>
          </p:cNvPicPr>
          <p:nvPr/>
        </p:nvPicPr>
        <p:blipFill>
          <a:blip r:embed="rId2">
            <a:extLst/>
          </a:blip>
          <a:stretch>
            <a:fillRect/>
          </a:stretch>
        </p:blipFill>
        <p:spPr>
          <a:xfrm>
            <a:off x="705634" y="3213973"/>
            <a:ext cx="753978" cy="1090861"/>
          </a:xfrm>
          <a:prstGeom prst="rect">
            <a:avLst/>
          </a:prstGeom>
          <a:ln w="12700">
            <a:miter lim="400000"/>
          </a:ln>
        </p:spPr>
      </p:pic>
      <p:sp>
        <p:nvSpPr>
          <p:cNvPr id="137" name="Shape 137"/>
          <p:cNvSpPr/>
          <p:nvPr/>
        </p:nvSpPr>
        <p:spPr>
          <a:xfrm>
            <a:off x="196029" y="1505490"/>
            <a:ext cx="2138364" cy="1668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1" y="0"/>
                </a:moveTo>
                <a:cubicBezTo>
                  <a:pt x="287" y="0"/>
                  <a:pt x="0" y="368"/>
                  <a:pt x="0" y="822"/>
                </a:cubicBezTo>
                <a:lnTo>
                  <a:pt x="0" y="15469"/>
                </a:lnTo>
                <a:cubicBezTo>
                  <a:pt x="0" y="15923"/>
                  <a:pt x="287" y="16291"/>
                  <a:pt x="641" y="16291"/>
                </a:cubicBezTo>
                <a:lnTo>
                  <a:pt x="5083" y="16291"/>
                </a:lnTo>
                <a:lnTo>
                  <a:pt x="6454" y="21600"/>
                </a:lnTo>
                <a:lnTo>
                  <a:pt x="7825" y="16291"/>
                </a:lnTo>
                <a:lnTo>
                  <a:pt x="20959" y="16291"/>
                </a:lnTo>
                <a:cubicBezTo>
                  <a:pt x="21313" y="16291"/>
                  <a:pt x="21600" y="15923"/>
                  <a:pt x="21600" y="15469"/>
                </a:cubicBezTo>
                <a:lnTo>
                  <a:pt x="21600" y="822"/>
                </a:lnTo>
                <a:cubicBezTo>
                  <a:pt x="21600" y="368"/>
                  <a:pt x="21313" y="0"/>
                  <a:pt x="20959" y="0"/>
                </a:cubicBezTo>
                <a:lnTo>
                  <a:pt x="641" y="0"/>
                </a:lnTo>
                <a:close/>
              </a:path>
            </a:pathLst>
          </a:custGeom>
          <a:solidFill>
            <a:srgbClr val="FFFFFF"/>
          </a:solidFill>
          <a:ln w="127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38" name="Shape 138"/>
          <p:cNvSpPr/>
          <p:nvPr/>
        </p:nvSpPr>
        <p:spPr>
          <a:xfrm>
            <a:off x="252925" y="1523790"/>
            <a:ext cx="2024520" cy="12011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900"/>
            </a:lvl1pPr>
          </a:lstStyle>
          <a:p>
            <a:pPr/>
            <a:r>
              <a:t>If only our recruiters could hire the best like the unicorns do.</a:t>
            </a:r>
          </a:p>
        </p:txBody>
      </p:sp>
      <p:sp>
        <p:nvSpPr>
          <p:cNvPr id="139" name="Shape 139"/>
          <p:cNvSpPr/>
          <p:nvPr/>
        </p:nvSpPr>
        <p:spPr>
          <a:xfrm>
            <a:off x="1506862" y="1862112"/>
            <a:ext cx="3500438" cy="15204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36" y="0"/>
                </a:moveTo>
                <a:cubicBezTo>
                  <a:pt x="7420" y="0"/>
                  <a:pt x="7244" y="404"/>
                  <a:pt x="7244" y="902"/>
                </a:cubicBezTo>
                <a:lnTo>
                  <a:pt x="7244" y="11164"/>
                </a:lnTo>
                <a:lnTo>
                  <a:pt x="0" y="21600"/>
                </a:lnTo>
                <a:lnTo>
                  <a:pt x="8260" y="13160"/>
                </a:lnTo>
                <a:lnTo>
                  <a:pt x="21208" y="13160"/>
                </a:lnTo>
                <a:cubicBezTo>
                  <a:pt x="21425" y="13160"/>
                  <a:pt x="21600" y="12756"/>
                  <a:pt x="21600" y="12257"/>
                </a:cubicBezTo>
                <a:lnTo>
                  <a:pt x="21600" y="902"/>
                </a:lnTo>
                <a:cubicBezTo>
                  <a:pt x="21600" y="404"/>
                  <a:pt x="21425" y="0"/>
                  <a:pt x="21208" y="0"/>
                </a:cubicBezTo>
                <a:lnTo>
                  <a:pt x="7636" y="0"/>
                </a:lnTo>
                <a:close/>
              </a:path>
            </a:pathLst>
          </a:custGeom>
          <a:solidFill>
            <a:srgbClr val="FFFFFF"/>
          </a:solidFill>
          <a:ln w="127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40" name="Shape 140"/>
          <p:cNvSpPr/>
          <p:nvPr/>
        </p:nvSpPr>
        <p:spPr>
          <a:xfrm>
            <a:off x="2813914" y="1867711"/>
            <a:ext cx="2151064" cy="9217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900"/>
            </a:lvl1pPr>
          </a:lstStyle>
          <a:p>
            <a:pPr/>
            <a:r>
              <a:t>Adrian, where did you find all of your talent??</a:t>
            </a:r>
          </a:p>
        </p:txBody>
      </p:sp>
      <p:sp>
        <p:nvSpPr>
          <p:cNvPr id="141" name="Shape 141"/>
          <p:cNvSpPr/>
          <p:nvPr/>
        </p:nvSpPr>
        <p:spPr>
          <a:xfrm>
            <a:off x="402956" y="4245732"/>
            <a:ext cx="1359333" cy="6952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pPr>
            <a:r>
              <a:t>C-Level Execs</a:t>
            </a:r>
          </a:p>
          <a:p>
            <a:pPr>
              <a:defRPr b="1"/>
            </a:pPr>
            <a:r>
              <a:t>Fortune 100’s</a:t>
            </a:r>
          </a:p>
        </p:txBody>
      </p:sp>
      <p:pic>
        <p:nvPicPr>
          <p:cNvPr id="142" name="pasted-image.png"/>
          <p:cNvPicPr>
            <a:picLocks noChangeAspect="1"/>
          </p:cNvPicPr>
          <p:nvPr/>
        </p:nvPicPr>
        <p:blipFill>
          <a:blip r:embed="rId3">
            <a:extLst/>
          </a:blip>
          <a:stretch>
            <a:fillRect/>
          </a:stretch>
        </p:blipFill>
        <p:spPr>
          <a:xfrm>
            <a:off x="6471822" y="2416583"/>
            <a:ext cx="1396603" cy="1431518"/>
          </a:xfrm>
          <a:prstGeom prst="rect">
            <a:avLst/>
          </a:prstGeom>
          <a:ln w="12700">
            <a:miter lim="400000"/>
          </a:ln>
        </p:spPr>
      </p:pic>
      <p:sp>
        <p:nvSpPr>
          <p:cNvPr id="143" name="Shape 143"/>
          <p:cNvSpPr/>
          <p:nvPr/>
        </p:nvSpPr>
        <p:spPr>
          <a:xfrm>
            <a:off x="6417788" y="3887838"/>
            <a:ext cx="1704515" cy="4920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a:pPr>
            <a:r>
              <a:t>Adrian Cockcroft</a:t>
            </a:r>
          </a:p>
          <a:p>
            <a:pPr algn="ctr">
              <a:defRPr b="1"/>
            </a:pPr>
            <a:r>
              <a:t>(Netflix at the time)</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5" name="pasted-image.pdf"/>
          <p:cNvPicPr>
            <a:picLocks noChangeAspect="1"/>
          </p:cNvPicPr>
          <p:nvPr/>
        </p:nvPicPr>
        <p:blipFill>
          <a:blip r:embed="rId3">
            <a:extLst/>
          </a:blip>
          <a:stretch>
            <a:fillRect/>
          </a:stretch>
        </p:blipFill>
        <p:spPr>
          <a:xfrm>
            <a:off x="705634" y="3213973"/>
            <a:ext cx="753978" cy="1090861"/>
          </a:xfrm>
          <a:prstGeom prst="rect">
            <a:avLst/>
          </a:prstGeom>
          <a:ln w="12700">
            <a:miter lim="400000"/>
          </a:ln>
        </p:spPr>
      </p:pic>
      <p:sp>
        <p:nvSpPr>
          <p:cNvPr id="146" name="Shape 146"/>
          <p:cNvSpPr/>
          <p:nvPr/>
        </p:nvSpPr>
        <p:spPr>
          <a:xfrm>
            <a:off x="196029" y="1505490"/>
            <a:ext cx="2138364" cy="1668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1" y="0"/>
                </a:moveTo>
                <a:cubicBezTo>
                  <a:pt x="287" y="0"/>
                  <a:pt x="0" y="368"/>
                  <a:pt x="0" y="822"/>
                </a:cubicBezTo>
                <a:lnTo>
                  <a:pt x="0" y="15469"/>
                </a:lnTo>
                <a:cubicBezTo>
                  <a:pt x="0" y="15923"/>
                  <a:pt x="287" y="16291"/>
                  <a:pt x="641" y="16291"/>
                </a:cubicBezTo>
                <a:lnTo>
                  <a:pt x="5083" y="16291"/>
                </a:lnTo>
                <a:lnTo>
                  <a:pt x="6454" y="21600"/>
                </a:lnTo>
                <a:lnTo>
                  <a:pt x="7825" y="16291"/>
                </a:lnTo>
                <a:lnTo>
                  <a:pt x="20959" y="16291"/>
                </a:lnTo>
                <a:cubicBezTo>
                  <a:pt x="21313" y="16291"/>
                  <a:pt x="21600" y="15923"/>
                  <a:pt x="21600" y="15469"/>
                </a:cubicBezTo>
                <a:lnTo>
                  <a:pt x="21600" y="822"/>
                </a:lnTo>
                <a:cubicBezTo>
                  <a:pt x="21600" y="368"/>
                  <a:pt x="21313" y="0"/>
                  <a:pt x="20959" y="0"/>
                </a:cubicBezTo>
                <a:lnTo>
                  <a:pt x="641" y="0"/>
                </a:lnTo>
                <a:close/>
              </a:path>
            </a:pathLst>
          </a:custGeom>
          <a:solidFill>
            <a:srgbClr val="FFFFFF"/>
          </a:solidFill>
          <a:ln w="127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47" name="Shape 147"/>
          <p:cNvSpPr/>
          <p:nvPr/>
        </p:nvSpPr>
        <p:spPr>
          <a:xfrm>
            <a:off x="252925" y="1523790"/>
            <a:ext cx="2024520" cy="12011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900"/>
            </a:lvl1pPr>
          </a:lstStyle>
          <a:p>
            <a:pPr/>
            <a:r>
              <a:t>If only our recruiters could hire the best like the unicorns do.</a:t>
            </a:r>
          </a:p>
        </p:txBody>
      </p:sp>
      <p:sp>
        <p:nvSpPr>
          <p:cNvPr id="148" name="Shape 148"/>
          <p:cNvSpPr/>
          <p:nvPr/>
        </p:nvSpPr>
        <p:spPr>
          <a:xfrm>
            <a:off x="1506862" y="1862112"/>
            <a:ext cx="3500438" cy="15204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36" y="0"/>
                </a:moveTo>
                <a:cubicBezTo>
                  <a:pt x="7420" y="0"/>
                  <a:pt x="7244" y="404"/>
                  <a:pt x="7244" y="902"/>
                </a:cubicBezTo>
                <a:lnTo>
                  <a:pt x="7244" y="11164"/>
                </a:lnTo>
                <a:lnTo>
                  <a:pt x="0" y="21600"/>
                </a:lnTo>
                <a:lnTo>
                  <a:pt x="8260" y="13160"/>
                </a:lnTo>
                <a:lnTo>
                  <a:pt x="21208" y="13160"/>
                </a:lnTo>
                <a:cubicBezTo>
                  <a:pt x="21425" y="13160"/>
                  <a:pt x="21600" y="12756"/>
                  <a:pt x="21600" y="12257"/>
                </a:cubicBezTo>
                <a:lnTo>
                  <a:pt x="21600" y="902"/>
                </a:lnTo>
                <a:cubicBezTo>
                  <a:pt x="21600" y="404"/>
                  <a:pt x="21425" y="0"/>
                  <a:pt x="21208" y="0"/>
                </a:cubicBezTo>
                <a:lnTo>
                  <a:pt x="7636" y="0"/>
                </a:lnTo>
                <a:close/>
              </a:path>
            </a:pathLst>
          </a:custGeom>
          <a:solidFill>
            <a:srgbClr val="FFFFFF"/>
          </a:solidFill>
          <a:ln w="127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49" name="Shape 149"/>
          <p:cNvSpPr/>
          <p:nvPr/>
        </p:nvSpPr>
        <p:spPr>
          <a:xfrm>
            <a:off x="2813914" y="1867711"/>
            <a:ext cx="2151064" cy="9217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900"/>
            </a:lvl1pPr>
          </a:lstStyle>
          <a:p>
            <a:pPr/>
            <a:r>
              <a:t>Adrian, where did you find all of your talent??</a:t>
            </a:r>
          </a:p>
        </p:txBody>
      </p:sp>
      <p:pic>
        <p:nvPicPr>
          <p:cNvPr id="150" name="pasted-image.png"/>
          <p:cNvPicPr>
            <a:picLocks noChangeAspect="1"/>
          </p:cNvPicPr>
          <p:nvPr/>
        </p:nvPicPr>
        <p:blipFill>
          <a:blip r:embed="rId4">
            <a:extLst/>
          </a:blip>
          <a:stretch>
            <a:fillRect/>
          </a:stretch>
        </p:blipFill>
        <p:spPr>
          <a:xfrm>
            <a:off x="6471822" y="2416583"/>
            <a:ext cx="1396603" cy="1431518"/>
          </a:xfrm>
          <a:prstGeom prst="rect">
            <a:avLst/>
          </a:prstGeom>
          <a:ln w="12700">
            <a:miter lim="400000"/>
          </a:ln>
        </p:spPr>
      </p:pic>
      <p:sp>
        <p:nvSpPr>
          <p:cNvPr id="151" name="Shape 151"/>
          <p:cNvSpPr/>
          <p:nvPr/>
        </p:nvSpPr>
        <p:spPr>
          <a:xfrm>
            <a:off x="6417788" y="3887838"/>
            <a:ext cx="1704515" cy="4920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a:pPr>
            <a:r>
              <a:t>Adrian Cockcroft</a:t>
            </a:r>
          </a:p>
          <a:p>
            <a:pPr algn="ctr">
              <a:defRPr b="1"/>
            </a:pPr>
            <a:r>
              <a:t>(Netflix at the time)</a:t>
            </a:r>
          </a:p>
        </p:txBody>
      </p:sp>
      <p:sp>
        <p:nvSpPr>
          <p:cNvPr id="152" name="Shape 152"/>
          <p:cNvSpPr/>
          <p:nvPr/>
        </p:nvSpPr>
        <p:spPr>
          <a:xfrm>
            <a:off x="402956" y="4245732"/>
            <a:ext cx="1359333" cy="6952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pPr>
            <a:r>
              <a:t>C-Level Execs</a:t>
            </a:r>
          </a:p>
          <a:p>
            <a:pPr>
              <a:defRPr b="1"/>
            </a:pPr>
            <a:r>
              <a:t>Fortune 100’s</a:t>
            </a:r>
          </a:p>
        </p:txBody>
      </p:sp>
      <p:sp>
        <p:nvSpPr>
          <p:cNvPr id="153" name="Shape 153"/>
          <p:cNvSpPr/>
          <p:nvPr/>
        </p:nvSpPr>
        <p:spPr>
          <a:xfrm>
            <a:off x="5970539" y="1355404"/>
            <a:ext cx="2138363" cy="1020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1" y="0"/>
                </a:moveTo>
                <a:cubicBezTo>
                  <a:pt x="287" y="0"/>
                  <a:pt x="0" y="602"/>
                  <a:pt x="0" y="1344"/>
                </a:cubicBezTo>
                <a:lnTo>
                  <a:pt x="0" y="12807"/>
                </a:lnTo>
                <a:cubicBezTo>
                  <a:pt x="0" y="13549"/>
                  <a:pt x="287" y="14151"/>
                  <a:pt x="641" y="14151"/>
                </a:cubicBezTo>
                <a:lnTo>
                  <a:pt x="9325" y="14151"/>
                </a:lnTo>
                <a:lnTo>
                  <a:pt x="10287" y="21600"/>
                </a:lnTo>
                <a:lnTo>
                  <a:pt x="11245" y="14151"/>
                </a:lnTo>
                <a:lnTo>
                  <a:pt x="20959" y="14151"/>
                </a:lnTo>
                <a:cubicBezTo>
                  <a:pt x="21313" y="14151"/>
                  <a:pt x="21600" y="13549"/>
                  <a:pt x="21600" y="12807"/>
                </a:cubicBezTo>
                <a:lnTo>
                  <a:pt x="21600" y="1344"/>
                </a:lnTo>
                <a:cubicBezTo>
                  <a:pt x="21600" y="602"/>
                  <a:pt x="21313" y="0"/>
                  <a:pt x="20959" y="0"/>
                </a:cubicBezTo>
                <a:lnTo>
                  <a:pt x="641" y="0"/>
                </a:lnTo>
                <a:close/>
              </a:path>
            </a:pathLst>
          </a:custGeom>
          <a:solidFill>
            <a:srgbClr val="FFFFFF"/>
          </a:solidFill>
          <a:ln w="127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54" name="Shape 154"/>
          <p:cNvSpPr/>
          <p:nvPr/>
        </p:nvSpPr>
        <p:spPr>
          <a:xfrm>
            <a:off x="6210617" y="1348459"/>
            <a:ext cx="1842813" cy="6423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900"/>
            </a:lvl1pPr>
          </a:lstStyle>
          <a:p>
            <a:pPr/>
            <a:r>
              <a:t>“I hired them from you!</a:t>
            </a:r>
          </a:p>
        </p:txBody>
      </p:sp>
      <p:sp>
        <p:nvSpPr>
          <p:cNvPr id="155" name="Shape 155"/>
          <p:cNvSpPr/>
          <p:nvPr>
            <p:ph type="title"/>
          </p:nvPr>
        </p:nvSpPr>
        <p:spPr>
          <a:xfrm>
            <a:off x="16199" y="282256"/>
            <a:ext cx="8229601" cy="716730"/>
          </a:xfrm>
          <a:prstGeom prst="rect">
            <a:avLst/>
          </a:prstGeom>
        </p:spPr>
        <p:txBody>
          <a:bodyPr/>
          <a:lstStyle>
            <a:lvl1pPr>
              <a:defRPr sz="3200"/>
            </a:lvl1pPr>
          </a:lstStyle>
          <a:p>
            <a:pPr/>
            <a:r>
              <a:t>The “Buy” Mindset Meets Reality</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nvSpPr>
        <p:spPr>
          <a:xfrm>
            <a:off x="2073812" y="1813473"/>
            <a:ext cx="5637125" cy="19340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spcBef>
                <a:spcPts val="2500"/>
              </a:spcBef>
              <a:defRPr b="1" sz="2800"/>
            </a:pPr>
            <a:r>
              <a:t>Grow the talent</a:t>
            </a:r>
          </a:p>
          <a:p>
            <a:pPr>
              <a:spcBef>
                <a:spcPts val="2500"/>
              </a:spcBef>
              <a:defRPr b="1" sz="2800"/>
            </a:pPr>
            <a:r>
              <a:t>Retain the talent</a:t>
            </a:r>
          </a:p>
          <a:p>
            <a:pPr>
              <a:spcBef>
                <a:spcPts val="2500"/>
              </a:spcBef>
              <a:defRPr b="1" sz="2800"/>
            </a:pPr>
            <a:r>
              <a:t>Happy talent attracts more talent</a:t>
            </a:r>
          </a:p>
        </p:txBody>
      </p:sp>
      <p:sp>
        <p:nvSpPr>
          <p:cNvPr id="160" name="Shape 160"/>
          <p:cNvSpPr/>
          <p:nvPr>
            <p:ph type="title"/>
          </p:nvPr>
        </p:nvSpPr>
        <p:spPr>
          <a:xfrm>
            <a:off x="41599" y="177406"/>
            <a:ext cx="8229601" cy="716729"/>
          </a:xfrm>
          <a:prstGeom prst="rect">
            <a:avLst/>
          </a:prstGeom>
        </p:spPr>
        <p:txBody>
          <a:bodyPr/>
          <a:lstStyle>
            <a:lvl1pPr>
              <a:defRPr sz="3200"/>
            </a:lvl1pPr>
          </a:lstStyle>
          <a:p>
            <a:pPr/>
            <a:r>
              <a:t>The “Grow” Mindset</a:t>
            </a:r>
          </a:p>
        </p:txBody>
      </p:sp>
      <p:sp>
        <p:nvSpPr>
          <p:cNvPr id="161" name="Shape 161"/>
          <p:cNvSpPr/>
          <p:nvPr/>
        </p:nvSpPr>
        <p:spPr>
          <a:xfrm>
            <a:off x="1458463" y="1782148"/>
            <a:ext cx="551062" cy="554322"/>
          </a:xfrm>
          <a:prstGeom prst="ellipse">
            <a:avLst/>
          </a:prstGeom>
          <a:solidFill>
            <a:srgbClr val="BF1E2E"/>
          </a:solidFill>
          <a:ln w="12700">
            <a:miter lim="400000"/>
          </a:ln>
          <a:extLst>
            <a:ext uri="{C572A759-6A51-4108-AA02-DFA0A04FC94B}">
              <ma14:wrappingTextBoxFlag xmlns:ma14="http://schemas.microsoft.com/office/mac/drawingml/2011/main" val="1"/>
            </a:ext>
          </a:extLst>
        </p:spPr>
        <p:txBody>
          <a:bodyPr lIns="45719" rIns="45719" anchor="ctr"/>
          <a:lstStyle>
            <a:lvl1pPr>
              <a:defRPr b="1" sz="2600">
                <a:solidFill>
                  <a:srgbClr val="FFFFFF"/>
                </a:solidFill>
              </a:defRPr>
            </a:lvl1pPr>
          </a:lstStyle>
          <a:p>
            <a:pPr/>
            <a:r>
              <a:t>1</a:t>
            </a:r>
          </a:p>
        </p:txBody>
      </p:sp>
      <p:sp>
        <p:nvSpPr>
          <p:cNvPr id="162" name="Shape 162"/>
          <p:cNvSpPr/>
          <p:nvPr/>
        </p:nvSpPr>
        <p:spPr>
          <a:xfrm>
            <a:off x="1458463" y="2503315"/>
            <a:ext cx="551062" cy="554322"/>
          </a:xfrm>
          <a:prstGeom prst="ellipse">
            <a:avLst/>
          </a:prstGeom>
          <a:solidFill>
            <a:srgbClr val="BF1E2E"/>
          </a:solidFill>
          <a:ln w="12700">
            <a:miter lim="400000"/>
          </a:ln>
          <a:extLst>
            <a:ext uri="{C572A759-6A51-4108-AA02-DFA0A04FC94B}">
              <ma14:wrappingTextBoxFlag xmlns:ma14="http://schemas.microsoft.com/office/mac/drawingml/2011/main" val="1"/>
            </a:ext>
          </a:extLst>
        </p:spPr>
        <p:txBody>
          <a:bodyPr lIns="45719" rIns="45719" anchor="ctr"/>
          <a:lstStyle>
            <a:lvl1pPr>
              <a:defRPr b="1" sz="2600">
                <a:solidFill>
                  <a:srgbClr val="FFFFFF"/>
                </a:solidFill>
              </a:defRPr>
            </a:lvl1pPr>
          </a:lstStyle>
          <a:p>
            <a:pPr/>
            <a:r>
              <a:t>2</a:t>
            </a:r>
          </a:p>
        </p:txBody>
      </p:sp>
      <p:sp>
        <p:nvSpPr>
          <p:cNvPr id="163" name="Shape 163"/>
          <p:cNvSpPr/>
          <p:nvPr/>
        </p:nvSpPr>
        <p:spPr>
          <a:xfrm>
            <a:off x="1458463" y="3224483"/>
            <a:ext cx="551062" cy="554322"/>
          </a:xfrm>
          <a:prstGeom prst="ellipse">
            <a:avLst/>
          </a:prstGeom>
          <a:solidFill>
            <a:srgbClr val="BF1E2E"/>
          </a:solidFill>
          <a:ln w="12700">
            <a:miter lim="400000"/>
          </a:ln>
          <a:extLst>
            <a:ext uri="{C572A759-6A51-4108-AA02-DFA0A04FC94B}">
              <ma14:wrappingTextBoxFlag xmlns:ma14="http://schemas.microsoft.com/office/mac/drawingml/2011/main" val="1"/>
            </a:ext>
          </a:extLst>
        </p:spPr>
        <p:txBody>
          <a:bodyPr lIns="45719" rIns="45719" anchor="ctr"/>
          <a:lstStyle>
            <a:lvl1pPr>
              <a:defRPr b="1" sz="2600">
                <a:solidFill>
                  <a:srgbClr val="FFFFFF"/>
                </a:solidFill>
              </a:defRPr>
            </a:lvl1pPr>
          </a:lstStyle>
          <a:p>
            <a:pPr/>
            <a:r>
              <a:t>3</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simple-light">
  <a:themeElements>
    <a:clrScheme name="simple-ligh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simple-light">
      <a:majorFont>
        <a:latin typeface="Helvetica"/>
        <a:ea typeface="Helvetica"/>
        <a:cs typeface="Helvetica"/>
      </a:majorFont>
      <a:minorFont>
        <a:latin typeface="Helvetica Neue"/>
        <a:ea typeface="Helvetica Neue"/>
        <a:cs typeface="Helvetica Neue"/>
      </a:minorFont>
    </a:fontScheme>
    <a:fmtScheme name="simple-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light">
  <a:themeElements>
    <a:clrScheme name="simple-light">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simple-light">
      <a:majorFont>
        <a:latin typeface="Helvetica"/>
        <a:ea typeface="Helvetica"/>
        <a:cs typeface="Helvetica"/>
      </a:majorFont>
      <a:minorFont>
        <a:latin typeface="Helvetica Neue"/>
        <a:ea typeface="Helvetica Neue"/>
        <a:cs typeface="Helvetica Neue"/>
      </a:minorFont>
    </a:fontScheme>
    <a:fmtScheme name="simple-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