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256" r:id="rId6"/>
    <p:sldId id="262" r:id="rId7"/>
    <p:sldId id="263" r:id="rId8"/>
    <p:sldId id="266" r:id="rId9"/>
    <p:sldId id="292" r:id="rId10"/>
    <p:sldId id="289" r:id="rId11"/>
    <p:sldId id="298" r:id="rId12"/>
    <p:sldId id="311" r:id="rId13"/>
    <p:sldId id="268" r:id="rId14"/>
    <p:sldId id="309" r:id="rId15"/>
    <p:sldId id="313" r:id="rId16"/>
    <p:sldId id="315" r:id="rId17"/>
    <p:sldId id="314" r:id="rId18"/>
    <p:sldId id="318" r:id="rId19"/>
    <p:sldId id="306" r:id="rId20"/>
    <p:sldId id="282" r:id="rId21"/>
    <p:sldId id="283" r:id="rId22"/>
    <p:sldId id="30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orient="horz" pos="1260" userDrawn="1">
          <p15:clr>
            <a:srgbClr val="A4A3A4"/>
          </p15:clr>
        </p15:guide>
        <p15:guide id="3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003252"/>
    <a:srgbClr val="77B021"/>
    <a:srgbClr val="416812"/>
    <a:srgbClr val="B61E36"/>
    <a:srgbClr val="F37422"/>
    <a:srgbClr val="003B5C"/>
    <a:srgbClr val="FDA01A"/>
    <a:srgbClr val="0071BF"/>
    <a:srgbClr val="5A4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5060" autoAdjust="0"/>
  </p:normalViewPr>
  <p:slideViewPr>
    <p:cSldViewPr snapToObjects="1">
      <p:cViewPr>
        <p:scale>
          <a:sx n="100" d="100"/>
          <a:sy n="100" d="100"/>
        </p:scale>
        <p:origin x="1416" y="920"/>
      </p:cViewPr>
      <p:guideLst>
        <p:guide orient="horz" pos="1656"/>
        <p:guide orient="horz" pos="1260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3D342-EFFB-BE49-9F5B-B522D2FBEC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B2F9-7ADC-CA44-BE15-5E4974FF2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09F78-0250-AD4F-967A-E5C562A37DE7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2EABA-BF46-7046-BD04-897B73E5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8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(Jim Slide)</a:t>
            </a:r>
          </a:p>
          <a:p>
            <a:r>
              <a:rPr lang="en-US" dirty="0"/>
              <a:t>Small batch sizes: we thought we could control, but it's a larger nut to crack (business, planning teams,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Current process: "</a:t>
            </a:r>
            <a:r>
              <a:rPr lang="en-US" b="1" dirty="0">
                <a:solidFill>
                  <a:srgbClr val="FF0000"/>
                </a:solidFill>
              </a:rPr>
              <a:t>Slowest common denominator</a:t>
            </a:r>
            <a:r>
              <a:rPr lang="en-US" dirty="0">
                <a:solidFill>
                  <a:srgbClr val="FF0000"/>
                </a:solidFill>
              </a:rPr>
              <a:t>". </a:t>
            </a:r>
            <a:r>
              <a:rPr lang="en-US" dirty="0"/>
              <a:t>One size fits all, regardless of batch size</a:t>
            </a:r>
          </a:p>
          <a:p>
            <a:r>
              <a:rPr lang="en-US" dirty="0"/>
              <a:t>Shift from time based release -&gt; readiness based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8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Help areas – less focus on transient projects and more on releases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846809-E368-5941-892D-C29E5B70B821}" type="slidenum">
              <a:rPr lang="en-US" sz="1200">
                <a:latin typeface="Calibri" charset="0"/>
                <a:cs typeface="Arial" charset="0"/>
              </a:rPr>
              <a:pPr eaLnBrk="1" hangingPunct="1"/>
              <a:t>16</a:t>
            </a:fld>
            <a:endParaRPr lang="en-US" sz="1200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7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03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Optimized the middle</a:t>
            </a:r>
          </a:p>
          <a:p>
            <a:r>
              <a:rPr lang="en-US" dirty="0">
                <a:latin typeface="Calibri" charset="0"/>
              </a:rPr>
              <a:t>Very slow getting work into lines (starvation)</a:t>
            </a:r>
          </a:p>
          <a:p>
            <a:r>
              <a:rPr lang="en-US" dirty="0">
                <a:latin typeface="Calibri" charset="0"/>
              </a:rPr>
              <a:t>Very slow cycle</a:t>
            </a:r>
            <a:r>
              <a:rPr lang="en-US" baseline="0" dirty="0">
                <a:latin typeface="Calibri" charset="0"/>
              </a:rPr>
              <a:t> time from business idea -&gt; card on board</a:t>
            </a:r>
          </a:p>
          <a:p>
            <a:r>
              <a:rPr lang="en-US" baseline="0" dirty="0">
                <a:latin typeface="Calibri" charset="0"/>
              </a:rPr>
              <a:t>Very slow cycle time from code commit -&gt; prod deployment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84EAB7-B252-EC42-89CA-BFE98906953C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5</a:t>
            </a:fld>
            <a:endParaRPr lang="en-US" sz="1200" dirty="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7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82DAB-9773-4E61-BD8A-F4768BBF71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Introductions and where we fit into the org chart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Shared services organization: Carmen lives there, building enterprise capabilities</a:t>
            </a:r>
          </a:p>
          <a:p>
            <a:pPr marL="857250" marR="0" lvl="2" indent="-17145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Accountable/responsible 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Business units: Nationwide Financial and Property/Casualty</a:t>
            </a:r>
          </a:p>
          <a:p>
            <a:pPr marL="857250" marR="0" lvl="2" indent="-17145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Cindy/Jim are in Nationwide Financial: lead architects for Digital Assets: we serve X, Y, Z</a:t>
            </a:r>
          </a:p>
          <a:p>
            <a:pPr marL="857250" marR="0" lvl="2" indent="-17145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We’re great at the “scrum” part: </a:t>
            </a:r>
          </a:p>
          <a:p>
            <a:pPr marL="857250" marR="0" lvl="2" indent="-17145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Accountable/responsible : we need to optimize for speed</a:t>
            </a:r>
          </a:p>
          <a:p>
            <a:pPr marL="857250" marR="0" lvl="2" indent="-17145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often depend on back office systems that can’t deliver as fast, but we need to figure to work around</a:t>
            </a:r>
          </a:p>
          <a:p>
            <a:pPr marL="857250" marR="0" lvl="2" indent="-17145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have counterparts in Property/Casualty who are trying to do the same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Jim/Cindy start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(Jim Slide)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Ivory tower joke to transition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How to demonstrate progress with </a:t>
            </a:r>
            <a:r>
              <a:rPr lang="en-US" b="1" dirty="0">
                <a:solidFill>
                  <a:srgbClr val="FF0000"/>
                </a:solidFill>
              </a:rPr>
              <a:t>half empty tool belt, calendar year, speed</a:t>
            </a:r>
            <a:r>
              <a:rPr lang="en-US" b="1" dirty="0"/>
              <a:t> </a:t>
            </a:r>
            <a:r>
              <a:rPr lang="en-US" dirty="0"/>
              <a:t>(visual slide)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Our true north: </a:t>
            </a:r>
            <a:r>
              <a:rPr lang="en-US" b="1" dirty="0"/>
              <a:t>Speed</a:t>
            </a:r>
            <a:r>
              <a:rPr lang="en-US" dirty="0"/>
              <a:t>!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Gene's talk to Nationwide: Optimize for speed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Carmen is bringing in tools for obvious gaps (UCD/UCR)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Theme</a:t>
            </a:r>
            <a:r>
              <a:rPr lang="en-US" baseline="0" dirty="0"/>
              <a:t> of model line: Innovation w/ business area and Enterprise Transformational initiative. One without the other does not provide value.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Harder case is tools that need replaced for capability uplift</a:t>
            </a:r>
          </a:p>
          <a:p>
            <a:pPr lvl="0"/>
            <a:r>
              <a:rPr lang="en-US" dirty="0"/>
              <a:t>-----------------------</a:t>
            </a:r>
          </a:p>
          <a:p>
            <a:pPr lvl="0"/>
            <a:r>
              <a:rPr lang="en-US" dirty="0"/>
              <a:t>Cindy/Jim: Nationwide Financial (specific business unit at Nationwide, model line)</a:t>
            </a:r>
          </a:p>
          <a:p>
            <a:pPr lvl="1"/>
            <a:r>
              <a:rPr lang="en-US" dirty="0"/>
              <a:t>One of top goals: accelerating solution delivery</a:t>
            </a:r>
          </a:p>
          <a:p>
            <a:pPr lvl="1"/>
            <a:r>
              <a:rPr lang="en-US" dirty="0"/>
              <a:t>We’re also try to speed up adoption of changes</a:t>
            </a:r>
          </a:p>
          <a:p>
            <a:pPr lvl="1"/>
            <a:r>
              <a:rPr lang="en-US" dirty="0"/>
              <a:t>Model line: from Lean parlance: adopt as many tools and practices as quickly as possible</a:t>
            </a:r>
          </a:p>
          <a:p>
            <a:pPr lvl="0"/>
            <a:r>
              <a:rPr lang="en-US" dirty="0"/>
              <a:t>The problem we faced</a:t>
            </a:r>
          </a:p>
          <a:p>
            <a:pPr lvl="1"/>
            <a:r>
              <a:rPr lang="en-US" dirty="0"/>
              <a:t>We get all excited when we get together, go back to buildings, and revert to not talking with each other</a:t>
            </a:r>
          </a:p>
          <a:p>
            <a:pPr lvl="1"/>
            <a:r>
              <a:rPr lang="en-US" dirty="0"/>
              <a:t>Getting off of local tools: Carmen created great reference tools, but we’ve solve many of them</a:t>
            </a:r>
          </a:p>
          <a:p>
            <a:pPr lvl="1"/>
            <a:r>
              <a:rPr lang="en-US" dirty="0"/>
              <a:t>Risk averse culture: creates slow decision making; that’s very typical for an insurance company</a:t>
            </a:r>
          </a:p>
          <a:p>
            <a:pPr lvl="0"/>
            <a:r>
              <a:rPr lang="en-US" dirty="0"/>
              <a:t>What we did to</a:t>
            </a:r>
          </a:p>
          <a:p>
            <a:pPr lvl="1"/>
            <a:r>
              <a:rPr lang="en-US" dirty="0"/>
              <a:t>Expanded scope: GitHub maybe not top of Carmen’s tool chain, but it is one of ours</a:t>
            </a:r>
          </a:p>
          <a:p>
            <a:pPr lvl="1"/>
            <a:r>
              <a:rPr lang="en-US" dirty="0"/>
              <a:t> </a:t>
            </a:r>
          </a:p>
          <a:p>
            <a:pPr lvl="0"/>
            <a:r>
              <a:rPr lang="en-US" dirty="0"/>
              <a:t>What happened</a:t>
            </a:r>
          </a:p>
          <a:p>
            <a:pPr lvl="1"/>
            <a:r>
              <a:rPr lang="en-US" dirty="0"/>
              <a:t>Metrics and outcomes</a:t>
            </a:r>
          </a:p>
          <a:p>
            <a:pPr lvl="2"/>
            <a:r>
              <a:rPr lang="en-US" dirty="0"/>
              <a:t>Code deployment lead times, deployment outcomes</a:t>
            </a:r>
          </a:p>
          <a:p>
            <a:pPr lvl="2"/>
            <a:r>
              <a:rPr lang="en-US" dirty="0"/>
              <a:t>Evidence of improved customer outcomes: NPS, larger budgets</a:t>
            </a:r>
          </a:p>
          <a:p>
            <a:pPr lvl="2"/>
            <a:r>
              <a:rPr lang="en-US" dirty="0"/>
              <a:t>Progress: two capability lists</a:t>
            </a:r>
          </a:p>
          <a:p>
            <a:pPr lvl="3"/>
            <a:r>
              <a:rPr lang="en-US" dirty="0"/>
              <a:t>DevOps capabilities: practices, culture, goals, prioritize</a:t>
            </a:r>
          </a:p>
          <a:p>
            <a:pPr lvl="3"/>
            <a:r>
              <a:rPr lang="en-US" dirty="0"/>
              <a:t>12 factor app attributes</a:t>
            </a:r>
          </a:p>
          <a:p>
            <a:pPr lvl="4"/>
            <a:r>
              <a:rPr lang="en-US" dirty="0"/>
              <a:t>(Decision velocity issues around infrastructure provisioning)</a:t>
            </a:r>
          </a:p>
          <a:p>
            <a:pPr lvl="1"/>
            <a:r>
              <a:rPr lang="en-US" dirty="0"/>
              <a:t>What went wrong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(Cindy Slide)</a:t>
            </a:r>
          </a:p>
          <a:p>
            <a:r>
              <a:rPr lang="en-US" dirty="0"/>
              <a:t>SVN -&gt; </a:t>
            </a:r>
            <a:r>
              <a:rPr lang="en-US" dirty="0">
                <a:solidFill>
                  <a:srgbClr val="FF0000"/>
                </a:solidFill>
              </a:rPr>
              <a:t>GitHub</a:t>
            </a:r>
            <a:r>
              <a:rPr lang="en-US" dirty="0"/>
              <a:t> (make the code central to everything vs process)</a:t>
            </a:r>
          </a:p>
          <a:p>
            <a:pPr lvl="1"/>
            <a:r>
              <a:rPr lang="en-US" dirty="0"/>
              <a:t>Inner-sourcing, collaboration, much faster merges</a:t>
            </a:r>
          </a:p>
          <a:p>
            <a:pPr lvl="1"/>
            <a:r>
              <a:rPr lang="en-US" dirty="0"/>
              <a:t>Talk about pain with code reviews</a:t>
            </a:r>
          </a:p>
          <a:p>
            <a:r>
              <a:rPr lang="en-US" dirty="0"/>
              <a:t>HP Suite -&gt; </a:t>
            </a:r>
            <a:r>
              <a:rPr lang="en-US" dirty="0">
                <a:solidFill>
                  <a:srgbClr val="FF0000"/>
                </a:solidFill>
              </a:rPr>
              <a:t>New Relic </a:t>
            </a:r>
            <a:r>
              <a:rPr lang="en-US" dirty="0"/>
              <a:t>(</a:t>
            </a:r>
            <a:r>
              <a:rPr lang="en-US" b="1" dirty="0"/>
              <a:t>90% uplift</a:t>
            </a:r>
            <a:r>
              <a:rPr lang="en-US" dirty="0"/>
              <a:t> in capability features)</a:t>
            </a:r>
          </a:p>
          <a:p>
            <a:r>
              <a:rPr lang="en-US" dirty="0"/>
              <a:t>Manual log curation -&gt; </a:t>
            </a:r>
            <a:r>
              <a:rPr lang="en-US" dirty="0" err="1">
                <a:solidFill>
                  <a:srgbClr val="FF0000"/>
                </a:solidFill>
              </a:rPr>
              <a:t>Splunk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Nitro</a:t>
            </a:r>
            <a:r>
              <a:rPr lang="en-US" dirty="0"/>
              <a:t> metrics vs traditional physical hosting (self-service </a:t>
            </a:r>
            <a:r>
              <a:rPr lang="en-US" b="1" dirty="0"/>
              <a:t>trumps</a:t>
            </a:r>
            <a:r>
              <a:rPr lang="en-US" dirty="0"/>
              <a:t> standardization </a:t>
            </a:r>
            <a:r>
              <a:rPr lang="en-US" b="1" dirty="0"/>
              <a:t>trumps</a:t>
            </a:r>
            <a:r>
              <a:rPr lang="en-US" dirty="0"/>
              <a:t> snowflakes)</a:t>
            </a:r>
          </a:p>
          <a:p>
            <a:pPr marL="342900" lvl="1" indent="0">
              <a:buNone/>
            </a:pPr>
            <a:r>
              <a:rPr lang="en-US" dirty="0"/>
              <a:t>Don’t need to actually use these: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5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business tier from presentation tier (</a:t>
            </a:r>
            <a:r>
              <a:rPr lang="en-US" i="1" dirty="0"/>
              <a:t>Need branding for this)</a:t>
            </a:r>
            <a:endParaRPr lang="en-US" dirty="0"/>
          </a:p>
          <a:p>
            <a:r>
              <a:rPr lang="en-US" dirty="0"/>
              <a:t>Did it out of business need without any enterprise tooling or permission</a:t>
            </a:r>
          </a:p>
          <a:p>
            <a:r>
              <a:rPr lang="en-US" dirty="0">
                <a:solidFill>
                  <a:srgbClr val="FF0000"/>
                </a:solidFill>
              </a:rPr>
              <a:t>Results: Large app releases decreased by 80%, replaced by 150 small presentation tier deploys per month</a:t>
            </a:r>
          </a:p>
          <a:p>
            <a:r>
              <a:rPr lang="en-US" dirty="0"/>
              <a:t>Made it "free" to make changes to </a:t>
            </a:r>
            <a:r>
              <a:rPr lang="en-US" dirty="0" err="1"/>
              <a:t>pres</a:t>
            </a:r>
            <a:r>
              <a:rPr lang="en-US" dirty="0"/>
              <a:t> tier</a:t>
            </a:r>
          </a:p>
          <a:p>
            <a:r>
              <a:rPr lang="en-US" dirty="0"/>
              <a:t>(Jim Slide)</a:t>
            </a:r>
          </a:p>
          <a:p>
            <a:r>
              <a:rPr lang="en-US" dirty="0"/>
              <a:t>Buying a tool cannot achieve this</a:t>
            </a:r>
          </a:p>
          <a:p>
            <a:r>
              <a:rPr lang="en-US" dirty="0"/>
              <a:t>Business is happier</a:t>
            </a:r>
            <a:r>
              <a:rPr lang="en-US" baseline="0" dirty="0"/>
              <a:t> with results without a CMS</a:t>
            </a:r>
          </a:p>
          <a:p>
            <a:r>
              <a:rPr lang="en-US" baseline="0" dirty="0"/>
              <a:t>Process is leaner</a:t>
            </a:r>
            <a:endParaRPr lang="en-US" dirty="0"/>
          </a:p>
          <a:p>
            <a:r>
              <a:rPr lang="en-US" dirty="0"/>
              <a:t>Recent progress: MVC framework moved from Struts to Angular and can leverage content process</a:t>
            </a:r>
          </a:p>
          <a:p>
            <a:pPr lvl="1"/>
            <a:r>
              <a:rPr lang="en-US" dirty="0"/>
              <a:t>Example: adding pages can now be done in hours vs months</a:t>
            </a:r>
          </a:p>
          <a:p>
            <a:pPr lvl="1"/>
            <a:r>
              <a:rPr lang="en-US" i="1" dirty="0"/>
              <a:t>Need to get statistics on campaign solution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(Cindy Slide)</a:t>
            </a:r>
          </a:p>
          <a:p>
            <a:r>
              <a:rPr lang="en-US" dirty="0">
                <a:solidFill>
                  <a:srgbClr val="FF0000"/>
                </a:solidFill>
              </a:rPr>
              <a:t>Tools are not enough – need app/architecture changes</a:t>
            </a:r>
            <a:r>
              <a:rPr lang="en-US" baseline="0" dirty="0">
                <a:solidFill>
                  <a:srgbClr val="FF0000"/>
                </a:solidFill>
              </a:rPr>
              <a:t> as well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12 Factor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Manifesto for building a minimal, portable, and scalable architecture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Control what we can control. </a:t>
            </a:r>
            <a:r>
              <a:rPr lang="en-US" dirty="0"/>
              <a:t>We know we have issues around I&amp;O but we need to have our own house in order first</a:t>
            </a:r>
          </a:p>
          <a:p>
            <a:pPr lvl="1"/>
            <a:r>
              <a:rPr lang="en-US" dirty="0"/>
              <a:t>Example: treat all dependencies as services that can be easily attached and detached (including databases and file system)</a:t>
            </a:r>
          </a:p>
          <a:p>
            <a:pPr lvl="1"/>
            <a:r>
              <a:rPr lang="en-US" dirty="0" err="1"/>
              <a:t>Microservices</a:t>
            </a:r>
            <a:r>
              <a:rPr lang="en-US" dirty="0"/>
              <a:t>/APIs are necessary to decouple from systems of record</a:t>
            </a:r>
          </a:p>
          <a:p>
            <a:r>
              <a:rPr lang="en-US" dirty="0">
                <a:solidFill>
                  <a:srgbClr val="FF0000"/>
                </a:solidFill>
              </a:rPr>
              <a:t>Feature Toggling: Define dark launches, canary launches, multi-variate</a:t>
            </a:r>
          </a:p>
          <a:p>
            <a:r>
              <a:rPr lang="en-US" baseline="0" dirty="0">
                <a:solidFill>
                  <a:srgbClr val="FF0000"/>
                </a:solidFill>
              </a:rPr>
              <a:t>            Surprised that business could not accept changes as fast as we could develop then – highly regulated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Need to get good at this to continuously deliver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2EABA-BF46-7046-BD04-897B73E57D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8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r="-783"/>
          <a:stretch/>
        </p:blipFill>
        <p:spPr>
          <a:xfrm>
            <a:off x="3" y="-1"/>
            <a:ext cx="9216539" cy="39264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"/>
            <a:ext cx="9144000" cy="392640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effectLst>
            <a:outerShdw blurRad="40000" dist="23000" dir="5400000" rotWithShape="0">
              <a:srgbClr val="000000">
                <a:alpha val="3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14828"/>
            <a:ext cx="3048000" cy="199523"/>
          </a:xfrm>
          <a:prstGeom prst="rect">
            <a:avLst/>
          </a:prstGeom>
          <a:solidFill>
            <a:srgbClr val="32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" rtlCol="0" anchor="ctr" anchorCtr="0">
            <a:noAutofit/>
          </a:bodyPr>
          <a:lstStyle/>
          <a:p>
            <a:pPr lvl="0" algn="l"/>
            <a:r>
              <a:rPr lang="en-US" sz="900" b="0" i="0" baseline="0" dirty="0">
                <a:latin typeface="Gotham Medium" charset="0"/>
                <a:ea typeface="Gotham Medium" charset="0"/>
                <a:cs typeface="Gotham Medium" charset="0"/>
              </a:rPr>
              <a:t>DEVOPS ENTERPRISE SUMMIT 2016</a:t>
            </a:r>
            <a:endParaRPr lang="en-US" sz="900" b="0" i="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28750"/>
            <a:ext cx="7772400" cy="971550"/>
          </a:xfrm>
        </p:spPr>
        <p:txBody>
          <a:bodyPr anchor="t">
            <a:noAutofit/>
          </a:bodyPr>
          <a:lstStyle>
            <a:lvl1pPr algn="l">
              <a:defRPr sz="2700" b="0" i="0" baseline="0">
                <a:solidFill>
                  <a:srgbClr val="003B5C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000" b="1" spc="188" dirty="0"/>
              <a:t>Presentation Title</a:t>
            </a:r>
            <a:br>
              <a:rPr lang="en-US" sz="3000" b="1" spc="188" dirty="0"/>
            </a:br>
            <a:r>
              <a:rPr lang="en-US" sz="3000" spc="113" dirty="0">
                <a:solidFill>
                  <a:srgbClr val="747678"/>
                </a:solidFill>
              </a:rPr>
              <a:t>Can Wrap Lines</a:t>
            </a:r>
          </a:p>
        </p:txBody>
      </p:sp>
      <p:sp>
        <p:nvSpPr>
          <p:cNvPr id="1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400300"/>
            <a:ext cx="7772400" cy="457200"/>
          </a:xfrm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rgbClr val="32629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0" y="3926401"/>
            <a:ext cx="9168582" cy="99500"/>
            <a:chOff x="0" y="5235201"/>
            <a:chExt cx="9168582" cy="132666"/>
          </a:xfrm>
        </p:grpSpPr>
        <p:sp>
          <p:nvSpPr>
            <p:cNvPr id="64" name="Rectangle 63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Rectangle 119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Rectangle 120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Rectangle 121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Rectangle 122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5671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228600" y="4781552"/>
            <a:ext cx="8686800" cy="361949"/>
          </a:xfrm>
          <a:prstGeom prst="rect">
            <a:avLst/>
          </a:prstGeom>
          <a:solidFill>
            <a:srgbClr val="1C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34891"/>
            <a:ext cx="609600" cy="214292"/>
          </a:xfrm>
          <a:prstGeom prst="rect">
            <a:avLst/>
          </a:prstGeom>
        </p:spPr>
        <p:txBody>
          <a:bodyPr anchor="t" anchorCtr="0"/>
          <a:lstStyle>
            <a:lvl1pPr>
              <a:defRPr sz="617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ACD57DD-E820-4B11-80C4-823179BCC2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1276352"/>
            <a:ext cx="8382000" cy="476249"/>
          </a:xfrm>
        </p:spPr>
        <p:txBody>
          <a:bodyPr/>
          <a:lstStyle>
            <a:lvl1pPr>
              <a:defRPr>
                <a:solidFill>
                  <a:srgbClr val="6A1A41"/>
                </a:solidFill>
              </a:defRPr>
            </a:lvl1pPr>
          </a:lstStyle>
          <a:p>
            <a:r>
              <a:rPr lang="en-US" b="0" dirty="0"/>
              <a:t>Contents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4294967295"/>
          </p:nvPr>
        </p:nvSpPr>
        <p:spPr>
          <a:xfrm>
            <a:off x="457200" y="1954530"/>
            <a:ext cx="8382000" cy="2274570"/>
          </a:xfrm>
        </p:spPr>
        <p:txBody>
          <a:bodyPr/>
          <a:lstStyle>
            <a:lvl1pPr>
              <a:defRPr>
                <a:solidFill>
                  <a:srgbClr val="1A3D73"/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en-US" sz="1059" b="1" dirty="0">
                <a:solidFill>
                  <a:srgbClr val="0071BF"/>
                </a:solidFill>
              </a:rPr>
              <a:t>Section I header here</a:t>
            </a:r>
            <a:r>
              <a:rPr lang="en-US" sz="1059" dirty="0">
                <a:solidFill>
                  <a:srgbClr val="0071BF"/>
                </a:solidFill>
              </a:rPr>
              <a:t/>
            </a:r>
            <a:br>
              <a:rPr lang="en-US" sz="1059" dirty="0">
                <a:solidFill>
                  <a:srgbClr val="0071BF"/>
                </a:solidFill>
              </a:rPr>
            </a:br>
            <a:r>
              <a:rPr lang="en-US" dirty="0">
                <a:solidFill>
                  <a:srgbClr val="747678"/>
                </a:solidFill>
              </a:rPr>
              <a:t>Descriptive text here</a:t>
            </a:r>
          </a:p>
          <a:p>
            <a:pPr lvl="0">
              <a:defRPr/>
            </a:pPr>
            <a:endParaRPr lang="en-US" sz="530" dirty="0">
              <a:solidFill>
                <a:srgbClr val="002B45"/>
              </a:solidFill>
            </a:endParaRPr>
          </a:p>
          <a:p>
            <a:pPr marL="0" lvl="0" indent="0">
              <a:buNone/>
              <a:defRPr/>
            </a:pPr>
            <a:r>
              <a:rPr lang="en-US" sz="1059" b="1" dirty="0">
                <a:solidFill>
                  <a:srgbClr val="0071BF"/>
                </a:solidFill>
              </a:rPr>
              <a:t>Section II header here</a:t>
            </a:r>
            <a:r>
              <a:rPr lang="en-US" sz="1059" dirty="0">
                <a:solidFill>
                  <a:srgbClr val="0071BF"/>
                </a:solidFill>
              </a:rPr>
              <a:t/>
            </a:r>
            <a:br>
              <a:rPr lang="en-US" sz="1059" dirty="0">
                <a:solidFill>
                  <a:srgbClr val="0071BF"/>
                </a:solidFill>
              </a:rPr>
            </a:br>
            <a:r>
              <a:rPr lang="en-US" dirty="0">
                <a:solidFill>
                  <a:srgbClr val="747678"/>
                </a:solidFill>
              </a:rPr>
              <a:t>Descriptive text here</a:t>
            </a:r>
          </a:p>
        </p:txBody>
      </p:sp>
    </p:spTree>
    <p:extLst>
      <p:ext uri="{BB962C8B-B14F-4D97-AF65-F5344CB8AC3E}">
        <p14:creationId xmlns:p14="http://schemas.microsoft.com/office/powerpoint/2010/main" val="14227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94">
                <a:latin typeface="Calibri" pitchFamily="34" charset="0"/>
                <a:cs typeface="Calibri" pitchFamily="34" charset="0"/>
              </a:defRPr>
            </a:lvl1pPr>
            <a:lvl2pPr>
              <a:defRPr sz="1359">
                <a:latin typeface="Calibri" pitchFamily="34" charset="0"/>
                <a:cs typeface="Calibri" pitchFamily="34" charset="0"/>
              </a:defRPr>
            </a:lvl2pPr>
            <a:lvl3pPr>
              <a:defRPr sz="1219">
                <a:latin typeface="Calibri" pitchFamily="34" charset="0"/>
                <a:cs typeface="Calibri" pitchFamily="34" charset="0"/>
              </a:defRPr>
            </a:lvl3pPr>
            <a:lvl4pPr>
              <a:defRPr sz="1079">
                <a:latin typeface="Calibri" pitchFamily="34" charset="0"/>
                <a:cs typeface="Calibri" pitchFamily="34" charset="0"/>
              </a:defRPr>
            </a:lvl4pPr>
            <a:lvl5pPr>
              <a:defRPr sz="938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51"/>
            <a:ext cx="2133600" cy="183356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750"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7751"/>
            <a:ext cx="2895600" cy="183356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750"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818" y="84291"/>
            <a:ext cx="754022" cy="72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1"/>
            <a:ext cx="9162288" cy="3990475"/>
          </a:xfrm>
          <a:prstGeom prst="rect">
            <a:avLst/>
          </a:prstGeom>
          <a:gradFill flip="none" rotWithShape="1">
            <a:gsLst>
              <a:gs pos="0">
                <a:srgbClr val="003B5C"/>
              </a:gs>
              <a:gs pos="100000">
                <a:srgbClr val="326295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NandEagle Horiz OYS 3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87" y="4310704"/>
            <a:ext cx="1913480" cy="56156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14827"/>
            <a:ext cx="291511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" rtlCol="0" anchor="ctr" anchorCtr="0">
            <a:normAutofit/>
          </a:bodyPr>
          <a:lstStyle/>
          <a:p>
            <a:pPr lvl="0" algn="l"/>
            <a:r>
              <a:rPr lang="en-US" sz="900" baseline="0" dirty="0">
                <a:solidFill>
                  <a:srgbClr val="003B5C"/>
                </a:solidFill>
                <a:latin typeface="Arial"/>
                <a:cs typeface="Arial"/>
              </a:rPr>
              <a:t>APPLICATION &amp; DATA SERVICES</a:t>
            </a:r>
            <a:endParaRPr lang="en-US" sz="900" dirty="0">
              <a:solidFill>
                <a:srgbClr val="003B5C"/>
              </a:solidFill>
              <a:latin typeface="Arial"/>
              <a:cs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400300"/>
            <a:ext cx="7772400" cy="457200"/>
          </a:xfrm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Subhead here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0" y="3926401"/>
            <a:ext cx="9162288" cy="99500"/>
          </a:xfrm>
          <a:prstGeom prst="rect">
            <a:avLst/>
          </a:prstGeom>
          <a:solidFill>
            <a:srgbClr val="326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28750"/>
            <a:ext cx="8224520" cy="971550"/>
          </a:xfrm>
        </p:spPr>
        <p:txBody>
          <a:bodyPr anchor="t">
            <a:noAutofit/>
          </a:bodyPr>
          <a:lstStyle>
            <a:lvl1pPr algn="l">
              <a:defRPr sz="2700" b="0" i="0" baseline="0"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000" b="1" spc="113" dirty="0">
                <a:solidFill>
                  <a:schemeClr val="bg1"/>
                </a:solidFill>
              </a:rPr>
              <a:t>Presentation Title</a:t>
            </a:r>
            <a:r>
              <a:rPr lang="en-US" sz="3000" b="1" spc="188" dirty="0"/>
              <a:t/>
            </a:r>
            <a:br>
              <a:rPr lang="en-US" sz="3000" b="1" spc="188" dirty="0"/>
            </a:br>
            <a:r>
              <a:rPr lang="en-US" sz="3000" b="0" spc="113" dirty="0">
                <a:solidFill>
                  <a:srgbClr val="FFFFFF"/>
                </a:solidFill>
              </a:rPr>
              <a:t>Can Wrap Lines</a:t>
            </a:r>
            <a:endParaRPr lang="en-US" sz="3000" spc="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160" y="4716753"/>
            <a:ext cx="2133600" cy="27384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7840" y="251953"/>
            <a:ext cx="8188960" cy="512429"/>
          </a:xfrm>
        </p:spPr>
        <p:txBody>
          <a:bodyPr bIns="0" anchor="b" anchorCtr="0">
            <a:normAutofit/>
          </a:bodyPr>
          <a:lstStyle>
            <a:lvl1pPr algn="l">
              <a:lnSpc>
                <a:spcPts val="2010"/>
              </a:lnSpc>
              <a:defRPr sz="1800" b="0" spc="75" baseline="0">
                <a:solidFill>
                  <a:srgbClr val="003B5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Place Headline Here (24 PT Arial, </a:t>
            </a:r>
            <a:br>
              <a:rPr lang="en-US" dirty="0"/>
            </a:br>
            <a:r>
              <a:rPr lang="en-US" dirty="0"/>
              <a:t>regular) Can Wrap Lines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7840" y="971550"/>
            <a:ext cx="8341360" cy="3257550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 baseline="0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5053285"/>
            <a:ext cx="9168582" cy="99500"/>
            <a:chOff x="0" y="6733528"/>
            <a:chExt cx="9168582" cy="13266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33966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67932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501898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34616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497843" y="4716753"/>
            <a:ext cx="359525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rgbClr val="747678"/>
                </a:solidFill>
                <a:latin typeface="Arial"/>
                <a:cs typeface="Arial"/>
              </a:rPr>
              <a:t>APPLICATION &amp; DATA SERVICES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48676" y="4750555"/>
            <a:ext cx="0" cy="203004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4294967295" hasCustomPrompt="1"/>
          </p:nvPr>
        </p:nvSpPr>
        <p:spPr>
          <a:xfrm>
            <a:off x="685800" y="2000250"/>
            <a:ext cx="8229600" cy="20002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7AB8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F7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Section I Header Here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C6E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C6E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Descriptive text here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BC6E8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3F7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Section II Header Here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Descriptive text here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3F7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3F7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Section III Header Here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747678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Descriptive text here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1485901"/>
            <a:ext cx="8229600" cy="374261"/>
          </a:xfrm>
          <a:prstGeom prst="rect">
            <a:avLst/>
          </a:prstGeom>
        </p:spPr>
        <p:txBody>
          <a:bodyPr vert="horz" lIns="0" tIns="34290" rIns="68580" bIns="0" rtlCol="0" anchor="b" anchorCtr="0">
            <a:normAutofit/>
          </a:bodyPr>
          <a:lstStyle>
            <a:lvl1pPr algn="l">
              <a:defRPr sz="2400" b="0" baseline="0">
                <a:solidFill>
                  <a:srgbClr val="002B4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75" normalizeH="0" baseline="0" noProof="0" dirty="0">
                <a:ln>
                  <a:noFill/>
                </a:ln>
                <a:solidFill>
                  <a:srgbClr val="003B5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160" y="4716753"/>
            <a:ext cx="2133600" cy="27384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5053285"/>
            <a:ext cx="9168582" cy="99500"/>
            <a:chOff x="0" y="6733528"/>
            <a:chExt cx="9168582" cy="132666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33966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3667932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01898" y="6733528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34616" y="6733528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497843" y="4716753"/>
            <a:ext cx="359525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rgbClr val="747678"/>
                </a:solidFill>
                <a:latin typeface="Arial"/>
                <a:cs typeface="Arial"/>
              </a:rPr>
              <a:t>APPLICATION &amp; DATA SERVICES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48676" y="4750555"/>
            <a:ext cx="0" cy="203004"/>
          </a:xfrm>
          <a:prstGeom prst="line">
            <a:avLst/>
          </a:prstGeom>
          <a:ln>
            <a:solidFill>
              <a:srgbClr val="3262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320540"/>
            <a:ext cx="9144000" cy="822960"/>
          </a:xfrm>
          <a:prstGeom prst="rect">
            <a:avLst/>
          </a:prstGeom>
          <a:gradFill flip="none" rotWithShape="1">
            <a:gsLst>
              <a:gs pos="0">
                <a:srgbClr val="E0E1DD"/>
              </a:gs>
              <a:gs pos="100000">
                <a:srgbClr val="BCBDBC"/>
              </a:gs>
            </a:gsLst>
            <a:lin ang="12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 userDrawn="1"/>
        </p:nvSpPr>
        <p:spPr>
          <a:xfrm>
            <a:off x="0" y="1"/>
            <a:ext cx="9144000" cy="822960"/>
          </a:xfrm>
          <a:prstGeom prst="rect">
            <a:avLst/>
          </a:prstGeom>
          <a:gradFill flip="none" rotWithShape="1">
            <a:gsLst>
              <a:gs pos="100000">
                <a:srgbClr val="E0E1DD"/>
              </a:gs>
              <a:gs pos="0">
                <a:srgbClr val="BCBDBC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624" y="799912"/>
            <a:ext cx="9168582" cy="99500"/>
            <a:chOff x="0" y="5235201"/>
            <a:chExt cx="9168582" cy="132666"/>
          </a:xfrm>
        </p:grpSpPr>
        <p:sp>
          <p:nvSpPr>
            <p:cNvPr id="36" name="Rectangle 35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0" y="4228185"/>
            <a:ext cx="9168582" cy="99500"/>
            <a:chOff x="0" y="5235201"/>
            <a:chExt cx="9168582" cy="132666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8160" y="4716753"/>
            <a:ext cx="2133600" cy="27384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0C8598-2256-7E42-9AC1-EE8487CA53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68582" cy="822960"/>
          </a:xfrm>
          <a:prstGeom prst="rect">
            <a:avLst/>
          </a:prstGeom>
          <a:gradFill flip="none" rotWithShape="1">
            <a:gsLst>
              <a:gs pos="0">
                <a:srgbClr val="003B5C"/>
              </a:gs>
              <a:gs pos="100000">
                <a:srgbClr val="326295"/>
              </a:gs>
            </a:gsLst>
            <a:lin ang="20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 userDrawn="1"/>
        </p:nvSpPr>
        <p:spPr>
          <a:xfrm>
            <a:off x="0" y="4320540"/>
            <a:ext cx="9168582" cy="822960"/>
          </a:xfrm>
          <a:prstGeom prst="rect">
            <a:avLst/>
          </a:prstGeom>
          <a:gradFill flip="none" rotWithShape="1">
            <a:gsLst>
              <a:gs pos="100000">
                <a:srgbClr val="003B5C"/>
              </a:gs>
              <a:gs pos="0">
                <a:srgbClr val="326295"/>
              </a:gs>
            </a:gsLst>
            <a:lin ang="12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4221040"/>
            <a:ext cx="9168582" cy="99500"/>
            <a:chOff x="0" y="5235201"/>
            <a:chExt cx="9168582" cy="132666"/>
          </a:xfrm>
        </p:grpSpPr>
        <p:sp>
          <p:nvSpPr>
            <p:cNvPr id="28" name="Rectangle 27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0" y="800101"/>
            <a:ext cx="9168582" cy="99500"/>
            <a:chOff x="0" y="5235201"/>
            <a:chExt cx="9168582" cy="132666"/>
          </a:xfrm>
        </p:grpSpPr>
        <p:sp>
          <p:nvSpPr>
            <p:cNvPr id="34" name="Rectangle 33"/>
            <p:cNvSpPr/>
            <p:nvPr userDrawn="1"/>
          </p:nvSpPr>
          <p:spPr>
            <a:xfrm>
              <a:off x="0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833966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3667932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5501898" y="5235201"/>
              <a:ext cx="1833966" cy="132666"/>
            </a:xfrm>
            <a:prstGeom prst="rect">
              <a:avLst/>
            </a:prstGeom>
            <a:solidFill>
              <a:srgbClr val="326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7334616" y="5235201"/>
              <a:ext cx="1833966" cy="132666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651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NandEagle-Mark-2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6526"/>
            <a:ext cx="450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935539"/>
            <a:ext cx="9144000" cy="144462"/>
          </a:xfrm>
          <a:prstGeom prst="rect">
            <a:avLst/>
          </a:prstGeom>
          <a:solidFill>
            <a:srgbClr val="85C4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22" tIns="30861" rIns="61722" bIns="3086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326"/>
          </a:p>
        </p:txBody>
      </p:sp>
      <p:pic>
        <p:nvPicPr>
          <p:cNvPr id="5" name="Picture 8" descr="corner_gea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91" y="4348164"/>
            <a:ext cx="53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49"/>
          <p:cNvSpPr>
            <a:spLocks noChangeArrowheads="1"/>
          </p:cNvSpPr>
          <p:nvPr userDrawn="1"/>
        </p:nvSpPr>
        <p:spPr bwMode="auto">
          <a:xfrm>
            <a:off x="68263" y="4902201"/>
            <a:ext cx="4114800" cy="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719" tIns="30860" rIns="61719" bIns="30860">
            <a:spAutoFit/>
          </a:bodyPr>
          <a:lstStyle>
            <a:lvl1pPr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600">
                <a:solidFill>
                  <a:srgbClr val="003252"/>
                </a:solidFill>
                <a:latin typeface="Arial" charset="0"/>
              </a:rPr>
              <a:t>©2015. Nationwide Mutual Insurance Company and Affiliated Companies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45" y="79441"/>
            <a:ext cx="8229600" cy="72874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1A59A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NandEagle-Mark-2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6526"/>
            <a:ext cx="450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935539"/>
            <a:ext cx="9144000" cy="144462"/>
          </a:xfrm>
          <a:prstGeom prst="rect">
            <a:avLst/>
          </a:prstGeom>
          <a:solidFill>
            <a:srgbClr val="85C4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22" tIns="30861" rIns="61722" bIns="3086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326"/>
          </a:p>
        </p:txBody>
      </p:sp>
      <p:pic>
        <p:nvPicPr>
          <p:cNvPr id="5" name="Picture 8" descr="corner_gea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91" y="4348164"/>
            <a:ext cx="53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49"/>
          <p:cNvSpPr>
            <a:spLocks noChangeArrowheads="1"/>
          </p:cNvSpPr>
          <p:nvPr userDrawn="1"/>
        </p:nvSpPr>
        <p:spPr bwMode="auto">
          <a:xfrm>
            <a:off x="68263" y="4902201"/>
            <a:ext cx="4114800" cy="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719" tIns="30860" rIns="61719" bIns="30860">
            <a:spAutoFit/>
          </a:bodyPr>
          <a:lstStyle>
            <a:lvl1pPr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600">
                <a:solidFill>
                  <a:srgbClr val="003252"/>
                </a:solidFill>
                <a:latin typeface="Arial" charset="0"/>
              </a:rPr>
              <a:t>©2015. Nationwide Mutual Insurance Company and Affiliated Companies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45" y="79441"/>
            <a:ext cx="8229600" cy="72874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1A59A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NandEagle-Mark-2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6526"/>
            <a:ext cx="450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935539"/>
            <a:ext cx="9144000" cy="144462"/>
          </a:xfrm>
          <a:prstGeom prst="rect">
            <a:avLst/>
          </a:prstGeom>
          <a:solidFill>
            <a:srgbClr val="85C4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22" tIns="30861" rIns="61722" bIns="3086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326"/>
          </a:p>
        </p:txBody>
      </p:sp>
      <p:pic>
        <p:nvPicPr>
          <p:cNvPr id="5" name="Picture 8" descr="corner_gea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91" y="4348164"/>
            <a:ext cx="53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49"/>
          <p:cNvSpPr>
            <a:spLocks noChangeArrowheads="1"/>
          </p:cNvSpPr>
          <p:nvPr userDrawn="1"/>
        </p:nvSpPr>
        <p:spPr bwMode="auto">
          <a:xfrm>
            <a:off x="68263" y="4902201"/>
            <a:ext cx="4114800" cy="1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719" tIns="30860" rIns="61719" bIns="30860">
            <a:spAutoFit/>
          </a:bodyPr>
          <a:lstStyle>
            <a:lvl1pPr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0957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600">
                <a:solidFill>
                  <a:srgbClr val="003252"/>
                </a:solidFill>
                <a:latin typeface="Arial" charset="0"/>
              </a:rPr>
              <a:t>©2015. Nationwide Mutual Insurance Company and Affiliated Companies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45" y="79441"/>
            <a:ext cx="8229600" cy="72874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1A59A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8598-2256-7E42-9AC1-EE8487CA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microsoft.com/office/2007/relationships/hdphoto" Target="../media/hdphoto7.wdp"/><Relationship Id="rId6" Type="http://schemas.openxmlformats.org/officeDocument/2006/relationships/image" Target="../media/image30.png"/><Relationship Id="rId7" Type="http://schemas.microsoft.com/office/2007/relationships/hdphoto" Target="../media/hdphoto8.wdp"/><Relationship Id="rId8" Type="http://schemas.openxmlformats.org/officeDocument/2006/relationships/image" Target="../media/image31.png"/><Relationship Id="rId9" Type="http://schemas.microsoft.com/office/2007/relationships/hdphoto" Target="../media/hdphoto9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microsoft.com/office/2007/relationships/hdphoto" Target="../media/hdphoto10.wdp"/><Relationship Id="rId6" Type="http://schemas.openxmlformats.org/officeDocument/2006/relationships/image" Target="../media/image45.png"/><Relationship Id="rId7" Type="http://schemas.microsoft.com/office/2007/relationships/hdphoto" Target="../media/hdphoto11.wdp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48.png"/><Relationship Id="rId5" Type="http://schemas.microsoft.com/office/2007/relationships/hdphoto" Target="../media/hdphoto12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4" Type="http://schemas.openxmlformats.org/officeDocument/2006/relationships/image" Target="../media/image3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4" Type="http://schemas.openxmlformats.org/officeDocument/2006/relationships/image" Target="../media/image3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microsoft.com/office/2007/relationships/hdphoto" Target="../media/hdphoto1.wdp"/><Relationship Id="rId5" Type="http://schemas.openxmlformats.org/officeDocument/2006/relationships/image" Target="../media/image2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microsoft.com/office/2007/relationships/hdphoto" Target="../media/hdphoto5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24.png"/><Relationship Id="rId8" Type="http://schemas.microsoft.com/office/2007/relationships/hdphoto" Target="../media/hdphoto3.wdp"/><Relationship Id="rId9" Type="http://schemas.openxmlformats.org/officeDocument/2006/relationships/image" Target="../media/image25.png"/><Relationship Id="rId10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microsoft.com/office/2007/relationships/hdphoto" Target="../media/hdphoto6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36142" y="1428750"/>
            <a:ext cx="5657850" cy="971550"/>
          </a:xfrm>
        </p:spPr>
        <p:txBody>
          <a:bodyPr anchor="t">
            <a:noAutofit/>
          </a:bodyPr>
          <a:lstStyle>
            <a:lvl1pPr algn="l">
              <a:defRPr sz="3600" b="0" i="0" baseline="0">
                <a:latin typeface="Arial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000" b="1" dirty="0">
                <a:latin typeface="Gotham" charset="0"/>
                <a:ea typeface="Gotham" charset="0"/>
                <a:cs typeface="Gotham" charset="0"/>
              </a:rPr>
              <a:t>EPISODE 3:</a:t>
            </a:r>
            <a:r>
              <a:rPr lang="en-US" sz="3000" b="1" dirty="0">
                <a:latin typeface="Gotham Book" charset="0"/>
                <a:ea typeface="Gotham Book" charset="0"/>
                <a:cs typeface="Gotham Book" charset="0"/>
              </a:rPr>
              <a:t/>
            </a:r>
            <a:br>
              <a:rPr lang="en-US" sz="3000" b="1" dirty="0"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charset="0"/>
                <a:ea typeface="Gotham Medium" charset="0"/>
                <a:cs typeface="Gotham Medium" charset="0"/>
              </a:rPr>
              <a:t>THE QUEST FOR ACCELERATED DELIVERY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6142" y="2686050"/>
            <a:ext cx="5829300" cy="457200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7AB800"/>
                </a:solidFill>
                <a:latin typeface="Arial"/>
                <a:cs typeface="Arial"/>
              </a:defRPr>
            </a:lvl1pPr>
          </a:lstStyle>
          <a:p>
            <a:r>
              <a:rPr lang="en-US" sz="1350" dirty="0">
                <a:solidFill>
                  <a:srgbClr val="326295"/>
                </a:solidFill>
                <a:latin typeface="Gotham Medium" charset="0"/>
                <a:ea typeface="Gotham Medium" charset="0"/>
                <a:cs typeface="Gotham Medium" charset="0"/>
              </a:rPr>
              <a:t>NOVEMBER 7,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r="4872" b="3134"/>
          <a:stretch>
            <a:fillRect/>
          </a:stretch>
        </p:blipFill>
        <p:spPr bwMode="auto">
          <a:xfrm>
            <a:off x="201506" y="4237045"/>
            <a:ext cx="566185" cy="696905"/>
          </a:xfrm>
          <a:prstGeom prst="rect">
            <a:avLst/>
          </a:prstGeom>
          <a:noFill/>
          <a:ln w="50800">
            <a:solidFill>
              <a:srgbClr val="6868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248150"/>
            <a:ext cx="3829050" cy="74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34" tIns="34268" rIns="68534" bIns="34268">
            <a:spAutoFit/>
          </a:bodyPr>
          <a:lstStyle>
            <a:lvl1pPr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1600" b="1" dirty="0">
                <a:solidFill>
                  <a:srgbClr val="003B5C"/>
                </a:solidFill>
                <a:latin typeface="Arial" charset="0"/>
              </a:rPr>
              <a:t>CARMEN D</a:t>
            </a:r>
            <a:r>
              <a:rPr lang="en-US" altLang="en-US" sz="1200" b="1" dirty="0">
                <a:solidFill>
                  <a:srgbClr val="003B5C"/>
                </a:solidFill>
                <a:latin typeface="Arial" charset="0"/>
              </a:rPr>
              <a:t>E</a:t>
            </a:r>
            <a:r>
              <a:rPr lang="en-US" altLang="en-US" sz="1600" b="1" dirty="0">
                <a:solidFill>
                  <a:srgbClr val="003B5C"/>
                </a:solidFill>
                <a:latin typeface="Arial" charset="0"/>
              </a:rPr>
              <a:t>ARDO </a:t>
            </a:r>
            <a:r>
              <a:rPr lang="en-US" altLang="en-US" sz="1200" dirty="0">
                <a:solidFill>
                  <a:srgbClr val="003B5C"/>
                </a:solidFill>
                <a:latin typeface="Arial" charset="0"/>
              </a:rPr>
              <a:t/>
            </a:r>
            <a:br>
              <a:rPr lang="en-US" altLang="en-US" sz="1200" dirty="0">
                <a:solidFill>
                  <a:srgbClr val="003B5C"/>
                </a:solidFill>
                <a:latin typeface="Arial" charset="0"/>
              </a:rPr>
            </a:br>
            <a:r>
              <a:rPr lang="en-US" altLang="en-US" sz="1200" dirty="0">
                <a:solidFill>
                  <a:srgbClr val="003B5C"/>
                </a:solidFill>
                <a:latin typeface="Arial" charset="0"/>
              </a:rPr>
              <a:t>TECHNOLOGY LEADER,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200" dirty="0">
                <a:solidFill>
                  <a:srgbClr val="003B5C"/>
                </a:solidFill>
                <a:latin typeface="Arial" charset="0"/>
              </a:rPr>
              <a:t>NATIONWIDE 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12279"/>
          <a:stretch/>
        </p:blipFill>
        <p:spPr bwMode="auto">
          <a:xfrm>
            <a:off x="2904339" y="4237045"/>
            <a:ext cx="530352" cy="694944"/>
          </a:xfrm>
          <a:prstGeom prst="rect">
            <a:avLst/>
          </a:prstGeom>
          <a:noFill/>
          <a:ln w="50800">
            <a:solidFill>
              <a:srgbClr val="6868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5200" y="4248150"/>
            <a:ext cx="3829050" cy="69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34" tIns="34268" rIns="68534" bIns="34268">
            <a:spAutoFit/>
          </a:bodyPr>
          <a:lstStyle>
            <a:lvl1pPr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1600" b="1" dirty="0">
                <a:solidFill>
                  <a:srgbClr val="003B5C"/>
                </a:solidFill>
                <a:latin typeface="Arial" charset="0"/>
              </a:rPr>
              <a:t>CINDY PAYNE</a:t>
            </a:r>
            <a:r>
              <a:rPr lang="en-US" altLang="en-US" sz="1200" dirty="0">
                <a:solidFill>
                  <a:srgbClr val="003B5C"/>
                </a:solidFill>
                <a:latin typeface="Arial" charset="0"/>
              </a:rPr>
              <a:t/>
            </a:r>
            <a:br>
              <a:rPr lang="en-US" altLang="en-US" sz="1200" dirty="0">
                <a:solidFill>
                  <a:srgbClr val="003B5C"/>
                </a:solidFill>
                <a:latin typeface="Arial" charset="0"/>
              </a:rPr>
            </a:br>
            <a:r>
              <a:rPr lang="en-US" altLang="en-US" sz="1100" dirty="0">
                <a:solidFill>
                  <a:srgbClr val="003B5C"/>
                </a:solidFill>
                <a:latin typeface="Arial" charset="0"/>
              </a:rPr>
              <a:t>DIGITAL SOLUTIONS ARCHITECT,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100" dirty="0">
                <a:solidFill>
                  <a:srgbClr val="003B5C"/>
                </a:solidFill>
                <a:latin typeface="Arial" charset="0"/>
              </a:rPr>
              <a:t>NATIONWIDE FINANCIAL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2" t="173" r="12937" b="-173"/>
          <a:stretch/>
        </p:blipFill>
        <p:spPr bwMode="auto">
          <a:xfrm>
            <a:off x="6103925" y="4237045"/>
            <a:ext cx="505152" cy="694944"/>
          </a:xfrm>
          <a:prstGeom prst="rect">
            <a:avLst/>
          </a:prstGeom>
          <a:noFill/>
          <a:ln w="50800">
            <a:solidFill>
              <a:srgbClr val="6868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667500" y="4248150"/>
            <a:ext cx="3829050" cy="71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34" tIns="34268" rIns="68534" bIns="34268">
            <a:spAutoFit/>
          </a:bodyPr>
          <a:lstStyle>
            <a:lvl1pPr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56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1600" b="1" dirty="0">
                <a:solidFill>
                  <a:srgbClr val="003B5C"/>
                </a:solidFill>
                <a:latin typeface="Arial" charset="0"/>
              </a:rPr>
              <a:t>JIM GRAFMEYER</a:t>
            </a:r>
            <a:r>
              <a:rPr lang="en-US" altLang="en-US" sz="1200" dirty="0">
                <a:solidFill>
                  <a:srgbClr val="003B5C"/>
                </a:solidFill>
                <a:latin typeface="Arial" charset="0"/>
              </a:rPr>
              <a:t/>
            </a:r>
            <a:br>
              <a:rPr lang="en-US" altLang="en-US" sz="1200" dirty="0">
                <a:solidFill>
                  <a:srgbClr val="003B5C"/>
                </a:solidFill>
                <a:latin typeface="Arial" charset="0"/>
              </a:rPr>
            </a:br>
            <a:r>
              <a:rPr lang="en-US" altLang="en-US" sz="1100" dirty="0">
                <a:solidFill>
                  <a:srgbClr val="003B5C"/>
                </a:solidFill>
                <a:latin typeface="Arial" charset="0"/>
              </a:rPr>
              <a:t>DIGITAL ARCHITECT,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100" dirty="0">
                <a:solidFill>
                  <a:srgbClr val="003B5C"/>
                </a:solidFill>
                <a:latin typeface="Arial" charset="0"/>
              </a:rPr>
              <a:t>NATIONWIDE FINANCIAL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92" y="864268"/>
            <a:ext cx="2157467" cy="21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609600" y="251953"/>
            <a:ext cx="8188960" cy="512429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 algn="l" defTabSz="342900" rtl="0" eaLnBrk="1" latinLnBrk="0" hangingPunct="1">
              <a:lnSpc>
                <a:spcPts val="2010"/>
              </a:lnSpc>
              <a:spcBef>
                <a:spcPct val="0"/>
              </a:spcBef>
              <a:buNone/>
              <a:defRPr sz="1800" b="0" kern="1200" spc="75" baseline="0">
                <a:solidFill>
                  <a:srgbClr val="003B5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100" dirty="0">
                <a:latin typeface="Gotham Medium" charset="0"/>
                <a:ea typeface="Gotham Medium" charset="0"/>
                <a:cs typeface="Gotham Medium" charset="0"/>
              </a:rPr>
              <a:t>NF MODEL LINE: MAKING IT REAL</a:t>
            </a:r>
          </a:p>
          <a:p>
            <a:endParaRPr lang="en-US" sz="21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10" name="Picture 6" descr="NandEagle-Mark-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4" y="2744542"/>
            <a:ext cx="1347552" cy="15901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28" y="2902687"/>
            <a:ext cx="1585491" cy="1452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36" y="1047750"/>
            <a:ext cx="2188564" cy="16769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971550"/>
            <a:ext cx="571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The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" charset="0"/>
                <a:ea typeface="Gotham" charset="0"/>
                <a:cs typeface="Gotham" charset="0"/>
              </a:rPr>
              <a:t>CHALLENGE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for practitioners is making incremental progress when moving forward with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a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/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2800" b="1" dirty="0" smtClean="0">
                <a:solidFill>
                  <a:srgbClr val="B61E36"/>
                </a:solidFill>
                <a:latin typeface="Gotham Medium" charset="0"/>
                <a:ea typeface="Gotham Medium" charset="0"/>
                <a:cs typeface="Gotham Medium" charset="0"/>
              </a:rPr>
              <a:t>HALF-EMPTY TOOL BELT,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2626312"/>
            <a:ext cx="5791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while being judged on a 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2800" b="1" dirty="0" smtClean="0">
                <a:solidFill>
                  <a:srgbClr val="77B021"/>
                </a:solidFill>
                <a:latin typeface="Gotham Medium" charset="0"/>
                <a:ea typeface="Gotham Medium" charset="0"/>
                <a:cs typeface="Gotham Medium" charset="0"/>
              </a:rPr>
              <a:t>CALENDAR YEAR</a:t>
            </a:r>
            <a:endParaRPr lang="en-US" sz="2800" b="1" dirty="0">
              <a:solidFill>
                <a:srgbClr val="77B02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0" y="3496451"/>
            <a:ext cx="440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nd having to demonstrate they’re getting </a:t>
            </a:r>
            <a:r>
              <a:rPr lang="en-US" sz="2800" b="1" dirty="0" smtClean="0">
                <a:solidFill>
                  <a:srgbClr val="326295"/>
                </a:solidFill>
                <a:latin typeface="Gotham Medium" charset="0"/>
                <a:ea typeface="Gotham Medium" charset="0"/>
                <a:cs typeface="Gotham Medium" charset="0"/>
              </a:rPr>
              <a:t>FASTER.</a:t>
            </a:r>
            <a:endParaRPr lang="en-US" sz="2800" b="1" dirty="0">
              <a:solidFill>
                <a:srgbClr val="326295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" y="635346"/>
            <a:ext cx="3051234" cy="11506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3" b="31157"/>
          <a:stretch/>
        </p:blipFill>
        <p:spPr>
          <a:xfrm>
            <a:off x="3320620" y="863946"/>
            <a:ext cx="3146954" cy="8182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98" y="616296"/>
            <a:ext cx="2153478" cy="12382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77439" y="2739053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otham Medium" charset="0"/>
                <a:ea typeface="Gotham Medium" charset="0"/>
                <a:cs typeface="Gotham Medium" charset="0"/>
              </a:rPr>
              <a:t>Speed to Market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From months to h</a:t>
            </a:r>
            <a:r>
              <a:rPr lang="en-US" sz="1200" dirty="0">
                <a:latin typeface="Gotham Book"/>
                <a:ea typeface="Gotham Book" charset="0"/>
                <a:cs typeface="Gotham Book" charset="0"/>
              </a:rPr>
              <a:t>ours </a:t>
            </a:r>
          </a:p>
          <a:p>
            <a:r>
              <a:rPr lang="en-US" sz="1200" dirty="0">
                <a:latin typeface="Gotham Book"/>
                <a:ea typeface="Gotham Book" charset="0"/>
                <a:cs typeface="Gotham Book" charset="0"/>
              </a:rPr>
              <a:t>for Java applications</a:t>
            </a:r>
          </a:p>
        </p:txBody>
      </p:sp>
      <p:pic>
        <p:nvPicPr>
          <p:cNvPr id="22" name="Picture 6" descr="NandEagle-Mark-2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604838" y="252839"/>
            <a:ext cx="8396922" cy="512429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 algn="l" defTabSz="342900" rtl="0" eaLnBrk="1" latinLnBrk="0" hangingPunct="1">
              <a:lnSpc>
                <a:spcPts val="2010"/>
              </a:lnSpc>
              <a:spcBef>
                <a:spcPct val="0"/>
              </a:spcBef>
              <a:buNone/>
              <a:defRPr sz="1800" b="0" kern="1200" spc="75" baseline="0">
                <a:solidFill>
                  <a:srgbClr val="003B5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2100" dirty="0">
                <a:latin typeface="Gotham Medium" charset="0"/>
                <a:ea typeface="Gotham Medium" charset="0"/>
                <a:cs typeface="Gotham Medium" charset="0"/>
              </a:rPr>
              <a:t>NF MODEL LINE: TOOLING</a:t>
            </a:r>
          </a:p>
          <a:p>
            <a:endParaRPr lang="en-US" sz="21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0" y="2038349"/>
            <a:ext cx="2923829" cy="440067"/>
          </a:xfrm>
          <a:prstGeom prst="homePlate">
            <a:avLst/>
          </a:prstGeom>
          <a:solidFill>
            <a:srgbClr val="003B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885950"/>
            <a:ext cx="2133600" cy="5124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Internal Cloud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48" y="2724904"/>
            <a:ext cx="740472" cy="74047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975854" y="2631897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otham Medium" charset="0"/>
                <a:ea typeface="Gotham Medium" charset="0"/>
                <a:cs typeface="Gotham Medium" charset="0"/>
              </a:rPr>
              <a:t>Delivery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From every server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custom built to auto</a:t>
            </a:r>
          </a:p>
          <a:p>
            <a:r>
              <a:rPr lang="en-US" sz="1200" dirty="0">
                <a:latin typeface="Gotham Book"/>
                <a:ea typeface="Gotham Book" charset="0"/>
                <a:cs typeface="Gotham Book" charset="0"/>
              </a:rPr>
              <a:t>provisioned</a:t>
            </a:r>
            <a:endParaRPr lang="en-US" sz="1200" dirty="0">
              <a:latin typeface="Gotham Medium"/>
              <a:ea typeface="Gotham Book" charset="0"/>
              <a:cs typeface="Gotham Book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6" y="2691115"/>
            <a:ext cx="736839" cy="6953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19906" y="2774772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otham Medium" charset="0"/>
                <a:ea typeface="Gotham Medium" charset="0"/>
                <a:cs typeface="Gotham Medium" charset="0"/>
              </a:rPr>
              <a:t>Costs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From $$$$$</a:t>
            </a:r>
          </a:p>
          <a:p>
            <a:r>
              <a:rPr lang="en-US" sz="1200" dirty="0">
                <a:latin typeface="Gotham Book"/>
                <a:ea typeface="Gotham Book" charset="0"/>
                <a:cs typeface="Gotham Book" charset="0"/>
              </a:rPr>
              <a:t>to </a:t>
            </a:r>
            <a:r>
              <a:rPr lang="en-US" sz="1200" dirty="0">
                <a:latin typeface="Gotham Medium"/>
                <a:ea typeface="Gotham Book" charset="0"/>
                <a:cs typeface="Gotham Book" charset="0"/>
              </a:rPr>
              <a:t>$$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90" y="2724904"/>
            <a:ext cx="725173" cy="7260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5" y="3671275"/>
            <a:ext cx="709140" cy="6922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81313" y="3797713"/>
            <a:ext cx="16482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otham Medium" charset="0"/>
                <a:ea typeface="Gotham Medium" charset="0"/>
                <a:cs typeface="Gotham Medium" charset="0"/>
              </a:rPr>
              <a:t>Self Managed</a:t>
            </a:r>
          </a:p>
          <a:p>
            <a:r>
              <a:rPr lang="en-US" sz="1100" dirty="0">
                <a:latin typeface="Gotham Book" charset="0"/>
                <a:ea typeface="Gotham Book" charset="0"/>
                <a:cs typeface="Gotham Book" charset="0"/>
              </a:rPr>
              <a:t>Work requests required</a:t>
            </a:r>
          </a:p>
          <a:p>
            <a:r>
              <a:rPr lang="en-US" sz="1100" dirty="0">
                <a:latin typeface="Gotham Book" charset="0"/>
                <a:ea typeface="Gotham Book" charset="0"/>
                <a:cs typeface="Gotham Book" charset="0"/>
              </a:rPr>
              <a:t>went from </a:t>
            </a:r>
            <a:r>
              <a:rPr lang="en-US" sz="1100" dirty="0">
                <a:latin typeface="Gotham Book"/>
                <a:ea typeface="Gotham Book" charset="0"/>
                <a:cs typeface="Gotham Book" charset="0"/>
              </a:rPr>
              <a:t>100%</a:t>
            </a:r>
            <a:r>
              <a:rPr lang="en-US" sz="1100" dirty="0">
                <a:latin typeface="Gotham Medium"/>
                <a:ea typeface="Gotham Book" charset="0"/>
                <a:cs typeface="Gotham Book" charset="0"/>
              </a:rPr>
              <a:t> to 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75854" y="3819145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otham Medium" charset="0"/>
                <a:ea typeface="Gotham Medium" charset="0"/>
                <a:cs typeface="Gotham Medium" charset="0"/>
              </a:rPr>
              <a:t>Patching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From operations initiated 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to user initiated</a:t>
            </a:r>
            <a:endParaRPr lang="en-US" sz="1200" dirty="0">
              <a:latin typeface="Gotham Medium"/>
              <a:ea typeface="Gotham Book" charset="0"/>
              <a:cs typeface="Gotham Book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9906" y="3640551"/>
            <a:ext cx="195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otham Medium" charset="0"/>
                <a:ea typeface="Gotham Medium" charset="0"/>
                <a:cs typeface="Gotham Medium" charset="0"/>
              </a:rPr>
              <a:t>Configuration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From complex 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and wide variations </a:t>
            </a:r>
          </a:p>
          <a:p>
            <a:r>
              <a:rPr lang="en-US" sz="1200" dirty="0">
                <a:latin typeface="Gotham Book" charset="0"/>
                <a:ea typeface="Gotham Book" charset="0"/>
                <a:cs typeface="Gotham Book" charset="0"/>
              </a:rPr>
              <a:t>to</a:t>
            </a:r>
            <a:r>
              <a:rPr lang="en-US" sz="1200" dirty="0">
                <a:latin typeface="Gotham Medium" charset="0"/>
                <a:ea typeface="Gotham Medium" charset="0"/>
                <a:cs typeface="Gotham Medium" charset="0"/>
              </a:rPr>
              <a:t> simple </a:t>
            </a:r>
            <a:r>
              <a:rPr lang="en-US" sz="1200" dirty="0">
                <a:latin typeface="Gotham Medium"/>
                <a:ea typeface="Gotham Book" charset="0"/>
                <a:cs typeface="Gotham Book" charset="0"/>
              </a:rPr>
              <a:t>and standard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5" y="3734733"/>
            <a:ext cx="741097" cy="7429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50" y="3830689"/>
            <a:ext cx="791852" cy="5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6" descr="NandEagle-Mark-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604838" y="252839"/>
            <a:ext cx="8396922" cy="512429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 algn="l" defTabSz="342900" rtl="0" eaLnBrk="1" latinLnBrk="0" hangingPunct="1">
              <a:lnSpc>
                <a:spcPts val="2010"/>
              </a:lnSpc>
              <a:spcBef>
                <a:spcPct val="0"/>
              </a:spcBef>
              <a:buNone/>
              <a:defRPr sz="1800" b="0" kern="1200" spc="75" baseline="0">
                <a:solidFill>
                  <a:srgbClr val="003B5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2100" dirty="0">
                <a:latin typeface="Gotham Medium" charset="0"/>
                <a:ea typeface="Gotham Medium" charset="0"/>
                <a:cs typeface="Gotham Medium" charset="0"/>
              </a:rPr>
              <a:t>NF MODEL LINE: 2 SPEED APPLICATIONS </a:t>
            </a:r>
          </a:p>
          <a:p>
            <a:endParaRPr lang="en-US" sz="21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67" y="1347526"/>
            <a:ext cx="2149667" cy="1779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3" y="1347526"/>
            <a:ext cx="2011097" cy="2075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114" y="3485233"/>
            <a:ext cx="271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Presentation Tier</a:t>
            </a:r>
            <a:endParaRPr lang="en-US" sz="2000" dirty="0">
              <a:solidFill>
                <a:srgbClr val="003B5C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367" y="3485233"/>
            <a:ext cx="214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Business </a:t>
            </a:r>
            <a:r>
              <a:rPr lang="en-US" sz="20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Tier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2513035" y="2109526"/>
            <a:ext cx="3839790" cy="678504"/>
          </a:xfrm>
          <a:prstGeom prst="leftRightArrow">
            <a:avLst/>
          </a:prstGeom>
          <a:solidFill>
            <a:srgbClr val="003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otham Medium" charset="0"/>
                <a:ea typeface="Gotham Medium" charset="0"/>
                <a:cs typeface="Gotham Medium" charset="0"/>
              </a:rPr>
              <a:t>SEPARATION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1" y="2699745"/>
            <a:ext cx="2713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replaced by </a:t>
            </a:r>
          </a:p>
          <a:p>
            <a:pPr algn="ctr"/>
            <a:endParaRPr lang="en-US" sz="1600" dirty="0">
              <a:solidFill>
                <a:srgbClr val="003B5C"/>
              </a:solidFill>
              <a:latin typeface="Gotham Book" charset="0"/>
              <a:ea typeface="Gotham Book" charset="0"/>
              <a:cs typeface="Gotham Book" charset="0"/>
            </a:endParaRPr>
          </a:p>
          <a:p>
            <a:pPr algn="ctr"/>
            <a:r>
              <a:rPr lang="en-US" sz="16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/>
            </a:r>
            <a:br>
              <a:rPr lang="en-US" sz="16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16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per month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1" y="1160270"/>
            <a:ext cx="27130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Large app releases decreased by</a:t>
            </a:r>
          </a:p>
          <a:p>
            <a:pPr algn="ctr"/>
            <a:r>
              <a:rPr lang="en-US" sz="3600" b="1" dirty="0">
                <a:solidFill>
                  <a:srgbClr val="003B5C"/>
                </a:solidFill>
                <a:latin typeface="Gotham Ultra" charset="0"/>
                <a:ea typeface="Gotham Ultra" charset="0"/>
                <a:cs typeface="Gotham Ultra" charset="0"/>
              </a:rPr>
              <a:t>80%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90486" y="2914742"/>
            <a:ext cx="115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B5C"/>
                </a:solidFill>
                <a:latin typeface="Gotham Ultra" charset="0"/>
                <a:ea typeface="Gotham Ultra" charset="0"/>
                <a:cs typeface="Gotham Ultra" charset="0"/>
              </a:rPr>
              <a:t>150</a:t>
            </a:r>
            <a:r>
              <a:rPr lang="en-US" sz="16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8726" y="2754052"/>
            <a:ext cx="271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3B5C"/>
                </a:solidFill>
                <a:latin typeface="Gotham" charset="0"/>
                <a:ea typeface="Gotham" charset="0"/>
                <a:cs typeface="Gotham" charset="0"/>
              </a:rPr>
              <a:t/>
            </a:r>
            <a:br>
              <a:rPr lang="en-US" sz="1400" b="1" dirty="0">
                <a:solidFill>
                  <a:srgbClr val="003B5C"/>
                </a:solidFill>
                <a:latin typeface="Gotham" charset="0"/>
                <a:ea typeface="Gotham" charset="0"/>
                <a:cs typeface="Gotham" charset="0"/>
              </a:rPr>
            </a:br>
            <a:r>
              <a:rPr lang="en-US" sz="1400" b="1" dirty="0">
                <a:solidFill>
                  <a:srgbClr val="003B5C"/>
                </a:solidFill>
                <a:latin typeface="Gotham" charset="0"/>
                <a:ea typeface="Gotham" charset="0"/>
                <a:cs typeface="Gotham" charset="0"/>
              </a:rPr>
              <a:t>small presentation </a:t>
            </a:r>
            <a:br>
              <a:rPr lang="en-US" sz="1400" b="1" dirty="0">
                <a:solidFill>
                  <a:srgbClr val="003B5C"/>
                </a:solidFill>
                <a:latin typeface="Gotham" charset="0"/>
                <a:ea typeface="Gotham" charset="0"/>
                <a:cs typeface="Gotham" charset="0"/>
              </a:rPr>
            </a:br>
            <a:r>
              <a:rPr lang="en-US" sz="1400" b="1" dirty="0">
                <a:solidFill>
                  <a:srgbClr val="003B5C"/>
                </a:solidFill>
                <a:latin typeface="Gotham" charset="0"/>
                <a:ea typeface="Gotham" charset="0"/>
                <a:cs typeface="Gotham" charset="0"/>
              </a:rPr>
              <a:t>tier deploys</a:t>
            </a:r>
          </a:p>
        </p:txBody>
      </p:sp>
    </p:spTree>
    <p:extLst>
      <p:ext uri="{BB962C8B-B14F-4D97-AF65-F5344CB8AC3E}">
        <p14:creationId xmlns:p14="http://schemas.microsoft.com/office/powerpoint/2010/main" val="20513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25496"/>
            <a:ext cx="8610600" cy="1867247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The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" charset="0"/>
                <a:ea typeface="Gotham" charset="0"/>
                <a:cs typeface="Gotham" charset="0"/>
              </a:rPr>
              <a:t>GOAL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 is to utilize         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to build a minimal, portable, and scalable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architecture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with     </a:t>
            </a:r>
          </a:p>
        </p:txBody>
      </p:sp>
      <p:pic>
        <p:nvPicPr>
          <p:cNvPr id="7" name="Picture 6" descr="NandEagle-Mark-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604838" y="252839"/>
            <a:ext cx="8396922" cy="512429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 algn="l" defTabSz="342900" rtl="0" eaLnBrk="1" latinLnBrk="0" hangingPunct="1">
              <a:lnSpc>
                <a:spcPts val="2010"/>
              </a:lnSpc>
              <a:spcBef>
                <a:spcPct val="0"/>
              </a:spcBef>
              <a:buNone/>
              <a:defRPr sz="1800" b="0" kern="1200" spc="75" baseline="0">
                <a:solidFill>
                  <a:srgbClr val="003B5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2100" dirty="0">
                <a:latin typeface="Gotham Medium" charset="0"/>
                <a:ea typeface="Gotham Medium" charset="0"/>
                <a:cs typeface="Gotham Medium" charset="0"/>
              </a:rPr>
              <a:t>NF MODEL LINE: ARCHITECTURE CHANGES</a:t>
            </a:r>
          </a:p>
          <a:p>
            <a:endParaRPr lang="en-US" sz="21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871833"/>
            <a:ext cx="782501" cy="640080"/>
          </a:xfrm>
          <a:prstGeom prst="roundRect">
            <a:avLst/>
          </a:prstGeom>
          <a:solidFill>
            <a:srgbClr val="003B5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otham Black" charset="0"/>
                <a:ea typeface="Gotham Black" charset="0"/>
                <a:cs typeface="Gotham Black" charset="0"/>
              </a:rPr>
              <a:t>12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4" y="2759732"/>
            <a:ext cx="826686" cy="7336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78116" y="2759732"/>
            <a:ext cx="68762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4400" dirty="0" smtClean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FEATURE TOGGLING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7498" y="3592890"/>
            <a:ext cx="921750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capabilities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to support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dark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and canary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launches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and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multivariate testing.</a:t>
            </a:r>
          </a:p>
          <a:p>
            <a:pPr marL="0" lvl="1" indent="0">
              <a:buNone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886200" y="2268592"/>
            <a:ext cx="3742260" cy="875860"/>
          </a:xfrm>
          <a:prstGeom prst="bentConnector3">
            <a:avLst>
              <a:gd name="adj1" fmla="val 125258"/>
            </a:avLst>
          </a:prstGeom>
          <a:ln w="101600">
            <a:solidFill>
              <a:srgbClr val="32629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40301" y="807152"/>
            <a:ext cx="25702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440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FACTOR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NandEagle-Mark-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604838" y="252839"/>
            <a:ext cx="8396922" cy="512429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 algn="l" defTabSz="342900" rtl="0" eaLnBrk="1" latinLnBrk="0" hangingPunct="1">
              <a:lnSpc>
                <a:spcPts val="2010"/>
              </a:lnSpc>
              <a:spcBef>
                <a:spcPct val="0"/>
              </a:spcBef>
              <a:buNone/>
              <a:defRPr sz="1800" b="0" kern="1200" spc="75" baseline="0">
                <a:solidFill>
                  <a:srgbClr val="003B5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2100" dirty="0">
                <a:latin typeface="Gotham Medium" charset="0"/>
                <a:ea typeface="Gotham Medium" charset="0"/>
                <a:cs typeface="Gotham Medium" charset="0"/>
              </a:rPr>
              <a:t>NF MODEL LINE: IT’S MORE THAN TECHNOLOGY</a:t>
            </a:r>
          </a:p>
          <a:p>
            <a:endParaRPr lang="en-US" sz="21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97579" y="1585124"/>
            <a:ext cx="2543373" cy="818181"/>
            <a:chOff x="5105400" y="916175"/>
            <a:chExt cx="3781755" cy="1216557"/>
          </a:xfrm>
        </p:grpSpPr>
        <p:sp>
          <p:nvSpPr>
            <p:cNvPr id="19" name="Rounded Rectangle 18"/>
            <p:cNvSpPr/>
            <p:nvPr/>
          </p:nvSpPr>
          <p:spPr>
            <a:xfrm>
              <a:off x="5105400" y="916175"/>
              <a:ext cx="3657600" cy="1216557"/>
            </a:xfrm>
            <a:prstGeom prst="roundRect">
              <a:avLst/>
            </a:prstGeom>
            <a:solidFill>
              <a:srgbClr val="0032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39155" y="1186675"/>
              <a:ext cx="3048000" cy="77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  <a:t>READINESS </a:t>
              </a:r>
              <a:br>
                <a:rPr lang="en-US" sz="1400" dirty="0" smtClean="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</a:br>
              <a:r>
                <a:rPr lang="en-US" sz="1400" dirty="0" smtClean="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  <a:t>BASED RELEASES</a:t>
              </a:r>
              <a:endParaRPr lang="en-US" sz="14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8794" l="5444" r="93347">
                          <a14:foregroundMark x1="71774" y1="21314" x2="71774" y2="27212"/>
                        </a14:backgroundRemoval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547" y="1018108"/>
              <a:ext cx="668763" cy="1005840"/>
            </a:xfrm>
            <a:prstGeom prst="rect">
              <a:avLst/>
            </a:prstGeom>
          </p:spPr>
        </p:pic>
      </p:grpSp>
      <p:sp>
        <p:nvSpPr>
          <p:cNvPr id="22" name="Up Arrow 21"/>
          <p:cNvSpPr/>
          <p:nvPr/>
        </p:nvSpPr>
        <p:spPr>
          <a:xfrm>
            <a:off x="4416952" y="2483952"/>
            <a:ext cx="477775" cy="92943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otham Medium" charset="0"/>
              <a:ea typeface="Gotham Medium" charset="0"/>
              <a:cs typeface="Gotham Medium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397579" y="3125169"/>
            <a:ext cx="2459875" cy="818181"/>
            <a:chOff x="5105400" y="3262025"/>
            <a:chExt cx="3657600" cy="1216557"/>
          </a:xfrm>
        </p:grpSpPr>
        <p:sp>
          <p:nvSpPr>
            <p:cNvPr id="10" name="Rounded Rectangle 9"/>
            <p:cNvSpPr/>
            <p:nvPr/>
          </p:nvSpPr>
          <p:spPr>
            <a:xfrm>
              <a:off x="5105400" y="3262025"/>
              <a:ext cx="3657600" cy="1216557"/>
            </a:xfrm>
            <a:prstGeom prst="roundRect">
              <a:avLst/>
            </a:prstGeom>
            <a:solidFill>
              <a:srgbClr val="0032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83" b="98469" l="1729" r="100000">
                          <a14:foregroundMark x1="39049" y1="46556" x2="45389" y2="47704"/>
                          <a14:foregroundMark x1="13401" y1="11990" x2="15706" y2="11224"/>
                          <a14:foregroundMark x1="89049" y1="10842" x2="91643" y2="12372"/>
                        </a14:backgroundRemoval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60" y="3331312"/>
              <a:ext cx="993494" cy="112233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402827" y="3540265"/>
              <a:ext cx="2068162" cy="776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  <a:t>TIME BASED </a:t>
              </a:r>
              <a:br>
                <a:rPr lang="en-US" sz="1400" dirty="0" smtClean="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</a:br>
              <a:r>
                <a:rPr lang="en-US" sz="1400" dirty="0" smtClean="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  <a:t>RELEASES</a:t>
              </a:r>
              <a:endParaRPr lang="en-US" sz="14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93585"/>
            <a:ext cx="3017520" cy="2819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98146"/>
            <a:ext cx="3017520" cy="30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533400" y="1052681"/>
            <a:ext cx="8074152" cy="3664071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5912105" y="1772814"/>
            <a:ext cx="2246736" cy="2246736"/>
          </a:xfrm>
          <a:prstGeom prst="ellipse">
            <a:avLst/>
          </a:prstGeom>
          <a:solidFill>
            <a:srgbClr val="003B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37232" y="759835"/>
            <a:ext cx="4149869" cy="204572"/>
          </a:xfrm>
          <a:prstGeom prst="rect">
            <a:avLst/>
          </a:prstGeom>
        </p:spPr>
        <p:txBody>
          <a:bodyPr vert="horz" lIns="0" tIns="17535" rIns="35069" bIns="0" rtlCol="0" anchor="b" anchorCtr="0">
            <a:noAutofit/>
          </a:bodyPr>
          <a:lstStyle>
            <a:lvl1pPr algn="l" defTabSz="914485" rtl="0" eaLnBrk="1" latinLnBrk="0" hangingPunct="1">
              <a:lnSpc>
                <a:spcPts val="3401"/>
              </a:lnSpc>
              <a:spcBef>
                <a:spcPct val="0"/>
              </a:spcBef>
              <a:spcAft>
                <a:spcPts val="0"/>
              </a:spcAft>
              <a:buNone/>
              <a:defRPr lang="en-US" sz="3000" b="0" kern="1200" baseline="0">
                <a:solidFill>
                  <a:srgbClr val="6A1A4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1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28635" y="251952"/>
            <a:ext cx="6141720" cy="512429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WHAT WE GAINED</a:t>
            </a:r>
            <a:b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</a:br>
            <a:endParaRPr lang="en-US" sz="2100" dirty="0">
              <a:solidFill>
                <a:schemeClr val="bg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0" y="792955"/>
            <a:ext cx="5484743" cy="566928"/>
          </a:xfrm>
          <a:prstGeom prst="homePlate">
            <a:avLst/>
          </a:prstGeom>
          <a:solidFill>
            <a:srgbClr val="003B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1815"/>
            <a:ext cx="3843311" cy="361734"/>
          </a:xfrm>
        </p:spPr>
        <p:txBody>
          <a:bodyPr>
            <a:noAutofit/>
          </a:bodyPr>
          <a:lstStyle/>
          <a:p>
            <a:pPr marL="217947" lvl="2" indent="0">
              <a:spcAft>
                <a:spcPts val="225"/>
              </a:spcAft>
              <a:buNone/>
            </a:pPr>
            <a:r>
              <a:rPr lang="en-US" sz="2100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RESULTS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1"/>
          <a:stretch/>
        </p:blipFill>
        <p:spPr>
          <a:xfrm>
            <a:off x="152400" y="49872"/>
            <a:ext cx="619095" cy="521208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689299" y="1414414"/>
            <a:ext cx="5132366" cy="32147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2"/>
                </a:solidFill>
                <a:latin typeface="Gotham Medium" charset="0"/>
                <a:ea typeface="Gotham Medium" charset="0"/>
                <a:cs typeface="Gotham Medium" charset="0"/>
              </a:rPr>
              <a:t>Credibility to drive Culture Change</a:t>
            </a:r>
          </a:p>
          <a:p>
            <a:pPr marL="560070" lvl="1" indent="-194310"/>
            <a:r>
              <a:rPr lang="en-US" dirty="0">
                <a:solidFill>
                  <a:schemeClr val="tx2"/>
                </a:solidFill>
                <a:latin typeface="Gotham Book" charset="0"/>
                <a:ea typeface="Gotham Book" charset="0"/>
                <a:cs typeface="Gotham Book" charset="0"/>
              </a:rPr>
              <a:t>Model Lines demonstrate what’s possible</a:t>
            </a:r>
          </a:p>
          <a:p>
            <a:pPr marL="560070" lvl="1" indent="-194310"/>
            <a:r>
              <a:rPr lang="en-US" dirty="0">
                <a:solidFill>
                  <a:schemeClr val="tx2"/>
                </a:solidFill>
                <a:latin typeface="Gotham Book" charset="0"/>
                <a:ea typeface="Gotham Book" charset="0"/>
                <a:cs typeface="Gotham Book" charset="0"/>
              </a:rPr>
              <a:t>Model Lines are showing that Innovation and standardization can be compatible (Disciplined Innovation)</a:t>
            </a:r>
          </a:p>
          <a:p>
            <a:r>
              <a:rPr lang="en-US" dirty="0">
                <a:solidFill>
                  <a:schemeClr val="tx2"/>
                </a:solidFill>
                <a:latin typeface="Gotham Medium" charset="0"/>
                <a:ea typeface="Gotham Medium" charset="0"/>
                <a:cs typeface="Gotham Medium" charset="0"/>
              </a:rPr>
              <a:t>Results to Motivate Transformation</a:t>
            </a:r>
          </a:p>
          <a:p>
            <a:pPr marL="560070" lvl="1" indent="-194310"/>
            <a:r>
              <a:rPr lang="en-US" dirty="0">
                <a:solidFill>
                  <a:schemeClr val="tx2"/>
                </a:solidFill>
                <a:latin typeface="Gotham Book" charset="0"/>
                <a:ea typeface="Gotham Book" charset="0"/>
                <a:cs typeface="Gotham Book" charset="0"/>
              </a:rPr>
              <a:t>Model Lines are solving real Business Problems Faster which motivates other Business Areas</a:t>
            </a:r>
          </a:p>
          <a:p>
            <a:pPr marL="560070" lvl="1" indent="-194310"/>
            <a:r>
              <a:rPr lang="en-US" dirty="0">
                <a:solidFill>
                  <a:schemeClr val="tx2"/>
                </a:solidFill>
                <a:latin typeface="Gotham Book" charset="0"/>
                <a:ea typeface="Gotham Book" charset="0"/>
                <a:cs typeface="Gotham Book" charset="0"/>
              </a:rPr>
              <a:t>Model Lines are respected Leaders in the organization whose story is a powerful agent for Transformational Change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lvl="1"/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43" l="7143" r="96566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76" y="2190750"/>
            <a:ext cx="1487424" cy="14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5" grpId="0" animBg="1"/>
      <p:bldP spid="3" grpId="0" build="p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5" b="2194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4838" y="251952"/>
            <a:ext cx="7472362" cy="512429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WE STILL NEED </a:t>
            </a:r>
            <a:r>
              <a:rPr lang="en-US" sz="2100" dirty="0" smtClean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HELP </a:t>
            </a:r>
            <a: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/>
            </a:r>
            <a:b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</a:br>
            <a: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EPISODE </a:t>
            </a:r>
            <a:r>
              <a:rPr lang="en-US" sz="2100" dirty="0" smtClean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4: </a:t>
            </a:r>
            <a: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BEYOND ACCELERATED DELIVERY</a:t>
            </a:r>
          </a:p>
        </p:txBody>
      </p:sp>
      <p:pic>
        <p:nvPicPr>
          <p:cNvPr id="10" name="Picture 6" descr="NandEagle-Mark-2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7618">
            <a:off x="-3827078" y="2641036"/>
            <a:ext cx="3682156" cy="17843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34923" y="1070038"/>
            <a:ext cx="8074152" cy="3666744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816211" y="1276350"/>
            <a:ext cx="7718189" cy="327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31338">
            <a:spAutoFit/>
          </a:bodyPr>
          <a:lstStyle>
            <a:lvl1pPr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pPr marL="320040" lvl="3" indent="-194310">
              <a:spcAft>
                <a:spcPts val="165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Funding Model and Business Readiness </a:t>
            </a:r>
          </a:p>
          <a:p>
            <a:pPr marL="320040" lvl="3" indent="-194310">
              <a:spcAft>
                <a:spcPts val="165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Decision Velocity due to risk adverse Culture</a:t>
            </a:r>
          </a:p>
          <a:p>
            <a:pPr marL="320040" lvl="3" indent="-194310">
              <a:spcAft>
                <a:spcPts val="165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DevOps Ecosystem perspective for Technology decisions rather than Individual Tool Justification</a:t>
            </a:r>
          </a:p>
          <a:p>
            <a:pPr marL="320040" lvl="3" indent="-194310">
              <a:spcAft>
                <a:spcPts val="165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ITSM and Continuous Delivery Automation </a:t>
            </a:r>
          </a:p>
          <a:p>
            <a:pPr marL="320040" lvl="3" indent="-194310">
              <a:spcAft>
                <a:spcPts val="165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Audits and Security Traceability</a:t>
            </a:r>
          </a:p>
          <a:p>
            <a:pPr marL="320040" lvl="3" indent="-194310">
              <a:spcAft>
                <a:spcPts val="165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Trust in Automated Deployment 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8364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0494E-6 C 0.10122 0.07346 0.20278 0.14692 0.33108 0.16975 C 0.46007 0.19229 0.63924 0.20062 0.77327 0.1358 C 0.90677 0.07068 1.05417 -0.12901 1.13386 -0.2200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84" y="-16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19303"/>
          <a:stretch/>
        </p:blipFill>
        <p:spPr>
          <a:xfrm>
            <a:off x="0" y="-9651"/>
            <a:ext cx="9144000" cy="51531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13" descr="NandEagle-Mark-2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95" y="897534"/>
            <a:ext cx="176690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NandEagle-Mark-2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696683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3B5C"/>
                </a:solidFill>
                <a:latin typeface="Gotham" charset="0"/>
                <a:ea typeface="Gotham" charset="0"/>
                <a:cs typeface="Gotham" charset="0"/>
              </a:rPr>
              <a:t>ICONS</a:t>
            </a:r>
          </a:p>
          <a:p>
            <a:pPr algn="ctr"/>
            <a:r>
              <a:rPr lang="en-US" sz="22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Designed by </a:t>
            </a:r>
            <a:r>
              <a:rPr lang="en-US" sz="2200" dirty="0" err="1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thenounproject.com</a:t>
            </a:r>
            <a:endParaRPr lang="en-US" sz="2200" dirty="0">
              <a:solidFill>
                <a:srgbClr val="003B5C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pPr algn="ctr"/>
            <a:endParaRPr lang="en-US" sz="2200" dirty="0">
              <a:solidFill>
                <a:srgbClr val="003B5C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pPr algn="ctr"/>
            <a:r>
              <a:rPr lang="en-US" sz="2200" b="1" dirty="0">
                <a:solidFill>
                  <a:srgbClr val="003B5C"/>
                </a:solidFill>
                <a:latin typeface="Gotham" charset="0"/>
                <a:ea typeface="Gotham" charset="0"/>
                <a:cs typeface="Gotham" charset="0"/>
              </a:rPr>
              <a:t>SPACESHIP</a:t>
            </a:r>
          </a:p>
          <a:p>
            <a:pPr algn="ctr"/>
            <a:r>
              <a:rPr lang="en-US" sz="22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Designed by </a:t>
            </a:r>
            <a:r>
              <a:rPr lang="en-US" sz="2200" dirty="0" err="1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Freepik</a:t>
            </a:r>
            <a:endParaRPr lang="en-US" sz="2200" dirty="0">
              <a:solidFill>
                <a:srgbClr val="003B5C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604838" y="251952"/>
            <a:ext cx="6141720" cy="512429"/>
          </a:xfrm>
        </p:spPr>
        <p:txBody>
          <a:bodyPr>
            <a:noAutofit/>
          </a:bodyPr>
          <a:lstStyle/>
          <a:p>
            <a:r>
              <a:rPr lang="en-US" sz="2100" dirty="0">
                <a:latin typeface="Gotham Medium" charset="0"/>
                <a:ea typeface="Gotham Medium" charset="0"/>
                <a:cs typeface="Gotham Medium" charset="0"/>
              </a:rPr>
              <a:t>CREDITS</a:t>
            </a:r>
            <a:br>
              <a:rPr lang="en-US" sz="2100" dirty="0">
                <a:latin typeface="Gotham Medium" charset="0"/>
                <a:ea typeface="Gotham Medium" charset="0"/>
                <a:cs typeface="Gotham Medium" charset="0"/>
              </a:rPr>
            </a:br>
            <a:endParaRPr lang="en-US" sz="2100" dirty="0">
              <a:latin typeface="Gotham Medium" charset="0"/>
              <a:ea typeface="Gotham Medium" charset="0"/>
              <a:cs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19303"/>
          <a:stretch/>
        </p:blipFill>
        <p:spPr>
          <a:xfrm>
            <a:off x="0" y="-9651"/>
            <a:ext cx="9144000" cy="51531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13" descr="NandEagle-Mark-2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95" y="897534"/>
            <a:ext cx="176690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NandEagle-Mark-2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5119" y="968824"/>
            <a:ext cx="76450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00" b="1" dirty="0">
                <a:solidFill>
                  <a:srgbClr val="003B5C"/>
                </a:solidFill>
                <a:latin typeface="Gotham Ultra" charset="0"/>
                <a:ea typeface="Gotham Ultra" charset="0"/>
                <a:cs typeface="Gotham Ultra" charset="0"/>
              </a:rPr>
              <a:t>THANK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1" y="2387190"/>
            <a:ext cx="76450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00" b="1" spc="300" dirty="0">
                <a:solidFill>
                  <a:srgbClr val="003B5C"/>
                </a:solidFill>
                <a:latin typeface="Gotham Ultra" charset="0"/>
                <a:ea typeface="Gotham Ultra" charset="0"/>
                <a:cs typeface="Gotham Ultra" charset="0"/>
              </a:rPr>
              <a:t>Y   </a:t>
            </a:r>
            <a:r>
              <a:rPr lang="en-US" sz="12400" b="1" dirty="0">
                <a:solidFill>
                  <a:srgbClr val="003B5C"/>
                </a:solidFill>
                <a:latin typeface="Gotham Ultra" charset="0"/>
                <a:ea typeface="Gotham Ultra" charset="0"/>
                <a:cs typeface="Gotham Ultra" charset="0"/>
              </a:rPr>
              <a:t>U</a:t>
            </a:r>
          </a:p>
        </p:txBody>
      </p:sp>
      <p:pic>
        <p:nvPicPr>
          <p:cNvPr id="11" name="Picture 10" descr="HowDevOpsEnables_cyc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5912"/>
            <a:ext cx="1518095" cy="150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9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647307" y="1998571"/>
            <a:ext cx="1112042" cy="1174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3" t="3799" r="28611" b="64362"/>
          <a:stretch/>
        </p:blipFill>
        <p:spPr>
          <a:xfrm>
            <a:off x="3642923" y="1001135"/>
            <a:ext cx="4019661" cy="1009547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4759347" y="3061320"/>
            <a:ext cx="2936853" cy="108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256250" y="2738617"/>
            <a:ext cx="2403872" cy="1404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362" name="Group 69"/>
          <p:cNvGrpSpPr>
            <a:grpSpLocks/>
          </p:cNvGrpSpPr>
          <p:nvPr/>
        </p:nvGrpSpPr>
        <p:grpSpPr bwMode="auto">
          <a:xfrm>
            <a:off x="1225925" y="944512"/>
            <a:ext cx="930437" cy="857960"/>
            <a:chOff x="511164" y="2112879"/>
            <a:chExt cx="1551317" cy="1429999"/>
          </a:xfrm>
        </p:grpSpPr>
        <p:sp>
          <p:nvSpPr>
            <p:cNvPr id="15428" name="TextBox 70"/>
            <p:cNvSpPr txBox="1">
              <a:spLocks noChangeArrowheads="1"/>
            </p:cNvSpPr>
            <p:nvPr/>
          </p:nvSpPr>
          <p:spPr bwMode="auto">
            <a:xfrm>
              <a:off x="599441" y="2112879"/>
              <a:ext cx="1463040" cy="105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530" b="1" dirty="0">
                  <a:solidFill>
                    <a:srgbClr val="F37422"/>
                  </a:solidFill>
                  <a:latin typeface="Gotham" charset="0"/>
                  <a:ea typeface="Gotham" charset="0"/>
                  <a:cs typeface="Gotham" charset="0"/>
                </a:rPr>
                <a:t>16</a:t>
              </a:r>
              <a:r>
                <a:rPr lang="en-US" altLang="en-US" sz="1941" b="1" dirty="0">
                  <a:solidFill>
                    <a:srgbClr val="F37422"/>
                  </a:solidFill>
                  <a:latin typeface="Gotham" charset="0"/>
                  <a:ea typeface="Gotham" charset="0"/>
                  <a:cs typeface="Gotham" charset="0"/>
                </a:rPr>
                <a:t>+</a:t>
              </a:r>
            </a:p>
          </p:txBody>
        </p:sp>
        <p:sp>
          <p:nvSpPr>
            <p:cNvPr id="15429" name="TextBox 71"/>
            <p:cNvSpPr txBox="1">
              <a:spLocks noChangeArrowheads="1"/>
            </p:cNvSpPr>
            <p:nvPr/>
          </p:nvSpPr>
          <p:spPr bwMode="auto">
            <a:xfrm>
              <a:off x="511164" y="2921526"/>
              <a:ext cx="1464959" cy="62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dirty="0">
                  <a:solidFill>
                    <a:srgbClr val="F37422"/>
                  </a:solidFill>
                  <a:latin typeface="Gotham Book" charset="0"/>
                  <a:ea typeface="Gotham Book" charset="0"/>
                  <a:cs typeface="Gotham Book" charset="0"/>
                </a:rPr>
                <a:t>MILLION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25" dirty="0">
                  <a:solidFill>
                    <a:srgbClr val="F37422"/>
                  </a:solidFill>
                  <a:latin typeface="Gotham Book" charset="0"/>
                  <a:ea typeface="Gotham Book" charset="0"/>
                  <a:cs typeface="Gotham Book" charset="0"/>
                </a:rPr>
                <a:t>POLICIES</a:t>
              </a:r>
            </a:p>
          </p:txBody>
        </p:sp>
      </p:grpSp>
      <p:grpSp>
        <p:nvGrpSpPr>
          <p:cNvPr id="15363" name="Group 72"/>
          <p:cNvGrpSpPr>
            <a:grpSpLocks/>
          </p:cNvGrpSpPr>
          <p:nvPr/>
        </p:nvGrpSpPr>
        <p:grpSpPr bwMode="auto">
          <a:xfrm>
            <a:off x="2234667" y="1501488"/>
            <a:ext cx="1368754" cy="1214941"/>
            <a:chOff x="5020705" y="1628858"/>
            <a:chExt cx="2281972" cy="2024865"/>
          </a:xfrm>
        </p:grpSpPr>
        <p:sp>
          <p:nvSpPr>
            <p:cNvPr id="15426" name="TextBox 73"/>
            <p:cNvSpPr txBox="1">
              <a:spLocks noChangeArrowheads="1"/>
            </p:cNvSpPr>
            <p:nvPr/>
          </p:nvSpPr>
          <p:spPr bwMode="auto">
            <a:xfrm>
              <a:off x="5020705" y="1628858"/>
              <a:ext cx="2217242" cy="968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176" baseline="30000" dirty="0">
                  <a:solidFill>
                    <a:srgbClr val="003B5C"/>
                  </a:solidFill>
                  <a:latin typeface="Gotham Medium" charset="0"/>
                  <a:ea typeface="Gotham Medium" charset="0"/>
                  <a:cs typeface="Gotham Medium" charset="0"/>
                </a:rPr>
                <a:t>$</a:t>
              </a:r>
              <a:r>
                <a:rPr lang="en-US" altLang="en-US" sz="3176" dirty="0">
                  <a:solidFill>
                    <a:srgbClr val="003B5C"/>
                  </a:solidFill>
                  <a:latin typeface="Gotham Medium" charset="0"/>
                  <a:ea typeface="Gotham Medium" charset="0"/>
                  <a:cs typeface="Gotham Medium" charset="0"/>
                </a:rPr>
                <a:t>355</a:t>
              </a:r>
            </a:p>
          </p:txBody>
        </p:sp>
        <p:sp>
          <p:nvSpPr>
            <p:cNvPr id="15427" name="TextBox 74"/>
            <p:cNvSpPr txBox="1">
              <a:spLocks noChangeArrowheads="1"/>
            </p:cNvSpPr>
            <p:nvPr/>
          </p:nvSpPr>
          <p:spPr bwMode="auto">
            <a:xfrm>
              <a:off x="5179848" y="2288949"/>
              <a:ext cx="2122829" cy="136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12" b="1" dirty="0">
                  <a:solidFill>
                    <a:srgbClr val="003F72"/>
                  </a:solidFill>
                  <a:latin typeface="Gotham Book" charset="0"/>
                  <a:ea typeface="Gotham Book" charset="0"/>
                  <a:cs typeface="Gotham Book" charset="0"/>
                </a:rPr>
                <a:t>MILLION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9" dirty="0">
                  <a:solidFill>
                    <a:srgbClr val="003F72"/>
                  </a:solidFill>
                  <a:latin typeface="Gotham Book" charset="0"/>
                  <a:ea typeface="Gotham Book" charset="0"/>
                  <a:cs typeface="Gotham Book" charset="0"/>
                </a:rPr>
                <a:t>CONTRIBUTED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 dirty="0">
                  <a:solidFill>
                    <a:srgbClr val="003F72"/>
                  </a:solidFill>
                  <a:latin typeface="Gotham Book" charset="0"/>
                  <a:ea typeface="Gotham Book" charset="0"/>
                  <a:cs typeface="Gotham Book" charset="0"/>
                </a:rPr>
                <a:t>TO NONPROFITS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 dirty="0">
                  <a:solidFill>
                    <a:srgbClr val="003F72"/>
                  </a:solidFill>
                  <a:latin typeface="Gotham Book" charset="0"/>
                  <a:ea typeface="Gotham Book" charset="0"/>
                  <a:cs typeface="Gotham Book" charset="0"/>
                </a:rPr>
                <a:t>AND COMMUNITIES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750" dirty="0">
                  <a:solidFill>
                    <a:srgbClr val="003F72"/>
                  </a:solidFill>
                  <a:latin typeface="Gotham Book" charset="0"/>
                  <a:ea typeface="Gotham Book" charset="0"/>
                  <a:cs typeface="Gotham Book" charset="0"/>
                </a:rPr>
                <a:t>SINCE 2000</a:t>
              </a:r>
            </a:p>
          </p:txBody>
        </p:sp>
      </p:grpSp>
      <p:cxnSp>
        <p:nvCxnSpPr>
          <p:cNvPr id="87" name="Straight Connector 86"/>
          <p:cNvCxnSpPr/>
          <p:nvPr/>
        </p:nvCxnSpPr>
        <p:spPr>
          <a:xfrm>
            <a:off x="1308637" y="1795221"/>
            <a:ext cx="817959" cy="0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8" name="TextBox 87"/>
          <p:cNvSpPr txBox="1">
            <a:spLocks noChangeArrowheads="1"/>
          </p:cNvSpPr>
          <p:nvPr/>
        </p:nvSpPr>
        <p:spPr bwMode="auto">
          <a:xfrm>
            <a:off x="1129408" y="1922197"/>
            <a:ext cx="1139429" cy="65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38" tIns="27421" rIns="54838" bIns="2742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41" dirty="0">
                <a:solidFill>
                  <a:srgbClr val="0071BF"/>
                </a:solidFill>
                <a:latin typeface="Gotham Medium" charset="0"/>
                <a:ea typeface="Gotham Medium" charset="0"/>
                <a:cs typeface="Gotham Medium" charset="0"/>
              </a:rPr>
              <a:t>$195.2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412" b="1" dirty="0">
                <a:solidFill>
                  <a:srgbClr val="0071BF"/>
                </a:solidFill>
                <a:latin typeface="Gotham Book" charset="0"/>
                <a:ea typeface="Gotham Book" charset="0"/>
                <a:cs typeface="Gotham Book" charset="0"/>
              </a:rPr>
              <a:t>BILLION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059" dirty="0">
                <a:solidFill>
                  <a:srgbClr val="0071BF"/>
                </a:solidFill>
                <a:latin typeface="Gotham Book" charset="0"/>
                <a:ea typeface="Gotham Book" charset="0"/>
                <a:cs typeface="Gotham Book" charset="0"/>
              </a:rPr>
              <a:t>IN ASSETS</a:t>
            </a:r>
            <a:endParaRPr lang="en-US" altLang="en-US" sz="617" dirty="0">
              <a:solidFill>
                <a:srgbClr val="0071BF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2196843" y="923262"/>
            <a:ext cx="0" cy="1734671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660122" y="1017270"/>
            <a:ext cx="0" cy="3154680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765886" y="1989878"/>
            <a:ext cx="0" cy="2155478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872318" y="3074792"/>
            <a:ext cx="2791206" cy="0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74" name="Group 93"/>
          <p:cNvGrpSpPr>
            <a:grpSpLocks/>
          </p:cNvGrpSpPr>
          <p:nvPr/>
        </p:nvGrpSpPr>
        <p:grpSpPr bwMode="auto">
          <a:xfrm>
            <a:off x="3762937" y="3209263"/>
            <a:ext cx="915590" cy="945561"/>
            <a:chOff x="4592320" y="4242531"/>
            <a:chExt cx="2026004" cy="2092493"/>
          </a:xfrm>
        </p:grpSpPr>
        <p:grpSp>
          <p:nvGrpSpPr>
            <p:cNvPr id="15413" name="Group 94"/>
            <p:cNvGrpSpPr>
              <a:grpSpLocks/>
            </p:cNvGrpSpPr>
            <p:nvPr/>
          </p:nvGrpSpPr>
          <p:grpSpPr bwMode="auto">
            <a:xfrm>
              <a:off x="4592320" y="4242531"/>
              <a:ext cx="2026004" cy="2083050"/>
              <a:chOff x="1830180" y="4497015"/>
              <a:chExt cx="2669967" cy="2745161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1830180" y="4665728"/>
                <a:ext cx="2669967" cy="2576448"/>
              </a:xfrm>
              <a:prstGeom prst="ellipse">
                <a:avLst/>
              </a:prstGeom>
              <a:solidFill>
                <a:srgbClr val="FDA01A"/>
              </a:solidFill>
              <a:ln w="762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b"/>
              <a:lstStyle/>
              <a:p>
                <a:pPr algn="ctr">
                  <a:defRPr/>
                </a:pPr>
                <a:endParaRPr lang="en-US" sz="450" dirty="0">
                  <a:solidFill>
                    <a:schemeClr val="bg1"/>
                  </a:solidFill>
                  <a:latin typeface="Gotham Book" charset="0"/>
                  <a:ea typeface="Gotham Book" charset="0"/>
                  <a:cs typeface="Gotham Book" charset="0"/>
                </a:endParaRPr>
              </a:p>
            </p:txBody>
          </p:sp>
          <p:sp>
            <p:nvSpPr>
              <p:cNvPr id="15416" name="TextBox 97"/>
              <p:cNvSpPr txBox="1">
                <a:spLocks noChangeArrowheads="1"/>
              </p:cNvSpPr>
              <p:nvPr/>
            </p:nvSpPr>
            <p:spPr bwMode="auto">
              <a:xfrm>
                <a:off x="2418378" y="4497015"/>
                <a:ext cx="936094" cy="201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3900" b="1" dirty="0">
                    <a:solidFill>
                      <a:schemeClr val="bg1"/>
                    </a:solidFill>
                    <a:latin typeface="Gotham Book" charset="0"/>
                    <a:ea typeface="Gotham Book" charset="0"/>
                    <a:cs typeface="Gotham Book" charset="0"/>
                  </a:rPr>
                  <a:t>8</a:t>
                </a:r>
              </a:p>
            </p:txBody>
          </p:sp>
          <p:sp>
            <p:nvSpPr>
              <p:cNvPr id="15417" name="TextBox 98"/>
              <p:cNvSpPr txBox="1">
                <a:spLocks noChangeArrowheads="1"/>
              </p:cNvSpPr>
              <p:nvPr/>
            </p:nvSpPr>
            <p:spPr bwMode="auto">
              <a:xfrm>
                <a:off x="3131695" y="4832424"/>
                <a:ext cx="1110792" cy="8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 err="1">
                    <a:solidFill>
                      <a:srgbClr val="FFFFFF"/>
                    </a:solidFill>
                    <a:latin typeface="Gotham" charset="0"/>
                    <a:ea typeface="Gotham" charset="0"/>
                    <a:cs typeface="Gotham" charset="0"/>
                  </a:rPr>
                  <a:t>th</a:t>
                </a:r>
                <a:endParaRPr lang="en-US" altLang="en-US" sz="375" b="1" dirty="0">
                  <a:solidFill>
                    <a:srgbClr val="FFFFFF"/>
                  </a:solidFill>
                  <a:latin typeface="Gotham" charset="0"/>
                  <a:ea typeface="Gotham" charset="0"/>
                  <a:cs typeface="Gotham" charset="0"/>
                </a:endParaRPr>
              </a:p>
            </p:txBody>
          </p:sp>
        </p:grpSp>
        <p:sp>
          <p:nvSpPr>
            <p:cNvPr id="15414" name="TextBox 95"/>
            <p:cNvSpPr txBox="1">
              <a:spLocks noChangeArrowheads="1"/>
            </p:cNvSpPr>
            <p:nvPr/>
          </p:nvSpPr>
          <p:spPr bwMode="auto">
            <a:xfrm>
              <a:off x="4653282" y="5379782"/>
              <a:ext cx="1899922" cy="95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71" dirty="0">
                  <a:solidFill>
                    <a:schemeClr val="bg1"/>
                  </a:solidFill>
                  <a:latin typeface="Gotham Book" charset="0"/>
                  <a:ea typeface="Gotham Book" charset="0"/>
                  <a:cs typeface="Gotham Book" charset="0"/>
                </a:rPr>
                <a:t>LARGEST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617" dirty="0">
                  <a:solidFill>
                    <a:schemeClr val="bg1"/>
                  </a:solidFill>
                  <a:latin typeface="Gotham Book" charset="0"/>
                  <a:ea typeface="Gotham Book" charset="0"/>
                  <a:cs typeface="Gotham Book" charset="0"/>
                </a:rPr>
                <a:t>COMMERCIAL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617" dirty="0">
                  <a:solidFill>
                    <a:schemeClr val="bg1"/>
                  </a:solidFill>
                  <a:latin typeface="Gotham Book" charset="0"/>
                  <a:ea typeface="Gotham Book" charset="0"/>
                  <a:cs typeface="Gotham Book" charset="0"/>
                </a:rPr>
                <a:t>INSURER</a:t>
              </a: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3729319" y="3175645"/>
            <a:ext cx="960835" cy="0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754463" y="1999027"/>
            <a:ext cx="927847" cy="0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79" name="Group 103"/>
          <p:cNvGrpSpPr>
            <a:grpSpLocks/>
          </p:cNvGrpSpPr>
          <p:nvPr/>
        </p:nvGrpSpPr>
        <p:grpSpPr bwMode="auto">
          <a:xfrm>
            <a:off x="1256252" y="2939412"/>
            <a:ext cx="1753790" cy="990600"/>
            <a:chOff x="650240" y="4686173"/>
            <a:chExt cx="2933037" cy="1655748"/>
          </a:xfrm>
        </p:grpSpPr>
        <p:pic>
          <p:nvPicPr>
            <p:cNvPr id="154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240" y="4686173"/>
              <a:ext cx="2933037" cy="1655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Rectangle 105"/>
            <p:cNvSpPr>
              <a:spLocks/>
            </p:cNvSpPr>
            <p:nvPr/>
          </p:nvSpPr>
          <p:spPr>
            <a:xfrm>
              <a:off x="741835" y="5273246"/>
              <a:ext cx="2704050" cy="515432"/>
            </a:xfrm>
            <a:prstGeom prst="rect">
              <a:avLst/>
            </a:prstGeom>
            <a:solidFill>
              <a:srgbClr val="DD481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25" b="1" dirty="0">
                  <a:solidFill>
                    <a:schemeClr val="bg1"/>
                  </a:solidFill>
                  <a:latin typeface="Arial"/>
                  <a:cs typeface="Arial"/>
                </a:rPr>
                <a:t>33,000 Nationwide associates serve customers in every state</a:t>
              </a:r>
            </a:p>
          </p:txBody>
        </p:sp>
      </p:grpSp>
      <p:sp>
        <p:nvSpPr>
          <p:cNvPr id="15381" name="TextBox 111"/>
          <p:cNvSpPr txBox="1">
            <a:spLocks noChangeArrowheads="1"/>
          </p:cNvSpPr>
          <p:nvPr/>
        </p:nvSpPr>
        <p:spPr bwMode="auto">
          <a:xfrm>
            <a:off x="4812827" y="2119843"/>
            <a:ext cx="1728831" cy="8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838" tIns="27421" rIns="54838" bIns="2742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35" b="1" dirty="0">
                <a:solidFill>
                  <a:srgbClr val="416812"/>
                </a:solidFill>
                <a:latin typeface="Gotham Book" charset="0"/>
                <a:ea typeface="Gotham Book" charset="0"/>
                <a:cs typeface="Gotham Book" charset="0"/>
              </a:rPr>
              <a:t>FOUNDED IN </a:t>
            </a:r>
            <a:r>
              <a:rPr lang="en-US" altLang="en-US" sz="1589" dirty="0">
                <a:solidFill>
                  <a:srgbClr val="416812"/>
                </a:solidFill>
                <a:latin typeface="Gotham Medium" charset="0"/>
                <a:ea typeface="Gotham Medium" charset="0"/>
                <a:cs typeface="Gotham Medium" charset="0"/>
              </a:rPr>
              <a:t>1926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35" dirty="0">
                <a:solidFill>
                  <a:srgbClr val="416812"/>
                </a:solidFill>
                <a:latin typeface="Gotham Book" charset="0"/>
                <a:ea typeface="Gotham Book" charset="0"/>
                <a:cs typeface="Gotham Book" charset="0"/>
              </a:rPr>
              <a:t>BY MEMBERS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35" dirty="0">
                <a:solidFill>
                  <a:srgbClr val="416812"/>
                </a:solidFill>
                <a:latin typeface="Gotham Book" charset="0"/>
                <a:ea typeface="Gotham Book" charset="0"/>
                <a:cs typeface="Gotham Book" charset="0"/>
              </a:rPr>
              <a:t>THE OHIO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35" dirty="0">
                <a:solidFill>
                  <a:srgbClr val="416812"/>
                </a:solidFill>
                <a:latin typeface="Gotham Book" charset="0"/>
                <a:ea typeface="Gotham Book" charset="0"/>
                <a:cs typeface="Gotham Book" charset="0"/>
              </a:rPr>
              <a:t>FARM BUREAU</a:t>
            </a:r>
          </a:p>
        </p:txBody>
      </p:sp>
      <p:grpSp>
        <p:nvGrpSpPr>
          <p:cNvPr id="15385" name="Group 119"/>
          <p:cNvGrpSpPr>
            <a:grpSpLocks/>
          </p:cNvGrpSpPr>
          <p:nvPr/>
        </p:nvGrpSpPr>
        <p:grpSpPr bwMode="auto">
          <a:xfrm>
            <a:off x="2155524" y="856028"/>
            <a:ext cx="1523369" cy="646331"/>
            <a:chOff x="8162327" y="7101360"/>
            <a:chExt cx="2539684" cy="1078406"/>
          </a:xfrm>
        </p:grpSpPr>
        <p:sp>
          <p:nvSpPr>
            <p:cNvPr id="15401" name="TextBox 120"/>
            <p:cNvSpPr txBox="1">
              <a:spLocks noChangeArrowheads="1"/>
            </p:cNvSpPr>
            <p:nvPr/>
          </p:nvSpPr>
          <p:spPr bwMode="auto">
            <a:xfrm>
              <a:off x="8162327" y="7101360"/>
              <a:ext cx="1158141" cy="1078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0" b="1" baseline="30000" dirty="0">
                  <a:solidFill>
                    <a:srgbClr val="416812"/>
                  </a:solidFill>
                  <a:latin typeface="Gotham" charset="0"/>
                  <a:ea typeface="Gotham" charset="0"/>
                  <a:cs typeface="Gotham" charset="0"/>
                </a:rPr>
                <a:t>#</a:t>
              </a:r>
              <a:r>
                <a:rPr lang="en-US" altLang="en-US" sz="3600" b="1" dirty="0">
                  <a:solidFill>
                    <a:srgbClr val="416812"/>
                  </a:solidFill>
                  <a:latin typeface="Gotham" charset="0"/>
                  <a:ea typeface="Gotham" charset="0"/>
                  <a:cs typeface="Gotham" charset="0"/>
                </a:rPr>
                <a:t>9</a:t>
              </a:r>
              <a:endParaRPr lang="en-US" altLang="en-US" sz="3600" b="1" dirty="0">
                <a:solidFill>
                  <a:srgbClr val="0071BF"/>
                </a:solidFill>
                <a:latin typeface="Gotham" charset="0"/>
                <a:ea typeface="Gotham" charset="0"/>
                <a:cs typeface="Gotham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024728" y="7292065"/>
              <a:ext cx="1677283" cy="8473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416812"/>
                  </a:solidFill>
                  <a:latin typeface="Gotham Book" charset="0"/>
                  <a:ea typeface="Gotham Book" charset="0"/>
                  <a:cs typeface="Gotham Book" charset="0"/>
                </a:rPr>
                <a:t>WRITER OF VARIABLE ANNUITIES</a:t>
              </a:r>
            </a:p>
          </p:txBody>
        </p:sp>
      </p:grpSp>
      <p:grpSp>
        <p:nvGrpSpPr>
          <p:cNvPr id="15386" name="Group 122"/>
          <p:cNvGrpSpPr>
            <a:grpSpLocks/>
          </p:cNvGrpSpPr>
          <p:nvPr/>
        </p:nvGrpSpPr>
        <p:grpSpPr bwMode="auto">
          <a:xfrm>
            <a:off x="6654053" y="2066263"/>
            <a:ext cx="865515" cy="900779"/>
            <a:chOff x="-23603" y="1773103"/>
            <a:chExt cx="1443465" cy="1501710"/>
          </a:xfrm>
        </p:grpSpPr>
        <p:sp>
          <p:nvSpPr>
            <p:cNvPr id="15399" name="TextBox 123"/>
            <p:cNvSpPr txBox="1">
              <a:spLocks noChangeArrowheads="1"/>
            </p:cNvSpPr>
            <p:nvPr/>
          </p:nvSpPr>
          <p:spPr bwMode="auto">
            <a:xfrm>
              <a:off x="-23603" y="1773103"/>
              <a:ext cx="1443465" cy="92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00" b="1" baseline="30000" dirty="0">
                  <a:solidFill>
                    <a:srgbClr val="5A447A"/>
                  </a:solidFill>
                  <a:latin typeface="Gotham" charset="0"/>
                  <a:ea typeface="Gotham" charset="0"/>
                  <a:cs typeface="Gotham" charset="0"/>
                </a:rPr>
                <a:t>#</a:t>
              </a:r>
              <a:r>
                <a:rPr lang="en-US" altLang="en-US" sz="3000" b="1" dirty="0">
                  <a:solidFill>
                    <a:srgbClr val="5A447A"/>
                  </a:solidFill>
                  <a:latin typeface="Gotham" charset="0"/>
                  <a:ea typeface="Gotham" charset="0"/>
                  <a:cs typeface="Gotham" charset="0"/>
                </a:rPr>
                <a:t>69</a:t>
              </a:r>
              <a:endParaRPr lang="en-US" altLang="en-US" sz="1500" b="1" dirty="0">
                <a:solidFill>
                  <a:srgbClr val="5A447A"/>
                </a:solidFill>
                <a:latin typeface="Gotham" charset="0"/>
                <a:ea typeface="Gotham" charset="0"/>
                <a:cs typeface="Gotham" charset="0"/>
              </a:endParaRPr>
            </a:p>
          </p:txBody>
        </p:sp>
        <p:sp>
          <p:nvSpPr>
            <p:cNvPr id="15400" name="TextBox 124"/>
            <p:cNvSpPr txBox="1">
              <a:spLocks noChangeArrowheads="1"/>
            </p:cNvSpPr>
            <p:nvPr/>
          </p:nvSpPr>
          <p:spPr bwMode="auto">
            <a:xfrm>
              <a:off x="200661" y="2509970"/>
              <a:ext cx="1219201" cy="76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82" dirty="0">
                  <a:solidFill>
                    <a:srgbClr val="5A447A"/>
                  </a:solidFill>
                  <a:latin typeface="Gotham Book" charset="0"/>
                  <a:ea typeface="Gotham Book" charset="0"/>
                  <a:cs typeface="Gotham Book" charset="0"/>
                </a:rPr>
                <a:t>ON THE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82" dirty="0">
                  <a:solidFill>
                    <a:srgbClr val="5A447A"/>
                  </a:solidFill>
                  <a:latin typeface="Gotham Book" charset="0"/>
                  <a:ea typeface="Gotham Book" charset="0"/>
                  <a:cs typeface="Gotham Book" charset="0"/>
                </a:rPr>
                <a:t>FORTUNE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882" dirty="0">
                  <a:solidFill>
                    <a:srgbClr val="5A447A"/>
                  </a:solidFill>
                  <a:latin typeface="Gotham Book" charset="0"/>
                  <a:ea typeface="Gotham Book" charset="0"/>
                  <a:cs typeface="Gotham Book" charset="0"/>
                </a:rPr>
                <a:t>500 LIST</a:t>
              </a:r>
              <a:endParaRPr lang="en-US" altLang="en-US" sz="617" dirty="0">
                <a:solidFill>
                  <a:srgbClr val="5A447A"/>
                </a:solidFill>
                <a:latin typeface="Gotham Book" charset="0"/>
                <a:ea typeface="Gotham Book" charset="0"/>
                <a:cs typeface="Gotham Book" charset="0"/>
              </a:endParaRPr>
            </a:p>
          </p:txBody>
        </p:sp>
      </p:grpSp>
      <p:grpSp>
        <p:nvGrpSpPr>
          <p:cNvPr id="15387" name="Group 125"/>
          <p:cNvGrpSpPr>
            <a:grpSpLocks/>
          </p:cNvGrpSpPr>
          <p:nvPr/>
        </p:nvGrpSpPr>
        <p:grpSpPr bwMode="auto">
          <a:xfrm>
            <a:off x="3868483" y="2095190"/>
            <a:ext cx="701278" cy="1013222"/>
            <a:chOff x="6473634" y="2787925"/>
            <a:chExt cx="1169671" cy="1690327"/>
          </a:xfrm>
        </p:grpSpPr>
        <p:pic>
          <p:nvPicPr>
            <p:cNvPr id="1539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8" t="93843" r="31258"/>
            <a:stretch>
              <a:fillRect/>
            </a:stretch>
          </p:blipFill>
          <p:spPr bwMode="auto">
            <a:xfrm>
              <a:off x="6473634" y="4220417"/>
              <a:ext cx="1169671" cy="2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8" name="Picture 1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95"/>
            <a:stretch>
              <a:fillRect/>
            </a:stretch>
          </p:blipFill>
          <p:spPr bwMode="auto">
            <a:xfrm>
              <a:off x="6474103" y="2787925"/>
              <a:ext cx="1168732" cy="147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88" name="Picture 128"/>
          <p:cNvPicPr>
            <a:picLocks noChangeAspect="1"/>
          </p:cNvPicPr>
          <p:nvPr/>
        </p:nvPicPr>
        <p:blipFill>
          <a:blip r:embed="rId5">
            <a:clrChange>
              <a:clrFrom>
                <a:srgbClr val="E7E9E5"/>
              </a:clrFrom>
              <a:clrTo>
                <a:srgbClr val="E7E9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2" r="35361"/>
          <a:stretch>
            <a:fillRect/>
          </a:stretch>
        </p:blipFill>
        <p:spPr bwMode="auto">
          <a:xfrm>
            <a:off x="3068381" y="3239449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129"/>
          <p:cNvPicPr>
            <a:picLocks noChangeAspect="1"/>
          </p:cNvPicPr>
          <p:nvPr/>
        </p:nvPicPr>
        <p:blipFill>
          <a:blip r:embed="rId5">
            <a:clrChange>
              <a:clrFrom>
                <a:srgbClr val="E7E9E5"/>
              </a:clrFrom>
              <a:clrTo>
                <a:srgbClr val="E7E9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" r="68085"/>
          <a:stretch>
            <a:fillRect/>
          </a:stretch>
        </p:blipFill>
        <p:spPr bwMode="auto">
          <a:xfrm>
            <a:off x="3068381" y="3659739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130"/>
          <p:cNvPicPr>
            <a:picLocks noChangeAspect="1"/>
          </p:cNvPicPr>
          <p:nvPr/>
        </p:nvPicPr>
        <p:blipFill>
          <a:blip r:embed="rId5">
            <a:clrChange>
              <a:clrFrom>
                <a:srgbClr val="E7E9E5"/>
              </a:clrFrom>
              <a:clrTo>
                <a:srgbClr val="E7E9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1" r="2811"/>
          <a:stretch>
            <a:fillRect/>
          </a:stretch>
        </p:blipFill>
        <p:spPr bwMode="auto">
          <a:xfrm>
            <a:off x="3068381" y="281915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257" t="40414" r="28128" b="30473"/>
          <a:stretch/>
        </p:blipFill>
        <p:spPr>
          <a:xfrm>
            <a:off x="6554062" y="3158836"/>
            <a:ext cx="1108521" cy="95248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68" t="40217" r="48899" b="30473"/>
          <a:stretch/>
        </p:blipFill>
        <p:spPr>
          <a:xfrm>
            <a:off x="4838700" y="3180269"/>
            <a:ext cx="1578729" cy="923288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4872318" y="1993596"/>
            <a:ext cx="2791206" cy="0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654053" y="2072078"/>
            <a:ext cx="0" cy="927847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97838" y="1528380"/>
            <a:ext cx="1250576" cy="0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485965" y="3189094"/>
            <a:ext cx="0" cy="927847"/>
          </a:xfrm>
          <a:prstGeom prst="line">
            <a:avLst/>
          </a:prstGeom>
          <a:ln w="22225" cmpd="sng">
            <a:solidFill>
              <a:srgbClr val="69605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604838" y="-12879"/>
            <a:ext cx="8005762" cy="971550"/>
          </a:xfrm>
        </p:spPr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THRIVING IN A DYNAMIC, HIGHLY-REGULATED WORLD</a:t>
            </a:r>
            <a:br>
              <a:rPr lang="en-US" sz="21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</a:br>
            <a:endParaRPr lang="en-US" sz="2100" dirty="0">
              <a:solidFill>
                <a:srgbClr val="003B5C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61" name="Picture 6" descr="NandEagle-Mark-2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ctrTitle" idx="4294967295"/>
          </p:nvPr>
        </p:nvSpPr>
        <p:spPr>
          <a:xfrm>
            <a:off x="632206" y="6703"/>
            <a:ext cx="8206994" cy="9715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 EPISODE 1: A NEW HOPE – AGILE AT SCALE</a:t>
            </a:r>
            <a:br>
              <a:rPr lang="en-US" alt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</a:br>
            <a:endParaRPr lang="en-US" altLang="en-US" sz="2100" dirty="0">
              <a:solidFill>
                <a:schemeClr val="bg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1"/>
          <a:stretch/>
        </p:blipFill>
        <p:spPr>
          <a:xfrm>
            <a:off x="152400" y="49872"/>
            <a:ext cx="619095" cy="5212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6752" y="1881509"/>
            <a:ext cx="3983583" cy="515345"/>
          </a:xfrm>
          <a:prstGeom prst="rect">
            <a:avLst/>
          </a:prstGeom>
          <a:solidFill>
            <a:srgbClr val="4168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166" name="Rectangle 165"/>
          <p:cNvSpPr/>
          <p:nvPr/>
        </p:nvSpPr>
        <p:spPr>
          <a:xfrm>
            <a:off x="4693137" y="1881509"/>
            <a:ext cx="3991228" cy="515345"/>
          </a:xfrm>
          <a:prstGeom prst="rect">
            <a:avLst/>
          </a:prstGeom>
          <a:solidFill>
            <a:srgbClr val="0071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529106" y="1813684"/>
            <a:ext cx="8147610" cy="36701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95" name="TextBox 138"/>
          <p:cNvSpPr txBox="1">
            <a:spLocks noChangeArrowheads="1"/>
          </p:cNvSpPr>
          <p:nvPr/>
        </p:nvSpPr>
        <p:spPr bwMode="auto">
          <a:xfrm>
            <a:off x="409199" y="966549"/>
            <a:ext cx="18598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rgbClr val="FDA01A"/>
                </a:solidFill>
                <a:latin typeface="Gotham" charset="0"/>
                <a:ea typeface="Gotham" charset="0"/>
                <a:cs typeface="Gotham" charset="0"/>
              </a:rPr>
              <a:t>200+</a:t>
            </a:r>
            <a:endParaRPr lang="en-US" altLang="en-US" sz="4000" b="1" dirty="0">
              <a:solidFill>
                <a:srgbClr val="FDA01A"/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18142" y="1061363"/>
            <a:ext cx="20963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DA01A"/>
                </a:solidFill>
                <a:latin typeface="Gotham Book" charset="0"/>
                <a:ea typeface="Gotham Book" charset="0"/>
                <a:cs typeface="Gotham Book" charset="0"/>
              </a:rPr>
              <a:t>AGILE / LEAN </a:t>
            </a:r>
            <a:r>
              <a:rPr lang="en-US" sz="1200" dirty="0">
                <a:solidFill>
                  <a:srgbClr val="FDA01A"/>
                </a:solidFill>
                <a:latin typeface="Gotham Book" charset="0"/>
                <a:ea typeface="Gotham Book" charset="0"/>
                <a:cs typeface="Gotham Book" charset="0"/>
              </a:rPr>
              <a:t/>
            </a:r>
            <a:br>
              <a:rPr lang="en-US" sz="1200" dirty="0">
                <a:solidFill>
                  <a:srgbClr val="FDA01A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1600" dirty="0">
                <a:solidFill>
                  <a:srgbClr val="FDA01A"/>
                </a:solidFill>
                <a:latin typeface="Gotham Book" charset="0"/>
                <a:ea typeface="Gotham Book" charset="0"/>
                <a:cs typeface="Gotham Book" charset="0"/>
              </a:rPr>
              <a:t>STANDING TEAMS</a:t>
            </a:r>
          </a:p>
        </p:txBody>
      </p:sp>
      <p:sp>
        <p:nvSpPr>
          <p:cNvPr id="16397" name="TextBox 140"/>
          <p:cNvSpPr txBox="1">
            <a:spLocks noChangeArrowheads="1"/>
          </p:cNvSpPr>
          <p:nvPr/>
        </p:nvSpPr>
        <p:spPr bwMode="auto">
          <a:xfrm>
            <a:off x="4298424" y="961661"/>
            <a:ext cx="18646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rgbClr val="416812"/>
                </a:solidFill>
                <a:latin typeface="Gotham" charset="0"/>
                <a:ea typeface="Gotham" charset="0"/>
                <a:cs typeface="Gotham" charset="0"/>
              </a:rPr>
              <a:t>800+</a:t>
            </a:r>
            <a:endParaRPr lang="en-US" altLang="en-US" sz="4000" b="1" dirty="0">
              <a:solidFill>
                <a:srgbClr val="416812"/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114357" y="1050926"/>
            <a:ext cx="2579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416812"/>
                </a:solidFill>
                <a:latin typeface="Gotham Book" charset="0"/>
                <a:ea typeface="Gotham Book" charset="0"/>
                <a:cs typeface="Gotham Book" charset="0"/>
              </a:rPr>
              <a:t>BUILD PROJECTS</a:t>
            </a:r>
            <a:r>
              <a:rPr lang="en-US" sz="2000" dirty="0">
                <a:solidFill>
                  <a:srgbClr val="416812"/>
                </a:solidFill>
                <a:latin typeface="Gotham Book" charset="0"/>
                <a:ea typeface="Gotham Book" charset="0"/>
                <a:cs typeface="Gotham Book" charset="0"/>
              </a:rPr>
              <a:t/>
            </a:r>
            <a:br>
              <a:rPr lang="en-US" sz="2000" dirty="0">
                <a:solidFill>
                  <a:srgbClr val="416812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1600" dirty="0">
                <a:solidFill>
                  <a:srgbClr val="416812"/>
                </a:solidFill>
                <a:latin typeface="Gotham Book" charset="0"/>
                <a:ea typeface="Gotham Book" charset="0"/>
                <a:cs typeface="Gotham Book" charset="0"/>
              </a:rPr>
              <a:t>EXECUTED ANNUALLY</a:t>
            </a:r>
          </a:p>
        </p:txBody>
      </p:sp>
      <p:sp>
        <p:nvSpPr>
          <p:cNvPr id="16400" name="TextBox 143"/>
          <p:cNvSpPr txBox="1">
            <a:spLocks noChangeArrowheads="1"/>
          </p:cNvSpPr>
          <p:nvPr/>
        </p:nvSpPr>
        <p:spPr bwMode="auto">
          <a:xfrm>
            <a:off x="264552" y="3218398"/>
            <a:ext cx="15688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65125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3651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3651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365125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365125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DA01A"/>
                </a:solidFill>
                <a:latin typeface="Gotham Book" charset="0"/>
                <a:ea typeface="Gotham Book" charset="0"/>
                <a:cs typeface="Gotham Book" charset="0"/>
              </a:rPr>
              <a:t>ANNUAL INCREASE IN NUMBER OF AGILE TEAMS</a:t>
            </a:r>
          </a:p>
        </p:txBody>
      </p:sp>
      <p:sp>
        <p:nvSpPr>
          <p:cNvPr id="16401" name="TextBox 144"/>
          <p:cNvSpPr txBox="1">
            <a:spLocks noChangeArrowheads="1"/>
          </p:cNvSpPr>
          <p:nvPr/>
        </p:nvSpPr>
        <p:spPr bwMode="auto">
          <a:xfrm>
            <a:off x="1458864" y="2473317"/>
            <a:ext cx="23610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rgbClr val="77B021"/>
                </a:solidFill>
                <a:latin typeface="Gotham" charset="0"/>
                <a:ea typeface="Gotham" charset="0"/>
                <a:cs typeface="Gotham" charset="0"/>
              </a:rPr>
              <a:t>75</a:t>
            </a:r>
            <a:r>
              <a:rPr lang="en-US" altLang="en-US" sz="3600" b="1" dirty="0">
                <a:solidFill>
                  <a:srgbClr val="77B021"/>
                </a:solidFill>
                <a:latin typeface="Gotham" charset="0"/>
                <a:ea typeface="Gotham" charset="0"/>
                <a:cs typeface="Gotham" charset="0"/>
              </a:rPr>
              <a:t>%</a:t>
            </a:r>
            <a:endParaRPr lang="en-US" altLang="en-US" sz="1800" b="1" dirty="0">
              <a:solidFill>
                <a:srgbClr val="77B021"/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16402" name="TextBox 145"/>
          <p:cNvSpPr txBox="1">
            <a:spLocks noChangeArrowheads="1"/>
          </p:cNvSpPr>
          <p:nvPr/>
        </p:nvSpPr>
        <p:spPr bwMode="auto">
          <a:xfrm>
            <a:off x="1801406" y="3344171"/>
            <a:ext cx="16591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65125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3651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3651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365125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365125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77B021"/>
                </a:solidFill>
                <a:latin typeface="Gotham Book" charset="0"/>
                <a:ea typeface="Gotham Book" charset="0"/>
                <a:cs typeface="Gotham Book" charset="0"/>
              </a:rPr>
              <a:t>OF ALL PROJECT WORK DONE BY AGILE TEAMS</a:t>
            </a: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3451420" y="2560483"/>
            <a:ext cx="0" cy="149709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36753" y="2438145"/>
            <a:ext cx="8147610" cy="3517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602911" y="1893744"/>
            <a:ext cx="0" cy="440411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06" name="Group 151"/>
          <p:cNvGrpSpPr>
            <a:grpSpLocks/>
          </p:cNvGrpSpPr>
          <p:nvPr/>
        </p:nvGrpSpPr>
        <p:grpSpPr bwMode="auto">
          <a:xfrm>
            <a:off x="3575285" y="2756221"/>
            <a:ext cx="1070445" cy="1067385"/>
            <a:chOff x="2314601" y="1905000"/>
            <a:chExt cx="1596427" cy="1593624"/>
          </a:xfrm>
        </p:grpSpPr>
        <p:sp>
          <p:nvSpPr>
            <p:cNvPr id="153" name="Oval 152"/>
            <p:cNvSpPr/>
            <p:nvPr/>
          </p:nvSpPr>
          <p:spPr>
            <a:xfrm>
              <a:off x="2316882" y="1905000"/>
              <a:ext cx="1594146" cy="1593624"/>
            </a:xfrm>
            <a:prstGeom prst="ellipse">
              <a:avLst/>
            </a:prstGeom>
            <a:solidFill>
              <a:srgbClr val="FDA01A"/>
            </a:solidFill>
            <a:ln w="762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b"/>
            <a:lstStyle/>
            <a:p>
              <a:pPr algn="ctr">
                <a:defRPr/>
              </a:pPr>
              <a:endParaRPr lang="en-US" sz="8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endParaRPr>
            </a:p>
            <a:p>
              <a:pPr algn="ctr">
                <a:defRPr/>
              </a:pPr>
              <a:endParaRPr lang="en-US" sz="8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  <p:sp>
          <p:nvSpPr>
            <p:cNvPr id="16426" name="TextBox 153"/>
            <p:cNvSpPr txBox="1">
              <a:spLocks noChangeArrowheads="1"/>
            </p:cNvSpPr>
            <p:nvPr/>
          </p:nvSpPr>
          <p:spPr bwMode="auto">
            <a:xfrm>
              <a:off x="2314601" y="2067521"/>
              <a:ext cx="1593920" cy="114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400" dirty="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  <a:t>CI</a:t>
              </a:r>
            </a:p>
          </p:txBody>
        </p:sp>
      </p:grpSp>
      <p:grpSp>
        <p:nvGrpSpPr>
          <p:cNvPr id="16407" name="Group 155"/>
          <p:cNvGrpSpPr>
            <a:grpSpLocks/>
          </p:cNvGrpSpPr>
          <p:nvPr/>
        </p:nvGrpSpPr>
        <p:grpSpPr bwMode="auto">
          <a:xfrm>
            <a:off x="4527981" y="2756221"/>
            <a:ext cx="1070445" cy="1067385"/>
            <a:chOff x="2314601" y="1905000"/>
            <a:chExt cx="1596427" cy="1593624"/>
          </a:xfrm>
        </p:grpSpPr>
        <p:sp>
          <p:nvSpPr>
            <p:cNvPr id="157" name="Oval 156"/>
            <p:cNvSpPr/>
            <p:nvPr/>
          </p:nvSpPr>
          <p:spPr>
            <a:xfrm>
              <a:off x="2316881" y="1905000"/>
              <a:ext cx="1594147" cy="1593624"/>
            </a:xfrm>
            <a:prstGeom prst="ellipse">
              <a:avLst/>
            </a:prstGeom>
            <a:solidFill>
              <a:srgbClr val="416812"/>
            </a:solidFill>
            <a:ln w="762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b"/>
            <a:lstStyle/>
            <a:p>
              <a:pPr algn="ctr">
                <a:defRPr/>
              </a:pPr>
              <a:endParaRPr lang="en-US" sz="8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endParaRPr>
            </a:p>
            <a:p>
              <a:pPr algn="ctr">
                <a:defRPr/>
              </a:pPr>
              <a:endParaRPr lang="en-US" sz="8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  <p:sp>
          <p:nvSpPr>
            <p:cNvPr id="16424" name="TextBox 157"/>
            <p:cNvSpPr txBox="1">
              <a:spLocks noChangeArrowheads="1"/>
            </p:cNvSpPr>
            <p:nvPr/>
          </p:nvSpPr>
          <p:spPr bwMode="auto">
            <a:xfrm>
              <a:off x="2314601" y="2067521"/>
              <a:ext cx="1593920" cy="114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400" dirty="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  <a:t>CT</a:t>
              </a:r>
            </a:p>
          </p:txBody>
        </p:sp>
      </p:grpSp>
      <p:grpSp>
        <p:nvGrpSpPr>
          <p:cNvPr id="16408" name="Group 159"/>
          <p:cNvGrpSpPr>
            <a:grpSpLocks/>
          </p:cNvGrpSpPr>
          <p:nvPr/>
        </p:nvGrpSpPr>
        <p:grpSpPr bwMode="auto">
          <a:xfrm>
            <a:off x="5373631" y="2756220"/>
            <a:ext cx="1283007" cy="1067384"/>
            <a:chOff x="2125310" y="1905000"/>
            <a:chExt cx="1913436" cy="1593624"/>
          </a:xfrm>
        </p:grpSpPr>
        <p:sp>
          <p:nvSpPr>
            <p:cNvPr id="161" name="Oval 160"/>
            <p:cNvSpPr/>
            <p:nvPr/>
          </p:nvSpPr>
          <p:spPr>
            <a:xfrm>
              <a:off x="2316881" y="1905000"/>
              <a:ext cx="1594147" cy="1593624"/>
            </a:xfrm>
            <a:prstGeom prst="ellipse">
              <a:avLst/>
            </a:prstGeom>
            <a:solidFill>
              <a:srgbClr val="F37422"/>
            </a:solidFill>
            <a:ln w="762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b"/>
            <a:lstStyle/>
            <a:p>
              <a:pPr algn="ctr">
                <a:defRPr/>
              </a:pPr>
              <a:endParaRPr lang="en-US" sz="8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endParaRPr>
            </a:p>
            <a:p>
              <a:pPr algn="ctr">
                <a:defRPr/>
              </a:pPr>
              <a:endParaRPr lang="en-US" sz="8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endParaRPr>
            </a:p>
          </p:txBody>
        </p:sp>
        <p:sp>
          <p:nvSpPr>
            <p:cNvPr id="16422" name="TextBox 161"/>
            <p:cNvSpPr txBox="1">
              <a:spLocks noChangeArrowheads="1"/>
            </p:cNvSpPr>
            <p:nvPr/>
          </p:nvSpPr>
          <p:spPr bwMode="auto">
            <a:xfrm>
              <a:off x="2125310" y="2067520"/>
              <a:ext cx="1913436" cy="1148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400">
                  <a:solidFill>
                    <a:schemeClr val="bg1"/>
                  </a:solidFill>
                  <a:latin typeface="Gotham Medium" charset="0"/>
                  <a:ea typeface="Gotham Medium" charset="0"/>
                  <a:cs typeface="Gotham Medium" charset="0"/>
                </a:rPr>
                <a:t>CD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4156386" y="2523778"/>
            <a:ext cx="1758587" cy="2140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ESTABLISHED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156386" y="3867949"/>
            <a:ext cx="1758587" cy="2140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rPr>
              <a:t>PRACTICES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6676515" y="2560483"/>
            <a:ext cx="0" cy="149709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12" name="TextBox 167"/>
          <p:cNvSpPr txBox="1">
            <a:spLocks noChangeArrowheads="1"/>
          </p:cNvSpPr>
          <p:nvPr/>
        </p:nvSpPr>
        <p:spPr bwMode="auto">
          <a:xfrm>
            <a:off x="4607372" y="1893747"/>
            <a:ext cx="415219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65125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3651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3651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365125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365125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Gotham Book" charset="0"/>
                <a:ea typeface="Gotham Book" charset="0"/>
                <a:cs typeface="Gotham Book" charset="0"/>
              </a:rPr>
              <a:t>NEXT PHASE: </a:t>
            </a:r>
            <a:r>
              <a:rPr lang="en-US" altLang="en-US" sz="1600" dirty="0">
                <a:solidFill>
                  <a:srgbClr val="FFFFFF"/>
                </a:solidFill>
                <a:latin typeface="Gotham Book" charset="0"/>
                <a:ea typeface="Gotham Book" charset="0"/>
                <a:cs typeface="Gotham Book" charset="0"/>
              </a:rPr>
              <a:t>APPLICATION OF LEAN </a:t>
            </a:r>
            <a:br>
              <a:rPr lang="en-US" altLang="en-US" sz="1600" dirty="0">
                <a:solidFill>
                  <a:srgbClr val="FFFFFF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altLang="en-US" sz="1600" dirty="0">
                <a:solidFill>
                  <a:srgbClr val="FFFFFF"/>
                </a:solidFill>
                <a:latin typeface="Gotham Book" charset="0"/>
                <a:ea typeface="Gotham Book" charset="0"/>
                <a:cs typeface="Gotham Book" charset="0"/>
              </a:rPr>
              <a:t>ACROSS THE DELIVERY LIFE CYCLE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6834023" y="3031474"/>
            <a:ext cx="1761645" cy="0"/>
          </a:xfrm>
          <a:prstGeom prst="line">
            <a:avLst/>
          </a:prstGeom>
          <a:ln w="22225" cmpd="sng">
            <a:solidFill>
              <a:srgbClr val="FDA01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14" name="TextBox 170"/>
          <p:cNvSpPr txBox="1">
            <a:spLocks noChangeArrowheads="1"/>
          </p:cNvSpPr>
          <p:nvPr/>
        </p:nvSpPr>
        <p:spPr bwMode="auto">
          <a:xfrm>
            <a:off x="7396775" y="2834208"/>
            <a:ext cx="49404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DA01A"/>
                </a:solidFill>
                <a:latin typeface="Gotham Book" charset="0"/>
                <a:ea typeface="Gotham Book" charset="0"/>
                <a:cs typeface="Gotham Book" charset="0"/>
              </a:rPr>
              <a:t>OF</a:t>
            </a:r>
            <a:endParaRPr lang="en-US" altLang="en-US" sz="1200">
              <a:solidFill>
                <a:srgbClr val="FDA01A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6834023" y="3629394"/>
            <a:ext cx="1761645" cy="0"/>
          </a:xfrm>
          <a:prstGeom prst="line">
            <a:avLst/>
          </a:prstGeom>
          <a:ln w="22225" cmpd="sng">
            <a:solidFill>
              <a:srgbClr val="FDA01A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16" name="TextBox 173"/>
          <p:cNvSpPr txBox="1">
            <a:spLocks noChangeArrowheads="1"/>
          </p:cNvSpPr>
          <p:nvPr/>
        </p:nvSpPr>
        <p:spPr bwMode="auto">
          <a:xfrm>
            <a:off x="7346308" y="3432126"/>
            <a:ext cx="66877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DA01A"/>
                </a:solidFill>
                <a:latin typeface="Gotham Book" charset="0"/>
                <a:ea typeface="Gotham Book" charset="0"/>
                <a:cs typeface="Gotham Book" charset="0"/>
              </a:rPr>
              <a:t>AND</a:t>
            </a:r>
            <a:endParaRPr lang="en-US" altLang="en-US" sz="1200">
              <a:solidFill>
                <a:srgbClr val="FDA01A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16417" name="TextBox 168"/>
          <p:cNvSpPr txBox="1">
            <a:spLocks noChangeArrowheads="1"/>
          </p:cNvSpPr>
          <p:nvPr/>
        </p:nvSpPr>
        <p:spPr bwMode="auto">
          <a:xfrm>
            <a:off x="6783563" y="2456493"/>
            <a:ext cx="2023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77B021"/>
                </a:solidFill>
                <a:latin typeface="Gotham Medium" charset="0"/>
                <a:ea typeface="Gotham Medium" charset="0"/>
                <a:cs typeface="Gotham Medium" charset="0"/>
              </a:rPr>
              <a:t>BALANCE</a:t>
            </a:r>
            <a:endParaRPr lang="en-US" altLang="en-US" sz="1800" dirty="0">
              <a:solidFill>
                <a:srgbClr val="77B02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6418" name="TextBox 171"/>
          <p:cNvSpPr txBox="1">
            <a:spLocks noChangeArrowheads="1"/>
          </p:cNvSpPr>
          <p:nvPr/>
        </p:nvSpPr>
        <p:spPr bwMode="auto">
          <a:xfrm>
            <a:off x="6733098" y="3109467"/>
            <a:ext cx="22350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77B021"/>
                </a:solidFill>
                <a:latin typeface="Gotham Medium" charset="0"/>
                <a:ea typeface="Gotham Medium" charset="0"/>
                <a:cs typeface="Gotham Medium" charset="0"/>
              </a:rPr>
              <a:t>INNOVATION</a:t>
            </a:r>
            <a:endParaRPr lang="en-US" altLang="en-US" sz="1600" dirty="0">
              <a:solidFill>
                <a:srgbClr val="77B02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6419" name="TextBox 174"/>
          <p:cNvSpPr txBox="1">
            <a:spLocks noChangeArrowheads="1"/>
          </p:cNvSpPr>
          <p:nvPr/>
        </p:nvSpPr>
        <p:spPr bwMode="auto">
          <a:xfrm>
            <a:off x="6733098" y="3685977"/>
            <a:ext cx="1989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77B021"/>
                </a:solidFill>
                <a:latin typeface="Gotham Medium" charset="0"/>
                <a:ea typeface="Gotham Medium" charset="0"/>
                <a:cs typeface="Gotham Medium" charset="0"/>
              </a:rPr>
              <a:t>DISCIPLINE</a:t>
            </a:r>
            <a:endParaRPr lang="en-US" altLang="en-US" sz="1600" dirty="0">
              <a:solidFill>
                <a:srgbClr val="77B02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6420" name="TextBox 46"/>
          <p:cNvSpPr txBox="1">
            <a:spLocks noChangeArrowheads="1"/>
          </p:cNvSpPr>
          <p:nvPr/>
        </p:nvSpPr>
        <p:spPr bwMode="auto">
          <a:xfrm>
            <a:off x="491113" y="1962029"/>
            <a:ext cx="41073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65125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3651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3651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365125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365125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3651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Gotham Book" charset="0"/>
                <a:ea typeface="Gotham Book" charset="0"/>
                <a:cs typeface="Gotham Book" charset="0"/>
              </a:rPr>
              <a:t>FIRST PHASE: </a:t>
            </a:r>
            <a:r>
              <a:rPr lang="en-US" altLang="en-US" sz="1600" dirty="0">
                <a:solidFill>
                  <a:srgbClr val="FFFFFF"/>
                </a:solidFill>
                <a:latin typeface="Gotham Book" charset="0"/>
                <a:ea typeface="Gotham Book" charset="0"/>
                <a:cs typeface="Gotham Book" charset="0"/>
              </a:rPr>
              <a:t>AGILE DEVELOPMENT </a:t>
            </a:r>
          </a:p>
        </p:txBody>
      </p:sp>
      <p:sp>
        <p:nvSpPr>
          <p:cNvPr id="50" name="TextBox 142"/>
          <p:cNvSpPr txBox="1">
            <a:spLocks noChangeArrowheads="1"/>
          </p:cNvSpPr>
          <p:nvPr/>
        </p:nvSpPr>
        <p:spPr bwMode="auto">
          <a:xfrm>
            <a:off x="0" y="2461081"/>
            <a:ext cx="23595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rgbClr val="FDA01A"/>
                </a:solidFill>
                <a:latin typeface="Gotham" charset="0"/>
                <a:ea typeface="Gotham" charset="0"/>
                <a:cs typeface="Gotham" charset="0"/>
              </a:rPr>
              <a:t>25</a:t>
            </a:r>
            <a:r>
              <a:rPr lang="en-US" altLang="en-US" sz="3600" b="1" dirty="0">
                <a:solidFill>
                  <a:srgbClr val="FDA01A"/>
                </a:solidFill>
                <a:latin typeface="Gotham" charset="0"/>
                <a:ea typeface="Gotham" charset="0"/>
                <a:cs typeface="Gotham" charset="0"/>
              </a:rPr>
              <a:t>%</a:t>
            </a:r>
            <a:endParaRPr lang="en-US" altLang="en-US" sz="1800" b="1" dirty="0">
              <a:solidFill>
                <a:srgbClr val="FDA01A"/>
              </a:solidFill>
              <a:latin typeface="Gotham" charset="0"/>
              <a:ea typeface="Gotham" charset="0"/>
              <a:cs typeface="Gotham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297070" y="1119997"/>
            <a:ext cx="0" cy="645937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99922" y="266696"/>
            <a:ext cx="6137672" cy="511969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21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RESULTS: SO FAR, SO GOOD</a:t>
            </a:r>
            <a:br>
              <a:rPr lang="en-US" altLang="en-US" sz="21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</a:br>
            <a:endParaRPr lang="en-US" altLang="en-US" sz="2100" dirty="0">
              <a:solidFill>
                <a:srgbClr val="003B5C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44678" y="1201339"/>
            <a:ext cx="2737247" cy="130135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374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13" tIns="30857" rIns="61713" bIns="30857" anchor="ctr"/>
          <a:lstStyle/>
          <a:p>
            <a:pPr algn="ctr">
              <a:defRPr/>
            </a:pPr>
            <a:endParaRPr lang="en-US" sz="2326"/>
          </a:p>
        </p:txBody>
      </p:sp>
      <p:sp>
        <p:nvSpPr>
          <p:cNvPr id="5" name="Rounded Rectangle 4"/>
          <p:cNvSpPr/>
          <p:nvPr/>
        </p:nvSpPr>
        <p:spPr>
          <a:xfrm>
            <a:off x="1769269" y="2743202"/>
            <a:ext cx="2738438" cy="1301353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68686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13" tIns="30857" rIns="61713" bIns="30857" anchor="ctr"/>
          <a:lstStyle/>
          <a:p>
            <a:pPr algn="ctr">
              <a:defRPr/>
            </a:pPr>
            <a:endParaRPr lang="en-US" sz="2326"/>
          </a:p>
        </p:txBody>
      </p:sp>
      <p:sp>
        <p:nvSpPr>
          <p:cNvPr id="6" name="Rounded Rectangle 5"/>
          <p:cNvSpPr/>
          <p:nvPr/>
        </p:nvSpPr>
        <p:spPr>
          <a:xfrm>
            <a:off x="5044678" y="2743202"/>
            <a:ext cx="2737247" cy="1301353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1A59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13" tIns="30857" rIns="61713" bIns="30857" anchor="ctr"/>
          <a:lstStyle/>
          <a:p>
            <a:pPr algn="ctr">
              <a:defRPr/>
            </a:pPr>
            <a:endParaRPr lang="en-US" sz="2326"/>
          </a:p>
        </p:txBody>
      </p:sp>
      <p:sp>
        <p:nvSpPr>
          <p:cNvPr id="7" name="Rounded Rectangle 6"/>
          <p:cNvSpPr/>
          <p:nvPr/>
        </p:nvSpPr>
        <p:spPr>
          <a:xfrm>
            <a:off x="1769269" y="1201339"/>
            <a:ext cx="2738438" cy="1301354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85C44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13" tIns="30857" rIns="61713" bIns="30857" anchor="ctr"/>
          <a:lstStyle/>
          <a:p>
            <a:pPr algn="ctr">
              <a:defRPr/>
            </a:pPr>
            <a:endParaRPr lang="en-US" sz="2326"/>
          </a:p>
        </p:txBody>
      </p:sp>
      <p:pic>
        <p:nvPicPr>
          <p:cNvPr id="8" name="Picture 7" descr="Stat_icons-qua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3" y="1022746"/>
            <a:ext cx="80843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tat_icons-productiv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4" y="1022746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at_icons-syste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3" y="2661046"/>
            <a:ext cx="80843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Stat_icons-delive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4" y="2615802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130713" y="1279923"/>
            <a:ext cx="105830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300" b="1" dirty="0">
                <a:solidFill>
                  <a:srgbClr val="85C445"/>
                </a:solidFill>
                <a:latin typeface="Gotham" charset="0"/>
                <a:ea typeface="Gotham" charset="0"/>
                <a:cs typeface="Gotham" charset="0"/>
              </a:rPr>
              <a:t>80</a:t>
            </a:r>
            <a:r>
              <a:rPr lang="en-US" altLang="en-US" sz="2700" b="1" dirty="0">
                <a:solidFill>
                  <a:srgbClr val="85C445"/>
                </a:solidFill>
                <a:latin typeface="Gotham" charset="0"/>
                <a:ea typeface="Gotham" charset="0"/>
                <a:cs typeface="Gotham" charset="0"/>
              </a:rPr>
              <a:t>%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106900" y="1795464"/>
            <a:ext cx="102944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300" b="1" dirty="0">
                <a:solidFill>
                  <a:srgbClr val="85C445"/>
                </a:solidFill>
                <a:latin typeface="Gotham" charset="0"/>
                <a:ea typeface="Gotham" charset="0"/>
                <a:cs typeface="Gotham" charset="0"/>
              </a:rPr>
              <a:t>86</a:t>
            </a:r>
            <a:r>
              <a:rPr lang="en-US" altLang="en-US" sz="2700" b="1" dirty="0">
                <a:solidFill>
                  <a:srgbClr val="85C445"/>
                </a:solidFill>
                <a:latin typeface="Gotham" charset="0"/>
                <a:ea typeface="Gotham" charset="0"/>
                <a:cs typeface="Gotham" charset="0"/>
              </a:rPr>
              <a:t>%</a:t>
            </a:r>
            <a:endParaRPr lang="en-US" altLang="en-US" sz="1200" b="1" dirty="0">
              <a:solidFill>
                <a:srgbClr val="85C445"/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50383" y="1909762"/>
            <a:ext cx="124906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85C445"/>
                </a:solidFill>
                <a:latin typeface="Gotham Book" charset="0"/>
                <a:ea typeface="Gotham Book" charset="0"/>
                <a:cs typeface="Gotham Book" charset="0"/>
              </a:rPr>
              <a:t>REDUCTION IN </a:t>
            </a:r>
            <a:br>
              <a:rPr lang="en-US" altLang="en-US" sz="1050">
                <a:solidFill>
                  <a:srgbClr val="85C445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altLang="en-US" sz="1050">
                <a:solidFill>
                  <a:srgbClr val="85C445"/>
                </a:solidFill>
                <a:latin typeface="Gotham Book" charset="0"/>
                <a:ea typeface="Gotham Book" charset="0"/>
                <a:cs typeface="Gotham Book" charset="0"/>
              </a:rPr>
              <a:t>HIGH DEFECTS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28950" y="1397793"/>
            <a:ext cx="151996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 dirty="0">
                <a:solidFill>
                  <a:srgbClr val="85C445"/>
                </a:solidFill>
                <a:latin typeface="Gotham Book" charset="0"/>
                <a:ea typeface="Gotham Book" charset="0"/>
                <a:cs typeface="Gotham Book" charset="0"/>
              </a:rPr>
              <a:t>REDUCTION IN </a:t>
            </a:r>
            <a:br>
              <a:rPr lang="en-US" altLang="en-US" sz="1050" dirty="0">
                <a:solidFill>
                  <a:srgbClr val="85C445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altLang="en-US" sz="1050" dirty="0">
                <a:solidFill>
                  <a:srgbClr val="85C445"/>
                </a:solidFill>
                <a:latin typeface="Gotham Book" charset="0"/>
                <a:ea typeface="Gotham Book" charset="0"/>
                <a:cs typeface="Gotham Book" charset="0"/>
              </a:rPr>
              <a:t>CRITICAL DEFECTS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98259" y="1962150"/>
            <a:ext cx="2616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F37422"/>
                </a:solidFill>
                <a:latin typeface="Gotham Book" charset="0"/>
                <a:ea typeface="Gotham Book" charset="0"/>
                <a:cs typeface="Gotham Book" charset="0"/>
              </a:rPr>
              <a:t>OF AGILE TEAMS MOVED INTO TOP TWO INDUSTRY QUARTILES (QSM)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72164" y="1290639"/>
            <a:ext cx="127150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500" b="1" dirty="0">
                <a:solidFill>
                  <a:srgbClr val="F37422"/>
                </a:solidFill>
                <a:latin typeface="Gotham" charset="0"/>
                <a:ea typeface="Gotham" charset="0"/>
                <a:cs typeface="Gotham" charset="0"/>
              </a:rPr>
              <a:t>82</a:t>
            </a:r>
            <a:r>
              <a:rPr lang="en-US" altLang="en-US" sz="3300" b="1" dirty="0">
                <a:solidFill>
                  <a:srgbClr val="F37422"/>
                </a:solidFill>
                <a:latin typeface="Gotham" charset="0"/>
                <a:ea typeface="Gotham" charset="0"/>
                <a:cs typeface="Gotham" charset="0"/>
              </a:rPr>
              <a:t>%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697832" y="3206352"/>
            <a:ext cx="17540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rPr>
              <a:t>INCREASE IN </a:t>
            </a:r>
            <a:br>
              <a:rPr lang="en-US" altLang="en-US" sz="1000" dirty="0"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altLang="en-US" sz="1000" dirty="0"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rPr>
              <a:t>USER’S OVERALL SYSTEM AVAILABILITY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7797" y="3113708"/>
            <a:ext cx="1206612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" charset="0"/>
                <a:ea typeface="Gotham" charset="0"/>
                <a:cs typeface="Gotham" charset="0"/>
              </a:rPr>
              <a:t>70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" charset="0"/>
                <a:ea typeface="Gotham" charset="0"/>
                <a:cs typeface="Gotham" charset="0"/>
              </a:rPr>
              <a:t>%</a:t>
            </a:r>
            <a:endParaRPr lang="en-US" sz="1350" b="1" dirty="0">
              <a:solidFill>
                <a:schemeClr val="tx1">
                  <a:lumMod val="50000"/>
                  <a:lumOff val="50000"/>
                </a:schemeClr>
              </a:solidFill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686551" y="3662364"/>
            <a:ext cx="108395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50">
                <a:solidFill>
                  <a:srgbClr val="1A59A9"/>
                </a:solidFill>
                <a:latin typeface="Gotham Book" charset="0"/>
                <a:ea typeface="Gotham Book" charset="0"/>
                <a:cs typeface="Gotham Book" charset="0"/>
              </a:rPr>
              <a:t>PREVIOUSLY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543551" y="3459958"/>
            <a:ext cx="10390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300" b="1">
                <a:solidFill>
                  <a:srgbClr val="1A59A9"/>
                </a:solidFill>
                <a:latin typeface="Gotham" charset="0"/>
                <a:ea typeface="Gotham" charset="0"/>
                <a:cs typeface="Gotham" charset="0"/>
              </a:rPr>
              <a:t>60</a:t>
            </a:r>
            <a:r>
              <a:rPr lang="en-US" altLang="en-US" sz="2400" b="1">
                <a:solidFill>
                  <a:srgbClr val="1A59A9"/>
                </a:solidFill>
                <a:latin typeface="Gotham" charset="0"/>
                <a:ea typeface="Gotham" charset="0"/>
                <a:cs typeface="Gotham" charset="0"/>
              </a:rPr>
              <a:t>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93556" y="3515914"/>
            <a:ext cx="2030016" cy="34529"/>
          </a:xfrm>
          <a:prstGeom prst="rect">
            <a:avLst/>
          </a:prstGeom>
          <a:solidFill>
            <a:srgbClr val="1A59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326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18662" y="3369469"/>
            <a:ext cx="447558" cy="3231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1A59A9"/>
                </a:solidFill>
                <a:latin typeface="Gotham Book" charset="0"/>
                <a:ea typeface="Gotham Book" charset="0"/>
                <a:cs typeface="Gotham Book" charset="0"/>
              </a:rPr>
              <a:t>VS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543551" y="2920604"/>
            <a:ext cx="103906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300" b="1" dirty="0">
                <a:solidFill>
                  <a:srgbClr val="1A59A9"/>
                </a:solidFill>
                <a:latin typeface="Gotham" charset="0"/>
                <a:ea typeface="Gotham" charset="0"/>
                <a:cs typeface="Gotham" charset="0"/>
              </a:rPr>
              <a:t>90</a:t>
            </a:r>
            <a:r>
              <a:rPr lang="en-US" altLang="en-US" sz="2400" b="1" dirty="0">
                <a:solidFill>
                  <a:srgbClr val="1A59A9"/>
                </a:solidFill>
                <a:latin typeface="Gotham" charset="0"/>
                <a:ea typeface="Gotham" charset="0"/>
                <a:cs typeface="Gotham" charset="0"/>
              </a:rPr>
              <a:t>%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19141" y="3009902"/>
            <a:ext cx="982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1A59A9"/>
                </a:solidFill>
                <a:latin typeface="Gotham Book" charset="0"/>
                <a:ea typeface="Gotham Book" charset="0"/>
                <a:cs typeface="Gotham Book" charset="0"/>
              </a:rPr>
              <a:t>ON TIME</a:t>
            </a:r>
            <a:br>
              <a:rPr lang="en-US" altLang="en-US" sz="1200" dirty="0">
                <a:solidFill>
                  <a:srgbClr val="1A59A9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altLang="en-US" sz="1200" dirty="0">
                <a:solidFill>
                  <a:srgbClr val="1A59A9"/>
                </a:solidFill>
                <a:latin typeface="Gotham Book" charset="0"/>
                <a:ea typeface="Gotham Book" charset="0"/>
                <a:cs typeface="Gotham Book" charset="0"/>
              </a:rPr>
              <a:t>DELIVERY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93556" y="2620567"/>
            <a:ext cx="1724025" cy="289322"/>
          </a:xfrm>
          <a:prstGeom prst="roundRect">
            <a:avLst/>
          </a:prstGeom>
          <a:solidFill>
            <a:srgbClr val="1A59A9"/>
          </a:solidFill>
          <a:ln w="508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13" tIns="30857" rIns="61713" bIns="30857" anchor="ctr"/>
          <a:lstStyle/>
          <a:p>
            <a:pPr algn="ctr">
              <a:defRPr/>
            </a:pPr>
            <a:r>
              <a:rPr lang="en-US" sz="1350" dirty="0">
                <a:latin typeface="Gotham Book" charset="0"/>
                <a:ea typeface="Gotham Book" charset="0"/>
                <a:cs typeface="Gotham Book" charset="0"/>
              </a:rPr>
              <a:t>DELIVERY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593556" y="1067992"/>
            <a:ext cx="1724025" cy="289322"/>
          </a:xfrm>
          <a:prstGeom prst="roundRect">
            <a:avLst/>
          </a:prstGeom>
          <a:solidFill>
            <a:srgbClr val="F37422"/>
          </a:solidFill>
          <a:ln w="508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13" tIns="30857" rIns="61713" bIns="30857" anchor="ctr"/>
          <a:lstStyle/>
          <a:p>
            <a:pPr algn="ctr">
              <a:defRPr/>
            </a:pPr>
            <a:r>
              <a:rPr lang="en-US" sz="1350" dirty="0">
                <a:latin typeface="Gotham Book" charset="0"/>
                <a:ea typeface="Gotham Book" charset="0"/>
                <a:cs typeface="Gotham Book" charset="0"/>
              </a:rPr>
              <a:t>PRODUCTIVITY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106218" y="2620567"/>
            <a:ext cx="2288381" cy="2893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13" tIns="30857" rIns="61713" bIns="30857" anchor="ctr"/>
          <a:lstStyle/>
          <a:p>
            <a:pPr algn="ctr">
              <a:defRPr/>
            </a:pPr>
            <a:r>
              <a:rPr lang="en-US" sz="1350" dirty="0">
                <a:latin typeface="Gotham Book" charset="0"/>
                <a:ea typeface="Gotham Book" charset="0"/>
                <a:cs typeface="Gotham Book" charset="0"/>
              </a:rPr>
              <a:t>SYSTEM AVAILABILITY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296716" y="1067992"/>
            <a:ext cx="1724025" cy="289322"/>
          </a:xfrm>
          <a:prstGeom prst="roundRect">
            <a:avLst/>
          </a:prstGeom>
          <a:solidFill>
            <a:srgbClr val="85C445"/>
          </a:solidFill>
          <a:ln w="508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1713" tIns="30857" rIns="61713" bIns="30857" anchor="ctr"/>
          <a:lstStyle/>
          <a:p>
            <a:pPr algn="ctr">
              <a:defRPr/>
            </a:pPr>
            <a:r>
              <a:rPr lang="en-US" sz="1350" dirty="0">
                <a:latin typeface="Gotham Book" charset="0"/>
                <a:ea typeface="Gotham Book" charset="0"/>
                <a:cs typeface="Gotham Book" charset="0"/>
              </a:rPr>
              <a:t>QUALITY</a:t>
            </a:r>
          </a:p>
        </p:txBody>
      </p:sp>
      <p:pic>
        <p:nvPicPr>
          <p:cNvPr id="33" name="Picture 6" descr="NandEagle-Mark-2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1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5040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AutoShape 83"/>
          <p:cNvSpPr>
            <a:spLocks noChangeArrowheads="1"/>
          </p:cNvSpPr>
          <p:nvPr/>
        </p:nvSpPr>
        <p:spPr bwMode="auto">
          <a:xfrm>
            <a:off x="1812473" y="948400"/>
            <a:ext cx="5745245" cy="1139281"/>
          </a:xfrm>
          <a:prstGeom prst="round2SameRect">
            <a:avLst/>
          </a:prstGeom>
          <a:noFill/>
          <a:extLst/>
        </p:spPr>
        <p:txBody>
          <a:bodyPr rot="10800000" lIns="51435" tIns="25718" rIns="51435" bIns="2571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b="1" dirty="0">
              <a:solidFill>
                <a:srgbClr val="FFFFFF"/>
              </a:solidFill>
              <a:latin typeface="Arial" panose="020B0604020202020204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38" y="251952"/>
            <a:ext cx="6952880" cy="512429"/>
          </a:xfrm>
        </p:spPr>
        <p:txBody>
          <a:bodyPr>
            <a:noAutofit/>
          </a:bodyPr>
          <a:lstStyle/>
          <a:p>
            <a:r>
              <a:rPr lang="en-US" sz="2100" dirty="0">
                <a:latin typeface="Gotham Medium" charset="0"/>
                <a:ea typeface="Gotham Medium" charset="0"/>
                <a:cs typeface="Gotham Medium" charset="0"/>
              </a:rPr>
              <a:t>MORE WORK TO DO</a:t>
            </a:r>
            <a:r>
              <a:rPr lang="en-US" sz="2100" dirty="0">
                <a:solidFill>
                  <a:srgbClr val="FF0000"/>
                </a:solidFill>
                <a:latin typeface="Gotham Medium" charset="0"/>
                <a:ea typeface="Gotham Medium" charset="0"/>
                <a:cs typeface="Gotham Medium" charset="0"/>
              </a:rPr>
              <a:t/>
            </a:r>
            <a:br>
              <a:rPr lang="en-US" sz="2100" dirty="0">
                <a:solidFill>
                  <a:srgbClr val="FF0000"/>
                </a:solidFill>
                <a:latin typeface="Gotham Medium" charset="0"/>
                <a:ea typeface="Gotham Medium" charset="0"/>
                <a:cs typeface="Gotham Medium" charset="0"/>
              </a:rPr>
            </a:br>
            <a:endParaRPr lang="en-US" sz="2100" dirty="0">
              <a:solidFill>
                <a:srgbClr val="FF0000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38" name="Picture 6" descr="NandEagle-Mark-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70203" y="965302"/>
            <a:ext cx="8596706" cy="3662700"/>
            <a:chOff x="1571182" y="1634211"/>
            <a:chExt cx="5812677" cy="2476541"/>
          </a:xfrm>
        </p:grpSpPr>
        <p:pic>
          <p:nvPicPr>
            <p:cNvPr id="22" name="Picture 21" descr="lin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152" y="1974412"/>
              <a:ext cx="5519762" cy="1691698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 bwMode="auto">
            <a:xfrm flipV="1">
              <a:off x="1812473" y="1972743"/>
              <a:ext cx="0" cy="1693370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787731" y="3666111"/>
              <a:ext cx="5596128" cy="0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 rot="16200000">
              <a:off x="1399325" y="2780396"/>
              <a:ext cx="547139" cy="201601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otham" charset="0"/>
                  <a:ea typeface="Gotham" charset="0"/>
                  <a:cs typeface="Gotham" charset="0"/>
                </a:rPr>
                <a:t>SPEED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46889" y="3909151"/>
              <a:ext cx="420326" cy="201601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otham" charset="0"/>
                  <a:ea typeface="Gotham" charset="0"/>
                  <a:cs typeface="Gotham" charset="0"/>
                </a:rPr>
                <a:t>TIME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61960" y="2286923"/>
              <a:ext cx="1639248" cy="617220"/>
            </a:xfrm>
            <a:prstGeom prst="rect">
              <a:avLst/>
            </a:prstGeom>
            <a:solidFill>
              <a:srgbClr val="0051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7889FB"/>
                </a:solidFill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943350" y="2782720"/>
              <a:ext cx="1440180" cy="764475"/>
            </a:xfrm>
            <a:prstGeom prst="rect">
              <a:avLst/>
            </a:prstGeom>
            <a:solidFill>
              <a:srgbClr val="8CC6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7889FB"/>
                </a:solidFill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57850" y="2286923"/>
              <a:ext cx="1639062" cy="617220"/>
            </a:xfrm>
            <a:prstGeom prst="rect">
              <a:avLst/>
            </a:prstGeom>
            <a:solidFill>
              <a:srgbClr val="0051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7889FB"/>
                </a:solidFill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26001" y="2857256"/>
              <a:ext cx="1485861" cy="617809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High </a:t>
              </a: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Acceleration</a:t>
              </a:r>
              <a:b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</a:b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during Design, </a:t>
              </a:r>
              <a:b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</a:b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Develop and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Acceptance Testing </a:t>
              </a:r>
            </a:p>
          </p:txBody>
        </p:sp>
        <p:sp>
          <p:nvSpPr>
            <p:cNvPr id="28673" name="TextBox 28672"/>
            <p:cNvSpPr txBox="1"/>
            <p:nvPr/>
          </p:nvSpPr>
          <p:spPr>
            <a:xfrm>
              <a:off x="1571182" y="3506441"/>
              <a:ext cx="147190" cy="201601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44738" y="2351847"/>
              <a:ext cx="1491280" cy="472136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Teams waiting for work</a:t>
              </a:r>
              <a:b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</a:b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 due to “discrete” </a:t>
              </a:r>
              <a:b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</a:b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planning processes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0140" y="2359666"/>
              <a:ext cx="1413414" cy="472136"/>
            </a:xfrm>
            <a:prstGeom prst="rect">
              <a:avLst/>
            </a:prstGeom>
            <a:noFill/>
          </p:spPr>
          <p:txBody>
            <a:bodyPr wrap="none" lIns="51435" tIns="25718" rIns="51435" bIns="25718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Delivery slowed down</a:t>
              </a:r>
              <a:b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</a:b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 by manual and high </a:t>
              </a:r>
              <a:b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</a:br>
              <a:r>
                <a:rPr lang="en-US" sz="1400" dirty="0">
                  <a:solidFill>
                    <a:srgbClr val="FFFFFF"/>
                  </a:solidFill>
                  <a:latin typeface="Gotham Medium" charset="0"/>
                  <a:ea typeface="Gotham Medium" charset="0"/>
                  <a:cs typeface="Gotham Medium" charset="0"/>
                </a:rPr>
                <a:t>ceremony processes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7731" y="1634211"/>
              <a:ext cx="5596128" cy="308890"/>
            </a:xfrm>
            <a:prstGeom prst="rect">
              <a:avLst/>
            </a:prstGeom>
            <a:solidFill>
              <a:srgbClr val="003B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Gotham" charset="0"/>
                  <a:ea typeface="Gotham" charset="0"/>
                  <a:cs typeface="Gotham" charset="0"/>
                </a:rPr>
                <a:t>Water-SCRUM-Fall</a:t>
              </a:r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0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0" y="-1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7DD-E820-4B11-80C4-823179BCC2F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7" name="Picture 6" descr="NandEagle-Mark-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4838" y="53647"/>
            <a:ext cx="8396922" cy="45467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Gotham Medium" charset="0"/>
                <a:ea typeface="Gotham Medium" charset="0"/>
                <a:cs typeface="Gotham Medium" charset="0"/>
              </a:rPr>
              <a:t>EPISODE 2: DISCOVERING </a:t>
            </a:r>
            <a:r>
              <a:rPr lang="en-US" sz="2000" dirty="0" smtClean="0">
                <a:latin typeface="Gotham Medium" charset="0"/>
                <a:ea typeface="Gotham Medium" charset="0"/>
                <a:cs typeface="Gotham Medium" charset="0"/>
              </a:rPr>
              <a:t>THE DELIVERY VALUE </a:t>
            </a:r>
            <a:r>
              <a:rPr lang="en-US" sz="2000" dirty="0">
                <a:latin typeface="Gotham Medium" charset="0"/>
                <a:ea typeface="Gotham Medium" charset="0"/>
                <a:cs typeface="Gotham Medium" charset="0"/>
              </a:rPr>
              <a:t>STREAM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92484" y="2598403"/>
            <a:ext cx="500691" cy="2648"/>
          </a:xfrm>
          <a:prstGeom prst="straightConnector1">
            <a:avLst/>
          </a:prstGeom>
          <a:ln w="22225">
            <a:solidFill>
              <a:srgbClr val="1A59A9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40352" y="1722964"/>
            <a:ext cx="274320" cy="0"/>
          </a:xfrm>
          <a:prstGeom prst="straightConnector1">
            <a:avLst/>
          </a:prstGeom>
          <a:ln>
            <a:solidFill>
              <a:srgbClr val="1A59A9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4425510" y="-2544566"/>
            <a:ext cx="153301" cy="7900879"/>
          </a:xfrm>
          <a:prstGeom prst="bentConnector3">
            <a:avLst>
              <a:gd name="adj1" fmla="val 305640"/>
            </a:avLst>
          </a:prstGeom>
          <a:ln>
            <a:solidFill>
              <a:srgbClr val="1A59A9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34668" y="1715139"/>
            <a:ext cx="572514" cy="8146"/>
          </a:xfrm>
          <a:prstGeom prst="straightConnector1">
            <a:avLst/>
          </a:prstGeom>
          <a:ln>
            <a:solidFill>
              <a:srgbClr val="1A59A9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49"/>
          <p:cNvSpPr txBox="1">
            <a:spLocks noChangeArrowheads="1"/>
          </p:cNvSpPr>
          <p:nvPr/>
        </p:nvSpPr>
        <p:spPr bwMode="auto">
          <a:xfrm>
            <a:off x="78502" y="1923181"/>
            <a:ext cx="97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>
                <a:solidFill>
                  <a:srgbClr val="1A59A9"/>
                </a:solidFill>
                <a:latin typeface="Arial" charset="0"/>
              </a:rPr>
              <a:t>BUSINESS</a:t>
            </a:r>
          </a:p>
        </p:txBody>
      </p:sp>
      <p:pic>
        <p:nvPicPr>
          <p:cNvPr id="33" name="Picture 46" descr="business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58" y="1329223"/>
            <a:ext cx="596923" cy="59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 flipV="1">
            <a:off x="1709933" y="2587210"/>
            <a:ext cx="500691" cy="2648"/>
          </a:xfrm>
          <a:prstGeom prst="straightConnector1">
            <a:avLst/>
          </a:prstGeom>
          <a:ln w="22225">
            <a:solidFill>
              <a:srgbClr val="1A59A9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riangle 36"/>
          <p:cNvSpPr/>
          <p:nvPr/>
        </p:nvSpPr>
        <p:spPr>
          <a:xfrm>
            <a:off x="4218634" y="1622293"/>
            <a:ext cx="217736" cy="214774"/>
          </a:xfrm>
          <a:prstGeom prst="triangle">
            <a:avLst/>
          </a:prstGeom>
          <a:solidFill>
            <a:srgbClr val="1A5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293" tIns="29146" rIns="58293" bIns="29146" anchor="ctr"/>
          <a:lstStyle/>
          <a:p>
            <a:pPr algn="ctr" eaLnBrk="1" hangingPunct="1">
              <a:defRPr/>
            </a:pP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337128" y="1420851"/>
            <a:ext cx="0" cy="170337"/>
          </a:xfrm>
          <a:prstGeom prst="straightConnector1">
            <a:avLst/>
          </a:prstGeom>
          <a:ln w="22225">
            <a:solidFill>
              <a:srgbClr val="1A59A9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49"/>
          <p:cNvSpPr txBox="1">
            <a:spLocks noChangeArrowheads="1"/>
          </p:cNvSpPr>
          <p:nvPr/>
        </p:nvSpPr>
        <p:spPr bwMode="auto">
          <a:xfrm>
            <a:off x="3989767" y="1200150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dirty="0">
                <a:solidFill>
                  <a:srgbClr val="1A59A9"/>
                </a:solidFill>
                <a:latin typeface="Arial" charset="0"/>
              </a:rPr>
              <a:t>BUILDS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06040" y="1520089"/>
            <a:ext cx="1280160" cy="433992"/>
          </a:xfrm>
          <a:prstGeom prst="rect">
            <a:avLst/>
          </a:prstGeom>
          <a:solidFill>
            <a:srgbClr val="B61E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latin typeface="Arial"/>
                <a:cs typeface="Arial"/>
              </a:rPr>
              <a:t>DESIGN / DEVELOP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15196" y="1736344"/>
            <a:ext cx="1634297" cy="8887"/>
          </a:xfrm>
          <a:prstGeom prst="straightConnector1">
            <a:avLst/>
          </a:prstGeom>
          <a:ln>
            <a:solidFill>
              <a:srgbClr val="1A59A9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1" idx="1"/>
          </p:cNvCxnSpPr>
          <p:nvPr/>
        </p:nvCxnSpPr>
        <p:spPr>
          <a:xfrm>
            <a:off x="5525420" y="3492791"/>
            <a:ext cx="413487" cy="5889"/>
          </a:xfrm>
          <a:prstGeom prst="straightConnector1">
            <a:avLst/>
          </a:prstGeom>
          <a:ln>
            <a:solidFill>
              <a:srgbClr val="1A59A9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64102" y="3251628"/>
            <a:ext cx="1280160" cy="435473"/>
          </a:xfrm>
          <a:prstGeom prst="rect">
            <a:avLst/>
          </a:prstGeom>
          <a:solidFill>
            <a:srgbClr val="77B0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00" dirty="0">
                <a:latin typeface="Arial"/>
                <a:cs typeface="Arial"/>
              </a:rPr>
              <a:t>DEPLOY TO TEST ENVIRONMENT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7678" y="2360572"/>
            <a:ext cx="1280160" cy="440796"/>
          </a:xfrm>
          <a:prstGeom prst="rect">
            <a:avLst/>
          </a:prstGeom>
          <a:solidFill>
            <a:srgbClr val="B61E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latin typeface="Arial"/>
                <a:cs typeface="Arial"/>
              </a:rPr>
              <a:t>CREATE STORIES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48400" y="1520089"/>
            <a:ext cx="1280160" cy="433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latin typeface="Arial"/>
                <a:cs typeface="Arial"/>
              </a:rPr>
              <a:t>DEPLOY</a:t>
            </a:r>
          </a:p>
        </p:txBody>
      </p:sp>
      <p:pic>
        <p:nvPicPr>
          <p:cNvPr id="57" name="Picture 17" descr="monitoring_icon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4688" y="1482524"/>
            <a:ext cx="595821" cy="59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17"/>
          <p:cNvSpPr txBox="1">
            <a:spLocks noChangeArrowheads="1"/>
          </p:cNvSpPr>
          <p:nvPr/>
        </p:nvSpPr>
        <p:spPr bwMode="auto">
          <a:xfrm>
            <a:off x="7875432" y="2050602"/>
            <a:ext cx="122706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rgbClr val="1A59A9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en-US" sz="1200" dirty="0"/>
              <a:t>MONITORING </a:t>
            </a:r>
            <a:br>
              <a:rPr lang="en-US" altLang="en-US" sz="1200" dirty="0"/>
            </a:br>
            <a:r>
              <a:rPr lang="en-US" altLang="en-US" sz="1200" dirty="0"/>
              <a:t>&amp; FEEDBACK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287450" y="1726393"/>
            <a:ext cx="318590" cy="0"/>
          </a:xfrm>
          <a:prstGeom prst="straightConnector1">
            <a:avLst/>
          </a:prstGeom>
          <a:ln>
            <a:solidFill>
              <a:srgbClr val="1A59A9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1"/>
          </p:cNvCxnSpPr>
          <p:nvPr/>
        </p:nvCxnSpPr>
        <p:spPr>
          <a:xfrm>
            <a:off x="6780206" y="3498679"/>
            <a:ext cx="626434" cy="2"/>
          </a:xfrm>
          <a:prstGeom prst="straightConnector1">
            <a:avLst/>
          </a:prstGeom>
          <a:ln>
            <a:solidFill>
              <a:srgbClr val="1A59A9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38907" y="3280943"/>
            <a:ext cx="1280160" cy="435473"/>
          </a:xfrm>
          <a:prstGeom prst="rect">
            <a:avLst/>
          </a:prstGeom>
          <a:solidFill>
            <a:srgbClr val="77B0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latin typeface="Arial"/>
                <a:cs typeface="Arial"/>
              </a:rPr>
              <a:t>EXECUTE </a:t>
            </a:r>
            <a:r>
              <a:rPr lang="en-US" sz="1200" dirty="0" smtClean="0">
                <a:latin typeface="Arial"/>
                <a:cs typeface="Arial"/>
              </a:rPr>
              <a:t>TESTS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06640" y="3280944"/>
            <a:ext cx="1280160" cy="435473"/>
          </a:xfrm>
          <a:prstGeom prst="rect">
            <a:avLst/>
          </a:prstGeom>
          <a:solidFill>
            <a:srgbClr val="77B0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smtClean="0">
                <a:latin typeface="Arial"/>
                <a:cs typeface="Arial"/>
              </a:rPr>
              <a:t>CERTIFY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413" name="Elbow Connector 412"/>
          <p:cNvCxnSpPr>
            <a:stCxn id="62" idx="0"/>
            <a:endCxn id="55" idx="2"/>
          </p:cNvCxnSpPr>
          <p:nvPr/>
        </p:nvCxnSpPr>
        <p:spPr>
          <a:xfrm rot="16200000" flipV="1">
            <a:off x="6804169" y="2038393"/>
            <a:ext cx="1326863" cy="1158240"/>
          </a:xfrm>
          <a:prstGeom prst="bentConnector3">
            <a:avLst/>
          </a:prstGeom>
          <a:ln>
            <a:solidFill>
              <a:srgbClr val="1A59A9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Elbow Connector 414"/>
          <p:cNvCxnSpPr>
            <a:stCxn id="41" idx="2"/>
            <a:endCxn id="45" idx="0"/>
          </p:cNvCxnSpPr>
          <p:nvPr/>
        </p:nvCxnSpPr>
        <p:spPr>
          <a:xfrm rot="5400000">
            <a:off x="4558665" y="2499598"/>
            <a:ext cx="1297547" cy="206512"/>
          </a:xfrm>
          <a:prstGeom prst="bentConnector3">
            <a:avLst/>
          </a:prstGeom>
          <a:ln>
            <a:solidFill>
              <a:srgbClr val="1A59A9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 flipV="1">
            <a:off x="3170090" y="2587210"/>
            <a:ext cx="500691" cy="2648"/>
          </a:xfrm>
          <a:prstGeom prst="straightConnector1">
            <a:avLst/>
          </a:prstGeom>
          <a:ln w="22225">
            <a:solidFill>
              <a:srgbClr val="1A59A9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13015" y="2360572"/>
            <a:ext cx="1280160" cy="440796"/>
          </a:xfrm>
          <a:prstGeom prst="rect">
            <a:avLst/>
          </a:prstGeom>
          <a:solidFill>
            <a:srgbClr val="B61E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latin typeface="Arial"/>
                <a:cs typeface="Arial"/>
              </a:rPr>
              <a:t>DEVELOP CODE &amp; AAT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9802" y="1520089"/>
            <a:ext cx="1280160" cy="433992"/>
          </a:xfrm>
          <a:prstGeom prst="rect">
            <a:avLst/>
          </a:prstGeom>
          <a:solidFill>
            <a:srgbClr val="F374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latin typeface="Arial"/>
                <a:cs typeface="Arial"/>
              </a:rPr>
              <a:t>RELEASE PLANNING</a:t>
            </a:r>
          </a:p>
        </p:txBody>
      </p:sp>
      <p:cxnSp>
        <p:nvCxnSpPr>
          <p:cNvPr id="430" name="Straight Arrow Connector 429"/>
          <p:cNvCxnSpPr/>
          <p:nvPr/>
        </p:nvCxnSpPr>
        <p:spPr>
          <a:xfrm>
            <a:off x="5791200" y="1722964"/>
            <a:ext cx="392518" cy="0"/>
          </a:xfrm>
          <a:prstGeom prst="straightConnector1">
            <a:avLst/>
          </a:prstGeom>
          <a:ln>
            <a:solidFill>
              <a:srgbClr val="1A59A9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670614" y="1520089"/>
            <a:ext cx="1280160" cy="433992"/>
          </a:xfrm>
          <a:prstGeom prst="rect">
            <a:avLst/>
          </a:prstGeom>
          <a:solidFill>
            <a:srgbClr val="77B0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latin typeface="Arial"/>
                <a:cs typeface="Arial"/>
              </a:rPr>
              <a:t>READINESS CERTIFICATION</a:t>
            </a:r>
          </a:p>
        </p:txBody>
      </p:sp>
      <p:cxnSp>
        <p:nvCxnSpPr>
          <p:cNvPr id="435" name="Elbow Connector 434"/>
          <p:cNvCxnSpPr>
            <a:stCxn id="40" idx="2"/>
            <a:endCxn id="51" idx="0"/>
          </p:cNvCxnSpPr>
          <p:nvPr/>
        </p:nvCxnSpPr>
        <p:spPr>
          <a:xfrm rot="5400000">
            <a:off x="2108694" y="1223145"/>
            <a:ext cx="406491" cy="1868362"/>
          </a:xfrm>
          <a:prstGeom prst="bentConnector3">
            <a:avLst>
              <a:gd name="adj1" fmla="val 50000"/>
            </a:avLst>
          </a:prstGeom>
          <a:ln>
            <a:solidFill>
              <a:srgbClr val="1A59A9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/>
          <p:cNvCxnSpPr>
            <a:endCxn id="37" idx="3"/>
          </p:cNvCxnSpPr>
          <p:nvPr/>
        </p:nvCxnSpPr>
        <p:spPr>
          <a:xfrm flipV="1">
            <a:off x="4327502" y="1837067"/>
            <a:ext cx="0" cy="561381"/>
          </a:xfrm>
          <a:prstGeom prst="straightConnector1">
            <a:avLst/>
          </a:prstGeom>
          <a:ln>
            <a:solidFill>
              <a:srgbClr val="1A59A9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672840" y="2360572"/>
            <a:ext cx="1280160" cy="440796"/>
          </a:xfrm>
          <a:prstGeom prst="rect">
            <a:avLst/>
          </a:prstGeom>
          <a:solidFill>
            <a:srgbClr val="B61E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latin typeface="Arial"/>
                <a:cs typeface="Arial"/>
              </a:rPr>
              <a:t>BUILD &amp; CI</a:t>
            </a:r>
          </a:p>
        </p:txBody>
      </p:sp>
    </p:spTree>
    <p:extLst>
      <p:ext uri="{BB962C8B-B14F-4D97-AF65-F5344CB8AC3E}">
        <p14:creationId xmlns:p14="http://schemas.microsoft.com/office/powerpoint/2010/main" val="8122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6" descr="NandEagle-Mark-2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04838" y="252839"/>
            <a:ext cx="8396922" cy="512429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Gotham Medium" charset="0"/>
                <a:ea typeface="Gotham Medium" charset="0"/>
                <a:cs typeface="Gotham Medium" charset="0"/>
              </a:rPr>
              <a:t>EPISODE </a:t>
            </a:r>
            <a:r>
              <a:rPr lang="en-US" altLang="en-US" sz="2000" dirty="0" smtClean="0">
                <a:latin typeface="Gotham Medium" charset="0"/>
                <a:ea typeface="Gotham Medium" charset="0"/>
                <a:cs typeface="Gotham Medium" charset="0"/>
              </a:rPr>
              <a:t>3: </a:t>
            </a:r>
            <a:r>
              <a:rPr lang="en-US" altLang="en-US" sz="2000" dirty="0">
                <a:latin typeface="Gotham Medium" charset="0"/>
                <a:ea typeface="Gotham Medium" charset="0"/>
                <a:cs typeface="Gotham Medium" charset="0"/>
              </a:rPr>
              <a:t>QUEST FOR ACCELERATED DELIVERY</a:t>
            </a:r>
            <a:br>
              <a:rPr lang="en-US" altLang="en-US" sz="2000" dirty="0">
                <a:latin typeface="Gotham Medium" charset="0"/>
                <a:ea typeface="Gotham Medium" charset="0"/>
                <a:cs typeface="Gotham Medium" charset="0"/>
              </a:rPr>
            </a:br>
            <a:endParaRPr lang="en-US" sz="20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228600" y="3714750"/>
            <a:ext cx="6172200" cy="17060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003B5C"/>
                </a:solidFill>
                <a:latin typeface="Gotham Medium" charset="0"/>
                <a:ea typeface="Gotham Medium" charset="0"/>
                <a:cs typeface="Gotham Medium" charset="0"/>
              </a:rPr>
              <a:t>True North: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Reduced lead time for changes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charset="0"/>
                <a:ea typeface="Gotham Book" charset="0"/>
                <a:cs typeface="Gotham Book" charset="0"/>
              </a:rPr>
              <a:t>Business enabling responsiveness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9" b="96921" l="9970" r="89422">
                        <a14:foregroundMark x1="64536" y1="87808" x2="64536" y2="87808"/>
                        <a14:foregroundMark x1="42314" y1="85591" x2="42314" y2="85591"/>
                        <a14:foregroundMark x1="36530" y1="93227" x2="36530" y2="93227"/>
                        <a14:foregroundMark x1="50381" y1="93227" x2="50381" y2="93227"/>
                        <a14:foregroundMark x1="70548" y1="91626" x2="70548" y2="916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8968" y="461791"/>
            <a:ext cx="5457630" cy="33725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22" b="95811" l="3485" r="100000">
                        <a14:foregroundMark x1="47855" y1="59730" x2="47855" y2="61757"/>
                        <a14:foregroundMark x1="38740" y1="38514" x2="38740" y2="38514"/>
                        <a14:foregroundMark x1="38070" y1="60405" x2="38070" y2="60405"/>
                        <a14:foregroundMark x1="60590" y1="39865" x2="60590" y2="39865"/>
                        <a14:foregroundMark x1="59786" y1="61081" x2="59786" y2="61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36" y="789192"/>
            <a:ext cx="2970272" cy="29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504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58619" y="1481328"/>
            <a:ext cx="20320" cy="2926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214670"/>
            <a:ext cx="20320" cy="23774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15" idx="0"/>
          </p:cNvCxnSpPr>
          <p:nvPr/>
        </p:nvCxnSpPr>
        <p:spPr>
          <a:xfrm rot="16200000" flipH="1">
            <a:off x="3208706" y="107263"/>
            <a:ext cx="2696107" cy="5796280"/>
          </a:xfrm>
          <a:prstGeom prst="bentConnector3">
            <a:avLst>
              <a:gd name="adj1" fmla="val -8479"/>
            </a:avLst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51953"/>
            <a:ext cx="8188960" cy="512429"/>
          </a:xfrm>
        </p:spPr>
        <p:txBody>
          <a:bodyPr>
            <a:noAutofit/>
          </a:bodyPr>
          <a:lstStyle/>
          <a:p>
            <a:r>
              <a:rPr lang="en-US" sz="2100" dirty="0">
                <a:latin typeface="Gotham Medium" charset="0"/>
                <a:ea typeface="Gotham Medium" charset="0"/>
                <a:cs typeface="Gotham Medium" charset="0"/>
              </a:rPr>
              <a:t>ORGANIZATIONAL STRUCTURE</a:t>
            </a:r>
            <a:br>
              <a:rPr lang="en-US" sz="2100" dirty="0">
                <a:latin typeface="Gotham Medium" charset="0"/>
                <a:ea typeface="Gotham Medium" charset="0"/>
                <a:cs typeface="Gotham Medium" charset="0"/>
              </a:rPr>
            </a:br>
            <a:endParaRPr lang="en-US" sz="21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840" y="1657350"/>
            <a:ext cx="2321560" cy="548640"/>
          </a:xfrm>
          <a:prstGeom prst="rect">
            <a:avLst/>
          </a:prstGeom>
          <a:solidFill>
            <a:srgbClr val="326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otham Medium" charset="0"/>
                <a:ea typeface="Gotham Medium" charset="0"/>
                <a:cs typeface="Gotham Medium" charset="0"/>
              </a:rPr>
              <a:t>I &amp; O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1540" y="1657350"/>
            <a:ext cx="2321560" cy="548640"/>
          </a:xfrm>
          <a:prstGeom prst="rect">
            <a:avLst/>
          </a:prstGeom>
          <a:solidFill>
            <a:srgbClr val="326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otham Medium" charset="0"/>
                <a:ea typeface="Gotham Medium" charset="0"/>
                <a:cs typeface="Gotham Medium" charset="0"/>
              </a:rPr>
              <a:t>Shared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7770" y="1657350"/>
            <a:ext cx="2321560" cy="548640"/>
          </a:xfrm>
          <a:prstGeom prst="rect">
            <a:avLst/>
          </a:prstGeom>
          <a:solidFill>
            <a:srgbClr val="326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otham Medium" charset="0"/>
                <a:ea typeface="Gotham Medium" charset="0"/>
                <a:cs typeface="Gotham Medium" charset="0"/>
              </a:rPr>
              <a:t>Business Units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1582" y="3423649"/>
            <a:ext cx="164147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Medium" charset="0"/>
                <a:ea typeface="Gotham Medium" charset="0"/>
                <a:cs typeface="Gotham Medium" charset="0"/>
              </a:rPr>
              <a:t>Carmen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40" y="742950"/>
            <a:ext cx="8111490" cy="548640"/>
          </a:xfrm>
          <a:prstGeom prst="rect">
            <a:avLst/>
          </a:prstGeom>
          <a:solidFill>
            <a:srgbClr val="003B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otham Medium" charset="0"/>
                <a:ea typeface="Gotham Medium" charset="0"/>
                <a:cs typeface="Gotham Medium" charset="0"/>
              </a:rPr>
              <a:t>Nationwide 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4162" y="4353457"/>
            <a:ext cx="164147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Medium" charset="0"/>
                <a:ea typeface="Gotham Medium" charset="0"/>
                <a:cs typeface="Gotham Medium" charset="0"/>
              </a:rPr>
              <a:t>Jim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162" y="3423649"/>
            <a:ext cx="164147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Medium" charset="0"/>
                <a:ea typeface="Gotham Medium" charset="0"/>
                <a:cs typeface="Gotham Medium" charset="0"/>
              </a:rPr>
              <a:t>Cindy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87770" y="2480310"/>
            <a:ext cx="2321560" cy="548640"/>
          </a:xfrm>
          <a:prstGeom prst="rect">
            <a:avLst/>
          </a:prstGeom>
          <a:solidFill>
            <a:srgbClr val="3262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Medium" charset="0"/>
                <a:ea typeface="Gotham Medium" charset="0"/>
                <a:cs typeface="Gotham Medium" charset="0"/>
              </a:rPr>
              <a:t>Nationwide Financial</a:t>
            </a:r>
          </a:p>
        </p:txBody>
      </p:sp>
      <p:pic>
        <p:nvPicPr>
          <p:cNvPr id="21" name="Picture 6" descr="NandEagle-Mark-2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31"/>
            <a:ext cx="37623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r="4872" b="3134"/>
          <a:stretch>
            <a:fillRect/>
          </a:stretch>
        </p:blipFill>
        <p:spPr bwMode="auto">
          <a:xfrm>
            <a:off x="3443572" y="3338731"/>
            <a:ext cx="566185" cy="696905"/>
          </a:xfrm>
          <a:prstGeom prst="rect">
            <a:avLst/>
          </a:prstGeom>
          <a:noFill/>
          <a:ln w="50800">
            <a:solidFill>
              <a:srgbClr val="6868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12279"/>
          <a:stretch/>
        </p:blipFill>
        <p:spPr bwMode="auto">
          <a:xfrm>
            <a:off x="6337808" y="3338731"/>
            <a:ext cx="530352" cy="694944"/>
          </a:xfrm>
          <a:prstGeom prst="rect">
            <a:avLst/>
          </a:prstGeom>
          <a:noFill/>
          <a:ln w="50800">
            <a:solidFill>
              <a:srgbClr val="6868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2" t="173" r="12937" b="-173"/>
          <a:stretch/>
        </p:blipFill>
        <p:spPr bwMode="auto">
          <a:xfrm>
            <a:off x="6344920" y="4239006"/>
            <a:ext cx="505152" cy="694944"/>
          </a:xfrm>
          <a:prstGeom prst="rect">
            <a:avLst/>
          </a:prstGeom>
          <a:noFill/>
          <a:ln w="50800">
            <a:solidFill>
              <a:srgbClr val="6868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047668" y="2428068"/>
            <a:ext cx="164147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Gotham Medium" charset="0"/>
                <a:ea typeface="Gotham Medium" charset="0"/>
                <a:cs typeface="Gotham Medium" charset="0"/>
              </a:rPr>
              <a:t>Tool Owner</a:t>
            </a:r>
            <a:endParaRPr lang="en-US" sz="16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r="4872" b="3134"/>
          <a:stretch>
            <a:fillRect/>
          </a:stretch>
        </p:blipFill>
        <p:spPr bwMode="auto">
          <a:xfrm>
            <a:off x="553278" y="2343150"/>
            <a:ext cx="566185" cy="696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solidFill>
              <a:srgbClr val="686868"/>
            </a:solidFill>
            <a:miter lim="800000"/>
            <a:headEnd/>
            <a:tailEnd/>
          </a:ln>
          <a:extLst/>
        </p:spPr>
      </p:pic>
      <p:sp>
        <p:nvSpPr>
          <p:cNvPr id="10" name="Rectangle 9"/>
          <p:cNvSpPr/>
          <p:nvPr/>
        </p:nvSpPr>
        <p:spPr>
          <a:xfrm>
            <a:off x="533400" y="2343150"/>
            <a:ext cx="586063" cy="6949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7668" y="3378333"/>
            <a:ext cx="164147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Gotham Medium" charset="0"/>
                <a:ea typeface="Gotham Medium" charset="0"/>
                <a:cs typeface="Gotham Medium" charset="0"/>
              </a:rPr>
              <a:t>Tool Owner</a:t>
            </a:r>
            <a:endParaRPr lang="en-US" sz="16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r="4872" b="3134"/>
          <a:stretch>
            <a:fillRect/>
          </a:stretch>
        </p:blipFill>
        <p:spPr bwMode="auto">
          <a:xfrm>
            <a:off x="553278" y="3293415"/>
            <a:ext cx="566185" cy="696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solidFill>
              <a:srgbClr val="686868"/>
            </a:solidFill>
            <a:miter lim="800000"/>
            <a:headEnd/>
            <a:tailEnd/>
          </a:ln>
          <a:extLst/>
        </p:spPr>
      </p:pic>
      <p:sp>
        <p:nvSpPr>
          <p:cNvPr id="30" name="Rectangle 29"/>
          <p:cNvSpPr/>
          <p:nvPr/>
        </p:nvSpPr>
        <p:spPr>
          <a:xfrm>
            <a:off x="533400" y="3293415"/>
            <a:ext cx="586063" cy="6949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7668" y="4321963"/>
            <a:ext cx="164147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Gotham Medium" charset="0"/>
                <a:ea typeface="Gotham Medium" charset="0"/>
                <a:cs typeface="Gotham Medium" charset="0"/>
              </a:rPr>
              <a:t>Tool Owner</a:t>
            </a:r>
            <a:endParaRPr lang="en-US" sz="1600" dirty="0"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r="4872" b="3134"/>
          <a:stretch>
            <a:fillRect/>
          </a:stretch>
        </p:blipFill>
        <p:spPr bwMode="auto">
          <a:xfrm>
            <a:off x="553278" y="4237045"/>
            <a:ext cx="566185" cy="696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solidFill>
              <a:srgbClr val="686868"/>
            </a:solidFill>
            <a:miter lim="800000"/>
            <a:headEnd/>
            <a:tailEnd/>
          </a:ln>
          <a:extLst/>
        </p:spPr>
      </p:pic>
      <p:sp>
        <p:nvSpPr>
          <p:cNvPr id="34" name="Rectangle 33"/>
          <p:cNvSpPr/>
          <p:nvPr/>
        </p:nvSpPr>
        <p:spPr>
          <a:xfrm>
            <a:off x="533400" y="4237045"/>
            <a:ext cx="586063" cy="6949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8" b="99866" l="4082" r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1" y="2439519"/>
            <a:ext cx="553947" cy="602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73" b="90175" l="3241" r="89815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590" y="3376371"/>
            <a:ext cx="641766" cy="6803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26" b="94118" l="0" r="9633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77"/>
          <a:stretch/>
        </p:blipFill>
        <p:spPr>
          <a:xfrm>
            <a:off x="547549" y="4312574"/>
            <a:ext cx="55659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533400" y="1052681"/>
            <a:ext cx="8074152" cy="3664071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5912105" y="1772814"/>
            <a:ext cx="2246736" cy="2246736"/>
          </a:xfrm>
          <a:prstGeom prst="ellipse">
            <a:avLst/>
          </a:prstGeom>
          <a:solidFill>
            <a:srgbClr val="003B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37232" y="759835"/>
            <a:ext cx="4149869" cy="204572"/>
          </a:xfrm>
          <a:prstGeom prst="rect">
            <a:avLst/>
          </a:prstGeom>
        </p:spPr>
        <p:txBody>
          <a:bodyPr vert="horz" lIns="0" tIns="17535" rIns="35069" bIns="0" rtlCol="0" anchor="b" anchorCtr="0">
            <a:noAutofit/>
          </a:bodyPr>
          <a:lstStyle>
            <a:lvl1pPr algn="l" defTabSz="914485" rtl="0" eaLnBrk="1" latinLnBrk="0" hangingPunct="1">
              <a:lnSpc>
                <a:spcPts val="3401"/>
              </a:lnSpc>
              <a:spcBef>
                <a:spcPct val="0"/>
              </a:spcBef>
              <a:spcAft>
                <a:spcPts val="0"/>
              </a:spcAft>
              <a:buNone/>
              <a:defRPr lang="en-US" sz="3000" b="0" kern="1200" baseline="0">
                <a:solidFill>
                  <a:srgbClr val="6A1A4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1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8598-2256-7E42-9AC1-EE8487CA53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28635" y="251952"/>
            <a:ext cx="6141720" cy="512429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  <a:t>MODEL LINE CONCEPT</a:t>
            </a:r>
            <a:br>
              <a:rPr lang="en-US" sz="2100" dirty="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rPr>
            </a:br>
            <a:endParaRPr lang="en-US" sz="2100" dirty="0">
              <a:solidFill>
                <a:schemeClr val="bg1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0" y="792955"/>
            <a:ext cx="5484743" cy="566928"/>
          </a:xfrm>
          <a:prstGeom prst="homePlate">
            <a:avLst/>
          </a:prstGeom>
          <a:solidFill>
            <a:srgbClr val="003B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1815"/>
            <a:ext cx="3843311" cy="361734"/>
          </a:xfrm>
        </p:spPr>
        <p:txBody>
          <a:bodyPr>
            <a:noAutofit/>
          </a:bodyPr>
          <a:lstStyle/>
          <a:p>
            <a:pPr marL="217947" lvl="2" indent="0">
              <a:spcAft>
                <a:spcPts val="225"/>
              </a:spcAft>
              <a:buNone/>
            </a:pPr>
            <a:r>
              <a:rPr lang="en-US" sz="2100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PRINCIPLES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1"/>
          <a:stretch/>
        </p:blipFill>
        <p:spPr>
          <a:xfrm>
            <a:off x="152400" y="49872"/>
            <a:ext cx="619095" cy="521208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689299" y="1474599"/>
            <a:ext cx="5087316" cy="25319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 baseline="0">
                <a:solidFill>
                  <a:srgbClr val="74767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5770" lvl="3"/>
            <a:r>
              <a:rPr lang="en-US" sz="20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Nationwide Financial and P&amp;C </a:t>
            </a:r>
            <a:br>
              <a:rPr lang="en-US" sz="20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</a:br>
            <a:r>
              <a:rPr lang="en-US" sz="20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model lines</a:t>
            </a:r>
          </a:p>
          <a:p>
            <a:pPr marL="445770" lvl="3"/>
            <a:r>
              <a:rPr lang="en-US" sz="20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Used to “model” behavior to scale a large organization</a:t>
            </a:r>
          </a:p>
          <a:p>
            <a:pPr marL="445770" lvl="3"/>
            <a:r>
              <a:rPr lang="en-US" sz="20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Demonstrate what works more powerful than preaching what might or should work</a:t>
            </a:r>
          </a:p>
          <a:p>
            <a:pPr marL="445770" lvl="3"/>
            <a:r>
              <a:rPr lang="en-US" sz="20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Experiment and </a:t>
            </a:r>
            <a:r>
              <a:rPr lang="en-US" sz="2000" dirty="0" smtClean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develop patterns for </a:t>
            </a:r>
            <a:r>
              <a:rPr lang="en-US" sz="2000" dirty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other </a:t>
            </a:r>
            <a:r>
              <a:rPr lang="en-US" sz="2000" dirty="0" smtClean="0">
                <a:solidFill>
                  <a:srgbClr val="003B5C"/>
                </a:solidFill>
                <a:latin typeface="Gotham Book" charset="0"/>
                <a:ea typeface="Gotham Book" charset="0"/>
                <a:cs typeface="Gotham Book" charset="0"/>
              </a:rPr>
              <a:t>organizations to mimic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0" b="96078" l="6551" r="93850">
                        <a14:foregroundMark x1="14572" y1="35014" x2="14572" y2="35014"/>
                        <a14:foregroundMark x1="23930" y1="30392" x2="23930" y2="30392"/>
                        <a14:foregroundMark x1="28075" y1="37115" x2="28075" y2="37115"/>
                        <a14:foregroundMark x1="42246" y1="31092" x2="42246" y2="31092"/>
                        <a14:foregroundMark x1="35428" y1="22269" x2="35428" y2="22269"/>
                        <a14:foregroundMark x1="50401" y1="15266" x2="50401" y2="15266"/>
                        <a14:foregroundMark x1="57754" y1="29692" x2="57754" y2="29692"/>
                        <a14:foregroundMark x1="63904" y1="18347" x2="63904" y2="18347"/>
                        <a14:foregroundMark x1="75668" y1="29692" x2="75668" y2="29692"/>
                        <a14:foregroundMark x1="73262" y1="37815" x2="73262" y2="37815"/>
                        <a14:foregroundMark x1="86497" y1="41036" x2="86497" y2="41036"/>
                        <a14:foregroundMark x1="84492" y1="51681" x2="84492" y2="51681"/>
                        <a14:foregroundMark x1="85829" y1="73950" x2="85829" y2="73950"/>
                        <a14:foregroundMark x1="72594" y1="76471" x2="72594" y2="76471"/>
                        <a14:foregroundMark x1="71257" y1="54902" x2="71257" y2="54902"/>
                        <a14:foregroundMark x1="64171" y1="62605" x2="64171" y2="62605"/>
                        <a14:foregroundMark x1="59091" y1="55602" x2="59091" y2="55602"/>
                        <a14:foregroundMark x1="51738" y1="70448" x2="51738" y2="70448"/>
                        <a14:foregroundMark x1="55749" y1="80672" x2="55749" y2="80672"/>
                        <a14:foregroundMark x1="40909" y1="83473" x2="40909" y2="83473"/>
                        <a14:foregroundMark x1="28075" y1="78151" x2="28075" y2="78151"/>
                        <a14:foregroundMark x1="35428" y1="64706" x2="35428" y2="64706"/>
                        <a14:foregroundMark x1="42513" y1="54482" x2="42513" y2="54482"/>
                        <a14:foregroundMark x1="26070" y1="53081" x2="26070" y2="53081"/>
                        <a14:foregroundMark x1="12834" y1="56583" x2="12834" y2="56583"/>
                        <a14:foregroundMark x1="12834" y1="64706" x2="12834" y2="64706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94" y="1964279"/>
            <a:ext cx="197575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5" grpId="0" animBg="1"/>
      <p:bldP spid="3" grpId="0" build="p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3F9BD31CE42743A2B6373FED764CE7" ma:contentTypeVersion="0" ma:contentTypeDescription="Create a new document." ma:contentTypeScope="" ma:versionID="2a524ff2fd99b5a77f018b904c4382b1">
  <xsd:schema xmlns:xsd="http://www.w3.org/2001/XMLSchema" xmlns:xs="http://www.w3.org/2001/XMLSchema" xmlns:p="http://schemas.microsoft.com/office/2006/metadata/properties" xmlns:ns2="6a7d3dd0-3e7a-465f-ade0-84d1dc6f5e3e" targetNamespace="http://schemas.microsoft.com/office/2006/metadata/properties" ma:root="true" ma:fieldsID="79cfee930d79817932c9799eccf30c77" ns2:_="">
    <xsd:import namespace="6a7d3dd0-3e7a-465f-ade0-84d1dc6f5e3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d3dd0-3e7a-465f-ade0-84d1dc6f5e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a7d3dd0-3e7a-465f-ade0-84d1dc6f5e3e">C7WU6Z4SANEF-2-374</_dlc_DocId>
    <_dlc_DocIdUrl xmlns="6a7d3dd0-3e7a-465f-ade0-84d1dc6f5e3e">
      <Url>https://spot.nwie.net/group/DevOps/_layouts/15/DocIdRedir.aspx?ID=C7WU6Z4SANEF-2-374</Url>
      <Description>C7WU6Z4SANEF-2-374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B6CA35C-C24E-4048-9FF0-C84BFD7FD8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7d3dd0-3e7a-465f-ade0-84d1dc6f5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6C3634-0712-4E52-924D-A8B36486C89C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a7d3dd0-3e7a-465f-ade0-84d1dc6f5e3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7469BB-261D-4FCC-BDC8-5801AD82A2A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A54EBBB-E53D-40EE-8169-745E7DD545F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18068</TotalTime>
  <Words>1286</Words>
  <Application>Microsoft Macintosh PowerPoint</Application>
  <PresentationFormat>On-screen Show (16:9)</PresentationFormat>
  <Paragraphs>297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Gotham</vt:lpstr>
      <vt:lpstr>Gotham Black</vt:lpstr>
      <vt:lpstr>Gotham Book</vt:lpstr>
      <vt:lpstr>Gotham Medium</vt:lpstr>
      <vt:lpstr>Gotham Ultra</vt:lpstr>
      <vt:lpstr>ＭＳ Ｐゴシック</vt:lpstr>
      <vt:lpstr>Arial</vt:lpstr>
      <vt:lpstr>Office Theme</vt:lpstr>
      <vt:lpstr>EPISODE 3: THE QUEST FOR ACCELERATED DELIVERY</vt:lpstr>
      <vt:lpstr>THRIVING IN A DYNAMIC, HIGHLY-REGULATED WORLD </vt:lpstr>
      <vt:lpstr> EPISODE 1: A NEW HOPE – AGILE AT SCALE </vt:lpstr>
      <vt:lpstr>RESULTS: SO FAR, SO GOOD </vt:lpstr>
      <vt:lpstr>MORE WORK TO DO </vt:lpstr>
      <vt:lpstr>EPISODE 2: DISCOVERING THE DELIVERY VALUE STREAM</vt:lpstr>
      <vt:lpstr>EPISODE 3: QUEST FOR ACCELERATED DELIVERY </vt:lpstr>
      <vt:lpstr>ORGANIZATIONAL STRUCTURE </vt:lpstr>
      <vt:lpstr>MODEL LINE CONCEPT </vt:lpstr>
      <vt:lpstr>PowerPoint Presentation</vt:lpstr>
      <vt:lpstr>Internal Cloud</vt:lpstr>
      <vt:lpstr>PowerPoint Presentation</vt:lpstr>
      <vt:lpstr>PowerPoint Presentation</vt:lpstr>
      <vt:lpstr>PowerPoint Presentation</vt:lpstr>
      <vt:lpstr>WHAT WE GAINED </vt:lpstr>
      <vt:lpstr>WE STILL NEED HELP  EPISODE 4: BEYOND ACCELERATED DELIVERY</vt:lpstr>
      <vt:lpstr>CREDITS </vt:lpstr>
      <vt:lpstr>PowerPoint Presentation</vt:lpstr>
    </vt:vector>
  </TitlesOfParts>
  <Company>Nationwide Insurance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Nationwide</dc:creator>
  <cp:lastModifiedBy>Microsoft Office User</cp:lastModifiedBy>
  <cp:revision>404</cp:revision>
  <dcterms:created xsi:type="dcterms:W3CDTF">2015-02-16T17:39:14Z</dcterms:created>
  <dcterms:modified xsi:type="dcterms:W3CDTF">2016-11-04T11:46:00Z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0x010100513F9BD31CE42743A2B6373FED764CE7</vt:lpwstr>
  </property>
  <property fmtid="{D5CDD505-2E9C-101B-9397-08002B2CF9AE}" pid="3" name="_dlc_DocIdItemGuid">
    <vt:lpwstr>421322e0-88d0-4a39-baae-26abe9619ea1</vt:lpwstr>
  </property>
</Properties>
</file>