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theme/theme9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10.xml" ContentType="application/vnd.openxmlformats-officedocument.theme+xml"/>
  <Override PartName="/ppt/slideLayouts/slideLayout22.xml" ContentType="application/vnd.openxmlformats-officedocument.presentationml.slideLayout+xml"/>
  <Override PartName="/ppt/theme/theme11.xml" ContentType="application/vnd.openxmlformats-officedocument.theme+xml"/>
  <Override PartName="/ppt/slideLayouts/slideLayout23.xml" ContentType="application/vnd.openxmlformats-officedocument.presentationml.slideLayout+xml"/>
  <Override PartName="/ppt/theme/theme12.xml" ContentType="application/vnd.openxmlformats-officedocument.theme+xml"/>
  <Override PartName="/ppt/slideLayouts/slideLayout24.xml" ContentType="application/vnd.openxmlformats-officedocument.presentationml.slideLayout+xml"/>
  <Override PartName="/ppt/theme/theme13.xml" ContentType="application/vnd.openxmlformats-officedocument.theme+xml"/>
  <Override PartName="/ppt/slideLayouts/slideLayout25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  <p:sldMasterId id="2147483735" r:id="rId2"/>
    <p:sldMasterId id="2147483737" r:id="rId3"/>
    <p:sldMasterId id="2147483739" r:id="rId4"/>
    <p:sldMasterId id="2147483743" r:id="rId5"/>
    <p:sldMasterId id="2147483745" r:id="rId6"/>
    <p:sldMasterId id="2147483747" r:id="rId7"/>
    <p:sldMasterId id="2147483751" r:id="rId8"/>
    <p:sldMasterId id="2147483753" r:id="rId9"/>
    <p:sldMasterId id="2147483757" r:id="rId10"/>
    <p:sldMasterId id="2147483761" r:id="rId11"/>
    <p:sldMasterId id="2147483763" r:id="rId12"/>
    <p:sldMasterId id="2147483765" r:id="rId13"/>
    <p:sldMasterId id="2147483767" r:id="rId14"/>
  </p:sldMasterIdLst>
  <p:notesMasterIdLst>
    <p:notesMasterId r:id="rId52"/>
  </p:notesMasterIdLst>
  <p:handoutMasterIdLst>
    <p:handoutMasterId r:id="rId53"/>
  </p:handoutMasterIdLst>
  <p:sldIdLst>
    <p:sldId id="300" r:id="rId15"/>
    <p:sldId id="401" r:id="rId16"/>
    <p:sldId id="394" r:id="rId17"/>
    <p:sldId id="435" r:id="rId18"/>
    <p:sldId id="444" r:id="rId19"/>
    <p:sldId id="436" r:id="rId20"/>
    <p:sldId id="410" r:id="rId21"/>
    <p:sldId id="412" r:id="rId22"/>
    <p:sldId id="456" r:id="rId23"/>
    <p:sldId id="454" r:id="rId24"/>
    <p:sldId id="455" r:id="rId25"/>
    <p:sldId id="441" r:id="rId26"/>
    <p:sldId id="459" r:id="rId27"/>
    <p:sldId id="460" r:id="rId28"/>
    <p:sldId id="421" r:id="rId29"/>
    <p:sldId id="393" r:id="rId30"/>
    <p:sldId id="339" r:id="rId31"/>
    <p:sldId id="427" r:id="rId32"/>
    <p:sldId id="433" r:id="rId33"/>
    <p:sldId id="426" r:id="rId34"/>
    <p:sldId id="438" r:id="rId35"/>
    <p:sldId id="442" r:id="rId36"/>
    <p:sldId id="458" r:id="rId37"/>
    <p:sldId id="439" r:id="rId38"/>
    <p:sldId id="462" r:id="rId39"/>
    <p:sldId id="457" r:id="rId40"/>
    <p:sldId id="443" r:id="rId41"/>
    <p:sldId id="396" r:id="rId42"/>
    <p:sldId id="453" r:id="rId43"/>
    <p:sldId id="451" r:id="rId44"/>
    <p:sldId id="452" r:id="rId45"/>
    <p:sldId id="446" r:id="rId46"/>
    <p:sldId id="461" r:id="rId47"/>
    <p:sldId id="400" r:id="rId48"/>
    <p:sldId id="445" r:id="rId49"/>
    <p:sldId id="463" r:id="rId50"/>
    <p:sldId id="296" r:id="rId51"/>
  </p:sldIdLst>
  <p:sldSz cx="9144000" cy="5143500" type="screen16x9"/>
  <p:notesSz cx="6985000" cy="9271000"/>
  <p:custDataLst>
    <p:tags r:id="rId5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rgbClr val="F49610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rgbClr val="F49610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rgbClr val="F49610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rgbClr val="F49610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F3A54"/>
    <a:srgbClr val="669900"/>
    <a:srgbClr val="DCE0FE"/>
    <a:srgbClr val="5695CE"/>
    <a:srgbClr val="E67300"/>
    <a:srgbClr val="CC660B"/>
    <a:srgbClr val="000066"/>
    <a:srgbClr val="0033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577" autoAdjust="0"/>
  </p:normalViewPr>
  <p:slideViewPr>
    <p:cSldViewPr snapToGrid="0">
      <p:cViewPr varScale="1">
        <p:scale>
          <a:sx n="155" d="100"/>
          <a:sy n="155" d="100"/>
        </p:scale>
        <p:origin x="40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7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slide" Target="slides/slide36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7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E83DC8-4202-4C9E-85DF-2784730736D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8365FA-39D8-4EDA-9BEB-52533067F91F}">
      <dgm:prSet phldrT="[Text]" custT="1"/>
      <dgm:spPr/>
      <dgm:t>
        <a:bodyPr/>
        <a:lstStyle/>
        <a:p>
          <a:r>
            <a:rPr lang="en-US" sz="2600" b="1" dirty="0"/>
            <a:t>2011</a:t>
          </a:r>
        </a:p>
      </dgm:t>
    </dgm:pt>
    <dgm:pt modelId="{E6CBE5ED-9C7B-4817-A6F2-EDB162F91496}" type="parTrans" cxnId="{198D831C-71E7-4E75-B87B-BB067C75003B}">
      <dgm:prSet/>
      <dgm:spPr/>
      <dgm:t>
        <a:bodyPr/>
        <a:lstStyle/>
        <a:p>
          <a:endParaRPr lang="en-US"/>
        </a:p>
      </dgm:t>
    </dgm:pt>
    <dgm:pt modelId="{851A79A3-ED62-47B4-B790-6B87EF2A08F5}" type="sibTrans" cxnId="{198D831C-71E7-4E75-B87B-BB067C75003B}">
      <dgm:prSet/>
      <dgm:spPr/>
      <dgm:t>
        <a:bodyPr/>
        <a:lstStyle/>
        <a:p>
          <a:endParaRPr lang="en-US"/>
        </a:p>
      </dgm:t>
    </dgm:pt>
    <dgm:pt modelId="{83BF3D82-9BAF-421D-B34F-CF75E4C8D10B}">
      <dgm:prSet phldrT="[Text]" custT="1"/>
      <dgm:spPr/>
      <dgm:t>
        <a:bodyPr/>
        <a:lstStyle/>
        <a:p>
          <a:r>
            <a:rPr lang="en-US" sz="2600" b="1" dirty="0"/>
            <a:t>2012</a:t>
          </a:r>
        </a:p>
      </dgm:t>
    </dgm:pt>
    <dgm:pt modelId="{012B6E4F-D808-43D6-ADE5-CAB1B9511D0F}" type="parTrans" cxnId="{357EFF8B-8F6E-44FF-A902-1B7516FD4EF1}">
      <dgm:prSet/>
      <dgm:spPr/>
      <dgm:t>
        <a:bodyPr/>
        <a:lstStyle/>
        <a:p>
          <a:endParaRPr lang="en-US"/>
        </a:p>
      </dgm:t>
    </dgm:pt>
    <dgm:pt modelId="{60F015C9-76C4-4B28-8B07-F75C29DE2510}" type="sibTrans" cxnId="{357EFF8B-8F6E-44FF-A902-1B7516FD4EF1}">
      <dgm:prSet/>
      <dgm:spPr/>
      <dgm:t>
        <a:bodyPr/>
        <a:lstStyle/>
        <a:p>
          <a:endParaRPr lang="en-US"/>
        </a:p>
      </dgm:t>
    </dgm:pt>
    <dgm:pt modelId="{F9F482BD-134D-484D-9944-6AB64DE563AE}">
      <dgm:prSet phldrT="[Text]"/>
      <dgm:spPr/>
      <dgm:t>
        <a:bodyPr/>
        <a:lstStyle/>
        <a:p>
          <a:r>
            <a:rPr lang="en-US" b="1" dirty="0"/>
            <a:t>2013</a:t>
          </a:r>
        </a:p>
      </dgm:t>
    </dgm:pt>
    <dgm:pt modelId="{A351CAE7-CCB7-4862-B739-63AE9D7C9735}" type="parTrans" cxnId="{BBB632EB-15F6-4F26-8E5E-B601D624F07E}">
      <dgm:prSet/>
      <dgm:spPr/>
      <dgm:t>
        <a:bodyPr/>
        <a:lstStyle/>
        <a:p>
          <a:endParaRPr lang="en-US"/>
        </a:p>
      </dgm:t>
    </dgm:pt>
    <dgm:pt modelId="{12F78A13-6910-4A50-9331-5926511392FA}" type="sibTrans" cxnId="{BBB632EB-15F6-4F26-8E5E-B601D624F07E}">
      <dgm:prSet/>
      <dgm:spPr/>
      <dgm:t>
        <a:bodyPr/>
        <a:lstStyle/>
        <a:p>
          <a:endParaRPr lang="en-US"/>
        </a:p>
      </dgm:t>
    </dgm:pt>
    <dgm:pt modelId="{6D1B3F07-828A-4415-926E-EACC7B36C413}">
      <dgm:prSet phldrT="[Text]"/>
      <dgm:spPr/>
      <dgm:t>
        <a:bodyPr/>
        <a:lstStyle/>
        <a:p>
          <a:r>
            <a:rPr lang="en-US" b="1" dirty="0"/>
            <a:t>2014</a:t>
          </a:r>
        </a:p>
      </dgm:t>
    </dgm:pt>
    <dgm:pt modelId="{5845E2B5-64CD-4402-BE3E-47E93C319426}" type="parTrans" cxnId="{B840E988-D89B-4E85-8448-43FF17940D94}">
      <dgm:prSet/>
      <dgm:spPr/>
      <dgm:t>
        <a:bodyPr/>
        <a:lstStyle/>
        <a:p>
          <a:endParaRPr lang="en-US"/>
        </a:p>
      </dgm:t>
    </dgm:pt>
    <dgm:pt modelId="{964F13B1-AC10-4CDD-8B04-D54E3890E20D}" type="sibTrans" cxnId="{B840E988-D89B-4E85-8448-43FF17940D94}">
      <dgm:prSet/>
      <dgm:spPr/>
      <dgm:t>
        <a:bodyPr/>
        <a:lstStyle/>
        <a:p>
          <a:endParaRPr lang="en-US"/>
        </a:p>
      </dgm:t>
    </dgm:pt>
    <dgm:pt modelId="{2BBA05AC-FAF9-4F2A-8DD3-7D8563EC384F}">
      <dgm:prSet phldrT="[Text]"/>
      <dgm:spPr/>
      <dgm:t>
        <a:bodyPr/>
        <a:lstStyle/>
        <a:p>
          <a:r>
            <a:rPr lang="en-US" b="1" dirty="0"/>
            <a:t>2015</a:t>
          </a:r>
        </a:p>
      </dgm:t>
    </dgm:pt>
    <dgm:pt modelId="{98A947FE-7141-4B59-9EF7-F946D24C3AD1}" type="parTrans" cxnId="{69AEE2A2-DA16-4AEF-B173-476408DDF895}">
      <dgm:prSet/>
      <dgm:spPr/>
      <dgm:t>
        <a:bodyPr/>
        <a:lstStyle/>
        <a:p>
          <a:endParaRPr lang="en-US"/>
        </a:p>
      </dgm:t>
    </dgm:pt>
    <dgm:pt modelId="{3AF80E0B-3394-4862-A462-49BB07F04FF0}" type="sibTrans" cxnId="{69AEE2A2-DA16-4AEF-B173-476408DDF895}">
      <dgm:prSet/>
      <dgm:spPr/>
      <dgm:t>
        <a:bodyPr/>
        <a:lstStyle/>
        <a:p>
          <a:endParaRPr lang="en-US"/>
        </a:p>
      </dgm:t>
    </dgm:pt>
    <dgm:pt modelId="{9F87BFC8-E337-4394-8877-D7D3FAE7B0EF}" type="pres">
      <dgm:prSet presAssocID="{F9E83DC8-4202-4C9E-85DF-2784730736D9}" presName="Name0" presStyleCnt="0">
        <dgm:presLayoutVars>
          <dgm:dir/>
          <dgm:resizeHandles val="exact"/>
        </dgm:presLayoutVars>
      </dgm:prSet>
      <dgm:spPr/>
    </dgm:pt>
    <dgm:pt modelId="{98719F2F-2940-429D-98F6-7224FE361B8C}" type="pres">
      <dgm:prSet presAssocID="{F88365FA-39D8-4EDA-9BEB-52533067F91F}" presName="parTxOnly" presStyleLbl="node1" presStyleIdx="0" presStyleCnt="5" custScaleX="75516" custScaleY="126536">
        <dgm:presLayoutVars>
          <dgm:bulletEnabled val="1"/>
        </dgm:presLayoutVars>
      </dgm:prSet>
      <dgm:spPr/>
    </dgm:pt>
    <dgm:pt modelId="{83027B26-679D-4EC1-A838-97C6A6433ADE}" type="pres">
      <dgm:prSet presAssocID="{851A79A3-ED62-47B4-B790-6B87EF2A08F5}" presName="parSpace" presStyleCnt="0"/>
      <dgm:spPr/>
    </dgm:pt>
    <dgm:pt modelId="{10C40CEF-7EC8-46A6-8015-B2C6B657EC08}" type="pres">
      <dgm:prSet presAssocID="{83BF3D82-9BAF-421D-B34F-CF75E4C8D10B}" presName="parTxOnly" presStyleLbl="node1" presStyleIdx="1" presStyleCnt="5" custScaleX="96766" custScaleY="126537">
        <dgm:presLayoutVars>
          <dgm:bulletEnabled val="1"/>
        </dgm:presLayoutVars>
      </dgm:prSet>
      <dgm:spPr/>
    </dgm:pt>
    <dgm:pt modelId="{EE7C19C2-2A30-4C4C-B23C-9B8D9C7DA63E}" type="pres">
      <dgm:prSet presAssocID="{60F015C9-76C4-4B28-8B07-F75C29DE2510}" presName="parSpace" presStyleCnt="0"/>
      <dgm:spPr/>
    </dgm:pt>
    <dgm:pt modelId="{A396267F-9463-4917-9EC4-3417B3F9332E}" type="pres">
      <dgm:prSet presAssocID="{F9F482BD-134D-484D-9944-6AB64DE563AE}" presName="parTxOnly" presStyleLbl="node1" presStyleIdx="2" presStyleCnt="5" custScaleX="101799" custScaleY="126537">
        <dgm:presLayoutVars>
          <dgm:bulletEnabled val="1"/>
        </dgm:presLayoutVars>
      </dgm:prSet>
      <dgm:spPr/>
    </dgm:pt>
    <dgm:pt modelId="{2849EA89-A3D5-4C7C-9BF7-BCE0A1AEDD0D}" type="pres">
      <dgm:prSet presAssocID="{12F78A13-6910-4A50-9331-5926511392FA}" presName="parSpace" presStyleCnt="0"/>
      <dgm:spPr/>
    </dgm:pt>
    <dgm:pt modelId="{5C391780-42F8-4FC4-B831-A80C60D28743}" type="pres">
      <dgm:prSet presAssocID="{6D1B3F07-828A-4415-926E-EACC7B36C413}" presName="parTxOnly" presStyleLbl="node1" presStyleIdx="3" presStyleCnt="5" custScaleX="90094" custScaleY="126537">
        <dgm:presLayoutVars>
          <dgm:bulletEnabled val="1"/>
        </dgm:presLayoutVars>
      </dgm:prSet>
      <dgm:spPr/>
    </dgm:pt>
    <dgm:pt modelId="{A84226F7-A898-49E6-8453-6CC7C4AC929F}" type="pres">
      <dgm:prSet presAssocID="{964F13B1-AC10-4CDD-8B04-D54E3890E20D}" presName="parSpace" presStyleCnt="0"/>
      <dgm:spPr/>
    </dgm:pt>
    <dgm:pt modelId="{0458C42B-A0E0-4C68-8EE0-17499BB8F904}" type="pres">
      <dgm:prSet presAssocID="{2BBA05AC-FAF9-4F2A-8DD3-7D8563EC384F}" presName="parTxOnly" presStyleLbl="node1" presStyleIdx="4" presStyleCnt="5" custScaleX="93674" custScaleY="121475" custLinFactNeighborX="163" custLinFactNeighborY="-1215">
        <dgm:presLayoutVars>
          <dgm:bulletEnabled val="1"/>
        </dgm:presLayoutVars>
      </dgm:prSet>
      <dgm:spPr/>
    </dgm:pt>
  </dgm:ptLst>
  <dgm:cxnLst>
    <dgm:cxn modelId="{0D65CA0C-930F-1846-92B5-BCF3FB1E3A78}" type="presOf" srcId="{F88365FA-39D8-4EDA-9BEB-52533067F91F}" destId="{98719F2F-2940-429D-98F6-7224FE361B8C}" srcOrd="0" destOrd="0" presId="urn:microsoft.com/office/officeart/2005/8/layout/hChevron3"/>
    <dgm:cxn modelId="{198D831C-71E7-4E75-B87B-BB067C75003B}" srcId="{F9E83DC8-4202-4C9E-85DF-2784730736D9}" destId="{F88365FA-39D8-4EDA-9BEB-52533067F91F}" srcOrd="0" destOrd="0" parTransId="{E6CBE5ED-9C7B-4817-A6F2-EDB162F91496}" sibTransId="{851A79A3-ED62-47B4-B790-6B87EF2A08F5}"/>
    <dgm:cxn modelId="{F77A512E-B7CB-0047-9DE8-638848EA51B7}" type="presOf" srcId="{F9F482BD-134D-484D-9944-6AB64DE563AE}" destId="{A396267F-9463-4917-9EC4-3417B3F9332E}" srcOrd="0" destOrd="0" presId="urn:microsoft.com/office/officeart/2005/8/layout/hChevron3"/>
    <dgm:cxn modelId="{B840E988-D89B-4E85-8448-43FF17940D94}" srcId="{F9E83DC8-4202-4C9E-85DF-2784730736D9}" destId="{6D1B3F07-828A-4415-926E-EACC7B36C413}" srcOrd="3" destOrd="0" parTransId="{5845E2B5-64CD-4402-BE3E-47E93C319426}" sibTransId="{964F13B1-AC10-4CDD-8B04-D54E3890E20D}"/>
    <dgm:cxn modelId="{357EFF8B-8F6E-44FF-A902-1B7516FD4EF1}" srcId="{F9E83DC8-4202-4C9E-85DF-2784730736D9}" destId="{83BF3D82-9BAF-421D-B34F-CF75E4C8D10B}" srcOrd="1" destOrd="0" parTransId="{012B6E4F-D808-43D6-ADE5-CAB1B9511D0F}" sibTransId="{60F015C9-76C4-4B28-8B07-F75C29DE2510}"/>
    <dgm:cxn modelId="{101BDD9A-840F-124B-ACC3-CD1294234EE9}" type="presOf" srcId="{6D1B3F07-828A-4415-926E-EACC7B36C413}" destId="{5C391780-42F8-4FC4-B831-A80C60D28743}" srcOrd="0" destOrd="0" presId="urn:microsoft.com/office/officeart/2005/8/layout/hChevron3"/>
    <dgm:cxn modelId="{988B5F9D-6CCC-6046-8CBB-FC509BDE31A9}" type="presOf" srcId="{2BBA05AC-FAF9-4F2A-8DD3-7D8563EC384F}" destId="{0458C42B-A0E0-4C68-8EE0-17499BB8F904}" srcOrd="0" destOrd="0" presId="urn:microsoft.com/office/officeart/2005/8/layout/hChevron3"/>
    <dgm:cxn modelId="{69AEE2A2-DA16-4AEF-B173-476408DDF895}" srcId="{F9E83DC8-4202-4C9E-85DF-2784730736D9}" destId="{2BBA05AC-FAF9-4F2A-8DD3-7D8563EC384F}" srcOrd="4" destOrd="0" parTransId="{98A947FE-7141-4B59-9EF7-F946D24C3AD1}" sibTransId="{3AF80E0B-3394-4862-A462-49BB07F04FF0}"/>
    <dgm:cxn modelId="{43E3C3B4-CD1A-364C-8BEC-DA4191F247F5}" type="presOf" srcId="{F9E83DC8-4202-4C9E-85DF-2784730736D9}" destId="{9F87BFC8-E337-4394-8877-D7D3FAE7B0EF}" srcOrd="0" destOrd="0" presId="urn:microsoft.com/office/officeart/2005/8/layout/hChevron3"/>
    <dgm:cxn modelId="{BB0BA7BE-DCC8-2E40-8F4A-A6B6CF54D6FA}" type="presOf" srcId="{83BF3D82-9BAF-421D-B34F-CF75E4C8D10B}" destId="{10C40CEF-7EC8-46A6-8015-B2C6B657EC08}" srcOrd="0" destOrd="0" presId="urn:microsoft.com/office/officeart/2005/8/layout/hChevron3"/>
    <dgm:cxn modelId="{BBB632EB-15F6-4F26-8E5E-B601D624F07E}" srcId="{F9E83DC8-4202-4C9E-85DF-2784730736D9}" destId="{F9F482BD-134D-484D-9944-6AB64DE563AE}" srcOrd="2" destOrd="0" parTransId="{A351CAE7-CCB7-4862-B739-63AE9D7C9735}" sibTransId="{12F78A13-6910-4A50-9331-5926511392FA}"/>
    <dgm:cxn modelId="{825DFA6E-6AA6-6045-B9A8-4E17292C51CE}" type="presParOf" srcId="{9F87BFC8-E337-4394-8877-D7D3FAE7B0EF}" destId="{98719F2F-2940-429D-98F6-7224FE361B8C}" srcOrd="0" destOrd="0" presId="urn:microsoft.com/office/officeart/2005/8/layout/hChevron3"/>
    <dgm:cxn modelId="{502CDD23-4393-8140-88C4-CC95D65DEE79}" type="presParOf" srcId="{9F87BFC8-E337-4394-8877-D7D3FAE7B0EF}" destId="{83027B26-679D-4EC1-A838-97C6A6433ADE}" srcOrd="1" destOrd="0" presId="urn:microsoft.com/office/officeart/2005/8/layout/hChevron3"/>
    <dgm:cxn modelId="{C60F95BA-C665-7349-9077-D1578D66EB11}" type="presParOf" srcId="{9F87BFC8-E337-4394-8877-D7D3FAE7B0EF}" destId="{10C40CEF-7EC8-46A6-8015-B2C6B657EC08}" srcOrd="2" destOrd="0" presId="urn:microsoft.com/office/officeart/2005/8/layout/hChevron3"/>
    <dgm:cxn modelId="{7AF25FD8-6736-C347-8098-313B68290FA8}" type="presParOf" srcId="{9F87BFC8-E337-4394-8877-D7D3FAE7B0EF}" destId="{EE7C19C2-2A30-4C4C-B23C-9B8D9C7DA63E}" srcOrd="3" destOrd="0" presId="urn:microsoft.com/office/officeart/2005/8/layout/hChevron3"/>
    <dgm:cxn modelId="{4011F9AB-F61C-504B-8335-30CC78943234}" type="presParOf" srcId="{9F87BFC8-E337-4394-8877-D7D3FAE7B0EF}" destId="{A396267F-9463-4917-9EC4-3417B3F9332E}" srcOrd="4" destOrd="0" presId="urn:microsoft.com/office/officeart/2005/8/layout/hChevron3"/>
    <dgm:cxn modelId="{4B6B5465-BDD8-B148-A308-FC2CAAF2DB60}" type="presParOf" srcId="{9F87BFC8-E337-4394-8877-D7D3FAE7B0EF}" destId="{2849EA89-A3D5-4C7C-9BF7-BCE0A1AEDD0D}" srcOrd="5" destOrd="0" presId="urn:microsoft.com/office/officeart/2005/8/layout/hChevron3"/>
    <dgm:cxn modelId="{FE756A69-6191-0149-9853-E0746A9ED369}" type="presParOf" srcId="{9F87BFC8-E337-4394-8877-D7D3FAE7B0EF}" destId="{5C391780-42F8-4FC4-B831-A80C60D28743}" srcOrd="6" destOrd="0" presId="urn:microsoft.com/office/officeart/2005/8/layout/hChevron3"/>
    <dgm:cxn modelId="{2638DAFA-6B97-834F-B657-4D57EC334D79}" type="presParOf" srcId="{9F87BFC8-E337-4394-8877-D7D3FAE7B0EF}" destId="{A84226F7-A898-49E6-8453-6CC7C4AC929F}" srcOrd="7" destOrd="0" presId="urn:microsoft.com/office/officeart/2005/8/layout/hChevron3"/>
    <dgm:cxn modelId="{6D345968-F888-174C-843D-D4ECAF48527B}" type="presParOf" srcId="{9F87BFC8-E337-4394-8877-D7D3FAE7B0EF}" destId="{0458C42B-A0E0-4C68-8EE0-17499BB8F90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E83DC8-4202-4C9E-85DF-2784730736D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8365FA-39D8-4EDA-9BEB-52533067F91F}">
      <dgm:prSet phldrT="[Text]" custT="1"/>
      <dgm:spPr/>
      <dgm:t>
        <a:bodyPr/>
        <a:lstStyle/>
        <a:p>
          <a:r>
            <a:rPr lang="en-US" sz="4200" b="1" dirty="0"/>
            <a:t>2014</a:t>
          </a:r>
        </a:p>
      </dgm:t>
    </dgm:pt>
    <dgm:pt modelId="{E6CBE5ED-9C7B-4817-A6F2-EDB162F91496}" type="parTrans" cxnId="{198D831C-71E7-4E75-B87B-BB067C75003B}">
      <dgm:prSet/>
      <dgm:spPr/>
      <dgm:t>
        <a:bodyPr/>
        <a:lstStyle/>
        <a:p>
          <a:endParaRPr lang="en-US"/>
        </a:p>
      </dgm:t>
    </dgm:pt>
    <dgm:pt modelId="{851A79A3-ED62-47B4-B790-6B87EF2A08F5}" type="sibTrans" cxnId="{198D831C-71E7-4E75-B87B-BB067C75003B}">
      <dgm:prSet/>
      <dgm:spPr/>
      <dgm:t>
        <a:bodyPr/>
        <a:lstStyle/>
        <a:p>
          <a:endParaRPr lang="en-US"/>
        </a:p>
      </dgm:t>
    </dgm:pt>
    <dgm:pt modelId="{F9F482BD-134D-484D-9944-6AB64DE563AE}">
      <dgm:prSet phldrT="[Text]"/>
      <dgm:spPr/>
      <dgm:t>
        <a:bodyPr/>
        <a:lstStyle/>
        <a:p>
          <a:r>
            <a:rPr lang="en-US" b="1" dirty="0"/>
            <a:t>2015</a:t>
          </a:r>
        </a:p>
      </dgm:t>
    </dgm:pt>
    <dgm:pt modelId="{A351CAE7-CCB7-4862-B739-63AE9D7C9735}" type="parTrans" cxnId="{BBB632EB-15F6-4F26-8E5E-B601D624F07E}">
      <dgm:prSet/>
      <dgm:spPr/>
      <dgm:t>
        <a:bodyPr/>
        <a:lstStyle/>
        <a:p>
          <a:endParaRPr lang="en-US"/>
        </a:p>
      </dgm:t>
    </dgm:pt>
    <dgm:pt modelId="{12F78A13-6910-4A50-9331-5926511392FA}" type="sibTrans" cxnId="{BBB632EB-15F6-4F26-8E5E-B601D624F07E}">
      <dgm:prSet/>
      <dgm:spPr/>
      <dgm:t>
        <a:bodyPr/>
        <a:lstStyle/>
        <a:p>
          <a:endParaRPr lang="en-US"/>
        </a:p>
      </dgm:t>
    </dgm:pt>
    <dgm:pt modelId="{2BBA05AC-FAF9-4F2A-8DD3-7D8563EC384F}">
      <dgm:prSet phldrT="[Text]"/>
      <dgm:spPr/>
      <dgm:t>
        <a:bodyPr/>
        <a:lstStyle/>
        <a:p>
          <a:r>
            <a:rPr lang="en-US" b="1" dirty="0"/>
            <a:t>2016</a:t>
          </a:r>
        </a:p>
      </dgm:t>
    </dgm:pt>
    <dgm:pt modelId="{98A947FE-7141-4B59-9EF7-F946D24C3AD1}" type="parTrans" cxnId="{69AEE2A2-DA16-4AEF-B173-476408DDF895}">
      <dgm:prSet/>
      <dgm:spPr/>
      <dgm:t>
        <a:bodyPr/>
        <a:lstStyle/>
        <a:p>
          <a:endParaRPr lang="en-US"/>
        </a:p>
      </dgm:t>
    </dgm:pt>
    <dgm:pt modelId="{3AF80E0B-3394-4862-A462-49BB07F04FF0}" type="sibTrans" cxnId="{69AEE2A2-DA16-4AEF-B173-476408DDF895}">
      <dgm:prSet/>
      <dgm:spPr/>
      <dgm:t>
        <a:bodyPr/>
        <a:lstStyle/>
        <a:p>
          <a:endParaRPr lang="en-US"/>
        </a:p>
      </dgm:t>
    </dgm:pt>
    <dgm:pt modelId="{9F87BFC8-E337-4394-8877-D7D3FAE7B0EF}" type="pres">
      <dgm:prSet presAssocID="{F9E83DC8-4202-4C9E-85DF-2784730736D9}" presName="Name0" presStyleCnt="0">
        <dgm:presLayoutVars>
          <dgm:dir/>
          <dgm:resizeHandles val="exact"/>
        </dgm:presLayoutVars>
      </dgm:prSet>
      <dgm:spPr/>
    </dgm:pt>
    <dgm:pt modelId="{98719F2F-2940-429D-98F6-7224FE361B8C}" type="pres">
      <dgm:prSet presAssocID="{F88365FA-39D8-4EDA-9BEB-52533067F91F}" presName="parTxOnly" presStyleLbl="node1" presStyleIdx="0" presStyleCnt="3" custScaleX="75516" custScaleY="126536">
        <dgm:presLayoutVars>
          <dgm:bulletEnabled val="1"/>
        </dgm:presLayoutVars>
      </dgm:prSet>
      <dgm:spPr/>
    </dgm:pt>
    <dgm:pt modelId="{83027B26-679D-4EC1-A838-97C6A6433ADE}" type="pres">
      <dgm:prSet presAssocID="{851A79A3-ED62-47B4-B790-6B87EF2A08F5}" presName="parSpace" presStyleCnt="0"/>
      <dgm:spPr/>
    </dgm:pt>
    <dgm:pt modelId="{A396267F-9463-4917-9EC4-3417B3F9332E}" type="pres">
      <dgm:prSet presAssocID="{F9F482BD-134D-484D-9944-6AB64DE563AE}" presName="parTxOnly" presStyleLbl="node1" presStyleIdx="1" presStyleCnt="3" custScaleX="101799" custScaleY="126537" custLinFactNeighborY="-10147">
        <dgm:presLayoutVars>
          <dgm:bulletEnabled val="1"/>
        </dgm:presLayoutVars>
      </dgm:prSet>
      <dgm:spPr/>
    </dgm:pt>
    <dgm:pt modelId="{2849EA89-A3D5-4C7C-9BF7-BCE0A1AEDD0D}" type="pres">
      <dgm:prSet presAssocID="{12F78A13-6910-4A50-9331-5926511392FA}" presName="parSpace" presStyleCnt="0"/>
      <dgm:spPr/>
    </dgm:pt>
    <dgm:pt modelId="{0458C42B-A0E0-4C68-8EE0-17499BB8F904}" type="pres">
      <dgm:prSet presAssocID="{2BBA05AC-FAF9-4F2A-8DD3-7D8563EC384F}" presName="parTxOnly" presStyleLbl="node1" presStyleIdx="2" presStyleCnt="3" custScaleX="93674" custScaleY="121475" custLinFactNeighborX="163" custLinFactNeighborY="-1215">
        <dgm:presLayoutVars>
          <dgm:bulletEnabled val="1"/>
        </dgm:presLayoutVars>
      </dgm:prSet>
      <dgm:spPr/>
    </dgm:pt>
  </dgm:ptLst>
  <dgm:cxnLst>
    <dgm:cxn modelId="{4B0F6E05-C39A-1D43-9F22-A4ED8AA6E31E}" type="presOf" srcId="{F88365FA-39D8-4EDA-9BEB-52533067F91F}" destId="{98719F2F-2940-429D-98F6-7224FE361B8C}" srcOrd="0" destOrd="0" presId="urn:microsoft.com/office/officeart/2005/8/layout/hChevron3"/>
    <dgm:cxn modelId="{198D831C-71E7-4E75-B87B-BB067C75003B}" srcId="{F9E83DC8-4202-4C9E-85DF-2784730736D9}" destId="{F88365FA-39D8-4EDA-9BEB-52533067F91F}" srcOrd="0" destOrd="0" parTransId="{E6CBE5ED-9C7B-4817-A6F2-EDB162F91496}" sibTransId="{851A79A3-ED62-47B4-B790-6B87EF2A08F5}"/>
    <dgm:cxn modelId="{816AE544-8F6E-C942-8BF5-4533E79E1B99}" type="presOf" srcId="{F9F482BD-134D-484D-9944-6AB64DE563AE}" destId="{A396267F-9463-4917-9EC4-3417B3F9332E}" srcOrd="0" destOrd="0" presId="urn:microsoft.com/office/officeart/2005/8/layout/hChevron3"/>
    <dgm:cxn modelId="{FE24F472-CF72-3A42-9E83-22751C00BF6E}" type="presOf" srcId="{F9E83DC8-4202-4C9E-85DF-2784730736D9}" destId="{9F87BFC8-E337-4394-8877-D7D3FAE7B0EF}" srcOrd="0" destOrd="0" presId="urn:microsoft.com/office/officeart/2005/8/layout/hChevron3"/>
    <dgm:cxn modelId="{69AEE2A2-DA16-4AEF-B173-476408DDF895}" srcId="{F9E83DC8-4202-4C9E-85DF-2784730736D9}" destId="{2BBA05AC-FAF9-4F2A-8DD3-7D8563EC384F}" srcOrd="2" destOrd="0" parTransId="{98A947FE-7141-4B59-9EF7-F946D24C3AD1}" sibTransId="{3AF80E0B-3394-4862-A462-49BB07F04FF0}"/>
    <dgm:cxn modelId="{BBB632EB-15F6-4F26-8E5E-B601D624F07E}" srcId="{F9E83DC8-4202-4C9E-85DF-2784730736D9}" destId="{F9F482BD-134D-484D-9944-6AB64DE563AE}" srcOrd="1" destOrd="0" parTransId="{A351CAE7-CCB7-4862-B739-63AE9D7C9735}" sibTransId="{12F78A13-6910-4A50-9331-5926511392FA}"/>
    <dgm:cxn modelId="{DF0FCDEB-5EA3-724D-AC95-8759C185B35B}" type="presOf" srcId="{2BBA05AC-FAF9-4F2A-8DD3-7D8563EC384F}" destId="{0458C42B-A0E0-4C68-8EE0-17499BB8F904}" srcOrd="0" destOrd="0" presId="urn:microsoft.com/office/officeart/2005/8/layout/hChevron3"/>
    <dgm:cxn modelId="{D4A8AF04-6EBD-A544-BA77-3CEC33F51857}" type="presParOf" srcId="{9F87BFC8-E337-4394-8877-D7D3FAE7B0EF}" destId="{98719F2F-2940-429D-98F6-7224FE361B8C}" srcOrd="0" destOrd="0" presId="urn:microsoft.com/office/officeart/2005/8/layout/hChevron3"/>
    <dgm:cxn modelId="{041FEB6D-4E2C-6449-B18C-9B7E6BD66C48}" type="presParOf" srcId="{9F87BFC8-E337-4394-8877-D7D3FAE7B0EF}" destId="{83027B26-679D-4EC1-A838-97C6A6433ADE}" srcOrd="1" destOrd="0" presId="urn:microsoft.com/office/officeart/2005/8/layout/hChevron3"/>
    <dgm:cxn modelId="{3C5785AD-AAE6-D64D-BB23-CA572D38C387}" type="presParOf" srcId="{9F87BFC8-E337-4394-8877-D7D3FAE7B0EF}" destId="{A396267F-9463-4917-9EC4-3417B3F9332E}" srcOrd="2" destOrd="0" presId="urn:microsoft.com/office/officeart/2005/8/layout/hChevron3"/>
    <dgm:cxn modelId="{3F98EC8C-1610-D649-A1A1-979584A65DFF}" type="presParOf" srcId="{9F87BFC8-E337-4394-8877-D7D3FAE7B0EF}" destId="{2849EA89-A3D5-4C7C-9BF7-BCE0A1AEDD0D}" srcOrd="3" destOrd="0" presId="urn:microsoft.com/office/officeart/2005/8/layout/hChevron3"/>
    <dgm:cxn modelId="{6F2188B0-326C-FC49-83E4-696854F7875F}" type="presParOf" srcId="{9F87BFC8-E337-4394-8877-D7D3FAE7B0EF}" destId="{0458C42B-A0E0-4C68-8EE0-17499BB8F90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E83DC8-4202-4C9E-85DF-2784730736D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8365FA-39D8-4EDA-9BEB-52533067F91F}">
      <dgm:prSet phldrT="[Text]" custT="1"/>
      <dgm:spPr/>
      <dgm:t>
        <a:bodyPr/>
        <a:lstStyle/>
        <a:p>
          <a:r>
            <a:rPr lang="en-US" sz="4200" b="1" dirty="0"/>
            <a:t>2014</a:t>
          </a:r>
        </a:p>
      </dgm:t>
    </dgm:pt>
    <dgm:pt modelId="{E6CBE5ED-9C7B-4817-A6F2-EDB162F91496}" type="parTrans" cxnId="{198D831C-71E7-4E75-B87B-BB067C75003B}">
      <dgm:prSet/>
      <dgm:spPr/>
      <dgm:t>
        <a:bodyPr/>
        <a:lstStyle/>
        <a:p>
          <a:endParaRPr lang="en-US"/>
        </a:p>
      </dgm:t>
    </dgm:pt>
    <dgm:pt modelId="{851A79A3-ED62-47B4-B790-6B87EF2A08F5}" type="sibTrans" cxnId="{198D831C-71E7-4E75-B87B-BB067C75003B}">
      <dgm:prSet/>
      <dgm:spPr/>
      <dgm:t>
        <a:bodyPr/>
        <a:lstStyle/>
        <a:p>
          <a:endParaRPr lang="en-US"/>
        </a:p>
      </dgm:t>
    </dgm:pt>
    <dgm:pt modelId="{F9F482BD-134D-484D-9944-6AB64DE563AE}">
      <dgm:prSet phldrT="[Text]"/>
      <dgm:spPr/>
      <dgm:t>
        <a:bodyPr/>
        <a:lstStyle/>
        <a:p>
          <a:r>
            <a:rPr lang="en-US" b="1" dirty="0"/>
            <a:t>2015</a:t>
          </a:r>
        </a:p>
      </dgm:t>
    </dgm:pt>
    <dgm:pt modelId="{A351CAE7-CCB7-4862-B739-63AE9D7C9735}" type="parTrans" cxnId="{BBB632EB-15F6-4F26-8E5E-B601D624F07E}">
      <dgm:prSet/>
      <dgm:spPr/>
      <dgm:t>
        <a:bodyPr/>
        <a:lstStyle/>
        <a:p>
          <a:endParaRPr lang="en-US"/>
        </a:p>
      </dgm:t>
    </dgm:pt>
    <dgm:pt modelId="{12F78A13-6910-4A50-9331-5926511392FA}" type="sibTrans" cxnId="{BBB632EB-15F6-4F26-8E5E-B601D624F07E}">
      <dgm:prSet/>
      <dgm:spPr/>
      <dgm:t>
        <a:bodyPr/>
        <a:lstStyle/>
        <a:p>
          <a:endParaRPr lang="en-US"/>
        </a:p>
      </dgm:t>
    </dgm:pt>
    <dgm:pt modelId="{2BBA05AC-FAF9-4F2A-8DD3-7D8563EC384F}">
      <dgm:prSet phldrT="[Text]"/>
      <dgm:spPr/>
      <dgm:t>
        <a:bodyPr/>
        <a:lstStyle/>
        <a:p>
          <a:r>
            <a:rPr lang="en-US" b="1" dirty="0"/>
            <a:t>2016</a:t>
          </a:r>
        </a:p>
      </dgm:t>
    </dgm:pt>
    <dgm:pt modelId="{98A947FE-7141-4B59-9EF7-F946D24C3AD1}" type="parTrans" cxnId="{69AEE2A2-DA16-4AEF-B173-476408DDF895}">
      <dgm:prSet/>
      <dgm:spPr/>
      <dgm:t>
        <a:bodyPr/>
        <a:lstStyle/>
        <a:p>
          <a:endParaRPr lang="en-US"/>
        </a:p>
      </dgm:t>
    </dgm:pt>
    <dgm:pt modelId="{3AF80E0B-3394-4862-A462-49BB07F04FF0}" type="sibTrans" cxnId="{69AEE2A2-DA16-4AEF-B173-476408DDF895}">
      <dgm:prSet/>
      <dgm:spPr/>
      <dgm:t>
        <a:bodyPr/>
        <a:lstStyle/>
        <a:p>
          <a:endParaRPr lang="en-US"/>
        </a:p>
      </dgm:t>
    </dgm:pt>
    <dgm:pt modelId="{9F87BFC8-E337-4394-8877-D7D3FAE7B0EF}" type="pres">
      <dgm:prSet presAssocID="{F9E83DC8-4202-4C9E-85DF-2784730736D9}" presName="Name0" presStyleCnt="0">
        <dgm:presLayoutVars>
          <dgm:dir/>
          <dgm:resizeHandles val="exact"/>
        </dgm:presLayoutVars>
      </dgm:prSet>
      <dgm:spPr/>
    </dgm:pt>
    <dgm:pt modelId="{98719F2F-2940-429D-98F6-7224FE361B8C}" type="pres">
      <dgm:prSet presAssocID="{F88365FA-39D8-4EDA-9BEB-52533067F91F}" presName="parTxOnly" presStyleLbl="node1" presStyleIdx="0" presStyleCnt="3" custScaleX="75516" custScaleY="126536">
        <dgm:presLayoutVars>
          <dgm:bulletEnabled val="1"/>
        </dgm:presLayoutVars>
      </dgm:prSet>
      <dgm:spPr/>
    </dgm:pt>
    <dgm:pt modelId="{83027B26-679D-4EC1-A838-97C6A6433ADE}" type="pres">
      <dgm:prSet presAssocID="{851A79A3-ED62-47B4-B790-6B87EF2A08F5}" presName="parSpace" presStyleCnt="0"/>
      <dgm:spPr/>
    </dgm:pt>
    <dgm:pt modelId="{A396267F-9463-4917-9EC4-3417B3F9332E}" type="pres">
      <dgm:prSet presAssocID="{F9F482BD-134D-484D-9944-6AB64DE563AE}" presName="parTxOnly" presStyleLbl="node1" presStyleIdx="1" presStyleCnt="3" custScaleX="101799" custScaleY="126537" custLinFactNeighborY="-10147">
        <dgm:presLayoutVars>
          <dgm:bulletEnabled val="1"/>
        </dgm:presLayoutVars>
      </dgm:prSet>
      <dgm:spPr/>
    </dgm:pt>
    <dgm:pt modelId="{2849EA89-A3D5-4C7C-9BF7-BCE0A1AEDD0D}" type="pres">
      <dgm:prSet presAssocID="{12F78A13-6910-4A50-9331-5926511392FA}" presName="parSpace" presStyleCnt="0"/>
      <dgm:spPr/>
    </dgm:pt>
    <dgm:pt modelId="{0458C42B-A0E0-4C68-8EE0-17499BB8F904}" type="pres">
      <dgm:prSet presAssocID="{2BBA05AC-FAF9-4F2A-8DD3-7D8563EC384F}" presName="parTxOnly" presStyleLbl="node1" presStyleIdx="2" presStyleCnt="3" custScaleX="93674" custScaleY="121475" custLinFactNeighborX="163" custLinFactNeighborY="-1215">
        <dgm:presLayoutVars>
          <dgm:bulletEnabled val="1"/>
        </dgm:presLayoutVars>
      </dgm:prSet>
      <dgm:spPr/>
    </dgm:pt>
  </dgm:ptLst>
  <dgm:cxnLst>
    <dgm:cxn modelId="{8BF6370D-0846-1A4D-B4FA-987B6371B67E}" type="presOf" srcId="{F9E83DC8-4202-4C9E-85DF-2784730736D9}" destId="{9F87BFC8-E337-4394-8877-D7D3FAE7B0EF}" srcOrd="0" destOrd="0" presId="urn:microsoft.com/office/officeart/2005/8/layout/hChevron3"/>
    <dgm:cxn modelId="{198D831C-71E7-4E75-B87B-BB067C75003B}" srcId="{F9E83DC8-4202-4C9E-85DF-2784730736D9}" destId="{F88365FA-39D8-4EDA-9BEB-52533067F91F}" srcOrd="0" destOrd="0" parTransId="{E6CBE5ED-9C7B-4817-A6F2-EDB162F91496}" sibTransId="{851A79A3-ED62-47B4-B790-6B87EF2A08F5}"/>
    <dgm:cxn modelId="{B8CB655B-0146-C747-9E0C-53173D32A541}" type="presOf" srcId="{2BBA05AC-FAF9-4F2A-8DD3-7D8563EC384F}" destId="{0458C42B-A0E0-4C68-8EE0-17499BB8F904}" srcOrd="0" destOrd="0" presId="urn:microsoft.com/office/officeart/2005/8/layout/hChevron3"/>
    <dgm:cxn modelId="{41B51D94-5914-5444-9345-EC405C5EFAD6}" type="presOf" srcId="{F88365FA-39D8-4EDA-9BEB-52533067F91F}" destId="{98719F2F-2940-429D-98F6-7224FE361B8C}" srcOrd="0" destOrd="0" presId="urn:microsoft.com/office/officeart/2005/8/layout/hChevron3"/>
    <dgm:cxn modelId="{69AEE2A2-DA16-4AEF-B173-476408DDF895}" srcId="{F9E83DC8-4202-4C9E-85DF-2784730736D9}" destId="{2BBA05AC-FAF9-4F2A-8DD3-7D8563EC384F}" srcOrd="2" destOrd="0" parTransId="{98A947FE-7141-4B59-9EF7-F946D24C3AD1}" sibTransId="{3AF80E0B-3394-4862-A462-49BB07F04FF0}"/>
    <dgm:cxn modelId="{BBB632EB-15F6-4F26-8E5E-B601D624F07E}" srcId="{F9E83DC8-4202-4C9E-85DF-2784730736D9}" destId="{F9F482BD-134D-484D-9944-6AB64DE563AE}" srcOrd="1" destOrd="0" parTransId="{A351CAE7-CCB7-4862-B739-63AE9D7C9735}" sibTransId="{12F78A13-6910-4A50-9331-5926511392FA}"/>
    <dgm:cxn modelId="{BBB3C8EB-C1CF-5048-80D1-966CE2961526}" type="presOf" srcId="{F9F482BD-134D-484D-9944-6AB64DE563AE}" destId="{A396267F-9463-4917-9EC4-3417B3F9332E}" srcOrd="0" destOrd="0" presId="urn:microsoft.com/office/officeart/2005/8/layout/hChevron3"/>
    <dgm:cxn modelId="{7DE1C45F-EA77-CD44-A282-49DD2C43367A}" type="presParOf" srcId="{9F87BFC8-E337-4394-8877-D7D3FAE7B0EF}" destId="{98719F2F-2940-429D-98F6-7224FE361B8C}" srcOrd="0" destOrd="0" presId="urn:microsoft.com/office/officeart/2005/8/layout/hChevron3"/>
    <dgm:cxn modelId="{FAF430FA-A848-0D40-B6E6-95FE89F28A45}" type="presParOf" srcId="{9F87BFC8-E337-4394-8877-D7D3FAE7B0EF}" destId="{83027B26-679D-4EC1-A838-97C6A6433ADE}" srcOrd="1" destOrd="0" presId="urn:microsoft.com/office/officeart/2005/8/layout/hChevron3"/>
    <dgm:cxn modelId="{98839134-173D-8749-8834-C1FCDF85BBA8}" type="presParOf" srcId="{9F87BFC8-E337-4394-8877-D7D3FAE7B0EF}" destId="{A396267F-9463-4917-9EC4-3417B3F9332E}" srcOrd="2" destOrd="0" presId="urn:microsoft.com/office/officeart/2005/8/layout/hChevron3"/>
    <dgm:cxn modelId="{F6150DE4-D88A-A24A-93BA-91FDFCA6D3F9}" type="presParOf" srcId="{9F87BFC8-E337-4394-8877-D7D3FAE7B0EF}" destId="{2849EA89-A3D5-4C7C-9BF7-BCE0A1AEDD0D}" srcOrd="3" destOrd="0" presId="urn:microsoft.com/office/officeart/2005/8/layout/hChevron3"/>
    <dgm:cxn modelId="{64172EAB-9097-6E46-A85D-3670C5A4A871}" type="presParOf" srcId="{9F87BFC8-E337-4394-8877-D7D3FAE7B0EF}" destId="{0458C42B-A0E0-4C68-8EE0-17499BB8F90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19F2F-2940-429D-98F6-7224FE361B8C}">
      <dsp:nvSpPr>
        <dsp:cNvPr id="0" name=""/>
        <dsp:cNvSpPr/>
      </dsp:nvSpPr>
      <dsp:spPr>
        <a:xfrm>
          <a:off x="119" y="0"/>
          <a:ext cx="1671122" cy="8262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84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2011</a:t>
          </a:r>
        </a:p>
      </dsp:txBody>
      <dsp:txXfrm>
        <a:off x="119" y="0"/>
        <a:ext cx="1464556" cy="826265"/>
      </dsp:txXfrm>
    </dsp:sp>
    <dsp:sp modelId="{10C40CEF-7EC8-46A6-8015-B2C6B657EC08}">
      <dsp:nvSpPr>
        <dsp:cNvPr id="0" name=""/>
        <dsp:cNvSpPr/>
      </dsp:nvSpPr>
      <dsp:spPr>
        <a:xfrm>
          <a:off x="1228653" y="0"/>
          <a:ext cx="2141371" cy="8262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2012</a:t>
          </a:r>
        </a:p>
      </dsp:txBody>
      <dsp:txXfrm>
        <a:off x="1641786" y="0"/>
        <a:ext cx="1315106" cy="826265"/>
      </dsp:txXfrm>
    </dsp:sp>
    <dsp:sp modelId="{A396267F-9463-4917-9EC4-3417B3F9332E}">
      <dsp:nvSpPr>
        <dsp:cNvPr id="0" name=""/>
        <dsp:cNvSpPr/>
      </dsp:nvSpPr>
      <dsp:spPr>
        <a:xfrm>
          <a:off x="2927437" y="0"/>
          <a:ext cx="2252748" cy="8262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2013</a:t>
          </a:r>
        </a:p>
      </dsp:txBody>
      <dsp:txXfrm>
        <a:off x="3340570" y="0"/>
        <a:ext cx="1426483" cy="826265"/>
      </dsp:txXfrm>
    </dsp:sp>
    <dsp:sp modelId="{5C391780-42F8-4FC4-B831-A80C60D28743}">
      <dsp:nvSpPr>
        <dsp:cNvPr id="0" name=""/>
        <dsp:cNvSpPr/>
      </dsp:nvSpPr>
      <dsp:spPr>
        <a:xfrm>
          <a:off x="4737598" y="0"/>
          <a:ext cx="1993724" cy="8262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2014</a:t>
          </a:r>
        </a:p>
      </dsp:txBody>
      <dsp:txXfrm>
        <a:off x="5150731" y="0"/>
        <a:ext cx="1167459" cy="826265"/>
      </dsp:txXfrm>
    </dsp:sp>
    <dsp:sp modelId="{0458C42B-A0E0-4C68-8EE0-17499BB8F904}">
      <dsp:nvSpPr>
        <dsp:cNvPr id="0" name=""/>
        <dsp:cNvSpPr/>
      </dsp:nvSpPr>
      <dsp:spPr>
        <a:xfrm>
          <a:off x="6288854" y="0"/>
          <a:ext cx="2072947" cy="8262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2015</a:t>
          </a:r>
        </a:p>
      </dsp:txBody>
      <dsp:txXfrm>
        <a:off x="6701987" y="0"/>
        <a:ext cx="1246682" cy="8262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19F2F-2940-429D-98F6-7224FE361B8C}">
      <dsp:nvSpPr>
        <dsp:cNvPr id="0" name=""/>
        <dsp:cNvSpPr/>
      </dsp:nvSpPr>
      <dsp:spPr>
        <a:xfrm>
          <a:off x="2934" y="0"/>
          <a:ext cx="2731760" cy="8262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028" tIns="112014" rIns="56007" bIns="11201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2014</a:t>
          </a:r>
        </a:p>
      </dsp:txBody>
      <dsp:txXfrm>
        <a:off x="2934" y="0"/>
        <a:ext cx="2525194" cy="826265"/>
      </dsp:txXfrm>
    </dsp:sp>
    <dsp:sp modelId="{A396267F-9463-4917-9EC4-3417B3F9332E}">
      <dsp:nvSpPr>
        <dsp:cNvPr id="0" name=""/>
        <dsp:cNvSpPr/>
      </dsp:nvSpPr>
      <dsp:spPr>
        <a:xfrm>
          <a:off x="2011203" y="0"/>
          <a:ext cx="3682537" cy="8262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21" tIns="112014" rIns="56007" bIns="11201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2015</a:t>
          </a:r>
        </a:p>
      </dsp:txBody>
      <dsp:txXfrm>
        <a:off x="2424336" y="0"/>
        <a:ext cx="2856272" cy="826265"/>
      </dsp:txXfrm>
    </dsp:sp>
    <dsp:sp modelId="{0458C42B-A0E0-4C68-8EE0-17499BB8F904}">
      <dsp:nvSpPr>
        <dsp:cNvPr id="0" name=""/>
        <dsp:cNvSpPr/>
      </dsp:nvSpPr>
      <dsp:spPr>
        <a:xfrm>
          <a:off x="4971427" y="0"/>
          <a:ext cx="3388618" cy="8262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21" tIns="112014" rIns="56007" bIns="11201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2016</a:t>
          </a:r>
        </a:p>
      </dsp:txBody>
      <dsp:txXfrm>
        <a:off x="5384560" y="0"/>
        <a:ext cx="2562353" cy="8262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19F2F-2940-429D-98F6-7224FE361B8C}">
      <dsp:nvSpPr>
        <dsp:cNvPr id="0" name=""/>
        <dsp:cNvSpPr/>
      </dsp:nvSpPr>
      <dsp:spPr>
        <a:xfrm>
          <a:off x="2934" y="0"/>
          <a:ext cx="2731760" cy="8262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028" tIns="112014" rIns="56007" bIns="11201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2014</a:t>
          </a:r>
        </a:p>
      </dsp:txBody>
      <dsp:txXfrm>
        <a:off x="2934" y="0"/>
        <a:ext cx="2525194" cy="826265"/>
      </dsp:txXfrm>
    </dsp:sp>
    <dsp:sp modelId="{A396267F-9463-4917-9EC4-3417B3F9332E}">
      <dsp:nvSpPr>
        <dsp:cNvPr id="0" name=""/>
        <dsp:cNvSpPr/>
      </dsp:nvSpPr>
      <dsp:spPr>
        <a:xfrm>
          <a:off x="2011203" y="0"/>
          <a:ext cx="3682537" cy="8262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21" tIns="112014" rIns="56007" bIns="11201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2015</a:t>
          </a:r>
        </a:p>
      </dsp:txBody>
      <dsp:txXfrm>
        <a:off x="2424336" y="0"/>
        <a:ext cx="2856272" cy="826265"/>
      </dsp:txXfrm>
    </dsp:sp>
    <dsp:sp modelId="{0458C42B-A0E0-4C68-8EE0-17499BB8F904}">
      <dsp:nvSpPr>
        <dsp:cNvPr id="0" name=""/>
        <dsp:cNvSpPr/>
      </dsp:nvSpPr>
      <dsp:spPr>
        <a:xfrm>
          <a:off x="4971427" y="0"/>
          <a:ext cx="3388618" cy="8262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21" tIns="112014" rIns="56007" bIns="11201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2016</a:t>
          </a:r>
        </a:p>
      </dsp:txBody>
      <dsp:txXfrm>
        <a:off x="5384560" y="0"/>
        <a:ext cx="2562353" cy="826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6" tIns="46437" rIns="92876" bIns="46437" numCol="1" anchor="t" anchorCtr="0" compatLnSpc="1">
            <a:prstTxWarp prst="textNoShape">
              <a:avLst/>
            </a:prstTxWarp>
          </a:bodyPr>
          <a:lstStyle>
            <a:lvl1pPr algn="l" defTabSz="928688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6" tIns="46437" rIns="92876" bIns="46437" numCol="1" anchor="t" anchorCtr="0" compatLnSpc="1">
            <a:prstTxWarp prst="textNoShape">
              <a:avLst/>
            </a:prstTxWarp>
          </a:bodyPr>
          <a:lstStyle>
            <a:lvl1pPr algn="r" defTabSz="928688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6" tIns="46437" rIns="92876" bIns="46437" numCol="1" anchor="b" anchorCtr="0" compatLnSpc="1">
            <a:prstTxWarp prst="textNoShape">
              <a:avLst/>
            </a:prstTxWarp>
          </a:bodyPr>
          <a:lstStyle>
            <a:lvl1pPr algn="l" defTabSz="928688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6" tIns="46437" rIns="92876" bIns="46437" numCol="1" anchor="b" anchorCtr="0" compatLnSpc="1">
            <a:prstTxWarp prst="textNoShape">
              <a:avLst/>
            </a:prstTxWarp>
          </a:bodyPr>
          <a:lstStyle>
            <a:lvl1pPr algn="r" defTabSz="928688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6D0D8E7-E79E-4A60-8FB7-F04A0D03CA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51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6" tIns="46437" rIns="92876" bIns="46437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6" tIns="46437" rIns="92876" bIns="46437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6" tIns="46437" rIns="92876" bIns="464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6" tIns="46437" rIns="92876" bIns="46437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6" tIns="46437" rIns="92876" bIns="46437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04338A8B-BCBF-4FBC-9CC5-B3C3A6728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05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9C3F81-0436-45E1-BBBB-9F61FAE54E83}" type="slidenum">
              <a:rPr lang="en-US"/>
              <a:pPr/>
              <a:t>1</a:t>
            </a:fld>
            <a:endParaRPr lang="en-US"/>
          </a:p>
        </p:txBody>
      </p:sp>
      <p:sp>
        <p:nvSpPr>
          <p:cNvPr id="149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95325"/>
            <a:ext cx="6178550" cy="3476625"/>
          </a:xfrm>
          <a:ln/>
        </p:spPr>
      </p:sp>
      <p:sp>
        <p:nvSpPr>
          <p:cNvPr id="149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B433BB-4A36-4E2E-8A72-8C74C20AE28D}" type="slidenum">
              <a:rPr lang="en-US"/>
              <a:pPr/>
              <a:t>37</a:t>
            </a:fld>
            <a:endParaRPr lang="en-US"/>
          </a:p>
        </p:txBody>
      </p:sp>
      <p:sp>
        <p:nvSpPr>
          <p:cNvPr id="145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95325"/>
            <a:ext cx="6178550" cy="3476625"/>
          </a:xfrm>
          <a:ln/>
        </p:spPr>
      </p:sp>
      <p:sp>
        <p:nvSpPr>
          <p:cNvPr id="145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ull_blue_bkgrn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858000" y="6324602"/>
            <a:ext cx="1114425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/>
              <a:t>CONFIDENTIAL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7010404" y="6477002"/>
            <a:ext cx="1114425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/>
              <a:t>CONFIDENTIAL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934200" y="6324602"/>
            <a:ext cx="1219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sz="1100" dirty="0"/>
              <a:t>CONFIDENTIAL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7086600" y="6477002"/>
            <a:ext cx="1219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sz="1100" dirty="0"/>
              <a:t>CONFIDENTIAL</a:t>
            </a:r>
          </a:p>
        </p:txBody>
      </p:sp>
      <p:pic>
        <p:nvPicPr>
          <p:cNvPr id="9" name="Picture 18" descr="logo-0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4552952"/>
            <a:ext cx="6619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1" descr="background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29417" y="0"/>
            <a:ext cx="241458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7" descr="blue-logo-02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433389"/>
            <a:ext cx="15240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97821"/>
            <a:ext cx="4953000" cy="1102519"/>
          </a:xfrm>
        </p:spPr>
        <p:txBody>
          <a:bodyPr anchor="b"/>
          <a:lstStyle>
            <a:lvl1pPr>
              <a:lnSpc>
                <a:spcPct val="90000"/>
              </a:lnSpc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914650"/>
            <a:ext cx="4800600" cy="1314450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1800" b="1" i="0">
                <a:solidFill>
                  <a:srgbClr val="5AAAF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4857750"/>
            <a:ext cx="5562600" cy="184150"/>
          </a:xfrm>
        </p:spPr>
        <p:txBody>
          <a:bodyPr lIns="91440" tIns="45720" rIns="91440" bIns="45720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4857750"/>
            <a:ext cx="2133600" cy="184150"/>
          </a:xfrm>
        </p:spPr>
        <p:txBody>
          <a:bodyPr lIns="91440" tIns="45720" rIns="91440" bIns="45720"/>
          <a:lstStyle>
            <a:lvl1pPr>
              <a:defRPr sz="1000"/>
            </a:lvl1pPr>
          </a:lstStyle>
          <a:p>
            <a:fld id="{6771F616-70D2-4C08-B618-1BE5170034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789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logo-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4552954"/>
            <a:ext cx="6619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460CF62-F14D-DD4B-8F51-7056314442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ull_blue_bkgrn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858000" y="6324600"/>
            <a:ext cx="11144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/>
              <a:t>CONFIDENTIAL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7010400" y="6477000"/>
            <a:ext cx="11144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/>
              <a:t>CONFIDENTIAL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934200" y="6324600"/>
            <a:ext cx="1219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sz="1100" dirty="0"/>
              <a:t>CONFIDENTIAL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7086600" y="6477000"/>
            <a:ext cx="1219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sz="1100" dirty="0"/>
              <a:t>CONFIDENTIAL</a:t>
            </a:r>
          </a:p>
        </p:txBody>
      </p:sp>
      <p:pic>
        <p:nvPicPr>
          <p:cNvPr id="9" name="Picture 18" descr="logo-0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4552950"/>
            <a:ext cx="6619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1" descr="background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29413" y="0"/>
            <a:ext cx="241458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7" descr="blue-logo-02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433388"/>
            <a:ext cx="15240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97819"/>
            <a:ext cx="4953000" cy="1102519"/>
          </a:xfrm>
        </p:spPr>
        <p:txBody>
          <a:bodyPr anchor="b"/>
          <a:lstStyle>
            <a:lvl1pPr>
              <a:lnSpc>
                <a:spcPct val="90000"/>
              </a:lnSpc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914650"/>
            <a:ext cx="4800600" cy="1314450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1800" b="1" i="0">
                <a:solidFill>
                  <a:srgbClr val="5AAAF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4857750"/>
            <a:ext cx="5562600" cy="184150"/>
          </a:xfrm>
        </p:spPr>
        <p:txBody>
          <a:bodyPr lIns="91440" tIns="45720" rIns="91440" bIns="45720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4857750"/>
            <a:ext cx="2133600" cy="184150"/>
          </a:xfrm>
        </p:spPr>
        <p:txBody>
          <a:bodyPr lIns="91440" tIns="45720" rIns="91440" bIns="45720"/>
          <a:lstStyle>
            <a:lvl1pPr>
              <a:defRPr sz="1000"/>
            </a:lvl1pPr>
          </a:lstStyle>
          <a:p>
            <a:fld id="{6771F616-70D2-4C08-B618-1BE5170034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789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International Business Machines Corporation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C33BB7-1579-411C-B23B-33AB252A5C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88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572"/>
            <a:ext cx="8229600" cy="4345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4501"/>
            <a:ext cx="1866900" cy="28801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476500" y="1714500"/>
            <a:ext cx="1866900" cy="1382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476500" y="3211117"/>
            <a:ext cx="1866900" cy="1383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International Business Machines Corporation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71F616-70D2-4C08-B618-1BE5170034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7998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© 2016 International Business Machines Corporation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AC5F41CD-FA72-8A4F-A93E-C2775375A3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63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65894"/>
            <a:ext cx="4953000" cy="1102519"/>
          </a:xfrm>
        </p:spPr>
        <p:txBody>
          <a:bodyPr anchor="b"/>
          <a:lstStyle>
            <a:lvl1pPr>
              <a:lnSpc>
                <a:spcPct val="90000"/>
              </a:lnSpc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914650"/>
            <a:ext cx="4800600" cy="13144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1800" b="1" i="0">
                <a:solidFill>
                  <a:srgbClr val="5AAAF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4857750"/>
            <a:ext cx="5562600" cy="184150"/>
          </a:xfrm>
        </p:spPr>
        <p:txBody>
          <a:bodyPr lIns="91440" tIns="45720" rIns="91440" bIns="45720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4857750"/>
            <a:ext cx="2133600" cy="184150"/>
          </a:xfrm>
        </p:spPr>
        <p:txBody>
          <a:bodyPr lIns="91440" tIns="45720" rIns="91440" bIns="45720"/>
          <a:lstStyle>
            <a:lvl1pPr>
              <a:defRPr sz="1000"/>
            </a:lvl1pPr>
          </a:lstStyle>
          <a:p>
            <a:fld id="{6771F616-70D2-4C08-B618-1BE5170034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789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3886200" cy="2879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International Business Machines Corporation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C33BB7-1579-411C-B23B-33AB252A5C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88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logo-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4552950"/>
            <a:ext cx="6619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460CF62-F14D-DD4B-8F51-7056314442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3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ull_blue_bkgrn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858000" y="6324600"/>
            <a:ext cx="11144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/>
              <a:t>CONFIDENTIAL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7010400" y="6477000"/>
            <a:ext cx="11144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/>
              <a:t>CONFIDENTIAL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934200" y="6324600"/>
            <a:ext cx="1219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sz="1100" dirty="0"/>
              <a:t>CONFIDENTIAL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7086600" y="6477000"/>
            <a:ext cx="1219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sz="1100" dirty="0"/>
              <a:t>CONFIDENTIAL</a:t>
            </a:r>
          </a:p>
        </p:txBody>
      </p:sp>
      <p:pic>
        <p:nvPicPr>
          <p:cNvPr id="9" name="Picture 18" descr="logo-0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4552950"/>
            <a:ext cx="6619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1" descr="background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29413" y="0"/>
            <a:ext cx="241458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7" descr="blue-logo-02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433388"/>
            <a:ext cx="15240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97819"/>
            <a:ext cx="4953000" cy="1102519"/>
          </a:xfrm>
        </p:spPr>
        <p:txBody>
          <a:bodyPr anchor="b"/>
          <a:lstStyle>
            <a:lvl1pPr>
              <a:lnSpc>
                <a:spcPct val="90000"/>
              </a:lnSpc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914650"/>
            <a:ext cx="4800600" cy="1314450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1800" b="1" i="0">
                <a:solidFill>
                  <a:srgbClr val="5AAAF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4857750"/>
            <a:ext cx="5562600" cy="184150"/>
          </a:xfrm>
        </p:spPr>
        <p:txBody>
          <a:bodyPr lIns="91440" tIns="45720" rIns="91440" bIns="45720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4857750"/>
            <a:ext cx="2133600" cy="18415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 sz="1000"/>
            </a:lvl1pPr>
          </a:lstStyle>
          <a:p>
            <a:fld id="{6771F616-70D2-4C08-B618-1BE5170034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789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International Business Machines Corporation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4743450"/>
            <a:ext cx="2133600" cy="184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EC33BB7-1579-411C-B23B-33AB252A5C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8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International Business Machines Corporation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C33BB7-1579-411C-B23B-33AB252A5C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88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572"/>
            <a:ext cx="8229600" cy="4345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4501"/>
            <a:ext cx="1866900" cy="28801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476500" y="1714500"/>
            <a:ext cx="1866900" cy="1382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476500" y="3211117"/>
            <a:ext cx="1866900" cy="1383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International Business Machines Corporation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4743450"/>
            <a:ext cx="2133600" cy="184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8B294-851E-544E-8E30-9E709AE897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79986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7575" y="4823226"/>
            <a:ext cx="40005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200E78-715D-4FA2-B416-54B6BD460E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95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© 2016 International Business Machines Corporation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AC5F41CD-FA72-8A4F-A93E-C2775375A3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639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logo-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4552950"/>
            <a:ext cx="6619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460CF62-F14D-DD4B-8F51-7056314442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35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© 2016 International Business Machines Corporation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AC5F41CD-FA72-8A4F-A93E-C2775375A3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63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logo-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4552950"/>
            <a:ext cx="6619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460CF62-F14D-DD4B-8F51-7056314442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572"/>
            <a:ext cx="8229600" cy="4345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4501"/>
            <a:ext cx="1866900" cy="28801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476500" y="1714500"/>
            <a:ext cx="1866900" cy="1382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476500" y="3211117"/>
            <a:ext cx="1866900" cy="1383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International Business Machines Corporation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71F616-70D2-4C08-B618-1BE5170034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7998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© 2016 International Business Machines Corporation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AC5F41CD-FA72-8A4F-A93E-C2775375A3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6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logo-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4552955"/>
            <a:ext cx="6619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460CF62-F14D-DD4B-8F51-7056314442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ull_blue_bkgrn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858000" y="6324601"/>
            <a:ext cx="1114425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/>
              <a:t>CONFIDENTIAL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7010402" y="6477001"/>
            <a:ext cx="1114425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/>
              <a:t>CONFIDENTIAL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934200" y="6324601"/>
            <a:ext cx="1219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sz="1100" dirty="0"/>
              <a:t>CONFIDENTIAL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7086600" y="6477001"/>
            <a:ext cx="1219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sz="1100" dirty="0"/>
              <a:t>CONFIDENTIAL</a:t>
            </a:r>
          </a:p>
        </p:txBody>
      </p:sp>
      <p:pic>
        <p:nvPicPr>
          <p:cNvPr id="9" name="Picture 18" descr="logo-0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4552951"/>
            <a:ext cx="6619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1" descr="background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29415" y="0"/>
            <a:ext cx="241458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7" descr="blue-logo-02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433389"/>
            <a:ext cx="15240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97820"/>
            <a:ext cx="4953000" cy="1102519"/>
          </a:xfrm>
        </p:spPr>
        <p:txBody>
          <a:bodyPr anchor="b"/>
          <a:lstStyle>
            <a:lvl1pPr>
              <a:lnSpc>
                <a:spcPct val="90000"/>
              </a:lnSpc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914650"/>
            <a:ext cx="4800600" cy="1314450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1800" b="1" i="0">
                <a:solidFill>
                  <a:srgbClr val="5AAAF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4857750"/>
            <a:ext cx="5562600" cy="184150"/>
          </a:xfrm>
        </p:spPr>
        <p:txBody>
          <a:bodyPr lIns="91440" tIns="45720" rIns="91440" bIns="45720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4857750"/>
            <a:ext cx="2133600" cy="184150"/>
          </a:xfrm>
        </p:spPr>
        <p:txBody>
          <a:bodyPr lIns="91440" tIns="45720" rIns="91440" bIns="45720"/>
          <a:lstStyle>
            <a:lvl1pPr>
              <a:defRPr sz="1000"/>
            </a:lvl1pPr>
          </a:lstStyle>
          <a:p>
            <a:fld id="{6771F616-70D2-4C08-B618-1BE5170034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789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International Business Machines Corporation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C33BB7-1579-411C-B23B-33AB252A5C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8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572"/>
            <a:ext cx="8229600" cy="4345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4501"/>
            <a:ext cx="1866900" cy="28801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476500" y="1714500"/>
            <a:ext cx="1866900" cy="1382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476500" y="3211117"/>
            <a:ext cx="1866900" cy="1383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International Business Machines Corporation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71F616-70D2-4C08-B618-1BE5170034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799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© 2016 International Business Machines Corporation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AC5F41CD-FA72-8A4F-A93E-C2775375A3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6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21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2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4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5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2E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5177"/>
            <a:ext cx="82296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4502"/>
            <a:ext cx="3886200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4743450"/>
            <a:ext cx="5562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International Business Machines Corporation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43450"/>
            <a:ext cx="213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fld id="{6771F616-70D2-4C08-B618-1BE5170034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57200" y="628650"/>
            <a:ext cx="8305800" cy="0"/>
          </a:xfrm>
          <a:prstGeom prst="line">
            <a:avLst/>
          </a:prstGeom>
          <a:noFill/>
          <a:ln w="9525">
            <a:solidFill>
              <a:srgbClr val="5AAAF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6169025" y="4749801"/>
            <a:ext cx="213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>
              <a:defRPr/>
            </a:pPr>
            <a:r>
              <a:rPr lang="en-US" sz="1000" dirty="0"/>
              <a:t>Confidential</a:t>
            </a:r>
          </a:p>
        </p:txBody>
      </p:sp>
      <p:pic>
        <p:nvPicPr>
          <p:cNvPr id="1032" name="Picture 14" descr="title-04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285751"/>
            <a:ext cx="37338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content-blank.pn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Picture 9" descr="content-logos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 Box 49"/>
          <p:cNvSpPr txBox="1">
            <a:spLocks noChangeArrowheads="1"/>
          </p:cNvSpPr>
          <p:nvPr userDrawn="1"/>
        </p:nvSpPr>
        <p:spPr bwMode="gray">
          <a:xfrm>
            <a:off x="5116170" y="4937846"/>
            <a:ext cx="276955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buFontTx/>
              <a:buNone/>
            </a:pPr>
            <a:r>
              <a:rPr lang="en-US" sz="800" dirty="0">
                <a:solidFill>
                  <a:srgbClr val="0F3A54"/>
                </a:solidFill>
              </a:rPr>
              <a:t>© Copyright IBM Corporation 2016 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ヒラギノ角ゴ Pro W3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225425" indent="-2254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1pPr>
      <a:lvl2pPr marL="463550" indent="-1238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ヒラギノ角ゴ Pro W3" charset="0"/>
        </a:defRPr>
      </a:lvl2pPr>
      <a:lvl3pPr marL="801688" indent="-223838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+mn-ea"/>
          <a:cs typeface="ヒラギノ角ゴ Pro W3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  <a:ea typeface="+mn-ea"/>
          <a:cs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2E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0067"/>
            <a:ext cx="82296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81799"/>
            <a:ext cx="3886200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4743450"/>
            <a:ext cx="5562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International Business Machines Corporation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57200" y="628650"/>
            <a:ext cx="8305800" cy="0"/>
          </a:xfrm>
          <a:prstGeom prst="line">
            <a:avLst/>
          </a:prstGeom>
          <a:noFill/>
          <a:ln w="9525">
            <a:solidFill>
              <a:srgbClr val="5AAAF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9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ヒラギノ角ゴ Pro W3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225425" indent="-2254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1pPr>
      <a:lvl2pPr marL="463550" indent="-1238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ヒラギノ角ゴ Pro W3" charset="0"/>
        </a:defRPr>
      </a:lvl2pPr>
      <a:lvl3pPr marL="801688" indent="-223838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+mn-ea"/>
          <a:cs typeface="ヒラギノ角ゴ Pro W3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  <a:ea typeface="+mn-ea"/>
          <a:cs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2E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457200" y="1600200"/>
            <a:ext cx="3810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71650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4729163"/>
            <a:ext cx="5562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International Business Machines Corporation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2916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4588B294-851E-544E-8E30-9E709AE89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126" name="Picture 6" descr="title-04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285750"/>
            <a:ext cx="37338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ヒラギノ角ゴ Pro W3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ヒラギノ角ゴ Pro W3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ヒラギノ角ゴ Pro W3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ヒラギノ角ゴ Pro W3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2E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4729163"/>
            <a:ext cx="5562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International Business Machines Corporation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2916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FAAB0BE4-99BC-8D4B-84F3-CB85465F50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1598613"/>
            <a:ext cx="4953000" cy="1506537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dirty="0"/>
              <a:t>Thank you.</a:t>
            </a:r>
          </a:p>
        </p:txBody>
      </p:sp>
      <p:pic>
        <p:nvPicPr>
          <p:cNvPr id="7173" name="Picture 5" descr="title-04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285750"/>
            <a:ext cx="37338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ヒラギノ角ゴ Pro W3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ヒラギノ角ゴ Pro W3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ヒラギノ角ゴ Pro W3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ヒラギノ角ゴ Pro W3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2E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457200" y="1600200"/>
            <a:ext cx="3810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71650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4729163"/>
            <a:ext cx="5562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International Business Machines Corporation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2916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4588B294-851E-544E-8E30-9E709AE89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126" name="Picture 6" descr="title-04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285750"/>
            <a:ext cx="37338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ヒラギノ角ゴ Pro W3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ヒラギノ角ゴ Pro W3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ヒラギノ角ゴ Pro W3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ヒラギノ角ゴ Pro W3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2E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4729163"/>
            <a:ext cx="5562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International Business Machines Corporation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2916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FAAB0BE4-99BC-8D4B-84F3-CB85465F50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1598613"/>
            <a:ext cx="4953000" cy="1506537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dirty="0"/>
              <a:t>Thank you.</a:t>
            </a:r>
          </a:p>
        </p:txBody>
      </p:sp>
      <p:pic>
        <p:nvPicPr>
          <p:cNvPr id="7173" name="Picture 5" descr="title-04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285750"/>
            <a:ext cx="37338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ヒラギノ角ゴ Pro W3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ヒラギノ角ゴ Pro W3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ヒラギノ角ゴ Pro W3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ヒラギノ角ゴ Pro W3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2E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71650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4729166"/>
            <a:ext cx="5562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International Business Machines Corporation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29166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4588B294-851E-544E-8E30-9E709AE89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ヒラギノ角ゴ Pro W3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ヒラギノ角ゴ Pro W3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ヒラギノ角ゴ Pro W3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ヒラギノ角ゴ Pro W3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2E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4729167"/>
            <a:ext cx="5562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International Business Machines Corporation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29167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FAAB0BE4-99BC-8D4B-84F3-CB85465F50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1598615"/>
            <a:ext cx="4953000" cy="1506537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dirty="0"/>
              <a:t>Thank you.</a:t>
            </a:r>
          </a:p>
        </p:txBody>
      </p:sp>
      <p:pic>
        <p:nvPicPr>
          <p:cNvPr id="6" name="Picture 17" descr="blue-logo-02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433389"/>
            <a:ext cx="15240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ヒラギノ角ゴ Pro W3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ヒラギノ角ゴ Pro W3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ヒラギノ角ゴ Pro W3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ヒラギノ角ゴ Pro W3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2E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5176"/>
            <a:ext cx="82296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4501"/>
            <a:ext cx="3886200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4743450"/>
            <a:ext cx="5562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International Business Machines Corporation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43450"/>
            <a:ext cx="213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fld id="{6771F616-70D2-4C08-B618-1BE5170034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57200" y="628650"/>
            <a:ext cx="8305800" cy="0"/>
          </a:xfrm>
          <a:prstGeom prst="line">
            <a:avLst/>
          </a:prstGeom>
          <a:noFill/>
          <a:ln w="9525">
            <a:solidFill>
              <a:srgbClr val="5AAAF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6169025" y="4749801"/>
            <a:ext cx="213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>
              <a:defRPr/>
            </a:pPr>
            <a:r>
              <a:rPr lang="en-US" sz="1000" dirty="0"/>
              <a:t>Confidential</a:t>
            </a:r>
          </a:p>
        </p:txBody>
      </p:sp>
      <p:pic>
        <p:nvPicPr>
          <p:cNvPr id="1032" name="Picture 14" descr="title-04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285751"/>
            <a:ext cx="37338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content-blank.pn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Picture 9" descr="content-logos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 Box 49"/>
          <p:cNvSpPr txBox="1">
            <a:spLocks noChangeArrowheads="1"/>
          </p:cNvSpPr>
          <p:nvPr userDrawn="1"/>
        </p:nvSpPr>
        <p:spPr bwMode="gray">
          <a:xfrm>
            <a:off x="5116170" y="4937846"/>
            <a:ext cx="276955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buFontTx/>
              <a:buNone/>
            </a:pPr>
            <a:r>
              <a:rPr lang="en-US" sz="800" dirty="0">
                <a:solidFill>
                  <a:srgbClr val="0F3A54"/>
                </a:solidFill>
              </a:rPr>
              <a:t>© Copyright IBM Corporation 2016 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ヒラギノ角ゴ Pro W3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225425" indent="-2254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1pPr>
      <a:lvl2pPr marL="463550" indent="-1238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ヒラギノ角ゴ Pro W3" charset="0"/>
        </a:defRPr>
      </a:lvl2pPr>
      <a:lvl3pPr marL="801688" indent="-223838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+mn-ea"/>
          <a:cs typeface="ヒラギノ角ゴ Pro W3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  <a:ea typeface="+mn-ea"/>
          <a:cs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2E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457200" y="1600200"/>
            <a:ext cx="3810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71650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4729165"/>
            <a:ext cx="5562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International Business Machines Corporation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29165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4588B294-851E-544E-8E30-9E709AE89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ヒラギノ角ゴ Pro W3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ヒラギノ角ゴ Pro W3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ヒラギノ角ゴ Pro W3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ヒラギノ角ゴ Pro W3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2E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4729166"/>
            <a:ext cx="5562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International Business Machines Corporation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29166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FAAB0BE4-99BC-8D4B-84F3-CB85465F50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1598615"/>
            <a:ext cx="4953000" cy="1506537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dirty="0"/>
              <a:t>Thank you.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ヒラギノ角ゴ Pro W3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ヒラギノ角ゴ Pro W3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ヒラギノ角ゴ Pro W3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ヒラギノ角ゴ Pro W3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2E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5175"/>
            <a:ext cx="82296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4500"/>
            <a:ext cx="3886200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4743450"/>
            <a:ext cx="5562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International Business Machines Corporation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43450"/>
            <a:ext cx="213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fld id="{6771F616-70D2-4C08-B618-1BE5170034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57200" y="628650"/>
            <a:ext cx="8305800" cy="0"/>
          </a:xfrm>
          <a:prstGeom prst="line">
            <a:avLst/>
          </a:prstGeom>
          <a:noFill/>
          <a:ln w="9525">
            <a:solidFill>
              <a:srgbClr val="5AAAF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6169025" y="4749800"/>
            <a:ext cx="213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>
              <a:defRPr/>
            </a:pPr>
            <a:r>
              <a:rPr lang="en-US" sz="1000" dirty="0"/>
              <a:t>Confidential</a:t>
            </a:r>
          </a:p>
        </p:txBody>
      </p:sp>
      <p:pic>
        <p:nvPicPr>
          <p:cNvPr id="1032" name="Picture 14" descr="title-04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285750"/>
            <a:ext cx="37338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content-blank.pn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Picture 9" descr="content-logos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 Box 49"/>
          <p:cNvSpPr txBox="1">
            <a:spLocks noChangeArrowheads="1"/>
          </p:cNvSpPr>
          <p:nvPr userDrawn="1"/>
        </p:nvSpPr>
        <p:spPr bwMode="gray">
          <a:xfrm>
            <a:off x="5116170" y="4937846"/>
            <a:ext cx="276955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buFontTx/>
              <a:buNone/>
            </a:pPr>
            <a:r>
              <a:rPr lang="en-US" sz="800" dirty="0">
                <a:solidFill>
                  <a:srgbClr val="0F3A54"/>
                </a:solidFill>
              </a:rPr>
              <a:t>© Copyright IBM Corporation 2016 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ヒラギノ角ゴ Pro W3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225425" indent="-2254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1pPr>
      <a:lvl2pPr marL="463550" indent="-1238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ヒラギノ角ゴ Pro W3" charset="0"/>
        </a:defRPr>
      </a:lvl2pPr>
      <a:lvl3pPr marL="801688" indent="-223838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+mn-ea"/>
          <a:cs typeface="ヒラギノ角ゴ Pro W3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  <a:ea typeface="+mn-ea"/>
          <a:cs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2E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457200" y="1600200"/>
            <a:ext cx="3810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71650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4729163"/>
            <a:ext cx="5562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International Business Machines Corporation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2916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4588B294-851E-544E-8E30-9E709AE89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5" r:id="rId2"/>
    <p:sldLayoutId id="2147483756" r:id="rId3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ヒラギノ角ゴ Pro W3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ヒラギノ角ゴ Pro W3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ヒラギノ角ゴ Pro W3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ヒラギノ角ゴ Pro W3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2E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4729163"/>
            <a:ext cx="5562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International Business Machines Corporation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2916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FAAB0BE4-99BC-8D4B-84F3-CB85465F50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1598613"/>
            <a:ext cx="4953000" cy="1506537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dirty="0"/>
              <a:t>Thank you.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ヒラギノ角ゴ Pro W3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ヒラギノ角ゴ Pro W3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ヒラギノ角ゴ Pro W3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ヒラギノ角ゴ Pro W3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evops/method/category/practices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ibm.com/interconnect" TargetMode="Externa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amfred@us.ibm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ibm.com/devops/method/category/practic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3747" y="687971"/>
            <a:ext cx="6629400" cy="1319001"/>
          </a:xfrm>
        </p:spPr>
        <p:txBody>
          <a:bodyPr/>
          <a:lstStyle/>
          <a:p>
            <a:r>
              <a:rPr lang="en-US" sz="3200" dirty="0"/>
              <a:t>Adapting the Squad Model at IBM: </a:t>
            </a:r>
            <a:br>
              <a:rPr lang="en-US" sz="3200" dirty="0"/>
            </a:br>
            <a:r>
              <a:rPr lang="en-US" sz="3200" dirty="0" err="1"/>
              <a:t>DevOps</a:t>
            </a:r>
            <a:r>
              <a:rPr lang="en-US" sz="3200" dirty="0"/>
              <a:t> and the IBM Marketplace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7130" y="2528269"/>
            <a:ext cx="4241752" cy="1272448"/>
          </a:xfrm>
        </p:spPr>
        <p:txBody>
          <a:bodyPr/>
          <a:lstStyle/>
          <a:p>
            <a:r>
              <a:rPr lang="en-US" b="1" dirty="0"/>
              <a:t>Ann Marie Fred</a:t>
            </a:r>
          </a:p>
          <a:p>
            <a:endParaRPr lang="en-US" b="1" dirty="0"/>
          </a:p>
          <a:p>
            <a:r>
              <a:rPr lang="en-US" i="1" dirty="0"/>
              <a:t>Senior Software Engineering Manager  and </a:t>
            </a:r>
            <a:r>
              <a:rPr lang="en-US" i="1" dirty="0" err="1"/>
              <a:t>DevOps</a:t>
            </a:r>
            <a:r>
              <a:rPr lang="en-US" i="1" dirty="0"/>
              <a:t> Coach</a:t>
            </a:r>
          </a:p>
          <a:p>
            <a:r>
              <a:rPr lang="en-US" i="1" dirty="0"/>
              <a:t>IBM Digital, Marketplace Engineering</a:t>
            </a:r>
          </a:p>
        </p:txBody>
      </p:sp>
      <p:sp>
        <p:nvSpPr>
          <p:cNvPr id="1491971" name="Text Box 3"/>
          <p:cNvSpPr txBox="1">
            <a:spLocks noChangeArrowheads="1"/>
          </p:cNvSpPr>
          <p:nvPr/>
        </p:nvSpPr>
        <p:spPr bwMode="auto">
          <a:xfrm>
            <a:off x="1513251" y="2653571"/>
            <a:ext cx="1202620" cy="14465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Place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Your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Picture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here</a:t>
            </a:r>
          </a:p>
        </p:txBody>
      </p:sp>
      <p:sp>
        <p:nvSpPr>
          <p:cNvPr id="1491980" name="Line 12"/>
          <p:cNvSpPr>
            <a:spLocks noChangeShapeType="1"/>
          </p:cNvSpPr>
          <p:nvPr/>
        </p:nvSpPr>
        <p:spPr bwMode="auto">
          <a:xfrm flipV="1">
            <a:off x="533400" y="4086226"/>
            <a:ext cx="3225800" cy="9525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 bwMode="black">
          <a:xfrm>
            <a:off x="3266585" y="4408336"/>
            <a:ext cx="3150823" cy="3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35000"/>
              </a:spcBef>
              <a:spcAft>
                <a:spcPct val="15000"/>
              </a:spcAft>
              <a:buFont typeface="Wingdings" pitchFamily="2" charset="2"/>
              <a:buNone/>
              <a:defRPr sz="2000" b="0">
                <a:solidFill>
                  <a:srgbClr val="0F3A54"/>
                </a:solidFill>
                <a:latin typeface="+mn-lt"/>
                <a:ea typeface="+mn-ea"/>
                <a:cs typeface="+mn-cs"/>
              </a:defRPr>
            </a:lvl1pPr>
            <a:lvl2pPr marL="566738" indent="-223838" algn="l" rtl="0" fontAlgn="base">
              <a:spcBef>
                <a:spcPct val="25000"/>
              </a:spcBef>
              <a:spcAft>
                <a:spcPct val="15000"/>
              </a:spcAft>
              <a:buFont typeface="Arial" charset="0"/>
              <a:buChar char="–"/>
              <a:defRPr sz="2200">
                <a:solidFill>
                  <a:srgbClr val="4D4D4D"/>
                </a:solidFill>
                <a:latin typeface="+mn-lt"/>
                <a:cs typeface="+mn-cs"/>
              </a:defRPr>
            </a:lvl2pPr>
            <a:lvl3pPr marL="86360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  <a:cs typeface="+mn-cs"/>
              </a:defRPr>
            </a:lvl3pPr>
            <a:lvl4pPr marL="1196975" indent="-2190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>
                <a:solidFill>
                  <a:srgbClr val="4D4D4D"/>
                </a:solidFill>
                <a:latin typeface="+mn-lt"/>
                <a:cs typeface="+mn-cs"/>
              </a:defRPr>
            </a:lvl4pPr>
            <a:lvl5pPr marL="1481138" indent="-169863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&gt;"/>
              <a:defRPr>
                <a:solidFill>
                  <a:srgbClr val="4D4D4D"/>
                </a:solidFill>
                <a:latin typeface="+mn-lt"/>
                <a:cs typeface="+mn-cs"/>
              </a:defRPr>
            </a:lvl5pPr>
            <a:lvl6pPr marL="1938338" indent="-169863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&gt;"/>
              <a:defRPr>
                <a:solidFill>
                  <a:srgbClr val="4D4D4D"/>
                </a:solidFill>
                <a:latin typeface="+mn-lt"/>
                <a:cs typeface="+mn-cs"/>
              </a:defRPr>
            </a:lvl6pPr>
            <a:lvl7pPr marL="2395538" indent="-169863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&gt;"/>
              <a:defRPr>
                <a:solidFill>
                  <a:srgbClr val="4D4D4D"/>
                </a:solidFill>
                <a:latin typeface="+mn-lt"/>
                <a:cs typeface="+mn-cs"/>
              </a:defRPr>
            </a:lvl7pPr>
            <a:lvl8pPr marL="2852738" indent="-169863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&gt;"/>
              <a:defRPr>
                <a:solidFill>
                  <a:srgbClr val="4D4D4D"/>
                </a:solidFill>
                <a:latin typeface="+mn-lt"/>
                <a:cs typeface="+mn-cs"/>
              </a:defRPr>
            </a:lvl8pPr>
            <a:lvl9pPr marL="3309938" indent="-169863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&gt;"/>
              <a:defRPr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r>
              <a:rPr lang="en-US" i="1" dirty="0">
                <a:solidFill>
                  <a:srgbClr val="5695CE"/>
                </a:solidFill>
              </a:rPr>
              <a:t>November 3, 2016</a:t>
            </a:r>
          </a:p>
        </p:txBody>
      </p:sp>
      <p:pic>
        <p:nvPicPr>
          <p:cNvPr id="5" name="Picture 4" descr="amfred_highre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3516" y="2482859"/>
            <a:ext cx="1647430" cy="164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25050"/>
      </p:ext>
    </p:extLst>
  </p:cSld>
  <p:clrMapOvr>
    <a:masterClrMapping/>
  </p:clrMapOvr>
  <p:transition advTm="5200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Watson Analytics – November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33BB7-1579-411C-B23B-33AB252A5C4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Screen Shot 2016-11-04 at 5.08.46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5" y="1057581"/>
            <a:ext cx="7259776" cy="34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7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Watson Analytics – June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33BB7-1579-411C-B23B-33AB252A5C4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Screen Shot 2016-11-04 at 5.15.42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203" y="937075"/>
            <a:ext cx="5534154" cy="2669645"/>
          </a:xfrm>
          <a:prstGeom prst="rect">
            <a:avLst/>
          </a:prstGeom>
        </p:spPr>
      </p:pic>
      <p:pic>
        <p:nvPicPr>
          <p:cNvPr id="3" name="Picture 2" descr="Screen Shot 2016-11-04 at 5.36.04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5130" y="2049121"/>
            <a:ext cx="5521739" cy="25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8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Build a more agile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781799"/>
            <a:ext cx="8320293" cy="3495501"/>
          </a:xfrm>
        </p:spPr>
        <p:txBody>
          <a:bodyPr/>
          <a:lstStyle/>
          <a:p>
            <a:r>
              <a:rPr lang="en-US" dirty="0"/>
              <a:t>Started a new organization more or less from scratch</a:t>
            </a:r>
          </a:p>
          <a:p>
            <a:r>
              <a:rPr lang="en-US" dirty="0"/>
              <a:t>Dozens of new hires</a:t>
            </a:r>
          </a:p>
          <a:p>
            <a:r>
              <a:rPr lang="en-US" dirty="0"/>
              <a:t>Pulled in Service Engage development team for </a:t>
            </a:r>
            <a:r>
              <a:rPr lang="en-US" dirty="0" err="1"/>
              <a:t>DevOps</a:t>
            </a:r>
            <a:r>
              <a:rPr lang="en-US" dirty="0"/>
              <a:t> / Continuous Delivery expertise</a:t>
            </a:r>
          </a:p>
          <a:p>
            <a:r>
              <a:rPr lang="en-US" dirty="0"/>
              <a:t>Pulled in Partner Marketplace team so we could sell 3</a:t>
            </a:r>
            <a:r>
              <a:rPr lang="en-US" baseline="30000" dirty="0"/>
              <a:t>rd</a:t>
            </a:r>
            <a:r>
              <a:rPr lang="en-US" dirty="0"/>
              <a:t> party products</a:t>
            </a:r>
          </a:p>
          <a:p>
            <a:r>
              <a:rPr lang="en-US" dirty="0"/>
              <a:t>Accelerated </a:t>
            </a:r>
            <a:r>
              <a:rPr lang="en-US" dirty="0" err="1"/>
              <a:t>DevOps</a:t>
            </a:r>
            <a:r>
              <a:rPr lang="en-US" dirty="0"/>
              <a:t> transformation of legacy, back-end teams: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 Squads that own the entire lifecycle of a service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 Shorter sprint cycles, moving from 4-6 weeks to 1-2 weeks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33BB7-1579-411C-B23B-33AB252A5C4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7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favorite </a:t>
            </a:r>
            <a:r>
              <a:rPr lang="en-US" dirty="0" err="1"/>
              <a:t>DevOps</a:t>
            </a:r>
            <a:r>
              <a:rPr lang="en-US" dirty="0"/>
              <a:t>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781799"/>
            <a:ext cx="8320293" cy="3925099"/>
          </a:xfrm>
        </p:spPr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DevOps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Bootcamps</a:t>
            </a:r>
            <a:r>
              <a:rPr lang="en-US" dirty="0">
                <a:solidFill>
                  <a:schemeClr val="tx2"/>
                </a:solidFill>
              </a:rPr>
              <a:t> for leadership and squad members</a:t>
            </a:r>
          </a:p>
          <a:p>
            <a:r>
              <a:rPr lang="en-US" dirty="0">
                <a:solidFill>
                  <a:schemeClr val="tx2"/>
                </a:solidFill>
              </a:rPr>
              <a:t>Continuous Delivery to IBM </a:t>
            </a:r>
            <a:r>
              <a:rPr lang="en-US" dirty="0" err="1">
                <a:solidFill>
                  <a:schemeClr val="tx2"/>
                </a:solidFill>
              </a:rPr>
              <a:t>Bluemix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PaaS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Many small deployments per day</a:t>
            </a:r>
          </a:p>
          <a:p>
            <a:r>
              <a:rPr lang="en-US" dirty="0">
                <a:solidFill>
                  <a:schemeClr val="tx2"/>
                </a:solidFill>
              </a:rPr>
              <a:t>Zero-downtime deployments using blue-green deploy</a:t>
            </a:r>
          </a:p>
          <a:p>
            <a:r>
              <a:rPr lang="en-US" dirty="0">
                <a:solidFill>
                  <a:schemeClr val="tx2"/>
                </a:solidFill>
              </a:rPr>
              <a:t>100% automated unit test coverage </a:t>
            </a:r>
          </a:p>
          <a:p>
            <a:r>
              <a:rPr lang="en-US" dirty="0">
                <a:solidFill>
                  <a:schemeClr val="tx2"/>
                </a:solidFill>
              </a:rPr>
              <a:t>Automated deployment on every merge with Travis CI</a:t>
            </a:r>
          </a:p>
          <a:p>
            <a:r>
              <a:rPr lang="en-US" dirty="0" err="1">
                <a:solidFill>
                  <a:schemeClr val="tx2"/>
                </a:solidFill>
              </a:rPr>
              <a:t>UrbanCode</a:t>
            </a:r>
            <a:r>
              <a:rPr lang="en-US" dirty="0">
                <a:solidFill>
                  <a:schemeClr val="tx2"/>
                </a:solidFill>
              </a:rPr>
              <a:t> Deploy for complex deployments</a:t>
            </a:r>
          </a:p>
          <a:p>
            <a:r>
              <a:rPr lang="en-US" dirty="0">
                <a:solidFill>
                  <a:schemeClr val="tx2"/>
                </a:solidFill>
              </a:rPr>
              <a:t>Fast deployments (5-20 minutes) for fast repairs</a:t>
            </a:r>
          </a:p>
          <a:p>
            <a:r>
              <a:rPr lang="en-US" dirty="0">
                <a:solidFill>
                  <a:schemeClr val="tx2"/>
                </a:solidFill>
              </a:rPr>
              <a:t>Social Coding instead of Jewel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33BB7-1579-411C-B23B-33AB252A5C4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2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Bluemix</a:t>
            </a:r>
            <a:r>
              <a:rPr lang="en-US" dirty="0"/>
              <a:t> Garage Method Reference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33BB7-1579-411C-B23B-33AB252A5C4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Screen Shot 2016-11-04 at 11.31.20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2697" y="743777"/>
            <a:ext cx="6261652" cy="33624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75565" y="4234058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https://www.ibm.com/devops/method/category/practices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1210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Heritage</a:t>
            </a:r>
          </a:p>
        </p:txBody>
      </p:sp>
      <p:sp>
        <p:nvSpPr>
          <p:cNvPr id="1494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81799"/>
            <a:ext cx="5415468" cy="2879725"/>
          </a:xfrm>
        </p:spPr>
        <p:txBody>
          <a:bodyPr/>
          <a:lstStyle/>
          <a:p>
            <a:r>
              <a:rPr lang="en-US" dirty="0"/>
              <a:t>Squad model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Inspired by </a:t>
            </a:r>
            <a:r>
              <a:rPr lang="en-US" dirty="0" err="1">
                <a:solidFill>
                  <a:srgbClr val="FFFFFF"/>
                </a:solidFill>
              </a:rPr>
              <a:t>Spotify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More later</a:t>
            </a:r>
            <a:r>
              <a:rPr lang="is-IS" dirty="0">
                <a:solidFill>
                  <a:srgbClr val="FFFFFF"/>
                </a:solidFill>
              </a:rPr>
              <a:t>…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Just culture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Inspired by </a:t>
            </a:r>
            <a:r>
              <a:rPr lang="en-US" dirty="0" err="1">
                <a:solidFill>
                  <a:srgbClr val="FFFFFF"/>
                </a:solidFill>
              </a:rPr>
              <a:t>Etsy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Blameless post-mortems</a:t>
            </a:r>
          </a:p>
          <a:p>
            <a:pPr marL="339725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Microservices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Inspired by Netflix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D618D8-197D-4D52-B1EA-869180A3CE64}" type="slidenum">
              <a:rPr lang="en-US"/>
              <a:pPr/>
              <a:t>15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0456" y="950045"/>
            <a:ext cx="2025003" cy="6075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3725" y="1932224"/>
            <a:ext cx="1378271" cy="9167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3098" y="3325819"/>
            <a:ext cx="1562450" cy="8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1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812"/>
    </mc:Choice>
    <mc:Fallback xmlns="">
      <p:transition xmlns:p14="http://schemas.microsoft.com/office/powerpoint/2010/main" spd="slow" advTm="24281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Heritage</a:t>
            </a:r>
          </a:p>
        </p:txBody>
      </p:sp>
      <p:sp>
        <p:nvSpPr>
          <p:cNvPr id="1494019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781799"/>
            <a:ext cx="5776683" cy="2879725"/>
          </a:xfrm>
        </p:spPr>
        <p:txBody>
          <a:bodyPr/>
          <a:lstStyle/>
          <a:p>
            <a:r>
              <a:rPr lang="en-US" dirty="0"/>
              <a:t>Lean and </a:t>
            </a:r>
            <a:r>
              <a:rPr lang="en-US" dirty="0" err="1"/>
              <a:t>Kanban</a:t>
            </a:r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Inspired by Toyota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Minimum Viable Product (MVP)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Limit work in progress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Pull model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D618D8-197D-4D52-B1EA-869180A3CE64}" type="slidenum">
              <a:rPr lang="en-US"/>
              <a:pPr/>
              <a:t>16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1376" y="1044185"/>
            <a:ext cx="1812137" cy="158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5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812"/>
    </mc:Choice>
    <mc:Fallback xmlns="">
      <p:transition xmlns:p14="http://schemas.microsoft.com/office/powerpoint/2010/main" spd="slow" advTm="24281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Heritage</a:t>
            </a:r>
          </a:p>
        </p:txBody>
      </p:sp>
      <p:sp>
        <p:nvSpPr>
          <p:cNvPr id="1494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81799"/>
            <a:ext cx="5834944" cy="2879725"/>
          </a:xfrm>
        </p:spPr>
        <p:txBody>
          <a:bodyPr/>
          <a:lstStyle/>
          <a:p>
            <a:r>
              <a:rPr lang="en-US" dirty="0"/>
              <a:t>Scrum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Long history of success within IBM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Helps coordinate work across squads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Weekly sprints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Rational Team Concert</a:t>
            </a:r>
          </a:p>
          <a:p>
            <a:pPr marL="339725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Design Thinking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IBM-wide initiative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Design Thinking: Build the right thing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DevOps</a:t>
            </a:r>
            <a:r>
              <a:rPr lang="en-US" dirty="0">
                <a:solidFill>
                  <a:schemeClr val="tx1"/>
                </a:solidFill>
              </a:rPr>
              <a:t>: Build the thing right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D618D8-197D-4D52-B1EA-869180A3CE64}" type="slidenum">
              <a:rPr lang="en-US"/>
              <a:pPr/>
              <a:t>17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012" y="960094"/>
            <a:ext cx="1625600" cy="162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881" y="3447172"/>
            <a:ext cx="1784379" cy="57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7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25"/>
    </mc:Choice>
    <mc:Fallback xmlns="">
      <p:transition xmlns:p14="http://schemas.microsoft.com/office/powerpoint/2010/main" spd="slow" advTm="2352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Making a huge company feel small</a:t>
            </a:r>
          </a:p>
        </p:txBody>
      </p:sp>
      <p:sp>
        <p:nvSpPr>
          <p:cNvPr id="1224707" name="Rectangle 3"/>
          <p:cNvSpPr>
            <a:spLocks noGrp="1" noChangeArrowheads="1"/>
          </p:cNvSpPr>
          <p:nvPr>
            <p:ph idx="1"/>
          </p:nvPr>
        </p:nvSpPr>
        <p:spPr>
          <a:xfrm>
            <a:off x="447839" y="1188244"/>
            <a:ext cx="7885112" cy="3242072"/>
          </a:xfrm>
        </p:spPr>
        <p:txBody>
          <a:bodyPr/>
          <a:lstStyle/>
          <a:p>
            <a:pPr>
              <a:lnSpc>
                <a:spcPct val="84000"/>
              </a:lnSpc>
              <a:buFont typeface="Wingdings" pitchFamily="2" charset="2"/>
              <a:buNone/>
            </a:pPr>
            <a:r>
              <a:rPr lang="en-US" dirty="0"/>
              <a:t>Our version of the squad model:</a:t>
            </a:r>
          </a:p>
          <a:p>
            <a:pPr lvl="1">
              <a:lnSpc>
                <a:spcPct val="84000"/>
              </a:lnSpc>
            </a:pPr>
            <a:r>
              <a:rPr lang="en-US" dirty="0">
                <a:solidFill>
                  <a:schemeClr val="tx1"/>
                </a:solidFill>
              </a:rPr>
              <a:t>Small and focused</a:t>
            </a:r>
          </a:p>
          <a:p>
            <a:pPr lvl="1">
              <a:lnSpc>
                <a:spcPct val="84000"/>
              </a:lnSpc>
            </a:pPr>
            <a:r>
              <a:rPr lang="en-US" dirty="0">
                <a:solidFill>
                  <a:schemeClr val="tx1"/>
                </a:solidFill>
              </a:rPr>
              <a:t>Co-located</a:t>
            </a:r>
          </a:p>
          <a:p>
            <a:pPr lvl="1">
              <a:lnSpc>
                <a:spcPct val="84000"/>
              </a:lnSpc>
            </a:pPr>
            <a:r>
              <a:rPr lang="en-US" dirty="0">
                <a:solidFill>
                  <a:schemeClr val="tx1"/>
                </a:solidFill>
              </a:rPr>
              <a:t>Independent</a:t>
            </a:r>
          </a:p>
          <a:p>
            <a:pPr lvl="1">
              <a:lnSpc>
                <a:spcPct val="84000"/>
              </a:lnSpc>
            </a:pPr>
            <a:r>
              <a:rPr lang="en-US" dirty="0">
                <a:solidFill>
                  <a:schemeClr val="tx1"/>
                </a:solidFill>
              </a:rPr>
              <a:t>Accountable</a:t>
            </a:r>
          </a:p>
          <a:p>
            <a:pPr lvl="1">
              <a:lnSpc>
                <a:spcPct val="84000"/>
              </a:lnSpc>
            </a:pPr>
            <a:r>
              <a:rPr lang="en-US" dirty="0">
                <a:solidFill>
                  <a:schemeClr val="tx1"/>
                </a:solidFill>
              </a:rPr>
              <a:t>Autonomous</a:t>
            </a:r>
          </a:p>
          <a:p>
            <a:pPr lvl="1">
              <a:lnSpc>
                <a:spcPct val="84000"/>
              </a:lnSpc>
            </a:pPr>
            <a:r>
              <a:rPr lang="en-US" dirty="0">
                <a:solidFill>
                  <a:schemeClr val="tx1"/>
                </a:solidFill>
              </a:rPr>
              <a:t>Self-managing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53F135-C42D-45D5-B018-AC3F7C118A8A}" type="slidenum">
              <a:rPr lang="en-US"/>
              <a:pPr/>
              <a:t>18</a:t>
            </a:fld>
            <a:endParaRPr lang="en-US"/>
          </a:p>
        </p:txBody>
      </p:sp>
      <p:pic>
        <p:nvPicPr>
          <p:cNvPr id="6" name="Picture 5" descr="Slack for iOS Upload-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4054" y="966956"/>
            <a:ext cx="2691162" cy="358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78621"/>
      </p:ext>
    </p:extLst>
  </p:cSld>
  <p:clrMapOvr>
    <a:masterClrMapping/>
  </p:clrMapOvr>
  <p:transition advTm="4194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6992" y="129403"/>
            <a:ext cx="8124940" cy="373856"/>
          </a:xfrm>
          <a:noFill/>
        </p:spPr>
        <p:txBody>
          <a:bodyPr/>
          <a:lstStyle/>
          <a:p>
            <a:r>
              <a:rPr lang="en-US" dirty="0"/>
              <a:t>What makes us tick?   </a:t>
            </a:r>
          </a:p>
        </p:txBody>
      </p:sp>
      <p:sp>
        <p:nvSpPr>
          <p:cNvPr id="1224707" name="Rectangle 3"/>
          <p:cNvSpPr>
            <a:spLocks noGrp="1" noChangeArrowheads="1"/>
          </p:cNvSpPr>
          <p:nvPr>
            <p:ph idx="1"/>
          </p:nvPr>
        </p:nvSpPr>
        <p:spPr>
          <a:xfrm>
            <a:off x="855663" y="1188245"/>
            <a:ext cx="7885112" cy="3207059"/>
          </a:xfrm>
        </p:spPr>
        <p:txBody>
          <a:bodyPr/>
          <a:lstStyle/>
          <a:p>
            <a:pPr>
              <a:lnSpc>
                <a:spcPct val="84000"/>
              </a:lnSpc>
              <a:buFont typeface="Wingdings" pitchFamily="2" charset="2"/>
              <a:buNone/>
            </a:pPr>
            <a:r>
              <a:rPr lang="en-US" dirty="0"/>
              <a:t>Squad Roles</a:t>
            </a:r>
          </a:p>
          <a:p>
            <a:pPr lvl="1">
              <a:lnSpc>
                <a:spcPct val="84000"/>
              </a:lnSpc>
            </a:pPr>
            <a:r>
              <a:rPr lang="en-US" dirty="0">
                <a:solidFill>
                  <a:schemeClr val="tx1"/>
                </a:solidFill>
              </a:rPr>
              <a:t>Squad lead</a:t>
            </a:r>
          </a:p>
          <a:p>
            <a:pPr lvl="1">
              <a:lnSpc>
                <a:spcPct val="84000"/>
              </a:lnSpc>
            </a:pPr>
            <a:r>
              <a:rPr lang="en-US" dirty="0">
                <a:solidFill>
                  <a:schemeClr val="tx1"/>
                </a:solidFill>
              </a:rPr>
              <a:t>Development manager</a:t>
            </a:r>
          </a:p>
          <a:p>
            <a:pPr lvl="1">
              <a:lnSpc>
                <a:spcPct val="84000"/>
              </a:lnSpc>
            </a:pPr>
            <a:r>
              <a:rPr lang="en-US" dirty="0">
                <a:solidFill>
                  <a:schemeClr val="tx1"/>
                </a:solidFill>
              </a:rPr>
              <a:t>Technical lead </a:t>
            </a:r>
          </a:p>
          <a:p>
            <a:pPr lvl="1">
              <a:lnSpc>
                <a:spcPct val="84000"/>
              </a:lnSpc>
            </a:pPr>
            <a:r>
              <a:rPr lang="en-US" dirty="0">
                <a:solidFill>
                  <a:schemeClr val="tx1"/>
                </a:solidFill>
              </a:rPr>
              <a:t>Full-stack developers: develop, test, deploy, operate, support</a:t>
            </a:r>
          </a:p>
          <a:p>
            <a:pPr lvl="1">
              <a:lnSpc>
                <a:spcPct val="84000"/>
              </a:lnSpc>
            </a:pPr>
            <a:r>
              <a:rPr lang="en-US" dirty="0">
                <a:solidFill>
                  <a:schemeClr val="tx1"/>
                </a:solidFill>
              </a:rPr>
              <a:t>Dedicated designers (visual, UX)</a:t>
            </a:r>
          </a:p>
          <a:p>
            <a:pPr lvl="1">
              <a:lnSpc>
                <a:spcPct val="84000"/>
              </a:lnSpc>
            </a:pPr>
            <a:r>
              <a:rPr lang="en-US" dirty="0">
                <a:solidFill>
                  <a:schemeClr val="tx1"/>
                </a:solidFill>
              </a:rPr>
              <a:t>Project manager</a:t>
            </a:r>
          </a:p>
          <a:p>
            <a:pPr lvl="1">
              <a:lnSpc>
                <a:spcPct val="84000"/>
              </a:lnSpc>
            </a:pPr>
            <a:r>
              <a:rPr lang="en-US" dirty="0">
                <a:solidFill>
                  <a:schemeClr val="tx1"/>
                </a:solidFill>
              </a:rPr>
              <a:t>Subject matter experts</a:t>
            </a:r>
          </a:p>
          <a:p>
            <a:pPr lvl="1">
              <a:lnSpc>
                <a:spcPct val="84000"/>
              </a:lnSpc>
            </a:pPr>
            <a:endParaRPr lang="en-US" sz="1600" i="1" dirty="0">
              <a:solidFill>
                <a:schemeClr val="tx1"/>
              </a:solidFill>
            </a:endParaRPr>
          </a:p>
          <a:p>
            <a:pPr>
              <a:lnSpc>
                <a:spcPct val="84000"/>
              </a:lnSpc>
            </a:pP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53F135-C42D-45D5-B018-AC3F7C118A8A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06419"/>
      </p:ext>
    </p:extLst>
  </p:cSld>
  <p:clrMapOvr>
    <a:masterClrMapping/>
  </p:clrMapOvr>
  <p:transition advTm="7130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222659" name="Rectangle 3"/>
          <p:cNvSpPr>
            <a:spLocks noGrp="1" noChangeArrowheads="1"/>
          </p:cNvSpPr>
          <p:nvPr>
            <p:ph idx="1"/>
          </p:nvPr>
        </p:nvSpPr>
        <p:spPr>
          <a:xfrm>
            <a:off x="703263" y="1151094"/>
            <a:ext cx="7999412" cy="27658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session will cover:</a:t>
            </a:r>
          </a:p>
          <a:p>
            <a:r>
              <a:rPr lang="en-US" dirty="0"/>
              <a:t>A bit of history</a:t>
            </a:r>
          </a:p>
          <a:p>
            <a:r>
              <a:rPr lang="en-US" dirty="0"/>
              <a:t>Where the Marketplace started and why it needed an overhaul</a:t>
            </a:r>
          </a:p>
          <a:p>
            <a:r>
              <a:rPr lang="en-US" dirty="0"/>
              <a:t>How we re-structured the organization</a:t>
            </a:r>
          </a:p>
          <a:p>
            <a:r>
              <a:rPr lang="en-US" dirty="0"/>
              <a:t>How we modernized the website infrastructure</a:t>
            </a:r>
          </a:p>
          <a:p>
            <a:r>
              <a:rPr lang="en-US" dirty="0"/>
              <a:t>How we integrated design into the continuous delivery process</a:t>
            </a:r>
          </a:p>
          <a:p>
            <a:r>
              <a:rPr lang="en-US" dirty="0"/>
              <a:t>Big challenges we face going forward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72FC68-24D4-46A7-98B4-5DEBC60697FF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98277"/>
      </p:ext>
    </p:extLst>
  </p:cSld>
  <p:clrMapOvr>
    <a:masterClrMapping/>
  </p:clrMapOvr>
  <p:transition advTm="374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scale?</a:t>
            </a:r>
          </a:p>
        </p:txBody>
      </p:sp>
      <p:sp>
        <p:nvSpPr>
          <p:cNvPr id="1494019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781799"/>
            <a:ext cx="7990587" cy="2879725"/>
          </a:xfrm>
        </p:spPr>
        <p:txBody>
          <a:bodyPr/>
          <a:lstStyle/>
          <a:p>
            <a:r>
              <a:rPr lang="en-US" dirty="0"/>
              <a:t>IBM Digital Business Group (parent) is several hundred people, at least 75 squads (recently added more)</a:t>
            </a:r>
          </a:p>
          <a:p>
            <a:r>
              <a:rPr lang="en-US" dirty="0"/>
              <a:t>Marketplace Engineering comprises approximately 20 squads (recently added more)</a:t>
            </a:r>
          </a:p>
          <a:p>
            <a:r>
              <a:rPr lang="en-US" dirty="0"/>
              <a:t>The Marketplace uses on the order of 100 services, when you include the back-end systems and operational tools</a:t>
            </a:r>
          </a:p>
          <a:p>
            <a:r>
              <a:rPr lang="en-US" dirty="0" err="1"/>
              <a:t>DevOps</a:t>
            </a:r>
            <a:r>
              <a:rPr lang="en-US" dirty="0"/>
              <a:t> adoption &amp; “Squad-</a:t>
            </a:r>
            <a:r>
              <a:rPr lang="en-US" dirty="0" err="1"/>
              <a:t>ification</a:t>
            </a:r>
            <a:r>
              <a:rPr lang="en-US" dirty="0"/>
              <a:t>” varies, even within Marketplace Engineering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D618D8-197D-4D52-B1EA-869180A3CE64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7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90"/>
    </mc:Choice>
    <mc:Fallback xmlns="">
      <p:transition xmlns:p14="http://schemas.microsoft.com/office/powerpoint/2010/main" spd="slow" advTm="3009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Bake-off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781799"/>
            <a:ext cx="8320293" cy="3925099"/>
          </a:xfrm>
        </p:spPr>
        <p:txBody>
          <a:bodyPr/>
          <a:lstStyle/>
          <a:p>
            <a:r>
              <a:rPr lang="en-US" dirty="0"/>
              <a:t>May 2015, started building a new rendering platform using: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 Legacy </a:t>
            </a:r>
            <a:r>
              <a:rPr lang="en-US" dirty="0" err="1">
                <a:solidFill>
                  <a:schemeClr val="tx2"/>
                </a:solidFill>
              </a:rPr>
              <a:t>WebSphere</a:t>
            </a:r>
            <a:r>
              <a:rPr lang="en-US" dirty="0">
                <a:solidFill>
                  <a:schemeClr val="tx2"/>
                </a:solidFill>
              </a:rPr>
              <a:t> Content Manager CMS, but headless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Exporting to a </a:t>
            </a:r>
            <a:r>
              <a:rPr lang="en-US" dirty="0" err="1">
                <a:solidFill>
                  <a:schemeClr val="tx2"/>
                </a:solidFill>
              </a:rPr>
              <a:t>Cloudant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NoSQL</a:t>
            </a:r>
            <a:r>
              <a:rPr lang="en-US" dirty="0">
                <a:solidFill>
                  <a:schemeClr val="tx2"/>
                </a:solidFill>
              </a:rPr>
              <a:t> database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 Legacy systems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Pricing/checkout/payment, subscription management, </a:t>
            </a:r>
            <a:r>
              <a:rPr lang="en-US" dirty="0" err="1">
                <a:solidFill>
                  <a:schemeClr val="tx2"/>
                </a:solidFill>
              </a:rPr>
              <a:t>SaaS</a:t>
            </a:r>
            <a:r>
              <a:rPr lang="en-US" dirty="0">
                <a:solidFill>
                  <a:schemeClr val="tx2"/>
                </a:solidFill>
              </a:rPr>
              <a:t> automated deployment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Fronted by improved REST APIs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 The Nautilus rendering engine from Service Engage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Node/Express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Best of breed tools: </a:t>
            </a:r>
            <a:r>
              <a:rPr lang="en-US" dirty="0" err="1">
                <a:solidFill>
                  <a:schemeClr val="tx2"/>
                </a:solidFill>
              </a:rPr>
              <a:t>Github</a:t>
            </a:r>
            <a:r>
              <a:rPr lang="en-US" dirty="0">
                <a:solidFill>
                  <a:schemeClr val="tx2"/>
                </a:solidFill>
              </a:rPr>
              <a:t>, Jenkins, </a:t>
            </a:r>
            <a:r>
              <a:rPr lang="en-US" dirty="0" err="1">
                <a:solidFill>
                  <a:schemeClr val="tx2"/>
                </a:solidFill>
              </a:rPr>
              <a:t>Bluemix</a:t>
            </a:r>
            <a:r>
              <a:rPr lang="en-US" dirty="0">
                <a:solidFill>
                  <a:schemeClr val="tx2"/>
                </a:solidFill>
              </a:rPr>
              <a:t>, New Relic, </a:t>
            </a:r>
            <a:r>
              <a:rPr lang="en-US" dirty="0" err="1">
                <a:solidFill>
                  <a:schemeClr val="tx2"/>
                </a:solidFill>
              </a:rPr>
              <a:t>Pagerduty</a:t>
            </a:r>
            <a:r>
              <a:rPr lang="en-US" dirty="0">
                <a:solidFill>
                  <a:schemeClr val="tx2"/>
                </a:solidFill>
              </a:rPr>
              <a:t>, Slack,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33BB7-1579-411C-B23B-33AB252A5C4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13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Globalize and Localize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33BB7-1579-411C-B23B-33AB252A5C4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781799"/>
            <a:ext cx="8310955" cy="38223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Added new countries/locales gradually, throughout 2016</a:t>
            </a:r>
          </a:p>
          <a:p>
            <a:r>
              <a:rPr lang="en-US" dirty="0"/>
              <a:t>9 languages – massive translation effort for hundreds of products</a:t>
            </a:r>
          </a:p>
          <a:p>
            <a:r>
              <a:rPr lang="en-US" dirty="0"/>
              <a:t>Product blacklists for each country</a:t>
            </a:r>
          </a:p>
          <a:p>
            <a:r>
              <a:rPr lang="en-US" dirty="0"/>
              <a:t>Unique pricing and currencies per country</a:t>
            </a:r>
          </a:p>
          <a:p>
            <a:r>
              <a:rPr lang="en-US" dirty="0"/>
              <a:t>Unique financing and </a:t>
            </a:r>
            <a:r>
              <a:rPr lang="en-US" dirty="0" err="1"/>
              <a:t>SaaS</a:t>
            </a:r>
            <a:r>
              <a:rPr lang="en-US" dirty="0"/>
              <a:t> security information per country</a:t>
            </a:r>
          </a:p>
          <a:p>
            <a:r>
              <a:rPr lang="en-US" dirty="0"/>
              <a:t>Localization of featured products, page banners per locale</a:t>
            </a:r>
          </a:p>
          <a:p>
            <a:r>
              <a:rPr lang="en-US" dirty="0"/>
              <a:t>Routing of live chat to the correct country/language and product area</a:t>
            </a:r>
          </a:p>
          <a:p>
            <a:r>
              <a:rPr lang="en-US" dirty="0"/>
              <a:t>Auto-detect of country of origin when none is specified</a:t>
            </a:r>
          </a:p>
        </p:txBody>
      </p:sp>
    </p:spTree>
    <p:extLst>
      <p:ext uri="{BB962C8B-B14F-4D97-AF65-F5344CB8AC3E}">
        <p14:creationId xmlns:p14="http://schemas.microsoft.com/office/powerpoint/2010/main" val="1690960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8" y="188052"/>
            <a:ext cx="8245475" cy="859315"/>
          </a:xfrm>
          <a:noFill/>
        </p:spPr>
        <p:txBody>
          <a:bodyPr/>
          <a:lstStyle/>
          <a:p>
            <a:r>
              <a:rPr lang="en-US" dirty="0"/>
              <a:t>Step 4: Cut Over and Scale Up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53F135-C42D-45D5-B018-AC3F7C118A8A}" type="slidenum">
              <a:rPr lang="en-US"/>
              <a:pPr/>
              <a:t>23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07880467"/>
              </p:ext>
            </p:extLst>
          </p:nvPr>
        </p:nvGraphicFramePr>
        <p:xfrm>
          <a:off x="256570" y="3261100"/>
          <a:ext cx="8361802" cy="826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 rot="20249390">
            <a:off x="2495755" y="1601642"/>
            <a:ext cx="5578613" cy="512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84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cs typeface="Arial" pitchFamily="34" charset="0"/>
              </a:rPr>
              <a:t>IBM Marketplace reboot: May</a:t>
            </a:r>
          </a:p>
          <a:p>
            <a:pPr algn="l">
              <a:lnSpc>
                <a:spcPct val="84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cs typeface="Arial" pitchFamily="34" charset="0"/>
              </a:rPr>
              <a:t>Bake-off period</a:t>
            </a:r>
          </a:p>
        </p:txBody>
      </p:sp>
      <p:sp>
        <p:nvSpPr>
          <p:cNvPr id="8" name="Rectangle 7"/>
          <p:cNvSpPr/>
          <p:nvPr/>
        </p:nvSpPr>
        <p:spPr>
          <a:xfrm rot="20282013">
            <a:off x="3992336" y="1904076"/>
            <a:ext cx="4744914" cy="305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84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Marketplace feature parity and cutover: Oct/Nov</a:t>
            </a:r>
          </a:p>
        </p:txBody>
      </p:sp>
      <p:sp>
        <p:nvSpPr>
          <p:cNvPr id="9" name="Rectangle 8"/>
          <p:cNvSpPr/>
          <p:nvPr/>
        </p:nvSpPr>
        <p:spPr>
          <a:xfrm rot="20279010">
            <a:off x="6075050" y="1923027"/>
            <a:ext cx="3170854" cy="71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84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Universal Marketplace</a:t>
            </a:r>
          </a:p>
          <a:p>
            <a:pPr algn="l">
              <a:lnSpc>
                <a:spcPct val="84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Globalization</a:t>
            </a:r>
          </a:p>
          <a:p>
            <a:pPr algn="l">
              <a:lnSpc>
                <a:spcPct val="84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Catalog Expansion</a:t>
            </a:r>
          </a:p>
        </p:txBody>
      </p:sp>
      <p:sp>
        <p:nvSpPr>
          <p:cNvPr id="10" name="Rectangle 9"/>
          <p:cNvSpPr/>
          <p:nvPr/>
        </p:nvSpPr>
        <p:spPr>
          <a:xfrm rot="20278078">
            <a:off x="179849" y="1803032"/>
            <a:ext cx="50144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Cloud Marketplace and Service Engage</a:t>
            </a:r>
          </a:p>
        </p:txBody>
      </p:sp>
      <p:sp>
        <p:nvSpPr>
          <p:cNvPr id="12" name="Rectangle 11"/>
          <p:cNvSpPr/>
          <p:nvPr/>
        </p:nvSpPr>
        <p:spPr>
          <a:xfrm rot="20278078">
            <a:off x="174294" y="4349474"/>
            <a:ext cx="14108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150 Products</a:t>
            </a:r>
          </a:p>
        </p:txBody>
      </p:sp>
      <p:sp>
        <p:nvSpPr>
          <p:cNvPr id="13" name="Rectangle 12"/>
          <p:cNvSpPr/>
          <p:nvPr/>
        </p:nvSpPr>
        <p:spPr>
          <a:xfrm rot="20278078">
            <a:off x="5428778" y="4358312"/>
            <a:ext cx="14108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450 Products</a:t>
            </a:r>
          </a:p>
        </p:txBody>
      </p:sp>
      <p:sp>
        <p:nvSpPr>
          <p:cNvPr id="14" name="Rectangle 13"/>
          <p:cNvSpPr/>
          <p:nvPr/>
        </p:nvSpPr>
        <p:spPr>
          <a:xfrm rot="20278078">
            <a:off x="6831302" y="4347266"/>
            <a:ext cx="14108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750 Products</a:t>
            </a:r>
          </a:p>
        </p:txBody>
      </p:sp>
      <p:sp>
        <p:nvSpPr>
          <p:cNvPr id="15" name="Rectangle 14"/>
          <p:cNvSpPr/>
          <p:nvPr/>
        </p:nvSpPr>
        <p:spPr>
          <a:xfrm rot="20278078">
            <a:off x="845736" y="4358308"/>
            <a:ext cx="14108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12 on SE</a:t>
            </a:r>
          </a:p>
        </p:txBody>
      </p:sp>
    </p:spTree>
    <p:extLst>
      <p:ext uri="{BB962C8B-B14F-4D97-AF65-F5344CB8AC3E}">
        <p14:creationId xmlns:p14="http://schemas.microsoft.com/office/powerpoint/2010/main" val="3354342129"/>
      </p:ext>
    </p:extLst>
  </p:cSld>
  <p:clrMapOvr>
    <a:masterClrMapping/>
  </p:clrMapOvr>
  <p:transition advTm="23617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759713"/>
            <a:ext cx="8310955" cy="3822369"/>
          </a:xfrm>
        </p:spPr>
        <p:txBody>
          <a:bodyPr/>
          <a:lstStyle/>
          <a:p>
            <a:r>
              <a:rPr lang="en-US" dirty="0"/>
              <a:t>More than 700 products, both IBM and third party</a:t>
            </a:r>
          </a:p>
          <a:p>
            <a:r>
              <a:rPr lang="en-US" dirty="0"/>
              <a:t>300+ have trials, 200+ can be purchased online, 100+ online courses</a:t>
            </a:r>
          </a:p>
          <a:p>
            <a:r>
              <a:rPr lang="en-US" dirty="0"/>
              <a:t>Roughly 50,000 different pages rendered across locales</a:t>
            </a:r>
          </a:p>
          <a:p>
            <a:r>
              <a:rPr lang="en-US" dirty="0"/>
              <a:t>Number of Marketplace visitors has tripled YTY</a:t>
            </a:r>
          </a:p>
          <a:p>
            <a:endParaRPr lang="en-US" dirty="0"/>
          </a:p>
          <a:p>
            <a:r>
              <a:rPr lang="en-US" dirty="0"/>
              <a:t>Infrastructure for web page rendering:</a:t>
            </a:r>
          </a:p>
          <a:p>
            <a:r>
              <a:rPr lang="en-US" dirty="0"/>
              <a:t>Product Details and Navigation Pages: ~10 </a:t>
            </a:r>
            <a:r>
              <a:rPr lang="en-US" dirty="0" err="1"/>
              <a:t>Bluemix</a:t>
            </a:r>
            <a:r>
              <a:rPr lang="en-US" dirty="0"/>
              <a:t> </a:t>
            </a:r>
            <a:r>
              <a:rPr lang="en-US" dirty="0" err="1"/>
              <a:t>Node.js</a:t>
            </a:r>
            <a:r>
              <a:rPr lang="en-US" dirty="0"/>
              <a:t> instances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100% uptime during DNS DDOS attack; Akamai cache &amp; CDN</a:t>
            </a:r>
          </a:p>
          <a:p>
            <a:r>
              <a:rPr lang="en-US" dirty="0"/>
              <a:t>Similar number of </a:t>
            </a:r>
            <a:r>
              <a:rPr lang="en-US" dirty="0" err="1"/>
              <a:t>Bluemix</a:t>
            </a:r>
            <a:r>
              <a:rPr lang="en-US" dirty="0"/>
              <a:t>/Node instances for the Search UI (no cache)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33BB7-1579-411C-B23B-33AB252A5C4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04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works! 99.4% uptime vs. 96.5% uptime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33BB7-1579-411C-B23B-33AB252A5C4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 descr="Screen Shot 2016-11-05 at 12.32.23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609" y="717274"/>
            <a:ext cx="7067826" cy="3318285"/>
          </a:xfrm>
          <a:prstGeom prst="rect">
            <a:avLst/>
          </a:prstGeom>
        </p:spPr>
      </p:pic>
      <p:pic>
        <p:nvPicPr>
          <p:cNvPr id="6" name="Picture 5" descr="Screen Shot 2016-11-05 at 12.35.06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608" y="4116877"/>
            <a:ext cx="7045739" cy="5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54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8" y="188052"/>
            <a:ext cx="8245475" cy="859315"/>
          </a:xfrm>
          <a:noFill/>
        </p:spPr>
        <p:txBody>
          <a:bodyPr/>
          <a:lstStyle/>
          <a:p>
            <a:r>
              <a:rPr lang="en-US" dirty="0"/>
              <a:t>Design Improvements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53F135-C42D-45D5-B018-AC3F7C118A8A}" type="slidenum">
              <a:rPr lang="en-US"/>
              <a:pPr/>
              <a:t>26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24861956"/>
              </p:ext>
            </p:extLst>
          </p:nvPr>
        </p:nvGraphicFramePr>
        <p:xfrm>
          <a:off x="256570" y="3261100"/>
          <a:ext cx="8361802" cy="826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 rot="20249390">
            <a:off x="2639320" y="1398839"/>
            <a:ext cx="5578613" cy="71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84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cs typeface="Arial" pitchFamily="34" charset="0"/>
              </a:rPr>
              <a:t>IBM Navigation Standards updated to V18</a:t>
            </a:r>
          </a:p>
          <a:p>
            <a:pPr algn="l">
              <a:lnSpc>
                <a:spcPct val="84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cs typeface="Arial" pitchFamily="34" charset="0"/>
              </a:rPr>
              <a:t>Assigned designers to individual squads</a:t>
            </a:r>
          </a:p>
          <a:p>
            <a:pPr algn="l">
              <a:lnSpc>
                <a:spcPct val="84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cs typeface="Arial" pitchFamily="34" charset="0"/>
              </a:rPr>
              <a:t>Designers create “grand visions” and incremental changes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 rot="20282013">
            <a:off x="4527265" y="1908620"/>
            <a:ext cx="4307296" cy="305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84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IBM Design Thinking training for 1000s</a:t>
            </a:r>
          </a:p>
        </p:txBody>
      </p:sp>
      <p:sp>
        <p:nvSpPr>
          <p:cNvPr id="9" name="Rectangle 8"/>
          <p:cNvSpPr/>
          <p:nvPr/>
        </p:nvSpPr>
        <p:spPr>
          <a:xfrm rot="20279010">
            <a:off x="6318005" y="2011374"/>
            <a:ext cx="3170854" cy="71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84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A/B testing using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Optimizely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84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Total Customer Experience</a:t>
            </a:r>
          </a:p>
          <a:p>
            <a:pPr algn="l">
              <a:lnSpc>
                <a:spcPct val="84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W3 Awards “Gold” winner</a:t>
            </a:r>
          </a:p>
        </p:txBody>
      </p:sp>
      <p:sp>
        <p:nvSpPr>
          <p:cNvPr id="10" name="Rectangle 9"/>
          <p:cNvSpPr/>
          <p:nvPr/>
        </p:nvSpPr>
        <p:spPr>
          <a:xfrm rot="20278078">
            <a:off x="179849" y="1679921"/>
            <a:ext cx="501443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IBM Design Language codified and socialized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Hired and trained 100s of designers</a:t>
            </a:r>
          </a:p>
        </p:txBody>
      </p:sp>
      <p:sp>
        <p:nvSpPr>
          <p:cNvPr id="12" name="Rectangle 11"/>
          <p:cNvSpPr/>
          <p:nvPr/>
        </p:nvSpPr>
        <p:spPr>
          <a:xfrm rot="20278078">
            <a:off x="3034555" y="4371561"/>
            <a:ext cx="14108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150 Products</a:t>
            </a:r>
          </a:p>
        </p:txBody>
      </p:sp>
      <p:sp>
        <p:nvSpPr>
          <p:cNvPr id="13" name="Rectangle 12"/>
          <p:cNvSpPr/>
          <p:nvPr/>
        </p:nvSpPr>
        <p:spPr>
          <a:xfrm rot="20278078">
            <a:off x="5428778" y="4358312"/>
            <a:ext cx="14108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450 Products</a:t>
            </a:r>
          </a:p>
        </p:txBody>
      </p:sp>
      <p:sp>
        <p:nvSpPr>
          <p:cNvPr id="14" name="Rectangle 13"/>
          <p:cNvSpPr/>
          <p:nvPr/>
        </p:nvSpPr>
        <p:spPr>
          <a:xfrm rot="20278078">
            <a:off x="6831302" y="4347266"/>
            <a:ext cx="14108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750 Products</a:t>
            </a:r>
          </a:p>
        </p:txBody>
      </p:sp>
    </p:spTree>
    <p:extLst>
      <p:ext uri="{BB962C8B-B14F-4D97-AF65-F5344CB8AC3E}">
        <p14:creationId xmlns:p14="http://schemas.microsoft.com/office/powerpoint/2010/main" val="2274318837"/>
      </p:ext>
    </p:extLst>
  </p:cSld>
  <p:clrMapOvr>
    <a:masterClrMapping/>
  </p:clrMapOvr>
  <p:transition advTm="23617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Iterative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33BB7-1579-411C-B23B-33AB252A5C4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Screen Shot 2016-11-04 at 1.47.18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592" y="831179"/>
            <a:ext cx="7163205" cy="36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51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Marketplace Search: 6 Months Ago,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33BB7-1579-411C-B23B-33AB252A5C4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6" descr="Screen Shot 2016-02-12 at 4.08.51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757" y="780553"/>
            <a:ext cx="5272765" cy="3191197"/>
          </a:xfrm>
          <a:prstGeom prst="rect">
            <a:avLst/>
          </a:prstGeom>
        </p:spPr>
      </p:pic>
      <p:pic>
        <p:nvPicPr>
          <p:cNvPr id="5" name="Picture 4" descr="Screen Shot 2016-11-04 at 12.07.21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0988" y="1588831"/>
            <a:ext cx="5248143" cy="301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19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Watson Analytics – June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33BB7-1579-411C-B23B-33AB252A5C4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 descr="Screen Shot 2016-11-04 at 5.15.42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203" y="937075"/>
            <a:ext cx="5534154" cy="2669645"/>
          </a:xfrm>
          <a:prstGeom prst="rect">
            <a:avLst/>
          </a:prstGeom>
        </p:spPr>
      </p:pic>
      <p:pic>
        <p:nvPicPr>
          <p:cNvPr id="3" name="Picture 2" descr="Screen Shot 2016-11-04 at 5.36.04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5130" y="2049121"/>
            <a:ext cx="5521739" cy="25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6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Universal Marketplace</a:t>
            </a:r>
          </a:p>
        </p:txBody>
      </p:sp>
      <p:sp>
        <p:nvSpPr>
          <p:cNvPr id="1494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81799"/>
            <a:ext cx="7627206" cy="394377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My position within IBM:</a:t>
            </a:r>
          </a:p>
          <a:p>
            <a:r>
              <a:rPr lang="en-US" dirty="0"/>
              <a:t>Digital Business Group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Digital Platform Engineering - VP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Commerce Platform Engineering - Director</a:t>
            </a:r>
          </a:p>
          <a:p>
            <a:pPr marL="1371600" lvl="3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Development Manager for 2 Squads - Me</a:t>
            </a:r>
          </a:p>
          <a:p>
            <a:pPr lvl="3"/>
            <a:r>
              <a:rPr lang="en-US" sz="2000" dirty="0">
                <a:solidFill>
                  <a:schemeClr val="tx1"/>
                </a:solidFill>
              </a:rPr>
              <a:t>Discovery, Navigation and Search UI Squad</a:t>
            </a:r>
          </a:p>
          <a:p>
            <a:pPr lvl="3"/>
            <a:r>
              <a:rPr lang="en-US" sz="2000" dirty="0">
                <a:solidFill>
                  <a:schemeClr val="tx1"/>
                </a:solidFill>
              </a:rPr>
              <a:t>Storefront Experience Squad</a:t>
            </a:r>
          </a:p>
          <a:p>
            <a:pPr marL="0" indent="-3175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indent="-3175">
              <a:buNone/>
            </a:pPr>
            <a:r>
              <a:rPr lang="en-US" dirty="0"/>
              <a:t>What we deliver:  https://</a:t>
            </a:r>
            <a:r>
              <a:rPr lang="en-US" dirty="0" err="1"/>
              <a:t>www.ibm.com</a:t>
            </a:r>
            <a:r>
              <a:rPr lang="en-US" dirty="0"/>
              <a:t>/marketplace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D618D8-197D-4D52-B1EA-869180A3CE6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5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812"/>
    </mc:Choice>
    <mc:Fallback xmlns="">
      <p:transition xmlns:p14="http://schemas.microsoft.com/office/powerpoint/2010/main" spd="slow" advTm="242812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Watson Analytics – February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33BB7-1579-411C-B23B-33AB252A5C4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 descr="Screen Shot 2016-11-04 at 5.17.21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596" y="928263"/>
            <a:ext cx="5159926" cy="2468899"/>
          </a:xfrm>
          <a:prstGeom prst="rect">
            <a:avLst/>
          </a:prstGeom>
        </p:spPr>
      </p:pic>
      <p:pic>
        <p:nvPicPr>
          <p:cNvPr id="7" name="Picture 6" descr="Screen Shot 2016-11-04 at 5.27.05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4640" y="2025771"/>
            <a:ext cx="5136578" cy="250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24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Watson Analytics – October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33BB7-1579-411C-B23B-33AB252A5C4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 descr="Screen Shot 2016-11-04 at 5.20.16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805" y="980729"/>
            <a:ext cx="5160501" cy="2523881"/>
          </a:xfrm>
          <a:prstGeom prst="rect">
            <a:avLst/>
          </a:prstGeom>
        </p:spPr>
      </p:pic>
      <p:pic>
        <p:nvPicPr>
          <p:cNvPr id="3" name="Picture 2" descr="Screen Shot 2016-11-04 at 5.29.53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2123" y="1943652"/>
            <a:ext cx="5152747" cy="24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02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Page: September 2015, November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33BB7-1579-411C-B23B-33AB252A5C4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 descr="Screen Shot 2016-11-04 at 5.06.14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517" y="856429"/>
            <a:ext cx="5163615" cy="2765832"/>
          </a:xfrm>
          <a:prstGeom prst="rect">
            <a:avLst/>
          </a:prstGeom>
        </p:spPr>
      </p:pic>
      <p:pic>
        <p:nvPicPr>
          <p:cNvPr id="6" name="Picture 5" descr="Screen Shot 2016-11-04 at 12.11.43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1321" y="1645913"/>
            <a:ext cx="5187374" cy="2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71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Designers in squads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1799"/>
            <a:ext cx="8267148" cy="3779158"/>
          </a:xfrm>
        </p:spPr>
        <p:txBody>
          <a:bodyPr/>
          <a:lstStyle/>
          <a:p>
            <a:r>
              <a:rPr lang="en-US" dirty="0"/>
              <a:t>Getting the balance right takes practice</a:t>
            </a:r>
          </a:p>
          <a:p>
            <a:r>
              <a:rPr lang="en-US" dirty="0"/>
              <a:t>Zero designers – ugly user interfaces</a:t>
            </a:r>
          </a:p>
          <a:p>
            <a:r>
              <a:rPr lang="en-US" dirty="0"/>
              <a:t>7 designers to 9 developers – developers look slow</a:t>
            </a:r>
          </a:p>
          <a:p>
            <a:r>
              <a:rPr lang="en-US" dirty="0"/>
              <a:t>Depends on the squad.  Try 1 designer to 4 developers.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33BB7-1579-411C-B23B-33AB252A5C4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24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next: becoming more data driven</a:t>
            </a:r>
          </a:p>
        </p:txBody>
      </p:sp>
      <p:sp>
        <p:nvSpPr>
          <p:cNvPr id="1494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81799"/>
            <a:ext cx="5462076" cy="2879725"/>
          </a:xfrm>
        </p:spPr>
        <p:txBody>
          <a:bodyPr/>
          <a:lstStyle/>
          <a:p>
            <a:r>
              <a:rPr lang="en-US" dirty="0"/>
              <a:t>Usability studies</a:t>
            </a:r>
          </a:p>
          <a:p>
            <a:r>
              <a:rPr lang="en-US" dirty="0"/>
              <a:t>A/B Testing</a:t>
            </a:r>
          </a:p>
          <a:p>
            <a:r>
              <a:rPr lang="en-US" dirty="0"/>
              <a:t>Traffic and </a:t>
            </a:r>
            <a:r>
              <a:rPr lang="en-US" dirty="0" err="1"/>
              <a:t>heatmap</a:t>
            </a:r>
            <a:r>
              <a:rPr lang="en-US" dirty="0"/>
              <a:t> data</a:t>
            </a:r>
          </a:p>
          <a:p>
            <a:r>
              <a:rPr lang="en-US" dirty="0"/>
              <a:t>Other analytics</a:t>
            </a:r>
          </a:p>
          <a:p>
            <a:r>
              <a:rPr lang="en-US" dirty="0"/>
              <a:t>Monitoring feedback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D618D8-197D-4D52-B1EA-869180A3CE64}" type="slidenum">
              <a:rPr lang="en-US"/>
              <a:pPr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3377" y="2940029"/>
            <a:ext cx="3280097" cy="19380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7019" y="2942063"/>
            <a:ext cx="3256448" cy="19502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5368" y="680524"/>
            <a:ext cx="3269148" cy="216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1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710"/>
    </mc:Choice>
    <mc:Fallback xmlns="">
      <p:transition xmlns:p14="http://schemas.microsoft.com/office/powerpoint/2010/main" spd="slow" advTm="15871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challenges: what I’m hoping to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1799"/>
            <a:ext cx="8292280" cy="3831708"/>
          </a:xfrm>
        </p:spPr>
        <p:txBody>
          <a:bodyPr/>
          <a:lstStyle/>
          <a:p>
            <a:r>
              <a:rPr lang="en-US" dirty="0"/>
              <a:t>Planning for 1-week sprints is very difficult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Break changes down into small stories, small designs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Stories must be clear, well-defined, detailed acceptance criteria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All dependencies must be ready to go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Planning misses lead to false starts and un-necessary delays</a:t>
            </a:r>
          </a:p>
          <a:p>
            <a:r>
              <a:rPr lang="en-US" dirty="0"/>
              <a:t>Coordinating changes across squads is very difficult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Conflicting priorities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Managing dependencies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Chained dependencies create long lead times</a:t>
            </a:r>
          </a:p>
          <a:p>
            <a:r>
              <a:rPr lang="en-US" dirty="0"/>
              <a:t>Urgent requirements coming in from every direction</a:t>
            </a:r>
          </a:p>
          <a:p>
            <a:r>
              <a:rPr lang="en-US" dirty="0"/>
              <a:t>Preventing burn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33BB7-1579-411C-B23B-33AB252A5C4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5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5576" y="1667021"/>
            <a:ext cx="8867044" cy="1473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0E78-715D-4FA2-B416-54B6BD460EDF}" type="slidenum">
              <a:rPr lang="en-US" smtClean="0">
                <a:latin typeface="Trebuchet MS" panose="020B0603020202020204" pitchFamily="34" charset="0"/>
              </a:rPr>
              <a:pPr/>
              <a:t>36</a:t>
            </a:fld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9" y="1161891"/>
            <a:ext cx="88104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86"/>
            <a:r>
              <a:rPr lang="en-US" sz="1200" dirty="0">
                <a:latin typeface="Trebuchet MS" panose="020B0603020202020204" pitchFamily="34" charset="0"/>
              </a:rPr>
              <a:t>InterConnect 2017 is the premier conference for cloud education and skills development. This year's curriculum will focus on Cloud, Hybrid, Internet of Things, Cognitive, Security, Managed Services and much more.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42045" y="3190647"/>
            <a:ext cx="8695580" cy="31162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defTabSz="914186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Call for Speakers closes on November 11, 2016.  To learn more visit: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  <a:hlinkClick r:id="rId2"/>
              </a:rPr>
              <a:t>http://ibm.com/interconnect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 </a:t>
            </a:r>
            <a:endParaRPr lang="en-US" sz="1400" b="1" dirty="0">
              <a:solidFill>
                <a:schemeClr val="accent6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9389" y="2051577"/>
            <a:ext cx="3161710" cy="9048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24" lvl="1" indent="-1714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altLang="en-US" sz="1200" dirty="0">
                <a:latin typeface="Trebuchet MS" panose="020B0603020202020204" pitchFamily="34" charset="0"/>
              </a:rPr>
              <a:t>Development &amp; Continuous Integration</a:t>
            </a:r>
          </a:p>
          <a:p>
            <a:pPr marL="292032" lvl="1" indent="-177758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altLang="en-US" sz="1200" dirty="0">
                <a:latin typeface="Trebuchet MS" panose="020B0603020202020204" pitchFamily="34" charset="0"/>
              </a:rPr>
              <a:t>DevOps for Mobile</a:t>
            </a:r>
          </a:p>
          <a:p>
            <a:pPr marL="292032" lvl="1" indent="-177758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altLang="en-US" sz="1200" dirty="0">
                <a:latin typeface="Trebuchet MS" panose="020B0603020202020204" pitchFamily="34" charset="0"/>
              </a:rPr>
              <a:t>DevOps for z Systems</a:t>
            </a:r>
          </a:p>
          <a:p>
            <a:pPr marL="292032" lvl="1" indent="-177758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altLang="en-US" sz="1200" dirty="0">
                <a:latin typeface="Trebuchet MS" panose="020B0603020202020204" pitchFamily="34" charset="0"/>
              </a:rPr>
              <a:t>Enterprise DevOps Transformation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91423" y="2051577"/>
            <a:ext cx="2827251" cy="110799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24" lvl="1" indent="-1714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altLang="en-US" sz="1200" dirty="0">
                <a:latin typeface="Trebuchet MS" panose="020B0603020202020204" pitchFamily="34" charset="0"/>
              </a:rPr>
              <a:t>Application Lifecycle Management</a:t>
            </a:r>
          </a:p>
          <a:p>
            <a:pPr marL="285724" lvl="1" indent="-1714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altLang="en-US" sz="1200" dirty="0">
                <a:latin typeface="Trebuchet MS" panose="020B0603020202020204" pitchFamily="34" charset="0"/>
              </a:rPr>
              <a:t>Application Management </a:t>
            </a:r>
          </a:p>
          <a:p>
            <a:pPr marL="292032" lvl="1" indent="-177758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altLang="en-US" sz="1200" dirty="0">
                <a:latin typeface="Trebuchet MS" panose="020B0603020202020204" pitchFamily="34" charset="0"/>
              </a:rPr>
              <a:t>Application Security</a:t>
            </a:r>
          </a:p>
          <a:p>
            <a:pPr marL="292032" lvl="1" indent="-177758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altLang="en-US" sz="1200" dirty="0">
                <a:latin typeface="Trebuchet MS" panose="020B0603020202020204" pitchFamily="34" charset="0"/>
              </a:rPr>
              <a:t>Continuous Delivery &amp; ARA</a:t>
            </a:r>
          </a:p>
          <a:p>
            <a:pPr marL="292032" lvl="1" indent="-177758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altLang="en-US" sz="1200" dirty="0">
                <a:latin typeface="Trebuchet MS" panose="020B0603020202020204" pitchFamily="34" charset="0"/>
              </a:rPr>
              <a:t>DevOps for Administrators </a:t>
            </a:r>
          </a:p>
        </p:txBody>
      </p:sp>
      <p:sp>
        <p:nvSpPr>
          <p:cNvPr id="9" name="Rectangle 8"/>
          <p:cNvSpPr/>
          <p:nvPr/>
        </p:nvSpPr>
        <p:spPr>
          <a:xfrm>
            <a:off x="6380931" y="2051577"/>
            <a:ext cx="2327632" cy="110799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24" lvl="1" indent="-1714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altLang="en-US" sz="1200" dirty="0">
                <a:latin typeface="Trebuchet MS" panose="020B0603020202020204" pitchFamily="34" charset="0"/>
              </a:rPr>
              <a:t>IT Operations Analytics</a:t>
            </a:r>
          </a:p>
          <a:p>
            <a:pPr marL="285724" lvl="1" indent="-1714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altLang="en-US" sz="1200" dirty="0">
                <a:latin typeface="Trebuchet MS" panose="020B0603020202020204" pitchFamily="34" charset="0"/>
              </a:rPr>
              <a:t>IT Operations Management</a:t>
            </a:r>
          </a:p>
          <a:p>
            <a:pPr marL="285724" lvl="1" indent="-1714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altLang="en-US" sz="1200" dirty="0">
                <a:latin typeface="Trebuchet MS" panose="020B0603020202020204" pitchFamily="34" charset="0"/>
              </a:rPr>
              <a:t>Methods &amp; Toolchains</a:t>
            </a:r>
          </a:p>
          <a:p>
            <a:pPr marL="285724" lvl="1" indent="-1714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altLang="en-US" sz="1200" dirty="0">
                <a:latin typeface="Trebuchet MS" panose="020B0603020202020204" pitchFamily="34" charset="0"/>
              </a:rPr>
              <a:t>Microservices</a:t>
            </a:r>
          </a:p>
          <a:p>
            <a:pPr marL="292032" lvl="1" indent="-177758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altLang="en-US" sz="1200" dirty="0">
                <a:latin typeface="Trebuchet MS" panose="020B0603020202020204" pitchFamily="34" charset="0"/>
              </a:rPr>
              <a:t>Software Testing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6192" y="1691425"/>
            <a:ext cx="8487243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Bef>
                <a:spcPts val="100"/>
              </a:spcBef>
            </a:pPr>
            <a:r>
              <a:rPr lang="en-US" sz="1600" b="1" dirty="0">
                <a:latin typeface="Trebuchet MS" panose="020B0603020202020204" pitchFamily="34" charset="0"/>
              </a:rPr>
              <a:t>Submit </a:t>
            </a:r>
            <a:r>
              <a:rPr lang="en-US" sz="1600" b="1">
                <a:latin typeface="Trebuchet MS" panose="020B0603020202020204" pitchFamily="34" charset="0"/>
              </a:rPr>
              <a:t>your DevOps speaker proposal under these sub-topics</a:t>
            </a:r>
            <a:endParaRPr lang="en-US" sz="1600" b="1" dirty="0">
              <a:latin typeface="Trebuchet MS" panose="020B0603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72" y="-921"/>
            <a:ext cx="9148372" cy="1122224"/>
          </a:xfrm>
          <a:prstGeom prst="rect">
            <a:avLst/>
          </a:prstGeom>
        </p:spPr>
      </p:pic>
      <p:sp>
        <p:nvSpPr>
          <p:cNvPr id="16" name="AutoShape 4" descr="Image result for ibm interconnect 201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575" y="3532781"/>
            <a:ext cx="8867045" cy="146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927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29" y="134233"/>
            <a:ext cx="8089900" cy="432197"/>
          </a:xfrm>
        </p:spPr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1456131" name="Rectangle 3"/>
          <p:cNvSpPr>
            <a:spLocks noGrp="1" noChangeArrowheads="1"/>
          </p:cNvSpPr>
          <p:nvPr>
            <p:ph idx="1"/>
          </p:nvPr>
        </p:nvSpPr>
        <p:spPr>
          <a:xfrm>
            <a:off x="893763" y="1059657"/>
            <a:ext cx="7815262" cy="3370660"/>
          </a:xfrm>
        </p:spPr>
        <p:txBody>
          <a:bodyPr/>
          <a:lstStyle/>
          <a:p>
            <a:r>
              <a:rPr lang="en-US" sz="2000" dirty="0">
                <a:hlinkClick r:id="rId3"/>
              </a:rPr>
              <a:t>amfred@us.ibm.com</a:t>
            </a:r>
            <a:endParaRPr lang="en-US" sz="1800" dirty="0"/>
          </a:p>
          <a:p>
            <a:r>
              <a:rPr lang="en-US" sz="2000" dirty="0"/>
              <a:t>@</a:t>
            </a:r>
            <a:r>
              <a:rPr lang="en-US" sz="2000" dirty="0" err="1"/>
              <a:t>DukeAMO</a:t>
            </a: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See also: free </a:t>
            </a:r>
            <a:r>
              <a:rPr lang="en-US" sz="2000" dirty="0" err="1"/>
              <a:t>Bluemix</a:t>
            </a:r>
            <a:r>
              <a:rPr lang="en-US" sz="2000" dirty="0"/>
              <a:t> Garage Method handouts, </a:t>
            </a:r>
            <a:r>
              <a:rPr lang="en-US" dirty="0"/>
              <a:t>IBM booth, and </a:t>
            </a:r>
            <a:r>
              <a:rPr lang="en-US" dirty="0">
                <a:hlinkClick r:id="rId4"/>
              </a:rPr>
              <a:t>https://www.ibm.com/devops/method/category/practices</a:t>
            </a:r>
            <a:r>
              <a:rPr lang="en-US" dirty="0"/>
              <a:t> </a:t>
            </a:r>
            <a:endParaRPr lang="en-US" sz="2000" dirty="0"/>
          </a:p>
          <a:p>
            <a:endParaRPr lang="en-US" dirty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3200" dirty="0"/>
              <a:t>Thank You!</a:t>
            </a:r>
          </a:p>
          <a:p>
            <a:pPr>
              <a:buFont typeface="Wingdings" pitchFamily="2" charset="2"/>
              <a:buNone/>
            </a:pPr>
            <a:endParaRPr lang="en-US" sz="2000" dirty="0">
              <a:solidFill>
                <a:srgbClr val="0000CC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BF6F51-5C40-46DE-838D-7D1AE448E117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  <p:transition advTm="2275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Marketplace Landing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33BB7-1579-411C-B23B-33AB252A5C4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Screen Shot 2016-11-04 at 12.11.43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886" y="839741"/>
            <a:ext cx="4500801" cy="2413749"/>
          </a:xfrm>
          <a:prstGeom prst="rect">
            <a:avLst/>
          </a:prstGeom>
        </p:spPr>
      </p:pic>
      <p:pic>
        <p:nvPicPr>
          <p:cNvPr id="7" name="Picture 6" descr="Screen Shot 2016-11-04 at 12.22.41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7087" y="1712017"/>
            <a:ext cx="4521810" cy="2421829"/>
          </a:xfrm>
          <a:prstGeom prst="rect">
            <a:avLst/>
          </a:prstGeom>
        </p:spPr>
      </p:pic>
      <p:pic>
        <p:nvPicPr>
          <p:cNvPr id="8" name="Picture 7" descr="Screen Shot 2016-11-04 at 12.25.06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1329" y="2522938"/>
            <a:ext cx="4519475" cy="24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2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and Navigation Pages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33BB7-1579-411C-B23B-33AB252A5C4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 descr="Screen Shot 2016-11-04 at 1.54.31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550" y="827434"/>
            <a:ext cx="3987224" cy="2129892"/>
          </a:xfrm>
          <a:prstGeom prst="rect">
            <a:avLst/>
          </a:prstGeom>
        </p:spPr>
      </p:pic>
      <p:pic>
        <p:nvPicPr>
          <p:cNvPr id="6" name="Picture 5" descr="Screen Shot 2016-11-04 at 1.54.55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367" y="1529334"/>
            <a:ext cx="4005898" cy="2155716"/>
          </a:xfrm>
          <a:prstGeom prst="rect">
            <a:avLst/>
          </a:prstGeom>
        </p:spPr>
      </p:pic>
      <p:pic>
        <p:nvPicPr>
          <p:cNvPr id="7" name="Picture 6" descr="Screen Shot 2016-11-04 at 1.56.32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1394" y="2181250"/>
            <a:ext cx="4048352" cy="2180102"/>
          </a:xfrm>
          <a:prstGeom prst="rect">
            <a:avLst/>
          </a:prstGeom>
        </p:spPr>
      </p:pic>
      <p:pic>
        <p:nvPicPr>
          <p:cNvPr id="8" name="Picture 7" descr="Screen Shot 2016-11-04 at 1.57.08 A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137" y="2833305"/>
            <a:ext cx="4034537" cy="217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6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Details Pages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33BB7-1579-411C-B23B-33AB252A5C4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Screen Shot 2016-11-04 at 12.15.12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550" y="745611"/>
            <a:ext cx="4491462" cy="2285296"/>
          </a:xfrm>
          <a:prstGeom prst="rect">
            <a:avLst/>
          </a:prstGeom>
        </p:spPr>
      </p:pic>
      <p:pic>
        <p:nvPicPr>
          <p:cNvPr id="7" name="Picture 6" descr="Screen Shot 2016-11-04 at 12.16.02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1259" y="2507025"/>
            <a:ext cx="4528813" cy="2423872"/>
          </a:xfrm>
          <a:prstGeom prst="rect">
            <a:avLst/>
          </a:prstGeom>
        </p:spPr>
      </p:pic>
      <p:pic>
        <p:nvPicPr>
          <p:cNvPr id="6" name="Picture 5" descr="Screen Shot 2016-11-04 at 12.15.37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3476" y="1279455"/>
            <a:ext cx="4511370" cy="24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0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222659" name="Rectangle 3"/>
          <p:cNvSpPr>
            <a:spLocks noGrp="1" noChangeArrowheads="1"/>
          </p:cNvSpPr>
          <p:nvPr>
            <p:ph idx="1"/>
          </p:nvPr>
        </p:nvSpPr>
        <p:spPr>
          <a:xfrm>
            <a:off x="703263" y="1302544"/>
            <a:ext cx="7999412" cy="27658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is </a:t>
            </a:r>
            <a:r>
              <a:rPr lang="en-US" dirty="0" err="1"/>
              <a:t>DevOps</a:t>
            </a:r>
            <a:r>
              <a:rPr lang="en-US" dirty="0"/>
              <a:t> important to IBM?</a:t>
            </a:r>
          </a:p>
          <a:p>
            <a:r>
              <a:rPr lang="en-US" dirty="0"/>
              <a:t>To be more competitive.</a:t>
            </a:r>
          </a:p>
          <a:p>
            <a:r>
              <a:rPr lang="en-US" dirty="0"/>
              <a:t>To streamline our engineering and operations.</a:t>
            </a:r>
          </a:p>
          <a:p>
            <a:r>
              <a:rPr lang="en-US" dirty="0"/>
              <a:t>To foster highly skilled, engaged teams.</a:t>
            </a:r>
          </a:p>
          <a:p>
            <a:r>
              <a:rPr lang="en-US" dirty="0"/>
              <a:t>To further a culture of innovation and excellence.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72FC68-24D4-46A7-98B4-5DEBC60697FF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24390"/>
      </p:ext>
    </p:extLst>
  </p:cSld>
  <p:clrMapOvr>
    <a:masterClrMapping/>
  </p:clrMapOvr>
  <p:transition advTm="374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8" y="188052"/>
            <a:ext cx="8245475" cy="859315"/>
          </a:xfrm>
          <a:noFill/>
        </p:spPr>
        <p:txBody>
          <a:bodyPr/>
          <a:lstStyle/>
          <a:p>
            <a:r>
              <a:rPr lang="en-US" dirty="0"/>
              <a:t>A bit of history: </a:t>
            </a:r>
            <a:br>
              <a:rPr lang="en-US" dirty="0"/>
            </a:br>
            <a:r>
              <a:rPr lang="en-US" dirty="0" err="1"/>
              <a:t>DevOps</a:t>
            </a:r>
            <a:r>
              <a:rPr lang="en-US" dirty="0"/>
              <a:t> early adopters at IBM</a:t>
            </a:r>
          </a:p>
        </p:txBody>
      </p:sp>
      <p:sp>
        <p:nvSpPr>
          <p:cNvPr id="1224707" name="Rectangle 3"/>
          <p:cNvSpPr>
            <a:spLocks noGrp="1" noChangeArrowheads="1"/>
          </p:cNvSpPr>
          <p:nvPr>
            <p:ph idx="1"/>
          </p:nvPr>
        </p:nvSpPr>
        <p:spPr>
          <a:xfrm rot="9432661" flipV="1">
            <a:off x="5801" y="2430244"/>
            <a:ext cx="5768099" cy="264501"/>
          </a:xfrm>
        </p:spPr>
        <p:txBody>
          <a:bodyPr/>
          <a:lstStyle/>
          <a:p>
            <a:pPr>
              <a:lnSpc>
                <a:spcPct val="84000"/>
              </a:lnSpc>
              <a:buNone/>
            </a:pPr>
            <a:r>
              <a:rPr lang="en-US" sz="1600" dirty="0"/>
              <a:t>Rational/Tivoli </a:t>
            </a:r>
            <a:r>
              <a:rPr lang="en-US" sz="1600" dirty="0" err="1"/>
              <a:t>DevOps</a:t>
            </a:r>
            <a:r>
              <a:rPr lang="en-US" sz="1600" dirty="0"/>
              <a:t> advanced technology team</a:t>
            </a:r>
            <a:endParaRPr lang="en-US" sz="1600" i="1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53F135-C42D-45D5-B018-AC3F7C118A8A}" type="slidenum">
              <a:rPr lang="en-US"/>
              <a:pPr/>
              <a:t>8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3145511"/>
              </p:ext>
            </p:extLst>
          </p:nvPr>
        </p:nvGraphicFramePr>
        <p:xfrm>
          <a:off x="245525" y="3967882"/>
          <a:ext cx="8361802" cy="826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 rot="20278078">
            <a:off x="1241634" y="2946453"/>
            <a:ext cx="42737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First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DevOps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consulting practices</a:t>
            </a:r>
          </a:p>
        </p:txBody>
      </p:sp>
      <p:sp>
        <p:nvSpPr>
          <p:cNvPr id="7" name="Rectangle 6"/>
          <p:cNvSpPr/>
          <p:nvPr/>
        </p:nvSpPr>
        <p:spPr>
          <a:xfrm rot="20249390">
            <a:off x="3136274" y="2341555"/>
            <a:ext cx="5578613" cy="512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84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cs typeface="Arial" pitchFamily="34" charset="0"/>
              </a:rPr>
              <a:t>IBM acquires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itchFamily="34" charset="0"/>
              </a:rPr>
              <a:t>UrbanCode</a:t>
            </a:r>
            <a:endParaRPr lang="en-US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algn="l">
              <a:lnSpc>
                <a:spcPct val="84000"/>
              </a:lnSpc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  <a:cs typeface="Arial" pitchFamily="34" charset="0"/>
              </a:rPr>
              <a:t>DevOps</a:t>
            </a:r>
            <a:r>
              <a:rPr lang="en-US" dirty="0">
                <a:solidFill>
                  <a:schemeClr val="tx1"/>
                </a:solidFill>
                <a:latin typeface="+mn-lt"/>
                <a:cs typeface="Arial" pitchFamily="34" charset="0"/>
              </a:rPr>
              <a:t> practices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within legacy software teams</a:t>
            </a:r>
          </a:p>
        </p:txBody>
      </p:sp>
      <p:sp>
        <p:nvSpPr>
          <p:cNvPr id="8" name="Rectangle 7"/>
          <p:cNvSpPr/>
          <p:nvPr/>
        </p:nvSpPr>
        <p:spPr>
          <a:xfrm rot="20282013">
            <a:off x="5126592" y="2364404"/>
            <a:ext cx="4307296" cy="71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84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Service Engage</a:t>
            </a:r>
          </a:p>
          <a:p>
            <a:pPr algn="l">
              <a:lnSpc>
                <a:spcPct val="84000"/>
              </a:lnSpc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DevOps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enablement training</a:t>
            </a:r>
          </a:p>
          <a:p>
            <a:pPr algn="l">
              <a:lnSpc>
                <a:spcPct val="84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IBM Design Thinking</a:t>
            </a:r>
          </a:p>
        </p:txBody>
      </p:sp>
      <p:sp>
        <p:nvSpPr>
          <p:cNvPr id="9" name="Rectangle 8"/>
          <p:cNvSpPr/>
          <p:nvPr/>
        </p:nvSpPr>
        <p:spPr>
          <a:xfrm rot="20279010">
            <a:off x="6527830" y="2821568"/>
            <a:ext cx="3170854" cy="512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84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Whitewater</a:t>
            </a:r>
          </a:p>
          <a:p>
            <a:pPr algn="l">
              <a:lnSpc>
                <a:spcPct val="84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IBM Marketplace reboot</a:t>
            </a:r>
          </a:p>
        </p:txBody>
      </p:sp>
      <p:sp>
        <p:nvSpPr>
          <p:cNvPr id="10" name="Rectangle 9"/>
          <p:cNvSpPr/>
          <p:nvPr/>
        </p:nvSpPr>
        <p:spPr>
          <a:xfrm rot="20278078">
            <a:off x="759066" y="2902733"/>
            <a:ext cx="42737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IBM acquires Green Hat</a:t>
            </a:r>
          </a:p>
        </p:txBody>
      </p:sp>
    </p:spTree>
    <p:extLst>
      <p:ext uri="{BB962C8B-B14F-4D97-AF65-F5344CB8AC3E}">
        <p14:creationId xmlns:p14="http://schemas.microsoft.com/office/powerpoint/2010/main" val="636960225"/>
      </p:ext>
    </p:extLst>
  </p:cSld>
  <p:clrMapOvr>
    <a:masterClrMapping/>
  </p:clrMapOvr>
  <p:transition advTm="23617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IBM Cloud Marketplace in early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781799"/>
            <a:ext cx="8320293" cy="36449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Roughly 150 products from the IBM Cloud division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FFFF"/>
                </a:solidFill>
              </a:rPr>
              <a:t>Business agility issues: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Slow, manual product onboarding process took 2+ months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4 week sprint cycles: at least 4-8 weeks for a rendering change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FFFF"/>
                </a:solidFill>
              </a:rPr>
              <a:t>Usability issues: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Only a few products were actually available to purchase online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Content quality was poor: text-only, garbage characters, etc.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Ugly, drab rendering that was difficult to change</a:t>
            </a:r>
          </a:p>
          <a:p>
            <a:pPr marL="339725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33BB7-1579-411C-B23B-33AB252A5C4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126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Add Speaker Name here&amp;#x0D;&amp;#x0A;Add Speaker Title here&amp;quot;&quot;/&gt;&lt;property id=&quot;20307&quot; value=&quot;258&quot;/&gt;&lt;/object&gt;&lt;object type=&quot;3&quot; unique_id=&quot;10005&quot;&gt;&lt;property id=&quot;20148&quot; value=&quot;5&quot;/&gt;&lt;property id=&quot;20300&quot; value=&quot;Slide 2&quot;/&gt;&lt;property id=&quot;20307&quot; value=&quot;285&quot;/&gt;&lt;/object&gt;&lt;object type=&quot;3&quot; unique_id=&quot;10006&quot;&gt;&lt;property id=&quot;20148&quot; value=&quot;5&quot;/&gt;&lt;property id=&quot;20300&quot; value=&quot;Slide 3 - &amp;quot;How much do you know about this topic?&amp;quot;&quot;/&gt;&lt;property id=&quot;20307&quot; value=&quot;294&quot;/&gt;&lt;/object&gt;&lt;object type=&quot;3&quot; unique_id=&quot;10007&quot;&gt;&lt;property id=&quot;20148&quot; value=&quot;5&quot;/&gt;&lt;property id=&quot;20300&quot; value=&quot;Slide 4 - &amp;quot;Objectives&amp;quot;&quot;/&gt;&lt;property id=&quot;20307&quot; value=&quot;292&quot;/&gt;&lt;/object&gt;&lt;object type=&quot;3&quot; unique_id=&quot;10008&quot;&gt;&lt;property id=&quot;20148&quot; value=&quot;5&quot;/&gt;&lt;property id=&quot;20300&quot; value=&quot;Slide 5 - &amp;quot;Agenda&amp;quot;&quot;/&gt;&lt;property id=&quot;20307&quot; value=&quot;268&quot;/&gt;&lt;/object&gt;&lt;object type=&quot;3&quot; unique_id=&quot;10009&quot;&gt;&lt;property id=&quot;20148&quot; value=&quot;5&quot;/&gt;&lt;property id=&quot;20300&quot; value=&quot;Slide 6 - &amp;quot;Introduction&amp;quot;&quot;/&gt;&lt;property id=&quot;20307&quot; value=&quot;269&quot;/&gt;&lt;/object&gt;&lt;object type=&quot;3&quot; unique_id=&quot;10010&quot;&gt;&lt;property id=&quot;20148&quot; value=&quot;5&quot;/&gt;&lt;property id=&quot;20300&quot; value=&quot;Slide 7 - &amp;quot;Topic Title&amp;quot;&quot;/&gt;&lt;property id=&quot;20307&quot; value=&quot;270&quot;/&gt;&lt;/object&gt;&lt;object type=&quot;3&quot; unique_id=&quot;10011&quot;&gt;&lt;property id=&quot;20148&quot; value=&quot;5&quot;/&gt;&lt;property id=&quot;20300&quot; value=&quot;Slide 8 - &amp;quot;Conclusion&amp;quot;&quot;/&gt;&lt;property id=&quot;20307&quot; value=&quot;274&quot;/&gt;&lt;/object&gt;&lt;object type=&quot;3&quot; unique_id=&quot;10012&quot;&gt;&lt;property id=&quot;20148&quot; value=&quot;5&quot;/&gt;&lt;property id=&quot;20300&quot; value=&quot;Slide 9 - &amp;quot;Review of Objectives&amp;quot;&quot;/&gt;&lt;property id=&quot;20307&quot; value=&quot;275&quot;/&gt;&lt;/object&gt;&lt;object type=&quot;3&quot; unique_id=&quot;10013&quot;&gt;&lt;property id=&quot;20148&quot; value=&quot;5&quot;/&gt;&lt;property id=&quot;20300&quot; value=&quot;Slide 10&quot;/&gt;&lt;property id=&quot;20307&quot; value=&quot;295&quot;/&gt;&lt;/object&gt;&lt;object type=&quot;3&quot; unique_id=&quot;10014&quot;&gt;&lt;property id=&quot;20148&quot; value=&quot;5&quot;/&gt;&lt;property id=&quot;20300&quot; value=&quot;Slide 11 - &amp;quot;For more interaction …&amp;quot;&quot;/&gt;&lt;property id=&quot;20307&quot; value=&quot;296&quot;/&gt;&lt;/object&gt;&lt;object type=&quot;3&quot; unique_id=&quot;10015&quot;&gt;&lt;property id=&quot;20148&quot; value=&quot;5&quot;/&gt;&lt;property id=&quot;20300&quot; value=&quot;Slide 12 - &amp;quot;Thank you for participating&amp;quot;&quot;/&gt;&lt;property id=&quot;20307&quot; value=&quot;290&quot;/&gt;&lt;/object&gt;&lt;object type=&quot;3&quot; unique_id=&quot;10016&quot;&gt;&lt;property id=&quot;20148&quot; value=&quot;5&quot;/&gt;&lt;property id=&quot;20300&quot; value=&quot;Slide 13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ibm-digital-theme">
  <a:themeElements>
    <a:clrScheme name="IBM_Watson 1">
      <a:dk1>
        <a:srgbClr val="EBEBED"/>
      </a:dk1>
      <a:lt1>
        <a:srgbClr val="FFFFFF"/>
      </a:lt1>
      <a:dk2>
        <a:srgbClr val="001934"/>
      </a:dk2>
      <a:lt2>
        <a:srgbClr val="FFFFFF"/>
      </a:lt2>
      <a:accent1>
        <a:srgbClr val="8CC63F"/>
      </a:accent1>
      <a:accent2>
        <a:srgbClr val="17AF4B"/>
      </a:accent2>
      <a:accent3>
        <a:srgbClr val="F19027"/>
      </a:accent3>
      <a:accent4>
        <a:srgbClr val="00B2EF"/>
      </a:accent4>
      <a:accent5>
        <a:srgbClr val="004266"/>
      </a:accent5>
      <a:accent6>
        <a:srgbClr val="83D1F5"/>
      </a:accent6>
      <a:hlink>
        <a:srgbClr val="00B2F2"/>
      </a:hlink>
      <a:folHlink>
        <a:srgbClr val="004069"/>
      </a:folHlink>
    </a:clrScheme>
    <a:fontScheme name="Default Desig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001230"/>
        </a:lt1>
        <a:dk2>
          <a:srgbClr val="000000"/>
        </a:dk2>
        <a:lt2>
          <a:srgbClr val="EBEBED"/>
        </a:lt2>
        <a:accent1>
          <a:srgbClr val="00B2F2"/>
        </a:accent1>
        <a:accent2>
          <a:srgbClr val="004069"/>
        </a:accent2>
        <a:accent3>
          <a:srgbClr val="AAAAAD"/>
        </a:accent3>
        <a:accent4>
          <a:srgbClr val="000000"/>
        </a:accent4>
        <a:accent5>
          <a:srgbClr val="AAD5F7"/>
        </a:accent5>
        <a:accent6>
          <a:srgbClr val="00395E"/>
        </a:accent6>
        <a:hlink>
          <a:srgbClr val="6BC72B"/>
        </a:hlink>
        <a:folHlink>
          <a:srgbClr val="00B04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EBEBED"/>
        </a:dk1>
        <a:lt1>
          <a:srgbClr val="FFFFFF"/>
        </a:lt1>
        <a:dk2>
          <a:srgbClr val="001230"/>
        </a:dk2>
        <a:lt2>
          <a:srgbClr val="FFFFFF"/>
        </a:lt2>
        <a:accent1>
          <a:srgbClr val="00B2F2"/>
        </a:accent1>
        <a:accent2>
          <a:srgbClr val="004069"/>
        </a:accent2>
        <a:accent3>
          <a:srgbClr val="AAAAAD"/>
        </a:accent3>
        <a:accent4>
          <a:srgbClr val="DADADA"/>
        </a:accent4>
        <a:accent5>
          <a:srgbClr val="AAD5F7"/>
        </a:accent5>
        <a:accent6>
          <a:srgbClr val="00395E"/>
        </a:accent6>
        <a:hlink>
          <a:srgbClr val="6BC72B"/>
        </a:hlink>
        <a:folHlink>
          <a:srgbClr val="00B04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3_ibm-digital-theme">
  <a:themeElements>
    <a:clrScheme name="IBM_Watson 1">
      <a:dk1>
        <a:srgbClr val="EBEBED"/>
      </a:dk1>
      <a:lt1>
        <a:srgbClr val="FFFFFF"/>
      </a:lt1>
      <a:dk2>
        <a:srgbClr val="001934"/>
      </a:dk2>
      <a:lt2>
        <a:srgbClr val="FFFFFF"/>
      </a:lt2>
      <a:accent1>
        <a:srgbClr val="8CC63F"/>
      </a:accent1>
      <a:accent2>
        <a:srgbClr val="17AF4B"/>
      </a:accent2>
      <a:accent3>
        <a:srgbClr val="F19027"/>
      </a:accent3>
      <a:accent4>
        <a:srgbClr val="00B2EF"/>
      </a:accent4>
      <a:accent5>
        <a:srgbClr val="004266"/>
      </a:accent5>
      <a:accent6>
        <a:srgbClr val="83D1F5"/>
      </a:accent6>
      <a:hlink>
        <a:srgbClr val="00B2F2"/>
      </a:hlink>
      <a:folHlink>
        <a:srgbClr val="004069"/>
      </a:folHlink>
    </a:clrScheme>
    <a:fontScheme name="Default Desig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001230"/>
        </a:lt1>
        <a:dk2>
          <a:srgbClr val="000000"/>
        </a:dk2>
        <a:lt2>
          <a:srgbClr val="EBEBED"/>
        </a:lt2>
        <a:accent1>
          <a:srgbClr val="00B2F2"/>
        </a:accent1>
        <a:accent2>
          <a:srgbClr val="004069"/>
        </a:accent2>
        <a:accent3>
          <a:srgbClr val="AAAAAD"/>
        </a:accent3>
        <a:accent4>
          <a:srgbClr val="000000"/>
        </a:accent4>
        <a:accent5>
          <a:srgbClr val="AAD5F7"/>
        </a:accent5>
        <a:accent6>
          <a:srgbClr val="00395E"/>
        </a:accent6>
        <a:hlink>
          <a:srgbClr val="6BC72B"/>
        </a:hlink>
        <a:folHlink>
          <a:srgbClr val="00B04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EBEBED"/>
        </a:dk1>
        <a:lt1>
          <a:srgbClr val="FFFFFF"/>
        </a:lt1>
        <a:dk2>
          <a:srgbClr val="001230"/>
        </a:dk2>
        <a:lt2>
          <a:srgbClr val="FFFFFF"/>
        </a:lt2>
        <a:accent1>
          <a:srgbClr val="00B2F2"/>
        </a:accent1>
        <a:accent2>
          <a:srgbClr val="004069"/>
        </a:accent2>
        <a:accent3>
          <a:srgbClr val="AAAAAD"/>
        </a:accent3>
        <a:accent4>
          <a:srgbClr val="DADADA"/>
        </a:accent4>
        <a:accent5>
          <a:srgbClr val="AAD5F7"/>
        </a:accent5>
        <a:accent6>
          <a:srgbClr val="00395E"/>
        </a:accent6>
        <a:hlink>
          <a:srgbClr val="6BC72B"/>
        </a:hlink>
        <a:folHlink>
          <a:srgbClr val="00B04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3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3_Ending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4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4_Ending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Ending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ibm-digital-theme">
  <a:themeElements>
    <a:clrScheme name="IBM_Watson 1">
      <a:dk1>
        <a:srgbClr val="EBEBED"/>
      </a:dk1>
      <a:lt1>
        <a:srgbClr val="FFFFFF"/>
      </a:lt1>
      <a:dk2>
        <a:srgbClr val="001934"/>
      </a:dk2>
      <a:lt2>
        <a:srgbClr val="FFFFFF"/>
      </a:lt2>
      <a:accent1>
        <a:srgbClr val="8CC63F"/>
      </a:accent1>
      <a:accent2>
        <a:srgbClr val="17AF4B"/>
      </a:accent2>
      <a:accent3>
        <a:srgbClr val="F19027"/>
      </a:accent3>
      <a:accent4>
        <a:srgbClr val="00B2EF"/>
      </a:accent4>
      <a:accent5>
        <a:srgbClr val="004266"/>
      </a:accent5>
      <a:accent6>
        <a:srgbClr val="83D1F5"/>
      </a:accent6>
      <a:hlink>
        <a:srgbClr val="00B2F2"/>
      </a:hlink>
      <a:folHlink>
        <a:srgbClr val="004069"/>
      </a:folHlink>
    </a:clrScheme>
    <a:fontScheme name="Default Desig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001230"/>
        </a:lt1>
        <a:dk2>
          <a:srgbClr val="000000"/>
        </a:dk2>
        <a:lt2>
          <a:srgbClr val="EBEBED"/>
        </a:lt2>
        <a:accent1>
          <a:srgbClr val="00B2F2"/>
        </a:accent1>
        <a:accent2>
          <a:srgbClr val="004069"/>
        </a:accent2>
        <a:accent3>
          <a:srgbClr val="AAAAAD"/>
        </a:accent3>
        <a:accent4>
          <a:srgbClr val="000000"/>
        </a:accent4>
        <a:accent5>
          <a:srgbClr val="AAD5F7"/>
        </a:accent5>
        <a:accent6>
          <a:srgbClr val="00395E"/>
        </a:accent6>
        <a:hlink>
          <a:srgbClr val="6BC72B"/>
        </a:hlink>
        <a:folHlink>
          <a:srgbClr val="00B04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EBEBED"/>
        </a:dk1>
        <a:lt1>
          <a:srgbClr val="FFFFFF"/>
        </a:lt1>
        <a:dk2>
          <a:srgbClr val="001230"/>
        </a:dk2>
        <a:lt2>
          <a:srgbClr val="FFFFFF"/>
        </a:lt2>
        <a:accent1>
          <a:srgbClr val="00B2F2"/>
        </a:accent1>
        <a:accent2>
          <a:srgbClr val="004069"/>
        </a:accent2>
        <a:accent3>
          <a:srgbClr val="AAAAAD"/>
        </a:accent3>
        <a:accent4>
          <a:srgbClr val="DADADA"/>
        </a:accent4>
        <a:accent5>
          <a:srgbClr val="AAD5F7"/>
        </a:accent5>
        <a:accent6>
          <a:srgbClr val="00395E"/>
        </a:accent6>
        <a:hlink>
          <a:srgbClr val="6BC72B"/>
        </a:hlink>
        <a:folHlink>
          <a:srgbClr val="00B04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Ending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ibm-digital-theme">
  <a:themeElements>
    <a:clrScheme name="IBM_Watson 1">
      <a:dk1>
        <a:srgbClr val="EBEBED"/>
      </a:dk1>
      <a:lt1>
        <a:srgbClr val="FFFFFF"/>
      </a:lt1>
      <a:dk2>
        <a:srgbClr val="001934"/>
      </a:dk2>
      <a:lt2>
        <a:srgbClr val="FFFFFF"/>
      </a:lt2>
      <a:accent1>
        <a:srgbClr val="8CC63F"/>
      </a:accent1>
      <a:accent2>
        <a:srgbClr val="17AF4B"/>
      </a:accent2>
      <a:accent3>
        <a:srgbClr val="F19027"/>
      </a:accent3>
      <a:accent4>
        <a:srgbClr val="00B2EF"/>
      </a:accent4>
      <a:accent5>
        <a:srgbClr val="004266"/>
      </a:accent5>
      <a:accent6>
        <a:srgbClr val="83D1F5"/>
      </a:accent6>
      <a:hlink>
        <a:srgbClr val="00B2F2"/>
      </a:hlink>
      <a:folHlink>
        <a:srgbClr val="004069"/>
      </a:folHlink>
    </a:clrScheme>
    <a:fontScheme name="Default Desig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001230"/>
        </a:lt1>
        <a:dk2>
          <a:srgbClr val="000000"/>
        </a:dk2>
        <a:lt2>
          <a:srgbClr val="EBEBED"/>
        </a:lt2>
        <a:accent1>
          <a:srgbClr val="00B2F2"/>
        </a:accent1>
        <a:accent2>
          <a:srgbClr val="004069"/>
        </a:accent2>
        <a:accent3>
          <a:srgbClr val="AAAAAD"/>
        </a:accent3>
        <a:accent4>
          <a:srgbClr val="000000"/>
        </a:accent4>
        <a:accent5>
          <a:srgbClr val="AAD5F7"/>
        </a:accent5>
        <a:accent6>
          <a:srgbClr val="00395E"/>
        </a:accent6>
        <a:hlink>
          <a:srgbClr val="6BC72B"/>
        </a:hlink>
        <a:folHlink>
          <a:srgbClr val="00B04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EBEBED"/>
        </a:dk1>
        <a:lt1>
          <a:srgbClr val="FFFFFF"/>
        </a:lt1>
        <a:dk2>
          <a:srgbClr val="001230"/>
        </a:dk2>
        <a:lt2>
          <a:srgbClr val="FFFFFF"/>
        </a:lt2>
        <a:accent1>
          <a:srgbClr val="00B2F2"/>
        </a:accent1>
        <a:accent2>
          <a:srgbClr val="004069"/>
        </a:accent2>
        <a:accent3>
          <a:srgbClr val="AAAAAD"/>
        </a:accent3>
        <a:accent4>
          <a:srgbClr val="DADADA"/>
        </a:accent4>
        <a:accent5>
          <a:srgbClr val="AAD5F7"/>
        </a:accent5>
        <a:accent6>
          <a:srgbClr val="00395E"/>
        </a:accent6>
        <a:hlink>
          <a:srgbClr val="6BC72B"/>
        </a:hlink>
        <a:folHlink>
          <a:srgbClr val="00B04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Ending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ibm-digital-theme.thmx</Template>
  <TotalTime>31054</TotalTime>
  <Words>1403</Words>
  <Application>Microsoft Macintosh PowerPoint</Application>
  <PresentationFormat>On-screen Show (16:9)</PresentationFormat>
  <Paragraphs>291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37</vt:i4>
      </vt:variant>
    </vt:vector>
  </HeadingPairs>
  <TitlesOfParts>
    <vt:vector size="55" baseType="lpstr">
      <vt:lpstr>Arial</vt:lpstr>
      <vt:lpstr>Trebuchet MS</vt:lpstr>
      <vt:lpstr>Verdana</vt:lpstr>
      <vt:lpstr>Wingdings</vt:lpstr>
      <vt:lpstr>ibm-digital-theme</vt:lpstr>
      <vt:lpstr>Custom Design</vt:lpstr>
      <vt:lpstr>Ending</vt:lpstr>
      <vt:lpstr>1_ibm-digital-theme</vt:lpstr>
      <vt:lpstr>1_Custom Design</vt:lpstr>
      <vt:lpstr>1_Ending</vt:lpstr>
      <vt:lpstr>2_ibm-digital-theme</vt:lpstr>
      <vt:lpstr>2_Custom Design</vt:lpstr>
      <vt:lpstr>2_Ending</vt:lpstr>
      <vt:lpstr>3_ibm-digital-theme</vt:lpstr>
      <vt:lpstr>3_Custom Design</vt:lpstr>
      <vt:lpstr>3_Ending</vt:lpstr>
      <vt:lpstr>4_Custom Design</vt:lpstr>
      <vt:lpstr>4_Ending</vt:lpstr>
      <vt:lpstr>Adapting the Squad Model at IBM:  DevOps and the IBM Marketplace </vt:lpstr>
      <vt:lpstr>Objectives</vt:lpstr>
      <vt:lpstr>IBM Universal Marketplace</vt:lpstr>
      <vt:lpstr>Marketplace Landing Page</vt:lpstr>
      <vt:lpstr>Search and Navigation Pages</vt:lpstr>
      <vt:lpstr>Product Details Pages</vt:lpstr>
      <vt:lpstr>Introduction</vt:lpstr>
      <vt:lpstr>A bit of history:  DevOps early adopters at IBM</vt:lpstr>
      <vt:lpstr>The IBM Cloud Marketplace in early 2015</vt:lpstr>
      <vt:lpstr>Watson Analytics – November 2014</vt:lpstr>
      <vt:lpstr>Watson Analytics – June 2015</vt:lpstr>
      <vt:lpstr>Step 1: Build a more agile organization</vt:lpstr>
      <vt:lpstr>Some favorite DevOps practices</vt:lpstr>
      <vt:lpstr>Bluemix Garage Method Reference Material</vt:lpstr>
      <vt:lpstr>Heritage</vt:lpstr>
      <vt:lpstr>Heritage</vt:lpstr>
      <vt:lpstr>Heritage</vt:lpstr>
      <vt:lpstr>Making a huge company feel small</vt:lpstr>
      <vt:lpstr>What makes us tick?   </vt:lpstr>
      <vt:lpstr>What is the scale?</vt:lpstr>
      <vt:lpstr>Step 2: Bake-off</vt:lpstr>
      <vt:lpstr>Step 3: Globalize and Localize</vt:lpstr>
      <vt:lpstr>Step 4: Cut Over and Scale Up</vt:lpstr>
      <vt:lpstr>Scale</vt:lpstr>
      <vt:lpstr>It works! 99.4% uptime vs. 96.5% uptime</vt:lpstr>
      <vt:lpstr>Design Improvements</vt:lpstr>
      <vt:lpstr>Example: Iterative Design</vt:lpstr>
      <vt:lpstr>Marketplace Search: 6 Months Ago, Now</vt:lpstr>
      <vt:lpstr>Watson Analytics – June 2015</vt:lpstr>
      <vt:lpstr>Watson Analytics – February 2016</vt:lpstr>
      <vt:lpstr>Watson Analytics – October 2016</vt:lpstr>
      <vt:lpstr>Landing Page: September 2015, November 2016</vt:lpstr>
      <vt:lpstr>Designers in squads</vt:lpstr>
      <vt:lpstr>What’s next: becoming more data driven</vt:lpstr>
      <vt:lpstr>Major challenges: what I’m hoping to learn</vt:lpstr>
      <vt:lpstr>PowerPoint Presentation</vt:lpstr>
      <vt:lpstr>Contact Info</vt:lpstr>
    </vt:vector>
  </TitlesOfParts>
  <Company>IBM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Michel Inkel</dc:creator>
  <dc:description>Jan 25, 2016 Revision</dc:description>
  <cp:lastModifiedBy>Alex Broderick-Forster</cp:lastModifiedBy>
  <cp:revision>554</cp:revision>
  <cp:lastPrinted>2016-02-10T15:41:15Z</cp:lastPrinted>
  <dcterms:created xsi:type="dcterms:W3CDTF">2009-03-25T14:54:44Z</dcterms:created>
  <dcterms:modified xsi:type="dcterms:W3CDTF">2021-05-07T11:08:34Z</dcterms:modified>
</cp:coreProperties>
</file>