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9" r:id="rId14"/>
  </p:sldIdLst>
  <p:sldSz cx="9144000" cy="5143500" type="screen16x9"/>
  <p:notesSz cx="9942513" cy="6810375"/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 userDrawn="1">
          <p15:clr>
            <a:srgbClr val="A4A3A4"/>
          </p15:clr>
        </p15:guide>
        <p15:guide id="2" orient="horz" pos="974" userDrawn="1">
          <p15:clr>
            <a:srgbClr val="A4A3A4"/>
          </p15:clr>
        </p15:guide>
        <p15:guide id="3" orient="horz" pos="752" userDrawn="1">
          <p15:clr>
            <a:srgbClr val="A4A3A4"/>
          </p15:clr>
        </p15:guide>
        <p15:guide id="4" orient="horz" pos="3134" userDrawn="1">
          <p15:clr>
            <a:srgbClr val="A4A3A4"/>
          </p15:clr>
        </p15:guide>
        <p15:guide id="5" orient="horz" pos="2878" userDrawn="1">
          <p15:clr>
            <a:srgbClr val="A4A3A4"/>
          </p15:clr>
        </p15:guide>
        <p15:guide id="6" orient="horz" pos="1977" userDrawn="1">
          <p15:clr>
            <a:srgbClr val="A4A3A4"/>
          </p15:clr>
        </p15:guide>
        <p15:guide id="7" orient="horz" pos="1875" userDrawn="1">
          <p15:clr>
            <a:srgbClr val="A4A3A4"/>
          </p15:clr>
        </p15:guide>
        <p15:guide id="8" pos="317" userDrawn="1">
          <p15:clr>
            <a:srgbClr val="A4A3A4"/>
          </p15:clr>
        </p15:guide>
        <p15:guide id="9" pos="5443" userDrawn="1">
          <p15:clr>
            <a:srgbClr val="A4A3A4"/>
          </p15:clr>
        </p15:guide>
        <p15:guide id="10" pos="1497" userDrawn="1">
          <p15:clr>
            <a:srgbClr val="A4A3A4"/>
          </p15:clr>
        </p15:guide>
        <p15:guide id="11" pos="1633" userDrawn="1">
          <p15:clr>
            <a:srgbClr val="A4A3A4"/>
          </p15:clr>
        </p15:guide>
        <p15:guide id="12" pos="2812" userDrawn="1">
          <p15:clr>
            <a:srgbClr val="A4A3A4"/>
          </p15:clr>
        </p15:guide>
        <p15:guide id="13" pos="2948" userDrawn="1">
          <p15:clr>
            <a:srgbClr val="A4A3A4"/>
          </p15:clr>
        </p15:guide>
        <p15:guide id="14" pos="4127" userDrawn="1">
          <p15:clr>
            <a:srgbClr val="A4A3A4"/>
          </p15:clr>
        </p15:guide>
        <p15:guide id="15" pos="42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1">
          <p15:clr>
            <a:srgbClr val="A4A3A4"/>
          </p15:clr>
        </p15:guide>
        <p15:guide id="2" orient="horz" pos="535">
          <p15:clr>
            <a:srgbClr val="A4A3A4"/>
          </p15:clr>
        </p15:guide>
        <p15:guide id="3" orient="horz" pos="3925">
          <p15:clr>
            <a:srgbClr val="A4A3A4"/>
          </p15:clr>
        </p15:guide>
        <p15:guide id="4" pos="3698">
          <p15:clr>
            <a:srgbClr val="A4A3A4"/>
          </p15:clr>
        </p15:guide>
        <p15:guide id="5" pos="3947">
          <p15:clr>
            <a:srgbClr val="A4A3A4"/>
          </p15:clr>
        </p15:guide>
        <p15:guide id="6" pos="6017">
          <p15:clr>
            <a:srgbClr val="A4A3A4"/>
          </p15:clr>
        </p15:guide>
        <p15:guide id="7" pos="29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 Maxey" initials="GM" lastIdx="5" clrIdx="0"/>
  <p:cmAuthor id="1" name="Avigail Ofer" initials="AO" lastIdx="4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00"/>
    <a:srgbClr val="01A1E7"/>
    <a:srgbClr val="F3F3FF"/>
    <a:srgbClr val="DEDEDE"/>
    <a:srgbClr val="666666"/>
    <a:srgbClr val="48484A"/>
    <a:srgbClr val="333333"/>
    <a:srgbClr val="1BC4B8"/>
    <a:srgbClr val="90CFEE"/>
    <a:srgbClr val="F66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71" autoAdjust="0"/>
    <p:restoredTop sz="84629" autoAdjust="0"/>
  </p:normalViewPr>
  <p:slideViewPr>
    <p:cSldViewPr snapToObjects="1" showGuides="1">
      <p:cViewPr varScale="1">
        <p:scale>
          <a:sx n="128" d="100"/>
          <a:sy n="128" d="100"/>
        </p:scale>
        <p:origin x="750" y="60"/>
      </p:cViewPr>
      <p:guideLst>
        <p:guide orient="horz" pos="480"/>
        <p:guide orient="horz" pos="974"/>
        <p:guide orient="horz" pos="752"/>
        <p:guide orient="horz" pos="3134"/>
        <p:guide orient="horz" pos="2878"/>
        <p:guide orient="horz" pos="1977"/>
        <p:guide orient="horz" pos="1875"/>
        <p:guide pos="317"/>
        <p:guide pos="5443"/>
        <p:guide pos="1497"/>
        <p:guide pos="1633"/>
        <p:guide pos="2812"/>
        <p:guide pos="2948"/>
        <p:guide pos="4127"/>
        <p:guide pos="4263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5" d="100"/>
        <a:sy n="155" d="100"/>
      </p:scale>
      <p:origin x="0" y="0"/>
    </p:cViewPr>
  </p:sorterViewPr>
  <p:notesViewPr>
    <p:cSldViewPr snapToObjects="1" showGuides="1">
      <p:cViewPr>
        <p:scale>
          <a:sx n="170" d="100"/>
          <a:sy n="170" d="100"/>
        </p:scale>
        <p:origin x="-520" y="-1328"/>
      </p:cViewPr>
      <p:guideLst>
        <p:guide orient="horz" pos="3091"/>
        <p:guide orient="horz" pos="535"/>
        <p:guide orient="horz" pos="3925"/>
        <p:guide pos="3698"/>
        <p:guide pos="3947"/>
        <p:guide pos="6017"/>
        <p:guide pos="2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5206012" y="6512018"/>
            <a:ext cx="4334046" cy="143016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Electric Cloud  |  </a:t>
            </a:r>
            <a:r>
              <a:rPr lang="en-US" dirty="0" err="1"/>
              <a:t>www.electric-cloud.com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469899" y="6512019"/>
            <a:ext cx="4266604" cy="1430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pPr algn="l"/>
            <a:r>
              <a:rPr lang="de-DE"/>
              <a:t>Presentationstitle  |  Date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4736503" y="6512019"/>
            <a:ext cx="469508" cy="298357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0" bIns="36000" rtlCol="0" anchor="t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 algn="ctr"/>
            <a:fld id="{21613F40-7725-4229-977C-7AF5E84064F1}" type="slidenum">
              <a:rPr lang="de-DE" smtClean="0"/>
              <a:pPr algn="ctr"/>
              <a:t>‹#›</a:t>
            </a:fld>
            <a:endParaRPr lang="de-DE" dirty="0"/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gray">
          <a:xfrm>
            <a:off x="4736503" y="0"/>
            <a:ext cx="469508" cy="428799"/>
          </a:xfrm>
          <a:prstGeom prst="rect">
            <a:avLst/>
          </a:prstGeom>
          <a:solidFill>
            <a:srgbClr val="01A1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5" name="Gruppieren 34"/>
          <p:cNvGrpSpPr/>
          <p:nvPr/>
        </p:nvGrpSpPr>
        <p:grpSpPr bwMode="gray">
          <a:xfrm>
            <a:off x="-143933" y="-140761"/>
            <a:ext cx="10230378" cy="7121346"/>
            <a:chOff x="-132373" y="-141746"/>
            <a:chExt cx="9408746" cy="7171146"/>
          </a:xfrm>
        </p:grpSpPr>
        <p:grpSp>
          <p:nvGrpSpPr>
            <p:cNvPr id="36" name="Gruppieren 35"/>
            <p:cNvGrpSpPr/>
            <p:nvPr/>
          </p:nvGrpSpPr>
          <p:grpSpPr bwMode="gray">
            <a:xfrm>
              <a:off x="-132373" y="872715"/>
              <a:ext cx="95861" cy="5397500"/>
              <a:chOff x="-132373" y="872715"/>
              <a:chExt cx="95861" cy="5397500"/>
            </a:xfrm>
          </p:grpSpPr>
          <p:cxnSp>
            <p:nvCxnSpPr>
              <p:cNvPr id="70" name="Gerade Verbindung 69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/>
            <p:cNvGrpSpPr/>
            <p:nvPr/>
          </p:nvGrpSpPr>
          <p:grpSpPr bwMode="gray">
            <a:xfrm>
              <a:off x="9180512" y="872715"/>
              <a:ext cx="95861" cy="5397500"/>
              <a:chOff x="-132373" y="872715"/>
              <a:chExt cx="95861" cy="5397500"/>
            </a:xfrm>
          </p:grpSpPr>
          <p:cxnSp>
            <p:nvCxnSpPr>
              <p:cNvPr id="67" name="Gerade Verbindung 66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pieren 56"/>
            <p:cNvGrpSpPr/>
            <p:nvPr/>
          </p:nvGrpSpPr>
          <p:grpSpPr bwMode="gray">
            <a:xfrm>
              <a:off x="425161" y="-141746"/>
              <a:ext cx="8358477" cy="108000"/>
              <a:chOff x="425161" y="-141746"/>
              <a:chExt cx="8358477" cy="108000"/>
            </a:xfrm>
          </p:grpSpPr>
          <p:cxnSp>
            <p:nvCxnSpPr>
              <p:cNvPr id="63" name="Gerade Verbindung 62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 bwMode="gray">
              <a:xfrm flipV="1">
                <a:off x="575145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pieren 57"/>
            <p:cNvGrpSpPr/>
            <p:nvPr/>
          </p:nvGrpSpPr>
          <p:grpSpPr bwMode="gray">
            <a:xfrm>
              <a:off x="425161" y="6921400"/>
              <a:ext cx="8358477" cy="108000"/>
              <a:chOff x="425161" y="-141746"/>
              <a:chExt cx="8358477" cy="108000"/>
            </a:xfrm>
          </p:grpSpPr>
          <p:cxnSp>
            <p:nvCxnSpPr>
              <p:cNvPr id="59" name="Gerade Verbindung 58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 bwMode="gray">
              <a:xfrm flipV="1">
                <a:off x="576263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81" y="10930"/>
            <a:ext cx="2723083" cy="4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2719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265862" y="5844866"/>
            <a:ext cx="3274195" cy="143016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Electric Cloud  |  </a:t>
            </a:r>
            <a:r>
              <a:rPr lang="en-US" dirty="0" err="1"/>
              <a:t>www.electric-cloud.com</a:t>
            </a:r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265863" y="204787"/>
            <a:ext cx="3286544" cy="54864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</a:t>
            </a:r>
          </a:p>
          <a:p>
            <a:pPr lvl="6"/>
            <a:r>
              <a:rPr lang="de-DE" dirty="0"/>
              <a:t>Siebte</a:t>
            </a:r>
          </a:p>
          <a:p>
            <a:pPr lvl="7"/>
            <a:r>
              <a:rPr lang="de-DE" dirty="0"/>
              <a:t>Achte</a:t>
            </a:r>
          </a:p>
          <a:p>
            <a:pPr lvl="8"/>
            <a:r>
              <a:rPr lang="de-DE" dirty="0"/>
              <a:t>Neunte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6265863" y="6020352"/>
            <a:ext cx="2933389" cy="209880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9199252" y="6020352"/>
            <a:ext cx="350010" cy="203094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72000" bIns="36000" rtlCol="0" anchor="b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21613F40-7725-4229-977C-7AF5E84064F1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 bwMode="gray">
          <a:xfrm>
            <a:off x="477481" y="5540787"/>
            <a:ext cx="5373547" cy="688965"/>
            <a:chOff x="6096000" y="3932993"/>
            <a:chExt cx="3394074" cy="1036890"/>
          </a:xfrm>
        </p:grpSpPr>
        <p:cxnSp>
          <p:nvCxnSpPr>
            <p:cNvPr id="14" name="Gerade Verbindung 13"/>
            <p:cNvCxnSpPr/>
            <p:nvPr/>
          </p:nvCxnSpPr>
          <p:spPr bwMode="gray">
            <a:xfrm>
              <a:off x="6096000" y="496988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 bwMode="gray">
            <a:xfrm>
              <a:off x="6096000" y="4451438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 bwMode="gray">
            <a:xfrm>
              <a:off x="6096000" y="393299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olienbildplatzhalter 50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13810" y="204787"/>
            <a:ext cx="5824246" cy="327670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cxnSp>
        <p:nvCxnSpPr>
          <p:cNvPr id="45" name="Gerade Verbindung 14"/>
          <p:cNvCxnSpPr/>
          <p:nvPr/>
        </p:nvCxnSpPr>
        <p:spPr bwMode="gray">
          <a:xfrm>
            <a:off x="475456" y="5194305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15"/>
          <p:cNvCxnSpPr/>
          <p:nvPr/>
        </p:nvCxnSpPr>
        <p:spPr bwMode="gray">
          <a:xfrm>
            <a:off x="475456" y="4849822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14"/>
          <p:cNvCxnSpPr/>
          <p:nvPr/>
        </p:nvCxnSpPr>
        <p:spPr bwMode="gray">
          <a:xfrm>
            <a:off x="475456" y="4505340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15"/>
          <p:cNvCxnSpPr/>
          <p:nvPr/>
        </p:nvCxnSpPr>
        <p:spPr bwMode="gray">
          <a:xfrm>
            <a:off x="475456" y="4160857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9326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641909" rtl="0" eaLnBrk="1" latinLnBrk="0" hangingPunct="1">
      <a:spcBef>
        <a:spcPts val="140"/>
      </a:spcBef>
      <a:spcAft>
        <a:spcPts val="140"/>
      </a:spcAft>
      <a:defRPr sz="772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641909" rtl="0" eaLnBrk="1" latinLnBrk="0" hangingPunct="1">
      <a:spcBef>
        <a:spcPts val="140"/>
      </a:spcBef>
      <a:spcAft>
        <a:spcPts val="140"/>
      </a:spcAft>
      <a:defRPr sz="772" b="1" kern="1200">
        <a:solidFill>
          <a:schemeClr val="tx1"/>
        </a:solidFill>
        <a:latin typeface="+mn-lt"/>
        <a:ea typeface="+mn-ea"/>
        <a:cs typeface="+mn-cs"/>
      </a:defRPr>
    </a:lvl2pPr>
    <a:lvl3pPr marL="120358" indent="-120358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3pPr>
    <a:lvl4pPr marL="249631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4pPr>
    <a:lvl5pPr marL="124816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Font typeface="+mj-lt"/>
      <a:buAutoNum type="romanUcPeriod"/>
      <a:defRPr sz="772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641909" rtl="0" eaLnBrk="1" latinLnBrk="0" hangingPunct="1">
      <a:defRPr sz="983" b="0" kern="1200">
        <a:solidFill>
          <a:schemeClr val="accent5"/>
        </a:solidFill>
        <a:latin typeface="+mn-lt"/>
        <a:ea typeface="+mn-ea"/>
        <a:cs typeface="+mn-cs"/>
      </a:defRPr>
    </a:lvl6pPr>
    <a:lvl7pPr marL="0" indent="0" algn="l" defTabSz="641909" rtl="0" eaLnBrk="1" latinLnBrk="0" hangingPunct="1">
      <a:defRPr sz="983" b="0" kern="1200">
        <a:solidFill>
          <a:schemeClr val="accent6"/>
        </a:solidFill>
        <a:latin typeface="+mn-lt"/>
        <a:ea typeface="+mn-ea"/>
        <a:cs typeface="+mn-cs"/>
      </a:defRPr>
    </a:lvl7pPr>
    <a:lvl8pPr marL="0" indent="0" algn="l" defTabSz="641909" rtl="0" eaLnBrk="1" latinLnBrk="0" hangingPunct="1">
      <a:defRPr sz="983" b="0" kern="1200">
        <a:solidFill>
          <a:schemeClr val="accent3"/>
        </a:solidFill>
        <a:latin typeface="+mn-lt"/>
        <a:ea typeface="+mn-ea"/>
        <a:cs typeface="+mn-cs"/>
      </a:defRPr>
    </a:lvl8pPr>
    <a:lvl9pPr marL="0" indent="0" algn="l" defTabSz="641909" rtl="0" eaLnBrk="1" latinLnBrk="0" hangingPunct="1">
      <a:defRPr sz="632" b="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41909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14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Ci</a:t>
            </a:r>
            <a:r>
              <a:rPr lang="en-US" dirty="0"/>
              <a:t> Cycle</a:t>
            </a:r>
            <a:r>
              <a:rPr lang="en-US" baseline="0" dirty="0"/>
              <a:t> time – more explanation – not only build time but including test that needs </a:t>
            </a:r>
            <a:r>
              <a:rPr lang="en-US" baseline="0" dirty="0" err="1"/>
              <a:t>tobe</a:t>
            </a:r>
            <a:r>
              <a:rPr lang="en-US" baseline="0" dirty="0"/>
              <a:t> run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15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204788"/>
            <a:ext cx="5822950" cy="327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that it is not </a:t>
            </a:r>
            <a:r>
              <a:rPr lang="en-US" dirty="0" err="1"/>
              <a:t>ElectricFlow</a:t>
            </a:r>
            <a:r>
              <a:rPr lang="en-US" dirty="0"/>
              <a:t> specific</a:t>
            </a:r>
          </a:p>
          <a:p>
            <a:r>
              <a:rPr lang="en-US" dirty="0"/>
              <a:t>Give</a:t>
            </a:r>
            <a:r>
              <a:rPr lang="en-US" baseline="0" dirty="0"/>
              <a:t> it more example – site1 is NA,  site2 is ASIA, site3 is AWS </a:t>
            </a:r>
          </a:p>
          <a:p>
            <a:r>
              <a:rPr lang="en-US" baseline="0" dirty="0"/>
              <a:t>Artifact </a:t>
            </a:r>
            <a:r>
              <a:rPr lang="en-US" baseline="0" dirty="0" err="1"/>
              <a:t>Repositoru</a:t>
            </a:r>
            <a:r>
              <a:rPr lang="en-US" baseline="0" dirty="0"/>
              <a:t> – put a replication policy in place – only replicate what is required for that site</a:t>
            </a:r>
          </a:p>
          <a:p>
            <a:r>
              <a:rPr lang="en-US" baseline="0" dirty="0" err="1"/>
              <a:t>Distaster</a:t>
            </a:r>
            <a:r>
              <a:rPr lang="en-US" baseline="0" dirty="0"/>
              <a:t> Recovery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98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204788"/>
            <a:ext cx="5822950" cy="327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that it is not </a:t>
            </a:r>
            <a:r>
              <a:rPr lang="en-US" dirty="0" err="1"/>
              <a:t>ElectricFlow</a:t>
            </a:r>
            <a:r>
              <a:rPr lang="en-US" dirty="0"/>
              <a:t> specific</a:t>
            </a:r>
          </a:p>
          <a:p>
            <a:r>
              <a:rPr lang="en-US" dirty="0"/>
              <a:t>Give</a:t>
            </a:r>
            <a:r>
              <a:rPr lang="en-US" baseline="0" dirty="0"/>
              <a:t> it more example – site1 is NA,  site2 is ASIA, site3 is AWS </a:t>
            </a:r>
          </a:p>
          <a:p>
            <a:r>
              <a:rPr lang="en-US" baseline="0" dirty="0"/>
              <a:t>Artifact </a:t>
            </a:r>
            <a:r>
              <a:rPr lang="en-US" baseline="0" dirty="0" err="1"/>
              <a:t>Repositoru</a:t>
            </a:r>
            <a:r>
              <a:rPr lang="en-US" baseline="0" dirty="0"/>
              <a:t> – put a replication policy in place – only replicate what is required for that site</a:t>
            </a:r>
          </a:p>
          <a:p>
            <a:r>
              <a:rPr lang="en-US" baseline="0" dirty="0" err="1"/>
              <a:t>Distaster</a:t>
            </a:r>
            <a:r>
              <a:rPr lang="en-US" baseline="0" dirty="0"/>
              <a:t> Recovery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98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#1 EXAMPLE – for example, instead of making a separate</a:t>
            </a:r>
            <a:r>
              <a:rPr lang="en-US" baseline="0" dirty="0"/>
              <a:t> model for each and every </a:t>
            </a:r>
            <a:r>
              <a:rPr lang="en-US" baseline="0" dirty="0" err="1"/>
              <a:t>dployment</a:t>
            </a:r>
            <a:r>
              <a:rPr lang="en-US" baseline="0" dirty="0"/>
              <a:t>.  Identify the processes and components that are being used across apps, and </a:t>
            </a:r>
          </a:p>
          <a:p>
            <a:r>
              <a:rPr lang="en-US" baseline="0" dirty="0"/>
              <a:t>#2 EXAMPLE – what are the common pieces that can be reused</a:t>
            </a:r>
          </a:p>
          <a:p>
            <a:endParaRPr lang="en-US" baseline="0" dirty="0"/>
          </a:p>
          <a:p>
            <a:r>
              <a:rPr lang="en-US" baseline="0" dirty="0"/>
              <a:t>#5  -- needs concrete example.  Transition to next slide.  How would you design a taxing </a:t>
            </a:r>
            <a:r>
              <a:rPr lang="en-US" baseline="0" dirty="0" err="1"/>
              <a:t>processdifferently</a:t>
            </a:r>
            <a:r>
              <a:rPr lang="en-US" baseline="0" dirty="0"/>
              <a:t> for better throughput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314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its is mission critical</a:t>
            </a:r>
            <a:r>
              <a:rPr lang="en-US" baseline="0" dirty="0"/>
              <a:t> – driving your </a:t>
            </a:r>
            <a:r>
              <a:rPr lang="en-US" baseline="0" dirty="0" err="1"/>
              <a:t>enditre</a:t>
            </a:r>
            <a:r>
              <a:rPr lang="en-US" baseline="0" dirty="0"/>
              <a:t> software delivery pipelines.</a:t>
            </a:r>
          </a:p>
          <a:p>
            <a:r>
              <a:rPr lang="en-US" baseline="0" dirty="0"/>
              <a:t>Single dashboard centralized for monitoring all of the activities across all of the tools and activities.   Shared data being read from different tools and processes in one place.</a:t>
            </a:r>
          </a:p>
          <a:p>
            <a:endParaRPr lang="en-US" baseline="0" dirty="0"/>
          </a:p>
          <a:p>
            <a:r>
              <a:rPr lang="en-US" baseline="0" dirty="0"/>
              <a:t>One server and one agent is easy to monitor – once you scale to 1000s of deployments, </a:t>
            </a:r>
            <a:r>
              <a:rPr lang="en-US" baseline="0" dirty="0" err="1"/>
              <a:t>oyu</a:t>
            </a:r>
            <a:r>
              <a:rPr lang="en-US" baseline="0" dirty="0"/>
              <a:t> need one central place where you can see all activity</a:t>
            </a:r>
          </a:p>
          <a:p>
            <a:r>
              <a:rPr lang="en-US" baseline="0" dirty="0"/>
              <a:t>Monitors can feed into delivery platform to react to events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12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204788"/>
            <a:ext cx="5822950" cy="327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HP – who is</a:t>
            </a:r>
            <a:r>
              <a:rPr lang="en-US" baseline="0" dirty="0"/>
              <a:t> also talking at the conference - feeds monitoring data back into </a:t>
            </a:r>
            <a:r>
              <a:rPr lang="en-US" baseline="0" dirty="0" err="1"/>
              <a:t>ChatOps</a:t>
            </a:r>
            <a:r>
              <a:rPr lang="en-US" baseline="0" dirty="0"/>
              <a:t> to alert people or perform automated actions</a:t>
            </a:r>
          </a:p>
          <a:p>
            <a:endParaRPr lang="en-US" baseline="0" dirty="0"/>
          </a:p>
          <a:p>
            <a:r>
              <a:rPr lang="en-US" baseline="0" dirty="0"/>
              <a:t>WRAP UP – the system is mission critical to many of our customers – if it goes</a:t>
            </a:r>
          </a:p>
          <a:p>
            <a:r>
              <a:rPr lang="en-US" baseline="0" dirty="0"/>
              <a:t>Questions slides at the end.</a:t>
            </a:r>
          </a:p>
          <a:p>
            <a:r>
              <a:rPr lang="en-US" baseline="0" dirty="0"/>
              <a:t>Add community edition link at the end.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359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204788"/>
            <a:ext cx="5822950" cy="327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835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" y="28928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276350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503238" y="3220770"/>
            <a:ext cx="8137526" cy="1079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2880" y="182880"/>
            <a:ext cx="1855350" cy="30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- 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276350"/>
            <a:ext cx="3763961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  <a:lvl6pPr>
              <a:defRPr/>
            </a:lvl6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57163" marR="0" lvl="1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65773" marR="0" lvl="2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722948" marR="0" lvl="3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980123" marR="0" lvl="4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40261" y="1276350"/>
            <a:ext cx="3801153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52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baseline="0"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9306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73588" y="1276350"/>
            <a:ext cx="3960812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276350"/>
            <a:ext cx="4114800" cy="329326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626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2"/>
            <a:ext cx="4114800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2"/>
            <a:ext cx="4113212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0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0494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3048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2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00167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304800" y="1276350"/>
            <a:ext cx="8137525" cy="3293269"/>
          </a:xfrm>
          <a:prstGeom prst="rect">
            <a:avLst/>
          </a:prstGeom>
        </p:spPr>
        <p:txBody>
          <a:bodyPr/>
          <a:lstStyle>
            <a:lvl1pPr marL="511175" indent="-511175">
              <a:buClr>
                <a:schemeClr val="accent1"/>
              </a:buClr>
              <a:buFont typeface="+mj-lt"/>
              <a:buAutoNum type="romanUcPeriod"/>
              <a:defRPr sz="2000" b="0">
                <a:solidFill>
                  <a:srgbClr val="5F5F5F"/>
                </a:solidFill>
              </a:defRPr>
            </a:lvl1pPr>
            <a:lvl2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2pPr>
            <a:lvl3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3pPr>
            <a:lvl4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4pPr>
            <a:lvl5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5pPr>
            <a:lvl6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6pPr>
            <a:lvl7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7pPr>
            <a:lvl8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8pPr>
            <a:lvl9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833542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337310"/>
            <a:ext cx="8134351" cy="11658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237899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57250"/>
            <a:ext cx="9144000" cy="384810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1086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37244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5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4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611157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on the icon to insert a picture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9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79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7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63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Dark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65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8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90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" y="-31082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80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21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err="1">
                <a:solidFill>
                  <a:schemeClr val="accent1"/>
                </a:solidFill>
              </a:rPr>
              <a:t>Thank</a:t>
            </a:r>
            <a:r>
              <a:rPr lang="de-DE" sz="2800" dirty="0">
                <a:solidFill>
                  <a:schemeClr val="accent1"/>
                </a:solidFill>
              </a:rPr>
              <a:t> </a:t>
            </a:r>
            <a:r>
              <a:rPr lang="de-DE" sz="2800" dirty="0" err="1">
                <a:solidFill>
                  <a:schemeClr val="accent1"/>
                </a:solidFill>
              </a:rPr>
              <a:t>you</a:t>
            </a:r>
            <a:r>
              <a:rPr lang="de-DE" sz="2800" dirty="0">
                <a:solidFill>
                  <a:schemeClr val="accent1"/>
                </a:solidFill>
              </a:rPr>
              <a:t>!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photo</a:t>
            </a:r>
            <a:br>
              <a:rPr lang="de-DE" dirty="0"/>
            </a:b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Type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</p:txBody>
      </p:sp>
      <p:sp>
        <p:nvSpPr>
          <p:cNvPr id="49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Electric Cloud  |  </a:t>
            </a:r>
            <a:r>
              <a:rPr lang="en-US" dirty="0" err="1"/>
              <a:t>www.electriccloud.com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  <p:sp>
        <p:nvSpPr>
          <p:cNvPr id="10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</a:p>
        </p:txBody>
      </p:sp>
    </p:spTree>
    <p:extLst>
      <p:ext uri="{BB962C8B-B14F-4D97-AF65-F5344CB8AC3E}">
        <p14:creationId xmlns:p14="http://schemas.microsoft.com/office/powerpoint/2010/main" val="216223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_Bor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7948607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- 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>
                <a:solidFill>
                  <a:schemeClr val="accent1"/>
                </a:solidFill>
              </a:rPr>
              <a:t>Q&amp;A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insert</a:t>
            </a:r>
            <a:r>
              <a:rPr lang="de-DE" dirty="0"/>
              <a:t> a </a:t>
            </a:r>
            <a:r>
              <a:rPr lang="de-DE" dirty="0" err="1"/>
              <a:t>photo</a:t>
            </a:r>
            <a:br>
              <a:rPr lang="de-DE" dirty="0"/>
            </a:b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Type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</p:txBody>
      </p:sp>
      <p:sp>
        <p:nvSpPr>
          <p:cNvPr id="11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Electric Cloud  |  </a:t>
            </a:r>
            <a:r>
              <a:rPr lang="en-US" dirty="0" err="1"/>
              <a:t>www.electriccloud.com</a:t>
            </a:r>
            <a:endParaRPr lang="de-DE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1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747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Deep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727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- 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31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-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/>
              <a:t>Click to Edit Master Text Styles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/>
              <a:t>Fourth Level</a:t>
            </a:r>
          </a:p>
          <a:p>
            <a:pPr lvl="4"/>
            <a:r>
              <a:rPr lang="de-D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503420"/>
            <a:ext cx="9144000" cy="640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 dist="25400" dir="162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 err="1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7559512" y="4619634"/>
            <a:ext cx="1432088" cy="23354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7696200" y="4857750"/>
            <a:ext cx="1295400" cy="185897"/>
          </a:xfrm>
          <a:prstGeom prst="rect">
            <a:avLst/>
          </a:prstGeom>
        </p:spPr>
        <p:txBody>
          <a:bodyPr vert="horz" lIns="0" tIns="18000" rIns="0" bIns="0" rtlCol="0" anchor="t"/>
          <a:lstStyle/>
          <a:p>
            <a:pPr lvl="0" algn="r"/>
            <a:r>
              <a:rPr lang="en-US" sz="1200" spc="-30" baseline="0" dirty="0">
                <a:solidFill>
                  <a:schemeClr val="bg2"/>
                </a:solidFill>
                <a:latin typeface="Ubuntu" panose="020B0504030602030204" pitchFamily="34" charset="0"/>
              </a:rPr>
              <a:t>electric-cloud.com</a:t>
            </a:r>
            <a:endParaRPr lang="de-DE" sz="1200" spc="-30" baseline="0" dirty="0">
              <a:solidFill>
                <a:schemeClr val="bg2"/>
              </a:solidFill>
              <a:latin typeface="Ubuntu" panose="020B05040306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225612"/>
            <a:ext cx="859971" cy="825224"/>
          </a:xfrm>
          <a:prstGeom prst="rect">
            <a:avLst/>
          </a:prstGeom>
          <a:effectLst>
            <a:outerShdw blurRad="50800" sx="104000" sy="104000" algn="ctr" rotWithShape="0">
              <a:prstClr val="black">
                <a:alpha val="15000"/>
              </a:prstClr>
            </a:outerShdw>
          </a:effectLst>
        </p:spPr>
      </p:pic>
      <p:sp>
        <p:nvSpPr>
          <p:cNvPr id="4" name="TextBox 3"/>
          <p:cNvSpPr txBox="1"/>
          <p:nvPr userDrawn="1"/>
        </p:nvSpPr>
        <p:spPr>
          <a:xfrm>
            <a:off x="1066800" y="4671060"/>
            <a:ext cx="10668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1800" dirty="0">
                <a:latin typeface="Ubuntu" panose="020B0504030602030204" pitchFamily="34" charset="0"/>
              </a:rPr>
              <a:t>#DOES16</a:t>
            </a:r>
          </a:p>
        </p:txBody>
      </p:sp>
    </p:spTree>
    <p:extLst>
      <p:ext uri="{BB962C8B-B14F-4D97-AF65-F5344CB8AC3E}">
        <p14:creationId xmlns:p14="http://schemas.microsoft.com/office/powerpoint/2010/main" val="27639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2" r:id="rId3"/>
    <p:sldLayoutId id="2147483670" r:id="rId4"/>
    <p:sldLayoutId id="2147483672" r:id="rId5"/>
    <p:sldLayoutId id="2147483677" r:id="rId6"/>
    <p:sldLayoutId id="2147483671" r:id="rId7"/>
    <p:sldLayoutId id="2147483678" r:id="rId8"/>
    <p:sldLayoutId id="2147483679" r:id="rId9"/>
    <p:sldLayoutId id="2147483680" r:id="rId10"/>
    <p:sldLayoutId id="2147483651" r:id="rId11"/>
    <p:sldLayoutId id="2147483663" r:id="rId12"/>
    <p:sldLayoutId id="2147483664" r:id="rId13"/>
    <p:sldLayoutId id="2147483665" r:id="rId14"/>
    <p:sldLayoutId id="2147483655" r:id="rId15"/>
    <p:sldLayoutId id="2147483668" r:id="rId16"/>
    <p:sldLayoutId id="2147483654" r:id="rId17"/>
    <p:sldLayoutId id="2147483661" r:id="rId18"/>
    <p:sldLayoutId id="2147483669" r:id="rId19"/>
    <p:sldLayoutId id="2147483667" r:id="rId20"/>
    <p:sldLayoutId id="2147483666" r:id="rId21"/>
    <p:sldLayoutId id="2147483656" r:id="rId22"/>
    <p:sldLayoutId id="2147483657" r:id="rId23"/>
    <p:sldLayoutId id="2147483658" r:id="rId24"/>
    <p:sldLayoutId id="2147483674" r:id="rId25"/>
    <p:sldLayoutId id="2147483675" r:id="rId26"/>
    <p:sldLayoutId id="2147483673" r:id="rId27"/>
    <p:sldLayoutId id="2147483676" r:id="rId28"/>
    <p:sldLayoutId id="2147483662" r:id="rId29"/>
    <p:sldLayoutId id="2147483681" r:id="rId30"/>
  </p:sldLayoutIdLst>
  <p:hf hdr="0"/>
  <p:txStyles>
    <p:titleStyle>
      <a:lvl1pPr algn="l" defTabSz="61722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Tx/>
        <a:buSzTx/>
        <a:buFont typeface="Arial" pitchFamily="34" charset="0"/>
        <a:buNone/>
        <a:tabLst/>
        <a:defRPr sz="2200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157163" marR="0" indent="-157163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•"/>
        <a:tabLst/>
        <a:defRPr sz="2000" b="0" kern="1200">
          <a:solidFill>
            <a:srgbClr val="5F5F5F"/>
          </a:solidFill>
          <a:latin typeface="+mn-lt"/>
          <a:ea typeface="+mn-ea"/>
          <a:cs typeface="+mn-cs"/>
        </a:defRPr>
      </a:lvl2pPr>
      <a:lvl3pPr marL="398463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Wingdings" panose="05000000000000000000" pitchFamily="2" charset="2"/>
        <a:buChar char="§"/>
        <a:tabLst/>
        <a:defRPr sz="2000" kern="1200">
          <a:solidFill>
            <a:srgbClr val="5F5F5F"/>
          </a:solidFill>
          <a:latin typeface="+mn-lt"/>
          <a:ea typeface="+mn-ea"/>
          <a:cs typeface="+mn-cs"/>
        </a:defRPr>
      </a:lvl3pPr>
      <a:lvl4pPr marL="630238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Courier New" panose="02070309020205020404" pitchFamily="49" charset="0"/>
        <a:buChar char="o"/>
        <a:tabLst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860425" marR="0" indent="-17780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»"/>
        <a:tabLst/>
        <a:defRPr sz="18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5"/>
          </a:solidFill>
          <a:latin typeface="+mn-lt"/>
          <a:ea typeface="+mn-ea"/>
          <a:cs typeface="+mn-cs"/>
        </a:defRPr>
      </a:lvl6pPr>
      <a:lvl7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3"/>
          </a:solidFill>
          <a:latin typeface="+mn-lt"/>
          <a:ea typeface="+mn-ea"/>
          <a:cs typeface="+mn-cs"/>
        </a:defRPr>
      </a:lvl8pPr>
      <a:lvl9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Planning For Huge Scale: Designing Your Pipelines for Scalability and Resiliency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gray">
          <a:xfrm>
            <a:off x="655638" y="3787247"/>
            <a:ext cx="8137526" cy="460903"/>
          </a:xfrm>
          <a:prstGeom prst="rect">
            <a:avLst/>
          </a:prstGeom>
        </p:spPr>
        <p:txBody>
          <a:bodyPr anchor="b"/>
          <a:lstStyle>
            <a:lvl1pPr algn="ctr" defTabSz="61722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45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Avan</a:t>
            </a:r>
            <a:r>
              <a:rPr lang="en-US" sz="2400" dirty="0"/>
              <a:t> Mathur  |  Product Manager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err="1"/>
              <a:t>amathur@electric-cloud.com</a:t>
            </a:r>
            <a:r>
              <a:rPr lang="en-US" sz="1800" dirty="0"/>
              <a:t>  |  @</a:t>
            </a:r>
            <a:r>
              <a:rPr lang="en-US" sz="1800" dirty="0" err="1"/>
              <a:t>avantika_ec</a:t>
            </a:r>
            <a:endParaRPr lang="en-US" sz="1800" dirty="0"/>
          </a:p>
        </p:txBody>
      </p:sp>
      <p:sp>
        <p:nvSpPr>
          <p:cNvPr id="4" name="Isosceles Triangle 3"/>
          <p:cNvSpPr/>
          <p:nvPr/>
        </p:nvSpPr>
        <p:spPr>
          <a:xfrm>
            <a:off x="0" y="3972238"/>
            <a:ext cx="1752600" cy="1177612"/>
          </a:xfrm>
          <a:custGeom>
            <a:avLst/>
            <a:gdLst>
              <a:gd name="connsiteX0" fmla="*/ 0 w 1981200"/>
              <a:gd name="connsiteY0" fmla="*/ 1733550 h 1733550"/>
              <a:gd name="connsiteX1" fmla="*/ 990600 w 1981200"/>
              <a:gd name="connsiteY1" fmla="*/ 0 h 1733550"/>
              <a:gd name="connsiteX2" fmla="*/ 1981200 w 1981200"/>
              <a:gd name="connsiteY2" fmla="*/ 1733550 h 1733550"/>
              <a:gd name="connsiteX3" fmla="*/ 0 w 1981200"/>
              <a:gd name="connsiteY3" fmla="*/ 1733550 h 1733550"/>
              <a:gd name="connsiteX0" fmla="*/ 0 w 1981200"/>
              <a:gd name="connsiteY0" fmla="*/ 1752600 h 1752600"/>
              <a:gd name="connsiteX1" fmla="*/ 0 w 1981200"/>
              <a:gd name="connsiteY1" fmla="*/ 0 h 1752600"/>
              <a:gd name="connsiteX2" fmla="*/ 1981200 w 1981200"/>
              <a:gd name="connsiteY2" fmla="*/ 1752600 h 1752600"/>
              <a:gd name="connsiteX3" fmla="*/ 0 w 1981200"/>
              <a:gd name="connsiteY3" fmla="*/ 1752600 h 1752600"/>
              <a:gd name="connsiteX0" fmla="*/ 0 w 2451100"/>
              <a:gd name="connsiteY0" fmla="*/ 1752600 h 1758950"/>
              <a:gd name="connsiteX1" fmla="*/ 0 w 2451100"/>
              <a:gd name="connsiteY1" fmla="*/ 0 h 1758950"/>
              <a:gd name="connsiteX2" fmla="*/ 2451100 w 2451100"/>
              <a:gd name="connsiteY2" fmla="*/ 1758950 h 1758950"/>
              <a:gd name="connsiteX3" fmla="*/ 0 w 2451100"/>
              <a:gd name="connsiteY3" fmla="*/ 1752600 h 1758950"/>
              <a:gd name="connsiteX0" fmla="*/ 0 w 2562514"/>
              <a:gd name="connsiteY0" fmla="*/ 1752600 h 1758950"/>
              <a:gd name="connsiteX1" fmla="*/ 0 w 2562514"/>
              <a:gd name="connsiteY1" fmla="*/ 0 h 1758950"/>
              <a:gd name="connsiteX2" fmla="*/ 2562514 w 2562514"/>
              <a:gd name="connsiteY2" fmla="*/ 1758950 h 1758950"/>
              <a:gd name="connsiteX3" fmla="*/ 0 w 2562514"/>
              <a:gd name="connsiteY3" fmla="*/ 1752600 h 1758950"/>
              <a:gd name="connsiteX0" fmla="*/ 0 w 2562514"/>
              <a:gd name="connsiteY0" fmla="*/ 1715462 h 1721812"/>
              <a:gd name="connsiteX1" fmla="*/ 0 w 2562514"/>
              <a:gd name="connsiteY1" fmla="*/ 0 h 1721812"/>
              <a:gd name="connsiteX2" fmla="*/ 2562514 w 2562514"/>
              <a:gd name="connsiteY2" fmla="*/ 1721812 h 1721812"/>
              <a:gd name="connsiteX3" fmla="*/ 0 w 2562514"/>
              <a:gd name="connsiteY3" fmla="*/ 1715462 h 172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2514" h="1721812">
                <a:moveTo>
                  <a:pt x="0" y="1715462"/>
                </a:moveTo>
                <a:lnTo>
                  <a:pt x="0" y="0"/>
                </a:lnTo>
                <a:lnTo>
                  <a:pt x="2562514" y="1721812"/>
                </a:lnTo>
                <a:lnTo>
                  <a:pt x="0" y="1715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 err="1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4095750"/>
            <a:ext cx="1328737" cy="89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22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Design: Scaling Across an Organization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0782" y="1047750"/>
            <a:ext cx="5251622" cy="3293269"/>
          </a:xfrm>
        </p:spPr>
        <p:txBody>
          <a:bodyPr/>
          <a:lstStyle/>
          <a:p>
            <a:pPr marL="509588" lvl="1" indent="-457200">
              <a:buFont typeface="+mj-lt"/>
              <a:buAutoNum type="arabicPeriod"/>
            </a:pPr>
            <a:r>
              <a:rPr lang="en-US" dirty="0"/>
              <a:t>Plan and monitor for performance at scale at every step</a:t>
            </a:r>
          </a:p>
          <a:p>
            <a:pPr marL="509588" lvl="1" indent="-457200">
              <a:buFont typeface="+mj-lt"/>
              <a:buAutoNum type="arabicPeriod"/>
            </a:pPr>
            <a:r>
              <a:rPr lang="en-US" dirty="0"/>
              <a:t>Build a generic model to standardize across apps</a:t>
            </a:r>
            <a:endParaRPr lang="en-US" sz="2400" dirty="0"/>
          </a:p>
          <a:p>
            <a:pPr marL="509588" lvl="1" indent="-457200">
              <a:buFont typeface="+mj-lt"/>
              <a:buAutoNum type="arabicPeriod"/>
            </a:pPr>
            <a:r>
              <a:rPr lang="en-US" dirty="0"/>
              <a:t>Reusable components that can be used across projects</a:t>
            </a:r>
          </a:p>
          <a:p>
            <a:pPr marL="509588" lvl="1" indent="-457200">
              <a:buFont typeface="+mj-lt"/>
              <a:buAutoNum type="arabicPeriod"/>
            </a:pPr>
            <a:r>
              <a:rPr lang="en-US" dirty="0"/>
              <a:t>Automated onboarding of new projects</a:t>
            </a:r>
          </a:p>
          <a:p>
            <a:pPr marL="509588" lvl="1" indent="-457200">
              <a:buFont typeface="+mj-lt"/>
              <a:buAutoNum type="arabicPeriod"/>
            </a:pPr>
            <a:r>
              <a:rPr lang="en-US" dirty="0"/>
              <a:t>Plan and Define Access Controls and Roles early in the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494" y="1662321"/>
            <a:ext cx="3289300" cy="246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4870" y="58961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975" indent="-180975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44778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 algn="l" defTabSz="61722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Monitoring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047750"/>
            <a:ext cx="8137525" cy="3293269"/>
          </a:xfrm>
        </p:spPr>
        <p:txBody>
          <a:bodyPr/>
          <a:lstStyle/>
          <a:p>
            <a:pPr marL="342900" lvl="1" indent="-342900">
              <a:buClrTx/>
            </a:pPr>
            <a:r>
              <a:rPr lang="en-US" dirty="0"/>
              <a:t>Monitor key metrics</a:t>
            </a:r>
          </a:p>
          <a:p>
            <a:pPr marL="520700" lvl="2" indent="-342900">
              <a:buClrTx/>
            </a:pPr>
            <a:r>
              <a:rPr lang="en-US" dirty="0"/>
              <a:t>Understand patterns</a:t>
            </a:r>
          </a:p>
          <a:p>
            <a:pPr marL="520700" lvl="2" indent="-342900">
              <a:buClrTx/>
            </a:pPr>
            <a:r>
              <a:rPr lang="en-US" dirty="0"/>
              <a:t>Foresee upcoming peaks in usage</a:t>
            </a:r>
          </a:p>
          <a:p>
            <a:pPr marL="520700" lvl="2" indent="-342900">
              <a:buClrTx/>
            </a:pPr>
            <a:r>
              <a:rPr lang="en-US" dirty="0"/>
              <a:t>Plan ahead for hardware expansion </a:t>
            </a:r>
          </a:p>
          <a:p>
            <a:pPr marL="177800" lvl="2" indent="0">
              <a:buClrTx/>
              <a:buNone/>
            </a:pPr>
            <a:r>
              <a:rPr lang="en-US" dirty="0"/>
              <a:t>	or distribution</a:t>
            </a:r>
          </a:p>
          <a:p>
            <a:pPr marL="342900" lvl="1" indent="-342900">
              <a:buClrTx/>
            </a:pPr>
            <a:r>
              <a:rPr lang="en-US" dirty="0"/>
              <a:t>Best Practices</a:t>
            </a:r>
          </a:p>
          <a:p>
            <a:pPr marL="520700" lvl="2" indent="-342900">
              <a:buClrTx/>
            </a:pPr>
            <a:r>
              <a:rPr lang="en-US" dirty="0"/>
              <a:t>Unobtrusive</a:t>
            </a:r>
          </a:p>
          <a:p>
            <a:pPr marL="520700" lvl="2" indent="-342900">
              <a:buClrTx/>
            </a:pPr>
            <a:r>
              <a:rPr lang="en-US" dirty="0"/>
              <a:t>Automated</a:t>
            </a:r>
          </a:p>
          <a:p>
            <a:pPr marL="520700" lvl="2" indent="-342900">
              <a:buClrTx/>
            </a:pPr>
            <a:r>
              <a:rPr lang="en-US" dirty="0"/>
              <a:t>Not only in production</a:t>
            </a:r>
          </a:p>
          <a:p>
            <a:pPr marL="520700" lvl="2" indent="-342900">
              <a:buClrTx/>
            </a:pPr>
            <a:r>
              <a:rPr lang="en-US" dirty="0"/>
              <a:t>One pane of glass</a:t>
            </a:r>
          </a:p>
          <a:p>
            <a:pPr marL="520700" lvl="2" indent="-342900">
              <a:buClrTx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071" y="1451348"/>
            <a:ext cx="3650026" cy="29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0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720090"/>
            <a:ext cx="7368073" cy="41603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400" y="4546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975" indent="-180975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37038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8335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Mean by Huge Scale?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047750"/>
            <a:ext cx="8137525" cy="329326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 Fortune 5 Bank</a:t>
            </a:r>
          </a:p>
          <a:p>
            <a:pPr marL="627063" lvl="1" indent="-342900">
              <a:buFont typeface="Arial"/>
              <a:buChar char="•"/>
            </a:pPr>
            <a:r>
              <a:rPr lang="en-US" dirty="0"/>
              <a:t>Deploying to 140K endpoints</a:t>
            </a:r>
          </a:p>
          <a:p>
            <a:pPr marL="627063" lvl="1" indent="-342900">
              <a:buFont typeface="Arial"/>
              <a:buChar char="•"/>
            </a:pPr>
            <a:r>
              <a:rPr lang="en-US" dirty="0"/>
              <a:t>6000s of applications on-boarded at accelerated pace</a:t>
            </a:r>
          </a:p>
          <a:p>
            <a:pPr marL="627063" lvl="1" indent="-342900">
              <a:buFont typeface="Arial"/>
              <a:buChar char="•"/>
            </a:pPr>
            <a:endParaRPr lang="en-US" dirty="0"/>
          </a:p>
          <a:p>
            <a:pPr marL="627063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Chip Manufacturer </a:t>
            </a:r>
          </a:p>
          <a:p>
            <a:pPr marL="627063" lvl="1" indent="-342900">
              <a:buFont typeface="Arial"/>
              <a:buChar char="•"/>
            </a:pPr>
            <a:r>
              <a:rPr lang="en-US" dirty="0"/>
              <a:t>100K Jobs/Day</a:t>
            </a:r>
          </a:p>
          <a:p>
            <a:pPr marL="627063" lvl="1" indent="-342900">
              <a:buFont typeface="Arial"/>
              <a:buChar char="•"/>
            </a:pPr>
            <a:r>
              <a:rPr lang="en-US" dirty="0"/>
              <a:t>Constant load on the system</a:t>
            </a:r>
          </a:p>
          <a:p>
            <a:pPr marL="627063" lvl="1" indent="-342900">
              <a:buFont typeface="Arial"/>
              <a:buChar char="•"/>
            </a:pPr>
            <a:r>
              <a:rPr lang="en-US" dirty="0"/>
              <a:t>High job throughput  </a:t>
            </a:r>
          </a:p>
          <a:p>
            <a:pPr marL="627063" lvl="1" indent="-342900">
              <a:buFont typeface="Arial"/>
              <a:buChar char="•"/>
            </a:pPr>
            <a:endParaRPr lang="en-US" dirty="0"/>
          </a:p>
          <a:p>
            <a:pPr marL="627063" lvl="1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939" y="2335925"/>
            <a:ext cx="33020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9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Ahead – Know Your End Goal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819150"/>
            <a:ext cx="50482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047750"/>
            <a:ext cx="8137525" cy="329326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Estimate and plan for long term scale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Define your success criteria</a:t>
            </a:r>
          </a:p>
          <a:p>
            <a:pPr marL="627063" lvl="1" indent="-342900">
              <a:buFont typeface="Arial"/>
              <a:buChar char="•"/>
            </a:pPr>
            <a:r>
              <a:rPr lang="en-US" dirty="0"/>
              <a:t># of deployments per window</a:t>
            </a:r>
          </a:p>
          <a:p>
            <a:pPr marL="627063" lvl="1" indent="-342900">
              <a:buFont typeface="Arial"/>
              <a:buChar char="•"/>
            </a:pPr>
            <a:r>
              <a:rPr lang="en-US" dirty="0"/>
              <a:t>Max duration of a deployment</a:t>
            </a:r>
          </a:p>
          <a:p>
            <a:pPr marL="627063" lvl="1" indent="-342900">
              <a:buFont typeface="Arial"/>
              <a:buChar char="•"/>
            </a:pPr>
            <a:r>
              <a:rPr lang="en-US" dirty="0"/>
              <a:t>Number of concurrent deployments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Benchmarking</a:t>
            </a:r>
          </a:p>
          <a:p>
            <a:pPr marL="627063" lvl="1" indent="-342900">
              <a:buFont typeface="Arial"/>
              <a:buChar char="•"/>
            </a:pPr>
            <a:r>
              <a:rPr lang="en-US" dirty="0"/>
              <a:t>Validate numbers with benchmarks </a:t>
            </a:r>
          </a:p>
          <a:p>
            <a:pPr marL="627063" lvl="1" indent="-342900">
              <a:buFont typeface="Arial"/>
              <a:buChar char="•"/>
            </a:pPr>
            <a:r>
              <a:rPr lang="en-US" dirty="0"/>
              <a:t>Testing real workloads in </a:t>
            </a:r>
            <a:r>
              <a:rPr lang="en-US"/>
              <a:t>real environments</a:t>
            </a:r>
            <a:endParaRPr lang="en-US" dirty="0"/>
          </a:p>
          <a:p>
            <a:pPr marL="627063" lvl="1" indent="-342900">
              <a:buFont typeface="Arial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804863" lvl="2" indent="-342900">
              <a:buFont typeface="Arial"/>
              <a:buChar char="•"/>
            </a:pPr>
            <a:endParaRPr lang="en-US" dirty="0"/>
          </a:p>
          <a:p>
            <a:pPr marL="804863" lvl="2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8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to Measure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047750"/>
            <a:ext cx="8137525" cy="329326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CI Cycle Times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Deployment Frequency and Duration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Concurrent Deployments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Release Frequency</a:t>
            </a:r>
          </a:p>
          <a:p>
            <a:pPr marL="804863" lvl="2" indent="-342900">
              <a:buFont typeface="Arial"/>
              <a:buChar char="•"/>
            </a:pPr>
            <a:endParaRPr lang="en-US" dirty="0"/>
          </a:p>
          <a:p>
            <a:pPr marL="804863" lvl="2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Areas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047750"/>
            <a:ext cx="8137525" cy="3293269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Infrastructure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Data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Pipeline Design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Monitoring / feedback loop</a:t>
            </a:r>
          </a:p>
        </p:txBody>
      </p:sp>
    </p:spTree>
    <p:extLst>
      <p:ext uri="{BB962C8B-B14F-4D97-AF65-F5344CB8AC3E}">
        <p14:creationId xmlns:p14="http://schemas.microsoft.com/office/powerpoint/2010/main" val="171823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gray">
          <a:xfrm>
            <a:off x="457200" y="1123950"/>
            <a:ext cx="4495800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/>
              <a:t>High Availability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Horizontal Scalability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Distribute load and components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Database sizing and reliability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Understand and plan for bottlenecks and hardware limitations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46" y="1192919"/>
            <a:ext cx="3629079" cy="213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1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Architecture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32862" y="999468"/>
            <a:ext cx="6836844" cy="3931309"/>
            <a:chOff x="195263" y="1308119"/>
            <a:chExt cx="8807900" cy="5275951"/>
          </a:xfrm>
        </p:grpSpPr>
        <p:sp>
          <p:nvSpPr>
            <p:cNvPr id="4" name="Rounded Rectangle 3"/>
            <p:cNvSpPr/>
            <p:nvPr/>
          </p:nvSpPr>
          <p:spPr>
            <a:xfrm>
              <a:off x="1584569" y="2122583"/>
              <a:ext cx="1959189" cy="733789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rebuchet MS"/>
                  <a:cs typeface="Trebuchet MS"/>
                </a:rPr>
                <a:t>Commander Server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410136" y="2245605"/>
              <a:ext cx="1959189" cy="733789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rebuchet MS"/>
                  <a:cs typeface="Trebuchet MS"/>
                </a:rPr>
                <a:t>Commander Server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01613" y="1309342"/>
              <a:ext cx="3997816" cy="3831918"/>
            </a:xfrm>
            <a:prstGeom prst="roundRect">
              <a:avLst>
                <a:gd name="adj" fmla="val 0"/>
              </a:avLst>
            </a:pr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FFFFF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46719" y="2379643"/>
              <a:ext cx="1959189" cy="733789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rebuchet MS"/>
                  <a:cs typeface="Trebuchet MS"/>
                </a:rPr>
                <a:t>Clustered Orchestration Servers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27822" y="4018737"/>
              <a:ext cx="1383020" cy="753293"/>
            </a:xfrm>
            <a:prstGeom prst="roundRect">
              <a:avLst>
                <a:gd name="adj" fmla="val 0"/>
              </a:avLst>
            </a:prstGeom>
            <a:solidFill>
              <a:srgbClr val="0066A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rebuchet MS"/>
                  <a:cs typeface="Trebuchet MS"/>
                </a:rPr>
                <a:t>Web Server</a:t>
              </a:r>
            </a:p>
          </p:txBody>
        </p:sp>
        <p:grpSp>
          <p:nvGrpSpPr>
            <p:cNvPr id="10" name="Group 21"/>
            <p:cNvGrpSpPr/>
            <p:nvPr/>
          </p:nvGrpSpPr>
          <p:grpSpPr>
            <a:xfrm>
              <a:off x="1249595" y="1452276"/>
              <a:ext cx="2292774" cy="606256"/>
              <a:chOff x="737461" y="3224064"/>
              <a:chExt cx="2292774" cy="606256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737461" y="3256814"/>
                <a:ext cx="2292774" cy="573506"/>
              </a:xfrm>
              <a:prstGeom prst="roundRect">
                <a:avLst>
                  <a:gd name="adj" fmla="val 0"/>
                </a:avLst>
              </a:prstGeom>
              <a:solidFill>
                <a:srgbClr val="0066A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	Database</a:t>
                </a: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963297" y="3224064"/>
                <a:ext cx="447040" cy="447040"/>
              </a:xfrm>
              <a:prstGeom prst="ellipse">
                <a:avLst/>
              </a:prstGeom>
              <a:solidFill>
                <a:schemeClr val="tx1"/>
              </a:solidFill>
              <a:scene3d>
                <a:camera prst="perspectiveRelaxed"/>
                <a:lightRig rig="balanced" dir="t"/>
              </a:scene3d>
              <a:sp3d extrusionH="228600" contourW="12700">
                <a:extrusionClr>
                  <a:schemeClr val="tx2">
                    <a:lumMod val="75000"/>
                  </a:schemeClr>
                </a:extrusionClr>
                <a:contourClr>
                  <a:schemeClr val="tx2">
                    <a:lumMod val="7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</p:txBody>
          </p:sp>
        </p:grpSp>
        <p:pic>
          <p:nvPicPr>
            <p:cNvPr id="11" name="Picture 10" descr="monitor.eps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4391" y="2617976"/>
              <a:ext cx="574545" cy="503987"/>
            </a:xfrm>
            <a:prstGeom prst="rect">
              <a:avLst/>
            </a:prstGeom>
          </p:spPr>
        </p:pic>
        <p:grpSp>
          <p:nvGrpSpPr>
            <p:cNvPr id="12" name="Group 30"/>
            <p:cNvGrpSpPr/>
            <p:nvPr/>
          </p:nvGrpSpPr>
          <p:grpSpPr>
            <a:xfrm>
              <a:off x="2531210" y="4012204"/>
              <a:ext cx="1225490" cy="843679"/>
              <a:chOff x="7396393" y="5937618"/>
              <a:chExt cx="1225490" cy="843679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7396393" y="5947542"/>
                <a:ext cx="838098" cy="833755"/>
              </a:xfrm>
              <a:prstGeom prst="roundRect">
                <a:avLst>
                  <a:gd name="adj" fmla="val 0"/>
                </a:avLst>
              </a:prstGeom>
              <a:solidFill>
                <a:srgbClr val="CFE1F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7471046" y="5958655"/>
                <a:ext cx="661258" cy="29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003A63"/>
                    </a:solidFill>
                    <a:latin typeface="Trebuchet MS"/>
                    <a:cs typeface="Trebuchet MS"/>
                  </a:rPr>
                  <a:t>Agent</a:t>
                </a:r>
              </a:p>
            </p:txBody>
          </p:sp>
          <p:grpSp>
            <p:nvGrpSpPr>
              <p:cNvPr id="127" name="Group 119"/>
              <p:cNvGrpSpPr/>
              <p:nvPr/>
            </p:nvGrpSpPr>
            <p:grpSpPr>
              <a:xfrm>
                <a:off x="7471045" y="6527297"/>
                <a:ext cx="690880" cy="111760"/>
                <a:chOff x="2763520" y="5912803"/>
                <a:chExt cx="690880" cy="111760"/>
              </a:xfrm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2763520" y="591280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3068320" y="591280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3342640" y="591280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128" name="Group 15"/>
              <p:cNvGrpSpPr/>
              <p:nvPr/>
            </p:nvGrpSpPr>
            <p:grpSpPr>
              <a:xfrm>
                <a:off x="7483964" y="5944924"/>
                <a:ext cx="838098" cy="833755"/>
                <a:chOff x="3233363" y="5330430"/>
                <a:chExt cx="838098" cy="833755"/>
              </a:xfrm>
            </p:grpSpPr>
            <p:sp>
              <p:nvSpPr>
                <p:cNvPr id="151" name="Rounded Rectangle 150"/>
                <p:cNvSpPr/>
                <p:nvPr/>
              </p:nvSpPr>
              <p:spPr>
                <a:xfrm>
                  <a:off x="3233363" y="5330430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3298344" y="5351703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876975" y="5910185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3602655" y="5696825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129" name="Group 17"/>
              <p:cNvGrpSpPr/>
              <p:nvPr/>
            </p:nvGrpSpPr>
            <p:grpSpPr>
              <a:xfrm>
                <a:off x="7580313" y="5947542"/>
                <a:ext cx="838098" cy="833755"/>
                <a:chOff x="4159395" y="5333048"/>
                <a:chExt cx="838098" cy="833755"/>
              </a:xfrm>
            </p:grpSpPr>
            <p:sp>
              <p:nvSpPr>
                <p:cNvPr id="145" name="Rounded Rectangle 144"/>
                <p:cNvSpPr/>
                <p:nvPr/>
              </p:nvSpPr>
              <p:spPr>
                <a:xfrm>
                  <a:off x="4159395" y="5333048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4224376" y="5354321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grpSp>
              <p:nvGrpSpPr>
                <p:cNvPr id="147" name="Group 123"/>
                <p:cNvGrpSpPr/>
                <p:nvPr/>
              </p:nvGrpSpPr>
              <p:grpSpPr>
                <a:xfrm>
                  <a:off x="4223887" y="5912803"/>
                  <a:ext cx="690880" cy="111760"/>
                  <a:chOff x="2763520" y="5912803"/>
                  <a:chExt cx="690880" cy="111760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27635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334264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</p:grpSp>
            <p:sp>
              <p:nvSpPr>
                <p:cNvPr id="148" name="Rectangle 147"/>
                <p:cNvSpPr/>
                <p:nvPr/>
              </p:nvSpPr>
              <p:spPr>
                <a:xfrm>
                  <a:off x="4528687" y="569944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130" name="Group 18"/>
              <p:cNvGrpSpPr/>
              <p:nvPr/>
            </p:nvGrpSpPr>
            <p:grpSpPr>
              <a:xfrm>
                <a:off x="7676926" y="5947542"/>
                <a:ext cx="838098" cy="833755"/>
                <a:chOff x="5106057" y="5333048"/>
                <a:chExt cx="838098" cy="833755"/>
              </a:xfrm>
            </p:grpSpPr>
            <p:sp>
              <p:nvSpPr>
                <p:cNvPr id="141" name="Rounded Rectangle 140"/>
                <p:cNvSpPr/>
                <p:nvPr/>
              </p:nvSpPr>
              <p:spPr>
                <a:xfrm>
                  <a:off x="5106057" y="5333048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5170549" y="5334000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5759829" y="5903278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5485509" y="5689918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131" name="Group 19"/>
              <p:cNvGrpSpPr/>
              <p:nvPr/>
            </p:nvGrpSpPr>
            <p:grpSpPr>
              <a:xfrm>
                <a:off x="7783785" y="5937618"/>
                <a:ext cx="838098" cy="833755"/>
                <a:chOff x="6052800" y="5333365"/>
                <a:chExt cx="838098" cy="833755"/>
              </a:xfrm>
            </p:grpSpPr>
            <p:sp>
              <p:nvSpPr>
                <p:cNvPr id="132" name="Rounded Rectangle 131"/>
                <p:cNvSpPr/>
                <p:nvPr/>
              </p:nvSpPr>
              <p:spPr>
                <a:xfrm>
                  <a:off x="6052800" y="5333365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6117292" y="5334001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grpSp>
              <p:nvGrpSpPr>
                <p:cNvPr id="134" name="Group 129"/>
                <p:cNvGrpSpPr/>
                <p:nvPr/>
              </p:nvGrpSpPr>
              <p:grpSpPr>
                <a:xfrm>
                  <a:off x="6127452" y="5903278"/>
                  <a:ext cx="690880" cy="111760"/>
                  <a:chOff x="2763520" y="5912803"/>
                  <a:chExt cx="690880" cy="111760"/>
                </a:xfrm>
              </p:grpSpPr>
              <p:sp>
                <p:nvSpPr>
                  <p:cNvPr id="138" name="Rectangle 137"/>
                  <p:cNvSpPr/>
                  <p:nvPr/>
                </p:nvSpPr>
                <p:spPr>
                  <a:xfrm>
                    <a:off x="27635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30683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334264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</p:grpSp>
            <p:grpSp>
              <p:nvGrpSpPr>
                <p:cNvPr id="135" name="Group 133"/>
                <p:cNvGrpSpPr/>
                <p:nvPr/>
              </p:nvGrpSpPr>
              <p:grpSpPr>
                <a:xfrm>
                  <a:off x="6127452" y="5689918"/>
                  <a:ext cx="416560" cy="111760"/>
                  <a:chOff x="2763520" y="5912803"/>
                  <a:chExt cx="416560" cy="111760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27635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30683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</p:grpSp>
          </p:grpSp>
        </p:grpSp>
        <p:grpSp>
          <p:nvGrpSpPr>
            <p:cNvPr id="13" name="Group 2"/>
            <p:cNvGrpSpPr/>
            <p:nvPr/>
          </p:nvGrpSpPr>
          <p:grpSpPr>
            <a:xfrm>
              <a:off x="1249596" y="3177469"/>
              <a:ext cx="1089216" cy="754063"/>
              <a:chOff x="1249596" y="3177469"/>
              <a:chExt cx="1089216" cy="754063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1249596" y="3177469"/>
                <a:ext cx="1089216" cy="754063"/>
              </a:xfrm>
              <a:prstGeom prst="roundRect">
                <a:avLst>
                  <a:gd name="adj" fmla="val 0"/>
                </a:avLst>
              </a:prstGeom>
              <a:solidFill>
                <a:srgbClr val="0066A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600" dirty="0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Workspace</a:t>
                </a:r>
              </a:p>
            </p:txBody>
          </p:sp>
          <p:sp>
            <p:nvSpPr>
              <p:cNvPr id="124" name="AutoShape 84"/>
              <p:cNvSpPr>
                <a:spLocks noChangeArrowheads="1"/>
              </p:cNvSpPr>
              <p:nvPr/>
            </p:nvSpPr>
            <p:spPr bwMode="auto">
              <a:xfrm>
                <a:off x="1625578" y="3253685"/>
                <a:ext cx="381000" cy="399660"/>
              </a:xfrm>
              <a:prstGeom prst="flowChartMultidocumen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sz="1000" dirty="0">
                  <a:solidFill>
                    <a:srgbClr val="003A63"/>
                  </a:solidFill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14" name="Group 1"/>
            <p:cNvGrpSpPr/>
            <p:nvPr/>
          </p:nvGrpSpPr>
          <p:grpSpPr>
            <a:xfrm>
              <a:off x="2391031" y="3177469"/>
              <a:ext cx="1161247" cy="754063"/>
              <a:chOff x="2391031" y="3177469"/>
              <a:chExt cx="1161247" cy="754063"/>
            </a:xfrm>
          </p:grpSpPr>
          <p:sp>
            <p:nvSpPr>
              <p:cNvPr id="121" name="Rounded Rectangle 120"/>
              <p:cNvSpPr/>
              <p:nvPr/>
            </p:nvSpPr>
            <p:spPr>
              <a:xfrm>
                <a:off x="2391031" y="3177469"/>
                <a:ext cx="1161247" cy="754063"/>
              </a:xfrm>
              <a:prstGeom prst="roundRect">
                <a:avLst>
                  <a:gd name="adj" fmla="val 0"/>
                </a:avLst>
              </a:prstGeom>
              <a:solidFill>
                <a:srgbClr val="0066A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600" dirty="0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Repository 1</a:t>
                </a:r>
              </a:p>
            </p:txBody>
          </p:sp>
          <p:sp>
            <p:nvSpPr>
              <p:cNvPr id="122" name="AutoShape 84"/>
              <p:cNvSpPr>
                <a:spLocks noChangeArrowheads="1"/>
              </p:cNvSpPr>
              <p:nvPr/>
            </p:nvSpPr>
            <p:spPr bwMode="auto">
              <a:xfrm>
                <a:off x="2759302" y="3253685"/>
                <a:ext cx="381000" cy="399660"/>
              </a:xfrm>
              <a:prstGeom prst="flowChartMultidocumen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sz="1000" dirty="0">
                  <a:solidFill>
                    <a:srgbClr val="003A63"/>
                  </a:solidFill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15" name="Line 72"/>
            <p:cNvSpPr>
              <a:spLocks noChangeShapeType="1"/>
            </p:cNvSpPr>
            <p:nvPr/>
          </p:nvSpPr>
          <p:spPr bwMode="auto">
            <a:xfrm rot="16200000" flipV="1">
              <a:off x="5047132" y="3229526"/>
              <a:ext cx="162248" cy="0"/>
            </a:xfrm>
            <a:prstGeom prst="line">
              <a:avLst/>
            </a:prstGeom>
            <a:noFill/>
            <a:ln w="19050" cap="rnd" cmpd="sng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sz="1000" dirty="0">
                <a:solidFill>
                  <a:srgbClr val="003A63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7193148" y="3505199"/>
              <a:ext cx="597008" cy="179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900" dirty="0">
                  <a:solidFill>
                    <a:srgbClr val="003A63"/>
                  </a:solidFill>
                  <a:latin typeface="Trebuchet MS"/>
                  <a:cs typeface="Trebuchet MS"/>
                </a:rPr>
                <a:t>Browser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485506" y="1308119"/>
              <a:ext cx="3517657" cy="2525300"/>
            </a:xfrm>
            <a:prstGeom prst="roundRect">
              <a:avLst>
                <a:gd name="adj" fmla="val 0"/>
              </a:avLst>
            </a:pr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FFFFFF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8" name="Group 199"/>
            <p:cNvGrpSpPr/>
            <p:nvPr/>
          </p:nvGrpSpPr>
          <p:grpSpPr>
            <a:xfrm>
              <a:off x="5695102" y="1409626"/>
              <a:ext cx="1225490" cy="843679"/>
              <a:chOff x="7396393" y="5937618"/>
              <a:chExt cx="1225490" cy="843679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7396393" y="5947542"/>
                <a:ext cx="838098" cy="833755"/>
              </a:xfrm>
              <a:prstGeom prst="roundRect">
                <a:avLst>
                  <a:gd name="adj" fmla="val 0"/>
                </a:avLst>
              </a:prstGeom>
              <a:solidFill>
                <a:srgbClr val="CFE1F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471046" y="5958655"/>
                <a:ext cx="661258" cy="29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003A63"/>
                    </a:solidFill>
                    <a:latin typeface="Trebuchet MS"/>
                    <a:cs typeface="Trebuchet MS"/>
                  </a:rPr>
                  <a:t>Agent</a:t>
                </a:r>
              </a:p>
            </p:txBody>
          </p:sp>
          <p:grpSp>
            <p:nvGrpSpPr>
              <p:cNvPr id="90" name="Group 202"/>
              <p:cNvGrpSpPr/>
              <p:nvPr/>
            </p:nvGrpSpPr>
            <p:grpSpPr>
              <a:xfrm>
                <a:off x="7471045" y="6527297"/>
                <a:ext cx="690880" cy="111760"/>
                <a:chOff x="2763520" y="5912803"/>
                <a:chExt cx="690880" cy="111760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2763520" y="591280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3068320" y="591280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3342640" y="591280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91" name="Group 203"/>
              <p:cNvGrpSpPr/>
              <p:nvPr/>
            </p:nvGrpSpPr>
            <p:grpSpPr>
              <a:xfrm>
                <a:off x="7483964" y="5944924"/>
                <a:ext cx="838098" cy="833755"/>
                <a:chOff x="3233363" y="5330430"/>
                <a:chExt cx="838098" cy="833755"/>
              </a:xfrm>
            </p:grpSpPr>
            <p:sp>
              <p:nvSpPr>
                <p:cNvPr id="114" name="Rounded Rectangle 113"/>
                <p:cNvSpPr/>
                <p:nvPr/>
              </p:nvSpPr>
              <p:spPr>
                <a:xfrm>
                  <a:off x="3233363" y="5330430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3298344" y="5351703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876975" y="5910185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3602655" y="5696825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92" name="Group 204"/>
              <p:cNvGrpSpPr/>
              <p:nvPr/>
            </p:nvGrpSpPr>
            <p:grpSpPr>
              <a:xfrm>
                <a:off x="7580313" y="5947542"/>
                <a:ext cx="838098" cy="833755"/>
                <a:chOff x="4159395" y="5333048"/>
                <a:chExt cx="838098" cy="833755"/>
              </a:xfrm>
            </p:grpSpPr>
            <p:sp>
              <p:nvSpPr>
                <p:cNvPr id="108" name="Rounded Rectangle 107"/>
                <p:cNvSpPr/>
                <p:nvPr/>
              </p:nvSpPr>
              <p:spPr>
                <a:xfrm>
                  <a:off x="4159395" y="5333048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224376" y="5354321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grpSp>
              <p:nvGrpSpPr>
                <p:cNvPr id="110" name="Group 222"/>
                <p:cNvGrpSpPr/>
                <p:nvPr/>
              </p:nvGrpSpPr>
              <p:grpSpPr>
                <a:xfrm>
                  <a:off x="4223887" y="5912803"/>
                  <a:ext cx="690880" cy="111760"/>
                  <a:chOff x="2763520" y="5912803"/>
                  <a:chExt cx="690880" cy="111760"/>
                </a:xfrm>
              </p:grpSpPr>
              <p:sp>
                <p:nvSpPr>
                  <p:cNvPr id="112" name="Rectangle 111"/>
                  <p:cNvSpPr/>
                  <p:nvPr/>
                </p:nvSpPr>
                <p:spPr>
                  <a:xfrm>
                    <a:off x="27635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334264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</p:grpSp>
            <p:sp>
              <p:nvSpPr>
                <p:cNvPr id="111" name="Rectangle 110"/>
                <p:cNvSpPr/>
                <p:nvPr/>
              </p:nvSpPr>
              <p:spPr>
                <a:xfrm>
                  <a:off x="4528687" y="569944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93" name="Group 205"/>
              <p:cNvGrpSpPr/>
              <p:nvPr/>
            </p:nvGrpSpPr>
            <p:grpSpPr>
              <a:xfrm>
                <a:off x="7676926" y="5947542"/>
                <a:ext cx="838098" cy="833755"/>
                <a:chOff x="5106057" y="5333048"/>
                <a:chExt cx="838098" cy="833755"/>
              </a:xfrm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5106057" y="5333048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5170549" y="5334000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5759829" y="5903278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5485509" y="5689918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94" name="Group 206"/>
              <p:cNvGrpSpPr/>
              <p:nvPr/>
            </p:nvGrpSpPr>
            <p:grpSpPr>
              <a:xfrm>
                <a:off x="7783785" y="5937618"/>
                <a:ext cx="838098" cy="833755"/>
                <a:chOff x="6052800" y="5333365"/>
                <a:chExt cx="838098" cy="833755"/>
              </a:xfrm>
            </p:grpSpPr>
            <p:sp>
              <p:nvSpPr>
                <p:cNvPr id="95" name="Rounded Rectangle 94"/>
                <p:cNvSpPr/>
                <p:nvPr/>
              </p:nvSpPr>
              <p:spPr>
                <a:xfrm>
                  <a:off x="6052800" y="5333365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6117292" y="5334001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grpSp>
              <p:nvGrpSpPr>
                <p:cNvPr id="97" name="Group 209"/>
                <p:cNvGrpSpPr/>
                <p:nvPr/>
              </p:nvGrpSpPr>
              <p:grpSpPr>
                <a:xfrm>
                  <a:off x="6127452" y="5903278"/>
                  <a:ext cx="690880" cy="111760"/>
                  <a:chOff x="2763520" y="5912803"/>
                  <a:chExt cx="690880" cy="111760"/>
                </a:xfrm>
              </p:grpSpPr>
              <p:sp>
                <p:nvSpPr>
                  <p:cNvPr id="101" name="Rectangle 100"/>
                  <p:cNvSpPr/>
                  <p:nvPr/>
                </p:nvSpPr>
                <p:spPr>
                  <a:xfrm>
                    <a:off x="27635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30683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334264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</p:grpSp>
            <p:grpSp>
              <p:nvGrpSpPr>
                <p:cNvPr id="98" name="Group 210"/>
                <p:cNvGrpSpPr/>
                <p:nvPr/>
              </p:nvGrpSpPr>
              <p:grpSpPr>
                <a:xfrm>
                  <a:off x="6127452" y="5689918"/>
                  <a:ext cx="416560" cy="111760"/>
                  <a:chOff x="2763520" y="5912803"/>
                  <a:chExt cx="416560" cy="111760"/>
                </a:xfrm>
              </p:grpSpPr>
              <p:sp>
                <p:nvSpPr>
                  <p:cNvPr id="99" name="Rectangle 98"/>
                  <p:cNvSpPr/>
                  <p:nvPr/>
                </p:nvSpPr>
                <p:spPr>
                  <a:xfrm>
                    <a:off x="27635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30683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</p:grpSp>
          </p:grpSp>
        </p:grpSp>
        <p:sp>
          <p:nvSpPr>
            <p:cNvPr id="19" name="Rounded Rectangle 18"/>
            <p:cNvSpPr/>
            <p:nvPr/>
          </p:nvSpPr>
          <p:spPr>
            <a:xfrm>
              <a:off x="5842285" y="2399343"/>
              <a:ext cx="1505108" cy="753293"/>
            </a:xfrm>
            <a:prstGeom prst="roundRect">
              <a:avLst>
                <a:gd name="adj" fmla="val 0"/>
              </a:avLst>
            </a:prstGeom>
            <a:solidFill>
              <a:srgbClr val="0066A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rebuchet MS"/>
                  <a:cs typeface="Trebuchet MS"/>
                </a:rPr>
                <a:t>Web Server</a:t>
              </a:r>
            </a:p>
          </p:txBody>
        </p:sp>
        <p:pic>
          <p:nvPicPr>
            <p:cNvPr id="20" name="Picture 19" descr="monitor.eps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36169" y="3326190"/>
              <a:ext cx="440393" cy="386310"/>
            </a:xfrm>
            <a:prstGeom prst="rect">
              <a:avLst/>
            </a:prstGeom>
          </p:spPr>
        </p:pic>
        <p:sp>
          <p:nvSpPr>
            <p:cNvPr id="21" name="Text Box 92"/>
            <p:cNvSpPr txBox="1">
              <a:spLocks noChangeArrowheads="1"/>
            </p:cNvSpPr>
            <p:nvPr/>
          </p:nvSpPr>
          <p:spPr bwMode="auto">
            <a:xfrm>
              <a:off x="7785100" y="1320800"/>
              <a:ext cx="1206500" cy="2993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sz="900" b="1" dirty="0">
                  <a:solidFill>
                    <a:srgbClr val="003A63"/>
                  </a:solidFill>
                  <a:latin typeface="Trebuchet MS"/>
                  <a:cs typeface="Trebuchet MS"/>
                </a:rPr>
                <a:t>Site 2</a:t>
              </a:r>
              <a:endParaRPr lang="en-US" sz="700" b="1" dirty="0">
                <a:solidFill>
                  <a:srgbClr val="003A63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374490" y="2679701"/>
              <a:ext cx="941372" cy="825500"/>
            </a:xfrm>
            <a:prstGeom prst="roundRect">
              <a:avLst>
                <a:gd name="adj" fmla="val 0"/>
              </a:avLst>
            </a:prstGeom>
            <a:solidFill>
              <a:srgbClr val="7AC14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FFFFFF"/>
                  </a:solidFill>
                  <a:latin typeface="Trebuchet MS"/>
                  <a:cs typeface="Trebuchet MS"/>
                </a:rPr>
                <a:t>WAN</a:t>
              </a:r>
            </a:p>
          </p:txBody>
        </p:sp>
        <p:grpSp>
          <p:nvGrpSpPr>
            <p:cNvPr id="28" name="Group 166"/>
            <p:cNvGrpSpPr/>
            <p:nvPr/>
          </p:nvGrpSpPr>
          <p:grpSpPr>
            <a:xfrm>
              <a:off x="7104760" y="1462175"/>
              <a:ext cx="1089216" cy="754063"/>
              <a:chOff x="1249596" y="3177469"/>
              <a:chExt cx="1089216" cy="754063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1249596" y="3177469"/>
                <a:ext cx="1089216" cy="754063"/>
              </a:xfrm>
              <a:prstGeom prst="roundRect">
                <a:avLst>
                  <a:gd name="adj" fmla="val 0"/>
                </a:avLst>
              </a:prstGeom>
              <a:solidFill>
                <a:srgbClr val="0066A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600" dirty="0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Workspace</a:t>
                </a:r>
              </a:p>
            </p:txBody>
          </p:sp>
          <p:sp>
            <p:nvSpPr>
              <p:cNvPr id="87" name="AutoShape 84"/>
              <p:cNvSpPr>
                <a:spLocks noChangeArrowheads="1"/>
              </p:cNvSpPr>
              <p:nvPr/>
            </p:nvSpPr>
            <p:spPr bwMode="auto">
              <a:xfrm>
                <a:off x="1625578" y="3253685"/>
                <a:ext cx="381000" cy="399660"/>
              </a:xfrm>
              <a:prstGeom prst="flowChartMultidocumen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sz="1000" dirty="0">
                  <a:solidFill>
                    <a:srgbClr val="003A63"/>
                  </a:solidFill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29" name="Group 175"/>
            <p:cNvGrpSpPr/>
            <p:nvPr/>
          </p:nvGrpSpPr>
          <p:grpSpPr>
            <a:xfrm>
              <a:off x="7537893" y="2402580"/>
              <a:ext cx="1161247" cy="754063"/>
              <a:chOff x="2391031" y="3177469"/>
              <a:chExt cx="1161247" cy="754063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2391031" y="3177469"/>
                <a:ext cx="1161247" cy="754063"/>
              </a:xfrm>
              <a:prstGeom prst="roundRect">
                <a:avLst>
                  <a:gd name="adj" fmla="val 0"/>
                </a:avLst>
              </a:prstGeom>
              <a:solidFill>
                <a:srgbClr val="0066A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600" dirty="0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Repository 2</a:t>
                </a:r>
              </a:p>
            </p:txBody>
          </p:sp>
          <p:sp>
            <p:nvSpPr>
              <p:cNvPr id="85" name="AutoShape 84"/>
              <p:cNvSpPr>
                <a:spLocks noChangeArrowheads="1"/>
              </p:cNvSpPr>
              <p:nvPr/>
            </p:nvSpPr>
            <p:spPr bwMode="auto">
              <a:xfrm>
                <a:off x="2759302" y="3253685"/>
                <a:ext cx="381000" cy="399660"/>
              </a:xfrm>
              <a:prstGeom prst="flowChartMultidocumen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sz="1000" dirty="0">
                  <a:solidFill>
                    <a:srgbClr val="003A63"/>
                  </a:solidFill>
                  <a:latin typeface="Trebuchet MS"/>
                  <a:cs typeface="Trebuchet MS"/>
                </a:endParaRPr>
              </a:p>
            </p:txBody>
          </p:sp>
        </p:grpSp>
        <p:cxnSp>
          <p:nvCxnSpPr>
            <p:cNvPr id="30" name="Elbow Connector 29"/>
            <p:cNvCxnSpPr>
              <a:stCxn id="16" idx="1"/>
              <a:endCxn id="19" idx="2"/>
            </p:cNvCxnSpPr>
            <p:nvPr/>
          </p:nvCxnSpPr>
          <p:spPr>
            <a:xfrm rot="10800000">
              <a:off x="6594839" y="3152637"/>
              <a:ext cx="598309" cy="442383"/>
            </a:xfrm>
            <a:prstGeom prst="bentConnector2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0"/>
            </p:cNvCxnSpPr>
            <p:nvPr/>
          </p:nvCxnSpPr>
          <p:spPr>
            <a:xfrm rot="5400000" flipH="1" flipV="1">
              <a:off x="4871140" y="2065335"/>
              <a:ext cx="588402" cy="640330"/>
            </a:xfrm>
            <a:prstGeom prst="bentConnector2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2" idx="2"/>
              <a:endCxn id="34" idx="1"/>
            </p:cNvCxnSpPr>
            <p:nvPr/>
          </p:nvCxnSpPr>
          <p:spPr>
            <a:xfrm rot="16200000" flipH="1">
              <a:off x="4257232" y="4093145"/>
              <a:ext cx="1816219" cy="640330"/>
            </a:xfrm>
            <a:prstGeom prst="bentConnector2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7193148" y="6255850"/>
              <a:ext cx="597008" cy="179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900" dirty="0">
                  <a:solidFill>
                    <a:srgbClr val="003A63"/>
                  </a:solidFill>
                  <a:latin typeface="Trebuchet MS"/>
                  <a:cs typeface="Trebuchet MS"/>
                </a:rPr>
                <a:t>Browser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485506" y="4058770"/>
              <a:ext cx="3517657" cy="2525300"/>
            </a:xfrm>
            <a:prstGeom prst="roundRect">
              <a:avLst>
                <a:gd name="adj" fmla="val 0"/>
              </a:avLst>
            </a:pr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FFFFF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866044" y="5149994"/>
              <a:ext cx="1481349" cy="753293"/>
            </a:xfrm>
            <a:prstGeom prst="roundRect">
              <a:avLst>
                <a:gd name="adj" fmla="val 0"/>
              </a:avLst>
            </a:prstGeom>
            <a:solidFill>
              <a:srgbClr val="0066A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rebuchet MS"/>
                  <a:cs typeface="Trebuchet MS"/>
                </a:rPr>
                <a:t>Web Server</a:t>
              </a:r>
            </a:p>
          </p:txBody>
        </p:sp>
        <p:pic>
          <p:nvPicPr>
            <p:cNvPr id="36" name="Picture 35" descr="monitor.eps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36169" y="6076841"/>
              <a:ext cx="440393" cy="386310"/>
            </a:xfrm>
            <a:prstGeom prst="rect">
              <a:avLst/>
            </a:prstGeom>
          </p:spPr>
        </p:pic>
        <p:sp>
          <p:nvSpPr>
            <p:cNvPr id="37" name="Text Box 92"/>
            <p:cNvSpPr txBox="1">
              <a:spLocks noChangeArrowheads="1"/>
            </p:cNvSpPr>
            <p:nvPr/>
          </p:nvSpPr>
          <p:spPr bwMode="auto">
            <a:xfrm>
              <a:off x="7785100" y="4071451"/>
              <a:ext cx="1206500" cy="2993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sz="900" b="1" dirty="0">
                  <a:solidFill>
                    <a:srgbClr val="003A63"/>
                  </a:solidFill>
                  <a:latin typeface="Trebuchet MS"/>
                  <a:cs typeface="Trebuchet MS"/>
                </a:rPr>
                <a:t>Site 3</a:t>
              </a:r>
              <a:endParaRPr lang="en-US" sz="700" b="1" dirty="0">
                <a:solidFill>
                  <a:srgbClr val="003A63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8" name="Group 325"/>
            <p:cNvGrpSpPr/>
            <p:nvPr/>
          </p:nvGrpSpPr>
          <p:grpSpPr>
            <a:xfrm>
              <a:off x="7537893" y="5153231"/>
              <a:ext cx="1161247" cy="754063"/>
              <a:chOff x="2391031" y="3177469"/>
              <a:chExt cx="1161247" cy="754063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2391031" y="3177469"/>
                <a:ext cx="1161247" cy="754063"/>
              </a:xfrm>
              <a:prstGeom prst="roundRect">
                <a:avLst>
                  <a:gd name="adj" fmla="val 0"/>
                </a:avLst>
              </a:prstGeom>
              <a:solidFill>
                <a:srgbClr val="0066A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600" dirty="0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Repository 3</a:t>
                </a:r>
              </a:p>
            </p:txBody>
          </p:sp>
          <p:sp>
            <p:nvSpPr>
              <p:cNvPr id="83" name="AutoShape 84"/>
              <p:cNvSpPr>
                <a:spLocks noChangeArrowheads="1"/>
              </p:cNvSpPr>
              <p:nvPr/>
            </p:nvSpPr>
            <p:spPr bwMode="auto">
              <a:xfrm>
                <a:off x="2759302" y="3253685"/>
                <a:ext cx="381000" cy="399660"/>
              </a:xfrm>
              <a:prstGeom prst="flowChartMultidocumen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sz="1000" dirty="0">
                  <a:solidFill>
                    <a:srgbClr val="003A63"/>
                  </a:solidFill>
                  <a:latin typeface="Trebuchet MS"/>
                  <a:cs typeface="Trebuchet MS"/>
                </a:endParaRPr>
              </a:p>
            </p:txBody>
          </p:sp>
        </p:grpSp>
        <p:cxnSp>
          <p:nvCxnSpPr>
            <p:cNvPr id="39" name="Elbow Connector 38"/>
            <p:cNvCxnSpPr>
              <a:stCxn id="33" idx="1"/>
              <a:endCxn id="35" idx="2"/>
            </p:cNvCxnSpPr>
            <p:nvPr/>
          </p:nvCxnSpPr>
          <p:spPr>
            <a:xfrm rot="10800000">
              <a:off x="6606720" y="5903288"/>
              <a:ext cx="586430" cy="442383"/>
            </a:xfrm>
            <a:prstGeom prst="bentConnector2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2" idx="1"/>
            </p:cNvCxnSpPr>
            <p:nvPr/>
          </p:nvCxnSpPr>
          <p:spPr>
            <a:xfrm flipH="1">
              <a:off x="3543916" y="3092451"/>
              <a:ext cx="830574" cy="0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11" idx="2"/>
              <a:endCxn id="9" idx="1"/>
            </p:cNvCxnSpPr>
            <p:nvPr/>
          </p:nvCxnSpPr>
          <p:spPr>
            <a:xfrm rot="16200000" flipH="1">
              <a:off x="203033" y="3570594"/>
              <a:ext cx="1273421" cy="376158"/>
            </a:xfrm>
            <a:prstGeom prst="bentConnector2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 Box 92"/>
            <p:cNvSpPr txBox="1">
              <a:spLocks noChangeArrowheads="1"/>
            </p:cNvSpPr>
            <p:nvPr/>
          </p:nvSpPr>
          <p:spPr bwMode="auto">
            <a:xfrm>
              <a:off x="195263" y="1320800"/>
              <a:ext cx="965994" cy="2993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3A63"/>
                  </a:solidFill>
                  <a:latin typeface="Trebuchet MS"/>
                  <a:cs typeface="Trebuchet MS"/>
                </a:rPr>
                <a:t>Site 1</a:t>
              </a:r>
              <a:endParaRPr lang="en-US" sz="700" b="1" dirty="0">
                <a:solidFill>
                  <a:srgbClr val="003A63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275504" y="2330337"/>
              <a:ext cx="752320" cy="179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900" dirty="0">
                  <a:solidFill>
                    <a:srgbClr val="003A63"/>
                  </a:solidFill>
                  <a:latin typeface="Trebuchet MS"/>
                  <a:cs typeface="Trebuchet MS"/>
                </a:rPr>
                <a:t>Browser</a:t>
              </a:r>
            </a:p>
          </p:txBody>
        </p:sp>
        <p:grpSp>
          <p:nvGrpSpPr>
            <p:cNvPr id="44" name="Group 335"/>
            <p:cNvGrpSpPr/>
            <p:nvPr/>
          </p:nvGrpSpPr>
          <p:grpSpPr>
            <a:xfrm>
              <a:off x="5695102" y="4172302"/>
              <a:ext cx="1225490" cy="843679"/>
              <a:chOff x="7396393" y="5937618"/>
              <a:chExt cx="1225490" cy="843679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396393" y="5947542"/>
                <a:ext cx="838098" cy="833755"/>
              </a:xfrm>
              <a:prstGeom prst="roundRect">
                <a:avLst>
                  <a:gd name="adj" fmla="val 0"/>
                </a:avLst>
              </a:prstGeom>
              <a:solidFill>
                <a:srgbClr val="CFE1F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71046" y="5958655"/>
                <a:ext cx="661258" cy="29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003A63"/>
                    </a:solidFill>
                    <a:latin typeface="Trebuchet MS"/>
                    <a:cs typeface="Trebuchet MS"/>
                  </a:rPr>
                  <a:t>Agent</a:t>
                </a:r>
              </a:p>
            </p:txBody>
          </p:sp>
          <p:grpSp>
            <p:nvGrpSpPr>
              <p:cNvPr id="51" name="Group 338"/>
              <p:cNvGrpSpPr/>
              <p:nvPr/>
            </p:nvGrpSpPr>
            <p:grpSpPr>
              <a:xfrm>
                <a:off x="7471045" y="6527297"/>
                <a:ext cx="690880" cy="111760"/>
                <a:chOff x="2763520" y="5912803"/>
                <a:chExt cx="690880" cy="11176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2763520" y="591280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068320" y="591280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342640" y="591280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52" name="Group 339"/>
              <p:cNvGrpSpPr/>
              <p:nvPr/>
            </p:nvGrpSpPr>
            <p:grpSpPr>
              <a:xfrm>
                <a:off x="7483964" y="5944924"/>
                <a:ext cx="838098" cy="833755"/>
                <a:chOff x="3233363" y="5330430"/>
                <a:chExt cx="838098" cy="833755"/>
              </a:xfrm>
            </p:grpSpPr>
            <p:sp>
              <p:nvSpPr>
                <p:cNvPr id="75" name="Rounded Rectangle 74"/>
                <p:cNvSpPr/>
                <p:nvPr/>
              </p:nvSpPr>
              <p:spPr>
                <a:xfrm>
                  <a:off x="3233363" y="5330430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3298344" y="5351703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3876975" y="5910185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602655" y="5696825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53" name="Group 340"/>
              <p:cNvGrpSpPr/>
              <p:nvPr/>
            </p:nvGrpSpPr>
            <p:grpSpPr>
              <a:xfrm>
                <a:off x="7580313" y="5947542"/>
                <a:ext cx="838098" cy="833755"/>
                <a:chOff x="4159395" y="5333048"/>
                <a:chExt cx="838098" cy="833755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4159395" y="5333048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4224376" y="5354321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grpSp>
              <p:nvGrpSpPr>
                <p:cNvPr id="71" name="Group 358"/>
                <p:cNvGrpSpPr/>
                <p:nvPr/>
              </p:nvGrpSpPr>
              <p:grpSpPr>
                <a:xfrm>
                  <a:off x="4223887" y="5912803"/>
                  <a:ext cx="690880" cy="111760"/>
                  <a:chOff x="2763520" y="5912803"/>
                  <a:chExt cx="690880" cy="111760"/>
                </a:xfrm>
              </p:grpSpPr>
              <p:sp>
                <p:nvSpPr>
                  <p:cNvPr id="73" name="Rectangle 72"/>
                  <p:cNvSpPr/>
                  <p:nvPr/>
                </p:nvSpPr>
                <p:spPr>
                  <a:xfrm>
                    <a:off x="27635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334264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</p:grpSp>
            <p:sp>
              <p:nvSpPr>
                <p:cNvPr id="72" name="Rectangle 71"/>
                <p:cNvSpPr/>
                <p:nvPr/>
              </p:nvSpPr>
              <p:spPr>
                <a:xfrm>
                  <a:off x="4528687" y="569944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54" name="Group 341"/>
              <p:cNvGrpSpPr/>
              <p:nvPr/>
            </p:nvGrpSpPr>
            <p:grpSpPr>
              <a:xfrm>
                <a:off x="7676926" y="5947542"/>
                <a:ext cx="838098" cy="833755"/>
                <a:chOff x="5106057" y="5333048"/>
                <a:chExt cx="838098" cy="83375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5106057" y="5333048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170549" y="5334000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759829" y="5903278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485509" y="5689918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55" name="Group 342"/>
              <p:cNvGrpSpPr/>
              <p:nvPr/>
            </p:nvGrpSpPr>
            <p:grpSpPr>
              <a:xfrm>
                <a:off x="7783785" y="5937618"/>
                <a:ext cx="838098" cy="833755"/>
                <a:chOff x="6052800" y="5333365"/>
                <a:chExt cx="838098" cy="83375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52800" y="5333365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6117292" y="5334001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grpSp>
              <p:nvGrpSpPr>
                <p:cNvPr id="58" name="Group 345"/>
                <p:cNvGrpSpPr/>
                <p:nvPr/>
              </p:nvGrpSpPr>
              <p:grpSpPr>
                <a:xfrm>
                  <a:off x="6127452" y="5903278"/>
                  <a:ext cx="690880" cy="111760"/>
                  <a:chOff x="2763520" y="5912803"/>
                  <a:chExt cx="690880" cy="111760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27635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30683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34264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</p:grpSp>
            <p:grpSp>
              <p:nvGrpSpPr>
                <p:cNvPr id="59" name="Group 346"/>
                <p:cNvGrpSpPr/>
                <p:nvPr/>
              </p:nvGrpSpPr>
              <p:grpSpPr>
                <a:xfrm>
                  <a:off x="6127452" y="5689918"/>
                  <a:ext cx="416560" cy="111760"/>
                  <a:chOff x="2763520" y="5912803"/>
                  <a:chExt cx="416560" cy="111760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7635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30683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</p:grpSp>
          </p:grpSp>
        </p:grpSp>
        <p:grpSp>
          <p:nvGrpSpPr>
            <p:cNvPr id="45" name="Group 369"/>
            <p:cNvGrpSpPr/>
            <p:nvPr/>
          </p:nvGrpSpPr>
          <p:grpSpPr>
            <a:xfrm>
              <a:off x="7104760" y="4224851"/>
              <a:ext cx="1089216" cy="754063"/>
              <a:chOff x="1249596" y="3177469"/>
              <a:chExt cx="1089216" cy="754063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1249596" y="3177469"/>
                <a:ext cx="1089216" cy="754063"/>
              </a:xfrm>
              <a:prstGeom prst="roundRect">
                <a:avLst>
                  <a:gd name="adj" fmla="val 0"/>
                </a:avLst>
              </a:prstGeom>
              <a:solidFill>
                <a:srgbClr val="0066A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600" dirty="0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Workspace</a:t>
                </a:r>
              </a:p>
            </p:txBody>
          </p:sp>
          <p:sp>
            <p:nvSpPr>
              <p:cNvPr id="48" name="AutoShape 84"/>
              <p:cNvSpPr>
                <a:spLocks noChangeArrowheads="1"/>
              </p:cNvSpPr>
              <p:nvPr/>
            </p:nvSpPr>
            <p:spPr bwMode="auto">
              <a:xfrm>
                <a:off x="1625578" y="3253685"/>
                <a:ext cx="381000" cy="399660"/>
              </a:xfrm>
              <a:prstGeom prst="flowChartMultidocumen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sz="1000" dirty="0">
                  <a:solidFill>
                    <a:srgbClr val="003A63"/>
                  </a:solidFill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591500" y="2214389"/>
              <a:ext cx="519927" cy="536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Trebuchet MS"/>
                  <a:cs typeface="Trebuchet MS"/>
                </a:rPr>
                <a:t>HA/</a:t>
              </a:r>
            </a:p>
            <a:p>
              <a:r>
                <a:rPr lang="en-US" sz="1000" b="1" dirty="0">
                  <a:latin typeface="Trebuchet MS"/>
                  <a:cs typeface="Trebuchet MS"/>
                </a:rPr>
                <a:t>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02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Disaster Recovery Architecture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5426297" y="1153455"/>
            <a:ext cx="3108103" cy="2855306"/>
            <a:chOff x="1032862" y="1000379"/>
            <a:chExt cx="3108103" cy="2855306"/>
          </a:xfrm>
        </p:grpSpPr>
        <p:sp>
          <p:nvSpPr>
            <p:cNvPr id="4" name="Rounded Rectangle 3"/>
            <p:cNvSpPr/>
            <p:nvPr/>
          </p:nvSpPr>
          <p:spPr>
            <a:xfrm>
              <a:off x="2111265" y="1606355"/>
              <a:ext cx="1520756" cy="546774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rebuchet MS"/>
                  <a:cs typeface="Trebuchet MS"/>
                </a:rPr>
                <a:t>Commander Server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75867" y="1698024"/>
              <a:ext cx="1520756" cy="546774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rebuchet MS"/>
                  <a:cs typeface="Trebuchet MS"/>
                </a:rPr>
                <a:t>Commander Server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37791" y="1000379"/>
              <a:ext cx="3103174" cy="2855306"/>
            </a:xfrm>
            <a:prstGeom prst="roundRect">
              <a:avLst>
                <a:gd name="adj" fmla="val 0"/>
              </a:avLst>
            </a:pr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FFFFF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49020" y="1797900"/>
              <a:ext cx="1520756" cy="546774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rebuchet MS"/>
                  <a:cs typeface="Trebuchet MS"/>
                </a:rPr>
                <a:t>Clustered Orchestration Servers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79109" y="3019251"/>
              <a:ext cx="1073524" cy="561307"/>
            </a:xfrm>
            <a:prstGeom prst="roundRect">
              <a:avLst>
                <a:gd name="adj" fmla="val 0"/>
              </a:avLst>
            </a:prstGeom>
            <a:solidFill>
              <a:srgbClr val="0066A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rebuchet MS"/>
                  <a:cs typeface="Trebuchet MS"/>
                </a:rPr>
                <a:t>Web Server</a:t>
              </a:r>
            </a:p>
          </p:txBody>
        </p:sp>
        <p:grpSp>
          <p:nvGrpSpPr>
            <p:cNvPr id="10" name="Group 21"/>
            <p:cNvGrpSpPr/>
            <p:nvPr/>
          </p:nvGrpSpPr>
          <p:grpSpPr>
            <a:xfrm>
              <a:off x="1851253" y="1106884"/>
              <a:ext cx="1779691" cy="451744"/>
              <a:chOff x="737461" y="3224064"/>
              <a:chExt cx="2292774" cy="606256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737461" y="3256814"/>
                <a:ext cx="2292774" cy="573506"/>
              </a:xfrm>
              <a:prstGeom prst="roundRect">
                <a:avLst>
                  <a:gd name="adj" fmla="val 0"/>
                </a:avLst>
              </a:prstGeom>
              <a:solidFill>
                <a:srgbClr val="0066A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	Database</a:t>
                </a: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963297" y="3224064"/>
                <a:ext cx="447040" cy="447040"/>
              </a:xfrm>
              <a:prstGeom prst="ellipse">
                <a:avLst/>
              </a:prstGeom>
              <a:solidFill>
                <a:schemeClr val="tx1"/>
              </a:solidFill>
              <a:scene3d>
                <a:camera prst="perspectiveRelaxed"/>
                <a:lightRig rig="balanced" dir="t"/>
              </a:scene3d>
              <a:sp3d extrusionH="228600" contourW="12700">
                <a:extrusionClr>
                  <a:schemeClr val="tx2">
                    <a:lumMod val="75000"/>
                  </a:schemeClr>
                </a:extrusionClr>
                <a:contourClr>
                  <a:schemeClr val="tx2">
                    <a:lumMod val="7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12" name="Group 30"/>
            <p:cNvGrpSpPr/>
            <p:nvPr/>
          </p:nvGrpSpPr>
          <p:grpSpPr>
            <a:xfrm>
              <a:off x="2846064" y="3014383"/>
              <a:ext cx="951246" cy="628657"/>
              <a:chOff x="7396393" y="5937618"/>
              <a:chExt cx="1225490" cy="843679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7396393" y="5947542"/>
                <a:ext cx="838098" cy="833755"/>
              </a:xfrm>
              <a:prstGeom prst="roundRect">
                <a:avLst>
                  <a:gd name="adj" fmla="val 0"/>
                </a:avLst>
              </a:prstGeom>
              <a:solidFill>
                <a:srgbClr val="CFE1F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7471046" y="5958655"/>
                <a:ext cx="661258" cy="29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003A63"/>
                    </a:solidFill>
                    <a:latin typeface="Trebuchet MS"/>
                    <a:cs typeface="Trebuchet MS"/>
                  </a:rPr>
                  <a:t>Agent</a:t>
                </a:r>
              </a:p>
            </p:txBody>
          </p:sp>
          <p:grpSp>
            <p:nvGrpSpPr>
              <p:cNvPr id="127" name="Group 119"/>
              <p:cNvGrpSpPr/>
              <p:nvPr/>
            </p:nvGrpSpPr>
            <p:grpSpPr>
              <a:xfrm>
                <a:off x="7471045" y="6527297"/>
                <a:ext cx="690880" cy="111760"/>
                <a:chOff x="2763520" y="5912803"/>
                <a:chExt cx="690880" cy="111760"/>
              </a:xfrm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2763520" y="591280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3068320" y="591280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3342640" y="591280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128" name="Group 15"/>
              <p:cNvGrpSpPr/>
              <p:nvPr/>
            </p:nvGrpSpPr>
            <p:grpSpPr>
              <a:xfrm>
                <a:off x="7483964" y="5944924"/>
                <a:ext cx="838098" cy="833755"/>
                <a:chOff x="3233363" y="5330430"/>
                <a:chExt cx="838098" cy="833755"/>
              </a:xfrm>
            </p:grpSpPr>
            <p:sp>
              <p:nvSpPr>
                <p:cNvPr id="151" name="Rounded Rectangle 150"/>
                <p:cNvSpPr/>
                <p:nvPr/>
              </p:nvSpPr>
              <p:spPr>
                <a:xfrm>
                  <a:off x="3233363" y="5330430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3298344" y="5351703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3876975" y="5910185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3602655" y="5696825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129" name="Group 17"/>
              <p:cNvGrpSpPr/>
              <p:nvPr/>
            </p:nvGrpSpPr>
            <p:grpSpPr>
              <a:xfrm>
                <a:off x="7580313" y="5947542"/>
                <a:ext cx="838098" cy="833755"/>
                <a:chOff x="4159395" y="5333048"/>
                <a:chExt cx="838098" cy="833755"/>
              </a:xfrm>
            </p:grpSpPr>
            <p:sp>
              <p:nvSpPr>
                <p:cNvPr id="145" name="Rounded Rectangle 144"/>
                <p:cNvSpPr/>
                <p:nvPr/>
              </p:nvSpPr>
              <p:spPr>
                <a:xfrm>
                  <a:off x="4159395" y="5333048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4224376" y="5354321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grpSp>
              <p:nvGrpSpPr>
                <p:cNvPr id="147" name="Group 123"/>
                <p:cNvGrpSpPr/>
                <p:nvPr/>
              </p:nvGrpSpPr>
              <p:grpSpPr>
                <a:xfrm>
                  <a:off x="4223887" y="5912803"/>
                  <a:ext cx="690880" cy="111760"/>
                  <a:chOff x="2763520" y="5912803"/>
                  <a:chExt cx="690880" cy="111760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27635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334264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</p:grpSp>
            <p:sp>
              <p:nvSpPr>
                <p:cNvPr id="148" name="Rectangle 147"/>
                <p:cNvSpPr/>
                <p:nvPr/>
              </p:nvSpPr>
              <p:spPr>
                <a:xfrm>
                  <a:off x="4528687" y="569944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130" name="Group 18"/>
              <p:cNvGrpSpPr/>
              <p:nvPr/>
            </p:nvGrpSpPr>
            <p:grpSpPr>
              <a:xfrm>
                <a:off x="7676926" y="5947542"/>
                <a:ext cx="838098" cy="833755"/>
                <a:chOff x="5106057" y="5333048"/>
                <a:chExt cx="838098" cy="833755"/>
              </a:xfrm>
            </p:grpSpPr>
            <p:sp>
              <p:nvSpPr>
                <p:cNvPr id="141" name="Rounded Rectangle 140"/>
                <p:cNvSpPr/>
                <p:nvPr/>
              </p:nvSpPr>
              <p:spPr>
                <a:xfrm>
                  <a:off x="5106057" y="5333048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5170549" y="5334000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5759829" y="5903278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5485509" y="5689918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131" name="Group 19"/>
              <p:cNvGrpSpPr/>
              <p:nvPr/>
            </p:nvGrpSpPr>
            <p:grpSpPr>
              <a:xfrm>
                <a:off x="7783785" y="5937618"/>
                <a:ext cx="838098" cy="833755"/>
                <a:chOff x="6052800" y="5333365"/>
                <a:chExt cx="838098" cy="833755"/>
              </a:xfrm>
            </p:grpSpPr>
            <p:sp>
              <p:nvSpPr>
                <p:cNvPr id="132" name="Rounded Rectangle 131"/>
                <p:cNvSpPr/>
                <p:nvPr/>
              </p:nvSpPr>
              <p:spPr>
                <a:xfrm>
                  <a:off x="6052800" y="5333365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6117292" y="5334001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grpSp>
              <p:nvGrpSpPr>
                <p:cNvPr id="134" name="Group 129"/>
                <p:cNvGrpSpPr/>
                <p:nvPr/>
              </p:nvGrpSpPr>
              <p:grpSpPr>
                <a:xfrm>
                  <a:off x="6127452" y="5903278"/>
                  <a:ext cx="690880" cy="111760"/>
                  <a:chOff x="2763520" y="5912803"/>
                  <a:chExt cx="690880" cy="111760"/>
                </a:xfrm>
              </p:grpSpPr>
              <p:sp>
                <p:nvSpPr>
                  <p:cNvPr id="138" name="Rectangle 137"/>
                  <p:cNvSpPr/>
                  <p:nvPr/>
                </p:nvSpPr>
                <p:spPr>
                  <a:xfrm>
                    <a:off x="27635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30683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334264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</p:grpSp>
            <p:grpSp>
              <p:nvGrpSpPr>
                <p:cNvPr id="135" name="Group 133"/>
                <p:cNvGrpSpPr/>
                <p:nvPr/>
              </p:nvGrpSpPr>
              <p:grpSpPr>
                <a:xfrm>
                  <a:off x="6127452" y="5689918"/>
                  <a:ext cx="416560" cy="111760"/>
                  <a:chOff x="2763520" y="5912803"/>
                  <a:chExt cx="416560" cy="111760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27635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30683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</p:grpSp>
          </p:grpSp>
        </p:grpSp>
        <p:grpSp>
          <p:nvGrpSpPr>
            <p:cNvPr id="13" name="Group 2"/>
            <p:cNvGrpSpPr/>
            <p:nvPr/>
          </p:nvGrpSpPr>
          <p:grpSpPr>
            <a:xfrm>
              <a:off x="1851253" y="2392391"/>
              <a:ext cx="845468" cy="561881"/>
              <a:chOff x="1249596" y="3177469"/>
              <a:chExt cx="1089216" cy="754063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1249596" y="3177469"/>
                <a:ext cx="1089216" cy="754063"/>
              </a:xfrm>
              <a:prstGeom prst="roundRect">
                <a:avLst>
                  <a:gd name="adj" fmla="val 0"/>
                </a:avLst>
              </a:prstGeom>
              <a:solidFill>
                <a:srgbClr val="0066A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600" dirty="0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Workspace</a:t>
                </a:r>
              </a:p>
            </p:txBody>
          </p:sp>
          <p:sp>
            <p:nvSpPr>
              <p:cNvPr id="124" name="AutoShape 84"/>
              <p:cNvSpPr>
                <a:spLocks noChangeArrowheads="1"/>
              </p:cNvSpPr>
              <p:nvPr/>
            </p:nvSpPr>
            <p:spPr bwMode="auto">
              <a:xfrm>
                <a:off x="1625578" y="3253685"/>
                <a:ext cx="381000" cy="399660"/>
              </a:xfrm>
              <a:prstGeom prst="flowChartMultidocumen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sz="1000" dirty="0">
                  <a:solidFill>
                    <a:srgbClr val="003A63"/>
                  </a:solidFill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14" name="Group 1"/>
            <p:cNvGrpSpPr/>
            <p:nvPr/>
          </p:nvGrpSpPr>
          <p:grpSpPr>
            <a:xfrm>
              <a:off x="2737255" y="2392391"/>
              <a:ext cx="901380" cy="561881"/>
              <a:chOff x="2391031" y="3177469"/>
              <a:chExt cx="1161247" cy="754063"/>
            </a:xfrm>
          </p:grpSpPr>
          <p:sp>
            <p:nvSpPr>
              <p:cNvPr id="121" name="Rounded Rectangle 120"/>
              <p:cNvSpPr/>
              <p:nvPr/>
            </p:nvSpPr>
            <p:spPr>
              <a:xfrm>
                <a:off x="2391031" y="3177469"/>
                <a:ext cx="1161247" cy="754063"/>
              </a:xfrm>
              <a:prstGeom prst="roundRect">
                <a:avLst>
                  <a:gd name="adj" fmla="val 0"/>
                </a:avLst>
              </a:prstGeom>
              <a:solidFill>
                <a:srgbClr val="0066A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600" dirty="0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Repository 1</a:t>
                </a:r>
              </a:p>
            </p:txBody>
          </p:sp>
          <p:sp>
            <p:nvSpPr>
              <p:cNvPr id="122" name="AutoShape 84"/>
              <p:cNvSpPr>
                <a:spLocks noChangeArrowheads="1"/>
              </p:cNvSpPr>
              <p:nvPr/>
            </p:nvSpPr>
            <p:spPr bwMode="auto">
              <a:xfrm>
                <a:off x="2759302" y="3253685"/>
                <a:ext cx="381000" cy="399660"/>
              </a:xfrm>
              <a:prstGeom prst="flowChartMultidocumen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sz="1000" dirty="0">
                  <a:solidFill>
                    <a:srgbClr val="003A63"/>
                  </a:solidFill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42" name="Text Box 92"/>
            <p:cNvSpPr txBox="1">
              <a:spLocks noChangeArrowheads="1"/>
            </p:cNvSpPr>
            <p:nvPr/>
          </p:nvSpPr>
          <p:spPr bwMode="auto">
            <a:xfrm>
              <a:off x="1032862" y="1008917"/>
              <a:ext cx="749821" cy="2308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3A63"/>
                  </a:solidFill>
                  <a:latin typeface="Trebuchet MS"/>
                  <a:cs typeface="Trebuchet MS"/>
                </a:rPr>
                <a:t>DR Site</a:t>
              </a:r>
              <a:endParaRPr lang="en-US" sz="700" b="1" dirty="0">
                <a:solidFill>
                  <a:srgbClr val="003A63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69080" y="1674764"/>
              <a:ext cx="403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Trebuchet MS"/>
                  <a:cs typeface="Trebuchet MS"/>
                </a:rPr>
                <a:t>HA/</a:t>
              </a:r>
            </a:p>
            <a:p>
              <a:r>
                <a:rPr lang="en-US" sz="1000" b="1" dirty="0">
                  <a:latin typeface="Trebuchet MS"/>
                  <a:cs typeface="Trebuchet MS"/>
                </a:rPr>
                <a:t>HS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685800" y="1152779"/>
            <a:ext cx="3108103" cy="2855306"/>
            <a:chOff x="1032862" y="1000379"/>
            <a:chExt cx="3108103" cy="2855306"/>
          </a:xfrm>
        </p:grpSpPr>
        <p:sp>
          <p:nvSpPr>
            <p:cNvPr id="162" name="Rounded Rectangle 161"/>
            <p:cNvSpPr/>
            <p:nvPr/>
          </p:nvSpPr>
          <p:spPr>
            <a:xfrm>
              <a:off x="2111265" y="1606355"/>
              <a:ext cx="1520756" cy="546774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rebuchet MS"/>
                  <a:cs typeface="Trebuchet MS"/>
                </a:rPr>
                <a:t>Commander Server</a:t>
              </a: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975867" y="1698024"/>
              <a:ext cx="1520756" cy="546774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rebuchet MS"/>
                  <a:cs typeface="Trebuchet MS"/>
                </a:rPr>
                <a:t>Commander Server</a:t>
              </a: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37791" y="1000379"/>
              <a:ext cx="3103174" cy="2855306"/>
            </a:xfrm>
            <a:prstGeom prst="roundRect">
              <a:avLst>
                <a:gd name="adj" fmla="val 0"/>
              </a:avLst>
            </a:pr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FFFFF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1849020" y="1797900"/>
              <a:ext cx="1520756" cy="546774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rebuchet MS"/>
                  <a:cs typeface="Trebuchet MS"/>
                </a:rPr>
                <a:t>Clustered Orchestration Servers</a:t>
              </a:r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1679109" y="3019251"/>
              <a:ext cx="1073524" cy="561307"/>
            </a:xfrm>
            <a:prstGeom prst="roundRect">
              <a:avLst>
                <a:gd name="adj" fmla="val 0"/>
              </a:avLst>
            </a:prstGeom>
            <a:solidFill>
              <a:srgbClr val="0066A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rebuchet MS"/>
                  <a:cs typeface="Trebuchet MS"/>
                </a:rPr>
                <a:t>Web Server</a:t>
              </a:r>
            </a:p>
          </p:txBody>
        </p:sp>
        <p:grpSp>
          <p:nvGrpSpPr>
            <p:cNvPr id="167" name="Group 21"/>
            <p:cNvGrpSpPr/>
            <p:nvPr/>
          </p:nvGrpSpPr>
          <p:grpSpPr>
            <a:xfrm>
              <a:off x="1851253" y="1106884"/>
              <a:ext cx="1779691" cy="451744"/>
              <a:chOff x="737461" y="3224064"/>
              <a:chExt cx="2292774" cy="606256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737461" y="3256814"/>
                <a:ext cx="2292774" cy="573506"/>
              </a:xfrm>
              <a:prstGeom prst="roundRect">
                <a:avLst>
                  <a:gd name="adj" fmla="val 0"/>
                </a:avLst>
              </a:prstGeom>
              <a:solidFill>
                <a:srgbClr val="0066A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	Database</a:t>
                </a:r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963297" y="3224064"/>
                <a:ext cx="447040" cy="447040"/>
              </a:xfrm>
              <a:prstGeom prst="ellipse">
                <a:avLst/>
              </a:prstGeom>
              <a:solidFill>
                <a:schemeClr val="tx1"/>
              </a:solidFill>
              <a:scene3d>
                <a:camera prst="perspectiveRelaxed"/>
                <a:lightRig rig="balanced" dir="t"/>
              </a:scene3d>
              <a:sp3d extrusionH="228600" contourW="12700">
                <a:extrusionClr>
                  <a:schemeClr val="tx2">
                    <a:lumMod val="75000"/>
                  </a:schemeClr>
                </a:extrusionClr>
                <a:contourClr>
                  <a:schemeClr val="tx2">
                    <a:lumMod val="7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169" name="Group 30"/>
            <p:cNvGrpSpPr/>
            <p:nvPr/>
          </p:nvGrpSpPr>
          <p:grpSpPr>
            <a:xfrm>
              <a:off x="2846064" y="3014383"/>
              <a:ext cx="951246" cy="628657"/>
              <a:chOff x="7396393" y="5937618"/>
              <a:chExt cx="1225490" cy="843679"/>
            </a:xfrm>
          </p:grpSpPr>
          <p:sp>
            <p:nvSpPr>
              <p:cNvPr id="180" name="Rounded Rectangle 179"/>
              <p:cNvSpPr/>
              <p:nvPr/>
            </p:nvSpPr>
            <p:spPr>
              <a:xfrm>
                <a:off x="7396393" y="5947542"/>
                <a:ext cx="838098" cy="833755"/>
              </a:xfrm>
              <a:prstGeom prst="roundRect">
                <a:avLst>
                  <a:gd name="adj" fmla="val 0"/>
                </a:avLst>
              </a:prstGeom>
              <a:solidFill>
                <a:srgbClr val="CFE1F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7471046" y="5958655"/>
                <a:ext cx="661258" cy="29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003A63"/>
                    </a:solidFill>
                    <a:latin typeface="Trebuchet MS"/>
                    <a:cs typeface="Trebuchet MS"/>
                  </a:rPr>
                  <a:t>Agent</a:t>
                </a:r>
              </a:p>
            </p:txBody>
          </p:sp>
          <p:grpSp>
            <p:nvGrpSpPr>
              <p:cNvPr id="182" name="Group 119"/>
              <p:cNvGrpSpPr/>
              <p:nvPr/>
            </p:nvGrpSpPr>
            <p:grpSpPr>
              <a:xfrm>
                <a:off x="7471045" y="6527297"/>
                <a:ext cx="690880" cy="111760"/>
                <a:chOff x="2763520" y="5912803"/>
                <a:chExt cx="690880" cy="111760"/>
              </a:xfrm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2763520" y="591280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068320" y="591280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342640" y="591280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183" name="Group 15"/>
              <p:cNvGrpSpPr/>
              <p:nvPr/>
            </p:nvGrpSpPr>
            <p:grpSpPr>
              <a:xfrm>
                <a:off x="7483964" y="5944924"/>
                <a:ext cx="838098" cy="833755"/>
                <a:chOff x="3233363" y="5330430"/>
                <a:chExt cx="838098" cy="833755"/>
              </a:xfrm>
            </p:grpSpPr>
            <p:sp>
              <p:nvSpPr>
                <p:cNvPr id="206" name="Rounded Rectangle 205"/>
                <p:cNvSpPr/>
                <p:nvPr/>
              </p:nvSpPr>
              <p:spPr>
                <a:xfrm>
                  <a:off x="3233363" y="5330430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3298344" y="5351703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876975" y="5910185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3602655" y="5696825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184" name="Group 17"/>
              <p:cNvGrpSpPr/>
              <p:nvPr/>
            </p:nvGrpSpPr>
            <p:grpSpPr>
              <a:xfrm>
                <a:off x="7580313" y="5947542"/>
                <a:ext cx="838098" cy="833755"/>
                <a:chOff x="4159395" y="5333048"/>
                <a:chExt cx="838098" cy="833755"/>
              </a:xfrm>
            </p:grpSpPr>
            <p:sp>
              <p:nvSpPr>
                <p:cNvPr id="200" name="Rounded Rectangle 199"/>
                <p:cNvSpPr/>
                <p:nvPr/>
              </p:nvSpPr>
              <p:spPr>
                <a:xfrm>
                  <a:off x="4159395" y="5333048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4224376" y="5354321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grpSp>
              <p:nvGrpSpPr>
                <p:cNvPr id="202" name="Group 123"/>
                <p:cNvGrpSpPr/>
                <p:nvPr/>
              </p:nvGrpSpPr>
              <p:grpSpPr>
                <a:xfrm>
                  <a:off x="4223887" y="5912803"/>
                  <a:ext cx="690880" cy="111760"/>
                  <a:chOff x="2763520" y="5912803"/>
                  <a:chExt cx="690880" cy="111760"/>
                </a:xfrm>
              </p:grpSpPr>
              <p:sp>
                <p:nvSpPr>
                  <p:cNvPr id="204" name="Rectangle 203"/>
                  <p:cNvSpPr/>
                  <p:nvPr/>
                </p:nvSpPr>
                <p:spPr>
                  <a:xfrm>
                    <a:off x="27635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334264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</p:grpSp>
            <p:sp>
              <p:nvSpPr>
                <p:cNvPr id="203" name="Rectangle 202"/>
                <p:cNvSpPr/>
                <p:nvPr/>
              </p:nvSpPr>
              <p:spPr>
                <a:xfrm>
                  <a:off x="4528687" y="5699443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185" name="Group 18"/>
              <p:cNvGrpSpPr/>
              <p:nvPr/>
            </p:nvGrpSpPr>
            <p:grpSpPr>
              <a:xfrm>
                <a:off x="7676926" y="5947542"/>
                <a:ext cx="838098" cy="833755"/>
                <a:chOff x="5106057" y="5333048"/>
                <a:chExt cx="838098" cy="833755"/>
              </a:xfrm>
            </p:grpSpPr>
            <p:sp>
              <p:nvSpPr>
                <p:cNvPr id="196" name="Rounded Rectangle 195"/>
                <p:cNvSpPr/>
                <p:nvPr/>
              </p:nvSpPr>
              <p:spPr>
                <a:xfrm>
                  <a:off x="5106057" y="5333048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5170549" y="5334000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5759829" y="5903278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5485509" y="5689918"/>
                  <a:ext cx="111760" cy="111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</p:grpSp>
          <p:grpSp>
            <p:nvGrpSpPr>
              <p:cNvPr id="186" name="Group 19"/>
              <p:cNvGrpSpPr/>
              <p:nvPr/>
            </p:nvGrpSpPr>
            <p:grpSpPr>
              <a:xfrm>
                <a:off x="7783785" y="5937618"/>
                <a:ext cx="838098" cy="833755"/>
                <a:chOff x="6052800" y="5333365"/>
                <a:chExt cx="838098" cy="833755"/>
              </a:xfrm>
            </p:grpSpPr>
            <p:sp>
              <p:nvSpPr>
                <p:cNvPr id="187" name="Rounded Rectangle 186"/>
                <p:cNvSpPr/>
                <p:nvPr/>
              </p:nvSpPr>
              <p:spPr>
                <a:xfrm>
                  <a:off x="6052800" y="5333365"/>
                  <a:ext cx="838098" cy="83375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FE1F4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rgbClr val="FFFFFF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6117292" y="5334001"/>
                  <a:ext cx="661258" cy="29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3A63"/>
                      </a:solidFill>
                      <a:latin typeface="Trebuchet MS"/>
                      <a:cs typeface="Trebuchet MS"/>
                    </a:rPr>
                    <a:t>Agent</a:t>
                  </a:r>
                </a:p>
              </p:txBody>
            </p:sp>
            <p:grpSp>
              <p:nvGrpSpPr>
                <p:cNvPr id="189" name="Group 129"/>
                <p:cNvGrpSpPr/>
                <p:nvPr/>
              </p:nvGrpSpPr>
              <p:grpSpPr>
                <a:xfrm>
                  <a:off x="6127452" y="5903278"/>
                  <a:ext cx="690880" cy="111760"/>
                  <a:chOff x="2763520" y="5912803"/>
                  <a:chExt cx="690880" cy="111760"/>
                </a:xfrm>
              </p:grpSpPr>
              <p:sp>
                <p:nvSpPr>
                  <p:cNvPr id="193" name="Rectangle 192"/>
                  <p:cNvSpPr/>
                  <p:nvPr/>
                </p:nvSpPr>
                <p:spPr>
                  <a:xfrm>
                    <a:off x="27635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30683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334264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</p:grpSp>
            <p:grpSp>
              <p:nvGrpSpPr>
                <p:cNvPr id="190" name="Group 133"/>
                <p:cNvGrpSpPr/>
                <p:nvPr/>
              </p:nvGrpSpPr>
              <p:grpSpPr>
                <a:xfrm>
                  <a:off x="6127452" y="5689918"/>
                  <a:ext cx="416560" cy="111760"/>
                  <a:chOff x="2763520" y="5912803"/>
                  <a:chExt cx="416560" cy="111760"/>
                </a:xfrm>
              </p:grpSpPr>
              <p:sp>
                <p:nvSpPr>
                  <p:cNvPr id="191" name="Rectangle 190"/>
                  <p:cNvSpPr/>
                  <p:nvPr/>
                </p:nvSpPr>
                <p:spPr>
                  <a:xfrm>
                    <a:off x="27635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>
                  <a:xfrm>
                    <a:off x="3068320" y="5912803"/>
                    <a:ext cx="111760" cy="11176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rgbClr val="FFFFFF"/>
                      </a:solidFill>
                      <a:latin typeface="Trebuchet MS"/>
                      <a:cs typeface="Trebuchet MS"/>
                    </a:endParaRPr>
                  </a:p>
                </p:txBody>
              </p:sp>
            </p:grpSp>
          </p:grpSp>
        </p:grpSp>
        <p:grpSp>
          <p:nvGrpSpPr>
            <p:cNvPr id="170" name="Group 2"/>
            <p:cNvGrpSpPr/>
            <p:nvPr/>
          </p:nvGrpSpPr>
          <p:grpSpPr>
            <a:xfrm>
              <a:off x="1851253" y="2392391"/>
              <a:ext cx="845468" cy="561881"/>
              <a:chOff x="1249596" y="3177469"/>
              <a:chExt cx="1089216" cy="754063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1249596" y="3177469"/>
                <a:ext cx="1089216" cy="754063"/>
              </a:xfrm>
              <a:prstGeom prst="roundRect">
                <a:avLst>
                  <a:gd name="adj" fmla="val 0"/>
                </a:avLst>
              </a:prstGeom>
              <a:solidFill>
                <a:srgbClr val="0066A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600" dirty="0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Workspace</a:t>
                </a:r>
              </a:p>
            </p:txBody>
          </p:sp>
          <p:sp>
            <p:nvSpPr>
              <p:cNvPr id="179" name="AutoShape 84"/>
              <p:cNvSpPr>
                <a:spLocks noChangeArrowheads="1"/>
              </p:cNvSpPr>
              <p:nvPr/>
            </p:nvSpPr>
            <p:spPr bwMode="auto">
              <a:xfrm>
                <a:off x="1625578" y="3253685"/>
                <a:ext cx="381000" cy="399660"/>
              </a:xfrm>
              <a:prstGeom prst="flowChartMultidocumen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sz="1000" dirty="0">
                  <a:solidFill>
                    <a:srgbClr val="003A63"/>
                  </a:solidFill>
                  <a:latin typeface="Trebuchet MS"/>
                  <a:cs typeface="Trebuchet MS"/>
                </a:endParaRPr>
              </a:p>
            </p:txBody>
          </p:sp>
        </p:grpSp>
        <p:grpSp>
          <p:nvGrpSpPr>
            <p:cNvPr id="171" name="Group 1"/>
            <p:cNvGrpSpPr/>
            <p:nvPr/>
          </p:nvGrpSpPr>
          <p:grpSpPr>
            <a:xfrm>
              <a:off x="2737255" y="2392391"/>
              <a:ext cx="901380" cy="561881"/>
              <a:chOff x="2391031" y="3177469"/>
              <a:chExt cx="1161247" cy="754063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2391031" y="3177469"/>
                <a:ext cx="1161247" cy="754063"/>
              </a:xfrm>
              <a:prstGeom prst="roundRect">
                <a:avLst>
                  <a:gd name="adj" fmla="val 0"/>
                </a:avLst>
              </a:prstGeom>
              <a:solidFill>
                <a:srgbClr val="0066A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600" dirty="0">
                  <a:solidFill>
                    <a:srgbClr val="FFFFFF"/>
                  </a:solidFill>
                  <a:latin typeface="Trebuchet MS"/>
                  <a:cs typeface="Trebuchet MS"/>
                </a:endParaRPr>
              </a:p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Repository 1</a:t>
                </a:r>
              </a:p>
            </p:txBody>
          </p:sp>
          <p:sp>
            <p:nvSpPr>
              <p:cNvPr id="177" name="AutoShape 84"/>
              <p:cNvSpPr>
                <a:spLocks noChangeArrowheads="1"/>
              </p:cNvSpPr>
              <p:nvPr/>
            </p:nvSpPr>
            <p:spPr bwMode="auto">
              <a:xfrm>
                <a:off x="2759302" y="3253685"/>
                <a:ext cx="381000" cy="399660"/>
              </a:xfrm>
              <a:prstGeom prst="flowChartMultidocumen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sz="1000" dirty="0">
                  <a:solidFill>
                    <a:srgbClr val="003A63"/>
                  </a:solidFill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173" name="Text Box 92"/>
            <p:cNvSpPr txBox="1">
              <a:spLocks noChangeArrowheads="1"/>
            </p:cNvSpPr>
            <p:nvPr/>
          </p:nvSpPr>
          <p:spPr bwMode="auto">
            <a:xfrm>
              <a:off x="1032862" y="1008917"/>
              <a:ext cx="7498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solidFill>
                    <a:srgbClr val="003A63"/>
                  </a:solidFill>
                  <a:latin typeface="Trebuchet MS"/>
                  <a:cs typeface="Trebuchet MS"/>
                </a:rPr>
                <a:t>Primary Site</a:t>
              </a:r>
              <a:endParaRPr lang="en-US" sz="700" b="1" dirty="0">
                <a:solidFill>
                  <a:srgbClr val="003A63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669080" y="1674764"/>
              <a:ext cx="403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Trebuchet MS"/>
                  <a:cs typeface="Trebuchet MS"/>
                </a:rPr>
                <a:t>HA/</a:t>
              </a:r>
            </a:p>
            <a:p>
              <a:r>
                <a:rPr lang="en-US" sz="1000" b="1" dirty="0">
                  <a:latin typeface="Trebuchet MS"/>
                  <a:cs typeface="Trebuchet MS"/>
                </a:rPr>
                <a:t>HS</a:t>
              </a:r>
            </a:p>
          </p:txBody>
        </p:sp>
      </p:grpSp>
      <p:sp>
        <p:nvSpPr>
          <p:cNvPr id="216" name="Right Arrow 215"/>
          <p:cNvSpPr/>
          <p:nvPr/>
        </p:nvSpPr>
        <p:spPr>
          <a:xfrm>
            <a:off x="3393922" y="2736412"/>
            <a:ext cx="2850766" cy="325943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Disk Replication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4276850" y="2021485"/>
            <a:ext cx="730709" cy="615111"/>
          </a:xfrm>
          <a:prstGeom prst="roundRect">
            <a:avLst>
              <a:gd name="adj" fmla="val 0"/>
            </a:avLst>
          </a:prstGeom>
          <a:solidFill>
            <a:srgbClr val="7AC1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FFFF"/>
                </a:solidFill>
                <a:latin typeface="Trebuchet MS"/>
                <a:cs typeface="Trebuchet MS"/>
              </a:rPr>
              <a:t>WAN</a:t>
            </a:r>
          </a:p>
        </p:txBody>
      </p:sp>
      <p:cxnSp>
        <p:nvCxnSpPr>
          <p:cNvPr id="218" name="Straight Arrow Connector 217"/>
          <p:cNvCxnSpPr>
            <a:stCxn id="217" idx="1"/>
          </p:cNvCxnSpPr>
          <p:nvPr/>
        </p:nvCxnSpPr>
        <p:spPr>
          <a:xfrm flipH="1">
            <a:off x="3632144" y="2329041"/>
            <a:ext cx="64470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dot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ight Arrow 218"/>
          <p:cNvSpPr/>
          <p:nvPr/>
        </p:nvSpPr>
        <p:spPr>
          <a:xfrm>
            <a:off x="3397634" y="1385085"/>
            <a:ext cx="2850766" cy="325943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DB Mirroring</a:t>
            </a:r>
          </a:p>
        </p:txBody>
      </p:sp>
      <p:cxnSp>
        <p:nvCxnSpPr>
          <p:cNvPr id="220" name="Straight Arrow Connector 219"/>
          <p:cNvCxnSpPr/>
          <p:nvPr/>
        </p:nvCxnSpPr>
        <p:spPr>
          <a:xfrm flipV="1">
            <a:off x="4993129" y="2316337"/>
            <a:ext cx="564448" cy="12704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dot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14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954881"/>
            <a:ext cx="7086600" cy="3293269"/>
          </a:xfrm>
        </p:spPr>
        <p:txBody>
          <a:bodyPr/>
          <a:lstStyle/>
          <a:p>
            <a:pPr lvl="1"/>
            <a:r>
              <a:rPr lang="en-US" dirty="0"/>
              <a:t>Each process generates data</a:t>
            </a:r>
          </a:p>
          <a:p>
            <a:pPr lvl="2"/>
            <a:r>
              <a:rPr lang="en-US" dirty="0"/>
              <a:t>Metadata, log files, build &amp; test data, </a:t>
            </a:r>
            <a:br>
              <a:rPr lang="en-US" dirty="0"/>
            </a:br>
            <a:r>
              <a:rPr lang="en-US" dirty="0"/>
              <a:t>monitors, artifacts …</a:t>
            </a:r>
          </a:p>
          <a:p>
            <a:pPr lvl="1"/>
            <a:r>
              <a:rPr lang="en-US" dirty="0"/>
              <a:t>Understand growth rates and plan </a:t>
            </a:r>
            <a:br>
              <a:rPr lang="en-US" dirty="0"/>
            </a:br>
            <a:r>
              <a:rPr lang="en-US" dirty="0"/>
              <a:t>accordingly</a:t>
            </a:r>
          </a:p>
          <a:p>
            <a:pPr lvl="2"/>
            <a:r>
              <a:rPr lang="en-US" dirty="0"/>
              <a:t>Different areas to monitor</a:t>
            </a:r>
          </a:p>
          <a:p>
            <a:pPr lvl="3"/>
            <a:r>
              <a:rPr lang="en-US" dirty="0"/>
              <a:t>Database</a:t>
            </a:r>
          </a:p>
          <a:p>
            <a:pPr lvl="3"/>
            <a:r>
              <a:rPr lang="en-US" dirty="0" err="1"/>
              <a:t>Filesystem</a:t>
            </a:r>
            <a:endParaRPr lang="en-US" dirty="0"/>
          </a:p>
          <a:p>
            <a:pPr lvl="3"/>
            <a:r>
              <a:rPr lang="en-US" dirty="0"/>
              <a:t>Artifact Repository</a:t>
            </a:r>
          </a:p>
          <a:p>
            <a:pPr lvl="1"/>
            <a:r>
              <a:rPr lang="en-US" dirty="0"/>
              <a:t>Establish Data Retention &amp; Archiving Policies early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971550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40327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ic Cloud PPT Template 16x9-20140718.1">
  <a:themeElements>
    <a:clrScheme name="Electric Cloud">
      <a:dk1>
        <a:srgbClr val="111111"/>
      </a:dk1>
      <a:lt1>
        <a:srgbClr val="FFFFFF"/>
      </a:lt1>
      <a:dk2>
        <a:srgbClr val="A0A0A0"/>
      </a:dk2>
      <a:lt2>
        <a:srgbClr val="505050"/>
      </a:lt2>
      <a:accent1>
        <a:srgbClr val="01A1E7"/>
      </a:accent1>
      <a:accent2>
        <a:srgbClr val="FE9901"/>
      </a:accent2>
      <a:accent3>
        <a:srgbClr val="00A99D"/>
      </a:accent3>
      <a:accent4>
        <a:srgbClr val="FF490B"/>
      </a:accent4>
      <a:accent5>
        <a:srgbClr val="05C8CD"/>
      </a:accent5>
      <a:accent6>
        <a:srgbClr val="5ECCFE"/>
      </a:accent6>
      <a:hlink>
        <a:srgbClr val="00A1E7"/>
      </a:hlink>
      <a:folHlink>
        <a:srgbClr val="FE990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title2.pptx" id="{453840BD-3BFB-4F5A-9E53-A92418177D62}" vid="{CC85FA32-56F0-444A-93DB-CDABF849B46F}"/>
    </a:ext>
  </a:extLst>
</a:theme>
</file>

<file path=ppt/theme/theme2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72000" tIns="72000" rIns="72000" bIns="72000" rtlCol="0" anchor="ctr"/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Electric Cloud PPT Template 16x9-20140718.1</Template>
  <TotalTime>7192</TotalTime>
  <Words>677</Words>
  <Application>Microsoft Office PowerPoint</Application>
  <PresentationFormat>On-screen Show (16:9)</PresentationFormat>
  <Paragraphs>188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Trebuchet MS</vt:lpstr>
      <vt:lpstr>Ubuntu</vt:lpstr>
      <vt:lpstr>Wingdings</vt:lpstr>
      <vt:lpstr>Electric Cloud PPT Template 16x9-20140718.1</vt:lpstr>
      <vt:lpstr>Planning For Huge Scale: Designing Your Pipelines for Scalability and Resiliency</vt:lpstr>
      <vt:lpstr>What do I Mean by Huge Scale?</vt:lpstr>
      <vt:lpstr>Plan Ahead – Know Your End Goal</vt:lpstr>
      <vt:lpstr>Metrics to Measure</vt:lpstr>
      <vt:lpstr>Focus Areas</vt:lpstr>
      <vt:lpstr>Infrastructure</vt:lpstr>
      <vt:lpstr>Recommended Architecture</vt:lpstr>
      <vt:lpstr>Disaster Recovery Architecture</vt:lpstr>
      <vt:lpstr>Managing Data</vt:lpstr>
      <vt:lpstr>Pipeline Design: Scaling Across an Organization</vt:lpstr>
      <vt:lpstr>PowerPoint Presentation</vt:lpstr>
      <vt:lpstr>Monitoring </vt:lpstr>
      <vt:lpstr>Questions?</vt:lpstr>
    </vt:vector>
  </TitlesOfParts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Maxey</dc:creator>
  <cp:lastModifiedBy>Avigail Ofer</cp:lastModifiedBy>
  <cp:revision>45</cp:revision>
  <cp:lastPrinted>2014-06-16T15:36:10Z</cp:lastPrinted>
  <dcterms:created xsi:type="dcterms:W3CDTF">2016-10-03T20:23:26Z</dcterms:created>
  <dcterms:modified xsi:type="dcterms:W3CDTF">2016-11-03T18:16:53Z</dcterms:modified>
</cp:coreProperties>
</file>