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5" r:id="rId5"/>
  </p:sldMasterIdLst>
  <p:notesMasterIdLst>
    <p:notesMasterId r:id="rId28"/>
  </p:notesMasterIdLst>
  <p:handoutMasterIdLst>
    <p:handoutMasterId r:id="rId29"/>
  </p:handoutMasterIdLst>
  <p:sldIdLst>
    <p:sldId id="363" r:id="rId6"/>
    <p:sldId id="422" r:id="rId7"/>
    <p:sldId id="395" r:id="rId8"/>
    <p:sldId id="398" r:id="rId9"/>
    <p:sldId id="419" r:id="rId10"/>
    <p:sldId id="424" r:id="rId11"/>
    <p:sldId id="401" r:id="rId12"/>
    <p:sldId id="400" r:id="rId13"/>
    <p:sldId id="414" r:id="rId14"/>
    <p:sldId id="439" r:id="rId15"/>
    <p:sldId id="409" r:id="rId16"/>
    <p:sldId id="410" r:id="rId17"/>
    <p:sldId id="434" r:id="rId18"/>
    <p:sldId id="437" r:id="rId19"/>
    <p:sldId id="426" r:id="rId20"/>
    <p:sldId id="440" r:id="rId21"/>
    <p:sldId id="427" r:id="rId22"/>
    <p:sldId id="431" r:id="rId23"/>
    <p:sldId id="429" r:id="rId24"/>
    <p:sldId id="417" r:id="rId25"/>
    <p:sldId id="430" r:id="rId26"/>
    <p:sldId id="413" r:id="rId27"/>
  </p:sldIdLst>
  <p:sldSz cx="9144000" cy="5143500" type="screen16x9"/>
  <p:notesSz cx="6858000" cy="9144000"/>
  <p:defaultTextStyle>
    <a:defPPr>
      <a:defRPr lang="en-US"/>
    </a:defPPr>
    <a:lvl1pPr algn="l" defTabSz="608013" rtl="0" fontAlgn="base">
      <a:spcBef>
        <a:spcPct val="0"/>
      </a:spcBef>
      <a:spcAft>
        <a:spcPct val="0"/>
      </a:spcAft>
      <a:defRPr sz="1400" kern="1200">
        <a:solidFill>
          <a:schemeClr val="tx1"/>
        </a:solidFill>
        <a:latin typeface="Arial" charset="0"/>
        <a:ea typeface="ＭＳ Ｐゴシック" charset="-128"/>
        <a:cs typeface="+mn-cs"/>
      </a:defRPr>
    </a:lvl1pPr>
    <a:lvl2pPr marL="608013" indent="-150813" algn="l" defTabSz="608013" rtl="0" fontAlgn="base">
      <a:spcBef>
        <a:spcPct val="0"/>
      </a:spcBef>
      <a:spcAft>
        <a:spcPct val="0"/>
      </a:spcAft>
      <a:defRPr sz="1400" kern="1200">
        <a:solidFill>
          <a:schemeClr val="tx1"/>
        </a:solidFill>
        <a:latin typeface="Arial" charset="0"/>
        <a:ea typeface="ＭＳ Ｐゴシック" charset="-128"/>
        <a:cs typeface="+mn-cs"/>
      </a:defRPr>
    </a:lvl2pPr>
    <a:lvl3pPr marL="1217613" indent="-303213" algn="l" defTabSz="608013" rtl="0" fontAlgn="base">
      <a:spcBef>
        <a:spcPct val="0"/>
      </a:spcBef>
      <a:spcAft>
        <a:spcPct val="0"/>
      </a:spcAft>
      <a:defRPr sz="1400" kern="1200">
        <a:solidFill>
          <a:schemeClr val="tx1"/>
        </a:solidFill>
        <a:latin typeface="Arial" charset="0"/>
        <a:ea typeface="ＭＳ Ｐゴシック" charset="-128"/>
        <a:cs typeface="+mn-cs"/>
      </a:defRPr>
    </a:lvl3pPr>
    <a:lvl4pPr marL="1825625" indent="-454025" algn="l" defTabSz="608013" rtl="0" fontAlgn="base">
      <a:spcBef>
        <a:spcPct val="0"/>
      </a:spcBef>
      <a:spcAft>
        <a:spcPct val="0"/>
      </a:spcAft>
      <a:defRPr sz="1400" kern="1200">
        <a:solidFill>
          <a:schemeClr val="tx1"/>
        </a:solidFill>
        <a:latin typeface="Arial" charset="0"/>
        <a:ea typeface="ＭＳ Ｐゴシック" charset="-128"/>
        <a:cs typeface="+mn-cs"/>
      </a:defRPr>
    </a:lvl4pPr>
    <a:lvl5pPr marL="2435225" indent="-606425" algn="l" defTabSz="608013" rtl="0" fontAlgn="base">
      <a:spcBef>
        <a:spcPct val="0"/>
      </a:spcBef>
      <a:spcAft>
        <a:spcPct val="0"/>
      </a:spcAft>
      <a:defRPr sz="1400" kern="1200">
        <a:solidFill>
          <a:schemeClr val="tx1"/>
        </a:solidFill>
        <a:latin typeface="Arial" charset="0"/>
        <a:ea typeface="ＭＳ Ｐゴシック" charset="-128"/>
        <a:cs typeface="+mn-cs"/>
      </a:defRPr>
    </a:lvl5pPr>
    <a:lvl6pPr marL="2286000" algn="l" defTabSz="914400" rtl="0" eaLnBrk="1" latinLnBrk="0" hangingPunct="1">
      <a:defRPr sz="1400" kern="1200">
        <a:solidFill>
          <a:schemeClr val="tx1"/>
        </a:solidFill>
        <a:latin typeface="Arial" charset="0"/>
        <a:ea typeface="ＭＳ Ｐゴシック" charset="-128"/>
        <a:cs typeface="+mn-cs"/>
      </a:defRPr>
    </a:lvl6pPr>
    <a:lvl7pPr marL="2743200" algn="l" defTabSz="914400" rtl="0" eaLnBrk="1" latinLnBrk="0" hangingPunct="1">
      <a:defRPr sz="1400" kern="1200">
        <a:solidFill>
          <a:schemeClr val="tx1"/>
        </a:solidFill>
        <a:latin typeface="Arial" charset="0"/>
        <a:ea typeface="ＭＳ Ｐゴシック" charset="-128"/>
        <a:cs typeface="+mn-cs"/>
      </a:defRPr>
    </a:lvl7pPr>
    <a:lvl8pPr marL="3200400" algn="l" defTabSz="914400" rtl="0" eaLnBrk="1" latinLnBrk="0" hangingPunct="1">
      <a:defRPr sz="1400" kern="1200">
        <a:solidFill>
          <a:schemeClr val="tx1"/>
        </a:solidFill>
        <a:latin typeface="Arial" charset="0"/>
        <a:ea typeface="ＭＳ Ｐゴシック" charset="-128"/>
        <a:cs typeface="+mn-cs"/>
      </a:defRPr>
    </a:lvl8pPr>
    <a:lvl9pPr marL="3657600" algn="l" defTabSz="914400" rtl="0" eaLnBrk="1" latinLnBrk="0" hangingPunct="1">
      <a:defRPr sz="1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856">
          <p15:clr>
            <a:srgbClr val="A4A3A4"/>
          </p15:clr>
        </p15:guide>
        <p15:guide id="2" orient="horz" pos="2907">
          <p15:clr>
            <a:srgbClr val="A4A3A4"/>
          </p15:clr>
        </p15:guide>
        <p15:guide id="3" orient="horz" pos="415">
          <p15:clr>
            <a:srgbClr val="A4A3A4"/>
          </p15:clr>
        </p15:guide>
        <p15:guide id="4" orient="horz" pos="1527">
          <p15:clr>
            <a:srgbClr val="A4A3A4"/>
          </p15:clr>
        </p15:guide>
        <p15:guide id="5" orient="horz" pos="688">
          <p15:clr>
            <a:srgbClr val="A4A3A4"/>
          </p15:clr>
        </p15:guide>
        <p15:guide id="6" pos="307">
          <p15:clr>
            <a:srgbClr val="A4A3A4"/>
          </p15:clr>
        </p15:guide>
        <p15:guide id="7" pos="2880">
          <p15:clr>
            <a:srgbClr val="A4A3A4"/>
          </p15:clr>
        </p15:guide>
        <p15:guide id="8" pos="5493">
          <p15:clr>
            <a:srgbClr val="A4A3A4"/>
          </p15:clr>
        </p15:guide>
        <p15:guide id="9" pos="5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253">
          <p15:clr>
            <a:srgbClr val="A4A3A4"/>
          </p15:clr>
        </p15:guide>
        <p15:guide id="4" pos="409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rtney Kissler Hawkins" initials="CKH" lastIdx="4" clrIdx="0">
    <p:extLst>
      <p:ext uri="{19B8F6BF-5375-455C-9EA6-DF929625EA0E}">
        <p15:presenceInfo xmlns:p15="http://schemas.microsoft.com/office/powerpoint/2012/main" userId="S-1-5-21-706763690-313548223-9522986-4058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4227"/>
    <a:srgbClr val="EEEEED"/>
    <a:srgbClr val="65564F"/>
    <a:srgbClr val="7C6E66"/>
    <a:srgbClr val="8C776E"/>
    <a:srgbClr val="C1B8AF"/>
    <a:srgbClr val="E6DBDB"/>
    <a:srgbClr val="CCC1C1"/>
    <a:srgbClr val="B8ACAC"/>
    <a:srgbClr val="9A8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6" autoAdjust="0"/>
    <p:restoredTop sz="93239" autoAdjust="0"/>
  </p:normalViewPr>
  <p:slideViewPr>
    <p:cSldViewPr snapToGrid="0" snapToObjects="1" showGuides="1">
      <p:cViewPr varScale="1">
        <p:scale>
          <a:sx n="153" d="100"/>
          <a:sy n="153" d="100"/>
        </p:scale>
        <p:origin x="712" y="176"/>
      </p:cViewPr>
      <p:guideLst>
        <p:guide orient="horz" pos="856"/>
        <p:guide orient="horz" pos="2907"/>
        <p:guide orient="horz" pos="415"/>
        <p:guide orient="horz" pos="1527"/>
        <p:guide orient="horz" pos="688"/>
        <p:guide pos="307"/>
        <p:guide pos="2880"/>
        <p:guide pos="5493"/>
        <p:guide pos="564"/>
      </p:guideLst>
    </p:cSldViewPr>
  </p:slideViewPr>
  <p:notesTextViewPr>
    <p:cViewPr>
      <p:scale>
        <a:sx n="100" d="100"/>
        <a:sy n="100" d="100"/>
      </p:scale>
      <p:origin x="0" y="0"/>
    </p:cViewPr>
  </p:notesTextViewPr>
  <p:sorterViewPr>
    <p:cViewPr>
      <p:scale>
        <a:sx n="322" d="100"/>
        <a:sy n="322" d="100"/>
      </p:scale>
      <p:origin x="0" y="3312"/>
    </p:cViewPr>
  </p:sorterViewPr>
  <p:notesViewPr>
    <p:cSldViewPr snapToGrid="0" snapToObjects="1" showGuides="1">
      <p:cViewPr varScale="1">
        <p:scale>
          <a:sx n="86" d="100"/>
          <a:sy n="86" d="100"/>
        </p:scale>
        <p:origin x="-4166" y="-82"/>
      </p:cViewPr>
      <p:guideLst>
        <p:guide orient="horz" pos="2880"/>
        <p:guide pos="2160"/>
        <p:guide pos="253"/>
        <p:guide pos="40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dLbls>
            <c:delete val="1"/>
          </c:dLbls>
          <c:cat>
            <c:numRef>
              <c:f>Sheet1!$A$2:$A$30</c:f>
              <c:numCache>
                <c:formatCode>General</c:formatCode>
                <c:ptCount val="29"/>
                <c:pt idx="0">
                  <c:v>1971</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2007</c:v>
                </c:pt>
                <c:pt idx="21">
                  <c:v>2008</c:v>
                </c:pt>
                <c:pt idx="22">
                  <c:v>2009</c:v>
                </c:pt>
                <c:pt idx="23">
                  <c:v>2010</c:v>
                </c:pt>
                <c:pt idx="24">
                  <c:v>2011</c:v>
                </c:pt>
                <c:pt idx="25">
                  <c:v>2012</c:v>
                </c:pt>
                <c:pt idx="26">
                  <c:v>2013</c:v>
                </c:pt>
                <c:pt idx="27">
                  <c:v>2014</c:v>
                </c:pt>
                <c:pt idx="28">
                  <c:v>2015</c:v>
                </c:pt>
              </c:numCache>
            </c:numRef>
          </c:cat>
          <c:val>
            <c:numRef>
              <c:f>Sheet1!$B$2:$B$30</c:f>
              <c:numCache>
                <c:formatCode>General</c:formatCode>
                <c:ptCount val="29"/>
                <c:pt idx="0">
                  <c:v>1</c:v>
                </c:pt>
                <c:pt idx="1">
                  <c:v>17</c:v>
                </c:pt>
                <c:pt idx="2">
                  <c:v>33</c:v>
                </c:pt>
                <c:pt idx="3">
                  <c:v>55</c:v>
                </c:pt>
                <c:pt idx="4">
                  <c:v>84</c:v>
                </c:pt>
                <c:pt idx="5">
                  <c:v>116</c:v>
                </c:pt>
                <c:pt idx="6">
                  <c:v>165</c:v>
                </c:pt>
                <c:pt idx="7">
                  <c:v>272</c:v>
                </c:pt>
                <c:pt idx="8">
                  <c:v>425</c:v>
                </c:pt>
                <c:pt idx="9">
                  <c:v>677</c:v>
                </c:pt>
                <c:pt idx="10">
                  <c:v>1015</c:v>
                </c:pt>
                <c:pt idx="11">
                  <c:v>1412</c:v>
                </c:pt>
                <c:pt idx="12">
                  <c:v>1886</c:v>
                </c:pt>
                <c:pt idx="13">
                  <c:v>2498</c:v>
                </c:pt>
                <c:pt idx="14">
                  <c:v>3501</c:v>
                </c:pt>
                <c:pt idx="15">
                  <c:v>4709</c:v>
                </c:pt>
                <c:pt idx="16">
                  <c:v>5886</c:v>
                </c:pt>
                <c:pt idx="17">
                  <c:v>7225</c:v>
                </c:pt>
                <c:pt idx="18">
                  <c:v>8569</c:v>
                </c:pt>
                <c:pt idx="19">
                  <c:v>10241</c:v>
                </c:pt>
                <c:pt idx="20">
                  <c:v>15011</c:v>
                </c:pt>
                <c:pt idx="21">
                  <c:v>16680</c:v>
                </c:pt>
                <c:pt idx="22">
                  <c:v>16635</c:v>
                </c:pt>
                <c:pt idx="23">
                  <c:v>16858</c:v>
                </c:pt>
                <c:pt idx="24">
                  <c:v>17003</c:v>
                </c:pt>
                <c:pt idx="25">
                  <c:v>18066</c:v>
                </c:pt>
                <c:pt idx="26">
                  <c:v>19767</c:v>
                </c:pt>
                <c:pt idx="27">
                  <c:v>21366</c:v>
                </c:pt>
                <c:pt idx="28">
                  <c:v>22519</c:v>
                </c:pt>
              </c:numCache>
            </c:numRef>
          </c:val>
          <c:smooth val="0"/>
          <c:extLst>
            <c:ext xmlns:c16="http://schemas.microsoft.com/office/drawing/2014/chart" uri="{C3380CC4-5D6E-409C-BE32-E72D297353CC}">
              <c16:uniqueId val="{00000000-BA46-40CD-9916-54BB973585E1}"/>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48031096"/>
        <c:axId val="346937008"/>
      </c:lineChart>
      <c:catAx>
        <c:axId val="34803109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346937008"/>
        <c:crosses val="autoZero"/>
        <c:auto val="1"/>
        <c:lblAlgn val="ctr"/>
        <c:lblOffset val="100"/>
        <c:noMultiLvlLbl val="0"/>
      </c:catAx>
      <c:valAx>
        <c:axId val="3469370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34803109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6-10-30T09:51:33.397" idx="3">
    <p:pos x="10" y="10"/>
    <p:text>Let's visualize this differently...maybe just the % growth and I can talk about how that was due to entering the global markets</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08945">
              <a:defRPr sz="1200">
                <a:cs typeface="ＭＳ Ｐゴシック" charset="-128"/>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80DF0E0-BE4B-4C71-8523-A64F1D6FE49E}" type="datetime1">
              <a:rPr lang="en-US"/>
              <a:pPr/>
              <a:t>5/7/21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08945">
              <a:defRPr sz="1200">
                <a:cs typeface="ＭＳ Ｐゴシック" charset="-128"/>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F80B763-78E4-48D1-A79C-C5DACCC0FA70}" type="slidenum">
              <a:rPr lang="en-US"/>
              <a:pPr/>
              <a:t>‹#›</a:t>
            </a:fld>
            <a:endParaRPr lang="en-US" dirty="0"/>
          </a:p>
        </p:txBody>
      </p:sp>
    </p:spTree>
    <p:extLst>
      <p:ext uri="{BB962C8B-B14F-4D97-AF65-F5344CB8AC3E}">
        <p14:creationId xmlns:p14="http://schemas.microsoft.com/office/powerpoint/2010/main" val="235523166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1000" y="355106"/>
            <a:ext cx="3379719" cy="330693"/>
          </a:xfrm>
          <a:prstGeom prst="rect">
            <a:avLst/>
          </a:prstGeom>
        </p:spPr>
        <p:txBody>
          <a:bodyPr vert="horz" wrap="square" lIns="91440" tIns="45720" rIns="91440" bIns="45720" numCol="1" anchor="t" anchorCtr="0" compatLnSpc="1">
            <a:prstTxWarp prst="textNoShape">
              <a:avLst/>
            </a:prstTxWarp>
          </a:bodyPr>
          <a:lstStyle>
            <a:lvl1pPr defTabSz="608945">
              <a:defRPr sz="1200">
                <a:latin typeface="Arial" panose="020B0604020202020204" pitchFamily="34" charset="0"/>
                <a:ea typeface="ＭＳ Ｐゴシック" pitchFamily="-107" charset="-128"/>
                <a:cs typeface="Arial" panose="020B0604020202020204" pitchFamily="34" charset="0"/>
              </a:defRPr>
            </a:lvl1pPr>
          </a:lstStyle>
          <a:p>
            <a:pPr>
              <a:defRPr/>
            </a:pPr>
            <a:r>
              <a:rPr lang="en-US" dirty="0"/>
              <a:t>Starbucks Brand PPT 2014 template</a:t>
            </a:r>
          </a:p>
        </p:txBody>
      </p:sp>
      <p:sp>
        <p:nvSpPr>
          <p:cNvPr id="3" name="Date Placeholder 2"/>
          <p:cNvSpPr>
            <a:spLocks noGrp="1"/>
          </p:cNvSpPr>
          <p:nvPr>
            <p:ph type="dt" idx="1"/>
          </p:nvPr>
        </p:nvSpPr>
        <p:spPr>
          <a:xfrm>
            <a:off x="5224670" y="355106"/>
            <a:ext cx="1252330" cy="33069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cs typeface="Arial" panose="020B0604020202020204" pitchFamily="34" charset="0"/>
              </a:defRPr>
            </a:lvl1pPr>
          </a:lstStyle>
          <a:p>
            <a:fld id="{19F869AB-EF3F-4E6F-A719-07AF5F09C516}" type="datetime1">
              <a:rPr lang="en-US" smtClean="0"/>
              <a:pPr/>
              <a:t>5/7/21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6" name="Footer Placeholder 5"/>
          <p:cNvSpPr>
            <a:spLocks noGrp="1"/>
          </p:cNvSpPr>
          <p:nvPr>
            <p:ph type="ftr" sz="quarter" idx="4"/>
          </p:nvPr>
        </p:nvSpPr>
        <p:spPr>
          <a:xfrm>
            <a:off x="401638" y="8458200"/>
            <a:ext cx="3305658" cy="457200"/>
          </a:xfrm>
          <a:prstGeom prst="rect">
            <a:avLst/>
          </a:prstGeom>
        </p:spPr>
        <p:txBody>
          <a:bodyPr vert="horz" wrap="square" lIns="91440" tIns="45720" rIns="91440" bIns="45720" numCol="1" anchor="b" anchorCtr="0" compatLnSpc="1">
            <a:prstTxWarp prst="textNoShape">
              <a:avLst/>
            </a:prstTxWarp>
          </a:bodyPr>
          <a:lstStyle>
            <a:lvl1pPr defTabSz="608945">
              <a:defRPr sz="1200">
                <a:latin typeface="Arial" panose="020B0604020202020204" pitchFamily="34" charset="0"/>
                <a:ea typeface="ＭＳ Ｐゴシック" pitchFamily="-107" charset="-128"/>
                <a:cs typeface="Arial" panose="020B0604020202020204" pitchFamily="34" charset="0"/>
              </a:defRPr>
            </a:lvl1pPr>
          </a:lstStyle>
          <a:p>
            <a:pPr>
              <a:defRPr/>
            </a:pPr>
            <a:r>
              <a:rPr lang="en-US" dirty="0"/>
              <a:t>Internal Use Only</a:t>
            </a:r>
          </a:p>
        </p:txBody>
      </p:sp>
      <p:sp>
        <p:nvSpPr>
          <p:cNvPr id="7" name="Slide Number Placeholder 6"/>
          <p:cNvSpPr>
            <a:spLocks noGrp="1"/>
          </p:cNvSpPr>
          <p:nvPr>
            <p:ph type="sldNum" sz="quarter" idx="5"/>
          </p:nvPr>
        </p:nvSpPr>
        <p:spPr>
          <a:xfrm>
            <a:off x="5743250" y="8458200"/>
            <a:ext cx="73375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cs typeface="Arial" panose="020B0604020202020204" pitchFamily="34" charset="0"/>
              </a:defRPr>
            </a:lvl1pPr>
          </a:lstStyle>
          <a:p>
            <a:fld id="{877B48C0-A471-4788-8660-B2350A276549}" type="slidenum">
              <a:rPr lang="en-US" smtClean="0"/>
              <a:pPr/>
              <a:t>‹#›</a:t>
            </a:fld>
            <a:endParaRPr lang="en-US" dirty="0"/>
          </a:p>
        </p:txBody>
      </p:sp>
      <p:sp>
        <p:nvSpPr>
          <p:cNvPr id="8" name="Notes Placeholder 7"/>
          <p:cNvSpPr>
            <a:spLocks noGrp="1"/>
          </p:cNvSpPr>
          <p:nvPr>
            <p:ph type="body" sz="quarter" idx="3"/>
          </p:nvPr>
        </p:nvSpPr>
        <p:spPr>
          <a:xfrm>
            <a:off x="381000" y="4343400"/>
            <a:ext cx="6096000" cy="41148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621095"/>
      </p:ext>
    </p:extLst>
  </p:cSld>
  <p:clrMap bg1="lt1" tx1="dk1" bg2="lt2" tx2="dk2" accent1="accent1" accent2="accent2" accent3="accent3" accent4="accent4" accent5="accent5" accent6="accent6" hlink="hlink" folHlink="folHlink"/>
  <p:hf dt="0"/>
  <p:notesStyle>
    <a:lvl1pPr algn="l" defTabSz="608013" rtl="0" eaLnBrk="0" fontAlgn="base" hangingPunct="0">
      <a:spcBef>
        <a:spcPts val="400"/>
      </a:spcBef>
      <a:spcAft>
        <a:spcPct val="0"/>
      </a:spcAft>
      <a:defRPr sz="1000" kern="1200">
        <a:solidFill>
          <a:schemeClr val="tx1"/>
        </a:solidFill>
        <a:latin typeface="Arial" panose="020B0604020202020204" pitchFamily="34" charset="0"/>
        <a:ea typeface="ＭＳ Ｐゴシック" pitchFamily="118" charset="-128"/>
        <a:cs typeface="Arial" panose="020B0604020202020204" pitchFamily="34" charset="0"/>
      </a:defRPr>
    </a:lvl1pPr>
    <a:lvl2pPr marL="168275" indent="-168275" algn="l" defTabSz="608013" rtl="0" eaLnBrk="0" fontAlgn="base" hangingPunct="0">
      <a:spcBef>
        <a:spcPts val="400"/>
      </a:spcBef>
      <a:spcAft>
        <a:spcPct val="0"/>
      </a:spcAft>
      <a:buFont typeface="Arial" pitchFamily="34" charset="0"/>
      <a:buChar char="•"/>
      <a:defRPr sz="1000" kern="1200">
        <a:solidFill>
          <a:schemeClr val="tx1"/>
        </a:solidFill>
        <a:latin typeface="Arial" panose="020B0604020202020204" pitchFamily="34" charset="0"/>
        <a:ea typeface="ＭＳ Ｐゴシック" pitchFamily="118" charset="-128"/>
        <a:cs typeface="Arial" panose="020B0604020202020204" pitchFamily="34" charset="0"/>
      </a:defRPr>
    </a:lvl2pPr>
    <a:lvl3pPr marL="347663" indent="-179388" algn="l" defTabSz="608013" rtl="0" eaLnBrk="0" fontAlgn="base" hangingPunct="0">
      <a:spcBef>
        <a:spcPts val="400"/>
      </a:spcBef>
      <a:spcAft>
        <a:spcPct val="0"/>
      </a:spcAft>
      <a:buFont typeface="Wingdings" pitchFamily="2" charset="2"/>
      <a:buChar char="§"/>
      <a:defRPr sz="1000" kern="1200">
        <a:solidFill>
          <a:schemeClr val="tx1"/>
        </a:solidFill>
        <a:latin typeface="Arial" panose="020B0604020202020204" pitchFamily="34" charset="0"/>
        <a:ea typeface="ＭＳ Ｐゴシック" pitchFamily="118" charset="-128"/>
        <a:cs typeface="Arial" panose="020B0604020202020204" pitchFamily="34" charset="0"/>
      </a:defRPr>
    </a:lvl3pPr>
    <a:lvl4pPr marL="517525" indent="-169863" algn="l" defTabSz="608013" rtl="0" eaLnBrk="0" fontAlgn="base" hangingPunct="0">
      <a:spcBef>
        <a:spcPts val="400"/>
      </a:spcBef>
      <a:spcAft>
        <a:spcPct val="0"/>
      </a:spcAft>
      <a:buFont typeface="Courier New" pitchFamily="49" charset="0"/>
      <a:buChar char="o"/>
      <a:defRPr sz="1000" kern="1200">
        <a:solidFill>
          <a:schemeClr val="tx1"/>
        </a:solidFill>
        <a:latin typeface="Arial" panose="020B0604020202020204" pitchFamily="34" charset="0"/>
        <a:ea typeface="ＭＳ Ｐゴシック" pitchFamily="118" charset="-128"/>
        <a:cs typeface="Arial" panose="020B0604020202020204" pitchFamily="34" charset="0"/>
      </a:defRPr>
    </a:lvl4pPr>
    <a:lvl5pPr marL="685800" indent="-168275" algn="l" defTabSz="608013" rtl="0" eaLnBrk="0" fontAlgn="base" hangingPunct="0">
      <a:spcBef>
        <a:spcPts val="400"/>
      </a:spcBef>
      <a:spcAft>
        <a:spcPct val="0"/>
      </a:spcAft>
      <a:buFont typeface="Wingdings" pitchFamily="2" charset="2"/>
      <a:buChar char="v"/>
      <a:defRPr sz="1000" kern="1200">
        <a:solidFill>
          <a:schemeClr val="tx1"/>
        </a:solidFill>
        <a:latin typeface="Arial" panose="020B0604020202020204" pitchFamily="34" charset="0"/>
        <a:ea typeface="ＭＳ Ｐゴシック" pitchFamily="118" charset="-128"/>
        <a:cs typeface="Arial" panose="020B0604020202020204" pitchFamily="34" charset="0"/>
      </a:defRPr>
    </a:lvl5pPr>
    <a:lvl6pPr marL="3044723" algn="l" defTabSz="608945" rtl="0" eaLnBrk="1" latinLnBrk="0" hangingPunct="1">
      <a:defRPr sz="1600" kern="1200">
        <a:solidFill>
          <a:schemeClr val="tx1"/>
        </a:solidFill>
        <a:latin typeface="+mn-lt"/>
        <a:ea typeface="+mn-ea"/>
        <a:cs typeface="+mn-cs"/>
      </a:defRPr>
    </a:lvl6pPr>
    <a:lvl7pPr marL="3653668" algn="l" defTabSz="608945" rtl="0" eaLnBrk="1" latinLnBrk="0" hangingPunct="1">
      <a:defRPr sz="1600" kern="1200">
        <a:solidFill>
          <a:schemeClr val="tx1"/>
        </a:solidFill>
        <a:latin typeface="+mn-lt"/>
        <a:ea typeface="+mn-ea"/>
        <a:cs typeface="+mn-cs"/>
      </a:defRPr>
    </a:lvl7pPr>
    <a:lvl8pPr marL="4262613" algn="l" defTabSz="608945" rtl="0" eaLnBrk="1" latinLnBrk="0" hangingPunct="1">
      <a:defRPr sz="1600" kern="1200">
        <a:solidFill>
          <a:schemeClr val="tx1"/>
        </a:solidFill>
        <a:latin typeface="+mn-lt"/>
        <a:ea typeface="+mn-ea"/>
        <a:cs typeface="+mn-cs"/>
      </a:defRPr>
    </a:lvl8pPr>
    <a:lvl9pPr marL="4871557" algn="l" defTabSz="60894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TITLE SLIDE OPTION 1: White text with Siren Symbol image (fixed)</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a:t>
            </a:fld>
            <a:endParaRPr lang="en-US" dirty="0"/>
          </a:p>
        </p:txBody>
      </p:sp>
      <p:sp>
        <p:nvSpPr>
          <p:cNvPr id="16" name="Slide Image Placeholder 15"/>
          <p:cNvSpPr>
            <a:spLocks noGrp="1" noRot="1" noChangeAspect="1"/>
          </p:cNvSpPr>
          <p:nvPr>
            <p:ph type="sldImg"/>
          </p:nvPr>
        </p:nvSpPr>
        <p:spPr/>
      </p:sp>
    </p:spTree>
    <p:extLst>
      <p:ext uri="{BB962C8B-B14F-4D97-AF65-F5344CB8AC3E}">
        <p14:creationId xmlns:p14="http://schemas.microsoft.com/office/powerpoint/2010/main" val="3558182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spcBef>
                <a:spcPts val="0"/>
              </a:spcBef>
              <a:spcAft>
                <a:spcPts val="400"/>
              </a:spcAft>
            </a:pPr>
            <a:r>
              <a:rPr lang="en-US" b="1" dirty="0">
                <a:ea typeface="ＭＳ Ｐゴシック" charset="-128"/>
              </a:rPr>
              <a:t>TITLE SLIDE OPTION 2a: Costa Rica pattern </a:t>
            </a:r>
          </a:p>
          <a:p>
            <a:pPr marL="0" marR="0" indent="0" algn="l" defTabSz="914400" rtl="0" eaLnBrk="1" fontAlgn="base" latinLnBrk="0" hangingPunct="1">
              <a:lnSpc>
                <a:spcPct val="100000"/>
              </a:lnSpc>
              <a:spcBef>
                <a:spcPts val="0"/>
              </a:spcBef>
              <a:spcAft>
                <a:spcPts val="400"/>
              </a:spcAft>
              <a:buClrTx/>
              <a:buSzTx/>
              <a:buFontTx/>
              <a:buNone/>
              <a:tabLst/>
              <a:defRPr/>
            </a:pPr>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spcBef>
                <a:spcPts val="0"/>
              </a:spcBef>
              <a:spcAft>
                <a:spcPts val="400"/>
              </a:spcAft>
            </a:pPr>
            <a:r>
              <a:rPr lang="en-US" b="1" dirty="0">
                <a:ea typeface="ＭＳ Ｐゴシック" charset="-128"/>
              </a:rPr>
              <a:t>TEXT FORMATTING: </a:t>
            </a:r>
            <a:r>
              <a:rPr lang="en-US" dirty="0">
                <a:ea typeface="ＭＳ Ｐゴシック" charset="-128"/>
              </a:rPr>
              <a:t>Title and subtitle text may overlap with the pattern. </a:t>
            </a:r>
          </a:p>
          <a:p>
            <a:pPr>
              <a:spcBef>
                <a:spcPts val="0"/>
              </a:spcBef>
              <a:spcAft>
                <a:spcPts val="400"/>
              </a:spcAft>
            </a:pPr>
            <a:r>
              <a:rPr lang="en-US" b="1" dirty="0"/>
              <a:t>PHOTO FORMATTING: </a:t>
            </a:r>
            <a:r>
              <a:rPr lang="en-US" dirty="0"/>
              <a:t>To insert your own photo, select and delete the original photo. Then click the small icon in the center of the placeholder to open the </a:t>
            </a:r>
            <a:r>
              <a:rPr lang="en-US" b="1" dirty="0"/>
              <a:t>Place Image</a:t>
            </a:r>
            <a:r>
              <a:rPr lang="en-US" dirty="0"/>
              <a:t> dialog box</a:t>
            </a:r>
            <a:r>
              <a:rPr lang="en-US"/>
              <a:t>. If you do not see the image placeholder, click the Layout  button and reapply the master slide. Best </a:t>
            </a:r>
            <a:r>
              <a:rPr lang="en-US" dirty="0"/>
              <a:t>practice is to have source images cropped to </a:t>
            </a:r>
            <a:r>
              <a:rPr lang="en-US"/>
              <a:t>10” wide </a:t>
            </a:r>
            <a:r>
              <a:rPr lang="en-US" dirty="0"/>
              <a:t>x 2.27” high, at 100-200 ppi. If this option is not available, Powerpoint will center the image in the picture placeholder box, but the image can still be edited to fit:</a:t>
            </a:r>
            <a:endParaRPr lang="en-US" b="1" dirty="0"/>
          </a:p>
          <a:p>
            <a:pPr>
              <a:spcBef>
                <a:spcPts val="0"/>
              </a:spcBef>
              <a:spcAft>
                <a:spcPts val="400"/>
              </a:spcAft>
            </a:pPr>
            <a:r>
              <a:rPr lang="en-US" b="1" dirty="0"/>
              <a:t>Use the Crop Tool to adjust placement and size of an image in the photo placeholder: </a:t>
            </a:r>
          </a:p>
          <a:p>
            <a:pPr>
              <a:spcBef>
                <a:spcPts val="0"/>
              </a:spcBef>
              <a:spcAft>
                <a:spcPts val="400"/>
              </a:spcAft>
            </a:pPr>
            <a:r>
              <a:rPr lang="en-US" dirty="0"/>
              <a:t>Select the image to activate the </a:t>
            </a:r>
            <a:r>
              <a:rPr lang="en-US" b="1" dirty="0"/>
              <a:t>Picture Tools </a:t>
            </a:r>
            <a:r>
              <a:rPr lang="en-US" dirty="0"/>
              <a:t>tab, and click the </a:t>
            </a:r>
            <a:r>
              <a:rPr lang="en-US" b="1" dirty="0"/>
              <a:t>Crop Tool </a:t>
            </a:r>
            <a:r>
              <a:rPr lang="en-US" dirty="0"/>
              <a:t>button. To adjust the size of the image inside the placeholder,</a:t>
            </a:r>
            <a:r>
              <a:rPr lang="en-US" baseline="0" dirty="0"/>
              <a:t> </a:t>
            </a:r>
            <a:r>
              <a:rPr lang="en-US" dirty="0"/>
              <a:t>click and hold on one of the round corner dots,</a:t>
            </a:r>
            <a:r>
              <a:rPr lang="en-US" baseline="0" dirty="0"/>
              <a:t> </a:t>
            </a:r>
            <a:r>
              <a:rPr lang="en-US" dirty="0"/>
              <a:t>holding the shift key down</a:t>
            </a:r>
            <a:r>
              <a:rPr lang="en-US" baseline="0" dirty="0"/>
              <a:t> to prevent the image from distorting</a:t>
            </a:r>
            <a:r>
              <a:rPr lang="en-US" dirty="0"/>
              <a:t>. To move the image around within the placeholder, click on the area of the image that</a:t>
            </a:r>
            <a:r>
              <a:rPr lang="en-US" baseline="0" dirty="0"/>
              <a:t> is </a:t>
            </a:r>
            <a:r>
              <a:rPr lang="en-US" dirty="0"/>
              <a:t>inside the square brackets and drag. Once you are satisfied with the crop, you may need to adjust the size again.</a:t>
            </a: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11</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260527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12</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882326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13</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832600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14</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251072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15</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2439425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16</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283314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17</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11738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18</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740195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19</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3024610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20</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01131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2</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294550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21</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204069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spcBef>
                <a:spcPts val="0"/>
              </a:spcBef>
              <a:spcAft>
                <a:spcPts val="400"/>
              </a:spcAft>
            </a:pPr>
            <a:r>
              <a:rPr lang="en-US" b="1" dirty="0">
                <a:ea typeface="ＭＳ Ｐゴシック" charset="-128"/>
              </a:rPr>
              <a:t>TITLE SLIDE OPTION 2c : Rwanda pattern (fixed)</a:t>
            </a:r>
          </a:p>
          <a:p>
            <a:pPr defTabSz="914400" eaLnBrk="1" hangingPunct="1">
              <a:spcBef>
                <a:spcPts val="0"/>
              </a:spcBef>
              <a:spcAft>
                <a:spcPts val="400"/>
              </a:spcAft>
            </a:pPr>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spcBef>
                <a:spcPts val="0"/>
              </a:spcBef>
              <a:spcAft>
                <a:spcPts val="400"/>
              </a:spcAft>
            </a:pPr>
            <a:r>
              <a:rPr lang="en-US" b="1" dirty="0">
                <a:ea typeface="ＭＳ Ｐゴシック" charset="-128"/>
              </a:rPr>
              <a:t>TEXT FORMATTING: </a:t>
            </a:r>
            <a:r>
              <a:rPr lang="en-US" dirty="0">
                <a:ea typeface="ＭＳ Ｐゴシック" charset="-128"/>
              </a:rPr>
              <a:t>Title and subtitle text may overlap with the pattern. </a:t>
            </a:r>
            <a:endParaRPr lang="en-US" dirty="0"/>
          </a:p>
          <a:p>
            <a:pPr>
              <a:spcBef>
                <a:spcPts val="0"/>
              </a:spcBef>
              <a:spcAft>
                <a:spcPts val="400"/>
              </a:spcAft>
            </a:pPr>
            <a:r>
              <a:rPr lang="en-US" b="1" dirty="0"/>
              <a:t>PHOTO FORMATTING: </a:t>
            </a:r>
            <a:r>
              <a:rPr lang="en-US" dirty="0"/>
              <a:t>To insert your own photo, select and delete the original photo. Then click the small icon in the center of the placeholder to open the </a:t>
            </a:r>
            <a:r>
              <a:rPr lang="en-US" b="1" dirty="0"/>
              <a:t>Place Image</a:t>
            </a:r>
            <a:r>
              <a:rPr lang="en-US" dirty="0"/>
              <a:t> dialog </a:t>
            </a:r>
            <a:r>
              <a:rPr lang="en-US"/>
              <a:t>box. If you do not see the image placeholder, click the Layout  button and reapply the master slide. </a:t>
            </a:r>
            <a:r>
              <a:rPr lang="en-US" dirty="0"/>
              <a:t>Best practice is to have source images cropped to </a:t>
            </a:r>
            <a:r>
              <a:rPr lang="en-US"/>
              <a:t>10” wide </a:t>
            </a:r>
            <a:r>
              <a:rPr lang="en-US" dirty="0"/>
              <a:t>x 2.27” high, at 100-200 ppi. If this option is not available, Powerpoint will center the image in the picture placeholder box, but the image can still be edited to fit:</a:t>
            </a:r>
            <a:endParaRPr lang="en-US" b="1" dirty="0"/>
          </a:p>
          <a:p>
            <a:pPr>
              <a:spcBef>
                <a:spcPts val="0"/>
              </a:spcBef>
              <a:spcAft>
                <a:spcPts val="400"/>
              </a:spcAft>
            </a:pPr>
            <a:r>
              <a:rPr lang="en-US" b="1" dirty="0"/>
              <a:t>Use the Crop Tool to adjust placement and size of an image in the photo placeholder: </a:t>
            </a:r>
          </a:p>
          <a:p>
            <a:pPr>
              <a:spcBef>
                <a:spcPts val="0"/>
              </a:spcBef>
              <a:spcAft>
                <a:spcPts val="400"/>
              </a:spcAft>
            </a:pPr>
            <a:r>
              <a:rPr lang="en-US" dirty="0"/>
              <a:t>Select the image to activate the </a:t>
            </a:r>
            <a:r>
              <a:rPr lang="en-US" b="1" dirty="0"/>
              <a:t>Picture Tools </a:t>
            </a:r>
            <a:r>
              <a:rPr lang="en-US" dirty="0"/>
              <a:t>tab, and click the </a:t>
            </a:r>
            <a:r>
              <a:rPr lang="en-US" b="1" dirty="0"/>
              <a:t>Crop Tool </a:t>
            </a:r>
            <a:r>
              <a:rPr lang="en-US" dirty="0"/>
              <a:t>button. To adjust the size of the image inside the placeholder,</a:t>
            </a:r>
            <a:r>
              <a:rPr lang="en-US" baseline="0" dirty="0"/>
              <a:t> </a:t>
            </a:r>
            <a:r>
              <a:rPr lang="en-US" dirty="0"/>
              <a:t>click and hold on one of the round corner dots,</a:t>
            </a:r>
            <a:r>
              <a:rPr lang="en-US" baseline="0" dirty="0"/>
              <a:t> </a:t>
            </a:r>
            <a:r>
              <a:rPr lang="en-US" dirty="0"/>
              <a:t>holding the shift key down</a:t>
            </a:r>
            <a:r>
              <a:rPr lang="en-US" baseline="0" dirty="0"/>
              <a:t> to prevent the image from distorting</a:t>
            </a:r>
            <a:r>
              <a:rPr lang="en-US" dirty="0"/>
              <a:t>. To move the image around within the placeholder, click on the area of the image that</a:t>
            </a:r>
            <a:r>
              <a:rPr lang="en-US" baseline="0" dirty="0"/>
              <a:t> is </a:t>
            </a:r>
            <a:r>
              <a:rPr lang="en-US" dirty="0"/>
              <a:t>inside the square brackets and drag. Once you are satisfied with the crop, you may need to adjust the size again.</a:t>
            </a: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22</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331481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spcBef>
                <a:spcPts val="0"/>
              </a:spcBef>
              <a:spcAft>
                <a:spcPts val="400"/>
              </a:spcAft>
            </a:pPr>
            <a:r>
              <a:rPr lang="en-US" b="1" dirty="0">
                <a:ea typeface="ＭＳ Ｐゴシック" charset="-128"/>
              </a:rPr>
              <a:t>TITLE SLIDE OPTION 2c : Rwanda pattern (fixed)</a:t>
            </a:r>
          </a:p>
          <a:p>
            <a:pPr defTabSz="914400" eaLnBrk="1" hangingPunct="1">
              <a:spcBef>
                <a:spcPts val="0"/>
              </a:spcBef>
              <a:spcAft>
                <a:spcPts val="400"/>
              </a:spcAft>
            </a:pPr>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spcBef>
                <a:spcPts val="0"/>
              </a:spcBef>
              <a:spcAft>
                <a:spcPts val="400"/>
              </a:spcAft>
            </a:pPr>
            <a:r>
              <a:rPr lang="en-US" b="1" dirty="0">
                <a:ea typeface="ＭＳ Ｐゴシック" charset="-128"/>
              </a:rPr>
              <a:t>TEXT FORMATTING: </a:t>
            </a:r>
            <a:r>
              <a:rPr lang="en-US" dirty="0">
                <a:ea typeface="ＭＳ Ｐゴシック" charset="-128"/>
              </a:rPr>
              <a:t>Title and subtitle text may overlap with the pattern. </a:t>
            </a:r>
            <a:endParaRPr lang="en-US" dirty="0"/>
          </a:p>
          <a:p>
            <a:pPr>
              <a:spcBef>
                <a:spcPts val="0"/>
              </a:spcBef>
              <a:spcAft>
                <a:spcPts val="400"/>
              </a:spcAft>
            </a:pPr>
            <a:r>
              <a:rPr lang="en-US" b="1" dirty="0"/>
              <a:t>PHOTO FORMATTING: </a:t>
            </a:r>
            <a:r>
              <a:rPr lang="en-US" dirty="0"/>
              <a:t>To insert your own photo, select and delete the original photo. Then click the small icon in the center of the placeholder to open the </a:t>
            </a:r>
            <a:r>
              <a:rPr lang="en-US" b="1" dirty="0"/>
              <a:t>Place Image</a:t>
            </a:r>
            <a:r>
              <a:rPr lang="en-US" dirty="0"/>
              <a:t> dialog </a:t>
            </a:r>
            <a:r>
              <a:rPr lang="en-US"/>
              <a:t>box. If you do not see the image placeholder, click the Layout  button and reapply the master slide. </a:t>
            </a:r>
            <a:r>
              <a:rPr lang="en-US" dirty="0"/>
              <a:t>Best practice is to have source images cropped to </a:t>
            </a:r>
            <a:r>
              <a:rPr lang="en-US"/>
              <a:t>10” wide </a:t>
            </a:r>
            <a:r>
              <a:rPr lang="en-US" dirty="0"/>
              <a:t>x 2.27” high, at 100-200 ppi. If this option is not available, Powerpoint will center the image in the picture placeholder box, but the image can still be edited to fit:</a:t>
            </a:r>
            <a:endParaRPr lang="en-US" b="1" dirty="0"/>
          </a:p>
          <a:p>
            <a:pPr>
              <a:spcBef>
                <a:spcPts val="0"/>
              </a:spcBef>
              <a:spcAft>
                <a:spcPts val="400"/>
              </a:spcAft>
            </a:pPr>
            <a:r>
              <a:rPr lang="en-US" b="1" dirty="0"/>
              <a:t>Use the Crop Tool to adjust placement and size of an image in the photo placeholder: </a:t>
            </a:r>
          </a:p>
          <a:p>
            <a:pPr>
              <a:spcBef>
                <a:spcPts val="0"/>
              </a:spcBef>
              <a:spcAft>
                <a:spcPts val="400"/>
              </a:spcAft>
            </a:pPr>
            <a:r>
              <a:rPr lang="en-US" dirty="0"/>
              <a:t>Select the image to activate the </a:t>
            </a:r>
            <a:r>
              <a:rPr lang="en-US" b="1" dirty="0"/>
              <a:t>Picture Tools </a:t>
            </a:r>
            <a:r>
              <a:rPr lang="en-US" dirty="0"/>
              <a:t>tab, and click the </a:t>
            </a:r>
            <a:r>
              <a:rPr lang="en-US" b="1" dirty="0"/>
              <a:t>Crop Tool </a:t>
            </a:r>
            <a:r>
              <a:rPr lang="en-US" dirty="0"/>
              <a:t>button. To adjust the size of the image inside the placeholder,</a:t>
            </a:r>
            <a:r>
              <a:rPr lang="en-US" baseline="0" dirty="0"/>
              <a:t> </a:t>
            </a:r>
            <a:r>
              <a:rPr lang="en-US" dirty="0"/>
              <a:t>click and hold on one of the round corner dots,</a:t>
            </a:r>
            <a:r>
              <a:rPr lang="en-US" baseline="0" dirty="0"/>
              <a:t> </a:t>
            </a:r>
            <a:r>
              <a:rPr lang="en-US" dirty="0"/>
              <a:t>holding the shift key down</a:t>
            </a:r>
            <a:r>
              <a:rPr lang="en-US" baseline="0" dirty="0"/>
              <a:t> to prevent the image from distorting</a:t>
            </a:r>
            <a:r>
              <a:rPr lang="en-US" dirty="0"/>
              <a:t>. To move the image around within the placeholder, click on the area of the image that</a:t>
            </a:r>
            <a:r>
              <a:rPr lang="en-US" baseline="0" dirty="0"/>
              <a:t> is </a:t>
            </a:r>
            <a:r>
              <a:rPr lang="en-US" dirty="0"/>
              <a:t>inside the square brackets and drag. Once you are satisfied with the crop, you may need to adjust the size again.</a:t>
            </a: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3</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280623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4</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36035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Counter-clockwise</a:t>
            </a:r>
            <a:r>
              <a:rPr lang="en-US" baseline="0" dirty="0"/>
              <a:t> from upper left:</a:t>
            </a:r>
          </a:p>
          <a:p>
            <a:endParaRPr lang="en-US" baseline="0" dirty="0"/>
          </a:p>
          <a:p>
            <a:pPr marL="171450" indent="-171450">
              <a:buFont typeface="Arial" charset="0"/>
              <a:buChar char="•"/>
            </a:pPr>
            <a:r>
              <a:rPr lang="en-US" baseline="0" dirty="0"/>
              <a:t>Card reload</a:t>
            </a:r>
          </a:p>
          <a:p>
            <a:pPr marL="171450" indent="-171450">
              <a:buFont typeface="Arial" charset="0"/>
              <a:buChar char="•"/>
            </a:pPr>
            <a:r>
              <a:rPr lang="en-US" baseline="0" dirty="0"/>
              <a:t>Mobile Order</a:t>
            </a:r>
          </a:p>
          <a:p>
            <a:pPr marL="171450" indent="-171450">
              <a:buFont typeface="Arial" charset="0"/>
              <a:buChar char="•"/>
            </a:pPr>
            <a:r>
              <a:rPr lang="en-US" baseline="0" dirty="0"/>
              <a:t>Inventory</a:t>
            </a:r>
          </a:p>
          <a:p>
            <a:pPr marL="171450" indent="-171450">
              <a:buFont typeface="Arial" charset="0"/>
              <a:buChar char="•"/>
            </a:pPr>
            <a:r>
              <a:rPr lang="en-US" baseline="0" dirty="0"/>
              <a:t>POS</a:t>
            </a:r>
          </a:p>
          <a:p>
            <a:pPr marL="171450" indent="-171450">
              <a:buFont typeface="Arial" charset="0"/>
              <a:buChar char="•"/>
            </a:pPr>
            <a:r>
              <a:rPr lang="en-US" baseline="0" dirty="0"/>
              <a:t>EMV</a:t>
            </a:r>
          </a:p>
          <a:p>
            <a:pPr marL="171450" indent="-171450">
              <a:buFont typeface="Arial" charset="0"/>
              <a:buChar char="•"/>
            </a:pPr>
            <a:r>
              <a:rPr lang="en-US" baseline="0" dirty="0"/>
              <a:t>Label Printer</a:t>
            </a:r>
          </a:p>
          <a:p>
            <a:pPr marL="171450" indent="-171450">
              <a:buFont typeface="Arial" charset="0"/>
              <a:buChar char="•"/>
            </a:pPr>
            <a:r>
              <a:rPr lang="en-US" baseline="0" dirty="0"/>
              <a:t>Digital Card </a:t>
            </a:r>
            <a:endParaRPr lang="en-US" dirty="0"/>
          </a:p>
        </p:txBody>
      </p:sp>
      <p:sp>
        <p:nvSpPr>
          <p:cNvPr id="4" name="Slide Number Placeholder 3"/>
          <p:cNvSpPr>
            <a:spLocks noGrp="1"/>
          </p:cNvSpPr>
          <p:nvPr>
            <p:ph type="sldNum" sz="quarter" idx="10"/>
          </p:nvPr>
        </p:nvSpPr>
        <p:spPr/>
        <p:txBody>
          <a:bodyPr/>
          <a:lstStyle/>
          <a:p>
            <a:fld id="{0ABD25B8-6D7D-7E4A-B79E-EBFE272C93E2}"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95206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6</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38874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spcBef>
                <a:spcPts val="0"/>
              </a:spcBef>
              <a:spcAft>
                <a:spcPts val="400"/>
              </a:spcAft>
            </a:pPr>
            <a:r>
              <a:rPr lang="en-US" b="1" dirty="0">
                <a:ea typeface="ＭＳ Ｐゴシック" charset="-128"/>
              </a:rPr>
              <a:t>TITLE SLIDE OPTION 2c : Rwanda pattern (fixed)</a:t>
            </a:r>
          </a:p>
          <a:p>
            <a:pPr defTabSz="914400" eaLnBrk="1" hangingPunct="1">
              <a:spcBef>
                <a:spcPts val="0"/>
              </a:spcBef>
              <a:spcAft>
                <a:spcPts val="400"/>
              </a:spcAft>
            </a:pPr>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spcBef>
                <a:spcPts val="0"/>
              </a:spcBef>
              <a:spcAft>
                <a:spcPts val="400"/>
              </a:spcAft>
            </a:pPr>
            <a:r>
              <a:rPr lang="en-US" b="1" dirty="0">
                <a:ea typeface="ＭＳ Ｐゴシック" charset="-128"/>
              </a:rPr>
              <a:t>TEXT FORMATTING: </a:t>
            </a:r>
            <a:r>
              <a:rPr lang="en-US" dirty="0">
                <a:ea typeface="ＭＳ Ｐゴシック" charset="-128"/>
              </a:rPr>
              <a:t>Title and subtitle text may overlap with the pattern. </a:t>
            </a:r>
            <a:endParaRPr lang="en-US" dirty="0"/>
          </a:p>
          <a:p>
            <a:pPr>
              <a:spcBef>
                <a:spcPts val="0"/>
              </a:spcBef>
              <a:spcAft>
                <a:spcPts val="400"/>
              </a:spcAft>
            </a:pPr>
            <a:r>
              <a:rPr lang="en-US" b="1" dirty="0"/>
              <a:t>PHOTO FORMATTING: </a:t>
            </a:r>
            <a:r>
              <a:rPr lang="en-US" dirty="0"/>
              <a:t>To insert your own photo, select and delete the original photo. Then click the small icon in the center of the placeholder to open the </a:t>
            </a:r>
            <a:r>
              <a:rPr lang="en-US" b="1" dirty="0"/>
              <a:t>Place Image</a:t>
            </a:r>
            <a:r>
              <a:rPr lang="en-US" dirty="0"/>
              <a:t> dialog </a:t>
            </a:r>
            <a:r>
              <a:rPr lang="en-US"/>
              <a:t>box. If you do not see the image placeholder, click the Layout  button and reapply the master slide. </a:t>
            </a:r>
            <a:r>
              <a:rPr lang="en-US" dirty="0"/>
              <a:t>Best practice is to have source images cropped to </a:t>
            </a:r>
            <a:r>
              <a:rPr lang="en-US"/>
              <a:t>10” wide </a:t>
            </a:r>
            <a:r>
              <a:rPr lang="en-US" dirty="0"/>
              <a:t>x 2.27” high, at 100-200 ppi. If this option is not available, Powerpoint will center the image in the picture placeholder box, but the image can still be edited to fit:</a:t>
            </a:r>
            <a:endParaRPr lang="en-US" b="1" dirty="0"/>
          </a:p>
          <a:p>
            <a:pPr>
              <a:spcBef>
                <a:spcPts val="0"/>
              </a:spcBef>
              <a:spcAft>
                <a:spcPts val="400"/>
              </a:spcAft>
            </a:pPr>
            <a:r>
              <a:rPr lang="en-US" b="1" dirty="0"/>
              <a:t>Use the Crop Tool to adjust placement and size of an image in the photo placeholder: </a:t>
            </a:r>
          </a:p>
          <a:p>
            <a:pPr>
              <a:spcBef>
                <a:spcPts val="0"/>
              </a:spcBef>
              <a:spcAft>
                <a:spcPts val="400"/>
              </a:spcAft>
            </a:pPr>
            <a:r>
              <a:rPr lang="en-US" dirty="0"/>
              <a:t>Select the image to activate the </a:t>
            </a:r>
            <a:r>
              <a:rPr lang="en-US" b="1" dirty="0"/>
              <a:t>Picture Tools </a:t>
            </a:r>
            <a:r>
              <a:rPr lang="en-US" dirty="0"/>
              <a:t>tab, and click the </a:t>
            </a:r>
            <a:r>
              <a:rPr lang="en-US" b="1" dirty="0"/>
              <a:t>Crop Tool </a:t>
            </a:r>
            <a:r>
              <a:rPr lang="en-US" dirty="0"/>
              <a:t>button. To adjust the size of the image inside the placeholder,</a:t>
            </a:r>
            <a:r>
              <a:rPr lang="en-US" baseline="0" dirty="0"/>
              <a:t> </a:t>
            </a:r>
            <a:r>
              <a:rPr lang="en-US" dirty="0"/>
              <a:t>click and hold on one of the round corner dots,</a:t>
            </a:r>
            <a:r>
              <a:rPr lang="en-US" baseline="0" dirty="0"/>
              <a:t> </a:t>
            </a:r>
            <a:r>
              <a:rPr lang="en-US" dirty="0"/>
              <a:t>holding the shift key down</a:t>
            </a:r>
            <a:r>
              <a:rPr lang="en-US" baseline="0" dirty="0"/>
              <a:t> to prevent the image from distorting</a:t>
            </a:r>
            <a:r>
              <a:rPr lang="en-US" dirty="0"/>
              <a:t>. To move the image around within the placeholder, click on the area of the image that</a:t>
            </a:r>
            <a:r>
              <a:rPr lang="en-US" baseline="0" dirty="0"/>
              <a:t> is </a:t>
            </a:r>
            <a:r>
              <a:rPr lang="en-US" dirty="0"/>
              <a:t>inside the square brackets and drag. Once you are satisfied with the crop, you may need to adjust the size again.</a:t>
            </a: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7</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57841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8</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2766394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914400" eaLnBrk="1" hangingPunct="1"/>
            <a:r>
              <a:rPr lang="en-US" b="1" dirty="0">
                <a:ea typeface="ＭＳ Ｐゴシック" charset="-128"/>
              </a:rPr>
              <a:t>TEXT SLIDE, DARK BACKGROUND: Options of plain background (not shown) or 3 patterns: “Costa Rica,” “Colombia,” or “Rwanda”</a:t>
            </a:r>
          </a:p>
          <a:p>
            <a:pPr defTabSz="914400" eaLnBrk="1" hangingPunct="1"/>
            <a:r>
              <a:rPr lang="en-US" b="1" dirty="0">
                <a:ea typeface="ＭＳ Ｐゴシック" charset="-128"/>
              </a:rPr>
              <a:t>FONT: </a:t>
            </a:r>
            <a:r>
              <a:rPr lang="en-US" dirty="0">
                <a:ea typeface="ＭＳ Ｐゴシック" charset="-128"/>
              </a:rPr>
              <a:t>Arial is the designated font. Corbel may be substituted if available. Use all</a:t>
            </a:r>
            <a:r>
              <a:rPr lang="en-US" baseline="0" dirty="0">
                <a:ea typeface="ＭＳ Ｐゴシック" charset="-128"/>
              </a:rPr>
              <a:t> caps </a:t>
            </a:r>
            <a:r>
              <a:rPr lang="en-US" dirty="0">
                <a:ea typeface="ＭＳ Ｐゴシック" charset="-128"/>
              </a:rPr>
              <a:t>for headlines and subheads.</a:t>
            </a:r>
          </a:p>
          <a:p>
            <a:pPr defTabSz="914400" eaLnBrk="1" hangingPunct="1"/>
            <a:r>
              <a:rPr lang="en-US" b="1" dirty="0">
                <a:ea typeface="ＭＳ Ｐゴシック" charset="-128"/>
              </a:rPr>
              <a:t>TEXT FORMATTING: </a:t>
            </a:r>
            <a:r>
              <a:rPr lang="en-US" dirty="0">
                <a:ea typeface="ＭＳ Ｐゴシック" charset="-128"/>
              </a:rPr>
              <a:t>Title and subtitle text may overlap with the pattern. </a:t>
            </a:r>
          </a:p>
          <a:p>
            <a:pPr defTabSz="914400" eaLnBrk="1" hangingPunct="1"/>
            <a:r>
              <a:rPr lang="en-US" b="1" dirty="0">
                <a:ea typeface="ＭＳ Ｐゴシック" charset="-128"/>
              </a:rPr>
              <a:t>IMAGES: </a:t>
            </a:r>
            <a:r>
              <a:rPr lang="en-US" dirty="0">
                <a:ea typeface="ＭＳ Ｐゴシック" charset="-128"/>
              </a:rPr>
              <a:t>Photos should be placed in the lower section of the slide – either a single image or a collage of images cropped to the same height, top-aligned and bleeding off the bottom, left and right sides. </a:t>
            </a:r>
          </a:p>
          <a:p>
            <a:pPr defTabSz="914400" eaLnBrk="1" hangingPunct="1"/>
            <a:r>
              <a:rPr lang="en-US" b="1" dirty="0"/>
              <a:t>PHOTO FORMATTING: </a:t>
            </a:r>
          </a:p>
          <a:p>
            <a:r>
              <a:rPr lang="en-US" b="1" dirty="0"/>
              <a:t>To adjust a distorted photo:</a:t>
            </a:r>
          </a:p>
          <a:p>
            <a:r>
              <a:rPr lang="en-US" dirty="0"/>
              <a:t>Reset the image: Select the image, then in the </a:t>
            </a:r>
            <a:r>
              <a:rPr lang="en-US" b="1" dirty="0"/>
              <a:t>Picture Tools</a:t>
            </a:r>
            <a:r>
              <a:rPr lang="en-US" dirty="0"/>
              <a:t> tab, choose </a:t>
            </a:r>
            <a:r>
              <a:rPr lang="en-US" b="1" dirty="0"/>
              <a:t>Reset Picture and Size</a:t>
            </a:r>
            <a:r>
              <a:rPr lang="en-US" dirty="0"/>
              <a:t>.</a:t>
            </a:r>
          </a:p>
          <a:p>
            <a:r>
              <a:rPr lang="en-US" b="1" dirty="0"/>
              <a:t>Change the size of a photo:</a:t>
            </a:r>
          </a:p>
          <a:p>
            <a:pPr>
              <a:spcBef>
                <a:spcPct val="30000"/>
              </a:spcBef>
              <a:defRPr/>
            </a:pPr>
            <a:r>
              <a:rPr lang="en-US" dirty="0"/>
              <a:t>Select the image. To resize, use the round handles at the corners to resize, holding the shift key to keep the photo from distorting. Any part of the photo that goes off the edge of the slide will not be seen in slide </a:t>
            </a:r>
            <a:r>
              <a:rPr lang="en-US"/>
              <a:t>show mode </a:t>
            </a:r>
            <a:r>
              <a:rPr lang="en-US" dirty="0"/>
              <a:t>or when printed.</a:t>
            </a:r>
          </a:p>
          <a:p>
            <a:r>
              <a:rPr lang="en-US" b="1" dirty="0"/>
              <a:t>Using the Crop Tool: </a:t>
            </a:r>
          </a:p>
          <a:p>
            <a:r>
              <a:rPr lang="en-US" dirty="0"/>
              <a:t>Select the image to activate the </a:t>
            </a:r>
            <a:r>
              <a:rPr lang="en-US" b="1" dirty="0"/>
              <a:t>Picture Tools </a:t>
            </a:r>
            <a:r>
              <a:rPr lang="en-US" dirty="0"/>
              <a:t>tab, and click the </a:t>
            </a:r>
            <a:r>
              <a:rPr lang="en-US" b="1" dirty="0"/>
              <a:t>Crop Tool </a:t>
            </a:r>
            <a:r>
              <a:rPr lang="en-US" dirty="0"/>
              <a:t>button. Use the square corners to adjust the crop of the image. To move the image around within the crop corners, click on the image and drag. Once you are satisfied with the crop, you may need to resize the image.</a:t>
            </a:r>
          </a:p>
          <a:p>
            <a:pPr defTabSz="914400" eaLnBrk="1" hangingPunct="1"/>
            <a:endParaRPr lang="en-US" dirty="0">
              <a:ea typeface="ＭＳ Ｐゴシック" charset="-128"/>
            </a:endParaRPr>
          </a:p>
        </p:txBody>
      </p:sp>
      <p:sp>
        <p:nvSpPr>
          <p:cNvPr id="4" name="Header Placeholder 3"/>
          <p:cNvSpPr>
            <a:spLocks noGrp="1"/>
          </p:cNvSpPr>
          <p:nvPr>
            <p:ph type="hdr" sz="quarter" idx="10"/>
          </p:nvPr>
        </p:nvSpPr>
        <p:spPr/>
        <p:txBody>
          <a:bodyPr/>
          <a:lstStyle/>
          <a:p>
            <a:r>
              <a:rPr lang="en-US" dirty="0"/>
              <a:t>Starbucks Brand PPT 2014 template</a:t>
            </a:r>
          </a:p>
        </p:txBody>
      </p:sp>
      <p:sp>
        <p:nvSpPr>
          <p:cNvPr id="5" name="Footer Placeholder 4"/>
          <p:cNvSpPr>
            <a:spLocks noGrp="1"/>
          </p:cNvSpPr>
          <p:nvPr>
            <p:ph type="ftr" sz="quarter" idx="11"/>
          </p:nvPr>
        </p:nvSpPr>
        <p:spPr/>
        <p:txBody>
          <a:bodyPr/>
          <a:lstStyle/>
          <a:p>
            <a:r>
              <a:rPr lang="en-US" dirty="0"/>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10</a:t>
            </a:fld>
            <a:endParaRPr lang="en-US" dirty="0"/>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360216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 Fixed Photo">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99770" y="358920"/>
            <a:ext cx="7820367" cy="1167847"/>
          </a:xfrm>
        </p:spPr>
        <p:txBody>
          <a:bodyPr anchor="t"/>
          <a:lstStyle>
            <a:lvl1pPr>
              <a:lnSpc>
                <a:spcPct val="110000"/>
              </a:lnSpc>
              <a:defRPr sz="4000" cap="all"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899770" y="1978970"/>
            <a:ext cx="7820367" cy="454668"/>
          </a:xfrm>
        </p:spPr>
        <p:txBody>
          <a:bodyPr/>
          <a:lstStyle>
            <a:lvl1pPr marL="0" indent="0" algn="l">
              <a:spcBef>
                <a:spcPts val="0"/>
              </a:spcBef>
              <a:spcAft>
                <a:spcPts val="600"/>
              </a:spcAft>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400178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 Background + Light Text">
    <p:bg>
      <p:bgPr>
        <a:solidFill>
          <a:srgbClr val="7C6E6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895804" y="139148"/>
            <a:ext cx="7824334" cy="1168007"/>
          </a:xfrm>
        </p:spPr>
        <p:txBody>
          <a:bodyPr anchor="b"/>
          <a:lstStyle>
            <a:lvl1pPr>
              <a:defRPr lang="en-US" sz="4000" kern="1200" cap="all" spc="300" baseline="0">
                <a:solidFill>
                  <a:srgbClr val="FFFFFF"/>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895351" y="1514475"/>
            <a:ext cx="7824788" cy="3062288"/>
          </a:xfrm>
        </p:spPr>
        <p:txBody>
          <a:bodyPr/>
          <a:lstStyle>
            <a:lvl1pPr marL="0" indent="0">
              <a:buNone/>
              <a:defRPr lang="en-US" sz="2400" i="1" kern="1200" smtClean="0">
                <a:solidFill>
                  <a:schemeClr val="bg1"/>
                </a:solidFill>
                <a:latin typeface="Georgia"/>
                <a:ea typeface="+mn-ea"/>
                <a:cs typeface="Georgia"/>
              </a:defRPr>
            </a:lvl1pPr>
            <a:lvl2pPr marL="0" indent="0">
              <a:lnSpc>
                <a:spcPct val="130000"/>
              </a:lnSpc>
              <a:buNone/>
              <a:defRPr lang="en-US" sz="1400" kern="1200" smtClean="0">
                <a:solidFill>
                  <a:schemeClr val="bg1"/>
                </a:solidFill>
                <a:latin typeface="Arial"/>
                <a:ea typeface="ＭＳ Ｐゴシック" charset="-128"/>
                <a:cs typeface="Arial"/>
              </a:defRPr>
            </a:lvl2pPr>
            <a:lvl3pPr marL="174625" indent="-174625">
              <a:lnSpc>
                <a:spcPct val="130000"/>
              </a:lnSpc>
              <a:defRPr>
                <a:solidFill>
                  <a:schemeClr val="bg1"/>
                </a:solidFill>
              </a:defRPr>
            </a:lvl3pPr>
            <a:lvl4pPr marL="346075" indent="-173038">
              <a:lnSpc>
                <a:spcPct val="130000"/>
              </a:lnSpc>
              <a:defRPr>
                <a:solidFill>
                  <a:schemeClr val="bg1"/>
                </a:solidFill>
              </a:defRPr>
            </a:lvl4pPr>
            <a:lvl5pPr marL="574675" indent="-173038">
              <a:lnSpc>
                <a:spcPct val="13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bg1"/>
                </a:solidFill>
              </a:defRPr>
            </a:lvl1pPr>
          </a:lstStyle>
          <a:p>
            <a:fld id="{977ADD09-935D-454D-8208-67669D1222AA}" type="datetime1">
              <a:rPr lang="en-US" smtClean="0"/>
              <a:pPr/>
              <a:t>5/7/21</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dirty="0"/>
              <a:t>Starbucks Confidential – INTERNAL USE ONLY</a:t>
            </a:r>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13908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Costa Rica Pattern">
    <p:bg>
      <p:bgPr>
        <a:solidFill>
          <a:srgbClr val="7C6E6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0" y="0"/>
            <a:ext cx="9135879" cy="5143500"/>
          </a:xfrm>
          <a:prstGeom prst="rect">
            <a:avLst/>
          </a:prstGeom>
        </p:spPr>
      </p:pic>
      <p:sp>
        <p:nvSpPr>
          <p:cNvPr id="8" name="Title 7"/>
          <p:cNvSpPr>
            <a:spLocks noGrp="1"/>
          </p:cNvSpPr>
          <p:nvPr>
            <p:ph type="title"/>
          </p:nvPr>
        </p:nvSpPr>
        <p:spPr>
          <a:xfrm>
            <a:off x="895804" y="139148"/>
            <a:ext cx="7824334" cy="1168007"/>
          </a:xfrm>
        </p:spPr>
        <p:txBody>
          <a:bodyPr anchor="b"/>
          <a:lstStyle>
            <a:lvl1pPr>
              <a:defRPr lang="en-US" sz="4000" kern="1200" cap="all" spc="300" baseline="0">
                <a:solidFill>
                  <a:srgbClr val="FFFFFF"/>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895351" y="1514475"/>
            <a:ext cx="7824788" cy="3062288"/>
          </a:xfrm>
        </p:spPr>
        <p:txBody>
          <a:bodyPr/>
          <a:lstStyle>
            <a:lvl1pPr marL="0" indent="0">
              <a:buNone/>
              <a:defRPr lang="en-US" sz="2400" i="1" kern="1200" smtClean="0">
                <a:solidFill>
                  <a:schemeClr val="bg1"/>
                </a:solidFill>
                <a:latin typeface="Georgia"/>
                <a:ea typeface="+mn-ea"/>
                <a:cs typeface="Georgia"/>
              </a:defRPr>
            </a:lvl1pPr>
            <a:lvl2pPr marL="0" indent="0">
              <a:lnSpc>
                <a:spcPct val="130000"/>
              </a:lnSpc>
              <a:buNone/>
              <a:defRPr lang="en-US" sz="1400" kern="1200" smtClean="0">
                <a:solidFill>
                  <a:schemeClr val="bg1"/>
                </a:solidFill>
                <a:latin typeface="Arial"/>
                <a:ea typeface="ＭＳ Ｐゴシック" charset="-128"/>
                <a:cs typeface="Arial"/>
              </a:defRPr>
            </a:lvl2pPr>
            <a:lvl3pPr marL="174625" indent="-174625">
              <a:lnSpc>
                <a:spcPct val="130000"/>
              </a:lnSpc>
              <a:defRPr>
                <a:solidFill>
                  <a:schemeClr val="bg1"/>
                </a:solidFill>
              </a:defRPr>
            </a:lvl3pPr>
            <a:lvl4pPr marL="346075" indent="-173038">
              <a:lnSpc>
                <a:spcPct val="130000"/>
              </a:lnSpc>
              <a:defRPr>
                <a:solidFill>
                  <a:schemeClr val="bg1"/>
                </a:solidFill>
              </a:defRPr>
            </a:lvl4pPr>
            <a:lvl5pPr marL="574675" indent="-173038">
              <a:lnSpc>
                <a:spcPct val="13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bg1"/>
                </a:solidFill>
              </a:defRPr>
            </a:lvl1pPr>
          </a:lstStyle>
          <a:p>
            <a:fld id="{977ADD09-935D-454D-8208-67669D1222AA}" type="datetime1">
              <a:rPr lang="en-US" smtClean="0"/>
              <a:pPr/>
              <a:t>5/7/21</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dirty="0"/>
              <a:t>Starbucks Confidential – INTERNAL USE ONLY</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155585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Colombia Pattern">
    <p:bg>
      <p:bgPr>
        <a:solidFill>
          <a:srgbClr val="7C6E6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0" y="0"/>
            <a:ext cx="9135879" cy="5143500"/>
          </a:xfrm>
          <a:prstGeom prst="rect">
            <a:avLst/>
          </a:prstGeom>
        </p:spPr>
      </p:pic>
      <p:sp>
        <p:nvSpPr>
          <p:cNvPr id="8" name="Title 7"/>
          <p:cNvSpPr>
            <a:spLocks noGrp="1"/>
          </p:cNvSpPr>
          <p:nvPr>
            <p:ph type="title"/>
          </p:nvPr>
        </p:nvSpPr>
        <p:spPr>
          <a:xfrm>
            <a:off x="895804" y="139148"/>
            <a:ext cx="7824334" cy="1168007"/>
          </a:xfrm>
        </p:spPr>
        <p:txBody>
          <a:bodyPr anchor="b"/>
          <a:lstStyle>
            <a:lvl1pPr>
              <a:defRPr lang="en-US" sz="4000" kern="1200" cap="all" spc="300" baseline="0">
                <a:solidFill>
                  <a:srgbClr val="FFFFFF"/>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895351" y="1514475"/>
            <a:ext cx="7824788" cy="3062288"/>
          </a:xfrm>
        </p:spPr>
        <p:txBody>
          <a:bodyPr/>
          <a:lstStyle>
            <a:lvl1pPr marL="0" indent="0">
              <a:buNone/>
              <a:defRPr lang="en-US" sz="2400" i="1" kern="1200" smtClean="0">
                <a:solidFill>
                  <a:schemeClr val="bg1"/>
                </a:solidFill>
                <a:latin typeface="Georgia"/>
                <a:ea typeface="+mn-ea"/>
                <a:cs typeface="Georgia"/>
              </a:defRPr>
            </a:lvl1pPr>
            <a:lvl2pPr marL="0" indent="0">
              <a:lnSpc>
                <a:spcPct val="130000"/>
              </a:lnSpc>
              <a:buNone/>
              <a:defRPr lang="en-US" sz="1400" kern="1200" smtClean="0">
                <a:solidFill>
                  <a:schemeClr val="bg1"/>
                </a:solidFill>
                <a:latin typeface="Arial"/>
                <a:ea typeface="ＭＳ Ｐゴシック" charset="-128"/>
                <a:cs typeface="Arial"/>
              </a:defRPr>
            </a:lvl2pPr>
            <a:lvl3pPr marL="174625" indent="-174625">
              <a:lnSpc>
                <a:spcPct val="130000"/>
              </a:lnSpc>
              <a:defRPr>
                <a:solidFill>
                  <a:schemeClr val="bg1"/>
                </a:solidFill>
              </a:defRPr>
            </a:lvl3pPr>
            <a:lvl4pPr marL="346075" indent="-173038">
              <a:lnSpc>
                <a:spcPct val="130000"/>
              </a:lnSpc>
              <a:defRPr>
                <a:solidFill>
                  <a:schemeClr val="bg1"/>
                </a:solidFill>
              </a:defRPr>
            </a:lvl4pPr>
            <a:lvl5pPr marL="574675" indent="-173038">
              <a:lnSpc>
                <a:spcPct val="13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bg1"/>
                </a:solidFill>
              </a:defRPr>
            </a:lvl1pPr>
          </a:lstStyle>
          <a:p>
            <a:fld id="{977ADD09-935D-454D-8208-67669D1222AA}" type="datetime1">
              <a:rPr lang="en-US" smtClean="0"/>
              <a:pPr/>
              <a:t>5/7/21</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dirty="0"/>
              <a:t>Starbucks Confidential – INTERNAL USE ONLY</a:t>
            </a:r>
          </a:p>
        </p:txBody>
      </p:sp>
      <p:sp>
        <p:nvSpPr>
          <p:cNvPr id="6" name="Slide Number Placeholder 5"/>
          <p:cNvSpPr>
            <a:spLocks noGrp="1"/>
          </p:cNvSpPr>
          <p:nvPr>
            <p:ph type="sldNum" sz="quarter" idx="13"/>
          </p:nvPr>
        </p:nvSpPr>
        <p:spPr/>
        <p:txBody>
          <a:bodyPr/>
          <a:lstStyle>
            <a:lvl1pPr>
              <a:defRPr>
                <a:solidFill>
                  <a:schemeClr val="bg1"/>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2181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Rwanda Pattern">
    <p:bg>
      <p:bgPr>
        <a:solidFill>
          <a:srgbClr val="7C6E6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0" y="0"/>
            <a:ext cx="9135879" cy="5143500"/>
          </a:xfrm>
          <a:prstGeom prst="rect">
            <a:avLst/>
          </a:prstGeom>
        </p:spPr>
      </p:pic>
      <p:sp>
        <p:nvSpPr>
          <p:cNvPr id="8" name="Title 7"/>
          <p:cNvSpPr>
            <a:spLocks noGrp="1"/>
          </p:cNvSpPr>
          <p:nvPr>
            <p:ph type="title"/>
          </p:nvPr>
        </p:nvSpPr>
        <p:spPr>
          <a:xfrm>
            <a:off x="895803" y="139148"/>
            <a:ext cx="7824335" cy="1168007"/>
          </a:xfrm>
        </p:spPr>
        <p:txBody>
          <a:bodyPr anchor="b"/>
          <a:lstStyle>
            <a:lvl1pPr>
              <a:defRPr lang="en-US" sz="4000" kern="1200" cap="all" spc="300" baseline="0">
                <a:solidFill>
                  <a:srgbClr val="FFFFFF"/>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895350" y="1514475"/>
            <a:ext cx="7824789" cy="3062288"/>
          </a:xfrm>
        </p:spPr>
        <p:txBody>
          <a:bodyPr/>
          <a:lstStyle>
            <a:lvl1pPr marL="0" indent="0">
              <a:buNone/>
              <a:defRPr lang="en-US" sz="2400" i="1" kern="1200" smtClean="0">
                <a:solidFill>
                  <a:schemeClr val="bg1"/>
                </a:solidFill>
                <a:latin typeface="Georgia"/>
                <a:ea typeface="+mn-ea"/>
                <a:cs typeface="Georgia"/>
              </a:defRPr>
            </a:lvl1pPr>
            <a:lvl2pPr marL="0" indent="0">
              <a:lnSpc>
                <a:spcPct val="130000"/>
              </a:lnSpc>
              <a:buNone/>
              <a:defRPr lang="en-US" sz="1400" kern="1200" smtClean="0">
                <a:solidFill>
                  <a:schemeClr val="bg1"/>
                </a:solidFill>
                <a:latin typeface="Arial"/>
                <a:ea typeface="ＭＳ Ｐゴシック" charset="-128"/>
                <a:cs typeface="Arial"/>
              </a:defRPr>
            </a:lvl2pPr>
            <a:lvl3pPr marL="174625" indent="-174625">
              <a:lnSpc>
                <a:spcPct val="130000"/>
              </a:lnSpc>
              <a:defRPr>
                <a:solidFill>
                  <a:schemeClr val="bg1"/>
                </a:solidFill>
              </a:defRPr>
            </a:lvl3pPr>
            <a:lvl4pPr marL="346075" indent="-173038">
              <a:lnSpc>
                <a:spcPct val="130000"/>
              </a:lnSpc>
              <a:defRPr>
                <a:solidFill>
                  <a:schemeClr val="bg1"/>
                </a:solidFill>
              </a:defRPr>
            </a:lvl4pPr>
            <a:lvl5pPr marL="574675" indent="-173038">
              <a:lnSpc>
                <a:spcPct val="13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bg1"/>
                </a:solidFill>
              </a:defRPr>
            </a:lvl1pPr>
          </a:lstStyle>
          <a:p>
            <a:fld id="{977ADD09-935D-454D-8208-67669D1222AA}" type="datetime1">
              <a:rPr lang="en-US" smtClean="0"/>
              <a:pPr/>
              <a:t>5/7/21</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dirty="0"/>
              <a:t>Starbucks Confidential – INTERNAL USE ONLY</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2181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Heavy Ligh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538" y="297314"/>
            <a:ext cx="8229600" cy="857250"/>
          </a:xfrm>
        </p:spPr>
        <p:txBody>
          <a:bodyPr anchor="t"/>
          <a:lstStyle>
            <a:lvl1pPr algn="l" defTabSz="914400" rtl="0" eaLnBrk="1" latinLnBrk="0" hangingPunct="1">
              <a:lnSpc>
                <a:spcPct val="90000"/>
              </a:lnSpc>
              <a:spcBef>
                <a:spcPct val="0"/>
              </a:spcBef>
              <a:buNone/>
              <a:defRPr lang="en-US" sz="3200" kern="1200" cap="all" spc="300" baseline="0" dirty="0">
                <a:solidFill>
                  <a:schemeClr val="tx2"/>
                </a:solidFill>
                <a:latin typeface="Arial" panose="020B0604020202020204" pitchFamily="34" charset="0"/>
                <a:ea typeface="+mj-ea"/>
                <a:cs typeface="Arial" panose="020B0604020202020204" pitchFamily="34" charset="0"/>
              </a:defRPr>
            </a:lvl1pPr>
          </a:lstStyle>
          <a:p>
            <a:r>
              <a:rPr lang="en-US" dirty="0"/>
              <a:t>text heavy slide layout – up to two line headline</a:t>
            </a:r>
          </a:p>
        </p:txBody>
      </p:sp>
      <p:sp>
        <p:nvSpPr>
          <p:cNvPr id="3" name="Date Placeholder 2"/>
          <p:cNvSpPr>
            <a:spLocks noGrp="1"/>
          </p:cNvSpPr>
          <p:nvPr>
            <p:ph type="dt" sz="half" idx="10"/>
          </p:nvPr>
        </p:nvSpPr>
        <p:spPr/>
        <p:txBody>
          <a:bodyPr/>
          <a:lstStyle/>
          <a:p>
            <a:fld id="{977ADD09-935D-454D-8208-67669D1222AA}" type="datetime1">
              <a:rPr lang="en-US" smtClean="0"/>
              <a:pPr/>
              <a:t>5/7/21</a:t>
            </a:fld>
            <a:endParaRPr lang="en-US" dirty="0"/>
          </a:p>
        </p:txBody>
      </p:sp>
      <p:sp>
        <p:nvSpPr>
          <p:cNvPr id="4" name="Footer Placeholder 3"/>
          <p:cNvSpPr>
            <a:spLocks noGrp="1"/>
          </p:cNvSpPr>
          <p:nvPr>
            <p:ph type="ftr" sz="quarter" idx="11"/>
          </p:nvPr>
        </p:nvSpPr>
        <p:spPr/>
        <p:txBody>
          <a:bodyPr/>
          <a:lstStyle/>
          <a:p>
            <a:r>
              <a:rPr lang="en-US" dirty="0"/>
              <a:t>Starbucks Confidential – INTERNAL USE ONLY</a:t>
            </a:r>
          </a:p>
        </p:txBody>
      </p:sp>
      <p:sp>
        <p:nvSpPr>
          <p:cNvPr id="5" name="Slide Number Placeholder 4"/>
          <p:cNvSpPr>
            <a:spLocks noGrp="1"/>
          </p:cNvSpPr>
          <p:nvPr>
            <p:ph type="sldNum" sz="quarter" idx="12"/>
          </p:nvPr>
        </p:nvSpPr>
        <p:spPr/>
        <p:txBody>
          <a:bodyPr/>
          <a:lstStyle/>
          <a:p>
            <a:fld id="{0387BFA4-7B70-4EF9-90A5-D3EB787A3DAE}" type="slidenum">
              <a:rPr lang="en-US" smtClean="0"/>
              <a:pPr/>
              <a:t>‹#›</a:t>
            </a:fld>
            <a:endParaRPr lang="en-US" dirty="0"/>
          </a:p>
        </p:txBody>
      </p:sp>
      <p:sp>
        <p:nvSpPr>
          <p:cNvPr id="6" name="Content Placeholder 2"/>
          <p:cNvSpPr>
            <a:spLocks noGrp="1"/>
          </p:cNvSpPr>
          <p:nvPr>
            <p:ph idx="1" hasCustomPrompt="1"/>
          </p:nvPr>
        </p:nvSpPr>
        <p:spPr>
          <a:xfrm>
            <a:off x="487020" y="1358900"/>
            <a:ext cx="3900777" cy="3245471"/>
          </a:xfrm>
        </p:spPr>
        <p:txBody>
          <a:bodyPr/>
          <a:lstStyle>
            <a:lvl1pPr marL="0" indent="0">
              <a:lnSpc>
                <a:spcPct val="120000"/>
              </a:lnSpc>
              <a:spcBef>
                <a:spcPts val="0"/>
              </a:spcBef>
              <a:spcAft>
                <a:spcPts val="600"/>
              </a:spcAft>
              <a:buNone/>
              <a:defRPr sz="1600" baseline="0"/>
            </a:lvl1pPr>
            <a:lvl2pPr marL="168275" indent="-168275">
              <a:lnSpc>
                <a:spcPct val="120000"/>
              </a:lnSpc>
              <a:spcBef>
                <a:spcPts val="0"/>
              </a:spcBef>
              <a:spcAft>
                <a:spcPts val="600"/>
              </a:spcAft>
              <a:buFont typeface="Arial" panose="020B0604020202020204" pitchFamily="34" charset="0"/>
              <a:buChar char="•"/>
              <a:defRPr sz="1600" baseline="0"/>
            </a:lvl2pPr>
            <a:lvl3pPr marL="346075" indent="-169863">
              <a:lnSpc>
                <a:spcPct val="120000"/>
              </a:lnSpc>
              <a:spcBef>
                <a:spcPts val="0"/>
              </a:spcBef>
              <a:spcAft>
                <a:spcPts val="600"/>
              </a:spcAft>
              <a:buFont typeface="Wingdings" panose="05000000000000000000" pitchFamily="2" charset="2"/>
              <a:buChar char="§"/>
              <a:defRPr sz="1400"/>
            </a:lvl3pPr>
            <a:lvl4pPr marL="514350" indent="-168275">
              <a:lnSpc>
                <a:spcPct val="120000"/>
              </a:lnSpc>
              <a:spcBef>
                <a:spcPts val="0"/>
              </a:spcBef>
              <a:spcAft>
                <a:spcPts val="600"/>
              </a:spcAft>
              <a:buFont typeface="Arial" panose="020B0604020202020204" pitchFamily="34" charset="0"/>
              <a:buChar char="‒"/>
              <a:defRPr/>
            </a:lvl4pPr>
            <a:lvl5pPr marL="746125" indent="-177800">
              <a:lnSpc>
                <a:spcPct val="120000"/>
              </a:lnSpc>
              <a:spcBef>
                <a:spcPts val="0"/>
              </a:spcBef>
              <a:spcAft>
                <a:spcPts val="600"/>
              </a:spcAft>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hasCustomPrompt="1"/>
          </p:nvPr>
        </p:nvSpPr>
        <p:spPr>
          <a:xfrm>
            <a:off x="4758433" y="1369392"/>
            <a:ext cx="3961705" cy="3245471"/>
          </a:xfrm>
        </p:spPr>
        <p:txBody>
          <a:bodyPr/>
          <a:lstStyle>
            <a:lvl1pPr marL="0" indent="0">
              <a:lnSpc>
                <a:spcPct val="120000"/>
              </a:lnSpc>
              <a:spcBef>
                <a:spcPts val="0"/>
              </a:spcBef>
              <a:spcAft>
                <a:spcPts val="600"/>
              </a:spcAft>
              <a:buNone/>
              <a:defRPr sz="1600" baseline="0"/>
            </a:lvl1pPr>
            <a:lvl2pPr marL="168275" indent="-168275">
              <a:lnSpc>
                <a:spcPct val="120000"/>
              </a:lnSpc>
              <a:spcBef>
                <a:spcPts val="0"/>
              </a:spcBef>
              <a:spcAft>
                <a:spcPts val="600"/>
              </a:spcAft>
              <a:buFont typeface="Arial" panose="020B0604020202020204" pitchFamily="34" charset="0"/>
              <a:buChar char="•"/>
              <a:defRPr sz="1600" baseline="0"/>
            </a:lvl2pPr>
            <a:lvl3pPr marL="346075" indent="-169863">
              <a:lnSpc>
                <a:spcPct val="120000"/>
              </a:lnSpc>
              <a:spcBef>
                <a:spcPts val="0"/>
              </a:spcBef>
              <a:spcAft>
                <a:spcPts val="600"/>
              </a:spcAft>
              <a:buFont typeface="Wingdings" panose="05000000000000000000" pitchFamily="2" charset="2"/>
              <a:buChar char="§"/>
              <a:defRPr sz="1400"/>
            </a:lvl3pPr>
            <a:lvl4pPr marL="514350" indent="-168275">
              <a:lnSpc>
                <a:spcPct val="120000"/>
              </a:lnSpc>
              <a:spcBef>
                <a:spcPts val="0"/>
              </a:spcBef>
              <a:spcAft>
                <a:spcPts val="600"/>
              </a:spcAft>
              <a:buFont typeface="Arial" panose="020B0604020202020204" pitchFamily="34" charset="0"/>
              <a:buChar char="‒"/>
              <a:defRPr/>
            </a:lvl4pPr>
            <a:lvl5pPr marL="746125" indent="-177800">
              <a:lnSpc>
                <a:spcPct val="120000"/>
              </a:lnSpc>
              <a:spcBef>
                <a:spcPts val="0"/>
              </a:spcBef>
              <a:spcAft>
                <a:spcPts val="600"/>
              </a:spcAft>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7605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Heavy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538" y="302360"/>
            <a:ext cx="8229600" cy="857250"/>
          </a:xfrm>
        </p:spPr>
        <p:txBody>
          <a:bodyPr anchor="t"/>
          <a:lstStyle>
            <a:lvl1pPr algn="l" defTabSz="914400" rtl="0" eaLnBrk="1" latinLnBrk="0" hangingPunct="1">
              <a:lnSpc>
                <a:spcPct val="90000"/>
              </a:lnSpc>
              <a:spcBef>
                <a:spcPct val="0"/>
              </a:spcBef>
              <a:buNone/>
              <a:defRPr lang="en-US" sz="3200" kern="1200" cap="all" spc="300" baseline="0" dirty="0">
                <a:solidFill>
                  <a:schemeClr val="bg1"/>
                </a:solidFill>
                <a:latin typeface="Arial" panose="020B0604020202020204" pitchFamily="34" charset="0"/>
                <a:ea typeface="+mj-ea"/>
                <a:cs typeface="Arial" panose="020B0604020202020204" pitchFamily="34" charset="0"/>
              </a:defRPr>
            </a:lvl1pPr>
          </a:lstStyle>
          <a:p>
            <a:r>
              <a:rPr lang="en-US" dirty="0"/>
              <a:t>text heavy slide layout – up to two line headline</a:t>
            </a:r>
          </a:p>
        </p:txBody>
      </p:sp>
      <p:sp>
        <p:nvSpPr>
          <p:cNvPr id="3" name="Date Placeholder 2"/>
          <p:cNvSpPr>
            <a:spLocks noGrp="1"/>
          </p:cNvSpPr>
          <p:nvPr>
            <p:ph type="dt" sz="half" idx="10"/>
          </p:nvPr>
        </p:nvSpPr>
        <p:spPr/>
        <p:txBody>
          <a:bodyPr/>
          <a:lstStyle>
            <a:lvl1pPr>
              <a:defRPr>
                <a:solidFill>
                  <a:schemeClr val="bg1"/>
                </a:solidFill>
              </a:defRPr>
            </a:lvl1pPr>
          </a:lstStyle>
          <a:p>
            <a:fld id="{977ADD09-935D-454D-8208-67669D1222AA}" type="datetime1">
              <a:rPr lang="en-US" smtClean="0"/>
              <a:pPr/>
              <a:t>5/7/21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dirty="0"/>
              <a:t>Starbucks Confidential – INTERNAL USE ONLY</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387BFA4-7B70-4EF9-90A5-D3EB787A3DAE}" type="slidenum">
              <a:rPr lang="en-US" smtClean="0"/>
              <a:pPr/>
              <a:t>‹#›</a:t>
            </a:fld>
            <a:endParaRPr lang="en-US" dirty="0"/>
          </a:p>
        </p:txBody>
      </p:sp>
      <p:sp>
        <p:nvSpPr>
          <p:cNvPr id="9" name="Content Placeholder 2"/>
          <p:cNvSpPr>
            <a:spLocks noGrp="1"/>
          </p:cNvSpPr>
          <p:nvPr>
            <p:ph idx="1" hasCustomPrompt="1"/>
          </p:nvPr>
        </p:nvSpPr>
        <p:spPr>
          <a:xfrm>
            <a:off x="487020" y="1358900"/>
            <a:ext cx="3900777" cy="3245471"/>
          </a:xfrm>
        </p:spPr>
        <p:txBody>
          <a:bodyPr/>
          <a:lstStyle>
            <a:lvl1pPr marL="0" indent="0">
              <a:lnSpc>
                <a:spcPct val="120000"/>
              </a:lnSpc>
              <a:spcBef>
                <a:spcPts val="0"/>
              </a:spcBef>
              <a:spcAft>
                <a:spcPts val="600"/>
              </a:spcAft>
              <a:buNone/>
              <a:defRPr sz="1600" baseline="0">
                <a:solidFill>
                  <a:schemeClr val="bg1"/>
                </a:solidFill>
              </a:defRPr>
            </a:lvl1pPr>
            <a:lvl2pPr marL="168275" indent="-168275">
              <a:lnSpc>
                <a:spcPct val="120000"/>
              </a:lnSpc>
              <a:spcBef>
                <a:spcPts val="0"/>
              </a:spcBef>
              <a:spcAft>
                <a:spcPts val="600"/>
              </a:spcAft>
              <a:buFont typeface="Arial" panose="020B0604020202020204" pitchFamily="34" charset="0"/>
              <a:buChar char="•"/>
              <a:defRPr sz="1600" baseline="0">
                <a:solidFill>
                  <a:schemeClr val="bg1"/>
                </a:solidFill>
              </a:defRPr>
            </a:lvl2pPr>
            <a:lvl3pPr marL="346075" indent="-169863">
              <a:lnSpc>
                <a:spcPct val="120000"/>
              </a:lnSpc>
              <a:spcBef>
                <a:spcPts val="0"/>
              </a:spcBef>
              <a:spcAft>
                <a:spcPts val="600"/>
              </a:spcAft>
              <a:buFont typeface="Wingdings" panose="05000000000000000000" pitchFamily="2" charset="2"/>
              <a:buChar char="§"/>
              <a:defRPr sz="1400">
                <a:solidFill>
                  <a:schemeClr val="bg1"/>
                </a:solidFill>
              </a:defRPr>
            </a:lvl3pPr>
            <a:lvl4pPr marL="514350" indent="-168275">
              <a:lnSpc>
                <a:spcPct val="120000"/>
              </a:lnSpc>
              <a:spcBef>
                <a:spcPts val="0"/>
              </a:spcBef>
              <a:spcAft>
                <a:spcPts val="600"/>
              </a:spcAft>
              <a:buFont typeface="Arial" panose="020B0604020202020204" pitchFamily="34" charset="0"/>
              <a:buChar char="‒"/>
              <a:defRPr>
                <a:solidFill>
                  <a:schemeClr val="bg1"/>
                </a:solidFill>
              </a:defRPr>
            </a:lvl4pPr>
            <a:lvl5pPr marL="746125" indent="-177800">
              <a:lnSpc>
                <a:spcPct val="120000"/>
              </a:lnSpc>
              <a:spcBef>
                <a:spcPts val="0"/>
              </a:spcBef>
              <a:spcAft>
                <a:spcPts val="600"/>
              </a:spcAft>
              <a:defRPr>
                <a:solidFill>
                  <a:schemeClr val="bg1"/>
                </a:solidFill>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hasCustomPrompt="1"/>
          </p:nvPr>
        </p:nvSpPr>
        <p:spPr>
          <a:xfrm>
            <a:off x="4758433" y="1369392"/>
            <a:ext cx="3961705" cy="3245471"/>
          </a:xfrm>
        </p:spPr>
        <p:txBody>
          <a:bodyPr/>
          <a:lstStyle>
            <a:lvl1pPr marL="0" indent="0">
              <a:lnSpc>
                <a:spcPct val="120000"/>
              </a:lnSpc>
              <a:spcBef>
                <a:spcPts val="0"/>
              </a:spcBef>
              <a:spcAft>
                <a:spcPts val="600"/>
              </a:spcAft>
              <a:buNone/>
              <a:defRPr sz="1600" baseline="0">
                <a:solidFill>
                  <a:schemeClr val="bg1"/>
                </a:solidFill>
              </a:defRPr>
            </a:lvl1pPr>
            <a:lvl2pPr marL="168275" indent="-168275">
              <a:lnSpc>
                <a:spcPct val="120000"/>
              </a:lnSpc>
              <a:spcBef>
                <a:spcPts val="0"/>
              </a:spcBef>
              <a:spcAft>
                <a:spcPts val="600"/>
              </a:spcAft>
              <a:buFont typeface="Arial" panose="020B0604020202020204" pitchFamily="34" charset="0"/>
              <a:buChar char="•"/>
              <a:defRPr sz="1600" baseline="0">
                <a:solidFill>
                  <a:schemeClr val="bg1"/>
                </a:solidFill>
              </a:defRPr>
            </a:lvl2pPr>
            <a:lvl3pPr marL="346075" indent="-169863">
              <a:lnSpc>
                <a:spcPct val="120000"/>
              </a:lnSpc>
              <a:spcBef>
                <a:spcPts val="0"/>
              </a:spcBef>
              <a:spcAft>
                <a:spcPts val="600"/>
              </a:spcAft>
              <a:buFont typeface="Wingdings" panose="05000000000000000000" pitchFamily="2" charset="2"/>
              <a:buChar char="§"/>
              <a:defRPr sz="1400">
                <a:solidFill>
                  <a:schemeClr val="bg1"/>
                </a:solidFill>
              </a:defRPr>
            </a:lvl3pPr>
            <a:lvl4pPr marL="514350" indent="-168275">
              <a:lnSpc>
                <a:spcPct val="120000"/>
              </a:lnSpc>
              <a:spcBef>
                <a:spcPts val="0"/>
              </a:spcBef>
              <a:spcAft>
                <a:spcPts val="600"/>
              </a:spcAft>
              <a:buFont typeface="Arial" panose="020B0604020202020204" pitchFamily="34" charset="0"/>
              <a:buChar char="‒"/>
              <a:defRPr>
                <a:solidFill>
                  <a:schemeClr val="bg1"/>
                </a:solidFill>
              </a:defRPr>
            </a:lvl4pPr>
            <a:lvl5pPr marL="746125" indent="-177800">
              <a:lnSpc>
                <a:spcPct val="120000"/>
              </a:lnSpc>
              <a:spcBef>
                <a:spcPts val="0"/>
              </a:spcBef>
              <a:spcAft>
                <a:spcPts val="600"/>
              </a:spcAft>
              <a:defRPr>
                <a:solidFill>
                  <a:schemeClr val="bg1"/>
                </a:solidFill>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5754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 Imag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538" y="301752"/>
            <a:ext cx="8229600" cy="857250"/>
          </a:xfrm>
        </p:spPr>
        <p:txBody>
          <a:bodyPr anchor="t"/>
          <a:lstStyle>
            <a:lvl1pPr algn="l" defTabSz="914400" rtl="0" eaLnBrk="1" latinLnBrk="0" hangingPunct="1">
              <a:lnSpc>
                <a:spcPct val="90000"/>
              </a:lnSpc>
              <a:spcBef>
                <a:spcPct val="0"/>
              </a:spcBef>
              <a:buNone/>
              <a:defRPr lang="en-US" sz="3200" kern="1200" cap="all" spc="300" baseline="0" dirty="0">
                <a:solidFill>
                  <a:schemeClr val="tx2"/>
                </a:solidFill>
                <a:latin typeface="Arial" panose="020B0604020202020204" pitchFamily="34" charset="0"/>
                <a:ea typeface="+mj-ea"/>
                <a:cs typeface="Arial" panose="020B0604020202020204" pitchFamily="34" charset="0"/>
              </a:defRPr>
            </a:lvl1pPr>
          </a:lstStyle>
          <a:p>
            <a:r>
              <a:rPr lang="en-US" dirty="0"/>
              <a:t>text heavy slide layout – up to two line headline</a:t>
            </a:r>
          </a:p>
        </p:txBody>
      </p:sp>
      <p:sp>
        <p:nvSpPr>
          <p:cNvPr id="3" name="Date Placeholder 2"/>
          <p:cNvSpPr>
            <a:spLocks noGrp="1"/>
          </p:cNvSpPr>
          <p:nvPr>
            <p:ph type="dt" sz="half" idx="10"/>
          </p:nvPr>
        </p:nvSpPr>
        <p:spPr/>
        <p:txBody>
          <a:bodyPr/>
          <a:lstStyle>
            <a:lvl1pPr>
              <a:defRPr>
                <a:solidFill>
                  <a:schemeClr val="tx2"/>
                </a:solidFill>
              </a:defRPr>
            </a:lvl1pPr>
          </a:lstStyle>
          <a:p>
            <a:fld id="{977ADD09-935D-454D-8208-67669D1222AA}" type="datetime1">
              <a:rPr lang="en-US" smtClean="0"/>
              <a:pPr/>
              <a:t>5/7/21</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dirty="0"/>
              <a:t>Starbucks Confidential – INTERNAL USE ONLY</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387BFA4-7B70-4EF9-90A5-D3EB787A3DAE}" type="slidenum">
              <a:rPr lang="en-US" smtClean="0"/>
              <a:pPr/>
              <a:t>‹#›</a:t>
            </a:fld>
            <a:endParaRPr lang="en-US" dirty="0"/>
          </a:p>
        </p:txBody>
      </p:sp>
      <p:sp>
        <p:nvSpPr>
          <p:cNvPr id="9" name="Picture Placeholder 8"/>
          <p:cNvSpPr>
            <a:spLocks noGrp="1"/>
          </p:cNvSpPr>
          <p:nvPr>
            <p:ph type="pic" sz="quarter" idx="13" hasCustomPrompt="1"/>
          </p:nvPr>
        </p:nvSpPr>
        <p:spPr>
          <a:xfrm>
            <a:off x="4740676" y="1358900"/>
            <a:ext cx="3975944" cy="3244850"/>
          </a:xfrm>
        </p:spPr>
        <p:txBody>
          <a:bodyPr tIns="731520"/>
          <a:lstStyle>
            <a:lvl1pPr marL="0" indent="0" algn="ctr">
              <a:buNone/>
              <a:defRPr baseline="0">
                <a:solidFill>
                  <a:schemeClr val="tx2"/>
                </a:solidFill>
              </a:defRPr>
            </a:lvl1pPr>
          </a:lstStyle>
          <a:p>
            <a:r>
              <a:rPr lang="en-US" dirty="0"/>
              <a:t>Click icon below to insert photo</a:t>
            </a:r>
          </a:p>
        </p:txBody>
      </p:sp>
      <p:sp>
        <p:nvSpPr>
          <p:cNvPr id="10" name="Content Placeholder 2"/>
          <p:cNvSpPr>
            <a:spLocks noGrp="1"/>
          </p:cNvSpPr>
          <p:nvPr>
            <p:ph idx="1" hasCustomPrompt="1"/>
          </p:nvPr>
        </p:nvSpPr>
        <p:spPr>
          <a:xfrm>
            <a:off x="487020" y="1358900"/>
            <a:ext cx="3900777" cy="3245471"/>
          </a:xfrm>
        </p:spPr>
        <p:txBody>
          <a:bodyPr/>
          <a:lstStyle>
            <a:lvl1pPr marL="0" indent="0">
              <a:lnSpc>
                <a:spcPct val="120000"/>
              </a:lnSpc>
              <a:spcBef>
                <a:spcPts val="0"/>
              </a:spcBef>
              <a:spcAft>
                <a:spcPts val="600"/>
              </a:spcAft>
              <a:buNone/>
              <a:defRPr sz="1600" baseline="0"/>
            </a:lvl1pPr>
            <a:lvl2pPr marL="168275" indent="-168275">
              <a:lnSpc>
                <a:spcPct val="120000"/>
              </a:lnSpc>
              <a:spcBef>
                <a:spcPts val="0"/>
              </a:spcBef>
              <a:spcAft>
                <a:spcPts val="600"/>
              </a:spcAft>
              <a:buFont typeface="Arial" panose="020B0604020202020204" pitchFamily="34" charset="0"/>
              <a:buChar char="•"/>
              <a:defRPr sz="1600" baseline="0"/>
            </a:lvl2pPr>
            <a:lvl3pPr marL="346075" indent="-169863">
              <a:lnSpc>
                <a:spcPct val="120000"/>
              </a:lnSpc>
              <a:spcBef>
                <a:spcPts val="0"/>
              </a:spcBef>
              <a:spcAft>
                <a:spcPts val="600"/>
              </a:spcAft>
              <a:buFont typeface="Wingdings" panose="05000000000000000000" pitchFamily="2" charset="2"/>
              <a:buChar char="§"/>
              <a:defRPr sz="1400"/>
            </a:lvl3pPr>
            <a:lvl4pPr marL="514350" indent="-168275">
              <a:lnSpc>
                <a:spcPct val="120000"/>
              </a:lnSpc>
              <a:spcBef>
                <a:spcPts val="0"/>
              </a:spcBef>
              <a:spcAft>
                <a:spcPts val="600"/>
              </a:spcAft>
              <a:buFont typeface="Arial" panose="020B0604020202020204" pitchFamily="34" charset="0"/>
              <a:buChar char="‒"/>
              <a:defRPr/>
            </a:lvl4pPr>
            <a:lvl5pPr marL="746125" indent="-177800">
              <a:lnSpc>
                <a:spcPct val="120000"/>
              </a:lnSpc>
              <a:spcBef>
                <a:spcPts val="0"/>
              </a:spcBef>
              <a:spcAft>
                <a:spcPts val="600"/>
              </a:spcAft>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723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 Imag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08" y="302284"/>
            <a:ext cx="8229600" cy="857250"/>
          </a:xfrm>
        </p:spPr>
        <p:txBody>
          <a:bodyPr anchor="t"/>
          <a:lstStyle>
            <a:lvl1pPr algn="l" defTabSz="914400" rtl="0" eaLnBrk="1" latinLnBrk="0" hangingPunct="1">
              <a:lnSpc>
                <a:spcPct val="90000"/>
              </a:lnSpc>
              <a:spcBef>
                <a:spcPct val="0"/>
              </a:spcBef>
              <a:buNone/>
              <a:defRPr lang="en-US" sz="3200" kern="1200" cap="all" spc="300" baseline="0" dirty="0">
                <a:solidFill>
                  <a:schemeClr val="bg1"/>
                </a:solidFill>
                <a:latin typeface="Arial" panose="020B0604020202020204" pitchFamily="34" charset="0"/>
                <a:ea typeface="+mj-ea"/>
                <a:cs typeface="Arial" panose="020B0604020202020204" pitchFamily="34" charset="0"/>
              </a:defRPr>
            </a:lvl1pPr>
          </a:lstStyle>
          <a:p>
            <a:r>
              <a:rPr lang="en-US" dirty="0"/>
              <a:t>text heavy slide layout – up to two line headline</a:t>
            </a:r>
          </a:p>
        </p:txBody>
      </p:sp>
      <p:sp>
        <p:nvSpPr>
          <p:cNvPr id="3" name="Date Placeholder 2"/>
          <p:cNvSpPr>
            <a:spLocks noGrp="1"/>
          </p:cNvSpPr>
          <p:nvPr>
            <p:ph type="dt" sz="half" idx="10"/>
          </p:nvPr>
        </p:nvSpPr>
        <p:spPr/>
        <p:txBody>
          <a:bodyPr/>
          <a:lstStyle>
            <a:lvl1pPr>
              <a:defRPr>
                <a:solidFill>
                  <a:schemeClr val="bg1"/>
                </a:solidFill>
              </a:defRPr>
            </a:lvl1pPr>
          </a:lstStyle>
          <a:p>
            <a:fld id="{977ADD09-935D-454D-8208-67669D1222AA}" type="datetime1">
              <a:rPr lang="en-US" smtClean="0"/>
              <a:pPr/>
              <a:t>5/7/21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dirty="0"/>
              <a:t>Starbucks Confidential – INTERNAL USE ONLY</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387BFA4-7B70-4EF9-90A5-D3EB787A3DAE}" type="slidenum">
              <a:rPr lang="en-US" smtClean="0"/>
              <a:pPr/>
              <a:t>‹#›</a:t>
            </a:fld>
            <a:endParaRPr lang="en-US" dirty="0"/>
          </a:p>
        </p:txBody>
      </p:sp>
      <p:sp>
        <p:nvSpPr>
          <p:cNvPr id="9" name="Picture Placeholder 8"/>
          <p:cNvSpPr>
            <a:spLocks noGrp="1"/>
          </p:cNvSpPr>
          <p:nvPr>
            <p:ph type="pic" sz="quarter" idx="13" hasCustomPrompt="1"/>
          </p:nvPr>
        </p:nvSpPr>
        <p:spPr>
          <a:xfrm>
            <a:off x="4740676" y="1358900"/>
            <a:ext cx="3975944" cy="3244850"/>
          </a:xfrm>
        </p:spPr>
        <p:txBody>
          <a:bodyPr tIns="731520"/>
          <a:lstStyle>
            <a:lvl1pPr marL="0" indent="0" algn="ctr">
              <a:buNone/>
              <a:defRPr baseline="0">
                <a:solidFill>
                  <a:schemeClr val="bg1"/>
                </a:solidFill>
              </a:defRPr>
            </a:lvl1pPr>
          </a:lstStyle>
          <a:p>
            <a:r>
              <a:rPr lang="en-US" dirty="0"/>
              <a:t>Click icon below to insert photo</a:t>
            </a:r>
          </a:p>
        </p:txBody>
      </p:sp>
      <p:sp>
        <p:nvSpPr>
          <p:cNvPr id="10" name="Content Placeholder 2"/>
          <p:cNvSpPr>
            <a:spLocks noGrp="1"/>
          </p:cNvSpPr>
          <p:nvPr>
            <p:ph idx="1" hasCustomPrompt="1"/>
          </p:nvPr>
        </p:nvSpPr>
        <p:spPr>
          <a:xfrm>
            <a:off x="487020" y="1358900"/>
            <a:ext cx="3900777" cy="3245471"/>
          </a:xfrm>
        </p:spPr>
        <p:txBody>
          <a:bodyPr/>
          <a:lstStyle>
            <a:lvl1pPr marL="0" indent="0">
              <a:lnSpc>
                <a:spcPct val="120000"/>
              </a:lnSpc>
              <a:spcBef>
                <a:spcPts val="0"/>
              </a:spcBef>
              <a:spcAft>
                <a:spcPts val="600"/>
              </a:spcAft>
              <a:buNone/>
              <a:defRPr sz="1600" baseline="0">
                <a:solidFill>
                  <a:schemeClr val="bg1"/>
                </a:solidFill>
              </a:defRPr>
            </a:lvl1pPr>
            <a:lvl2pPr marL="168275" indent="-168275">
              <a:lnSpc>
                <a:spcPct val="120000"/>
              </a:lnSpc>
              <a:spcBef>
                <a:spcPts val="0"/>
              </a:spcBef>
              <a:spcAft>
                <a:spcPts val="600"/>
              </a:spcAft>
              <a:buFont typeface="Arial" panose="020B0604020202020204" pitchFamily="34" charset="0"/>
              <a:buChar char="•"/>
              <a:defRPr sz="1600" baseline="0">
                <a:solidFill>
                  <a:schemeClr val="bg1"/>
                </a:solidFill>
              </a:defRPr>
            </a:lvl2pPr>
            <a:lvl3pPr marL="346075" indent="-169863">
              <a:lnSpc>
                <a:spcPct val="120000"/>
              </a:lnSpc>
              <a:spcBef>
                <a:spcPts val="0"/>
              </a:spcBef>
              <a:spcAft>
                <a:spcPts val="600"/>
              </a:spcAft>
              <a:buFont typeface="Wingdings" panose="05000000000000000000" pitchFamily="2" charset="2"/>
              <a:buChar char="§"/>
              <a:defRPr sz="1400">
                <a:solidFill>
                  <a:schemeClr val="bg1"/>
                </a:solidFill>
              </a:defRPr>
            </a:lvl3pPr>
            <a:lvl4pPr marL="514350" indent="-168275">
              <a:lnSpc>
                <a:spcPct val="120000"/>
              </a:lnSpc>
              <a:spcBef>
                <a:spcPts val="0"/>
              </a:spcBef>
              <a:spcAft>
                <a:spcPts val="600"/>
              </a:spcAft>
              <a:buFont typeface="Arial" panose="020B0604020202020204" pitchFamily="34" charset="0"/>
              <a:buChar char="‒"/>
              <a:defRPr>
                <a:solidFill>
                  <a:schemeClr val="bg1"/>
                </a:solidFill>
              </a:defRPr>
            </a:lvl4pPr>
            <a:lvl5pPr marL="746125" indent="-177800">
              <a:lnSpc>
                <a:spcPct val="120000"/>
              </a:lnSpc>
              <a:spcBef>
                <a:spcPts val="0"/>
              </a:spcBef>
              <a:spcAft>
                <a:spcPts val="600"/>
              </a:spcAft>
              <a:defRPr>
                <a:solidFill>
                  <a:schemeClr val="bg1"/>
                </a:solidFill>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9221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 Light">
    <p:bg>
      <p:bgPr>
        <a:solidFill>
          <a:srgbClr val="EEEEE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3776" y="297706"/>
            <a:ext cx="8229600" cy="856294"/>
          </a:xfrm>
        </p:spPr>
        <p:txBody>
          <a:bodyPr anchor="t"/>
          <a:lstStyle>
            <a:lvl1pPr>
              <a:defRPr sz="3200" spc="300" baseline="0">
                <a:solidFill>
                  <a:schemeClr val="tx2"/>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2"/>
                </a:solidFill>
              </a:defRPr>
            </a:lvl1pPr>
          </a:lstStyle>
          <a:p>
            <a:fld id="{53D4FBE6-6FB4-4E18-9D86-53284425977B}" type="datetime1">
              <a:rPr lang="en-US" smtClean="0"/>
              <a:pPr/>
              <a:t>5/7/21</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dirty="0"/>
              <a:t>Starbucks Confidential – INTERNAL USE ONLY</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290565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3776" y="300705"/>
            <a:ext cx="8229600" cy="543831"/>
          </a:xfrm>
        </p:spPr>
        <p:txBody>
          <a:bodyPr anchor="t"/>
          <a:lstStyle>
            <a:lvl1pPr>
              <a:defRPr sz="3200" spc="300" baseline="0">
                <a:solidFill>
                  <a:schemeClr val="tx1"/>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2"/>
                </a:solidFill>
              </a:defRPr>
            </a:lvl1pPr>
          </a:lstStyle>
          <a:p>
            <a:fld id="{53D4FBE6-6FB4-4E18-9D86-53284425977B}" type="datetime1">
              <a:rPr lang="en-US" smtClean="0"/>
              <a:pPr/>
              <a:t>5/7/21</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dirty="0"/>
              <a:t>Starbucks Confidential – INTERNAL USE ONLY</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62557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 Custom Photo">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0"/>
            <a:ext cx="9144000" cy="5143500"/>
          </a:xfrm>
          <a:solidFill>
            <a:schemeClr val="bg2"/>
          </a:solidFill>
        </p:spPr>
        <p:txBody>
          <a:bodyPr tIns="2743200"/>
          <a:lstStyle>
            <a:lvl1pPr marL="0" indent="0" algn="ctr">
              <a:buNone/>
              <a:defRPr sz="1500"/>
            </a:lvl1pPr>
          </a:lstStyle>
          <a:p>
            <a:r>
              <a:rPr lang="en-US" dirty="0"/>
              <a:t>Click icon above to add photo</a:t>
            </a:r>
          </a:p>
        </p:txBody>
      </p:sp>
      <p:sp>
        <p:nvSpPr>
          <p:cNvPr id="2" name="Title 1"/>
          <p:cNvSpPr>
            <a:spLocks noGrp="1"/>
          </p:cNvSpPr>
          <p:nvPr>
            <p:ph type="ctrTitle"/>
          </p:nvPr>
        </p:nvSpPr>
        <p:spPr>
          <a:xfrm>
            <a:off x="899770" y="358920"/>
            <a:ext cx="7820367" cy="1167847"/>
          </a:xfrm>
        </p:spPr>
        <p:txBody>
          <a:bodyPr anchor="t"/>
          <a:lstStyle>
            <a:lvl1pPr>
              <a:lnSpc>
                <a:spcPct val="110000"/>
              </a:lnSpc>
              <a:defRPr sz="4000" cap="all"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899770" y="1975104"/>
            <a:ext cx="7820367" cy="439622"/>
          </a:xfrm>
        </p:spPr>
        <p:txBody>
          <a:bodyPr/>
          <a:lstStyle>
            <a:lvl1pPr marL="0" indent="0" algn="l">
              <a:spcBef>
                <a:spcPts val="0"/>
              </a:spcBef>
              <a:spcAft>
                <a:spcPts val="600"/>
              </a:spcAft>
              <a:buNone/>
              <a:defRPr sz="20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065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BDF64D98-0EE8-EB4A-A0B0-928018A3ED77}" type="datetimeFigureOut">
              <a:rPr lang="en-US" smtClean="0">
                <a:solidFill>
                  <a:prstClr val="black">
                    <a:tint val="75000"/>
                  </a:prstClr>
                </a:solidFill>
              </a:rPr>
              <a:pPr/>
              <a:t>5/7/21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2A6E15-1B8A-7248-AA7D-1254DF08B4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801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 Costa Rica">
    <p:bg>
      <p:bgPr>
        <a:solidFill>
          <a:schemeClr val="accent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3065462"/>
            <a:ext cx="9144000" cy="2078038"/>
          </a:xfrm>
          <a:solidFill>
            <a:schemeClr val="bg2"/>
          </a:solidFill>
          <a:ln>
            <a:noFill/>
          </a:ln>
        </p:spPr>
        <p:txBody>
          <a:bodyPr tIns="457200"/>
          <a:lstStyle>
            <a:lvl1pPr marL="0" indent="0" algn="ctr">
              <a:buNone/>
              <a:defRPr sz="1200" baseline="0"/>
            </a:lvl1pPr>
          </a:lstStyle>
          <a:p>
            <a:r>
              <a:rPr lang="en-US" sz="1200" dirty="0"/>
              <a:t>Click icon to insert photo</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3063240"/>
          </a:xfrm>
          <a:prstGeom prst="rect">
            <a:avLst/>
          </a:prstGeom>
        </p:spPr>
      </p:pic>
      <p:sp>
        <p:nvSpPr>
          <p:cNvPr id="2" name="Title 1"/>
          <p:cNvSpPr>
            <a:spLocks noGrp="1"/>
          </p:cNvSpPr>
          <p:nvPr>
            <p:ph type="ctrTitle"/>
          </p:nvPr>
        </p:nvSpPr>
        <p:spPr>
          <a:xfrm>
            <a:off x="899770" y="358920"/>
            <a:ext cx="7820367" cy="1167847"/>
          </a:xfrm>
        </p:spPr>
        <p:txBody>
          <a:bodyPr anchor="t"/>
          <a:lstStyle>
            <a:lvl1pPr>
              <a:lnSpc>
                <a:spcPct val="110000"/>
              </a:lnSpc>
              <a:defRPr sz="4000" cap="all"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899770" y="1975104"/>
            <a:ext cx="7820367" cy="458534"/>
          </a:xfrm>
        </p:spPr>
        <p:txBody>
          <a:bodyPr/>
          <a:lstStyle>
            <a:lvl1pPr marL="0" indent="0" algn="l">
              <a:spcBef>
                <a:spcPts val="0"/>
              </a:spcBef>
              <a:spcAft>
                <a:spcPts val="600"/>
              </a:spcAft>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62172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 Colombia">
    <p:bg>
      <p:bgPr>
        <a:solidFill>
          <a:schemeClr val="accent1"/>
        </a:solidFill>
        <a:effectLst/>
      </p:bgPr>
    </p:bg>
    <p:spTree>
      <p:nvGrpSpPr>
        <p:cNvPr id="1" name=""/>
        <p:cNvGrpSpPr/>
        <p:nvPr/>
      </p:nvGrpSpPr>
      <p:grpSpPr>
        <a:xfrm>
          <a:off x="0" y="0"/>
          <a:ext cx="0" cy="0"/>
          <a:chOff x="0" y="0"/>
          <a:chExt cx="0" cy="0"/>
        </a:xfrm>
      </p:grpSpPr>
      <p:sp>
        <p:nvSpPr>
          <p:cNvPr id="14" name="Picture Placeholder 7"/>
          <p:cNvSpPr>
            <a:spLocks noGrp="1"/>
          </p:cNvSpPr>
          <p:nvPr>
            <p:ph type="pic" sz="quarter" idx="13" hasCustomPrompt="1"/>
          </p:nvPr>
        </p:nvSpPr>
        <p:spPr>
          <a:xfrm>
            <a:off x="0" y="3065462"/>
            <a:ext cx="9144000" cy="2078037"/>
          </a:xfrm>
          <a:solidFill>
            <a:schemeClr val="bg2"/>
          </a:solidFill>
          <a:ln>
            <a:noFill/>
          </a:ln>
        </p:spPr>
        <p:txBody>
          <a:bodyPr tIns="457200"/>
          <a:lstStyle>
            <a:lvl1pPr marL="0" indent="0" algn="ctr">
              <a:buNone/>
              <a:defRPr sz="1200" baseline="0"/>
            </a:lvl1pPr>
          </a:lstStyle>
          <a:p>
            <a:r>
              <a:rPr lang="en-US" sz="1200" dirty="0"/>
              <a:t>Click icon to insert photo</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3063240"/>
          </a:xfrm>
          <a:prstGeom prst="rect">
            <a:avLst/>
          </a:prstGeom>
        </p:spPr>
      </p:pic>
      <p:sp>
        <p:nvSpPr>
          <p:cNvPr id="2" name="Title 1"/>
          <p:cNvSpPr>
            <a:spLocks noGrp="1"/>
          </p:cNvSpPr>
          <p:nvPr>
            <p:ph type="ctrTitle"/>
          </p:nvPr>
        </p:nvSpPr>
        <p:spPr>
          <a:xfrm>
            <a:off x="899770" y="358920"/>
            <a:ext cx="7820367" cy="1167847"/>
          </a:xfrm>
        </p:spPr>
        <p:txBody>
          <a:bodyPr anchor="t"/>
          <a:lstStyle>
            <a:lvl1pPr algn="l" defTabSz="914400" rtl="0" eaLnBrk="1" latinLnBrk="0" hangingPunct="1">
              <a:lnSpc>
                <a:spcPct val="110000"/>
              </a:lnSpc>
              <a:spcBef>
                <a:spcPct val="0"/>
              </a:spcBef>
              <a:buNone/>
              <a:defRPr lang="en-US" sz="4000" kern="1200" cap="all" spc="300" baseline="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899770" y="1975104"/>
            <a:ext cx="7820367" cy="458534"/>
          </a:xfrm>
        </p:spPr>
        <p:txBody>
          <a:bodyPr/>
          <a:lstStyle>
            <a:lvl1pPr marL="0" indent="0" algn="l">
              <a:spcBef>
                <a:spcPts val="0"/>
              </a:spcBef>
              <a:spcAft>
                <a:spcPts val="600"/>
              </a:spcAft>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4806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 Rwanda">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3063240"/>
          </a:xfrm>
          <a:prstGeom prst="rect">
            <a:avLst/>
          </a:prstGeom>
        </p:spPr>
      </p:pic>
      <p:sp>
        <p:nvSpPr>
          <p:cNvPr id="15" name="Picture Placeholder 7"/>
          <p:cNvSpPr>
            <a:spLocks noGrp="1"/>
          </p:cNvSpPr>
          <p:nvPr>
            <p:ph type="pic" sz="quarter" idx="13" hasCustomPrompt="1"/>
          </p:nvPr>
        </p:nvSpPr>
        <p:spPr>
          <a:xfrm>
            <a:off x="0" y="3065462"/>
            <a:ext cx="9144000" cy="2078037"/>
          </a:xfrm>
          <a:solidFill>
            <a:schemeClr val="bg2"/>
          </a:solidFill>
          <a:ln>
            <a:noFill/>
          </a:ln>
        </p:spPr>
        <p:txBody>
          <a:bodyPr tIns="457200"/>
          <a:lstStyle>
            <a:lvl1pPr marL="0" indent="0" algn="ctr">
              <a:buNone/>
              <a:defRPr sz="1200" baseline="0"/>
            </a:lvl1pPr>
          </a:lstStyle>
          <a:p>
            <a:r>
              <a:rPr lang="en-US" sz="1200" dirty="0"/>
              <a:t>Click icon to insert photo</a:t>
            </a:r>
            <a:endParaRPr lang="en-US" dirty="0"/>
          </a:p>
        </p:txBody>
      </p:sp>
      <p:sp>
        <p:nvSpPr>
          <p:cNvPr id="2" name="Title 1"/>
          <p:cNvSpPr>
            <a:spLocks noGrp="1"/>
          </p:cNvSpPr>
          <p:nvPr>
            <p:ph type="ctrTitle"/>
          </p:nvPr>
        </p:nvSpPr>
        <p:spPr>
          <a:xfrm>
            <a:off x="899770" y="358920"/>
            <a:ext cx="7820367" cy="1167847"/>
          </a:xfrm>
        </p:spPr>
        <p:txBody>
          <a:bodyPr anchor="t"/>
          <a:lstStyle>
            <a:lvl1pPr algn="l" defTabSz="914400" rtl="0" eaLnBrk="1" latinLnBrk="0" hangingPunct="1">
              <a:lnSpc>
                <a:spcPct val="110000"/>
              </a:lnSpc>
              <a:spcBef>
                <a:spcPct val="0"/>
              </a:spcBef>
              <a:buNone/>
              <a:defRPr lang="en-US" sz="4000" kern="1200" cap="all" spc="300" baseline="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899770" y="1975104"/>
            <a:ext cx="7820367" cy="458534"/>
          </a:xfrm>
        </p:spPr>
        <p:txBody>
          <a:bodyPr/>
          <a:lstStyle>
            <a:lvl1pPr marL="0" indent="0" algn="l">
              <a:spcBef>
                <a:spcPts val="0"/>
              </a:spcBef>
              <a:spcAft>
                <a:spcPts val="600"/>
              </a:spcAft>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5267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ght Background + Dark Text">
    <p:bg>
      <p:bgPr>
        <a:solidFill>
          <a:srgbClr val="EEEEED"/>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895804" y="139148"/>
            <a:ext cx="7824334" cy="1168007"/>
          </a:xfrm>
        </p:spPr>
        <p:txBody>
          <a:bodyPr anchor="b"/>
          <a:lstStyle>
            <a:lvl1pPr>
              <a:defRPr lang="en-US" sz="4000" kern="1200" cap="all" spc="300"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895351" y="1514475"/>
            <a:ext cx="7824788" cy="3062288"/>
          </a:xfrm>
        </p:spPr>
        <p:txBody>
          <a:bodyPr/>
          <a:lstStyle>
            <a:lvl1pPr marL="0" indent="0">
              <a:buNone/>
              <a:defRPr lang="en-US" sz="2400" i="1" kern="1200" smtClean="0">
                <a:solidFill>
                  <a:schemeClr val="tx2"/>
                </a:solidFill>
                <a:latin typeface="Georgia"/>
                <a:ea typeface="+mn-ea"/>
                <a:cs typeface="Georgia"/>
              </a:defRPr>
            </a:lvl1pPr>
            <a:lvl2pPr marL="0" indent="0">
              <a:lnSpc>
                <a:spcPct val="130000"/>
              </a:lnSpc>
              <a:buNone/>
              <a:defRPr lang="en-US" sz="1400" kern="1200" smtClean="0">
                <a:solidFill>
                  <a:schemeClr val="tx2"/>
                </a:solidFill>
                <a:latin typeface="Arial"/>
                <a:ea typeface="ＭＳ Ｐゴシック" charset="-128"/>
                <a:cs typeface="Arial"/>
              </a:defRPr>
            </a:lvl2pPr>
            <a:lvl3pPr marL="174625" indent="-174625">
              <a:lnSpc>
                <a:spcPct val="130000"/>
              </a:lnSpc>
              <a:defRPr>
                <a:solidFill>
                  <a:schemeClr val="tx2"/>
                </a:solidFill>
              </a:defRPr>
            </a:lvl3pPr>
            <a:lvl4pPr marL="346075" indent="-173038">
              <a:lnSpc>
                <a:spcPct val="130000"/>
              </a:lnSpc>
              <a:defRPr>
                <a:solidFill>
                  <a:schemeClr val="tx2"/>
                </a:solidFill>
              </a:defRPr>
            </a:lvl4pPr>
            <a:lvl5pPr marL="574675" indent="-173038">
              <a:lnSpc>
                <a:spcPct val="130000"/>
              </a:lnSpc>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1"/>
          </p:nvPr>
        </p:nvSpPr>
        <p:spPr/>
        <p:txBody>
          <a:bodyPr/>
          <a:lstStyle>
            <a:lvl1pPr>
              <a:defRPr>
                <a:solidFill>
                  <a:schemeClr val="tx2"/>
                </a:solidFill>
              </a:defRPr>
            </a:lvl1pPr>
          </a:lstStyle>
          <a:p>
            <a:fld id="{977ADD09-935D-454D-8208-67669D1222AA}" type="datetime1">
              <a:rPr lang="en-US" smtClean="0"/>
              <a:pPr/>
              <a:t>5/7/21</a:t>
            </a:fld>
            <a:endParaRPr lang="en-US" dirty="0"/>
          </a:p>
        </p:txBody>
      </p:sp>
      <p:sp>
        <p:nvSpPr>
          <p:cNvPr id="14" name="Footer Placeholder 13"/>
          <p:cNvSpPr>
            <a:spLocks noGrp="1"/>
          </p:cNvSpPr>
          <p:nvPr>
            <p:ph type="ftr" sz="quarter" idx="12"/>
          </p:nvPr>
        </p:nvSpPr>
        <p:spPr/>
        <p:txBody>
          <a:bodyPr/>
          <a:lstStyle>
            <a:lvl1pPr>
              <a:defRPr>
                <a:solidFill>
                  <a:schemeClr val="tx2"/>
                </a:solidFill>
              </a:defRPr>
            </a:lvl1pPr>
          </a:lstStyle>
          <a:p>
            <a:r>
              <a:rPr lang="en-US" dirty="0"/>
              <a:t>Starbucks Confidential – INTERNAL USE ONLY</a:t>
            </a:r>
          </a:p>
        </p:txBody>
      </p:sp>
      <p:sp>
        <p:nvSpPr>
          <p:cNvPr id="15" name="Slide Number Placeholder 14"/>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1395577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Costa Rica Pattern">
    <p:bg>
      <p:bgPr>
        <a:solidFill>
          <a:srgbClr val="EEEEE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0" y="0"/>
            <a:ext cx="9135879" cy="5143500"/>
          </a:xfrm>
          <a:prstGeom prst="rect">
            <a:avLst/>
          </a:prstGeom>
        </p:spPr>
      </p:pic>
      <p:sp>
        <p:nvSpPr>
          <p:cNvPr id="8" name="Title 7"/>
          <p:cNvSpPr>
            <a:spLocks noGrp="1"/>
          </p:cNvSpPr>
          <p:nvPr>
            <p:ph type="title"/>
          </p:nvPr>
        </p:nvSpPr>
        <p:spPr>
          <a:xfrm>
            <a:off x="895804" y="139148"/>
            <a:ext cx="7824334" cy="1168007"/>
          </a:xfrm>
        </p:spPr>
        <p:txBody>
          <a:bodyPr anchor="b"/>
          <a:lstStyle>
            <a:lvl1pPr>
              <a:defRPr lang="en-US" sz="4000" kern="1200" cap="all" spc="300"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895351" y="1514475"/>
            <a:ext cx="7824788" cy="3062288"/>
          </a:xfrm>
        </p:spPr>
        <p:txBody>
          <a:bodyPr/>
          <a:lstStyle>
            <a:lvl1pPr marL="0" indent="0">
              <a:buNone/>
              <a:defRPr lang="en-US" sz="2400" i="1" kern="1200" smtClean="0">
                <a:solidFill>
                  <a:schemeClr val="tx2"/>
                </a:solidFill>
                <a:latin typeface="Georgia"/>
                <a:ea typeface="+mn-ea"/>
                <a:cs typeface="Georgia"/>
              </a:defRPr>
            </a:lvl1pPr>
            <a:lvl2pPr marL="0" indent="0">
              <a:lnSpc>
                <a:spcPct val="130000"/>
              </a:lnSpc>
              <a:buNone/>
              <a:defRPr lang="en-US" sz="1400" kern="1200" smtClean="0">
                <a:solidFill>
                  <a:schemeClr val="tx2"/>
                </a:solidFill>
                <a:latin typeface="Arial"/>
                <a:ea typeface="ＭＳ Ｐゴシック" charset="-128"/>
                <a:cs typeface="Arial"/>
              </a:defRPr>
            </a:lvl2pPr>
            <a:lvl3pPr marL="174625" indent="-174625">
              <a:lnSpc>
                <a:spcPct val="130000"/>
              </a:lnSpc>
              <a:defRPr>
                <a:solidFill>
                  <a:schemeClr val="tx2"/>
                </a:solidFill>
              </a:defRPr>
            </a:lvl3pPr>
            <a:lvl4pPr marL="346075" indent="-173038">
              <a:lnSpc>
                <a:spcPct val="130000"/>
              </a:lnSpc>
              <a:defRPr>
                <a:solidFill>
                  <a:schemeClr val="tx2"/>
                </a:solidFill>
              </a:defRPr>
            </a:lvl4pPr>
            <a:lvl5pPr marL="574675" indent="-173038">
              <a:lnSpc>
                <a:spcPct val="130000"/>
              </a:lnSpc>
              <a:defRPr>
                <a:solidFill>
                  <a:schemeClr val="tx2"/>
                </a:solidFill>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1"/>
          </p:nvPr>
        </p:nvSpPr>
        <p:spPr/>
        <p:txBody>
          <a:bodyPr/>
          <a:lstStyle>
            <a:lvl1pPr>
              <a:defRPr>
                <a:solidFill>
                  <a:schemeClr val="tx2"/>
                </a:solidFill>
              </a:defRPr>
            </a:lvl1pPr>
          </a:lstStyle>
          <a:p>
            <a:fld id="{977ADD09-935D-454D-8208-67669D1222AA}" type="datetime1">
              <a:rPr lang="en-US" smtClean="0"/>
              <a:pPr/>
              <a:t>5/7/21</a:t>
            </a:fld>
            <a:endParaRPr lang="en-US" dirty="0"/>
          </a:p>
        </p:txBody>
      </p:sp>
      <p:sp>
        <p:nvSpPr>
          <p:cNvPr id="3" name="Footer Placeholder 2"/>
          <p:cNvSpPr>
            <a:spLocks noGrp="1"/>
          </p:cNvSpPr>
          <p:nvPr>
            <p:ph type="ftr" sz="quarter" idx="12"/>
          </p:nvPr>
        </p:nvSpPr>
        <p:spPr/>
        <p:txBody>
          <a:bodyPr/>
          <a:lstStyle>
            <a:lvl1pPr>
              <a:defRPr>
                <a:solidFill>
                  <a:schemeClr val="tx2"/>
                </a:solidFill>
              </a:defRPr>
            </a:lvl1pPr>
          </a:lstStyle>
          <a:p>
            <a:r>
              <a:rPr lang="en-US" dirty="0"/>
              <a:t>Starbucks Confidential – INTERNAL USE ONLY</a:t>
            </a:r>
          </a:p>
        </p:txBody>
      </p:sp>
      <p:sp>
        <p:nvSpPr>
          <p:cNvPr id="5" name="Slide Number Placeholder 4"/>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95934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 Colombia Pattern">
    <p:bg>
      <p:bgPr>
        <a:solidFill>
          <a:srgbClr val="EEEEED"/>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0" y="0"/>
            <a:ext cx="9135879" cy="5143500"/>
          </a:xfrm>
          <a:prstGeom prst="rect">
            <a:avLst/>
          </a:prstGeom>
        </p:spPr>
      </p:pic>
      <p:sp>
        <p:nvSpPr>
          <p:cNvPr id="8" name="Title 7"/>
          <p:cNvSpPr>
            <a:spLocks noGrp="1"/>
          </p:cNvSpPr>
          <p:nvPr>
            <p:ph type="title"/>
          </p:nvPr>
        </p:nvSpPr>
        <p:spPr>
          <a:xfrm>
            <a:off x="895804" y="139148"/>
            <a:ext cx="7824334" cy="1168007"/>
          </a:xfrm>
        </p:spPr>
        <p:txBody>
          <a:bodyPr anchor="b"/>
          <a:lstStyle>
            <a:lvl1pPr>
              <a:defRPr lang="en-US" sz="4000" kern="1200" cap="all" spc="300"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895351" y="1514475"/>
            <a:ext cx="7824788" cy="3062288"/>
          </a:xfrm>
        </p:spPr>
        <p:txBody>
          <a:bodyPr/>
          <a:lstStyle>
            <a:lvl1pPr marL="0" indent="0">
              <a:buNone/>
              <a:defRPr lang="en-US" sz="2400" i="1" kern="1200" smtClean="0">
                <a:solidFill>
                  <a:schemeClr val="tx2"/>
                </a:solidFill>
                <a:latin typeface="Georgia"/>
                <a:ea typeface="+mn-ea"/>
                <a:cs typeface="Georgia"/>
              </a:defRPr>
            </a:lvl1pPr>
            <a:lvl2pPr marL="0" indent="0">
              <a:lnSpc>
                <a:spcPct val="130000"/>
              </a:lnSpc>
              <a:buNone/>
              <a:defRPr lang="en-US" sz="1400" kern="1200" smtClean="0">
                <a:solidFill>
                  <a:schemeClr val="tx2"/>
                </a:solidFill>
                <a:latin typeface="Arial"/>
                <a:ea typeface="ＭＳ Ｐゴシック" charset="-128"/>
                <a:cs typeface="Arial"/>
              </a:defRPr>
            </a:lvl2pPr>
            <a:lvl3pPr marL="174625" indent="-174625">
              <a:lnSpc>
                <a:spcPct val="130000"/>
              </a:lnSpc>
              <a:defRPr>
                <a:solidFill>
                  <a:schemeClr val="tx2"/>
                </a:solidFill>
              </a:defRPr>
            </a:lvl3pPr>
            <a:lvl4pPr marL="346075" indent="-173038">
              <a:lnSpc>
                <a:spcPct val="130000"/>
              </a:lnSpc>
              <a:defRPr>
                <a:solidFill>
                  <a:schemeClr val="tx2"/>
                </a:solidFill>
              </a:defRPr>
            </a:lvl4pPr>
            <a:lvl5pPr marL="574675" indent="-173038">
              <a:lnSpc>
                <a:spcPct val="130000"/>
              </a:lnSpc>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tx2"/>
                </a:solidFill>
              </a:defRPr>
            </a:lvl1pPr>
          </a:lstStyle>
          <a:p>
            <a:fld id="{977ADD09-935D-454D-8208-67669D1222AA}" type="datetime1">
              <a:rPr lang="en-US" smtClean="0"/>
              <a:pPr/>
              <a:t>5/7/21</a:t>
            </a:fld>
            <a:endParaRPr lang="en-US" dirty="0"/>
          </a:p>
        </p:txBody>
      </p:sp>
      <p:sp>
        <p:nvSpPr>
          <p:cNvPr id="3" name="Footer Placeholder 2"/>
          <p:cNvSpPr>
            <a:spLocks noGrp="1"/>
          </p:cNvSpPr>
          <p:nvPr>
            <p:ph type="ftr" sz="quarter" idx="12"/>
          </p:nvPr>
        </p:nvSpPr>
        <p:spPr/>
        <p:txBody>
          <a:bodyPr/>
          <a:lstStyle>
            <a:lvl1pPr>
              <a:defRPr>
                <a:solidFill>
                  <a:schemeClr val="tx2"/>
                </a:solidFill>
              </a:defRPr>
            </a:lvl1pPr>
          </a:lstStyle>
          <a:p>
            <a:r>
              <a:rPr lang="en-US" dirty="0"/>
              <a:t>Starbucks Confidential – INTERNAL USE ONLY</a:t>
            </a:r>
          </a:p>
        </p:txBody>
      </p:sp>
      <p:sp>
        <p:nvSpPr>
          <p:cNvPr id="9" name="Slide Number Placeholder 8"/>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336804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Rwanda Pattern">
    <p:bg>
      <p:bgPr>
        <a:solidFill>
          <a:srgbClr val="EEEEE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0" y="0"/>
            <a:ext cx="9135879" cy="5143500"/>
          </a:xfrm>
          <a:prstGeom prst="rect">
            <a:avLst/>
          </a:prstGeom>
        </p:spPr>
      </p:pic>
      <p:sp>
        <p:nvSpPr>
          <p:cNvPr id="8" name="Title 7"/>
          <p:cNvSpPr>
            <a:spLocks noGrp="1"/>
          </p:cNvSpPr>
          <p:nvPr userDrawn="1">
            <p:ph type="title"/>
          </p:nvPr>
        </p:nvSpPr>
        <p:spPr>
          <a:xfrm>
            <a:off x="895349" y="139148"/>
            <a:ext cx="7822545" cy="1168007"/>
          </a:xfrm>
        </p:spPr>
        <p:txBody>
          <a:bodyPr anchor="b"/>
          <a:lstStyle>
            <a:lvl1pPr>
              <a:defRPr lang="en-US" sz="4000" kern="1200" cap="all" spc="300"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userDrawn="1">
            <p:ph type="body" sz="quarter" idx="10"/>
          </p:nvPr>
        </p:nvSpPr>
        <p:spPr>
          <a:xfrm>
            <a:off x="895350" y="1514475"/>
            <a:ext cx="7827515" cy="3062288"/>
          </a:xfrm>
        </p:spPr>
        <p:txBody>
          <a:bodyPr/>
          <a:lstStyle>
            <a:lvl1pPr marL="0" indent="0">
              <a:buNone/>
              <a:defRPr lang="en-US" sz="2400" i="1" kern="1200" smtClean="0">
                <a:solidFill>
                  <a:schemeClr val="tx2"/>
                </a:solidFill>
                <a:latin typeface="Georgia"/>
                <a:ea typeface="+mn-ea"/>
                <a:cs typeface="Georgia"/>
              </a:defRPr>
            </a:lvl1pPr>
            <a:lvl2pPr marL="0" indent="0">
              <a:lnSpc>
                <a:spcPct val="130000"/>
              </a:lnSpc>
              <a:buNone/>
              <a:defRPr lang="en-US" sz="1400" kern="1200" smtClean="0">
                <a:solidFill>
                  <a:schemeClr val="tx2"/>
                </a:solidFill>
                <a:latin typeface="Arial"/>
                <a:ea typeface="ＭＳ Ｐゴシック" charset="-128"/>
                <a:cs typeface="Arial"/>
              </a:defRPr>
            </a:lvl2pPr>
            <a:lvl3pPr marL="174625" indent="-174625">
              <a:lnSpc>
                <a:spcPct val="130000"/>
              </a:lnSpc>
              <a:defRPr>
                <a:solidFill>
                  <a:schemeClr val="tx2"/>
                </a:solidFill>
              </a:defRPr>
            </a:lvl3pPr>
            <a:lvl4pPr marL="346075" indent="-173038">
              <a:lnSpc>
                <a:spcPct val="130000"/>
              </a:lnSpc>
              <a:defRPr>
                <a:solidFill>
                  <a:schemeClr val="tx2"/>
                </a:solidFill>
              </a:defRPr>
            </a:lvl4pPr>
            <a:lvl5pPr marL="574675" indent="-173038">
              <a:lnSpc>
                <a:spcPct val="130000"/>
              </a:lnSpc>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1"/>
          </p:nvPr>
        </p:nvSpPr>
        <p:spPr/>
        <p:txBody>
          <a:bodyPr/>
          <a:lstStyle>
            <a:lvl1pPr>
              <a:defRPr>
                <a:solidFill>
                  <a:schemeClr val="tx2"/>
                </a:solidFill>
              </a:defRPr>
            </a:lvl1pPr>
          </a:lstStyle>
          <a:p>
            <a:fld id="{977ADD09-935D-454D-8208-67669D1222AA}" type="datetime1">
              <a:rPr lang="en-US" smtClean="0"/>
              <a:pPr/>
              <a:t>5/7/21</a:t>
            </a:fld>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Starbucks Confidential – INTERNAL USE ONLY</a:t>
            </a:r>
          </a:p>
        </p:txBody>
      </p:sp>
      <p:sp>
        <p:nvSpPr>
          <p:cNvPr id="11" name="Slide Number Placeholder 10"/>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336804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0538" y="509545"/>
            <a:ext cx="8229600" cy="857250"/>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487020" y="1536700"/>
            <a:ext cx="8229600" cy="305752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83749" y="4767263"/>
            <a:ext cx="995551" cy="274637"/>
          </a:xfrm>
          <a:prstGeom prst="rect">
            <a:avLst/>
          </a:prstGeom>
        </p:spPr>
        <p:txBody>
          <a:bodyPr vert="horz" lIns="0" tIns="0" rIns="0" bIns="0" rtlCol="0" anchor="ctr">
            <a:noAutofit/>
          </a:bodyPr>
          <a:lstStyle>
            <a:lvl1pPr algn="ctr">
              <a:defRPr sz="800">
                <a:solidFill>
                  <a:schemeClr val="tx2"/>
                </a:solidFill>
                <a:latin typeface="Arial" panose="020B0604020202020204" pitchFamily="34" charset="0"/>
                <a:cs typeface="Arial" panose="020B0604020202020204" pitchFamily="34" charset="0"/>
              </a:defRPr>
            </a:lvl1pPr>
          </a:lstStyle>
          <a:p>
            <a:fld id="{977ADD09-935D-454D-8208-67669D1222AA}" type="datetime1">
              <a:rPr lang="en-US" smtClean="0"/>
              <a:pPr/>
              <a:t>5/7/21</a:t>
            </a:fld>
            <a:endParaRPr lang="en-US" dirty="0"/>
          </a:p>
        </p:txBody>
      </p:sp>
      <p:sp>
        <p:nvSpPr>
          <p:cNvPr id="5" name="Footer Placeholder 4"/>
          <p:cNvSpPr>
            <a:spLocks noGrp="1"/>
          </p:cNvSpPr>
          <p:nvPr>
            <p:ph type="ftr" sz="quarter" idx="3"/>
          </p:nvPr>
        </p:nvSpPr>
        <p:spPr>
          <a:xfrm>
            <a:off x="481845" y="4767263"/>
            <a:ext cx="2895600" cy="274637"/>
          </a:xfrm>
          <a:prstGeom prst="rect">
            <a:avLst/>
          </a:prstGeom>
        </p:spPr>
        <p:txBody>
          <a:bodyPr vert="horz" lIns="0" tIns="0" rIns="0" bIns="0" rtlCol="0" anchor="ctr">
            <a:noAutofit/>
          </a:bodyPr>
          <a:lstStyle>
            <a:lvl1pPr algn="l">
              <a:defRPr sz="700">
                <a:solidFill>
                  <a:schemeClr val="tx2"/>
                </a:solidFill>
                <a:latin typeface="Arial" panose="020B0604020202020204" pitchFamily="34" charset="0"/>
                <a:cs typeface="Arial" panose="020B0604020202020204" pitchFamily="34" charset="0"/>
              </a:defRPr>
            </a:lvl1pPr>
          </a:lstStyle>
          <a:p>
            <a:r>
              <a:rPr lang="en-US" dirty="0"/>
              <a:t>Starbucks Confidential – INTERNAL USE ONLY</a:t>
            </a:r>
          </a:p>
        </p:txBody>
      </p:sp>
      <p:sp>
        <p:nvSpPr>
          <p:cNvPr id="6" name="Slide Number Placeholder 5"/>
          <p:cNvSpPr>
            <a:spLocks noGrp="1"/>
          </p:cNvSpPr>
          <p:nvPr>
            <p:ph type="sldNum" sz="quarter" idx="4"/>
          </p:nvPr>
        </p:nvSpPr>
        <p:spPr>
          <a:xfrm>
            <a:off x="6583020" y="4767263"/>
            <a:ext cx="2133600" cy="274637"/>
          </a:xfrm>
          <a:prstGeom prst="rect">
            <a:avLst/>
          </a:prstGeom>
        </p:spPr>
        <p:txBody>
          <a:bodyPr vert="horz" lIns="0" tIns="0" rIns="0" bIns="0" rtlCol="0" anchor="ctr">
            <a:noAutofit/>
          </a:bodyPr>
          <a:lstStyle>
            <a:lvl1pPr algn="r">
              <a:defRPr sz="1000">
                <a:solidFill>
                  <a:schemeClr val="tx2"/>
                </a:solidFill>
                <a:latin typeface="Arial" panose="020B0604020202020204" pitchFamily="34" charset="0"/>
                <a:cs typeface="Arial" panose="020B0604020202020204" pitchFamily="34" charset="0"/>
              </a:defRPr>
            </a:lvl1pPr>
          </a:lstStyle>
          <a:p>
            <a:fld id="{0387BFA4-7B70-4EF9-90A5-D3EB787A3DAE}" type="slidenum">
              <a:rPr lang="en-US" smtClean="0"/>
              <a:pPr/>
              <a:t>‹#›</a:t>
            </a:fld>
            <a:endParaRPr lang="en-US" dirty="0"/>
          </a:p>
        </p:txBody>
      </p:sp>
    </p:spTree>
    <p:extLst>
      <p:ext uri="{BB962C8B-B14F-4D97-AF65-F5344CB8AC3E}">
        <p14:creationId xmlns:p14="http://schemas.microsoft.com/office/powerpoint/2010/main" val="4267934860"/>
      </p:ext>
    </p:extLst>
  </p:cSld>
  <p:clrMap bg1="lt1" tx1="dk1" bg2="lt2" tx2="dk2" accent1="accent1" accent2="accent2" accent3="accent3" accent4="accent4" accent5="accent5" accent6="accent6" hlink="hlink" folHlink="folHlink"/>
  <p:sldLayoutIdLst>
    <p:sldLayoutId id="2147483877" r:id="rId1"/>
    <p:sldLayoutId id="2147483866" r:id="rId2"/>
    <p:sldLayoutId id="2147483882" r:id="rId3"/>
    <p:sldLayoutId id="2147483881" r:id="rId4"/>
    <p:sldLayoutId id="2147483878" r:id="rId5"/>
    <p:sldLayoutId id="2147483883" r:id="rId6"/>
    <p:sldLayoutId id="2147483885" r:id="rId7"/>
    <p:sldLayoutId id="2147483887" r:id="rId8"/>
    <p:sldLayoutId id="2147483888" r:id="rId9"/>
    <p:sldLayoutId id="2147483884" r:id="rId10"/>
    <p:sldLayoutId id="2147483886" r:id="rId11"/>
    <p:sldLayoutId id="2147483889" r:id="rId12"/>
    <p:sldLayoutId id="2147483890" r:id="rId13"/>
    <p:sldLayoutId id="2147483892" r:id="rId14"/>
    <p:sldLayoutId id="2147483893" r:id="rId15"/>
    <p:sldLayoutId id="2147483894" r:id="rId16"/>
    <p:sldLayoutId id="2147483895" r:id="rId17"/>
    <p:sldLayoutId id="2147483871" r:id="rId18"/>
    <p:sldLayoutId id="2147483891" r:id="rId19"/>
    <p:sldLayoutId id="214748389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cap="all" baseline="0">
          <a:solidFill>
            <a:schemeClr val="tx2"/>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ts val="6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ts val="600"/>
        </a:spcBef>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ts val="600"/>
        </a:spcBef>
        <a:buFont typeface="Wingdings" panose="05000000000000000000" pitchFamily="2" charset="2"/>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ts val="600"/>
        </a:spcBef>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ts val="600"/>
        </a:spcBef>
        <a:buFont typeface="Arial" panose="020B0604020202020204" pitchFamily="34" charset="0"/>
        <a:buChar char="»"/>
        <a:defRPr sz="10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dirty="0"/>
              <a:t>Inspire AND Nurture the human spirit </a:t>
            </a:r>
            <a:br>
              <a:rPr lang="en-US" sz="3200" dirty="0"/>
            </a:br>
            <a:br>
              <a:rPr lang="en-US" sz="3200" dirty="0"/>
            </a:br>
            <a:r>
              <a:rPr lang="en-US" sz="2400" dirty="0"/>
              <a:t>one feature at a time</a:t>
            </a:r>
            <a:endParaRPr lang="en-US" sz="2400" cap="all" dirty="0"/>
          </a:p>
        </p:txBody>
      </p:sp>
      <p:sp>
        <p:nvSpPr>
          <p:cNvPr id="6" name="Subtitle 5"/>
          <p:cNvSpPr>
            <a:spLocks noGrp="1"/>
          </p:cNvSpPr>
          <p:nvPr>
            <p:ph type="subTitle" idx="1"/>
          </p:nvPr>
        </p:nvSpPr>
        <p:spPr>
          <a:xfrm>
            <a:off x="899770" y="3392133"/>
            <a:ext cx="7820367" cy="454668"/>
          </a:xfrm>
        </p:spPr>
        <p:txBody>
          <a:bodyPr/>
          <a:lstStyle/>
          <a:p>
            <a:r>
              <a:rPr lang="en-US" dirty="0">
                <a:latin typeface="Arial"/>
                <a:cs typeface="Arial"/>
              </a:rPr>
              <a:t>Courtney Kissler, vice president, Retail Technology</a:t>
            </a:r>
          </a:p>
          <a:p>
            <a:r>
              <a:rPr lang="en-US" dirty="0">
                <a:latin typeface="Arial"/>
                <a:cs typeface="Arial"/>
              </a:rPr>
              <a:t>Starbucks</a:t>
            </a:r>
          </a:p>
        </p:txBody>
      </p:sp>
    </p:spTree>
    <p:extLst>
      <p:ext uri="{BB962C8B-B14F-4D97-AF65-F5344CB8AC3E}">
        <p14:creationId xmlns:p14="http://schemas.microsoft.com/office/powerpoint/2010/main" val="18320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02876" y="1665417"/>
            <a:ext cx="3402435" cy="2575616"/>
            <a:chOff x="6290370" y="1224759"/>
            <a:chExt cx="5415180" cy="4127529"/>
          </a:xfrm>
        </p:grpSpPr>
        <p:pic>
          <p:nvPicPr>
            <p:cNvPr id="9" name="Picture 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1033882">
              <a:off x="6290370" y="1224759"/>
              <a:ext cx="4365020" cy="361725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83760" y="3530498"/>
              <a:ext cx="1821790" cy="1821790"/>
            </a:xfrm>
            <a:prstGeom prst="rect">
              <a:avLst/>
            </a:prstGeom>
          </p:spPr>
        </p:pic>
      </p:grpSp>
      <p:sp>
        <p:nvSpPr>
          <p:cNvPr id="4" name="Title 3"/>
          <p:cNvSpPr>
            <a:spLocks noGrp="1"/>
          </p:cNvSpPr>
          <p:nvPr>
            <p:ph type="title"/>
          </p:nvPr>
        </p:nvSpPr>
        <p:spPr>
          <a:xfrm>
            <a:off x="0" y="21245"/>
            <a:ext cx="9144000" cy="829850"/>
          </a:xfrm>
        </p:spPr>
        <p:txBody>
          <a:bodyPr/>
          <a:lstStyle/>
          <a:p>
            <a:pPr algn="ctr"/>
            <a:r>
              <a:rPr lang="en-US" dirty="0"/>
              <a:t>ACTIONS this past year</a:t>
            </a:r>
          </a:p>
        </p:txBody>
      </p:sp>
      <p:sp>
        <p:nvSpPr>
          <p:cNvPr id="5" name="Text Placeholder 4"/>
          <p:cNvSpPr>
            <a:spLocks noGrp="1"/>
          </p:cNvSpPr>
          <p:nvPr>
            <p:ph type="body" sz="quarter" idx="10"/>
          </p:nvPr>
        </p:nvSpPr>
        <p:spPr>
          <a:xfrm>
            <a:off x="3815003" y="1257939"/>
            <a:ext cx="4914828" cy="2983094"/>
          </a:xfrm>
        </p:spPr>
        <p:txBody>
          <a:bodyPr/>
          <a:lstStyle/>
          <a:p>
            <a:pPr lvl="1"/>
            <a:r>
              <a:rPr lang="en-US" sz="1800" dirty="0">
                <a:latin typeface="Georgia" panose="02040502050405020303" pitchFamily="18" charset="0"/>
              </a:rPr>
              <a:t>First CTO - Silicon Valley vet, technology leader</a:t>
            </a:r>
          </a:p>
          <a:p>
            <a:pPr marL="460375" lvl="2" indent="-285750">
              <a:buFont typeface="Arial" panose="020B0604020202020204" pitchFamily="34" charset="0"/>
              <a:buChar char="•"/>
            </a:pPr>
            <a:r>
              <a:rPr lang="en-US" sz="1300" dirty="0">
                <a:latin typeface="Georgia" panose="02040502050405020303" pitchFamily="18" charset="0"/>
              </a:rPr>
              <a:t>Entered organization conducting a lot of observing and listening</a:t>
            </a:r>
          </a:p>
          <a:p>
            <a:pPr marL="460375" lvl="2" indent="-285750">
              <a:buFont typeface="Arial" panose="020B0604020202020204" pitchFamily="34" charset="0"/>
              <a:buChar char="•"/>
            </a:pPr>
            <a:r>
              <a:rPr lang="en-US" sz="1300" dirty="0">
                <a:latin typeface="Georgia" panose="02040502050405020303" pitchFamily="18" charset="0"/>
              </a:rPr>
              <a:t>Restructured senior leadership team - more focus, could go deeper</a:t>
            </a:r>
          </a:p>
          <a:p>
            <a:pPr marL="460375" lvl="2" indent="-285750">
              <a:buFont typeface="Arial" panose="020B0604020202020204" pitchFamily="34" charset="0"/>
              <a:buChar char="•"/>
            </a:pPr>
            <a:r>
              <a:rPr lang="en-US" sz="1300" dirty="0">
                <a:latin typeface="Georgia" panose="02040502050405020303" pitchFamily="18" charset="0"/>
              </a:rPr>
              <a:t>Created a common vocabulary and shared understanding through a capability map</a:t>
            </a:r>
          </a:p>
          <a:p>
            <a:pPr marL="460375" lvl="2" indent="-285750">
              <a:buFont typeface="Arial" panose="020B0604020202020204" pitchFamily="34" charset="0"/>
              <a:buChar char="•"/>
            </a:pPr>
            <a:r>
              <a:rPr lang="en-US" sz="1300" dirty="0">
                <a:latin typeface="Georgia" panose="02040502050405020303" pitchFamily="18" charset="0"/>
              </a:rPr>
              <a:t>Rebranded Starbucks IT -&gt; Starbucks Technology </a:t>
            </a:r>
          </a:p>
          <a:p>
            <a:pPr marL="460375" lvl="2" indent="-285750">
              <a:buFont typeface="Arial" panose="020B0604020202020204" pitchFamily="34" charset="0"/>
              <a:buChar char="•"/>
            </a:pPr>
            <a:r>
              <a:rPr lang="en-US" sz="1300" dirty="0">
                <a:latin typeface="Georgia" panose="02040502050405020303" pitchFamily="18" charset="0"/>
              </a:rPr>
              <a:t>Set clear vision/direction</a:t>
            </a:r>
          </a:p>
          <a:p>
            <a:pPr marL="460375" lvl="2" indent="-285750">
              <a:buFont typeface="Arial" panose="020B0604020202020204" pitchFamily="34" charset="0"/>
              <a:buChar char="•"/>
            </a:pPr>
            <a:r>
              <a:rPr lang="en-US" sz="1300" dirty="0">
                <a:latin typeface="Georgia" panose="02040502050405020303" pitchFamily="18" charset="0"/>
              </a:rPr>
              <a:t>Strategic alignment, prioritization and focus, providing line of sight to teams, making work visible</a:t>
            </a:r>
          </a:p>
          <a:p>
            <a:pPr lvl="1"/>
            <a:endParaRPr lang="en-US" sz="1100" dirty="0"/>
          </a:p>
          <a:p>
            <a:endParaRPr lang="en-US" dirty="0"/>
          </a:p>
        </p:txBody>
      </p:sp>
      <p:sp>
        <p:nvSpPr>
          <p:cNvPr id="6" name="Footer Placeholder 5"/>
          <p:cNvSpPr>
            <a:spLocks noGrp="1"/>
          </p:cNvSpPr>
          <p:nvPr>
            <p:ph type="ftr" sz="quarter" idx="12"/>
          </p:nvPr>
        </p:nvSpPr>
        <p:spPr/>
        <p:txBody>
          <a:bodyPr/>
          <a:lstStyle/>
          <a:p>
            <a:r>
              <a:rPr lang="en-US" dirty="0"/>
              <a:t>Starbucks Confidential – INTERNAL USE ONLY</a:t>
            </a:r>
          </a:p>
        </p:txBody>
      </p:sp>
      <p:sp>
        <p:nvSpPr>
          <p:cNvPr id="7" name="Slide Number Placeholder 6"/>
          <p:cNvSpPr>
            <a:spLocks noGrp="1"/>
          </p:cNvSpPr>
          <p:nvPr>
            <p:ph type="sldNum" sz="quarter" idx="13"/>
          </p:nvPr>
        </p:nvSpPr>
        <p:spPr/>
        <p:txBody>
          <a:bodyPr/>
          <a:lstStyle/>
          <a:p>
            <a:fld id="{0387BFA4-7B70-4EF9-90A5-D3EB787A3DAE}" type="slidenum">
              <a:rPr lang="en-US" smtClean="0"/>
              <a:pPr/>
              <a:t>10</a:t>
            </a:fld>
            <a:endParaRPr lang="en-US" dirty="0"/>
          </a:p>
        </p:txBody>
      </p:sp>
    </p:spTree>
    <p:extLst>
      <p:ext uri="{BB962C8B-B14F-4D97-AF65-F5344CB8AC3E}">
        <p14:creationId xmlns:p14="http://schemas.microsoft.com/office/powerpoint/2010/main" val="38422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3" name="Title 2"/>
          <p:cNvSpPr>
            <a:spLocks noGrp="1"/>
          </p:cNvSpPr>
          <p:nvPr>
            <p:ph type="ctrTitle"/>
          </p:nvPr>
        </p:nvSpPr>
        <p:spPr>
          <a:xfrm>
            <a:off x="0" y="1143000"/>
            <a:ext cx="9144000" cy="1383030"/>
          </a:xfrm>
        </p:spPr>
        <p:txBody>
          <a:bodyPr/>
          <a:lstStyle/>
          <a:p>
            <a:pPr algn="ctr"/>
            <a:r>
              <a:rPr lang="en-US" dirty="0"/>
              <a:t>Starbucks POS TEAM</a:t>
            </a:r>
          </a:p>
        </p:txBody>
      </p:sp>
    </p:spTree>
    <p:extLst>
      <p:ext uri="{BB962C8B-B14F-4D97-AF65-F5344CB8AC3E}">
        <p14:creationId xmlns:p14="http://schemas.microsoft.com/office/powerpoint/2010/main" val="358725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753737"/>
          </a:xfrm>
        </p:spPr>
        <p:txBody>
          <a:bodyPr/>
          <a:lstStyle/>
          <a:p>
            <a:pPr algn="ctr"/>
            <a:r>
              <a:rPr lang="en-US" dirty="0"/>
              <a:t>My intro and observations</a:t>
            </a:r>
          </a:p>
        </p:txBody>
      </p:sp>
      <p:sp>
        <p:nvSpPr>
          <p:cNvPr id="5" name="Text Placeholder 4"/>
          <p:cNvSpPr>
            <a:spLocks noGrp="1"/>
          </p:cNvSpPr>
          <p:nvPr>
            <p:ph type="body" sz="quarter" idx="10"/>
          </p:nvPr>
        </p:nvSpPr>
        <p:spPr>
          <a:xfrm>
            <a:off x="321266" y="1129553"/>
            <a:ext cx="8501467" cy="3447210"/>
          </a:xfrm>
        </p:spPr>
        <p:txBody>
          <a:bodyPr/>
          <a:lstStyle/>
          <a:p>
            <a:pPr marL="342900" indent="-342900">
              <a:buFont typeface="Arial" panose="020B0604020202020204" pitchFamily="34" charset="0"/>
              <a:buChar char="•"/>
            </a:pPr>
            <a:r>
              <a:rPr lang="en-US" i="0" dirty="0"/>
              <a:t>Team had a VALUE STREAM MAP</a:t>
            </a:r>
          </a:p>
          <a:p>
            <a:pPr marL="342900" indent="-342900">
              <a:buFont typeface="Arial" panose="020B0604020202020204" pitchFamily="34" charset="0"/>
              <a:buChar char="•"/>
            </a:pPr>
            <a:r>
              <a:rPr lang="en-US" i="0" dirty="0"/>
              <a:t>Already set a target of moving from quarterly to monthly releases</a:t>
            </a:r>
          </a:p>
          <a:p>
            <a:pPr marL="342900" indent="-342900">
              <a:buFont typeface="Arial" panose="020B0604020202020204" pitchFamily="34" charset="0"/>
              <a:buChar char="•"/>
            </a:pPr>
            <a:r>
              <a:rPr lang="en-US" i="0" dirty="0"/>
              <a:t>Early stages of agile journey</a:t>
            </a:r>
          </a:p>
          <a:p>
            <a:pPr marL="342900" indent="-342900">
              <a:buFont typeface="Arial" panose="020B0604020202020204" pitchFamily="34" charset="0"/>
              <a:buChar char="•"/>
            </a:pPr>
            <a:r>
              <a:rPr lang="en-US" i="0" dirty="0"/>
              <a:t>Curious about lean and DevOps</a:t>
            </a:r>
          </a:p>
          <a:p>
            <a:pPr marL="342900" indent="-342900">
              <a:buFont typeface="Arial" panose="020B0604020202020204" pitchFamily="34" charset="0"/>
              <a:buChar char="•"/>
            </a:pPr>
            <a:r>
              <a:rPr lang="en-US" i="0" dirty="0"/>
              <a:t>Leadership alignment on value of data-driven decision-making</a:t>
            </a:r>
          </a:p>
          <a:p>
            <a:endParaRPr lang="en-US" dirty="0"/>
          </a:p>
          <a:p>
            <a:endParaRPr lang="en-US" dirty="0"/>
          </a:p>
        </p:txBody>
      </p:sp>
      <p:sp>
        <p:nvSpPr>
          <p:cNvPr id="7" name="Slide Number Placeholder 6"/>
          <p:cNvSpPr>
            <a:spLocks noGrp="1"/>
          </p:cNvSpPr>
          <p:nvPr>
            <p:ph type="sldNum" sz="quarter" idx="13"/>
          </p:nvPr>
        </p:nvSpPr>
        <p:spPr/>
        <p:txBody>
          <a:bodyPr/>
          <a:lstStyle/>
          <a:p>
            <a:fld id="{0387BFA4-7B70-4EF9-90A5-D3EB787A3DAE}" type="slidenum">
              <a:rPr lang="en-US" smtClean="0"/>
              <a:pPr/>
              <a:t>12</a:t>
            </a:fld>
            <a:endParaRPr lang="en-US" dirty="0"/>
          </a:p>
        </p:txBody>
      </p:sp>
    </p:spTree>
    <p:extLst>
      <p:ext uri="{BB962C8B-B14F-4D97-AF65-F5344CB8AC3E}">
        <p14:creationId xmlns:p14="http://schemas.microsoft.com/office/powerpoint/2010/main" val="7677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753737"/>
          </a:xfrm>
        </p:spPr>
        <p:txBody>
          <a:bodyPr/>
          <a:lstStyle/>
          <a:p>
            <a:pPr algn="ctr"/>
            <a:r>
              <a:rPr lang="en-US" dirty="0"/>
              <a:t>Burning platform</a:t>
            </a:r>
          </a:p>
        </p:txBody>
      </p:sp>
      <p:sp>
        <p:nvSpPr>
          <p:cNvPr id="5" name="Text Placeholder 4"/>
          <p:cNvSpPr>
            <a:spLocks noGrp="1"/>
          </p:cNvSpPr>
          <p:nvPr>
            <p:ph type="body" sz="quarter" idx="10"/>
          </p:nvPr>
        </p:nvSpPr>
        <p:spPr>
          <a:xfrm>
            <a:off x="672861" y="1266091"/>
            <a:ext cx="7922500" cy="977705"/>
          </a:xfrm>
        </p:spPr>
        <p:txBody>
          <a:bodyPr/>
          <a:lstStyle/>
          <a:p>
            <a:r>
              <a:rPr lang="en-US" dirty="0"/>
              <a:t>“If it hurts, do it more frequently and bring the pain forward” – Jez Humble</a:t>
            </a:r>
          </a:p>
          <a:p>
            <a:endParaRPr lang="en-US" dirty="0"/>
          </a:p>
          <a:p>
            <a:endParaRPr lang="en-US" dirty="0"/>
          </a:p>
        </p:txBody>
      </p:sp>
      <p:sp>
        <p:nvSpPr>
          <p:cNvPr id="7" name="Slide Number Placeholder 6"/>
          <p:cNvSpPr>
            <a:spLocks noGrp="1"/>
          </p:cNvSpPr>
          <p:nvPr>
            <p:ph type="sldNum" sz="quarter" idx="13"/>
          </p:nvPr>
        </p:nvSpPr>
        <p:spPr/>
        <p:txBody>
          <a:bodyPr/>
          <a:lstStyle/>
          <a:p>
            <a:fld id="{0387BFA4-7B70-4EF9-90A5-D3EB787A3DAE}" type="slidenum">
              <a:rPr lang="en-US" smtClean="0"/>
              <a:pPr/>
              <a:t>13</a:t>
            </a:fld>
            <a:endParaRPr lang="en-US" dirty="0"/>
          </a:p>
        </p:txBody>
      </p:sp>
      <p:sp>
        <p:nvSpPr>
          <p:cNvPr id="2" name="TextBox 1"/>
          <p:cNvSpPr txBox="1"/>
          <p:nvPr/>
        </p:nvSpPr>
        <p:spPr>
          <a:xfrm>
            <a:off x="672861" y="2243796"/>
            <a:ext cx="7922499" cy="2143638"/>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sz="2400" dirty="0">
                <a:solidFill>
                  <a:schemeClr val="bg1"/>
                </a:solidFill>
                <a:latin typeface="Georgia" panose="02040502050405020303" pitchFamily="18" charset="0"/>
              </a:rPr>
              <a:t>POS technology becomes an enabler for innovation</a:t>
            </a:r>
          </a:p>
          <a:p>
            <a:pPr marL="285750" indent="-285750">
              <a:buFont typeface="Arial" panose="020B0604020202020204" pitchFamily="34" charset="0"/>
              <a:buChar char="•"/>
            </a:pPr>
            <a:r>
              <a:rPr lang="en-US" sz="2400" dirty="0">
                <a:solidFill>
                  <a:schemeClr val="bg1"/>
                </a:solidFill>
                <a:latin typeface="Georgia" panose="02040502050405020303" pitchFamily="18" charset="0"/>
              </a:rPr>
              <a:t>Team capacity is aligned with strategic priorities </a:t>
            </a:r>
          </a:p>
          <a:p>
            <a:pPr marL="285750" indent="-285750">
              <a:buFont typeface="Arial" panose="020B0604020202020204" pitchFamily="34" charset="0"/>
              <a:buChar char="•"/>
            </a:pPr>
            <a:r>
              <a:rPr lang="en-US" sz="2400" dirty="0">
                <a:solidFill>
                  <a:schemeClr val="bg1"/>
                </a:solidFill>
                <a:latin typeface="Georgia" panose="02040502050405020303" pitchFamily="18" charset="0"/>
              </a:rPr>
              <a:t>Optimizing for speed to value</a:t>
            </a:r>
          </a:p>
          <a:p>
            <a:pPr marL="285750" indent="-285750">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369966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27385"/>
            <a:ext cx="9144000" cy="472795"/>
          </a:xfrm>
        </p:spPr>
        <p:txBody>
          <a:bodyPr/>
          <a:lstStyle/>
          <a:p>
            <a:pPr algn="ctr"/>
            <a:r>
              <a:rPr lang="en-US" dirty="0"/>
              <a:t>Our response</a:t>
            </a:r>
          </a:p>
        </p:txBody>
      </p:sp>
      <p:sp>
        <p:nvSpPr>
          <p:cNvPr id="5" name="Text Placeholder 4"/>
          <p:cNvSpPr>
            <a:spLocks noGrp="1"/>
          </p:cNvSpPr>
          <p:nvPr>
            <p:ph type="body" sz="quarter" idx="10"/>
          </p:nvPr>
        </p:nvSpPr>
        <p:spPr/>
        <p:txBody>
          <a:bodyPr/>
          <a:lstStyle/>
          <a:p>
            <a:endParaRPr lang="en-US" dirty="0"/>
          </a:p>
          <a:p>
            <a:endParaRPr lang="en-US" dirty="0"/>
          </a:p>
          <a:p>
            <a:pPr lvl="1"/>
            <a:endParaRPr lang="en-US" dirty="0"/>
          </a:p>
          <a:p>
            <a:endParaRPr lang="en-US" dirty="0"/>
          </a:p>
        </p:txBody>
      </p:sp>
      <p:sp>
        <p:nvSpPr>
          <p:cNvPr id="6" name="Footer Placeholder 5"/>
          <p:cNvSpPr>
            <a:spLocks noGrp="1"/>
          </p:cNvSpPr>
          <p:nvPr>
            <p:ph type="ftr" sz="quarter" idx="12"/>
          </p:nvPr>
        </p:nvSpPr>
        <p:spPr/>
        <p:txBody>
          <a:bodyPr/>
          <a:lstStyle/>
          <a:p>
            <a:r>
              <a:rPr lang="en-US" dirty="0"/>
              <a:t>Starbucks Confidential – INTERNAL USE ONLY</a:t>
            </a:r>
          </a:p>
        </p:txBody>
      </p:sp>
      <p:sp>
        <p:nvSpPr>
          <p:cNvPr id="7" name="Slide Number Placeholder 6"/>
          <p:cNvSpPr>
            <a:spLocks noGrp="1"/>
          </p:cNvSpPr>
          <p:nvPr>
            <p:ph type="sldNum" sz="quarter" idx="13"/>
          </p:nvPr>
        </p:nvSpPr>
        <p:spPr/>
        <p:txBody>
          <a:bodyPr/>
          <a:lstStyle/>
          <a:p>
            <a:fld id="{0387BFA4-7B70-4EF9-90A5-D3EB787A3DAE}" type="slidenum">
              <a:rPr lang="en-US" smtClean="0"/>
              <a:pPr/>
              <a:t>14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38634238"/>
              </p:ext>
            </p:extLst>
          </p:nvPr>
        </p:nvGraphicFramePr>
        <p:xfrm>
          <a:off x="345781" y="1123733"/>
          <a:ext cx="8506226" cy="3043152"/>
        </p:xfrm>
        <a:graphic>
          <a:graphicData uri="http://schemas.openxmlformats.org/drawingml/2006/table">
            <a:tbl>
              <a:tblPr firstRow="1" bandRow="1">
                <a:tableStyleId>{3C2FFA5D-87B4-456A-9821-1D502468CF0F}</a:tableStyleId>
              </a:tblPr>
              <a:tblGrid>
                <a:gridCol w="4253113">
                  <a:extLst>
                    <a:ext uri="{9D8B030D-6E8A-4147-A177-3AD203B41FA5}">
                      <a16:colId xmlns:a16="http://schemas.microsoft.com/office/drawing/2014/main" val="2415113001"/>
                    </a:ext>
                  </a:extLst>
                </a:gridCol>
                <a:gridCol w="4253113">
                  <a:extLst>
                    <a:ext uri="{9D8B030D-6E8A-4147-A177-3AD203B41FA5}">
                      <a16:colId xmlns:a16="http://schemas.microsoft.com/office/drawing/2014/main" val="2873121867"/>
                    </a:ext>
                  </a:extLst>
                </a:gridCol>
              </a:tblGrid>
              <a:tr h="507192">
                <a:tc>
                  <a:txBody>
                    <a:bodyPr/>
                    <a:lstStyle/>
                    <a:p>
                      <a:pPr algn="l"/>
                      <a:r>
                        <a:rPr lang="en-US" dirty="0"/>
                        <a:t>Problem…</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tcPr>
                </a:tc>
                <a:tc>
                  <a:txBody>
                    <a:bodyPr/>
                    <a:lstStyle/>
                    <a:p>
                      <a:pPr algn="l"/>
                      <a:r>
                        <a:rPr lang="en-US" dirty="0"/>
                        <a:t>Countermeasure…</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tcPr>
                </a:tc>
                <a:extLst>
                  <a:ext uri="{0D108BD9-81ED-4DB2-BD59-A6C34878D82A}">
                    <a16:rowId xmlns:a16="http://schemas.microsoft.com/office/drawing/2014/main" val="643769117"/>
                  </a:ext>
                </a:extLst>
              </a:tr>
              <a:tr h="507192">
                <a:tc>
                  <a:txBody>
                    <a:bodyPr/>
                    <a:lstStyle/>
                    <a:p>
                      <a:pPr algn="l"/>
                      <a:r>
                        <a:rPr lang="en-US" dirty="0"/>
                        <a:t>Context switching</a:t>
                      </a:r>
                      <a:endParaRPr lang="en-US" b="0" i="0" dirty="0">
                        <a:solidFill>
                          <a:schemeClr val="tx1"/>
                        </a:solidFill>
                        <a:latin typeface="Georgia" charset="0"/>
                        <a:ea typeface="Georgia" charset="0"/>
                        <a:cs typeface="Georgia" charset="0"/>
                      </a:endParaRPr>
                    </a:p>
                  </a:txBody>
                  <a:tcPr anchor="ctr">
                    <a:lnL w="12700" cap="flat" cmpd="sng" algn="ctr">
                      <a:solidFill>
                        <a:schemeClr val="accent6">
                          <a:lumMod val="60000"/>
                          <a:lumOff val="40000"/>
                        </a:schemeClr>
                      </a:solidFill>
                      <a:prstDash val="solid"/>
                      <a:round/>
                      <a:headEnd type="none" w="med" len="med"/>
                      <a:tailEnd type="none" w="med" len="med"/>
                    </a:lnL>
                  </a:tcPr>
                </a:tc>
                <a:tc>
                  <a:txBody>
                    <a:bodyPr/>
                    <a:lstStyle/>
                    <a:p>
                      <a:pPr algn="l"/>
                      <a:r>
                        <a:rPr lang="en-US" sz="1800" dirty="0"/>
                        <a:t>Allocate 100% capacity to one initiative </a:t>
                      </a:r>
                      <a:endParaRPr lang="en-US" b="0" i="0" dirty="0">
                        <a:solidFill>
                          <a:schemeClr val="tx1"/>
                        </a:solidFill>
                        <a:latin typeface="Georgia" charset="0"/>
                        <a:ea typeface="Georgia" charset="0"/>
                        <a:cs typeface="Georgia" charset="0"/>
                      </a:endParaRPr>
                    </a:p>
                  </a:txBody>
                  <a:tcPr anchor="ctr">
                    <a:lnR w="12700" cap="flat" cmpd="sng" algn="ctr">
                      <a:solidFill>
                        <a:schemeClr val="accent6">
                          <a:lumMod val="60000"/>
                          <a:lumOff val="40000"/>
                        </a:schemeClr>
                      </a:solidFill>
                      <a:prstDash val="solid"/>
                      <a:round/>
                      <a:headEnd type="none" w="med" len="med"/>
                      <a:tailEnd type="none" w="med" len="med"/>
                    </a:lnR>
                  </a:tcPr>
                </a:tc>
                <a:extLst>
                  <a:ext uri="{0D108BD9-81ED-4DB2-BD59-A6C34878D82A}">
                    <a16:rowId xmlns:a16="http://schemas.microsoft.com/office/drawing/2014/main" val="440867189"/>
                  </a:ext>
                </a:extLst>
              </a:tr>
              <a:tr h="507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Coord</a:t>
                      </a:r>
                      <a:r>
                        <a:rPr lang="en-US" sz="1800" baseline="0" dirty="0"/>
                        <a:t>ination and delivery timelines</a:t>
                      </a:r>
                      <a:endParaRPr lang="en-US" sz="1800" b="0" i="0" dirty="0">
                        <a:solidFill>
                          <a:schemeClr val="tx1"/>
                        </a:solidFill>
                        <a:latin typeface="Georgia" charset="0"/>
                        <a:ea typeface="Georgia" charset="0"/>
                        <a:cs typeface="Georgia" charset="0"/>
                      </a:endParaRPr>
                    </a:p>
                  </a:txBody>
                  <a:tcPr anchor="ctr">
                    <a:lnL w="12700" cap="flat" cmpd="sng" algn="ctr">
                      <a:solidFill>
                        <a:schemeClr val="accent6">
                          <a:lumMod val="60000"/>
                          <a:lumOff val="40000"/>
                        </a:schemeClr>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Value</a:t>
                      </a:r>
                      <a:r>
                        <a:rPr lang="en-US" sz="1800" baseline="0" dirty="0"/>
                        <a:t> stream mapping</a:t>
                      </a:r>
                      <a:endParaRPr lang="en-US" sz="1800" b="0" i="0" dirty="0">
                        <a:solidFill>
                          <a:schemeClr val="tx1"/>
                        </a:solidFill>
                        <a:latin typeface="Georgia" charset="0"/>
                        <a:ea typeface="Georgia" charset="0"/>
                        <a:cs typeface="Georgia" charset="0"/>
                      </a:endParaRPr>
                    </a:p>
                  </a:txBody>
                  <a:tcPr anchor="ctr">
                    <a:lnR w="12700" cap="flat" cmpd="sng" algn="ctr">
                      <a:solidFill>
                        <a:schemeClr val="accent6">
                          <a:lumMod val="60000"/>
                          <a:lumOff val="40000"/>
                        </a:schemeClr>
                      </a:solidFill>
                      <a:prstDash val="solid"/>
                      <a:round/>
                      <a:headEnd type="none" w="med" len="med"/>
                      <a:tailEnd type="none" w="med" len="med"/>
                    </a:lnR>
                  </a:tcPr>
                </a:tc>
                <a:extLst>
                  <a:ext uri="{0D108BD9-81ED-4DB2-BD59-A6C34878D82A}">
                    <a16:rowId xmlns:a16="http://schemas.microsoft.com/office/drawing/2014/main" val="66810696"/>
                  </a:ext>
                </a:extLst>
              </a:tr>
              <a:tr h="507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Silos</a:t>
                      </a:r>
                      <a:endParaRPr lang="en-US" sz="1800" b="0" i="0" dirty="0">
                        <a:solidFill>
                          <a:schemeClr val="tx1"/>
                        </a:solidFill>
                        <a:latin typeface="Georgia" charset="0"/>
                        <a:ea typeface="Georgia" charset="0"/>
                        <a:cs typeface="Georgia" charset="0"/>
                      </a:endParaRPr>
                    </a:p>
                  </a:txBody>
                  <a:tcPr anchor="ctr">
                    <a:lnL w="12700" cap="flat" cmpd="sng" algn="ctr">
                      <a:solidFill>
                        <a:schemeClr val="accent6">
                          <a:lumMod val="60000"/>
                          <a:lumOff val="40000"/>
                        </a:schemeClr>
                      </a:solidFill>
                      <a:prstDash val="solid"/>
                      <a:round/>
                      <a:headEnd type="none" w="med" len="med"/>
                      <a:tailEnd type="none" w="med" len="med"/>
                    </a:lnL>
                  </a:tcPr>
                </a:tc>
                <a:tc>
                  <a:txBody>
                    <a:bodyPr/>
                    <a:lstStyle/>
                    <a:p>
                      <a:pPr algn="l"/>
                      <a:r>
                        <a:rPr lang="en-US" baseline="0" dirty="0"/>
                        <a:t>Team structure by value stream</a:t>
                      </a:r>
                      <a:endParaRPr lang="en-US" b="0" i="0" dirty="0">
                        <a:solidFill>
                          <a:schemeClr val="tx1"/>
                        </a:solidFill>
                        <a:latin typeface="Georgia" charset="0"/>
                        <a:ea typeface="Georgia" charset="0"/>
                        <a:cs typeface="Georgia" charset="0"/>
                      </a:endParaRPr>
                    </a:p>
                  </a:txBody>
                  <a:tcPr anchor="ctr">
                    <a:lnR w="12700" cap="flat" cmpd="sng" algn="ctr">
                      <a:solidFill>
                        <a:schemeClr val="accent6">
                          <a:lumMod val="60000"/>
                          <a:lumOff val="40000"/>
                        </a:schemeClr>
                      </a:solidFill>
                      <a:prstDash val="solid"/>
                      <a:round/>
                      <a:headEnd type="none" w="med" len="med"/>
                      <a:tailEnd type="none" w="med" len="med"/>
                    </a:lnR>
                  </a:tcPr>
                </a:tc>
                <a:extLst>
                  <a:ext uri="{0D108BD9-81ED-4DB2-BD59-A6C34878D82A}">
                    <a16:rowId xmlns:a16="http://schemas.microsoft.com/office/drawing/2014/main" val="4173713142"/>
                  </a:ext>
                </a:extLst>
              </a:tr>
              <a:tr h="507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Are</a:t>
                      </a:r>
                      <a:r>
                        <a:rPr lang="en-US" sz="1800" baseline="0" dirty="0"/>
                        <a:t> we working on the right thing?</a:t>
                      </a:r>
                      <a:endParaRPr lang="en-US" sz="1800" b="0" i="0" dirty="0">
                        <a:solidFill>
                          <a:schemeClr val="tx1"/>
                        </a:solidFill>
                        <a:latin typeface="Georgia" charset="0"/>
                        <a:ea typeface="Georgia" charset="0"/>
                        <a:cs typeface="Georgia" charset="0"/>
                      </a:endParaRPr>
                    </a:p>
                  </a:txBody>
                  <a:tcPr anchor="ctr">
                    <a:lnL w="12700" cap="flat" cmpd="sng" algn="ctr">
                      <a:solidFill>
                        <a:schemeClr val="accent6">
                          <a:lumMod val="60000"/>
                          <a:lumOff val="40000"/>
                        </a:schemeClr>
                      </a:solidFill>
                      <a:prstDash val="solid"/>
                      <a:round/>
                      <a:headEnd type="none" w="med" len="med"/>
                      <a:tailEnd type="none" w="med" len="med"/>
                    </a:lnL>
                  </a:tcPr>
                </a:tc>
                <a:tc>
                  <a:txBody>
                    <a:bodyPr/>
                    <a:lstStyle/>
                    <a:p>
                      <a:pPr algn="l"/>
                      <a:r>
                        <a:rPr lang="en-US" dirty="0"/>
                        <a:t>Line of sight</a:t>
                      </a:r>
                      <a:r>
                        <a:rPr lang="en-US" baseline="0" dirty="0"/>
                        <a:t> to results/strategy</a:t>
                      </a:r>
                      <a:endParaRPr lang="en-US" b="0" i="0" dirty="0">
                        <a:solidFill>
                          <a:schemeClr val="tx1"/>
                        </a:solidFill>
                        <a:latin typeface="Georgia" charset="0"/>
                        <a:ea typeface="Georgia" charset="0"/>
                        <a:cs typeface="Georgia" charset="0"/>
                      </a:endParaRPr>
                    </a:p>
                  </a:txBody>
                  <a:tcPr anchor="ctr">
                    <a:lnR w="12700" cap="flat" cmpd="sng" algn="ctr">
                      <a:solidFill>
                        <a:schemeClr val="accent6">
                          <a:lumMod val="60000"/>
                          <a:lumOff val="40000"/>
                        </a:schemeClr>
                      </a:solidFill>
                      <a:prstDash val="solid"/>
                      <a:round/>
                      <a:headEnd type="none" w="med" len="med"/>
                      <a:tailEnd type="none" w="med" len="med"/>
                    </a:lnR>
                  </a:tcPr>
                </a:tc>
                <a:extLst>
                  <a:ext uri="{0D108BD9-81ED-4DB2-BD59-A6C34878D82A}">
                    <a16:rowId xmlns:a16="http://schemas.microsoft.com/office/drawing/2014/main" val="2080879834"/>
                  </a:ext>
                </a:extLst>
              </a:tr>
              <a:tr h="507192">
                <a:tc>
                  <a:txBody>
                    <a:bodyPr/>
                    <a:lstStyle/>
                    <a:p>
                      <a:pPr algn="l"/>
                      <a:r>
                        <a:rPr lang="en-US" dirty="0"/>
                        <a:t>Prescribed</a:t>
                      </a:r>
                      <a:r>
                        <a:rPr lang="en-US" baseline="0" dirty="0"/>
                        <a:t> processes and tools</a:t>
                      </a:r>
                      <a:endParaRPr lang="en-US" b="0" i="0" dirty="0">
                        <a:solidFill>
                          <a:schemeClr val="tx1"/>
                        </a:solidFill>
                        <a:latin typeface="Georgia" charset="0"/>
                        <a:ea typeface="Georgia" charset="0"/>
                        <a:cs typeface="Georgia" charset="0"/>
                      </a:endParaRPr>
                    </a:p>
                  </a:txBody>
                  <a:tcPr anchor="ct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tcPr>
                </a:tc>
                <a:tc>
                  <a:txBody>
                    <a:bodyPr/>
                    <a:lstStyle/>
                    <a:p>
                      <a:pPr algn="l"/>
                      <a:r>
                        <a:rPr lang="en-US" sz="1800" dirty="0"/>
                        <a:t>Minimal</a:t>
                      </a:r>
                      <a:r>
                        <a:rPr lang="en-US" sz="1800" baseline="0" dirty="0"/>
                        <a:t> Guardrails</a:t>
                      </a:r>
                      <a:endParaRPr lang="en-US" b="0" i="0" dirty="0">
                        <a:solidFill>
                          <a:schemeClr val="tx1"/>
                        </a:solidFill>
                        <a:latin typeface="Georgia" charset="0"/>
                        <a:ea typeface="Georgia" charset="0"/>
                        <a:cs typeface="Georgia" charset="0"/>
                      </a:endParaRPr>
                    </a:p>
                  </a:txBody>
                  <a:tcPr anchor="ct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156421189"/>
                  </a:ext>
                </a:extLst>
              </a:tr>
            </a:tbl>
          </a:graphicData>
        </a:graphic>
      </p:graphicFrame>
    </p:spTree>
    <p:extLst>
      <p:ext uri="{BB962C8B-B14F-4D97-AF65-F5344CB8AC3E}">
        <p14:creationId xmlns:p14="http://schemas.microsoft.com/office/powerpoint/2010/main" val="187206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472795"/>
          </a:xfrm>
        </p:spPr>
        <p:txBody>
          <a:bodyPr/>
          <a:lstStyle/>
          <a:p>
            <a:pPr algn="ctr"/>
            <a:r>
              <a:rPr lang="en-US" dirty="0"/>
              <a:t>Our approach</a:t>
            </a:r>
          </a:p>
        </p:txBody>
      </p:sp>
      <p:sp>
        <p:nvSpPr>
          <p:cNvPr id="5" name="Text Placeholder 4"/>
          <p:cNvSpPr>
            <a:spLocks noGrp="1"/>
          </p:cNvSpPr>
          <p:nvPr>
            <p:ph type="body" sz="quarter" idx="10"/>
          </p:nvPr>
        </p:nvSpPr>
        <p:spPr/>
        <p:txBody>
          <a:bodyPr/>
          <a:lstStyle/>
          <a:p>
            <a:endParaRPr lang="en-US" dirty="0"/>
          </a:p>
          <a:p>
            <a:endParaRPr lang="en-US" dirty="0"/>
          </a:p>
          <a:p>
            <a:pPr lvl="1"/>
            <a:endParaRPr lang="en-US" dirty="0"/>
          </a:p>
          <a:p>
            <a:endParaRPr lang="en-US" dirty="0"/>
          </a:p>
        </p:txBody>
      </p:sp>
      <p:sp>
        <p:nvSpPr>
          <p:cNvPr id="6" name="Footer Placeholder 5"/>
          <p:cNvSpPr>
            <a:spLocks noGrp="1"/>
          </p:cNvSpPr>
          <p:nvPr>
            <p:ph type="ftr" sz="quarter" idx="12"/>
          </p:nvPr>
        </p:nvSpPr>
        <p:spPr/>
        <p:txBody>
          <a:bodyPr/>
          <a:lstStyle/>
          <a:p>
            <a:r>
              <a:rPr lang="en-US" dirty="0"/>
              <a:t>Starbucks Confidential – INTERNAL USE ONLY</a:t>
            </a:r>
          </a:p>
        </p:txBody>
      </p:sp>
      <p:sp>
        <p:nvSpPr>
          <p:cNvPr id="7" name="Slide Number Placeholder 6"/>
          <p:cNvSpPr>
            <a:spLocks noGrp="1"/>
          </p:cNvSpPr>
          <p:nvPr>
            <p:ph type="sldNum" sz="quarter" idx="13"/>
          </p:nvPr>
        </p:nvSpPr>
        <p:spPr/>
        <p:txBody>
          <a:bodyPr/>
          <a:lstStyle/>
          <a:p>
            <a:fld id="{0387BFA4-7B70-4EF9-90A5-D3EB787A3DAE}" type="slidenum">
              <a:rPr lang="en-US" smtClean="0"/>
              <a:pPr/>
              <a:t>15</a:t>
            </a:fld>
            <a:endParaRPr lang="en-US" dirty="0"/>
          </a:p>
        </p:txBody>
      </p:sp>
      <p:sp>
        <p:nvSpPr>
          <p:cNvPr id="2" name="TextBox 1"/>
          <p:cNvSpPr txBox="1"/>
          <p:nvPr/>
        </p:nvSpPr>
        <p:spPr>
          <a:xfrm>
            <a:off x="118335" y="802443"/>
            <a:ext cx="8939604" cy="4068017"/>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sz="2000" dirty="0">
                <a:solidFill>
                  <a:schemeClr val="bg1"/>
                </a:solidFill>
                <a:latin typeface="Georgia" panose="02040502050405020303" pitchFamily="18" charset="0"/>
              </a:rPr>
              <a:t>Started with capacity required to support operational work</a:t>
            </a:r>
          </a:p>
          <a:p>
            <a:pPr marL="285750" indent="-285750">
              <a:buFont typeface="Arial" panose="020B0604020202020204" pitchFamily="34" charset="0"/>
              <a:buChar char="•"/>
            </a:pPr>
            <a:endParaRPr lang="en-US" sz="2000" dirty="0">
              <a:solidFill>
                <a:schemeClr val="bg1"/>
              </a:solidFill>
              <a:latin typeface="Georgia" panose="02040502050405020303" pitchFamily="18" charset="0"/>
            </a:endParaRPr>
          </a:p>
          <a:p>
            <a:pPr marL="285750" indent="-285750">
              <a:buFont typeface="Arial" panose="020B0604020202020204" pitchFamily="34" charset="0"/>
              <a:buChar char="•"/>
            </a:pPr>
            <a:r>
              <a:rPr lang="en-US" sz="2000" dirty="0">
                <a:solidFill>
                  <a:schemeClr val="bg1"/>
                </a:solidFill>
                <a:latin typeface="Georgia" panose="02040502050405020303" pitchFamily="18" charset="0"/>
              </a:rPr>
              <a:t>Applied remaining capacity in priority order</a:t>
            </a:r>
          </a:p>
          <a:p>
            <a:pPr marL="285750" indent="-285750">
              <a:buFont typeface="Arial" panose="020B0604020202020204" pitchFamily="34" charset="0"/>
              <a:buChar char="•"/>
            </a:pPr>
            <a:endParaRPr lang="en-US" sz="2000" dirty="0">
              <a:solidFill>
                <a:schemeClr val="bg1"/>
              </a:solidFill>
              <a:latin typeface="Georgia" panose="02040502050405020303" pitchFamily="18" charset="0"/>
            </a:endParaRPr>
          </a:p>
          <a:p>
            <a:pPr marL="285750" indent="-285750">
              <a:buFont typeface="Arial" panose="020B0604020202020204" pitchFamily="34" charset="0"/>
              <a:buChar char="•"/>
            </a:pPr>
            <a:r>
              <a:rPr lang="en-US" sz="2000" dirty="0">
                <a:solidFill>
                  <a:schemeClr val="bg1"/>
                </a:solidFill>
                <a:latin typeface="Georgia" panose="02040502050405020303" pitchFamily="18" charset="0"/>
              </a:rPr>
              <a:t>Reviewed team dynamics through the lens of:</a:t>
            </a: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Continuity</a:t>
            </a: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Skillset matched to work</a:t>
            </a: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Mentoring/pairing opportunities</a:t>
            </a: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Stretch assignments, new learning opportunities</a:t>
            </a:r>
          </a:p>
          <a:p>
            <a:pPr marL="285750" indent="-285750">
              <a:buFont typeface="Arial" panose="020B0604020202020204" pitchFamily="34" charset="0"/>
              <a:buChar char="•"/>
            </a:pPr>
            <a:endParaRPr lang="en-US" sz="2000" dirty="0">
              <a:solidFill>
                <a:schemeClr val="bg1"/>
              </a:solidFill>
              <a:latin typeface="Georgia" panose="02040502050405020303" pitchFamily="18" charset="0"/>
            </a:endParaRPr>
          </a:p>
          <a:p>
            <a:pPr marL="285750" indent="-285750">
              <a:buFont typeface="Arial" panose="020B0604020202020204" pitchFamily="34" charset="0"/>
              <a:buChar char="•"/>
            </a:pPr>
            <a:r>
              <a:rPr lang="en-US" sz="2000" dirty="0">
                <a:solidFill>
                  <a:schemeClr val="bg1"/>
                </a:solidFill>
                <a:latin typeface="Georgia" panose="02040502050405020303" pitchFamily="18" charset="0"/>
              </a:rPr>
              <a:t>Made adjustments knowing that we will not get it right out of the gate and need to allow for flexibility</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9438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472795"/>
          </a:xfrm>
        </p:spPr>
        <p:txBody>
          <a:bodyPr/>
          <a:lstStyle/>
          <a:p>
            <a:pPr algn="ctr"/>
            <a:r>
              <a:rPr lang="en-US" dirty="0"/>
              <a:t>Our approach</a:t>
            </a:r>
          </a:p>
        </p:txBody>
      </p:sp>
      <p:sp>
        <p:nvSpPr>
          <p:cNvPr id="5" name="Text Placeholder 4"/>
          <p:cNvSpPr>
            <a:spLocks noGrp="1"/>
          </p:cNvSpPr>
          <p:nvPr>
            <p:ph type="body" sz="quarter" idx="10"/>
          </p:nvPr>
        </p:nvSpPr>
        <p:spPr/>
        <p:txBody>
          <a:bodyPr/>
          <a:lstStyle/>
          <a:p>
            <a:endParaRPr lang="en-US" dirty="0"/>
          </a:p>
          <a:p>
            <a:endParaRPr lang="en-US" dirty="0"/>
          </a:p>
          <a:p>
            <a:pPr lvl="1"/>
            <a:endParaRPr lang="en-US" dirty="0"/>
          </a:p>
          <a:p>
            <a:endParaRPr lang="en-US" dirty="0"/>
          </a:p>
        </p:txBody>
      </p:sp>
      <p:sp>
        <p:nvSpPr>
          <p:cNvPr id="6" name="Footer Placeholder 5"/>
          <p:cNvSpPr>
            <a:spLocks noGrp="1"/>
          </p:cNvSpPr>
          <p:nvPr>
            <p:ph type="ftr" sz="quarter" idx="12"/>
          </p:nvPr>
        </p:nvSpPr>
        <p:spPr/>
        <p:txBody>
          <a:bodyPr/>
          <a:lstStyle/>
          <a:p>
            <a:r>
              <a:rPr lang="en-US" dirty="0"/>
              <a:t>Starbucks Confidential – INTERNAL USE ONLY</a:t>
            </a:r>
          </a:p>
        </p:txBody>
      </p:sp>
      <p:sp>
        <p:nvSpPr>
          <p:cNvPr id="7" name="Slide Number Placeholder 6"/>
          <p:cNvSpPr>
            <a:spLocks noGrp="1"/>
          </p:cNvSpPr>
          <p:nvPr>
            <p:ph type="sldNum" sz="quarter" idx="13"/>
          </p:nvPr>
        </p:nvSpPr>
        <p:spPr/>
        <p:txBody>
          <a:bodyPr/>
          <a:lstStyle/>
          <a:p>
            <a:fld id="{0387BFA4-7B70-4EF9-90A5-D3EB787A3DAE}" type="slidenum">
              <a:rPr lang="en-US" smtClean="0"/>
              <a:pPr/>
              <a:t>16</a:t>
            </a:fld>
            <a:endParaRPr lang="en-US" dirty="0"/>
          </a:p>
        </p:txBody>
      </p:sp>
      <p:sp>
        <p:nvSpPr>
          <p:cNvPr id="2" name="TextBox 1"/>
          <p:cNvSpPr txBox="1"/>
          <p:nvPr/>
        </p:nvSpPr>
        <p:spPr>
          <a:xfrm>
            <a:off x="118335" y="1237129"/>
            <a:ext cx="8939604" cy="3530134"/>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sz="2000" dirty="0">
                <a:solidFill>
                  <a:schemeClr val="bg1"/>
                </a:solidFill>
                <a:latin typeface="Georgia" panose="02040502050405020303" pitchFamily="18" charset="0"/>
              </a:rPr>
              <a:t>Serve others, share success</a:t>
            </a:r>
          </a:p>
          <a:p>
            <a:pPr marL="285750" indent="-285750">
              <a:buFont typeface="Arial" panose="020B0604020202020204" pitchFamily="34" charset="0"/>
              <a:buChar char="•"/>
            </a:pPr>
            <a:endParaRPr lang="en-US" sz="2000" dirty="0">
              <a:solidFill>
                <a:schemeClr val="bg1"/>
              </a:solidFill>
              <a:latin typeface="Georgia" panose="02040502050405020303" pitchFamily="18" charset="0"/>
            </a:endParaRPr>
          </a:p>
          <a:p>
            <a:pPr marL="285750" indent="-285750">
              <a:buFont typeface="Arial" panose="020B0604020202020204" pitchFamily="34" charset="0"/>
              <a:buChar char="•"/>
            </a:pPr>
            <a:endParaRPr lang="en-US" sz="2000" dirty="0">
              <a:solidFill>
                <a:schemeClr val="bg1"/>
              </a:solidFill>
              <a:latin typeface="Georgia" panose="02040502050405020303" pitchFamily="18" charset="0"/>
            </a:endParaRPr>
          </a:p>
          <a:p>
            <a:pPr marL="285750" indent="-285750">
              <a:buFont typeface="Arial" panose="020B0604020202020204" pitchFamily="34" charset="0"/>
              <a:buChar char="•"/>
            </a:pPr>
            <a:r>
              <a:rPr lang="en-US" sz="2000" dirty="0">
                <a:solidFill>
                  <a:schemeClr val="bg1"/>
                </a:solidFill>
                <a:latin typeface="Georgia" panose="02040502050405020303" pitchFamily="18" charset="0"/>
              </a:rPr>
              <a:t>Design for Joy</a:t>
            </a: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Simple, Elegant (flexible), Emotional Connection (meaningful work)</a:t>
            </a:r>
          </a:p>
          <a:p>
            <a:pPr marL="285750" indent="-285750">
              <a:buFont typeface="Arial" panose="020B0604020202020204" pitchFamily="34" charset="0"/>
              <a:buChar char="•"/>
            </a:pPr>
            <a:endParaRPr lang="en-US" sz="2000" dirty="0">
              <a:solidFill>
                <a:schemeClr val="bg1"/>
              </a:solidFill>
              <a:latin typeface="Georgia" panose="02040502050405020303" pitchFamily="18" charset="0"/>
            </a:endParaRPr>
          </a:p>
          <a:p>
            <a:pPr marL="285750" indent="-285750">
              <a:buFont typeface="Arial" panose="020B0604020202020204" pitchFamily="34" charset="0"/>
              <a:buChar char="•"/>
            </a:pPr>
            <a:endParaRPr lang="en-US" sz="2000" dirty="0">
              <a:solidFill>
                <a:schemeClr val="bg1"/>
              </a:solidFill>
              <a:latin typeface="Georgia" panose="02040502050405020303" pitchFamily="18" charset="0"/>
            </a:endParaRPr>
          </a:p>
          <a:p>
            <a:pPr marL="285750" indent="-285750">
              <a:buFont typeface="Arial" panose="020B0604020202020204" pitchFamily="34" charset="0"/>
              <a:buChar char="•"/>
            </a:pPr>
            <a:r>
              <a:rPr lang="en-US" sz="2000" dirty="0">
                <a:solidFill>
                  <a:schemeClr val="bg1"/>
                </a:solidFill>
                <a:latin typeface="Georgia" panose="02040502050405020303" pitchFamily="18" charset="0"/>
              </a:rPr>
              <a:t>Show love for the brand</a:t>
            </a:r>
            <a:endParaRPr lang="en-US" dirty="0">
              <a:solidFill>
                <a:schemeClr val="bg1"/>
              </a:solidFill>
            </a:endParaRPr>
          </a:p>
        </p:txBody>
      </p:sp>
    </p:spTree>
    <p:extLst>
      <p:ext uri="{BB962C8B-B14F-4D97-AF65-F5344CB8AC3E}">
        <p14:creationId xmlns:p14="http://schemas.microsoft.com/office/powerpoint/2010/main" val="318326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1112290"/>
          </a:xfrm>
        </p:spPr>
        <p:txBody>
          <a:bodyPr/>
          <a:lstStyle/>
          <a:p>
            <a:pPr algn="ctr"/>
            <a:r>
              <a:rPr lang="en-US" dirty="0"/>
              <a:t>Lean and continuous improvement</a:t>
            </a:r>
          </a:p>
        </p:txBody>
      </p:sp>
      <p:sp>
        <p:nvSpPr>
          <p:cNvPr id="5" name="Text Placeholder 4"/>
          <p:cNvSpPr>
            <a:spLocks noGrp="1"/>
          </p:cNvSpPr>
          <p:nvPr>
            <p:ph type="body" sz="quarter" idx="10"/>
          </p:nvPr>
        </p:nvSpPr>
        <p:spPr/>
        <p:txBody>
          <a:bodyPr/>
          <a:lstStyle/>
          <a:p>
            <a:endParaRPr lang="en-US" dirty="0"/>
          </a:p>
          <a:p>
            <a:endParaRPr lang="en-US" dirty="0"/>
          </a:p>
          <a:p>
            <a:pPr lvl="1"/>
            <a:endParaRPr lang="en-US" dirty="0"/>
          </a:p>
          <a:p>
            <a:endParaRPr lang="en-US" dirty="0"/>
          </a:p>
        </p:txBody>
      </p:sp>
      <p:sp>
        <p:nvSpPr>
          <p:cNvPr id="6" name="Footer Placeholder 5"/>
          <p:cNvSpPr>
            <a:spLocks noGrp="1"/>
          </p:cNvSpPr>
          <p:nvPr>
            <p:ph type="ftr" sz="quarter" idx="12"/>
          </p:nvPr>
        </p:nvSpPr>
        <p:spPr/>
        <p:txBody>
          <a:bodyPr/>
          <a:lstStyle/>
          <a:p>
            <a:r>
              <a:rPr lang="en-US" dirty="0"/>
              <a:t>Starbucks Confidential – INTERNAL USE ONLY</a:t>
            </a:r>
          </a:p>
        </p:txBody>
      </p:sp>
      <p:sp>
        <p:nvSpPr>
          <p:cNvPr id="7" name="Slide Number Placeholder 6"/>
          <p:cNvSpPr>
            <a:spLocks noGrp="1"/>
          </p:cNvSpPr>
          <p:nvPr>
            <p:ph type="sldNum" sz="quarter" idx="13"/>
          </p:nvPr>
        </p:nvSpPr>
        <p:spPr/>
        <p:txBody>
          <a:bodyPr/>
          <a:lstStyle/>
          <a:p>
            <a:fld id="{0387BFA4-7B70-4EF9-90A5-D3EB787A3DAE}" type="slidenum">
              <a:rPr lang="en-US" smtClean="0"/>
              <a:pPr/>
              <a:t>17</a:t>
            </a:fld>
            <a:endParaRPr lang="en-US" dirty="0"/>
          </a:p>
        </p:txBody>
      </p:sp>
      <p:sp>
        <p:nvSpPr>
          <p:cNvPr id="2" name="TextBox 1"/>
          <p:cNvSpPr txBox="1"/>
          <p:nvPr/>
        </p:nvSpPr>
        <p:spPr>
          <a:xfrm>
            <a:off x="66364" y="1514475"/>
            <a:ext cx="5458265" cy="2518118"/>
          </a:xfrm>
          <a:prstGeom prst="rect">
            <a:avLst/>
          </a:prstGeom>
          <a:noFill/>
        </p:spPr>
        <p:txBody>
          <a:bodyPr wrap="square" lIns="0" tIns="0" rIns="0" bIns="0" rtlCol="0">
            <a:noAutofit/>
          </a:bodyPr>
          <a:lstStyle/>
          <a:p>
            <a:endParaRPr lang="en-US" sz="2000" i="1" dirty="0">
              <a:solidFill>
                <a:schemeClr val="bg1"/>
              </a:solidFill>
              <a:latin typeface="Georgia" panose="02040502050405020303" pitchFamily="18" charset="0"/>
            </a:endParaRP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Perfection of the product (maximize customer value)</a:t>
            </a: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Perfection of the process (eliminate waste)</a:t>
            </a: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Perfection of the individual (respect people)</a:t>
            </a:r>
          </a:p>
          <a:p>
            <a:pPr marL="893763" lvl="1" indent="-285750">
              <a:buFont typeface="Arial" panose="020B0604020202020204" pitchFamily="34" charset="0"/>
              <a:buChar char="•"/>
            </a:pPr>
            <a:r>
              <a:rPr lang="en-US" sz="2000" dirty="0">
                <a:solidFill>
                  <a:schemeClr val="bg1"/>
                </a:solidFill>
                <a:latin typeface="Georgia" panose="02040502050405020303" pitchFamily="18" charset="0"/>
              </a:rPr>
              <a:t>AND – HAVE FUN!!</a:t>
            </a:r>
          </a:p>
          <a:p>
            <a:pPr marL="285750" indent="-285750">
              <a:buFont typeface="Arial" panose="020B0604020202020204" pitchFamily="34" charset="0"/>
              <a:buChar char="•"/>
            </a:pPr>
            <a:endParaRPr lang="en-US" sz="2400" dirty="0">
              <a:solidFill>
                <a:schemeClr val="bg1"/>
              </a:solidFill>
            </a:endParaRPr>
          </a:p>
          <a:p>
            <a:pPr marL="893763" lvl="1" indent="-285750">
              <a:buFont typeface="Arial" panose="020B0604020202020204" pitchFamily="34" charset="0"/>
              <a:buChar char="•"/>
            </a:pPr>
            <a:endParaRPr lang="en-US" dirty="0">
              <a:solidFill>
                <a:schemeClr val="bg1"/>
              </a:solidFill>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66835" y="1235791"/>
            <a:ext cx="3383280" cy="3806109"/>
          </a:xfrm>
          <a:prstGeom prst="rect">
            <a:avLst/>
          </a:prstGeom>
        </p:spPr>
      </p:pic>
    </p:spTree>
    <p:extLst>
      <p:ext uri="{BB962C8B-B14F-4D97-AF65-F5344CB8AC3E}">
        <p14:creationId xmlns:p14="http://schemas.microsoft.com/office/powerpoint/2010/main" val="9012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520"/>
            <a:ext cx="9144000" cy="714292"/>
          </a:xfrm>
        </p:spPr>
        <p:txBody>
          <a:bodyPr/>
          <a:lstStyle/>
          <a:p>
            <a:pPr algn="ctr"/>
            <a:r>
              <a:rPr lang="en-US" dirty="0"/>
              <a:t>Performance metrics</a:t>
            </a:r>
          </a:p>
        </p:txBody>
      </p:sp>
      <p:sp>
        <p:nvSpPr>
          <p:cNvPr id="7" name="Slide Number Placeholder 6"/>
          <p:cNvSpPr>
            <a:spLocks noGrp="1"/>
          </p:cNvSpPr>
          <p:nvPr>
            <p:ph type="sldNum" sz="quarter" idx="13"/>
          </p:nvPr>
        </p:nvSpPr>
        <p:spPr/>
        <p:txBody>
          <a:bodyPr/>
          <a:lstStyle/>
          <a:p>
            <a:fld id="{0387BFA4-7B70-4EF9-90A5-D3EB787A3DAE}" type="slidenum">
              <a:rPr lang="en-US" smtClean="0"/>
              <a:pPr/>
              <a:t>18</a:t>
            </a:fld>
            <a:endParaRPr lang="en-US" dirty="0"/>
          </a:p>
        </p:txBody>
      </p:sp>
      <p:sp>
        <p:nvSpPr>
          <p:cNvPr id="2" name="TextBox 1"/>
          <p:cNvSpPr txBox="1"/>
          <p:nvPr/>
        </p:nvSpPr>
        <p:spPr>
          <a:xfrm>
            <a:off x="692214" y="1232121"/>
            <a:ext cx="8175014" cy="2721685"/>
          </a:xfrm>
          <a:prstGeom prst="rect">
            <a:avLst/>
          </a:prstGeom>
          <a:noFill/>
        </p:spPr>
        <p:txBody>
          <a:bodyPr wrap="square" lIns="0" tIns="0" rIns="0" bIns="0" rtlCol="0">
            <a:noAutofit/>
          </a:bodyPr>
          <a:lstStyle/>
          <a:p>
            <a:pPr marL="685800" indent="-685800">
              <a:buFont typeface="Arial" panose="020B0604020202020204" pitchFamily="34" charset="0"/>
              <a:buChar char="•"/>
            </a:pPr>
            <a:r>
              <a:rPr lang="en-US" sz="2000" dirty="0">
                <a:solidFill>
                  <a:schemeClr val="bg1"/>
                </a:solidFill>
                <a:latin typeface="Georgia" panose="02040502050405020303" pitchFamily="18" charset="0"/>
              </a:rPr>
              <a:t>Speed of service is a focus</a:t>
            </a:r>
          </a:p>
          <a:p>
            <a:endParaRPr lang="en-US" sz="2000" dirty="0">
              <a:solidFill>
                <a:schemeClr val="bg1"/>
              </a:solidFill>
              <a:latin typeface="Georgia" panose="02040502050405020303" pitchFamily="18" charset="0"/>
            </a:endParaRPr>
          </a:p>
          <a:p>
            <a:pPr marL="685800" indent="-685800">
              <a:buFont typeface="Arial" panose="020B0604020202020204" pitchFamily="34" charset="0"/>
              <a:buChar char="•"/>
            </a:pPr>
            <a:r>
              <a:rPr lang="en-US" sz="2000" dirty="0">
                <a:solidFill>
                  <a:schemeClr val="bg1"/>
                </a:solidFill>
                <a:latin typeface="Georgia" panose="02040502050405020303" pitchFamily="18" charset="0"/>
              </a:rPr>
              <a:t>Measure and make visible transaction duration across all stores</a:t>
            </a:r>
          </a:p>
          <a:p>
            <a:endParaRPr lang="en-US" sz="2000" dirty="0">
              <a:solidFill>
                <a:schemeClr val="bg1"/>
              </a:solidFill>
              <a:latin typeface="Georgia" panose="02040502050405020303" pitchFamily="18" charset="0"/>
            </a:endParaRPr>
          </a:p>
          <a:p>
            <a:pPr marL="685800" indent="-685800">
              <a:buFont typeface="Arial" panose="020B0604020202020204" pitchFamily="34" charset="0"/>
              <a:buChar char="•"/>
            </a:pPr>
            <a:r>
              <a:rPr lang="en-US" sz="2000" dirty="0">
                <a:solidFill>
                  <a:schemeClr val="bg1"/>
                </a:solidFill>
                <a:latin typeface="Georgia" panose="02040502050405020303" pitchFamily="18" charset="0"/>
              </a:rPr>
              <a:t>Changes in technology (EMV) and operational processes (adding new beverages/food items) can now be inspected and validated</a:t>
            </a:r>
          </a:p>
          <a:p>
            <a:endParaRPr lang="en-US" sz="2000" dirty="0">
              <a:solidFill>
                <a:schemeClr val="bg1"/>
              </a:solidFill>
              <a:latin typeface="Georgia" panose="02040502050405020303" pitchFamily="18" charset="0"/>
            </a:endParaRPr>
          </a:p>
          <a:p>
            <a:pPr marL="685800" indent="-685800">
              <a:buFont typeface="Arial" panose="020B0604020202020204" pitchFamily="34" charset="0"/>
              <a:buChar char="•"/>
            </a:pPr>
            <a:r>
              <a:rPr lang="en-US" sz="2000" dirty="0">
                <a:solidFill>
                  <a:schemeClr val="bg1"/>
                </a:solidFill>
                <a:latin typeface="Georgia" panose="02040502050405020303" pitchFamily="18" charset="0"/>
              </a:rPr>
              <a:t>Reliability</a:t>
            </a:r>
          </a:p>
          <a:p>
            <a:pPr marL="1293813" lvl="1" indent="-685800">
              <a:buFont typeface="Arial" panose="020B0604020202020204" pitchFamily="34" charset="0"/>
              <a:buChar char="•"/>
            </a:pPr>
            <a:r>
              <a:rPr lang="en-US" sz="2000" dirty="0">
                <a:solidFill>
                  <a:schemeClr val="bg1"/>
                </a:solidFill>
                <a:latin typeface="Georgia" panose="02040502050405020303" pitchFamily="18" charset="0"/>
              </a:rPr>
              <a:t>MTTR</a:t>
            </a:r>
          </a:p>
          <a:p>
            <a:pPr marL="1293813" lvl="1" indent="-685800">
              <a:buFont typeface="Arial" panose="020B0604020202020204" pitchFamily="34" charset="0"/>
              <a:buChar char="•"/>
            </a:pPr>
            <a:r>
              <a:rPr lang="en-US" sz="2000" dirty="0">
                <a:solidFill>
                  <a:schemeClr val="bg1"/>
                </a:solidFill>
                <a:latin typeface="Georgia" panose="02040502050405020303" pitchFamily="18" charset="0"/>
              </a:rPr>
              <a:t>Incident count</a:t>
            </a:r>
          </a:p>
        </p:txBody>
      </p:sp>
    </p:spTree>
    <p:extLst>
      <p:ext uri="{BB962C8B-B14F-4D97-AF65-F5344CB8AC3E}">
        <p14:creationId xmlns:p14="http://schemas.microsoft.com/office/powerpoint/2010/main" val="28199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655677"/>
          </a:xfrm>
        </p:spPr>
        <p:txBody>
          <a:bodyPr/>
          <a:lstStyle/>
          <a:p>
            <a:pPr algn="ctr"/>
            <a:r>
              <a:rPr lang="en-US" dirty="0"/>
              <a:t>leadership expectations</a:t>
            </a:r>
          </a:p>
        </p:txBody>
      </p:sp>
      <p:sp>
        <p:nvSpPr>
          <p:cNvPr id="5" name="Text Placeholder 4"/>
          <p:cNvSpPr>
            <a:spLocks noGrp="1"/>
          </p:cNvSpPr>
          <p:nvPr>
            <p:ph type="body" sz="quarter" idx="10"/>
          </p:nvPr>
        </p:nvSpPr>
        <p:spPr/>
        <p:txBody>
          <a:bodyPr/>
          <a:lstStyle/>
          <a:p>
            <a:endParaRPr lang="en-US" dirty="0"/>
          </a:p>
          <a:p>
            <a:endParaRPr lang="en-US" dirty="0"/>
          </a:p>
          <a:p>
            <a:pPr lvl="1"/>
            <a:endParaRPr lang="en-US" dirty="0"/>
          </a:p>
          <a:p>
            <a:endParaRPr lang="en-US" dirty="0"/>
          </a:p>
        </p:txBody>
      </p:sp>
      <p:sp>
        <p:nvSpPr>
          <p:cNvPr id="6" name="Footer Placeholder 5"/>
          <p:cNvSpPr>
            <a:spLocks noGrp="1"/>
          </p:cNvSpPr>
          <p:nvPr>
            <p:ph type="ftr" sz="quarter" idx="12"/>
          </p:nvPr>
        </p:nvSpPr>
        <p:spPr/>
        <p:txBody>
          <a:bodyPr/>
          <a:lstStyle/>
          <a:p>
            <a:r>
              <a:rPr lang="en-US" dirty="0"/>
              <a:t>Starbucks Confidential – INTERNAL USE ONLY</a:t>
            </a:r>
          </a:p>
        </p:txBody>
      </p:sp>
      <p:sp>
        <p:nvSpPr>
          <p:cNvPr id="7" name="Slide Number Placeholder 6"/>
          <p:cNvSpPr>
            <a:spLocks noGrp="1"/>
          </p:cNvSpPr>
          <p:nvPr>
            <p:ph type="sldNum" sz="quarter" idx="13"/>
          </p:nvPr>
        </p:nvSpPr>
        <p:spPr/>
        <p:txBody>
          <a:bodyPr/>
          <a:lstStyle/>
          <a:p>
            <a:fld id="{0387BFA4-7B70-4EF9-90A5-D3EB787A3DAE}" type="slidenum">
              <a:rPr lang="en-US" smtClean="0"/>
              <a:pPr/>
              <a:t>19</a:t>
            </a:fld>
            <a:endParaRPr lang="en-US" dirty="0"/>
          </a:p>
        </p:txBody>
      </p:sp>
      <p:sp>
        <p:nvSpPr>
          <p:cNvPr id="2" name="TextBox 1"/>
          <p:cNvSpPr txBox="1"/>
          <p:nvPr/>
        </p:nvSpPr>
        <p:spPr>
          <a:xfrm>
            <a:off x="239151" y="985325"/>
            <a:ext cx="8785274" cy="3591438"/>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sz="1800" dirty="0">
                <a:solidFill>
                  <a:schemeClr val="bg1"/>
                </a:solidFill>
                <a:latin typeface="Georgia" panose="02040502050405020303" pitchFamily="18" charset="0"/>
              </a:rPr>
              <a:t>Living our mission and values</a:t>
            </a:r>
          </a:p>
          <a:p>
            <a:endParaRPr lang="en-US" sz="1800" dirty="0">
              <a:solidFill>
                <a:schemeClr val="bg1"/>
              </a:solidFill>
              <a:latin typeface="Georgia" panose="02040502050405020303" pitchFamily="18" charset="0"/>
            </a:endParaRPr>
          </a:p>
          <a:p>
            <a:pPr marL="893763" lvl="1" indent="-285750">
              <a:buFont typeface="Arial" panose="020B0604020202020204" pitchFamily="34" charset="0"/>
              <a:buChar char="•"/>
            </a:pPr>
            <a:r>
              <a:rPr lang="en-US" sz="1800" dirty="0">
                <a:solidFill>
                  <a:schemeClr val="bg1"/>
                </a:solidFill>
                <a:latin typeface="Georgia" panose="02040502050405020303" pitchFamily="18" charset="0"/>
              </a:rPr>
              <a:t>Creating a culture of warmth and belonging, where everyone is welcome</a:t>
            </a:r>
          </a:p>
          <a:p>
            <a:pPr marL="893763" lvl="1" indent="-285750">
              <a:buFont typeface="Arial" panose="020B0604020202020204" pitchFamily="34" charset="0"/>
              <a:buChar char="•"/>
            </a:pPr>
            <a:r>
              <a:rPr lang="en-US" sz="1800" dirty="0">
                <a:solidFill>
                  <a:schemeClr val="bg1"/>
                </a:solidFill>
                <a:latin typeface="Georgia" panose="02040502050405020303" pitchFamily="18" charset="0"/>
              </a:rPr>
              <a:t>Acting with courage, challenging the status quo and finding new ways to grow our company and each other</a:t>
            </a:r>
          </a:p>
          <a:p>
            <a:pPr marL="893763" lvl="1" indent="-285750">
              <a:buFont typeface="Arial" panose="020B0604020202020204" pitchFamily="34" charset="0"/>
              <a:buChar char="•"/>
            </a:pPr>
            <a:r>
              <a:rPr lang="en-US" sz="1800" dirty="0">
                <a:solidFill>
                  <a:schemeClr val="bg1"/>
                </a:solidFill>
                <a:latin typeface="Georgia" panose="02040502050405020303" pitchFamily="18" charset="0"/>
              </a:rPr>
              <a:t>Being present, connecting with transparency, dignity and respect</a:t>
            </a:r>
          </a:p>
          <a:p>
            <a:pPr marL="893763" lvl="1" indent="-285750">
              <a:buFont typeface="Arial" panose="020B0604020202020204" pitchFamily="34" charset="0"/>
              <a:buChar char="•"/>
            </a:pPr>
            <a:r>
              <a:rPr lang="en-US" sz="1800" dirty="0">
                <a:solidFill>
                  <a:schemeClr val="bg1"/>
                </a:solidFill>
                <a:latin typeface="Georgia" panose="02040502050405020303" pitchFamily="18" charset="0"/>
              </a:rPr>
              <a:t>Delivering our very best in all we do, holding ourselves accountable for results</a:t>
            </a:r>
          </a:p>
          <a:p>
            <a:pPr marL="285750" indent="-285750">
              <a:buFont typeface="Arial" panose="020B0604020202020204" pitchFamily="34" charset="0"/>
              <a:buChar char="•"/>
            </a:pPr>
            <a:endParaRPr lang="en-US" sz="1800" dirty="0">
              <a:solidFill>
                <a:schemeClr val="bg1"/>
              </a:solidFill>
              <a:latin typeface="Georgia" panose="02040502050405020303" pitchFamily="18" charset="0"/>
            </a:endParaRPr>
          </a:p>
          <a:p>
            <a:pPr marL="285750" indent="-285750">
              <a:buFont typeface="Arial" panose="020B0604020202020204" pitchFamily="34" charset="0"/>
              <a:buChar char="•"/>
            </a:pPr>
            <a:r>
              <a:rPr lang="en-US" sz="1800" dirty="0">
                <a:solidFill>
                  <a:schemeClr val="bg1"/>
                </a:solidFill>
                <a:latin typeface="Georgia" panose="02040502050405020303" pitchFamily="18" charset="0"/>
              </a:rPr>
              <a:t>Articulating the “why” behind every change</a:t>
            </a:r>
          </a:p>
          <a:p>
            <a:pPr marL="285750" indent="-285750">
              <a:buFont typeface="Arial" panose="020B0604020202020204" pitchFamily="34" charset="0"/>
              <a:buChar char="•"/>
            </a:pPr>
            <a:r>
              <a:rPr lang="en-US" sz="1800" dirty="0">
                <a:solidFill>
                  <a:schemeClr val="bg1"/>
                </a:solidFill>
                <a:latin typeface="Georgia" panose="02040502050405020303" pitchFamily="18" charset="0"/>
              </a:rPr>
              <a:t>Honoring and extracting reality</a:t>
            </a:r>
          </a:p>
          <a:p>
            <a:pPr marL="285750" indent="-285750">
              <a:buFont typeface="Arial" panose="020B0604020202020204" pitchFamily="34" charset="0"/>
              <a:buChar char="•"/>
            </a:pPr>
            <a:r>
              <a:rPr lang="en-US" sz="1800" dirty="0">
                <a:solidFill>
                  <a:schemeClr val="bg1"/>
                </a:solidFill>
                <a:latin typeface="Georgia" panose="02040502050405020303" pitchFamily="18" charset="0"/>
              </a:rPr>
              <a:t>Becoming students – Go &amp; See (not Go &amp; Tell)</a:t>
            </a:r>
          </a:p>
          <a:p>
            <a:pPr marL="285750" indent="-285750">
              <a:buFont typeface="Arial" panose="020B0604020202020204" pitchFamily="34" charset="0"/>
              <a:buChar char="•"/>
            </a:pPr>
            <a:r>
              <a:rPr lang="en-US" sz="1800" dirty="0">
                <a:solidFill>
                  <a:schemeClr val="bg1"/>
                </a:solidFill>
                <a:latin typeface="Georgia" panose="02040502050405020303" pitchFamily="18" charset="0"/>
              </a:rPr>
              <a:t>Becoming coaches – creating a learning culture</a:t>
            </a:r>
          </a:p>
          <a:p>
            <a:pPr marL="285750" indent="-285750">
              <a:buFont typeface="Arial" panose="020B0604020202020204" pitchFamily="34" charset="0"/>
              <a:buChar char="•"/>
            </a:pPr>
            <a:r>
              <a:rPr lang="en-US" sz="1800" dirty="0">
                <a:solidFill>
                  <a:schemeClr val="bg1"/>
                </a:solidFill>
                <a:latin typeface="Georgia" panose="02040502050405020303" pitchFamily="18" charset="0"/>
              </a:rPr>
              <a:t>Leading by example - actions matching words</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04444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75249"/>
          </a:xfrm>
        </p:spPr>
        <p:txBody>
          <a:bodyPr/>
          <a:lstStyle/>
          <a:p>
            <a:pPr algn="ctr"/>
            <a:r>
              <a:rPr lang="en-US" dirty="0"/>
              <a:t>My Journey</a:t>
            </a:r>
          </a:p>
        </p:txBody>
      </p:sp>
      <p:sp>
        <p:nvSpPr>
          <p:cNvPr id="5" name="Text Placeholder 4"/>
          <p:cNvSpPr>
            <a:spLocks noGrp="1"/>
          </p:cNvSpPr>
          <p:nvPr>
            <p:ph type="body" sz="quarter" idx="10"/>
          </p:nvPr>
        </p:nvSpPr>
        <p:spPr>
          <a:xfrm>
            <a:off x="3629463" y="883073"/>
            <a:ext cx="5250599" cy="3892730"/>
          </a:xfrm>
        </p:spPr>
        <p:txBody>
          <a:bodyPr/>
          <a:lstStyle/>
          <a:p>
            <a:r>
              <a:rPr lang="en-US" sz="2000" dirty="0"/>
              <a:t>Over 20 years in the technology industry</a:t>
            </a:r>
          </a:p>
          <a:p>
            <a:pPr marL="460375" lvl="2" indent="-285750">
              <a:buFont typeface="Arial" panose="020B0604020202020204" pitchFamily="34" charset="0"/>
              <a:buChar char="•"/>
            </a:pPr>
            <a:r>
              <a:rPr lang="en-US" sz="1600" dirty="0">
                <a:latin typeface="Georgia" panose="02040502050405020303" pitchFamily="18" charset="0"/>
              </a:rPr>
              <a:t>Started as an infrastructure engineer in Ops at two start-ups</a:t>
            </a:r>
          </a:p>
          <a:p>
            <a:pPr marL="460375" lvl="2" indent="-285750">
              <a:buFont typeface="Arial" panose="020B0604020202020204" pitchFamily="34" charset="0"/>
              <a:buChar char="•"/>
            </a:pPr>
            <a:r>
              <a:rPr lang="en-US" sz="1600" dirty="0">
                <a:latin typeface="Georgia" panose="02040502050405020303" pitchFamily="18" charset="0"/>
              </a:rPr>
              <a:t>Moved to Nordstrom for 14 years (held various roles in Ops and Dev, engineering and leadership)</a:t>
            </a:r>
          </a:p>
          <a:p>
            <a:pPr marL="460375" lvl="2" indent="-285750">
              <a:buFont typeface="Arial" panose="020B0604020202020204" pitchFamily="34" charset="0"/>
              <a:buChar char="•"/>
            </a:pPr>
            <a:r>
              <a:rPr lang="en-US" sz="1600" dirty="0">
                <a:latin typeface="Georgia" panose="02040502050405020303" pitchFamily="18" charset="0"/>
              </a:rPr>
              <a:t>Recently started at Starbucks as VP of Retail Tech</a:t>
            </a:r>
          </a:p>
          <a:p>
            <a:pPr marL="460375" lvl="2" indent="-285750">
              <a:buFont typeface="Arial" panose="020B0604020202020204" pitchFamily="34" charset="0"/>
              <a:buChar char="•"/>
            </a:pPr>
            <a:r>
              <a:rPr lang="en-US" sz="1600" dirty="0">
                <a:latin typeface="Georgia" panose="02040502050405020303" pitchFamily="18" charset="0"/>
              </a:rPr>
              <a:t>Very different to come in to an organization at a Senior leadership level</a:t>
            </a:r>
          </a:p>
          <a:p>
            <a:pPr marL="460375" lvl="2" indent="-285750">
              <a:buFont typeface="Arial" panose="020B0604020202020204" pitchFamily="34" charset="0"/>
              <a:buChar char="•"/>
            </a:pPr>
            <a:r>
              <a:rPr lang="en-US" sz="1600" dirty="0">
                <a:latin typeface="Georgia" panose="02040502050405020303" pitchFamily="18" charset="0"/>
              </a:rPr>
              <a:t>Starbucks alignment and awareness of DevOps</a:t>
            </a:r>
          </a:p>
          <a:p>
            <a:pPr lvl="1"/>
            <a:endParaRPr lang="en-US" sz="1600" dirty="0">
              <a:latin typeface="Georgia" panose="02040502050405020303" pitchFamily="18" charset="0"/>
            </a:endParaRPr>
          </a:p>
          <a:p>
            <a:pPr marL="260152" lvl="1"/>
            <a:r>
              <a:rPr lang="en-US" sz="1600" dirty="0"/>
              <a:t> </a:t>
            </a:r>
          </a:p>
          <a:p>
            <a:endParaRPr lang="en-US" dirty="0"/>
          </a:p>
          <a:p>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fld id="{0387BFA4-7B70-4EF9-90A5-D3EB787A3DAE}" type="slidenum">
              <a:rPr lang="en-US" smtClean="0"/>
              <a:pPr/>
              <a:t>2</a:t>
            </a:fld>
            <a:endParaRPr lang="en-US" dirty="0"/>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3472" y="744995"/>
            <a:ext cx="2343826" cy="4168885"/>
          </a:xfrm>
          <a:prstGeom prst="rect">
            <a:avLst/>
          </a:prstGeom>
        </p:spPr>
      </p:pic>
    </p:spTree>
    <p:extLst>
      <p:ext uri="{BB962C8B-B14F-4D97-AF65-F5344CB8AC3E}">
        <p14:creationId xmlns:p14="http://schemas.microsoft.com/office/powerpoint/2010/main" val="80362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52623"/>
          </a:xfrm>
        </p:spPr>
        <p:txBody>
          <a:bodyPr/>
          <a:lstStyle/>
          <a:p>
            <a:pPr algn="ctr"/>
            <a:r>
              <a:rPr lang="en-US" dirty="0"/>
              <a:t>Team Journey</a:t>
            </a:r>
          </a:p>
        </p:txBody>
      </p:sp>
      <p:sp>
        <p:nvSpPr>
          <p:cNvPr id="7" name="Slide Number Placeholder 6"/>
          <p:cNvSpPr>
            <a:spLocks noGrp="1"/>
          </p:cNvSpPr>
          <p:nvPr>
            <p:ph type="sldNum" sz="quarter" idx="13"/>
          </p:nvPr>
        </p:nvSpPr>
        <p:spPr/>
        <p:txBody>
          <a:bodyPr/>
          <a:lstStyle/>
          <a:p>
            <a:fld id="{0387BFA4-7B70-4EF9-90A5-D3EB787A3DAE}" type="slidenum">
              <a:rPr lang="en-US" smtClean="0"/>
              <a:pPr/>
              <a:t>20</a:t>
            </a:fld>
            <a:endParaRPr lang="en-US" dirty="0"/>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39980" y="1049876"/>
            <a:ext cx="6309840" cy="3530750"/>
          </a:xfrm>
          <a:prstGeom prst="rect">
            <a:avLst/>
          </a:prstGeom>
        </p:spPr>
      </p:pic>
    </p:spTree>
    <p:extLst>
      <p:ext uri="{BB962C8B-B14F-4D97-AF65-F5344CB8AC3E}">
        <p14:creationId xmlns:p14="http://schemas.microsoft.com/office/powerpoint/2010/main" val="17197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573"/>
            <a:ext cx="9144000" cy="644623"/>
          </a:xfrm>
        </p:spPr>
        <p:txBody>
          <a:bodyPr/>
          <a:lstStyle/>
          <a:p>
            <a:pPr algn="ctr"/>
            <a:r>
              <a:rPr lang="en-US" dirty="0"/>
              <a:t>What I need help with</a:t>
            </a:r>
          </a:p>
        </p:txBody>
      </p:sp>
      <p:sp>
        <p:nvSpPr>
          <p:cNvPr id="5" name="Text Placeholder 4"/>
          <p:cNvSpPr>
            <a:spLocks noGrp="1"/>
          </p:cNvSpPr>
          <p:nvPr>
            <p:ph type="body" sz="quarter" idx="10"/>
          </p:nvPr>
        </p:nvSpPr>
        <p:spPr>
          <a:xfrm>
            <a:off x="4276578" y="975360"/>
            <a:ext cx="4443561" cy="3601403"/>
          </a:xfrm>
        </p:spPr>
        <p:txBody>
          <a:bodyPr/>
          <a:lstStyle/>
          <a:p>
            <a:pPr marL="342900" indent="-342900">
              <a:buFont typeface="Arial" panose="020B0604020202020204" pitchFamily="34" charset="0"/>
              <a:buChar char="•"/>
            </a:pPr>
            <a:r>
              <a:rPr lang="en-US" i="0" dirty="0"/>
              <a:t>On-going sharing</a:t>
            </a:r>
          </a:p>
          <a:p>
            <a:pPr marL="342900" indent="-342900">
              <a:buFont typeface="Arial" panose="020B0604020202020204" pitchFamily="34" charset="0"/>
              <a:buChar char="•"/>
            </a:pPr>
            <a:r>
              <a:rPr lang="en-US" i="0" dirty="0"/>
              <a:t>To hear more stories about how leaders are investing in themselves and their talent to get ready for the future</a:t>
            </a:r>
          </a:p>
          <a:p>
            <a:endParaRPr lang="en-US" dirty="0"/>
          </a:p>
          <a:p>
            <a:pPr lvl="1"/>
            <a:endParaRPr lang="en-US" dirty="0"/>
          </a:p>
          <a:p>
            <a:endParaRPr lang="en-US" dirty="0"/>
          </a:p>
        </p:txBody>
      </p:sp>
      <p:sp>
        <p:nvSpPr>
          <p:cNvPr id="7" name="Slide Number Placeholder 6"/>
          <p:cNvSpPr>
            <a:spLocks noGrp="1"/>
          </p:cNvSpPr>
          <p:nvPr>
            <p:ph type="sldNum" sz="quarter" idx="13"/>
          </p:nvPr>
        </p:nvSpPr>
        <p:spPr/>
        <p:txBody>
          <a:bodyPr/>
          <a:lstStyle/>
          <a:p>
            <a:fld id="{0387BFA4-7B70-4EF9-90A5-D3EB787A3DAE}" type="slidenum">
              <a:rPr lang="en-US" smtClean="0"/>
              <a:pPr/>
              <a:t>21</a:t>
            </a:fld>
            <a:endParaRPr lang="en-US" dirty="0"/>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9295" y="975360"/>
            <a:ext cx="2754306" cy="3673197"/>
          </a:xfrm>
          <a:prstGeom prst="rect">
            <a:avLst/>
          </a:prstGeom>
        </p:spPr>
      </p:pic>
    </p:spTree>
    <p:extLst>
      <p:ext uri="{BB962C8B-B14F-4D97-AF65-F5344CB8AC3E}">
        <p14:creationId xmlns:p14="http://schemas.microsoft.com/office/powerpoint/2010/main" val="230582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3" name="Title 2"/>
          <p:cNvSpPr>
            <a:spLocks noGrp="1"/>
          </p:cNvSpPr>
          <p:nvPr>
            <p:ph type="ctrTitle"/>
          </p:nvPr>
        </p:nvSpPr>
        <p:spPr>
          <a:xfrm>
            <a:off x="0" y="1131570"/>
            <a:ext cx="9144000" cy="1485900"/>
          </a:xfrm>
        </p:spPr>
        <p:txBody>
          <a:bodyPr/>
          <a:lstStyle/>
          <a:p>
            <a:pPr algn="ctr"/>
            <a:r>
              <a:rPr lang="en-US" dirty="0"/>
              <a:t>Question &amp; Answer</a:t>
            </a:r>
          </a:p>
        </p:txBody>
      </p:sp>
    </p:spTree>
    <p:extLst>
      <p:ext uri="{BB962C8B-B14F-4D97-AF65-F5344CB8AC3E}">
        <p14:creationId xmlns:p14="http://schemas.microsoft.com/office/powerpoint/2010/main" val="390235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3" name="Title 2"/>
          <p:cNvSpPr>
            <a:spLocks noGrp="1"/>
          </p:cNvSpPr>
          <p:nvPr>
            <p:ph type="ctrTitle"/>
          </p:nvPr>
        </p:nvSpPr>
        <p:spPr>
          <a:xfrm>
            <a:off x="0" y="754380"/>
            <a:ext cx="9144000" cy="1783080"/>
          </a:xfrm>
        </p:spPr>
        <p:txBody>
          <a:bodyPr/>
          <a:lstStyle/>
          <a:p>
            <a:pPr algn="ctr"/>
            <a:r>
              <a:rPr lang="en-US" dirty="0"/>
              <a:t>Welcome to Starbucks </a:t>
            </a:r>
          </a:p>
        </p:txBody>
      </p:sp>
    </p:spTree>
    <p:extLst>
      <p:ext uri="{BB962C8B-B14F-4D97-AF65-F5344CB8AC3E}">
        <p14:creationId xmlns:p14="http://schemas.microsoft.com/office/powerpoint/2010/main" val="40798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879755"/>
          </a:xfrm>
        </p:spPr>
        <p:txBody>
          <a:bodyPr/>
          <a:lstStyle/>
          <a:p>
            <a:pPr algn="ctr"/>
            <a:r>
              <a:rPr lang="en-US" dirty="0"/>
              <a:t>Starbucks store growth</a:t>
            </a:r>
          </a:p>
        </p:txBody>
      </p:sp>
      <p:sp>
        <p:nvSpPr>
          <p:cNvPr id="7" name="Slide Number Placeholder 6"/>
          <p:cNvSpPr>
            <a:spLocks noGrp="1"/>
          </p:cNvSpPr>
          <p:nvPr>
            <p:ph type="sldNum" sz="quarter" idx="13"/>
          </p:nvPr>
        </p:nvSpPr>
        <p:spPr/>
        <p:txBody>
          <a:bodyPr/>
          <a:lstStyle/>
          <a:p>
            <a:fld id="{0387BFA4-7B70-4EF9-90A5-D3EB787A3DAE}" type="slidenum">
              <a:rPr lang="en-US" smtClean="0"/>
              <a:pPr/>
              <a:t>4</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200038675"/>
              </p:ext>
            </p:extLst>
          </p:nvPr>
        </p:nvGraphicFramePr>
        <p:xfrm>
          <a:off x="220276" y="1098786"/>
          <a:ext cx="4674453" cy="345257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5787614" y="1484555"/>
            <a:ext cx="2987552" cy="2807746"/>
          </a:xfrm>
          <a:prstGeom prst="rect">
            <a:avLst/>
          </a:prstGeom>
          <a:noFill/>
        </p:spPr>
        <p:txBody>
          <a:bodyPr wrap="square" lIns="0" tIns="0" rIns="0" bIns="0" rtlCol="0">
            <a:noAutofit/>
          </a:bodyPr>
          <a:lstStyle/>
          <a:p>
            <a:r>
              <a:rPr lang="en-US" sz="3200" dirty="0">
                <a:solidFill>
                  <a:schemeClr val="bg1"/>
                </a:solidFill>
              </a:rPr>
              <a:t>24,000+ stores</a:t>
            </a:r>
          </a:p>
          <a:p>
            <a:endParaRPr lang="en-US" sz="3200" dirty="0">
              <a:solidFill>
                <a:schemeClr val="bg1"/>
              </a:solidFill>
            </a:endParaRPr>
          </a:p>
          <a:p>
            <a:r>
              <a:rPr lang="en-US" sz="3200" dirty="0">
                <a:solidFill>
                  <a:schemeClr val="bg1"/>
                </a:solidFill>
              </a:rPr>
              <a:t>70 countries</a:t>
            </a:r>
          </a:p>
          <a:p>
            <a:endParaRPr lang="en-US" sz="3200" dirty="0">
              <a:solidFill>
                <a:schemeClr val="bg1"/>
              </a:solidFill>
            </a:endParaRPr>
          </a:p>
        </p:txBody>
      </p:sp>
    </p:spTree>
    <p:extLst>
      <p:ext uri="{BB962C8B-B14F-4D97-AF65-F5344CB8AC3E}">
        <p14:creationId xmlns:p14="http://schemas.microsoft.com/office/powerpoint/2010/main" val="218234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1" y="0"/>
            <a:ext cx="9141619" cy="5143500"/>
          </a:xfrm>
          <a:prstGeom prst="rect">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solidFill>
                <a:prstClr val="white"/>
              </a:solidFill>
            </a:endParaRPr>
          </a:p>
        </p:txBody>
      </p:sp>
      <p:pic>
        <p:nvPicPr>
          <p:cNvPr id="29" name="Picture 2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52" y="1707777"/>
            <a:ext cx="3024800" cy="1707776"/>
          </a:xfrm>
          <a:prstGeom prst="rect">
            <a:avLst/>
          </a:prstGeom>
        </p:spPr>
      </p:pic>
      <p:pic>
        <p:nvPicPr>
          <p:cNvPr id="9" name="Picture 8"/>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21793" y="3429003"/>
            <a:ext cx="3028160" cy="1714501"/>
          </a:xfrm>
          <a:prstGeom prst="rect">
            <a:avLst/>
          </a:prstGeom>
        </p:spPr>
      </p:pic>
      <p:pic>
        <p:nvPicPr>
          <p:cNvPr id="30" name="Picture 29"/>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952" y="0"/>
            <a:ext cx="3024800" cy="1701048"/>
          </a:xfrm>
          <a:prstGeom prst="rect">
            <a:avLst/>
          </a:prstGeom>
        </p:spPr>
      </p:pic>
      <p:pic>
        <p:nvPicPr>
          <p:cNvPr id="31" name="Picture 30"/>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135657" y="4"/>
            <a:ext cx="3007153" cy="1714499"/>
          </a:xfrm>
          <a:prstGeom prst="rect">
            <a:avLst/>
          </a:prstGeom>
        </p:spPr>
      </p:pic>
      <p:pic>
        <p:nvPicPr>
          <p:cNvPr id="32" name="Picture 31"/>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5952" y="3429002"/>
            <a:ext cx="3024800" cy="1727953"/>
          </a:xfrm>
          <a:prstGeom prst="rect">
            <a:avLst/>
          </a:prstGeom>
        </p:spPr>
      </p:pic>
      <p:pic>
        <p:nvPicPr>
          <p:cNvPr id="33" name="Picture 32"/>
          <p:cNvPicPr>
            <a:picLocks noChangeAspect="1"/>
          </p:cNvPicPr>
          <p:nvPr/>
        </p:nvPicPr>
        <p:blipFill rotWithShape="1">
          <a:blip r:embed="rId8" cstate="email">
            <a:extLst>
              <a:ext uri="{28A0092B-C50C-407E-A947-70E740481C1C}">
                <a14:useLocalDpi xmlns:a14="http://schemas.microsoft.com/office/drawing/2010/main"/>
              </a:ext>
            </a:extLst>
          </a:blip>
          <a:srcRect l="-112"/>
          <a:stretch/>
        </p:blipFill>
        <p:spPr>
          <a:xfrm>
            <a:off x="6135658" y="1727948"/>
            <a:ext cx="3007154" cy="1694328"/>
          </a:xfrm>
          <a:prstGeom prst="rect">
            <a:avLst/>
          </a:prstGeom>
        </p:spPr>
      </p:pic>
      <p:pic>
        <p:nvPicPr>
          <p:cNvPr id="5" name="Picture 4"/>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029353" y="0"/>
            <a:ext cx="3085298" cy="5143500"/>
          </a:xfrm>
          <a:prstGeom prst="rect">
            <a:avLst/>
          </a:prstGeom>
        </p:spPr>
      </p:pic>
      <p:cxnSp>
        <p:nvCxnSpPr>
          <p:cNvPr id="18" name="Straight Connector 17"/>
          <p:cNvCxnSpPr/>
          <p:nvPr/>
        </p:nvCxnSpPr>
        <p:spPr>
          <a:xfrm>
            <a:off x="3029351" y="0"/>
            <a:ext cx="0" cy="51435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125152" y="0"/>
            <a:ext cx="0" cy="51435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193" y="1714499"/>
            <a:ext cx="30281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193" y="3422275"/>
            <a:ext cx="30281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114651" y="1717860"/>
            <a:ext cx="30281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114651" y="3415550"/>
            <a:ext cx="30281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029353" y="657532"/>
            <a:ext cx="3099161" cy="553998"/>
          </a:xfrm>
          <a:prstGeom prst="rect">
            <a:avLst/>
          </a:prstGeom>
          <a:noFill/>
        </p:spPr>
        <p:txBody>
          <a:bodyPr wrap="square" rtlCol="0">
            <a:spAutoFit/>
          </a:bodyPr>
          <a:lstStyle/>
          <a:p>
            <a:pPr algn="ctr"/>
            <a:r>
              <a:rPr lang="en-US" sz="3000" dirty="0">
                <a:solidFill>
                  <a:prstClr val="white"/>
                </a:solidFill>
                <a:latin typeface="Century Gothic" charset="0"/>
                <a:ea typeface="Century Gothic" charset="0"/>
                <a:cs typeface="Century Gothic" charset="0"/>
              </a:rPr>
              <a:t>POINT OF SALE</a:t>
            </a:r>
          </a:p>
        </p:txBody>
      </p:sp>
      <p:cxnSp>
        <p:nvCxnSpPr>
          <p:cNvPr id="36" name="Straight Connector 35"/>
          <p:cNvCxnSpPr/>
          <p:nvPr/>
        </p:nvCxnSpPr>
        <p:spPr>
          <a:xfrm>
            <a:off x="3172402" y="1178360"/>
            <a:ext cx="281306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6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2"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par>
                                <p:cTn id="14" presetID="22" presetClass="entr" presetSubtype="2"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right)">
                                      <p:cBhvr>
                                        <p:cTn id="16" dur="500"/>
                                        <p:tgtEl>
                                          <p:spTgt spid="23"/>
                                        </p:tgtEl>
                                      </p:cBhvr>
                                    </p:animEffect>
                                  </p:childTnLst>
                                </p:cTn>
                              </p:par>
                              <p:par>
                                <p:cTn id="17" presetID="22" presetClass="entr" presetSubtype="8"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childTnLst>
                          </p:cTn>
                        </p:par>
                        <p:par>
                          <p:cTn id="46" fill="hold">
                            <p:stCondLst>
                              <p:cond delay="1500"/>
                            </p:stCondLst>
                            <p:childTnLst>
                              <p:par>
                                <p:cTn id="47" presetID="16" presetClass="entr" presetSubtype="37"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barn(outVertical)">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1232452"/>
          </a:xfrm>
        </p:spPr>
        <p:txBody>
          <a:bodyPr/>
          <a:lstStyle/>
          <a:p>
            <a:pPr algn="ctr"/>
            <a:r>
              <a:rPr lang="en-US" dirty="0"/>
              <a:t>Point of sale</a:t>
            </a:r>
            <a:br>
              <a:rPr lang="en-US" dirty="0"/>
            </a:br>
            <a:r>
              <a:rPr lang="en-US" dirty="0"/>
              <a:t>innovation accelerator</a:t>
            </a:r>
          </a:p>
        </p:txBody>
      </p:sp>
      <p:sp>
        <p:nvSpPr>
          <p:cNvPr id="7" name="Slide Number Placeholder 6"/>
          <p:cNvSpPr>
            <a:spLocks noGrp="1"/>
          </p:cNvSpPr>
          <p:nvPr>
            <p:ph type="sldNum" sz="quarter" idx="13"/>
          </p:nvPr>
        </p:nvSpPr>
        <p:spPr/>
        <p:txBody>
          <a:bodyPr/>
          <a:lstStyle/>
          <a:p>
            <a:fld id="{0387BFA4-7B70-4EF9-90A5-D3EB787A3DAE}" type="slidenum">
              <a:rPr lang="en-US" smtClean="0"/>
              <a:pPr/>
              <a:t>6</a:t>
            </a:fld>
            <a:endParaRPr lang="en-US" dirty="0"/>
          </a:p>
        </p:txBody>
      </p:sp>
      <p:sp>
        <p:nvSpPr>
          <p:cNvPr id="5" name="Text Placeholder 4"/>
          <p:cNvSpPr>
            <a:spLocks noGrp="1"/>
          </p:cNvSpPr>
          <p:nvPr>
            <p:ph type="body" sz="quarter" idx="10"/>
          </p:nvPr>
        </p:nvSpPr>
        <p:spPr>
          <a:xfrm>
            <a:off x="570155" y="1936376"/>
            <a:ext cx="8149983" cy="2500537"/>
          </a:xfrm>
        </p:spPr>
        <p:txBody>
          <a:bodyPr/>
          <a:lstStyle/>
          <a:p>
            <a:pPr marL="342900" indent="-342900">
              <a:buFont typeface="Arial" panose="020B0604020202020204" pitchFamily="34" charset="0"/>
              <a:buChar char="•"/>
            </a:pPr>
            <a:r>
              <a:rPr lang="en-US" i="0" dirty="0"/>
              <a:t>We need to continue to unlock the capability</a:t>
            </a:r>
          </a:p>
          <a:p>
            <a:endParaRPr lang="en-US" i="0" dirty="0"/>
          </a:p>
          <a:p>
            <a:pPr marL="342900" indent="-342900">
              <a:buFont typeface="Arial" panose="020B0604020202020204" pitchFamily="34" charset="0"/>
              <a:buChar char="•"/>
            </a:pPr>
            <a:r>
              <a:rPr lang="en-US" i="0" dirty="0"/>
              <a:t>Technology should be the enabler for delivering value</a:t>
            </a:r>
          </a:p>
          <a:p>
            <a:endParaRPr lang="en-US" i="0" dirty="0"/>
          </a:p>
          <a:p>
            <a:pPr marL="342900" indent="-342900">
              <a:buFont typeface="Arial" panose="020B0604020202020204" pitchFamily="34" charset="0"/>
              <a:buChar char="•"/>
            </a:pPr>
            <a:r>
              <a:rPr lang="en-US" i="0" dirty="0"/>
              <a:t>It’s an amazing customer experience and now it’s all about improving and scaling/growth</a:t>
            </a:r>
          </a:p>
          <a:p>
            <a:endParaRPr lang="en-US" dirty="0"/>
          </a:p>
          <a:p>
            <a:endParaRPr lang="en-US" dirty="0"/>
          </a:p>
        </p:txBody>
      </p:sp>
    </p:spTree>
    <p:extLst>
      <p:ext uri="{BB962C8B-B14F-4D97-AF65-F5344CB8AC3E}">
        <p14:creationId xmlns:p14="http://schemas.microsoft.com/office/powerpoint/2010/main" val="150792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3" name="Title 2"/>
          <p:cNvSpPr>
            <a:spLocks noGrp="1"/>
          </p:cNvSpPr>
          <p:nvPr>
            <p:ph type="ctrTitle"/>
          </p:nvPr>
        </p:nvSpPr>
        <p:spPr>
          <a:xfrm>
            <a:off x="0" y="845820"/>
            <a:ext cx="9144000" cy="1668780"/>
          </a:xfrm>
        </p:spPr>
        <p:txBody>
          <a:bodyPr/>
          <a:lstStyle/>
          <a:p>
            <a:pPr algn="ctr"/>
            <a:r>
              <a:rPr lang="en-US" dirty="0"/>
              <a:t>STARBUCKS Technology transformation</a:t>
            </a:r>
          </a:p>
        </p:txBody>
      </p:sp>
    </p:spTree>
    <p:extLst>
      <p:ext uri="{BB962C8B-B14F-4D97-AF65-F5344CB8AC3E}">
        <p14:creationId xmlns:p14="http://schemas.microsoft.com/office/powerpoint/2010/main" val="54180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148"/>
            <a:ext cx="9144000" cy="670749"/>
          </a:xfrm>
        </p:spPr>
        <p:txBody>
          <a:bodyPr/>
          <a:lstStyle/>
          <a:p>
            <a:pPr algn="ctr"/>
            <a:r>
              <a:rPr lang="en-US" dirty="0"/>
              <a:t>STARBUCKS mission &amp; values</a:t>
            </a:r>
          </a:p>
        </p:txBody>
      </p:sp>
      <p:sp>
        <p:nvSpPr>
          <p:cNvPr id="5" name="Text Placeholder 4"/>
          <p:cNvSpPr>
            <a:spLocks noGrp="1"/>
          </p:cNvSpPr>
          <p:nvPr>
            <p:ph type="body" sz="quarter" idx="10"/>
          </p:nvPr>
        </p:nvSpPr>
        <p:spPr>
          <a:xfrm>
            <a:off x="172123" y="1079864"/>
            <a:ext cx="8806414" cy="3892730"/>
          </a:xfrm>
        </p:spPr>
        <p:txBody>
          <a:bodyPr/>
          <a:lstStyle/>
          <a:p>
            <a:r>
              <a:rPr lang="en-US" sz="1600" i="0" dirty="0"/>
              <a:t>OUR MISSION</a:t>
            </a:r>
          </a:p>
          <a:p>
            <a:r>
              <a:rPr lang="en-US" sz="1600" i="0" dirty="0"/>
              <a:t>To inspire and nurture the human spirit – one person, one cup, and one neighborhood at a time.</a:t>
            </a:r>
          </a:p>
          <a:p>
            <a:endParaRPr lang="en-US" sz="1600" i="0" dirty="0"/>
          </a:p>
          <a:p>
            <a:r>
              <a:rPr lang="en-US" sz="1600" i="0" dirty="0"/>
              <a:t>OUR VALUES</a:t>
            </a:r>
          </a:p>
          <a:p>
            <a:r>
              <a:rPr lang="en-US" sz="1600" i="0" dirty="0"/>
              <a:t>With our partners, our coffee and our customers at our core, we live these values:</a:t>
            </a:r>
          </a:p>
          <a:p>
            <a:pPr marL="171450" indent="-171450">
              <a:buFont typeface="Arial" panose="020B0604020202020204" pitchFamily="34" charset="0"/>
              <a:buChar char="•"/>
            </a:pPr>
            <a:r>
              <a:rPr lang="en-US" sz="1600" i="0" dirty="0"/>
              <a:t>      Creating a culture of warmth and belonging, where everyone is welcome.</a:t>
            </a:r>
          </a:p>
          <a:p>
            <a:pPr marL="171450" indent="-171450">
              <a:buFont typeface="Arial" panose="020B0604020202020204" pitchFamily="34" charset="0"/>
              <a:buChar char="•"/>
            </a:pPr>
            <a:r>
              <a:rPr lang="en-US" sz="1600" i="0" dirty="0"/>
              <a:t>      Acting with courage, challenging the status quo and finding new ways to grow our company and each other.</a:t>
            </a:r>
          </a:p>
          <a:p>
            <a:pPr marL="171450" indent="-171450">
              <a:buFont typeface="Arial" panose="020B0604020202020204" pitchFamily="34" charset="0"/>
              <a:buChar char="•"/>
            </a:pPr>
            <a:r>
              <a:rPr lang="en-US" sz="1600" i="0" dirty="0"/>
              <a:t>      Being present, connecting with transparency, dignity and respect.</a:t>
            </a:r>
          </a:p>
          <a:p>
            <a:pPr marL="171450" indent="-171450">
              <a:buFont typeface="Arial" panose="020B0604020202020204" pitchFamily="34" charset="0"/>
              <a:buChar char="•"/>
            </a:pPr>
            <a:r>
              <a:rPr lang="en-US" sz="1600" i="0" dirty="0"/>
              <a:t>      Delivering our very best in all we do, holding ourselves accountable for results.</a:t>
            </a:r>
          </a:p>
          <a:p>
            <a:endParaRPr lang="en-US" sz="1600" i="0" dirty="0"/>
          </a:p>
          <a:p>
            <a:r>
              <a:rPr lang="en-US" sz="1600" i="0" dirty="0"/>
              <a:t>We are performance driven, through the lens of humanity.</a:t>
            </a:r>
          </a:p>
          <a:p>
            <a:endParaRPr lang="en-US" dirty="0"/>
          </a:p>
          <a:p>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fld id="{0387BFA4-7B70-4EF9-90A5-D3EB787A3DAE}" type="slidenum">
              <a:rPr lang="en-US" smtClean="0"/>
              <a:pPr/>
              <a:t>8</a:t>
            </a:fld>
            <a:endParaRPr lang="en-US" dirty="0"/>
          </a:p>
        </p:txBody>
      </p:sp>
    </p:spTree>
    <p:extLst>
      <p:ext uri="{BB962C8B-B14F-4D97-AF65-F5344CB8AC3E}">
        <p14:creationId xmlns:p14="http://schemas.microsoft.com/office/powerpoint/2010/main" val="147465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263" y="315313"/>
            <a:ext cx="7670068" cy="658294"/>
          </a:xfrm>
        </p:spPr>
        <p:txBody>
          <a:bodyPr/>
          <a:lstStyle/>
          <a:p>
            <a:r>
              <a:rPr lang="en-US" dirty="0">
                <a:solidFill>
                  <a:schemeClr val="bg1"/>
                </a:solidFill>
                <a:latin typeface="Arial" panose="020B0604020202020204" pitchFamily="34" charset="0"/>
                <a:ea typeface="Century Gothic" charset="0"/>
                <a:cs typeface="Arial" panose="020B0604020202020204" pitchFamily="34" charset="0"/>
              </a:rPr>
              <a:t>Starbucks Technology</a:t>
            </a:r>
          </a:p>
        </p:txBody>
      </p:sp>
      <p:sp>
        <p:nvSpPr>
          <p:cNvPr id="3" name="Text Placeholder 2"/>
          <p:cNvSpPr>
            <a:spLocks noGrp="1"/>
          </p:cNvSpPr>
          <p:nvPr>
            <p:ph type="body" sz="quarter" idx="10"/>
          </p:nvPr>
        </p:nvSpPr>
        <p:spPr>
          <a:xfrm>
            <a:off x="895350" y="1256478"/>
            <a:ext cx="7824789" cy="3401041"/>
          </a:xfrm>
        </p:spPr>
        <p:txBody>
          <a:bodyPr/>
          <a:lstStyle/>
          <a:p>
            <a:endParaRPr lang="en-US" dirty="0"/>
          </a:p>
          <a:p>
            <a:endParaRPr lang="en-US" dirty="0"/>
          </a:p>
          <a:p>
            <a:endParaRPr lang="en-US" dirty="0"/>
          </a:p>
          <a:p>
            <a:endParaRPr lang="en-US" dirty="0"/>
          </a:p>
        </p:txBody>
      </p:sp>
      <p:sp>
        <p:nvSpPr>
          <p:cNvPr id="4" name="Footer Placeholder 3"/>
          <p:cNvSpPr>
            <a:spLocks noGrp="1"/>
          </p:cNvSpPr>
          <p:nvPr>
            <p:ph type="ftr" sz="quarter" idx="12"/>
          </p:nvPr>
        </p:nvSpPr>
        <p:spPr/>
        <p:txBody>
          <a:bodyPr/>
          <a:lstStyle/>
          <a:p>
            <a:r>
              <a:rPr lang="en-US"/>
              <a:t>Starbucks Confidential – INTERNAL USE ONLY</a:t>
            </a:r>
            <a:endParaRPr lang="en-US" dirty="0"/>
          </a:p>
        </p:txBody>
      </p:sp>
      <p:sp>
        <p:nvSpPr>
          <p:cNvPr id="5" name="Slide Number Placeholder 4"/>
          <p:cNvSpPr>
            <a:spLocks noGrp="1"/>
          </p:cNvSpPr>
          <p:nvPr>
            <p:ph type="sldNum" sz="quarter" idx="13"/>
          </p:nvPr>
        </p:nvSpPr>
        <p:spPr/>
        <p:txBody>
          <a:bodyPr/>
          <a:lstStyle/>
          <a:p>
            <a:fld id="{0387BFA4-7B70-4EF9-90A5-D3EB787A3DAE}" type="slidenum">
              <a:rPr lang="en-US" smtClean="0"/>
              <a:pPr/>
              <a:t>9</a:t>
            </a:fld>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5169" y="315311"/>
            <a:ext cx="705886" cy="791970"/>
          </a:xfrm>
          <a:prstGeom prst="rect">
            <a:avLst/>
          </a:prstGeom>
        </p:spPr>
      </p:pic>
      <p:cxnSp>
        <p:nvCxnSpPr>
          <p:cNvPr id="10" name="Straight Connector 9"/>
          <p:cNvCxnSpPr/>
          <p:nvPr/>
        </p:nvCxnSpPr>
        <p:spPr>
          <a:xfrm>
            <a:off x="1181055" y="1514475"/>
            <a:ext cx="0" cy="3062288"/>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1341998" y="1514475"/>
            <a:ext cx="2664258" cy="830997"/>
          </a:xfrm>
          <a:prstGeom prst="rect">
            <a:avLst/>
          </a:prstGeom>
        </p:spPr>
        <p:txBody>
          <a:bodyPr wrap="square">
            <a:spAutoFit/>
          </a:bodyPr>
          <a:lstStyle/>
          <a:p>
            <a:r>
              <a:rPr lang="en-US" sz="2400" dirty="0">
                <a:solidFill>
                  <a:schemeClr val="bg1"/>
                </a:solidFill>
                <a:latin typeface="Georgia" panose="02040502050405020303" pitchFamily="18" charset="0"/>
                <a:ea typeface="Century Gothic" charset="0"/>
                <a:cs typeface="Century Gothic" charset="0"/>
              </a:rPr>
              <a:t>Talented </a:t>
            </a:r>
          </a:p>
          <a:p>
            <a:r>
              <a:rPr lang="en-US" sz="2400" dirty="0">
                <a:solidFill>
                  <a:schemeClr val="bg1"/>
                </a:solidFill>
                <a:latin typeface="Georgia" panose="02040502050405020303" pitchFamily="18" charset="0"/>
                <a:ea typeface="Century Gothic" charset="0"/>
                <a:cs typeface="Century Gothic" charset="0"/>
              </a:rPr>
              <a:t>Technologists </a:t>
            </a:r>
          </a:p>
        </p:txBody>
      </p:sp>
      <p:sp>
        <p:nvSpPr>
          <p:cNvPr id="12" name="TextBox 11"/>
          <p:cNvSpPr txBox="1"/>
          <p:nvPr/>
        </p:nvSpPr>
        <p:spPr>
          <a:xfrm>
            <a:off x="1407779" y="2637757"/>
            <a:ext cx="2328761" cy="914400"/>
          </a:xfrm>
          <a:prstGeom prst="rect">
            <a:avLst/>
          </a:prstGeom>
          <a:noFill/>
        </p:spPr>
        <p:txBody>
          <a:bodyPr wrap="none" lIns="0" tIns="0" rIns="0" bIns="0" rtlCol="0">
            <a:noAutofit/>
          </a:bodyPr>
          <a:lstStyle/>
          <a:p>
            <a:r>
              <a:rPr lang="en-US" sz="2400" dirty="0">
                <a:solidFill>
                  <a:schemeClr val="bg1"/>
                </a:solidFill>
                <a:latin typeface="Georgia" panose="02040502050405020303" pitchFamily="18" charset="0"/>
              </a:rPr>
              <a:t>Delivering</a:t>
            </a:r>
          </a:p>
          <a:p>
            <a:r>
              <a:rPr lang="en-US" sz="2400" dirty="0">
                <a:solidFill>
                  <a:schemeClr val="bg1"/>
                </a:solidFill>
                <a:latin typeface="Georgia" panose="02040502050405020303" pitchFamily="18" charset="0"/>
              </a:rPr>
              <a:t>Today</a:t>
            </a:r>
          </a:p>
        </p:txBody>
      </p:sp>
      <p:sp>
        <p:nvSpPr>
          <p:cNvPr id="13" name="TextBox 12"/>
          <p:cNvSpPr txBox="1"/>
          <p:nvPr/>
        </p:nvSpPr>
        <p:spPr>
          <a:xfrm flipH="1">
            <a:off x="1407779" y="3703648"/>
            <a:ext cx="2361650" cy="815724"/>
          </a:xfrm>
          <a:prstGeom prst="rect">
            <a:avLst/>
          </a:prstGeom>
          <a:noFill/>
        </p:spPr>
        <p:txBody>
          <a:bodyPr wrap="square" lIns="0" tIns="0" rIns="0" bIns="0" rtlCol="0">
            <a:noAutofit/>
          </a:bodyPr>
          <a:lstStyle/>
          <a:p>
            <a:r>
              <a:rPr lang="en-US" sz="2400" dirty="0">
                <a:solidFill>
                  <a:schemeClr val="bg1"/>
                </a:solidFill>
                <a:latin typeface="Georgia" panose="02040502050405020303" pitchFamily="18" charset="0"/>
                <a:ea typeface="Century Gothic" charset="0"/>
                <a:cs typeface="Century Gothic" charset="0"/>
              </a:rPr>
              <a:t>Leading Into </a:t>
            </a:r>
          </a:p>
          <a:p>
            <a:r>
              <a:rPr lang="en-US" sz="2400" dirty="0">
                <a:solidFill>
                  <a:schemeClr val="bg1"/>
                </a:solidFill>
                <a:latin typeface="Georgia" panose="02040502050405020303" pitchFamily="18" charset="0"/>
                <a:ea typeface="Century Gothic" charset="0"/>
                <a:cs typeface="Century Gothic" charset="0"/>
              </a:rPr>
              <a:t>The Future</a:t>
            </a:r>
          </a:p>
        </p:txBody>
      </p:sp>
      <p:sp>
        <p:nvSpPr>
          <p:cNvPr id="14" name="TextBox 13"/>
          <p:cNvSpPr txBox="1"/>
          <p:nvPr/>
        </p:nvSpPr>
        <p:spPr>
          <a:xfrm>
            <a:off x="4243079" y="1664340"/>
            <a:ext cx="4383336" cy="624949"/>
          </a:xfrm>
          <a:prstGeom prst="rect">
            <a:avLst/>
          </a:prstGeom>
          <a:noFill/>
        </p:spPr>
        <p:txBody>
          <a:bodyPr wrap="square" lIns="0" tIns="0" rIns="0" bIns="0" rtlCol="0">
            <a:noAutofit/>
          </a:bodyPr>
          <a:lstStyle/>
          <a:p>
            <a:r>
              <a:rPr lang="en-US" sz="1800" dirty="0">
                <a:solidFill>
                  <a:schemeClr val="bg1"/>
                </a:solidFill>
                <a:latin typeface="Georgia" panose="02040502050405020303" pitchFamily="18" charset="0"/>
                <a:ea typeface="Century Gothic" charset="0"/>
                <a:cs typeface="Century Gothic" charset="0"/>
              </a:rPr>
              <a:t>Confident, curious, accomplished &amp; proud</a:t>
            </a:r>
          </a:p>
          <a:p>
            <a:r>
              <a:rPr lang="en-US" sz="1800" dirty="0">
                <a:solidFill>
                  <a:schemeClr val="bg1"/>
                </a:solidFill>
                <a:latin typeface="Georgia" panose="02040502050405020303" pitchFamily="18" charset="0"/>
                <a:ea typeface="Century Gothic" charset="0"/>
                <a:cs typeface="Century Gothic" charset="0"/>
              </a:rPr>
              <a:t>Trusted, valued, transparent &amp; insightful</a:t>
            </a:r>
          </a:p>
        </p:txBody>
      </p:sp>
      <p:sp>
        <p:nvSpPr>
          <p:cNvPr id="15" name="TextBox 14"/>
          <p:cNvSpPr txBox="1"/>
          <p:nvPr/>
        </p:nvSpPr>
        <p:spPr>
          <a:xfrm>
            <a:off x="4256235" y="2822141"/>
            <a:ext cx="4552265" cy="631528"/>
          </a:xfrm>
          <a:prstGeom prst="rect">
            <a:avLst/>
          </a:prstGeom>
          <a:noFill/>
        </p:spPr>
        <p:txBody>
          <a:bodyPr wrap="square" lIns="0" tIns="0" rIns="0" bIns="0" rtlCol="0">
            <a:noAutofit/>
          </a:bodyPr>
          <a:lstStyle/>
          <a:p>
            <a:r>
              <a:rPr lang="en-US" sz="1800" dirty="0">
                <a:solidFill>
                  <a:schemeClr val="bg1"/>
                </a:solidFill>
                <a:latin typeface="Georgia" panose="02040502050405020303" pitchFamily="18" charset="0"/>
                <a:ea typeface="Century Gothic" charset="0"/>
                <a:cs typeface="Century Gothic" charset="0"/>
              </a:rPr>
              <a:t>Agile, timely, modern &amp; value-driven </a:t>
            </a:r>
          </a:p>
          <a:p>
            <a:r>
              <a:rPr lang="en-US" sz="1800" dirty="0">
                <a:solidFill>
                  <a:schemeClr val="bg1"/>
                </a:solidFill>
                <a:latin typeface="Georgia" panose="02040502050405020303" pitchFamily="18" charset="0"/>
                <a:ea typeface="Century Gothic" charset="0"/>
                <a:cs typeface="Century Gothic" charset="0"/>
              </a:rPr>
              <a:t>Resilient, elastic, affordable &amp; secure</a:t>
            </a:r>
          </a:p>
        </p:txBody>
      </p:sp>
      <p:sp>
        <p:nvSpPr>
          <p:cNvPr id="16" name="TextBox 15"/>
          <p:cNvSpPr txBox="1"/>
          <p:nvPr/>
        </p:nvSpPr>
        <p:spPr>
          <a:xfrm>
            <a:off x="4243078" y="3960207"/>
            <a:ext cx="4664098" cy="355234"/>
          </a:xfrm>
          <a:prstGeom prst="rect">
            <a:avLst/>
          </a:prstGeom>
          <a:noFill/>
        </p:spPr>
        <p:txBody>
          <a:bodyPr wrap="square" lIns="0" tIns="0" rIns="0" bIns="0" rtlCol="0">
            <a:noAutofit/>
          </a:bodyPr>
          <a:lstStyle/>
          <a:p>
            <a:r>
              <a:rPr lang="en-US" sz="1800" dirty="0">
                <a:solidFill>
                  <a:schemeClr val="bg1"/>
                </a:solidFill>
                <a:latin typeface="Georgia" panose="02040502050405020303" pitchFamily="18" charset="0"/>
                <a:ea typeface="Century Gothic" charset="0"/>
                <a:cs typeface="Century Gothic" charset="0"/>
              </a:rPr>
              <a:t>Pioneering, inquisitive &amp; game-changing </a:t>
            </a:r>
          </a:p>
        </p:txBody>
      </p:sp>
      <p:sp>
        <p:nvSpPr>
          <p:cNvPr id="17" name="TextBox 16"/>
          <p:cNvSpPr txBox="1"/>
          <p:nvPr/>
        </p:nvSpPr>
        <p:spPr>
          <a:xfrm>
            <a:off x="717047" y="1973526"/>
            <a:ext cx="249980" cy="1986681"/>
          </a:xfrm>
          <a:prstGeom prst="rect">
            <a:avLst/>
          </a:prstGeom>
          <a:noFill/>
        </p:spPr>
        <p:txBody>
          <a:bodyPr vert="vert270" wrap="square" lIns="0" tIns="0" rIns="0" bIns="0" rtlCol="0">
            <a:noAutofit/>
          </a:bodyPr>
          <a:lstStyle/>
          <a:p>
            <a:pPr algn="ctr"/>
            <a:r>
              <a:rPr lang="en-US" sz="1800" dirty="0">
                <a:solidFill>
                  <a:schemeClr val="bg1"/>
                </a:solidFill>
                <a:latin typeface="+mn-lt"/>
                <a:ea typeface="Century Gothic" charset="0"/>
                <a:cs typeface="Century Gothic" charset="0"/>
              </a:rPr>
              <a:t>our mission</a:t>
            </a:r>
          </a:p>
        </p:txBody>
      </p:sp>
    </p:spTree>
    <p:extLst>
      <p:ext uri="{BB962C8B-B14F-4D97-AF65-F5344CB8AC3E}">
        <p14:creationId xmlns:p14="http://schemas.microsoft.com/office/powerpoint/2010/main" val="357424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rbucks 2014">
  <a:themeElements>
    <a:clrScheme name="Starbucks 2014 colors">
      <a:dk1>
        <a:sysClr val="windowText" lastClr="000000"/>
      </a:dk1>
      <a:lt1>
        <a:sysClr val="window" lastClr="FFFFFF"/>
      </a:lt1>
      <a:dk2>
        <a:srgbClr val="65564F"/>
      </a:dk2>
      <a:lt2>
        <a:srgbClr val="EEEEED"/>
      </a:lt2>
      <a:accent1>
        <a:srgbClr val="7C6E66"/>
      </a:accent1>
      <a:accent2>
        <a:srgbClr val="94795D"/>
      </a:accent2>
      <a:accent3>
        <a:srgbClr val="CF7F00"/>
      </a:accent3>
      <a:accent4>
        <a:srgbClr val="693F23"/>
      </a:accent4>
      <a:accent5>
        <a:srgbClr val="776E64"/>
      </a:accent5>
      <a:accent6>
        <a:srgbClr val="ABABA7"/>
      </a:accent6>
      <a:hlink>
        <a:srgbClr val="CF7F00"/>
      </a:hlink>
      <a:folHlink>
        <a:srgbClr val="65564F"/>
      </a:folHlink>
    </a:clrScheme>
    <a:fontScheme name="Starbucks 2014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tarbucks PPT 2011">
      <a:dk1>
        <a:sysClr val="windowText" lastClr="000000"/>
      </a:dk1>
      <a:lt1>
        <a:sysClr val="window" lastClr="FFFFFF"/>
      </a:lt1>
      <a:dk2>
        <a:srgbClr val="00704A"/>
      </a:dk2>
      <a:lt2>
        <a:srgbClr val="E4DBC6"/>
      </a:lt2>
      <a:accent1>
        <a:srgbClr val="6CB33F"/>
      </a:accent1>
      <a:accent2>
        <a:srgbClr val="94795D"/>
      </a:accent2>
      <a:accent3>
        <a:srgbClr val="CF7F00"/>
      </a:accent3>
      <a:accent4>
        <a:srgbClr val="A6192E"/>
      </a:accent4>
      <a:accent5>
        <a:srgbClr val="776E64"/>
      </a:accent5>
      <a:accent6>
        <a:srgbClr val="899632"/>
      </a:accent6>
      <a:hlink>
        <a:srgbClr val="6CB33F"/>
      </a:hlink>
      <a:folHlink>
        <a:srgbClr val="EAAA00"/>
      </a:folHlink>
    </a:clrScheme>
    <a:fontScheme name="Starbucks Brand PPT Template 2011">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f9ae2e05-297a-4f7d-8f53-ab2ab3247d46" ContentTypeId="0x0101008D24C65152FD4D4DB5EE59BAE254DE920301" PreviousValue="false"/>
</file>

<file path=customXml/item2.xml><?xml version="1.0" encoding="utf-8"?>
<p:properties xmlns:p="http://schemas.microsoft.com/office/2006/metadata/properties" xmlns:xsi="http://www.w3.org/2001/XMLSchema-instance" xmlns:pc="http://schemas.microsoft.com/office/infopath/2007/PartnerControls">
  <documentManagement>
    <OrganizationalUnitTaxHTField0 xmlns="d2c41bf6-806a-4746-bc9d-46e0406c3e06">
      <Terms xmlns="http://schemas.microsoft.com/office/infopath/2007/PartnerControls">
        <TermInfo xmlns="http://schemas.microsoft.com/office/infopath/2007/PartnerControls">
          <TermName xmlns="http://schemas.microsoft.com/office/infopath/2007/PartnerControls">Global Learning</TermName>
          <TermId xmlns="http://schemas.microsoft.com/office/infopath/2007/PartnerControls">fdd63885-85e9-4548-8e03-4ac830fa8962</TermId>
        </TermInfo>
      </Terms>
    </OrganizationalUnitTaxHTField0>
    <DocumentClassTaxHTField0 xmlns="d2c41bf6-806a-4746-bc9d-46e0406c3e06">
      <Terms xmlns="http://schemas.microsoft.com/office/infopath/2007/PartnerControls"/>
    </DocumentClassTaxHTField0>
    <BrandTaxHTField0 xmlns="d2c41bf6-806a-4746-bc9d-46e0406c3e06">
      <Terms xmlns="http://schemas.microsoft.com/office/infopath/2007/PartnerControls">
        <TermInfo xmlns="http://schemas.microsoft.com/office/infopath/2007/PartnerControls">
          <TermName xmlns="http://schemas.microsoft.com/office/infopath/2007/PartnerControls">Starbucks</TermName>
          <TermId xmlns="http://schemas.microsoft.com/office/infopath/2007/PartnerControls">56873119-6a82-40eb-8e41-39cb90fe1fd1</TermId>
        </TermInfo>
      </Terms>
    </BrandTaxHTField0>
    <CountryTagTaxHTField0 xmlns="d2c41bf6-806a-4746-bc9d-46e0406c3e06">
      <Terms xmlns="http://schemas.microsoft.com/office/infopath/2007/PartnerControls">
        <TermInfo xmlns="http://schemas.microsoft.com/office/infopath/2007/PartnerControls">
          <TermName xmlns="http://schemas.microsoft.com/office/infopath/2007/PartnerControls">United States of America</TermName>
          <TermId xmlns="http://schemas.microsoft.com/office/infopath/2007/PartnerControls">ca1096ce-c87c-4169-b99b-37fb06067908</TermId>
        </TermInfo>
      </Terms>
    </CountryTagTaxHTField0>
    <AudienceTagTaxHTField0 xmlns="d2c41bf6-806a-4746-bc9d-46e0406c3e06">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a13edf55-e39c-4374-adb8-dbee0ffeed52</TermId>
        </TermInfo>
      </Terms>
    </AudienceTagTaxHTField0>
    <TaxCatchAll xmlns="dc395032-8879-4615-9966-bc3897620f26">
      <Value>6</Value>
      <Value>10</Value>
      <Value>1</Value>
      <Value>3</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Starbucks Collaboration Document" ma:contentTypeID="0x0101008D24C65152FD4D4DB5EE59BAE254DE92030100B2687E1A8791A74EBA853D4FEA2853D1" ma:contentTypeVersion="33" ma:contentTypeDescription="Starbucks Collaboration Document Content Type" ma:contentTypeScope="" ma:versionID="922d0bfb41a0f90a798e8794af1679c5">
  <xsd:schema xmlns:xsd="http://www.w3.org/2001/XMLSchema" xmlns:xs="http://www.w3.org/2001/XMLSchema" xmlns:p="http://schemas.microsoft.com/office/2006/metadata/properties" xmlns:ns2="d2c41bf6-806a-4746-bc9d-46e0406c3e06" xmlns:ns3="dc395032-8879-4615-9966-bc3897620f26" targetNamespace="http://schemas.microsoft.com/office/2006/metadata/properties" ma:root="true" ma:fieldsID="386d3b1e0d6ffaedafedbf660ea22cee" ns2:_="" ns3:_="">
    <xsd:import namespace="d2c41bf6-806a-4746-bc9d-46e0406c3e06"/>
    <xsd:import namespace="dc395032-8879-4615-9966-bc3897620f26"/>
    <xsd:element name="properties">
      <xsd:complexType>
        <xsd:sequence>
          <xsd:element name="documentManagement">
            <xsd:complexType>
              <xsd:all>
                <xsd:element ref="ns2:AudienceTagTaxHTField0" minOccurs="0"/>
                <xsd:element ref="ns3:TaxCatchAll" minOccurs="0"/>
                <xsd:element ref="ns3:TaxCatchAllLabel" minOccurs="0"/>
                <xsd:element ref="ns2:DocumentClassTaxHTField0" minOccurs="0"/>
                <xsd:element ref="ns2:OrganizationalUnitTaxHTField0" minOccurs="0"/>
                <xsd:element ref="ns2:BrandTaxHTField0" minOccurs="0"/>
                <xsd:element ref="ns2:CountryTag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41bf6-806a-4746-bc9d-46e0406c3e06" elementFormDefault="qualified">
    <xsd:import namespace="http://schemas.microsoft.com/office/2006/documentManagement/types"/>
    <xsd:import namespace="http://schemas.microsoft.com/office/infopath/2007/PartnerControls"/>
    <xsd:element name="AudienceTagTaxHTField0" ma:index="9" ma:taxonomy="true" ma:internalName="AudienceTagTaxHTField0" ma:taxonomyFieldName="AudienceTag" ma:displayName="Data Classification" ma:fieldId="{6603f6f5-45bf-422b-817b-6a5c8a7dd21a}" ma:sspId="f9ae2e05-297a-4f7d-8f53-ab2ab3247d46" ma:termSetId="9e1bf3a9-ed94-4f8d-bb41-7d8c0a062f47" ma:anchorId="00000000-0000-0000-0000-000000000000" ma:open="false" ma:isKeyword="false">
      <xsd:complexType>
        <xsd:sequence>
          <xsd:element ref="pc:Terms" minOccurs="0" maxOccurs="1"/>
        </xsd:sequence>
      </xsd:complexType>
    </xsd:element>
    <xsd:element name="DocumentClassTaxHTField0" ma:index="12" nillable="true" ma:taxonomy="true" ma:internalName="DocumentClassTaxHTField0" ma:taxonomyFieldName="DocumentClass" ma:displayName="Document Classification" ma:fieldId="{efe7aee8-335e-41b5-a5ba-f415ded5509c}" ma:sspId="f9ae2e05-297a-4f7d-8f53-ab2ab3247d46" ma:termSetId="7014ba9b-72b4-4d07-944f-8a165a970166" ma:anchorId="00000000-0000-0000-0000-000000000000" ma:open="false" ma:isKeyword="false">
      <xsd:complexType>
        <xsd:sequence>
          <xsd:element ref="pc:Terms" minOccurs="0" maxOccurs="1"/>
        </xsd:sequence>
      </xsd:complexType>
    </xsd:element>
    <xsd:element name="OrganizationalUnitTaxHTField0" ma:index="14" ma:taxonomy="true" ma:internalName="OrganizationalUnitTaxHTField0" ma:taxonomyFieldName="OrganizationalUnit" ma:displayName="Organizational Unit" ma:fieldId="{5aa6425a-5ee9-4c33-b1d6-003e516c4bdd}" ma:sspId="f9ae2e05-297a-4f7d-8f53-ab2ab3247d46" ma:termSetId="c7c4d78d-75e6-46ba-9033-d860dd221c27" ma:anchorId="00000000-0000-0000-0000-000000000000" ma:open="false" ma:isKeyword="false">
      <xsd:complexType>
        <xsd:sequence>
          <xsd:element ref="pc:Terms" minOccurs="0" maxOccurs="1"/>
        </xsd:sequence>
      </xsd:complexType>
    </xsd:element>
    <xsd:element name="BrandTaxHTField0" ma:index="16" ma:taxonomy="true" ma:internalName="BrandTaxHTField0" ma:taxonomyFieldName="Brand" ma:displayName="Brand" ma:fieldId="{3859f275-558d-48c7-9de5-d32cd9ea6e74}" ma:taxonomyMulti="true" ma:sspId="f9ae2e05-297a-4f7d-8f53-ab2ab3247d46" ma:termSetId="8b74845e-f42d-49b9-9f03-70f383ad14e9" ma:anchorId="00000000-0000-0000-0000-000000000000" ma:open="false" ma:isKeyword="false">
      <xsd:complexType>
        <xsd:sequence>
          <xsd:element ref="pc:Terms" minOccurs="0" maxOccurs="1"/>
        </xsd:sequence>
      </xsd:complexType>
    </xsd:element>
    <xsd:element name="CountryTagTaxHTField0" ma:index="18" ma:taxonomy="true" ma:internalName="CountryTagTaxHTField0" ma:taxonomyFieldName="CountryTag" ma:displayName="Country Tag" ma:fieldId="{96f8c3f2-4b0a-4b6f-9cb2-e1e2d46d7c8c}" ma:sspId="f9ae2e05-297a-4f7d-8f53-ab2ab3247d46" ma:termSetId="2cf96cc6-1c78-40e0-b1da-7badb226072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c395032-8879-4615-9966-bc3897620f26"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726579b-1742-4427-bb51-c950efef7856}" ma:internalName="TaxCatchAll" ma:showField="CatchAllData" ma:web="d2c41bf6-806a-4746-bc9d-46e0406c3e0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f726579b-1742-4427-bb51-c950efef7856}" ma:internalName="TaxCatchAllLabel" ma:readOnly="true" ma:showField="CatchAllDataLabel" ma:web="d2c41bf6-806a-4746-bc9d-46e0406c3e0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B7FF8C-E698-49B2-8625-E9FC2FCCFE79}">
  <ds:schemaRefs>
    <ds:schemaRef ds:uri="Microsoft.SharePoint.Taxonomy.ContentTypeSync"/>
  </ds:schemaRefs>
</ds:datastoreItem>
</file>

<file path=customXml/itemProps2.xml><?xml version="1.0" encoding="utf-8"?>
<ds:datastoreItem xmlns:ds="http://schemas.openxmlformats.org/officeDocument/2006/customXml" ds:itemID="{C31E12DA-2963-42C1-9ABE-C6EF6A042223}">
  <ds:schemaRefs>
    <ds:schemaRef ds:uri="http://schemas.microsoft.com/office/2006/documentManagement/types"/>
    <ds:schemaRef ds:uri="http://purl.org/dc/terms/"/>
    <ds:schemaRef ds:uri="http://schemas.microsoft.com/office/2006/metadata/properties"/>
    <ds:schemaRef ds:uri="http://purl.org/dc/elements/1.1/"/>
    <ds:schemaRef ds:uri="d2c41bf6-806a-4746-bc9d-46e0406c3e06"/>
    <ds:schemaRef ds:uri="dc395032-8879-4615-9966-bc3897620f2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0463EFF-E24E-4DC2-86FA-CA036225D593}">
  <ds:schemaRefs>
    <ds:schemaRef ds:uri="http://schemas.microsoft.com/sharepoint/v3/contenttype/forms"/>
  </ds:schemaRefs>
</ds:datastoreItem>
</file>

<file path=customXml/itemProps4.xml><?xml version="1.0" encoding="utf-8"?>
<ds:datastoreItem xmlns:ds="http://schemas.openxmlformats.org/officeDocument/2006/customXml" ds:itemID="{162BF464-2F14-498B-990C-B224356F16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c41bf6-806a-4746-bc9d-46e0406c3e06"/>
    <ds:schemaRef ds:uri="dc395032-8879-4615-9966-bc3897620f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17137</TotalTime>
  <Words>6077</Words>
  <Application>Microsoft Macintosh PowerPoint</Application>
  <PresentationFormat>On-screen Show (16:9)</PresentationFormat>
  <Paragraphs>439</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Courier New</vt:lpstr>
      <vt:lpstr>Georgia</vt:lpstr>
      <vt:lpstr>Wingdings</vt:lpstr>
      <vt:lpstr>Starbucks 2014</vt:lpstr>
      <vt:lpstr>Inspire AND Nurture the human spirit   one feature at a time</vt:lpstr>
      <vt:lpstr>My Journey</vt:lpstr>
      <vt:lpstr>Welcome to Starbucks </vt:lpstr>
      <vt:lpstr>Starbucks store growth</vt:lpstr>
      <vt:lpstr>PowerPoint Presentation</vt:lpstr>
      <vt:lpstr>Point of sale innovation accelerator</vt:lpstr>
      <vt:lpstr>STARBUCKS Technology transformation</vt:lpstr>
      <vt:lpstr>STARBUCKS mission &amp; values</vt:lpstr>
      <vt:lpstr>Starbucks Technology</vt:lpstr>
      <vt:lpstr>ACTIONS this past year</vt:lpstr>
      <vt:lpstr>Starbucks POS TEAM</vt:lpstr>
      <vt:lpstr>My intro and observations</vt:lpstr>
      <vt:lpstr>Burning platform</vt:lpstr>
      <vt:lpstr>Our response</vt:lpstr>
      <vt:lpstr>Our approach</vt:lpstr>
      <vt:lpstr>Our approach</vt:lpstr>
      <vt:lpstr>Lean and continuous improvement</vt:lpstr>
      <vt:lpstr>Performance metrics</vt:lpstr>
      <vt:lpstr>leadership expectations</vt:lpstr>
      <vt:lpstr>Team Journey</vt:lpstr>
      <vt:lpstr>What I need help with</vt:lpstr>
      <vt:lpstr>Question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Brand PPT Template</dc:title>
  <dc:creator>Terri Sharp</dc:creator>
  <cp:lastModifiedBy>Alex Broderick-Forster</cp:lastModifiedBy>
  <cp:revision>516</cp:revision>
  <cp:lastPrinted>2011-02-10T18:11:11Z</cp:lastPrinted>
  <dcterms:created xsi:type="dcterms:W3CDTF">2010-12-30T20:37:46Z</dcterms:created>
  <dcterms:modified xsi:type="dcterms:W3CDTF">2021-05-07T11:10:29Z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dienceTag">
    <vt:lpwstr>1;#Internal|a13edf55-e39c-4374-adb8-dbee0ffeed52</vt:lpwstr>
  </property>
  <property fmtid="{D5CDD505-2E9C-101B-9397-08002B2CF9AE}" pid="3" name="OrganizationalUnit">
    <vt:lpwstr>10;#Global Learning|fdd63885-85e9-4548-8e03-4ac830fa8962</vt:lpwstr>
  </property>
  <property fmtid="{D5CDD505-2E9C-101B-9397-08002B2CF9AE}" pid="4" name="ContentTypeId">
    <vt:lpwstr>0x0101008D24C65152FD4D4DB5EE59BAE254DE92030100B2687E1A8791A74EBA853D4FEA2853D1</vt:lpwstr>
  </property>
  <property fmtid="{D5CDD505-2E9C-101B-9397-08002B2CF9AE}" pid="5" name="DocumentClass">
    <vt:lpwstr/>
  </property>
  <property fmtid="{D5CDD505-2E9C-101B-9397-08002B2CF9AE}" pid="6" name="CountryTag">
    <vt:lpwstr>3;#United States of America|ca1096ce-c87c-4169-b99b-37fb06067908</vt:lpwstr>
  </property>
  <property fmtid="{D5CDD505-2E9C-101B-9397-08002B2CF9AE}" pid="7" name="Brand">
    <vt:lpwstr>6;#Starbucks|56873119-6a82-40eb-8e41-39cb90fe1fd1</vt:lpwstr>
  </property>
  <property fmtid="{D5CDD505-2E9C-101B-9397-08002B2CF9AE}" pid="8" name="Category">
    <vt:lpwstr>Communications</vt:lpwstr>
  </property>
</Properties>
</file>