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7" r:id="rId2"/>
    <p:sldId id="454" r:id="rId3"/>
    <p:sldId id="449" r:id="rId4"/>
    <p:sldId id="456" r:id="rId5"/>
    <p:sldId id="448" r:id="rId6"/>
    <p:sldId id="455" r:id="rId7"/>
    <p:sldId id="450" r:id="rId8"/>
    <p:sldId id="453" r:id="rId9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  <p15:guide id="16" orient="horz" pos="3038">
          <p15:clr>
            <a:srgbClr val="A4A3A4"/>
          </p15:clr>
        </p15:guide>
        <p15:guide id="17" orient="horz" pos="675">
          <p15:clr>
            <a:srgbClr val="A4A3A4"/>
          </p15:clr>
        </p15:guide>
        <p15:guide id="18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vigail Ofer" initials="A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A1E7"/>
    <a:srgbClr val="F3F3FF"/>
    <a:srgbClr val="DEDEDE"/>
    <a:srgbClr val="666666"/>
    <a:srgbClr val="48484A"/>
    <a:srgbClr val="333333"/>
    <a:srgbClr val="1BC4B8"/>
    <a:srgbClr val="FF7E00"/>
    <a:srgbClr val="90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7" autoAdjust="0"/>
    <p:restoredTop sz="84731" autoAdjust="0"/>
  </p:normalViewPr>
  <p:slideViewPr>
    <p:cSldViewPr snapToObjects="1" showGuides="1">
      <p:cViewPr varScale="1">
        <p:scale>
          <a:sx n="151" d="100"/>
          <a:sy n="151" d="100"/>
        </p:scale>
        <p:origin x="435" y="-90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  <p:guide orient="horz" pos="3038"/>
        <p:guide orient="horz" pos="675"/>
        <p:guide pos="3812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4" d="100"/>
          <a:sy n="174" d="100"/>
        </p:scale>
        <p:origin x="-738" y="-94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© Electric Cloud  |  www.electriccloud.com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grpSp>
        <p:nvGrpSpPr>
          <p:cNvPr id="28" name="Gruppieren 27"/>
          <p:cNvGrpSpPr/>
          <p:nvPr/>
        </p:nvGrpSpPr>
        <p:grpSpPr bwMode="gray">
          <a:xfrm>
            <a:off x="4736503" y="0"/>
            <a:ext cx="469508" cy="428799"/>
            <a:chOff x="4632659" y="-1"/>
            <a:chExt cx="640005" cy="640004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4632659" y="-1"/>
              <a:ext cx="640005" cy="640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gray">
            <a:xfrm>
              <a:off x="4695644" y="398224"/>
              <a:ext cx="124615" cy="164572"/>
            </a:xfrm>
            <a:custGeom>
              <a:avLst/>
              <a:gdLst>
                <a:gd name="T0" fmla="*/ 78 w 78"/>
                <a:gd name="T1" fmla="*/ 21 h 103"/>
                <a:gd name="T2" fmla="*/ 52 w 78"/>
                <a:gd name="T3" fmla="*/ 12 h 103"/>
                <a:gd name="T4" fmla="*/ 13 w 78"/>
                <a:gd name="T5" fmla="*/ 52 h 103"/>
                <a:gd name="T6" fmla="*/ 51 w 78"/>
                <a:gd name="T7" fmla="*/ 92 h 103"/>
                <a:gd name="T8" fmla="*/ 78 w 78"/>
                <a:gd name="T9" fmla="*/ 82 h 103"/>
                <a:gd name="T10" fmla="*/ 78 w 78"/>
                <a:gd name="T11" fmla="*/ 96 h 103"/>
                <a:gd name="T12" fmla="*/ 52 w 78"/>
                <a:gd name="T13" fmla="*/ 103 h 103"/>
                <a:gd name="T14" fmla="*/ 0 w 78"/>
                <a:gd name="T15" fmla="*/ 52 h 103"/>
                <a:gd name="T16" fmla="*/ 53 w 78"/>
                <a:gd name="T17" fmla="*/ 0 h 103"/>
                <a:gd name="T18" fmla="*/ 78 w 78"/>
                <a:gd name="T19" fmla="*/ 7 h 103"/>
                <a:gd name="T20" fmla="*/ 78 w 78"/>
                <a:gd name="T21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03">
                  <a:moveTo>
                    <a:pt x="78" y="21"/>
                  </a:moveTo>
                  <a:cubicBezTo>
                    <a:pt x="70" y="15"/>
                    <a:pt x="61" y="12"/>
                    <a:pt x="52" y="12"/>
                  </a:cubicBezTo>
                  <a:cubicBezTo>
                    <a:pt x="29" y="12"/>
                    <a:pt x="13" y="30"/>
                    <a:pt x="13" y="52"/>
                  </a:cubicBezTo>
                  <a:cubicBezTo>
                    <a:pt x="13" y="73"/>
                    <a:pt x="29" y="92"/>
                    <a:pt x="51" y="92"/>
                  </a:cubicBezTo>
                  <a:cubicBezTo>
                    <a:pt x="61" y="92"/>
                    <a:pt x="70" y="88"/>
                    <a:pt x="78" y="82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0" y="101"/>
                    <a:pt x="60" y="103"/>
                    <a:pt x="52" y="103"/>
                  </a:cubicBezTo>
                  <a:cubicBezTo>
                    <a:pt x="24" y="103"/>
                    <a:pt x="0" y="81"/>
                    <a:pt x="0" y="52"/>
                  </a:cubicBezTo>
                  <a:cubicBezTo>
                    <a:pt x="0" y="23"/>
                    <a:pt x="24" y="0"/>
                    <a:pt x="53" y="0"/>
                  </a:cubicBezTo>
                  <a:cubicBezTo>
                    <a:pt x="61" y="0"/>
                    <a:pt x="70" y="3"/>
                    <a:pt x="78" y="7"/>
                  </a:cubicBezTo>
                  <a:lnTo>
                    <a:pt x="7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gray">
            <a:xfrm>
              <a:off x="4831094" y="459177"/>
              <a:ext cx="100911" cy="103620"/>
            </a:xfrm>
            <a:custGeom>
              <a:avLst/>
              <a:gdLst>
                <a:gd name="T0" fmla="*/ 63 w 63"/>
                <a:gd name="T1" fmla="*/ 63 h 65"/>
                <a:gd name="T2" fmla="*/ 51 w 63"/>
                <a:gd name="T3" fmla="*/ 63 h 65"/>
                <a:gd name="T4" fmla="*/ 51 w 63"/>
                <a:gd name="T5" fmla="*/ 53 h 65"/>
                <a:gd name="T6" fmla="*/ 50 w 63"/>
                <a:gd name="T7" fmla="*/ 53 h 65"/>
                <a:gd name="T8" fmla="*/ 30 w 63"/>
                <a:gd name="T9" fmla="*/ 65 h 65"/>
                <a:gd name="T10" fmla="*/ 0 w 63"/>
                <a:gd name="T11" fmla="*/ 32 h 65"/>
                <a:gd name="T12" fmla="*/ 29 w 63"/>
                <a:gd name="T13" fmla="*/ 0 h 65"/>
                <a:gd name="T14" fmla="*/ 50 w 63"/>
                <a:gd name="T15" fmla="*/ 12 h 65"/>
                <a:gd name="T16" fmla="*/ 51 w 63"/>
                <a:gd name="T17" fmla="*/ 12 h 65"/>
                <a:gd name="T18" fmla="*/ 51 w 63"/>
                <a:gd name="T19" fmla="*/ 2 h 65"/>
                <a:gd name="T20" fmla="*/ 63 w 63"/>
                <a:gd name="T21" fmla="*/ 2 h 65"/>
                <a:gd name="T22" fmla="*/ 63 w 63"/>
                <a:gd name="T23" fmla="*/ 63 h 65"/>
                <a:gd name="T24" fmla="*/ 51 w 63"/>
                <a:gd name="T25" fmla="*/ 32 h 65"/>
                <a:gd name="T26" fmla="*/ 32 w 63"/>
                <a:gd name="T27" fmla="*/ 10 h 65"/>
                <a:gd name="T28" fmla="*/ 12 w 63"/>
                <a:gd name="T29" fmla="*/ 32 h 65"/>
                <a:gd name="T30" fmla="*/ 32 w 63"/>
                <a:gd name="T31" fmla="*/ 55 h 65"/>
                <a:gd name="T32" fmla="*/ 51 w 63"/>
                <a:gd name="T3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5">
                  <a:moveTo>
                    <a:pt x="63" y="63"/>
                  </a:moveTo>
                  <a:cubicBezTo>
                    <a:pt x="51" y="63"/>
                    <a:pt x="51" y="63"/>
                    <a:pt x="51" y="6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6" y="60"/>
                    <a:pt x="38" y="65"/>
                    <a:pt x="30" y="65"/>
                  </a:cubicBezTo>
                  <a:cubicBezTo>
                    <a:pt x="11" y="65"/>
                    <a:pt x="0" y="50"/>
                    <a:pt x="0" y="32"/>
                  </a:cubicBezTo>
                  <a:cubicBezTo>
                    <a:pt x="0" y="15"/>
                    <a:pt x="12" y="0"/>
                    <a:pt x="29" y="0"/>
                  </a:cubicBezTo>
                  <a:cubicBezTo>
                    <a:pt x="38" y="0"/>
                    <a:pt x="46" y="5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2"/>
                    <a:pt x="63" y="2"/>
                    <a:pt x="63" y="2"/>
                  </a:cubicBezTo>
                  <a:lnTo>
                    <a:pt x="63" y="63"/>
                  </a:lnTo>
                  <a:close/>
                  <a:moveTo>
                    <a:pt x="51" y="32"/>
                  </a:moveTo>
                  <a:cubicBezTo>
                    <a:pt x="51" y="21"/>
                    <a:pt x="44" y="10"/>
                    <a:pt x="32" y="10"/>
                  </a:cubicBezTo>
                  <a:cubicBezTo>
                    <a:pt x="19" y="10"/>
                    <a:pt x="12" y="21"/>
                    <a:pt x="12" y="32"/>
                  </a:cubicBezTo>
                  <a:cubicBezTo>
                    <a:pt x="12" y="44"/>
                    <a:pt x="19" y="55"/>
                    <a:pt x="32" y="55"/>
                  </a:cubicBezTo>
                  <a:cubicBezTo>
                    <a:pt x="44" y="55"/>
                    <a:pt x="51" y="44"/>
                    <a:pt x="5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4954355" y="459177"/>
              <a:ext cx="83302" cy="100911"/>
            </a:xfrm>
            <a:custGeom>
              <a:avLst/>
              <a:gdLst>
                <a:gd name="T0" fmla="*/ 12 w 52"/>
                <a:gd name="T1" fmla="*/ 10 h 63"/>
                <a:gd name="T2" fmla="*/ 12 w 52"/>
                <a:gd name="T3" fmla="*/ 10 h 63"/>
                <a:gd name="T4" fmla="*/ 31 w 52"/>
                <a:gd name="T5" fmla="*/ 0 h 63"/>
                <a:gd name="T6" fmla="*/ 52 w 52"/>
                <a:gd name="T7" fmla="*/ 27 h 63"/>
                <a:gd name="T8" fmla="*/ 52 w 52"/>
                <a:gd name="T9" fmla="*/ 63 h 63"/>
                <a:gd name="T10" fmla="*/ 40 w 52"/>
                <a:gd name="T11" fmla="*/ 63 h 63"/>
                <a:gd name="T12" fmla="*/ 40 w 52"/>
                <a:gd name="T13" fmla="*/ 28 h 63"/>
                <a:gd name="T14" fmla="*/ 27 w 52"/>
                <a:gd name="T15" fmla="*/ 10 h 63"/>
                <a:gd name="T16" fmla="*/ 12 w 52"/>
                <a:gd name="T17" fmla="*/ 35 h 63"/>
                <a:gd name="T18" fmla="*/ 12 w 52"/>
                <a:gd name="T19" fmla="*/ 63 h 63"/>
                <a:gd name="T20" fmla="*/ 0 w 52"/>
                <a:gd name="T21" fmla="*/ 63 h 63"/>
                <a:gd name="T22" fmla="*/ 0 w 52"/>
                <a:gd name="T23" fmla="*/ 2 h 63"/>
                <a:gd name="T24" fmla="*/ 12 w 52"/>
                <a:gd name="T25" fmla="*/ 2 h 63"/>
                <a:gd name="T26" fmla="*/ 12 w 52"/>
                <a:gd name="T27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3">
                  <a:moveTo>
                    <a:pt x="12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6" y="4"/>
                    <a:pt x="23" y="0"/>
                    <a:pt x="31" y="0"/>
                  </a:cubicBezTo>
                  <a:cubicBezTo>
                    <a:pt x="48" y="0"/>
                    <a:pt x="52" y="12"/>
                    <a:pt x="52" y="27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8"/>
                    <a:pt x="39" y="10"/>
                    <a:pt x="27" y="10"/>
                  </a:cubicBezTo>
                  <a:cubicBezTo>
                    <a:pt x="12" y="10"/>
                    <a:pt x="12" y="24"/>
                    <a:pt x="12" y="35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gray">
            <a:xfrm>
              <a:off x="5051879" y="423960"/>
              <a:ext cx="51471" cy="136128"/>
            </a:xfrm>
            <a:custGeom>
              <a:avLst/>
              <a:gdLst>
                <a:gd name="T0" fmla="*/ 47 w 76"/>
                <a:gd name="T1" fmla="*/ 201 h 201"/>
                <a:gd name="T2" fmla="*/ 19 w 76"/>
                <a:gd name="T3" fmla="*/ 201 h 201"/>
                <a:gd name="T4" fmla="*/ 19 w 76"/>
                <a:gd name="T5" fmla="*/ 83 h 201"/>
                <a:gd name="T6" fmla="*/ 0 w 76"/>
                <a:gd name="T7" fmla="*/ 83 h 201"/>
                <a:gd name="T8" fmla="*/ 0 w 76"/>
                <a:gd name="T9" fmla="*/ 57 h 201"/>
                <a:gd name="T10" fmla="*/ 19 w 76"/>
                <a:gd name="T11" fmla="*/ 57 h 201"/>
                <a:gd name="T12" fmla="*/ 19 w 76"/>
                <a:gd name="T13" fmla="*/ 0 h 201"/>
                <a:gd name="T14" fmla="*/ 47 w 76"/>
                <a:gd name="T15" fmla="*/ 0 h 201"/>
                <a:gd name="T16" fmla="*/ 47 w 76"/>
                <a:gd name="T17" fmla="*/ 57 h 201"/>
                <a:gd name="T18" fmla="*/ 76 w 76"/>
                <a:gd name="T19" fmla="*/ 57 h 201"/>
                <a:gd name="T20" fmla="*/ 76 w 76"/>
                <a:gd name="T21" fmla="*/ 83 h 201"/>
                <a:gd name="T22" fmla="*/ 47 w 76"/>
                <a:gd name="T23" fmla="*/ 83 h 201"/>
                <a:gd name="T24" fmla="*/ 47 w 76"/>
                <a:gd name="T2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201">
                  <a:moveTo>
                    <a:pt x="47" y="201"/>
                  </a:moveTo>
                  <a:lnTo>
                    <a:pt x="19" y="201"/>
                  </a:lnTo>
                  <a:lnTo>
                    <a:pt x="19" y="83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0"/>
                  </a:lnTo>
                  <a:lnTo>
                    <a:pt x="47" y="0"/>
                  </a:lnTo>
                  <a:lnTo>
                    <a:pt x="47" y="57"/>
                  </a:lnTo>
                  <a:lnTo>
                    <a:pt x="76" y="57"/>
                  </a:lnTo>
                  <a:lnTo>
                    <a:pt x="76" y="83"/>
                  </a:lnTo>
                  <a:lnTo>
                    <a:pt x="47" y="83"/>
                  </a:lnTo>
                  <a:lnTo>
                    <a:pt x="4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gray">
            <a:xfrm>
              <a:off x="5104705" y="459177"/>
              <a:ext cx="105652" cy="103620"/>
            </a:xfrm>
            <a:custGeom>
              <a:avLst/>
              <a:gdLst>
                <a:gd name="T0" fmla="*/ 66 w 66"/>
                <a:gd name="T1" fmla="*/ 33 h 65"/>
                <a:gd name="T2" fmla="*/ 33 w 66"/>
                <a:gd name="T3" fmla="*/ 65 h 65"/>
                <a:gd name="T4" fmla="*/ 0 w 66"/>
                <a:gd name="T5" fmla="*/ 33 h 65"/>
                <a:gd name="T6" fmla="*/ 33 w 66"/>
                <a:gd name="T7" fmla="*/ 0 h 65"/>
                <a:gd name="T8" fmla="*/ 66 w 66"/>
                <a:gd name="T9" fmla="*/ 33 h 65"/>
                <a:gd name="T10" fmla="*/ 12 w 66"/>
                <a:gd name="T11" fmla="*/ 33 h 65"/>
                <a:gd name="T12" fmla="*/ 33 w 66"/>
                <a:gd name="T13" fmla="*/ 54 h 65"/>
                <a:gd name="T14" fmla="*/ 54 w 66"/>
                <a:gd name="T15" fmla="*/ 33 h 65"/>
                <a:gd name="T16" fmla="*/ 33 w 66"/>
                <a:gd name="T17" fmla="*/ 11 h 65"/>
                <a:gd name="T18" fmla="*/ 12 w 66"/>
                <a:gd name="T1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66" y="33"/>
                  </a:moveTo>
                  <a:cubicBezTo>
                    <a:pt x="66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close/>
                  <a:moveTo>
                    <a:pt x="12" y="33"/>
                  </a:moveTo>
                  <a:cubicBezTo>
                    <a:pt x="12" y="44"/>
                    <a:pt x="21" y="54"/>
                    <a:pt x="33" y="54"/>
                  </a:cubicBezTo>
                  <a:cubicBezTo>
                    <a:pt x="45" y="54"/>
                    <a:pt x="54" y="44"/>
                    <a:pt x="54" y="33"/>
                  </a:cubicBezTo>
                  <a:cubicBezTo>
                    <a:pt x="54" y="21"/>
                    <a:pt x="45" y="11"/>
                    <a:pt x="33" y="11"/>
                  </a:cubicBezTo>
                  <a:cubicBezTo>
                    <a:pt x="21" y="11"/>
                    <a:pt x="12" y="21"/>
                    <a:pt x="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>
            <a:off x="1454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7482" y="5087912"/>
            <a:ext cx="5393093" cy="140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© Electric Cloud  |  www.electriccloud.com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849313"/>
            <a:ext cx="3286544" cy="40576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</a:t>
            </a:r>
          </a:p>
          <a:p>
            <a:pPr lvl="6"/>
            <a:r>
              <a:rPr lang="de-DE" dirty="0"/>
              <a:t>Siebte</a:t>
            </a:r>
          </a:p>
          <a:p>
            <a:pPr lvl="7"/>
            <a:r>
              <a:rPr lang="de-DE" dirty="0"/>
              <a:t>Achte</a:t>
            </a:r>
          </a:p>
          <a:p>
            <a:pPr lvl="8"/>
            <a:r>
              <a:rPr lang="de-DE" dirty="0"/>
              <a:t>Neunte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 flipH="1">
            <a:off x="112310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27" name="Gruppieren 26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24" name="Gerade Verbindung 23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29" name="Gerade Verbindung 28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33" name="Gerade Verbindung 3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39" name="Gerade Verbindung 3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417513" y="863600"/>
            <a:ext cx="7164388" cy="403066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10287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/>
          </a:p>
        </p:txBody>
      </p:sp>
      <p:sp>
        <p:nvSpPr>
          <p:cNvPr id="5" name="Rectangle 4"/>
          <p:cNvSpPr/>
          <p:nvPr/>
        </p:nvSpPr>
        <p:spPr>
          <a:xfrm>
            <a:off x="232698" y="4933950"/>
            <a:ext cx="28915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>
                <a:solidFill>
                  <a:schemeClr val="bg2"/>
                </a:solidFill>
              </a:rPr>
              <a:t>cloud.com</a:t>
            </a:r>
            <a:r>
              <a:rPr lang="en-US" sz="608" dirty="0">
                <a:solidFill>
                  <a:schemeClr val="bg2"/>
                </a:solidFill>
              </a:rPr>
              <a:t> </a:t>
            </a:r>
            <a:r>
              <a:rPr lang="en-US" sz="608" baseline="0" dirty="0">
                <a:solidFill>
                  <a:schemeClr val="bg2"/>
                </a:solidFill>
              </a:rPr>
              <a:t> |  @</a:t>
            </a:r>
            <a:r>
              <a:rPr lang="en-US" sz="608" baseline="0" dirty="0" err="1">
                <a:solidFill>
                  <a:schemeClr val="bg2"/>
                </a:solidFill>
              </a:rPr>
              <a:t>electriccloud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center.electric-cloud.com/hc/en-us/articles/202828143-KBEC-00086-Enabling-and-collecting-voluminous-JDBC-loggin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ic-cloud/EC-ShareFile" TargetMode="External"/><Relationship Id="rId2" Type="http://schemas.openxmlformats.org/officeDocument/2006/relationships/hyperlink" Target="https://github.com/electric-cloud/EC-Suppor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lectric-cloud/EC-Zende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8" y="895350"/>
            <a:ext cx="8137526" cy="1944421"/>
          </a:xfrm>
        </p:spPr>
        <p:txBody>
          <a:bodyPr anchor="ctr"/>
          <a:lstStyle/>
          <a:p>
            <a:r>
              <a:rPr lang="en-US" sz="4000" dirty="0"/>
              <a:t>The truth is in the logs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655638" y="3787247"/>
            <a:ext cx="8137526" cy="460903"/>
          </a:xfrm>
          <a:prstGeom prst="rect">
            <a:avLst/>
          </a:prstGeom>
        </p:spPr>
        <p:txBody>
          <a:bodyPr anchor="b"/>
          <a:lstStyle>
            <a:lvl1pPr algn="ctr" defTabSz="61722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45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Vidhya Vijayakumar |  Support Operations Manager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vidhya@electric-cloud.com</a:t>
            </a:r>
          </a:p>
        </p:txBody>
      </p:sp>
    </p:spTree>
    <p:extLst>
      <p:ext uri="{BB962C8B-B14F-4D97-AF65-F5344CB8AC3E}">
        <p14:creationId xmlns:p14="http://schemas.microsoft.com/office/powerpoint/2010/main" val="25155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see and what does it 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 your ElectricFlow server performance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related issues and what to look for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files do we care about?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198353"/>
            <a:ext cx="2133600" cy="9923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&gt;/logs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commander-hostname.log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commander-service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*.</a:t>
            </a:r>
            <a:r>
              <a:rPr lang="en-US" sz="1200" dirty="0" err="1"/>
              <a:t>hprof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895350"/>
            <a:ext cx="16764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ElectricFlow Server(s)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00350"/>
            <a:ext cx="21336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&gt;/logs/agent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jagent.log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Agent.log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service.log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495550"/>
            <a:ext cx="16764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ElectricFlow Agent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1350752"/>
            <a:ext cx="1828800" cy="6875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&gt;/apache/logs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access.log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error.log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895350"/>
            <a:ext cx="16764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Web/Apache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2495550"/>
            <a:ext cx="16764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Repository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1352551"/>
            <a:ext cx="1828800" cy="535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&gt;/logs/agent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jagent.log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0" y="2952750"/>
            <a:ext cx="2057400" cy="6875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&gt;/logs/repository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repository.log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service.log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9800" y="2954549"/>
            <a:ext cx="1828800" cy="535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b="1" dirty="0"/>
              <a:t>&lt;data-</a:t>
            </a:r>
            <a:r>
              <a:rPr lang="en-US" sz="1200" b="1" dirty="0" err="1"/>
              <a:t>dir</a:t>
            </a:r>
            <a:r>
              <a:rPr lang="en-US" sz="1200" b="1" dirty="0"/>
              <a:t>&gt;/logs/agent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200" dirty="0"/>
              <a:t>jagent.log</a:t>
            </a:r>
          </a:p>
        </p:txBody>
      </p:sp>
      <p:cxnSp>
        <p:nvCxnSpPr>
          <p:cNvPr id="27" name="Elbow Connector 26"/>
          <p:cNvCxnSpPr>
            <a:endCxn id="10" idx="0"/>
          </p:cNvCxnSpPr>
          <p:nvPr/>
        </p:nvCxnSpPr>
        <p:spPr>
          <a:xfrm rot="5400000">
            <a:off x="5258700" y="818251"/>
            <a:ext cx="226801" cy="838200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4" idx="0"/>
          </p:cNvCxnSpPr>
          <p:nvPr/>
        </p:nvCxnSpPr>
        <p:spPr>
          <a:xfrm rot="16200000" flipH="1">
            <a:off x="6248400" y="666751"/>
            <a:ext cx="228600" cy="1143000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24" idx="0"/>
          </p:cNvCxnSpPr>
          <p:nvPr/>
        </p:nvCxnSpPr>
        <p:spPr>
          <a:xfrm rot="5400000">
            <a:off x="5200650" y="2362200"/>
            <a:ext cx="228600" cy="952500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0"/>
          </p:cNvCxnSpPr>
          <p:nvPr/>
        </p:nvCxnSpPr>
        <p:spPr>
          <a:xfrm rot="16200000" flipH="1">
            <a:off x="6247501" y="2267849"/>
            <a:ext cx="230399" cy="1143000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UI not responding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Server crashing often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Memory Usage spikes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CPU Usage very high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Slow Jobs/Builds</a:t>
            </a:r>
          </a:p>
        </p:txBody>
      </p:sp>
    </p:spTree>
    <p:extLst>
      <p:ext uri="{BB962C8B-B14F-4D97-AF65-F5344CB8AC3E}">
        <p14:creationId xmlns:p14="http://schemas.microsoft.com/office/powerpoint/2010/main" val="1372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Health -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891955"/>
            <a:ext cx="3429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b="1" dirty="0"/>
              <a:t>Memory Metrics- every 15 minutes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/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 err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3637"/>
          <a:stretch/>
        </p:blipFill>
        <p:spPr>
          <a:xfrm>
            <a:off x="1436500" y="1350454"/>
            <a:ext cx="6347197" cy="3126296"/>
          </a:xfrm>
          <a:prstGeom prst="rect">
            <a:avLst/>
          </a:prstGeom>
          <a:gradFill>
            <a:gsLst>
              <a:gs pos="6400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3175">
            <a:solidFill>
              <a:schemeClr val="tx1"/>
            </a:solidFill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447800" y="3867150"/>
            <a:ext cx="6335898" cy="609600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25397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</p:spPr>
        <p:txBody>
          <a:bodyPr/>
          <a:lstStyle/>
          <a:p>
            <a:r>
              <a:rPr lang="en-US" dirty="0"/>
              <a:t>Server Health – CPU usage/File Handles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977" y="895350"/>
            <a:ext cx="3041282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b="1" dirty="0"/>
              <a:t>CPU Usage – every 1 minute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/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 err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2550"/>
            <a:ext cx="7557237" cy="685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818185" y="2647950"/>
            <a:ext cx="3444865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b="1" dirty="0"/>
              <a:t>Open File Handles– every 1 minute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/>
          </a:p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b="1" dirty="0" err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35" y="3028950"/>
            <a:ext cx="3626566" cy="11197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9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Related Issues – </a:t>
            </a:r>
            <a:r>
              <a:rPr lang="en-US" dirty="0">
                <a:hlinkClick r:id="rId2"/>
              </a:rPr>
              <a:t>SQL trace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042363"/>
            <a:ext cx="4495800" cy="1600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800" dirty="0"/>
              <a:t>Database Connection</a:t>
            </a:r>
          </a:p>
          <a:p>
            <a:pPr marL="492404" lvl="1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400" dirty="0" err="1"/>
              <a:t>ServerNotReady</a:t>
            </a:r>
            <a:r>
              <a:rPr lang="en-US" sz="1400" dirty="0"/>
              <a:t>: Couldn't dispatch request…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400" dirty="0"/>
              <a:t>WARN Can't connect to the database:…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400" dirty="0"/>
          </a:p>
          <a:p>
            <a:pPr marL="606704" lvl="1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400" dirty="0" err="1"/>
              <a:t>org.hibernate.exception.GenericJDBCException</a:t>
            </a:r>
            <a:r>
              <a:rPr lang="en-US" sz="1400" dirty="0"/>
              <a:t>: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400" dirty="0"/>
              <a:t>Could not execute JDBC batch update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240" y="3181350"/>
            <a:ext cx="3301760" cy="838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800" dirty="0"/>
              <a:t>Object Deletion</a:t>
            </a:r>
          </a:p>
          <a:p>
            <a:pPr marL="492404" lvl="1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400" dirty="0" err="1"/>
              <a:t>ConstraintViolationException</a:t>
            </a:r>
            <a:endParaRPr lang="en-US" sz="1400" dirty="0"/>
          </a:p>
          <a:p>
            <a:pPr marL="492404" lvl="1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400" dirty="0" err="1"/>
              <a:t>DataIntegrityViolationException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51590" y="3181350"/>
            <a:ext cx="3549410" cy="838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800" dirty="0" err="1"/>
              <a:t>NullPointerException</a:t>
            </a:r>
            <a:endParaRPr lang="en-US" sz="1800" dirty="0"/>
          </a:p>
          <a:p>
            <a:pPr marL="492404" lvl="1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400" dirty="0"/>
              <a:t>Operation exception: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400" dirty="0" err="1"/>
              <a:t>java.lang.NullPointerException</a:t>
            </a:r>
            <a:r>
              <a:rPr lang="en-US" sz="1400" dirty="0"/>
              <a:t>: null </a:t>
            </a:r>
          </a:p>
        </p:txBody>
      </p:sp>
    </p:spTree>
    <p:extLst>
      <p:ext uri="{BB962C8B-B14F-4D97-AF65-F5344CB8AC3E}">
        <p14:creationId xmlns:p14="http://schemas.microsoft.com/office/powerpoint/2010/main" val="6014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collect logs?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Plugins available to collect and upload logs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EC-Support</a:t>
            </a:r>
            <a:r>
              <a:rPr lang="en-US" dirty="0"/>
              <a:t> - </a:t>
            </a:r>
            <a:r>
              <a:rPr lang="en-US" sz="2000" dirty="0"/>
              <a:t>Procedures to interact with Electric Cloud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EC-ShareFile</a:t>
            </a:r>
            <a:r>
              <a:rPr lang="en-US" dirty="0"/>
              <a:t> – Sharefile upload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EC-Zendesk</a:t>
            </a:r>
            <a:r>
              <a:rPr lang="en-US" dirty="0"/>
              <a:t> - A plugin to communicate with Zendesk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0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16721</TotalTime>
  <Words>211</Words>
  <Application>Microsoft Office PowerPoint</Application>
  <PresentationFormat>On-screen Show (16:9)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Wingdings</vt:lpstr>
      <vt:lpstr>Electric Cloud - Master Template</vt:lpstr>
      <vt:lpstr>The truth is in the logs</vt:lpstr>
      <vt:lpstr>What do you see and what does it mean</vt:lpstr>
      <vt:lpstr>Which files do we care about?</vt:lpstr>
      <vt:lpstr>Possible Issues</vt:lpstr>
      <vt:lpstr>Server Health - Memory</vt:lpstr>
      <vt:lpstr>Server Health – CPU usage/File Handles</vt:lpstr>
      <vt:lpstr>Database Related Issues – SQL trace</vt:lpstr>
      <vt:lpstr>How do I collect logs?</vt:lpstr>
    </vt:vector>
  </TitlesOfParts>
  <Company>Electric Cloud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Avigail Ofer</cp:lastModifiedBy>
  <cp:revision>1295</cp:revision>
  <cp:lastPrinted>2014-06-16T15:36:10Z</cp:lastPrinted>
  <dcterms:created xsi:type="dcterms:W3CDTF">2014-05-06T01:14:24Z</dcterms:created>
  <dcterms:modified xsi:type="dcterms:W3CDTF">2016-11-04T18:13:30Z</dcterms:modified>
</cp:coreProperties>
</file>