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5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  <p:sldMasterId id="2147483735" r:id="rId3"/>
    <p:sldMasterId id="2147483772" r:id="rId4"/>
    <p:sldMasterId id="2147483809" r:id="rId5"/>
    <p:sldMasterId id="2147483843" r:id="rId6"/>
  </p:sldMasterIdLst>
  <p:notesMasterIdLst>
    <p:notesMasterId r:id="rId21"/>
  </p:notesMasterIdLst>
  <p:sldIdLst>
    <p:sldId id="277" r:id="rId7"/>
    <p:sldId id="294" r:id="rId8"/>
    <p:sldId id="287" r:id="rId9"/>
    <p:sldId id="288" r:id="rId10"/>
    <p:sldId id="289" r:id="rId11"/>
    <p:sldId id="292" r:id="rId12"/>
    <p:sldId id="275" r:id="rId13"/>
    <p:sldId id="290" r:id="rId14"/>
    <p:sldId id="291" r:id="rId15"/>
    <p:sldId id="295" r:id="rId16"/>
    <p:sldId id="261" r:id="rId17"/>
    <p:sldId id="285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4279" autoAdjust="0"/>
  </p:normalViewPr>
  <p:slideViewPr>
    <p:cSldViewPr snapToGrid="0">
      <p:cViewPr varScale="1">
        <p:scale>
          <a:sx n="77" d="100"/>
          <a:sy n="77" d="100"/>
        </p:scale>
        <p:origin x="18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126E-D1DD-4CF3-9939-0E5E4EB371E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6498E-297D-4D88-B87F-345EE993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MIN</a:t>
            </a:r>
          </a:p>
          <a:p>
            <a:endParaRPr lang="en-US" baseline="0" dirty="0"/>
          </a:p>
          <a:p>
            <a:r>
              <a:rPr lang="en-US" baseline="0" dirty="0"/>
              <a:t>Name, R&amp;DIT, HPE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chapter</a:t>
            </a:r>
            <a:r>
              <a:rPr lang="en-US" baseline="0" dirty="0"/>
              <a:t> of our DOES/</a:t>
            </a:r>
            <a:r>
              <a:rPr lang="en-US" baseline="0" dirty="0" err="1"/>
              <a:t>Devops</a:t>
            </a:r>
            <a:r>
              <a:rPr lang="en-US" baseline="0" dirty="0"/>
              <a:t> journey – TITLE</a:t>
            </a:r>
          </a:p>
          <a:p>
            <a:r>
              <a:rPr lang="en-US" baseline="0" dirty="0" err="1"/>
              <a:t>ChatOps</a:t>
            </a:r>
            <a:r>
              <a:rPr lang="en-US" baseline="0" dirty="0"/>
              <a:t> has exploded within IT field over last year</a:t>
            </a:r>
          </a:p>
          <a:p>
            <a:r>
              <a:rPr lang="en-US" baseline="0" dirty="0"/>
              <a:t>Concept we introduced at DOES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Initial investments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Take and run with it in your teams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5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~ 1min (13:30)</a:t>
            </a:r>
          </a:p>
          <a:p>
            <a:endParaRPr lang="en-US" baseline="0" dirty="0"/>
          </a:p>
          <a:p>
            <a:r>
              <a:rPr lang="en-US" baseline="0" dirty="0"/>
              <a:t>Tool features matter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Certain teams really need open chat rooms – slack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Inbox from </a:t>
            </a:r>
            <a:r>
              <a:rPr lang="en-US" baseline="0" dirty="0" err="1"/>
              <a:t>flowdock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SSO – security in mind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“grouped conversations”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Don’t overload your chat with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post stuff that matters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Graph only import things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Don’t automate everything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</a:t>
            </a:r>
            <a:r>
              <a:rPr lang="en-US" baseline="0" dirty="0"/>
              <a:t> 5 min</a:t>
            </a:r>
          </a:p>
          <a:p>
            <a:endParaRPr lang="en-US" baseline="0" dirty="0"/>
          </a:p>
          <a:p>
            <a:r>
              <a:rPr lang="en-US" baseline="0" dirty="0"/>
              <a:t>14:30)</a:t>
            </a:r>
          </a:p>
          <a:p>
            <a:endParaRPr lang="en-US" baseline="0" dirty="0"/>
          </a:p>
          <a:p>
            <a:r>
              <a:rPr lang="en-US" baseline="0" dirty="0"/>
              <a:t>Overview of persistent chat – 1min</a:t>
            </a:r>
          </a:p>
          <a:p>
            <a:r>
              <a:rPr lang="en-US" baseline="0" dirty="0"/>
              <a:t>Common </a:t>
            </a:r>
            <a:r>
              <a:rPr lang="en-US" baseline="0" dirty="0" err="1"/>
              <a:t>hubot</a:t>
            </a:r>
            <a:r>
              <a:rPr lang="en-US" baseline="0" dirty="0"/>
              <a:t> commands – 1 min</a:t>
            </a:r>
          </a:p>
          <a:p>
            <a:r>
              <a:rPr lang="en-US" baseline="0" dirty="0" err="1"/>
              <a:t>ElectricFlow</a:t>
            </a:r>
            <a:r>
              <a:rPr lang="en-US" baseline="0" dirty="0"/>
              <a:t> </a:t>
            </a:r>
            <a:r>
              <a:rPr lang="en-US" baseline="0" dirty="0" err="1"/>
              <a:t>grafana</a:t>
            </a:r>
            <a:r>
              <a:rPr lang="en-US" baseline="0" dirty="0"/>
              <a:t> integration – 1min</a:t>
            </a:r>
          </a:p>
          <a:p>
            <a:r>
              <a:rPr lang="en-US" baseline="0" dirty="0"/>
              <a:t>Nagios/</a:t>
            </a:r>
            <a:r>
              <a:rPr lang="en-US" baseline="0" dirty="0" err="1"/>
              <a:t>graphios</a:t>
            </a:r>
            <a:r>
              <a:rPr lang="en-US" baseline="0" dirty="0"/>
              <a:t> – 1 min</a:t>
            </a:r>
          </a:p>
          <a:p>
            <a:r>
              <a:rPr lang="en-US" baseline="0" dirty="0"/>
              <a:t>Self-deploy –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87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1 min (19:30)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</a:t>
            </a:r>
          </a:p>
          <a:p>
            <a:endParaRPr lang="en-US" dirty="0"/>
          </a:p>
          <a:p>
            <a:r>
              <a:rPr lang="en-US" dirty="0"/>
              <a:t>(20:30)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21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~ 3 min (1m)</a:t>
            </a:r>
          </a:p>
          <a:p>
            <a:endParaRPr lang="en-US" baseline="0" dirty="0"/>
          </a:p>
          <a:p>
            <a:r>
              <a:rPr lang="en-US" baseline="0" dirty="0"/>
              <a:t>Provides core SDLC solutions throughout all facets of IT : R&amp;D, IT, Business</a:t>
            </a:r>
          </a:p>
          <a:p>
            <a:endParaRPr lang="en-US" baseline="0" dirty="0"/>
          </a:p>
          <a:p>
            <a:r>
              <a:rPr lang="en-US" baseline="0" dirty="0"/>
              <a:t>All of our solutions are highly available, 24x7 support, and scaled out</a:t>
            </a:r>
          </a:p>
          <a:p>
            <a:endParaRPr lang="en-US" baseline="0" dirty="0"/>
          </a:p>
          <a:p>
            <a:r>
              <a:rPr lang="en-US" baseline="0" dirty="0"/>
              <a:t>DOES 2014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 shared our deployment of EC as a self-service model, unlike anything out there today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Common environment for all developers, easy onboarding and standardized build processes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DOES 2015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Take what we learned, apply to all other apps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Nagios solution: 600 servers, +1500 services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End to end monitoring and integrated pipelines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Initial </a:t>
            </a:r>
            <a:r>
              <a:rPr lang="en-US" baseline="0" dirty="0" err="1"/>
              <a:t>ChatOps</a:t>
            </a:r>
            <a:r>
              <a:rPr lang="en-US" baseline="0" dirty="0"/>
              <a:t> investments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Take that to other parts of org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DOES 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~3 min (4:00)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Combine persistent chat and developers in a single point of conversation/collaboration through conversation driven </a:t>
            </a:r>
            <a:r>
              <a:rPr lang="en-US" baseline="0" dirty="0" err="1"/>
              <a:t>devlopement</a:t>
            </a:r>
            <a:r>
              <a:rPr lang="en-US" baseline="0" dirty="0"/>
              <a:t>– you have a shared place where developers can collaborate with a tool that can help kick off automated tasks</a:t>
            </a:r>
          </a:p>
          <a:p>
            <a:endParaRPr lang="en-US" baseline="0" dirty="0"/>
          </a:p>
          <a:p>
            <a:r>
              <a:rPr lang="en-US" baseline="0" dirty="0"/>
              <a:t>You’ve got defect tools, </a:t>
            </a:r>
            <a:r>
              <a:rPr lang="en-US" baseline="0" dirty="0" err="1"/>
              <a:t>scm</a:t>
            </a:r>
            <a:r>
              <a:rPr lang="en-US" baseline="0" dirty="0"/>
              <a:t>, CI, pipelines, quality tools out there that work well but there is nothing that really ties them together, this is where </a:t>
            </a:r>
            <a:r>
              <a:rPr lang="en-US" baseline="0" dirty="0" err="1"/>
              <a:t>chatops</a:t>
            </a:r>
            <a:r>
              <a:rPr lang="en-US" baseline="0" dirty="0"/>
              <a:t> shines</a:t>
            </a:r>
          </a:p>
          <a:p>
            <a:endParaRPr lang="en-US" baseline="0" dirty="0"/>
          </a:p>
          <a:p>
            <a:r>
              <a:rPr lang="en-US" baseline="0" dirty="0"/>
              <a:t>Key enabler of DevOps with the use of persistent chat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One location where all key collaboration takes place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History, tags, referencing others, referencing conversations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Increase </a:t>
            </a:r>
            <a:r>
              <a:rPr lang="en-US" baseline="0" dirty="0" err="1"/>
              <a:t>volicity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Self service automations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“One stop shop”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Place that documents interactions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Single point of collaboration for working through issues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Enables automation with ever increasing insight to your environments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Chat tool agnostic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Lots of flavors : </a:t>
            </a:r>
            <a:r>
              <a:rPr lang="en-US" baseline="0" dirty="0" err="1"/>
              <a:t>Flowdock</a:t>
            </a:r>
            <a:r>
              <a:rPr lang="en-US" baseline="0" dirty="0"/>
              <a:t>, Slack, </a:t>
            </a:r>
            <a:r>
              <a:rPr lang="en-US" baseline="0" dirty="0" err="1"/>
              <a:t>Hipchat</a:t>
            </a:r>
            <a:r>
              <a:rPr lang="en-US" baseline="0" dirty="0"/>
              <a:t>, IRC, </a:t>
            </a:r>
            <a:r>
              <a:rPr lang="en-US" baseline="0" dirty="0" err="1"/>
              <a:t>Mattermost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Variety of adaptors for </a:t>
            </a:r>
            <a:r>
              <a:rPr lang="en-US" baseline="0" dirty="0" err="1"/>
              <a:t>Hubot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Hubot</a:t>
            </a:r>
            <a:r>
              <a:rPr lang="en-US" baseline="0" dirty="0"/>
              <a:t> written around the “adaptor” concept – standardize messaging, storage/persistent data, concept of “rooms”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r>
              <a:rPr lang="en-US" baseline="0" dirty="0" err="1"/>
              <a:t>Hubot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Automation is everything – </a:t>
            </a:r>
            <a:r>
              <a:rPr lang="en-US" baseline="0" dirty="0" err="1"/>
              <a:t>Hubot</a:t>
            </a:r>
            <a:r>
              <a:rPr lang="en-US" baseline="0" dirty="0"/>
              <a:t> really lets you “automate all the things”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~ 3min (10:00)</a:t>
            </a:r>
          </a:p>
          <a:p>
            <a:endParaRPr lang="en-US" baseline="0" dirty="0"/>
          </a:p>
          <a:p>
            <a:r>
              <a:rPr lang="en-US" baseline="0" dirty="0"/>
              <a:t>Core features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lookups – GHE stats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Nagios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Grafana</a:t>
            </a:r>
            <a:r>
              <a:rPr lang="en-US" baseline="0" dirty="0"/>
              <a:t>/</a:t>
            </a:r>
            <a:r>
              <a:rPr lang="en-US" baseline="0" dirty="0" err="1"/>
              <a:t>Kibana</a:t>
            </a:r>
            <a:r>
              <a:rPr lang="en-US" baseline="0" dirty="0"/>
              <a:t> visualizer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Integration to EC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Alias is a must have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Tell jokes</a:t>
            </a:r>
          </a:p>
          <a:p>
            <a:endParaRPr lang="en-US" baseline="0" dirty="0"/>
          </a:p>
          <a:p>
            <a:r>
              <a:rPr lang="en-US" baseline="0" dirty="0"/>
              <a:t>Nagios status checks</a:t>
            </a:r>
          </a:p>
          <a:p>
            <a:r>
              <a:rPr lang="en-US" baseline="0" dirty="0"/>
              <a:t>Graphing </a:t>
            </a:r>
            <a:r>
              <a:rPr lang="en-US" baseline="0" dirty="0" err="1"/>
              <a:t>statsd</a:t>
            </a:r>
            <a:r>
              <a:rPr lang="en-US" baseline="0" dirty="0"/>
              <a:t> performance data – </a:t>
            </a:r>
            <a:r>
              <a:rPr lang="en-US" baseline="0" dirty="0" err="1"/>
              <a:t>ElectricFlow</a:t>
            </a:r>
            <a:r>
              <a:rPr lang="en-US" baseline="0" dirty="0"/>
              <a:t>, SCM solutions, GitHub Enterprise</a:t>
            </a:r>
          </a:p>
          <a:p>
            <a:r>
              <a:rPr lang="en-US" baseline="0" dirty="0"/>
              <a:t>Integrations to our various SCM tools for analytics, environment discovery, and general app health</a:t>
            </a:r>
          </a:p>
          <a:p>
            <a:r>
              <a:rPr lang="en-US" baseline="0" dirty="0"/>
              <a:t>Self-healing – Restart services, status checks and repairs</a:t>
            </a:r>
          </a:p>
          <a:p>
            <a:r>
              <a:rPr lang="en-US" baseline="0" dirty="0"/>
              <a:t>Chaos-Monkey – Break all of the things</a:t>
            </a:r>
          </a:p>
          <a:p>
            <a:r>
              <a:rPr lang="en-US" baseline="0" dirty="0"/>
              <a:t>Automated selenium testing – Kick off entire end-to-end test suits for our various applications</a:t>
            </a:r>
          </a:p>
          <a:p>
            <a:r>
              <a:rPr lang="en-US" baseline="0" dirty="0"/>
              <a:t>Jokes – he’s a comedian!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</a:t>
            </a:r>
          </a:p>
          <a:p>
            <a:endParaRPr lang="en-US" dirty="0"/>
          </a:p>
          <a:p>
            <a:r>
              <a:rPr lang="en-US" dirty="0"/>
              <a:t>13:00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True, to a certain point</a:t>
            </a:r>
          </a:p>
          <a:p>
            <a:endParaRPr lang="en-US" dirty="0"/>
          </a:p>
          <a:p>
            <a:r>
              <a:rPr lang="en-US" dirty="0"/>
              <a:t>There are certain things that really shouldn’t be automated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things can be over-engineered, to the point where the value gained from implementing automation is simply not worth the effort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Hubot</a:t>
            </a:r>
            <a:r>
              <a:rPr lang="en-US" baseline="0" dirty="0"/>
              <a:t> or chat tool is down, you’re dead in the water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Go over more of this in lessons learned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~</a:t>
            </a:r>
            <a:r>
              <a:rPr lang="en-US" baseline="0" dirty="0"/>
              <a:t> 2 min ( 6:00 )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Good guidelines for successful automations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Keep</a:t>
            </a:r>
            <a:r>
              <a:rPr lang="en-US" baseline="0" dirty="0"/>
              <a:t> it simple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Keep it generic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Avoid single point of failure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Keep it chat tool agnostic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Reuse code as much as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~2 min (8:00)</a:t>
            </a:r>
          </a:p>
          <a:p>
            <a:endParaRPr lang="en-US" dirty="0"/>
          </a:p>
          <a:p>
            <a:r>
              <a:rPr lang="en-US" dirty="0"/>
              <a:t>Open emphasis on the </a:t>
            </a:r>
            <a:r>
              <a:rPr lang="en-US" dirty="0" err="1"/>
              <a:t>hubot</a:t>
            </a:r>
            <a:r>
              <a:rPr lang="en-US" dirty="0"/>
              <a:t> security perspective – role base</a:t>
            </a:r>
            <a:r>
              <a:rPr lang="en-US" baseline="0" dirty="0"/>
              <a:t>d permissions, </a:t>
            </a:r>
            <a:r>
              <a:rPr lang="en-US" baseline="0" dirty="0" err="1"/>
              <a:t>hubot</a:t>
            </a:r>
            <a:r>
              <a:rPr lang="en-US" baseline="0" dirty="0"/>
              <a:t> </a:t>
            </a:r>
            <a:r>
              <a:rPr lang="en-US" baseline="0" dirty="0" err="1"/>
              <a:t>auth</a:t>
            </a:r>
            <a:r>
              <a:rPr lang="en-US" baseline="0" dirty="0"/>
              <a:t>, native </a:t>
            </a:r>
            <a:r>
              <a:rPr lang="en-US" baseline="0" dirty="0" err="1"/>
              <a:t>ElectricFlow</a:t>
            </a:r>
            <a:r>
              <a:rPr lang="en-US" baseline="0" dirty="0"/>
              <a:t> ACL’s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498E-297D-4D88-B87F-345EE993B8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6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7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6162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505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4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42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16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3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3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99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0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4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0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2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8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0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5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2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5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8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8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2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98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9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13284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9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91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7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6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37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4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8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45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5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0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5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0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4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57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4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52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2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5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2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6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6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25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9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89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1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6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02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2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4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7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9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1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3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08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9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1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2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1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9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9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1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4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7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0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9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3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3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4577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668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5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39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5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3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85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3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4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1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9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1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4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4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8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2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1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5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6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7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0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7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5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0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1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95617-A7D9-4AE8-82B6-3D0A191CDCB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1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6BA28-E443-46F5-AE73-D543F89EF74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2EE1A-1BE0-474E-808D-00D5A77976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45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1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1pPr marL="228543" indent="-228543">
              <a:buFont typeface="HP Simplified" pitchFamily="34" charset="0"/>
              <a:buChar char="•"/>
              <a:defRPr sz="1866" b="0">
                <a:solidFill>
                  <a:schemeClr val="tx1"/>
                </a:solidFill>
              </a:defRPr>
            </a:lvl1pPr>
            <a:lvl2pPr marL="457086" indent="-228543">
              <a:buSzPct val="80000"/>
              <a:buFont typeface="HP Simplified" pitchFamily="34" charset="0"/>
              <a:buChar char="–"/>
              <a:defRPr sz="1866">
                <a:solidFill>
                  <a:srgbClr val="000000"/>
                </a:solidFill>
              </a:defRPr>
            </a:lvl2pPr>
            <a:lvl3pPr marL="683513" indent="-226427">
              <a:defRPr sz="1866">
                <a:solidFill>
                  <a:srgbClr val="000000"/>
                </a:solidFill>
              </a:defRPr>
            </a:lvl3pPr>
            <a:lvl4pPr marL="920520" indent="-241240">
              <a:defRPr sz="1866">
                <a:solidFill>
                  <a:srgbClr val="000000"/>
                </a:solidFill>
              </a:defRPr>
            </a:lvl4pPr>
            <a:lvl5pPr marL="1110973" indent="-201034">
              <a:defRPr sz="1866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60832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2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97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8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495-4BF5-4727-99D4-DFD1D059735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90477-F864-462B-BF44-00D67B14D85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E08157-2DC9-4745-A7A9-7046A858370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0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7D378-E709-4062-9715-39E79557A06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7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75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C5E14-300D-4720-B5FE-54C7D96D416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5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54ACD-BEB7-4258-A5F3-653792456C00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9C1EB-F401-4F7B-BD9C-AAA165C9F3D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24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1CC87-9C4B-4D13-B529-5EAF641302E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A413A-E630-4377-B30C-3545E98CC86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3DC54-2A66-493A-80B5-8303FBA5D0A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1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45FFC-9EEF-4E69-85F5-C8F54747804D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E3265-88A3-4C30-AE11-BFDF645909E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1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763D2-AF56-4C60-80C7-7D8FC051005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5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5039DC-98B3-47E6-AD46-BA5B72AD8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AA38D-5CBD-4E44-A2EB-B3F38A5B805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BE07D-E945-4DDF-8452-20009392BF2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5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30E74-B79E-47A7-AA1C-BA3D00CC0B4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5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DD7F1-9FB6-4CB9-BA1F-25B205B879F3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D5831-B468-414C-94B5-F04EB43FC0AE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0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A18C6-3F10-4266-96C9-5D014F3025B2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8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B1722-4B46-4353-B583-721651D61489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1958-F972-48E2-B30C-3D9C71EE7ED1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7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CF142-9C82-4C83-9B6A-8077B879C1B8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9EE5-F25B-4563-AE58-6B042DD986DA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AB0D1-A256-4DFA-8583-35D5EE4CD0DF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BBCA58-86AD-4F40-BF66-913A1183EE47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43.xml"/><Relationship Id="rId21" Type="http://schemas.openxmlformats.org/officeDocument/2006/relationships/slideLayout" Target="../slideLayouts/slideLayout161.xml"/><Relationship Id="rId34" Type="http://schemas.openxmlformats.org/officeDocument/2006/relationships/theme" Target="../theme/theme5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26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94.xml"/><Relationship Id="rId34" Type="http://schemas.openxmlformats.org/officeDocument/2006/relationships/theme" Target="../theme/theme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5" Type="http://schemas.openxmlformats.org/officeDocument/2006/relationships/slideLayout" Target="../slideLayouts/slideLayout198.xml"/><Relationship Id="rId33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slideLayout" Target="../slideLayouts/slideLayout193.xml"/><Relationship Id="rId29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24" Type="http://schemas.openxmlformats.org/officeDocument/2006/relationships/slideLayout" Target="../slideLayouts/slideLayout197.xml"/><Relationship Id="rId32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23" Type="http://schemas.openxmlformats.org/officeDocument/2006/relationships/slideLayout" Target="../slideLayouts/slideLayout196.xml"/><Relationship Id="rId28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183.xml"/><Relationship Id="rId19" Type="http://schemas.openxmlformats.org/officeDocument/2006/relationships/slideLayout" Target="../slideLayouts/slideLayout192.xml"/><Relationship Id="rId31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Relationship Id="rId22" Type="http://schemas.openxmlformats.org/officeDocument/2006/relationships/slideLayout" Target="../slideLayouts/slideLayout195.xml"/><Relationship Id="rId27" Type="http://schemas.openxmlformats.org/officeDocument/2006/relationships/slideLayout" Target="../slideLayouts/slideLayout200.xml"/><Relationship Id="rId30" Type="http://schemas.openxmlformats.org/officeDocument/2006/relationships/slideLayout" Target="../slideLayouts/slideLayout2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0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1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1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  <p:sldLayoutId id="2147483769" r:id="rId34"/>
    <p:sldLayoutId id="2147483771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9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  <p:sldLayoutId id="2147483832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38" r:id="rId29"/>
    <p:sldLayoutId id="2147483839" r:id="rId30"/>
    <p:sldLayoutId id="2147483840" r:id="rId31"/>
    <p:sldLayoutId id="2147483841" r:id="rId32"/>
    <p:sldLayoutId id="2147483842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D8143-BFA3-46F8-9B90-B0E5CFAF7F7C}" type="datetime4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1, 2016</a:t>
            </a:fld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| Confidential | Internal Use Only 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7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  <p:sldLayoutId id="2147483870" r:id="rId27"/>
    <p:sldLayoutId id="2147483871" r:id="rId28"/>
    <p:sldLayoutId id="2147483872" r:id="rId29"/>
    <p:sldLayoutId id="2147483873" r:id="rId30"/>
    <p:sldLayoutId id="2147483874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5148145"/>
            <a:ext cx="8229600" cy="914400"/>
          </a:xfrm>
        </p:spPr>
        <p:txBody>
          <a:bodyPr/>
          <a:lstStyle/>
          <a:p>
            <a:r>
              <a:rPr lang="en-US" dirty="0"/>
              <a:t>Daniel Perez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DOES 2016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571991" y="2819400"/>
            <a:ext cx="8229600" cy="1905000"/>
          </a:xfrm>
        </p:spPr>
        <p:txBody>
          <a:bodyPr/>
          <a:lstStyle/>
          <a:p>
            <a:r>
              <a:rPr lang="en-US" dirty="0"/>
              <a:t>Doubling Down on </a:t>
            </a:r>
            <a:r>
              <a:rPr lang="en-US" dirty="0" err="1"/>
              <a:t>ChatOps</a:t>
            </a:r>
            <a:r>
              <a:rPr lang="en-US" dirty="0"/>
              <a:t> in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26636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Pick tool that fits your use case</a:t>
            </a:r>
          </a:p>
          <a:p>
            <a:r>
              <a:rPr lang="en-US" dirty="0"/>
              <a:t>Keep integrations simple</a:t>
            </a:r>
          </a:p>
          <a:p>
            <a:r>
              <a:rPr lang="en-US" dirty="0"/>
              <a:t>Too much data can make things complicated</a:t>
            </a:r>
          </a:p>
          <a:p>
            <a:r>
              <a:rPr lang="en-US" dirty="0"/>
              <a:t>Not everything needs to be automated</a:t>
            </a:r>
          </a:p>
          <a:p>
            <a:r>
              <a:rPr lang="en-US" dirty="0"/>
              <a:t>Properly onboard team members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 stats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10+ applications onboarded (within our org)</a:t>
            </a:r>
          </a:p>
          <a:p>
            <a:r>
              <a:rPr lang="en-US" dirty="0"/>
              <a:t>70 active commands/integrations</a:t>
            </a:r>
          </a:p>
          <a:p>
            <a:r>
              <a:rPr lang="en-US" dirty="0"/>
              <a:t>30+ developers</a:t>
            </a:r>
          </a:p>
          <a:p>
            <a:r>
              <a:rPr lang="en-US" dirty="0"/>
              <a:t>100’s of daily calls to chatbot</a:t>
            </a:r>
          </a:p>
          <a:p>
            <a:r>
              <a:rPr lang="en-US" dirty="0"/>
              <a:t>Expanded to 10+ teams in the last 6 months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persistent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</a:t>
            </a:r>
            <a:r>
              <a:rPr lang="en-US" sz="2000" dirty="0" err="1"/>
              <a:t>hubot</a:t>
            </a:r>
            <a:r>
              <a:rPr lang="en-US" sz="2000" dirty="0"/>
              <a:t>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ElectricFlow</a:t>
            </a:r>
            <a:r>
              <a:rPr lang="en-US" sz="2000" dirty="0"/>
              <a:t> performance metrics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Nagios/</a:t>
            </a:r>
            <a:r>
              <a:rPr lang="en-US" sz="2000" dirty="0" err="1"/>
              <a:t>graphios</a:t>
            </a:r>
            <a:r>
              <a:rPr lang="en-US" sz="2000" dirty="0"/>
              <a:t> </a:t>
            </a:r>
            <a:r>
              <a:rPr lang="en-US" sz="2000" dirty="0" err="1"/>
              <a:t>Grafana</a:t>
            </a:r>
            <a:r>
              <a:rPr lang="en-US" sz="2000" dirty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Self-deploy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1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6094412" y="1219200"/>
            <a:ext cx="4543028" cy="1253862"/>
          </a:xfrm>
          <a:prstGeom prst="round1Rect">
            <a:avLst>
              <a:gd name="adj" fmla="val 11298"/>
            </a:avLst>
          </a:prstGeom>
          <a:solidFill>
            <a:schemeClr val="accent1">
              <a:alpha val="60000"/>
            </a:schemeClr>
          </a:solidFill>
          <a:ln w="190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7" tIns="182680" rIns="121787" bIns="63940" rtlCol="0" anchor="ctr" anchorCtr="0"/>
          <a:lstStyle/>
          <a:p>
            <a:pPr marL="0" marR="0" lvl="0" indent="0" algn="l" defTabSz="429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Hubots</a:t>
            </a:r>
            <a:endParaRPr kumimoji="0" lang="en-US" sz="18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1066800" y="1219200"/>
            <a:ext cx="4642064" cy="1253862"/>
          </a:xfrm>
          <a:prstGeom prst="round1Rect">
            <a:avLst>
              <a:gd name="adj" fmla="val 11298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7" tIns="182680" rIns="121787" bIns="63940" rtlCol="0" anchor="ctr" anchorCtr="0"/>
          <a:lstStyle/>
          <a:p>
            <a:pPr marL="0" marR="0" lvl="0" indent="0" algn="l" defTabSz="429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ChatOps</a:t>
            </a:r>
            <a:endParaRPr kumimoji="0" lang="en-US" sz="18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1" y="2727273"/>
            <a:ext cx="4532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255" indent="-171255" defTabSz="913403">
              <a:buFont typeface="Arial" panose="020B0604020202020204" pitchFamily="34" charset="0"/>
              <a:buChar char="•"/>
              <a:defRPr/>
            </a:pPr>
            <a:r>
              <a:rPr lang="en-US" dirty="0"/>
              <a:t>Key enabler of DevOps with the use of persistent chat and </a:t>
            </a:r>
          </a:p>
          <a:p>
            <a:pPr marL="171255" marR="0" lvl="0" indent="-171255" algn="l" defTabSz="91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>
                <a:solidFill>
                  <a:prstClr val="black"/>
                </a:solidFill>
                <a:latin typeface="Arial" panose="020B0604020202020204"/>
              </a:rPr>
              <a:t>Conversation-Driven Development</a:t>
            </a:r>
          </a:p>
          <a:p>
            <a:pPr marL="171255" marR="0" lvl="0" indent="-171255" algn="l" defTabSz="91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Central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place to collaborate</a:t>
            </a:r>
          </a:p>
          <a:p>
            <a:pPr marL="171255" lvl="0" indent="-171255" defTabSz="913403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Accountability and audit trail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255" marR="0" lvl="0" indent="-171255" algn="l" defTabSz="91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6523" y="2830204"/>
            <a:ext cx="4120719" cy="184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255" marR="0" lvl="0" indent="-171255" algn="l" defTabSz="9134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Node based and easy to set up</a:t>
            </a:r>
          </a:p>
          <a:p>
            <a:pPr marL="171255" marR="0" lvl="0" indent="-171255" algn="l" defTabSz="9134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/>
              </a:rPr>
              <a:t>Integrations to a variety of chat tools</a:t>
            </a:r>
          </a:p>
          <a:p>
            <a:pPr marL="171255" marR="0" lvl="0" indent="-171255" algn="l" defTabSz="9134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/>
              </a:rPr>
              <a:t>Chat tool agnostic – works on many chat platforms</a:t>
            </a:r>
          </a:p>
          <a:p>
            <a:pPr marL="171255" marR="0" lvl="0" indent="-171255" algn="l" defTabSz="9134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Highly customizable</a:t>
            </a:r>
          </a:p>
          <a:p>
            <a:pPr marL="171255" marR="0" lvl="0" indent="-171255" algn="l" defTabSz="9134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On demand automation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769502"/>
            <a:ext cx="963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403">
              <a:defRPr/>
            </a:pPr>
            <a:r>
              <a:rPr lang="en-US" sz="3600" dirty="0">
                <a:solidFill>
                  <a:prstClr val="black"/>
                </a:solidFill>
              </a:rPr>
              <a:t>https://github.com/DOES16-HPE/ChatOps</a:t>
            </a:r>
            <a:endParaRPr lang="en-US" sz="36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8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daniel.perez3@hpe.com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DOES Journey</a:t>
            </a:r>
          </a:p>
          <a:p>
            <a:r>
              <a:rPr lang="en-US" dirty="0"/>
              <a:t>What is </a:t>
            </a:r>
            <a:r>
              <a:rPr lang="en-US" dirty="0" err="1"/>
              <a:t>ChatOps</a:t>
            </a:r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Hubots</a:t>
            </a:r>
            <a:endParaRPr lang="en-US" dirty="0"/>
          </a:p>
          <a:p>
            <a:r>
              <a:rPr lang="en-US" dirty="0"/>
              <a:t>Design and Security Considerations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4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DOES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2014 – Continuous Integration as a Centralized Service Using </a:t>
            </a:r>
            <a:r>
              <a:rPr lang="en-US" dirty="0" err="1"/>
              <a:t>ElectricFlow</a:t>
            </a:r>
            <a:endParaRPr lang="en-US" dirty="0"/>
          </a:p>
          <a:p>
            <a:pPr lvl="1"/>
            <a:r>
              <a:rPr lang="en-US" dirty="0"/>
              <a:t>Self-service deployment of </a:t>
            </a:r>
            <a:r>
              <a:rPr lang="en-US" dirty="0" err="1"/>
              <a:t>ElectricFlow</a:t>
            </a:r>
            <a:endParaRPr lang="en-US" dirty="0"/>
          </a:p>
          <a:p>
            <a:pPr lvl="1"/>
            <a:r>
              <a:rPr lang="en-US" dirty="0"/>
              <a:t>One of the largest implementations of solution</a:t>
            </a:r>
          </a:p>
          <a:p>
            <a:pPr lvl="1"/>
            <a:r>
              <a:rPr lang="en-US" dirty="0"/>
              <a:t>Used by 3k+ developers and 1,000,000+ jobs a month</a:t>
            </a:r>
          </a:p>
          <a:p>
            <a:pPr lvl="1"/>
            <a:r>
              <a:rPr lang="en-US" dirty="0"/>
              <a:t>Baseline projects, environment cleanup, simplified security strategy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DOES 2015- Self-healing and Monitoring in a </a:t>
            </a:r>
            <a:r>
              <a:rPr lang="en-US" dirty="0" err="1"/>
              <a:t>Devops</a:t>
            </a:r>
            <a:r>
              <a:rPr lang="en-US" dirty="0"/>
              <a:t> world</a:t>
            </a:r>
          </a:p>
          <a:p>
            <a:pPr lvl="1"/>
            <a:r>
              <a:rPr lang="en-US" dirty="0"/>
              <a:t>R&amp;D IT’s investments towards end-to-end applications monitoring and self healing</a:t>
            </a:r>
          </a:p>
          <a:p>
            <a:pPr lvl="1"/>
            <a:r>
              <a:rPr lang="en-US" dirty="0"/>
              <a:t>Integrated pipelines, reproducible </a:t>
            </a:r>
            <a:r>
              <a:rPr lang="en-US" dirty="0" err="1"/>
              <a:t>api’s</a:t>
            </a:r>
            <a:endParaRPr lang="en-US" dirty="0"/>
          </a:p>
          <a:p>
            <a:pPr lvl="1"/>
            <a:r>
              <a:rPr lang="en-US" dirty="0"/>
              <a:t>In-depth insight into environments with open source monitoring solutions</a:t>
            </a:r>
          </a:p>
          <a:p>
            <a:pPr lvl="1"/>
            <a:r>
              <a:rPr lang="en-US" dirty="0"/>
              <a:t>Initial </a:t>
            </a:r>
            <a:r>
              <a:rPr lang="en-US" dirty="0" err="1"/>
              <a:t>ChatOps</a:t>
            </a:r>
            <a:r>
              <a:rPr lang="en-US" dirty="0"/>
              <a:t> investments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6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ChatOps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A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Pulling tools into the Conversation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4" y="1666875"/>
            <a:ext cx="5762625" cy="409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3171429"/>
            <a:ext cx="2743200" cy="984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A982"/>
                </a:solidFill>
              </a:rPr>
              <a:t>#</a:t>
            </a:r>
            <a:r>
              <a:rPr lang="en-US" sz="3600" dirty="0" err="1">
                <a:solidFill>
                  <a:srgbClr val="00A982"/>
                </a:solidFill>
              </a:rPr>
              <a:t>ChatOps</a:t>
            </a:r>
            <a:endParaRPr lang="en-US" sz="3600" dirty="0">
              <a:solidFill>
                <a:srgbClr val="00A982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30588" y="1651285"/>
            <a:ext cx="5105400" cy="1642765"/>
          </a:xfrm>
          <a:prstGeom prst="round2DiagRect">
            <a:avLst>
              <a:gd name="adj1" fmla="val 0"/>
              <a:gd name="adj2" fmla="val 83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spc="-100" dirty="0">
              <a:gradFill>
                <a:gsLst>
                  <a:gs pos="19289">
                    <a:srgbClr val="535455"/>
                  </a:gs>
                  <a:gs pos="43655">
                    <a:srgbClr val="535455"/>
                  </a:gs>
                </a:gsLst>
                <a:lin ang="5400000" scaled="1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5389" y="1671113"/>
            <a:ext cx="4724399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spcAft>
                <a:spcPts val="200"/>
              </a:spcAft>
              <a:defRPr/>
            </a:pPr>
            <a:r>
              <a:rPr lang="en-US" sz="2400" b="1" dirty="0"/>
              <a:t>ChatOps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bg1"/>
                </a:solidFill>
              </a:rPr>
              <a:t>is a term coined by Github to describe their growing culture of </a:t>
            </a:r>
            <a:r>
              <a:rPr lang="en-US" sz="2400" dirty="0"/>
              <a:t>“Putting tools in the middle of the conversation”</a:t>
            </a:r>
          </a:p>
          <a:p>
            <a:pPr marL="173038" indent="-173038">
              <a:spcAft>
                <a:spcPts val="200"/>
              </a:spcAft>
              <a:defRPr/>
            </a:pPr>
            <a:endParaRPr lang="en-US" sz="2400" dirty="0">
              <a:solidFill>
                <a:schemeClr val="accent1"/>
              </a:solidFill>
            </a:endParaRPr>
          </a:p>
          <a:p>
            <a:pPr marL="173038" indent="-173038">
              <a:spcAft>
                <a:spcPts val="200"/>
              </a:spcAft>
              <a:defRPr/>
            </a:pPr>
            <a:endParaRPr lang="en-US" sz="16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430588" y="3424563"/>
            <a:ext cx="5105400" cy="2428641"/>
          </a:xfrm>
          <a:prstGeom prst="round2DiagRect">
            <a:avLst>
              <a:gd name="adj1" fmla="val 0"/>
              <a:gd name="adj2" fmla="val 83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spc="-100" dirty="0">
              <a:gradFill>
                <a:gsLst>
                  <a:gs pos="19289">
                    <a:srgbClr val="535455"/>
                  </a:gs>
                  <a:gs pos="43655">
                    <a:srgbClr val="535455"/>
                  </a:gs>
                </a:gsLst>
                <a:lin ang="5400000" scaled="1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0460" y="3430990"/>
            <a:ext cx="4809328" cy="276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200"/>
              </a:spcAft>
              <a:defRPr/>
            </a:pPr>
            <a:r>
              <a:rPr lang="en-US" b="1" dirty="0">
                <a:latin typeface="HP Simplified" pitchFamily="34" charset="0"/>
              </a:rPr>
              <a:t>The Idea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A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chat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point of collaboration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A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“One stop shop”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Graphs, quick info, run automations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A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tool agnostic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flavors, integrations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 err="1">
                <a:solidFill>
                  <a:srgbClr val="00A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Hubots</a:t>
            </a:r>
            <a:r>
              <a:rPr lang="en-US" dirty="0">
                <a:solidFill>
                  <a:schemeClr val="bg1"/>
                </a:solidFill>
                <a:latin typeface="HP Simplified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based, highly customizable,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driven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HP Simplified" pitchFamily="34" charset="0"/>
            </a:endParaRPr>
          </a:p>
          <a:p>
            <a:pPr marL="173038" indent="-173038">
              <a:spcAft>
                <a:spcPts val="200"/>
              </a:spcAft>
              <a:defRPr/>
            </a:pPr>
            <a:endParaRPr lang="en-US" sz="1200" b="1" dirty="0">
              <a:solidFill>
                <a:schemeClr val="accent1"/>
              </a:solidFill>
              <a:latin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Hubot</a:t>
            </a:r>
            <a:r>
              <a:rPr lang="en-US" dirty="0"/>
              <a:t> - Hammer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A982"/>
                </a:solidFill>
              </a:rPr>
              <a:t>What can he do?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" y="1919538"/>
            <a:ext cx="3048000" cy="3071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9158" y="1669621"/>
            <a:ext cx="3073358" cy="46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spcAft>
                <a:spcPts val="200"/>
              </a:spcAft>
              <a:defRPr/>
            </a:pPr>
            <a:r>
              <a:rPr lang="en-US" sz="2399" b="1" dirty="0">
                <a:solidFill>
                  <a:srgbClr val="00A982"/>
                </a:solidFill>
                <a:latin typeface="+mj-lt"/>
                <a:cs typeface="HP Simplified" pitchFamily="34" charset="0"/>
              </a:rPr>
              <a:t>Core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2588" y="2960710"/>
            <a:ext cx="5996368" cy="100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spcAft>
                <a:spcPts val="200"/>
              </a:spcAft>
              <a:defRPr/>
            </a:pPr>
            <a:r>
              <a:rPr lang="en-US" sz="2399" b="1" dirty="0">
                <a:solidFill>
                  <a:srgbClr val="00A982"/>
                </a:solidFill>
                <a:latin typeface="+mj-lt"/>
                <a:cs typeface="HP Simplified" pitchFamily="34" charset="0"/>
              </a:rPr>
              <a:t>Persistent data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Redis</a:t>
            </a:r>
            <a:r>
              <a:rPr lang="en-US" sz="1600" b="1" dirty="0">
                <a:solidFill>
                  <a:srgbClr val="000000"/>
                </a:solidFill>
              </a:rPr>
              <a:t> Brain</a:t>
            </a:r>
            <a:r>
              <a:rPr lang="en-US" sz="1600" dirty="0">
                <a:solidFill>
                  <a:srgbClr val="000000"/>
                </a:solidFill>
              </a:rPr>
              <a:t>… stores user info, chat history, key/value pairs</a:t>
            </a:r>
            <a:endParaRPr lang="en-US" sz="1600" b="1" dirty="0">
              <a:solidFill>
                <a:srgbClr val="000000"/>
              </a:solidFill>
            </a:endParaRP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Mongo integration</a:t>
            </a:r>
            <a:r>
              <a:rPr lang="en-US" sz="1600" dirty="0">
                <a:solidFill>
                  <a:srgbClr val="000000"/>
                </a:solidFill>
              </a:rPr>
              <a:t>… Mongo based store for script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8651" y="4096150"/>
            <a:ext cx="7104588" cy="15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spcAft>
                <a:spcPts val="200"/>
              </a:spcAft>
              <a:defRPr/>
            </a:pPr>
            <a:r>
              <a:rPr lang="en-US" sz="2399" b="1" dirty="0">
                <a:solidFill>
                  <a:srgbClr val="00A982"/>
                </a:solidFill>
                <a:latin typeface="+mj-lt"/>
                <a:cs typeface="HP Simplified" pitchFamily="34" charset="0"/>
              </a:rPr>
              <a:t>Integrated pipeline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GitHub Enterprise</a:t>
            </a:r>
            <a:r>
              <a:rPr lang="en-US" sz="1600" dirty="0">
                <a:solidFill>
                  <a:srgbClr val="000000"/>
                </a:solidFill>
              </a:rPr>
              <a:t>... Inner sourced for all developers to fork on their own</a:t>
            </a:r>
            <a:endParaRPr lang="en-US" sz="1600" b="1" dirty="0">
              <a:solidFill>
                <a:srgbClr val="000000"/>
              </a:solidFill>
            </a:endParaRP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ElectricFlow</a:t>
            </a:r>
            <a:r>
              <a:rPr lang="en-US" sz="1600" dirty="0">
                <a:solidFill>
                  <a:srgbClr val="000000"/>
                </a:solidFill>
              </a:rPr>
              <a:t>… Compiles and deploys </a:t>
            </a:r>
            <a:r>
              <a:rPr lang="en-US" sz="1600" dirty="0" err="1">
                <a:solidFill>
                  <a:srgbClr val="000000"/>
                </a:solidFill>
              </a:rPr>
              <a:t>hubot</a:t>
            </a:r>
            <a:endParaRPr lang="en-US" sz="1600" dirty="0">
              <a:solidFill>
                <a:srgbClr val="000000"/>
              </a:solidFill>
            </a:endParaRP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Flowdock</a:t>
            </a:r>
            <a:r>
              <a:rPr lang="en-US" sz="1600" dirty="0">
                <a:solidFill>
                  <a:srgbClr val="000000"/>
                </a:solidFill>
              </a:rPr>
              <a:t>… End to end notification on the deploy process</a:t>
            </a:r>
          </a:p>
          <a:p>
            <a:pPr marL="173038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Hubot-webhook</a:t>
            </a:r>
            <a:r>
              <a:rPr lang="en-US" sz="1600" b="1" dirty="0">
                <a:solidFill>
                  <a:srgbClr val="000000"/>
                </a:solidFill>
              </a:rPr>
              <a:t> listener</a:t>
            </a:r>
            <a:r>
              <a:rPr lang="en-US" sz="1600" dirty="0">
                <a:solidFill>
                  <a:srgbClr val="000000"/>
                </a:solidFill>
              </a:rPr>
              <a:t>... Self deploys on known good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02" y="2143432"/>
            <a:ext cx="3452808" cy="8172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Data lookups</a:t>
            </a:r>
            <a:endParaRPr lang="en-US" sz="1600" dirty="0">
              <a:solidFill>
                <a:srgbClr val="000000"/>
              </a:solidFill>
            </a:endParaRPr>
          </a:p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Graphing</a:t>
            </a:r>
          </a:p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Run automations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0451" y="2138516"/>
            <a:ext cx="3208919" cy="8172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Alias commands</a:t>
            </a:r>
            <a:endParaRPr lang="en-US" sz="1600" dirty="0">
              <a:solidFill>
                <a:srgbClr val="000000"/>
              </a:solidFill>
            </a:endParaRPr>
          </a:p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Application metrics/stats</a:t>
            </a:r>
          </a:p>
          <a:p>
            <a:pPr marL="173038" lvl="0" indent="-173038"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Tell jokes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A982"/>
                </a:solidFill>
              </a:rPr>
              <a:t>Key </a:t>
            </a:r>
            <a:r>
              <a:rPr lang="en-US" dirty="0" err="1">
                <a:solidFill>
                  <a:srgbClr val="00A982"/>
                </a:solidFill>
              </a:rPr>
              <a:t>ChatOps</a:t>
            </a:r>
            <a:r>
              <a:rPr lang="en-US" dirty="0">
                <a:solidFill>
                  <a:srgbClr val="00A982"/>
                </a:solidFill>
              </a:rPr>
              <a:t> technologies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027" y="2996160"/>
            <a:ext cx="1460243" cy="1460243"/>
          </a:xfrm>
          <a:prstGeom prst="rect">
            <a:avLst/>
          </a:prstGeom>
        </p:spPr>
      </p:pic>
      <p:pic>
        <p:nvPicPr>
          <p:cNvPr id="9" name="Picture 4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3457" y="3244980"/>
            <a:ext cx="2537172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aquinum.fr/wp-content/uploads/2015/04/docker_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86" y="3296023"/>
            <a:ext cx="3600451" cy="8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nsible.com/hs-fs/hub/330046/file-764918161-png/Official_Logos/ansible_logo_black_square.png?t=142911566471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2337" y="4467573"/>
            <a:ext cx="1334116" cy="13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hetechnologygeek.org/wp-content/uploads/2016/01/Nagios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03" y="1452785"/>
            <a:ext cx="1972134" cy="133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flowdock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76" y="1726186"/>
            <a:ext cx="3257235" cy="6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grafana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19" y="4853394"/>
            <a:ext cx="28575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avatars0.githubusercontent.com/u/5367660?v=3&amp;s=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51" y="2590389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kibana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2" y="4186893"/>
            <a:ext cx="2476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6792" y="1541752"/>
            <a:ext cx="218865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ptik.co/tech/wp-content/uploads/2016/01/autom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11" y="633749"/>
            <a:ext cx="8089249" cy="52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646448" y="6133455"/>
            <a:ext cx="5257800" cy="852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…..sort of</a:t>
            </a:r>
          </a:p>
        </p:txBody>
      </p:sp>
    </p:spTree>
    <p:extLst>
      <p:ext uri="{BB962C8B-B14F-4D97-AF65-F5344CB8AC3E}">
        <p14:creationId xmlns:p14="http://schemas.microsoft.com/office/powerpoint/2010/main" val="113246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A982"/>
                </a:solidFill>
              </a:rPr>
              <a:t>Design considerations and best practices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ltGray">
          <a:xfrm>
            <a:off x="628896" y="1879125"/>
            <a:ext cx="5236883" cy="4016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600"/>
            </a:lvl1pPr>
            <a:lvl2pPr marL="411480" indent="-18288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/>
            </a:lvl2pPr>
            <a:lvl3pPr marL="54864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/>
            </a:lvl3pPr>
            <a:lvl4pPr marL="73152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4pPr>
            <a:lvl5pPr marL="86868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5pPr>
            <a:lvl6pPr marL="105156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6pPr>
            <a:lvl7pPr marL="118872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7pPr>
            <a:lvl8pPr marL="137160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8pPr>
            <a:lvl9pPr marL="155448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9pPr>
          </a:lstStyle>
          <a:p>
            <a:r>
              <a:rPr lang="en-US" sz="1800" dirty="0"/>
              <a:t>Lightweight</a:t>
            </a:r>
          </a:p>
          <a:p>
            <a:pPr lvl="1"/>
            <a:r>
              <a:rPr lang="en-US" dirty="0"/>
              <a:t>Small 2x4</a:t>
            </a:r>
          </a:p>
          <a:p>
            <a:pPr lvl="1"/>
            <a:r>
              <a:rPr lang="en-US" dirty="0"/>
              <a:t>Go cloud!</a:t>
            </a:r>
          </a:p>
          <a:p>
            <a:pPr lvl="1"/>
            <a:r>
              <a:rPr lang="en-US" dirty="0" err="1"/>
              <a:t>Dockerize</a:t>
            </a:r>
            <a:r>
              <a:rPr lang="en-US" dirty="0"/>
              <a:t> </a:t>
            </a:r>
            <a:r>
              <a:rPr lang="en-US" dirty="0" err="1"/>
              <a:t>hubot</a:t>
            </a:r>
            <a:endParaRPr lang="en-US" dirty="0"/>
          </a:p>
          <a:p>
            <a:r>
              <a:rPr lang="en-US" dirty="0"/>
              <a:t>Automated builds</a:t>
            </a:r>
          </a:p>
          <a:p>
            <a:pPr lvl="1"/>
            <a:r>
              <a:rPr lang="en-US" dirty="0"/>
              <a:t>Tie to SCM</a:t>
            </a:r>
          </a:p>
          <a:p>
            <a:pPr lvl="1"/>
            <a:r>
              <a:rPr lang="en-US" dirty="0"/>
              <a:t>Create automated pipeline to test/deploy</a:t>
            </a:r>
          </a:p>
          <a:p>
            <a:r>
              <a:rPr lang="en-US" dirty="0"/>
              <a:t>Best practices</a:t>
            </a:r>
          </a:p>
          <a:p>
            <a:pPr marL="400050" lvl="1" indent="-171450">
              <a:buFontTx/>
              <a:buChar char="-"/>
            </a:pPr>
            <a:r>
              <a:rPr lang="en-US" dirty="0"/>
              <a:t>Keep it simple!</a:t>
            </a:r>
          </a:p>
          <a:p>
            <a:pPr marL="400050" lvl="1" indent="-171450">
              <a:buFontTx/>
              <a:buChar char="-"/>
            </a:pPr>
            <a:r>
              <a:rPr lang="en-US" dirty="0"/>
              <a:t>Avoid single point of failure</a:t>
            </a:r>
          </a:p>
          <a:p>
            <a:pPr marL="400050" lvl="1" indent="-171450">
              <a:buFontTx/>
              <a:buChar char="-"/>
            </a:pPr>
            <a:r>
              <a:rPr lang="en-US" dirty="0"/>
              <a:t>Keep it chat tool agnostic</a:t>
            </a:r>
          </a:p>
          <a:p>
            <a:pPr marL="400050" lvl="1" indent="-171450">
              <a:buFontTx/>
              <a:buChar char="-"/>
            </a:pPr>
            <a:r>
              <a:rPr lang="en-US" dirty="0"/>
              <a:t>Reuse code as much as possible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58" y="1879125"/>
            <a:ext cx="5524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A982"/>
                </a:solidFill>
              </a:rPr>
              <a:t>Security considerations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ltGray">
          <a:xfrm>
            <a:off x="628896" y="1879125"/>
            <a:ext cx="5236883" cy="350027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600"/>
            </a:lvl1pPr>
            <a:lvl2pPr marL="411480" indent="-18288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/>
            </a:lvl2pPr>
            <a:lvl3pPr marL="54864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/>
            </a:lvl3pPr>
            <a:lvl4pPr marL="73152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4pPr>
            <a:lvl5pPr marL="86868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5pPr>
            <a:lvl6pPr marL="105156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6pPr>
            <a:lvl7pPr marL="118872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7pPr>
            <a:lvl8pPr marL="137160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8pPr>
            <a:lvl9pPr marL="1554480" indent="-13716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/>
            </a:lvl9pPr>
          </a:lstStyle>
          <a:p>
            <a:r>
              <a:rPr lang="en-US" sz="1800" dirty="0"/>
              <a:t>Express framework</a:t>
            </a:r>
          </a:p>
          <a:p>
            <a:pPr lvl="1"/>
            <a:r>
              <a:rPr lang="en-US" dirty="0"/>
              <a:t>Enables basic </a:t>
            </a:r>
            <a:r>
              <a:rPr lang="en-US" dirty="0" err="1"/>
              <a:t>auth</a:t>
            </a:r>
            <a:r>
              <a:rPr lang="en-US" dirty="0"/>
              <a:t> for ports</a:t>
            </a:r>
          </a:p>
          <a:p>
            <a:pPr lvl="1"/>
            <a:r>
              <a:rPr lang="en-US" dirty="0"/>
              <a:t>Implement Nginx proxy pass for SSL endpoint</a:t>
            </a:r>
          </a:p>
          <a:p>
            <a:r>
              <a:rPr lang="en-US" dirty="0" err="1"/>
              <a:t>Hubot.env</a:t>
            </a:r>
            <a:endParaRPr lang="en-US" dirty="0"/>
          </a:p>
          <a:p>
            <a:pPr lvl="1"/>
            <a:r>
              <a:rPr lang="en-US" dirty="0"/>
              <a:t>Store all related </a:t>
            </a:r>
            <a:r>
              <a:rPr lang="en-US" dirty="0" err="1"/>
              <a:t>env</a:t>
            </a:r>
            <a:r>
              <a:rPr lang="en-US" dirty="0"/>
              <a:t> variables in this file</a:t>
            </a:r>
          </a:p>
          <a:p>
            <a:pPr lvl="1"/>
            <a:r>
              <a:rPr lang="en-US" dirty="0"/>
              <a:t>Secure file with correct permissions (</a:t>
            </a:r>
            <a:r>
              <a:rPr lang="en-US" dirty="0" err="1"/>
              <a:t>chmod</a:t>
            </a:r>
            <a:r>
              <a:rPr lang="en-US" dirty="0"/>
              <a:t> 600)</a:t>
            </a:r>
          </a:p>
          <a:p>
            <a:pPr lvl="1"/>
            <a:r>
              <a:rPr lang="en-US" dirty="0"/>
              <a:t>Avoid personal accounts with integrations (app accounts are safer)</a:t>
            </a:r>
          </a:p>
          <a:p>
            <a:pPr lvl="1"/>
            <a:r>
              <a:rPr lang="en-US" dirty="0" err="1"/>
              <a:t>Hubot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/>
              <a:t> </a:t>
            </a:r>
          </a:p>
          <a:p>
            <a:r>
              <a:rPr lang="en-US" dirty="0"/>
              <a:t>Chat Data stored off-premise</a:t>
            </a:r>
          </a:p>
          <a:p>
            <a:pPr lvl="1"/>
            <a:r>
              <a:rPr lang="en-US" dirty="0"/>
              <a:t>Ensure security team vets tools</a:t>
            </a:r>
          </a:p>
          <a:p>
            <a:pPr lvl="1"/>
            <a:r>
              <a:rPr lang="en-US" dirty="0"/>
              <a:t>Cleanse any confidential data that should not leave network/premises</a:t>
            </a:r>
          </a:p>
          <a:p>
            <a:pPr lvl="1"/>
            <a:r>
              <a:rPr lang="en-US" dirty="0"/>
              <a:t>Implement SSO on chat platforms that support it</a:t>
            </a:r>
          </a:p>
          <a:p>
            <a:pPr lvl="1"/>
            <a:r>
              <a:rPr lang="en-US" dirty="0"/>
              <a:t>Stand up enterprise version of chat tools (HipChat, </a:t>
            </a:r>
            <a:r>
              <a:rPr lang="en-US" dirty="0" err="1"/>
              <a:t>Mattermost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1026" name="Picture 2" descr="https://c1.staticflickr.com/9/8604/16042227002_1d00e0771d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2" y="1315240"/>
            <a:ext cx="5097629" cy="41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1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3.xml><?xml version="1.0" encoding="utf-8"?>
<a:theme xmlns:a="http://schemas.openxmlformats.org/drawingml/2006/main" name="2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4.xml><?xml version="1.0" encoding="utf-8"?>
<a:theme xmlns:a="http://schemas.openxmlformats.org/drawingml/2006/main" name="3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5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6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1185</Words>
  <Application>Microsoft Office PowerPoint</Application>
  <PresentationFormat>Widescreen</PresentationFormat>
  <Paragraphs>256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HP Simplified</vt:lpstr>
      <vt:lpstr>HPE_Standard_Arial_16x9_v4</vt:lpstr>
      <vt:lpstr>1_HPE_Standard_Arial_16x9_v4</vt:lpstr>
      <vt:lpstr>2_HPE_Standard_Arial_16x9_v4</vt:lpstr>
      <vt:lpstr>3_HPE_Standard_Arial_16x9_v4</vt:lpstr>
      <vt:lpstr>HPE_Standard_Arial_16x9_v5</vt:lpstr>
      <vt:lpstr>1_HPE_Standard_Arial_16x9_v5</vt:lpstr>
      <vt:lpstr>Doubling Down on ChatOps in the Enterprise</vt:lpstr>
      <vt:lpstr>Agenda</vt:lpstr>
      <vt:lpstr>Our DOES Journey</vt:lpstr>
      <vt:lpstr>What Is ChatOps?</vt:lpstr>
      <vt:lpstr>Hubot - Hammer</vt:lpstr>
      <vt:lpstr>ChatOps</vt:lpstr>
      <vt:lpstr>PowerPoint Presentation</vt:lpstr>
      <vt:lpstr>Hubot</vt:lpstr>
      <vt:lpstr>ChatOps</vt:lpstr>
      <vt:lpstr>ChatOps</vt:lpstr>
      <vt:lpstr>Live Demo</vt:lpstr>
      <vt:lpstr>Summary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Perez, Daniel (R&amp;D IT)</dc:creator>
  <cp:lastModifiedBy>Perez, Daniel (R&amp;D IT)</cp:lastModifiedBy>
  <cp:revision>96</cp:revision>
  <dcterms:created xsi:type="dcterms:W3CDTF">2016-10-03T20:37:41Z</dcterms:created>
  <dcterms:modified xsi:type="dcterms:W3CDTF">2016-11-01T14:47:55Z</dcterms:modified>
</cp:coreProperties>
</file>