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9" r:id="rId4"/>
    <p:sldId id="260" r:id="rId5"/>
    <p:sldId id="261" r:id="rId6"/>
    <p:sldId id="263" r:id="rId7"/>
    <p:sldId id="264" r:id="rId8"/>
    <p:sldId id="268" r:id="rId9"/>
    <p:sldId id="271" r:id="rId10"/>
    <p:sldId id="269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77" autoAdjust="0"/>
  </p:normalViewPr>
  <p:slideViewPr>
    <p:cSldViewPr snapToObjects="1">
      <p:cViewPr>
        <p:scale>
          <a:sx n="79" d="100"/>
          <a:sy n="79" d="100"/>
        </p:scale>
        <p:origin x="-360" y="6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CCDC-00B1-B24E-A816-123C2B1111E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FA38-1C0C-0F4D-AD4D-6B267211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48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057E3-D300-C844-A62C-9664F73E187D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E6C9-7B1E-EE48-A405-1FC6D6AD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93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7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7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0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7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52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5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aseline="0" dirty="0" smtClean="0"/>
              <a:t>	</a:t>
            </a:r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9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10E-01C4-4D64-BA90-755D130B20AF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7AD-F404-4CC2-90A4-CBCE932441F4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6C7-B10A-4853-B52E-0EF4A7BC0AB7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B65F-8BCB-4D9E-B4F1-6F672E5C96AC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243-B268-4E84-90E0-694042F1D4F3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51A-E3F5-4DEA-9B66-85B015B7565E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B68-DC64-4425-BD63-7F1C193A1768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3E8E-B525-4359-B633-51BE05D115ED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AFC2-1C1A-48A0-B7D6-4D1F373B6EFC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6576-C3F9-442C-952B-5DBCC37C8842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62E-5A06-4315-B728-4B15561802BB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DAA-F503-4A1A-80E6-5E6C9BDE21F0}" type="datetime1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96687"/>
            <a:ext cx="11125200" cy="598713"/>
          </a:xfrm>
        </p:spPr>
        <p:txBody>
          <a:bodyPr>
            <a:noAutofit/>
          </a:bodyPr>
          <a:lstStyle/>
          <a:p>
            <a:r>
              <a:rPr lang="en-AU" sz="3600" b="1" smtClean="0">
                <a:solidFill>
                  <a:srgbClr val="0070C0"/>
                </a:solidFill>
              </a:rPr>
              <a:t>Ministry of Social Development (MSD) New Zealand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99294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/>
          </a:p>
          <a:p>
            <a:pPr algn="ctr"/>
            <a:r>
              <a:rPr lang="en-GB" sz="3600" i="1" dirty="0" smtClean="0"/>
              <a:t>“Helping </a:t>
            </a:r>
            <a:r>
              <a:rPr lang="en-GB" sz="3600" i="1" dirty="0"/>
              <a:t>New Zealanders help themselves be safe strong and independent</a:t>
            </a:r>
            <a:r>
              <a:rPr lang="en-GB" sz="3600" i="1" dirty="0" smtClean="0"/>
              <a:t>"</a:t>
            </a:r>
            <a:endParaRPr lang="en-AU" sz="3600" i="1" dirty="0" smtClean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13" y="2330424"/>
            <a:ext cx="3054187" cy="10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600200"/>
            <a:ext cx="9384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Stopping waterfall releases?</a:t>
            </a:r>
          </a:p>
          <a:p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Maintaining momentum in Continuous Improvement?</a:t>
            </a:r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How far to take the Education Programme?</a:t>
            </a:r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Stopping </a:t>
            </a:r>
            <a:r>
              <a:rPr lang="en-AU" sz="2400" dirty="0" err="1" smtClean="0"/>
              <a:t>SAFe</a:t>
            </a:r>
            <a:r>
              <a:rPr lang="en-AU" sz="2400" dirty="0" smtClean="0"/>
              <a:t> "how to" from obscuring DevOps philosophy?</a:t>
            </a:r>
          </a:p>
          <a:p>
            <a:pPr marL="285750" indent="-285750">
              <a:buFont typeface="Arial" charset="0"/>
              <a:buChar char="•"/>
            </a:pP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Relentless messages to all IT about the cultural and sharing dimensions</a:t>
            </a:r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What do I need help with?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1887"/>
            <a:ext cx="11125200" cy="598713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About MSD</a:t>
            </a:r>
            <a:endParaRPr lang="en-GB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1601212"/>
            <a:ext cx="998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GB" sz="2400" dirty="0"/>
              <a:t>New Zealand's </a:t>
            </a:r>
            <a:r>
              <a:rPr lang="en-GB" sz="2400" b="1" dirty="0"/>
              <a:t>largest</a:t>
            </a:r>
            <a:r>
              <a:rPr lang="en-GB" sz="2400" dirty="0"/>
              <a:t> social services agency</a:t>
            </a:r>
          </a:p>
          <a:p>
            <a:pPr marL="742950" lvl="1" indent="-285750">
              <a:buFont typeface="Wingdings" charset="2"/>
              <a:buChar char="§"/>
            </a:pPr>
            <a:endParaRPr lang="en-NZ" sz="2400" b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NZ" sz="2400" b="1" dirty="0" smtClean="0"/>
              <a:t>10,000 </a:t>
            </a:r>
            <a:r>
              <a:rPr lang="en-NZ" sz="2400" dirty="0" smtClean="0"/>
              <a:t>staff in over </a:t>
            </a:r>
            <a:r>
              <a:rPr lang="en-NZ" sz="2400" b="1" dirty="0" smtClean="0"/>
              <a:t>20 </a:t>
            </a:r>
            <a:r>
              <a:rPr lang="en-NZ" sz="2400" dirty="0" smtClean="0"/>
              <a:t>locations around New Zealand</a:t>
            </a:r>
          </a:p>
          <a:p>
            <a:pPr marL="742950" lvl="1" indent="-285750">
              <a:buFont typeface="Wingdings" charset="2"/>
              <a:buChar char="§"/>
            </a:pPr>
            <a:endParaRPr lang="en-NZ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Over NZ </a:t>
            </a:r>
            <a:r>
              <a:rPr lang="en-NZ" sz="2400" b="1" dirty="0" smtClean="0"/>
              <a:t>$20 billion </a:t>
            </a:r>
            <a:r>
              <a:rPr lang="en-NZ" sz="2400" dirty="0" smtClean="0"/>
              <a:t>per annum in Welfare and related payments/services</a:t>
            </a:r>
          </a:p>
          <a:p>
            <a:pPr marL="742950" lvl="1" indent="-285750">
              <a:buFont typeface="Wingdings" charset="2"/>
              <a:buChar char="§"/>
            </a:pPr>
            <a:endParaRPr lang="en-NZ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Approximately </a:t>
            </a:r>
            <a:r>
              <a:rPr lang="en-NZ" sz="2400" b="1" dirty="0" smtClean="0"/>
              <a:t>10% </a:t>
            </a:r>
            <a:r>
              <a:rPr lang="en-NZ" sz="2400" dirty="0" smtClean="0"/>
              <a:t>of NZ GDP</a:t>
            </a:r>
          </a:p>
          <a:p>
            <a:pPr lvl="1"/>
            <a:endParaRPr lang="en-NZ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Supporting over a </a:t>
            </a:r>
            <a:r>
              <a:rPr lang="en-NZ" sz="2400" b="1" dirty="0" smtClean="0"/>
              <a:t>quarter</a:t>
            </a:r>
            <a:r>
              <a:rPr lang="en-NZ" sz="2400" dirty="0" smtClean="0"/>
              <a:t> of all New Zealanders (1M)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8200" y="6188075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60" y="411931"/>
            <a:ext cx="9077540" cy="700137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Our </a:t>
            </a:r>
            <a:r>
              <a:rPr lang="en-AU" sz="3600" b="1" dirty="0">
                <a:solidFill>
                  <a:srgbClr val="0070C0"/>
                </a:solidFill>
              </a:rPr>
              <a:t>Services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7154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W</a:t>
            </a:r>
            <a:r>
              <a:rPr lang="en-NZ" sz="2400" dirty="0" err="1" smtClean="0"/>
              <a:t>elfare</a:t>
            </a:r>
            <a:r>
              <a:rPr lang="en-GB" sz="2400" dirty="0" smtClean="0"/>
              <a:t> </a:t>
            </a:r>
            <a:r>
              <a:rPr lang="en-NZ" sz="2400" dirty="0"/>
              <a:t>p</a:t>
            </a:r>
            <a:r>
              <a:rPr lang="en-NZ" sz="2400" dirty="0" smtClean="0"/>
              <a:t>ayments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Welfare payments</a:t>
            </a:r>
            <a:r>
              <a:rPr lang="en-GB" sz="2400" dirty="0" smtClean="0"/>
              <a:t> for </a:t>
            </a:r>
            <a:r>
              <a:rPr lang="en-GB" sz="2400" dirty="0"/>
              <a:t>over </a:t>
            </a:r>
            <a:r>
              <a:rPr lang="en-GB" sz="2400" dirty="0" smtClean="0"/>
              <a:t>65s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College</a:t>
            </a:r>
            <a:r>
              <a:rPr lang="en-GB" sz="2400" dirty="0" smtClean="0"/>
              <a:t> </a:t>
            </a:r>
            <a:r>
              <a:rPr lang="en-AU" sz="2400" dirty="0"/>
              <a:t>a</a:t>
            </a:r>
            <a:r>
              <a:rPr lang="en-GB" sz="2400" dirty="0" err="1" smtClean="0"/>
              <a:t>llowances</a:t>
            </a:r>
            <a:r>
              <a:rPr lang="en-GB" sz="2400" dirty="0" smtClean="0"/>
              <a:t> </a:t>
            </a:r>
            <a:r>
              <a:rPr lang="en-GB" sz="2400" dirty="0"/>
              <a:t>and </a:t>
            </a:r>
            <a:r>
              <a:rPr lang="en-GB" sz="2400" dirty="0" smtClean="0"/>
              <a:t>loans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Low-Income</a:t>
            </a:r>
            <a:r>
              <a:rPr lang="en-GB" sz="2400" dirty="0" smtClean="0"/>
              <a:t> </a:t>
            </a:r>
            <a:r>
              <a:rPr lang="en-AU" sz="2400" dirty="0"/>
              <a:t>h</a:t>
            </a:r>
            <a:r>
              <a:rPr lang="en-GB" sz="2400" dirty="0" err="1" smtClean="0"/>
              <a:t>ousing</a:t>
            </a:r>
            <a:r>
              <a:rPr lang="en-GB" sz="2400" dirty="0" smtClean="0"/>
              <a:t> assessments</a:t>
            </a:r>
            <a:endParaRPr lang="en-AU" sz="2400" dirty="0" smtClean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8200" y="6188075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91200" y="1981200"/>
            <a:ext cx="7154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GB" sz="2400" dirty="0" smtClean="0"/>
              <a:t>Third Party contract management 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C</a:t>
            </a:r>
            <a:r>
              <a:rPr lang="en-GB" sz="2400" dirty="0" err="1" smtClean="0"/>
              <a:t>hild</a:t>
            </a:r>
            <a:r>
              <a:rPr lang="en-GB" sz="2400" dirty="0" smtClean="0"/>
              <a:t> </a:t>
            </a:r>
            <a:r>
              <a:rPr lang="en-AU" sz="2400" dirty="0" smtClean="0"/>
              <a:t>p</a:t>
            </a:r>
            <a:r>
              <a:rPr lang="en-GB" sz="2400" dirty="0" err="1" smtClean="0"/>
              <a:t>rotection</a:t>
            </a:r>
            <a:r>
              <a:rPr lang="en-GB" sz="2400" dirty="0" smtClean="0"/>
              <a:t> 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Y</a:t>
            </a:r>
            <a:r>
              <a:rPr lang="en-GB" sz="2400" dirty="0" err="1" smtClean="0"/>
              <a:t>outh</a:t>
            </a:r>
            <a:r>
              <a:rPr lang="en-GB" sz="2400" dirty="0" smtClean="0"/>
              <a:t> </a:t>
            </a:r>
            <a:r>
              <a:rPr lang="en-AU" sz="2400" dirty="0" err="1" smtClean="0"/>
              <a:t>ju</a:t>
            </a:r>
            <a:r>
              <a:rPr lang="en-GB" sz="2400" dirty="0" err="1" smtClean="0"/>
              <a:t>stice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518821"/>
            <a:ext cx="9384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550 </a:t>
            </a:r>
            <a:r>
              <a:rPr lang="en-AU" sz="2400" dirty="0" smtClean="0"/>
              <a:t>staff (370 permanent)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IT spent NZ </a:t>
            </a:r>
            <a:r>
              <a:rPr lang="en-AU" sz="2400" b="1" dirty="0" smtClean="0"/>
              <a:t>$90m </a:t>
            </a:r>
            <a:r>
              <a:rPr lang="en-AU" sz="2400" dirty="0" err="1" smtClean="0"/>
              <a:t>Opex</a:t>
            </a:r>
            <a:r>
              <a:rPr lang="en-AU" sz="2400" dirty="0" smtClean="0"/>
              <a:t> and NZ</a:t>
            </a:r>
            <a:r>
              <a:rPr lang="en-AU" sz="2400" b="1" dirty="0" smtClean="0"/>
              <a:t>$75m </a:t>
            </a:r>
            <a:r>
              <a:rPr lang="en-AU" sz="2400" dirty="0" err="1" smtClean="0"/>
              <a:t>Capex</a:t>
            </a:r>
            <a:r>
              <a:rPr lang="en-AU" sz="2400" dirty="0" smtClean="0"/>
              <a:t> in 2016 FY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Supports </a:t>
            </a:r>
            <a:r>
              <a:rPr lang="en-AU" sz="2400" b="1" dirty="0" smtClean="0"/>
              <a:t>70</a:t>
            </a:r>
            <a:r>
              <a:rPr lang="en-AU" sz="2400" dirty="0" smtClean="0"/>
              <a:t> significant line-of-business applications including systems of national importance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Supports </a:t>
            </a:r>
            <a:r>
              <a:rPr lang="en-AU" sz="2400" b="1" dirty="0" smtClean="0"/>
              <a:t>24,000</a:t>
            </a:r>
            <a:r>
              <a:rPr lang="en-AU" sz="2400" dirty="0" smtClean="0"/>
              <a:t> devices including BYOD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Third </a:t>
            </a:r>
            <a:r>
              <a:rPr lang="en-AU" sz="2400" dirty="0" smtClean="0"/>
              <a:t>largest IT department in New Zealand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GB" sz="2400" dirty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14260" y="411931"/>
            <a:ext cx="9077540" cy="700137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MSD IT Department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8200" y="6188075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676400"/>
            <a:ext cx="9384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4 </a:t>
            </a:r>
            <a:r>
              <a:rPr lang="en-AU" sz="2400" dirty="0" smtClean="0"/>
              <a:t>months late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&gt; 600 </a:t>
            </a:r>
            <a:r>
              <a:rPr lang="en-AU" sz="2400" dirty="0" smtClean="0"/>
              <a:t>known defects on go live - 40 “B” defects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12,000 </a:t>
            </a:r>
            <a:r>
              <a:rPr lang="en-AU" sz="2400" dirty="0" smtClean="0"/>
              <a:t>support calls within 3 months of go live</a:t>
            </a:r>
          </a:p>
          <a:p>
            <a:pPr lvl="1"/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Caused questions to Parliament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Caused major front-line disruption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My IT department was burnt out</a:t>
            </a:r>
            <a:endParaRPr lang="en-GB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- The Catalyst</a:t>
            </a:r>
            <a:endParaRPr lang="en-GB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0714" y="1219200"/>
            <a:ext cx="938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Major waterfall project – </a:t>
            </a:r>
            <a:r>
              <a:rPr lang="en-AU" sz="2400" b="1" dirty="0" smtClean="0">
                <a:solidFill>
                  <a:srgbClr val="FF0000"/>
                </a:solidFill>
              </a:rPr>
              <a:t>Disaster!</a:t>
            </a:r>
          </a:p>
        </p:txBody>
      </p:sp>
      <p:sp>
        <p:nvSpPr>
          <p:cNvPr id="11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143000"/>
            <a:ext cx="1074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Reflected on the people – we needed to change</a:t>
            </a:r>
          </a:p>
          <a:p>
            <a:pPr marL="285750" indent="-285750">
              <a:buFont typeface="Arial" charset="0"/>
              <a:buChar char="•"/>
            </a:pP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Two weeks later - waterfall is now the exception </a:t>
            </a:r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Forced change - implemented smaller 6 weekly release cadence over 20 core apps</a:t>
            </a:r>
            <a:endParaRPr lang="en-AU" sz="2400" dirty="0"/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Legacy Applications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Systems of record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Systems of engagement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Spans 60-70 percent of all system change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Date driven legislative changes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Business Innovation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Technical debt retirement </a:t>
            </a:r>
          </a:p>
          <a:p>
            <a:pPr lvl="1"/>
            <a:endParaRPr lang="en-AU" sz="2400" dirty="0"/>
          </a:p>
          <a:p>
            <a:pPr lvl="1"/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GB" sz="2400" dirty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The Change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331416"/>
            <a:ext cx="9384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200" dirty="0"/>
              <a:t>4</a:t>
            </a:r>
            <a:r>
              <a:rPr lang="en-AU" sz="2200" dirty="0" smtClean="0"/>
              <a:t> highly successful 6 weekly releases since March this year</a:t>
            </a: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Well received by customers &gt; 400 features delivered</a:t>
            </a:r>
            <a:endParaRPr lang="en-AU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Features covered 9 different "projects" including legislation</a:t>
            </a: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Less than 30 known defects </a:t>
            </a:r>
            <a:r>
              <a:rPr lang="en-AU" sz="2200" dirty="0" smtClean="0"/>
              <a:t>(just </a:t>
            </a:r>
            <a:r>
              <a:rPr lang="en-AU" sz="2200" dirty="0" smtClean="0"/>
              <a:t>2x </a:t>
            </a:r>
            <a:r>
              <a:rPr lang="en-AU" sz="2200" dirty="0" smtClean="0"/>
              <a:t>“</a:t>
            </a:r>
            <a:r>
              <a:rPr lang="en-AU" sz="2200" dirty="0" smtClean="0"/>
              <a:t>B” defects)</a:t>
            </a:r>
            <a:endParaRPr lang="en-AU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Major changes to: 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AU" sz="2200" dirty="0" smtClean="0"/>
              <a:t>Dev / test environment management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AU" sz="2200" dirty="0" smtClean="0"/>
              <a:t>Release management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AU" sz="2200" dirty="0" smtClean="0"/>
              <a:t>Business prioritisation and synergy with business programme</a:t>
            </a:r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Good early signs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295400"/>
            <a:ext cx="93846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Just set the outcome (6-weekly releases) – forced change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Team figured it how to do it – but painful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Simplification Programme also wanted Agile approach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Success </a:t>
            </a:r>
            <a:r>
              <a:rPr lang="en-AU" sz="2000" dirty="0" smtClean="0"/>
              <a:t>is breeding </a:t>
            </a:r>
            <a:r>
              <a:rPr lang="en-AU" sz="2000" dirty="0" smtClean="0"/>
              <a:t>success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Education – so far over 300 people have had DevOps related education sessions on DevOps and associated techniques 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Communications – DevOps included in all face-to-face and electronic comms to IT staff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Targeted use of SAFe as the tool to help the DevOps cause including the Infrastructure programme</a:t>
            </a:r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Success Factors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60" y="411931"/>
            <a:ext cx="9077540" cy="700137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Our Next Steps 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4260" y="1142999"/>
            <a:ext cx="83917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AU" sz="2400" dirty="0"/>
          </a:p>
          <a:p>
            <a:pPr lvl="1"/>
            <a:endParaRPr lang="en-NZ" sz="2400" dirty="0" smtClean="0"/>
          </a:p>
          <a:p>
            <a:pPr lvl="1"/>
            <a:r>
              <a:rPr lang="en-NZ" sz="2400" dirty="0" smtClean="0"/>
              <a:t>Increase </a:t>
            </a:r>
            <a:r>
              <a:rPr lang="en-NZ" sz="2400" dirty="0"/>
              <a:t>pace of </a:t>
            </a:r>
            <a:r>
              <a:rPr lang="en-NZ" sz="2400" dirty="0" smtClean="0"/>
              <a:t>change &amp; quality; </a:t>
            </a:r>
            <a:r>
              <a:rPr lang="en-NZ" sz="2400" dirty="0"/>
              <a:t>driving towards release </a:t>
            </a:r>
            <a:r>
              <a:rPr lang="en-NZ" sz="2400" dirty="0" smtClean="0"/>
              <a:t>on-demand &amp; Automation</a:t>
            </a:r>
            <a:endParaRPr lang="en-AU" sz="2400" dirty="0"/>
          </a:p>
          <a:p>
            <a:pPr lvl="1"/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Move closer to continuous integration </a:t>
            </a:r>
            <a:endParaRPr lang="en-AU" sz="2400" dirty="0" smtClean="0"/>
          </a:p>
          <a:p>
            <a:pPr lvl="1"/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Drive more automation- test, environment, development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lvl="1"/>
            <a:r>
              <a:rPr lang="en-NZ" sz="2400" dirty="0" smtClean="0"/>
              <a:t>Continue with hearts and minds, removing silos </a:t>
            </a:r>
          </a:p>
          <a:p>
            <a:pPr lvl="1"/>
            <a:r>
              <a:rPr lang="en-NZ" sz="2400" dirty="0"/>
              <a:t>	</a:t>
            </a:r>
            <a:r>
              <a:rPr lang="en-NZ" sz="2400" dirty="0" smtClean="0"/>
              <a:t>– action is changing the culture and the “</a:t>
            </a:r>
            <a:r>
              <a:rPr lang="en-NZ" sz="2400" dirty="0" smtClean="0"/>
              <a:t>nay” </a:t>
            </a:r>
            <a:r>
              <a:rPr lang="en-NZ" sz="2400" dirty="0" err="1" smtClean="0"/>
              <a:t>sayers</a:t>
            </a:r>
            <a:r>
              <a:rPr lang="en-NZ" sz="2400" dirty="0" smtClean="0"/>
              <a:t>. </a:t>
            </a:r>
          </a:p>
          <a:p>
            <a:pPr marL="742950" lvl="1" indent="-285750">
              <a:buFont typeface="Wingdings" charset="2"/>
              <a:buChar char="§"/>
            </a:pPr>
            <a:endParaRPr lang="en-NZ" sz="2400" dirty="0"/>
          </a:p>
          <a:p>
            <a:pPr lvl="1"/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8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642</TotalTime>
  <Words>499</Words>
  <Application>Microsoft Office PowerPoint</Application>
  <PresentationFormat>Custom</PresentationFormat>
  <Paragraphs>137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Ministry of Social Development (MSD) New Zealand</vt:lpstr>
      <vt:lpstr>About MSD</vt:lpstr>
      <vt:lpstr>Our Services</vt:lpstr>
      <vt:lpstr>MSD IT Department</vt:lpstr>
      <vt:lpstr>PowerPoint Presentation</vt:lpstr>
      <vt:lpstr>PowerPoint Presentation</vt:lpstr>
      <vt:lpstr>PowerPoint Presentation</vt:lpstr>
      <vt:lpstr>PowerPoint Presentation</vt:lpstr>
      <vt:lpstr>Our Next Steps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habershondavid1@gmail.com</dc:creator>
  <cp:lastModifiedBy>Jason Cribb</cp:lastModifiedBy>
  <cp:revision>140</cp:revision>
  <cp:lastPrinted>2016-10-26T01:36:18Z</cp:lastPrinted>
  <dcterms:created xsi:type="dcterms:W3CDTF">2016-10-24T10:33:35Z</dcterms:created>
  <dcterms:modified xsi:type="dcterms:W3CDTF">2016-10-29T00:53:12Z</dcterms:modified>
</cp:coreProperties>
</file>