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00" r:id="rId3"/>
    <p:sldId id="301" r:id="rId4"/>
    <p:sldId id="309" r:id="rId5"/>
    <p:sldId id="283" r:id="rId6"/>
    <p:sldId id="288" r:id="rId7"/>
    <p:sldId id="289" r:id="rId8"/>
    <p:sldId id="307" r:id="rId9"/>
    <p:sldId id="295" r:id="rId10"/>
    <p:sldId id="310" r:id="rId11"/>
    <p:sldId id="284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634" autoAdjust="0"/>
  </p:normalViewPr>
  <p:slideViewPr>
    <p:cSldViewPr snapToGrid="0">
      <p:cViewPr varScale="1">
        <p:scale>
          <a:sx n="50" d="100"/>
          <a:sy n="50" d="100"/>
        </p:scale>
        <p:origin x="18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52C2-F5DF-4271-A99A-2B36F3AA7FF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601CE-6A8A-451A-B96E-FD2BAC48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CF9E9-5A0F-4BDB-A979-9AA8B96528E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9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01CE-6A8A-451A-B96E-FD2BAC484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4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management should never be a one-size-fits all approach. </a:t>
            </a:r>
            <a:r>
              <a:rPr lang="en-US" baseline="0" dirty="0" smtClean="0"/>
              <a:t>   The best way to overcome the objection to </a:t>
            </a:r>
            <a:endParaRPr lang="en-US" dirty="0" smtClean="0"/>
          </a:p>
          <a:p>
            <a:pPr lvl="1"/>
            <a:r>
              <a:rPr lang="en-US" sz="2400" dirty="0" smtClean="0"/>
              <a:t>“You must submit a RFC at least 7 days in advance for CAB approval”</a:t>
            </a:r>
          </a:p>
          <a:p>
            <a:pPr lvl="1"/>
            <a:r>
              <a:rPr lang="en-US" sz="2400" dirty="0" smtClean="0"/>
              <a:t>“How will we know what changed and when?”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01CE-6A8A-451A-B96E-FD2BAC484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Recording a standard change could be template 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attachement</a:t>
            </a:r>
            <a:r>
              <a:rPr lang="en-US" baseline="0" dirty="0" smtClean="0"/>
              <a:t> based – minimal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01CE-6A8A-451A-B96E-FD2BAC484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ISO 20K</a:t>
            </a:r>
            <a:r>
              <a:rPr lang="en-US" baseline="0" dirty="0" smtClean="0"/>
              <a:t> – 1 page to every process but Release (11 pages)</a:t>
            </a:r>
          </a:p>
          <a:p>
            <a:r>
              <a:rPr lang="en-US" baseline="0" dirty="0" smtClean="0"/>
              <a:t>Here is where </a:t>
            </a:r>
            <a:r>
              <a:rPr lang="en-US" baseline="0" dirty="0" err="1" smtClean="0"/>
              <a:t>NoOps</a:t>
            </a:r>
            <a:r>
              <a:rPr lang="en-US" baseline="0" dirty="0" smtClean="0"/>
              <a:t> could be evolved into </a:t>
            </a:r>
            <a:r>
              <a:rPr lang="en-US" baseline="0" dirty="0" err="1" smtClean="0"/>
              <a:t>NewOps</a:t>
            </a:r>
            <a:endParaRPr lang="en-US" baseline="0" dirty="0" smtClean="0"/>
          </a:p>
          <a:p>
            <a:r>
              <a:rPr lang="en-US" baseline="0" dirty="0" smtClean="0"/>
              <a:t>Are release units the same as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01CE-6A8A-451A-B96E-FD2BAC484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Automation Opportunities</a:t>
            </a:r>
          </a:p>
          <a:p>
            <a:pPr lvl="1"/>
            <a:r>
              <a:rPr lang="en-US" dirty="0" smtClean="0"/>
              <a:t>Automated incident detection and recording</a:t>
            </a:r>
          </a:p>
          <a:p>
            <a:pPr lvl="1"/>
            <a:r>
              <a:rPr lang="en-US" dirty="0" smtClean="0"/>
              <a:t>Self-healing technologies</a:t>
            </a:r>
          </a:p>
          <a:p>
            <a:pPr lvl="1"/>
            <a:r>
              <a:rPr lang="en-US" dirty="0" smtClean="0"/>
              <a:t>ChatOps for collaborative problem solving </a:t>
            </a:r>
          </a:p>
          <a:p>
            <a:pPr lvl="1"/>
            <a:r>
              <a:rPr lang="en-US" dirty="0" smtClean="0"/>
              <a:t>Shared dashboards with social aspects</a:t>
            </a:r>
          </a:p>
          <a:p>
            <a:pPr lvl="1"/>
            <a:r>
              <a:rPr lang="en-US" dirty="0" smtClean="0"/>
              <a:t>Integration with ITSM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01CE-6A8A-451A-B96E-FD2BAC484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5399"/>
            <a:ext cx="7772400" cy="657225"/>
          </a:xfrm>
          <a:noFill/>
          <a:effectLst/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defRPr lang="en-US" dirty="0">
                <a:solidFill>
                  <a:srgbClr val="C00000">
                    <a:alpha val="95000"/>
                  </a:srgbClr>
                </a:solidFill>
                <a:latin typeface="Calibri" panose="020F050202020403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0480"/>
            <a:ext cx="6400800" cy="59172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0800"/>
            <a:ext cx="9144000" cy="69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0800"/>
            <a:ext cx="8229600" cy="1143000"/>
          </a:xfrm>
        </p:spPr>
        <p:txBody>
          <a:bodyPr/>
          <a:lstStyle>
            <a:lvl1pPr>
              <a:defRPr>
                <a:solidFill>
                  <a:srgbClr val="C00000">
                    <a:alpha val="95000"/>
                  </a:srgb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92" y="6446809"/>
            <a:ext cx="3853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Franklin Gothic Book" pitchFamily="34" charset="0"/>
                <a:ea typeface="ＭＳ Ｐゴシック" pitchFamily="1" charset="-128"/>
                <a:cs typeface="Arial" charset="0"/>
              </a:rPr>
              <a:t>©  DevOps Institute unless otherwise stated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80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477E72A9-50A4-4A9C-8D4C-B89E87427610}" type="slidenum">
              <a:rPr lang="en-US" sz="1000" smtClean="0">
                <a:solidFill>
                  <a:srgbClr val="464646"/>
                </a:solidFill>
                <a:latin typeface="Franklin Gothic Book" panose="020B0503020102020204" pitchFamily="34" charset="0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dirty="0">
              <a:solidFill>
                <a:srgbClr val="464646"/>
              </a:solidFill>
              <a:latin typeface="Franklin Gothic Book" panose="020B05030201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8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0800"/>
            <a:ext cx="9144000" cy="69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0800"/>
            <a:ext cx="8229600" cy="1143000"/>
          </a:xfrm>
        </p:spPr>
        <p:txBody>
          <a:bodyPr/>
          <a:lstStyle>
            <a:lvl1pPr>
              <a:defRPr>
                <a:solidFill>
                  <a:srgbClr val="C00000">
                    <a:alpha val="95000"/>
                  </a:srgb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92" y="6446809"/>
            <a:ext cx="3853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Franklin Gothic Book" pitchFamily="34" charset="0"/>
                <a:ea typeface="ＭＳ Ｐゴシック" pitchFamily="1" charset="-128"/>
                <a:cs typeface="Arial" charset="0"/>
              </a:rPr>
              <a:t>©  DevOps Institute unless otherwise stated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80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477E72A9-50A4-4A9C-8D4C-B89E87427610}" type="slidenum">
              <a:rPr lang="en-US" sz="1000" smtClean="0">
                <a:solidFill>
                  <a:srgbClr val="464646"/>
                </a:solidFill>
                <a:latin typeface="Franklin Gothic Book" panose="020B0503020102020204" pitchFamily="34" charset="0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dirty="0">
              <a:solidFill>
                <a:srgbClr val="464646"/>
              </a:solidFill>
              <a:latin typeface="Franklin Gothic Book" panose="020B05030201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3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>
                    <a:alpha val="95000"/>
                  </a:srgb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0" cap="all">
                <a:solidFill>
                  <a:srgbClr val="C00000">
                    <a:alpha val="95000"/>
                  </a:srgb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553203"/>
            <a:ext cx="362038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Franklin Gothic Book" pitchFamily="34" charset="0"/>
                <a:ea typeface="ＭＳ Ｐゴシック" pitchFamily="1" charset="-128"/>
                <a:cs typeface="Arial" charset="0"/>
              </a:rPr>
              <a:t>©  DevOps Institute unless otherwise stated</a:t>
            </a:r>
            <a:endParaRPr kumimoji="0" lang="en-US" sz="750" b="0" i="0" u="none" strike="noStrike" kern="1200" cap="none" spc="0" normalizeH="0" baseline="0" noProof="0" dirty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Franklin Gothic Book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6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C00000">
                    <a:alpha val="95000"/>
                  </a:srgb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055" y="2108201"/>
            <a:ext cx="4038600" cy="339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055" y="2108201"/>
            <a:ext cx="4038600" cy="339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0"/>
            <a:ext cx="8229600" cy="1143000"/>
          </a:xfrm>
        </p:spPr>
        <p:txBody>
          <a:bodyPr/>
          <a:lstStyle>
            <a:lvl1pPr>
              <a:defRPr>
                <a:solidFill>
                  <a:srgbClr val="C00000">
                    <a:alpha val="95000"/>
                  </a:srgb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6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>
                    <a:alpha val="95000"/>
                  </a:srgb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1500" b="1">
                <a:solidFill>
                  <a:srgbClr val="C00000">
                    <a:alpha val="95000"/>
                  </a:srgb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1500" b="0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00200"/>
            <a:ext cx="5486400" cy="312737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/>
          <p:nvPr/>
        </p:nvSpPr>
        <p:spPr>
          <a:xfrm>
            <a:off x="-76200" y="-62331"/>
            <a:ext cx="9296400" cy="1357731"/>
          </a:xfrm>
          <a:custGeom>
            <a:avLst/>
            <a:gdLst/>
            <a:ahLst/>
            <a:cxnLst/>
            <a:rect l="l" t="t" r="r" b="b"/>
            <a:pathLst>
              <a:path w="9296400" h="1018298">
                <a:moveTo>
                  <a:pt x="0" y="0"/>
                </a:moveTo>
                <a:lnTo>
                  <a:pt x="9296400" y="0"/>
                </a:lnTo>
                <a:lnTo>
                  <a:pt x="9296400" y="995280"/>
                </a:lnTo>
                <a:cubicBezTo>
                  <a:pt x="8132717" y="921711"/>
                  <a:pt x="6573037" y="876793"/>
                  <a:pt x="4858820" y="876793"/>
                </a:cubicBezTo>
                <a:cubicBezTo>
                  <a:pt x="2972161" y="876793"/>
                  <a:pt x="1272695" y="931202"/>
                  <a:pt x="82324" y="1018298"/>
                </a:cubicBezTo>
                <a:lnTo>
                  <a:pt x="0" y="1018298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36000">
                <a:schemeClr val="bg1">
                  <a:lumMod val="86000"/>
                </a:schemeClr>
              </a:gs>
            </a:gsLst>
            <a:lin ang="0" scaled="0"/>
          </a:gra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50800"/>
            <a:ext cx="8229600" cy="1143000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8A90-2962-4019-9A83-FA5A16D54D8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874C1-A269-41B9-BE49-726AB63274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553203"/>
            <a:ext cx="362038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Franklin Gothic Book" pitchFamily="34" charset="0"/>
                <a:ea typeface="ＭＳ Ｐゴシック" pitchFamily="1" charset="-128"/>
                <a:cs typeface="Arial" charset="0"/>
              </a:rPr>
              <a:t>©  DevOps Institute unless otherwise stated</a:t>
            </a:r>
            <a:endParaRPr kumimoji="0" lang="en-US" sz="750" b="0" i="0" u="none" strike="noStrike" kern="1200" cap="none" spc="0" normalizeH="0" baseline="0" noProof="0" dirty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Franklin Gothic Book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783" rtl="0" eaLnBrk="1" latinLnBrk="0" hangingPunct="1">
        <a:spcBef>
          <a:spcPct val="0"/>
        </a:spcBef>
        <a:buNone/>
        <a:defRPr lang="en-US" sz="2700" b="0" kern="1200" spc="38" smtClean="0">
          <a:ln w="3175">
            <a:solidFill>
              <a:schemeClr val="accent2">
                <a:lumMod val="75000"/>
              </a:schemeClr>
            </a:solidFill>
            <a:prstDash val="solid"/>
          </a:ln>
          <a:solidFill>
            <a:schemeClr val="bg1">
              <a:lumMod val="50000"/>
              <a:alpha val="95000"/>
            </a:schemeClr>
          </a:solidFill>
          <a:effectLst>
            <a:innerShdw blurRad="50900" dist="38500" dir="13500000">
              <a:srgbClr val="000000">
                <a:alpha val="60000"/>
              </a:srgbClr>
            </a:innerShdw>
          </a:effectLst>
          <a:latin typeface="+mn-lt"/>
          <a:ea typeface="+mn-ea"/>
          <a:cs typeface="+mn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75" y="3336860"/>
            <a:ext cx="4316615" cy="1362075"/>
          </a:xfrm>
        </p:spPr>
        <p:txBody>
          <a:bodyPr/>
          <a:lstStyle/>
          <a:p>
            <a:r>
              <a:rPr lang="en-US" dirty="0"/>
              <a:t>How To Make ITSM Your New Best Friend</a:t>
            </a:r>
          </a:p>
        </p:txBody>
      </p:sp>
      <p:pic>
        <p:nvPicPr>
          <p:cNvPr id="5" name="Picture 2" descr="Image result for henry ford best fri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70" y="2548648"/>
            <a:ext cx="3873903" cy="29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splaying 300px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0" y="1394884"/>
            <a:ext cx="1700118" cy="16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21412" y="5836595"/>
            <a:ext cx="535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Jayne Groll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DevOps Institute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Could Be The Beginning of a Beautiful Friendship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8611" y="2492761"/>
            <a:ext cx="2005618" cy="133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common vocabularies, processes and metrics</a:t>
            </a:r>
            <a:endParaRPr lang="en-US" sz="20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53300" y="3981450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Share  tools and knowledge</a:t>
            </a:r>
            <a:endParaRPr lang="en-US" sz="20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524000"/>
            <a:ext cx="1352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</a:t>
            </a:r>
            <a:br>
              <a:rPr lang="en-US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without being controlling </a:t>
            </a:r>
            <a:endParaRPr lang="en-US" sz="20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2275" y="1219885"/>
            <a:ext cx="19716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Trust each </a:t>
            </a:r>
            <a:r>
              <a:rPr lang="en-US" sz="20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other’s </a:t>
            </a:r>
            <a:r>
              <a:rPr lang="en-US" sz="20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strengths, experiences, </a:t>
            </a:r>
            <a:r>
              <a:rPr lang="en-US" sz="20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integrity and expertise</a:t>
            </a:r>
          </a:p>
        </p:txBody>
      </p:sp>
      <p:sp>
        <p:nvSpPr>
          <p:cNvPr id="6" name="TextBox 5"/>
          <p:cNvSpPr txBox="1"/>
          <p:nvPr/>
        </p:nvSpPr>
        <p:spPr>
          <a:xfrm rot="20239909">
            <a:off x="1809750" y="384810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ITSM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214547">
            <a:off x="5257800" y="401955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2" y="928990"/>
            <a:ext cx="6712085" cy="5034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98" y="256162"/>
            <a:ext cx="8968902" cy="6539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spc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Collaborate and Continually improve</a:t>
            </a:r>
            <a:r>
              <a:rPr lang="en-US" b="1" i="1" spc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i="1" spc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spc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2502" y="6264613"/>
            <a:ext cx="5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important “continuous” of all</a:t>
            </a:r>
            <a:endParaRPr lang="en-US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719" y="1193642"/>
            <a:ext cx="5782236" cy="7126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Questions?</a:t>
            </a:r>
            <a:endParaRPr lang="en-US" sz="3600" dirty="0"/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0539" y="2367499"/>
            <a:ext cx="5257800" cy="276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isplaying 300px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6" y="1394884"/>
            <a:ext cx="1700118" cy="16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21412" y="5350212"/>
            <a:ext cx="535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Jayne Groll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jgroll@devopsinstitute.com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@ITSM_Jayne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www.devopsinstitute.com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69" y="4012287"/>
            <a:ext cx="2080591" cy="2064463"/>
          </a:xfrm>
        </p:spPr>
      </p:pic>
      <p:sp>
        <p:nvSpPr>
          <p:cNvPr id="7" name="Rectangle 6"/>
          <p:cNvSpPr/>
          <p:nvPr/>
        </p:nvSpPr>
        <p:spPr>
          <a:xfrm>
            <a:off x="404192" y="4181061"/>
            <a:ext cx="64030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The DevOps Institute is </a:t>
            </a:r>
            <a:r>
              <a:rPr lang="en-US" sz="2400" dirty="0" smtClean="0">
                <a:cs typeface="Arial" panose="020B0604020202020204" pitchFamily="34" charset="0"/>
              </a:rPr>
              <a:t>the global learning community for emerging DevOps practices.  DOI’s enterprise </a:t>
            </a:r>
            <a:r>
              <a:rPr lang="en-US" sz="2400" dirty="0">
                <a:cs typeface="Arial" panose="020B0604020202020204" pitchFamily="34" charset="0"/>
              </a:rPr>
              <a:t>grade DevOps education, training and certification </a:t>
            </a:r>
            <a:r>
              <a:rPr lang="en-US" sz="2400" dirty="0" smtClean="0">
                <a:cs typeface="Arial" panose="020B0604020202020204" pitchFamily="34" charset="0"/>
              </a:rPr>
              <a:t>is being delivered </a:t>
            </a:r>
            <a:r>
              <a:rPr lang="en-US" sz="2400" dirty="0">
                <a:cs typeface="Arial" panose="020B0604020202020204" pitchFamily="34" charset="0"/>
              </a:rPr>
              <a:t>worldwide through our </a:t>
            </a:r>
            <a:r>
              <a:rPr lang="en-US" sz="2400" dirty="0" smtClean="0">
                <a:cs typeface="Arial" panose="020B0604020202020204" pitchFamily="34" charset="0"/>
              </a:rPr>
              <a:t>channel of Registered </a:t>
            </a:r>
            <a:r>
              <a:rPr lang="en-US" sz="2400" dirty="0">
                <a:cs typeface="Arial" panose="020B0604020202020204" pitchFamily="34" charset="0"/>
              </a:rPr>
              <a:t>Education Partners.</a:t>
            </a:r>
          </a:p>
          <a:p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239" y="343383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Jayne Groll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8" y="1441579"/>
            <a:ext cx="1687513" cy="20077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95443" y="1803400"/>
            <a:ext cx="669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cs typeface="Arial" panose="020B0604020202020204" pitchFamily="34" charset="0"/>
              </a:rPr>
              <a:t>Board member and co-founder of the DevOps Institute, President of ITSM Academy, active trainer, ScrumMaster, </a:t>
            </a:r>
            <a:r>
              <a:rPr lang="en-US" sz="2400" dirty="0">
                <a:cs typeface="Arial" panose="020B0604020202020204" pitchFamily="34" charset="0"/>
              </a:rPr>
              <a:t>ITIL</a:t>
            </a:r>
            <a:r>
              <a:rPr lang="en-US" sz="2400" baseline="30000" dirty="0"/>
              <a:t>®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smtClean="0">
                <a:cs typeface="Arial" panose="020B0604020202020204" pitchFamily="34" charset="0"/>
              </a:rPr>
              <a:t>Expert and former IT Director.  Author of the Agile Service Management Guide.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1499" y="3225802"/>
            <a:ext cx="4419601" cy="1362075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Aren't DEVOPS And ITSM Friends?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431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4736" y="2263939"/>
            <a:ext cx="79377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ITIL</a:t>
            </a:r>
            <a:r>
              <a:rPr lang="en-US" sz="2400" baseline="30000" dirty="0">
                <a:solidFill>
                  <a:srgbClr val="C00000"/>
                </a:solidFill>
              </a:rPr>
              <a:t>®</a:t>
            </a:r>
            <a:r>
              <a:rPr lang="en-US" sz="2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broadly influenced multiple generations of Ops practitioners and is an ever-evolving library of practices intended to codify processes and practices that underpin world-class IT Operations</a:t>
            </a:r>
            <a:r>
              <a:rPr lang="en-US" sz="2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b="1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DevOps Handbook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61950" y="0"/>
            <a:ext cx="8511702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Myth:  DevOps is Incompatible with </a:t>
            </a:r>
            <a:r>
              <a:rPr lang="en-US" sz="3600" dirty="0" smtClean="0"/>
              <a:t>ITSM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152900" y="6325285"/>
            <a:ext cx="44767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ITIL</a:t>
            </a:r>
            <a:r>
              <a:rPr lang="en-US" sz="1200" dirty="0">
                <a:solidFill>
                  <a:srgbClr val="000000"/>
                </a:solidFill>
              </a:rPr>
              <a:t>® is a registered trade mark of AXELOS Limited.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746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est Friend, Dank, and Friends: Best friends have conversations&#10; impossible to understand by other people&#10;Tag you mate with your secret language!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5"/>
          <a:stretch/>
        </p:blipFill>
        <p:spPr bwMode="auto">
          <a:xfrm>
            <a:off x="4308475" y="1559261"/>
            <a:ext cx="3937000" cy="36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2378685"/>
            <a:ext cx="3752850" cy="1869465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lang="en-US" sz="3000" b="0" kern="1200" cap="all" spc="38">
                <a:ln w="317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C0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002060">
                    <a:alpha val="95000"/>
                  </a:srgbClr>
                </a:solidFill>
              </a:rPr>
              <a:t>Sometimes…</a:t>
            </a:r>
          </a:p>
          <a:p>
            <a:pPr algn="ctr"/>
            <a:endParaRPr lang="en-US" sz="2400" dirty="0" smtClean="0">
              <a:solidFill>
                <a:srgbClr val="002060">
                  <a:alpha val="95000"/>
                </a:srgbClr>
              </a:solidFill>
            </a:endParaRPr>
          </a:p>
          <a:p>
            <a:pPr algn="ctr"/>
            <a:r>
              <a:rPr lang="en-US" sz="2400" dirty="0" smtClean="0">
                <a:solidFill>
                  <a:srgbClr val="002060">
                    <a:alpha val="95000"/>
                  </a:srgbClr>
                </a:solidFill>
              </a:rPr>
              <a:t> it’s not what you say but how you say it</a:t>
            </a:r>
            <a:endParaRPr lang="en-US" sz="2400" dirty="0">
              <a:solidFill>
                <a:srgbClr val="002060">
                  <a:alpha val="95000"/>
                </a:srgbClr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01700"/>
          </a:xfrm>
        </p:spPr>
        <p:txBody>
          <a:bodyPr>
            <a:normAutofit/>
          </a:bodyPr>
          <a:lstStyle/>
          <a:p>
            <a:pPr algn="ctr"/>
            <a:r>
              <a:rPr lang="en-US" sz="3600" cap="none" dirty="0" smtClean="0"/>
              <a:t>Overcoming ITSM Objections</a:t>
            </a:r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881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Change Management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28700" y="1285266"/>
            <a:ext cx="710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 is not a one size fits all process.</a:t>
            </a:r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400050" y="2076450"/>
            <a:ext cx="5391150" cy="2286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Common Objections</a:t>
            </a:r>
          </a:p>
          <a:p>
            <a:pPr lvl="1"/>
            <a:r>
              <a:rPr lang="en-US" sz="2400" dirty="0" smtClean="0"/>
              <a:t>Too many risky behaviors</a:t>
            </a:r>
          </a:p>
          <a:p>
            <a:pPr lvl="1"/>
            <a:r>
              <a:rPr lang="en-US" sz="2400" dirty="0" smtClean="0"/>
              <a:t>All changes must </a:t>
            </a:r>
            <a:r>
              <a:rPr lang="en-US" sz="2400" dirty="0"/>
              <a:t>submit a RFC </a:t>
            </a:r>
            <a:r>
              <a:rPr lang="en-US" sz="2400" dirty="0" smtClean="0"/>
              <a:t>to the CAB at </a:t>
            </a:r>
            <a:r>
              <a:rPr lang="en-US" sz="2400" dirty="0"/>
              <a:t>least 7 days in </a:t>
            </a:r>
            <a:r>
              <a:rPr lang="en-US" sz="2400" dirty="0" smtClean="0"/>
              <a:t>advance</a:t>
            </a:r>
          </a:p>
          <a:p>
            <a:pPr lvl="1"/>
            <a:r>
              <a:rPr lang="en-US" sz="2400" dirty="0" smtClean="0"/>
              <a:t>We never know </a:t>
            </a:r>
            <a:r>
              <a:rPr lang="en-US" sz="2400" dirty="0"/>
              <a:t>what changed and </a:t>
            </a:r>
            <a:r>
              <a:rPr lang="en-US" sz="2400" dirty="0" smtClean="0"/>
              <a:t>when</a:t>
            </a:r>
            <a:endParaRPr lang="en-US" sz="2400" dirty="0"/>
          </a:p>
          <a:p>
            <a:pPr marL="342891" lvl="1" indent="0">
              <a:buNone/>
            </a:pPr>
            <a:endParaRPr lang="en-US" sz="2400" dirty="0" smtClean="0"/>
          </a:p>
          <a:p>
            <a:pPr marL="342891" lvl="1" indent="0">
              <a:buNone/>
            </a:pPr>
            <a:endParaRPr lang="en-US" sz="24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3350" y="462915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 on change models to differentiate levels of rigor and control.</a:t>
            </a:r>
          </a:p>
          <a:p>
            <a:pPr algn="ctr"/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automation to create and update change records and schedules.</a:t>
            </a:r>
          </a:p>
          <a:p>
            <a:pPr algn="ctr"/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an Ops person on a Scrum team.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2" y="1905000"/>
            <a:ext cx="3073398" cy="230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710842"/>
            <a:ext cx="3200400" cy="2391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Wants More Standard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06" y="1494414"/>
            <a:ext cx="8229600" cy="4163436"/>
          </a:xfrm>
        </p:spPr>
        <p:txBody>
          <a:bodyPr>
            <a:noAutofit/>
          </a:bodyPr>
          <a:lstStyle/>
          <a:p>
            <a:r>
              <a:rPr lang="en-US" sz="2800" dirty="0" smtClean="0"/>
              <a:t>Per ITIL</a:t>
            </a:r>
            <a:r>
              <a:rPr lang="en-US" sz="2800" baseline="30000" dirty="0" smtClean="0"/>
              <a:t>®</a:t>
            </a:r>
            <a:r>
              <a:rPr lang="en-US" sz="2800" dirty="0" smtClean="0"/>
              <a:t> a  standard change is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re-authorized</a:t>
            </a:r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ow risk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elatively </a:t>
            </a:r>
            <a:r>
              <a:rPr lang="en-US" sz="2400" dirty="0"/>
              <a:t>common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a procedure or work instruction </a:t>
            </a:r>
            <a:endParaRPr lang="en-US" sz="2400" dirty="0" smtClean="0"/>
          </a:p>
          <a:p>
            <a:pPr lvl="1"/>
            <a:r>
              <a:rPr lang="en-US" sz="2400" dirty="0" smtClean="0"/>
              <a:t>Not required to submit a RFC</a:t>
            </a:r>
          </a:p>
          <a:p>
            <a:pPr lvl="1"/>
            <a:r>
              <a:rPr lang="en-US" sz="2400" dirty="0" smtClean="0"/>
              <a:t>Able to be logged and tracked using a different mechanism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8935" y="5132962"/>
            <a:ext cx="836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DevOps and ITSM agree that most changes going through an automated deployment pipeline be designated as “standard”?   </a:t>
            </a:r>
            <a:endParaRPr lang="en-US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4350" y="6230035"/>
            <a:ext cx="447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464646"/>
                </a:solidFill>
              </a:rPr>
              <a:t>Based </a:t>
            </a:r>
            <a:r>
              <a:rPr lang="en-US" sz="1200" dirty="0">
                <a:solidFill>
                  <a:srgbClr val="464646"/>
                </a:solidFill>
              </a:rPr>
              <a:t>on AXELOS ITIL® material. </a:t>
            </a:r>
          </a:p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ITIL</a:t>
            </a:r>
            <a:r>
              <a:rPr lang="en-US" sz="1200" dirty="0">
                <a:solidFill>
                  <a:srgbClr val="000000"/>
                </a:solidFill>
              </a:rPr>
              <a:t>® is a registered trade mark of AXELOS Limited.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08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and Configuration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386" y="1281089"/>
            <a:ext cx="8463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gives Release </a:t>
            </a:r>
            <a:r>
              <a:rPr lang="en-US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Configuration Management more consistency and real-time data.  </a:t>
            </a:r>
            <a:endParaRPr lang="en-US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06" y="4655225"/>
            <a:ext cx="8404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 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ITSM managers in the design of the deployment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testing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more robust than 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ever.</a:t>
            </a:r>
          </a:p>
          <a:p>
            <a:pPr algn="ctr"/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access or build APIs to Dev configuration management data.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361950" y="2152650"/>
            <a:ext cx="5715000" cy="2362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Common Objections</a:t>
            </a:r>
          </a:p>
          <a:p>
            <a:pPr lvl="1"/>
            <a:r>
              <a:rPr lang="en-US" sz="2400" dirty="0"/>
              <a:t>We are sacrificing quality for </a:t>
            </a:r>
            <a:r>
              <a:rPr lang="en-US" sz="2400" dirty="0" smtClean="0"/>
              <a:t>speed</a:t>
            </a:r>
          </a:p>
          <a:p>
            <a:pPr lvl="1"/>
            <a:r>
              <a:rPr lang="en-US" sz="2400" dirty="0" smtClean="0"/>
              <a:t>Tools and definitions are not aligned</a:t>
            </a:r>
          </a:p>
          <a:p>
            <a:pPr lvl="1"/>
            <a:r>
              <a:rPr lang="en-US" sz="2400" dirty="0" smtClean="0"/>
              <a:t>Configuration data is not passing to Ops </a:t>
            </a:r>
          </a:p>
          <a:p>
            <a:pPr lvl="1"/>
            <a:endParaRPr lang="en-US" sz="2400" dirty="0" smtClean="0"/>
          </a:p>
          <a:p>
            <a:pPr marL="342891" lvl="1" indent="0">
              <a:buNone/>
            </a:pPr>
            <a:endParaRPr lang="en-US" sz="2400" dirty="0" smtClean="0"/>
          </a:p>
          <a:p>
            <a:pPr marL="342891" lvl="1" indent="0">
              <a:buNone/>
            </a:pPr>
            <a:endParaRPr lang="en-US" sz="2400" dirty="0" smtClean="0"/>
          </a:p>
          <a:p>
            <a:pPr marL="342891" lvl="1" indent="0">
              <a:buNone/>
            </a:pPr>
            <a:endParaRPr lang="en-US" sz="24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2" y="2208326"/>
            <a:ext cx="2328678" cy="23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and Problem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77" y="1248383"/>
            <a:ext cx="867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deployment pipeline ends at release, </a:t>
            </a:r>
            <a:br>
              <a:rPr lang="en-US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the interface to an operational pipeline?</a:t>
            </a:r>
            <a:endParaRPr lang="en-US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323850" y="2171700"/>
            <a:ext cx="5334000" cy="25336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Common Objections</a:t>
            </a:r>
          </a:p>
          <a:p>
            <a:pPr lvl="1"/>
            <a:r>
              <a:rPr lang="en-US" sz="2400" dirty="0" smtClean="0"/>
              <a:t>The Service Desk is the last to know</a:t>
            </a:r>
          </a:p>
          <a:p>
            <a:pPr lvl="1"/>
            <a:r>
              <a:rPr lang="en-US" sz="2400" dirty="0" smtClean="0"/>
              <a:t>Incident records are not maintained</a:t>
            </a:r>
          </a:p>
          <a:p>
            <a:pPr lvl="1"/>
            <a:r>
              <a:rPr lang="en-US" sz="2400" dirty="0" smtClean="0"/>
              <a:t>Developers are not available </a:t>
            </a:r>
          </a:p>
          <a:p>
            <a:pPr lvl="1"/>
            <a:r>
              <a:rPr lang="en-US" sz="2400" dirty="0" smtClean="0"/>
              <a:t>Knowledge is not being shared</a:t>
            </a:r>
          </a:p>
          <a:p>
            <a:pPr lvl="1"/>
            <a:r>
              <a:rPr lang="en-US" sz="2400" dirty="0" smtClean="0"/>
              <a:t>Too much emphasis on MTTR</a:t>
            </a:r>
          </a:p>
          <a:p>
            <a:pPr marL="342891" lvl="1" indent="0">
              <a:buNone/>
            </a:pPr>
            <a:endParaRPr lang="en-US" sz="2400" dirty="0" smtClean="0"/>
          </a:p>
          <a:p>
            <a:pPr marL="342891" lvl="1" indent="0">
              <a:buNone/>
            </a:pPr>
            <a:endParaRPr lang="en-US" sz="24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821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automation to create and maintain knowledge and records.</a:t>
            </a:r>
          </a:p>
          <a:p>
            <a:pPr algn="ctr"/>
            <a:endParaRPr lang="en-US" b="1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 ITSM  teams in ChatOps.</a:t>
            </a:r>
          </a:p>
          <a:p>
            <a:pPr algn="ctr"/>
            <a:endParaRPr lang="en-US" b="1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 on service level and resolution metrics.</a:t>
            </a:r>
            <a:endParaRPr lang="en-US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819900" y="1962150"/>
            <a:ext cx="1924050" cy="1219200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radley Hand ITC" panose="03070402050302030203" pitchFamily="66" charset="0"/>
              </a:rPr>
              <a:t>Chat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11" name="Line Callout 1 10"/>
          <p:cNvSpPr/>
          <p:nvPr/>
        </p:nvSpPr>
        <p:spPr>
          <a:xfrm flipH="1">
            <a:off x="6076950" y="3448050"/>
            <a:ext cx="1962150" cy="1143000"/>
          </a:xfrm>
          <a:prstGeom prst="borderCallout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Bradley Hand ITC" panose="03070402050302030203" pitchFamily="66" charset="0"/>
              </a:rPr>
              <a:t>Ops</a:t>
            </a:r>
            <a:endParaRPr lang="en-US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I-Office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I-Office-Theme" id="{4CCBAC90-1BE9-4AAD-B5EC-EBCFFCA4ECE1}" vid="{EC8718B6-2964-4DBD-A953-AE0626DF9F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DOI-Office-Theme</Template>
  <TotalTime>2241</TotalTime>
  <Words>611</Words>
  <Application>Microsoft Office PowerPoint</Application>
  <PresentationFormat>On-screen Show (4:3)</PresentationFormat>
  <Paragraphs>108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Bradley Hand ITC</vt:lpstr>
      <vt:lpstr>Calibri</vt:lpstr>
      <vt:lpstr>Calibri Light</vt:lpstr>
      <vt:lpstr>Franklin Gothic Book</vt:lpstr>
      <vt:lpstr>Tw Cen MT</vt:lpstr>
      <vt:lpstr>DOI-Office-Theme</vt:lpstr>
      <vt:lpstr>How To Make ITSM Your New Best Friend</vt:lpstr>
      <vt:lpstr>About Me</vt:lpstr>
      <vt:lpstr>WHY Aren't DEVOPS And ITSM Friends?</vt:lpstr>
      <vt:lpstr>Myth:  DevOps is Incompatible with ITSM</vt:lpstr>
      <vt:lpstr>Overcoming ITSM Objections</vt:lpstr>
      <vt:lpstr>Change Management</vt:lpstr>
      <vt:lpstr>Everyone Wants More Standard Changes</vt:lpstr>
      <vt:lpstr>Release and Configuration Management</vt:lpstr>
      <vt:lpstr>Incident and Problem Management</vt:lpstr>
      <vt:lpstr>This Could Be The Beginning of a Beautiful Friendship </vt:lpstr>
      <vt:lpstr>Collaborate and Continually improve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ITSM Your New Best Friend</dc:title>
  <dc:creator>Jayne Groll</dc:creator>
  <cp:lastModifiedBy>Jayne Groll</cp:lastModifiedBy>
  <cp:revision>98</cp:revision>
  <dcterms:created xsi:type="dcterms:W3CDTF">2016-10-25T21:42:55Z</dcterms:created>
  <dcterms:modified xsi:type="dcterms:W3CDTF">2016-10-31T14:24:49Z</dcterms:modified>
</cp:coreProperties>
</file>