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3" r:id="rId2"/>
    <p:sldId id="360" r:id="rId3"/>
    <p:sldId id="361" r:id="rId4"/>
    <p:sldId id="326" r:id="rId5"/>
    <p:sldId id="327" r:id="rId6"/>
    <p:sldId id="329" r:id="rId7"/>
    <p:sldId id="331" r:id="rId8"/>
    <p:sldId id="362" r:id="rId9"/>
    <p:sldId id="363" r:id="rId1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973FBFD-6505-4B19-8B5B-91C71E8FEE7D}">
          <p14:sldIdLst>
            <p14:sldId id="333"/>
            <p14:sldId id="360"/>
            <p14:sldId id="361"/>
            <p14:sldId id="326"/>
            <p14:sldId id="327"/>
            <p14:sldId id="329"/>
            <p14:sldId id="331"/>
            <p14:sldId id="362"/>
            <p14:sldId id="363"/>
          </p14:sldIdLst>
        </p14:section>
      </p14:sectionLst>
    </p:ext>
    <p:ext uri="{EFAFB233-063F-42B5-8137-9DF3F51BA10A}">
      <p15:sldGuideLst xmlns:p15="http://schemas.microsoft.com/office/powerpoint/2012/main">
        <p15:guide id="1" orient="horz" pos="1800">
          <p15:clr>
            <a:srgbClr val="A4A3A4"/>
          </p15:clr>
        </p15:guide>
        <p15:guide id="2" orient="horz" pos="303">
          <p15:clr>
            <a:srgbClr val="A4A3A4"/>
          </p15:clr>
        </p15:guide>
        <p15:guide id="3" orient="horz" pos="3528">
          <p15:clr>
            <a:srgbClr val="A4A3A4"/>
          </p15:clr>
        </p15:guide>
        <p15:guide id="4" orient="horz" pos="480">
          <p15:clr>
            <a:srgbClr val="A4A3A4"/>
          </p15:clr>
        </p15:guide>
        <p15:guide id="5" orient="horz" pos="672" userDrawn="1">
          <p15:clr>
            <a:srgbClr val="A4A3A4"/>
          </p15:clr>
        </p15:guide>
        <p15:guide id="6" pos="2880">
          <p15:clr>
            <a:srgbClr val="A4A3A4"/>
          </p15:clr>
        </p15:guide>
        <p15:guide id="7" pos="295">
          <p15:clr>
            <a:srgbClr val="A4A3A4"/>
          </p15:clr>
        </p15:guide>
        <p15:guide id="8" pos="1882">
          <p15:clr>
            <a:srgbClr val="A4A3A4"/>
          </p15:clr>
        </p15:guide>
        <p15:guide id="9" pos="5436">
          <p15:clr>
            <a:srgbClr val="A4A3A4"/>
          </p15:clr>
        </p15:guide>
        <p15:guide id="10" pos="1660">
          <p15:clr>
            <a:srgbClr val="A4A3A4"/>
          </p15:clr>
        </p15:guide>
        <p15:guide id="11" pos="1978">
          <p15:clr>
            <a:srgbClr val="A4A3A4"/>
          </p15:clr>
        </p15:guide>
        <p15:guide id="12" pos="2680">
          <p15:clr>
            <a:srgbClr val="A4A3A4"/>
          </p15:clr>
        </p15:guide>
        <p15:guide id="13" orient="horz" pos="888" userDrawn="1">
          <p15:clr>
            <a:srgbClr val="A4A3A4"/>
          </p15:clr>
        </p15:guide>
        <p15:guide id="14" orient="horz" pos="27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507"/>
    <a:srgbClr val="E9E9E9"/>
    <a:srgbClr val="D7D7D7"/>
    <a:srgbClr val="FFFF00"/>
    <a:srgbClr val="E31A79"/>
    <a:srgbClr val="344447"/>
    <a:srgbClr val="202020"/>
    <a:srgbClr val="567176"/>
    <a:srgbClr val="CF18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638" autoAdjust="0"/>
    <p:restoredTop sz="66989" autoAdjust="0"/>
  </p:normalViewPr>
  <p:slideViewPr>
    <p:cSldViewPr snapToGrid="0">
      <p:cViewPr>
        <p:scale>
          <a:sx n="95" d="100"/>
          <a:sy n="95" d="100"/>
        </p:scale>
        <p:origin x="1200" y="240"/>
      </p:cViewPr>
      <p:guideLst>
        <p:guide orient="horz" pos="1800"/>
        <p:guide orient="horz" pos="303"/>
        <p:guide orient="horz" pos="3528"/>
        <p:guide orient="horz" pos="480"/>
        <p:guide orient="horz" pos="672"/>
        <p:guide pos="2880"/>
        <p:guide pos="295"/>
        <p:guide pos="1882"/>
        <p:guide pos="5436"/>
        <p:guide pos="1660"/>
        <p:guide pos="1978"/>
        <p:guide pos="2680"/>
        <p:guide orient="horz" pos="888"/>
        <p:guide orient="horz" pos="2784"/>
      </p:guideLst>
    </p:cSldViewPr>
  </p:slideViewPr>
  <p:outlineViewPr>
    <p:cViewPr>
      <p:scale>
        <a:sx n="33" d="100"/>
        <a:sy n="33" d="100"/>
      </p:scale>
      <p:origin x="0" y="-5790"/>
    </p:cViewPr>
  </p:outlineViewPr>
  <p:notesTextViewPr>
    <p:cViewPr>
      <p:scale>
        <a:sx n="3" d="2"/>
        <a:sy n="3" d="2"/>
      </p:scale>
      <p:origin x="0" y="0"/>
    </p:cViewPr>
  </p:notesTextViewPr>
  <p:sorterViewPr>
    <p:cViewPr>
      <p:scale>
        <a:sx n="173" d="100"/>
        <a:sy n="173" d="100"/>
      </p:scale>
      <p:origin x="0" y="0"/>
    </p:cViewPr>
  </p:sorterViewPr>
  <p:notesViewPr>
    <p:cSldViewPr snapToGrid="0" showGuides="1">
      <p:cViewPr varScale="1">
        <p:scale>
          <a:sx n="92" d="100"/>
          <a:sy n="92" d="100"/>
        </p:scale>
        <p:origin x="3784"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691B4-39D8-40C6-813C-BDCD15980B19}" type="datetimeFigureOut">
              <a:rPr lang="en-GB" smtClean="0"/>
              <a:pPr/>
              <a:t>05/11/2016</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57FEAF-0C6D-4CAB-952A-8862C597E62C}" type="slidenum">
              <a:rPr lang="en-GB" smtClean="0"/>
              <a:pPr/>
              <a:t>‹#›</a:t>
            </a:fld>
            <a:endParaRPr lang="en-GB"/>
          </a:p>
        </p:txBody>
      </p:sp>
    </p:spTree>
    <p:extLst>
      <p:ext uri="{BB962C8B-B14F-4D97-AF65-F5344CB8AC3E}">
        <p14:creationId xmlns:p14="http://schemas.microsoft.com/office/powerpoint/2010/main" val="296813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While the traditional IT organization is structured into functional silos, DevOps relies on empowered, cross-functional teams. Is it possible to blend the two approaches and work within the traditional structure? Or do you need to restructure your organization to support DevOps? The traditional structure offered a way to continuously improve skills in individual practice areas - software development, infrastructure, operations, and security, for example. When you organize around cross-functional teams, do you lose the ability for more skillful infrastructure experts to oversee and coach more junior infrastructure specialists, and the opportunity to build capability and expertise within that technical specialty? The traditional functional organization can be highly efficient at allocating expert resources across different projects, reassigning technical experts based on the company’s needs. Must a DevOps organization sacrifice this efficiency?</a:t>
            </a:r>
            <a:endParaRPr lang="en-US" b="0" dirty="0" smtClean="0">
              <a:effectLst/>
            </a:endParaRPr>
          </a:p>
          <a:p>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These are questions that many of us grapple with as we travel along the DevOps transformation journey to improve our organizations.  In this paper we address those questions, identify some of the models that enterprises and organizations are currently using, and propose some ideas that can help leaders as they plan their future directions.</a:t>
            </a: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1</a:t>
            </a:fld>
            <a:endParaRPr lang="en-GB"/>
          </a:p>
        </p:txBody>
      </p:sp>
    </p:spTree>
    <p:extLst>
      <p:ext uri="{BB962C8B-B14F-4D97-AF65-F5344CB8AC3E}">
        <p14:creationId xmlns:p14="http://schemas.microsoft.com/office/powerpoint/2010/main" val="50684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u="none" strike="noStrike" kern="1200" dirty="0" smtClean="0">
                <a:solidFill>
                  <a:schemeClr val="tx1"/>
                </a:solidFill>
                <a:effectLst/>
                <a:latin typeface="+mn-lt"/>
                <a:ea typeface="+mn-ea"/>
                <a:cs typeface="+mn-cs"/>
              </a:rPr>
              <a:t>Model 1: Traditional Functional Silo—: </a:t>
            </a:r>
            <a:r>
              <a:rPr lang="en-US" sz="1200" b="0" i="0" u="none" strike="noStrike" kern="1200" dirty="0" smtClean="0">
                <a:solidFill>
                  <a:schemeClr val="tx1"/>
                </a:solidFill>
                <a:effectLst/>
                <a:latin typeface="+mn-lt"/>
                <a:ea typeface="+mn-ea"/>
                <a:cs typeface="+mn-cs"/>
              </a:rPr>
              <a:t>functional silos organized in a hierarchy, all reporting up to a CIO.</a:t>
            </a:r>
            <a:endParaRPr lang="en-US" sz="1200" b="1" i="0" u="none" strike="noStrike" kern="1200" dirty="0" smtClean="0">
              <a:solidFill>
                <a:schemeClr val="tx1"/>
              </a:solidFill>
              <a:effectLst/>
              <a:latin typeface="+mn-lt"/>
              <a:ea typeface="+mn-ea"/>
              <a:cs typeface="+mn-cs"/>
            </a:endParaRPr>
          </a:p>
          <a:p>
            <a:pPr rtl="0" fontAlgn="base"/>
            <a:r>
              <a:rPr lang="en-US" sz="1200" b="1" i="0" u="none" strike="noStrike" kern="1200" dirty="0" smtClean="0">
                <a:solidFill>
                  <a:schemeClr val="tx1"/>
                </a:solidFill>
                <a:effectLst/>
                <a:latin typeface="+mn-lt"/>
                <a:ea typeface="+mn-ea"/>
                <a:cs typeface="+mn-cs"/>
              </a:rPr>
              <a:t>Model 2: Matrix—: </a:t>
            </a:r>
            <a:r>
              <a:rPr lang="en-US" sz="1200" b="0" i="0" u="none" strike="noStrike" kern="1200" dirty="0" smtClean="0">
                <a:solidFill>
                  <a:schemeClr val="tx1"/>
                </a:solidFill>
                <a:effectLst/>
                <a:latin typeface="+mn-lt"/>
                <a:ea typeface="+mn-ea"/>
                <a:cs typeface="+mn-cs"/>
              </a:rPr>
              <a:t>functional silos with additional formal or informal lines of reporting to a cross-functional product / service or project team.</a:t>
            </a:r>
          </a:p>
          <a:p>
            <a:pPr rtl="0" fontAlgn="base"/>
            <a:r>
              <a:rPr lang="en-US" sz="1200" b="1" i="0" u="none" strike="noStrike" kern="1200" dirty="0" smtClean="0">
                <a:solidFill>
                  <a:schemeClr val="tx1"/>
                </a:solidFill>
                <a:effectLst/>
                <a:latin typeface="+mn-lt"/>
                <a:ea typeface="+mn-ea"/>
                <a:cs typeface="+mn-cs"/>
              </a:rPr>
              <a:t>Model 3: Product</a:t>
            </a:r>
            <a:r>
              <a:rPr lang="en-US" sz="1200" b="0" i="0" u="none" strike="noStrike" kern="1200" dirty="0" smtClean="0">
                <a:solidFill>
                  <a:schemeClr val="tx1"/>
                </a:solidFill>
                <a:effectLst/>
                <a:latin typeface="+mn-lt"/>
                <a:ea typeface="+mn-ea"/>
                <a:cs typeface="+mn-cs"/>
              </a:rPr>
              <a:t>—: “full stack,” cross-functional organization organized around products or portfolios.</a:t>
            </a:r>
          </a:p>
          <a:p>
            <a:pPr rtl="0" fontAlgn="base"/>
            <a:r>
              <a:rPr lang="en-US" sz="1200" b="1" i="0" u="none" strike="noStrike" kern="1200" dirty="0" smtClean="0">
                <a:solidFill>
                  <a:schemeClr val="tx1"/>
                </a:solidFill>
                <a:effectLst/>
                <a:latin typeface="+mn-lt"/>
                <a:ea typeface="+mn-ea"/>
                <a:cs typeface="+mn-cs"/>
              </a:rPr>
              <a:t>Model X: Adaptive—: </a:t>
            </a:r>
            <a:r>
              <a:rPr lang="en-US" sz="1200" b="0" i="0" u="none" strike="noStrike" kern="1200" dirty="0" smtClean="0">
                <a:solidFill>
                  <a:schemeClr val="tx1"/>
                </a:solidFill>
                <a:effectLst/>
                <a:latin typeface="+mn-lt"/>
                <a:ea typeface="+mn-ea"/>
                <a:cs typeface="+mn-cs"/>
              </a:rPr>
              <a:t>organic and dynamic structure that adjusts and reconfigures itself— - the newest type of organizational structure.</a:t>
            </a:r>
            <a:endParaRPr lang="en-US" sz="1200" b="1" i="0" u="none" strike="noStrike"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2</a:t>
            </a:fld>
            <a:endParaRPr lang="en-GB"/>
          </a:p>
        </p:txBody>
      </p:sp>
    </p:spTree>
    <p:extLst>
      <p:ext uri="{BB962C8B-B14F-4D97-AF65-F5344CB8AC3E}">
        <p14:creationId xmlns:p14="http://schemas.microsoft.com/office/powerpoint/2010/main" val="167237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Key Characteristics/Benefits/Drawbacks</a:t>
            </a:r>
            <a:endParaRPr lang="en-US" b="1" dirty="0" smtClean="0">
              <a:effectLst/>
            </a:endParaRPr>
          </a:p>
          <a:p>
            <a:pPr rtl="0"/>
            <a:endParaRPr lang="en-US" sz="1200" b="1" i="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Accountability</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Clear single points of accountability for the quality of the individual functions, but accountability for cross-cutting concerns is only at the top (CIO) level.</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By combining people in the same functional specialty into a single organizational silo, this structure allows specialists to learn together, define standards, and train and mentor new hires in the area of specialty. It encourages consistency of execution of the function, thereby leading to cost efficiencies. It is a structure that makes it easy to establish culpability for failure and to reward success.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The traditional functional structure promotes “local” optimization at the expense of end-to-end optimization and effective delivery of outcomes. Each sub-hierarchy within the overall structure is focused on finding efficiencies in its own operations, rather than on improving overall value delivery (which requires cross-silo optimization).   In fact, accountability for IT’s impact on business performance may be unclear below the level of the CIO. For example, if the </a:t>
            </a:r>
            <a:r>
              <a:rPr lang="en-US" sz="1200" b="0" i="0" u="none" strike="noStrike" kern="1200" dirty="0" err="1" smtClean="0">
                <a:solidFill>
                  <a:schemeClr val="tx1"/>
                </a:solidFill>
                <a:effectLst/>
                <a:latin typeface="+mn-lt"/>
                <a:ea typeface="+mn-ea"/>
                <a:cs typeface="+mn-cs"/>
              </a:rPr>
              <a:t>dDevelopment</a:t>
            </a:r>
            <a:r>
              <a:rPr lang="en-US" sz="1200" b="0" i="0" u="none" strike="noStrike" kern="1200" dirty="0" smtClean="0">
                <a:solidFill>
                  <a:schemeClr val="tx1"/>
                </a:solidFill>
                <a:effectLst/>
                <a:latin typeface="+mn-lt"/>
                <a:ea typeface="+mn-ea"/>
                <a:cs typeface="+mn-cs"/>
              </a:rPr>
              <a:t> function created a new feature that was released to production and caused a security incident, resulting in a service outage that caused the business to lose revenue, who was accountable— - </a:t>
            </a:r>
            <a:r>
              <a:rPr lang="en-US" sz="1200" b="0" i="0" u="none" strike="noStrike" kern="1200" dirty="0" err="1" smtClean="0">
                <a:solidFill>
                  <a:schemeClr val="tx1"/>
                </a:solidFill>
                <a:effectLst/>
                <a:latin typeface="+mn-lt"/>
                <a:ea typeface="+mn-ea"/>
                <a:cs typeface="+mn-cs"/>
              </a:rPr>
              <a:t>Ddevelopment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tTesting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oOperations</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sSecurity</a:t>
            </a:r>
            <a:r>
              <a:rPr lang="en-US" sz="1200" b="0" i="0" u="none" strike="noStrike" kern="1200" dirty="0" smtClean="0">
                <a:solidFill>
                  <a:schemeClr val="tx1"/>
                </a:solidFill>
                <a:effectLst/>
                <a:latin typeface="+mn-lt"/>
                <a:ea typeface="+mn-ea"/>
                <a:cs typeface="+mn-cs"/>
              </a:rPr>
              <a:t>? Individual functions do not have enough control to deliver outcomes; for example, a testing team alone will not be capable of improving quality despite its ability to measure it.</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Budgeting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 traditional model allocates budget dollars based on functional needs, rather than on outcomes (often capital investment projects use an orthogonal process, allocating funds for cross-functional outcomes). IT is thereby treated as a cost, not a value creator (part of the secondary value stream). The budgeted funds are divided and passed down through the organizational hierarchy. </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By cutting budgets, the organization can encourage functional areas to find cost efficiencies. This can reduce total IT spending to free up capital for strategic initiatives. The clear budget accountability focuses functional units on improving margins through reducing operating expenses.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In an increasingly digital economy, the “business” of IT is core to the business itself. Cost reduction may lead to opportunity costs, thereby reducing overall business value across the enterprise. Reducing operating expenses is subject to diminishing returns in comparison to increasing revenue, which may have unbounded possibilities. The functional organization obscures these trade-offs, making it difficult to relate individual costs to their impact on the business as a whole.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Flow and Queueing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Hand-offs are required as work makes its way from one functional silo to another.</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This system encourages high capacity utilization: the size or capacity of each functional silo can be set based on its “demand.” It also allows for a kind of check -and -balance or separation of duties, as each silo is able to apply its skills and knowledge to the work item when the item moves into its </a:t>
            </a:r>
            <a:r>
              <a:rPr lang="en-US" sz="1200" b="0" i="0" u="none" strike="noStrike" kern="1200" dirty="0" err="1" smtClean="0">
                <a:solidFill>
                  <a:schemeClr val="tx1"/>
                </a:solidFill>
                <a:effectLst/>
                <a:latin typeface="+mn-lt"/>
                <a:ea typeface="+mn-ea"/>
                <a:cs typeface="+mn-cs"/>
              </a:rPr>
              <a:t>workstream</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Each hand-off between silos creates process waste and increases lead time for the work item. Overhead is also added as each silo must communicate what is required of the next silo. Variances in demand cause queues to build up for different silos, which also increases work in process and lead time. It becomes more difficult to understand the status of a work item or project its delivery time, since it is subject to competing priorities as it enters each silo </a:t>
            </a:r>
            <a:r>
              <a:rPr lang="en-US" sz="1200" b="0" i="0" u="none" strike="noStrike" kern="1200" dirty="0" err="1" smtClean="0">
                <a:solidFill>
                  <a:schemeClr val="tx1"/>
                </a:solidFill>
                <a:effectLst/>
                <a:latin typeface="+mn-lt"/>
                <a:ea typeface="+mn-ea"/>
                <a:cs typeface="+mn-cs"/>
              </a:rPr>
              <a:t>workstream</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People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People in this model are treated as resources— - “capacity” to complete work within each stage of a process. </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Because this model does not depend on close, and frequent contact between team members, it lends itself to geographically dispersed workforces, hiring people or contractors in areas where they are least expensive.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Treating people as “resources” or “capacity” does not make full use of their abilities; the additional power of a diverse team working together on a problem is considerable. People are more motivated when they have influence on outcomes, rather than just their own outputs. The traditional model is based on a factory metaphor, where the people are performing functions that would better be performed by machines, if the machines were capable. Knowledge work is very different: to be successful, one has to engage employees more fully.</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Portfolio Management</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 </a:t>
            </a:r>
            <a:r>
              <a:rPr lang="en-US" sz="1200" b="0" i="0" u="none" strike="noStrike" kern="1200" dirty="0" smtClean="0">
                <a:solidFill>
                  <a:schemeClr val="tx1"/>
                </a:solidFill>
                <a:effectLst/>
                <a:latin typeface="+mn-lt"/>
                <a:ea typeface="+mn-ea"/>
                <a:cs typeface="+mn-cs"/>
              </a:rPr>
              <a:t>Work is organized by management and passed down through the hierarchical structure.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Work can be easily and directly linked to strategy. Management has visibility into the work as it is delivered and can easily see how it is accomplishing strategic objectives.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This approach to organizing work disempowers employees, giving them the message that they don’t need to think for themselves. It works best with well-structured problems with known, documented solutions, but is less effective with new and poorly understood problems. It can hinders the flow of work that occurs orthogonally to the structure of the organization, and makes it hard to pivot to meet changing needs.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Strategy Linkage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This model pushes strategy down through the management hierarchy, often through Management by Objectives.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Through clear responsibilities for strategy -setting and implementation, it promotes control and alignment of strategic decisions.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One- way communication of strategic decisions prevents feedback to improve those decisions as they are formulated and executed. Unless strategy is very well communicated at all levels of the organization, lower -level of employees may not understand the reasoning behind strategic decisions that impact their work, making strategy execution more difficult to achieve.</a:t>
            </a:r>
            <a:endParaRPr lang="en-US" b="0" dirty="0" smtClean="0">
              <a:effectLst/>
            </a:endParaRPr>
          </a:p>
          <a:p>
            <a:pPr rtl="0"/>
            <a:r>
              <a:rPr lang="en-US" sz="1200" b="1" i="0" u="none" strike="noStrike" kern="1200" dirty="0" smtClean="0">
                <a:solidFill>
                  <a:schemeClr val="tx1"/>
                </a:solidFill>
                <a:effectLst/>
                <a:latin typeface="+mn-lt"/>
                <a:ea typeface="+mn-ea"/>
                <a:cs typeface="+mn-cs"/>
              </a:rPr>
              <a:t>  </a:t>
            </a:r>
            <a:endParaRPr lang="en-US" b="0" dirty="0" smtClean="0">
              <a:effectLst/>
            </a:endParaRPr>
          </a:p>
          <a:p>
            <a:pPr rtl="0"/>
            <a:r>
              <a:rPr lang="en-US" sz="1200" b="1" i="0" u="none" strike="noStrike" kern="1200" dirty="0" smtClean="0">
                <a:solidFill>
                  <a:schemeClr val="tx1"/>
                </a:solidFill>
                <a:effectLst/>
                <a:latin typeface="+mn-lt"/>
                <a:ea typeface="+mn-ea"/>
                <a:cs typeface="+mn-cs"/>
              </a:rPr>
              <a:t>Scenario: A major production incident requiring a code fix.</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Most likely there will be a dedicated team for handling production incidents. If so, they will take the fastest route for addressing the incident. Their changes will then feed into a much slower process for merging and integrating with the next major release.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No organizational change is typically required. Because the team is dedicated, development teams aren't constantly interrupted by production issues.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There is limited feedback to development teams, reducing the chances for continuous improvement and learning. Without this feedback, it is likely technical debt will pile up, resulting in increased pressure on development teams to help operations fix recurring problems. This problem is made worse if— - as is sometimes the case— - the teams dedicated to fixing production issues are composed of inexperienced (often outsourced) staff with limited understanding of the systems.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3</a:t>
            </a:fld>
            <a:endParaRPr lang="en-GB"/>
          </a:p>
        </p:txBody>
      </p:sp>
    </p:spTree>
    <p:extLst>
      <p:ext uri="{BB962C8B-B14F-4D97-AF65-F5344CB8AC3E}">
        <p14:creationId xmlns:p14="http://schemas.microsoft.com/office/powerpoint/2010/main" val="76824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Key Characteristics/Benefits/Drawbacks</a:t>
            </a:r>
            <a:endParaRPr lang="en-US" b="1" dirty="0" smtClean="0">
              <a:effectLst/>
            </a:endParaRPr>
          </a:p>
          <a:p>
            <a:pPr rtl="0"/>
            <a:endParaRPr lang="en-US" sz="1200" b="1" i="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Accountability</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These models use a </a:t>
            </a:r>
            <a:r>
              <a:rPr lang="en-US" sz="1200" b="0" i="0" u="none" strike="noStrike" kern="1200" dirty="0" err="1" smtClean="0">
                <a:solidFill>
                  <a:schemeClr val="tx1"/>
                </a:solidFill>
                <a:effectLst/>
                <a:latin typeface="+mn-lt"/>
                <a:ea typeface="+mn-ea"/>
                <a:cs typeface="+mn-cs"/>
              </a:rPr>
              <a:t>matrixed</a:t>
            </a:r>
            <a:r>
              <a:rPr lang="en-US" sz="1200" b="0" i="0" u="none" strike="noStrike" kern="1200" dirty="0" smtClean="0">
                <a:solidFill>
                  <a:schemeClr val="tx1"/>
                </a:solidFill>
                <a:effectLst/>
                <a:latin typeface="+mn-lt"/>
                <a:ea typeface="+mn-ea"/>
                <a:cs typeface="+mn-cs"/>
              </a:rPr>
              <a:t> organization style, where accountability is owed by more than one reporting group. It maintains an alignment of people to functional groups, but also maps them into portfolio families composed of applications or products. Funding may come from either the portfolio (model 2b) or the functional group (model 2a). When funded by the portfolio group, a natural free market effect may be created that prevents the functional groups from over-</a:t>
            </a:r>
            <a:r>
              <a:rPr lang="en-US" sz="1200" b="0" i="0" u="none" strike="noStrike" kern="1200" dirty="0" err="1" smtClean="0">
                <a:solidFill>
                  <a:schemeClr val="tx1"/>
                </a:solidFill>
                <a:effectLst/>
                <a:latin typeface="+mn-lt"/>
                <a:ea typeface="+mn-ea"/>
                <a:cs typeface="+mn-cs"/>
              </a:rPr>
              <a:t>optimising</a:t>
            </a:r>
            <a:r>
              <a:rPr lang="en-US" sz="1200" b="0" i="0" u="none" strike="noStrike" kern="1200" dirty="0" smtClean="0">
                <a:solidFill>
                  <a:schemeClr val="tx1"/>
                </a:solidFill>
                <a:effectLst/>
                <a:latin typeface="+mn-lt"/>
                <a:ea typeface="+mn-ea"/>
                <a:cs typeface="+mn-cs"/>
              </a:rPr>
              <a:t> as they might do in a Model 1: if the functional group does not effectively serve its portfolios, it will see demands on its services drop and portfolios turn to other providers (for example hiring their own functional specialists directly). In this way the dynamic forces the reduction of friction and latency between the functional roles.</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matrix model could promote a healthy dialogue between functional disciplines and product portfolio leaders to align objectives and drive collaboration across portfolios.</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Individuals can receive conflicting direction from their 2+ bosses. This of course can be mitigated by designating one or the other supervisor as the “direct” reporting relationship, and the other as the “dotted line.” </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Budgeting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These matrix models allow the company discretion in awarding funding through either the functional line or the product portfolio. This can allow for a clearer link between spending and the strategic - or at least product - objectives it is intended to support.</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In model 2a, product portfolios are able to use functional experts without having to directly manage their costs. In model 2b, the embedded teams are funded directly by the product portfolios, resulting in a tighter alignment with product needs and related expenses.  Market driven expansion or flexibility of the product could dictate a demand to scale up the team, placing the control and costs immediately within the hands of the product owners rather than the more distant functional leaders.  The true cost of a product or project is more apparent.</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For model 2a, product portfolios are at the mercy of functional leaders in the growth and expansion of the number of these experts. The true cost of a product or project is only derived indirectly.  In model 2b, on the other hand, costs for functional team members are directly allocated and funded by the product portfolio teams.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Flow and Queueing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Functional teams are incentivized and motivated to increase their responsiveness because of their alignment with product teams; in model 2b, this incentive is even stronger as the funding comes from those product portfolios.</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functional teams are motivated to reduce queueing and </a:t>
            </a:r>
            <a:r>
              <a:rPr lang="en-US" sz="1200" b="0" i="0" u="none" strike="noStrike" kern="1200" dirty="0" err="1" smtClean="0">
                <a:solidFill>
                  <a:schemeClr val="tx1"/>
                </a:solidFill>
                <a:effectLst/>
                <a:latin typeface="+mn-lt"/>
                <a:ea typeface="+mn-ea"/>
                <a:cs typeface="+mn-cs"/>
              </a:rPr>
              <a:t>optimise</a:t>
            </a:r>
            <a:r>
              <a:rPr lang="en-US" sz="1200" b="0" i="0" u="none" strike="noStrike" kern="1200" dirty="0" smtClean="0">
                <a:solidFill>
                  <a:schemeClr val="tx1"/>
                </a:solidFill>
                <a:effectLst/>
                <a:latin typeface="+mn-lt"/>
                <a:ea typeface="+mn-ea"/>
                <a:cs typeface="+mn-cs"/>
              </a:rPr>
              <a:t> response time. This may be </a:t>
            </a:r>
            <a:r>
              <a:rPr lang="en-US" sz="1200" b="0" i="0" u="none" strike="noStrike" kern="1200" dirty="0" err="1" smtClean="0">
                <a:solidFill>
                  <a:schemeClr val="tx1"/>
                </a:solidFill>
                <a:effectLst/>
                <a:latin typeface="+mn-lt"/>
                <a:ea typeface="+mn-ea"/>
                <a:cs typeface="+mn-cs"/>
              </a:rPr>
              <a:t>formalised</a:t>
            </a:r>
            <a:r>
              <a:rPr lang="en-US" sz="1200" b="0" i="0" u="none" strike="noStrike" kern="1200" dirty="0" smtClean="0">
                <a:solidFill>
                  <a:schemeClr val="tx1"/>
                </a:solidFill>
                <a:effectLst/>
                <a:latin typeface="+mn-lt"/>
                <a:ea typeface="+mn-ea"/>
                <a:cs typeface="+mn-cs"/>
              </a:rPr>
              <a:t> as an operator level agreement from the functional team to the paying product team.</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Will likely require queues hence delays and management overhead to </a:t>
            </a:r>
            <a:r>
              <a:rPr lang="en-US" sz="1200" b="0" i="0" u="none" strike="noStrike" kern="1200" dirty="0" err="1" smtClean="0">
                <a:solidFill>
                  <a:schemeClr val="tx1"/>
                </a:solidFill>
                <a:effectLst/>
                <a:latin typeface="+mn-lt"/>
                <a:ea typeface="+mn-ea"/>
                <a:cs typeface="+mn-cs"/>
              </a:rPr>
              <a:t>prioritise</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People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As the with the traditional silo model, professional development is aligned with the function or area of expertise. At the same time, the embedded experts can focus on the product they are associated with.</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concepts behind the </a:t>
            </a:r>
            <a:r>
              <a:rPr lang="en-US" sz="1200" b="0" i="0" u="none" strike="noStrike" kern="1200" dirty="0" err="1" smtClean="0">
                <a:solidFill>
                  <a:schemeClr val="tx1"/>
                </a:solidFill>
                <a:effectLst/>
                <a:latin typeface="+mn-lt"/>
                <a:ea typeface="+mn-ea"/>
                <a:cs typeface="+mn-cs"/>
              </a:rPr>
              <a:t>matrixed</a:t>
            </a:r>
            <a:r>
              <a:rPr lang="en-US" sz="1200" b="0" i="0" u="none" strike="noStrike" kern="1200" dirty="0" smtClean="0">
                <a:solidFill>
                  <a:schemeClr val="tx1"/>
                </a:solidFill>
                <a:effectLst/>
                <a:latin typeface="+mn-lt"/>
                <a:ea typeface="+mn-ea"/>
                <a:cs typeface="+mn-cs"/>
              </a:rPr>
              <a:t> model are well understood in the industry. This model can be easier to implement where there is no political to completely deconstruct the traditional IT organization; this model could therefore be considered a transitional step in moving from model 1 to model 3). Individuals are able to develop their careers and skills in concert with a leader who focuses on their technical aptitude and professional expertise. Development, training and performance reviews can be aligned with the functional area. Individual experts are deeply involved with the product portfolio, promoting trust, understanding and speed. </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Depending on the degree of affinity with the product portfolio, technical professional development expectations might not be set or measured; or, on the contrary, expectations for development outside the functional area might not be met. People may experience a tension between the requirements of function and product. Embedded experts can become myopic, reinvent solutions developed in other portfolios, and miss opportunities to share best practices and innovation with other areas. Individuals can also become stale and miss out on functional evolution and enhancements. This can be mitigated by establishing a practices function or guild organization responsible for promoting training, ongoing development and good practices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Portfolio Management</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Work is organized by the product leaders and distributed to the cross-functional product teams.</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Product leaders are empowered to move quickly with the support of teams that include full stack functional expertise and can thereby execute and deliver with agility.</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 </a:t>
            </a:r>
            <a:r>
              <a:rPr lang="en-US" sz="1200" b="0" i="0" u="none" strike="noStrike" kern="1200" dirty="0" smtClean="0">
                <a:solidFill>
                  <a:schemeClr val="tx1"/>
                </a:solidFill>
                <a:effectLst/>
                <a:latin typeface="+mn-lt"/>
                <a:ea typeface="+mn-ea"/>
                <a:cs typeface="+mn-cs"/>
              </a:rPr>
              <a:t>Opportunities for synergies between products can be missed or duplication can occur between different product teams.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Strategy Linkage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Like the functional silo model, matrix organizations transfer strategic objectives from the top down.</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Through clear responsibilities for strategy-setting and implementation, it promotes control and alignment of strategic decisions.</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One way communication of strategic decisions prevents feedback to improve those decisions as they are formulated and executed. Unless strategy is very well communicated at all levels of the organization, lower-level of employees may not understand the reasoning behind strategic decisions that impact their work, making strategy execution more difficult to achieve.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Scenario: A major production incident requiring a code fix</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Each function has a dedicated team to address production incidents for their product.</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Because the functional teams are dedicated, the combined product  group isn’t constantly interrupted by issues involving other functional/product areas.  The tighter integration of the functions can help provide greater insight into production problems for improvement (reinforcing feedback loop).  The group can more easily combine and prioritize improvements  in the same backlog and sprint cycles as feature development .  For some tightly integrated embedded teams, development teams may even be included as part of the on-call rotation.  </a:t>
            </a:r>
            <a:endParaRPr lang="en-US" b="0" dirty="0" smtClean="0">
              <a:effectLst/>
            </a:endParaRPr>
          </a:p>
          <a:p>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Because the reporting structure remains the same as Model 1, there can be a temptation for the functional teams to maintain their silos despite being part of a combined team, resulting in issues and feedback being hidden, reducing the chances for continuous improvement and learning.   f</a:t>
            </a:r>
            <a:endParaRPr lang="en-US" dirty="0" smtClean="0"/>
          </a:p>
          <a:p>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4</a:t>
            </a:fld>
            <a:endParaRPr lang="en-GB"/>
          </a:p>
        </p:txBody>
      </p:sp>
    </p:spTree>
    <p:extLst>
      <p:ext uri="{BB962C8B-B14F-4D97-AF65-F5344CB8AC3E}">
        <p14:creationId xmlns:p14="http://schemas.microsoft.com/office/powerpoint/2010/main" val="121159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At a high level, we can say that: </a:t>
            </a:r>
            <a:endParaRPr lang="en-US" b="0" dirty="0" smtClean="0">
              <a:effectLst/>
            </a:endParaRPr>
          </a:p>
          <a:p>
            <a:pPr rtl="0" fontAlgn="base"/>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If the alignment is too strong towards </a:t>
            </a:r>
            <a:r>
              <a:rPr lang="en-US" sz="1200" b="1" i="0" u="none" strike="noStrike" kern="1200" dirty="0" smtClean="0">
                <a:solidFill>
                  <a:schemeClr val="tx1"/>
                </a:solidFill>
                <a:effectLst/>
                <a:latin typeface="+mn-lt"/>
                <a:ea typeface="+mn-ea"/>
                <a:cs typeface="+mn-cs"/>
              </a:rPr>
              <a:t>function</a:t>
            </a:r>
            <a:r>
              <a:rPr lang="en-US" sz="1200" b="0" i="0" u="none" strike="noStrike" kern="1200" dirty="0" smtClean="0">
                <a:solidFill>
                  <a:schemeClr val="tx1"/>
                </a:solidFill>
                <a:effectLst/>
                <a:latin typeface="+mn-lt"/>
                <a:ea typeface="+mn-ea"/>
                <a:cs typeface="+mn-cs"/>
              </a:rPr>
              <a:t>, then product delivery may suffer at the expense of building efficient and predictable processes, but slow and unresponsive delivery. </a:t>
            </a:r>
          </a:p>
          <a:p>
            <a:pPr rtl="0" fontAlgn="base"/>
            <a:r>
              <a:rPr lang="en-US" sz="1200" b="0" i="0" u="none" strike="noStrike" kern="1200" dirty="0" smtClean="0">
                <a:solidFill>
                  <a:schemeClr val="tx1"/>
                </a:solidFill>
                <a:effectLst/>
                <a:latin typeface="+mn-lt"/>
                <a:ea typeface="+mn-ea"/>
                <a:cs typeface="+mn-cs"/>
              </a:rPr>
              <a:t>If the alignment is too strong towards </a:t>
            </a:r>
            <a:r>
              <a:rPr lang="en-US" sz="1200" b="1" i="0" u="none" strike="noStrike" kern="1200" dirty="0" smtClean="0">
                <a:solidFill>
                  <a:schemeClr val="tx1"/>
                </a:solidFill>
                <a:effectLst/>
                <a:latin typeface="+mn-lt"/>
                <a:ea typeface="+mn-ea"/>
                <a:cs typeface="+mn-cs"/>
              </a:rPr>
              <a:t>project</a:t>
            </a:r>
            <a:r>
              <a:rPr lang="en-US" sz="1200" b="0" i="0" u="none" strike="noStrike" kern="1200" dirty="0" smtClean="0">
                <a:solidFill>
                  <a:schemeClr val="tx1"/>
                </a:solidFill>
                <a:effectLst/>
                <a:latin typeface="+mn-lt"/>
                <a:ea typeface="+mn-ea"/>
                <a:cs typeface="+mn-cs"/>
              </a:rPr>
              <a:t>, it might be to the detriment of the function and the product after project is over. For example a system may end up with all the requested functionality but not be operable or secure.</a:t>
            </a:r>
          </a:p>
          <a:p>
            <a:pPr rtl="0" fontAlgn="base"/>
            <a:r>
              <a:rPr lang="en-US" sz="1200" b="0" i="0" u="none" strike="noStrike" kern="1200" dirty="0" smtClean="0">
                <a:solidFill>
                  <a:schemeClr val="tx1"/>
                </a:solidFill>
                <a:effectLst/>
                <a:latin typeface="+mn-lt"/>
                <a:ea typeface="+mn-ea"/>
                <a:cs typeface="+mn-cs"/>
              </a:rPr>
              <a:t>If the alignment is too strong towards </a:t>
            </a:r>
            <a:r>
              <a:rPr lang="en-US" sz="1200" b="1" i="0" u="none" strike="noStrike" kern="1200" dirty="0" smtClean="0">
                <a:solidFill>
                  <a:schemeClr val="tx1"/>
                </a:solidFill>
                <a:effectLst/>
                <a:latin typeface="+mn-lt"/>
                <a:ea typeface="+mn-ea"/>
                <a:cs typeface="+mn-cs"/>
              </a:rPr>
              <a:t>product</a:t>
            </a:r>
            <a:r>
              <a:rPr lang="en-US" sz="1200" b="0" i="0" u="none" strike="noStrike" kern="1200" dirty="0" smtClean="0">
                <a:solidFill>
                  <a:schemeClr val="tx1"/>
                </a:solidFill>
                <a:effectLst/>
                <a:latin typeface="+mn-lt"/>
                <a:ea typeface="+mn-ea"/>
                <a:cs typeface="+mn-cs"/>
              </a:rPr>
              <a:t>, then looking at the organization as a whole there might be an over-proliferation of technologies, tools, and methodologies which unnecessarily destroy economies of scale and the mobility of people within the organization.</a:t>
            </a:r>
          </a:p>
          <a:p>
            <a:endParaRPr lang="en-US" dirty="0" smtClean="0"/>
          </a:p>
          <a:p>
            <a:pPr rtl="0"/>
            <a:r>
              <a:rPr lang="en-US" sz="1200" b="0" i="0" u="none" strike="noStrike" kern="1200" dirty="0" smtClean="0">
                <a:solidFill>
                  <a:schemeClr val="tx1"/>
                </a:solidFill>
                <a:effectLst/>
                <a:latin typeface="+mn-lt"/>
                <a:ea typeface="+mn-ea"/>
                <a:cs typeface="+mn-cs"/>
              </a:rPr>
              <a:t>A variation of this model, the Embedded Functions Matrix Model (see graphic below) aligns the teams more strongly with products and portfolios, and loosens some of the ties to the Traditional Functional Silo structure. </a:t>
            </a:r>
            <a:endParaRPr lang="en-US" b="0" dirty="0" smtClean="0">
              <a:effectLst/>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The Embedded Functions Matrix (2b) is similar to a traditional Shared Services Matrix (2a) model due to the dual reporting relationships that it creates.  However, unlike a traditional matrix, the individuals in this variation are completely and indefinitely embedded within the product teams.  They will maintain a loose association with other individuals in other product teams via their reporting structure and various forums arranged by those managers for cross-team collaboration, but they are typically requested by and fully funded by the product team tin which hey are embedded, thereby taking on the identity as a committed member of their particular product group. While maintaining established reporting structures and continuing to encourage cross-product team information sharing, practices and skills development, this structure also reduces communication latency and provides a shared sense of mission and accomplishment.  The danger, as listed above, is that in this product focus there might be an over-proliferation of technologies, tools, and methodologies in the larger organization.</a:t>
            </a:r>
            <a:endParaRPr lang="en-US" b="0" dirty="0" smtClean="0">
              <a:effectLst/>
            </a:endParaRPr>
          </a:p>
          <a:p>
            <a:r>
              <a:rPr lang="en-US" dirty="0" smtClean="0"/>
              <a:t/>
            </a:r>
            <a:br>
              <a:rPr lang="en-US" dirty="0" smtClean="0"/>
            </a:br>
            <a:endParaRPr lang="en-US" dirty="0" smtClean="0"/>
          </a:p>
        </p:txBody>
      </p:sp>
      <p:sp>
        <p:nvSpPr>
          <p:cNvPr id="4" name="Slide Number Placeholder 3"/>
          <p:cNvSpPr>
            <a:spLocks noGrp="1"/>
          </p:cNvSpPr>
          <p:nvPr>
            <p:ph type="sldNum" sz="quarter" idx="10"/>
          </p:nvPr>
        </p:nvSpPr>
        <p:spPr/>
        <p:txBody>
          <a:bodyPr/>
          <a:lstStyle/>
          <a:p>
            <a:fld id="{2557FEAF-0C6D-4CAB-952A-8862C597E62C}" type="slidenum">
              <a:rPr lang="en-GB" smtClean="0"/>
              <a:pPr/>
              <a:t>5</a:t>
            </a:fld>
            <a:endParaRPr lang="en-GB"/>
          </a:p>
        </p:txBody>
      </p:sp>
    </p:spTree>
    <p:extLst>
      <p:ext uri="{BB962C8B-B14F-4D97-AF65-F5344CB8AC3E}">
        <p14:creationId xmlns:p14="http://schemas.microsoft.com/office/powerpoint/2010/main" val="211880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Key Characteristics/Benefits/Drawbacks</a:t>
            </a:r>
            <a:endParaRPr lang="en-US" b="1" dirty="0" smtClean="0">
              <a:effectLst/>
            </a:endParaRPr>
          </a:p>
          <a:p>
            <a:endParaRPr lang="en-US" dirty="0" smtClean="0"/>
          </a:p>
          <a:p>
            <a:pPr rtl="0"/>
            <a:r>
              <a:rPr lang="en-US" sz="1200" b="1" i="0" u="none" strike="noStrike" kern="1200" dirty="0" smtClean="0">
                <a:solidFill>
                  <a:schemeClr val="tx1"/>
                </a:solidFill>
                <a:effectLst/>
                <a:latin typeface="+mn-lt"/>
                <a:ea typeface="+mn-ea"/>
                <a:cs typeface="+mn-cs"/>
              </a:rPr>
              <a:t>Accountability</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Teams are formed around products as defined from the perspective of the business.</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This organization structure promotes self-organization of teams and gives them end-to-end accountability for service delivery.</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Because development teams are autonomous and self-organizing, it may lead to proliferation of technologies, purchased software, processes, standards, and skill sets - thereby missing out on economies of scale. This of course is mitigated to the extent that common tools are provided by the Platforms team. It may lead to duplication and internal conflict between overlapping products. Friction may develop between what is shared and what is owned by the individual product teams.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Budgeting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DevOps teams may be funded by the product line they support, while the common Platform can be funded separately.</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Because the product team oversees the budget, they may feel more free to find innovative ways to deliver value, or may be able to move more nimbly to implement features that add value. This is different from models 1 and 2 where budgeting is tied more to functions - generally more concerned with cost savings and “operational efficiency” - rather than to product groups focused on maximizing value.</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There is a corresponding risk that operational efficiencies may be overlooked, especially those that could result from synergies between different products or common functional approaches between </a:t>
            </a:r>
            <a:r>
              <a:rPr lang="en-US" sz="1200" b="0" i="0" u="none" strike="noStrike" kern="1200" dirty="0" err="1" smtClean="0">
                <a:solidFill>
                  <a:schemeClr val="tx1"/>
                </a:solidFill>
                <a:effectLst/>
                <a:latin typeface="+mn-lt"/>
                <a:ea typeface="+mn-ea"/>
                <a:cs typeface="+mn-cs"/>
              </a:rPr>
              <a:t>teams.Risk</a:t>
            </a:r>
            <a:r>
              <a:rPr lang="en-US" sz="1200" b="0" i="0" u="none" strike="noStrike" kern="1200" dirty="0" smtClean="0">
                <a:solidFill>
                  <a:schemeClr val="tx1"/>
                </a:solidFill>
                <a:effectLst/>
                <a:latin typeface="+mn-lt"/>
                <a:ea typeface="+mn-ea"/>
                <a:cs typeface="+mn-cs"/>
              </a:rPr>
              <a:t> that operational work is deprioritized to focus more on delivering “new business value.” If model requires co-location, it might add more cost.</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Flow and Queueing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Work is accomplished with far fewer handoffs than in the traditional silo model.</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focus is on the product and </a:t>
            </a:r>
            <a:r>
              <a:rPr lang="en-US" sz="1200" b="0" i="0" u="none" strike="noStrike" kern="1200" dirty="0" err="1" smtClean="0">
                <a:solidFill>
                  <a:schemeClr val="tx1"/>
                </a:solidFill>
                <a:effectLst/>
                <a:latin typeface="+mn-lt"/>
                <a:ea typeface="+mn-ea"/>
                <a:cs typeface="+mn-cs"/>
              </a:rPr>
              <a:t>minimising</a:t>
            </a:r>
            <a:r>
              <a:rPr lang="en-US" sz="1200" b="0" i="0" u="none" strike="noStrike" kern="1200" dirty="0" smtClean="0">
                <a:solidFill>
                  <a:schemeClr val="tx1"/>
                </a:solidFill>
                <a:effectLst/>
                <a:latin typeface="+mn-lt"/>
                <a:ea typeface="+mn-ea"/>
                <a:cs typeface="+mn-cs"/>
              </a:rPr>
              <a:t> waiting time. Speed and agility are enabled.</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Formal processes may not emerge, making it harder to predict time requirements and maintain quality standards.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People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 people who thrive in this environment are full-stack, cross-functional team players, or T-shaped people.</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This structure encourages collaboration and teamwork to solve problems, taking people out of their comfort zones to grow, experiment, and learn new skills. The alignment to business values creates a higher likelihood that work will be meaningful.</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Without functional leaders, some types of specialists (e.g. DBAs, Support Analysts) may find their career paths less clear. It may lead to technical debt if there is less use of SMEs. Skills may be hard to find and cross-training harder to achieve. </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Portfolio Management</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 </a:t>
            </a:r>
            <a:r>
              <a:rPr lang="en-US" sz="1200" b="0" i="0" u="none" strike="noStrike" kern="1200" dirty="0" smtClean="0">
                <a:solidFill>
                  <a:schemeClr val="tx1"/>
                </a:solidFill>
                <a:effectLst/>
                <a:latin typeface="+mn-lt"/>
                <a:ea typeface="+mn-ea"/>
                <a:cs typeface="+mn-cs"/>
              </a:rPr>
              <a:t>Work is organized by empowering product leaders or teams to maximize the value of the product.</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This structure focuses on the value the products deliver, enabling a balance between projects delivering new capabilities and operational work required to ensure services operate at proper levels of availability, performance, and security; that is, good trade-offs can be made to optimize the value of the product as a whole.</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Harmful competition may develop between product teams.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Strategy Linkage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IT becomes a clearer part of the primary value chain of the enterprise.</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IT is treated as a first class citizen for corporate strategy, and IT strategy is better aligned to business strategy.</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Although product leaders are autonomous, they must still align with corporate strategy; it may be difficult to create or implement a coherent IT strategy since much of the IT capability is distributed throughout the product teams. </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Scenario: A major production incident requiring a code fix</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 entire team is on-call, responsible for fixing production issues, especially when the incident was caused by a change.</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Teams delivering new features are accountable for quality. Fast feedback is possible to drive continuous improvement.</a:t>
            </a:r>
            <a:endParaRPr lang="en-US" b="0" dirty="0" smtClean="0">
              <a:effectLst/>
            </a:endParaRPr>
          </a:p>
          <a:p>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Developers who would rather build new features than fix broken ones may be unhappy. Team burnout may occur if Demand Management is not carefully monitored and managed.</a:t>
            </a: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6</a:t>
            </a:fld>
            <a:endParaRPr lang="en-GB"/>
          </a:p>
        </p:txBody>
      </p:sp>
    </p:spTree>
    <p:extLst>
      <p:ext uri="{BB962C8B-B14F-4D97-AF65-F5344CB8AC3E}">
        <p14:creationId xmlns:p14="http://schemas.microsoft.com/office/powerpoint/2010/main" val="101053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rPr>
              <a:t>Key Characteristics/Benefits/Drawbacks</a:t>
            </a:r>
            <a:endParaRPr lang="en-US" b="1" dirty="0" smtClean="0">
              <a:effectLst/>
            </a:endParaRPr>
          </a:p>
          <a:p>
            <a:endParaRPr lang="en-US" dirty="0" smtClean="0"/>
          </a:p>
          <a:p>
            <a:pPr rtl="0"/>
            <a:r>
              <a:rPr lang="en-US" sz="1200" b="1" i="0" u="none" strike="noStrike" kern="1200" dirty="0" smtClean="0">
                <a:solidFill>
                  <a:schemeClr val="tx1"/>
                </a:solidFill>
                <a:effectLst/>
                <a:latin typeface="+mn-lt"/>
                <a:ea typeface="+mn-ea"/>
                <a:cs typeface="+mn-cs"/>
              </a:rPr>
              <a:t>Accountability</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In this type of organization, participants are aligned around a shared vision and purpose, and are jointly accountable for its success.</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shared vision combined with flexibility promote self-organization at an enterprise scale.</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This adaptive structure is new as a concept to enterprises. As a result, it may be threatening to many people, and accountability may seem unclear. It may work against stability.</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Budgeting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A sense-and-respond approach to budgeting replaces yearly budget-planning.</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An agile budgeting approach abandons attempts to predict and control, making the organization better able to identify and promote opportunities for "disruptive innovation."</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Short-term profitability may be sacrificed to achieve a long-term vision. It may present challenges in aligning with traditional accounting and financial requirements such as forecasting.</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Flow and Queueing</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 adaptive organization is entirely oriented toward flow.</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There are no organizationally imposed barriers to maximizing flow and minimizing wait time. </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Formal processes may not evolve, leading to unpredictability in time and quality.</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People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In the ideal situation, work is treated as a vocation, not just a job. </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The organization is built around people and focused on values and trust. Employees have a sense of working to achieve a higher purpose. This contrasts with </a:t>
            </a:r>
            <a:r>
              <a:rPr lang="en-US" sz="1200" b="0" i="0" u="none" strike="noStrike" kern="1200" dirty="0" err="1" smtClean="0">
                <a:solidFill>
                  <a:schemeClr val="tx1"/>
                </a:solidFill>
                <a:effectLst/>
                <a:latin typeface="+mn-lt"/>
                <a:ea typeface="+mn-ea"/>
                <a:cs typeface="+mn-cs"/>
              </a:rPr>
              <a:t>siloed</a:t>
            </a:r>
            <a:r>
              <a:rPr lang="en-US" sz="1200" b="0" i="0" u="none" strike="noStrike" kern="1200" dirty="0" smtClean="0">
                <a:solidFill>
                  <a:schemeClr val="tx1"/>
                </a:solidFill>
                <a:effectLst/>
                <a:latin typeface="+mn-lt"/>
                <a:ea typeface="+mn-ea"/>
                <a:cs typeface="+mn-cs"/>
              </a:rPr>
              <a:t> organizations that make empty claims that "people are our most valuable resource."</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It may be difficult to find the right SMEs for a particular problem. Organizations evolving to this model may find the culture shift too disruptive.</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Portfolio Management</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Resources are allocated by hypothesis-driven development.</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Feedback-loops in this model amplify learning to promote success and remove waste.</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Teams may have to spend lots of time in planning and prioritization meetings that was previously handled by a much smaller group of senior leaders and portfolio or program managers.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Strategy Linkage</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This model allows the organization to decentralize strategic decisions and facilitates adaptive, responsive strategy-setting.</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By largely decentralizing strategy-setting, it is responsive to rapidly changing business needs and new insights. Strategy benefits from everyone's knowledge and insight. </a:t>
            </a:r>
            <a:endParaRPr lang="en-US" b="0" dirty="0" smtClean="0">
              <a:effectLst/>
            </a:endParaRPr>
          </a:p>
          <a:p>
            <a:pPr rtl="0"/>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Without effective processes to align vision and mission across the enterprise, strategic goals can become incoherent and fail to support the enterprise vision. It may be more difficult for senior executives to communicate strategy to external stakeholders.</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Scenario: A major production incident requiring a code fix</a:t>
            </a:r>
            <a:endParaRPr lang="en-US" b="0" dirty="0" smtClean="0">
              <a:effectLst/>
            </a:endParaRPr>
          </a:p>
          <a:p>
            <a:pPr rtl="0"/>
            <a:r>
              <a:rPr lang="en-US" sz="1200" b="1" i="0" u="none" strike="noStrike" kern="1200" dirty="0" smtClean="0">
                <a:solidFill>
                  <a:schemeClr val="tx1"/>
                </a:solidFill>
                <a:effectLst/>
                <a:latin typeface="+mn-lt"/>
                <a:ea typeface="+mn-ea"/>
                <a:cs typeface="+mn-cs"/>
              </a:rPr>
              <a:t>Key Characteristic:</a:t>
            </a:r>
            <a:r>
              <a:rPr lang="en-US" sz="1200" b="0" i="0" u="none" strike="noStrike" kern="1200" dirty="0" smtClean="0">
                <a:solidFill>
                  <a:schemeClr val="tx1"/>
                </a:solidFill>
                <a:effectLst/>
                <a:latin typeface="+mn-lt"/>
                <a:ea typeface="+mn-ea"/>
                <a:cs typeface="+mn-cs"/>
              </a:rPr>
              <a:t> The entire organization “swarms” to bring the people and resources together in real time to address the issue.</a:t>
            </a:r>
            <a:endParaRPr lang="en-US" b="0" dirty="0" smtClean="0">
              <a:effectLst/>
            </a:endParaRPr>
          </a:p>
          <a:p>
            <a:pPr rtl="0"/>
            <a:r>
              <a:rPr lang="en-US" sz="1200" b="1" i="0" u="none" strike="noStrike" kern="1200" dirty="0" smtClean="0">
                <a:solidFill>
                  <a:schemeClr val="tx1"/>
                </a:solidFill>
                <a:effectLst/>
                <a:latin typeface="+mn-lt"/>
                <a:ea typeface="+mn-ea"/>
                <a:cs typeface="+mn-cs"/>
              </a:rPr>
              <a:t>Benefits (Pros)</a:t>
            </a:r>
            <a:r>
              <a:rPr lang="en-US" sz="1200" b="0" i="0" u="none" strike="noStrike" kern="1200" dirty="0" smtClean="0">
                <a:solidFill>
                  <a:schemeClr val="tx1"/>
                </a:solidFill>
                <a:effectLst/>
                <a:latin typeface="+mn-lt"/>
                <a:ea typeface="+mn-ea"/>
                <a:cs typeface="+mn-cs"/>
              </a:rPr>
              <a:t>: Fast, effective reaction to address major incidents.</a:t>
            </a:r>
            <a:endParaRPr lang="en-US" b="0" dirty="0" smtClean="0">
              <a:effectLst/>
            </a:endParaRPr>
          </a:p>
          <a:p>
            <a:r>
              <a:rPr lang="en-US" sz="1200" b="1" i="0" u="none" strike="noStrike" kern="1200" dirty="0" smtClean="0">
                <a:solidFill>
                  <a:schemeClr val="tx1"/>
                </a:solidFill>
                <a:effectLst/>
                <a:latin typeface="+mn-lt"/>
                <a:ea typeface="+mn-ea"/>
                <a:cs typeface="+mn-cs"/>
              </a:rPr>
              <a:t>Drawbacks (Cons)</a:t>
            </a:r>
            <a:r>
              <a:rPr lang="en-US" sz="1200" b="0" i="0" u="none" strike="noStrike" kern="1200" dirty="0" smtClean="0">
                <a:solidFill>
                  <a:schemeClr val="tx1"/>
                </a:solidFill>
                <a:effectLst/>
                <a:latin typeface="+mn-lt"/>
                <a:ea typeface="+mn-ea"/>
                <a:cs typeface="+mn-cs"/>
              </a:rPr>
              <a:t>: If Demand Management is not carefully monitored and managed, other planned work may slow down as work is reprioritized to address the incident</a:t>
            </a:r>
            <a:r>
              <a:rPr lang="en-US" sz="1200" b="1"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7</a:t>
            </a:fld>
            <a:endParaRPr lang="en-GB"/>
          </a:p>
        </p:txBody>
      </p:sp>
    </p:spTree>
    <p:extLst>
      <p:ext uri="{BB962C8B-B14F-4D97-AF65-F5344CB8AC3E}">
        <p14:creationId xmlns:p14="http://schemas.microsoft.com/office/powerpoint/2010/main" val="1164936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	</a:t>
            </a:r>
            <a:endParaRPr lang="en-US" dirty="0"/>
          </a:p>
        </p:txBody>
      </p:sp>
      <p:sp>
        <p:nvSpPr>
          <p:cNvPr id="4" name="Slide Number Placeholder 3"/>
          <p:cNvSpPr>
            <a:spLocks noGrp="1"/>
          </p:cNvSpPr>
          <p:nvPr>
            <p:ph type="sldNum" sz="quarter" idx="10"/>
          </p:nvPr>
        </p:nvSpPr>
        <p:spPr/>
        <p:txBody>
          <a:bodyPr/>
          <a:lstStyle/>
          <a:p>
            <a:fld id="{2557FEAF-0C6D-4CAB-952A-8862C597E62C}" type="slidenum">
              <a:rPr lang="en-GB" smtClean="0"/>
              <a:pPr/>
              <a:t>8</a:t>
            </a:fld>
            <a:endParaRPr lang="en-GB"/>
          </a:p>
        </p:txBody>
      </p:sp>
    </p:spTree>
    <p:extLst>
      <p:ext uri="{BB962C8B-B14F-4D97-AF65-F5344CB8AC3E}">
        <p14:creationId xmlns:p14="http://schemas.microsoft.com/office/powerpoint/2010/main" val="74013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57FEAF-0C6D-4CAB-952A-8862C597E62C}" type="slidenum">
              <a:rPr lang="en-GB" smtClean="0"/>
              <a:pPr/>
              <a:t>9</a:t>
            </a:fld>
            <a:endParaRPr lang="en-GB"/>
          </a:p>
        </p:txBody>
      </p:sp>
    </p:spTree>
    <p:extLst>
      <p:ext uri="{BB962C8B-B14F-4D97-AF65-F5344CB8AC3E}">
        <p14:creationId xmlns:p14="http://schemas.microsoft.com/office/powerpoint/2010/main" val="67561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884" y="537940"/>
            <a:ext cx="8397228" cy="3600400"/>
          </a:xfrm>
        </p:spPr>
        <p:txBody>
          <a:bodyPr anchor="t" anchorCtr="0">
            <a:noAutofit/>
          </a:bodyPr>
          <a:lstStyle>
            <a:lvl1pPr algn="l">
              <a:lnSpc>
                <a:spcPts val="5000"/>
              </a:lnSpc>
              <a:defRPr sz="6600" b="0" i="0" cap="all" baseline="0">
                <a:solidFill>
                  <a:schemeClr val="bg2">
                    <a:lumMod val="50000"/>
                  </a:schemeClr>
                </a:solidFill>
                <a:latin typeface="Helvetica Neue Light" charset="0"/>
                <a:ea typeface="Helvetica Neue Light" charset="0"/>
                <a:cs typeface="Helvetica Neue Light"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44972" y="3705004"/>
            <a:ext cx="8389316" cy="1460500"/>
          </a:xfrm>
        </p:spPr>
        <p:txBody>
          <a:bodyPr>
            <a:normAutofit/>
          </a:bodyPr>
          <a:lstStyle>
            <a:lvl1pPr marL="0" indent="0" algn="l">
              <a:lnSpc>
                <a:spcPts val="1500"/>
              </a:lnSpc>
              <a:buNone/>
              <a:defRPr sz="2000">
                <a:solidFill>
                  <a:schemeClr val="bg2">
                    <a:lumMod val="50000"/>
                  </a:schemeClr>
                </a:solidFill>
                <a:latin typeface="Helvetica Neu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9" name="Rectangle 8"/>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81289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 Magenta 1">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884" y="537940"/>
            <a:ext cx="8397228" cy="3600400"/>
          </a:xfrm>
        </p:spPr>
        <p:txBody>
          <a:bodyPr anchor="t" anchorCtr="0">
            <a:noAutofit/>
          </a:bodyPr>
          <a:lstStyle>
            <a:lvl1pPr algn="l">
              <a:lnSpc>
                <a:spcPts val="5000"/>
              </a:lnSpc>
              <a:defRPr sz="6600" b="0" i="0" cap="all" baseline="0">
                <a:solidFill>
                  <a:schemeClr val="bg1"/>
                </a:solidFill>
                <a:latin typeface="Helvetica Neue Regular"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59602" y="3705004"/>
            <a:ext cx="8389316" cy="1460500"/>
          </a:xfrm>
        </p:spPr>
        <p:txBody>
          <a:bodyPr>
            <a:normAutofit/>
          </a:bodyPr>
          <a:lstStyle>
            <a:lvl1pPr marL="0" indent="0" algn="l">
              <a:lnSpc>
                <a:spcPts val="1500"/>
              </a:lnSpc>
              <a:buNone/>
              <a:defRPr sz="2000" b="0" i="0">
                <a:solidFill>
                  <a:schemeClr val="bg1"/>
                </a:solidFill>
                <a:latin typeface="Helvetica Neue Regula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FA52E8A4-B6C8-4346-ADD1-84C6930EF6A5}" type="datetimeFigureOut">
              <a:rPr lang="en-GB" smtClean="0"/>
              <a:pPr/>
              <a:t>05/11/2016</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A56ABA4-253D-44E9-97A8-82E0FB6AF783}" type="slidenum">
              <a:rPr lang="en-GB" smtClean="0"/>
              <a:pPr/>
              <a:t>‹#›</a:t>
            </a:fld>
            <a:endParaRPr lang="en-GB"/>
          </a:p>
        </p:txBody>
      </p:sp>
      <p:sp>
        <p:nvSpPr>
          <p:cNvPr id="9" name="Rectangle 8"/>
          <p:cNvSpPr/>
          <p:nvPr userDrawn="1"/>
        </p:nvSpPr>
        <p:spPr>
          <a:xfrm>
            <a:off x="-7374" y="463557"/>
            <a:ext cx="353961" cy="13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057350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Magenta Large">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2884" y="4067735"/>
            <a:ext cx="8397228" cy="1889311"/>
          </a:xfrm>
        </p:spPr>
        <p:txBody>
          <a:bodyPr anchor="t" anchorCtr="0">
            <a:noAutofit/>
          </a:bodyPr>
          <a:lstStyle>
            <a:lvl1pPr algn="l">
              <a:lnSpc>
                <a:spcPts val="8000"/>
              </a:lnSpc>
              <a:defRPr sz="6600" b="0" i="0" cap="none" baseline="0">
                <a:solidFill>
                  <a:schemeClr val="bg1"/>
                </a:solidFill>
                <a:latin typeface="Helvetica Neue Light" charset="0"/>
                <a:ea typeface="Helvetica Neue Light" charset="0"/>
                <a:cs typeface="Helvetica Neue Light" charset="0"/>
              </a:defRPr>
            </a:lvl1pPr>
          </a:lstStyle>
          <a:p>
            <a:r>
              <a:rPr lang="en-US" smtClean="0"/>
              <a:t>Large title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FA52E8A4-B6C8-4346-ADD1-84C6930EF6A5}" type="datetimeFigureOut">
              <a:rPr lang="en-GB" smtClean="0"/>
              <a:pPr/>
              <a:t>05/11/2016</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A56ABA4-253D-44E9-97A8-82E0FB6AF783}" type="slidenum">
              <a:rPr lang="en-GB" smtClean="0"/>
              <a:pPr/>
              <a:t>‹#›</a:t>
            </a:fld>
            <a:endParaRPr lang="en-GB"/>
          </a:p>
        </p:txBody>
      </p:sp>
    </p:spTree>
    <p:extLst>
      <p:ext uri="{BB962C8B-B14F-4D97-AF65-F5344CB8AC3E}">
        <p14:creationId xmlns:p14="http://schemas.microsoft.com/office/powerpoint/2010/main" val="113216305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7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266266"/>
            <a:ext cx="8229600" cy="3612231"/>
          </a:xfrm>
        </p:spPr>
        <p:txBody>
          <a:bodyPr/>
          <a:lstStyle>
            <a:lvl1pPr marL="0" indent="0">
              <a:buNone/>
              <a:defRPr>
                <a:solidFill>
                  <a:schemeClr val="bg2">
                    <a:lumMod val="50000"/>
                  </a:schemeClr>
                </a:solidFill>
              </a:defRPr>
            </a:lvl1pPr>
            <a:lvl2pPr marL="457200" indent="0">
              <a:buNone/>
              <a:defRPr>
                <a:solidFill>
                  <a:schemeClr val="bg2">
                    <a:lumMod val="50000"/>
                  </a:schemeClr>
                </a:solidFill>
              </a:defRPr>
            </a:lvl2pPr>
            <a:lvl3pPr marL="914400" indent="0">
              <a:buNone/>
              <a:defRPr>
                <a:solidFill>
                  <a:schemeClr val="bg2">
                    <a:lumMod val="50000"/>
                  </a:schemeClr>
                </a:solidFill>
              </a:defRPr>
            </a:lvl3pPr>
            <a:lvl4pPr marL="1371600" indent="0">
              <a:buNone/>
              <a:defRPr>
                <a:solidFill>
                  <a:schemeClr val="bg2">
                    <a:lumMod val="50000"/>
                  </a:schemeClr>
                </a:solidFill>
              </a:defRPr>
            </a:lvl4pPr>
            <a:lvl5pPr marL="1828800" indent="0">
              <a:buNone/>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7" name="Rectangle 6"/>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1800" userDrawn="1">
          <p15:clr>
            <a:srgbClr val="FBAE40"/>
          </p15:clr>
        </p15:guide>
        <p15:guide id="2" orient="horz" pos="88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rvices 2">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b="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8" name="Text Placeholder 7"/>
          <p:cNvSpPr>
            <a:spLocks noGrp="1"/>
          </p:cNvSpPr>
          <p:nvPr>
            <p:ph type="body" sz="quarter" idx="13"/>
          </p:nvPr>
        </p:nvSpPr>
        <p:spPr>
          <a:xfrm rot="18900000">
            <a:off x="277536" y="2745580"/>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9" name="Text Placeholder 7"/>
          <p:cNvSpPr>
            <a:spLocks noGrp="1"/>
          </p:cNvSpPr>
          <p:nvPr>
            <p:ph type="body" sz="quarter" idx="14"/>
          </p:nvPr>
        </p:nvSpPr>
        <p:spPr>
          <a:xfrm rot="18900000">
            <a:off x="729853" y="2620006"/>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0" name="Text Placeholder 7"/>
          <p:cNvSpPr>
            <a:spLocks noGrp="1"/>
          </p:cNvSpPr>
          <p:nvPr>
            <p:ph type="body" sz="quarter" idx="15"/>
          </p:nvPr>
        </p:nvSpPr>
        <p:spPr>
          <a:xfrm rot="18900000">
            <a:off x="962296" y="2715100"/>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1" name="Text Placeholder 7"/>
          <p:cNvSpPr>
            <a:spLocks noGrp="1"/>
          </p:cNvSpPr>
          <p:nvPr>
            <p:ph type="body" sz="quarter" idx="16"/>
          </p:nvPr>
        </p:nvSpPr>
        <p:spPr>
          <a:xfrm rot="18900000">
            <a:off x="975623" y="3028439"/>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2" name="Text Placeholder 7"/>
          <p:cNvSpPr>
            <a:spLocks noGrp="1"/>
          </p:cNvSpPr>
          <p:nvPr>
            <p:ph type="body" sz="quarter" idx="17"/>
          </p:nvPr>
        </p:nvSpPr>
        <p:spPr>
          <a:xfrm rot="18900000">
            <a:off x="1505813" y="2827572"/>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3" name="Text Placeholder 7"/>
          <p:cNvSpPr>
            <a:spLocks noGrp="1"/>
          </p:cNvSpPr>
          <p:nvPr>
            <p:ph type="body" sz="quarter" idx="18"/>
          </p:nvPr>
        </p:nvSpPr>
        <p:spPr>
          <a:xfrm rot="18900000">
            <a:off x="1621631" y="3038497"/>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4" name="Text Placeholder 7"/>
          <p:cNvSpPr>
            <a:spLocks noGrp="1"/>
          </p:cNvSpPr>
          <p:nvPr>
            <p:ph type="body" sz="quarter" idx="19"/>
          </p:nvPr>
        </p:nvSpPr>
        <p:spPr>
          <a:xfrm rot="18900000">
            <a:off x="2080848" y="2906817"/>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5" name="Text Placeholder 7"/>
          <p:cNvSpPr>
            <a:spLocks noGrp="1"/>
          </p:cNvSpPr>
          <p:nvPr>
            <p:ph type="body" sz="quarter" idx="20"/>
          </p:nvPr>
        </p:nvSpPr>
        <p:spPr>
          <a:xfrm rot="18900000">
            <a:off x="2117335" y="3198213"/>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6" name="Text Placeholder 7"/>
          <p:cNvSpPr>
            <a:spLocks noGrp="1"/>
          </p:cNvSpPr>
          <p:nvPr>
            <p:ph type="body" sz="quarter" idx="21"/>
          </p:nvPr>
        </p:nvSpPr>
        <p:spPr>
          <a:xfrm rot="18900000">
            <a:off x="2706909" y="2934557"/>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7" name="Text Placeholder 7"/>
          <p:cNvSpPr>
            <a:spLocks noGrp="1"/>
          </p:cNvSpPr>
          <p:nvPr>
            <p:ph type="body" sz="quarter" idx="22"/>
          </p:nvPr>
        </p:nvSpPr>
        <p:spPr>
          <a:xfrm rot="18900000">
            <a:off x="3161778" y="2808983"/>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8" name="Text Placeholder 7"/>
          <p:cNvSpPr>
            <a:spLocks noGrp="1"/>
          </p:cNvSpPr>
          <p:nvPr>
            <p:ph type="body" sz="quarter" idx="23"/>
          </p:nvPr>
        </p:nvSpPr>
        <p:spPr>
          <a:xfrm rot="18900000">
            <a:off x="3243154" y="3057696"/>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19" name="Text Placeholder 7"/>
          <p:cNvSpPr>
            <a:spLocks noGrp="1"/>
          </p:cNvSpPr>
          <p:nvPr>
            <p:ph type="body" sz="quarter" idx="24"/>
          </p:nvPr>
        </p:nvSpPr>
        <p:spPr>
          <a:xfrm rot="18900000">
            <a:off x="3580199" y="3049168"/>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0" name="Text Placeholder 7"/>
          <p:cNvSpPr>
            <a:spLocks noGrp="1"/>
          </p:cNvSpPr>
          <p:nvPr>
            <p:ph type="body" sz="quarter" idx="25"/>
          </p:nvPr>
        </p:nvSpPr>
        <p:spPr>
          <a:xfrm rot="18900000">
            <a:off x="4213661" y="2745581"/>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1" name="Text Placeholder 7"/>
          <p:cNvSpPr>
            <a:spLocks noGrp="1"/>
          </p:cNvSpPr>
          <p:nvPr>
            <p:ph type="body" sz="quarter" idx="26"/>
          </p:nvPr>
        </p:nvSpPr>
        <p:spPr>
          <a:xfrm rot="18900000">
            <a:off x="4651532" y="2635852"/>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2" name="Text Placeholder 7"/>
          <p:cNvSpPr>
            <a:spLocks noGrp="1"/>
          </p:cNvSpPr>
          <p:nvPr>
            <p:ph type="body" sz="quarter" idx="27"/>
          </p:nvPr>
        </p:nvSpPr>
        <p:spPr>
          <a:xfrm rot="18900000">
            <a:off x="4996257" y="2620305"/>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3" name="Text Placeholder 7"/>
          <p:cNvSpPr>
            <a:spLocks noGrp="1"/>
          </p:cNvSpPr>
          <p:nvPr>
            <p:ph type="body" sz="quarter" idx="28"/>
          </p:nvPr>
        </p:nvSpPr>
        <p:spPr>
          <a:xfrm rot="18900000">
            <a:off x="5200247" y="2745581"/>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4" name="Text Placeholder 7"/>
          <p:cNvSpPr>
            <a:spLocks noGrp="1"/>
          </p:cNvSpPr>
          <p:nvPr>
            <p:ph type="body" sz="quarter" idx="29"/>
          </p:nvPr>
        </p:nvSpPr>
        <p:spPr>
          <a:xfrm rot="18900000">
            <a:off x="5613650" y="2663589"/>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5" name="Text Placeholder 7"/>
          <p:cNvSpPr>
            <a:spLocks noGrp="1"/>
          </p:cNvSpPr>
          <p:nvPr>
            <p:ph type="body" sz="quarter" idx="30"/>
          </p:nvPr>
        </p:nvSpPr>
        <p:spPr>
          <a:xfrm rot="18900000">
            <a:off x="6070730" y="2538015"/>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6" name="Text Placeholder 7"/>
          <p:cNvSpPr>
            <a:spLocks noGrp="1"/>
          </p:cNvSpPr>
          <p:nvPr>
            <p:ph type="body" sz="quarter" idx="31"/>
          </p:nvPr>
        </p:nvSpPr>
        <p:spPr>
          <a:xfrm rot="18900000">
            <a:off x="6305725" y="2633109"/>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7" name="Text Placeholder 7"/>
          <p:cNvSpPr>
            <a:spLocks noGrp="1"/>
          </p:cNvSpPr>
          <p:nvPr>
            <p:ph type="body" sz="quarter" idx="32"/>
          </p:nvPr>
        </p:nvSpPr>
        <p:spPr>
          <a:xfrm rot="18900000">
            <a:off x="6285028" y="2983025"/>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8" name="Text Placeholder 7"/>
          <p:cNvSpPr>
            <a:spLocks noGrp="1"/>
          </p:cNvSpPr>
          <p:nvPr>
            <p:ph type="body" sz="quarter" idx="33"/>
          </p:nvPr>
        </p:nvSpPr>
        <p:spPr>
          <a:xfrm rot="18900000">
            <a:off x="6727510" y="2869938"/>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29" name="Text Placeholder 7"/>
          <p:cNvSpPr>
            <a:spLocks noGrp="1"/>
          </p:cNvSpPr>
          <p:nvPr>
            <p:ph type="body" sz="quarter" idx="34"/>
          </p:nvPr>
        </p:nvSpPr>
        <p:spPr>
          <a:xfrm rot="18900000">
            <a:off x="7182379" y="2745581"/>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0" name="Text Placeholder 7"/>
          <p:cNvSpPr>
            <a:spLocks noGrp="1"/>
          </p:cNvSpPr>
          <p:nvPr>
            <p:ph type="body" sz="quarter" idx="35"/>
          </p:nvPr>
        </p:nvSpPr>
        <p:spPr>
          <a:xfrm rot="18900000">
            <a:off x="-1295110" y="2671213"/>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1" name="Text Placeholder 7"/>
          <p:cNvSpPr>
            <a:spLocks noGrp="1"/>
          </p:cNvSpPr>
          <p:nvPr>
            <p:ph type="body" sz="quarter" idx="36"/>
          </p:nvPr>
        </p:nvSpPr>
        <p:spPr>
          <a:xfrm rot="18900000">
            <a:off x="-1060115" y="2766307"/>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2" name="Text Placeholder 7"/>
          <p:cNvSpPr>
            <a:spLocks noGrp="1"/>
          </p:cNvSpPr>
          <p:nvPr>
            <p:ph type="body" sz="quarter" idx="37"/>
          </p:nvPr>
        </p:nvSpPr>
        <p:spPr>
          <a:xfrm rot="18900000">
            <a:off x="-649215" y="2684626"/>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3" name="Text Placeholder 7"/>
          <p:cNvSpPr>
            <a:spLocks noGrp="1"/>
          </p:cNvSpPr>
          <p:nvPr>
            <p:ph type="body" sz="quarter" idx="38"/>
          </p:nvPr>
        </p:nvSpPr>
        <p:spPr>
          <a:xfrm rot="18900000">
            <a:off x="-638330" y="3003136"/>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4" name="Text Placeholder 7"/>
          <p:cNvSpPr>
            <a:spLocks noGrp="1"/>
          </p:cNvSpPr>
          <p:nvPr>
            <p:ph type="body" sz="quarter" idx="39"/>
          </p:nvPr>
        </p:nvSpPr>
        <p:spPr>
          <a:xfrm rot="18900000">
            <a:off x="-183461" y="2878779"/>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5" name="Text Placeholder 7"/>
          <p:cNvSpPr>
            <a:spLocks noGrp="1"/>
          </p:cNvSpPr>
          <p:nvPr>
            <p:ph type="body" sz="quarter" idx="40"/>
          </p:nvPr>
        </p:nvSpPr>
        <p:spPr>
          <a:xfrm rot="18900000">
            <a:off x="7686162" y="2573677"/>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6" name="Text Placeholder 7"/>
          <p:cNvSpPr>
            <a:spLocks noGrp="1"/>
          </p:cNvSpPr>
          <p:nvPr>
            <p:ph type="body" sz="quarter" idx="41"/>
          </p:nvPr>
        </p:nvSpPr>
        <p:spPr>
          <a:xfrm rot="18900000">
            <a:off x="7767538" y="2822390"/>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7" name="Text Placeholder 7"/>
          <p:cNvSpPr>
            <a:spLocks noGrp="1"/>
          </p:cNvSpPr>
          <p:nvPr>
            <p:ph type="body" sz="quarter" idx="42"/>
          </p:nvPr>
        </p:nvSpPr>
        <p:spPr>
          <a:xfrm rot="18900000">
            <a:off x="8104583" y="2813862"/>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8" name="Text Placeholder 7"/>
          <p:cNvSpPr>
            <a:spLocks noGrp="1"/>
          </p:cNvSpPr>
          <p:nvPr>
            <p:ph type="body" sz="quarter" idx="43"/>
          </p:nvPr>
        </p:nvSpPr>
        <p:spPr>
          <a:xfrm rot="18900000">
            <a:off x="8738045" y="2510275"/>
            <a:ext cx="1843088" cy="223837"/>
          </a:xfrm>
          <a:solidFill>
            <a:schemeClr val="bg2">
              <a:lumMod val="50000"/>
            </a:schemeClr>
          </a:solidFill>
        </p:spPr>
        <p:txBody>
          <a:bodyPr tIns="32400">
            <a:noAutofit/>
          </a:bodyPr>
          <a:lstStyle>
            <a:lvl1pPr algn="ctr">
              <a:buNone/>
              <a:defRPr sz="1050" b="0" i="0" cap="all" baseline="0">
                <a:solidFill>
                  <a:schemeClr val="bg1"/>
                </a:solidFill>
                <a:latin typeface="Helvetica Neue Regular" charset="0"/>
              </a:defRPr>
            </a:lvl1pPr>
          </a:lstStyle>
          <a:p>
            <a:pPr lvl="0"/>
            <a:r>
              <a:rPr lang="en-US" dirty="0" smtClean="0"/>
              <a:t>Click to edit Master text styles</a:t>
            </a:r>
          </a:p>
        </p:txBody>
      </p:sp>
      <p:sp>
        <p:nvSpPr>
          <p:cNvPr id="39" name="Rectangle 38"/>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61197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2" name="Title 1"/>
          <p:cNvSpPr>
            <a:spLocks noGrp="1"/>
          </p:cNvSpPr>
          <p:nvPr>
            <p:ph type="title"/>
          </p:nvPr>
        </p:nvSpPr>
        <p:spPr>
          <a:xfrm>
            <a:off x="360669" y="462634"/>
            <a:ext cx="8229600" cy="952500"/>
          </a:xfrm>
        </p:spPr>
        <p:txBody>
          <a:bodyPr/>
          <a:lstStyle>
            <a:lvl1pPr>
              <a:lnSpc>
                <a:spcPts val="2300"/>
              </a:lnSpc>
              <a:defRPr/>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fld id="{FA52E8A4-B6C8-4346-ADD1-84C6930EF6A5}" type="datetimeFigureOut">
              <a:rPr lang="en-GB" smtClean="0"/>
              <a:pPr/>
              <a:t>05/11/2016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A56ABA4-253D-44E9-97A8-82E0FB6AF783}" type="slidenum">
              <a:rPr lang="en-GB" smtClean="0"/>
              <a:pPr/>
              <a:t>‹#›</a:t>
            </a:fld>
            <a:endParaRPr lang="en-GB" dirty="0"/>
          </a:p>
        </p:txBody>
      </p:sp>
      <p:sp>
        <p:nvSpPr>
          <p:cNvPr id="6" name="Text Placeholder 16"/>
          <p:cNvSpPr>
            <a:spLocks noGrp="1"/>
          </p:cNvSpPr>
          <p:nvPr>
            <p:ph type="body" sz="quarter" idx="19" hasCustomPrompt="1"/>
          </p:nvPr>
        </p:nvSpPr>
        <p:spPr>
          <a:xfrm>
            <a:off x="448462" y="1414800"/>
            <a:ext cx="2516188"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7" name="Text Placeholder 16"/>
          <p:cNvSpPr>
            <a:spLocks noGrp="1"/>
          </p:cNvSpPr>
          <p:nvPr>
            <p:ph type="body" sz="quarter" idx="20" hasCustomPrompt="1"/>
          </p:nvPr>
        </p:nvSpPr>
        <p:spPr>
          <a:xfrm>
            <a:off x="448462" y="1737083"/>
            <a:ext cx="3730251"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8" name="Text Placeholder 16"/>
          <p:cNvSpPr>
            <a:spLocks noGrp="1"/>
          </p:cNvSpPr>
          <p:nvPr>
            <p:ph type="body" sz="quarter" idx="21" hasCustomPrompt="1"/>
          </p:nvPr>
        </p:nvSpPr>
        <p:spPr>
          <a:xfrm>
            <a:off x="448463" y="2064129"/>
            <a:ext cx="3069028"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9" name="Text Placeholder 16"/>
          <p:cNvSpPr>
            <a:spLocks noGrp="1"/>
          </p:cNvSpPr>
          <p:nvPr>
            <p:ph type="body" sz="quarter" idx="22" hasCustomPrompt="1"/>
          </p:nvPr>
        </p:nvSpPr>
        <p:spPr>
          <a:xfrm>
            <a:off x="448462" y="2391175"/>
            <a:ext cx="4123538"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0" name="Text Placeholder 16"/>
          <p:cNvSpPr>
            <a:spLocks noGrp="1"/>
          </p:cNvSpPr>
          <p:nvPr>
            <p:ph type="body" sz="quarter" idx="23" hasCustomPrompt="1"/>
          </p:nvPr>
        </p:nvSpPr>
        <p:spPr>
          <a:xfrm>
            <a:off x="448462" y="2713458"/>
            <a:ext cx="3924435"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1" name="Text Placeholder 16"/>
          <p:cNvSpPr>
            <a:spLocks noGrp="1"/>
          </p:cNvSpPr>
          <p:nvPr>
            <p:ph type="body" sz="quarter" idx="24" hasCustomPrompt="1"/>
          </p:nvPr>
        </p:nvSpPr>
        <p:spPr>
          <a:xfrm>
            <a:off x="448462" y="3035741"/>
            <a:ext cx="2691613"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2" name="Text Placeholder 16"/>
          <p:cNvSpPr>
            <a:spLocks noGrp="1"/>
          </p:cNvSpPr>
          <p:nvPr>
            <p:ph type="body" sz="quarter" idx="25" hasCustomPrompt="1"/>
          </p:nvPr>
        </p:nvSpPr>
        <p:spPr>
          <a:xfrm>
            <a:off x="448462" y="3358024"/>
            <a:ext cx="3400867"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3" name="Text Placeholder 16"/>
          <p:cNvSpPr>
            <a:spLocks noGrp="1"/>
          </p:cNvSpPr>
          <p:nvPr>
            <p:ph type="body" sz="quarter" idx="26" hasCustomPrompt="1"/>
          </p:nvPr>
        </p:nvSpPr>
        <p:spPr>
          <a:xfrm>
            <a:off x="448462" y="3680307"/>
            <a:ext cx="3083777"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4" name="Text Placeholder 16"/>
          <p:cNvSpPr>
            <a:spLocks noGrp="1"/>
          </p:cNvSpPr>
          <p:nvPr>
            <p:ph type="body" sz="quarter" idx="27" hasCustomPrompt="1"/>
          </p:nvPr>
        </p:nvSpPr>
        <p:spPr>
          <a:xfrm>
            <a:off x="448462" y="4007350"/>
            <a:ext cx="2346357" cy="318135"/>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text</a:t>
            </a:r>
            <a:endParaRPr lang="en-GB" dirty="0"/>
          </a:p>
        </p:txBody>
      </p:sp>
      <p:sp>
        <p:nvSpPr>
          <p:cNvPr id="15" name="Text Placeholder 8"/>
          <p:cNvSpPr>
            <a:spLocks noGrp="1"/>
          </p:cNvSpPr>
          <p:nvPr>
            <p:ph type="body" sz="quarter" idx="13"/>
          </p:nvPr>
        </p:nvSpPr>
        <p:spPr>
          <a:xfrm>
            <a:off x="5163207" y="1335087"/>
            <a:ext cx="3466443" cy="3686229"/>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6" name="Rectangle 15"/>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00689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2721935" y="1333501"/>
            <a:ext cx="5898938" cy="3612231"/>
          </a:xfrm>
        </p:spPr>
        <p:txBody>
          <a:bodyPr/>
          <a:lstStyle>
            <a:lvl1pPr marL="0" indent="0">
              <a:spcAft>
                <a:spcPts val="300"/>
              </a:spcAft>
              <a:buNone/>
              <a:defRPr>
                <a:solidFill>
                  <a:srgbClr val="344447"/>
                </a:solidFill>
                <a:latin typeface="Arial" panose="020B0604020202020204" pitchFamily="34" charset="0"/>
                <a:cs typeface="Arial" panose="020B0604020202020204" pitchFamily="34" charset="0"/>
              </a:defRPr>
            </a:lvl1pPr>
            <a:lvl2pPr marL="457200" indent="0">
              <a:spcAft>
                <a:spcPts val="300"/>
              </a:spcAft>
              <a:buNone/>
              <a:defRPr>
                <a:solidFill>
                  <a:srgbClr val="344447"/>
                </a:solidFill>
                <a:latin typeface="Arial" panose="020B0604020202020204" pitchFamily="34" charset="0"/>
                <a:cs typeface="Arial" panose="020B0604020202020204" pitchFamily="34" charset="0"/>
              </a:defRPr>
            </a:lvl2pPr>
            <a:lvl3pPr marL="914400" indent="0">
              <a:spcAft>
                <a:spcPts val="300"/>
              </a:spcAft>
              <a:buNone/>
              <a:defRPr>
                <a:solidFill>
                  <a:srgbClr val="344447"/>
                </a:solidFill>
                <a:latin typeface="Arial" panose="020B0604020202020204" pitchFamily="34" charset="0"/>
                <a:cs typeface="Arial" panose="020B0604020202020204" pitchFamily="34" charset="0"/>
              </a:defRPr>
            </a:lvl3pPr>
            <a:lvl4pPr marL="1371600" indent="0">
              <a:spcAft>
                <a:spcPts val="300"/>
              </a:spcAft>
              <a:buNone/>
              <a:defRPr>
                <a:solidFill>
                  <a:srgbClr val="344447"/>
                </a:solidFill>
                <a:latin typeface="Arial" panose="020B0604020202020204" pitchFamily="34" charset="0"/>
                <a:cs typeface="Arial" panose="020B0604020202020204" pitchFamily="34" charset="0"/>
              </a:defRPr>
            </a:lvl4pPr>
            <a:lvl5pPr marL="1828800" indent="0">
              <a:spcAft>
                <a:spcPts val="300"/>
              </a:spcAft>
              <a:buNone/>
              <a:defRPr>
                <a:solidFill>
                  <a:srgbClr val="344447"/>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8" name="Rectangle 7"/>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50539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2521978" y="133350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9" name="Text Placeholder 8"/>
          <p:cNvSpPr>
            <a:spLocks noGrp="1"/>
          </p:cNvSpPr>
          <p:nvPr>
            <p:ph type="body" sz="quarter" idx="13"/>
          </p:nvPr>
        </p:nvSpPr>
        <p:spPr>
          <a:xfrm>
            <a:off x="5412964" y="133508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2" name="Content Placeholder 2"/>
          <p:cNvSpPr>
            <a:spLocks noGrp="1"/>
          </p:cNvSpPr>
          <p:nvPr>
            <p:ph idx="15"/>
          </p:nvPr>
        </p:nvSpPr>
        <p:spPr>
          <a:xfrm>
            <a:off x="2519524" y="324095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smtClean="0"/>
              <a:t>Click to edit Master text styles</a:t>
            </a:r>
          </a:p>
        </p:txBody>
      </p:sp>
      <p:sp>
        <p:nvSpPr>
          <p:cNvPr id="13" name="Text Placeholder 8"/>
          <p:cNvSpPr>
            <a:spLocks noGrp="1"/>
          </p:cNvSpPr>
          <p:nvPr>
            <p:ph type="body" sz="quarter" idx="16"/>
          </p:nvPr>
        </p:nvSpPr>
        <p:spPr>
          <a:xfrm>
            <a:off x="5410510" y="324254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1" name="Rectangle 10"/>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rvice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202273" y="16846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9" name="Text Placeholder 8"/>
          <p:cNvSpPr>
            <a:spLocks noGrp="1"/>
          </p:cNvSpPr>
          <p:nvPr>
            <p:ph type="body" sz="quarter" idx="13"/>
          </p:nvPr>
        </p:nvSpPr>
        <p:spPr>
          <a:xfrm>
            <a:off x="6093259" y="1686208"/>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2" name="Content Placeholder 2"/>
          <p:cNvSpPr>
            <a:spLocks noGrp="1"/>
          </p:cNvSpPr>
          <p:nvPr>
            <p:ph idx="15"/>
          </p:nvPr>
        </p:nvSpPr>
        <p:spPr>
          <a:xfrm>
            <a:off x="3199819" y="35628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smtClean="0"/>
              <a:t>Click to edit Master text styles</a:t>
            </a:r>
          </a:p>
        </p:txBody>
      </p:sp>
      <p:sp>
        <p:nvSpPr>
          <p:cNvPr id="13" name="Text Placeholder 8"/>
          <p:cNvSpPr>
            <a:spLocks noGrp="1"/>
          </p:cNvSpPr>
          <p:nvPr>
            <p:ph type="body" sz="quarter" idx="16"/>
          </p:nvPr>
        </p:nvSpPr>
        <p:spPr>
          <a:xfrm>
            <a:off x="6090805" y="3564401"/>
            <a:ext cx="2520000" cy="16002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1" name="Content Placeholder 2"/>
          <p:cNvSpPr>
            <a:spLocks noGrp="1"/>
          </p:cNvSpPr>
          <p:nvPr>
            <p:ph idx="17"/>
          </p:nvPr>
        </p:nvSpPr>
        <p:spPr>
          <a:xfrm>
            <a:off x="361042" y="1690722"/>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smtClean="0"/>
              <a:t>Click to edit Master text styles</a:t>
            </a:r>
          </a:p>
        </p:txBody>
      </p:sp>
      <p:sp>
        <p:nvSpPr>
          <p:cNvPr id="14" name="Content Placeholder 2"/>
          <p:cNvSpPr>
            <a:spLocks noGrp="1"/>
          </p:cNvSpPr>
          <p:nvPr>
            <p:ph idx="18"/>
          </p:nvPr>
        </p:nvSpPr>
        <p:spPr>
          <a:xfrm>
            <a:off x="358588" y="3568915"/>
            <a:ext cx="2520000" cy="1601428"/>
          </a:xfrm>
        </p:spPr>
        <p:txBody>
          <a:bodyPr>
            <a:normAutofit/>
          </a:bodyPr>
          <a:lstStyle>
            <a:lvl1pPr marL="0" indent="0">
              <a:spcAft>
                <a:spcPts val="300"/>
              </a:spcAft>
              <a:buNone/>
              <a:defRPr sz="1800">
                <a:solidFill>
                  <a:srgbClr val="344447"/>
                </a:solidFill>
              </a:defRPr>
            </a:lvl1pPr>
            <a:lvl2pPr marL="457200" indent="0">
              <a:spcAft>
                <a:spcPts val="300"/>
              </a:spcAft>
              <a:buNone/>
              <a:defRPr>
                <a:solidFill>
                  <a:srgbClr val="344447"/>
                </a:solidFill>
              </a:defRPr>
            </a:lvl2pPr>
            <a:lvl3pPr marL="914400" indent="0">
              <a:spcAft>
                <a:spcPts val="300"/>
              </a:spcAft>
              <a:buNone/>
              <a:defRPr>
                <a:solidFill>
                  <a:srgbClr val="344447"/>
                </a:solidFill>
              </a:defRPr>
            </a:lvl3pPr>
            <a:lvl4pPr marL="1371600" indent="0">
              <a:spcAft>
                <a:spcPts val="300"/>
              </a:spcAft>
              <a:buNone/>
              <a:defRPr>
                <a:solidFill>
                  <a:srgbClr val="344447"/>
                </a:solidFill>
              </a:defRPr>
            </a:lvl4pPr>
            <a:lvl5pPr marL="1828800" indent="0">
              <a:spcAft>
                <a:spcPts val="300"/>
              </a:spcAft>
              <a:buNone/>
              <a:defRPr>
                <a:solidFill>
                  <a:srgbClr val="344447"/>
                </a:solidFill>
              </a:defRPr>
            </a:lvl5pPr>
          </a:lstStyle>
          <a:p>
            <a:pPr lvl="0"/>
            <a:r>
              <a:rPr lang="en-US" smtClean="0"/>
              <a:t>Click to edit Master text styles</a:t>
            </a:r>
          </a:p>
        </p:txBody>
      </p:sp>
      <p:sp>
        <p:nvSpPr>
          <p:cNvPr id="17" name="Text Placeholder 16"/>
          <p:cNvSpPr>
            <a:spLocks noGrp="1"/>
          </p:cNvSpPr>
          <p:nvPr>
            <p:ph type="body" sz="quarter" idx="19" hasCustomPrompt="1"/>
          </p:nvPr>
        </p:nvSpPr>
        <p:spPr>
          <a:xfrm>
            <a:off x="358775" y="1408395"/>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8" name="Text Placeholder 16"/>
          <p:cNvSpPr>
            <a:spLocks noGrp="1"/>
          </p:cNvSpPr>
          <p:nvPr>
            <p:ph type="body" sz="quarter" idx="20" hasCustomPrompt="1"/>
          </p:nvPr>
        </p:nvSpPr>
        <p:spPr>
          <a:xfrm>
            <a:off x="3205910" y="1414495"/>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19" name="Text Placeholder 16"/>
          <p:cNvSpPr>
            <a:spLocks noGrp="1"/>
          </p:cNvSpPr>
          <p:nvPr>
            <p:ph type="body" sz="quarter" idx="21" hasCustomPrompt="1"/>
          </p:nvPr>
        </p:nvSpPr>
        <p:spPr>
          <a:xfrm>
            <a:off x="6091517" y="1405961"/>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0" name="Text Placeholder 16"/>
          <p:cNvSpPr>
            <a:spLocks noGrp="1"/>
          </p:cNvSpPr>
          <p:nvPr>
            <p:ph type="body" sz="quarter" idx="22" hasCustomPrompt="1"/>
          </p:nvPr>
        </p:nvSpPr>
        <p:spPr>
          <a:xfrm>
            <a:off x="364875" y="3279864"/>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1" name="Text Placeholder 16"/>
          <p:cNvSpPr>
            <a:spLocks noGrp="1"/>
          </p:cNvSpPr>
          <p:nvPr>
            <p:ph type="body" sz="quarter" idx="23" hasCustomPrompt="1"/>
          </p:nvPr>
        </p:nvSpPr>
        <p:spPr>
          <a:xfrm>
            <a:off x="3212010" y="3285964"/>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2" name="Text Placeholder 16"/>
          <p:cNvSpPr>
            <a:spLocks noGrp="1"/>
          </p:cNvSpPr>
          <p:nvPr>
            <p:ph type="body" sz="quarter" idx="24" hasCustomPrompt="1"/>
          </p:nvPr>
        </p:nvSpPr>
        <p:spPr>
          <a:xfrm>
            <a:off x="6097617" y="3277430"/>
            <a:ext cx="2516188" cy="216000"/>
          </a:xfrm>
          <a:solidFill>
            <a:schemeClr val="bg2">
              <a:lumMod val="50000"/>
            </a:schemeClr>
          </a:solidFill>
        </p:spPr>
        <p:txBody>
          <a:bodyPr anchor="ctr" anchorCtr="0">
            <a:noAutofit/>
          </a:bodyPr>
          <a:lstStyle>
            <a:lvl1pPr>
              <a:buNone/>
              <a:defRPr sz="1100" b="0" i="0" cap="all" baseline="0">
                <a:solidFill>
                  <a:schemeClr val="bg1"/>
                </a:solidFill>
                <a:latin typeface="Helvetica Neue Regular" charset="0"/>
              </a:defRPr>
            </a:lvl1pPr>
            <a:lvl2pPr>
              <a:buNone/>
              <a:defRPr/>
            </a:lvl2pPr>
            <a:lvl3pPr>
              <a:buNone/>
              <a:defRPr/>
            </a:lvl3pPr>
            <a:lvl4pPr>
              <a:buNone/>
              <a:defRPr/>
            </a:lvl4pPr>
            <a:lvl5pPr>
              <a:buNone/>
              <a:defRPr/>
            </a:lvl5pPr>
          </a:lstStyle>
          <a:p>
            <a:pPr lvl="0"/>
            <a:r>
              <a:rPr lang="en-US" dirty="0" smtClean="0"/>
              <a:t>ADD SERVICE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rvices Al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8" name="Text Placeholder 27"/>
          <p:cNvSpPr>
            <a:spLocks noGrp="1"/>
          </p:cNvSpPr>
          <p:nvPr>
            <p:ph type="body" sz="quarter" idx="25" hasCustomPrompt="1"/>
          </p:nvPr>
        </p:nvSpPr>
        <p:spPr>
          <a:xfrm>
            <a:off x="658813" y="4293483"/>
            <a:ext cx="1931987" cy="700088"/>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Service</a:t>
            </a:r>
            <a:endParaRPr lang="en-US" dirty="0"/>
          </a:p>
        </p:txBody>
      </p:sp>
      <p:sp>
        <p:nvSpPr>
          <p:cNvPr id="29" name="Text Placeholder 27"/>
          <p:cNvSpPr>
            <a:spLocks noGrp="1"/>
          </p:cNvSpPr>
          <p:nvPr>
            <p:ph type="body" sz="quarter" idx="26" hasCustomPrompt="1"/>
          </p:nvPr>
        </p:nvSpPr>
        <p:spPr>
          <a:xfrm>
            <a:off x="2614376" y="4299552"/>
            <a:ext cx="1931987" cy="700088"/>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Service</a:t>
            </a:r>
            <a:endParaRPr lang="en-US" dirty="0"/>
          </a:p>
        </p:txBody>
      </p:sp>
      <p:sp>
        <p:nvSpPr>
          <p:cNvPr id="30" name="Text Placeholder 27"/>
          <p:cNvSpPr>
            <a:spLocks noGrp="1"/>
          </p:cNvSpPr>
          <p:nvPr>
            <p:ph type="body" sz="quarter" idx="27" hasCustomPrompt="1"/>
          </p:nvPr>
        </p:nvSpPr>
        <p:spPr>
          <a:xfrm>
            <a:off x="4569940" y="4290631"/>
            <a:ext cx="1890682" cy="700088"/>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Service</a:t>
            </a:r>
            <a:endParaRPr lang="en-US" dirty="0"/>
          </a:p>
        </p:txBody>
      </p:sp>
      <p:sp>
        <p:nvSpPr>
          <p:cNvPr id="31" name="Text Placeholder 27"/>
          <p:cNvSpPr>
            <a:spLocks noGrp="1"/>
          </p:cNvSpPr>
          <p:nvPr>
            <p:ph type="body" sz="quarter" idx="28" hasCustomPrompt="1"/>
          </p:nvPr>
        </p:nvSpPr>
        <p:spPr>
          <a:xfrm>
            <a:off x="6491320" y="4289205"/>
            <a:ext cx="1890682" cy="700088"/>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Service</a:t>
            </a:r>
            <a:endParaRPr lang="en-US" dirty="0"/>
          </a:p>
        </p:txBody>
      </p:sp>
      <p:sp>
        <p:nvSpPr>
          <p:cNvPr id="32" name="Oval 31"/>
          <p:cNvSpPr/>
          <p:nvPr userDrawn="1"/>
        </p:nvSpPr>
        <p:spPr>
          <a:xfrm>
            <a:off x="871671" y="2618241"/>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2758874" y="2616818"/>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4688807" y="2615395"/>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635832" y="2613972"/>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a:off x="2622922" y="1731948"/>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4518667" y="1733372"/>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6465688" y="1731948"/>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1737"/>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7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Font">
    <p:spTree>
      <p:nvGrpSpPr>
        <p:cNvPr id="1" name=""/>
        <p:cNvGrpSpPr/>
        <p:nvPr/>
      </p:nvGrpSpPr>
      <p:grpSpPr>
        <a:xfrm>
          <a:off x="0" y="0"/>
          <a:ext cx="0" cy="0"/>
          <a:chOff x="0" y="0"/>
          <a:chExt cx="0" cy="0"/>
        </a:xfrm>
      </p:grpSpPr>
      <p:sp>
        <p:nvSpPr>
          <p:cNvPr id="32" name="Oval 31"/>
          <p:cNvSpPr/>
          <p:nvPr userDrawn="1"/>
        </p:nvSpPr>
        <p:spPr>
          <a:xfrm>
            <a:off x="290428" y="301024"/>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2028778" y="299601"/>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3767325" y="29817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5515877" y="296755"/>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7"/>
          <p:cNvSpPr>
            <a:spLocks noGrp="1"/>
          </p:cNvSpPr>
          <p:nvPr>
            <p:ph type="body" sz="quarter" idx="29" hasCustomPrompt="1"/>
          </p:nvPr>
        </p:nvSpPr>
        <p:spPr>
          <a:xfrm>
            <a:off x="290427"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8</a:t>
            </a:r>
            <a:endParaRPr lang="en-US" dirty="0"/>
          </a:p>
        </p:txBody>
      </p:sp>
      <p:sp>
        <p:nvSpPr>
          <p:cNvPr id="41" name="Text Placeholder 27"/>
          <p:cNvSpPr>
            <a:spLocks noGrp="1"/>
          </p:cNvSpPr>
          <p:nvPr>
            <p:ph type="body" sz="quarter" idx="30" hasCustomPrompt="1"/>
          </p:nvPr>
        </p:nvSpPr>
        <p:spPr>
          <a:xfrm>
            <a:off x="2021772"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5</a:t>
            </a:r>
            <a:endParaRPr lang="en-US" dirty="0"/>
          </a:p>
        </p:txBody>
      </p:sp>
      <p:sp>
        <p:nvSpPr>
          <p:cNvPr id="42" name="Text Placeholder 27"/>
          <p:cNvSpPr>
            <a:spLocks noGrp="1"/>
          </p:cNvSpPr>
          <p:nvPr>
            <p:ph type="body" sz="quarter" idx="31" hasCustomPrompt="1"/>
          </p:nvPr>
        </p:nvSpPr>
        <p:spPr>
          <a:xfrm>
            <a:off x="3766333"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h</a:t>
            </a:r>
            <a:endParaRPr lang="en-US" dirty="0"/>
          </a:p>
        </p:txBody>
      </p:sp>
      <p:sp>
        <p:nvSpPr>
          <p:cNvPr id="43" name="Text Placeholder 27"/>
          <p:cNvSpPr>
            <a:spLocks noGrp="1"/>
          </p:cNvSpPr>
          <p:nvPr>
            <p:ph type="body" sz="quarter" idx="32" hasCustomPrompt="1"/>
          </p:nvPr>
        </p:nvSpPr>
        <p:spPr>
          <a:xfrm>
            <a:off x="5505025"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Ö</a:t>
            </a:r>
            <a:endParaRPr lang="en-US" dirty="0"/>
          </a:p>
        </p:txBody>
      </p:sp>
      <p:sp>
        <p:nvSpPr>
          <p:cNvPr id="51" name="Oval 50"/>
          <p:cNvSpPr/>
          <p:nvPr userDrawn="1"/>
        </p:nvSpPr>
        <p:spPr>
          <a:xfrm>
            <a:off x="7264463" y="29675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27"/>
          <p:cNvSpPr>
            <a:spLocks noGrp="1"/>
          </p:cNvSpPr>
          <p:nvPr>
            <p:ph type="body" sz="quarter" idx="33" hasCustomPrompt="1"/>
          </p:nvPr>
        </p:nvSpPr>
        <p:spPr>
          <a:xfrm>
            <a:off x="7253611" y="29675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q</a:t>
            </a:r>
            <a:endParaRPr lang="en-US" dirty="0"/>
          </a:p>
        </p:txBody>
      </p:sp>
      <p:sp>
        <p:nvSpPr>
          <p:cNvPr id="53" name="Oval 52"/>
          <p:cNvSpPr/>
          <p:nvPr userDrawn="1"/>
        </p:nvSpPr>
        <p:spPr>
          <a:xfrm>
            <a:off x="282408" y="2033565"/>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userDrawn="1"/>
        </p:nvSpPr>
        <p:spPr>
          <a:xfrm>
            <a:off x="2020758" y="2032142"/>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userDrawn="1"/>
        </p:nvSpPr>
        <p:spPr>
          <a:xfrm>
            <a:off x="3759305" y="2030719"/>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userDrawn="1"/>
        </p:nvSpPr>
        <p:spPr>
          <a:xfrm>
            <a:off x="5507857" y="202929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27"/>
          <p:cNvSpPr>
            <a:spLocks noGrp="1"/>
          </p:cNvSpPr>
          <p:nvPr>
            <p:ph type="body" sz="quarter" idx="34" hasCustomPrompt="1"/>
          </p:nvPr>
        </p:nvSpPr>
        <p:spPr>
          <a:xfrm>
            <a:off x="282407"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t</a:t>
            </a:r>
            <a:endParaRPr lang="en-US" dirty="0"/>
          </a:p>
        </p:txBody>
      </p:sp>
      <p:sp>
        <p:nvSpPr>
          <p:cNvPr id="58" name="Text Placeholder 27"/>
          <p:cNvSpPr>
            <a:spLocks noGrp="1"/>
          </p:cNvSpPr>
          <p:nvPr>
            <p:ph type="body" sz="quarter" idx="35" hasCustomPrompt="1"/>
          </p:nvPr>
        </p:nvSpPr>
        <p:spPr>
          <a:xfrm>
            <a:off x="2013752"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y</a:t>
            </a:r>
            <a:endParaRPr lang="en-US" dirty="0"/>
          </a:p>
        </p:txBody>
      </p:sp>
      <p:sp>
        <p:nvSpPr>
          <p:cNvPr id="59" name="Text Placeholder 27"/>
          <p:cNvSpPr>
            <a:spLocks noGrp="1"/>
          </p:cNvSpPr>
          <p:nvPr>
            <p:ph type="body" sz="quarter" idx="36" hasCustomPrompt="1"/>
          </p:nvPr>
        </p:nvSpPr>
        <p:spPr>
          <a:xfrm>
            <a:off x="3758313"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o</a:t>
            </a:r>
            <a:endParaRPr lang="en-US" dirty="0"/>
          </a:p>
        </p:txBody>
      </p:sp>
      <p:sp>
        <p:nvSpPr>
          <p:cNvPr id="60" name="Text Placeholder 27"/>
          <p:cNvSpPr>
            <a:spLocks noGrp="1"/>
          </p:cNvSpPr>
          <p:nvPr>
            <p:ph type="body" sz="quarter" idx="37" hasCustomPrompt="1"/>
          </p:nvPr>
        </p:nvSpPr>
        <p:spPr>
          <a:xfrm>
            <a:off x="5497005"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a</a:t>
            </a:r>
            <a:endParaRPr lang="en-US" dirty="0"/>
          </a:p>
        </p:txBody>
      </p:sp>
      <p:sp>
        <p:nvSpPr>
          <p:cNvPr id="61" name="Oval 60"/>
          <p:cNvSpPr/>
          <p:nvPr userDrawn="1"/>
        </p:nvSpPr>
        <p:spPr>
          <a:xfrm>
            <a:off x="7256443" y="2029297"/>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27"/>
          <p:cNvSpPr>
            <a:spLocks noGrp="1"/>
          </p:cNvSpPr>
          <p:nvPr>
            <p:ph type="body" sz="quarter" idx="38" hasCustomPrompt="1"/>
          </p:nvPr>
        </p:nvSpPr>
        <p:spPr>
          <a:xfrm>
            <a:off x="7245591" y="202929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s</a:t>
            </a:r>
            <a:endParaRPr lang="en-US" dirty="0"/>
          </a:p>
        </p:txBody>
      </p:sp>
      <p:sp>
        <p:nvSpPr>
          <p:cNvPr id="63" name="Oval 62"/>
          <p:cNvSpPr/>
          <p:nvPr userDrawn="1"/>
        </p:nvSpPr>
        <p:spPr>
          <a:xfrm>
            <a:off x="274388" y="376610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userDrawn="1"/>
        </p:nvSpPr>
        <p:spPr>
          <a:xfrm>
            <a:off x="2012738" y="3764683"/>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a:off x="3751285" y="3763260"/>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a:off x="5499837" y="3761837"/>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 Placeholder 27"/>
          <p:cNvSpPr>
            <a:spLocks noGrp="1"/>
          </p:cNvSpPr>
          <p:nvPr>
            <p:ph type="body" sz="quarter" idx="39" hasCustomPrompt="1"/>
          </p:nvPr>
        </p:nvSpPr>
        <p:spPr>
          <a:xfrm>
            <a:off x="274387"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x</a:t>
            </a:r>
            <a:endParaRPr lang="en-US" dirty="0"/>
          </a:p>
        </p:txBody>
      </p:sp>
      <p:sp>
        <p:nvSpPr>
          <p:cNvPr id="68" name="Text Placeholder 27"/>
          <p:cNvSpPr>
            <a:spLocks noGrp="1"/>
          </p:cNvSpPr>
          <p:nvPr>
            <p:ph type="body" sz="quarter" idx="40" hasCustomPrompt="1"/>
          </p:nvPr>
        </p:nvSpPr>
        <p:spPr>
          <a:xfrm>
            <a:off x="2005732"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v</a:t>
            </a:r>
            <a:endParaRPr lang="en-US" dirty="0"/>
          </a:p>
        </p:txBody>
      </p:sp>
      <p:sp>
        <p:nvSpPr>
          <p:cNvPr id="69" name="Text Placeholder 27"/>
          <p:cNvSpPr>
            <a:spLocks noGrp="1"/>
          </p:cNvSpPr>
          <p:nvPr>
            <p:ph type="body" sz="quarter" idx="41" hasCustomPrompt="1"/>
          </p:nvPr>
        </p:nvSpPr>
        <p:spPr>
          <a:xfrm>
            <a:off x="3750293"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a:t>
            </a:r>
            <a:endParaRPr lang="en-US" dirty="0"/>
          </a:p>
        </p:txBody>
      </p:sp>
      <p:sp>
        <p:nvSpPr>
          <p:cNvPr id="70" name="Text Placeholder 27"/>
          <p:cNvSpPr>
            <a:spLocks noGrp="1"/>
          </p:cNvSpPr>
          <p:nvPr>
            <p:ph type="body" sz="quarter" idx="42" hasCustomPrompt="1"/>
          </p:nvPr>
        </p:nvSpPr>
        <p:spPr>
          <a:xfrm>
            <a:off x="5488985"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a:t>
            </a:r>
            <a:endParaRPr lang="en-US" dirty="0"/>
          </a:p>
        </p:txBody>
      </p:sp>
      <p:sp>
        <p:nvSpPr>
          <p:cNvPr id="71" name="Oval 70"/>
          <p:cNvSpPr/>
          <p:nvPr userDrawn="1"/>
        </p:nvSpPr>
        <p:spPr>
          <a:xfrm>
            <a:off x="7248423" y="376183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 Placeholder 27"/>
          <p:cNvSpPr>
            <a:spLocks noGrp="1"/>
          </p:cNvSpPr>
          <p:nvPr>
            <p:ph type="body" sz="quarter" idx="43" hasCustomPrompt="1"/>
          </p:nvPr>
        </p:nvSpPr>
        <p:spPr>
          <a:xfrm>
            <a:off x="7237571" y="3761838"/>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1</a:t>
            </a:r>
            <a:endParaRPr lang="en-US" dirty="0"/>
          </a:p>
        </p:txBody>
      </p:sp>
    </p:spTree>
    <p:extLst>
      <p:ext uri="{BB962C8B-B14F-4D97-AF65-F5344CB8AC3E}">
        <p14:creationId xmlns:p14="http://schemas.microsoft.com/office/powerpoint/2010/main" val="5384385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ey Large">
    <p:spTree>
      <p:nvGrpSpPr>
        <p:cNvPr id="1" name=""/>
        <p:cNvGrpSpPr/>
        <p:nvPr/>
      </p:nvGrpSpPr>
      <p:grpSpPr>
        <a:xfrm>
          <a:off x="0" y="0"/>
          <a:ext cx="0" cy="0"/>
          <a:chOff x="0" y="0"/>
          <a:chExt cx="0" cy="0"/>
        </a:xfrm>
      </p:grpSpPr>
      <p:sp>
        <p:nvSpPr>
          <p:cNvPr id="7" name="Oval 6"/>
          <p:cNvSpPr/>
          <p:nvPr userDrawn="1"/>
        </p:nvSpPr>
        <p:spPr>
          <a:xfrm>
            <a:off x="907675" y="-995081"/>
            <a:ext cx="3704664" cy="37046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322883" y="1223682"/>
            <a:ext cx="8753881" cy="3664324"/>
          </a:xfrm>
        </p:spPr>
        <p:txBody>
          <a:bodyPr anchor="t" anchorCtr="0">
            <a:noAutofit/>
          </a:bodyPr>
          <a:lstStyle>
            <a:lvl1pPr algn="l">
              <a:lnSpc>
                <a:spcPts val="9000"/>
              </a:lnSpc>
              <a:defRPr sz="9400" b="0" i="0" cap="none" baseline="0">
                <a:solidFill>
                  <a:srgbClr val="344447"/>
                </a:solidFill>
                <a:latin typeface="Helvetica Neue Regular" charset="0"/>
              </a:defRPr>
            </a:lvl1pPr>
          </a:lstStyle>
          <a:p>
            <a:r>
              <a:rPr lang="en-US" dirty="0" smtClean="0"/>
              <a:t>We are a small company </a:t>
            </a:r>
            <a:br>
              <a:rPr lang="en-US" dirty="0" smtClean="0"/>
            </a:br>
            <a:r>
              <a:rPr lang="en-US" dirty="0" smtClean="0"/>
              <a:t>of big thinkers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12373819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Font 2">
    <p:spTree>
      <p:nvGrpSpPr>
        <p:cNvPr id="1" name=""/>
        <p:cNvGrpSpPr/>
        <p:nvPr/>
      </p:nvGrpSpPr>
      <p:grpSpPr>
        <a:xfrm>
          <a:off x="0" y="0"/>
          <a:ext cx="0" cy="0"/>
          <a:chOff x="0" y="0"/>
          <a:chExt cx="0" cy="0"/>
        </a:xfrm>
      </p:grpSpPr>
      <p:sp>
        <p:nvSpPr>
          <p:cNvPr id="32" name="Oval 31"/>
          <p:cNvSpPr/>
          <p:nvPr userDrawn="1"/>
        </p:nvSpPr>
        <p:spPr>
          <a:xfrm>
            <a:off x="290428" y="301024"/>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2028778" y="299601"/>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3767325" y="29817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5515877" y="296755"/>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7"/>
          <p:cNvSpPr>
            <a:spLocks noGrp="1"/>
          </p:cNvSpPr>
          <p:nvPr>
            <p:ph type="body" sz="quarter" idx="29" hasCustomPrompt="1"/>
          </p:nvPr>
        </p:nvSpPr>
        <p:spPr>
          <a:xfrm>
            <a:off x="290427"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2</a:t>
            </a:r>
            <a:endParaRPr lang="en-US" dirty="0"/>
          </a:p>
        </p:txBody>
      </p:sp>
      <p:sp>
        <p:nvSpPr>
          <p:cNvPr id="41" name="Text Placeholder 27"/>
          <p:cNvSpPr>
            <a:spLocks noGrp="1"/>
          </p:cNvSpPr>
          <p:nvPr>
            <p:ph type="body" sz="quarter" idx="30" hasCustomPrompt="1"/>
          </p:nvPr>
        </p:nvSpPr>
        <p:spPr>
          <a:xfrm>
            <a:off x="2021772"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3</a:t>
            </a:r>
            <a:endParaRPr lang="en-US" dirty="0"/>
          </a:p>
        </p:txBody>
      </p:sp>
      <p:sp>
        <p:nvSpPr>
          <p:cNvPr id="42" name="Text Placeholder 27"/>
          <p:cNvSpPr>
            <a:spLocks noGrp="1"/>
          </p:cNvSpPr>
          <p:nvPr>
            <p:ph type="body" sz="quarter" idx="31" hasCustomPrompt="1"/>
          </p:nvPr>
        </p:nvSpPr>
        <p:spPr>
          <a:xfrm>
            <a:off x="3766333"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4</a:t>
            </a:r>
            <a:endParaRPr lang="en-US" dirty="0"/>
          </a:p>
        </p:txBody>
      </p:sp>
      <p:sp>
        <p:nvSpPr>
          <p:cNvPr id="43" name="Text Placeholder 27"/>
          <p:cNvSpPr>
            <a:spLocks noGrp="1"/>
          </p:cNvSpPr>
          <p:nvPr>
            <p:ph type="body" sz="quarter" idx="32" hasCustomPrompt="1"/>
          </p:nvPr>
        </p:nvSpPr>
        <p:spPr>
          <a:xfrm>
            <a:off x="5505025" y="296755"/>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5</a:t>
            </a:r>
            <a:endParaRPr lang="en-US" dirty="0"/>
          </a:p>
        </p:txBody>
      </p:sp>
      <p:sp>
        <p:nvSpPr>
          <p:cNvPr id="51" name="Oval 50"/>
          <p:cNvSpPr/>
          <p:nvPr userDrawn="1"/>
        </p:nvSpPr>
        <p:spPr>
          <a:xfrm>
            <a:off x="7264463" y="29675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27"/>
          <p:cNvSpPr>
            <a:spLocks noGrp="1"/>
          </p:cNvSpPr>
          <p:nvPr>
            <p:ph type="body" sz="quarter" idx="33" hasCustomPrompt="1"/>
          </p:nvPr>
        </p:nvSpPr>
        <p:spPr>
          <a:xfrm>
            <a:off x="7253611" y="29675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6</a:t>
            </a:r>
            <a:endParaRPr lang="en-US" dirty="0"/>
          </a:p>
        </p:txBody>
      </p:sp>
      <p:sp>
        <p:nvSpPr>
          <p:cNvPr id="53" name="Oval 52"/>
          <p:cNvSpPr/>
          <p:nvPr userDrawn="1"/>
        </p:nvSpPr>
        <p:spPr>
          <a:xfrm>
            <a:off x="282408" y="2033565"/>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userDrawn="1"/>
        </p:nvSpPr>
        <p:spPr>
          <a:xfrm>
            <a:off x="2020758" y="2032142"/>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userDrawn="1"/>
        </p:nvSpPr>
        <p:spPr>
          <a:xfrm>
            <a:off x="3759305" y="2030719"/>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userDrawn="1"/>
        </p:nvSpPr>
        <p:spPr>
          <a:xfrm>
            <a:off x="5507857" y="202929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27"/>
          <p:cNvSpPr>
            <a:spLocks noGrp="1"/>
          </p:cNvSpPr>
          <p:nvPr>
            <p:ph type="body" sz="quarter" idx="34" hasCustomPrompt="1"/>
          </p:nvPr>
        </p:nvSpPr>
        <p:spPr>
          <a:xfrm>
            <a:off x="282407"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7</a:t>
            </a:r>
            <a:endParaRPr lang="en-US" dirty="0"/>
          </a:p>
        </p:txBody>
      </p:sp>
      <p:sp>
        <p:nvSpPr>
          <p:cNvPr id="58" name="Text Placeholder 27"/>
          <p:cNvSpPr>
            <a:spLocks noGrp="1"/>
          </p:cNvSpPr>
          <p:nvPr>
            <p:ph type="body" sz="quarter" idx="35" hasCustomPrompt="1"/>
          </p:nvPr>
        </p:nvSpPr>
        <p:spPr>
          <a:xfrm>
            <a:off x="2013752"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8</a:t>
            </a:r>
            <a:endParaRPr lang="en-US" dirty="0"/>
          </a:p>
        </p:txBody>
      </p:sp>
      <p:sp>
        <p:nvSpPr>
          <p:cNvPr id="59" name="Text Placeholder 27"/>
          <p:cNvSpPr>
            <a:spLocks noGrp="1"/>
          </p:cNvSpPr>
          <p:nvPr>
            <p:ph type="body" sz="quarter" idx="36" hasCustomPrompt="1"/>
          </p:nvPr>
        </p:nvSpPr>
        <p:spPr>
          <a:xfrm>
            <a:off x="3758313"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9</a:t>
            </a:r>
            <a:endParaRPr lang="en-US" dirty="0"/>
          </a:p>
        </p:txBody>
      </p:sp>
      <p:sp>
        <p:nvSpPr>
          <p:cNvPr id="60" name="Text Placeholder 27"/>
          <p:cNvSpPr>
            <a:spLocks noGrp="1"/>
          </p:cNvSpPr>
          <p:nvPr>
            <p:ph type="body" sz="quarter" idx="37" hasCustomPrompt="1"/>
          </p:nvPr>
        </p:nvSpPr>
        <p:spPr>
          <a:xfrm>
            <a:off x="5497005" y="2029296"/>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0</a:t>
            </a:r>
            <a:endParaRPr lang="en-US" dirty="0"/>
          </a:p>
        </p:txBody>
      </p:sp>
      <p:sp>
        <p:nvSpPr>
          <p:cNvPr id="61" name="Oval 60"/>
          <p:cNvSpPr/>
          <p:nvPr userDrawn="1"/>
        </p:nvSpPr>
        <p:spPr>
          <a:xfrm>
            <a:off x="7256443" y="2029297"/>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27"/>
          <p:cNvSpPr>
            <a:spLocks noGrp="1"/>
          </p:cNvSpPr>
          <p:nvPr>
            <p:ph type="body" sz="quarter" idx="38" hasCustomPrompt="1"/>
          </p:nvPr>
        </p:nvSpPr>
        <p:spPr>
          <a:xfrm>
            <a:off x="7245591" y="202929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E</a:t>
            </a:r>
            <a:endParaRPr lang="en-US" dirty="0"/>
          </a:p>
        </p:txBody>
      </p:sp>
      <p:sp>
        <p:nvSpPr>
          <p:cNvPr id="63" name="Oval 62"/>
          <p:cNvSpPr/>
          <p:nvPr userDrawn="1"/>
        </p:nvSpPr>
        <p:spPr>
          <a:xfrm>
            <a:off x="274388" y="3766106"/>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userDrawn="1"/>
        </p:nvSpPr>
        <p:spPr>
          <a:xfrm>
            <a:off x="2012738" y="3764683"/>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a:off x="3751285" y="3763260"/>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a:off x="5499837" y="3761837"/>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 Placeholder 27"/>
          <p:cNvSpPr>
            <a:spLocks noGrp="1"/>
          </p:cNvSpPr>
          <p:nvPr>
            <p:ph type="body" sz="quarter" idx="39" hasCustomPrompt="1"/>
          </p:nvPr>
        </p:nvSpPr>
        <p:spPr>
          <a:xfrm>
            <a:off x="274387"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a:t>
            </a:r>
            <a:endParaRPr lang="en-US" dirty="0"/>
          </a:p>
        </p:txBody>
      </p:sp>
      <p:sp>
        <p:nvSpPr>
          <p:cNvPr id="68" name="Text Placeholder 27"/>
          <p:cNvSpPr>
            <a:spLocks noGrp="1"/>
          </p:cNvSpPr>
          <p:nvPr>
            <p:ph type="body" sz="quarter" idx="40" hasCustomPrompt="1"/>
          </p:nvPr>
        </p:nvSpPr>
        <p:spPr>
          <a:xfrm>
            <a:off x="2005732"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F</a:t>
            </a:r>
            <a:endParaRPr lang="en-US" dirty="0"/>
          </a:p>
        </p:txBody>
      </p:sp>
      <p:sp>
        <p:nvSpPr>
          <p:cNvPr id="69" name="Text Placeholder 27"/>
          <p:cNvSpPr>
            <a:spLocks noGrp="1"/>
          </p:cNvSpPr>
          <p:nvPr>
            <p:ph type="body" sz="quarter" idx="41" hasCustomPrompt="1"/>
          </p:nvPr>
        </p:nvSpPr>
        <p:spPr>
          <a:xfrm>
            <a:off x="3750293"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r</a:t>
            </a:r>
            <a:endParaRPr lang="en-US" dirty="0"/>
          </a:p>
        </p:txBody>
      </p:sp>
      <p:sp>
        <p:nvSpPr>
          <p:cNvPr id="70" name="Text Placeholder 27"/>
          <p:cNvSpPr>
            <a:spLocks noGrp="1"/>
          </p:cNvSpPr>
          <p:nvPr>
            <p:ph type="body" sz="quarter" idx="42" hasCustomPrompt="1"/>
          </p:nvPr>
        </p:nvSpPr>
        <p:spPr>
          <a:xfrm>
            <a:off x="5488985" y="3761837"/>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W</a:t>
            </a:r>
            <a:endParaRPr lang="en-US" dirty="0"/>
          </a:p>
        </p:txBody>
      </p:sp>
      <p:sp>
        <p:nvSpPr>
          <p:cNvPr id="71" name="Oval 70"/>
          <p:cNvSpPr/>
          <p:nvPr userDrawn="1"/>
        </p:nvSpPr>
        <p:spPr>
          <a:xfrm>
            <a:off x="7248423" y="376183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 Placeholder 27"/>
          <p:cNvSpPr>
            <a:spLocks noGrp="1"/>
          </p:cNvSpPr>
          <p:nvPr>
            <p:ph type="body" sz="quarter" idx="43" hasCustomPrompt="1"/>
          </p:nvPr>
        </p:nvSpPr>
        <p:spPr>
          <a:xfrm>
            <a:off x="7237571" y="3761838"/>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N</a:t>
            </a:r>
            <a:endParaRPr lang="en-US" dirty="0"/>
          </a:p>
        </p:txBody>
      </p:sp>
    </p:spTree>
    <p:extLst>
      <p:ext uri="{BB962C8B-B14F-4D97-AF65-F5344CB8AC3E}">
        <p14:creationId xmlns:p14="http://schemas.microsoft.com/office/powerpoint/2010/main" val="86146814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iogs Al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8" name="Text Placeholder 27"/>
          <p:cNvSpPr>
            <a:spLocks noGrp="1"/>
          </p:cNvSpPr>
          <p:nvPr>
            <p:ph type="body" sz="quarter" idx="25" hasCustomPrompt="1"/>
          </p:nvPr>
        </p:nvSpPr>
        <p:spPr>
          <a:xfrm>
            <a:off x="658813" y="3606590"/>
            <a:ext cx="1931987" cy="335971"/>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Name</a:t>
            </a:r>
            <a:endParaRPr lang="en-US" dirty="0"/>
          </a:p>
        </p:txBody>
      </p:sp>
      <p:sp>
        <p:nvSpPr>
          <p:cNvPr id="29" name="Text Placeholder 27"/>
          <p:cNvSpPr>
            <a:spLocks noGrp="1"/>
          </p:cNvSpPr>
          <p:nvPr>
            <p:ph type="body" sz="quarter" idx="26" hasCustomPrompt="1"/>
          </p:nvPr>
        </p:nvSpPr>
        <p:spPr>
          <a:xfrm>
            <a:off x="2614376" y="3605164"/>
            <a:ext cx="1931987" cy="335971"/>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Name</a:t>
            </a:r>
            <a:endParaRPr lang="en-US" dirty="0"/>
          </a:p>
        </p:txBody>
      </p:sp>
      <p:sp>
        <p:nvSpPr>
          <p:cNvPr id="30" name="Text Placeholder 27"/>
          <p:cNvSpPr>
            <a:spLocks noGrp="1"/>
          </p:cNvSpPr>
          <p:nvPr>
            <p:ph type="body" sz="quarter" idx="27" hasCustomPrompt="1"/>
          </p:nvPr>
        </p:nvSpPr>
        <p:spPr>
          <a:xfrm>
            <a:off x="4569940" y="3603738"/>
            <a:ext cx="1890682" cy="335971"/>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Name</a:t>
            </a:r>
            <a:endParaRPr lang="en-US" dirty="0"/>
          </a:p>
        </p:txBody>
      </p:sp>
      <p:sp>
        <p:nvSpPr>
          <p:cNvPr id="31" name="Text Placeholder 27"/>
          <p:cNvSpPr>
            <a:spLocks noGrp="1"/>
          </p:cNvSpPr>
          <p:nvPr>
            <p:ph type="body" sz="quarter" idx="28" hasCustomPrompt="1"/>
          </p:nvPr>
        </p:nvSpPr>
        <p:spPr>
          <a:xfrm>
            <a:off x="6491320" y="3602312"/>
            <a:ext cx="1890682" cy="335971"/>
          </a:xfrm>
        </p:spPr>
        <p:txBody>
          <a:bodyPr>
            <a:normAutofit/>
          </a:bodyPr>
          <a:lstStyle>
            <a:lvl1pPr marL="0" indent="0" algn="ctr">
              <a:buNone/>
              <a:defRPr sz="16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Name</a:t>
            </a:r>
            <a:endParaRPr lang="en-US" dirty="0"/>
          </a:p>
        </p:txBody>
      </p:sp>
      <p:cxnSp>
        <p:nvCxnSpPr>
          <p:cNvPr id="37" name="Straight Connector 36"/>
          <p:cNvCxnSpPr/>
          <p:nvPr userDrawn="1"/>
        </p:nvCxnSpPr>
        <p:spPr>
          <a:xfrm>
            <a:off x="2622922" y="1734796"/>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4518667" y="1733372"/>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6465688" y="1731948"/>
            <a:ext cx="0" cy="2567604"/>
          </a:xfrm>
          <a:prstGeom prst="line">
            <a:avLst/>
          </a:prstGeom>
          <a:ln>
            <a:solidFill>
              <a:srgbClr val="567176">
                <a:alpha val="26000"/>
              </a:srgbClr>
            </a:solidFill>
          </a:ln>
        </p:spPr>
        <p:style>
          <a:lnRef idx="1">
            <a:schemeClr val="accent1"/>
          </a:lnRef>
          <a:fillRef idx="0">
            <a:schemeClr val="accent1"/>
          </a:fillRef>
          <a:effectRef idx="0">
            <a:schemeClr val="accent1"/>
          </a:effectRef>
          <a:fontRef idx="minor">
            <a:schemeClr val="tx1"/>
          </a:fontRef>
        </p:style>
      </p:cxnSp>
      <p:sp>
        <p:nvSpPr>
          <p:cNvPr id="24" name="Text Placeholder 27"/>
          <p:cNvSpPr>
            <a:spLocks noGrp="1"/>
          </p:cNvSpPr>
          <p:nvPr>
            <p:ph type="body" sz="quarter" idx="29" hasCustomPrompt="1"/>
          </p:nvPr>
        </p:nvSpPr>
        <p:spPr>
          <a:xfrm>
            <a:off x="662358" y="3851139"/>
            <a:ext cx="1931987" cy="437129"/>
          </a:xfrm>
        </p:spPr>
        <p:txBody>
          <a:bodyPr>
            <a:normAutofit/>
          </a:bodyPr>
          <a:lstStyle>
            <a:lvl1pPr marL="0" indent="0" algn="ctr">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Job Description</a:t>
            </a:r>
            <a:endParaRPr lang="en-US" dirty="0"/>
          </a:p>
        </p:txBody>
      </p:sp>
      <p:sp>
        <p:nvSpPr>
          <p:cNvPr id="25" name="Text Placeholder 27"/>
          <p:cNvSpPr>
            <a:spLocks noGrp="1"/>
          </p:cNvSpPr>
          <p:nvPr>
            <p:ph type="body" sz="quarter" idx="30" hasCustomPrompt="1"/>
          </p:nvPr>
        </p:nvSpPr>
        <p:spPr>
          <a:xfrm>
            <a:off x="2617921" y="3849713"/>
            <a:ext cx="1931987" cy="437129"/>
          </a:xfrm>
        </p:spPr>
        <p:txBody>
          <a:bodyPr>
            <a:normAutofit/>
          </a:bodyPr>
          <a:lstStyle>
            <a:lvl1pPr marL="0" indent="0" algn="ctr">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Job Description</a:t>
            </a:r>
            <a:endParaRPr lang="en-US" dirty="0"/>
          </a:p>
        </p:txBody>
      </p:sp>
      <p:sp>
        <p:nvSpPr>
          <p:cNvPr id="26" name="Text Placeholder 27"/>
          <p:cNvSpPr>
            <a:spLocks noGrp="1"/>
          </p:cNvSpPr>
          <p:nvPr>
            <p:ph type="body" sz="quarter" idx="31" hasCustomPrompt="1"/>
          </p:nvPr>
        </p:nvSpPr>
        <p:spPr>
          <a:xfrm>
            <a:off x="4573485" y="3848287"/>
            <a:ext cx="1890682" cy="437129"/>
          </a:xfrm>
        </p:spPr>
        <p:txBody>
          <a:bodyPr>
            <a:normAutofit/>
          </a:bodyPr>
          <a:lstStyle>
            <a:lvl1pPr marL="0" indent="0" algn="ctr">
              <a:buNone/>
              <a:defRPr sz="12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Job Description</a:t>
            </a:r>
            <a:endParaRPr lang="en-US" dirty="0"/>
          </a:p>
        </p:txBody>
      </p:sp>
      <p:sp>
        <p:nvSpPr>
          <p:cNvPr id="27" name="Text Placeholder 27"/>
          <p:cNvSpPr>
            <a:spLocks noGrp="1"/>
          </p:cNvSpPr>
          <p:nvPr>
            <p:ph type="body" sz="quarter" idx="32" hasCustomPrompt="1"/>
          </p:nvPr>
        </p:nvSpPr>
        <p:spPr>
          <a:xfrm>
            <a:off x="6494865" y="3846861"/>
            <a:ext cx="1890682" cy="437129"/>
          </a:xfrm>
        </p:spPr>
        <p:txBody>
          <a:bodyPr>
            <a:normAutofit/>
          </a:bodyPr>
          <a:lstStyle>
            <a:lvl1pPr marL="0" indent="0" algn="ctr">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Job Description</a:t>
            </a:r>
            <a:endParaRPr lang="en-US" dirty="0"/>
          </a:p>
        </p:txBody>
      </p:sp>
      <p:sp>
        <p:nvSpPr>
          <p:cNvPr id="4" name="Picture Placeholder 3"/>
          <p:cNvSpPr>
            <a:spLocks noGrp="1"/>
          </p:cNvSpPr>
          <p:nvPr>
            <p:ph type="pic" sz="quarter" idx="33" hasCustomPrompt="1"/>
          </p:nvPr>
        </p:nvSpPr>
        <p:spPr>
          <a:xfrm>
            <a:off x="819217" y="1930200"/>
            <a:ext cx="1601697" cy="1600522"/>
          </a:xfrm>
          <a:prstGeom prst="ellipse">
            <a:avLst/>
          </a:prstGeom>
          <a:solidFill>
            <a:schemeClr val="bg2">
              <a:lumMod val="50000"/>
            </a:schemeClr>
          </a:solidFill>
        </p:spPr>
        <p:txBody>
          <a:bodyPr>
            <a:normAutofit/>
          </a:bodyPr>
          <a:lstStyle>
            <a:lvl1pPr marL="0" indent="0" algn="ctr">
              <a:buNone/>
              <a:defRPr sz="1600">
                <a:solidFill>
                  <a:schemeClr val="bg1"/>
                </a:solidFill>
              </a:defRPr>
            </a:lvl1pPr>
          </a:lstStyle>
          <a:p>
            <a:r>
              <a:rPr lang="en-US" dirty="0" err="1" smtClean="0"/>
              <a:t>Biog</a:t>
            </a:r>
            <a:r>
              <a:rPr lang="en-US" dirty="0" smtClean="0"/>
              <a:t> Pic</a:t>
            </a:r>
            <a:endParaRPr lang="en-US" dirty="0"/>
          </a:p>
        </p:txBody>
      </p:sp>
      <p:sp>
        <p:nvSpPr>
          <p:cNvPr id="48" name="Picture Placeholder 3"/>
          <p:cNvSpPr>
            <a:spLocks noGrp="1"/>
          </p:cNvSpPr>
          <p:nvPr>
            <p:ph type="pic" sz="quarter" idx="34" hasCustomPrompt="1"/>
          </p:nvPr>
        </p:nvSpPr>
        <p:spPr>
          <a:xfrm>
            <a:off x="2770435" y="1932700"/>
            <a:ext cx="1601697" cy="1600522"/>
          </a:xfrm>
          <a:prstGeom prst="ellipse">
            <a:avLst/>
          </a:prstGeom>
          <a:solidFill>
            <a:schemeClr val="bg2">
              <a:lumMod val="50000"/>
            </a:schemeClr>
          </a:solidFill>
        </p:spPr>
        <p:txBody>
          <a:bodyPr>
            <a:normAutofit/>
          </a:bodyPr>
          <a:lstStyle>
            <a:lvl1pPr marL="0" indent="0" algn="ctr">
              <a:buNone/>
              <a:defRPr sz="1600">
                <a:solidFill>
                  <a:schemeClr val="bg1"/>
                </a:solidFill>
              </a:defRPr>
            </a:lvl1pPr>
          </a:lstStyle>
          <a:p>
            <a:r>
              <a:rPr lang="en-US" dirty="0" err="1" smtClean="0"/>
              <a:t>Biog</a:t>
            </a:r>
            <a:r>
              <a:rPr lang="en-US" dirty="0" smtClean="0"/>
              <a:t> Pic</a:t>
            </a:r>
            <a:endParaRPr lang="en-US" dirty="0"/>
          </a:p>
        </p:txBody>
      </p:sp>
      <p:sp>
        <p:nvSpPr>
          <p:cNvPr id="49" name="Picture Placeholder 3"/>
          <p:cNvSpPr>
            <a:spLocks noGrp="1"/>
          </p:cNvSpPr>
          <p:nvPr>
            <p:ph type="pic" sz="quarter" idx="35" hasCustomPrompt="1"/>
          </p:nvPr>
        </p:nvSpPr>
        <p:spPr>
          <a:xfrm>
            <a:off x="4691672" y="1927705"/>
            <a:ext cx="1601697" cy="1600522"/>
          </a:xfrm>
          <a:prstGeom prst="ellipse">
            <a:avLst/>
          </a:prstGeom>
          <a:solidFill>
            <a:schemeClr val="bg2">
              <a:lumMod val="50000"/>
            </a:schemeClr>
          </a:solidFill>
        </p:spPr>
        <p:txBody>
          <a:bodyPr>
            <a:normAutofit/>
          </a:bodyPr>
          <a:lstStyle>
            <a:lvl1pPr marL="0" indent="0" algn="ctr">
              <a:buNone/>
              <a:defRPr sz="1600">
                <a:solidFill>
                  <a:schemeClr val="bg1"/>
                </a:solidFill>
              </a:defRPr>
            </a:lvl1pPr>
          </a:lstStyle>
          <a:p>
            <a:r>
              <a:rPr lang="en-US" dirty="0" err="1" smtClean="0"/>
              <a:t>Biog</a:t>
            </a:r>
            <a:r>
              <a:rPr lang="en-US" dirty="0" smtClean="0"/>
              <a:t> Pic</a:t>
            </a:r>
            <a:endParaRPr lang="en-US" dirty="0"/>
          </a:p>
        </p:txBody>
      </p:sp>
      <p:sp>
        <p:nvSpPr>
          <p:cNvPr id="50" name="Picture Placeholder 3"/>
          <p:cNvSpPr>
            <a:spLocks noGrp="1"/>
          </p:cNvSpPr>
          <p:nvPr>
            <p:ph type="pic" sz="quarter" idx="36" hasCustomPrompt="1"/>
          </p:nvPr>
        </p:nvSpPr>
        <p:spPr>
          <a:xfrm>
            <a:off x="6627899" y="1922710"/>
            <a:ext cx="1601697" cy="1600522"/>
          </a:xfrm>
          <a:prstGeom prst="ellipse">
            <a:avLst/>
          </a:prstGeom>
          <a:solidFill>
            <a:schemeClr val="bg2">
              <a:lumMod val="50000"/>
            </a:schemeClr>
          </a:solidFill>
        </p:spPr>
        <p:txBody>
          <a:bodyPr>
            <a:normAutofit/>
          </a:bodyPr>
          <a:lstStyle>
            <a:lvl1pPr marL="0" indent="0" algn="ctr">
              <a:buNone/>
              <a:defRPr sz="1600">
                <a:solidFill>
                  <a:schemeClr val="bg1"/>
                </a:solidFill>
              </a:defRPr>
            </a:lvl1pPr>
          </a:lstStyle>
          <a:p>
            <a:r>
              <a:rPr lang="en-US" dirty="0" err="1" smtClean="0"/>
              <a:t>Biog</a:t>
            </a:r>
            <a:r>
              <a:rPr lang="en-US" dirty="0" smtClean="0"/>
              <a:t> Pic</a:t>
            </a:r>
            <a:endParaRPr lang="en-US" dirty="0"/>
          </a:p>
        </p:txBody>
      </p:sp>
    </p:spTree>
    <p:extLst>
      <p:ext uri="{BB962C8B-B14F-4D97-AF65-F5344CB8AC3E}">
        <p14:creationId xmlns:p14="http://schemas.microsoft.com/office/powerpoint/2010/main" val="25009781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8" name="Text Placeholder 27"/>
          <p:cNvSpPr>
            <a:spLocks noGrp="1"/>
          </p:cNvSpPr>
          <p:nvPr>
            <p:ph type="body" sz="quarter" idx="25" hasCustomPrompt="1"/>
          </p:nvPr>
        </p:nvSpPr>
        <p:spPr>
          <a:xfrm>
            <a:off x="361108" y="2167654"/>
            <a:ext cx="2199909" cy="555618"/>
          </a:xfrm>
        </p:spPr>
        <p:txBody>
          <a:bodyPr>
            <a:noAutofit/>
          </a:bodyPr>
          <a:lstStyle>
            <a:lvl1pPr marL="0" indent="0" algn="l">
              <a:buNone/>
              <a:defRPr sz="3000" b="0" i="0">
                <a:solidFill>
                  <a:schemeClr val="bg2">
                    <a:lumMod val="50000"/>
                  </a:schemeClr>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Phase 1</a:t>
            </a:r>
            <a:endParaRPr lang="en-US" dirty="0"/>
          </a:p>
        </p:txBody>
      </p:sp>
      <p:sp>
        <p:nvSpPr>
          <p:cNvPr id="24" name="Text Placeholder 27"/>
          <p:cNvSpPr>
            <a:spLocks noGrp="1"/>
          </p:cNvSpPr>
          <p:nvPr>
            <p:ph type="body" sz="quarter" idx="29" hasCustomPrompt="1"/>
          </p:nvPr>
        </p:nvSpPr>
        <p:spPr>
          <a:xfrm>
            <a:off x="368196" y="296092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5" name="Rectangle 4"/>
          <p:cNvSpPr/>
          <p:nvPr userDrawn="1"/>
        </p:nvSpPr>
        <p:spPr>
          <a:xfrm>
            <a:off x="457200" y="2814083"/>
            <a:ext cx="8229600" cy="575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467838" y="2763076"/>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userDrawn="1"/>
        </p:nvSpPr>
        <p:spPr>
          <a:xfrm>
            <a:off x="1867787" y="2766623"/>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userDrawn="1"/>
        </p:nvSpPr>
        <p:spPr>
          <a:xfrm>
            <a:off x="3267736" y="2770170"/>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userDrawn="1"/>
        </p:nvSpPr>
        <p:spPr>
          <a:xfrm>
            <a:off x="4667685" y="2773717"/>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userDrawn="1"/>
        </p:nvSpPr>
        <p:spPr>
          <a:xfrm>
            <a:off x="6067634" y="2777264"/>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a:off x="7467582" y="2780811"/>
            <a:ext cx="148404" cy="148404"/>
          </a:xfrm>
          <a:prstGeom prst="ellipse">
            <a:avLst/>
          </a:prstGeom>
          <a:solidFill>
            <a:srgbClr val="E9E9E9"/>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7"/>
          <p:cNvSpPr>
            <a:spLocks noGrp="1"/>
          </p:cNvSpPr>
          <p:nvPr>
            <p:ph type="body" sz="quarter" idx="33" hasCustomPrompt="1"/>
          </p:nvPr>
        </p:nvSpPr>
        <p:spPr>
          <a:xfrm>
            <a:off x="1784123" y="296248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41" name="Text Placeholder 27"/>
          <p:cNvSpPr>
            <a:spLocks noGrp="1"/>
          </p:cNvSpPr>
          <p:nvPr>
            <p:ph type="body" sz="quarter" idx="34" hasCustomPrompt="1"/>
          </p:nvPr>
        </p:nvSpPr>
        <p:spPr>
          <a:xfrm>
            <a:off x="3185874" y="296404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42" name="Text Placeholder 27"/>
          <p:cNvSpPr>
            <a:spLocks noGrp="1"/>
          </p:cNvSpPr>
          <p:nvPr>
            <p:ph type="body" sz="quarter" idx="35" hasCustomPrompt="1"/>
          </p:nvPr>
        </p:nvSpPr>
        <p:spPr>
          <a:xfrm>
            <a:off x="4587625" y="296560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43" name="Text Placeholder 27"/>
          <p:cNvSpPr>
            <a:spLocks noGrp="1"/>
          </p:cNvSpPr>
          <p:nvPr>
            <p:ph type="body" sz="quarter" idx="36" hasCustomPrompt="1"/>
          </p:nvPr>
        </p:nvSpPr>
        <p:spPr>
          <a:xfrm>
            <a:off x="5989376" y="296716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45" name="Text Placeholder 27"/>
          <p:cNvSpPr>
            <a:spLocks noGrp="1"/>
          </p:cNvSpPr>
          <p:nvPr>
            <p:ph type="body" sz="quarter" idx="37" hasCustomPrompt="1"/>
          </p:nvPr>
        </p:nvSpPr>
        <p:spPr>
          <a:xfrm>
            <a:off x="7391127" y="2968727"/>
            <a:ext cx="1375543" cy="1890011"/>
          </a:xfrm>
        </p:spPr>
        <p:txBody>
          <a:bodyPr>
            <a:noAutofit/>
          </a:bodyPr>
          <a:lstStyle>
            <a:lvl1pPr marL="0" indent="0" algn="l">
              <a:lnSpc>
                <a:spcPct val="100000"/>
              </a:lnSpc>
              <a:spcAft>
                <a:spcPts val="600"/>
              </a:spcAft>
              <a:buNone/>
              <a:defRPr sz="11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Item 1</a:t>
            </a:r>
          </a:p>
          <a:p>
            <a:pPr lvl="0"/>
            <a:r>
              <a:rPr lang="en-US" dirty="0" smtClean="0"/>
              <a:t>Item 2</a:t>
            </a:r>
          </a:p>
          <a:p>
            <a:pPr lvl="0"/>
            <a:r>
              <a:rPr lang="en-US" dirty="0" smtClean="0"/>
              <a:t>Item 3</a:t>
            </a:r>
          </a:p>
          <a:p>
            <a:pPr lvl="0"/>
            <a:r>
              <a:rPr lang="en-US" dirty="0" smtClean="0"/>
              <a:t>Item 4</a:t>
            </a:r>
            <a:endParaRPr lang="en-US" dirty="0"/>
          </a:p>
        </p:txBody>
      </p:sp>
      <p:sp>
        <p:nvSpPr>
          <p:cNvPr id="46" name="Text Placeholder 27"/>
          <p:cNvSpPr>
            <a:spLocks noGrp="1"/>
          </p:cNvSpPr>
          <p:nvPr>
            <p:ph type="body" sz="quarter" idx="38" hasCustomPrompt="1"/>
          </p:nvPr>
        </p:nvSpPr>
        <p:spPr>
          <a:xfrm>
            <a:off x="4568505" y="2155579"/>
            <a:ext cx="2199909" cy="555618"/>
          </a:xfrm>
        </p:spPr>
        <p:txBody>
          <a:bodyPr>
            <a:noAutofit/>
          </a:bodyPr>
          <a:lstStyle>
            <a:lvl1pPr marL="0" indent="0" algn="l">
              <a:buNone/>
              <a:defRPr sz="3000" b="0" i="0">
                <a:solidFill>
                  <a:schemeClr val="bg2">
                    <a:lumMod val="50000"/>
                  </a:schemeClr>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Phase 2</a:t>
            </a:r>
            <a:endParaRPr lang="en-US" dirty="0"/>
          </a:p>
        </p:txBody>
      </p:sp>
      <p:sp>
        <p:nvSpPr>
          <p:cNvPr id="47" name="Text Placeholder 27"/>
          <p:cNvSpPr>
            <a:spLocks noGrp="1"/>
          </p:cNvSpPr>
          <p:nvPr>
            <p:ph type="body" sz="quarter" idx="39" hasCustomPrompt="1"/>
          </p:nvPr>
        </p:nvSpPr>
        <p:spPr>
          <a:xfrm>
            <a:off x="382372" y="1507383"/>
            <a:ext cx="4433717" cy="380505"/>
          </a:xfrm>
        </p:spPr>
        <p:txBody>
          <a:bodyPr>
            <a:noAutofit/>
          </a:bodyPr>
          <a:lstStyle>
            <a:lvl1pPr marL="0" indent="0" algn="l">
              <a:lnSpc>
                <a:spcPct val="100000"/>
              </a:lnSpc>
              <a:spcAft>
                <a:spcPts val="600"/>
              </a:spcAft>
              <a:buNone/>
              <a:defRPr sz="1400" b="0" i="0">
                <a:solidFill>
                  <a:srgbClr val="567176"/>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Your plan to more traffic.</a:t>
            </a:r>
            <a:endParaRPr lang="en-US" dirty="0"/>
          </a:p>
        </p:txBody>
      </p:sp>
      <p:sp>
        <p:nvSpPr>
          <p:cNvPr id="3" name="L-Shape 2"/>
          <p:cNvSpPr/>
          <p:nvPr userDrawn="1"/>
        </p:nvSpPr>
        <p:spPr>
          <a:xfrm rot="13500000">
            <a:off x="8565582" y="2707730"/>
            <a:ext cx="268646" cy="268646"/>
          </a:xfrm>
          <a:prstGeom prst="corner">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3959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rvices Al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32" name="Oval 31"/>
          <p:cNvSpPr/>
          <p:nvPr userDrawn="1"/>
        </p:nvSpPr>
        <p:spPr>
          <a:xfrm>
            <a:off x="495988" y="193134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7"/>
          <p:cNvSpPr>
            <a:spLocks noGrp="1"/>
          </p:cNvSpPr>
          <p:nvPr>
            <p:ph type="body" sz="quarter" idx="29" hasCustomPrompt="1"/>
          </p:nvPr>
        </p:nvSpPr>
        <p:spPr>
          <a:xfrm>
            <a:off x="488901" y="1927079"/>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8</a:t>
            </a:r>
            <a:endParaRPr lang="en-US" dirty="0"/>
          </a:p>
        </p:txBody>
      </p:sp>
      <p:sp>
        <p:nvSpPr>
          <p:cNvPr id="24" name="Text Placeholder 7"/>
          <p:cNvSpPr>
            <a:spLocks noGrp="1"/>
          </p:cNvSpPr>
          <p:nvPr>
            <p:ph type="body" sz="quarter" idx="13"/>
          </p:nvPr>
        </p:nvSpPr>
        <p:spPr>
          <a:xfrm>
            <a:off x="2700670" y="1814623"/>
            <a:ext cx="5952495" cy="3265391"/>
          </a:xfrm>
        </p:spPr>
        <p:txBody>
          <a:bodyPr/>
          <a:lstStyle>
            <a:lvl1pPr marL="0" indent="0">
              <a:spcAft>
                <a:spcPts val="600"/>
              </a:spcAft>
              <a:buFont typeface="Arial" panose="020B0604020202020204" pitchFamily="34" charset="0"/>
              <a:buNone/>
              <a:defRPr b="0" i="0">
                <a:solidFill>
                  <a:srgbClr val="567176"/>
                </a:solidFill>
                <a:latin typeface="Helvetica Neue Regular" charset="0"/>
              </a:defRPr>
            </a:lvl1pPr>
            <a:lvl2pPr marL="457200" indent="0">
              <a:spcAft>
                <a:spcPts val="600"/>
              </a:spcAft>
              <a:buFont typeface="Arial" panose="020B0604020202020204" pitchFamily="34" charset="0"/>
              <a:buNone/>
              <a:defRPr b="0" i="0">
                <a:solidFill>
                  <a:srgbClr val="567176"/>
                </a:solidFill>
                <a:latin typeface="Helvetica Neue Regular" charset="0"/>
              </a:defRPr>
            </a:lvl2pPr>
            <a:lvl3pPr marL="914400" indent="0">
              <a:spcAft>
                <a:spcPts val="600"/>
              </a:spcAft>
              <a:buFont typeface="Arial" panose="020B0604020202020204" pitchFamily="34" charset="0"/>
              <a:buNone/>
              <a:defRPr b="0" i="0">
                <a:solidFill>
                  <a:srgbClr val="567176"/>
                </a:solidFill>
                <a:latin typeface="Helvetica Neue Regular" charset="0"/>
              </a:defRPr>
            </a:lvl3pPr>
            <a:lvl4pPr marL="1371600" indent="0">
              <a:spcAft>
                <a:spcPts val="600"/>
              </a:spcAft>
              <a:buFont typeface="Arial" panose="020B0604020202020204" pitchFamily="34" charset="0"/>
              <a:buNone/>
              <a:defRPr b="0" i="0">
                <a:solidFill>
                  <a:srgbClr val="567176"/>
                </a:solidFill>
                <a:latin typeface="Helvetica Neue Regular" charset="0"/>
              </a:defRPr>
            </a:lvl4pPr>
            <a:lvl5pPr marL="1828800" indent="0">
              <a:spcAft>
                <a:spcPts val="600"/>
              </a:spcAft>
              <a:buFont typeface="Arial" panose="020B0604020202020204" pitchFamily="34" charset="0"/>
              <a:buNone/>
              <a:defRPr b="0" i="0">
                <a:solidFill>
                  <a:srgbClr val="567176"/>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7383487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800" userDrawn="1">
          <p15:clr>
            <a:srgbClr val="FBAE40"/>
          </p15:clr>
        </p15:guide>
        <p15:guide id="2" pos="2880" userDrawn="1">
          <p15:clr>
            <a:srgbClr val="FBAE40"/>
          </p15:clr>
        </p15:guide>
        <p15:guide id="3" orient="horz" pos="12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ted Lis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4" name="Text Placeholder 7"/>
          <p:cNvSpPr>
            <a:spLocks noGrp="1"/>
          </p:cNvSpPr>
          <p:nvPr>
            <p:ph type="body" sz="quarter" idx="13"/>
          </p:nvPr>
        </p:nvSpPr>
        <p:spPr>
          <a:xfrm>
            <a:off x="2799906" y="1828799"/>
            <a:ext cx="5952495" cy="3265391"/>
          </a:xfrm>
        </p:spPr>
        <p:txBody>
          <a:bodyPr>
            <a:normAutofit/>
          </a:bodyPr>
          <a:lstStyle>
            <a:lvl1pPr marL="285750" indent="-285750">
              <a:spcAft>
                <a:spcPts val="600"/>
              </a:spcAft>
              <a:buClr>
                <a:schemeClr val="bg2">
                  <a:lumMod val="50000"/>
                </a:schemeClr>
              </a:buClr>
              <a:buFont typeface="Wingdings" panose="05000000000000000000" pitchFamily="2" charset="2"/>
              <a:buChar char="§"/>
              <a:defRPr sz="1600" b="0" i="0">
                <a:solidFill>
                  <a:schemeClr val="bg2">
                    <a:lumMod val="50000"/>
                  </a:schemeClr>
                </a:solidFill>
                <a:latin typeface="Helvetica Neue Regular" charset="0"/>
              </a:defRPr>
            </a:lvl1pPr>
            <a:lvl2pPr marL="742950" indent="-285750">
              <a:spcAft>
                <a:spcPts val="600"/>
              </a:spcAft>
              <a:buClr>
                <a:schemeClr val="bg2">
                  <a:lumMod val="50000"/>
                </a:schemeClr>
              </a:buClr>
              <a:buFont typeface="Wingdings" panose="05000000000000000000" pitchFamily="2" charset="2"/>
              <a:buChar char="§"/>
              <a:defRPr sz="1600" b="0" i="0">
                <a:solidFill>
                  <a:schemeClr val="bg2">
                    <a:lumMod val="50000"/>
                  </a:schemeClr>
                </a:solidFill>
                <a:latin typeface="Helvetica Neue Regular" charset="0"/>
              </a:defRPr>
            </a:lvl2pPr>
            <a:lvl3pPr marL="1200150" indent="-285750">
              <a:spcAft>
                <a:spcPts val="600"/>
              </a:spcAft>
              <a:buClr>
                <a:schemeClr val="bg2">
                  <a:lumMod val="50000"/>
                </a:schemeClr>
              </a:buClr>
              <a:buFont typeface="Wingdings" panose="05000000000000000000" pitchFamily="2" charset="2"/>
              <a:buChar char="§"/>
              <a:defRPr sz="1600" b="0" i="0">
                <a:solidFill>
                  <a:schemeClr val="bg2">
                    <a:lumMod val="50000"/>
                  </a:schemeClr>
                </a:solidFill>
                <a:latin typeface="Helvetica Neue Regular" charset="0"/>
              </a:defRPr>
            </a:lvl3pPr>
            <a:lvl4pPr marL="1657350" indent="-285750">
              <a:spcAft>
                <a:spcPts val="600"/>
              </a:spcAft>
              <a:buClr>
                <a:schemeClr val="bg2">
                  <a:lumMod val="50000"/>
                </a:schemeClr>
              </a:buClr>
              <a:buFont typeface="Wingdings" panose="05000000000000000000" pitchFamily="2" charset="2"/>
              <a:buChar char="§"/>
              <a:defRPr sz="1600" b="0" i="0">
                <a:solidFill>
                  <a:schemeClr val="bg2">
                    <a:lumMod val="50000"/>
                  </a:schemeClr>
                </a:solidFill>
                <a:latin typeface="Helvetica Neue Regular" charset="0"/>
              </a:defRPr>
            </a:lvl4pPr>
            <a:lvl5pPr marL="2114550" indent="-285750">
              <a:spcAft>
                <a:spcPts val="600"/>
              </a:spcAft>
              <a:buClr>
                <a:schemeClr val="bg2">
                  <a:lumMod val="50000"/>
                </a:schemeClr>
              </a:buClr>
              <a:buFont typeface="Wingdings" panose="05000000000000000000" pitchFamily="2" charset="2"/>
              <a:buChar char="§"/>
              <a:defRPr sz="1600" b="0" i="0">
                <a:solidFill>
                  <a:schemeClr val="bg2">
                    <a:lumMod val="50000"/>
                  </a:schemeClr>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751147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800">
          <p15:clr>
            <a:srgbClr val="FBAE40"/>
          </p15:clr>
        </p15:guide>
        <p15:guide id="2" pos="2880">
          <p15:clr>
            <a:srgbClr val="FBAE40"/>
          </p15:clr>
        </p15:guide>
        <p15:guide id="3" orient="horz" pos="1200">
          <p15:clr>
            <a:srgbClr val="FBAE40"/>
          </p15:clr>
        </p15:guide>
        <p15:guide id="0" pos="295"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ted List - 2 columns">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4" name="Text Placeholder 7"/>
          <p:cNvSpPr>
            <a:spLocks noGrp="1"/>
          </p:cNvSpPr>
          <p:nvPr>
            <p:ph type="body" sz="quarter" idx="13"/>
          </p:nvPr>
        </p:nvSpPr>
        <p:spPr>
          <a:xfrm>
            <a:off x="368597" y="1977653"/>
            <a:ext cx="4068724" cy="3265391"/>
          </a:xfrm>
        </p:spPr>
        <p:txBody>
          <a:bodyPr>
            <a:normAutofit/>
          </a:bodyPr>
          <a:lstStyle>
            <a:lvl1pPr marL="2857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1pPr>
            <a:lvl2pPr marL="7429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2pPr>
            <a:lvl3pPr marL="12001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3pPr>
            <a:lvl4pPr marL="16573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4pPr>
            <a:lvl5pPr marL="21145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7"/>
          <p:cNvSpPr>
            <a:spLocks noGrp="1"/>
          </p:cNvSpPr>
          <p:nvPr>
            <p:ph type="body" sz="quarter" idx="22"/>
          </p:nvPr>
        </p:nvSpPr>
        <p:spPr>
          <a:xfrm>
            <a:off x="4586177" y="1970564"/>
            <a:ext cx="4068724" cy="3265391"/>
          </a:xfrm>
        </p:spPr>
        <p:txBody>
          <a:bodyPr>
            <a:normAutofit/>
          </a:bodyPr>
          <a:lstStyle>
            <a:lvl1pPr marL="2857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1pPr>
            <a:lvl2pPr marL="7429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2pPr>
            <a:lvl3pPr marL="12001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3pPr>
            <a:lvl4pPr marL="16573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4pPr>
            <a:lvl5pPr marL="2114550" indent="-285750">
              <a:spcAft>
                <a:spcPts val="600"/>
              </a:spcAft>
              <a:buClr>
                <a:schemeClr val="bg2">
                  <a:lumMod val="50000"/>
                </a:schemeClr>
              </a:buClr>
              <a:buFont typeface="Wingdings" panose="05000000000000000000" pitchFamily="2" charset="2"/>
              <a:buChar char="§"/>
              <a:defRPr sz="1600" b="0" i="0">
                <a:solidFill>
                  <a:srgbClr val="567176"/>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7"/>
          <p:cNvSpPr>
            <a:spLocks noGrp="1"/>
          </p:cNvSpPr>
          <p:nvPr>
            <p:ph type="body" sz="quarter" idx="23" hasCustomPrompt="1"/>
          </p:nvPr>
        </p:nvSpPr>
        <p:spPr>
          <a:xfrm>
            <a:off x="368597" y="1534049"/>
            <a:ext cx="4068724" cy="370951"/>
          </a:xfrm>
        </p:spPr>
        <p:txBody>
          <a:bodyPr>
            <a:normAutofit/>
          </a:bodyPr>
          <a:lstStyle>
            <a:lvl1pPr marL="0" indent="0">
              <a:spcAft>
                <a:spcPts val="600"/>
              </a:spcAft>
              <a:buClr>
                <a:srgbClr val="E31A79"/>
              </a:buClr>
              <a:buFont typeface="Wingdings" panose="05000000000000000000" pitchFamily="2" charset="2"/>
              <a:buNone/>
              <a:defRPr sz="1600" b="0" i="0">
                <a:solidFill>
                  <a:schemeClr val="bg2">
                    <a:lumMod val="50000"/>
                  </a:schemeClr>
                </a:solidFill>
                <a:latin typeface="Helvetica Neue Regular" charset="0"/>
              </a:defRPr>
            </a:lvl1pPr>
            <a:lvl2pPr marL="7429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2pPr>
            <a:lvl3pPr marL="12001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3pPr>
            <a:lvl4pPr marL="16573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4pPr>
            <a:lvl5pPr marL="21145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5pPr>
          </a:lstStyle>
          <a:p>
            <a:pPr lvl="0"/>
            <a:r>
              <a:rPr lang="en-US" dirty="0" smtClean="0"/>
              <a:t>PROS</a:t>
            </a:r>
            <a:endParaRPr lang="en-GB" dirty="0"/>
          </a:p>
        </p:txBody>
      </p:sp>
      <p:sp>
        <p:nvSpPr>
          <p:cNvPr id="14" name="Text Placeholder 7"/>
          <p:cNvSpPr>
            <a:spLocks noGrp="1"/>
          </p:cNvSpPr>
          <p:nvPr>
            <p:ph type="body" sz="quarter" idx="24" hasCustomPrompt="1"/>
          </p:nvPr>
        </p:nvSpPr>
        <p:spPr>
          <a:xfrm>
            <a:off x="4586177" y="1534048"/>
            <a:ext cx="4068724" cy="370951"/>
          </a:xfrm>
        </p:spPr>
        <p:txBody>
          <a:bodyPr>
            <a:normAutofit/>
          </a:bodyPr>
          <a:lstStyle>
            <a:lvl1pPr marL="0" indent="0">
              <a:spcAft>
                <a:spcPts val="600"/>
              </a:spcAft>
              <a:buClr>
                <a:srgbClr val="E31A79"/>
              </a:buClr>
              <a:buFont typeface="Wingdings" panose="05000000000000000000" pitchFamily="2" charset="2"/>
              <a:buNone/>
              <a:defRPr sz="1600" b="0" i="0">
                <a:solidFill>
                  <a:schemeClr val="bg2">
                    <a:lumMod val="50000"/>
                  </a:schemeClr>
                </a:solidFill>
                <a:latin typeface="Helvetica Neue Regular" charset="0"/>
              </a:defRPr>
            </a:lvl1pPr>
            <a:lvl2pPr marL="7429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2pPr>
            <a:lvl3pPr marL="12001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3pPr>
            <a:lvl4pPr marL="16573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4pPr>
            <a:lvl5pPr marL="2114550" indent="-285750">
              <a:spcAft>
                <a:spcPts val="600"/>
              </a:spcAft>
              <a:buClr>
                <a:srgbClr val="E31A79"/>
              </a:buClr>
              <a:buFont typeface="Wingdings" panose="05000000000000000000" pitchFamily="2" charset="2"/>
              <a:buChar char="§"/>
              <a:defRPr sz="1600">
                <a:solidFill>
                  <a:srgbClr val="567176"/>
                </a:solidFill>
                <a:latin typeface="HelveticaNeueLT Std" panose="020B0804020202020204" pitchFamily="34" charset="0"/>
              </a:defRPr>
            </a:lvl5pPr>
          </a:lstStyle>
          <a:p>
            <a:pPr lvl="0"/>
            <a:r>
              <a:rPr lang="en-US" dirty="0" smtClean="0"/>
              <a:t>CONS</a:t>
            </a:r>
            <a:endParaRPr lang="en-GB" dirty="0"/>
          </a:p>
        </p:txBody>
      </p:sp>
    </p:spTree>
    <p:extLst>
      <p:ext uri="{BB962C8B-B14F-4D97-AF65-F5344CB8AC3E}">
        <p14:creationId xmlns:p14="http://schemas.microsoft.com/office/powerpoint/2010/main" val="1612457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800">
          <p15:clr>
            <a:srgbClr val="FBAE40"/>
          </p15:clr>
        </p15:guide>
        <p15:guide id="2" pos="2880">
          <p15:clr>
            <a:srgbClr val="FBAE40"/>
          </p15:clr>
        </p15:guide>
        <p15:guide id="3" orient="horz" pos="12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Services Al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32" name="Oval 31"/>
          <p:cNvSpPr/>
          <p:nvPr userDrawn="1"/>
        </p:nvSpPr>
        <p:spPr>
          <a:xfrm>
            <a:off x="495988" y="1931348"/>
            <a:ext cx="1598064" cy="1598064"/>
          </a:xfrm>
          <a:prstGeom prst="ellipse">
            <a:avLst/>
          </a:prstGeom>
          <a:solidFill>
            <a:srgbClr val="34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27"/>
          <p:cNvSpPr>
            <a:spLocks noGrp="1"/>
          </p:cNvSpPr>
          <p:nvPr>
            <p:ph type="body" sz="quarter" idx="29" hasCustomPrompt="1"/>
          </p:nvPr>
        </p:nvSpPr>
        <p:spPr>
          <a:xfrm>
            <a:off x="488901" y="1927079"/>
            <a:ext cx="1615301" cy="1598064"/>
          </a:xfrm>
        </p:spPr>
        <p:txBody>
          <a:bodyPr anchor="ctr" anchorCtr="0">
            <a:noAutofit/>
          </a:bodyPr>
          <a:lstStyle>
            <a:lvl1pPr marL="0" indent="0" algn="ctr">
              <a:buNone/>
              <a:defRPr sz="8000">
                <a:solidFill>
                  <a:schemeClr val="bg1"/>
                </a:solidFill>
                <a:latin typeface="Sosa" pitchFamily="2"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h</a:t>
            </a:r>
            <a:endParaRPr lang="en-US" dirty="0"/>
          </a:p>
        </p:txBody>
      </p:sp>
      <p:sp>
        <p:nvSpPr>
          <p:cNvPr id="24" name="Text Placeholder 7"/>
          <p:cNvSpPr>
            <a:spLocks noGrp="1"/>
          </p:cNvSpPr>
          <p:nvPr>
            <p:ph type="body" sz="quarter" idx="13" hasCustomPrompt="1"/>
          </p:nvPr>
        </p:nvSpPr>
        <p:spPr>
          <a:xfrm>
            <a:off x="2530557" y="2658141"/>
            <a:ext cx="1942206" cy="2287195"/>
          </a:xfrm>
        </p:spPr>
        <p:txBody>
          <a:bodyPr>
            <a:normAutofit/>
          </a:bodyPr>
          <a:lstStyle>
            <a:lvl1pPr marL="0" indent="0">
              <a:spcAft>
                <a:spcPts val="600"/>
              </a:spcAft>
              <a:buFont typeface="Arial" panose="020B0604020202020204" pitchFamily="34" charset="0"/>
              <a:buNone/>
              <a:defRPr sz="1400" b="0" i="0">
                <a:solidFill>
                  <a:srgbClr val="567176"/>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Statistic 1</a:t>
            </a:r>
            <a:endParaRPr lang="en-GB" dirty="0"/>
          </a:p>
        </p:txBody>
      </p:sp>
      <p:sp>
        <p:nvSpPr>
          <p:cNvPr id="13" name="Text Placeholder 7"/>
          <p:cNvSpPr>
            <a:spLocks noGrp="1"/>
          </p:cNvSpPr>
          <p:nvPr>
            <p:ph type="body" sz="quarter" idx="30" hasCustomPrompt="1"/>
          </p:nvPr>
        </p:nvSpPr>
        <p:spPr>
          <a:xfrm>
            <a:off x="4596816" y="2661689"/>
            <a:ext cx="1942206" cy="2287195"/>
          </a:xfrm>
        </p:spPr>
        <p:txBody>
          <a:bodyPr>
            <a:normAutofit/>
          </a:bodyPr>
          <a:lstStyle>
            <a:lvl1pPr marL="0" indent="0">
              <a:spcAft>
                <a:spcPts val="600"/>
              </a:spcAft>
              <a:buFont typeface="Arial" panose="020B0604020202020204" pitchFamily="34" charset="0"/>
              <a:buNone/>
              <a:defRPr sz="1400" b="0" i="0">
                <a:solidFill>
                  <a:srgbClr val="567176"/>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Statistic 2</a:t>
            </a:r>
            <a:endParaRPr lang="en-GB" dirty="0"/>
          </a:p>
        </p:txBody>
      </p:sp>
      <p:sp>
        <p:nvSpPr>
          <p:cNvPr id="14" name="Text Placeholder 7"/>
          <p:cNvSpPr>
            <a:spLocks noGrp="1"/>
          </p:cNvSpPr>
          <p:nvPr>
            <p:ph type="body" sz="quarter" idx="31" hasCustomPrompt="1"/>
          </p:nvPr>
        </p:nvSpPr>
        <p:spPr>
          <a:xfrm>
            <a:off x="6663075" y="2665237"/>
            <a:ext cx="1942206" cy="2287195"/>
          </a:xfrm>
        </p:spPr>
        <p:txBody>
          <a:bodyPr>
            <a:normAutofit/>
          </a:bodyPr>
          <a:lstStyle>
            <a:lvl1pPr marL="0" indent="0">
              <a:spcAft>
                <a:spcPts val="600"/>
              </a:spcAft>
              <a:buFont typeface="Arial" panose="020B0604020202020204" pitchFamily="34" charset="0"/>
              <a:buNone/>
              <a:defRPr sz="1400" b="0" i="0">
                <a:solidFill>
                  <a:srgbClr val="567176"/>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Statistic 3</a:t>
            </a:r>
            <a:endParaRPr lang="en-GB" dirty="0"/>
          </a:p>
        </p:txBody>
      </p:sp>
      <p:sp>
        <p:nvSpPr>
          <p:cNvPr id="15" name="Text Placeholder 7"/>
          <p:cNvSpPr>
            <a:spLocks noGrp="1"/>
          </p:cNvSpPr>
          <p:nvPr>
            <p:ph type="body" sz="quarter" idx="32" hasCustomPrompt="1"/>
          </p:nvPr>
        </p:nvSpPr>
        <p:spPr>
          <a:xfrm>
            <a:off x="2534105" y="1711846"/>
            <a:ext cx="1942206" cy="953391"/>
          </a:xfrm>
        </p:spPr>
        <p:txBody>
          <a:bodyPr>
            <a:normAutofit/>
          </a:bodyPr>
          <a:lstStyle>
            <a:lvl1pPr marL="0" indent="0">
              <a:spcAft>
                <a:spcPts val="600"/>
              </a:spcAft>
              <a:buFont typeface="Arial" panose="020B0604020202020204" pitchFamily="34" charset="0"/>
              <a:buNone/>
              <a:defRPr sz="6200" b="0" i="0">
                <a:solidFill>
                  <a:schemeClr val="bg2">
                    <a:lumMod val="50000"/>
                  </a:schemeClr>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15%</a:t>
            </a:r>
            <a:endParaRPr lang="en-GB" dirty="0"/>
          </a:p>
        </p:txBody>
      </p:sp>
      <p:sp>
        <p:nvSpPr>
          <p:cNvPr id="16" name="Text Placeholder 7"/>
          <p:cNvSpPr>
            <a:spLocks noGrp="1"/>
          </p:cNvSpPr>
          <p:nvPr>
            <p:ph type="body" sz="quarter" idx="33" hasCustomPrompt="1"/>
          </p:nvPr>
        </p:nvSpPr>
        <p:spPr>
          <a:xfrm>
            <a:off x="4550748" y="1711845"/>
            <a:ext cx="1942206" cy="953391"/>
          </a:xfrm>
        </p:spPr>
        <p:txBody>
          <a:bodyPr>
            <a:normAutofit/>
          </a:bodyPr>
          <a:lstStyle>
            <a:lvl1pPr marL="0" indent="0">
              <a:spcAft>
                <a:spcPts val="600"/>
              </a:spcAft>
              <a:buFont typeface="Arial" panose="020B0604020202020204" pitchFamily="34" charset="0"/>
              <a:buNone/>
              <a:defRPr sz="6200" b="0" i="0">
                <a:solidFill>
                  <a:schemeClr val="bg2">
                    <a:lumMod val="50000"/>
                  </a:schemeClr>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189</a:t>
            </a:r>
            <a:endParaRPr lang="en-GB" dirty="0"/>
          </a:p>
        </p:txBody>
      </p:sp>
      <p:sp>
        <p:nvSpPr>
          <p:cNvPr id="17" name="Text Placeholder 7"/>
          <p:cNvSpPr>
            <a:spLocks noGrp="1"/>
          </p:cNvSpPr>
          <p:nvPr>
            <p:ph type="body" sz="quarter" idx="34" hasCustomPrompt="1"/>
          </p:nvPr>
        </p:nvSpPr>
        <p:spPr>
          <a:xfrm>
            <a:off x="6666623" y="1711844"/>
            <a:ext cx="1942206" cy="953391"/>
          </a:xfrm>
        </p:spPr>
        <p:txBody>
          <a:bodyPr>
            <a:normAutofit/>
          </a:bodyPr>
          <a:lstStyle>
            <a:lvl1pPr marL="0" indent="0">
              <a:spcAft>
                <a:spcPts val="600"/>
              </a:spcAft>
              <a:buFont typeface="Arial" panose="020B0604020202020204" pitchFamily="34" charset="0"/>
              <a:buNone/>
              <a:defRPr sz="6200" b="0" i="0">
                <a:solidFill>
                  <a:schemeClr val="bg2">
                    <a:lumMod val="50000"/>
                  </a:schemeClr>
                </a:solidFill>
                <a:latin typeface="Helvetica Neue Regular" charset="0"/>
              </a:defRPr>
            </a:lvl1pPr>
            <a:lvl2pPr marL="457200" indent="0">
              <a:spcAft>
                <a:spcPts val="600"/>
              </a:spcAft>
              <a:buFont typeface="Arial" panose="020B0604020202020204" pitchFamily="34" charset="0"/>
              <a:buNone/>
              <a:defRPr sz="1400">
                <a:solidFill>
                  <a:srgbClr val="567176"/>
                </a:solidFill>
                <a:latin typeface="HelveticaNeueLT Std" panose="020B0804020202020204" pitchFamily="34" charset="0"/>
              </a:defRPr>
            </a:lvl2pPr>
            <a:lvl3pPr marL="914400" indent="0">
              <a:spcAft>
                <a:spcPts val="600"/>
              </a:spcAft>
              <a:buFont typeface="Arial" panose="020B0604020202020204" pitchFamily="34" charset="0"/>
              <a:buNone/>
              <a:defRPr sz="1400">
                <a:solidFill>
                  <a:srgbClr val="567176"/>
                </a:solidFill>
                <a:latin typeface="HelveticaNeueLT Std" panose="020B0804020202020204" pitchFamily="34" charset="0"/>
              </a:defRPr>
            </a:lvl3pPr>
            <a:lvl4pPr marL="1371600" indent="0">
              <a:spcAft>
                <a:spcPts val="600"/>
              </a:spcAft>
              <a:buFont typeface="Arial" panose="020B0604020202020204" pitchFamily="34" charset="0"/>
              <a:buNone/>
              <a:defRPr sz="1400">
                <a:solidFill>
                  <a:srgbClr val="567176"/>
                </a:solidFill>
                <a:latin typeface="HelveticaNeueLT Std" panose="020B0804020202020204" pitchFamily="34" charset="0"/>
              </a:defRPr>
            </a:lvl4pPr>
            <a:lvl5pPr marL="1828800" indent="0">
              <a:spcAft>
                <a:spcPts val="600"/>
              </a:spcAft>
              <a:buFont typeface="Arial" panose="020B0604020202020204" pitchFamily="34" charset="0"/>
              <a:buNone/>
              <a:defRPr sz="1400">
                <a:solidFill>
                  <a:srgbClr val="567176"/>
                </a:solidFill>
                <a:latin typeface="HelveticaNeueLT Std" panose="020B0804020202020204" pitchFamily="34" charset="0"/>
              </a:defRPr>
            </a:lvl5pPr>
          </a:lstStyle>
          <a:p>
            <a:pPr lvl="0"/>
            <a:r>
              <a:rPr lang="en-US" dirty="0" smtClean="0"/>
              <a:t>93%</a:t>
            </a:r>
            <a:endParaRPr lang="en-GB" dirty="0"/>
          </a:p>
        </p:txBody>
      </p:sp>
    </p:spTree>
    <p:extLst>
      <p:ext uri="{BB962C8B-B14F-4D97-AF65-F5344CB8AC3E}">
        <p14:creationId xmlns:p14="http://schemas.microsoft.com/office/powerpoint/2010/main" val="30978014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800">
          <p15:clr>
            <a:srgbClr val="FBAE40"/>
          </p15:clr>
        </p15:guide>
        <p15:guide id="2" pos="2880">
          <p15:clr>
            <a:srgbClr val="FBAE40"/>
          </p15:clr>
        </p15:guide>
        <p15:guide id="3" orient="horz" pos="12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ies 2014">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84406" y="322170"/>
            <a:ext cx="5185353" cy="4050050"/>
          </a:xfrm>
          <a:prstGeom prst="rect">
            <a:avLst/>
          </a:prstGeom>
        </p:spPr>
      </p:pic>
      <p:sp>
        <p:nvSpPr>
          <p:cNvPr id="36" name="Picture Placeholder 4"/>
          <p:cNvSpPr>
            <a:spLocks noGrp="1"/>
          </p:cNvSpPr>
          <p:nvPr>
            <p:ph type="pic" sz="quarter" idx="31"/>
          </p:nvPr>
        </p:nvSpPr>
        <p:spPr>
          <a:xfrm>
            <a:off x="4748073" y="728234"/>
            <a:ext cx="4798864" cy="3478005"/>
          </a:xfrm>
          <a:solidFill>
            <a:srgbClr val="00B0F0"/>
          </a:solidFill>
        </p:spPr>
        <p:txBody>
          <a:bodyPr/>
          <a:lstStyle/>
          <a:p>
            <a:endParaRPr lang="en-US" dirty="0"/>
          </a:p>
        </p:txBody>
      </p:sp>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8" name="Text Placeholder 27"/>
          <p:cNvSpPr>
            <a:spLocks noGrp="1"/>
          </p:cNvSpPr>
          <p:nvPr>
            <p:ph type="body" sz="quarter" idx="25" hasCustomPrompt="1"/>
          </p:nvPr>
        </p:nvSpPr>
        <p:spPr>
          <a:xfrm>
            <a:off x="361615" y="1519008"/>
            <a:ext cx="1931987" cy="354054"/>
          </a:xfrm>
        </p:spPr>
        <p:txBody>
          <a:bodyPr>
            <a:normAutofit/>
          </a:bodyPr>
          <a:lstStyle>
            <a:lvl1pPr marL="0" indent="0" algn="l">
              <a:buNone/>
              <a:defRPr sz="16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Client</a:t>
            </a:r>
            <a:endParaRPr lang="en-US" dirty="0"/>
          </a:p>
        </p:txBody>
      </p:sp>
      <p:sp>
        <p:nvSpPr>
          <p:cNvPr id="24" name="Text Placeholder 27"/>
          <p:cNvSpPr>
            <a:spLocks noGrp="1"/>
          </p:cNvSpPr>
          <p:nvPr>
            <p:ph type="body" sz="quarter" idx="27" hasCustomPrompt="1"/>
          </p:nvPr>
        </p:nvSpPr>
        <p:spPr>
          <a:xfrm>
            <a:off x="364385" y="1821036"/>
            <a:ext cx="1931987" cy="804719"/>
          </a:xfrm>
        </p:spPr>
        <p:txBody>
          <a:bodyPr>
            <a:normAutofit/>
          </a:bodyPr>
          <a:lstStyle>
            <a:lvl1pPr marL="0" indent="0" algn="l">
              <a:buNone/>
              <a:defRPr sz="12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John Doe Enterprises</a:t>
            </a:r>
            <a:endParaRPr lang="en-US" dirty="0"/>
          </a:p>
        </p:txBody>
      </p:sp>
      <p:sp>
        <p:nvSpPr>
          <p:cNvPr id="25" name="Text Placeholder 27"/>
          <p:cNvSpPr>
            <a:spLocks noGrp="1"/>
          </p:cNvSpPr>
          <p:nvPr>
            <p:ph type="body" sz="quarter" idx="28" hasCustomPrompt="1"/>
          </p:nvPr>
        </p:nvSpPr>
        <p:spPr>
          <a:xfrm>
            <a:off x="364388" y="2739526"/>
            <a:ext cx="1931987" cy="354054"/>
          </a:xfrm>
        </p:spPr>
        <p:txBody>
          <a:bodyPr>
            <a:normAutofit/>
          </a:bodyPr>
          <a:lstStyle>
            <a:lvl1pPr marL="0" indent="0" algn="l">
              <a:buNone/>
              <a:defRPr sz="16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Project</a:t>
            </a:r>
            <a:endParaRPr lang="en-US" dirty="0"/>
          </a:p>
        </p:txBody>
      </p:sp>
      <p:sp>
        <p:nvSpPr>
          <p:cNvPr id="26" name="Text Placeholder 27"/>
          <p:cNvSpPr>
            <a:spLocks noGrp="1"/>
          </p:cNvSpPr>
          <p:nvPr>
            <p:ph type="body" sz="quarter" idx="29" hasCustomPrompt="1"/>
          </p:nvPr>
        </p:nvSpPr>
        <p:spPr>
          <a:xfrm>
            <a:off x="367158" y="3041555"/>
            <a:ext cx="1931987" cy="354054"/>
          </a:xfrm>
        </p:spPr>
        <p:txBody>
          <a:bodyPr>
            <a:normAutofit/>
          </a:bodyPr>
          <a:lstStyle>
            <a:lvl1pPr marL="0" indent="0" algn="l">
              <a:buNone/>
              <a:defRPr sz="12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Project description</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643916" y="977602"/>
            <a:ext cx="2120662" cy="4050050"/>
          </a:xfrm>
          <a:prstGeom prst="rect">
            <a:avLst/>
          </a:prstGeom>
        </p:spPr>
      </p:pic>
      <p:sp>
        <p:nvSpPr>
          <p:cNvPr id="5" name="Picture Placeholder 4"/>
          <p:cNvSpPr>
            <a:spLocks noGrp="1"/>
          </p:cNvSpPr>
          <p:nvPr>
            <p:ph type="pic" sz="quarter" idx="30"/>
          </p:nvPr>
        </p:nvSpPr>
        <p:spPr>
          <a:xfrm>
            <a:off x="2817813" y="1404562"/>
            <a:ext cx="1773936" cy="3191256"/>
          </a:xfrm>
          <a:solidFill>
            <a:srgbClr val="92D050"/>
          </a:solidFill>
        </p:spPr>
        <p:txBody>
          <a:bodyPr/>
          <a:lstStyle/>
          <a:p>
            <a:endParaRPr lang="en-US"/>
          </a:p>
        </p:txBody>
      </p:sp>
    </p:spTree>
    <p:extLst>
      <p:ext uri="{BB962C8B-B14F-4D97-AF65-F5344CB8AC3E}">
        <p14:creationId xmlns:p14="http://schemas.microsoft.com/office/powerpoint/2010/main" val="276856360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ase Studies 2014">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23" name="Rectangle 22"/>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p:cNvSpPr>
            <a:spLocks noGrp="1"/>
          </p:cNvSpPr>
          <p:nvPr>
            <p:ph type="dt" sz="half" idx="19"/>
          </p:nvPr>
        </p:nvSpPr>
        <p:spPr/>
        <p:txBody>
          <a:bodyPr/>
          <a:lstStyle/>
          <a:p>
            <a:fld id="{FA52E8A4-B6C8-4346-ADD1-84C6930EF6A5}" type="datetimeFigureOut">
              <a:rPr lang="en-GB" smtClean="0"/>
              <a:pPr/>
              <a:t>05/11/2016</a:t>
            </a:fld>
            <a:endParaRPr lang="en-GB"/>
          </a:p>
        </p:txBody>
      </p:sp>
      <p:sp>
        <p:nvSpPr>
          <p:cNvPr id="8" name="Footer Placeholder 7"/>
          <p:cNvSpPr>
            <a:spLocks noGrp="1"/>
          </p:cNvSpPr>
          <p:nvPr>
            <p:ph type="ftr" sz="quarter" idx="20"/>
          </p:nvPr>
        </p:nvSpPr>
        <p:spPr/>
        <p:txBody>
          <a:bodyPr/>
          <a:lstStyle/>
          <a:p>
            <a:endParaRPr lang="en-GB"/>
          </a:p>
        </p:txBody>
      </p:sp>
      <p:sp>
        <p:nvSpPr>
          <p:cNvPr id="10" name="Slide Number Placeholder 9"/>
          <p:cNvSpPr>
            <a:spLocks noGrp="1"/>
          </p:cNvSpPr>
          <p:nvPr>
            <p:ph type="sldNum" sz="quarter" idx="21"/>
          </p:nvPr>
        </p:nvSpPr>
        <p:spPr/>
        <p:txBody>
          <a:bodyPr/>
          <a:lstStyle/>
          <a:p>
            <a:fld id="{FA56ABA4-253D-44E9-97A8-82E0FB6AF783}" type="slidenum">
              <a:rPr lang="en-GB" smtClean="0"/>
              <a:pPr/>
              <a:t>‹#›</a:t>
            </a:fld>
            <a:endParaRPr lang="en-GB"/>
          </a:p>
        </p:txBody>
      </p:sp>
      <p:sp>
        <p:nvSpPr>
          <p:cNvPr id="28" name="Text Placeholder 27"/>
          <p:cNvSpPr>
            <a:spLocks noGrp="1"/>
          </p:cNvSpPr>
          <p:nvPr>
            <p:ph type="body" sz="quarter" idx="25" hasCustomPrompt="1"/>
          </p:nvPr>
        </p:nvSpPr>
        <p:spPr>
          <a:xfrm>
            <a:off x="361615" y="1519008"/>
            <a:ext cx="1931987" cy="354054"/>
          </a:xfrm>
        </p:spPr>
        <p:txBody>
          <a:bodyPr>
            <a:normAutofit/>
          </a:bodyPr>
          <a:lstStyle>
            <a:lvl1pPr marL="0" indent="0" algn="l">
              <a:buNone/>
              <a:defRPr sz="16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Client</a:t>
            </a:r>
            <a:endParaRPr lang="en-US" dirty="0"/>
          </a:p>
        </p:txBody>
      </p:sp>
      <p:sp>
        <p:nvSpPr>
          <p:cNvPr id="24" name="Text Placeholder 27"/>
          <p:cNvSpPr>
            <a:spLocks noGrp="1"/>
          </p:cNvSpPr>
          <p:nvPr>
            <p:ph type="body" sz="quarter" idx="27" hasCustomPrompt="1"/>
          </p:nvPr>
        </p:nvSpPr>
        <p:spPr>
          <a:xfrm>
            <a:off x="364385" y="1821036"/>
            <a:ext cx="1931987" cy="804719"/>
          </a:xfrm>
        </p:spPr>
        <p:txBody>
          <a:bodyPr>
            <a:normAutofit/>
          </a:bodyPr>
          <a:lstStyle>
            <a:lvl1pPr marL="0" indent="0" algn="l">
              <a:buNone/>
              <a:defRPr sz="12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John Doe Enterprises</a:t>
            </a:r>
            <a:endParaRPr lang="en-US" dirty="0"/>
          </a:p>
        </p:txBody>
      </p:sp>
      <p:sp>
        <p:nvSpPr>
          <p:cNvPr id="25" name="Text Placeholder 27"/>
          <p:cNvSpPr>
            <a:spLocks noGrp="1"/>
          </p:cNvSpPr>
          <p:nvPr>
            <p:ph type="body" sz="quarter" idx="28" hasCustomPrompt="1"/>
          </p:nvPr>
        </p:nvSpPr>
        <p:spPr>
          <a:xfrm>
            <a:off x="364388" y="2739526"/>
            <a:ext cx="1931987" cy="354054"/>
          </a:xfrm>
        </p:spPr>
        <p:txBody>
          <a:bodyPr>
            <a:normAutofit/>
          </a:bodyPr>
          <a:lstStyle>
            <a:lvl1pPr marL="0" indent="0" algn="l">
              <a:buNone/>
              <a:defRPr sz="16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Project</a:t>
            </a:r>
            <a:endParaRPr lang="en-US" dirty="0"/>
          </a:p>
        </p:txBody>
      </p:sp>
      <p:sp>
        <p:nvSpPr>
          <p:cNvPr id="26" name="Text Placeholder 27"/>
          <p:cNvSpPr>
            <a:spLocks noGrp="1"/>
          </p:cNvSpPr>
          <p:nvPr>
            <p:ph type="body" sz="quarter" idx="29" hasCustomPrompt="1"/>
          </p:nvPr>
        </p:nvSpPr>
        <p:spPr>
          <a:xfrm>
            <a:off x="367158" y="3041555"/>
            <a:ext cx="1931987" cy="354054"/>
          </a:xfrm>
        </p:spPr>
        <p:txBody>
          <a:bodyPr>
            <a:normAutofit/>
          </a:bodyPr>
          <a:lstStyle>
            <a:lvl1pPr marL="0" indent="0" algn="l">
              <a:buNone/>
              <a:defRPr sz="1200" b="0" i="0">
                <a:solidFill>
                  <a:srgbClr val="344447"/>
                </a:solidFill>
                <a:latin typeface="Helvetica Neue Regular" charset="0"/>
              </a:defRPr>
            </a:lvl1pPr>
            <a:lvl2pPr>
              <a:defRPr>
                <a:latin typeface="HelveticaNeueLT Std" panose="020B0604020202020204" pitchFamily="34" charset="0"/>
              </a:defRPr>
            </a:lvl2pPr>
            <a:lvl3pPr>
              <a:defRPr>
                <a:latin typeface="HelveticaNeueLT Std" panose="020B0604020202020204" pitchFamily="34" charset="0"/>
              </a:defRPr>
            </a:lvl3pPr>
            <a:lvl4pPr>
              <a:defRPr>
                <a:latin typeface="HelveticaNeueLT Std" panose="020B0604020202020204" pitchFamily="34" charset="0"/>
              </a:defRPr>
            </a:lvl4pPr>
            <a:lvl5pPr>
              <a:defRPr>
                <a:latin typeface="HelveticaNeueLT Std" panose="020B0604020202020204" pitchFamily="34" charset="0"/>
              </a:defRPr>
            </a:lvl5pPr>
          </a:lstStyle>
          <a:p>
            <a:pPr lvl="0"/>
            <a:r>
              <a:rPr lang="en-US" dirty="0" smtClean="0"/>
              <a:t>Project description</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643916" y="977602"/>
            <a:ext cx="2120662" cy="4050050"/>
          </a:xfrm>
          <a:prstGeom prst="rect">
            <a:avLst/>
          </a:prstGeom>
        </p:spPr>
      </p:pic>
      <p:sp>
        <p:nvSpPr>
          <p:cNvPr id="5" name="Picture Placeholder 4"/>
          <p:cNvSpPr>
            <a:spLocks noGrp="1"/>
          </p:cNvSpPr>
          <p:nvPr>
            <p:ph type="pic" sz="quarter" idx="30"/>
          </p:nvPr>
        </p:nvSpPr>
        <p:spPr>
          <a:xfrm>
            <a:off x="2817813" y="1404562"/>
            <a:ext cx="1773936" cy="3191256"/>
          </a:xfrm>
          <a:solidFill>
            <a:srgbClr val="92D050"/>
          </a:solidFill>
        </p:spPr>
        <p:txBody>
          <a:bodyPr/>
          <a:lstStyle/>
          <a:p>
            <a:endParaRPr lang="en-US"/>
          </a:p>
        </p:txBody>
      </p: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613190" y="977602"/>
            <a:ext cx="2120662" cy="4050050"/>
          </a:xfrm>
          <a:prstGeom prst="rect">
            <a:avLst/>
          </a:prstGeom>
        </p:spPr>
      </p:pic>
      <p:sp>
        <p:nvSpPr>
          <p:cNvPr id="17" name="Picture Placeholder 4"/>
          <p:cNvSpPr>
            <a:spLocks noGrp="1"/>
          </p:cNvSpPr>
          <p:nvPr>
            <p:ph type="pic" sz="quarter" idx="31"/>
          </p:nvPr>
        </p:nvSpPr>
        <p:spPr>
          <a:xfrm>
            <a:off x="4787087" y="1404562"/>
            <a:ext cx="1773936" cy="3191256"/>
          </a:xfrm>
          <a:solidFill>
            <a:srgbClr val="92D050"/>
          </a:solidFill>
        </p:spPr>
        <p:txBody>
          <a:bodyPr/>
          <a:lstStyle/>
          <a:p>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82464" y="977602"/>
            <a:ext cx="2120662" cy="4050050"/>
          </a:xfrm>
          <a:prstGeom prst="rect">
            <a:avLst/>
          </a:prstGeom>
        </p:spPr>
      </p:pic>
      <p:sp>
        <p:nvSpPr>
          <p:cNvPr id="19" name="Picture Placeholder 4"/>
          <p:cNvSpPr>
            <a:spLocks noGrp="1"/>
          </p:cNvSpPr>
          <p:nvPr>
            <p:ph type="pic" sz="quarter" idx="32"/>
          </p:nvPr>
        </p:nvSpPr>
        <p:spPr>
          <a:xfrm>
            <a:off x="6756361" y="1404562"/>
            <a:ext cx="1773936" cy="3191256"/>
          </a:xfrm>
          <a:solidFill>
            <a:srgbClr val="92D050"/>
          </a:solidFill>
        </p:spPr>
        <p:txBody>
          <a:bodyPr/>
          <a:lstStyle/>
          <a:p>
            <a:endParaRPr lang="en-US"/>
          </a:p>
        </p:txBody>
      </p:sp>
    </p:spTree>
    <p:extLst>
      <p:ext uri="{BB962C8B-B14F-4D97-AF65-F5344CB8AC3E}">
        <p14:creationId xmlns:p14="http://schemas.microsoft.com/office/powerpoint/2010/main" val="191873799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7" name="Rectangle 6"/>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 Grey Lar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2883" y="1680882"/>
            <a:ext cx="8753881" cy="3207124"/>
          </a:xfrm>
        </p:spPr>
        <p:txBody>
          <a:bodyPr anchor="t" anchorCtr="0">
            <a:noAutofit/>
          </a:bodyPr>
          <a:lstStyle>
            <a:lvl1pPr algn="l">
              <a:lnSpc>
                <a:spcPts val="9000"/>
              </a:lnSpc>
              <a:defRPr sz="9400" b="0" i="0" cap="none" baseline="0">
                <a:solidFill>
                  <a:schemeClr val="bg1"/>
                </a:solidFill>
                <a:latin typeface="Helvetica Neue Regular" charset="0"/>
              </a:defRPr>
            </a:lvl1pPr>
          </a:lstStyle>
          <a:p>
            <a:r>
              <a:rPr lang="en-US" dirty="0" smtClean="0"/>
              <a:t>Add your title here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173143503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Alt">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pic>
        <p:nvPicPr>
          <p:cNvPr id="7" name="Content Placeholder 17" descr="team-pic.png"/>
          <p:cNvPicPr>
            <a:picLocks noChangeAspect="1"/>
          </p:cNvPicPr>
          <p:nvPr userDrawn="1"/>
        </p:nvPicPr>
        <p:blipFill>
          <a:blip r:embed="rId2" cstate="print"/>
          <a:stretch>
            <a:fillRect/>
          </a:stretch>
        </p:blipFill>
        <p:spPr>
          <a:xfrm>
            <a:off x="546453" y="1159439"/>
            <a:ext cx="4053648" cy="2284653"/>
          </a:xfrm>
          <a:prstGeom prst="rect">
            <a:avLst/>
          </a:prstGeom>
        </p:spPr>
      </p:pic>
      <p:sp>
        <p:nvSpPr>
          <p:cNvPr id="8" name="Rectangle 7"/>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976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Biog">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82296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8" name="Text Placeholder 7"/>
          <p:cNvSpPr>
            <a:spLocks noGrp="1"/>
          </p:cNvSpPr>
          <p:nvPr>
            <p:ph type="body" sz="quarter" idx="13"/>
          </p:nvPr>
        </p:nvSpPr>
        <p:spPr>
          <a:xfrm>
            <a:off x="4163715" y="2073833"/>
            <a:ext cx="4489450" cy="3006181"/>
          </a:xfrm>
        </p:spPr>
        <p:txBody>
          <a:bodyPr>
            <a:normAutofit/>
          </a:bodyPr>
          <a:lstStyle>
            <a:lvl1pPr marL="0" indent="0">
              <a:buFont typeface="Arial" panose="020B0604020202020204" pitchFamily="34" charset="0"/>
              <a:buNone/>
              <a:defRPr sz="1400" b="0" i="0">
                <a:latin typeface="Helvetica Neue Regular" charset="0"/>
              </a:defRPr>
            </a:lvl1pPr>
            <a:lvl2pPr marL="457200" indent="0">
              <a:buFont typeface="Arial" panose="020B0604020202020204" pitchFamily="34" charset="0"/>
              <a:buNone/>
              <a:defRPr sz="1400">
                <a:latin typeface="HelveticaNeueLT Std" panose="020B0804020202020204" pitchFamily="34" charset="0"/>
              </a:defRPr>
            </a:lvl2pPr>
            <a:lvl3pPr marL="914400" indent="0">
              <a:buFont typeface="Arial" panose="020B0604020202020204" pitchFamily="34" charset="0"/>
              <a:buNone/>
              <a:defRPr sz="1400">
                <a:latin typeface="HelveticaNeueLT Std" panose="020B0804020202020204" pitchFamily="34" charset="0"/>
              </a:defRPr>
            </a:lvl3pPr>
            <a:lvl4pPr marL="1371600" indent="0">
              <a:buFont typeface="Arial" panose="020B0604020202020204" pitchFamily="34" charset="0"/>
              <a:buNone/>
              <a:defRPr sz="1400">
                <a:latin typeface="HelveticaNeueLT Std" panose="020B0804020202020204" pitchFamily="34" charset="0"/>
              </a:defRPr>
            </a:lvl4pPr>
            <a:lvl5pPr marL="1828800" indent="0">
              <a:buFont typeface="Arial" panose="020B0604020202020204" pitchFamily="34" charset="0"/>
              <a:buNone/>
              <a:defRPr sz="1400">
                <a:latin typeface="HelveticaNeueLT Std" panose="020B0804020202020204" pitchFamily="34" charset="0"/>
              </a:defRPr>
            </a:lvl5pPr>
          </a:lstStyle>
          <a:p>
            <a:pPr lvl="0"/>
            <a:r>
              <a:rPr lang="en-US" dirty="0" smtClean="0"/>
              <a:t>Click to edit Master text styles</a:t>
            </a:r>
          </a:p>
        </p:txBody>
      </p:sp>
      <p:sp>
        <p:nvSpPr>
          <p:cNvPr id="10" name="Text Placeholder 9"/>
          <p:cNvSpPr>
            <a:spLocks noGrp="1"/>
          </p:cNvSpPr>
          <p:nvPr>
            <p:ph type="body" sz="quarter" idx="14" hasCustomPrompt="1"/>
          </p:nvPr>
        </p:nvSpPr>
        <p:spPr>
          <a:xfrm>
            <a:off x="4157663" y="1320278"/>
            <a:ext cx="4427537" cy="415925"/>
          </a:xfrm>
        </p:spPr>
        <p:txBody>
          <a:bodyPr>
            <a:noAutofit/>
          </a:bodyPr>
          <a:lstStyle>
            <a:lvl1pPr>
              <a:buNone/>
              <a:defRPr sz="1600" b="0" i="0" cap="all" baseline="0">
                <a:latin typeface="Helvetica Neue Regular"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name</a:t>
            </a:r>
            <a:endParaRPr lang="en-GB" dirty="0"/>
          </a:p>
        </p:txBody>
      </p:sp>
      <p:sp>
        <p:nvSpPr>
          <p:cNvPr id="11" name="Text Placeholder 9"/>
          <p:cNvSpPr>
            <a:spLocks noGrp="1"/>
          </p:cNvSpPr>
          <p:nvPr>
            <p:ph type="body" sz="quarter" idx="15" hasCustomPrompt="1"/>
          </p:nvPr>
        </p:nvSpPr>
        <p:spPr>
          <a:xfrm>
            <a:off x="4166124" y="1658952"/>
            <a:ext cx="4427537" cy="415925"/>
          </a:xfrm>
        </p:spPr>
        <p:txBody>
          <a:bodyPr>
            <a:noAutofit/>
          </a:bodyPr>
          <a:lstStyle>
            <a:lvl1pPr>
              <a:buNone/>
              <a:defRPr sz="1600" b="0" i="0" cap="none" baseline="0">
                <a:solidFill>
                  <a:schemeClr val="bg1">
                    <a:lumMod val="50000"/>
                  </a:schemeClr>
                </a:solidFill>
                <a:latin typeface="Helvetica Neue Regular" charset="0"/>
              </a:defRPr>
            </a:lvl1pPr>
            <a:lvl2pPr>
              <a:buNone/>
              <a:defRPr sz="1600" cap="all" baseline="0">
                <a:latin typeface="Helvetica Neue" pitchFamily="2" charset="0"/>
              </a:defRPr>
            </a:lvl2pPr>
            <a:lvl3pPr>
              <a:buNone/>
              <a:defRPr sz="1600" cap="all" baseline="0">
                <a:latin typeface="Helvetica Neue" pitchFamily="2" charset="0"/>
              </a:defRPr>
            </a:lvl3pPr>
            <a:lvl4pPr>
              <a:buNone/>
              <a:defRPr sz="1600" cap="all" baseline="0">
                <a:latin typeface="Helvetica Neue" pitchFamily="2" charset="0"/>
              </a:defRPr>
            </a:lvl4pPr>
            <a:lvl5pPr>
              <a:buNone/>
              <a:defRPr sz="1600" cap="all" baseline="0">
                <a:latin typeface="Helvetica Neue" pitchFamily="2" charset="0"/>
              </a:defRPr>
            </a:lvl5pPr>
          </a:lstStyle>
          <a:p>
            <a:pPr lvl="0"/>
            <a:r>
              <a:rPr lang="en-US" dirty="0" smtClean="0"/>
              <a:t>Team player title</a:t>
            </a:r>
            <a:endParaRPr lang="en-GB" dirty="0"/>
          </a:p>
        </p:txBody>
      </p:sp>
      <p:sp>
        <p:nvSpPr>
          <p:cNvPr id="9" name="Rectangle 8"/>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442874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creen 1">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3100043"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941934" y="598161"/>
            <a:ext cx="6003583" cy="4404717"/>
          </a:xfrm>
          <a:prstGeom prst="rect">
            <a:avLst/>
          </a:prstGeom>
        </p:spPr>
      </p:pic>
      <p:sp>
        <p:nvSpPr>
          <p:cNvPr id="10" name="Picture Placeholder 9"/>
          <p:cNvSpPr>
            <a:spLocks noGrp="1"/>
          </p:cNvSpPr>
          <p:nvPr>
            <p:ph type="pic" sz="quarter" idx="13"/>
          </p:nvPr>
        </p:nvSpPr>
        <p:spPr>
          <a:xfrm>
            <a:off x="3331066" y="977353"/>
            <a:ext cx="5104800" cy="3333600"/>
          </a:xfrm>
        </p:spPr>
        <p:txBody>
          <a:bodyPr/>
          <a:lstStyle/>
          <a:p>
            <a:r>
              <a:rPr lang="en-US" smtClean="0"/>
              <a:t>Click icon to add picture</a:t>
            </a:r>
            <a:endParaRPr lang="en-GB"/>
          </a:p>
        </p:txBody>
      </p:sp>
      <p:sp>
        <p:nvSpPr>
          <p:cNvPr id="12" name="Text Placeholder 11"/>
          <p:cNvSpPr>
            <a:spLocks noGrp="1"/>
          </p:cNvSpPr>
          <p:nvPr>
            <p:ph type="body" sz="quarter" idx="14"/>
          </p:nvPr>
        </p:nvSpPr>
        <p:spPr>
          <a:xfrm>
            <a:off x="472560" y="1511301"/>
            <a:ext cx="2162690" cy="236384"/>
          </a:xfrm>
          <a:solidFill>
            <a:schemeClr val="bg2">
              <a:lumMod val="50000"/>
            </a:schemeClr>
          </a:solidFill>
        </p:spPr>
        <p:txBody>
          <a:bodyPr tIns="32400" anchor="t" anchorCtr="0">
            <a:noAutofit/>
          </a:bodyPr>
          <a:lstStyle>
            <a:lvl1pPr marL="0" indent="0">
              <a:buNone/>
              <a:defRPr sz="1200" b="0" i="0" cap="all" baseline="0">
                <a:solidFill>
                  <a:schemeClr val="bg1"/>
                </a:solidFill>
                <a:latin typeface="Helvetica Neue Regular" charset="0"/>
              </a:defRPr>
            </a:lvl1pPr>
            <a:lvl2pPr marL="0" indent="0">
              <a:buNone/>
              <a:defRPr sz="1200" b="0" i="0" cap="all" baseline="0">
                <a:solidFill>
                  <a:schemeClr val="bg1"/>
                </a:solidFill>
                <a:latin typeface="Helvetica Neue Regular" charset="0"/>
              </a:defRPr>
            </a:lvl2pPr>
            <a:lvl3pPr marL="0" indent="0">
              <a:buNone/>
              <a:defRPr sz="1200" b="0" i="0" cap="all" baseline="0">
                <a:solidFill>
                  <a:schemeClr val="bg1"/>
                </a:solidFill>
                <a:latin typeface="Helvetica Neue Regular" charset="0"/>
              </a:defRPr>
            </a:lvl3pPr>
            <a:lvl4pPr marL="0" indent="0">
              <a:buNone/>
              <a:defRPr sz="1200" b="0" i="0" cap="all" baseline="0">
                <a:solidFill>
                  <a:schemeClr val="bg1"/>
                </a:solidFill>
                <a:latin typeface="Helvetica Neue Regular" charset="0"/>
              </a:defRPr>
            </a:lvl4pPr>
            <a:lvl5pPr marL="0" indent="0">
              <a:buNone/>
              <a:defRPr sz="1200" b="0" i="0" cap="all" baseline="0">
                <a:solidFill>
                  <a:schemeClr val="bg1"/>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3332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creen iphone">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749921"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pic>
        <p:nvPicPr>
          <p:cNvPr id="7" name="Picture 6"/>
          <p:cNvPicPr>
            <a:picLocks noChangeAspect="1"/>
          </p:cNvPicPr>
          <p:nvPr userDrawn="1"/>
        </p:nvPicPr>
        <p:blipFill>
          <a:blip r:embed="rId2" cstate="print"/>
          <a:stretch>
            <a:fillRect/>
          </a:stretch>
        </p:blipFill>
        <p:spPr>
          <a:xfrm>
            <a:off x="4768089" y="598161"/>
            <a:ext cx="2351272" cy="4404717"/>
          </a:xfrm>
          <a:prstGeom prst="rect">
            <a:avLst/>
          </a:prstGeom>
        </p:spPr>
      </p:pic>
      <p:sp>
        <p:nvSpPr>
          <p:cNvPr id="10" name="Picture Placeholder 9"/>
          <p:cNvSpPr>
            <a:spLocks noGrp="1"/>
          </p:cNvSpPr>
          <p:nvPr>
            <p:ph type="pic" sz="quarter" idx="13"/>
          </p:nvPr>
        </p:nvSpPr>
        <p:spPr>
          <a:xfrm>
            <a:off x="5130800" y="1509486"/>
            <a:ext cx="1574800" cy="2358572"/>
          </a:xfrm>
        </p:spPr>
        <p:txBody>
          <a:bodyPr/>
          <a:lstStyle/>
          <a:p>
            <a:r>
              <a:rPr lang="en-US" smtClean="0"/>
              <a:t>Click icon to add picture</a:t>
            </a:r>
            <a:endParaRPr lang="en-GB"/>
          </a:p>
        </p:txBody>
      </p:sp>
      <p:sp>
        <p:nvSpPr>
          <p:cNvPr id="12" name="Text Placeholder 11"/>
          <p:cNvSpPr>
            <a:spLocks noGrp="1"/>
          </p:cNvSpPr>
          <p:nvPr>
            <p:ph type="body" sz="quarter" idx="14"/>
          </p:nvPr>
        </p:nvSpPr>
        <p:spPr>
          <a:xfrm>
            <a:off x="472560" y="1511301"/>
            <a:ext cx="2162690" cy="236384"/>
          </a:xfrm>
          <a:solidFill>
            <a:schemeClr val="bg2">
              <a:lumMod val="50000"/>
            </a:schemeClr>
          </a:solidFill>
        </p:spPr>
        <p:txBody>
          <a:bodyPr tIns="32400" anchor="t" anchorCtr="0">
            <a:noAutofit/>
          </a:bodyPr>
          <a:lstStyle>
            <a:lvl1pPr marL="0" indent="0">
              <a:buNone/>
              <a:defRPr sz="1200" b="0" i="0" cap="all" baseline="0">
                <a:solidFill>
                  <a:schemeClr val="bg1"/>
                </a:solidFill>
                <a:latin typeface="Helvetica Neue Regular" charset="0"/>
              </a:defRPr>
            </a:lvl1pPr>
            <a:lvl2pPr marL="0" indent="0">
              <a:buNone/>
              <a:defRPr sz="1200" b="0" i="0" cap="all" baseline="0">
                <a:solidFill>
                  <a:schemeClr val="bg1"/>
                </a:solidFill>
                <a:latin typeface="Helvetica Neue Regular" charset="0"/>
              </a:defRPr>
            </a:lvl2pPr>
            <a:lvl3pPr marL="0" indent="0">
              <a:buNone/>
              <a:defRPr sz="1200" b="0" i="0" cap="all" baseline="0">
                <a:solidFill>
                  <a:schemeClr val="bg1"/>
                </a:solidFill>
                <a:latin typeface="Helvetica Neue Regular" charset="0"/>
              </a:defRPr>
            </a:lvl3pPr>
            <a:lvl4pPr marL="0" indent="0">
              <a:buNone/>
              <a:defRPr sz="1200" b="0" i="0" cap="all" baseline="0">
                <a:solidFill>
                  <a:schemeClr val="bg1"/>
                </a:solidFill>
                <a:latin typeface="Helvetica Neue Regular" charset="0"/>
              </a:defRPr>
            </a:lvl4pPr>
            <a:lvl5pPr marL="0" indent="0">
              <a:buNone/>
              <a:defRPr sz="1200" b="0" i="0" cap="all" baseline="0">
                <a:solidFill>
                  <a:schemeClr val="bg1"/>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3332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rowser">
    <p:spTree>
      <p:nvGrpSpPr>
        <p:cNvPr id="1" name=""/>
        <p:cNvGrpSpPr/>
        <p:nvPr/>
      </p:nvGrpSpPr>
      <p:grpSpPr>
        <a:xfrm>
          <a:off x="0" y="0"/>
          <a:ext cx="0" cy="0"/>
          <a:chOff x="0" y="0"/>
          <a:chExt cx="0" cy="0"/>
        </a:xfrm>
      </p:grpSpPr>
      <p:sp>
        <p:nvSpPr>
          <p:cNvPr id="2" name="Title 1"/>
          <p:cNvSpPr>
            <a:spLocks noGrp="1"/>
          </p:cNvSpPr>
          <p:nvPr>
            <p:ph type="title"/>
          </p:nvPr>
        </p:nvSpPr>
        <p:spPr>
          <a:xfrm>
            <a:off x="361614" y="460281"/>
            <a:ext cx="2904100" cy="952500"/>
          </a:xfrm>
        </p:spPr>
        <p:txBody>
          <a:bodyPr anchor="t" anchorCtr="0"/>
          <a:lstStyle>
            <a:lvl1pPr>
              <a:lnSpc>
                <a:spcPts val="2300"/>
              </a:lnSpc>
              <a:defRPr sz="2800"/>
            </a:lvl1pPr>
          </a:lstStyle>
          <a:p>
            <a:r>
              <a:rPr lang="en-US" dirty="0" smtClean="0"/>
              <a:t>Click to edit Master title style</a:t>
            </a:r>
            <a:endParaRPr lang="en-GB" dirty="0"/>
          </a:p>
        </p:txBody>
      </p:sp>
      <p:sp>
        <p:nvSpPr>
          <p:cNvPr id="3" name="Content Placeholder 2"/>
          <p:cNvSpPr>
            <a:spLocks noGrp="1"/>
          </p:cNvSpPr>
          <p:nvPr>
            <p:ph idx="1"/>
          </p:nvPr>
        </p:nvSpPr>
        <p:spPr>
          <a:xfrm>
            <a:off x="360994" y="1775942"/>
            <a:ext cx="2124109" cy="2803442"/>
          </a:xfrm>
          <a:ln>
            <a:noFill/>
          </a:ln>
        </p:spPr>
        <p:txBody>
          <a:bodyPr>
            <a:noAutofit/>
          </a:bodyPr>
          <a:lstStyle>
            <a:lvl1pPr marL="0" indent="0">
              <a:buNone/>
              <a:defRPr sz="1400">
                <a:solidFill>
                  <a:srgbClr val="344447"/>
                </a:solidFill>
              </a:defRPr>
            </a:lvl1pPr>
            <a:lvl2pPr marL="0" indent="0">
              <a:buNone/>
              <a:defRPr sz="1400">
                <a:solidFill>
                  <a:srgbClr val="344447"/>
                </a:solidFill>
              </a:defRPr>
            </a:lvl2pPr>
            <a:lvl3pPr marL="0" indent="0">
              <a:buNone/>
              <a:defRPr sz="1400">
                <a:solidFill>
                  <a:srgbClr val="344447"/>
                </a:solidFill>
              </a:defRPr>
            </a:lvl3pPr>
            <a:lvl4pPr marL="0" indent="0">
              <a:buNone/>
              <a:defRPr sz="1400">
                <a:solidFill>
                  <a:srgbClr val="344447"/>
                </a:solidFill>
              </a:defRPr>
            </a:lvl4pPr>
            <a:lvl5pPr marL="0" indent="0">
              <a:buNone/>
              <a:defRPr sz="1400">
                <a:solidFill>
                  <a:srgbClr val="34444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12" name="Text Placeholder 11"/>
          <p:cNvSpPr>
            <a:spLocks noGrp="1"/>
          </p:cNvSpPr>
          <p:nvPr>
            <p:ph type="body" sz="quarter" idx="14"/>
          </p:nvPr>
        </p:nvSpPr>
        <p:spPr>
          <a:xfrm>
            <a:off x="472560" y="1511301"/>
            <a:ext cx="2162690" cy="236384"/>
          </a:xfrm>
          <a:solidFill>
            <a:schemeClr val="bg2">
              <a:lumMod val="50000"/>
            </a:schemeClr>
          </a:solidFill>
        </p:spPr>
        <p:txBody>
          <a:bodyPr tIns="32400" anchor="t" anchorCtr="0">
            <a:noAutofit/>
          </a:bodyPr>
          <a:lstStyle>
            <a:lvl1pPr marL="0" indent="0">
              <a:buNone/>
              <a:defRPr sz="1200" b="0" i="0" cap="all" baseline="0">
                <a:solidFill>
                  <a:schemeClr val="bg1"/>
                </a:solidFill>
                <a:latin typeface="Helvetica Neue Regular" charset="0"/>
              </a:defRPr>
            </a:lvl1pPr>
            <a:lvl2pPr marL="0" indent="0">
              <a:buNone/>
              <a:defRPr sz="1200" b="0" i="0" cap="all" baseline="0">
                <a:solidFill>
                  <a:schemeClr val="bg1"/>
                </a:solidFill>
                <a:latin typeface="Helvetica Neue Regular" charset="0"/>
              </a:defRPr>
            </a:lvl2pPr>
            <a:lvl3pPr marL="0" indent="0">
              <a:buNone/>
              <a:defRPr sz="1200" b="0" i="0" cap="all" baseline="0">
                <a:solidFill>
                  <a:schemeClr val="bg1"/>
                </a:solidFill>
                <a:latin typeface="Helvetica Neue Regular" charset="0"/>
              </a:defRPr>
            </a:lvl3pPr>
            <a:lvl4pPr marL="0" indent="0">
              <a:buNone/>
              <a:defRPr sz="1200" b="0" i="0" cap="all" baseline="0">
                <a:solidFill>
                  <a:schemeClr val="bg1"/>
                </a:solidFill>
                <a:latin typeface="Helvetica Neue Regular" charset="0"/>
              </a:defRPr>
            </a:lvl4pPr>
            <a:lvl5pPr marL="0" indent="0">
              <a:buNone/>
              <a:defRPr sz="1200" b="0" i="0" cap="all" baseline="0">
                <a:solidFill>
                  <a:schemeClr val="bg1"/>
                </a:solidFill>
                <a:latin typeface="Helvetica Neue Regula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02423" y="654568"/>
            <a:ext cx="5753148" cy="4410000"/>
          </a:xfrm>
          <a:prstGeom prst="rect">
            <a:avLst/>
          </a:prstGeom>
        </p:spPr>
      </p:pic>
      <p:sp>
        <p:nvSpPr>
          <p:cNvPr id="11" name="Picture Placeholder 9"/>
          <p:cNvSpPr>
            <a:spLocks noGrp="1"/>
          </p:cNvSpPr>
          <p:nvPr>
            <p:ph type="pic" sz="quarter" idx="15"/>
          </p:nvPr>
        </p:nvSpPr>
        <p:spPr>
          <a:xfrm>
            <a:off x="3133724" y="1072022"/>
            <a:ext cx="5398217" cy="3890809"/>
          </a:xfrm>
        </p:spPr>
        <p:txBody>
          <a:bodyPr/>
          <a:lstStyle/>
          <a:p>
            <a:r>
              <a:rPr lang="en-US" smtClean="0"/>
              <a:t>Click icon to add picture</a:t>
            </a:r>
            <a:endParaRPr lang="en-GB"/>
          </a:p>
        </p:txBody>
      </p:sp>
      <p:sp>
        <p:nvSpPr>
          <p:cNvPr id="10" name="Rectangle 9"/>
          <p:cNvSpPr/>
          <p:nvPr userDrawn="1"/>
        </p:nvSpPr>
        <p:spPr>
          <a:xfrm>
            <a:off x="-7374" y="463557"/>
            <a:ext cx="353961" cy="13273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107376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0"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4105373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 Grey Lar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2883" y="1781734"/>
            <a:ext cx="8753881" cy="3106271"/>
          </a:xfrm>
        </p:spPr>
        <p:txBody>
          <a:bodyPr anchor="t" anchorCtr="0">
            <a:noAutofit/>
          </a:bodyPr>
          <a:lstStyle>
            <a:lvl1pPr algn="l">
              <a:lnSpc>
                <a:spcPts val="9000"/>
              </a:lnSpc>
              <a:defRPr sz="9400" b="0" i="0" cap="none" baseline="0">
                <a:solidFill>
                  <a:srgbClr val="344447"/>
                </a:solidFill>
                <a:latin typeface="Helvetica Neue Light" charset="0"/>
                <a:ea typeface="Helvetica Neue Light" charset="0"/>
                <a:cs typeface="Helvetica Neue Light" charset="0"/>
              </a:defRPr>
            </a:lvl1pPr>
          </a:lstStyle>
          <a:p>
            <a:r>
              <a:rPr lang="en-US" dirty="0" smtClean="0"/>
              <a:t>Web &amp; </a:t>
            </a:r>
            <a:br>
              <a:rPr lang="en-US" dirty="0" smtClean="0"/>
            </a:br>
            <a:r>
              <a:rPr lang="en-US" dirty="0" smtClean="0"/>
              <a:t>Mobile Design</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31375621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 Grey Lar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1331259" y="114018"/>
            <a:ext cx="7705074" cy="3718394"/>
          </a:xfrm>
          <a:noFill/>
        </p:spPr>
        <p:txBody>
          <a:bodyPr/>
          <a:lstStyle>
            <a:lvl1pPr marL="0" indent="0">
              <a:buNone/>
              <a:defRPr/>
            </a:lvl1pPr>
          </a:lstStyle>
          <a:p>
            <a:r>
              <a:rPr lang="en-GB" dirty="0" smtClean="0"/>
              <a:t>Click to add picture</a:t>
            </a:r>
            <a:endParaRPr lang="en-GB" dirty="0"/>
          </a:p>
        </p:txBody>
      </p:sp>
      <p:sp>
        <p:nvSpPr>
          <p:cNvPr id="2" name="Title 1"/>
          <p:cNvSpPr>
            <a:spLocks noGrp="1"/>
          </p:cNvSpPr>
          <p:nvPr>
            <p:ph type="ctrTitle" hasCustomPrompt="1"/>
          </p:nvPr>
        </p:nvSpPr>
        <p:spPr>
          <a:xfrm>
            <a:off x="322883" y="3462416"/>
            <a:ext cx="8753881" cy="1633817"/>
          </a:xfrm>
        </p:spPr>
        <p:txBody>
          <a:bodyPr anchor="t" anchorCtr="0">
            <a:noAutofit/>
          </a:bodyPr>
          <a:lstStyle>
            <a:lvl1pPr algn="l">
              <a:lnSpc>
                <a:spcPts val="8000"/>
              </a:lnSpc>
              <a:defRPr sz="12000" b="0" i="0" cap="none" baseline="0">
                <a:solidFill>
                  <a:schemeClr val="bg2">
                    <a:lumMod val="50000"/>
                  </a:schemeClr>
                </a:solidFill>
                <a:latin typeface="Helvetica Neue Light" charset="0"/>
                <a:ea typeface="Helvetica Neue Light" charset="0"/>
                <a:cs typeface="Helvetica Neue Light" charset="0"/>
              </a:defRPr>
            </a:lvl1pPr>
          </a:lstStyle>
          <a:p>
            <a:r>
              <a:rPr lang="en-US" dirty="0" smtClean="0"/>
              <a:t>Services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30943571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 Grey Large">
    <p:spTree>
      <p:nvGrpSpPr>
        <p:cNvPr id="1" name=""/>
        <p:cNvGrpSpPr/>
        <p:nvPr/>
      </p:nvGrpSpPr>
      <p:grpSpPr>
        <a:xfrm>
          <a:off x="0" y="0"/>
          <a:ext cx="0" cy="0"/>
          <a:chOff x="0" y="0"/>
          <a:chExt cx="0" cy="0"/>
        </a:xfrm>
      </p:grpSpPr>
      <p:sp>
        <p:nvSpPr>
          <p:cNvPr id="11" name="Picture Placeholder 3"/>
          <p:cNvSpPr>
            <a:spLocks noGrp="1"/>
          </p:cNvSpPr>
          <p:nvPr>
            <p:ph type="pic" sz="quarter" idx="34" hasCustomPrompt="1"/>
          </p:nvPr>
        </p:nvSpPr>
        <p:spPr>
          <a:xfrm>
            <a:off x="904525" y="909710"/>
            <a:ext cx="3758245" cy="3755488"/>
          </a:xfrm>
          <a:prstGeom prst="ellipse">
            <a:avLst/>
          </a:prstGeom>
          <a:solidFill>
            <a:schemeClr val="bg2">
              <a:lumMod val="50000"/>
            </a:schemeClr>
          </a:solidFill>
        </p:spPr>
        <p:txBody>
          <a:bodyPr>
            <a:normAutofit/>
          </a:bodyPr>
          <a:lstStyle>
            <a:lvl1pPr marL="0" indent="0" algn="ctr">
              <a:buNone/>
              <a:defRPr sz="1600">
                <a:solidFill>
                  <a:schemeClr val="bg1"/>
                </a:solidFill>
              </a:defRPr>
            </a:lvl1pPr>
          </a:lstStyle>
          <a:p>
            <a:r>
              <a:rPr lang="en-US" dirty="0" smtClean="0"/>
              <a:t>Image Placeholder</a:t>
            </a:r>
            <a:endParaRPr lang="en-US" dirty="0"/>
          </a:p>
        </p:txBody>
      </p:sp>
      <p:sp>
        <p:nvSpPr>
          <p:cNvPr id="2" name="Title 1"/>
          <p:cNvSpPr>
            <a:spLocks noGrp="1"/>
          </p:cNvSpPr>
          <p:nvPr>
            <p:ph type="ctrTitle" hasCustomPrompt="1"/>
          </p:nvPr>
        </p:nvSpPr>
        <p:spPr>
          <a:xfrm>
            <a:off x="3072808" y="2340801"/>
            <a:ext cx="5822421" cy="1303352"/>
          </a:xfrm>
        </p:spPr>
        <p:txBody>
          <a:bodyPr anchor="t" anchorCtr="0">
            <a:noAutofit/>
          </a:bodyPr>
          <a:lstStyle>
            <a:lvl1pPr algn="l">
              <a:lnSpc>
                <a:spcPts val="8000"/>
              </a:lnSpc>
              <a:defRPr sz="9600" b="0" i="0" cap="none" baseline="0">
                <a:solidFill>
                  <a:srgbClr val="344447"/>
                </a:solidFill>
                <a:latin typeface="Helvetica Neue Regular" charset="0"/>
              </a:defRPr>
            </a:lvl1pPr>
          </a:lstStyle>
          <a:p>
            <a:r>
              <a:rPr lang="en-US" dirty="0" smtClean="0"/>
              <a:t>Genius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14" name="Text Placeholder 13"/>
          <p:cNvSpPr>
            <a:spLocks noGrp="1"/>
          </p:cNvSpPr>
          <p:nvPr>
            <p:ph type="body" sz="quarter" idx="13" hasCustomPrompt="1"/>
          </p:nvPr>
        </p:nvSpPr>
        <p:spPr>
          <a:xfrm>
            <a:off x="5109882" y="3321212"/>
            <a:ext cx="3321424" cy="1788670"/>
          </a:xfrm>
        </p:spPr>
        <p:txBody>
          <a:bodyPr>
            <a:noAutofit/>
          </a:bodyPr>
          <a:lstStyle>
            <a:lvl1pPr marL="0" indent="0">
              <a:buNone/>
              <a:defRPr sz="1800" b="0" i="0">
                <a:latin typeface="Helvetica Neue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endParaRPr lang="en-GB" dirty="0"/>
          </a:p>
        </p:txBody>
      </p:sp>
    </p:spTree>
    <p:extLst>
      <p:ext uri="{BB962C8B-B14F-4D97-AF65-F5344CB8AC3E}">
        <p14:creationId xmlns:p14="http://schemas.microsoft.com/office/powerpoint/2010/main" val="2716968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1 circle">
    <p:spTree>
      <p:nvGrpSpPr>
        <p:cNvPr id="1" name=""/>
        <p:cNvGrpSpPr/>
        <p:nvPr/>
      </p:nvGrpSpPr>
      <p:grpSpPr>
        <a:xfrm>
          <a:off x="0" y="0"/>
          <a:ext cx="0" cy="0"/>
          <a:chOff x="0" y="0"/>
          <a:chExt cx="0" cy="0"/>
        </a:xfrm>
      </p:grpSpPr>
      <p:sp>
        <p:nvSpPr>
          <p:cNvPr id="13" name="Picture Placeholder 12"/>
          <p:cNvSpPr>
            <a:spLocks noGrp="1"/>
          </p:cNvSpPr>
          <p:nvPr>
            <p:ph type="pic" sz="quarter" idx="13" hasCustomPrompt="1"/>
          </p:nvPr>
        </p:nvSpPr>
        <p:spPr>
          <a:xfrm>
            <a:off x="4485557" y="881148"/>
            <a:ext cx="3772047" cy="3772047"/>
          </a:xfrm>
          <a:prstGeom prst="ellipse">
            <a:avLst/>
          </a:prstGeom>
          <a:solidFill>
            <a:srgbClr val="FFC000"/>
          </a:solidFill>
        </p:spPr>
        <p:txBody>
          <a:bodyPr/>
          <a:lstStyle>
            <a:lvl1pPr marL="0" indent="0" algn="ctr">
              <a:buNone/>
              <a:defRPr/>
            </a:lvl1pPr>
          </a:lstStyle>
          <a:p>
            <a:r>
              <a:rPr lang="en-US" dirty="0" smtClean="0"/>
              <a:t>Add image</a:t>
            </a:r>
            <a:endParaRPr lang="en-US" dirty="0"/>
          </a:p>
        </p:txBody>
      </p:sp>
      <p:sp>
        <p:nvSpPr>
          <p:cNvPr id="2" name="Title 1"/>
          <p:cNvSpPr>
            <a:spLocks noGrp="1"/>
          </p:cNvSpPr>
          <p:nvPr>
            <p:ph type="ctrTitle" hasCustomPrompt="1"/>
          </p:nvPr>
        </p:nvSpPr>
        <p:spPr>
          <a:xfrm>
            <a:off x="322727" y="2340801"/>
            <a:ext cx="7478702" cy="1303352"/>
          </a:xfrm>
        </p:spPr>
        <p:txBody>
          <a:bodyPr anchor="t" anchorCtr="0">
            <a:noAutofit/>
          </a:bodyPr>
          <a:lstStyle>
            <a:lvl1pPr algn="l">
              <a:lnSpc>
                <a:spcPts val="8000"/>
              </a:lnSpc>
              <a:defRPr sz="12000" b="0" i="0" cap="none" baseline="0">
                <a:solidFill>
                  <a:schemeClr val="bg2">
                    <a:lumMod val="50000"/>
                  </a:schemeClr>
                </a:solidFill>
                <a:latin typeface="Helvetica Neue Regular" charset="0"/>
              </a:defRPr>
            </a:lvl1pPr>
          </a:lstStyle>
          <a:p>
            <a:r>
              <a:rPr lang="en-US" dirty="0" smtClean="0"/>
              <a:t>Our Team</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3443170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2 circles">
    <p:spTree>
      <p:nvGrpSpPr>
        <p:cNvPr id="1" name=""/>
        <p:cNvGrpSpPr/>
        <p:nvPr/>
      </p:nvGrpSpPr>
      <p:grpSpPr>
        <a:xfrm>
          <a:off x="0" y="0"/>
          <a:ext cx="0" cy="0"/>
          <a:chOff x="0" y="0"/>
          <a:chExt cx="0" cy="0"/>
        </a:xfrm>
      </p:grpSpPr>
      <p:sp>
        <p:nvSpPr>
          <p:cNvPr id="7" name="Oval 6"/>
          <p:cNvSpPr/>
          <p:nvPr userDrawn="1"/>
        </p:nvSpPr>
        <p:spPr>
          <a:xfrm>
            <a:off x="969576" y="881148"/>
            <a:ext cx="3778102" cy="37781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
        <p:nvSpPr>
          <p:cNvPr id="13" name="Picture Placeholder 12"/>
          <p:cNvSpPr>
            <a:spLocks noGrp="1"/>
          </p:cNvSpPr>
          <p:nvPr>
            <p:ph type="pic" sz="quarter" idx="13" hasCustomPrompt="1"/>
          </p:nvPr>
        </p:nvSpPr>
        <p:spPr>
          <a:xfrm>
            <a:off x="4485557" y="881148"/>
            <a:ext cx="3772047" cy="3772047"/>
          </a:xfrm>
          <a:prstGeom prst="ellipse">
            <a:avLst/>
          </a:prstGeom>
          <a:solidFill>
            <a:srgbClr val="FFC000"/>
          </a:solidFill>
        </p:spPr>
        <p:txBody>
          <a:bodyPr/>
          <a:lstStyle>
            <a:lvl1pPr marL="0" indent="0" algn="ctr">
              <a:buNone/>
              <a:defRPr/>
            </a:lvl1pPr>
          </a:lstStyle>
          <a:p>
            <a:r>
              <a:rPr lang="en-US" dirty="0" smtClean="0"/>
              <a:t>Add image</a:t>
            </a:r>
            <a:endParaRPr lang="en-US" dirty="0"/>
          </a:p>
        </p:txBody>
      </p:sp>
      <p:sp>
        <p:nvSpPr>
          <p:cNvPr id="2" name="Title 1"/>
          <p:cNvSpPr>
            <a:spLocks noGrp="1"/>
          </p:cNvSpPr>
          <p:nvPr>
            <p:ph type="ctrTitle" hasCustomPrompt="1"/>
          </p:nvPr>
        </p:nvSpPr>
        <p:spPr>
          <a:xfrm>
            <a:off x="322727" y="2340801"/>
            <a:ext cx="8639844" cy="1303352"/>
          </a:xfrm>
        </p:spPr>
        <p:txBody>
          <a:bodyPr anchor="t" anchorCtr="0">
            <a:noAutofit/>
          </a:bodyPr>
          <a:lstStyle>
            <a:lvl1pPr algn="l">
              <a:lnSpc>
                <a:spcPts val="8000"/>
              </a:lnSpc>
              <a:defRPr sz="12000" b="0" i="0" cap="none" baseline="0">
                <a:solidFill>
                  <a:schemeClr val="bg2">
                    <a:lumMod val="50000"/>
                  </a:schemeClr>
                </a:solidFill>
                <a:latin typeface="Helvetica Neue Regular" charset="0"/>
              </a:defRPr>
            </a:lvl1pPr>
          </a:lstStyle>
          <a:p>
            <a:r>
              <a:rPr lang="en-US" dirty="0" smtClean="0"/>
              <a:t>Our team</a:t>
            </a:r>
            <a:endParaRPr lang="en-GB" dirty="0"/>
          </a:p>
        </p:txBody>
      </p:sp>
    </p:spTree>
    <p:extLst>
      <p:ext uri="{BB962C8B-B14F-4D97-AF65-F5344CB8AC3E}">
        <p14:creationId xmlns:p14="http://schemas.microsoft.com/office/powerpoint/2010/main" val="15614996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Grey Lar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2727" y="2340801"/>
            <a:ext cx="7754845" cy="1303352"/>
          </a:xfrm>
        </p:spPr>
        <p:txBody>
          <a:bodyPr anchor="t" anchorCtr="0">
            <a:noAutofit/>
          </a:bodyPr>
          <a:lstStyle>
            <a:lvl1pPr algn="l">
              <a:lnSpc>
                <a:spcPts val="8000"/>
              </a:lnSpc>
              <a:defRPr sz="11500" b="0" i="0" cap="none" baseline="0">
                <a:solidFill>
                  <a:schemeClr val="bg2">
                    <a:lumMod val="50000"/>
                  </a:schemeClr>
                </a:solidFill>
                <a:latin typeface="Helvetica Neue Light" charset="0"/>
                <a:ea typeface="Helvetica Neue Light" charset="0"/>
                <a:cs typeface="Helvetica Neue Light" charset="0"/>
              </a:defRPr>
            </a:lvl1pPr>
          </a:lstStyle>
          <a:p>
            <a:r>
              <a:rPr lang="en-US" dirty="0" smtClean="0"/>
              <a:t>Services</a:t>
            </a:r>
            <a:endParaRPr lang="en-GB" dirty="0"/>
          </a:p>
        </p:txBody>
      </p:sp>
      <p:sp>
        <p:nvSpPr>
          <p:cNvPr id="4" name="Date Placeholder 3"/>
          <p:cNvSpPr>
            <a:spLocks noGrp="1"/>
          </p:cNvSpPr>
          <p:nvPr>
            <p:ph type="dt" sz="half" idx="10"/>
          </p:nvPr>
        </p:nvSpPr>
        <p:spPr/>
        <p:txBody>
          <a:bodyPr/>
          <a:lstStyle/>
          <a:p>
            <a:fld id="{FA52E8A4-B6C8-4346-ADD1-84C6930EF6A5}" type="datetimeFigureOut">
              <a:rPr lang="en-GB" smtClean="0"/>
              <a:pPr/>
              <a:t>05/11/2016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6ABA4-253D-44E9-97A8-82E0FB6AF783}" type="slidenum">
              <a:rPr lang="en-GB" smtClean="0"/>
              <a:pPr/>
              <a:t>‹#›</a:t>
            </a:fld>
            <a:endParaRPr lang="en-GB"/>
          </a:p>
        </p:txBody>
      </p:sp>
    </p:spTree>
    <p:extLst>
      <p:ext uri="{BB962C8B-B14F-4D97-AF65-F5344CB8AC3E}">
        <p14:creationId xmlns:p14="http://schemas.microsoft.com/office/powerpoint/2010/main" val="2851987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669" y="381520"/>
            <a:ext cx="8229600" cy="952500"/>
          </a:xfrm>
          <a:prstGeom prst="rect">
            <a:avLst/>
          </a:prstGeom>
        </p:spPr>
        <p:txBody>
          <a:bodyPr vert="horz" lIns="91440" tIns="45720" rIns="91440" bIns="4572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60222"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A52E8A4-B6C8-4346-ADD1-84C6930EF6A5}" type="datetimeFigureOut">
              <a:rPr lang="en-GB" smtClean="0"/>
              <a:pPr/>
              <a:t>05/11/2016</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FA56ABA4-253D-44E9-97A8-82E0FB6AF783}" type="slidenum">
              <a:rPr lang="en-GB" smtClean="0"/>
              <a:pPr/>
              <a:t>‹#›</a:t>
            </a:fld>
            <a:endParaRPr lang="en-GB"/>
          </a:p>
        </p:txBody>
      </p:sp>
    </p:spTree>
    <p:extLst>
      <p:ext uri="{BB962C8B-B14F-4D97-AF65-F5344CB8AC3E}">
        <p14:creationId xmlns:p14="http://schemas.microsoft.com/office/powerpoint/2010/main" val="703541512"/>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6" r:id="rId3"/>
    <p:sldLayoutId id="2147483677" r:id="rId4"/>
    <p:sldLayoutId id="2147483675" r:id="rId5"/>
    <p:sldLayoutId id="2147483673" r:id="rId6"/>
    <p:sldLayoutId id="2147483674" r:id="rId7"/>
    <p:sldLayoutId id="2147483687" r:id="rId8"/>
    <p:sldLayoutId id="2147483682" r:id="rId9"/>
    <p:sldLayoutId id="2147483670" r:id="rId10"/>
    <p:sldLayoutId id="2147483671" r:id="rId11"/>
    <p:sldLayoutId id="2147483650" r:id="rId12"/>
    <p:sldLayoutId id="2147483663" r:id="rId13"/>
    <p:sldLayoutId id="2147483666" r:id="rId14"/>
    <p:sldLayoutId id="2147483660" r:id="rId15"/>
    <p:sldLayoutId id="2147483662" r:id="rId16"/>
    <p:sldLayoutId id="2147483664" r:id="rId17"/>
    <p:sldLayoutId id="2147483680" r:id="rId18"/>
    <p:sldLayoutId id="2147483689" r:id="rId19"/>
    <p:sldLayoutId id="2147483690" r:id="rId20"/>
    <p:sldLayoutId id="2147483681" r:id="rId21"/>
    <p:sldLayoutId id="2147483688" r:id="rId22"/>
    <p:sldLayoutId id="2147483678" r:id="rId23"/>
    <p:sldLayoutId id="2147483685" r:id="rId24"/>
    <p:sldLayoutId id="2147483686" r:id="rId25"/>
    <p:sldLayoutId id="2147483684" r:id="rId26"/>
    <p:sldLayoutId id="2147483679" r:id="rId27"/>
    <p:sldLayoutId id="2147483683" r:id="rId28"/>
    <p:sldLayoutId id="2147483665" r:id="rId29"/>
    <p:sldLayoutId id="2147483668" r:id="rId30"/>
    <p:sldLayoutId id="2147483667" r:id="rId31"/>
    <p:sldLayoutId id="2147483658" r:id="rId32"/>
    <p:sldLayoutId id="2147483669" r:id="rId33"/>
    <p:sldLayoutId id="2147483661" r:id="rId34"/>
    <p:sldLayoutId id="2147483651" r:id="rId35"/>
  </p:sldLayoutIdLst>
  <p:timing>
    <p:tnLst>
      <p:par>
        <p:cTn id="1" dur="indefinite" restart="never" nodeType="tmRoot"/>
      </p:par>
    </p:tnLst>
  </p:timing>
  <p:txStyles>
    <p:titleStyle>
      <a:lvl1pPr algn="l" defTabSz="914400" rtl="0" eaLnBrk="1" latinLnBrk="0" hangingPunct="1">
        <a:lnSpc>
          <a:spcPts val="3000"/>
        </a:lnSpc>
        <a:spcBef>
          <a:spcPct val="0"/>
        </a:spcBef>
        <a:buNone/>
        <a:defRPr sz="2800" b="0" i="0" kern="1200" cap="all" baseline="0">
          <a:solidFill>
            <a:schemeClr val="tx1">
              <a:lumMod val="50000"/>
              <a:lumOff val="50000"/>
            </a:schemeClr>
          </a:solidFill>
          <a:latin typeface="Helvetica Neue Regular"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00" userDrawn="1">
          <p15:clr>
            <a:srgbClr val="F26B43"/>
          </p15:clr>
        </p15:guide>
        <p15:guide id="2" pos="2880" userDrawn="1">
          <p15:clr>
            <a:srgbClr val="F26B43"/>
          </p15:clr>
        </p15:guide>
        <p15:guide id="3" pos="2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1.wdp"/><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microsoft.com/office/2007/relationships/hdphoto" Target="../media/hdphoto1.wdp"/><Relationship Id="rId7"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84" y="3174413"/>
            <a:ext cx="8397228" cy="3600400"/>
          </a:xfrm>
        </p:spPr>
        <p:txBody>
          <a:bodyPr/>
          <a:lstStyle/>
          <a:p>
            <a:r>
              <a:rPr lang="en-US">
                <a:latin typeface="Helvetica Neue" charset="0"/>
                <a:ea typeface="Helvetica Neue" charset="0"/>
                <a:cs typeface="Helvetica Neue" charset="0"/>
              </a:rPr>
              <a:t>Organizational design for DevOps</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894884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Organizational structures</a:t>
            </a:r>
            <a:endParaRPr lang="en-US" dirty="0">
              <a:solidFill>
                <a:schemeClr val="bg1">
                  <a:lumMod val="65000"/>
                </a:schemeClr>
              </a:solidFill>
            </a:endParaRPr>
          </a:p>
        </p:txBody>
      </p:sp>
      <p:grpSp>
        <p:nvGrpSpPr>
          <p:cNvPr id="2" name="Group 1"/>
          <p:cNvGrpSpPr/>
          <p:nvPr/>
        </p:nvGrpSpPr>
        <p:grpSpPr>
          <a:xfrm>
            <a:off x="1361826" y="2873315"/>
            <a:ext cx="6655978" cy="1170349"/>
            <a:chOff x="1361826" y="2140936"/>
            <a:chExt cx="6655978" cy="1170349"/>
          </a:xfrm>
        </p:grpSpPr>
        <p:grpSp>
          <p:nvGrpSpPr>
            <p:cNvPr id="72" name="Group 71"/>
            <p:cNvGrpSpPr/>
            <p:nvPr/>
          </p:nvGrpSpPr>
          <p:grpSpPr>
            <a:xfrm>
              <a:off x="3149523" y="2299976"/>
              <a:ext cx="842211" cy="973354"/>
              <a:chOff x="3778640" y="2648150"/>
              <a:chExt cx="842211" cy="973354"/>
            </a:xfrm>
          </p:grpSpPr>
          <p:grpSp>
            <p:nvGrpSpPr>
              <p:cNvPr id="73" name="Group 72"/>
              <p:cNvGrpSpPr/>
              <p:nvPr/>
            </p:nvGrpSpPr>
            <p:grpSpPr>
              <a:xfrm rot="5400000">
                <a:off x="3882252" y="2683042"/>
                <a:ext cx="634987" cy="842211"/>
                <a:chOff x="5109410" y="2683042"/>
                <a:chExt cx="634987" cy="842211"/>
              </a:xfrm>
            </p:grpSpPr>
            <p:cxnSp>
              <p:nvCxnSpPr>
                <p:cNvPr id="78" name="Straight Arrow Connector 77"/>
                <p:cNvCxnSpPr/>
                <p:nvPr/>
              </p:nvCxnSpPr>
              <p:spPr>
                <a:xfrm flipV="1">
                  <a:off x="5109410"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79" name="Straight Arrow Connector 78"/>
                <p:cNvCxnSpPr/>
                <p:nvPr/>
              </p:nvCxnSpPr>
              <p:spPr>
                <a:xfrm flipV="1">
                  <a:off x="5443608"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80" name="Straight Arrow Connector 79"/>
                <p:cNvCxnSpPr/>
                <p:nvPr/>
              </p:nvCxnSpPr>
              <p:spPr>
                <a:xfrm flipV="1">
                  <a:off x="5744397" y="2683042"/>
                  <a:ext cx="0" cy="842211"/>
                </a:xfrm>
                <a:prstGeom prst="straightConnector1">
                  <a:avLst/>
                </a:prstGeom>
                <a:noFill/>
                <a:ln w="38100" cap="flat" cmpd="sng" algn="ctr">
                  <a:solidFill>
                    <a:srgbClr val="FFC000"/>
                  </a:solidFill>
                  <a:prstDash val="solid"/>
                  <a:miter lim="800000"/>
                  <a:tailEnd type="triangle"/>
                </a:ln>
                <a:effectLst/>
              </p:spPr>
            </p:cxnSp>
          </p:grpSp>
          <p:grpSp>
            <p:nvGrpSpPr>
              <p:cNvPr id="74" name="Group 73"/>
              <p:cNvGrpSpPr/>
              <p:nvPr/>
            </p:nvGrpSpPr>
            <p:grpSpPr>
              <a:xfrm>
                <a:off x="3946359" y="2648150"/>
                <a:ext cx="478338" cy="973354"/>
                <a:chOff x="2743200" y="2683041"/>
                <a:chExt cx="634987" cy="842212"/>
              </a:xfrm>
            </p:grpSpPr>
            <p:cxnSp>
              <p:nvCxnSpPr>
                <p:cNvPr id="75" name="Straight Arrow Connector 74"/>
                <p:cNvCxnSpPr/>
                <p:nvPr/>
              </p:nvCxnSpPr>
              <p:spPr>
                <a:xfrm rot="10800000" flipV="1">
                  <a:off x="2743200"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76" name="Straight Arrow Connector 75"/>
                <p:cNvCxnSpPr/>
                <p:nvPr/>
              </p:nvCxnSpPr>
              <p:spPr>
                <a:xfrm rot="10800000" flipV="1">
                  <a:off x="3077400" y="2683041"/>
                  <a:ext cx="0" cy="842211"/>
                </a:xfrm>
                <a:prstGeom prst="straightConnector1">
                  <a:avLst/>
                </a:prstGeom>
                <a:noFill/>
                <a:ln w="38100" cap="flat" cmpd="sng" algn="ctr">
                  <a:solidFill>
                    <a:srgbClr val="5B9BD5"/>
                  </a:solidFill>
                  <a:prstDash val="solid"/>
                  <a:miter lim="800000"/>
                  <a:tailEnd type="triangle"/>
                </a:ln>
                <a:effectLst/>
              </p:spPr>
            </p:cxnSp>
            <p:cxnSp>
              <p:nvCxnSpPr>
                <p:cNvPr id="77" name="Straight Arrow Connector 76"/>
                <p:cNvCxnSpPr/>
                <p:nvPr/>
              </p:nvCxnSpPr>
              <p:spPr>
                <a:xfrm rot="10800000" flipV="1">
                  <a:off x="3378187" y="2683042"/>
                  <a:ext cx="0" cy="842211"/>
                </a:xfrm>
                <a:prstGeom prst="straightConnector1">
                  <a:avLst/>
                </a:prstGeom>
                <a:noFill/>
                <a:ln w="38100" cap="flat" cmpd="sng" algn="ctr">
                  <a:solidFill>
                    <a:srgbClr val="5B9BD5"/>
                  </a:solidFill>
                  <a:prstDash val="solid"/>
                  <a:miter lim="800000"/>
                  <a:tailEnd type="triangle"/>
                </a:ln>
                <a:effectLst/>
              </p:spPr>
            </p:cxnSp>
          </p:grpSp>
        </p:grpSp>
        <p:grpSp>
          <p:nvGrpSpPr>
            <p:cNvPr id="86" name="Group 85"/>
            <p:cNvGrpSpPr/>
            <p:nvPr/>
          </p:nvGrpSpPr>
          <p:grpSpPr>
            <a:xfrm>
              <a:off x="1361826" y="2365548"/>
              <a:ext cx="634987" cy="842211"/>
              <a:chOff x="2743200" y="2683042"/>
              <a:chExt cx="634987" cy="842211"/>
            </a:xfrm>
          </p:grpSpPr>
          <p:cxnSp>
            <p:nvCxnSpPr>
              <p:cNvPr id="87" name="Straight Arrow Connector 86"/>
              <p:cNvCxnSpPr/>
              <p:nvPr/>
            </p:nvCxnSpPr>
            <p:spPr>
              <a:xfrm rot="10800000" flipV="1">
                <a:off x="2743200"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88" name="Straight Arrow Connector 87"/>
              <p:cNvCxnSpPr/>
              <p:nvPr/>
            </p:nvCxnSpPr>
            <p:spPr>
              <a:xfrm rot="10800000" flipV="1">
                <a:off x="3077397"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89" name="Straight Arrow Connector 88"/>
              <p:cNvCxnSpPr/>
              <p:nvPr/>
            </p:nvCxnSpPr>
            <p:spPr>
              <a:xfrm rot="10800000" flipV="1">
                <a:off x="3378187" y="2683042"/>
                <a:ext cx="0" cy="842211"/>
              </a:xfrm>
              <a:prstGeom prst="straightConnector1">
                <a:avLst/>
              </a:prstGeom>
              <a:noFill/>
              <a:ln w="38100" cap="flat" cmpd="sng" algn="ctr">
                <a:solidFill>
                  <a:srgbClr val="5B9BD5"/>
                </a:solidFill>
                <a:prstDash val="solid"/>
                <a:miter lim="800000"/>
                <a:tailEnd type="triangle"/>
              </a:ln>
              <a:effectLst/>
            </p:spPr>
          </p:cxnSp>
        </p:grpSp>
        <p:grpSp>
          <p:nvGrpSpPr>
            <p:cNvPr id="90" name="Group 89"/>
            <p:cNvGrpSpPr/>
            <p:nvPr/>
          </p:nvGrpSpPr>
          <p:grpSpPr>
            <a:xfrm rot="5400000">
              <a:off x="5164635" y="2332452"/>
              <a:ext cx="634987" cy="842211"/>
              <a:chOff x="5109410" y="2683042"/>
              <a:chExt cx="634987" cy="842211"/>
            </a:xfrm>
          </p:grpSpPr>
          <p:cxnSp>
            <p:nvCxnSpPr>
              <p:cNvPr id="91" name="Straight Arrow Connector 90"/>
              <p:cNvCxnSpPr/>
              <p:nvPr/>
            </p:nvCxnSpPr>
            <p:spPr>
              <a:xfrm flipV="1">
                <a:off x="5109410"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92" name="Straight Arrow Connector 91"/>
              <p:cNvCxnSpPr/>
              <p:nvPr/>
            </p:nvCxnSpPr>
            <p:spPr>
              <a:xfrm flipV="1">
                <a:off x="5443608"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93" name="Straight Arrow Connector 92"/>
              <p:cNvCxnSpPr/>
              <p:nvPr/>
            </p:nvCxnSpPr>
            <p:spPr>
              <a:xfrm flipV="1">
                <a:off x="5744397" y="2683042"/>
                <a:ext cx="0" cy="842211"/>
              </a:xfrm>
              <a:prstGeom prst="straightConnector1">
                <a:avLst/>
              </a:prstGeom>
              <a:noFill/>
              <a:ln w="38100" cap="flat" cmpd="sng" algn="ctr">
                <a:solidFill>
                  <a:srgbClr val="FFC000"/>
                </a:solidFill>
                <a:prstDash val="solid"/>
                <a:miter lim="800000"/>
                <a:tailEnd type="triangle"/>
              </a:ln>
              <a:effectLst/>
            </p:spPr>
          </p:cxnSp>
        </p:grpSp>
        <p:grpSp>
          <p:nvGrpSpPr>
            <p:cNvPr id="94" name="Group 93"/>
            <p:cNvGrpSpPr/>
            <p:nvPr/>
          </p:nvGrpSpPr>
          <p:grpSpPr>
            <a:xfrm>
              <a:off x="6847455" y="2140936"/>
              <a:ext cx="1170349" cy="1170349"/>
              <a:chOff x="6041538" y="2551900"/>
              <a:chExt cx="1170349" cy="1170349"/>
            </a:xfrm>
          </p:grpSpPr>
          <p:sp>
            <p:nvSpPr>
              <p:cNvPr id="95" name="Oval 94"/>
              <p:cNvSpPr/>
              <p:nvPr/>
            </p:nvSpPr>
            <p:spPr>
              <a:xfrm>
                <a:off x="6041538" y="2551900"/>
                <a:ext cx="1170349" cy="117034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96" name="Oval 95"/>
              <p:cNvSpPr>
                <a:spLocks noChangeAspect="1"/>
              </p:cNvSpPr>
              <p:nvPr/>
            </p:nvSpPr>
            <p:spPr>
              <a:xfrm>
                <a:off x="6121386" y="2631748"/>
                <a:ext cx="1010653" cy="1010653"/>
              </a:xfrm>
              <a:prstGeom prst="ellipse">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97" name="Oval 96"/>
              <p:cNvSpPr>
                <a:spLocks noChangeAspect="1"/>
              </p:cNvSpPr>
              <p:nvPr/>
            </p:nvSpPr>
            <p:spPr>
              <a:xfrm>
                <a:off x="6243196" y="2753558"/>
                <a:ext cx="767032" cy="767032"/>
              </a:xfrm>
              <a:prstGeom prst="ellipse">
                <a:avLst/>
              </a:prstGeom>
              <a:solidFill>
                <a:srgbClr val="70AD47"/>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98" name="Oval 97"/>
              <p:cNvSpPr>
                <a:spLocks noChangeAspect="1"/>
              </p:cNvSpPr>
              <p:nvPr/>
            </p:nvSpPr>
            <p:spPr>
              <a:xfrm>
                <a:off x="6377243" y="2887605"/>
                <a:ext cx="501521" cy="501521"/>
              </a:xfrm>
              <a:prstGeom prst="ellipse">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grpSp>
      </p:grpSp>
      <p:sp>
        <p:nvSpPr>
          <p:cNvPr id="3" name="Text Placeholder 2"/>
          <p:cNvSpPr>
            <a:spLocks noGrp="1"/>
          </p:cNvSpPr>
          <p:nvPr>
            <p:ph type="body" sz="quarter" idx="25"/>
          </p:nvPr>
        </p:nvSpPr>
        <p:spPr/>
        <p:txBody>
          <a:bodyPr>
            <a:normAutofit fontScale="92500"/>
          </a:bodyPr>
          <a:lstStyle/>
          <a:p>
            <a:r>
              <a:rPr lang="en-US" dirty="0" smtClean="0"/>
              <a:t>Model 1: Traditional Functional Silos</a:t>
            </a:r>
            <a:endParaRPr lang="en-US" dirty="0"/>
          </a:p>
        </p:txBody>
      </p:sp>
      <p:sp>
        <p:nvSpPr>
          <p:cNvPr id="4" name="Text Placeholder 3"/>
          <p:cNvSpPr>
            <a:spLocks noGrp="1"/>
          </p:cNvSpPr>
          <p:nvPr>
            <p:ph type="body" sz="quarter" idx="26"/>
          </p:nvPr>
        </p:nvSpPr>
        <p:spPr/>
        <p:txBody>
          <a:bodyPr/>
          <a:lstStyle/>
          <a:p>
            <a:r>
              <a:rPr lang="en-US" dirty="0" smtClean="0"/>
              <a:t>Model 2: Matrix</a:t>
            </a:r>
            <a:endParaRPr lang="en-US" dirty="0"/>
          </a:p>
        </p:txBody>
      </p:sp>
      <p:sp>
        <p:nvSpPr>
          <p:cNvPr id="5" name="Text Placeholder 4"/>
          <p:cNvSpPr>
            <a:spLocks noGrp="1"/>
          </p:cNvSpPr>
          <p:nvPr>
            <p:ph type="body" sz="quarter" idx="27"/>
          </p:nvPr>
        </p:nvSpPr>
        <p:spPr/>
        <p:txBody>
          <a:bodyPr/>
          <a:lstStyle/>
          <a:p>
            <a:r>
              <a:rPr lang="en-US" dirty="0" smtClean="0"/>
              <a:t>Model 3: Product</a:t>
            </a:r>
            <a:endParaRPr lang="en-US" dirty="0"/>
          </a:p>
        </p:txBody>
      </p:sp>
      <p:sp>
        <p:nvSpPr>
          <p:cNvPr id="6" name="Text Placeholder 5"/>
          <p:cNvSpPr>
            <a:spLocks noGrp="1"/>
          </p:cNvSpPr>
          <p:nvPr>
            <p:ph type="body" sz="quarter" idx="28"/>
          </p:nvPr>
        </p:nvSpPr>
        <p:spPr/>
        <p:txBody>
          <a:bodyPr/>
          <a:lstStyle/>
          <a:p>
            <a:r>
              <a:rPr lang="en-US" dirty="0" smtClean="0"/>
              <a:t>Model X: Adaptive</a:t>
            </a:r>
            <a:endParaRPr lang="en-US" dirty="0"/>
          </a:p>
        </p:txBody>
      </p:sp>
    </p:spTree>
    <p:extLst>
      <p:ext uri="{BB962C8B-B14F-4D97-AF65-F5344CB8AC3E}">
        <p14:creationId xmlns:p14="http://schemas.microsoft.com/office/powerpoint/2010/main" val="3049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15" y="460281"/>
            <a:ext cx="7225899" cy="952500"/>
          </a:xfrm>
        </p:spPr>
        <p:txBody>
          <a:bodyPr/>
          <a:lstStyle/>
          <a:p>
            <a:r>
              <a:rPr lang="en-US" dirty="0" smtClean="0"/>
              <a:t>Model 1: functional </a:t>
            </a:r>
            <a:r>
              <a:rPr lang="en-US" dirty="0" err="1" smtClean="0"/>
              <a:t>siloS</a:t>
            </a:r>
            <a:endParaRPr lang="en-US" dirty="0"/>
          </a:p>
        </p:txBody>
      </p:sp>
      <p:grpSp>
        <p:nvGrpSpPr>
          <p:cNvPr id="14" name="Group 13"/>
          <p:cNvGrpSpPr/>
          <p:nvPr/>
        </p:nvGrpSpPr>
        <p:grpSpPr>
          <a:xfrm>
            <a:off x="7822857" y="481013"/>
            <a:ext cx="806793" cy="809301"/>
            <a:chOff x="865953" y="1931348"/>
            <a:chExt cx="1603782" cy="1608769"/>
          </a:xfrm>
        </p:grpSpPr>
        <p:sp>
          <p:nvSpPr>
            <p:cNvPr id="15" name="Oval 14"/>
            <p:cNvSpPr/>
            <p:nvPr/>
          </p:nvSpPr>
          <p:spPr>
            <a:xfrm>
              <a:off x="871671" y="1931348"/>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3" cstate="screen">
              <a:alphaModFix amt="20000"/>
              <a:extLst>
                <a:ext uri="{28A0092B-C50C-407E-A947-70E740481C1C}">
                  <a14:useLocalDpi xmlns:a14="http://schemas.microsoft.com/office/drawing/2010/main"/>
                </a:ext>
              </a:extLst>
            </a:blip>
            <a:srcRect/>
            <a:stretch/>
          </p:blipFill>
          <p:spPr>
            <a:xfrm flipH="1">
              <a:off x="865953" y="1962422"/>
              <a:ext cx="1598688" cy="1577695"/>
            </a:xfrm>
            <a:prstGeom prst="ellipse">
              <a:avLst/>
            </a:prstGeom>
          </p:spPr>
        </p:pic>
        <p:grpSp>
          <p:nvGrpSpPr>
            <p:cNvPr id="17" name="Group 16"/>
            <p:cNvGrpSpPr/>
            <p:nvPr/>
          </p:nvGrpSpPr>
          <p:grpSpPr>
            <a:xfrm>
              <a:off x="1361826" y="2365548"/>
              <a:ext cx="634987" cy="842211"/>
              <a:chOff x="2743200" y="2683042"/>
              <a:chExt cx="634987" cy="842211"/>
            </a:xfrm>
          </p:grpSpPr>
          <p:cxnSp>
            <p:nvCxnSpPr>
              <p:cNvPr id="18" name="Straight Arrow Connector 17"/>
              <p:cNvCxnSpPr/>
              <p:nvPr/>
            </p:nvCxnSpPr>
            <p:spPr>
              <a:xfrm rot="10800000" flipV="1">
                <a:off x="2743200"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19" name="Straight Arrow Connector 18"/>
              <p:cNvCxnSpPr/>
              <p:nvPr/>
            </p:nvCxnSpPr>
            <p:spPr>
              <a:xfrm rot="10800000" flipV="1">
                <a:off x="3077397"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20" name="Straight Arrow Connector 19"/>
              <p:cNvCxnSpPr/>
              <p:nvPr/>
            </p:nvCxnSpPr>
            <p:spPr>
              <a:xfrm rot="10800000" flipV="1">
                <a:off x="3378187" y="2683042"/>
                <a:ext cx="0" cy="842211"/>
              </a:xfrm>
              <a:prstGeom prst="straightConnector1">
                <a:avLst/>
              </a:prstGeom>
              <a:noFill/>
              <a:ln w="38100" cap="flat" cmpd="sng" algn="ctr">
                <a:solidFill>
                  <a:srgbClr val="5B9BD5"/>
                </a:solidFill>
                <a:prstDash val="solid"/>
                <a:miter lim="800000"/>
                <a:tailEnd type="triangle"/>
              </a:ln>
              <a:effectLst/>
            </p:spPr>
          </p:cxnSp>
        </p:grpSp>
      </p:grpSp>
      <p:pic>
        <p:nvPicPr>
          <p:cNvPr id="13" name="Picture 2" descr="https://docs.google.com/drawings/d/sF3bsMci6ytUDicHy0R1dug/image?w=470&amp;h=125&amp;rev=153&amp;a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65" y="3113743"/>
            <a:ext cx="5921248" cy="1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40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2A: Matrix </a:t>
            </a:r>
            <a:br>
              <a:rPr lang="en-US" dirty="0" smtClean="0"/>
            </a:br>
            <a:endParaRPr lang="en-US" dirty="0"/>
          </a:p>
        </p:txBody>
      </p:sp>
      <p:grpSp>
        <p:nvGrpSpPr>
          <p:cNvPr id="15" name="Group 14"/>
          <p:cNvGrpSpPr/>
          <p:nvPr/>
        </p:nvGrpSpPr>
        <p:grpSpPr>
          <a:xfrm>
            <a:off x="7823792" y="481013"/>
            <a:ext cx="805858" cy="805433"/>
            <a:chOff x="6495060" y="2083794"/>
            <a:chExt cx="528792" cy="528513"/>
          </a:xfrm>
        </p:grpSpPr>
        <p:grpSp>
          <p:nvGrpSpPr>
            <p:cNvPr id="16" name="Group 15"/>
            <p:cNvGrpSpPr/>
            <p:nvPr/>
          </p:nvGrpSpPr>
          <p:grpSpPr>
            <a:xfrm>
              <a:off x="6495060" y="2083794"/>
              <a:ext cx="528792" cy="528513"/>
              <a:chOff x="2758874" y="1929925"/>
              <a:chExt cx="1611040" cy="1610192"/>
            </a:xfrm>
          </p:grpSpPr>
          <p:sp>
            <p:nvSpPr>
              <p:cNvPr id="24" name="Oval 23"/>
              <p:cNvSpPr/>
              <p:nvPr/>
            </p:nvSpPr>
            <p:spPr>
              <a:xfrm>
                <a:off x="2758874" y="1929925"/>
                <a:ext cx="1598064" cy="1598064"/>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rotWithShape="1">
              <a:blip r:embed="rId3" cstate="screen">
                <a:alphaModFix amt="53000"/>
                <a:extLst>
                  <a:ext uri="{28A0092B-C50C-407E-A947-70E740481C1C}">
                    <a14:useLocalDpi xmlns:a14="http://schemas.microsoft.com/office/drawing/2010/main"/>
                  </a:ext>
                </a:extLst>
              </a:blip>
              <a:srcRect/>
              <a:stretch/>
            </p:blipFill>
            <p:spPr>
              <a:xfrm flipH="1">
                <a:off x="2810910" y="1930912"/>
                <a:ext cx="1559004" cy="1609205"/>
              </a:xfrm>
              <a:prstGeom prst="ellipse">
                <a:avLst/>
              </a:prstGeom>
              <a:ln w="28575">
                <a:noFill/>
              </a:ln>
            </p:spPr>
          </p:pic>
        </p:grpSp>
        <p:grpSp>
          <p:nvGrpSpPr>
            <p:cNvPr id="17" name="Group 16"/>
            <p:cNvGrpSpPr/>
            <p:nvPr/>
          </p:nvGrpSpPr>
          <p:grpSpPr>
            <a:xfrm>
              <a:off x="6623284" y="2225318"/>
              <a:ext cx="329966" cy="208423"/>
              <a:chOff x="6623284" y="2225318"/>
              <a:chExt cx="276440" cy="208423"/>
            </a:xfrm>
          </p:grpSpPr>
          <p:cxnSp>
            <p:nvCxnSpPr>
              <p:cNvPr id="21" name="Straight Arrow Connector 20"/>
              <p:cNvCxnSpPr/>
              <p:nvPr/>
            </p:nvCxnSpPr>
            <p:spPr>
              <a:xfrm rot="5400000" flipV="1">
                <a:off x="6761505" y="2087098"/>
                <a:ext cx="0" cy="276439"/>
              </a:xfrm>
              <a:prstGeom prst="straightConnector1">
                <a:avLst/>
              </a:prstGeom>
              <a:noFill/>
              <a:ln w="28575" cap="flat" cmpd="sng" algn="ctr">
                <a:solidFill>
                  <a:srgbClr val="FFC000"/>
                </a:solidFill>
                <a:prstDash val="solid"/>
                <a:miter lim="800000"/>
                <a:tailEnd type="triangle"/>
              </a:ln>
              <a:effectLst/>
            </p:spPr>
          </p:cxnSp>
          <p:cxnSp>
            <p:nvCxnSpPr>
              <p:cNvPr id="22" name="Straight Arrow Connector 21"/>
              <p:cNvCxnSpPr/>
              <p:nvPr/>
            </p:nvCxnSpPr>
            <p:spPr>
              <a:xfrm rot="5400000" flipV="1">
                <a:off x="6761504" y="2196793"/>
                <a:ext cx="0" cy="276439"/>
              </a:xfrm>
              <a:prstGeom prst="straightConnector1">
                <a:avLst/>
              </a:prstGeom>
              <a:noFill/>
              <a:ln w="28575" cap="flat" cmpd="sng" algn="ctr">
                <a:solidFill>
                  <a:srgbClr val="FFC000"/>
                </a:solidFill>
                <a:prstDash val="solid"/>
                <a:miter lim="800000"/>
                <a:tailEnd type="triangle"/>
              </a:ln>
              <a:effectLst/>
            </p:spPr>
          </p:cxnSp>
          <p:cxnSp>
            <p:nvCxnSpPr>
              <p:cNvPr id="23" name="Straight Arrow Connector 22"/>
              <p:cNvCxnSpPr/>
              <p:nvPr/>
            </p:nvCxnSpPr>
            <p:spPr>
              <a:xfrm rot="5400000" flipV="1">
                <a:off x="6761504" y="2295521"/>
                <a:ext cx="0" cy="276439"/>
              </a:xfrm>
              <a:prstGeom prst="straightConnector1">
                <a:avLst/>
              </a:prstGeom>
              <a:noFill/>
              <a:ln w="28575" cap="flat" cmpd="sng" algn="ctr">
                <a:solidFill>
                  <a:srgbClr val="FFC000"/>
                </a:solidFill>
                <a:prstDash val="solid"/>
                <a:miter lim="800000"/>
                <a:tailEnd type="triangle"/>
              </a:ln>
              <a:effectLst/>
            </p:spPr>
          </p:cxnSp>
        </p:grpSp>
        <p:cxnSp>
          <p:nvCxnSpPr>
            <p:cNvPr id="18" name="Straight Arrow Connector 17"/>
            <p:cNvCxnSpPr/>
            <p:nvPr/>
          </p:nvCxnSpPr>
          <p:spPr>
            <a:xfrm rot="10800000" flipV="1">
              <a:off x="6678333"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19" name="Straight Arrow Connector 18"/>
            <p:cNvCxnSpPr/>
            <p:nvPr/>
          </p:nvCxnSpPr>
          <p:spPr>
            <a:xfrm rot="10800000" flipV="1">
              <a:off x="6760966"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20" name="Straight Arrow Connector 19"/>
            <p:cNvCxnSpPr/>
            <p:nvPr/>
          </p:nvCxnSpPr>
          <p:spPr>
            <a:xfrm rot="10800000" flipV="1">
              <a:off x="6835338" y="2205256"/>
              <a:ext cx="0" cy="319484"/>
            </a:xfrm>
            <a:prstGeom prst="straightConnector1">
              <a:avLst/>
            </a:prstGeom>
            <a:noFill/>
            <a:ln w="28575" cap="flat" cmpd="sng" algn="ctr">
              <a:solidFill>
                <a:srgbClr val="5B9BD5"/>
              </a:solidFill>
              <a:prstDash val="solid"/>
              <a:miter lim="800000"/>
              <a:tailEnd type="triangle"/>
            </a:ln>
            <a:effectLst/>
          </p:spPr>
        </p:cxnSp>
      </p:grpSp>
      <p:pic>
        <p:nvPicPr>
          <p:cNvPr id="26" name="Picture 25" descr="https://docs.google.com/drawings/d/sMsN-BYYelBvjooafqMh3pA/image?w=524&amp;h=199&amp;rev=2&amp;a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54" y="2348752"/>
            <a:ext cx="6621359"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84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2B: Matrix</a:t>
            </a:r>
            <a:br>
              <a:rPr lang="en-US" dirty="0" smtClean="0"/>
            </a:br>
            <a:r>
              <a:rPr lang="en-US" dirty="0" smtClean="0"/>
              <a:t>Embedded </a:t>
            </a:r>
            <a:r>
              <a:rPr lang="en-US" dirty="0"/>
              <a:t>Functions</a:t>
            </a:r>
          </a:p>
        </p:txBody>
      </p:sp>
      <p:grpSp>
        <p:nvGrpSpPr>
          <p:cNvPr id="15" name="Group 14"/>
          <p:cNvGrpSpPr/>
          <p:nvPr/>
        </p:nvGrpSpPr>
        <p:grpSpPr>
          <a:xfrm>
            <a:off x="7823792" y="481013"/>
            <a:ext cx="805858" cy="805433"/>
            <a:chOff x="6495060" y="2083794"/>
            <a:chExt cx="528792" cy="528513"/>
          </a:xfrm>
        </p:grpSpPr>
        <p:grpSp>
          <p:nvGrpSpPr>
            <p:cNvPr id="16" name="Group 15"/>
            <p:cNvGrpSpPr/>
            <p:nvPr/>
          </p:nvGrpSpPr>
          <p:grpSpPr>
            <a:xfrm>
              <a:off x="6495060" y="2083794"/>
              <a:ext cx="528792" cy="528513"/>
              <a:chOff x="2758874" y="1929925"/>
              <a:chExt cx="1611040" cy="1610192"/>
            </a:xfrm>
          </p:grpSpPr>
          <p:sp>
            <p:nvSpPr>
              <p:cNvPr id="24" name="Oval 23"/>
              <p:cNvSpPr/>
              <p:nvPr/>
            </p:nvSpPr>
            <p:spPr>
              <a:xfrm>
                <a:off x="2758874" y="1929925"/>
                <a:ext cx="1598064" cy="1598064"/>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rotWithShape="1">
              <a:blip r:embed="rId3" cstate="screen">
                <a:alphaModFix amt="53000"/>
                <a:extLst>
                  <a:ext uri="{28A0092B-C50C-407E-A947-70E740481C1C}">
                    <a14:useLocalDpi xmlns:a14="http://schemas.microsoft.com/office/drawing/2010/main"/>
                  </a:ext>
                </a:extLst>
              </a:blip>
              <a:srcRect/>
              <a:stretch/>
            </p:blipFill>
            <p:spPr>
              <a:xfrm flipH="1">
                <a:off x="2810910" y="1930912"/>
                <a:ext cx="1559004" cy="1609205"/>
              </a:xfrm>
              <a:prstGeom prst="ellipse">
                <a:avLst/>
              </a:prstGeom>
              <a:ln w="28575">
                <a:noFill/>
              </a:ln>
            </p:spPr>
          </p:pic>
        </p:grpSp>
        <p:grpSp>
          <p:nvGrpSpPr>
            <p:cNvPr id="17" name="Group 16"/>
            <p:cNvGrpSpPr/>
            <p:nvPr/>
          </p:nvGrpSpPr>
          <p:grpSpPr>
            <a:xfrm>
              <a:off x="6623284" y="2225318"/>
              <a:ext cx="329966" cy="208423"/>
              <a:chOff x="6623284" y="2225318"/>
              <a:chExt cx="276440" cy="208423"/>
            </a:xfrm>
          </p:grpSpPr>
          <p:cxnSp>
            <p:nvCxnSpPr>
              <p:cNvPr id="21" name="Straight Arrow Connector 20"/>
              <p:cNvCxnSpPr/>
              <p:nvPr/>
            </p:nvCxnSpPr>
            <p:spPr>
              <a:xfrm rot="5400000" flipV="1">
                <a:off x="6761505" y="2087098"/>
                <a:ext cx="0" cy="276439"/>
              </a:xfrm>
              <a:prstGeom prst="straightConnector1">
                <a:avLst/>
              </a:prstGeom>
              <a:noFill/>
              <a:ln w="28575" cap="flat" cmpd="sng" algn="ctr">
                <a:solidFill>
                  <a:srgbClr val="FFC000"/>
                </a:solidFill>
                <a:prstDash val="solid"/>
                <a:miter lim="800000"/>
                <a:tailEnd type="triangle"/>
              </a:ln>
              <a:effectLst/>
            </p:spPr>
          </p:cxnSp>
          <p:cxnSp>
            <p:nvCxnSpPr>
              <p:cNvPr id="22" name="Straight Arrow Connector 21"/>
              <p:cNvCxnSpPr/>
              <p:nvPr/>
            </p:nvCxnSpPr>
            <p:spPr>
              <a:xfrm rot="5400000" flipV="1">
                <a:off x="6761504" y="2196793"/>
                <a:ext cx="0" cy="276439"/>
              </a:xfrm>
              <a:prstGeom prst="straightConnector1">
                <a:avLst/>
              </a:prstGeom>
              <a:noFill/>
              <a:ln w="28575" cap="flat" cmpd="sng" algn="ctr">
                <a:solidFill>
                  <a:srgbClr val="FFC000"/>
                </a:solidFill>
                <a:prstDash val="solid"/>
                <a:miter lim="800000"/>
                <a:tailEnd type="triangle"/>
              </a:ln>
              <a:effectLst/>
            </p:spPr>
          </p:cxnSp>
          <p:cxnSp>
            <p:nvCxnSpPr>
              <p:cNvPr id="23" name="Straight Arrow Connector 22"/>
              <p:cNvCxnSpPr/>
              <p:nvPr/>
            </p:nvCxnSpPr>
            <p:spPr>
              <a:xfrm rot="5400000" flipV="1">
                <a:off x="6761504" y="2295521"/>
                <a:ext cx="0" cy="276439"/>
              </a:xfrm>
              <a:prstGeom prst="straightConnector1">
                <a:avLst/>
              </a:prstGeom>
              <a:noFill/>
              <a:ln w="28575" cap="flat" cmpd="sng" algn="ctr">
                <a:solidFill>
                  <a:srgbClr val="FFC000"/>
                </a:solidFill>
                <a:prstDash val="solid"/>
                <a:miter lim="800000"/>
                <a:tailEnd type="triangle"/>
              </a:ln>
              <a:effectLst/>
            </p:spPr>
          </p:cxnSp>
        </p:grpSp>
        <p:cxnSp>
          <p:nvCxnSpPr>
            <p:cNvPr id="18" name="Straight Arrow Connector 17"/>
            <p:cNvCxnSpPr/>
            <p:nvPr/>
          </p:nvCxnSpPr>
          <p:spPr>
            <a:xfrm rot="10800000" flipV="1">
              <a:off x="6678333"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19" name="Straight Arrow Connector 18"/>
            <p:cNvCxnSpPr/>
            <p:nvPr/>
          </p:nvCxnSpPr>
          <p:spPr>
            <a:xfrm rot="10800000" flipV="1">
              <a:off x="6760966"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20" name="Straight Arrow Connector 19"/>
            <p:cNvCxnSpPr/>
            <p:nvPr/>
          </p:nvCxnSpPr>
          <p:spPr>
            <a:xfrm rot="10800000" flipV="1">
              <a:off x="6835338" y="2205256"/>
              <a:ext cx="0" cy="319484"/>
            </a:xfrm>
            <a:prstGeom prst="straightConnector1">
              <a:avLst/>
            </a:prstGeom>
            <a:noFill/>
            <a:ln w="28575" cap="flat" cmpd="sng" algn="ctr">
              <a:solidFill>
                <a:srgbClr val="5B9BD5"/>
              </a:solidFill>
              <a:prstDash val="solid"/>
              <a:miter lim="800000"/>
              <a:tailEnd type="triangle"/>
            </a:ln>
            <a:effectLst/>
          </p:spPr>
        </p:cxnSp>
      </p:grpSp>
      <p:pic>
        <p:nvPicPr>
          <p:cNvPr id="26" name="Picture 2" descr="https://docs.google.com/drawings/d/s_6eC8Pnn0SkZySccQgUG8Q/image?w=524&amp;h=198&amp;rev=2&amp;a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2053757"/>
            <a:ext cx="66548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3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3: Product</a:t>
            </a:r>
            <a:endParaRPr lang="en-US" dirty="0"/>
          </a:p>
        </p:txBody>
      </p:sp>
      <p:grpSp>
        <p:nvGrpSpPr>
          <p:cNvPr id="12" name="Group 11"/>
          <p:cNvGrpSpPr/>
          <p:nvPr/>
        </p:nvGrpSpPr>
        <p:grpSpPr>
          <a:xfrm>
            <a:off x="7825734" y="481013"/>
            <a:ext cx="803916" cy="810732"/>
            <a:chOff x="4688807" y="1928502"/>
            <a:chExt cx="1598064" cy="1611614"/>
          </a:xfrm>
        </p:grpSpPr>
        <p:sp>
          <p:nvSpPr>
            <p:cNvPr id="13" name="Oval 12"/>
            <p:cNvSpPr/>
            <p:nvPr/>
          </p:nvSpPr>
          <p:spPr>
            <a:xfrm>
              <a:off x="4688807" y="1928502"/>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3" cstate="screen">
              <a:alphaModFix amt="25000"/>
              <a:extLst>
                <a:ext uri="{28A0092B-C50C-407E-A947-70E740481C1C}">
                  <a14:useLocalDpi xmlns:a14="http://schemas.microsoft.com/office/drawing/2010/main"/>
                </a:ext>
              </a:extLst>
            </a:blip>
            <a:srcRect/>
            <a:stretch/>
          </p:blipFill>
          <p:spPr>
            <a:xfrm flipH="1">
              <a:off x="4749913" y="1930911"/>
              <a:ext cx="1533321" cy="1609205"/>
            </a:xfrm>
            <a:prstGeom prst="ellipse">
              <a:avLst/>
            </a:prstGeom>
          </p:spPr>
        </p:pic>
        <p:grpSp>
          <p:nvGrpSpPr>
            <p:cNvPr id="15" name="Group 14"/>
            <p:cNvGrpSpPr/>
            <p:nvPr/>
          </p:nvGrpSpPr>
          <p:grpSpPr>
            <a:xfrm rot="5400000">
              <a:off x="5164635" y="2332452"/>
              <a:ext cx="634987" cy="842211"/>
              <a:chOff x="5109410" y="2683042"/>
              <a:chExt cx="634987" cy="842211"/>
            </a:xfrm>
          </p:grpSpPr>
          <p:cxnSp>
            <p:nvCxnSpPr>
              <p:cNvPr id="16" name="Straight Arrow Connector 15"/>
              <p:cNvCxnSpPr/>
              <p:nvPr/>
            </p:nvCxnSpPr>
            <p:spPr>
              <a:xfrm flipV="1">
                <a:off x="5109410"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17" name="Straight Arrow Connector 16"/>
              <p:cNvCxnSpPr/>
              <p:nvPr/>
            </p:nvCxnSpPr>
            <p:spPr>
              <a:xfrm flipV="1">
                <a:off x="5443608"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18" name="Straight Arrow Connector 17"/>
              <p:cNvCxnSpPr/>
              <p:nvPr/>
            </p:nvCxnSpPr>
            <p:spPr>
              <a:xfrm flipV="1">
                <a:off x="5744397" y="2683042"/>
                <a:ext cx="0" cy="842211"/>
              </a:xfrm>
              <a:prstGeom prst="straightConnector1">
                <a:avLst/>
              </a:prstGeom>
              <a:noFill/>
              <a:ln w="38100" cap="flat" cmpd="sng" algn="ctr">
                <a:solidFill>
                  <a:srgbClr val="FFC000"/>
                </a:solidFill>
                <a:prstDash val="solid"/>
                <a:miter lim="800000"/>
                <a:tailEnd type="triangle"/>
              </a:ln>
              <a:effectLst/>
            </p:spPr>
          </p:cxnSp>
        </p:grpSp>
      </p:grpSp>
      <p:pic>
        <p:nvPicPr>
          <p:cNvPr id="19" name="Picture 2" descr="https://docs.google.com/drawings/d/sn5wPPEaXWfHjT5eA-ndzzA/image?w=541&amp;h=318&amp;rev=275&amp;a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4" y="1277284"/>
            <a:ext cx="6163582" cy="362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18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X: </a:t>
            </a:r>
            <a:r>
              <a:rPr lang="en-US" dirty="0" err="1" smtClean="0"/>
              <a:t>AdAptive</a:t>
            </a:r>
            <a:endParaRPr lang="en-US" dirty="0"/>
          </a:p>
        </p:txBody>
      </p:sp>
      <p:grpSp>
        <p:nvGrpSpPr>
          <p:cNvPr id="4" name="Group 3"/>
          <p:cNvGrpSpPr/>
          <p:nvPr/>
        </p:nvGrpSpPr>
        <p:grpSpPr>
          <a:xfrm>
            <a:off x="7825734" y="481013"/>
            <a:ext cx="803916" cy="811448"/>
            <a:chOff x="6635832" y="1927079"/>
            <a:chExt cx="1598064" cy="1613037"/>
          </a:xfrm>
        </p:grpSpPr>
        <p:sp>
          <p:nvSpPr>
            <p:cNvPr id="5" name="Oval 4"/>
            <p:cNvSpPr/>
            <p:nvPr/>
          </p:nvSpPr>
          <p:spPr>
            <a:xfrm>
              <a:off x="6635832" y="1927079"/>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cstate="screen">
              <a:alphaModFix amt="20000"/>
              <a:extLst>
                <a:ext uri="{BEBA8EAE-BF5A-486C-A8C5-ECC9F3942E4B}">
                  <a14:imgProps xmlns:a14="http://schemas.microsoft.com/office/drawing/2010/main">
                    <a14:imgLayer r:embed="rId4">
                      <a14:imgEffect>
                        <a14:colorTemperature colorTemp="4654"/>
                      </a14:imgEffect>
                      <a14:imgEffect>
                        <a14:saturation sat="168000"/>
                      </a14:imgEffect>
                      <a14:imgEffect>
                        <a14:brightnessContrast bright="65000" contrast="-42000"/>
                      </a14:imgEffect>
                    </a14:imgLayer>
                  </a14:imgProps>
                </a:ext>
                <a:ext uri="{28A0092B-C50C-407E-A947-70E740481C1C}">
                  <a14:useLocalDpi xmlns:a14="http://schemas.microsoft.com/office/drawing/2010/main"/>
                </a:ext>
              </a:extLst>
            </a:blip>
            <a:srcRect/>
            <a:stretch/>
          </p:blipFill>
          <p:spPr>
            <a:xfrm>
              <a:off x="6640595" y="1944477"/>
              <a:ext cx="1582128" cy="1595639"/>
            </a:xfrm>
            <a:prstGeom prst="ellipse">
              <a:avLst/>
            </a:prstGeom>
          </p:spPr>
        </p:pic>
        <p:grpSp>
          <p:nvGrpSpPr>
            <p:cNvPr id="7" name="Group 6"/>
            <p:cNvGrpSpPr/>
            <p:nvPr/>
          </p:nvGrpSpPr>
          <p:grpSpPr>
            <a:xfrm>
              <a:off x="6847455" y="2140936"/>
              <a:ext cx="1170349" cy="1170349"/>
              <a:chOff x="6041538" y="2551900"/>
              <a:chExt cx="1170349" cy="1170349"/>
            </a:xfrm>
          </p:grpSpPr>
          <p:sp>
            <p:nvSpPr>
              <p:cNvPr id="8" name="Oval 7"/>
              <p:cNvSpPr/>
              <p:nvPr/>
            </p:nvSpPr>
            <p:spPr>
              <a:xfrm>
                <a:off x="6041538" y="2551900"/>
                <a:ext cx="1170349" cy="117034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9" name="Oval 8"/>
              <p:cNvSpPr>
                <a:spLocks noChangeAspect="1"/>
              </p:cNvSpPr>
              <p:nvPr/>
            </p:nvSpPr>
            <p:spPr>
              <a:xfrm>
                <a:off x="6121386" y="2631748"/>
                <a:ext cx="1010653" cy="1010653"/>
              </a:xfrm>
              <a:prstGeom prst="ellipse">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10" name="Oval 9"/>
              <p:cNvSpPr>
                <a:spLocks noChangeAspect="1"/>
              </p:cNvSpPr>
              <p:nvPr/>
            </p:nvSpPr>
            <p:spPr>
              <a:xfrm>
                <a:off x="6243196" y="2753558"/>
                <a:ext cx="767032" cy="767032"/>
              </a:xfrm>
              <a:prstGeom prst="ellipse">
                <a:avLst/>
              </a:prstGeom>
              <a:solidFill>
                <a:srgbClr val="70AD47"/>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11" name="Oval 10"/>
              <p:cNvSpPr>
                <a:spLocks noChangeAspect="1"/>
              </p:cNvSpPr>
              <p:nvPr/>
            </p:nvSpPr>
            <p:spPr>
              <a:xfrm>
                <a:off x="6377243" y="2887605"/>
                <a:ext cx="501521" cy="501521"/>
              </a:xfrm>
              <a:prstGeom prst="ellipse">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grpSp>
      </p:grpSp>
      <p:pic>
        <p:nvPicPr>
          <p:cNvPr id="14" name="Picture 2" descr="https://docs.google.com/drawings/d/sMLbbtgH05Lr4X_QybbFG5w/image?w=541&amp;h=362&amp;rev=631&amp;ac=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4" y="1507272"/>
            <a:ext cx="5412342" cy="362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30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Evaluation</a:t>
            </a:r>
            <a:endParaRPr lang="en-US" dirty="0"/>
          </a:p>
        </p:txBody>
      </p:sp>
      <p:graphicFrame>
        <p:nvGraphicFramePr>
          <p:cNvPr id="3" name="Content Placeholder 2"/>
          <p:cNvGraphicFramePr>
            <a:graphicFrameLocks noGrp="1"/>
          </p:cNvGraphicFramePr>
          <p:nvPr>
            <p:ph idx="1"/>
            <p:extLst/>
          </p:nvPr>
        </p:nvGraphicFramePr>
        <p:xfrm>
          <a:off x="468312" y="1412781"/>
          <a:ext cx="8110875" cy="4024191"/>
        </p:xfrm>
        <a:graphic>
          <a:graphicData uri="http://schemas.openxmlformats.org/drawingml/2006/table">
            <a:tbl>
              <a:tblPr/>
              <a:tblGrid>
                <a:gridCol w="4819035"/>
                <a:gridCol w="822960"/>
                <a:gridCol w="822960"/>
                <a:gridCol w="822960"/>
                <a:gridCol w="822960"/>
              </a:tblGrid>
              <a:tr h="391038">
                <a:tc>
                  <a:txBody>
                    <a:bodyPr/>
                    <a:lstStyle/>
                    <a:p>
                      <a:pPr marL="0" indent="0" rtl="0" fontAlgn="t">
                        <a:spcBef>
                          <a:spcPts val="0"/>
                        </a:spcBef>
                        <a:spcAft>
                          <a:spcPts val="0"/>
                        </a:spcAft>
                        <a:buFont typeface="Arial" charset="0"/>
                        <a:buNone/>
                      </a:pPr>
                      <a:endParaRPr lang="en-US" sz="14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rPr>
                        <a:t>Model 1</a:t>
                      </a: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400" kern="1200" dirty="0" smtClean="0">
                          <a:solidFill>
                            <a:schemeClr val="tx1"/>
                          </a:solidFill>
                          <a:effectLst/>
                          <a:latin typeface="+mn-lt"/>
                          <a:ea typeface="+mn-ea"/>
                          <a:cs typeface="+mn-cs"/>
                        </a:rPr>
                        <a:t>Model</a:t>
                      </a:r>
                      <a:r>
                        <a:rPr lang="en-US" sz="1400" dirty="0" smtClean="0">
                          <a:effectLst/>
                        </a:rPr>
                        <a:t> 2</a:t>
                      </a: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400" dirty="0" smtClean="0">
                          <a:effectLst/>
                        </a:rPr>
                        <a:t>Model 3</a:t>
                      </a: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400" dirty="0" smtClean="0">
                          <a:effectLst/>
                        </a:rPr>
                        <a:t>Model X</a:t>
                      </a: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3069">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Promotes </a:t>
                      </a:r>
                      <a:r>
                        <a:rPr lang="en-US" sz="1200" b="1" i="0" u="none" strike="noStrike" dirty="0">
                          <a:solidFill>
                            <a:schemeClr val="bg2">
                              <a:lumMod val="50000"/>
                            </a:schemeClr>
                          </a:solidFill>
                          <a:effectLst/>
                          <a:latin typeface="Arial" charset="0"/>
                        </a:rPr>
                        <a:t>DevOps, short lead times</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en-US"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94327">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Encourages </a:t>
                      </a:r>
                      <a:r>
                        <a:rPr lang="en-US" sz="1200" b="1" i="0" u="none" strike="noStrike" dirty="0">
                          <a:solidFill>
                            <a:schemeClr val="bg2">
                              <a:lumMod val="50000"/>
                            </a:schemeClr>
                          </a:solidFill>
                          <a:effectLst/>
                          <a:latin typeface="Arial" charset="0"/>
                        </a:rPr>
                        <a:t>collaboration and communication (silo defeat communication)</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en-US"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94327">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Right </a:t>
                      </a:r>
                      <a:r>
                        <a:rPr lang="en-US" sz="1200" b="1" i="0" u="none" strike="noStrike" dirty="0">
                          <a:solidFill>
                            <a:schemeClr val="bg2">
                              <a:lumMod val="50000"/>
                            </a:schemeClr>
                          </a:solidFill>
                          <a:effectLst/>
                          <a:latin typeface="Arial" charset="0"/>
                        </a:rPr>
                        <a:t>kind of accountability (get on the right queue), routing </a:t>
                      </a:r>
                      <a:r>
                        <a:rPr lang="en-US" sz="1200" b="1" i="0" u="none" strike="noStrike" dirty="0" smtClean="0">
                          <a:solidFill>
                            <a:schemeClr val="bg2">
                              <a:lumMod val="50000"/>
                            </a:schemeClr>
                          </a:solidFill>
                          <a:effectLst/>
                          <a:latin typeface="Arial" charset="0"/>
                        </a:rPr>
                        <a:t>instructions)</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tr-TR"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391038">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Flat </a:t>
                      </a:r>
                      <a:r>
                        <a:rPr lang="en-US" sz="1200" b="1" i="0" u="none" strike="noStrike" dirty="0">
                          <a:solidFill>
                            <a:schemeClr val="bg2">
                              <a:lumMod val="50000"/>
                            </a:schemeClr>
                          </a:solidFill>
                          <a:effectLst/>
                          <a:latin typeface="Arial" charset="0"/>
                        </a:rPr>
                        <a:t>organization </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tr-TR"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87098">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Optimize </a:t>
                      </a:r>
                      <a:r>
                        <a:rPr lang="en-US" sz="1200" b="1" i="0" u="none" strike="noStrike" dirty="0">
                          <a:solidFill>
                            <a:schemeClr val="bg2">
                              <a:lumMod val="50000"/>
                            </a:schemeClr>
                          </a:solidFill>
                          <a:effectLst/>
                          <a:latin typeface="Arial" charset="0"/>
                        </a:rPr>
                        <a:t>the whole - deal with overall strategy, standards, etc.</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tr-TR"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94327">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Self-organizing </a:t>
                      </a:r>
                      <a:r>
                        <a:rPr lang="en-US" sz="1200" b="1" i="0" u="none" strike="noStrike" dirty="0">
                          <a:solidFill>
                            <a:schemeClr val="bg2">
                              <a:lumMod val="50000"/>
                            </a:schemeClr>
                          </a:solidFill>
                          <a:effectLst/>
                          <a:latin typeface="Arial" charset="0"/>
                        </a:rPr>
                        <a:t>overall structure - can it reconfigure itself easily?</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tr-TR"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487098">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Implements </a:t>
                      </a:r>
                      <a:r>
                        <a:rPr lang="en-US" sz="1200" b="1" i="0" u="none" strike="noStrike" dirty="0">
                          <a:solidFill>
                            <a:schemeClr val="bg2">
                              <a:lumMod val="50000"/>
                            </a:schemeClr>
                          </a:solidFill>
                          <a:effectLst/>
                          <a:latin typeface="Arial" charset="0"/>
                        </a:rPr>
                        <a:t>any necessary risk mitigation and compliance</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F507">
                        <a:alpha val="50000"/>
                      </a:srgbClr>
                    </a:solidFill>
                  </a:tcPr>
                </a:tc>
              </a:tr>
              <a:tr h="391038">
                <a:tc>
                  <a:txBody>
                    <a:bodyPr/>
                    <a:lstStyle/>
                    <a:p>
                      <a:pPr marL="0" indent="0" rtl="0" fontAlgn="t">
                        <a:spcBef>
                          <a:spcPts val="0"/>
                        </a:spcBef>
                        <a:spcAft>
                          <a:spcPts val="0"/>
                        </a:spcAft>
                        <a:buFont typeface="Arial" charset="0"/>
                        <a:buNone/>
                      </a:pPr>
                      <a:r>
                        <a:rPr lang="en-US" sz="1200" b="1" i="0" u="none" strike="noStrike" dirty="0" smtClean="0">
                          <a:solidFill>
                            <a:schemeClr val="bg2">
                              <a:lumMod val="50000"/>
                            </a:schemeClr>
                          </a:solidFill>
                          <a:effectLst/>
                          <a:latin typeface="Arial" charset="0"/>
                        </a:rPr>
                        <a:t>Must </a:t>
                      </a:r>
                      <a:r>
                        <a:rPr lang="en-US" sz="1200" b="1" i="0" u="none" strike="noStrike" dirty="0">
                          <a:solidFill>
                            <a:schemeClr val="bg2">
                              <a:lumMod val="50000"/>
                            </a:schemeClr>
                          </a:solidFill>
                          <a:effectLst/>
                          <a:latin typeface="Arial" charset="0"/>
                        </a:rPr>
                        <a:t>fit into the rest of the organization</a:t>
                      </a:r>
                      <a:endParaRPr lang="en-US" sz="1200" b="1" dirty="0">
                        <a:solidFill>
                          <a:schemeClr val="bg2">
                            <a:lumMod val="50000"/>
                          </a:schemeClr>
                        </a:solidFill>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64361" marR="64361" marT="64361" marB="643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rtl="0" fontAlgn="t">
                        <a:spcBef>
                          <a:spcPts val="0"/>
                        </a:spcBef>
                        <a:spcAft>
                          <a:spcPts val="0"/>
                        </a:spcAft>
                      </a:pPr>
                      <a:endParaRPr lang="en-US" sz="1400" dirty="0">
                        <a:effectLst/>
                      </a:endParaRPr>
                    </a:p>
                  </a:txBody>
                  <a:tcPr marL="88900" marR="88900" marT="88900" marB="889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
        <p:nvSpPr>
          <p:cNvPr id="4" name="Rectangle 1"/>
          <p:cNvSpPr>
            <a:spLocks noChangeArrowheads="1"/>
          </p:cNvSpPr>
          <p:nvPr/>
        </p:nvSpPr>
        <p:spPr bwMode="auto">
          <a:xfrm>
            <a:off x="-753227" y="-233065"/>
            <a:ext cx="129461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endParaRPr>
          </a:p>
        </p:txBody>
      </p:sp>
      <p:grpSp>
        <p:nvGrpSpPr>
          <p:cNvPr id="12" name="Group 11"/>
          <p:cNvGrpSpPr/>
          <p:nvPr/>
        </p:nvGrpSpPr>
        <p:grpSpPr>
          <a:xfrm>
            <a:off x="5303592" y="493469"/>
            <a:ext cx="822960" cy="813816"/>
            <a:chOff x="865953" y="1931348"/>
            <a:chExt cx="1603782" cy="1608769"/>
          </a:xfrm>
        </p:grpSpPr>
        <p:sp>
          <p:nvSpPr>
            <p:cNvPr id="13" name="Oval 12"/>
            <p:cNvSpPr/>
            <p:nvPr/>
          </p:nvSpPr>
          <p:spPr>
            <a:xfrm>
              <a:off x="871671" y="1931348"/>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3" cstate="screen">
              <a:alphaModFix amt="20000"/>
              <a:extLst>
                <a:ext uri="{28A0092B-C50C-407E-A947-70E740481C1C}">
                  <a14:useLocalDpi xmlns:a14="http://schemas.microsoft.com/office/drawing/2010/main"/>
                </a:ext>
              </a:extLst>
            </a:blip>
            <a:srcRect/>
            <a:stretch/>
          </p:blipFill>
          <p:spPr>
            <a:xfrm flipH="1">
              <a:off x="865953" y="1962422"/>
              <a:ext cx="1598688" cy="1577695"/>
            </a:xfrm>
            <a:prstGeom prst="ellipse">
              <a:avLst/>
            </a:prstGeom>
          </p:spPr>
        </p:pic>
        <p:grpSp>
          <p:nvGrpSpPr>
            <p:cNvPr id="15" name="Group 14"/>
            <p:cNvGrpSpPr/>
            <p:nvPr/>
          </p:nvGrpSpPr>
          <p:grpSpPr>
            <a:xfrm>
              <a:off x="1361826" y="2365548"/>
              <a:ext cx="634987" cy="842211"/>
              <a:chOff x="2743200" y="2683042"/>
              <a:chExt cx="634987" cy="842211"/>
            </a:xfrm>
          </p:grpSpPr>
          <p:cxnSp>
            <p:nvCxnSpPr>
              <p:cNvPr id="16" name="Straight Arrow Connector 15"/>
              <p:cNvCxnSpPr/>
              <p:nvPr/>
            </p:nvCxnSpPr>
            <p:spPr>
              <a:xfrm rot="10800000" flipV="1">
                <a:off x="2743200"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17" name="Straight Arrow Connector 16"/>
              <p:cNvCxnSpPr/>
              <p:nvPr/>
            </p:nvCxnSpPr>
            <p:spPr>
              <a:xfrm rot="10800000" flipV="1">
                <a:off x="3077397" y="2683042"/>
                <a:ext cx="0" cy="842211"/>
              </a:xfrm>
              <a:prstGeom prst="straightConnector1">
                <a:avLst/>
              </a:prstGeom>
              <a:noFill/>
              <a:ln w="38100" cap="flat" cmpd="sng" algn="ctr">
                <a:solidFill>
                  <a:srgbClr val="5B9BD5"/>
                </a:solidFill>
                <a:prstDash val="solid"/>
                <a:miter lim="800000"/>
                <a:tailEnd type="triangle"/>
              </a:ln>
              <a:effectLst/>
            </p:spPr>
          </p:cxnSp>
          <p:cxnSp>
            <p:nvCxnSpPr>
              <p:cNvPr id="18" name="Straight Arrow Connector 17"/>
              <p:cNvCxnSpPr/>
              <p:nvPr/>
            </p:nvCxnSpPr>
            <p:spPr>
              <a:xfrm rot="10800000" flipV="1">
                <a:off x="3378187" y="2683042"/>
                <a:ext cx="0" cy="842211"/>
              </a:xfrm>
              <a:prstGeom prst="straightConnector1">
                <a:avLst/>
              </a:prstGeom>
              <a:noFill/>
              <a:ln w="38100" cap="flat" cmpd="sng" algn="ctr">
                <a:solidFill>
                  <a:srgbClr val="5B9BD5"/>
                </a:solidFill>
                <a:prstDash val="solid"/>
                <a:miter lim="800000"/>
                <a:tailEnd type="triangle"/>
              </a:ln>
              <a:effectLst/>
            </p:spPr>
          </p:cxnSp>
        </p:grpSp>
      </p:grpSp>
      <p:grpSp>
        <p:nvGrpSpPr>
          <p:cNvPr id="19" name="Group 18"/>
          <p:cNvGrpSpPr/>
          <p:nvPr/>
        </p:nvGrpSpPr>
        <p:grpSpPr>
          <a:xfrm>
            <a:off x="6972324" y="495211"/>
            <a:ext cx="822960" cy="813816"/>
            <a:chOff x="4688807" y="1928502"/>
            <a:chExt cx="1598064" cy="1611614"/>
          </a:xfrm>
        </p:grpSpPr>
        <p:sp>
          <p:nvSpPr>
            <p:cNvPr id="20" name="Oval 19"/>
            <p:cNvSpPr/>
            <p:nvPr/>
          </p:nvSpPr>
          <p:spPr>
            <a:xfrm>
              <a:off x="4688807" y="1928502"/>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rotWithShape="1">
            <a:blip r:embed="rId4" cstate="screen">
              <a:alphaModFix amt="25000"/>
              <a:extLst>
                <a:ext uri="{28A0092B-C50C-407E-A947-70E740481C1C}">
                  <a14:useLocalDpi xmlns:a14="http://schemas.microsoft.com/office/drawing/2010/main"/>
                </a:ext>
              </a:extLst>
            </a:blip>
            <a:srcRect/>
            <a:stretch/>
          </p:blipFill>
          <p:spPr>
            <a:xfrm flipH="1">
              <a:off x="4749913" y="1930911"/>
              <a:ext cx="1533321" cy="1609205"/>
            </a:xfrm>
            <a:prstGeom prst="ellipse">
              <a:avLst/>
            </a:prstGeom>
          </p:spPr>
        </p:pic>
        <p:grpSp>
          <p:nvGrpSpPr>
            <p:cNvPr id="22" name="Group 21"/>
            <p:cNvGrpSpPr/>
            <p:nvPr/>
          </p:nvGrpSpPr>
          <p:grpSpPr>
            <a:xfrm rot="5400000">
              <a:off x="5164635" y="2332452"/>
              <a:ext cx="634987" cy="842211"/>
              <a:chOff x="5109410" y="2683042"/>
              <a:chExt cx="634987" cy="842211"/>
            </a:xfrm>
          </p:grpSpPr>
          <p:cxnSp>
            <p:nvCxnSpPr>
              <p:cNvPr id="23" name="Straight Arrow Connector 22"/>
              <p:cNvCxnSpPr/>
              <p:nvPr/>
            </p:nvCxnSpPr>
            <p:spPr>
              <a:xfrm flipV="1">
                <a:off x="5109410"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24" name="Straight Arrow Connector 23"/>
              <p:cNvCxnSpPr/>
              <p:nvPr/>
            </p:nvCxnSpPr>
            <p:spPr>
              <a:xfrm flipV="1">
                <a:off x="5443608" y="2683042"/>
                <a:ext cx="0" cy="842211"/>
              </a:xfrm>
              <a:prstGeom prst="straightConnector1">
                <a:avLst/>
              </a:prstGeom>
              <a:noFill/>
              <a:ln w="38100" cap="flat" cmpd="sng" algn="ctr">
                <a:solidFill>
                  <a:srgbClr val="FFC000"/>
                </a:solidFill>
                <a:prstDash val="solid"/>
                <a:miter lim="800000"/>
                <a:tailEnd type="triangle"/>
              </a:ln>
              <a:effectLst/>
            </p:spPr>
          </p:cxnSp>
          <p:cxnSp>
            <p:nvCxnSpPr>
              <p:cNvPr id="25" name="Straight Arrow Connector 24"/>
              <p:cNvCxnSpPr/>
              <p:nvPr/>
            </p:nvCxnSpPr>
            <p:spPr>
              <a:xfrm flipV="1">
                <a:off x="5744397" y="2683042"/>
                <a:ext cx="0" cy="842211"/>
              </a:xfrm>
              <a:prstGeom prst="straightConnector1">
                <a:avLst/>
              </a:prstGeom>
              <a:noFill/>
              <a:ln w="38100" cap="flat" cmpd="sng" algn="ctr">
                <a:solidFill>
                  <a:srgbClr val="FFC000"/>
                </a:solidFill>
                <a:prstDash val="solid"/>
                <a:miter lim="800000"/>
                <a:tailEnd type="triangle"/>
              </a:ln>
              <a:effectLst/>
            </p:spPr>
          </p:cxnSp>
        </p:grpSp>
      </p:grpSp>
      <p:grpSp>
        <p:nvGrpSpPr>
          <p:cNvPr id="26" name="Group 25"/>
          <p:cNvGrpSpPr>
            <a:grpSpLocks noChangeAspect="1"/>
          </p:cNvGrpSpPr>
          <p:nvPr/>
        </p:nvGrpSpPr>
        <p:grpSpPr>
          <a:xfrm>
            <a:off x="7793411" y="489868"/>
            <a:ext cx="822960" cy="830670"/>
            <a:chOff x="6635832" y="1927079"/>
            <a:chExt cx="1598064" cy="1613037"/>
          </a:xfrm>
        </p:grpSpPr>
        <p:sp>
          <p:nvSpPr>
            <p:cNvPr id="27" name="Oval 26"/>
            <p:cNvSpPr/>
            <p:nvPr/>
          </p:nvSpPr>
          <p:spPr>
            <a:xfrm>
              <a:off x="6635832" y="1927079"/>
              <a:ext cx="1598064" cy="15980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rotWithShape="1">
            <a:blip r:embed="rId5" cstate="screen">
              <a:alphaModFix amt="20000"/>
              <a:extLst>
                <a:ext uri="{BEBA8EAE-BF5A-486C-A8C5-ECC9F3942E4B}">
                  <a14:imgProps xmlns:a14="http://schemas.microsoft.com/office/drawing/2010/main">
                    <a14:imgLayer r:embed="rId6">
                      <a14:imgEffect>
                        <a14:colorTemperature colorTemp="4654"/>
                      </a14:imgEffect>
                      <a14:imgEffect>
                        <a14:saturation sat="168000"/>
                      </a14:imgEffect>
                      <a14:imgEffect>
                        <a14:brightnessContrast bright="65000" contrast="-42000"/>
                      </a14:imgEffect>
                    </a14:imgLayer>
                  </a14:imgProps>
                </a:ext>
                <a:ext uri="{28A0092B-C50C-407E-A947-70E740481C1C}">
                  <a14:useLocalDpi xmlns:a14="http://schemas.microsoft.com/office/drawing/2010/main"/>
                </a:ext>
              </a:extLst>
            </a:blip>
            <a:srcRect/>
            <a:stretch/>
          </p:blipFill>
          <p:spPr>
            <a:xfrm>
              <a:off x="6640595" y="1944477"/>
              <a:ext cx="1582128" cy="1595639"/>
            </a:xfrm>
            <a:prstGeom prst="ellipse">
              <a:avLst/>
            </a:prstGeom>
          </p:spPr>
        </p:pic>
        <p:grpSp>
          <p:nvGrpSpPr>
            <p:cNvPr id="29" name="Group 28"/>
            <p:cNvGrpSpPr/>
            <p:nvPr/>
          </p:nvGrpSpPr>
          <p:grpSpPr>
            <a:xfrm>
              <a:off x="6847455" y="2140936"/>
              <a:ext cx="1170349" cy="1170349"/>
              <a:chOff x="6041538" y="2551900"/>
              <a:chExt cx="1170349" cy="1170349"/>
            </a:xfrm>
          </p:grpSpPr>
          <p:sp>
            <p:nvSpPr>
              <p:cNvPr id="30" name="Oval 29"/>
              <p:cNvSpPr/>
              <p:nvPr/>
            </p:nvSpPr>
            <p:spPr>
              <a:xfrm>
                <a:off x="6041538" y="2551900"/>
                <a:ext cx="1170349" cy="1170349"/>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31" name="Oval 30"/>
              <p:cNvSpPr>
                <a:spLocks noChangeAspect="1"/>
              </p:cNvSpPr>
              <p:nvPr/>
            </p:nvSpPr>
            <p:spPr>
              <a:xfrm>
                <a:off x="6121386" y="2631748"/>
                <a:ext cx="1010653" cy="1010653"/>
              </a:xfrm>
              <a:prstGeom prst="ellipse">
                <a:avLst/>
              </a:prstGeom>
              <a:solidFill>
                <a:srgbClr val="ED7D3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32" name="Oval 31"/>
              <p:cNvSpPr>
                <a:spLocks noChangeAspect="1"/>
              </p:cNvSpPr>
              <p:nvPr/>
            </p:nvSpPr>
            <p:spPr>
              <a:xfrm>
                <a:off x="6243196" y="2753558"/>
                <a:ext cx="767032" cy="767032"/>
              </a:xfrm>
              <a:prstGeom prst="ellipse">
                <a:avLst/>
              </a:prstGeom>
              <a:solidFill>
                <a:srgbClr val="70AD47"/>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sp>
            <p:nvSpPr>
              <p:cNvPr id="33" name="Oval 32"/>
              <p:cNvSpPr>
                <a:spLocks noChangeAspect="1"/>
              </p:cNvSpPr>
              <p:nvPr/>
            </p:nvSpPr>
            <p:spPr>
              <a:xfrm>
                <a:off x="6377243" y="2887605"/>
                <a:ext cx="501521" cy="501521"/>
              </a:xfrm>
              <a:prstGeom prst="ellipse">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
                  <a:cs typeface=""/>
                </a:endParaRPr>
              </a:p>
            </p:txBody>
          </p:sp>
        </p:grpSp>
      </p:grpSp>
      <p:grpSp>
        <p:nvGrpSpPr>
          <p:cNvPr id="34" name="Group 33"/>
          <p:cNvGrpSpPr/>
          <p:nvPr/>
        </p:nvGrpSpPr>
        <p:grpSpPr>
          <a:xfrm>
            <a:off x="6151573" y="509188"/>
            <a:ext cx="822960" cy="804672"/>
            <a:chOff x="6495060" y="2083794"/>
            <a:chExt cx="528792" cy="528513"/>
          </a:xfrm>
        </p:grpSpPr>
        <p:grpSp>
          <p:nvGrpSpPr>
            <p:cNvPr id="35" name="Group 34"/>
            <p:cNvGrpSpPr/>
            <p:nvPr/>
          </p:nvGrpSpPr>
          <p:grpSpPr>
            <a:xfrm>
              <a:off x="6495060" y="2083794"/>
              <a:ext cx="528792" cy="528513"/>
              <a:chOff x="2758874" y="1929925"/>
              <a:chExt cx="1611040" cy="1610192"/>
            </a:xfrm>
          </p:grpSpPr>
          <p:sp>
            <p:nvSpPr>
              <p:cNvPr id="43" name="Oval 42"/>
              <p:cNvSpPr/>
              <p:nvPr/>
            </p:nvSpPr>
            <p:spPr>
              <a:xfrm>
                <a:off x="2758874" y="1929925"/>
                <a:ext cx="1598064" cy="1598064"/>
              </a:xfrm>
              <a:prstGeom prst="ellipse">
                <a:avLst/>
              </a:prstGeom>
              <a:solidFill>
                <a:schemeClr val="bg2">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rotWithShape="1">
              <a:blip r:embed="rId7" cstate="screen">
                <a:alphaModFix amt="53000"/>
                <a:extLst>
                  <a:ext uri="{28A0092B-C50C-407E-A947-70E740481C1C}">
                    <a14:useLocalDpi xmlns:a14="http://schemas.microsoft.com/office/drawing/2010/main"/>
                  </a:ext>
                </a:extLst>
              </a:blip>
              <a:srcRect/>
              <a:stretch/>
            </p:blipFill>
            <p:spPr>
              <a:xfrm flipH="1">
                <a:off x="2810910" y="1930912"/>
                <a:ext cx="1559004" cy="1609205"/>
              </a:xfrm>
              <a:prstGeom prst="ellipse">
                <a:avLst/>
              </a:prstGeom>
              <a:ln w="28575">
                <a:noFill/>
              </a:ln>
            </p:spPr>
          </p:pic>
        </p:grpSp>
        <p:grpSp>
          <p:nvGrpSpPr>
            <p:cNvPr id="36" name="Group 35"/>
            <p:cNvGrpSpPr/>
            <p:nvPr/>
          </p:nvGrpSpPr>
          <p:grpSpPr>
            <a:xfrm>
              <a:off x="6623284" y="2225318"/>
              <a:ext cx="329966" cy="208423"/>
              <a:chOff x="6623284" y="2225318"/>
              <a:chExt cx="276440" cy="208423"/>
            </a:xfrm>
          </p:grpSpPr>
          <p:cxnSp>
            <p:nvCxnSpPr>
              <p:cNvPr id="40" name="Straight Arrow Connector 39"/>
              <p:cNvCxnSpPr/>
              <p:nvPr/>
            </p:nvCxnSpPr>
            <p:spPr>
              <a:xfrm rot="5400000" flipV="1">
                <a:off x="6761505" y="2087098"/>
                <a:ext cx="0" cy="276439"/>
              </a:xfrm>
              <a:prstGeom prst="straightConnector1">
                <a:avLst/>
              </a:prstGeom>
              <a:noFill/>
              <a:ln w="28575" cap="flat" cmpd="sng" algn="ctr">
                <a:solidFill>
                  <a:srgbClr val="FFC000"/>
                </a:solidFill>
                <a:prstDash val="solid"/>
                <a:miter lim="800000"/>
                <a:tailEnd type="triangle"/>
              </a:ln>
              <a:effectLst/>
            </p:spPr>
          </p:cxnSp>
          <p:cxnSp>
            <p:nvCxnSpPr>
              <p:cNvPr id="41" name="Straight Arrow Connector 40"/>
              <p:cNvCxnSpPr/>
              <p:nvPr/>
            </p:nvCxnSpPr>
            <p:spPr>
              <a:xfrm rot="5400000" flipV="1">
                <a:off x="6761504" y="2196793"/>
                <a:ext cx="0" cy="276439"/>
              </a:xfrm>
              <a:prstGeom prst="straightConnector1">
                <a:avLst/>
              </a:prstGeom>
              <a:noFill/>
              <a:ln w="28575" cap="flat" cmpd="sng" algn="ctr">
                <a:solidFill>
                  <a:srgbClr val="FFC000"/>
                </a:solidFill>
                <a:prstDash val="solid"/>
                <a:miter lim="800000"/>
                <a:tailEnd type="triangle"/>
              </a:ln>
              <a:effectLst/>
            </p:spPr>
          </p:cxnSp>
          <p:cxnSp>
            <p:nvCxnSpPr>
              <p:cNvPr id="42" name="Straight Arrow Connector 41"/>
              <p:cNvCxnSpPr/>
              <p:nvPr/>
            </p:nvCxnSpPr>
            <p:spPr>
              <a:xfrm rot="5400000" flipV="1">
                <a:off x="6761504" y="2295521"/>
                <a:ext cx="0" cy="276439"/>
              </a:xfrm>
              <a:prstGeom prst="straightConnector1">
                <a:avLst/>
              </a:prstGeom>
              <a:noFill/>
              <a:ln w="28575" cap="flat" cmpd="sng" algn="ctr">
                <a:solidFill>
                  <a:srgbClr val="FFC000"/>
                </a:solidFill>
                <a:prstDash val="solid"/>
                <a:miter lim="800000"/>
                <a:tailEnd type="triangle"/>
              </a:ln>
              <a:effectLst/>
            </p:spPr>
          </p:cxnSp>
        </p:grpSp>
        <p:cxnSp>
          <p:nvCxnSpPr>
            <p:cNvPr id="37" name="Straight Arrow Connector 36"/>
            <p:cNvCxnSpPr/>
            <p:nvPr/>
          </p:nvCxnSpPr>
          <p:spPr>
            <a:xfrm rot="10800000" flipV="1">
              <a:off x="6678333"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38" name="Straight Arrow Connector 37"/>
            <p:cNvCxnSpPr/>
            <p:nvPr/>
          </p:nvCxnSpPr>
          <p:spPr>
            <a:xfrm rot="10800000" flipV="1">
              <a:off x="6760966" y="2205256"/>
              <a:ext cx="0" cy="319484"/>
            </a:xfrm>
            <a:prstGeom prst="straightConnector1">
              <a:avLst/>
            </a:prstGeom>
            <a:noFill/>
            <a:ln w="28575" cap="flat" cmpd="sng" algn="ctr">
              <a:solidFill>
                <a:srgbClr val="5B9BD5"/>
              </a:solidFill>
              <a:prstDash val="solid"/>
              <a:miter lim="800000"/>
              <a:tailEnd type="triangle"/>
            </a:ln>
            <a:effectLst/>
          </p:spPr>
        </p:cxnSp>
        <p:cxnSp>
          <p:nvCxnSpPr>
            <p:cNvPr id="39" name="Straight Arrow Connector 38"/>
            <p:cNvCxnSpPr/>
            <p:nvPr/>
          </p:nvCxnSpPr>
          <p:spPr>
            <a:xfrm rot="10800000" flipV="1">
              <a:off x="6835338" y="2205256"/>
              <a:ext cx="0" cy="319484"/>
            </a:xfrm>
            <a:prstGeom prst="straightConnector1">
              <a:avLst/>
            </a:prstGeom>
            <a:noFill/>
            <a:ln w="28575"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154839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Contributing Authors</a:t>
            </a:r>
            <a:endParaRPr lang="en-US" dirty="0"/>
          </a:p>
        </p:txBody>
      </p:sp>
      <p:sp>
        <p:nvSpPr>
          <p:cNvPr id="3" name="Content Placeholder 2"/>
          <p:cNvSpPr>
            <a:spLocks noGrp="1"/>
          </p:cNvSpPr>
          <p:nvPr>
            <p:ph idx="1"/>
          </p:nvPr>
        </p:nvSpPr>
        <p:spPr>
          <a:xfrm>
            <a:off x="360993" y="968188"/>
            <a:ext cx="8230221" cy="4825253"/>
          </a:xfrm>
        </p:spPr>
        <p:txBody>
          <a:bodyPr>
            <a:normAutofit/>
          </a:bodyPr>
          <a:lstStyle/>
          <a:p>
            <a:pPr fontAlgn="base">
              <a:spcAft>
                <a:spcPts val="1200"/>
              </a:spcAft>
            </a:pPr>
            <a:r>
              <a:rPr lang="en-US" sz="1800" smtClean="0"/>
              <a:t>Mark </a:t>
            </a:r>
            <a:r>
              <a:rPr lang="en-US" sz="1800" dirty="0"/>
              <a:t>Schwartz, CIO, US Citizenship and Immigration Services, </a:t>
            </a:r>
            <a:r>
              <a:rPr lang="en-US" sz="1800" dirty="0" err="1"/>
              <a:t>mark.schwartz@gmail.com</a:t>
            </a:r>
            <a:r>
              <a:rPr lang="en-US" sz="1800" dirty="0"/>
              <a:t> </a:t>
            </a:r>
          </a:p>
          <a:p>
            <a:pPr fontAlgn="base">
              <a:spcAft>
                <a:spcPts val="1200"/>
              </a:spcAft>
            </a:pPr>
            <a:r>
              <a:rPr lang="en-US" sz="1800" dirty="0"/>
              <a:t>Jason Cox, Director Systems Engineering, Disney,  </a:t>
            </a:r>
            <a:r>
              <a:rPr lang="en-US" sz="1800" dirty="0" err="1"/>
              <a:t>jason.cox@disney.com</a:t>
            </a:r>
            <a:r>
              <a:rPr lang="en-US" sz="1800" dirty="0"/>
              <a:t>, @</a:t>
            </a:r>
            <a:r>
              <a:rPr lang="en-US" sz="1800" dirty="0" err="1"/>
              <a:t>jasonacox</a:t>
            </a:r>
            <a:endParaRPr lang="en-US" sz="1800" dirty="0"/>
          </a:p>
          <a:p>
            <a:pPr fontAlgn="base">
              <a:spcAft>
                <a:spcPts val="1200"/>
              </a:spcAft>
            </a:pPr>
            <a:r>
              <a:rPr lang="en-US" sz="1800" dirty="0"/>
              <a:t>Jonathan Snyder, Sr. Manager, Service Deployment &amp; Quality, Adobe Systems, </a:t>
            </a:r>
            <a:r>
              <a:rPr lang="en-US" sz="1800" dirty="0" err="1"/>
              <a:t>jsnyder@adobe.com</a:t>
            </a:r>
            <a:endParaRPr lang="en-US" sz="1800" dirty="0"/>
          </a:p>
          <a:p>
            <a:pPr fontAlgn="base">
              <a:spcAft>
                <a:spcPts val="1200"/>
              </a:spcAft>
            </a:pPr>
            <a:r>
              <a:rPr lang="en-US" sz="1800" dirty="0"/>
              <a:t>Mark Rendell, Principal Director, Accenture, </a:t>
            </a:r>
            <a:r>
              <a:rPr lang="en-US" sz="1800" dirty="0" err="1"/>
              <a:t>mark.rendell@accenture.com</a:t>
            </a:r>
            <a:r>
              <a:rPr lang="en-US" sz="1800" dirty="0"/>
              <a:t>, @</a:t>
            </a:r>
            <a:r>
              <a:rPr lang="en-US" sz="1800" dirty="0" err="1"/>
              <a:t>markosrendell</a:t>
            </a:r>
            <a:endParaRPr lang="en-US" sz="1800" dirty="0"/>
          </a:p>
          <a:p>
            <a:pPr fontAlgn="base">
              <a:spcAft>
                <a:spcPts val="1200"/>
              </a:spcAft>
            </a:pPr>
            <a:r>
              <a:rPr lang="en-US" sz="1800" dirty="0" err="1"/>
              <a:t>Chivas</a:t>
            </a:r>
            <a:r>
              <a:rPr lang="en-US" sz="1800" dirty="0"/>
              <a:t> </a:t>
            </a:r>
            <a:r>
              <a:rPr lang="en-US" sz="1800" dirty="0" err="1"/>
              <a:t>Nambiar</a:t>
            </a:r>
            <a:r>
              <a:rPr lang="en-US" sz="1800" dirty="0"/>
              <a:t>, Director Systems Engineering, Verizon, </a:t>
            </a:r>
            <a:r>
              <a:rPr lang="en-US" sz="1800" dirty="0" err="1"/>
              <a:t>chivas.nambiar@one.verizon.com</a:t>
            </a:r>
            <a:endParaRPr lang="en-US" sz="1800" dirty="0"/>
          </a:p>
          <a:p>
            <a:pPr fontAlgn="base">
              <a:spcAft>
                <a:spcPts val="1200"/>
              </a:spcAft>
            </a:pPr>
            <a:r>
              <a:rPr lang="en-US" sz="1800" dirty="0"/>
              <a:t>Mustafa Kapadia, NA DevOps Service Line Leader, IBM, </a:t>
            </a:r>
            <a:r>
              <a:rPr lang="en-US" sz="1800" dirty="0" err="1" smtClean="0"/>
              <a:t>m.a.kapadia@us.ibm.com</a:t>
            </a:r>
            <a:endParaRPr lang="en-US" sz="1800" dirty="0"/>
          </a:p>
        </p:txBody>
      </p:sp>
    </p:spTree>
    <p:extLst>
      <p:ext uri="{BB962C8B-B14F-4D97-AF65-F5344CB8AC3E}">
        <p14:creationId xmlns:p14="http://schemas.microsoft.com/office/powerpoint/2010/main" val="521482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Style-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SwissStyle-V2</Template>
  <TotalTime>3741</TotalTime>
  <Words>867</Words>
  <Application>Microsoft Macintosh PowerPoint</Application>
  <PresentationFormat>On-screen Show (16:10)</PresentationFormat>
  <Paragraphs>179</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Helvetica Neue</vt:lpstr>
      <vt:lpstr>Helvetica Neue Light</vt:lpstr>
      <vt:lpstr>Helvetica Neue Regular</vt:lpstr>
      <vt:lpstr>HelveticaNeueLT Std</vt:lpstr>
      <vt:lpstr>Sosa</vt:lpstr>
      <vt:lpstr>Wingdings</vt:lpstr>
      <vt:lpstr>Arial</vt:lpstr>
      <vt:lpstr>SwissStyle-V2</vt:lpstr>
      <vt:lpstr>Organizational design for DevOps</vt:lpstr>
      <vt:lpstr>Organizational structures</vt:lpstr>
      <vt:lpstr>Model 1: functional siloS</vt:lpstr>
      <vt:lpstr>Model 2A: Matrix  </vt:lpstr>
      <vt:lpstr>Model 2B: Matrix Embedded Functions</vt:lpstr>
      <vt:lpstr>Model 3: Product</vt:lpstr>
      <vt:lpstr>Model X: AdAptive</vt:lpstr>
      <vt:lpstr>Summary Evaluation</vt:lpstr>
      <vt:lpstr>Contributing Authors</vt:lpstr>
    </vt:vector>
  </TitlesOfParts>
  <Company>Module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give  yourself  a digital  makeover</dc:title>
  <dc:creator>David Maxwell</dc:creator>
  <cp:lastModifiedBy>Jonathan Snyder</cp:lastModifiedBy>
  <cp:revision>279</cp:revision>
  <cp:lastPrinted>2016-10-25T17:48:55Z</cp:lastPrinted>
  <dcterms:created xsi:type="dcterms:W3CDTF">2012-09-27T07:42:11Z</dcterms:created>
  <dcterms:modified xsi:type="dcterms:W3CDTF">2016-11-05T19:28:13Z</dcterms:modified>
</cp:coreProperties>
</file>