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  <p:sldMasterId id="2147483697" r:id="rId4"/>
    <p:sldMasterId id="2147483711" r:id="rId5"/>
  </p:sldMasterIdLst>
  <p:notesMasterIdLst>
    <p:notesMasterId r:id="rId31"/>
  </p:notesMasterIdLst>
  <p:handoutMasterIdLst>
    <p:handoutMasterId r:id="rId32"/>
  </p:handoutMasterIdLst>
  <p:sldIdLst>
    <p:sldId id="284" r:id="rId6"/>
    <p:sldId id="313" r:id="rId7"/>
    <p:sldId id="314" r:id="rId8"/>
    <p:sldId id="315" r:id="rId9"/>
    <p:sldId id="326" r:id="rId10"/>
    <p:sldId id="290" r:id="rId11"/>
    <p:sldId id="325" r:id="rId12"/>
    <p:sldId id="296" r:id="rId13"/>
    <p:sldId id="298" r:id="rId14"/>
    <p:sldId id="308" r:id="rId15"/>
    <p:sldId id="297" r:id="rId16"/>
    <p:sldId id="336" r:id="rId17"/>
    <p:sldId id="299" r:id="rId18"/>
    <p:sldId id="302" r:id="rId19"/>
    <p:sldId id="316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00" r:id="rId29"/>
    <p:sldId id="306" r:id="rId30"/>
  </p:sldIdLst>
  <p:sldSz cx="9144000" cy="5143500" type="screen16x9"/>
  <p:notesSz cx="6858000" cy="9144000"/>
  <p:defaultTextStyle>
    <a:defPPr>
      <a:defRPr lang="en-US"/>
    </a:defPPr>
    <a:lvl1pPr marL="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96E"/>
    <a:srgbClr val="E75784"/>
    <a:srgbClr val="5A2066"/>
    <a:srgbClr val="DA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16" autoAdjust="0"/>
  </p:normalViewPr>
  <p:slideViewPr>
    <p:cSldViewPr>
      <p:cViewPr>
        <p:scale>
          <a:sx n="66" d="100"/>
          <a:sy n="66" d="100"/>
        </p:scale>
        <p:origin x="-1410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D6DAC-5B42-4E43-AE8C-AD3ACBA908B6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FD3EB-FA85-4D4E-8C4C-99E4CC61F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62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2B3-3006-4C95-920F-D6798ECA60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6A0B-D724-46AD-9F97-4861DF50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3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380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From</a:t>
            </a:r>
            <a:r>
              <a:rPr lang="et-EE" baseline="0" dirty="0" smtClean="0"/>
              <a:t>: Emperor Hui of Jin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2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6A0B-D724-46AD-9F97-4861DF504F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3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t-EE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65"/>
            <a:ext cx="7772400" cy="1102519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13" tIns="34289" rIns="68513" bIns="342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13" tIns="34289" rIns="68513" bIns="34289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  <a:prstGeom prst="rect">
            <a:avLst/>
          </a:prstGeom>
        </p:spPr>
        <p:txBody>
          <a:bodyPr vert="eaVert" lIns="68513" tIns="34289" rIns="68513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68513" tIns="34289" rIns="68513" bIns="34289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7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51"/>
            <a:ext cx="7772400" cy="11017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0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1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1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88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88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4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6" indent="0">
              <a:buNone/>
              <a:defRPr sz="2000" b="1"/>
            </a:lvl2pPr>
            <a:lvl3pPr marL="913545" indent="0">
              <a:buNone/>
              <a:defRPr sz="1800" b="1"/>
            </a:lvl3pPr>
            <a:lvl4pPr marL="1370308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34" indent="0">
              <a:buNone/>
              <a:defRPr sz="1600" b="1"/>
            </a:lvl6pPr>
            <a:lvl7pPr marL="2740580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28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3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6" indent="0">
              <a:buNone/>
              <a:defRPr sz="2000" b="1"/>
            </a:lvl2pPr>
            <a:lvl3pPr marL="913545" indent="0">
              <a:buNone/>
              <a:defRPr sz="1800" b="1"/>
            </a:lvl3pPr>
            <a:lvl4pPr marL="1370308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34" indent="0">
              <a:buNone/>
              <a:defRPr sz="1600" b="1"/>
            </a:lvl6pPr>
            <a:lvl7pPr marL="2740580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28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3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2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03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9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26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6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6746" indent="0">
              <a:buNone/>
              <a:defRPr sz="1200"/>
            </a:lvl2pPr>
            <a:lvl3pPr marL="913545" indent="0">
              <a:buNone/>
              <a:defRPr sz="1000"/>
            </a:lvl3pPr>
            <a:lvl4pPr marL="1370308" indent="0">
              <a:buNone/>
              <a:defRPr sz="900"/>
            </a:lvl4pPr>
            <a:lvl5pPr marL="1827089" indent="0">
              <a:buNone/>
              <a:defRPr sz="900"/>
            </a:lvl5pPr>
            <a:lvl6pPr marL="2283834" indent="0">
              <a:buNone/>
              <a:defRPr sz="900"/>
            </a:lvl6pPr>
            <a:lvl7pPr marL="2740580" indent="0">
              <a:buNone/>
              <a:defRPr sz="900"/>
            </a:lvl7pPr>
            <a:lvl8pPr marL="3197360" indent="0">
              <a:buNone/>
              <a:defRPr sz="900"/>
            </a:lvl8pPr>
            <a:lvl9pPr marL="3654128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8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13" tIns="34289" rIns="68513" bIns="34289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10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746" indent="0">
              <a:buNone/>
              <a:defRPr sz="2800"/>
            </a:lvl2pPr>
            <a:lvl3pPr marL="913545" indent="0">
              <a:buNone/>
              <a:defRPr sz="2400"/>
            </a:lvl3pPr>
            <a:lvl4pPr marL="1370308" indent="0">
              <a:buNone/>
              <a:defRPr sz="2000"/>
            </a:lvl4pPr>
            <a:lvl5pPr marL="1827089" indent="0">
              <a:buNone/>
              <a:defRPr sz="2000"/>
            </a:lvl5pPr>
            <a:lvl6pPr marL="2283834" indent="0">
              <a:buNone/>
              <a:defRPr sz="2000"/>
            </a:lvl6pPr>
            <a:lvl7pPr marL="2740580" indent="0">
              <a:buNone/>
              <a:defRPr sz="2000"/>
            </a:lvl7pPr>
            <a:lvl8pPr marL="3197360" indent="0">
              <a:buNone/>
              <a:defRPr sz="2000"/>
            </a:lvl8pPr>
            <a:lvl9pPr marL="365412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6746" indent="0">
              <a:buNone/>
              <a:defRPr sz="1200"/>
            </a:lvl2pPr>
            <a:lvl3pPr marL="913545" indent="0">
              <a:buNone/>
              <a:defRPr sz="1000"/>
            </a:lvl3pPr>
            <a:lvl4pPr marL="1370308" indent="0">
              <a:buNone/>
              <a:defRPr sz="900"/>
            </a:lvl4pPr>
            <a:lvl5pPr marL="1827089" indent="0">
              <a:buNone/>
              <a:defRPr sz="900"/>
            </a:lvl5pPr>
            <a:lvl6pPr marL="2283834" indent="0">
              <a:buNone/>
              <a:defRPr sz="900"/>
            </a:lvl6pPr>
            <a:lvl7pPr marL="2740580" indent="0">
              <a:buNone/>
              <a:defRPr sz="900"/>
            </a:lvl7pPr>
            <a:lvl8pPr marL="3197360" indent="0">
              <a:buNone/>
              <a:defRPr sz="900"/>
            </a:lvl8pPr>
            <a:lvl9pPr marL="3654128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18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26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06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6"/>
            <a:ext cx="7772400" cy="11017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8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92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05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6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63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57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8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18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8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68513" tIns="34289" rIns="68513" bIns="34289"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68513" tIns="34289" rIns="68513" bIns="3428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6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3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0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71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0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8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46" indent="0">
              <a:buNone/>
              <a:defRPr sz="2800"/>
            </a:lvl2pPr>
            <a:lvl3pPr marL="914108" indent="0">
              <a:buNone/>
              <a:defRPr sz="2400"/>
            </a:lvl3pPr>
            <a:lvl4pPr marL="1371158" indent="0">
              <a:buNone/>
              <a:defRPr sz="2000"/>
            </a:lvl4pPr>
            <a:lvl5pPr marL="1828214" indent="0">
              <a:buNone/>
              <a:defRPr sz="2000"/>
            </a:lvl5pPr>
            <a:lvl6pPr marL="2285259" indent="0">
              <a:buNone/>
              <a:defRPr sz="2000"/>
            </a:lvl6pPr>
            <a:lvl7pPr marL="2742305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4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84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253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49"/>
            <a:ext cx="7772400" cy="1101725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28" tIns="34289" rIns="68528" bIns="3428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2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86"/>
            <a:ext cx="8229600" cy="3394075"/>
          </a:xfrm>
          <a:prstGeom prst="rect">
            <a:avLst/>
          </a:prstGeom>
        </p:spPr>
        <p:txBody>
          <a:bodyPr lIns="68528" tIns="34289" rIns="68528" bIns="34289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3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lIns="68528" tIns="34289" rIns="68528" bIns="34289"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lIns="68528" tIns="34289" rIns="68528" bIns="3428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5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3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1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3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56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86"/>
            <a:ext cx="4038600" cy="3394075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86"/>
            <a:ext cx="4038600" cy="3394075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lIns="68528" tIns="34289" rIns="68528" bIns="34289" anchor="b"/>
          <a:lstStyle>
            <a:lvl1pPr marL="0" indent="0">
              <a:buNone/>
              <a:defRPr sz="2400" b="1"/>
            </a:lvl1pPr>
            <a:lvl2pPr marL="456770" indent="0">
              <a:buNone/>
              <a:defRPr sz="2000" b="1"/>
            </a:lvl2pPr>
            <a:lvl3pPr marL="913590" indent="0">
              <a:buNone/>
              <a:defRPr sz="1800" b="1"/>
            </a:lvl3pPr>
            <a:lvl4pPr marL="1370376" indent="0">
              <a:buNone/>
              <a:defRPr sz="1600" b="1"/>
            </a:lvl4pPr>
            <a:lvl5pPr marL="1827179" indent="0">
              <a:buNone/>
              <a:defRPr sz="1600" b="1"/>
            </a:lvl5pPr>
            <a:lvl6pPr marL="2283948" indent="0">
              <a:buNone/>
              <a:defRPr sz="1600" b="1"/>
            </a:lvl6pPr>
            <a:lvl7pPr marL="2740718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1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1" y="1150938"/>
            <a:ext cx="4041775" cy="481012"/>
          </a:xfrm>
          <a:prstGeom prst="rect">
            <a:avLst/>
          </a:prstGeom>
        </p:spPr>
        <p:txBody>
          <a:bodyPr lIns="68528" tIns="34289" rIns="68528" bIns="34289" anchor="b"/>
          <a:lstStyle>
            <a:lvl1pPr marL="0" indent="0">
              <a:buNone/>
              <a:defRPr sz="2400" b="1"/>
            </a:lvl1pPr>
            <a:lvl2pPr marL="456770" indent="0">
              <a:buNone/>
              <a:defRPr sz="2000" b="1"/>
            </a:lvl2pPr>
            <a:lvl3pPr marL="913590" indent="0">
              <a:buNone/>
              <a:defRPr sz="1800" b="1"/>
            </a:lvl3pPr>
            <a:lvl4pPr marL="1370376" indent="0">
              <a:buNone/>
              <a:defRPr sz="1600" b="1"/>
            </a:lvl4pPr>
            <a:lvl5pPr marL="1827179" indent="0">
              <a:buNone/>
              <a:defRPr sz="1600" b="1"/>
            </a:lvl5pPr>
            <a:lvl6pPr marL="2283948" indent="0">
              <a:buNone/>
              <a:defRPr sz="1600" b="1"/>
            </a:lvl6pPr>
            <a:lvl7pPr marL="2740718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1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1" y="1631951"/>
            <a:ext cx="4041775" cy="2962275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756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6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72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21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24"/>
            <a:ext cx="3008313" cy="871537"/>
          </a:xfrm>
          <a:prstGeom prst="rect">
            <a:avLst/>
          </a:prstGeom>
        </p:spPr>
        <p:txBody>
          <a:bodyPr lIns="68528" tIns="34289" rIns="68528" bIns="34289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4"/>
            <a:ext cx="5111750" cy="4389437"/>
          </a:xfrm>
          <a:prstGeom prst="rect">
            <a:avLst/>
          </a:prstGeom>
        </p:spPr>
        <p:txBody>
          <a:bodyPr lIns="68528" tIns="34289" rIns="68528" bIns="3428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 lIns="68528" tIns="34289" rIns="68528" bIns="34289"/>
          <a:lstStyle>
            <a:lvl1pPr marL="0" indent="0">
              <a:buNone/>
              <a:defRPr sz="1400"/>
            </a:lvl1pPr>
            <a:lvl2pPr marL="456770" indent="0">
              <a:buNone/>
              <a:defRPr sz="1200"/>
            </a:lvl2pPr>
            <a:lvl3pPr marL="913590" indent="0">
              <a:buNone/>
              <a:defRPr sz="1000"/>
            </a:lvl3pPr>
            <a:lvl4pPr marL="1370376" indent="0">
              <a:buNone/>
              <a:defRPr sz="900"/>
            </a:lvl4pPr>
            <a:lvl5pPr marL="1827179" indent="0">
              <a:buNone/>
              <a:defRPr sz="900"/>
            </a:lvl5pPr>
            <a:lvl6pPr marL="2283948" indent="0">
              <a:buNone/>
              <a:defRPr sz="900"/>
            </a:lvl6pPr>
            <a:lvl7pPr marL="2740718" indent="0">
              <a:buNone/>
              <a:defRPr sz="900"/>
            </a:lvl7pPr>
            <a:lvl8pPr marL="3197520" indent="0">
              <a:buNone/>
              <a:defRPr sz="900"/>
            </a:lvl8pPr>
            <a:lvl9pPr marL="365431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47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  <a:prstGeom prst="rect">
            <a:avLst/>
          </a:prstGeom>
        </p:spPr>
        <p:txBody>
          <a:bodyPr lIns="68528" tIns="34289" rIns="68528" bIns="34289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 lIns="68528" tIns="34289" rIns="68528" bIns="34289"/>
          <a:lstStyle>
            <a:lvl1pPr marL="0" indent="0">
              <a:buNone/>
              <a:defRPr sz="3200"/>
            </a:lvl1pPr>
            <a:lvl2pPr marL="456770" indent="0">
              <a:buNone/>
              <a:defRPr sz="2800"/>
            </a:lvl2pPr>
            <a:lvl3pPr marL="913590" indent="0">
              <a:buNone/>
              <a:defRPr sz="2400"/>
            </a:lvl3pPr>
            <a:lvl4pPr marL="1370376" indent="0">
              <a:buNone/>
              <a:defRPr sz="2000"/>
            </a:lvl4pPr>
            <a:lvl5pPr marL="1827179" indent="0">
              <a:buNone/>
              <a:defRPr sz="2000"/>
            </a:lvl5pPr>
            <a:lvl6pPr marL="2283948" indent="0">
              <a:buNone/>
              <a:defRPr sz="2000"/>
            </a:lvl6pPr>
            <a:lvl7pPr marL="2740718" indent="0">
              <a:buNone/>
              <a:defRPr sz="2000"/>
            </a:lvl7pPr>
            <a:lvl8pPr marL="3197520" indent="0">
              <a:buNone/>
              <a:defRPr sz="2000"/>
            </a:lvl8pPr>
            <a:lvl9pPr marL="365431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 lIns="68528" tIns="34289" rIns="68528" bIns="34289"/>
          <a:lstStyle>
            <a:lvl1pPr marL="0" indent="0">
              <a:buNone/>
              <a:defRPr sz="1400"/>
            </a:lvl1pPr>
            <a:lvl2pPr marL="456770" indent="0">
              <a:buNone/>
              <a:defRPr sz="1200"/>
            </a:lvl2pPr>
            <a:lvl3pPr marL="913590" indent="0">
              <a:buNone/>
              <a:defRPr sz="1000"/>
            </a:lvl3pPr>
            <a:lvl4pPr marL="1370376" indent="0">
              <a:buNone/>
              <a:defRPr sz="900"/>
            </a:lvl4pPr>
            <a:lvl5pPr marL="1827179" indent="0">
              <a:buNone/>
              <a:defRPr sz="900"/>
            </a:lvl5pPr>
            <a:lvl6pPr marL="2283948" indent="0">
              <a:buNone/>
              <a:defRPr sz="900"/>
            </a:lvl6pPr>
            <a:lvl7pPr marL="2740718" indent="0">
              <a:buNone/>
              <a:defRPr sz="900"/>
            </a:lvl7pPr>
            <a:lvl8pPr marL="3197520" indent="0">
              <a:buNone/>
              <a:defRPr sz="900"/>
            </a:lvl8pPr>
            <a:lvl9pPr marL="365431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13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lIns="68528" tIns="34289" rIns="68528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86"/>
            <a:ext cx="8229600" cy="3394075"/>
          </a:xfrm>
          <a:prstGeom prst="rect">
            <a:avLst/>
          </a:prstGeom>
        </p:spPr>
        <p:txBody>
          <a:bodyPr vert="eaVert" lIns="68528" tIns="34289" rIns="68528" bIns="34289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12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  <a:prstGeom prst="rect">
            <a:avLst/>
          </a:prstGeom>
        </p:spPr>
        <p:txBody>
          <a:bodyPr vert="eaVert" lIns="68528" tIns="34289" rIns="68528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  <a:prstGeom prst="rect">
            <a:avLst/>
          </a:prstGeom>
        </p:spPr>
        <p:txBody>
          <a:bodyPr vert="eaVert" lIns="68528" tIns="34289" rIns="68528" bIns="34289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52C60735-32D0-EB43-B4A9-B1A252D8520A}" type="datetimeFigureOut">
              <a:rPr lang="en-US" sz="1400" smtClean="0">
                <a:solidFill>
                  <a:prstClr val="black"/>
                </a:solidFill>
              </a:rPr>
              <a:pPr defTabSz="45677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99"/>
            <a:ext cx="2895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99"/>
            <a:ext cx="2133600" cy="274637"/>
          </a:xfrm>
          <a:prstGeom prst="rect">
            <a:avLst/>
          </a:prstGeom>
        </p:spPr>
        <p:txBody>
          <a:bodyPr lIns="68528" tIns="34289" rIns="68528" bIns="34289"/>
          <a:lstStyle/>
          <a:p>
            <a:pPr defTabSz="456770"/>
            <a:fld id="{CA0F73A8-5E49-A74E-944C-823E69AF8BDE}" type="slidenum">
              <a:rPr lang="en-US" sz="1400" smtClean="0">
                <a:solidFill>
                  <a:prstClr val="black"/>
                </a:solidFill>
              </a:rPr>
              <a:pPr defTabSz="45677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38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56"/>
            <a:ext cx="7772400" cy="11017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43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229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6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4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1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8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8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9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9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236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86" indent="0">
              <a:buNone/>
              <a:defRPr sz="2000" b="1"/>
            </a:lvl2pPr>
            <a:lvl3pPr marL="913433" indent="0">
              <a:buNone/>
              <a:defRPr sz="1800" b="1"/>
            </a:lvl3pPr>
            <a:lvl4pPr marL="1370138" indent="0">
              <a:buNone/>
              <a:defRPr sz="1600" b="1"/>
            </a:lvl4pPr>
            <a:lvl5pPr marL="1826864" indent="0">
              <a:buNone/>
              <a:defRPr sz="1600" b="1"/>
            </a:lvl5pPr>
            <a:lvl6pPr marL="2283549" indent="0">
              <a:buNone/>
              <a:defRPr sz="1600" b="1"/>
            </a:lvl6pPr>
            <a:lvl7pPr marL="2740235" indent="0">
              <a:buNone/>
              <a:defRPr sz="1600" b="1"/>
            </a:lvl7pPr>
            <a:lvl8pPr marL="3196960" indent="0">
              <a:buNone/>
              <a:defRPr sz="1600" b="1"/>
            </a:lvl8pPr>
            <a:lvl9pPr marL="3653673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68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86" indent="0">
              <a:buNone/>
              <a:defRPr sz="2000" b="1"/>
            </a:lvl2pPr>
            <a:lvl3pPr marL="913433" indent="0">
              <a:buNone/>
              <a:defRPr sz="1800" b="1"/>
            </a:lvl3pPr>
            <a:lvl4pPr marL="1370138" indent="0">
              <a:buNone/>
              <a:defRPr sz="1600" b="1"/>
            </a:lvl4pPr>
            <a:lvl5pPr marL="1826864" indent="0">
              <a:buNone/>
              <a:defRPr sz="1600" b="1"/>
            </a:lvl5pPr>
            <a:lvl6pPr marL="2283549" indent="0">
              <a:buNone/>
              <a:defRPr sz="1600" b="1"/>
            </a:lvl6pPr>
            <a:lvl7pPr marL="2740235" indent="0">
              <a:buNone/>
              <a:defRPr sz="1600" b="1"/>
            </a:lvl7pPr>
            <a:lvl8pPr marL="3196960" indent="0">
              <a:buNone/>
              <a:defRPr sz="1600" b="1"/>
            </a:lvl8pPr>
            <a:lvl9pPr marL="3653673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68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13" tIns="34289" rIns="68513" bIns="34289" anchor="b"/>
          <a:lstStyle>
            <a:lvl1pPr marL="0" indent="0">
              <a:buNone/>
              <a:defRPr sz="2400" b="1"/>
            </a:lvl1pPr>
            <a:lvl2pPr marL="456650" indent="0">
              <a:buNone/>
              <a:defRPr sz="2000" b="1"/>
            </a:lvl2pPr>
            <a:lvl3pPr marL="913365" indent="0">
              <a:buNone/>
              <a:defRPr sz="1800" b="1"/>
            </a:lvl3pPr>
            <a:lvl4pPr marL="1370036" indent="0">
              <a:buNone/>
              <a:defRPr sz="1600" b="1"/>
            </a:lvl4pPr>
            <a:lvl5pPr marL="1826729" indent="0">
              <a:buNone/>
              <a:defRPr sz="1600" b="1"/>
            </a:lvl5pPr>
            <a:lvl6pPr marL="2283378" indent="0">
              <a:buNone/>
              <a:defRPr sz="1600" b="1"/>
            </a:lvl6pPr>
            <a:lvl7pPr marL="2740028" indent="0">
              <a:buNone/>
              <a:defRPr sz="1600" b="1"/>
            </a:lvl7pPr>
            <a:lvl8pPr marL="3196720" indent="0">
              <a:buNone/>
              <a:defRPr sz="1600" b="1"/>
            </a:lvl8pPr>
            <a:lvl9pPr marL="36534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72" y="1151335"/>
            <a:ext cx="4041775" cy="479822"/>
          </a:xfrm>
          <a:prstGeom prst="rect">
            <a:avLst/>
          </a:prstGeom>
        </p:spPr>
        <p:txBody>
          <a:bodyPr lIns="68513" tIns="34289" rIns="68513" bIns="34289" anchor="b"/>
          <a:lstStyle>
            <a:lvl1pPr marL="0" indent="0">
              <a:buNone/>
              <a:defRPr sz="2400" b="1"/>
            </a:lvl1pPr>
            <a:lvl2pPr marL="456650" indent="0">
              <a:buNone/>
              <a:defRPr sz="2000" b="1"/>
            </a:lvl2pPr>
            <a:lvl3pPr marL="913365" indent="0">
              <a:buNone/>
              <a:defRPr sz="1800" b="1"/>
            </a:lvl3pPr>
            <a:lvl4pPr marL="1370036" indent="0">
              <a:buNone/>
              <a:defRPr sz="1600" b="1"/>
            </a:lvl4pPr>
            <a:lvl5pPr marL="1826729" indent="0">
              <a:buNone/>
              <a:defRPr sz="1600" b="1"/>
            </a:lvl5pPr>
            <a:lvl6pPr marL="2283378" indent="0">
              <a:buNone/>
              <a:defRPr sz="1600" b="1"/>
            </a:lvl6pPr>
            <a:lvl7pPr marL="2740028" indent="0">
              <a:buNone/>
              <a:defRPr sz="1600" b="1"/>
            </a:lvl7pPr>
            <a:lvl8pPr marL="3196720" indent="0">
              <a:buNone/>
              <a:defRPr sz="1600" b="1"/>
            </a:lvl8pPr>
            <a:lvl9pPr marL="36534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72" y="1631156"/>
            <a:ext cx="4041775" cy="2963466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942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258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08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3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31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6686" indent="0">
              <a:buNone/>
              <a:defRPr sz="1200"/>
            </a:lvl2pPr>
            <a:lvl3pPr marL="913433" indent="0">
              <a:buNone/>
              <a:defRPr sz="1000"/>
            </a:lvl3pPr>
            <a:lvl4pPr marL="1370138" indent="0">
              <a:buNone/>
              <a:defRPr sz="900"/>
            </a:lvl4pPr>
            <a:lvl5pPr marL="1826864" indent="0">
              <a:buNone/>
              <a:defRPr sz="900"/>
            </a:lvl5pPr>
            <a:lvl6pPr marL="2283549" indent="0">
              <a:buNone/>
              <a:defRPr sz="900"/>
            </a:lvl6pPr>
            <a:lvl7pPr marL="2740235" indent="0">
              <a:buNone/>
              <a:defRPr sz="900"/>
            </a:lvl7pPr>
            <a:lvl8pPr marL="3196960" indent="0">
              <a:buNone/>
              <a:defRPr sz="900"/>
            </a:lvl8pPr>
            <a:lvl9pPr marL="3653673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344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686" indent="0">
              <a:buNone/>
              <a:defRPr sz="2800"/>
            </a:lvl2pPr>
            <a:lvl3pPr marL="913433" indent="0">
              <a:buNone/>
              <a:defRPr sz="2400"/>
            </a:lvl3pPr>
            <a:lvl4pPr marL="1370138" indent="0">
              <a:buNone/>
              <a:defRPr sz="2000"/>
            </a:lvl4pPr>
            <a:lvl5pPr marL="1826864" indent="0">
              <a:buNone/>
              <a:defRPr sz="2000"/>
            </a:lvl5pPr>
            <a:lvl6pPr marL="2283549" indent="0">
              <a:buNone/>
              <a:defRPr sz="2000"/>
            </a:lvl6pPr>
            <a:lvl7pPr marL="2740235" indent="0">
              <a:buNone/>
              <a:defRPr sz="2000"/>
            </a:lvl7pPr>
            <a:lvl8pPr marL="3196960" indent="0">
              <a:buNone/>
              <a:defRPr sz="2000"/>
            </a:lvl8pPr>
            <a:lvl9pPr marL="3653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6686" indent="0">
              <a:buNone/>
              <a:defRPr sz="1200"/>
            </a:lvl2pPr>
            <a:lvl3pPr marL="913433" indent="0">
              <a:buNone/>
              <a:defRPr sz="1000"/>
            </a:lvl3pPr>
            <a:lvl4pPr marL="1370138" indent="0">
              <a:buNone/>
              <a:defRPr sz="900"/>
            </a:lvl4pPr>
            <a:lvl5pPr marL="1826864" indent="0">
              <a:buNone/>
              <a:defRPr sz="900"/>
            </a:lvl5pPr>
            <a:lvl6pPr marL="2283549" indent="0">
              <a:buNone/>
              <a:defRPr sz="900"/>
            </a:lvl6pPr>
            <a:lvl7pPr marL="2740235" indent="0">
              <a:buNone/>
              <a:defRPr sz="900"/>
            </a:lvl7pPr>
            <a:lvl8pPr marL="3196960" indent="0">
              <a:buNone/>
              <a:defRPr sz="900"/>
            </a:lvl8pPr>
            <a:lvl9pPr marL="3653673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77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1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4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13" tIns="34289" rIns="68513" bIns="34289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68513" tIns="34289" rIns="68513" bIns="34289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34"/>
            <a:ext cx="5111750" cy="4389835"/>
          </a:xfrm>
          <a:prstGeom prst="rect">
            <a:avLst/>
          </a:prstGeom>
        </p:spPr>
        <p:txBody>
          <a:bodyPr lIns="68513" tIns="34289" rIns="68513" bIns="3428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 lIns="68513" tIns="34289" rIns="68513" bIns="34289"/>
          <a:lstStyle>
            <a:lvl1pPr marL="0" indent="0">
              <a:buNone/>
              <a:defRPr sz="1400"/>
            </a:lvl1pPr>
            <a:lvl2pPr marL="456650" indent="0">
              <a:buNone/>
              <a:defRPr sz="1200"/>
            </a:lvl2pPr>
            <a:lvl3pPr marL="913365" indent="0">
              <a:buNone/>
              <a:defRPr sz="1000"/>
            </a:lvl3pPr>
            <a:lvl4pPr marL="1370036" indent="0">
              <a:buNone/>
              <a:defRPr sz="900"/>
            </a:lvl4pPr>
            <a:lvl5pPr marL="1826729" indent="0">
              <a:buNone/>
              <a:defRPr sz="900"/>
            </a:lvl5pPr>
            <a:lvl6pPr marL="2283378" indent="0">
              <a:buNone/>
              <a:defRPr sz="900"/>
            </a:lvl6pPr>
            <a:lvl7pPr marL="2740028" indent="0">
              <a:buNone/>
              <a:defRPr sz="900"/>
            </a:lvl7pPr>
            <a:lvl8pPr marL="3196720" indent="0">
              <a:buNone/>
              <a:defRPr sz="900"/>
            </a:lvl8pPr>
            <a:lvl9pPr marL="36534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68513" tIns="34289" rIns="68513" bIns="34289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13" tIns="34289" rIns="68513" bIns="34289"/>
          <a:lstStyle>
            <a:lvl1pPr marL="0" indent="0">
              <a:buNone/>
              <a:defRPr sz="3200"/>
            </a:lvl1pPr>
            <a:lvl2pPr marL="456650" indent="0">
              <a:buNone/>
              <a:defRPr sz="2800"/>
            </a:lvl2pPr>
            <a:lvl3pPr marL="913365" indent="0">
              <a:buNone/>
              <a:defRPr sz="2400"/>
            </a:lvl3pPr>
            <a:lvl4pPr marL="1370036" indent="0">
              <a:buNone/>
              <a:defRPr sz="2000"/>
            </a:lvl4pPr>
            <a:lvl5pPr marL="1826729" indent="0">
              <a:buNone/>
              <a:defRPr sz="2000"/>
            </a:lvl5pPr>
            <a:lvl6pPr marL="2283378" indent="0">
              <a:buNone/>
              <a:defRPr sz="2000"/>
            </a:lvl6pPr>
            <a:lvl7pPr marL="2740028" indent="0">
              <a:buNone/>
              <a:defRPr sz="2000"/>
            </a:lvl7pPr>
            <a:lvl8pPr marL="3196720" indent="0">
              <a:buNone/>
              <a:defRPr sz="2000"/>
            </a:lvl8pPr>
            <a:lvl9pPr marL="36534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49"/>
            <a:ext cx="5486400" cy="603647"/>
          </a:xfrm>
          <a:prstGeom prst="rect">
            <a:avLst/>
          </a:prstGeom>
        </p:spPr>
        <p:txBody>
          <a:bodyPr lIns="68513" tIns="34289" rIns="68513" bIns="34289"/>
          <a:lstStyle>
            <a:lvl1pPr marL="0" indent="0">
              <a:buNone/>
              <a:defRPr sz="1400"/>
            </a:lvl1pPr>
            <a:lvl2pPr marL="456650" indent="0">
              <a:buNone/>
              <a:defRPr sz="1200"/>
            </a:lvl2pPr>
            <a:lvl3pPr marL="913365" indent="0">
              <a:buNone/>
              <a:defRPr sz="1000"/>
            </a:lvl3pPr>
            <a:lvl4pPr marL="1370036" indent="0">
              <a:buNone/>
              <a:defRPr sz="900"/>
            </a:lvl4pPr>
            <a:lvl5pPr marL="1826729" indent="0">
              <a:buNone/>
              <a:defRPr sz="900"/>
            </a:lvl5pPr>
            <a:lvl6pPr marL="2283378" indent="0">
              <a:buNone/>
              <a:defRPr sz="900"/>
            </a:lvl6pPr>
            <a:lvl7pPr marL="2740028" indent="0">
              <a:buNone/>
              <a:defRPr sz="900"/>
            </a:lvl7pPr>
            <a:lvl8pPr marL="3196720" indent="0">
              <a:buNone/>
              <a:defRPr sz="900"/>
            </a:lvl8pPr>
            <a:lvl9pPr marL="36534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2DCDF95D-F53F-FF43-A0B7-47F307BB5CBE}" type="datetimeFigureOut">
              <a:rPr lang="en-US" sz="1400" smtClean="0">
                <a:solidFill>
                  <a:prstClr val="black"/>
                </a:solidFill>
              </a:rPr>
              <a:pPr defTabSz="456650"/>
              <a:t>11/1/2016</a:t>
            </a:fld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13" tIns="34289" rIns="68513" bIns="34289"/>
          <a:lstStyle/>
          <a:p>
            <a:pPr defTabSz="456650"/>
            <a:fld id="{196961B2-070D-7142-BC89-3D849FBAE6D6}" type="slidenum">
              <a:rPr lang="en-US" sz="1400" smtClean="0">
                <a:solidFill>
                  <a:prstClr val="black"/>
                </a:solidFill>
              </a:rPr>
              <a:pPr defTabSz="456650"/>
              <a:t>‹#›</a:t>
            </a:fld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8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1059 Axelos ITIL Practitioner Powerpoint-Front-Cover-01.ps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45665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488" indent="-342488" algn="l" defTabSz="45665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21" indent="-285428" algn="l" defTabSz="45665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690" indent="-228324" algn="l" defTabSz="45665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360" indent="-228324" algn="l" defTabSz="45665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053" indent="-228324" algn="l" defTabSz="45665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702" indent="-228324" algn="l" defTabSz="4566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396" indent="-228324" algn="l" defTabSz="4566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067" indent="-228324" algn="l" defTabSz="4566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738" indent="-228324" algn="l" defTabSz="4566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50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65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036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729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78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028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720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400" algn="l" defTabSz="4566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68525" tIns="34289" rIns="68525" bIns="34289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88"/>
            <a:ext cx="8229600" cy="3394075"/>
          </a:xfrm>
          <a:prstGeom prst="rect">
            <a:avLst/>
          </a:prstGeom>
        </p:spPr>
        <p:txBody>
          <a:bodyPr vert="horz" lIns="68525" tIns="34289" rIns="68525" bIns="34289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301"/>
            <a:ext cx="2133600" cy="274637"/>
          </a:xfrm>
          <a:prstGeom prst="rect">
            <a:avLst/>
          </a:prstGeom>
        </p:spPr>
        <p:txBody>
          <a:bodyPr vert="horz" lIns="68525" tIns="34289" rIns="68525" bIns="3428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746"/>
            <a:fld id="{2467C243-A5F4-6C4E-A043-69C6303F88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746"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301"/>
            <a:ext cx="2895600" cy="274637"/>
          </a:xfrm>
          <a:prstGeom prst="rect">
            <a:avLst/>
          </a:prstGeom>
        </p:spPr>
        <p:txBody>
          <a:bodyPr vert="horz" lIns="68525" tIns="34289" rIns="68525" bIns="3428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74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301"/>
            <a:ext cx="2133600" cy="274637"/>
          </a:xfrm>
          <a:prstGeom prst="rect">
            <a:avLst/>
          </a:prstGeom>
        </p:spPr>
        <p:txBody>
          <a:bodyPr vert="horz" lIns="68525" tIns="34289" rIns="68525" bIns="3428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746"/>
            <a:fld id="{C6D71E13-FA66-4D4D-8561-CF73B92B61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74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U1012 Axelos ITIL Practitioner Powerpoint-Blank Purple.ps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5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defTabSz="4567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60" indent="-342560" algn="l" defTabSz="4567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65" indent="-285484" algn="l" defTabSz="4567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918" indent="-228372" algn="l" defTabSz="456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80" indent="-228372" algn="l" defTabSz="4567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461" indent="-228372" algn="l" defTabSz="4567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206" indent="-228372" algn="l" defTabSz="4567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988" indent="-228372" algn="l" defTabSz="4567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751" indent="-228372" algn="l" defTabSz="4567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514" indent="-228372" algn="l" defTabSz="4567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6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5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08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34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80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60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28" algn="l" defTabSz="4567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14" tIns="45707" rIns="91414" bIns="457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075"/>
          </a:xfrm>
          <a:prstGeom prst="rect">
            <a:avLst/>
          </a:prstGeom>
        </p:spPr>
        <p:txBody>
          <a:bodyPr vert="horz" lIns="91414" tIns="45707" rIns="91414" bIns="457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6"/>
            <a:ext cx="2133600" cy="274637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46"/>
            <a:fld id="{7CE56588-0F2C-7B49-A2B2-F44785BBF0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046"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6"/>
            <a:ext cx="2895600" cy="274637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4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6"/>
            <a:ext cx="2133600" cy="274637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046"/>
            <a:fld id="{1296BF9B-66EE-1143-B348-D3A26EE5F2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04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U1059 Axelos ITIL Practitioner Powerpoint-017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4570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5" indent="-342785" algn="l" defTabSz="45704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5" indent="-285659" algn="l" defTabSz="45704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0" indent="-228522" algn="l" defTabSz="4570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2" algn="l" defTabSz="45704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6" indent="-228522" algn="l" defTabSz="45704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1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8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9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9" indent="-228522" algn="l" defTabSz="4570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6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4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9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5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457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1059 Axelos ITIL Practitioner Powerpoint-01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45677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78" indent="-342578" algn="l" defTabSz="4567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01" indent="-285498" algn="l" defTabSz="45677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5" indent="-228384" algn="l" defTabSz="4567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84" algn="l" defTabSz="45677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563" indent="-228384" algn="l" defTabSz="45677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2" indent="-228384" algn="l" defTabSz="4567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136" indent="-228384" algn="l" defTabSz="4567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922" indent="-228384" algn="l" defTabSz="4567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8" indent="-228384" algn="l" defTabSz="4567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9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76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179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8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718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310" algn="l" defTabSz="4567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354" tIns="45677" rIns="91354" bIns="4567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91"/>
            <a:ext cx="8229600" cy="3394075"/>
          </a:xfrm>
          <a:prstGeom prst="rect">
            <a:avLst/>
          </a:prstGeom>
        </p:spPr>
        <p:txBody>
          <a:bodyPr vert="horz" lIns="91354" tIns="45677" rIns="91354" bIns="4567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306"/>
            <a:ext cx="2133600" cy="274637"/>
          </a:xfrm>
          <a:prstGeom prst="rect">
            <a:avLst/>
          </a:prstGeom>
        </p:spPr>
        <p:txBody>
          <a:bodyPr vert="horz" lIns="91354" tIns="45677" rIns="91354" bIns="456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686"/>
            <a:fld id="{86D248E7-61F5-EA4A-B5A1-461AC88A2C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686"/>
              <a:t>11/1/2016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306"/>
            <a:ext cx="2895600" cy="274637"/>
          </a:xfrm>
          <a:prstGeom prst="rect">
            <a:avLst/>
          </a:prstGeom>
        </p:spPr>
        <p:txBody>
          <a:bodyPr vert="horz" lIns="91354" tIns="45677" rIns="91354" bIns="456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68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306"/>
            <a:ext cx="2133600" cy="274637"/>
          </a:xfrm>
          <a:prstGeom prst="rect">
            <a:avLst/>
          </a:prstGeom>
        </p:spPr>
        <p:txBody>
          <a:bodyPr vert="horz" lIns="91354" tIns="45677" rIns="91354" bIns="456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6686"/>
            <a:fld id="{FE9C1F3A-FC82-3647-9769-DFBDEC72E7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668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U1059 Axelos ITIL Practitioner Powerpoint-MAN &amp; WOMAN.ps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txStyles>
    <p:titleStyle>
      <a:lvl1pPr algn="ctr" defTabSz="4566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15" indent="-342515" algn="l" defTabSz="45668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75" indent="-285449" algn="l" defTabSz="45668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75" indent="-228342" algn="l" defTabSz="45668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80" indent="-228342" algn="l" defTabSz="45668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206" indent="-228342" algn="l" defTabSz="45668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891" indent="-228342" algn="l" defTabSz="4566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618" indent="-228342" algn="l" defTabSz="4566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324" indent="-228342" algn="l" defTabSz="4566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029" indent="-228342" algn="l" defTabSz="4566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86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33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38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864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549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235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960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673" algn="l" defTabSz="4566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7094"/>
            <a:ext cx="9404632" cy="1518552"/>
          </a:xfrm>
          <a:prstGeom prst="rect">
            <a:avLst/>
          </a:prstGeom>
          <a:noFill/>
        </p:spPr>
        <p:txBody>
          <a:bodyPr wrap="square" lIns="288000" tIns="144000" rIns="288000" bIns="144000" rtlCol="0" anchor="ctr">
            <a:noAutofit/>
          </a:bodyPr>
          <a:lstStyle/>
          <a:p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rebuchet MS" panose="020B0603020202020204" pitchFamily="34" charset="0"/>
              </a:rPr>
              <a:t>ITIL. You keep using that word.</a:t>
            </a:r>
          </a:p>
          <a:p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rebuchet MS" panose="020B0603020202020204" pitchFamily="34" charset="0"/>
              </a:rPr>
              <a:t>I don’t think it means what you think it means.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154" y="3579862"/>
            <a:ext cx="2403018" cy="141576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r"/>
            <a:r>
              <a:rPr lang="en-US" sz="3000" b="1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Kaimar Karu</a:t>
            </a:r>
          </a:p>
          <a:p>
            <a:pPr algn="r"/>
            <a:r>
              <a:rPr lang="en-US" sz="1400" b="1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Head of Product Strategy</a:t>
            </a:r>
          </a:p>
          <a:p>
            <a:pPr algn="r"/>
            <a:r>
              <a:rPr lang="en-US" sz="1400" b="1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and Development, AXELOS</a:t>
            </a:r>
          </a:p>
          <a:p>
            <a:pPr algn="r"/>
            <a:endParaRPr lang="en-US" sz="1400" b="1" dirty="0" smtClean="0">
              <a:solidFill>
                <a:srgbClr val="E75784"/>
              </a:solidFill>
              <a:latin typeface="Trebuchet MS" panose="020B0603020202020204" pitchFamily="34" charset="0"/>
            </a:endParaRPr>
          </a:p>
          <a:p>
            <a:pPr algn="r"/>
            <a:r>
              <a:rPr lang="en-US" sz="1400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@kaimarkaru</a:t>
            </a:r>
            <a:endParaRPr lang="en-US" sz="1400" dirty="0">
              <a:solidFill>
                <a:srgbClr val="E75784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SERVICE MANAGEMENT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48" y="1168567"/>
            <a:ext cx="72000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4" y="1168567"/>
            <a:ext cx="720000" cy="72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36" y="1168567"/>
            <a:ext cx="720000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48" y="3118545"/>
            <a:ext cx="72000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46" y="3118545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46" y="2355726"/>
            <a:ext cx="72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35" y="1168567"/>
            <a:ext cx="720000" cy="7200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1190134" y="1528567"/>
            <a:ext cx="655101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2" y="1168567"/>
            <a:ext cx="720000" cy="72000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2" idx="3"/>
            <a:endCxn id="2" idx="1"/>
          </p:cNvCxnSpPr>
          <p:nvPr/>
        </p:nvCxnSpPr>
        <p:spPr>
          <a:xfrm>
            <a:off x="2565235" y="1528567"/>
            <a:ext cx="655101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  <a:endCxn id="13" idx="1"/>
          </p:cNvCxnSpPr>
          <p:nvPr/>
        </p:nvCxnSpPr>
        <p:spPr>
          <a:xfrm>
            <a:off x="4312886" y="1528567"/>
            <a:ext cx="54722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23528" y="988567"/>
            <a:ext cx="3989358" cy="1080000"/>
            <a:chOff x="323528" y="988567"/>
            <a:chExt cx="3989358" cy="1080000"/>
          </a:xfrm>
        </p:grpSpPr>
        <p:sp>
          <p:nvSpPr>
            <p:cNvPr id="25" name="Rounded Rectangle 24"/>
            <p:cNvSpPr/>
            <p:nvPr/>
          </p:nvSpPr>
          <p:spPr>
            <a:xfrm>
              <a:off x="323528" y="988567"/>
              <a:ext cx="3989358" cy="1080000"/>
            </a:xfrm>
            <a:prstGeom prst="round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871720" y="988567"/>
              <a:ext cx="72004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871740" y="2068567"/>
              <a:ext cx="720000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13" idx="3"/>
            <a:endCxn id="41" idx="1"/>
          </p:cNvCxnSpPr>
          <p:nvPr/>
        </p:nvCxnSpPr>
        <p:spPr>
          <a:xfrm>
            <a:off x="5580112" y="1528567"/>
            <a:ext cx="569234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3"/>
            <a:endCxn id="9" idx="1"/>
          </p:cNvCxnSpPr>
          <p:nvPr/>
        </p:nvCxnSpPr>
        <p:spPr>
          <a:xfrm>
            <a:off x="7229346" y="1528567"/>
            <a:ext cx="65510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3" idx="0"/>
          </p:cNvCxnSpPr>
          <p:nvPr/>
        </p:nvCxnSpPr>
        <p:spPr>
          <a:xfrm>
            <a:off x="8244448" y="1888567"/>
            <a:ext cx="0" cy="12299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" idx="1"/>
            <a:endCxn id="6" idx="3"/>
          </p:cNvCxnSpPr>
          <p:nvPr/>
        </p:nvCxnSpPr>
        <p:spPr>
          <a:xfrm flipH="1" flipV="1">
            <a:off x="7049346" y="2715726"/>
            <a:ext cx="835102" cy="7628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  <a:endCxn id="4" idx="3"/>
          </p:cNvCxnSpPr>
          <p:nvPr/>
        </p:nvCxnSpPr>
        <p:spPr>
          <a:xfrm flipH="1">
            <a:off x="7049346" y="3478545"/>
            <a:ext cx="83510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46" y="3889262"/>
            <a:ext cx="720000" cy="720000"/>
          </a:xfrm>
          <a:prstGeom prst="rect">
            <a:avLst/>
          </a:prstGeom>
        </p:spPr>
      </p:pic>
      <p:cxnSp>
        <p:nvCxnSpPr>
          <p:cNvPr id="86" name="Straight Arrow Connector 85"/>
          <p:cNvCxnSpPr>
            <a:stCxn id="3" idx="1"/>
            <a:endCxn id="85" idx="3"/>
          </p:cNvCxnSpPr>
          <p:nvPr/>
        </p:nvCxnSpPr>
        <p:spPr>
          <a:xfrm flipH="1">
            <a:off x="7049346" y="3478545"/>
            <a:ext cx="835102" cy="7707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2" y="3118545"/>
            <a:ext cx="720000" cy="720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2" y="2355726"/>
            <a:ext cx="720000" cy="720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2" y="3889262"/>
            <a:ext cx="720000" cy="720000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6" idx="1"/>
            <a:endCxn id="97" idx="3"/>
          </p:cNvCxnSpPr>
          <p:nvPr/>
        </p:nvCxnSpPr>
        <p:spPr>
          <a:xfrm flipH="1">
            <a:off x="5580112" y="2715726"/>
            <a:ext cx="749234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1"/>
            <a:endCxn id="96" idx="3"/>
          </p:cNvCxnSpPr>
          <p:nvPr/>
        </p:nvCxnSpPr>
        <p:spPr>
          <a:xfrm flipH="1">
            <a:off x="5580112" y="3478545"/>
            <a:ext cx="749234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5" idx="1"/>
            <a:endCxn id="98" idx="3"/>
          </p:cNvCxnSpPr>
          <p:nvPr/>
        </p:nvCxnSpPr>
        <p:spPr>
          <a:xfrm flipH="1">
            <a:off x="5580112" y="4249262"/>
            <a:ext cx="749234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36" y="3889262"/>
            <a:ext cx="720000" cy="720000"/>
          </a:xfrm>
          <a:prstGeom prst="rect">
            <a:avLst/>
          </a:prstGeom>
        </p:spPr>
      </p:pic>
      <p:cxnSp>
        <p:nvCxnSpPr>
          <p:cNvPr id="120" name="Straight Arrow Connector 119"/>
          <p:cNvCxnSpPr>
            <a:stCxn id="97" idx="1"/>
            <a:endCxn id="139" idx="3"/>
          </p:cNvCxnSpPr>
          <p:nvPr/>
        </p:nvCxnSpPr>
        <p:spPr>
          <a:xfrm flipH="1">
            <a:off x="3959951" y="2715726"/>
            <a:ext cx="900161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6" idx="1"/>
            <a:endCxn id="137" idx="3"/>
          </p:cNvCxnSpPr>
          <p:nvPr/>
        </p:nvCxnSpPr>
        <p:spPr>
          <a:xfrm flipH="1">
            <a:off x="3940336" y="3478545"/>
            <a:ext cx="91977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8" idx="1"/>
            <a:endCxn id="119" idx="3"/>
          </p:cNvCxnSpPr>
          <p:nvPr/>
        </p:nvCxnSpPr>
        <p:spPr>
          <a:xfrm flipH="1">
            <a:off x="3940336" y="4249262"/>
            <a:ext cx="91977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3059952" y="843558"/>
            <a:ext cx="1080000" cy="3961433"/>
            <a:chOff x="3059952" y="843558"/>
            <a:chExt cx="1080000" cy="3961433"/>
          </a:xfrm>
        </p:grpSpPr>
        <p:sp>
          <p:nvSpPr>
            <p:cNvPr id="129" name="Rounded Rectangle 128"/>
            <p:cNvSpPr/>
            <p:nvPr/>
          </p:nvSpPr>
          <p:spPr>
            <a:xfrm rot="5400000">
              <a:off x="1619235" y="2284275"/>
              <a:ext cx="3961433" cy="1080000"/>
            </a:xfrm>
            <a:prstGeom prst="round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V="1">
              <a:off x="3059952" y="2536779"/>
              <a:ext cx="0" cy="72000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4139952" y="2536779"/>
              <a:ext cx="0" cy="72000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Picture 136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36" y="3118545"/>
            <a:ext cx="720000" cy="72000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51" y="2355726"/>
            <a:ext cx="720000" cy="720000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2771799" y="2211711"/>
            <a:ext cx="3006187" cy="2800999"/>
            <a:chOff x="2771799" y="2211711"/>
            <a:chExt cx="3006187" cy="2800999"/>
          </a:xfrm>
        </p:grpSpPr>
        <p:sp>
          <p:nvSpPr>
            <p:cNvPr id="141" name="Rounded Rectangle 140"/>
            <p:cNvSpPr/>
            <p:nvPr/>
          </p:nvSpPr>
          <p:spPr>
            <a:xfrm rot="5400000">
              <a:off x="2874393" y="2109117"/>
              <a:ext cx="2800999" cy="3006187"/>
            </a:xfrm>
            <a:prstGeom prst="roundRect">
              <a:avLst>
                <a:gd name="adj" fmla="val 8435"/>
              </a:avLst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>
              <a:off x="3914872" y="2211711"/>
              <a:ext cx="72004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3914892" y="5012710"/>
              <a:ext cx="720000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1039027" y="2681187"/>
            <a:ext cx="1048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$</a:t>
            </a:r>
            <a:endParaRPr lang="en-US" sz="11500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01" name="Elbow Connector 100"/>
          <p:cNvCxnSpPr>
            <a:stCxn id="93" idx="1"/>
            <a:endCxn id="11" idx="2"/>
          </p:cNvCxnSpPr>
          <p:nvPr/>
        </p:nvCxnSpPr>
        <p:spPr>
          <a:xfrm rot="10800000">
            <a:off x="830135" y="1888567"/>
            <a:ext cx="208893" cy="1723644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149346" y="988567"/>
            <a:ext cx="1080000" cy="1080000"/>
            <a:chOff x="5970538" y="988567"/>
            <a:chExt cx="1080000" cy="1080000"/>
          </a:xfrm>
        </p:grpSpPr>
        <p:grpSp>
          <p:nvGrpSpPr>
            <p:cNvPr id="40" name="Group 39"/>
            <p:cNvGrpSpPr/>
            <p:nvPr/>
          </p:nvGrpSpPr>
          <p:grpSpPr>
            <a:xfrm>
              <a:off x="5970538" y="988567"/>
              <a:ext cx="1080000" cy="1080000"/>
              <a:chOff x="6458652" y="1320002"/>
              <a:chExt cx="1080000" cy="10800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8652" y="1500002"/>
                <a:ext cx="720000" cy="720000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41" name="Rounded Rectangle 40"/>
              <p:cNvSpPr/>
              <p:nvPr/>
            </p:nvSpPr>
            <p:spPr>
              <a:xfrm>
                <a:off x="6458652" y="1320002"/>
                <a:ext cx="1080000" cy="1080000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9" name="Straight Arrow Connector 158"/>
            <p:cNvCxnSpPr/>
            <p:nvPr/>
          </p:nvCxnSpPr>
          <p:spPr>
            <a:xfrm>
              <a:off x="6330538" y="988567"/>
              <a:ext cx="36000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sm" len="med"/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6330538" y="2068567"/>
              <a:ext cx="36000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sm" len="med"/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970538" y="1348567"/>
              <a:ext cx="0" cy="360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sm" len="med"/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0538" y="1348567"/>
              <a:ext cx="0" cy="36000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sm" len="med"/>
              <a:tailEnd type="stealth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Left Brace 112"/>
          <p:cNvSpPr/>
          <p:nvPr/>
        </p:nvSpPr>
        <p:spPr>
          <a:xfrm>
            <a:off x="1996340" y="2211711"/>
            <a:ext cx="512329" cy="2800999"/>
          </a:xfrm>
          <a:prstGeom prst="leftBrace">
            <a:avLst>
              <a:gd name="adj1" fmla="val 136680"/>
              <a:gd name="adj2" fmla="val 50000"/>
            </a:avLst>
          </a:prstGeom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lowchart: Process 113"/>
          <p:cNvSpPr/>
          <p:nvPr/>
        </p:nvSpPr>
        <p:spPr>
          <a:xfrm>
            <a:off x="7020288" y="1075929"/>
            <a:ext cx="144000" cy="144000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Flowchart: Process 168"/>
          <p:cNvSpPr/>
          <p:nvPr/>
        </p:nvSpPr>
        <p:spPr>
          <a:xfrm>
            <a:off x="7020288" y="1851670"/>
            <a:ext cx="144000" cy="144000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Flowchart: Process 169"/>
          <p:cNvSpPr/>
          <p:nvPr/>
        </p:nvSpPr>
        <p:spPr>
          <a:xfrm>
            <a:off x="6228184" y="1075929"/>
            <a:ext cx="144000" cy="144000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lowchart: Process 170"/>
          <p:cNvSpPr/>
          <p:nvPr/>
        </p:nvSpPr>
        <p:spPr>
          <a:xfrm>
            <a:off x="6228184" y="1851670"/>
            <a:ext cx="144000" cy="144000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SERVICE MANAGEMENT AND DEVOPS</a:t>
            </a:r>
            <a:r>
              <a:rPr lang="et-EE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 (TRAD.)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9315" y="2650755"/>
            <a:ext cx="2592288" cy="8835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74" tIns="45687" rIns="91374" bIns="45687" rtlCol="0" anchor="ctr"/>
          <a:lstStyle/>
          <a:p>
            <a:pPr algn="ctr"/>
            <a:endParaRPr lang="en-US" dirty="0">
              <a:latin typeface="News Gothic M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95459" y="2650732"/>
            <a:ext cx="72000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95459" y="3534309"/>
            <a:ext cx="72000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Chevron 25"/>
          <p:cNvSpPr/>
          <p:nvPr/>
        </p:nvSpPr>
        <p:spPr>
          <a:xfrm>
            <a:off x="2868430" y="1821947"/>
            <a:ext cx="1080000" cy="360000"/>
          </a:xfrm>
          <a:prstGeom prst="chevron">
            <a:avLst/>
          </a:prstGeom>
          <a:noFill/>
          <a:ln w="6350" cap="flat" cmpd="sng" algn="ctr">
            <a:solidFill>
              <a:srgbClr val="8064A2"/>
            </a:solidFill>
            <a:prstDash val="dash"/>
          </a:ln>
          <a:effectLst/>
        </p:spPr>
        <p:txBody>
          <a:bodyPr lIns="91374" tIns="45687" rIns="91374" bIns="45687" rtlCol="0" anchor="ctr"/>
          <a:lstStyle/>
          <a:p>
            <a:pPr algn="ctr" defTabSz="913475">
              <a:defRPr/>
            </a:pPr>
            <a:r>
              <a:rPr lang="en-US" sz="800" b="1" kern="0" dirty="0" smtClean="0">
                <a:solidFill>
                  <a:srgbClr val="8064A2"/>
                </a:solidFill>
                <a:latin typeface="News Gothic MT"/>
              </a:rPr>
              <a:t>Service</a:t>
            </a:r>
            <a:br>
              <a:rPr lang="en-US" sz="800" b="1" kern="0" dirty="0" smtClean="0">
                <a:solidFill>
                  <a:srgbClr val="8064A2"/>
                </a:solidFill>
                <a:latin typeface="News Gothic MT"/>
              </a:rPr>
            </a:br>
            <a:r>
              <a:rPr lang="en-US" sz="800" b="1" kern="0" dirty="0" smtClean="0">
                <a:solidFill>
                  <a:srgbClr val="8064A2"/>
                </a:solidFill>
                <a:latin typeface="News Gothic MT"/>
              </a:rPr>
              <a:t>Design</a:t>
            </a:r>
            <a:endParaRPr lang="en-US" sz="800" b="1" kern="0" dirty="0">
              <a:solidFill>
                <a:srgbClr val="8064A2"/>
              </a:solidFill>
              <a:latin typeface="News Gothic MT"/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300405" y="1821947"/>
            <a:ext cx="1080000" cy="360000"/>
          </a:xfrm>
          <a:prstGeom prst="chevron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3810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374" tIns="45687" rIns="91374" bIns="45687" rtlCol="0" anchor="ctr"/>
          <a:lstStyle/>
          <a:p>
            <a:pPr algn="ctr" defTabSz="913475">
              <a:defRPr/>
            </a:pPr>
            <a:r>
              <a:rPr lang="en-US" sz="800" b="1" kern="0" dirty="0" smtClean="0">
                <a:solidFill>
                  <a:prstClr val="white"/>
                </a:solidFill>
                <a:latin typeface="News Gothic MT"/>
              </a:rPr>
              <a:t>Service</a:t>
            </a:r>
            <a:br>
              <a:rPr lang="en-US" sz="800" b="1" kern="0" dirty="0" smtClean="0">
                <a:solidFill>
                  <a:prstClr val="white"/>
                </a:solidFill>
                <a:latin typeface="News Gothic MT"/>
              </a:rPr>
            </a:br>
            <a:r>
              <a:rPr lang="en-US" sz="800" b="1" kern="0" dirty="0" smtClean="0">
                <a:solidFill>
                  <a:prstClr val="white"/>
                </a:solidFill>
                <a:latin typeface="News Gothic MT"/>
              </a:rPr>
              <a:t>Transition</a:t>
            </a:r>
            <a:endParaRPr lang="en-US" sz="800" b="1" kern="0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6272546" y="1821947"/>
            <a:ext cx="1080000" cy="360000"/>
          </a:xfrm>
          <a:prstGeom prst="chevron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374" tIns="45687" rIns="91374" bIns="45687" rtlCol="0" anchor="ctr"/>
          <a:lstStyle/>
          <a:p>
            <a:pPr algn="ctr" defTabSz="913475">
              <a:defRPr/>
            </a:pPr>
            <a:r>
              <a:rPr lang="en-US" sz="800" b="1" kern="0" dirty="0" smtClean="0">
                <a:solidFill>
                  <a:prstClr val="white"/>
                </a:solidFill>
                <a:latin typeface="News Gothic MT"/>
              </a:rPr>
              <a:t>Service</a:t>
            </a:r>
            <a:br>
              <a:rPr lang="en-US" sz="800" b="1" kern="0" dirty="0" smtClean="0">
                <a:solidFill>
                  <a:prstClr val="white"/>
                </a:solidFill>
                <a:latin typeface="News Gothic MT"/>
              </a:rPr>
            </a:br>
            <a:r>
              <a:rPr lang="en-US" sz="800" b="1" kern="0" dirty="0" smtClean="0">
                <a:solidFill>
                  <a:prstClr val="white"/>
                </a:solidFill>
                <a:latin typeface="News Gothic MT"/>
              </a:rPr>
              <a:t>Operation</a:t>
            </a:r>
            <a:endParaRPr lang="en-US" sz="800" b="1" kern="0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1879938" y="1821947"/>
            <a:ext cx="1080000" cy="360000"/>
          </a:xfrm>
          <a:prstGeom prst="chevron">
            <a:avLst/>
          </a:prstGeom>
          <a:noFill/>
          <a:ln w="6350" cap="flat" cmpd="sng" algn="ctr">
            <a:solidFill>
              <a:srgbClr val="8064A2"/>
            </a:solidFill>
            <a:prstDash val="dash"/>
          </a:ln>
          <a:effectLst/>
        </p:spPr>
        <p:txBody>
          <a:bodyPr lIns="91374" tIns="45687" rIns="91374" bIns="45687" rtlCol="0" anchor="ctr"/>
          <a:lstStyle/>
          <a:p>
            <a:pPr algn="ctr" defTabSz="913475">
              <a:defRPr/>
            </a:pPr>
            <a:r>
              <a:rPr lang="en-US" sz="800" b="1" kern="0" dirty="0" smtClean="0">
                <a:solidFill>
                  <a:srgbClr val="8064A2"/>
                </a:solidFill>
                <a:latin typeface="News Gothic MT"/>
              </a:rPr>
              <a:t>Service</a:t>
            </a:r>
            <a:br>
              <a:rPr lang="en-US" sz="800" b="1" kern="0" dirty="0" smtClean="0">
                <a:solidFill>
                  <a:srgbClr val="8064A2"/>
                </a:solidFill>
                <a:latin typeface="News Gothic MT"/>
              </a:rPr>
            </a:br>
            <a:r>
              <a:rPr lang="en-US" sz="800" b="1" kern="0" dirty="0" smtClean="0">
                <a:solidFill>
                  <a:srgbClr val="8064A2"/>
                </a:solidFill>
                <a:latin typeface="News Gothic MT"/>
              </a:rPr>
              <a:t>Strategy</a:t>
            </a:r>
            <a:endParaRPr lang="en-US" sz="800" b="1" kern="0" dirty="0">
              <a:solidFill>
                <a:srgbClr val="8064A2"/>
              </a:solidFill>
              <a:latin typeface="News Gothic MT"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2868430" y="2894407"/>
            <a:ext cx="1080000" cy="360000"/>
          </a:xfrm>
          <a:prstGeom prst="chevron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45687" rIns="0" bIns="45687" rtlCol="0" anchor="ctr"/>
          <a:lstStyle/>
          <a:p>
            <a:pPr algn="ctr" defTabSz="913475"/>
            <a:r>
              <a:rPr lang="en-US" sz="800" b="1" kern="0" dirty="0" smtClean="0">
                <a:solidFill>
                  <a:prstClr val="white"/>
                </a:solidFill>
                <a:latin typeface="News Gothic MT"/>
              </a:rPr>
              <a:t>Product</a:t>
            </a:r>
            <a:br>
              <a:rPr lang="en-US" sz="800" b="1" kern="0" dirty="0" smtClean="0">
                <a:solidFill>
                  <a:prstClr val="white"/>
                </a:solidFill>
                <a:latin typeface="News Gothic MT"/>
              </a:rPr>
            </a:br>
            <a:r>
              <a:rPr lang="en-US" sz="800" b="1" kern="0" dirty="0" smtClean="0">
                <a:solidFill>
                  <a:prstClr val="white"/>
                </a:solidFill>
                <a:latin typeface="News Gothic MT"/>
              </a:rPr>
              <a:t>Architecture</a:t>
            </a:r>
            <a:endParaRPr lang="en-US" sz="800" b="1" kern="0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5833906" y="2894407"/>
            <a:ext cx="1080000" cy="360000"/>
          </a:xfrm>
          <a:prstGeom prst="chevron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45687" rIns="0" bIns="45687" rtlCol="0" anchor="ctr"/>
          <a:lstStyle/>
          <a:p>
            <a:pPr algn="ctr" defTabSz="913475"/>
            <a:r>
              <a:rPr lang="en-US" sz="800" b="1" kern="0" dirty="0" smtClean="0">
                <a:solidFill>
                  <a:prstClr val="white"/>
                </a:solidFill>
                <a:latin typeface="News Gothic MT"/>
              </a:rPr>
              <a:t>Deploy</a:t>
            </a:r>
            <a:endParaRPr lang="en-US" sz="800" b="1" kern="0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1879938" y="2894407"/>
            <a:ext cx="1080000" cy="360000"/>
          </a:xfrm>
          <a:prstGeom prst="chevron">
            <a:avLst/>
          </a:prstGeom>
          <a:noFill/>
          <a:ln w="6350" cap="flat" cmpd="sng" algn="ctr">
            <a:solidFill>
              <a:srgbClr val="4F81BD"/>
            </a:solidFill>
            <a:prstDash val="dash"/>
          </a:ln>
          <a:effectLst/>
        </p:spPr>
        <p:txBody>
          <a:bodyPr lIns="91374" tIns="45687" rIns="91374" bIns="45687" rtlCol="0" anchor="ctr"/>
          <a:lstStyle/>
          <a:p>
            <a:pPr algn="ctr" defTabSz="913475">
              <a:defRPr/>
            </a:pPr>
            <a:r>
              <a:rPr lang="en-US" sz="800" b="1" kern="0" dirty="0" smtClean="0">
                <a:solidFill>
                  <a:srgbClr val="4F81BD"/>
                </a:solidFill>
                <a:latin typeface="News Gothic MT"/>
              </a:rPr>
              <a:t>Product</a:t>
            </a:r>
            <a:br>
              <a:rPr lang="en-US" sz="800" b="1" kern="0" dirty="0" smtClean="0">
                <a:solidFill>
                  <a:srgbClr val="4F81BD"/>
                </a:solidFill>
                <a:latin typeface="News Gothic MT"/>
              </a:rPr>
            </a:br>
            <a:r>
              <a:rPr lang="en-US" sz="800" b="1" kern="0" dirty="0" smtClean="0">
                <a:solidFill>
                  <a:srgbClr val="4F81BD"/>
                </a:solidFill>
                <a:latin typeface="News Gothic MT"/>
              </a:rPr>
              <a:t>Strategy</a:t>
            </a:r>
            <a:endParaRPr lang="en-US" sz="800" b="1" kern="0" dirty="0">
              <a:solidFill>
                <a:srgbClr val="4F81BD"/>
              </a:solidFill>
              <a:latin typeface="News Gothic M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1879939" y="1377911"/>
            <a:ext cx="5472608" cy="360000"/>
          </a:xfrm>
          <a:prstGeom prst="chevron">
            <a:avLst/>
          </a:prstGeom>
          <a:noFill/>
          <a:ln w="6350" cap="flat" cmpd="sng" algn="ctr">
            <a:solidFill>
              <a:srgbClr val="8064A2"/>
            </a:solidFill>
            <a:prstDash val="dash"/>
          </a:ln>
          <a:effectLst/>
        </p:spPr>
        <p:txBody>
          <a:bodyPr lIns="91374" tIns="45687" rIns="91374" bIns="45687" rtlCol="0" anchor="ctr"/>
          <a:lstStyle/>
          <a:p>
            <a:pPr algn="ctr" defTabSz="913475">
              <a:defRPr/>
            </a:pPr>
            <a:r>
              <a:rPr lang="en-US" sz="800" b="1" kern="0" dirty="0" smtClean="0">
                <a:solidFill>
                  <a:srgbClr val="8064A2"/>
                </a:solidFill>
                <a:latin typeface="News Gothic MT"/>
              </a:rPr>
              <a:t>Continual Service Improvement</a:t>
            </a:r>
            <a:endParaRPr lang="en-US" sz="800" b="1" kern="0" dirty="0">
              <a:solidFill>
                <a:srgbClr val="8064A2"/>
              </a:solidFill>
              <a:latin typeface="News Gothic MT"/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3856922" y="2894407"/>
            <a:ext cx="1080000" cy="360000"/>
          </a:xfrm>
          <a:prstGeom prst="chevron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45687" rIns="0" bIns="45687" rtlCol="0" anchor="ctr"/>
          <a:lstStyle/>
          <a:p>
            <a:pPr algn="ctr" defTabSz="913475">
              <a:defRPr/>
            </a:pPr>
            <a:r>
              <a:rPr lang="en-US" sz="800" b="1" kern="0" dirty="0" smtClean="0">
                <a:solidFill>
                  <a:prstClr val="white"/>
                </a:solidFill>
                <a:latin typeface="News Gothic MT"/>
              </a:rPr>
              <a:t>Prioritize and Develop</a:t>
            </a:r>
            <a:endParaRPr lang="en-US" sz="800" b="1" kern="0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4845414" y="2894407"/>
            <a:ext cx="1080000" cy="360000"/>
          </a:xfrm>
          <a:prstGeom prst="chevron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45687" rIns="0" bIns="45687" rtlCol="0" anchor="ctr"/>
          <a:lstStyle/>
          <a:p>
            <a:pPr algn="ctr" defTabSz="913475"/>
            <a:r>
              <a:rPr lang="en-US" sz="800" b="1" kern="0" dirty="0" smtClean="0">
                <a:solidFill>
                  <a:prstClr val="white"/>
                </a:solidFill>
                <a:latin typeface="News Gothic MT"/>
              </a:rPr>
              <a:t>Build and Test</a:t>
            </a:r>
            <a:endParaRPr lang="en-US" sz="800" b="1" kern="0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42493" y="1263724"/>
            <a:ext cx="6739846" cy="1027416"/>
          </a:xfrm>
          <a:prstGeom prst="roundRect">
            <a:avLst>
              <a:gd name="adj" fmla="val 11611"/>
            </a:avLst>
          </a:prstGeom>
          <a:noFill/>
          <a:ln w="6350" cap="flat" cmpd="sng" algn="ctr">
            <a:solidFill>
              <a:srgbClr val="8064A2"/>
            </a:solidFill>
            <a:prstDash val="sysDot"/>
          </a:ln>
          <a:effectLst/>
        </p:spPr>
        <p:txBody>
          <a:bodyPr lIns="91374" tIns="45687" rIns="91374" bIns="45687" rtlCol="0" anchor="ctr"/>
          <a:lstStyle/>
          <a:p>
            <a:pPr defTabSz="913475">
              <a:defRPr/>
            </a:pPr>
            <a:r>
              <a:rPr lang="en-US" sz="1000" b="1" kern="0" dirty="0" smtClean="0">
                <a:solidFill>
                  <a:srgbClr val="8064A2"/>
                </a:solidFill>
                <a:latin typeface="News Gothic MT"/>
              </a:rPr>
              <a:t>Service</a:t>
            </a:r>
            <a:br>
              <a:rPr lang="en-US" sz="1000" b="1" kern="0" dirty="0" smtClean="0">
                <a:solidFill>
                  <a:srgbClr val="8064A2"/>
                </a:solidFill>
                <a:latin typeface="News Gothic MT"/>
              </a:rPr>
            </a:br>
            <a:r>
              <a:rPr lang="en-US" sz="1000" b="1" kern="0" dirty="0" smtClean="0">
                <a:solidFill>
                  <a:srgbClr val="8064A2"/>
                </a:solidFill>
                <a:latin typeface="News Gothic MT"/>
              </a:rPr>
              <a:t>Management</a:t>
            </a:r>
            <a:endParaRPr lang="en-US" sz="1000" b="1" kern="0" dirty="0">
              <a:solidFill>
                <a:srgbClr val="8064A2"/>
              </a:solidFill>
              <a:latin typeface="News Gothic M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2492" y="2794601"/>
            <a:ext cx="6739845" cy="606175"/>
          </a:xfrm>
          <a:prstGeom prst="roundRect">
            <a:avLst/>
          </a:prstGeom>
          <a:noFill/>
          <a:ln w="6350" cap="flat" cmpd="sng" algn="ctr">
            <a:solidFill>
              <a:srgbClr val="8064A2"/>
            </a:solidFill>
            <a:prstDash val="sysDot"/>
          </a:ln>
          <a:effectLst/>
        </p:spPr>
        <p:txBody>
          <a:bodyPr lIns="91374" tIns="45687" rIns="91374" bIns="45687" rtlCol="0" anchor="ctr"/>
          <a:lstStyle/>
          <a:p>
            <a:pPr defTabSz="913475">
              <a:defRPr/>
            </a:pPr>
            <a:r>
              <a:rPr lang="en-US" sz="1000" b="1" kern="0" dirty="0" smtClean="0">
                <a:solidFill>
                  <a:srgbClr val="8064A2"/>
                </a:solidFill>
                <a:latin typeface="News Gothic MT"/>
              </a:rPr>
              <a:t>Software</a:t>
            </a:r>
            <a:br>
              <a:rPr lang="en-US" sz="1000" b="1" kern="0" dirty="0" smtClean="0">
                <a:solidFill>
                  <a:srgbClr val="8064A2"/>
                </a:solidFill>
                <a:latin typeface="News Gothic MT"/>
              </a:rPr>
            </a:br>
            <a:r>
              <a:rPr lang="en-US" sz="1000" b="1" kern="0" dirty="0" smtClean="0">
                <a:solidFill>
                  <a:srgbClr val="8064A2"/>
                </a:solidFill>
                <a:latin typeface="News Gothic MT"/>
              </a:rPr>
              <a:t>Development</a:t>
            </a:r>
            <a:endParaRPr lang="en-US" sz="1000" b="1" kern="0" dirty="0">
              <a:solidFill>
                <a:srgbClr val="8064A2"/>
              </a:solidFill>
              <a:latin typeface="News Gothic M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736441" y="1274001"/>
            <a:ext cx="1130157" cy="2126742"/>
          </a:xfrm>
          <a:prstGeom prst="roundRect">
            <a:avLst>
              <a:gd name="adj" fmla="val 1161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374" tIns="45687" rIns="91374" bIns="45687" rtlCol="0" anchor="ctr"/>
          <a:lstStyle/>
          <a:p>
            <a:pPr algn="ctr" defTabSz="913475"/>
            <a:r>
              <a:rPr lang="en-US" sz="1400" kern="0" dirty="0" smtClean="0">
                <a:solidFill>
                  <a:srgbClr val="8064A2"/>
                </a:solidFill>
                <a:latin typeface="News Gothic MT"/>
              </a:rPr>
              <a:t>Delivering </a:t>
            </a:r>
            <a:r>
              <a:rPr lang="en-US" sz="1400" b="1" kern="0" dirty="0" smtClean="0">
                <a:solidFill>
                  <a:srgbClr val="8064A2"/>
                </a:solidFill>
                <a:latin typeface="News Gothic MT"/>
              </a:rPr>
              <a:t>value</a:t>
            </a:r>
            <a:r>
              <a:rPr lang="en-US" sz="1400" kern="0" dirty="0" smtClean="0">
                <a:solidFill>
                  <a:srgbClr val="8064A2"/>
                </a:solidFill>
                <a:latin typeface="News Gothic MT"/>
              </a:rPr>
              <a:t/>
            </a:r>
            <a:br>
              <a:rPr lang="en-US" sz="1400" kern="0" dirty="0" smtClean="0">
                <a:solidFill>
                  <a:srgbClr val="8064A2"/>
                </a:solidFill>
                <a:latin typeface="News Gothic MT"/>
              </a:rPr>
            </a:br>
            <a:r>
              <a:rPr lang="en-US" sz="1400" kern="0" dirty="0" smtClean="0">
                <a:solidFill>
                  <a:srgbClr val="8064A2"/>
                </a:solidFill>
                <a:latin typeface="News Gothic MT"/>
              </a:rPr>
              <a:t>rapidly and</a:t>
            </a:r>
            <a:br>
              <a:rPr lang="en-US" sz="1400" kern="0" dirty="0" smtClean="0">
                <a:solidFill>
                  <a:srgbClr val="8064A2"/>
                </a:solidFill>
                <a:latin typeface="News Gothic MT"/>
              </a:rPr>
            </a:br>
            <a:r>
              <a:rPr lang="en-US" sz="1400" kern="0" dirty="0" smtClean="0">
                <a:solidFill>
                  <a:srgbClr val="8064A2"/>
                </a:solidFill>
                <a:latin typeface="News Gothic MT"/>
              </a:rPr>
              <a:t>continually</a:t>
            </a:r>
            <a:endParaRPr lang="en-US" sz="1400" kern="0" dirty="0">
              <a:solidFill>
                <a:srgbClr val="8064A2"/>
              </a:solidFill>
              <a:latin typeface="News Gothic MT"/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3856922" y="3661608"/>
            <a:ext cx="1512000" cy="180000"/>
          </a:xfrm>
          <a:prstGeom prst="chevro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News Gothic MT"/>
              </a:rPr>
              <a:t>Continuous Integration</a:t>
            </a:r>
            <a:endParaRPr lang="en-US" sz="800" b="1" dirty="0">
              <a:solidFill>
                <a:schemeClr val="tx2"/>
              </a:solidFill>
              <a:latin typeface="News Gothic MT"/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5362508" y="3661608"/>
            <a:ext cx="1512000" cy="180000"/>
          </a:xfrm>
          <a:prstGeom prst="chevro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News Gothic MT"/>
              </a:rPr>
              <a:t>Continuous Deployment</a:t>
            </a:r>
            <a:endParaRPr lang="en-US" sz="800" b="1" dirty="0">
              <a:solidFill>
                <a:schemeClr val="tx2"/>
              </a:solidFill>
              <a:latin typeface="News Gothic M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573906" y="4868911"/>
            <a:ext cx="1800000" cy="180000"/>
          </a:xfrm>
          <a:prstGeom prst="roundRect">
            <a:avLst/>
          </a:prstGeom>
          <a:noFill/>
          <a:ln w="6350" cap="flat" cmpd="sng" algn="ctr">
            <a:solidFill>
              <a:srgbClr val="4F81BD"/>
            </a:solidFill>
            <a:prstDash val="dash"/>
          </a:ln>
          <a:effectLst/>
        </p:spPr>
        <p:txBody>
          <a:bodyPr lIns="91374" tIns="45687" rIns="91374" bIns="45687" rtlCol="0" anchor="ctr"/>
          <a:lstStyle/>
          <a:p>
            <a:pPr algn="ctr" defTabSz="913475">
              <a:defRPr/>
            </a:pPr>
            <a:r>
              <a:rPr lang="en-US" sz="600" b="1" kern="0" dirty="0" smtClean="0">
                <a:solidFill>
                  <a:srgbClr val="4F81BD"/>
                </a:solidFill>
                <a:latin typeface="News Gothic MT"/>
              </a:rPr>
              <a:t>Considered to be missing</a:t>
            </a:r>
            <a:endParaRPr lang="en-US" sz="600" b="1" kern="0" dirty="0">
              <a:solidFill>
                <a:srgbClr val="4F81BD"/>
              </a:solidFill>
              <a:latin typeface="News Gothic M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3906" y="4585970"/>
            <a:ext cx="1800000" cy="180000"/>
          </a:xfrm>
          <a:prstGeom prst="roundRect">
            <a:avLst/>
          </a:prstGeom>
          <a:noFill/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lIns="91374" tIns="45687" rIns="91374" bIns="45687" rtlCol="0" anchor="ctr"/>
          <a:lstStyle/>
          <a:p>
            <a:pPr algn="ctr" defTabSz="913475">
              <a:defRPr/>
            </a:pPr>
            <a:r>
              <a:rPr lang="en-US" sz="600" b="1" kern="0" dirty="0" smtClean="0">
                <a:solidFill>
                  <a:srgbClr val="4F81BD"/>
                </a:solidFill>
                <a:latin typeface="News Gothic MT"/>
              </a:rPr>
              <a:t>More harm than good</a:t>
            </a:r>
            <a:endParaRPr lang="en-US" sz="600" b="1" kern="0" dirty="0">
              <a:solidFill>
                <a:srgbClr val="4F81BD"/>
              </a:solidFill>
              <a:latin typeface="News Gothic M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AND THE THREE WAYS OF DEVOPS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04" y="2715846"/>
            <a:ext cx="720000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42" y="1347614"/>
            <a:ext cx="720000" cy="720000"/>
          </a:xfrm>
          <a:prstGeom prst="rect">
            <a:avLst/>
          </a:prstGeom>
        </p:spPr>
      </p:pic>
      <p:sp>
        <p:nvSpPr>
          <p:cNvPr id="11" name="Curved Down Arrow 10"/>
          <p:cNvSpPr/>
          <p:nvPr/>
        </p:nvSpPr>
        <p:spPr>
          <a:xfrm>
            <a:off x="203542" y="1161208"/>
            <a:ext cx="2520000" cy="108000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rved Down Arrow 43"/>
          <p:cNvSpPr/>
          <p:nvPr/>
        </p:nvSpPr>
        <p:spPr>
          <a:xfrm flipV="1">
            <a:off x="2331863" y="2561979"/>
            <a:ext cx="2520000" cy="108000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>
            <a:off x="4396714" y="1161208"/>
            <a:ext cx="2520000" cy="108000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Curved Down Arrow 45"/>
          <p:cNvSpPr/>
          <p:nvPr/>
        </p:nvSpPr>
        <p:spPr>
          <a:xfrm flipV="1">
            <a:off x="6515857" y="2523785"/>
            <a:ext cx="2520000" cy="108000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588" y="843558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Service Strategy</a:t>
            </a:r>
            <a:endParaRPr lang="en-US" sz="14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91575" y="3723879"/>
            <a:ext cx="140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Service Design</a:t>
            </a:r>
            <a:endParaRPr lang="en-US" sz="14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8811" y="843558"/>
            <a:ext cx="1679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Service Transition</a:t>
            </a:r>
            <a:endParaRPr lang="en-US" sz="14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04363" y="3723878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Service Operation</a:t>
            </a:r>
            <a:endParaRPr lang="en-US" sz="1400" b="1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3542" y="2152624"/>
            <a:ext cx="252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Business Relationship Management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Demand Management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Service Portfolio Management</a:t>
            </a:r>
            <a:endParaRPr lang="en-US" sz="9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31863" y="2152624"/>
            <a:ext cx="252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Service Level Management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Availability Management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Capacity Management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96714" y="2152623"/>
            <a:ext cx="252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Change Management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Release &amp; Deployment Management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Configuration Management</a:t>
            </a:r>
            <a:endParaRPr lang="en-US" sz="9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15857" y="2152622"/>
            <a:ext cx="252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Incident Management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Problem Management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Request Fulfilment</a:t>
            </a:r>
            <a:endParaRPr lang="en-US" sz="9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>
          <a:xfrm flipH="1">
            <a:off x="6353817" y="1164411"/>
            <a:ext cx="2520000" cy="1080000"/>
          </a:xfrm>
          <a:prstGeom prst="curvedDownArrow">
            <a:avLst/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urved Down Arrow 56"/>
          <p:cNvSpPr/>
          <p:nvPr/>
        </p:nvSpPr>
        <p:spPr>
          <a:xfrm flipH="1">
            <a:off x="2124008" y="1164411"/>
            <a:ext cx="2520000" cy="1080000"/>
          </a:xfrm>
          <a:prstGeom prst="curvedDownArrow">
            <a:avLst/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 flipH="1" flipV="1">
            <a:off x="67312" y="2571870"/>
            <a:ext cx="2520000" cy="1080000"/>
          </a:xfrm>
          <a:prstGeom prst="curvedDownArrow">
            <a:avLst/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 flipH="1" flipV="1">
            <a:off x="4292151" y="2571870"/>
            <a:ext cx="2520000" cy="1080000"/>
          </a:xfrm>
          <a:prstGeom prst="curvedDownArrow">
            <a:avLst/>
          </a:prstGeom>
          <a:noFill/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4009" y="4261033"/>
            <a:ext cx="439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»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Flow</a:t>
            </a:r>
          </a:p>
          <a:p>
            <a:pPr marL="285750" indent="-285750">
              <a:buFont typeface="Calibri" panose="020F0502020204030204" pitchFamily="34" charset="0"/>
              <a:buChar char="»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Feedback</a:t>
            </a:r>
          </a:p>
          <a:p>
            <a:pPr marL="285750" indent="-285750">
              <a:buFont typeface="Calibri" panose="020F0502020204030204" pitchFamily="34" charset="0"/>
              <a:buChar char="»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Experimentation and learning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1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CONTINUAL SERVICE IMPROVEMEN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T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: THE THIRD WAY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8904" y="859382"/>
            <a:ext cx="4381088" cy="3496744"/>
            <a:chOff x="190912" y="958003"/>
            <a:chExt cx="4381088" cy="3496744"/>
          </a:xfrm>
        </p:grpSpPr>
        <p:sp>
          <p:nvSpPr>
            <p:cNvPr id="31" name="Flowchart: Magnetic Disk 30"/>
            <p:cNvSpPr/>
            <p:nvPr/>
          </p:nvSpPr>
          <p:spPr>
            <a:xfrm>
              <a:off x="2592000" y="958003"/>
              <a:ext cx="1980000" cy="576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374" tIns="0" rIns="91374" bIns="0" rtlCol="0" anchor="ctr"/>
            <a:lstStyle/>
            <a:p>
              <a:pPr algn="ctr"/>
              <a:r>
                <a:rPr lang="en-US" sz="1000" dirty="0" smtClean="0">
                  <a:latin typeface="News Gothic MT"/>
                </a:rPr>
                <a:t>What is the vision?</a:t>
              </a:r>
              <a:endParaRPr lang="en-US" sz="1000" dirty="0">
                <a:latin typeface="News Gothic MT"/>
              </a:endParaRPr>
            </a:p>
          </p:txBody>
        </p:sp>
        <p:sp>
          <p:nvSpPr>
            <p:cNvPr id="32" name="Flowchart: Magnetic Disk 31"/>
            <p:cNvSpPr/>
            <p:nvPr/>
          </p:nvSpPr>
          <p:spPr>
            <a:xfrm>
              <a:off x="2592000" y="1688188"/>
              <a:ext cx="1980000" cy="576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374" tIns="0" rIns="91374" bIns="0" rtlCol="0" anchor="ctr"/>
            <a:lstStyle/>
            <a:p>
              <a:pPr algn="ctr"/>
              <a:r>
                <a:rPr lang="en-US" sz="1000" dirty="0" smtClean="0">
                  <a:latin typeface="News Gothic MT"/>
                </a:rPr>
                <a:t>Where are we now?</a:t>
              </a:r>
              <a:endParaRPr lang="en-US" sz="1000" dirty="0">
                <a:latin typeface="News Gothic MT"/>
              </a:endParaRPr>
            </a:p>
          </p:txBody>
        </p:sp>
        <p:sp>
          <p:nvSpPr>
            <p:cNvPr id="33" name="Flowchart: Magnetic Disk 32"/>
            <p:cNvSpPr/>
            <p:nvPr/>
          </p:nvSpPr>
          <p:spPr>
            <a:xfrm>
              <a:off x="2592000" y="2418374"/>
              <a:ext cx="1980000" cy="576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374" tIns="0" rIns="91374" bIns="0" rtlCol="0" anchor="ctr"/>
            <a:lstStyle/>
            <a:p>
              <a:pPr algn="ctr"/>
              <a:r>
                <a:rPr lang="en-US" sz="1000" dirty="0" smtClean="0">
                  <a:latin typeface="News Gothic MT"/>
                </a:rPr>
                <a:t>Where do we want to be?</a:t>
              </a:r>
              <a:endParaRPr lang="en-US" sz="1000" dirty="0">
                <a:latin typeface="News Gothic MT"/>
              </a:endParaRPr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592000" y="3148559"/>
              <a:ext cx="1980000" cy="576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374" tIns="0" rIns="91374" bIns="0" rtlCol="0" anchor="ctr"/>
            <a:lstStyle/>
            <a:p>
              <a:pPr algn="ctr"/>
              <a:r>
                <a:rPr lang="en-US" sz="1000" dirty="0" smtClean="0">
                  <a:latin typeface="News Gothic MT"/>
                </a:rPr>
                <a:t>How do we get there?</a:t>
              </a:r>
              <a:endParaRPr lang="en-US" sz="1000" dirty="0">
                <a:latin typeface="News Gothic MT"/>
              </a:endParaRPr>
            </a:p>
          </p:txBody>
        </p:sp>
        <p:sp>
          <p:nvSpPr>
            <p:cNvPr id="35" name="Flowchart: Magnetic Disk 34"/>
            <p:cNvSpPr/>
            <p:nvPr/>
          </p:nvSpPr>
          <p:spPr>
            <a:xfrm>
              <a:off x="2592000" y="3878747"/>
              <a:ext cx="1980000" cy="576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374" tIns="0" rIns="91374" bIns="0" rtlCol="0" anchor="ctr"/>
            <a:lstStyle/>
            <a:p>
              <a:pPr algn="ctr"/>
              <a:r>
                <a:rPr lang="en-US" sz="1000" dirty="0" smtClean="0">
                  <a:latin typeface="News Gothic MT"/>
                </a:rPr>
                <a:t>Did we get there?</a:t>
              </a:r>
              <a:endParaRPr lang="en-US" sz="1000" dirty="0">
                <a:latin typeface="News Gothic MT"/>
              </a:endParaRPr>
            </a:p>
          </p:txBody>
        </p:sp>
        <p:sp>
          <p:nvSpPr>
            <p:cNvPr id="36" name="Flowchart: Magnetic Disk 35"/>
            <p:cNvSpPr/>
            <p:nvPr/>
          </p:nvSpPr>
          <p:spPr>
            <a:xfrm>
              <a:off x="190912" y="2418374"/>
              <a:ext cx="1980000" cy="57600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374" tIns="0" rIns="91374" bIns="0" rtlCol="0" anchor="ctr"/>
            <a:lstStyle/>
            <a:p>
              <a:pPr algn="ctr"/>
              <a:r>
                <a:rPr lang="en-US" sz="1000" dirty="0" smtClean="0">
                  <a:latin typeface="News Gothic MT"/>
                </a:rPr>
                <a:t>How to keep the</a:t>
              </a:r>
              <a:br>
                <a:rPr lang="en-US" sz="1000" dirty="0" smtClean="0">
                  <a:latin typeface="News Gothic MT"/>
                </a:rPr>
              </a:br>
              <a:r>
                <a:rPr lang="en-US" sz="1000" dirty="0" smtClean="0">
                  <a:latin typeface="News Gothic MT"/>
                </a:rPr>
                <a:t>momentum going</a:t>
              </a:r>
              <a:endParaRPr lang="en-US" sz="1000" dirty="0">
                <a:latin typeface="News Gothic MT"/>
              </a:endParaRPr>
            </a:p>
          </p:txBody>
        </p:sp>
        <p:cxnSp>
          <p:nvCxnSpPr>
            <p:cNvPr id="37" name="Straight Arrow Connector 36"/>
            <p:cNvCxnSpPr>
              <a:stCxn id="31" idx="3"/>
              <a:endCxn id="32" idx="1"/>
            </p:cNvCxnSpPr>
            <p:nvPr/>
          </p:nvCxnSpPr>
          <p:spPr>
            <a:xfrm>
              <a:off x="3582000" y="1534004"/>
              <a:ext cx="0" cy="1541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3" idx="1"/>
            </p:cNvCxnSpPr>
            <p:nvPr/>
          </p:nvCxnSpPr>
          <p:spPr>
            <a:xfrm>
              <a:off x="3582000" y="2264190"/>
              <a:ext cx="0" cy="154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3"/>
              <a:endCxn id="34" idx="1"/>
            </p:cNvCxnSpPr>
            <p:nvPr/>
          </p:nvCxnSpPr>
          <p:spPr>
            <a:xfrm>
              <a:off x="3582000" y="2994374"/>
              <a:ext cx="0" cy="1541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>
            <a:xfrm>
              <a:off x="3582000" y="3724559"/>
              <a:ext cx="0" cy="154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5" idx="2"/>
              <a:endCxn id="36" idx="3"/>
            </p:cNvCxnSpPr>
            <p:nvPr/>
          </p:nvCxnSpPr>
          <p:spPr>
            <a:xfrm rot="10800000">
              <a:off x="1180914" y="2994377"/>
              <a:ext cx="1411088" cy="117237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6" idx="1"/>
              <a:endCxn id="31" idx="2"/>
            </p:cNvCxnSpPr>
            <p:nvPr/>
          </p:nvCxnSpPr>
          <p:spPr>
            <a:xfrm rot="5400000" flipH="1" flipV="1">
              <a:off x="1300300" y="1126645"/>
              <a:ext cx="1172371" cy="141108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1583" y="699542"/>
            <a:ext cx="4246700" cy="3816424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ID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Date raised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Size (small, medium, large)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Timescale (short-, medium-, long-term)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Description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Priority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KPI metric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Justification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Raised by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To be actioned by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Date required by</a:t>
            </a:r>
          </a:p>
        </p:txBody>
      </p:sp>
    </p:spTree>
    <p:extLst>
      <p:ext uri="{BB962C8B-B14F-4D97-AF65-F5344CB8AC3E}">
        <p14:creationId xmlns:p14="http://schemas.microsoft.com/office/powerpoint/2010/main" val="30592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OPERATIONS AS A PLATFORM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995936" y="1743639"/>
            <a:ext cx="2592288" cy="1440160"/>
            <a:chOff x="4644008" y="1635646"/>
            <a:chExt cx="2592288" cy="1296144"/>
          </a:xfrm>
        </p:grpSpPr>
        <p:sp>
          <p:nvSpPr>
            <p:cNvPr id="44" name="Rectangle 43"/>
            <p:cNvSpPr/>
            <p:nvPr/>
          </p:nvSpPr>
          <p:spPr>
            <a:xfrm>
              <a:off x="4644008" y="1635646"/>
              <a:ext cx="2592288" cy="1296144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News Gothic MT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580152" y="1635646"/>
              <a:ext cx="72000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5580152" y="2931790"/>
              <a:ext cx="72000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47" name="Chevron 46"/>
          <p:cNvSpPr/>
          <p:nvPr/>
        </p:nvSpPr>
        <p:spPr>
          <a:xfrm>
            <a:off x="2824189" y="1863682"/>
            <a:ext cx="1603796" cy="360000"/>
          </a:xfrm>
          <a:prstGeom prst="chevron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4" tIns="45687" rIns="91374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Service</a:t>
            </a:r>
            <a:br>
              <a:rPr lang="en-US" sz="800" b="1" dirty="0" smtClean="0">
                <a:solidFill>
                  <a:schemeClr val="bg1"/>
                </a:solidFill>
                <a:latin typeface="News Gothic MT"/>
              </a:rPr>
            </a:br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Design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4352681" y="1863682"/>
            <a:ext cx="1983483" cy="360000"/>
          </a:xfrm>
          <a:prstGeom prst="chevron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4" tIns="45687" rIns="91374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Service</a:t>
            </a:r>
            <a:br>
              <a:rPr lang="en-US" sz="800" b="1" dirty="0" smtClean="0">
                <a:solidFill>
                  <a:schemeClr val="bg1"/>
                </a:solidFill>
                <a:latin typeface="News Gothic MT"/>
              </a:rPr>
            </a:br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Transition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6228304" y="1863682"/>
            <a:ext cx="1080000" cy="360000"/>
          </a:xfrm>
          <a:prstGeom prst="chevron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4" tIns="45687" rIns="91374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Service</a:t>
            </a:r>
            <a:br>
              <a:rPr lang="en-US" sz="800" b="1" dirty="0" smtClean="0">
                <a:solidFill>
                  <a:schemeClr val="bg1"/>
                </a:solidFill>
                <a:latin typeface="News Gothic MT"/>
              </a:rPr>
            </a:br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Operation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1835696" y="1863682"/>
            <a:ext cx="1080000" cy="360000"/>
          </a:xfrm>
          <a:prstGeom prst="chevron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4" tIns="45687" rIns="91374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Service</a:t>
            </a:r>
            <a:br>
              <a:rPr lang="en-US" sz="800" b="1" dirty="0" smtClean="0">
                <a:solidFill>
                  <a:schemeClr val="bg1"/>
                </a:solidFill>
                <a:latin typeface="News Gothic MT"/>
              </a:rPr>
            </a:br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Strategy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2824188" y="2679742"/>
            <a:ext cx="1080000" cy="36000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Product</a:t>
            </a:r>
            <a:br>
              <a:rPr lang="en-US" sz="800" b="1" dirty="0" smtClean="0">
                <a:solidFill>
                  <a:schemeClr val="bg1"/>
                </a:solidFill>
                <a:latin typeface="News Gothic MT"/>
              </a:rPr>
            </a:br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Architecture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5789664" y="2679742"/>
            <a:ext cx="1080000" cy="36000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Deploy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1835696" y="2679742"/>
            <a:ext cx="1080000" cy="36000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Product</a:t>
            </a:r>
            <a:br>
              <a:rPr lang="en-US" sz="800" b="1" dirty="0" smtClean="0">
                <a:solidFill>
                  <a:schemeClr val="bg1"/>
                </a:solidFill>
                <a:latin typeface="News Gothic MT"/>
              </a:rPr>
            </a:br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Strategy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3812680" y="2679742"/>
            <a:ext cx="1080000" cy="36000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Prioritize and Develop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4801172" y="2679742"/>
            <a:ext cx="1080000" cy="36000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Build and Test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56" name="Chevron 55"/>
          <p:cNvSpPr/>
          <p:nvPr/>
        </p:nvSpPr>
        <p:spPr>
          <a:xfrm>
            <a:off x="3852078" y="3291830"/>
            <a:ext cx="1512000" cy="180000"/>
          </a:xfrm>
          <a:prstGeom prst="chevro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News Gothic MT"/>
              </a:rPr>
              <a:t>Continuous Integration</a:t>
            </a:r>
            <a:endParaRPr lang="en-US" sz="800" b="1" dirty="0">
              <a:solidFill>
                <a:schemeClr val="tx2"/>
              </a:solidFill>
              <a:latin typeface="News Gothic MT"/>
            </a:endParaRPr>
          </a:p>
        </p:txBody>
      </p:sp>
      <p:sp>
        <p:nvSpPr>
          <p:cNvPr id="57" name="Chevron 56"/>
          <p:cNvSpPr/>
          <p:nvPr/>
        </p:nvSpPr>
        <p:spPr>
          <a:xfrm>
            <a:off x="5357664" y="3291830"/>
            <a:ext cx="1512000" cy="180000"/>
          </a:xfrm>
          <a:prstGeom prst="chevron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News Gothic MT"/>
              </a:rPr>
              <a:t>Continuous Deployment</a:t>
            </a:r>
            <a:endParaRPr lang="en-US" sz="800" b="1" dirty="0">
              <a:solidFill>
                <a:schemeClr val="tx2"/>
              </a:solidFill>
              <a:latin typeface="News Gothic M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91680" y="1419622"/>
            <a:ext cx="5760680" cy="219622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374" tIns="45687" rIns="91374" bIns="45687" rtlCol="0" anchor="ctr"/>
          <a:lstStyle/>
          <a:p>
            <a:pPr algn="ctr"/>
            <a:endParaRPr lang="en-US" b="1" dirty="0">
              <a:latin typeface="News Gothic MT"/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1835698" y="2319735"/>
            <a:ext cx="5472608" cy="194831"/>
          </a:xfrm>
          <a:prstGeom prst="chevro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PLATFORM SERVICES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547664" y="1005567"/>
            <a:ext cx="6048672" cy="2826304"/>
            <a:chOff x="2195736" y="789542"/>
            <a:chExt cx="6048672" cy="2934336"/>
          </a:xfrm>
        </p:grpSpPr>
        <p:grpSp>
          <p:nvGrpSpPr>
            <p:cNvPr id="61" name="Group 60"/>
            <p:cNvGrpSpPr/>
            <p:nvPr/>
          </p:nvGrpSpPr>
          <p:grpSpPr>
            <a:xfrm>
              <a:off x="2195736" y="789542"/>
              <a:ext cx="6048672" cy="2934336"/>
              <a:chOff x="2267624" y="971659"/>
              <a:chExt cx="5832768" cy="129614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267624" y="971659"/>
                <a:ext cx="5832768" cy="129614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News Gothic MT"/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flipV="1">
                <a:off x="2267624" y="1503150"/>
                <a:ext cx="0" cy="27428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62" name="Straight Arrow Connector 61"/>
            <p:cNvCxnSpPr/>
            <p:nvPr/>
          </p:nvCxnSpPr>
          <p:spPr>
            <a:xfrm>
              <a:off x="8244408" y="1896710"/>
              <a:ext cx="0" cy="7200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5" name="Chevron 64"/>
          <p:cNvSpPr/>
          <p:nvPr/>
        </p:nvSpPr>
        <p:spPr>
          <a:xfrm>
            <a:off x="1835696" y="915566"/>
            <a:ext cx="5472609" cy="180000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Security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66" name="Chevron 65"/>
          <p:cNvSpPr/>
          <p:nvPr/>
        </p:nvSpPr>
        <p:spPr>
          <a:xfrm>
            <a:off x="1835717" y="3741870"/>
            <a:ext cx="5472609" cy="180000"/>
          </a:xfrm>
          <a:prstGeom prst="chevr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687" rIns="0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Quality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1691680" y="2157734"/>
            <a:ext cx="0" cy="720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452360" y="2157734"/>
            <a:ext cx="0" cy="720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9" name="Chevron 68"/>
          <p:cNvSpPr/>
          <p:nvPr/>
        </p:nvSpPr>
        <p:spPr>
          <a:xfrm>
            <a:off x="1835698" y="1239622"/>
            <a:ext cx="5472608" cy="360000"/>
          </a:xfrm>
          <a:prstGeom prst="chevron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374" tIns="45687" rIns="91374" bIns="45687"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News Gothic MT"/>
              </a:rPr>
              <a:t>Continual Service Improvement</a:t>
            </a:r>
            <a:endParaRPr lang="en-US" sz="800" b="1" dirty="0">
              <a:solidFill>
                <a:schemeClr val="bg1"/>
              </a:solidFill>
              <a:latin typeface="News Gothic M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GUIDING PRINCIPLE #1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All activities must deliver customer value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The customer determines what is of value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Not all ‘improvements’ deliver 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FOCUS ON VALUE</a:t>
            </a:r>
            <a:endParaRPr lang="en-US" sz="4800" b="1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1" y="2277854"/>
            <a:ext cx="504057" cy="73866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5400" b="1" dirty="0" smtClean="0">
                <a:solidFill>
                  <a:srgbClr val="E3396E"/>
                </a:solidFill>
                <a:latin typeface="Trebuchet MS" panose="020B0603020202020204" pitchFamily="34" charset="0"/>
              </a:rPr>
              <a:t>$</a:t>
            </a:r>
            <a:endParaRPr lang="en-US" sz="5400" b="1" dirty="0">
              <a:solidFill>
                <a:srgbClr val="E3396E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GUIDING PRINCIPLE #2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Understand the interactions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Walk a mile in your customer’s shoes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Empathy is the key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DESIGN FOR EXPERIENCE</a:t>
            </a:r>
            <a:endParaRPr lang="en-US" sz="4800" b="1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GUIDING PRINCIPLE #3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News Gothic MT"/>
              </a:rPr>
              <a:t>@kaimarkaru</a:t>
            </a:r>
            <a:endParaRPr lang="en-US" dirty="0">
              <a:solidFill>
                <a:schemeClr val="tx2"/>
              </a:solidFill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Understand the vision and the direction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Seek out the value in what you have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Leverage what already exists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START WHERE YOU ARE</a:t>
            </a:r>
            <a:endParaRPr lang="en-US" sz="4800" b="1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GUIDING PRINCIPLE #4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Organizations are complex systems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Value is co-created through interactions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Local optimization != 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WORK HOLISTICALLY</a:t>
            </a:r>
            <a:endParaRPr lang="en-US" sz="4800" b="1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GUIDING PRINCIPLE #5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Avoid ‘big bang’ change initiatives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Keep each improvement manageable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Keep delivering value, continually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PROGRESS ITERATIVELY</a:t>
            </a:r>
            <a:endParaRPr lang="en-US" sz="4800" b="1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lIns="288000" tIns="144000" rIns="288000" bIns="144000" rtlCol="0" anchor="ctr">
            <a:noAutofit/>
          </a:bodyPr>
          <a:lstStyle/>
          <a:p>
            <a:pPr algn="ctr"/>
            <a:r>
              <a:rPr lang="ja-JP" altLang="en-US" sz="9000" b="1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何不食肉糜？</a:t>
            </a:r>
            <a:endParaRPr lang="en-US" sz="9000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APPRECIATE THE CONTEXT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GUIDING PRINCIPLE #6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Understanding context is important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Direct observations trump reports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Going to the source kills assumptions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OBSERVE DIRECTLY</a:t>
            </a:r>
            <a:endParaRPr lang="en-US" sz="4800" b="1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GUIDING PRINCIPLE #7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The unknown is scary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Missing information is replaced by myths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Transparency creates supporters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BE TRANSPARENT</a:t>
            </a:r>
            <a:endParaRPr lang="en-US" sz="4800" b="1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GUIDING PRINCIPLE #8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Understand the end-to-end flow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Work with your customers and users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Manage your stakeholders</a:t>
            </a:r>
            <a:endParaRPr lang="en-US" sz="2400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COLLABORATE</a:t>
            </a:r>
            <a:endParaRPr lang="en-US" sz="4800" b="1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GUIDING PRINCIPLE #9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0269" y="1663148"/>
            <a:ext cx="6224219" cy="2525703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Minimum Valuable Process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Minimum Valuable Procedure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Minimum Valuable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9" y="1665999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269" y="832151"/>
            <a:ext cx="89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5A2066"/>
                </a:solidFill>
                <a:latin typeface="Trebuchet MS" panose="020B0603020202020204" pitchFamily="34" charset="0"/>
              </a:rPr>
              <a:t>KEEP IT SIMPLE</a:t>
            </a:r>
            <a:endParaRPr lang="en-US" sz="4800" b="1" dirty="0">
              <a:solidFill>
                <a:srgbClr val="5A2066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7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ITIL GUIDING PRINCIPLES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-180528" y="771550"/>
            <a:ext cx="4170458" cy="1803930"/>
            <a:chOff x="1576798" y="1791858"/>
            <a:chExt cx="8662474" cy="3746944"/>
          </a:xfrm>
        </p:grpSpPr>
        <p:pic>
          <p:nvPicPr>
            <p:cNvPr id="29" name="Picture 28" descr="U1013 Axelos inforgraphic for powerpoint-13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730" y="2080700"/>
              <a:ext cx="4064745" cy="1844949"/>
            </a:xfrm>
            <a:prstGeom prst="rect">
              <a:avLst/>
            </a:prstGeom>
          </p:spPr>
        </p:pic>
        <p:pic>
          <p:nvPicPr>
            <p:cNvPr id="30" name="Picture 29" descr="U1013 Axelos inforgraphic for powerpoint-14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2349" y="1791858"/>
              <a:ext cx="4064745" cy="1979659"/>
            </a:xfrm>
            <a:prstGeom prst="rect">
              <a:avLst/>
            </a:prstGeom>
          </p:spPr>
        </p:pic>
        <p:pic>
          <p:nvPicPr>
            <p:cNvPr id="53" name="Picture 52" descr="U1013 Axelos inforgraphic for powerpoint-15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798" y="3559143"/>
              <a:ext cx="8662474" cy="1979659"/>
            </a:xfrm>
            <a:prstGeom prst="rect">
              <a:avLst/>
            </a:prstGeom>
          </p:spPr>
        </p:pic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032998" y="771550"/>
            <a:ext cx="4291530" cy="1803930"/>
            <a:chOff x="1763121" y="1999513"/>
            <a:chExt cx="8537219" cy="3588594"/>
          </a:xfrm>
        </p:grpSpPr>
        <p:pic>
          <p:nvPicPr>
            <p:cNvPr id="55" name="Picture 54" descr="U1013 Axelos inforgraphic for powerpoint-16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431" y="1999513"/>
              <a:ext cx="4005970" cy="1818272"/>
            </a:xfrm>
            <a:prstGeom prst="rect">
              <a:avLst/>
            </a:prstGeom>
          </p:spPr>
        </p:pic>
        <p:pic>
          <p:nvPicPr>
            <p:cNvPr id="56" name="Picture 55" descr="U1013 Axelos inforgraphic for powerpoint-18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121" y="3637072"/>
              <a:ext cx="8537219" cy="1951035"/>
            </a:xfrm>
            <a:prstGeom prst="rect">
              <a:avLst/>
            </a:prstGeom>
          </p:spPr>
        </p:pic>
        <p:pic>
          <p:nvPicPr>
            <p:cNvPr id="57" name="Picture 56" descr="U1013 Axelos inforgraphic for powerpoint-17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831" y="2109562"/>
              <a:ext cx="4005970" cy="1818272"/>
            </a:xfrm>
            <a:prstGeom prst="rect">
              <a:avLst/>
            </a:prstGeom>
          </p:spPr>
        </p:pic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2155058" y="3288100"/>
            <a:ext cx="4780337" cy="1803930"/>
            <a:chOff x="1524002" y="1807995"/>
            <a:chExt cx="8685389" cy="3277555"/>
          </a:xfrm>
        </p:grpSpPr>
        <p:pic>
          <p:nvPicPr>
            <p:cNvPr id="59" name="Picture 58" descr="U1013 Axelos inforgraphic for powerpoint-21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2" y="3100654"/>
              <a:ext cx="8685389" cy="1984896"/>
            </a:xfrm>
            <a:prstGeom prst="rect">
              <a:avLst/>
            </a:prstGeom>
          </p:spPr>
        </p:pic>
        <p:pic>
          <p:nvPicPr>
            <p:cNvPr id="60" name="Picture 59" descr="U1013 Axelos inforgraphic for powerpoint-19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152" y="1807995"/>
              <a:ext cx="4075497" cy="1849829"/>
            </a:xfrm>
            <a:prstGeom prst="rect">
              <a:avLst/>
            </a:prstGeom>
          </p:spPr>
        </p:pic>
        <p:pic>
          <p:nvPicPr>
            <p:cNvPr id="61" name="Picture 60" descr="U1013 Axelos inforgraphic for powerpoint-20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856" y="1949651"/>
              <a:ext cx="4075497" cy="2143453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4" y="2355726"/>
            <a:ext cx="1746644" cy="5868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669807"/>
            <a:ext cx="9144000" cy="400110"/>
          </a:xfrm>
          <a:prstGeom prst="rect">
            <a:avLst/>
          </a:prstGeom>
          <a:noFill/>
        </p:spPr>
        <p:txBody>
          <a:bodyPr wrap="square" lIns="91374" tIns="45687" rIns="91374" bIns="45687" rtlCol="0">
            <a:spAutoFit/>
          </a:bodyPr>
          <a:lstStyle/>
          <a:p>
            <a:pPr algn="r" defTabSz="456686"/>
            <a:r>
              <a:rPr lang="en-US" sz="2000" cap="small" spc="600" dirty="0" smtClean="0">
                <a:solidFill>
                  <a:srgbClr val="E75784"/>
                </a:solidFill>
                <a:latin typeface="Trebuchet MS" panose="020B0603020202020204" pitchFamily="34" charset="0"/>
              </a:rPr>
              <a:t>WWW.AXELOS.COM</a:t>
            </a:r>
            <a:endParaRPr lang="en-US" sz="2000" cap="small" spc="600" dirty="0">
              <a:solidFill>
                <a:srgbClr val="E7578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4669807"/>
            <a:ext cx="16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@kaimarkaru</a:t>
            </a:r>
            <a:endParaRPr lang="en-US" sz="20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11513"/>
            <a:ext cx="9144001" cy="92332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Thank you!</a:t>
            </a:r>
            <a:endParaRPr lang="en-US" sz="5400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APPRECIATE THE JOURNEY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6" y="2067694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7694"/>
            <a:ext cx="1080000" cy="1080000"/>
          </a:xfrm>
          <a:prstGeom prst="rect">
            <a:avLst/>
          </a:prstGeom>
        </p:spPr>
      </p:pic>
      <p:pic>
        <p:nvPicPr>
          <p:cNvPr id="2050" name="Picture 2" descr="\\wpssvrcmb01\user$\Kaimar.Karu\_docs\events\DOES SF 2016\images\technology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88" y="2067695"/>
            <a:ext cx="1080000" cy="10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wpssvrcmb01\user$\Kaimar.Karu\_docs\events\DOES SF 2016\images\dvd-disc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02" y="20676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wpssvrcmb01\user$\Kaimar.Karu\_docs\events\DOES SF 2016\images\diskett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74" y="2067694"/>
            <a:ext cx="1080000" cy="10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PROCESS MANAGEMENT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611560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2364719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117878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871037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7624196" y="1640164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2364719" y="2610013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117878" y="2610013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3" idx="3"/>
            <a:endCxn id="10" idx="1"/>
          </p:cNvCxnSpPr>
          <p:nvPr/>
        </p:nvCxnSpPr>
        <p:spPr>
          <a:xfrm>
            <a:off x="1619672" y="1856188"/>
            <a:ext cx="745047" cy="0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11" idx="1"/>
          </p:cNvCxnSpPr>
          <p:nvPr/>
        </p:nvCxnSpPr>
        <p:spPr>
          <a:xfrm>
            <a:off x="3372831" y="1856188"/>
            <a:ext cx="745047" cy="0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2"/>
            <a:endCxn id="14" idx="1"/>
          </p:cNvCxnSpPr>
          <p:nvPr/>
        </p:nvCxnSpPr>
        <p:spPr>
          <a:xfrm rot="16200000" flipH="1">
            <a:off x="1363255" y="1824572"/>
            <a:ext cx="753825" cy="1249103"/>
          </a:xfrm>
          <a:prstGeom prst="bentConnector2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3"/>
            <a:endCxn id="15" idx="1"/>
          </p:cNvCxnSpPr>
          <p:nvPr/>
        </p:nvCxnSpPr>
        <p:spPr>
          <a:xfrm>
            <a:off x="3372831" y="2826037"/>
            <a:ext cx="745047" cy="0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4117878" y="3579862"/>
            <a:ext cx="1008112" cy="4320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15" idx="0"/>
            <a:endCxn id="11" idx="2"/>
          </p:cNvCxnSpPr>
          <p:nvPr/>
        </p:nvCxnSpPr>
        <p:spPr>
          <a:xfrm flipV="1">
            <a:off x="4621934" y="2072212"/>
            <a:ext cx="0" cy="537801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29" idx="0"/>
          </p:cNvCxnSpPr>
          <p:nvPr/>
        </p:nvCxnSpPr>
        <p:spPr>
          <a:xfrm>
            <a:off x="4621934" y="3042061"/>
            <a:ext cx="0" cy="537801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3"/>
            <a:endCxn id="12" idx="2"/>
          </p:cNvCxnSpPr>
          <p:nvPr/>
        </p:nvCxnSpPr>
        <p:spPr>
          <a:xfrm flipV="1">
            <a:off x="5125990" y="2072212"/>
            <a:ext cx="1249103" cy="753825"/>
          </a:xfrm>
          <a:prstGeom prst="bentConnector2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3"/>
            <a:endCxn id="13" idx="1"/>
          </p:cNvCxnSpPr>
          <p:nvPr/>
        </p:nvCxnSpPr>
        <p:spPr>
          <a:xfrm>
            <a:off x="6879149" y="1856188"/>
            <a:ext cx="745047" cy="0"/>
          </a:xfrm>
          <a:prstGeom prst="line">
            <a:avLst/>
          </a:prstGeom>
          <a:ln>
            <a:headEnd type="oval" w="med" len="med"/>
            <a:tailEnd type="oval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CUSTOMER </a:t>
            </a:r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VALUE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83844" y="3610536"/>
            <a:ext cx="2044084" cy="604438"/>
            <a:chOff x="611560" y="1640164"/>
            <a:chExt cx="8020748" cy="2371746"/>
          </a:xfrm>
        </p:grpSpPr>
        <p:sp>
          <p:nvSpPr>
            <p:cNvPr id="6" name="Flowchart: Process 5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>
              <a:stCxn id="6" idx="3"/>
              <a:endCxn id="9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3"/>
              <a:endCxn id="10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6" idx="2"/>
              <a:endCxn id="13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3"/>
              <a:endCxn id="14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Flowchart: Process 18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>
              <a:stCxn id="14" idx="0"/>
              <a:endCxn id="10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2"/>
              <a:endCxn id="19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4" idx="3"/>
              <a:endCxn id="11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3"/>
              <a:endCxn id="12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0404" y="3610536"/>
            <a:ext cx="2044084" cy="604438"/>
            <a:chOff x="611560" y="1640164"/>
            <a:chExt cx="8020748" cy="2371746"/>
          </a:xfrm>
        </p:grpSpPr>
        <p:sp>
          <p:nvSpPr>
            <p:cNvPr id="25" name="Flowchart: Process 24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>
              <a:stCxn id="25" idx="3"/>
              <a:endCxn id="26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3"/>
              <a:endCxn id="27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5" idx="2"/>
              <a:endCxn id="30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3"/>
              <a:endCxn id="31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Flowchart: Process 35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>
              <a:stCxn id="31" idx="0"/>
              <a:endCxn id="27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6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1" idx="3"/>
              <a:endCxn id="28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3"/>
              <a:endCxn id="29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80564" y="2515526"/>
            <a:ext cx="2044084" cy="604438"/>
            <a:chOff x="611560" y="1640164"/>
            <a:chExt cx="8020748" cy="2371746"/>
          </a:xfrm>
        </p:grpSpPr>
        <p:sp>
          <p:nvSpPr>
            <p:cNvPr id="42" name="Flowchart: Process 41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>
              <a:stCxn id="42" idx="3"/>
              <a:endCxn id="43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3" idx="3"/>
              <a:endCxn id="44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2" idx="2"/>
              <a:endCxn id="48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8" idx="3"/>
              <a:endCxn id="49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Flowchart: Process 53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/>
            <p:cNvCxnSpPr>
              <a:stCxn id="49" idx="0"/>
              <a:endCxn id="44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54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9" idx="3"/>
              <a:endCxn id="45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5" idx="3"/>
              <a:endCxn id="47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587124" y="2515526"/>
            <a:ext cx="2044084" cy="604438"/>
            <a:chOff x="611560" y="1640164"/>
            <a:chExt cx="8020748" cy="2371746"/>
          </a:xfrm>
        </p:grpSpPr>
        <p:sp>
          <p:nvSpPr>
            <p:cNvPr id="60" name="Flowchart: Process 59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lowchart: Process 60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lowchart: Process 63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lowchart: Process 64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lowchart: Process 65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/>
            <p:cNvCxnSpPr>
              <a:stCxn id="60" idx="3"/>
              <a:endCxn id="61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1" idx="3"/>
              <a:endCxn id="62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60" idx="2"/>
              <a:endCxn id="65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5" idx="3"/>
              <a:endCxn id="66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Flowchart: Process 70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>
              <a:stCxn id="66" idx="0"/>
              <a:endCxn id="62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2"/>
              <a:endCxn id="71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6" idx="3"/>
              <a:endCxn id="63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3" idx="3"/>
              <a:endCxn id="64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593685" y="2515526"/>
            <a:ext cx="2044084" cy="604438"/>
            <a:chOff x="611560" y="1640164"/>
            <a:chExt cx="8020748" cy="2371746"/>
          </a:xfrm>
        </p:grpSpPr>
        <p:sp>
          <p:nvSpPr>
            <p:cNvPr id="77" name="Flowchart: Process 76"/>
            <p:cNvSpPr/>
            <p:nvPr/>
          </p:nvSpPr>
          <p:spPr>
            <a:xfrm>
              <a:off x="611560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2364719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lowchart: Process 78"/>
            <p:cNvSpPr/>
            <p:nvPr/>
          </p:nvSpPr>
          <p:spPr>
            <a:xfrm>
              <a:off x="4117878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lowchart: Process 79"/>
            <p:cNvSpPr/>
            <p:nvPr/>
          </p:nvSpPr>
          <p:spPr>
            <a:xfrm>
              <a:off x="5871037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lowchart: Process 80"/>
            <p:cNvSpPr/>
            <p:nvPr/>
          </p:nvSpPr>
          <p:spPr>
            <a:xfrm>
              <a:off x="7624196" y="1640164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lowchart: Process 81"/>
            <p:cNvSpPr/>
            <p:nvPr/>
          </p:nvSpPr>
          <p:spPr>
            <a:xfrm>
              <a:off x="2364719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lowchart: Process 82"/>
            <p:cNvSpPr/>
            <p:nvPr/>
          </p:nvSpPr>
          <p:spPr>
            <a:xfrm>
              <a:off x="4117878" y="2610013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/>
            <p:cNvCxnSpPr>
              <a:stCxn id="77" idx="3"/>
              <a:endCxn id="78" idx="1"/>
            </p:cNvCxnSpPr>
            <p:nvPr/>
          </p:nvCxnSpPr>
          <p:spPr>
            <a:xfrm>
              <a:off x="1619672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8" idx="3"/>
              <a:endCxn id="79" idx="1"/>
            </p:cNvCxnSpPr>
            <p:nvPr/>
          </p:nvCxnSpPr>
          <p:spPr>
            <a:xfrm>
              <a:off x="3372831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77" idx="2"/>
              <a:endCxn id="82" idx="1"/>
            </p:cNvCxnSpPr>
            <p:nvPr/>
          </p:nvCxnSpPr>
          <p:spPr>
            <a:xfrm rot="16200000" flipH="1">
              <a:off x="1363255" y="1824572"/>
              <a:ext cx="753825" cy="1249103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2" idx="3"/>
              <a:endCxn id="83" idx="1"/>
            </p:cNvCxnSpPr>
            <p:nvPr/>
          </p:nvCxnSpPr>
          <p:spPr>
            <a:xfrm>
              <a:off x="3372831" y="2826037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8" name="Flowchart: Process 87"/>
            <p:cNvSpPr/>
            <p:nvPr/>
          </p:nvSpPr>
          <p:spPr>
            <a:xfrm>
              <a:off x="4117878" y="3579862"/>
              <a:ext cx="1008112" cy="432048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9" name="Straight Connector 88"/>
            <p:cNvCxnSpPr>
              <a:stCxn id="83" idx="0"/>
              <a:endCxn id="79" idx="2"/>
            </p:cNvCxnSpPr>
            <p:nvPr/>
          </p:nvCxnSpPr>
          <p:spPr>
            <a:xfrm flipV="1">
              <a:off x="4621934" y="2072212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2"/>
              <a:endCxn id="88" idx="0"/>
            </p:cNvCxnSpPr>
            <p:nvPr/>
          </p:nvCxnSpPr>
          <p:spPr>
            <a:xfrm>
              <a:off x="4621934" y="3042061"/>
              <a:ext cx="0" cy="537801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3" idx="3"/>
              <a:endCxn id="80" idx="2"/>
            </p:cNvCxnSpPr>
            <p:nvPr/>
          </p:nvCxnSpPr>
          <p:spPr>
            <a:xfrm flipV="1">
              <a:off x="5125990" y="2072212"/>
              <a:ext cx="1249103" cy="753825"/>
            </a:xfrm>
            <a:prstGeom prst="bentConnector2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0" idx="3"/>
              <a:endCxn id="81" idx="1"/>
            </p:cNvCxnSpPr>
            <p:nvPr/>
          </p:nvCxnSpPr>
          <p:spPr>
            <a:xfrm>
              <a:off x="6879149" y="1856188"/>
              <a:ext cx="745047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12" y="874732"/>
            <a:ext cx="720000" cy="7200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52" y="843558"/>
            <a:ext cx="720000" cy="720000"/>
          </a:xfrm>
          <a:prstGeom prst="rect">
            <a:avLst/>
          </a:prstGeom>
        </p:spPr>
      </p:pic>
      <p:sp>
        <p:nvSpPr>
          <p:cNvPr id="4" name="Flowchart: Process 3"/>
          <p:cNvSpPr/>
          <p:nvPr/>
        </p:nvSpPr>
        <p:spPr>
          <a:xfrm>
            <a:off x="323528" y="1707654"/>
            <a:ext cx="8568952" cy="648072"/>
          </a:xfrm>
          <a:prstGeom prst="flowChartProcess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?</a:t>
            </a:r>
            <a:endParaRPr lang="en-US" sz="4800" b="1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LACK OF COLLABORATION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3635896" y="915566"/>
            <a:ext cx="3528392" cy="2555042"/>
          </a:xfrm>
          <a:prstGeom prst="wedgeEllipseCallout">
            <a:avLst>
              <a:gd name="adj1" fmla="val -36266"/>
              <a:gd name="adj2" fmla="val 645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 smtClean="0">
                <a:latin typeface="News Gothic MT"/>
              </a:rPr>
              <a:t>No!</a:t>
            </a:r>
            <a:endParaRPr lang="en-US" sz="11000" dirty="0">
              <a:latin typeface="News Gothic M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71986"/>
            <a:ext cx="1080000" cy="1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4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COMMON ANTI-PATTERNS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9552" y="699542"/>
            <a:ext cx="8136904" cy="3456384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tx2"/>
                </a:solidFill>
                <a:latin typeface="News Gothic MT"/>
              </a:rPr>
              <a:t>By-the-book ITIL ‘implementations’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tx2"/>
                </a:solidFill>
                <a:latin typeface="News Gothic MT"/>
              </a:rPr>
              <a:t>Ideal world process documentation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tx2"/>
                </a:solidFill>
                <a:latin typeface="News Gothic MT"/>
              </a:rPr>
              <a:t>Expensive </a:t>
            </a:r>
            <a:r>
              <a:rPr lang="et-EE" sz="2400" dirty="0" smtClean="0">
                <a:solidFill>
                  <a:schemeClr val="tx2"/>
                </a:solidFill>
                <a:latin typeface="News Gothic MT"/>
              </a:rPr>
              <a:t>‘Level </a:t>
            </a:r>
            <a:r>
              <a:rPr lang="en-US" sz="2400" dirty="0" smtClean="0">
                <a:solidFill>
                  <a:schemeClr val="tx2"/>
                </a:solidFill>
                <a:latin typeface="News Gothic MT"/>
              </a:rPr>
              <a:t>5</a:t>
            </a:r>
            <a:r>
              <a:rPr lang="et-EE" sz="2400" dirty="0" smtClean="0">
                <a:solidFill>
                  <a:schemeClr val="tx2"/>
                </a:solidFill>
                <a:latin typeface="News Gothic MT"/>
              </a:rPr>
              <a:t>’</a:t>
            </a:r>
            <a:r>
              <a:rPr lang="en-US" sz="2400" dirty="0" smtClean="0">
                <a:solidFill>
                  <a:schemeClr val="tx2"/>
                </a:solidFill>
                <a:latin typeface="News Gothic M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News Gothic MT"/>
              </a:rPr>
              <a:t>maturity projects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tx2"/>
                </a:solidFill>
                <a:latin typeface="News Gothic MT"/>
              </a:rPr>
              <a:t>‘Watermelon’ SLAs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tx2"/>
                </a:solidFill>
                <a:latin typeface="News Gothic MT"/>
              </a:rPr>
              <a:t>CAB used as ‘Change Approval Board’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400" dirty="0">
                <a:solidFill>
                  <a:schemeClr val="tx2"/>
                </a:solidFill>
                <a:latin typeface="News Gothic MT"/>
              </a:rPr>
              <a:t>Search for the silver bullet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55092"/>
            <a:ext cx="9144000" cy="0"/>
          </a:xfrm>
          <a:prstGeom prst="line">
            <a:avLst/>
          </a:prstGeom>
          <a:ln w="19050" cap="rnd" cmpd="sng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DEFINING SERVICES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1484350"/>
            <a:ext cx="9144000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tx2"/>
                </a:solidFill>
                <a:latin typeface="News Gothic MT"/>
              </a:rPr>
              <a:t>„A means of delivering </a:t>
            </a:r>
            <a:r>
              <a:rPr lang="en-US" sz="2800" dirty="0" smtClean="0">
                <a:solidFill>
                  <a:schemeClr val="accent2"/>
                </a:solidFill>
                <a:latin typeface="News Gothic MT"/>
              </a:rPr>
              <a:t>value</a:t>
            </a:r>
            <a:r>
              <a:rPr lang="en-US" sz="2800" dirty="0" smtClean="0">
                <a:solidFill>
                  <a:schemeClr val="tx2"/>
                </a:solidFill>
                <a:latin typeface="News Gothic MT"/>
              </a:rPr>
              <a:t> to </a:t>
            </a:r>
            <a:r>
              <a:rPr lang="en-US" sz="2800" dirty="0" smtClean="0">
                <a:solidFill>
                  <a:schemeClr val="accent2"/>
                </a:solidFill>
                <a:latin typeface="News Gothic MT"/>
              </a:rPr>
              <a:t>customers</a:t>
            </a:r>
            <a:r>
              <a:rPr lang="en-US" sz="2800" dirty="0" smtClean="0">
                <a:solidFill>
                  <a:schemeClr val="tx2"/>
                </a:solidFill>
                <a:latin typeface="News Gothic MT"/>
              </a:rPr>
              <a:t> by facilitating </a:t>
            </a:r>
            <a:r>
              <a:rPr lang="en-US" sz="2800" dirty="0" smtClean="0">
                <a:solidFill>
                  <a:schemeClr val="accent2"/>
                </a:solidFill>
                <a:latin typeface="News Gothic MT"/>
              </a:rPr>
              <a:t>outcomes</a:t>
            </a:r>
            <a:r>
              <a:rPr lang="en-US" sz="2800" dirty="0" smtClean="0">
                <a:solidFill>
                  <a:schemeClr val="tx2"/>
                </a:solidFill>
                <a:latin typeface="News Gothic MT"/>
              </a:rPr>
              <a:t> customers want to achieve without the ownership of specific </a:t>
            </a:r>
            <a:r>
              <a:rPr lang="en-US" sz="2800" dirty="0" smtClean="0">
                <a:solidFill>
                  <a:schemeClr val="accent2"/>
                </a:solidFill>
                <a:latin typeface="News Gothic MT"/>
              </a:rPr>
              <a:t>costs</a:t>
            </a:r>
            <a:r>
              <a:rPr lang="en-US" sz="2800" dirty="0" smtClean="0">
                <a:solidFill>
                  <a:schemeClr val="tx2"/>
                </a:solidFill>
                <a:latin typeface="News Gothic MT"/>
              </a:rPr>
              <a:t> and </a:t>
            </a:r>
            <a:r>
              <a:rPr lang="en-US" sz="2800" dirty="0" smtClean="0">
                <a:solidFill>
                  <a:schemeClr val="accent2"/>
                </a:solidFill>
                <a:latin typeface="News Gothic MT"/>
              </a:rPr>
              <a:t>risks</a:t>
            </a:r>
            <a:r>
              <a:rPr lang="en-US" sz="2800" dirty="0" smtClean="0">
                <a:solidFill>
                  <a:schemeClr val="tx2"/>
                </a:solidFill>
                <a:latin typeface="News Gothic MT"/>
              </a:rPr>
              <a:t>.“</a:t>
            </a:r>
            <a:endParaRPr lang="en-US" sz="2800" dirty="0">
              <a:solidFill>
                <a:schemeClr val="tx2"/>
              </a:solidFill>
              <a:latin typeface="News Gothic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/>
          <p:cNvSpPr txBox="1"/>
          <p:nvPr/>
        </p:nvSpPr>
        <p:spPr>
          <a:xfrm>
            <a:off x="0" y="0"/>
            <a:ext cx="9128283" cy="655092"/>
          </a:xfrm>
          <a:prstGeom prst="rect">
            <a:avLst/>
          </a:prstGeom>
          <a:noFill/>
        </p:spPr>
        <p:txBody>
          <a:bodyPr wrap="square" lIns="216000" tIns="45717" rIns="91434" bIns="45717" rtlCol="0" anchor="ctr">
            <a:noAutofit/>
          </a:bodyPr>
          <a:lstStyle/>
          <a:p>
            <a:pPr defTabSz="457046"/>
            <a:r>
              <a:rPr lang="en-US" b="1" spc="300" dirty="0" smtClean="0">
                <a:solidFill>
                  <a:prstClr val="white">
                    <a:lumMod val="65000"/>
                  </a:prst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News Gothic MT"/>
              </a:rPr>
              <a:t>THE FLOW OF SERVICE MANAGEMENT</a:t>
            </a:r>
            <a:endParaRPr lang="en-US" b="1" spc="300" dirty="0">
              <a:solidFill>
                <a:prstClr val="white">
                  <a:lumMod val="65000"/>
                </a:prst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News Gothic MT"/>
            </a:endParaRPr>
          </a:p>
        </p:txBody>
      </p:sp>
      <p:pic>
        <p:nvPicPr>
          <p:cNvPr id="44" name="Picture 6" descr="http://greenpages.com/wp-content/uploads/Life-Cycle-Phases-IT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66759"/>
            <a:ext cx="4137239" cy="413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4881583" y="666759"/>
            <a:ext cx="3866881" cy="3426039"/>
          </a:xfrm>
          <a:prstGeom prst="rect">
            <a:avLst/>
          </a:prstGeom>
        </p:spPr>
        <p:txBody>
          <a:bodyPr wrap="square" lIns="72000" tIns="72000" rIns="72000" bIns="72000" anchor="ctr">
            <a:noAutofit/>
          </a:bodyPr>
          <a:lstStyle/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t-EE" sz="1600" b="1" dirty="0" smtClean="0">
                <a:solidFill>
                  <a:schemeClr val="tx2"/>
                </a:solidFill>
                <a:latin typeface="News Gothic MT"/>
              </a:rPr>
              <a:t>Strategy</a:t>
            </a:r>
            <a:r>
              <a:rPr lang="en-US" sz="1600" dirty="0" smtClean="0">
                <a:solidFill>
                  <a:schemeClr val="tx2"/>
                </a:solidFill>
                <a:latin typeface="News Gothic MT"/>
              </a:rPr>
              <a:t>: </a:t>
            </a:r>
            <a:r>
              <a:rPr lang="en-US" sz="1600" dirty="0">
                <a:solidFill>
                  <a:schemeClr val="tx2"/>
                </a:solidFill>
                <a:latin typeface="News Gothic MT"/>
              </a:rPr>
              <a:t>who are the customers and what services they require to solve their problems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endParaRPr lang="en-US" sz="1600" dirty="0">
              <a:solidFill>
                <a:schemeClr val="tx2"/>
              </a:solidFill>
              <a:latin typeface="News Gothic MT"/>
            </a:endParaRP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b="1" dirty="0">
                <a:solidFill>
                  <a:schemeClr val="tx2"/>
                </a:solidFill>
                <a:latin typeface="News Gothic MT"/>
              </a:rPr>
              <a:t>Design</a:t>
            </a:r>
            <a:r>
              <a:rPr lang="en-US" sz="1600" dirty="0">
                <a:solidFill>
                  <a:schemeClr val="tx2"/>
                </a:solidFill>
                <a:latin typeface="News Gothic MT"/>
              </a:rPr>
              <a:t>: how should the services look and feel like, and what capabilities are needed to provide them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endParaRPr lang="en-US" sz="1600" dirty="0">
              <a:solidFill>
                <a:schemeClr val="tx2"/>
              </a:solidFill>
              <a:latin typeface="News Gothic MT"/>
            </a:endParaRP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b="1" dirty="0">
                <a:solidFill>
                  <a:schemeClr val="tx2"/>
                </a:solidFill>
                <a:latin typeface="News Gothic MT"/>
              </a:rPr>
              <a:t>Transition</a:t>
            </a:r>
            <a:r>
              <a:rPr lang="en-US" sz="1600" dirty="0">
                <a:solidFill>
                  <a:schemeClr val="tx2"/>
                </a:solidFill>
                <a:latin typeface="News Gothic MT"/>
              </a:rPr>
              <a:t>: how to develop, test, integrate, and release services</a:t>
            </a: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endParaRPr lang="en-US" sz="1600" dirty="0">
              <a:solidFill>
                <a:schemeClr val="tx2"/>
              </a:solidFill>
              <a:latin typeface="News Gothic MT"/>
            </a:endParaRPr>
          </a:p>
          <a:p>
            <a:pPr marL="285750" indent="-285750" algn="just"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1600" b="1" dirty="0">
                <a:solidFill>
                  <a:schemeClr val="tx2"/>
                </a:solidFill>
                <a:latin typeface="News Gothic MT"/>
              </a:rPr>
              <a:t>Operation</a:t>
            </a:r>
            <a:r>
              <a:rPr lang="en-US" sz="1600" dirty="0">
                <a:solidFill>
                  <a:schemeClr val="tx2"/>
                </a:solidFill>
                <a:latin typeface="News Gothic MT"/>
              </a:rPr>
              <a:t>: how to support live services, and how to provide a great customer and user experience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1" y="4715385"/>
            <a:ext cx="166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@kaimarkaru</a:t>
            </a:r>
            <a:endParaRPr 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21607</TotalTime>
  <Words>641</Words>
  <Application>Microsoft Office PowerPoint</Application>
  <PresentationFormat>On-screen Show (16:9)</PresentationFormat>
  <Paragraphs>187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1_Office Theme</vt:lpstr>
      <vt:lpstr>Custom Design</vt:lpstr>
      <vt:lpstr>5_Custom Design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Kaimar Karu</dc:creator>
  <cp:lastModifiedBy>Kaimar Karu</cp:lastModifiedBy>
  <cp:revision>112</cp:revision>
  <dcterms:created xsi:type="dcterms:W3CDTF">2015-09-18T15:03:55Z</dcterms:created>
  <dcterms:modified xsi:type="dcterms:W3CDTF">2016-11-08T07:27:48Z</dcterms:modified>
</cp:coreProperties>
</file>