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Maxey" initials="GM" lastIdx="5" clrIdx="0"/>
  <p:cmAuthor id="1" name="Avigail Ofer" initials="AO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00"/>
    <a:srgbClr val="01A1E7"/>
    <a:srgbClr val="F3F3FF"/>
    <a:srgbClr val="DEDEDE"/>
    <a:srgbClr val="666666"/>
    <a:srgbClr val="48484A"/>
    <a:srgbClr val="333333"/>
    <a:srgbClr val="1BC4B8"/>
    <a:srgbClr val="90CFEE"/>
    <a:srgbClr val="F6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 autoAdjust="0"/>
    <p:restoredTop sz="84629" autoAdjust="0"/>
  </p:normalViewPr>
  <p:slideViewPr>
    <p:cSldViewPr snapToObjects="1" showGuides="1">
      <p:cViewPr varScale="1">
        <p:scale>
          <a:sx n="128" d="100"/>
          <a:sy n="128" d="100"/>
        </p:scale>
        <p:origin x="1290" y="60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520" y="-1328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</a:t>
            </a:r>
          </a:p>
          <a:p>
            <a:pPr lvl="6"/>
            <a:r>
              <a:rPr lang="de-DE" dirty="0"/>
              <a:t>Siebte</a:t>
            </a:r>
          </a:p>
          <a:p>
            <a:pPr lvl="7"/>
            <a:r>
              <a:rPr lang="de-DE" dirty="0"/>
              <a:t>Achte</a:t>
            </a:r>
          </a:p>
          <a:p>
            <a:pPr lvl="8"/>
            <a:r>
              <a:rPr lang="de-DE" dirty="0"/>
              <a:t>Neunte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2880" y="182880"/>
            <a:ext cx="1855350" cy="3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>
                <a:solidFill>
                  <a:schemeClr val="accent1"/>
                </a:solidFill>
              </a:rPr>
              <a:t>Thank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err="1">
                <a:solidFill>
                  <a:schemeClr val="accent1"/>
                </a:solidFill>
              </a:rPr>
              <a:t>you</a:t>
            </a:r>
            <a:r>
              <a:rPr lang="de-DE" sz="28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_Bor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794860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>
                <a:solidFill>
                  <a:schemeClr val="accent1"/>
                </a:solidFill>
              </a:rPr>
              <a:t>Q&amp;A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03420"/>
            <a:ext cx="9144000" cy="64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 dist="25400" dir="16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7559512" y="4619634"/>
            <a:ext cx="1432088" cy="23354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696200" y="4857750"/>
            <a:ext cx="1295400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r"/>
            <a:r>
              <a:rPr lang="en-US" sz="1200" spc="-30" baseline="0" dirty="0">
                <a:solidFill>
                  <a:schemeClr val="bg2"/>
                </a:solidFill>
                <a:latin typeface="Ubuntu" panose="020B0504030602030204" pitchFamily="34" charset="0"/>
              </a:rPr>
              <a:t>electric-cloud.com</a:t>
            </a:r>
            <a:endParaRPr lang="de-DE" sz="1200" spc="-30" baseline="0" dirty="0">
              <a:solidFill>
                <a:schemeClr val="bg2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25612"/>
            <a:ext cx="859971" cy="825224"/>
          </a:xfrm>
          <a:prstGeom prst="rect">
            <a:avLst/>
          </a:prstGeom>
          <a:effectLst>
            <a:outerShdw blurRad="50800" sx="104000" sy="104000" algn="ctr" rotWithShape="0">
              <a:prstClr val="black">
                <a:alpha val="15000"/>
              </a:prstClr>
            </a:outerShdw>
          </a:effectLst>
        </p:spPr>
      </p:pic>
      <p:sp>
        <p:nvSpPr>
          <p:cNvPr id="4" name="TextBox 3"/>
          <p:cNvSpPr txBox="1"/>
          <p:nvPr userDrawn="1"/>
        </p:nvSpPr>
        <p:spPr>
          <a:xfrm>
            <a:off x="1066800" y="4671060"/>
            <a:ext cx="10668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800" dirty="0">
                <a:latin typeface="Ubuntu" panose="020B0504030602030204" pitchFamily="34" charset="0"/>
              </a:rPr>
              <a:t>#DOES16</a:t>
            </a:r>
          </a:p>
        </p:txBody>
      </p:sp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70" r:id="rId4"/>
    <p:sldLayoutId id="2147483672" r:id="rId5"/>
    <p:sldLayoutId id="2147483677" r:id="rId6"/>
    <p:sldLayoutId id="2147483671" r:id="rId7"/>
    <p:sldLayoutId id="2147483678" r:id="rId8"/>
    <p:sldLayoutId id="2147483679" r:id="rId9"/>
    <p:sldLayoutId id="2147483680" r:id="rId10"/>
    <p:sldLayoutId id="2147483651" r:id="rId11"/>
    <p:sldLayoutId id="2147483663" r:id="rId12"/>
    <p:sldLayoutId id="2147483664" r:id="rId13"/>
    <p:sldLayoutId id="2147483665" r:id="rId14"/>
    <p:sldLayoutId id="2147483655" r:id="rId15"/>
    <p:sldLayoutId id="2147483668" r:id="rId16"/>
    <p:sldLayoutId id="2147483654" r:id="rId17"/>
    <p:sldLayoutId id="2147483661" r:id="rId18"/>
    <p:sldLayoutId id="2147483669" r:id="rId19"/>
    <p:sldLayoutId id="2147483667" r:id="rId20"/>
    <p:sldLayoutId id="2147483666" r:id="rId21"/>
    <p:sldLayoutId id="2147483656" r:id="rId22"/>
    <p:sldLayoutId id="2147483657" r:id="rId23"/>
    <p:sldLayoutId id="2147483658" r:id="rId24"/>
    <p:sldLayoutId id="2147483674" r:id="rId25"/>
    <p:sldLayoutId id="2147483675" r:id="rId26"/>
    <p:sldLayoutId id="2147483673" r:id="rId27"/>
    <p:sldLayoutId id="2147483676" r:id="rId28"/>
    <p:sldLayoutId id="2147483662" r:id="rId29"/>
    <p:sldLayoutId id="2147483681" r:id="rId30"/>
  </p:sldLayoutIdLst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ctric-cloud/EC-Admi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ic-cloud/EC-Admin" TargetMode="External"/><Relationship Id="rId2" Type="http://schemas.openxmlformats.org/officeDocument/2006/relationships/hyperlink" Target="http://docs.electric-cloud.com/eflow_doc/7_0/User/HTML/UserflowHTML.ht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electric-cloud/Patterns/tree/master/LightningTalks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4000" dirty="0"/>
              <a:t>Resource Usage Management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655638" y="3787247"/>
            <a:ext cx="8137526" cy="460903"/>
          </a:xfrm>
          <a:prstGeom prst="rect">
            <a:avLst/>
          </a:prstGeom>
        </p:spPr>
        <p:txBody>
          <a:bodyPr anchor="b"/>
          <a:lstStyle>
            <a:lvl1pPr algn="ctr" defTabSz="61722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45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Guo Zeng |  Customer Experience Engineer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gzeng@electric-cloud.com  |  @</a:t>
            </a:r>
            <a:r>
              <a:rPr lang="en-US" sz="1800" dirty="0" err="1"/>
              <a:t>guozeng_ec</a:t>
            </a: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>
            <a:off x="0" y="3972238"/>
            <a:ext cx="1752600" cy="1177612"/>
          </a:xfrm>
          <a:custGeom>
            <a:avLst/>
            <a:gdLst>
              <a:gd name="connsiteX0" fmla="*/ 0 w 1981200"/>
              <a:gd name="connsiteY0" fmla="*/ 1733550 h 1733550"/>
              <a:gd name="connsiteX1" fmla="*/ 990600 w 1981200"/>
              <a:gd name="connsiteY1" fmla="*/ 0 h 1733550"/>
              <a:gd name="connsiteX2" fmla="*/ 1981200 w 1981200"/>
              <a:gd name="connsiteY2" fmla="*/ 1733550 h 1733550"/>
              <a:gd name="connsiteX3" fmla="*/ 0 w 1981200"/>
              <a:gd name="connsiteY3" fmla="*/ 1733550 h 1733550"/>
              <a:gd name="connsiteX0" fmla="*/ 0 w 1981200"/>
              <a:gd name="connsiteY0" fmla="*/ 1752600 h 1752600"/>
              <a:gd name="connsiteX1" fmla="*/ 0 w 1981200"/>
              <a:gd name="connsiteY1" fmla="*/ 0 h 1752600"/>
              <a:gd name="connsiteX2" fmla="*/ 1981200 w 1981200"/>
              <a:gd name="connsiteY2" fmla="*/ 1752600 h 1752600"/>
              <a:gd name="connsiteX3" fmla="*/ 0 w 1981200"/>
              <a:gd name="connsiteY3" fmla="*/ 1752600 h 1752600"/>
              <a:gd name="connsiteX0" fmla="*/ 0 w 2451100"/>
              <a:gd name="connsiteY0" fmla="*/ 1752600 h 1758950"/>
              <a:gd name="connsiteX1" fmla="*/ 0 w 2451100"/>
              <a:gd name="connsiteY1" fmla="*/ 0 h 1758950"/>
              <a:gd name="connsiteX2" fmla="*/ 2451100 w 2451100"/>
              <a:gd name="connsiteY2" fmla="*/ 1758950 h 1758950"/>
              <a:gd name="connsiteX3" fmla="*/ 0 w 2451100"/>
              <a:gd name="connsiteY3" fmla="*/ 1752600 h 1758950"/>
              <a:gd name="connsiteX0" fmla="*/ 0 w 2562514"/>
              <a:gd name="connsiteY0" fmla="*/ 1752600 h 1758950"/>
              <a:gd name="connsiteX1" fmla="*/ 0 w 2562514"/>
              <a:gd name="connsiteY1" fmla="*/ 0 h 1758950"/>
              <a:gd name="connsiteX2" fmla="*/ 2562514 w 2562514"/>
              <a:gd name="connsiteY2" fmla="*/ 1758950 h 1758950"/>
              <a:gd name="connsiteX3" fmla="*/ 0 w 2562514"/>
              <a:gd name="connsiteY3" fmla="*/ 1752600 h 1758950"/>
              <a:gd name="connsiteX0" fmla="*/ 0 w 2562514"/>
              <a:gd name="connsiteY0" fmla="*/ 1715462 h 1721812"/>
              <a:gd name="connsiteX1" fmla="*/ 0 w 2562514"/>
              <a:gd name="connsiteY1" fmla="*/ 0 h 1721812"/>
              <a:gd name="connsiteX2" fmla="*/ 2562514 w 2562514"/>
              <a:gd name="connsiteY2" fmla="*/ 1721812 h 1721812"/>
              <a:gd name="connsiteX3" fmla="*/ 0 w 2562514"/>
              <a:gd name="connsiteY3" fmla="*/ 1715462 h 172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514" h="1721812">
                <a:moveTo>
                  <a:pt x="0" y="1715462"/>
                </a:moveTo>
                <a:lnTo>
                  <a:pt x="0" y="0"/>
                </a:lnTo>
                <a:lnTo>
                  <a:pt x="2562514" y="1721812"/>
                </a:lnTo>
                <a:lnTo>
                  <a:pt x="0" y="1715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4095750"/>
            <a:ext cx="1328737" cy="89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29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I find out </a:t>
            </a:r>
            <a:r>
              <a:rPr lang="en-US" dirty="0" err="1"/>
              <a:t>ElectricFlow’s</a:t>
            </a:r>
            <a:r>
              <a:rPr lang="en-US" dirty="0"/>
              <a:t> resource usage?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 availability – are my resources too busy?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management – do I need all these?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License usage – do I need more?</a:t>
            </a:r>
          </a:p>
        </p:txBody>
      </p:sp>
    </p:spTree>
    <p:extLst>
      <p:ext uri="{BB962C8B-B14F-4D97-AF65-F5344CB8AC3E}">
        <p14:creationId xmlns:p14="http://schemas.microsoft.com/office/powerpoint/2010/main" val="12698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vs. Agent/host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Resource:</a:t>
            </a:r>
            <a:r>
              <a:rPr lang="en-US" dirty="0"/>
              <a:t> entry defined in Cloud -&gt; Resources that points to an agent machine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Agent/Host:</a:t>
            </a:r>
            <a:r>
              <a:rPr lang="en-US" dirty="0"/>
              <a:t> an installed agent instance identified by hostname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resources can be defined for the same agent machine!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EC-Admin </a:t>
            </a:r>
            <a:r>
              <a:rPr lang="en-US" dirty="0" err="1"/>
              <a:t>plugin</a:t>
            </a:r>
            <a:r>
              <a:rPr lang="en-US" dirty="0"/>
              <a:t>: </a:t>
            </a:r>
            <a:r>
              <a:rPr lang="en-US" dirty="0" err="1"/>
              <a:t>licenseLogger</a:t>
            </a:r>
            <a:r>
              <a:rPr lang="en-US" dirty="0"/>
              <a:t>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Aggregate your own data from job step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Resource Summary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04863" lvl="2" indent="-342900"/>
            <a:r>
              <a:rPr lang="en-US" dirty="0"/>
              <a:t>Project “Electric Cloud” -&gt; Procedure “</a:t>
            </a:r>
            <a:r>
              <a:rPr lang="en-US" dirty="0" err="1"/>
              <a:t>runReports</a:t>
            </a:r>
            <a:r>
              <a:rPr lang="en-US" dirty="0"/>
              <a:t>”</a:t>
            </a:r>
          </a:p>
          <a:p>
            <a:pPr marL="804863" lvl="2" indent="-342900"/>
            <a:r>
              <a:rPr lang="en-US" dirty="0"/>
              <a:t>Easy, clean visual summary</a:t>
            </a:r>
          </a:p>
          <a:p>
            <a:pPr marL="804863" lvl="2" indent="-342900"/>
            <a:r>
              <a:rPr lang="en-US" dirty="0"/>
              <a:t>Cons: </a:t>
            </a:r>
          </a:p>
          <a:p>
            <a:pPr marL="973138" lvl="3" indent="-342900"/>
            <a:r>
              <a:rPr lang="en-US" dirty="0"/>
              <a:t>Deleted jobs are not counted (</a:t>
            </a:r>
            <a:r>
              <a:rPr lang="en-US" dirty="0" err="1"/>
              <a:t>ElectricSentry</a:t>
            </a:r>
            <a:r>
              <a:rPr lang="en-US" dirty="0"/>
              <a:t>)</a:t>
            </a:r>
          </a:p>
          <a:p>
            <a:pPr marL="973138" lvl="3" indent="-342900"/>
            <a:r>
              <a:rPr lang="en-US" dirty="0"/>
              <a:t>Limit to number of objects returned by </a:t>
            </a:r>
            <a:r>
              <a:rPr lang="en-US" dirty="0" err="1"/>
              <a:t>findObjects</a:t>
            </a:r>
            <a:r>
              <a:rPr lang="en-US" dirty="0"/>
              <a:t> API</a:t>
            </a:r>
          </a:p>
          <a:p>
            <a:pPr marL="973138" lvl="3" indent="-342900"/>
            <a:endParaRPr lang="en-US" dirty="0"/>
          </a:p>
          <a:p>
            <a:pPr marL="973138" lvl="3" indent="-342900"/>
            <a:endParaRPr lang="en-US" dirty="0"/>
          </a:p>
          <a:p>
            <a:pPr marL="973138" lvl="3" indent="-342900"/>
            <a:r>
              <a:rPr lang="en-US" dirty="0"/>
              <a:t>Unwieldy if resources set is large</a:t>
            </a:r>
          </a:p>
          <a:p>
            <a:pPr lvl="2"/>
            <a:endParaRPr lang="en-US" dirty="0"/>
          </a:p>
        </p:txBody>
      </p:sp>
      <p:pic>
        <p:nvPicPr>
          <p:cNvPr id="5" name="Picture 4" descr="resource summary.PNG"/>
          <p:cNvPicPr>
            <a:picLocks noChangeAspect="1"/>
          </p:cNvPicPr>
          <p:nvPr/>
        </p:nvPicPr>
        <p:blipFill>
          <a:blip r:embed="rId2" cstate="print"/>
          <a:srcRect b="9878"/>
          <a:stretch>
            <a:fillRect/>
          </a:stretch>
        </p:blipFill>
        <p:spPr>
          <a:xfrm>
            <a:off x="638969" y="720090"/>
            <a:ext cx="7866062" cy="19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EC-Admin </a:t>
            </a:r>
            <a:r>
              <a:rPr lang="en-US" dirty="0" err="1"/>
              <a:t>licenseLogger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27063" lvl="1" indent="-342900"/>
            <a:r>
              <a:rPr lang="en-US" dirty="0"/>
              <a:t>EC-Admin is awesome! You should have one. Find it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https://github.com/electric-cloud/EC-Admin</a:t>
            </a:r>
            <a:endParaRPr lang="en-US" dirty="0"/>
          </a:p>
          <a:p>
            <a:pPr marL="627063" lvl="1" indent="-342900"/>
            <a:r>
              <a:rPr lang="en-US" dirty="0" err="1"/>
              <a:t>LicenseLogger</a:t>
            </a:r>
            <a:r>
              <a:rPr lang="en-US" dirty="0"/>
              <a:t>-snapshot and </a:t>
            </a:r>
            <a:r>
              <a:rPr lang="en-US" dirty="0" err="1"/>
              <a:t>licenseLogger</a:t>
            </a:r>
            <a:r>
              <a:rPr lang="en-US" dirty="0"/>
              <a:t>-report</a:t>
            </a:r>
          </a:p>
          <a:p>
            <a:pPr marL="627063" lvl="1" indent="-342900"/>
            <a:r>
              <a:rPr lang="en-US" dirty="0"/>
              <a:t>Polling mechanism to capture license usage data</a:t>
            </a:r>
          </a:p>
          <a:p>
            <a:pPr marL="804863" lvl="2" indent="-342900"/>
            <a:r>
              <a:rPr lang="en-US" dirty="0"/>
              <a:t>Useful for: </a:t>
            </a:r>
          </a:p>
          <a:p>
            <a:pPr marL="973138" lvl="3" indent="-342900"/>
            <a:r>
              <a:rPr lang="en-US" dirty="0"/>
              <a:t>License usage report</a:t>
            </a:r>
          </a:p>
          <a:p>
            <a:pPr marL="973138" lvl="3" indent="-342900"/>
            <a:r>
              <a:rPr lang="en-US" dirty="0"/>
              <a:t>Estimate of resource activity in concurrent host based licenses</a:t>
            </a:r>
          </a:p>
          <a:p>
            <a:pPr marL="804863" lvl="2" indent="-342900"/>
            <a:r>
              <a:rPr lang="en-US" dirty="0"/>
              <a:t>Not useful for: </a:t>
            </a:r>
          </a:p>
          <a:p>
            <a:pPr marL="973138" lvl="3" indent="-342900"/>
            <a:r>
              <a:rPr lang="en-US" dirty="0"/>
              <a:t>Resource usage in non-concurrent-host-based licenses</a:t>
            </a:r>
          </a:p>
          <a:p>
            <a:pPr marL="973138" lvl="3" indent="-342900"/>
            <a:r>
              <a:rPr lang="en-US" dirty="0"/>
              <a:t>Accurate full record of resource utilization</a:t>
            </a:r>
          </a:p>
          <a:p>
            <a:pPr marL="804863" lvl="2" indent="-342900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your own…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27063" lvl="1" indent="-342900"/>
            <a:r>
              <a:rPr lang="en-US" dirty="0"/>
              <a:t>Collect resource usage data from job step history</a:t>
            </a:r>
          </a:p>
          <a:p>
            <a:pPr marL="627063" lvl="1" indent="-342900"/>
            <a:r>
              <a:rPr lang="en-US" dirty="0"/>
              <a:t>Build your own summary specific to the info you care about</a:t>
            </a:r>
          </a:p>
          <a:p>
            <a:pPr marL="627063" lvl="1" indent="-342900"/>
            <a:r>
              <a:rPr lang="en-US" dirty="0"/>
              <a:t>Caveats: </a:t>
            </a:r>
          </a:p>
          <a:p>
            <a:pPr marL="804863" lvl="2" indent="-342900"/>
            <a:r>
              <a:rPr lang="en-US" dirty="0"/>
              <a:t>More work</a:t>
            </a:r>
          </a:p>
          <a:p>
            <a:pPr marL="804863" lvl="2" indent="-342900"/>
            <a:r>
              <a:rPr lang="en-US" dirty="0"/>
              <a:t>Same API-based limitations as built-in report</a:t>
            </a:r>
          </a:p>
          <a:p>
            <a:pPr marL="627063" lvl="1" indent="-342900"/>
            <a:r>
              <a:rPr lang="en-US" dirty="0"/>
              <a:t>Sample scripts: find them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pPr marL="804863" lvl="2" indent="-342900"/>
            <a:r>
              <a:rPr lang="en-US" dirty="0"/>
              <a:t>Example 1: Produces data on last run step on each resource</a:t>
            </a:r>
          </a:p>
          <a:p>
            <a:pPr marL="804863" lvl="2" indent="-342900"/>
            <a:r>
              <a:rPr lang="en-US" dirty="0"/>
              <a:t>Example 2: Collects data from all job steps during timeframe</a:t>
            </a:r>
          </a:p>
          <a:p>
            <a:pPr marL="627063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6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047748"/>
          <a:ext cx="8137524" cy="329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5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73">
                <a:tc>
                  <a:txBody>
                    <a:bodyPr/>
                    <a:lstStyle/>
                    <a:p>
                      <a:r>
                        <a:rPr lang="en-US" dirty="0"/>
                        <a:t>Built-In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Ready</a:t>
                      </a:r>
                      <a:r>
                        <a:rPr lang="en-US" baseline="0" dirty="0"/>
                        <a:t> to use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Easy, clean visual representation of usage breakdown on each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Limit to data</a:t>
                      </a:r>
                      <a:r>
                        <a:rPr lang="en-US" baseline="0" dirty="0"/>
                        <a:t> from 1000 job steps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Deleted jobs not counted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Difficult to view if resource set is large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Displays </a:t>
                      </a:r>
                      <a:r>
                        <a:rPr lang="en-US" baseline="0"/>
                        <a:t>limited data 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73">
                <a:tc>
                  <a:txBody>
                    <a:bodyPr/>
                    <a:lstStyle/>
                    <a:p>
                      <a:r>
                        <a:rPr lang="en-US" dirty="0"/>
                        <a:t>EC-Admin </a:t>
                      </a:r>
                      <a:r>
                        <a:rPr lang="en-US" dirty="0" err="1"/>
                        <a:t>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Ready to use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Lightweight – API query involved is simple and 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Only collects license usage count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Polling mechanism</a:t>
                      </a:r>
                      <a:r>
                        <a:rPr lang="en-US" baseline="0" dirty="0"/>
                        <a:t> – not 100%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73">
                <a:tc>
                  <a:txBody>
                    <a:bodyPr/>
                    <a:lstStyle/>
                    <a:p>
                      <a:r>
                        <a:rPr lang="en-US" dirty="0"/>
                        <a:t>Aggregate Your</a:t>
                      </a:r>
                      <a:r>
                        <a:rPr lang="en-US" baseline="0" dirty="0"/>
                        <a:t> 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Flexible – collect as much or as little data as you want,</a:t>
                      </a:r>
                      <a:r>
                        <a:rPr lang="en-US" baseline="0" dirty="0"/>
                        <a:t> in any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Limit to data</a:t>
                      </a:r>
                      <a:r>
                        <a:rPr lang="en-US" baseline="0" dirty="0"/>
                        <a:t> from 1000 job steps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Deleted jobs not counted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More work, not necessarily pretty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1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27063" lvl="1" indent="-342900"/>
            <a:r>
              <a:rPr lang="en-US" b="1" dirty="0"/>
              <a:t>Built-in Reports</a:t>
            </a:r>
            <a:br>
              <a:rPr lang="en-US" dirty="0"/>
            </a:br>
            <a:r>
              <a:rPr lang="en-US" dirty="0">
                <a:hlinkClick r:id="rId2"/>
              </a:rPr>
              <a:t>http://docs.electric-cloud.com/eflow_doc/7_0/User/HTML/UserflowHTML.htm#reportsdefaultbatch.htm </a:t>
            </a:r>
            <a:endParaRPr lang="en-US" dirty="0"/>
          </a:p>
          <a:p>
            <a:pPr marL="627063" lvl="1" indent="-342900"/>
            <a:r>
              <a:rPr lang="en-US" b="1" dirty="0"/>
              <a:t>EC-Admin </a:t>
            </a:r>
            <a:r>
              <a:rPr lang="en-US" b="1" dirty="0" err="1"/>
              <a:t>Plugin</a:t>
            </a:r>
            <a:br>
              <a:rPr lang="en-US" dirty="0"/>
            </a:br>
            <a:r>
              <a:rPr lang="en-US" dirty="0">
                <a:hlinkClick r:id="rId3"/>
              </a:rPr>
              <a:t>https://github.com/electric-cloud/EC-Admin</a:t>
            </a:r>
            <a:endParaRPr lang="en-US" dirty="0"/>
          </a:p>
          <a:p>
            <a:pPr marL="627063" lvl="1" indent="-342900"/>
            <a:r>
              <a:rPr lang="en-US" b="1" dirty="0"/>
              <a:t>Sample scripts</a:t>
            </a:r>
            <a:br>
              <a:rPr lang="en-US" dirty="0"/>
            </a:br>
            <a:r>
              <a:rPr lang="en-US" dirty="0">
                <a:hlinkClick r:id="rId4"/>
              </a:rPr>
              <a:t>https://github.com/electric-cloud/Patterns/tree/master/LightningTalks/Resources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6395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 Cloud PPT Template 16x9-20140718.1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Electric Cloud PPT Template 16x9-20140718.1</Template>
  <TotalTime>6192</TotalTime>
  <Words>392</Words>
  <Application>Microsoft Office PowerPoint</Application>
  <PresentationFormat>On-screen Show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Ubuntu</vt:lpstr>
      <vt:lpstr>Wingdings</vt:lpstr>
      <vt:lpstr>Electric Cloud PPT Template 16x9-20140718.1</vt:lpstr>
      <vt:lpstr>Resource Usage Management</vt:lpstr>
      <vt:lpstr>Use Case</vt:lpstr>
      <vt:lpstr>Resource vs. Agent/host</vt:lpstr>
      <vt:lpstr>Solution:</vt:lpstr>
      <vt:lpstr>Built-in Resource Summary Report</vt:lpstr>
      <vt:lpstr>EC-Admin licenseLogger</vt:lpstr>
      <vt:lpstr>Aggregate your own…</vt:lpstr>
      <vt:lpstr>Summary</vt:lpstr>
      <vt:lpstr>Links to Resources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Maxey</dc:creator>
  <cp:lastModifiedBy>Avigail Ofer</cp:lastModifiedBy>
  <cp:revision>43</cp:revision>
  <cp:lastPrinted>2014-06-16T15:36:10Z</cp:lastPrinted>
  <dcterms:created xsi:type="dcterms:W3CDTF">2016-10-03T20:23:26Z</dcterms:created>
  <dcterms:modified xsi:type="dcterms:W3CDTF">2016-11-03T22:35:58Z</dcterms:modified>
</cp:coreProperties>
</file>