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9"/>
  </p:notesMasterIdLst>
  <p:handoutMasterIdLst>
    <p:handoutMasterId r:id="rId40"/>
  </p:handoutMasterIdLst>
  <p:sldIdLst>
    <p:sldId id="349" r:id="rId2"/>
    <p:sldId id="373" r:id="rId3"/>
    <p:sldId id="374" r:id="rId4"/>
    <p:sldId id="392" r:id="rId5"/>
    <p:sldId id="284" r:id="rId6"/>
    <p:sldId id="355" r:id="rId7"/>
    <p:sldId id="356" r:id="rId8"/>
    <p:sldId id="375" r:id="rId9"/>
    <p:sldId id="358" r:id="rId10"/>
    <p:sldId id="376" r:id="rId11"/>
    <p:sldId id="387" r:id="rId12"/>
    <p:sldId id="383" r:id="rId13"/>
    <p:sldId id="360" r:id="rId14"/>
    <p:sldId id="361" r:id="rId15"/>
    <p:sldId id="388" r:id="rId16"/>
    <p:sldId id="362" r:id="rId17"/>
    <p:sldId id="384" r:id="rId18"/>
    <p:sldId id="364" r:id="rId19"/>
    <p:sldId id="363" r:id="rId20"/>
    <p:sldId id="385" r:id="rId21"/>
    <p:sldId id="365" r:id="rId22"/>
    <p:sldId id="390" r:id="rId23"/>
    <p:sldId id="393" r:id="rId24"/>
    <p:sldId id="366" r:id="rId25"/>
    <p:sldId id="391" r:id="rId26"/>
    <p:sldId id="372" r:id="rId27"/>
    <p:sldId id="367" r:id="rId28"/>
    <p:sldId id="380" r:id="rId29"/>
    <p:sldId id="379" r:id="rId30"/>
    <p:sldId id="378" r:id="rId31"/>
    <p:sldId id="368" r:id="rId32"/>
    <p:sldId id="382" r:id="rId33"/>
    <p:sldId id="381" r:id="rId34"/>
    <p:sldId id="386" r:id="rId35"/>
    <p:sldId id="310" r:id="rId36"/>
    <p:sldId id="265" r:id="rId37"/>
    <p:sldId id="339" r:id="rId38"/>
  </p:sldIdLst>
  <p:sldSz cx="12195175" cy="6859588"/>
  <p:notesSz cx="10234613" cy="710247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2237" userDrawn="1">
          <p15:clr>
            <a:srgbClr val="A4A3A4"/>
          </p15:clr>
        </p15:guide>
        <p15:guide id="2" pos="32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37" autoAdjust="0"/>
    <p:restoredTop sz="86620" autoAdjust="0"/>
  </p:normalViewPr>
  <p:slideViewPr>
    <p:cSldViewPr snapToGrid="0" showGuides="1">
      <p:cViewPr varScale="1">
        <p:scale>
          <a:sx n="106" d="100"/>
          <a:sy n="106" d="100"/>
        </p:scale>
        <p:origin x="1320" y="176"/>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7"/>
      </p:cViewPr>
      <p:guideLst>
        <p:guide orient="horz" pos="2237"/>
        <p:guide pos="32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899808" y="6746119"/>
            <a:ext cx="4434999" cy="355124"/>
          </a:xfrm>
          <a:prstGeom prst="rect">
            <a:avLst/>
          </a:prstGeom>
        </p:spPr>
        <p:txBody>
          <a:bodyPr vert="horz" lIns="99066" tIns="49533" rIns="99066" bIns="49533" rtlCol="0" anchor="b"/>
          <a:lstStyle>
            <a:lvl1pPr algn="r">
              <a:defRPr sz="1300"/>
            </a:lvl1pPr>
          </a:lstStyle>
          <a:p>
            <a:pPr algn="ctr"/>
            <a:fld id="{47855BD9-AF71-426C-9B9B-B0E52B88852E}" type="slidenum">
              <a:rPr lang="de-DE" sz="1100"/>
              <a:pPr algn="ctr"/>
              <a:t>‹#›</a:t>
            </a:fld>
            <a:endParaRPr lang="de-DE" sz="11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9725" y="476250"/>
            <a:ext cx="4475163" cy="2517775"/>
          </a:xfrm>
          <a:prstGeom prst="rect">
            <a:avLst/>
          </a:prstGeom>
          <a:noFill/>
          <a:ln w="12700">
            <a:solidFill>
              <a:prstClr val="black"/>
            </a:solidFill>
          </a:ln>
        </p:spPr>
        <p:txBody>
          <a:bodyPr vert="horz" lIns="99066" tIns="49533" rIns="99066" bIns="49533" rtlCol="0" anchor="ctr"/>
          <a:lstStyle/>
          <a:p>
            <a:endParaRPr lang="de-DE" dirty="0"/>
          </a:p>
        </p:txBody>
      </p:sp>
      <p:sp>
        <p:nvSpPr>
          <p:cNvPr id="5" name="Notes Placeholder 4"/>
          <p:cNvSpPr>
            <a:spLocks noGrp="1"/>
          </p:cNvSpPr>
          <p:nvPr>
            <p:ph type="body" sz="quarter" idx="3"/>
          </p:nvPr>
        </p:nvSpPr>
        <p:spPr>
          <a:xfrm>
            <a:off x="819307" y="3271490"/>
            <a:ext cx="8596000" cy="305976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4413677" y="6924915"/>
            <a:ext cx="1407260" cy="159509"/>
          </a:xfrm>
          <a:prstGeom prst="rect">
            <a:avLst/>
          </a:prstGeom>
        </p:spPr>
        <p:txBody>
          <a:bodyPr vert="horz" lIns="99066" tIns="49533" rIns="99066" bIns="49533" rtlCol="0" anchor="b"/>
          <a:lstStyle>
            <a:lvl1pPr algn="ctr">
              <a:defRPr sz="11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9725" y="476250"/>
            <a:ext cx="4475163" cy="25177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511359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9725" y="476250"/>
            <a:ext cx="4475163" cy="25177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4218157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9725" y="476250"/>
            <a:ext cx="4475163" cy="2517775"/>
          </a:xfrm>
        </p:spPr>
      </p:sp>
      <p:sp>
        <p:nvSpPr>
          <p:cNvPr id="3" name="Notes Placeholder 2"/>
          <p:cNvSpPr>
            <a:spLocks noGrp="1"/>
          </p:cNvSpPr>
          <p:nvPr>
            <p:ph type="body" idx="1"/>
          </p:nvPr>
        </p:nvSpPr>
        <p:spPr/>
        <p:txBody>
          <a:bodyPr>
            <a:normAutofit/>
          </a:bodyPr>
          <a:lstStyle/>
          <a:p>
            <a:r>
              <a:rPr lang="en-US" dirty="0"/>
              <a:t>No mention of implementation method.</a:t>
            </a:r>
          </a:p>
          <a:p>
            <a:r>
              <a:rPr lang="en-US" dirty="0"/>
              <a:t>Live documentation.</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925087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Collaboration between QA and Development.</a:t>
            </a:r>
          </a:p>
          <a:p>
            <a:r>
              <a:rPr lang="en-US" dirty="0"/>
              <a:t>Live documentation.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301579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9725" y="476250"/>
            <a:ext cx="4475163" cy="2517775"/>
          </a:xfrm>
        </p:spPr>
      </p:sp>
      <p:sp>
        <p:nvSpPr>
          <p:cNvPr id="3" name="Notes Placeholder 2"/>
          <p:cNvSpPr>
            <a:spLocks noGrp="1"/>
          </p:cNvSpPr>
          <p:nvPr>
            <p:ph type="body" idx="1"/>
          </p:nvPr>
        </p:nvSpPr>
        <p:spPr/>
        <p:txBody>
          <a:bodyPr>
            <a:normAutofit/>
          </a:bodyPr>
          <a:lstStyle/>
          <a:p>
            <a:pPr marL="0" marR="0" indent="0" algn="l" defTabSz="1088776"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619769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9725" y="476250"/>
            <a:ext cx="4475163" cy="25177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2046071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9725" y="476250"/>
            <a:ext cx="4475163" cy="2517775"/>
          </a:xfrm>
        </p:spPr>
      </p:sp>
      <p:sp>
        <p:nvSpPr>
          <p:cNvPr id="3" name="Notes Placeholder 2"/>
          <p:cNvSpPr>
            <a:spLocks noGrp="1"/>
          </p:cNvSpPr>
          <p:nvPr>
            <p:ph type="body" idx="1"/>
          </p:nvPr>
        </p:nvSpPr>
        <p:spPr/>
        <p:txBody>
          <a:bodyPr>
            <a:normAutofit/>
          </a:bodyPr>
          <a:lstStyle/>
          <a:p>
            <a:r>
              <a:rPr lang="en-US" dirty="0"/>
              <a:t>Efficiency</a:t>
            </a:r>
            <a:r>
              <a:rPr lang="en-US" baseline="0" dirty="0"/>
              <a:t> - </a:t>
            </a:r>
            <a:r>
              <a:rPr lang="en-US" dirty="0"/>
              <a:t>No</a:t>
            </a:r>
            <a:r>
              <a:rPr lang="en-US" baseline="0" dirty="0"/>
              <a:t> more manual scripts.</a:t>
            </a:r>
          </a:p>
          <a:p>
            <a:r>
              <a:rPr lang="en-US" baseline="0" dirty="0"/>
              <a:t>Scalability - Destroy and recreate landscape.</a:t>
            </a:r>
          </a:p>
          <a:p>
            <a:r>
              <a:rPr lang="en-US" dirty="0"/>
              <a:t>Consistency – Confidence to create identical second environment once tested in one environment.</a:t>
            </a:r>
          </a:p>
          <a:p>
            <a:r>
              <a:rPr lang="en-US" dirty="0" err="1"/>
              <a:t>Idempotence</a:t>
            </a:r>
            <a:r>
              <a:rPr lang="en-US" baseline="0" dirty="0"/>
              <a:t> – Confidence to keep moving forward.</a:t>
            </a:r>
          </a:p>
          <a:p>
            <a:r>
              <a:rPr lang="en-US" baseline="0" dirty="0" err="1"/>
              <a:t>IaC</a:t>
            </a:r>
            <a:r>
              <a:rPr lang="en-US" baseline="0" dirty="0"/>
              <a:t> – Review code prior to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2344065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9725" y="476250"/>
            <a:ext cx="4475163" cy="2517775"/>
          </a:xfrm>
        </p:spPr>
      </p:sp>
      <p:sp>
        <p:nvSpPr>
          <p:cNvPr id="3" name="Notes Placeholder 2"/>
          <p:cNvSpPr>
            <a:spLocks noGrp="1"/>
          </p:cNvSpPr>
          <p:nvPr>
            <p:ph type="body" idx="1"/>
          </p:nvPr>
        </p:nvSpPr>
        <p:spPr/>
        <p:txBody>
          <a:bodyPr>
            <a:normAutofit/>
          </a:bodyPr>
          <a:lstStyle/>
          <a:p>
            <a:r>
              <a:rPr lang="en-US" dirty="0" err="1"/>
              <a:t>Devs</a:t>
            </a:r>
            <a:r>
              <a:rPr lang="en-US" dirty="0"/>
              <a:t> learn about infrastructure</a:t>
            </a:r>
            <a:r>
              <a:rPr lang="en-US" baseline="0" dirty="0"/>
              <a:t> components.</a:t>
            </a:r>
          </a:p>
          <a:p>
            <a:r>
              <a:rPr lang="en-US" baseline="0" dirty="0"/>
              <a:t>Ops learn about coding, version control systems (VCS) to hold the configuration, </a:t>
            </a:r>
            <a:r>
              <a:rPr lang="en-US" baseline="0" dirty="0" err="1"/>
              <a:t>databags</a:t>
            </a:r>
            <a:r>
              <a:rPr lang="en-US" baseline="0" dirty="0"/>
              <a: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71777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9725" y="476250"/>
            <a:ext cx="4475163" cy="25177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2667557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9725" y="476250"/>
            <a:ext cx="4475163" cy="25177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3786988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9725" y="476250"/>
            <a:ext cx="4475163" cy="25177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704709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Spans</a:t>
            </a:r>
            <a:r>
              <a:rPr lang="en-US" baseline="0" dirty="0"/>
              <a:t> 6-7 years.</a:t>
            </a:r>
          </a:p>
          <a:p>
            <a:r>
              <a:rPr lang="en-US" dirty="0"/>
              <a:t>Small team</a:t>
            </a:r>
            <a:r>
              <a:rPr lang="en-US" baseline="0" dirty="0"/>
              <a:t> within huge corporate can drive change.</a:t>
            </a:r>
          </a:p>
          <a:p>
            <a:r>
              <a:rPr lang="en-US" baseline="0" dirty="0"/>
              <a:t>In the right environment - culture of openness, management buy-in.</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04635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9725" y="476250"/>
            <a:ext cx="4475163" cy="25177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4202563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9725" y="476250"/>
            <a:ext cx="4475163" cy="25177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3478871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9725" y="476250"/>
            <a:ext cx="4475163" cy="25177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Tree>
    <p:extLst>
      <p:ext uri="{BB962C8B-B14F-4D97-AF65-F5344CB8AC3E}">
        <p14:creationId xmlns:p14="http://schemas.microsoft.com/office/powerpoint/2010/main" val="3061526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9725" y="476250"/>
            <a:ext cx="4475163" cy="25177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Tree>
    <p:extLst>
      <p:ext uri="{BB962C8B-B14F-4D97-AF65-F5344CB8AC3E}">
        <p14:creationId xmlns:p14="http://schemas.microsoft.com/office/powerpoint/2010/main" val="1740587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34</a:t>
            </a:fld>
            <a:endParaRPr lang="de-DE" dirty="0"/>
          </a:p>
        </p:txBody>
      </p:sp>
      <p:sp>
        <p:nvSpPr>
          <p:cNvPr id="6" name="Slide Image Placeholder 5"/>
          <p:cNvSpPr>
            <a:spLocks noGrp="1" noRot="1" noChangeAspect="1"/>
          </p:cNvSpPr>
          <p:nvPr>
            <p:ph type="sldImg"/>
          </p:nvPr>
        </p:nvSpPr>
        <p:spPr>
          <a:xfrm>
            <a:off x="2879725" y="476250"/>
            <a:ext cx="4475163" cy="25177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70240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35</a:t>
            </a:fld>
            <a:endParaRPr lang="de-DE" dirty="0"/>
          </a:p>
        </p:txBody>
      </p:sp>
      <p:sp>
        <p:nvSpPr>
          <p:cNvPr id="6" name="Slide Image Placeholder 5"/>
          <p:cNvSpPr>
            <a:spLocks noGrp="1" noRot="1" noChangeAspect="1"/>
          </p:cNvSpPr>
          <p:nvPr>
            <p:ph type="sldImg"/>
          </p:nvPr>
        </p:nvSpPr>
        <p:spPr>
          <a:xfrm>
            <a:off x="2879725" y="476250"/>
            <a:ext cx="4475163" cy="25177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9626628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36</a:t>
            </a:fld>
            <a:endParaRPr lang="de-DE" dirty="0"/>
          </a:p>
        </p:txBody>
      </p:sp>
      <p:sp>
        <p:nvSpPr>
          <p:cNvPr id="6" name="Slide Image Placeholder 5"/>
          <p:cNvSpPr>
            <a:spLocks noGrp="1" noRot="1" noChangeAspect="1"/>
          </p:cNvSpPr>
          <p:nvPr>
            <p:ph type="sldImg"/>
          </p:nvPr>
        </p:nvSpPr>
        <p:spPr>
          <a:xfrm>
            <a:off x="2879725" y="476250"/>
            <a:ext cx="4475163" cy="25177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37</a:t>
            </a:fld>
            <a:endParaRPr lang="de-DE" dirty="0"/>
          </a:p>
        </p:txBody>
      </p:sp>
      <p:sp>
        <p:nvSpPr>
          <p:cNvPr id="6" name="Slide Image Placeholder 5"/>
          <p:cNvSpPr>
            <a:spLocks noGrp="1" noRot="1" noChangeAspect="1"/>
          </p:cNvSpPr>
          <p:nvPr>
            <p:ph type="sldImg"/>
          </p:nvPr>
        </p:nvSpPr>
        <p:spPr>
          <a:xfrm>
            <a:off x="2879725" y="476250"/>
            <a:ext cx="4475163" cy="25177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888169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2879725" y="476250"/>
            <a:ext cx="4475163" cy="2517775"/>
          </a:xfrm>
        </p:spPr>
      </p:sp>
      <p:sp>
        <p:nvSpPr>
          <p:cNvPr id="10" name="Notes Placeholder 9"/>
          <p:cNvSpPr>
            <a:spLocks noGrp="1"/>
          </p:cNvSpPr>
          <p:nvPr>
            <p:ph type="body" idx="1"/>
          </p:nvPr>
        </p:nvSpPr>
        <p:spPr/>
        <p:txBody>
          <a:bodyPr>
            <a:normAutofit/>
          </a:bodyPr>
          <a:lstStyle/>
          <a:p>
            <a:r>
              <a:rPr lang="en-US" dirty="0"/>
              <a:t>Perforce</a:t>
            </a:r>
          </a:p>
          <a:p>
            <a:r>
              <a:rPr lang="en-US" dirty="0"/>
              <a:t>JIRA</a:t>
            </a:r>
          </a:p>
          <a:p>
            <a:r>
              <a:rPr lang="en-US" dirty="0"/>
              <a:t>Bamboo</a:t>
            </a:r>
          </a:p>
        </p:txBody>
      </p:sp>
    </p:spTree>
    <p:extLst>
      <p:ext uri="{BB962C8B-B14F-4D97-AF65-F5344CB8AC3E}">
        <p14:creationId xmlns:p14="http://schemas.microsoft.com/office/powerpoint/2010/main" val="3795597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2879725" y="476250"/>
            <a:ext cx="4475163" cy="25177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03873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2879725" y="476250"/>
            <a:ext cx="4475163" cy="25177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966177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Waste.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290783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9725" y="476250"/>
            <a:ext cx="4475163" cy="25177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724888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9725" y="476250"/>
            <a:ext cx="4475163" cy="25177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037542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517385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tx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bg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54080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baseline="0">
                <a:solidFill>
                  <a:schemeClr val="bg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5128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2466743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2785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0481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1814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accent2"/>
          </a:solidFill>
        </p:spPr>
        <p:txBody>
          <a:bodyPr tIns="1543147" anchor="t" anchorCtr="0"/>
          <a:lstStyle>
            <a:lvl1pPr algn="ctr">
              <a:defRPr b="0">
                <a:solidFill>
                  <a:schemeClr val="tx1"/>
                </a:solidFill>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1095265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accent2"/>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552787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accent2"/>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1709358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accent2"/>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4318"/>
            <a:ext cx="5662800" cy="2508804"/>
          </a:xfrm>
          <a:solidFill>
            <a:schemeClr val="accent2"/>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9386243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a:solidFill>
            <a:schemeClr val="accent2"/>
          </a:solidFill>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4186098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440709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spTree>
      <p:nvGrpSpPr>
        <p:cNvPr id="1" name=""/>
        <p:cNvGrpSpPr/>
        <p:nvPr/>
      </p:nvGrpSpPr>
      <p:grpSpPr>
        <a:xfrm>
          <a:off x="0" y="0"/>
          <a:ext cx="0" cy="0"/>
          <a:chOff x="0" y="0"/>
          <a:chExt cx="0" cy="0"/>
        </a:xfrm>
      </p:grpSpPr>
      <p:sp>
        <p:nvSpPr>
          <p:cNvPr id="8" name="Rectangle 7"/>
          <p:cNvSpPr/>
          <p:nvPr/>
        </p:nvSpPr>
        <p:spPr bwMode="gray">
          <a:xfrm>
            <a:off x="324000" y="0"/>
            <a:ext cx="11545200" cy="2160000"/>
          </a:xfrm>
          <a:prstGeom prst="rect">
            <a:avLst/>
          </a:prstGeom>
          <a:solidFill>
            <a:schemeClr val="tx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80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chemeClr val="bg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chemeClr val="bg1"/>
                </a:solidFill>
                <a:latin typeface="+mj-lt"/>
              </a:defRPr>
            </a:lvl1pPr>
          </a:lstStyle>
          <a:p>
            <a:r>
              <a:rPr lang="en-US" sz="3600" dirty="0"/>
              <a:t>Alternate Presentation Title</a:t>
            </a:r>
            <a:br>
              <a:rPr lang="en-US" sz="3600" dirty="0"/>
            </a:br>
            <a:r>
              <a:rPr lang="en-US" sz="3600" dirty="0"/>
              <a:t>Breaks to Two Lines</a:t>
            </a:r>
            <a:endParaRPr lang="de-DE" dirty="0"/>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24851863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7" name="Rectangle 6"/>
          <p:cNvSpPr/>
          <p:nvPr userDrawn="1"/>
        </p:nvSpPr>
        <p:spPr bwMode="gray">
          <a:xfrm>
            <a:off x="236220" y="1143000"/>
            <a:ext cx="11795760" cy="22098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4" name="TextBox 3"/>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5" name="TextBox 4"/>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tx1"/>
                </a:solidFill>
                <a:latin typeface="+mj-lt"/>
                <a:ea typeface="+mj-ea"/>
                <a:cs typeface="+mj-cs"/>
              </a:rPr>
              <a:t>© 2016 SAP SE or an SAP affiliate company.</a:t>
            </a:r>
            <a:r>
              <a:rPr lang="en-US" sz="2900" b="1" kern="1200" baseline="0" noProof="0" dirty="0">
                <a:solidFill>
                  <a:schemeClr val="tx1"/>
                </a:solidFill>
                <a:latin typeface="+mj-lt"/>
                <a:ea typeface="+mj-ea"/>
                <a:cs typeface="+mj-cs"/>
              </a:rPr>
              <a:t> </a:t>
            </a:r>
            <a:r>
              <a:rPr lang="en-US" sz="2900" b="1" kern="1200" noProof="0" dirty="0">
                <a:solidFill>
                  <a:schemeClr val="tx1"/>
                </a:solidFill>
                <a:latin typeface="+mj-lt"/>
                <a:ea typeface="+mj-ea"/>
                <a:cs typeface="+mj-cs"/>
              </a:rPr>
              <a:t>All rights reserved.</a:t>
            </a:r>
          </a:p>
        </p:txBody>
      </p:sp>
    </p:spTree>
    <p:extLst>
      <p:ext uri="{BB962C8B-B14F-4D97-AF65-F5344CB8AC3E}">
        <p14:creationId xmlns:p14="http://schemas.microsoft.com/office/powerpoint/2010/main" val="451925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a:solidFill>
                  <a:schemeClr val="tx1"/>
                </a:solidFill>
                <a:latin typeface="+mj-lt"/>
                <a:ea typeface="+mj-ea"/>
                <a:cs typeface="+mj-cs"/>
              </a:rPr>
              <a:t>© 2016 SAP SE oder ein SAP-Konzernunternehmen. </a:t>
            </a:r>
            <a:br>
              <a:rPr lang="de-DE" sz="2900" b="1" kern="1200" noProof="0" dirty="0">
                <a:solidFill>
                  <a:schemeClr val="tx1"/>
                </a:solidFill>
                <a:latin typeface="+mj-lt"/>
                <a:ea typeface="+mj-ea"/>
                <a:cs typeface="+mj-cs"/>
              </a:rPr>
            </a:br>
            <a:r>
              <a:rPr lang="de-DE" sz="2900" b="1" kern="1200" noProof="0" dirty="0">
                <a:solidFill>
                  <a:schemeClr val="tx1"/>
                </a:solidFill>
                <a:latin typeface="+mj-lt"/>
                <a:ea typeface="+mj-ea"/>
                <a:cs typeface="+mj-cs"/>
              </a:rPr>
              <a:t>Alle Rechte vorbehalten.</a:t>
            </a:r>
          </a:p>
        </p:txBody>
      </p:sp>
      <p:sp>
        <p:nvSpPr>
          <p:cNvPr id="4" name="TextBox 3"/>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4080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184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4080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sp>
        <p:nvSpPr>
          <p:cNvPr id="9" name="Title 1"/>
          <p:cNvSpPr>
            <a:spLocks noGrp="1"/>
          </p:cNvSpPr>
          <p:nvPr>
            <p:ph type="ctrTitle" hasCustomPrompt="1"/>
          </p:nvPr>
        </p:nvSpPr>
        <p:spPr bwMode="gray">
          <a:xfrm>
            <a:off x="324000" y="324075"/>
            <a:ext cx="10620000" cy="1107996"/>
          </a:xfrm>
        </p:spPr>
        <p:txBody>
          <a:bodyPr anchor="t" anchorCtr="0">
            <a:noAutofit/>
          </a:bodyPr>
          <a:lstStyle>
            <a:lvl1pPr>
              <a:defRPr sz="3600">
                <a:solidFill>
                  <a:schemeClr val="tx1"/>
                </a:solidFill>
                <a:latin typeface="+mj-lt"/>
              </a:defRPr>
            </a:lvl1pPr>
          </a:lstStyle>
          <a:p>
            <a:r>
              <a:rPr lang="en-US" sz="3600" dirty="0"/>
              <a:t>Alternate Presentation Title</a:t>
            </a:r>
            <a:br>
              <a:rPr lang="en-US" sz="3600" dirty="0"/>
            </a:br>
            <a:r>
              <a:rPr lang="en-US" sz="3600" dirty="0"/>
              <a:t>Breaks to Two Lines</a:t>
            </a:r>
            <a:endParaRPr lang="de-DE"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149497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with picture">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accent2"/>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24987571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98918980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8989200" y="2592000"/>
            <a:ext cx="2880000" cy="3294000"/>
          </a:xfrm>
        </p:spPr>
        <p:txBody>
          <a:bodyPr anchor="t" anchorCtr="0">
            <a:noAutofit/>
          </a:bodyPr>
          <a:lstStyle>
            <a:lvl1pPr>
              <a:spcBef>
                <a:spcPts val="0"/>
              </a:spcBef>
              <a:defRPr sz="1600" b="0"/>
            </a:lvl1pPr>
          </a:lstStyle>
          <a:p>
            <a:r>
              <a:rPr lang="en-US" dirty="0"/>
              <a:t>Contact information:</a:t>
            </a:r>
          </a:p>
          <a:p>
            <a:endParaRPr lang="en-US" dirty="0"/>
          </a:p>
          <a:p>
            <a:r>
              <a:rPr lang="en-US" dirty="0"/>
              <a:t>F name L name</a:t>
            </a:r>
          </a:p>
          <a:p>
            <a:r>
              <a:rPr lang="en-US" dirty="0"/>
              <a:t>Title</a:t>
            </a:r>
          </a:p>
          <a:p>
            <a:r>
              <a:rPr lang="en-US" dirty="0"/>
              <a:t>Address</a:t>
            </a:r>
          </a:p>
          <a:p>
            <a:r>
              <a:rPr lang="en-US" dirty="0"/>
              <a:t>Phone number</a:t>
            </a:r>
          </a:p>
        </p:txBody>
      </p:sp>
      <p:sp>
        <p:nvSpPr>
          <p:cNvPr id="7" name="TextBox 6"/>
          <p:cNvSpPr txBox="1"/>
          <p:nvPr userDrawn="1"/>
        </p:nvSpPr>
        <p:spPr bwMode="black">
          <a:xfrm>
            <a:off x="324000" y="6622344"/>
            <a:ext cx="3340658" cy="138499"/>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900" noProof="0" dirty="0">
                <a:solidFill>
                  <a:schemeClr val="tx1"/>
                </a:solidFill>
              </a:rPr>
              <a:t>2016 SAP SE or an SAP affiliate company. All rights reserved.</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859360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t" anchorCtr="0">
            <a:noAutofit/>
          </a:bodyPr>
          <a:lstStyle>
            <a:lvl1pPr>
              <a:defRPr sz="6000">
                <a:solidFill>
                  <a:schemeClr val="tx1"/>
                </a:solidFill>
                <a:latin typeface="+mj-lt"/>
              </a:defRPr>
            </a:lvl1pPr>
          </a:lstStyle>
          <a:p>
            <a:r>
              <a:rPr lang="de-DE" dirty="0"/>
              <a:t>Click </a:t>
            </a:r>
            <a:r>
              <a:rPr lang="de-DE" dirty="0" err="1"/>
              <a:t>to</a:t>
            </a:r>
            <a:r>
              <a:rPr lang="de-DE" dirty="0"/>
              <a:t> </a:t>
            </a:r>
            <a:r>
              <a:rPr lang="de-DE" dirty="0" err="1"/>
              <a:t>insert</a:t>
            </a:r>
            <a:r>
              <a:rPr lang="de-DE" dirty="0"/>
              <a:t> </a:t>
            </a:r>
            <a:r>
              <a:rPr lang="de-DE" dirty="0" err="1"/>
              <a:t>text</a:t>
            </a:r>
            <a:endParaRPr lang="de-DE" dirty="0"/>
          </a:p>
        </p:txBody>
      </p:sp>
      <p:sp>
        <p:nvSpPr>
          <p:cNvPr id="6" name="Rectangle 5"/>
          <p:cNvSpPr/>
          <p:nvPr userDrawn="1"/>
        </p:nvSpPr>
        <p:spPr bwMode="gray">
          <a:xfrm>
            <a:off x="236220" y="1143000"/>
            <a:ext cx="11795760" cy="220980"/>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4045837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userDrawn="1"/>
        </p:nvCxnSpPr>
        <p:spPr>
          <a:xfrm>
            <a:off x="324000" y="1231485"/>
            <a:ext cx="115452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bwMode="black">
          <a:xfrm>
            <a:off x="324000" y="6622344"/>
            <a:ext cx="3340658" cy="138499"/>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900" noProof="0" dirty="0">
                <a:solidFill>
                  <a:schemeClr val="tx1"/>
                </a:solidFill>
              </a:rPr>
              <a:t>2016 SAP SE or an SAP affiliate company. All rights reserved.</a:t>
            </a:r>
          </a:p>
        </p:txBody>
      </p:sp>
      <p:sp>
        <p:nvSpPr>
          <p:cNvPr id="34" name="TextBox 33"/>
          <p:cNvSpPr txBox="1"/>
          <p:nvPr/>
        </p:nvSpPr>
        <p:spPr bwMode="black">
          <a:xfrm>
            <a:off x="11727086" y="6622344"/>
            <a:ext cx="141064" cy="138499"/>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tx1"/>
                </a:solidFill>
              </a:rPr>
              <a:pPr marL="111525" indent="-111525" algn="r">
                <a:buClr>
                  <a:schemeClr val="accent2"/>
                </a:buClr>
                <a:buFont typeface="Arial" pitchFamily="34" charset="0"/>
                <a:buNone/>
              </a:pPr>
              <a:t>‹#›</a:t>
            </a:fld>
            <a:endParaRPr lang="en-US" sz="900" noProof="0" dirty="0">
              <a:solidFill>
                <a:schemeClr val="tx1"/>
              </a:solidFill>
            </a:endParaRPr>
          </a:p>
        </p:txBody>
      </p:sp>
      <p:sp>
        <p:nvSpPr>
          <p:cNvPr id="4" name="Information_Classification"/>
          <p:cNvSpPr txBox="1"/>
          <p:nvPr userDrawn="1"/>
        </p:nvSpPr>
        <p:spPr>
          <a:xfrm>
            <a:off x="10769600" y="6623893"/>
            <a:ext cx="314189" cy="138499"/>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en-GB" sz="900" b="0" i="0" u="none" kern="0" baseline="0" dirty="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Public</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 id="2147483753" r:id="rId20"/>
    <p:sldLayoutId id="2147483756" r:id="rId21"/>
    <p:sldLayoutId id="2147483754" r:id="rId22"/>
    <p:sldLayoutId id="2147483755" r:id="rId23"/>
  </p:sldLayoutIdLst>
  <p:hf hdr="0" ftr="0" dt="0"/>
  <p:txStyles>
    <p:titleStyle>
      <a:lvl1pPr algn="l" defTabSz="1088776" rtl="0" eaLnBrk="1" latinLnBrk="0" hangingPunct="1">
        <a:spcBef>
          <a:spcPct val="0"/>
        </a:spcBef>
        <a:buNone/>
        <a:defRPr sz="2800" b="1" kern="1200">
          <a:solidFill>
            <a:schemeClr val="tx1"/>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31.jpeg"/></Relationships>
</file>

<file path=ppt/slides/_rels/slide3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34.jpeg"/></Relationships>
</file>

<file path=ppt/slides/_rels/slide3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36.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cstate="email">
            <a:extLst>
              <a:ext uri="{28A0092B-C50C-407E-A947-70E740481C1C}">
                <a14:useLocalDpi xmlns:a14="http://schemas.microsoft.com/office/drawing/2010/main"/>
              </a:ext>
            </a:extLst>
          </a:blip>
          <a:srcRect l="-1"/>
          <a:stretch/>
        </p:blipFill>
        <p:spPr>
          <a:xfrm>
            <a:off x="1" y="0"/>
            <a:ext cx="12195174" cy="6859588"/>
          </a:xfrm>
          <a:prstGeom prst="rect">
            <a:avLst/>
          </a:prstGeom>
        </p:spPr>
      </p:pic>
      <p:sp>
        <p:nvSpPr>
          <p:cNvPr id="8" name="Rectangle 7"/>
          <p:cNvSpPr/>
          <p:nvPr/>
        </p:nvSpPr>
        <p:spPr bwMode="gray">
          <a:xfrm>
            <a:off x="324000" y="0"/>
            <a:ext cx="11545200" cy="2160000"/>
          </a:xfrm>
          <a:prstGeom prst="rect">
            <a:avLst/>
          </a:prstGeom>
          <a:solidFill>
            <a:schemeClr val="tx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8"/>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 name="Picture 6" descr="cloud-supergraphic.png"/>
          <p:cNvPicPr>
            <a:picLocks noChangeAspect="1"/>
          </p:cNvPicPr>
          <p:nvPr/>
        </p:nvPicPr>
        <p:blipFill rotWithShape="1">
          <a:blip r:embed="rId3" cstate="email">
            <a:alphaModFix amt="60000"/>
            <a:extLst>
              <a:ext uri="{28A0092B-C50C-407E-A947-70E740481C1C}">
                <a14:useLocalDpi xmlns:a14="http://schemas.microsoft.com/office/drawing/2010/main"/>
              </a:ext>
            </a:extLst>
          </a:blip>
          <a:srcRect/>
          <a:stretch/>
        </p:blipFill>
        <p:spPr>
          <a:xfrm>
            <a:off x="0" y="872660"/>
            <a:ext cx="6705600" cy="5575957"/>
          </a:xfrm>
          <a:prstGeom prst="rect">
            <a:avLst/>
          </a:prstGeom>
        </p:spPr>
      </p:pic>
      <p:sp>
        <p:nvSpPr>
          <p:cNvPr id="2" name="Subtitle 1"/>
          <p:cNvSpPr>
            <a:spLocks noGrp="1"/>
          </p:cNvSpPr>
          <p:nvPr>
            <p:ph type="subTitle" idx="1"/>
          </p:nvPr>
        </p:nvSpPr>
        <p:spPr/>
        <p:txBody>
          <a:bodyPr/>
          <a:lstStyle/>
          <a:p>
            <a:r>
              <a:rPr lang="en-US" dirty="0"/>
              <a:t>Marc Ng, SAP SE</a:t>
            </a:r>
            <a:br>
              <a:rPr lang="en-US" dirty="0"/>
            </a:br>
            <a:r>
              <a:rPr lang="en-US" dirty="0"/>
              <a:t>November, 2016</a:t>
            </a:r>
          </a:p>
        </p:txBody>
      </p:sp>
      <p:sp>
        <p:nvSpPr>
          <p:cNvPr id="3" name="Title 2"/>
          <p:cNvSpPr>
            <a:spLocks noGrp="1"/>
          </p:cNvSpPr>
          <p:nvPr>
            <p:ph type="ctrTitle"/>
          </p:nvPr>
        </p:nvSpPr>
        <p:spPr/>
        <p:txBody>
          <a:bodyPr/>
          <a:lstStyle/>
          <a:p>
            <a:r>
              <a:rPr lang="en-US" dirty="0"/>
              <a:t>SAP’s </a:t>
            </a:r>
            <a:r>
              <a:rPr lang="en-US" dirty="0" err="1"/>
              <a:t>DevOps</a:t>
            </a:r>
            <a:r>
              <a:rPr lang="en-US" dirty="0"/>
              <a:t> Journey:</a:t>
            </a:r>
            <a:br>
              <a:rPr lang="en-US" dirty="0"/>
            </a:br>
            <a:r>
              <a:rPr lang="en-US" dirty="0"/>
              <a:t>from building an app to building a cloud</a:t>
            </a:r>
          </a:p>
        </p:txBody>
      </p:sp>
      <p:pic>
        <p:nvPicPr>
          <p:cNvPr id="14" name="Picture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5438" y="6083725"/>
            <a:ext cx="916759" cy="453600"/>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GB" sz="1400" kern="0">
                <a:solidFill>
                  <a:srgbClr val="000000"/>
                </a:solidFill>
                <a:latin typeface="Arial" panose="020B0604020202020204" pitchFamily="34" charset="0"/>
                <a:ea typeface="Arial Unicode MS" pitchFamily="34" charset="-128"/>
                <a:cs typeface="Arial Unicode MS" pitchFamily="34" charset="-128"/>
              </a:rPr>
              <a:t>Public</a:t>
            </a:r>
            <a:endParaRPr lang="en-GB" sz="1400" kern="0" dirty="0" err="1">
              <a:solidFill>
                <a:srgbClr val="000000"/>
              </a:solidFill>
              <a:latin typeface="Arial" panose="020B0604020202020204" pitchFamily="34" charset="0"/>
              <a:ea typeface="Arial Unicode MS" pitchFamily="34" charset="-128"/>
              <a:cs typeface="Arial Unicode MS" pitchFamily="34" charset="-128"/>
            </a:endParaRPr>
          </a:p>
        </p:txBody>
      </p:sp>
      <p:sp>
        <p:nvSpPr>
          <p:cNvPr id="15" name="Rectangle 14"/>
          <p:cNvSpPr/>
          <p:nvPr/>
        </p:nvSpPr>
        <p:spPr bwMode="gray">
          <a:xfrm>
            <a:off x="10717967" y="5759351"/>
            <a:ext cx="1153358" cy="777974"/>
          </a:xfrm>
          <a:prstGeom prst="rect">
            <a:avLst/>
          </a:prstGeom>
          <a:blipFill dpi="0" rotWithShape="1">
            <a:blip r:embed="rId5" cstate="email">
              <a:extLst>
                <a:ext uri="{28A0092B-C50C-407E-A947-70E740481C1C}">
                  <a14:useLocalDpi xmlns:a14="http://schemas.microsoft.com/office/drawing/2010/main"/>
                </a:ext>
              </a:extLst>
            </a:blip>
            <a:srcRect/>
            <a:stretch>
              <a:fillRect/>
            </a:stretch>
          </a:blipFill>
          <a:ln w="12700" cmpd="sng" algn="ctr">
            <a:no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767998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Pilot project: SAP ID Service</a:t>
            </a:r>
          </a:p>
        </p:txBody>
      </p:sp>
      <p:sp>
        <p:nvSpPr>
          <p:cNvPr id="4" name="Text Placeholder 3"/>
          <p:cNvSpPr>
            <a:spLocks noGrp="1"/>
          </p:cNvSpPr>
          <p:nvPr>
            <p:ph type="body" sz="quarter" idx="11"/>
          </p:nvPr>
        </p:nvSpPr>
        <p:spPr>
          <a:xfrm>
            <a:off x="323999" y="1503299"/>
            <a:ext cx="7889271" cy="4539691"/>
          </a:xfrm>
        </p:spPr>
        <p:txBody>
          <a:bodyPr/>
          <a:lstStyle/>
          <a:p>
            <a:pPr lvl="0"/>
            <a:r>
              <a:rPr lang="en-US" dirty="0"/>
              <a:t>Unified SAP web experience</a:t>
            </a:r>
          </a:p>
          <a:p>
            <a:pPr marL="342900" indent="-342900">
              <a:spcBef>
                <a:spcPts val="1000"/>
              </a:spcBef>
              <a:buFont typeface="Wingdings" charset="2"/>
              <a:buChar char="Ø"/>
            </a:pPr>
            <a:r>
              <a:rPr lang="en-US" b="0" dirty="0"/>
              <a:t>Solved problem: one SAP, many sites &amp; logins</a:t>
            </a:r>
          </a:p>
          <a:p>
            <a:pPr marL="342900" indent="-342900">
              <a:spcBef>
                <a:spcPts val="1000"/>
              </a:spcBef>
              <a:buFont typeface="Wingdings" charset="2"/>
              <a:buChar char="Ø"/>
            </a:pPr>
            <a:r>
              <a:rPr lang="en-US" b="0" dirty="0"/>
              <a:t>Single account for SAP web users</a:t>
            </a:r>
          </a:p>
          <a:p>
            <a:pPr marL="342900" indent="-342900">
              <a:spcBef>
                <a:spcPts val="1000"/>
              </a:spcBef>
              <a:buFont typeface="Wingdings" charset="2"/>
              <a:buChar char="Ø"/>
            </a:pPr>
            <a:r>
              <a:rPr lang="en-US" b="0" dirty="0"/>
              <a:t>Seamless sign-on to all SAP sites</a:t>
            </a:r>
          </a:p>
          <a:p>
            <a:pPr marL="342900" indent="-342900">
              <a:spcBef>
                <a:spcPts val="1000"/>
              </a:spcBef>
              <a:buFont typeface="Wingdings" charset="2"/>
              <a:buChar char="Ø"/>
            </a:pPr>
            <a:r>
              <a:rPr lang="en-US" b="0" dirty="0"/>
              <a:t>Social sign-on and integration with 3</a:t>
            </a:r>
            <a:r>
              <a:rPr lang="en-US" b="0" baseline="30000" dirty="0"/>
              <a:t>rd</a:t>
            </a:r>
            <a:r>
              <a:rPr lang="en-US" b="0" dirty="0"/>
              <a:t> party apps</a:t>
            </a:r>
          </a:p>
          <a:p>
            <a:pPr>
              <a:spcBef>
                <a:spcPts val="1800"/>
              </a:spcBef>
            </a:pPr>
            <a:r>
              <a:rPr lang="en-US" dirty="0"/>
              <a:t>Scale &amp; reliability (eventually, not part of MVP)</a:t>
            </a:r>
          </a:p>
          <a:p>
            <a:pPr marL="342900" lvl="1" indent="-342900">
              <a:spcBef>
                <a:spcPts val="1000"/>
              </a:spcBef>
              <a:buFont typeface="Wingdings" charset="2"/>
              <a:buChar char="Ø"/>
            </a:pPr>
            <a:r>
              <a:rPr lang="en-US" dirty="0"/>
              <a:t>Millions of users</a:t>
            </a:r>
          </a:p>
          <a:p>
            <a:pPr marL="342900" lvl="1" indent="-342900">
              <a:spcBef>
                <a:spcPts val="1000"/>
              </a:spcBef>
              <a:buFont typeface="Wingdings" charset="2"/>
              <a:buChar char="Ø"/>
            </a:pPr>
            <a:r>
              <a:rPr lang="en-US" dirty="0"/>
              <a:t>Needs to stay up, or nobody can log in to SAP sites</a:t>
            </a:r>
          </a:p>
          <a:p>
            <a:pPr marL="342900" lvl="1" indent="-342900">
              <a:spcBef>
                <a:spcPts val="1000"/>
              </a:spcBef>
              <a:buFont typeface="Wingdings" charset="2"/>
              <a:buChar char="Ø"/>
            </a:pPr>
            <a:r>
              <a:rPr lang="en-US" dirty="0"/>
              <a:t>SAP Cloud Identity product:</a:t>
            </a:r>
          </a:p>
          <a:p>
            <a:pPr marL="522900" lvl="2" indent="-342900">
              <a:spcBef>
                <a:spcPts val="1000"/>
              </a:spcBef>
              <a:buSzPct val="80000"/>
              <a:buFont typeface="Courier New" charset="0"/>
              <a:buChar char="o"/>
            </a:pPr>
            <a:r>
              <a:rPr lang="en-US" dirty="0"/>
              <a:t>Needs to stay up, or customers can’t access their cloud </a:t>
            </a:r>
            <a:br>
              <a:rPr lang="en-US" dirty="0"/>
            </a:br>
            <a:r>
              <a:rPr lang="en-US" dirty="0"/>
              <a:t>software</a:t>
            </a:r>
          </a:p>
          <a:p>
            <a:pPr lvl="2"/>
            <a:endParaRPr lang="en-US" dirty="0"/>
          </a:p>
        </p:txBody>
      </p:sp>
      <p:pic>
        <p:nvPicPr>
          <p:cNvPr id="3" name="Picture Placeholder 2"/>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tretch>
            <a:fillRect/>
          </a:stretch>
        </p:blipFill>
        <p:spPr>
          <a:xfrm>
            <a:off x="8621897" y="1507223"/>
            <a:ext cx="3247304" cy="4869084"/>
          </a:xfrm>
        </p:spPr>
      </p:pic>
    </p:spTree>
    <p:extLst>
      <p:ext uri="{BB962C8B-B14F-4D97-AF65-F5344CB8AC3E}">
        <p14:creationId xmlns:p14="http://schemas.microsoft.com/office/powerpoint/2010/main" val="180992753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It’s About the People</a:t>
            </a:r>
            <a:r>
              <a:rPr lang="en-US" dirty="0"/>
              <a:t>: SAP ID Service Project Team</a:t>
            </a:r>
          </a:p>
        </p:txBody>
      </p:sp>
      <p:sp>
        <p:nvSpPr>
          <p:cNvPr id="4" name="Text Placeholder 3"/>
          <p:cNvSpPr>
            <a:spLocks noGrp="1"/>
          </p:cNvSpPr>
          <p:nvPr>
            <p:ph type="body" sz="quarter" idx="11"/>
          </p:nvPr>
        </p:nvSpPr>
        <p:spPr>
          <a:xfrm>
            <a:off x="324000" y="1492296"/>
            <a:ext cx="4891689" cy="2754589"/>
          </a:xfrm>
        </p:spPr>
        <p:txBody>
          <a:bodyPr/>
          <a:lstStyle/>
          <a:p>
            <a:pPr lvl="0">
              <a:spcBef>
                <a:spcPts val="1200"/>
              </a:spcBef>
              <a:buSzPct val="100000"/>
            </a:pPr>
            <a:r>
              <a:rPr lang="en-US" dirty="0"/>
              <a:t>Cross-functional team of 12:</a:t>
            </a:r>
          </a:p>
          <a:p>
            <a:pPr marL="284400" indent="-284400">
              <a:spcBef>
                <a:spcPts val="600"/>
              </a:spcBef>
              <a:buFont typeface="Wingdings" charset="2"/>
              <a:buChar char="Ø"/>
            </a:pPr>
            <a:r>
              <a:rPr lang="en-US" b="0" dirty="0"/>
              <a:t>Product Owner</a:t>
            </a:r>
          </a:p>
          <a:p>
            <a:pPr marL="284400" indent="-284400">
              <a:spcBef>
                <a:spcPts val="600"/>
              </a:spcBef>
              <a:buFont typeface="Wingdings" charset="2"/>
              <a:buChar char="Ø"/>
            </a:pPr>
            <a:r>
              <a:rPr lang="en-US" b="0" dirty="0"/>
              <a:t>Scrum Master</a:t>
            </a:r>
            <a:endParaRPr lang="en-US" dirty="0"/>
          </a:p>
          <a:p>
            <a:pPr marL="284400" indent="-284400">
              <a:spcBef>
                <a:spcPts val="600"/>
              </a:spcBef>
              <a:buFont typeface="Wingdings" charset="2"/>
              <a:buChar char="Ø"/>
            </a:pPr>
            <a:r>
              <a:rPr lang="en-US" b="0" dirty="0"/>
              <a:t>UI / UX designers </a:t>
            </a:r>
          </a:p>
          <a:p>
            <a:pPr marL="284400" indent="-284400">
              <a:spcBef>
                <a:spcPts val="600"/>
              </a:spcBef>
              <a:buFont typeface="Wingdings" charset="2"/>
              <a:buChar char="Ø"/>
            </a:pPr>
            <a:r>
              <a:rPr lang="en-US" b="0" dirty="0"/>
              <a:t>Java developers &amp; architects (</a:t>
            </a:r>
            <a:r>
              <a:rPr lang="en-US" dirty="0" err="1"/>
              <a:t>Dev</a:t>
            </a:r>
            <a:r>
              <a:rPr lang="en-US" b="0" dirty="0"/>
              <a:t>)</a:t>
            </a:r>
          </a:p>
          <a:p>
            <a:pPr marL="284400" indent="-284400">
              <a:spcBef>
                <a:spcPts val="600"/>
              </a:spcBef>
              <a:buFont typeface="Wingdings" charset="2"/>
              <a:buChar char="Ø"/>
            </a:pPr>
            <a:r>
              <a:rPr lang="en-US" b="0" dirty="0"/>
              <a:t>Infrastructure engineers (</a:t>
            </a:r>
            <a:r>
              <a:rPr lang="en-US" dirty="0"/>
              <a:t>Ops</a:t>
            </a:r>
            <a:r>
              <a:rPr lang="en-US" b="0" dirty="0"/>
              <a:t>)</a:t>
            </a:r>
          </a:p>
          <a:p>
            <a:pPr marL="284400" indent="-284400">
              <a:spcBef>
                <a:spcPts val="600"/>
              </a:spcBef>
              <a:buFont typeface="Wingdings" charset="2"/>
              <a:buChar char="Ø"/>
            </a:pPr>
            <a:r>
              <a:rPr lang="en-US" b="0" dirty="0"/>
              <a:t>QA specialists</a:t>
            </a:r>
          </a:p>
          <a:p>
            <a:pPr lvl="0">
              <a:buSzPct val="100000"/>
            </a:pPr>
            <a:endParaRPr lang="en-US" b="0" dirty="0"/>
          </a:p>
          <a:p>
            <a:pPr lvl="2"/>
            <a:endParaRPr lang="en-US" dirty="0"/>
          </a:p>
        </p:txBody>
      </p:sp>
      <p:pic>
        <p:nvPicPr>
          <p:cNvPr id="3" name="Picture Placeholder 2"/>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a:xfrm>
            <a:off x="8753625" y="1591773"/>
            <a:ext cx="3115575" cy="4590653"/>
          </a:xfrm>
        </p:spPr>
      </p:pic>
      <p:sp>
        <p:nvSpPr>
          <p:cNvPr id="5" name="Text Placeholder 3"/>
          <p:cNvSpPr txBox="1">
            <a:spLocks/>
          </p:cNvSpPr>
          <p:nvPr/>
        </p:nvSpPr>
        <p:spPr bwMode="gray">
          <a:xfrm>
            <a:off x="4754412" y="3904884"/>
            <a:ext cx="3999213" cy="2277542"/>
          </a:xfrm>
          <a:prstGeom prst="rect">
            <a:avLst/>
          </a:prstGeom>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buSzPct val="100000"/>
            </a:pPr>
            <a:r>
              <a:rPr lang="en-US" dirty="0"/>
              <a:t>Geographically distributed:</a:t>
            </a:r>
          </a:p>
          <a:p>
            <a:pPr marL="284400" lvl="1" indent="-284400">
              <a:buFont typeface="Wingdings" charset="2"/>
              <a:buChar char="Ø"/>
            </a:pPr>
            <a:r>
              <a:rPr lang="en-US" dirty="0"/>
              <a:t>Germany</a:t>
            </a:r>
          </a:p>
          <a:p>
            <a:pPr marL="284400" lvl="1" indent="-284400">
              <a:buFont typeface="Wingdings" charset="2"/>
              <a:buChar char="Ø"/>
            </a:pPr>
            <a:r>
              <a:rPr lang="en-US" dirty="0"/>
              <a:t>Bulgaria</a:t>
            </a:r>
          </a:p>
          <a:p>
            <a:pPr marL="284400" lvl="1" indent="-284400">
              <a:buFont typeface="Wingdings" charset="2"/>
              <a:buChar char="Ø"/>
            </a:pPr>
            <a:r>
              <a:rPr lang="en-US" dirty="0"/>
              <a:t>UK</a:t>
            </a:r>
          </a:p>
          <a:p>
            <a:pPr marL="284400" lvl="1" indent="-284400">
              <a:buFont typeface="Wingdings" charset="2"/>
              <a:buChar char="Ø"/>
            </a:pPr>
            <a:r>
              <a:rPr lang="en-US" dirty="0"/>
              <a:t>Russia</a:t>
            </a:r>
          </a:p>
          <a:p>
            <a:pPr marL="284400" lvl="1" indent="-284400">
              <a:buFont typeface="Wingdings" charset="2"/>
              <a:buChar char="Ø"/>
            </a:pPr>
            <a:r>
              <a:rPr lang="en-US" dirty="0"/>
              <a:t>Israel</a:t>
            </a:r>
          </a:p>
          <a:p>
            <a:pPr lvl="2"/>
            <a:endParaRPr lang="en-US" dirty="0"/>
          </a:p>
        </p:txBody>
      </p:sp>
    </p:spTree>
    <p:extLst>
      <p:ext uri="{BB962C8B-B14F-4D97-AF65-F5344CB8AC3E}">
        <p14:creationId xmlns:p14="http://schemas.microsoft.com/office/powerpoint/2010/main" val="400025345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Task 1: Test Coverage</a:t>
            </a:r>
          </a:p>
        </p:txBody>
      </p:sp>
      <p:pic>
        <p:nvPicPr>
          <p:cNvPr id="7" name="Picture Placeholder 6"/>
          <p:cNvPicPr>
            <a:picLocks noGrp="1" noChangeAspect="1"/>
          </p:cNvPicPr>
          <p:nvPr>
            <p:ph type="pic" sz="quarter" idx="11"/>
          </p:nvPr>
        </p:nvPicPr>
        <p:blipFill rotWithShape="1">
          <a:blip r:embed="rId3" cstate="email">
            <a:extLst>
              <a:ext uri="{28A0092B-C50C-407E-A947-70E740481C1C}">
                <a14:useLocalDpi xmlns:a14="http://schemas.microsoft.com/office/drawing/2010/main"/>
              </a:ext>
            </a:extLst>
          </a:blip>
          <a:srcRect/>
          <a:stretch/>
        </p:blipFill>
        <p:spPr>
          <a:xfrm>
            <a:off x="324000" y="162946"/>
            <a:ext cx="11545200" cy="2094576"/>
          </a:xfrm>
        </p:spPr>
      </p:pic>
    </p:spTree>
    <p:extLst>
      <p:ext uri="{BB962C8B-B14F-4D97-AF65-F5344CB8AC3E}">
        <p14:creationId xmlns:p14="http://schemas.microsoft.com/office/powerpoint/2010/main" val="3909067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Cucumber: </a:t>
            </a:r>
            <a:r>
              <a:rPr lang="en-US" dirty="0" err="1"/>
              <a:t>Behaviour</a:t>
            </a:r>
            <a:r>
              <a:rPr lang="en-US" dirty="0"/>
              <a:t>-Driven Development</a:t>
            </a:r>
          </a:p>
        </p:txBody>
      </p:sp>
      <p:sp>
        <p:nvSpPr>
          <p:cNvPr id="4" name="Text Placeholder 3"/>
          <p:cNvSpPr>
            <a:spLocks noGrp="1"/>
          </p:cNvSpPr>
          <p:nvPr>
            <p:ph type="body" sz="quarter" idx="11"/>
          </p:nvPr>
        </p:nvSpPr>
        <p:spPr>
          <a:xfrm>
            <a:off x="324000" y="1576779"/>
            <a:ext cx="8224007" cy="2080821"/>
          </a:xfrm>
        </p:spPr>
        <p:txBody>
          <a:bodyPr/>
          <a:lstStyle/>
          <a:p>
            <a:pPr marL="342900" indent="-342900" fontAlgn="base">
              <a:spcBef>
                <a:spcPct val="50000"/>
              </a:spcBef>
              <a:spcAft>
                <a:spcPct val="0"/>
              </a:spcAft>
              <a:buClr>
                <a:srgbClr val="F0AB00"/>
              </a:buClr>
              <a:buFont typeface="Wingdings" charset="2"/>
              <a:buChar char="Ø"/>
            </a:pPr>
            <a:r>
              <a:rPr lang="en-GB" b="0" kern="0" dirty="0">
                <a:ea typeface="Arial Unicode MS" pitchFamily="34" charset="-128"/>
                <a:cs typeface="Arial Unicode MS" pitchFamily="34" charset="-128"/>
              </a:rPr>
              <a:t>Describe, communicate and document system behaviour before a single line of code is written.</a:t>
            </a:r>
          </a:p>
          <a:p>
            <a:pPr marL="342900" indent="-342900" fontAlgn="base">
              <a:spcBef>
                <a:spcPct val="50000"/>
              </a:spcBef>
              <a:spcAft>
                <a:spcPct val="0"/>
              </a:spcAft>
              <a:buClr>
                <a:srgbClr val="F0AB00"/>
              </a:buClr>
              <a:buFont typeface="Wingdings" charset="2"/>
              <a:buChar char="Ø"/>
            </a:pPr>
            <a:r>
              <a:rPr lang="en-GB" b="0" kern="0" dirty="0">
                <a:ea typeface="Arial Unicode MS" pitchFamily="34" charset="-128"/>
                <a:cs typeface="Arial Unicode MS" pitchFamily="34" charset="-128"/>
              </a:rPr>
              <a:t>Product Owner collaborates with QA and Development.</a:t>
            </a:r>
          </a:p>
          <a:p>
            <a:pPr marL="342900" indent="-342900" fontAlgn="base">
              <a:spcBef>
                <a:spcPct val="50000"/>
              </a:spcBef>
              <a:spcAft>
                <a:spcPct val="0"/>
              </a:spcAft>
              <a:buClr>
                <a:srgbClr val="F0AB00"/>
              </a:buClr>
              <a:buFont typeface="Wingdings" charset="2"/>
              <a:buChar char="Ø"/>
            </a:pPr>
            <a:endParaRPr lang="en-GB" b="0" kern="0" dirty="0">
              <a:ea typeface="Arial Unicode MS" pitchFamily="34" charset="-128"/>
              <a:cs typeface="Arial Unicode MS" pitchFamily="34" charset="-128"/>
            </a:endParaRPr>
          </a:p>
          <a:p>
            <a:pPr marL="342900" indent="-342900" fontAlgn="base">
              <a:spcBef>
                <a:spcPct val="50000"/>
              </a:spcBef>
              <a:spcAft>
                <a:spcPct val="0"/>
              </a:spcAft>
              <a:buClr>
                <a:srgbClr val="F0AB00"/>
              </a:buClr>
              <a:buFont typeface="Wingdings" charset="2"/>
              <a:buChar char="Ø"/>
            </a:pPr>
            <a:r>
              <a:rPr lang="en-GB" b="0" kern="0" dirty="0">
                <a:ea typeface="Arial Unicode MS" pitchFamily="34" charset="-128"/>
                <a:cs typeface="Arial Unicode MS" pitchFamily="34" charset="-128"/>
              </a:rPr>
              <a:t>User stories for the backlog are written in Gherkin:</a:t>
            </a:r>
          </a:p>
          <a:p>
            <a:pPr marL="342900" indent="-342900" fontAlgn="base">
              <a:spcBef>
                <a:spcPct val="50000"/>
              </a:spcBef>
              <a:spcAft>
                <a:spcPct val="0"/>
              </a:spcAft>
              <a:buClr>
                <a:srgbClr val="F0AB00"/>
              </a:buClr>
              <a:buFont typeface="Wingdings" charset="2"/>
              <a:buChar char="Ø"/>
            </a:pPr>
            <a:endParaRPr lang="en-GB" b="0" kern="0" dirty="0">
              <a:ea typeface="Arial Unicode MS" pitchFamily="34" charset="-128"/>
              <a:cs typeface="Arial Unicode MS" pitchFamily="34" charset="-128"/>
            </a:endParaRPr>
          </a:p>
          <a:p>
            <a:pPr marL="342900" indent="-342900" fontAlgn="base">
              <a:spcBef>
                <a:spcPct val="50000"/>
              </a:spcBef>
              <a:spcAft>
                <a:spcPct val="0"/>
              </a:spcAft>
              <a:buClr>
                <a:srgbClr val="F0AB00"/>
              </a:buClr>
              <a:buFont typeface="Wingdings" charset="2"/>
              <a:buChar char="Ø"/>
            </a:pPr>
            <a:endParaRPr lang="en-GB" b="0" kern="0" dirty="0">
              <a:ea typeface="Arial Unicode MS" pitchFamily="34" charset="-128"/>
              <a:cs typeface="Arial Unicode MS" pitchFamily="34" charset="-128"/>
            </a:endParaRPr>
          </a:p>
          <a:p>
            <a:pPr marL="342900" indent="-342900" fontAlgn="base">
              <a:spcBef>
                <a:spcPct val="50000"/>
              </a:spcBef>
              <a:spcAft>
                <a:spcPct val="0"/>
              </a:spcAft>
              <a:buClr>
                <a:srgbClr val="F0AB00"/>
              </a:buClr>
              <a:buFont typeface="Wingdings" charset="2"/>
              <a:buChar char="Ø"/>
            </a:pPr>
            <a:endParaRPr lang="en-GB" b="0" kern="0" dirty="0">
              <a:ea typeface="Arial Unicode MS" pitchFamily="34" charset="-128"/>
              <a:cs typeface="Arial Unicode MS" pitchFamily="34" charset="-128"/>
            </a:endParaRPr>
          </a:p>
          <a:p>
            <a:pPr marL="342900" indent="-342900" fontAlgn="base">
              <a:spcBef>
                <a:spcPct val="50000"/>
              </a:spcBef>
              <a:spcAft>
                <a:spcPct val="0"/>
              </a:spcAft>
              <a:buClr>
                <a:srgbClr val="F0AB00"/>
              </a:buClr>
              <a:buFont typeface="Wingdings" charset="2"/>
              <a:buChar char="Ø"/>
            </a:pPr>
            <a:endParaRPr lang="en-GB" b="0" kern="0" dirty="0">
              <a:ea typeface="Arial Unicode MS" pitchFamily="34" charset="-128"/>
              <a:cs typeface="Arial Unicode MS" pitchFamily="34" charset="-128"/>
            </a:endParaRPr>
          </a:p>
          <a:p>
            <a:pPr marL="342900" indent="-342900" fontAlgn="base">
              <a:spcBef>
                <a:spcPct val="50000"/>
              </a:spcBef>
              <a:spcAft>
                <a:spcPct val="0"/>
              </a:spcAft>
              <a:buClr>
                <a:srgbClr val="F0AB00"/>
              </a:buClr>
              <a:buFont typeface="Wingdings" charset="2"/>
              <a:buChar char="Ø"/>
            </a:pPr>
            <a:endParaRPr lang="en-GB" b="0" kern="0" dirty="0">
              <a:ea typeface="Arial Unicode MS" pitchFamily="34" charset="-128"/>
              <a:cs typeface="Arial Unicode MS" pitchFamily="34" charset="-128"/>
            </a:endParaRPr>
          </a:p>
          <a:p>
            <a:pPr marL="342900" indent="-342900" fontAlgn="base">
              <a:spcBef>
                <a:spcPct val="50000"/>
              </a:spcBef>
              <a:spcAft>
                <a:spcPct val="0"/>
              </a:spcAft>
              <a:buClr>
                <a:srgbClr val="F0AB00"/>
              </a:buClr>
              <a:buFont typeface="Wingdings" charset="2"/>
              <a:buChar char="Ø"/>
            </a:pPr>
            <a:endParaRPr lang="en-GB" b="0" kern="0" dirty="0">
              <a:ea typeface="Arial Unicode MS" pitchFamily="34" charset="-128"/>
              <a:cs typeface="Arial Unicode MS" pitchFamily="34" charset="-128"/>
            </a:endParaRPr>
          </a:p>
        </p:txBody>
      </p:sp>
      <p:pic>
        <p:nvPicPr>
          <p:cNvPr id="6" name="Picture Placeholder 5"/>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tretch>
            <a:fillRect/>
          </a:stretch>
        </p:blipFill>
        <p:spPr>
          <a:xfrm>
            <a:off x="8696173" y="1576779"/>
            <a:ext cx="2868330" cy="4303323"/>
          </a:xfrm>
          <a:prstGeom prst="rect">
            <a:avLst/>
          </a:prstGeom>
        </p:spPr>
      </p:pic>
      <p:sp>
        <p:nvSpPr>
          <p:cNvPr id="7" name="TextBox 6"/>
          <p:cNvSpPr txBox="1"/>
          <p:nvPr/>
        </p:nvSpPr>
        <p:spPr>
          <a:xfrm>
            <a:off x="1365256" y="3657600"/>
            <a:ext cx="6141493" cy="2442599"/>
          </a:xfrm>
          <a:prstGeom prst="rect">
            <a:avLst/>
          </a:prstGeom>
          <a:noFill/>
          <a:ln>
            <a:solidFill>
              <a:schemeClr val="accent1"/>
            </a:solidFill>
          </a:ln>
        </p:spPr>
        <p:txBody>
          <a:bodyPr wrap="square" lIns="36008" tIns="36008" rIns="36008" bIns="36008" rtlCol="0">
            <a:spAutoFit/>
          </a:bodyPr>
          <a:lstStyle/>
          <a:p>
            <a:r>
              <a:rPr lang="en-GB" sz="1400" b="1" dirty="0">
                <a:solidFill>
                  <a:schemeClr val="accent4">
                    <a:lumMod val="60000"/>
                    <a:lumOff val="40000"/>
                  </a:schemeClr>
                </a:solidFill>
                <a:latin typeface="Lucida Console" pitchFamily="49" charset="0"/>
              </a:rPr>
              <a:t>@</a:t>
            </a:r>
            <a:r>
              <a:rPr lang="en-GB" sz="1400" b="1" dirty="0" err="1">
                <a:solidFill>
                  <a:schemeClr val="accent4">
                    <a:lumMod val="60000"/>
                    <a:lumOff val="40000"/>
                  </a:schemeClr>
                </a:solidFill>
                <a:latin typeface="Lucida Console" pitchFamily="49" charset="0"/>
              </a:rPr>
              <a:t>UserStory</a:t>
            </a:r>
            <a:r>
              <a:rPr lang="en-GB" sz="1400" b="1" dirty="0">
                <a:solidFill>
                  <a:schemeClr val="accent4">
                    <a:lumMod val="60000"/>
                    <a:lumOff val="40000"/>
                  </a:schemeClr>
                </a:solidFill>
                <a:latin typeface="Lucida Console" pitchFamily="49" charset="0"/>
              </a:rPr>
              <a:t>(“SAPID-1522”)</a:t>
            </a:r>
          </a:p>
          <a:p>
            <a:r>
              <a:rPr lang="en-GB" sz="1400" b="1" dirty="0">
                <a:solidFill>
                  <a:schemeClr val="accent1">
                    <a:lumMod val="60000"/>
                    <a:lumOff val="40000"/>
                  </a:schemeClr>
                </a:solidFill>
                <a:latin typeface="Lucida Console" pitchFamily="49" charset="0"/>
              </a:rPr>
              <a:t>Scenario: Log on a user trying to access their profile</a:t>
            </a:r>
          </a:p>
          <a:p>
            <a:endParaRPr lang="en-GB" sz="1400" b="1" dirty="0">
              <a:solidFill>
                <a:srgbClr val="990000"/>
              </a:solidFill>
              <a:latin typeface="Lucida Console" pitchFamily="49" charset="0"/>
            </a:endParaRPr>
          </a:p>
          <a:p>
            <a:r>
              <a:rPr lang="en-GB" sz="1400" b="1" dirty="0">
                <a:latin typeface="Lucida Console" pitchFamily="49" charset="0"/>
              </a:rPr>
              <a:t>  Given </a:t>
            </a:r>
            <a:r>
              <a:rPr lang="en-GB" sz="1400" b="1" dirty="0">
                <a:solidFill>
                  <a:schemeClr val="accent1">
                    <a:lumMod val="60000"/>
                    <a:lumOff val="40000"/>
                  </a:schemeClr>
                </a:solidFill>
                <a:latin typeface="Lucida Console" pitchFamily="49" charset="0"/>
              </a:rPr>
              <a:t>I am a registered user </a:t>
            </a:r>
          </a:p>
          <a:p>
            <a:endParaRPr lang="en-GB" sz="1400" b="1" dirty="0">
              <a:latin typeface="Lucida Console" pitchFamily="49" charset="0"/>
            </a:endParaRPr>
          </a:p>
          <a:p>
            <a:r>
              <a:rPr lang="en-GB" sz="1400" b="1" dirty="0">
                <a:latin typeface="Lucida Console" pitchFamily="49" charset="0"/>
              </a:rPr>
              <a:t>  When </a:t>
            </a:r>
            <a:r>
              <a:rPr lang="en-GB" sz="1400" b="1" dirty="0">
                <a:solidFill>
                  <a:schemeClr val="accent1">
                    <a:lumMod val="60000"/>
                    <a:lumOff val="40000"/>
                  </a:schemeClr>
                </a:solidFill>
                <a:latin typeface="Lucida Console" pitchFamily="49" charset="0"/>
              </a:rPr>
              <a:t>I try to access my SAP ID Service profile</a:t>
            </a:r>
          </a:p>
          <a:p>
            <a:r>
              <a:rPr lang="en-GB" sz="1400" b="1" dirty="0">
                <a:latin typeface="Lucida Console" pitchFamily="49" charset="0"/>
              </a:rPr>
              <a:t>  Then </a:t>
            </a:r>
            <a:r>
              <a:rPr lang="en-GB" sz="1400" b="1" dirty="0">
                <a:solidFill>
                  <a:schemeClr val="accent1">
                    <a:lumMod val="60000"/>
                    <a:lumOff val="40000"/>
                  </a:schemeClr>
                </a:solidFill>
                <a:latin typeface="Lucida Console" pitchFamily="49" charset="0"/>
              </a:rPr>
              <a:t>I should see the “SAP ID Service" login overlay</a:t>
            </a:r>
          </a:p>
          <a:p>
            <a:endParaRPr lang="en-GB" sz="1400" b="1" dirty="0">
              <a:latin typeface="Lucida Console" pitchFamily="49" charset="0"/>
            </a:endParaRPr>
          </a:p>
          <a:p>
            <a:r>
              <a:rPr lang="en-GB" sz="1400" b="1" dirty="0">
                <a:latin typeface="Lucida Console" pitchFamily="49" charset="0"/>
              </a:rPr>
              <a:t>  When </a:t>
            </a:r>
            <a:r>
              <a:rPr lang="en-GB" sz="1400" b="1" dirty="0">
                <a:solidFill>
                  <a:schemeClr val="accent1">
                    <a:lumMod val="60000"/>
                    <a:lumOff val="40000"/>
                  </a:schemeClr>
                </a:solidFill>
                <a:latin typeface="Lucida Console" pitchFamily="49" charset="0"/>
              </a:rPr>
              <a:t>I login using my valid credentials</a:t>
            </a:r>
          </a:p>
          <a:p>
            <a:r>
              <a:rPr lang="en-GB" sz="1400" b="1" dirty="0">
                <a:latin typeface="Lucida Console" pitchFamily="49" charset="0"/>
              </a:rPr>
              <a:t>  Then </a:t>
            </a:r>
            <a:r>
              <a:rPr lang="en-GB" sz="1400" b="1" dirty="0">
                <a:solidFill>
                  <a:schemeClr val="accent1">
                    <a:lumMod val="60000"/>
                    <a:lumOff val="40000"/>
                  </a:schemeClr>
                </a:solidFill>
                <a:latin typeface="Lucida Console" pitchFamily="49" charset="0"/>
              </a:rPr>
              <a:t>I am logged in</a:t>
            </a:r>
          </a:p>
          <a:p>
            <a:r>
              <a:rPr lang="en-GB" sz="1400" b="1" dirty="0">
                <a:latin typeface="Lucida Console" pitchFamily="49" charset="0"/>
              </a:rPr>
              <a:t>  And </a:t>
            </a:r>
            <a:r>
              <a:rPr lang="en-GB" sz="1400" b="1" dirty="0">
                <a:solidFill>
                  <a:schemeClr val="accent1">
                    <a:lumMod val="60000"/>
                    <a:lumOff val="40000"/>
                  </a:schemeClr>
                </a:solidFill>
                <a:latin typeface="Lucida Console" pitchFamily="49" charset="0"/>
              </a:rPr>
              <a:t>the user profile page is displayed</a:t>
            </a:r>
          </a:p>
        </p:txBody>
      </p:sp>
    </p:spTree>
    <p:extLst>
      <p:ext uri="{BB962C8B-B14F-4D97-AF65-F5344CB8AC3E}">
        <p14:creationId xmlns:p14="http://schemas.microsoft.com/office/powerpoint/2010/main" val="245572215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Gherkin: Automated Tests &amp; Documentation</a:t>
            </a:r>
          </a:p>
        </p:txBody>
      </p:sp>
      <p:sp>
        <p:nvSpPr>
          <p:cNvPr id="4" name="Text Placeholder 3"/>
          <p:cNvSpPr>
            <a:spLocks noGrp="1"/>
          </p:cNvSpPr>
          <p:nvPr>
            <p:ph type="body" sz="quarter" idx="11"/>
          </p:nvPr>
        </p:nvSpPr>
        <p:spPr>
          <a:xfrm>
            <a:off x="4656297" y="3972551"/>
            <a:ext cx="7212904" cy="1974572"/>
          </a:xfrm>
          <a:ln>
            <a:solidFill>
              <a:schemeClr val="accent1"/>
            </a:solidFill>
          </a:ln>
        </p:spPr>
        <p:txBody>
          <a:bodyPr vert="horz" lIns="72000" tIns="72000" rIns="36008" bIns="72000" rtlCol="0">
            <a:noAutofit/>
          </a:bodyPr>
          <a:lstStyle/>
          <a:p>
            <a:pPr>
              <a:spcBef>
                <a:spcPts val="300"/>
              </a:spcBef>
            </a:pPr>
            <a:r>
              <a:rPr lang="en-GB" sz="1300" dirty="0">
                <a:latin typeface="Lucida Console" pitchFamily="49" charset="0"/>
              </a:rPr>
              <a:t>@When(</a:t>
            </a:r>
            <a:r>
              <a:rPr lang="en-GB" sz="1300" dirty="0">
                <a:solidFill>
                  <a:schemeClr val="accent1">
                    <a:lumMod val="60000"/>
                    <a:lumOff val="40000"/>
                  </a:schemeClr>
                </a:solidFill>
                <a:latin typeface="Lucida Console" pitchFamily="49" charset="0"/>
              </a:rPr>
              <a:t>"^I login using my valid credentials$"</a:t>
            </a:r>
            <a:r>
              <a:rPr lang="en-GB" sz="1300" dirty="0">
                <a:latin typeface="Lucida Console" pitchFamily="49" charset="0"/>
              </a:rPr>
              <a:t>)</a:t>
            </a:r>
          </a:p>
          <a:p>
            <a:pPr>
              <a:spcBef>
                <a:spcPts val="0"/>
              </a:spcBef>
            </a:pPr>
            <a:r>
              <a:rPr lang="en-GB" sz="1300" dirty="0">
                <a:latin typeface="Lucida Console" pitchFamily="49" charset="0"/>
              </a:rPr>
              <a:t>public </a:t>
            </a:r>
            <a:r>
              <a:rPr lang="en-GB" sz="1300" dirty="0">
                <a:solidFill>
                  <a:schemeClr val="tx2">
                    <a:lumMod val="40000"/>
                    <a:lumOff val="60000"/>
                  </a:schemeClr>
                </a:solidFill>
                <a:latin typeface="Lucida Console" pitchFamily="49" charset="0"/>
              </a:rPr>
              <a:t>void</a:t>
            </a:r>
            <a:r>
              <a:rPr lang="en-GB" sz="1300" dirty="0">
                <a:latin typeface="Lucida Console" pitchFamily="49" charset="0"/>
              </a:rPr>
              <a:t> </a:t>
            </a:r>
            <a:r>
              <a:rPr lang="en-GB" sz="1300" dirty="0" err="1">
                <a:solidFill>
                  <a:srgbClr val="92D050"/>
                </a:solidFill>
                <a:latin typeface="Lucida Console" pitchFamily="49" charset="0"/>
              </a:rPr>
              <a:t>login_using_valid_credentials</a:t>
            </a:r>
            <a:r>
              <a:rPr lang="en-GB" sz="1300" dirty="0">
                <a:latin typeface="Lucida Console" pitchFamily="49" charset="0"/>
              </a:rPr>
              <a:t>() {</a:t>
            </a:r>
          </a:p>
          <a:p>
            <a:pPr marL="360072">
              <a:spcBef>
                <a:spcPts val="0"/>
              </a:spcBef>
            </a:pPr>
            <a:endParaRPr lang="en-GB" sz="1300" dirty="0">
              <a:latin typeface="Lucida Console" pitchFamily="49" charset="0"/>
            </a:endParaRPr>
          </a:p>
          <a:p>
            <a:pPr marL="360072">
              <a:spcBef>
                <a:spcPts val="0"/>
              </a:spcBef>
            </a:pPr>
            <a:r>
              <a:rPr lang="en-GB" sz="1300" dirty="0">
                <a:latin typeface="Lucida Console" pitchFamily="49" charset="0"/>
              </a:rPr>
              <a:t>String </a:t>
            </a:r>
            <a:r>
              <a:rPr lang="en-GB" sz="1300" dirty="0" err="1">
                <a:latin typeface="Lucida Console" pitchFamily="49" charset="0"/>
              </a:rPr>
              <a:t>loginName</a:t>
            </a:r>
            <a:r>
              <a:rPr lang="en-GB" sz="1300" dirty="0">
                <a:latin typeface="Lucida Console" pitchFamily="49" charset="0"/>
              </a:rPr>
              <a:t> = </a:t>
            </a:r>
            <a:r>
              <a:rPr lang="en-GB" sz="1300" dirty="0" err="1">
                <a:solidFill>
                  <a:schemeClr val="accent5">
                    <a:lumMod val="60000"/>
                    <a:lumOff val="40000"/>
                  </a:schemeClr>
                </a:solidFill>
                <a:latin typeface="Lucida Console" pitchFamily="49" charset="0"/>
              </a:rPr>
              <a:t>getTestUserProfile</a:t>
            </a:r>
            <a:r>
              <a:rPr lang="en-GB" sz="1300" dirty="0">
                <a:latin typeface="Lucida Console" pitchFamily="49" charset="0"/>
              </a:rPr>
              <a:t>().</a:t>
            </a:r>
            <a:r>
              <a:rPr lang="en-GB" sz="1300" dirty="0">
                <a:solidFill>
                  <a:schemeClr val="accent5">
                    <a:lumMod val="60000"/>
                    <a:lumOff val="40000"/>
                  </a:schemeClr>
                </a:solidFill>
                <a:latin typeface="Lucida Console" pitchFamily="49" charset="0"/>
              </a:rPr>
              <a:t>get</a:t>
            </a:r>
            <a:r>
              <a:rPr lang="en-GB" sz="1300" dirty="0">
                <a:latin typeface="Lucida Console" pitchFamily="49" charset="0"/>
              </a:rPr>
              <a:t>(</a:t>
            </a:r>
            <a:r>
              <a:rPr lang="en-GB" sz="1300" dirty="0">
                <a:solidFill>
                  <a:schemeClr val="accent5">
                    <a:lumMod val="60000"/>
                    <a:lumOff val="40000"/>
                  </a:schemeClr>
                </a:solidFill>
                <a:latin typeface="Lucida Console" pitchFamily="49" charset="0"/>
              </a:rPr>
              <a:t>USER_PROFILE_ID</a:t>
            </a:r>
            <a:r>
              <a:rPr lang="en-GB" sz="1300" dirty="0">
                <a:latin typeface="Lucida Console" pitchFamily="49" charset="0"/>
              </a:rPr>
              <a:t>);</a:t>
            </a:r>
          </a:p>
          <a:p>
            <a:pPr marL="360072">
              <a:spcBef>
                <a:spcPts val="0"/>
              </a:spcBef>
            </a:pPr>
            <a:endParaRPr lang="en-GB" sz="1300" dirty="0">
              <a:latin typeface="Lucida Console" pitchFamily="49" charset="0"/>
            </a:endParaRPr>
          </a:p>
          <a:p>
            <a:pPr marL="360072">
              <a:spcBef>
                <a:spcPts val="0"/>
              </a:spcBef>
            </a:pPr>
            <a:r>
              <a:rPr lang="en-GB" sz="1300" dirty="0">
                <a:latin typeface="Lucida Console" pitchFamily="49" charset="0"/>
              </a:rPr>
              <a:t>String password = </a:t>
            </a:r>
            <a:r>
              <a:rPr lang="en-GB" sz="1300" dirty="0" err="1">
                <a:solidFill>
                  <a:schemeClr val="accent5">
                    <a:lumMod val="60000"/>
                    <a:lumOff val="40000"/>
                  </a:schemeClr>
                </a:solidFill>
                <a:latin typeface="Lucida Console" pitchFamily="49" charset="0"/>
              </a:rPr>
              <a:t>getTestUserProfile</a:t>
            </a:r>
            <a:r>
              <a:rPr lang="en-GB" sz="1300" dirty="0">
                <a:latin typeface="Lucida Console" pitchFamily="49" charset="0"/>
              </a:rPr>
              <a:t>().</a:t>
            </a:r>
            <a:r>
              <a:rPr lang="en-GB" sz="1300" dirty="0">
                <a:solidFill>
                  <a:schemeClr val="accent5">
                    <a:lumMod val="60000"/>
                    <a:lumOff val="40000"/>
                  </a:schemeClr>
                </a:solidFill>
                <a:latin typeface="Lucida Console" pitchFamily="49" charset="0"/>
              </a:rPr>
              <a:t>get</a:t>
            </a:r>
            <a:r>
              <a:rPr lang="en-GB" sz="1300" dirty="0">
                <a:latin typeface="Lucida Console" pitchFamily="49" charset="0"/>
              </a:rPr>
              <a:t>(</a:t>
            </a:r>
            <a:r>
              <a:rPr lang="en-GB" sz="1300" dirty="0">
                <a:solidFill>
                  <a:schemeClr val="accent5">
                    <a:lumMod val="60000"/>
                    <a:lumOff val="40000"/>
                  </a:schemeClr>
                </a:solidFill>
                <a:latin typeface="Lucida Console" pitchFamily="49" charset="0"/>
              </a:rPr>
              <a:t>USER_PROFILE_PASSWORD</a:t>
            </a:r>
            <a:r>
              <a:rPr lang="en-GB" sz="1300" dirty="0">
                <a:latin typeface="Lucida Console" pitchFamily="49" charset="0"/>
              </a:rPr>
              <a:t>); </a:t>
            </a:r>
          </a:p>
          <a:p>
            <a:pPr marL="360072">
              <a:spcBef>
                <a:spcPts val="0"/>
              </a:spcBef>
            </a:pPr>
            <a:endParaRPr lang="en-GB" sz="1300" dirty="0">
              <a:latin typeface="Lucida Console" pitchFamily="49" charset="0"/>
            </a:endParaRPr>
          </a:p>
          <a:p>
            <a:pPr marL="360072">
              <a:spcBef>
                <a:spcPts val="0"/>
              </a:spcBef>
            </a:pPr>
            <a:r>
              <a:rPr lang="en-GB" sz="1300" dirty="0">
                <a:latin typeface="Lucida Console" pitchFamily="49" charset="0"/>
              </a:rPr>
              <a:t>((</a:t>
            </a:r>
            <a:r>
              <a:rPr lang="en-GB" sz="1300" dirty="0" err="1">
                <a:latin typeface="Lucida Console" pitchFamily="49" charset="0"/>
              </a:rPr>
              <a:t>LoginPage</a:t>
            </a:r>
            <a:r>
              <a:rPr lang="en-GB" sz="1300" dirty="0">
                <a:latin typeface="Lucida Console" pitchFamily="49" charset="0"/>
              </a:rPr>
              <a:t>) </a:t>
            </a:r>
            <a:r>
              <a:rPr lang="en-GB" sz="1300" dirty="0" err="1">
                <a:solidFill>
                  <a:schemeClr val="accent5">
                    <a:lumMod val="60000"/>
                    <a:lumOff val="40000"/>
                  </a:schemeClr>
                </a:solidFill>
                <a:latin typeface="Lucida Console" pitchFamily="49" charset="0"/>
              </a:rPr>
              <a:t>getWebPage</a:t>
            </a:r>
            <a:r>
              <a:rPr lang="en-GB" sz="1300" dirty="0">
                <a:latin typeface="Lucida Console" pitchFamily="49" charset="0"/>
              </a:rPr>
              <a:t>()).</a:t>
            </a:r>
            <a:r>
              <a:rPr lang="en-GB" sz="1300" dirty="0">
                <a:solidFill>
                  <a:schemeClr val="accent5">
                    <a:lumMod val="60000"/>
                    <a:lumOff val="40000"/>
                  </a:schemeClr>
                </a:solidFill>
                <a:latin typeface="Lucida Console" pitchFamily="49" charset="0"/>
              </a:rPr>
              <a:t>login</a:t>
            </a:r>
            <a:r>
              <a:rPr lang="en-GB" sz="1300" dirty="0">
                <a:latin typeface="Lucida Console" pitchFamily="49" charset="0"/>
              </a:rPr>
              <a:t>(</a:t>
            </a:r>
            <a:r>
              <a:rPr lang="en-GB" sz="1300" dirty="0" err="1">
                <a:latin typeface="Lucida Console" pitchFamily="49" charset="0"/>
              </a:rPr>
              <a:t>loginName</a:t>
            </a:r>
            <a:r>
              <a:rPr lang="en-GB" sz="1300" dirty="0">
                <a:latin typeface="Lucida Console" pitchFamily="49" charset="0"/>
              </a:rPr>
              <a:t>, password);</a:t>
            </a:r>
          </a:p>
          <a:p>
            <a:pPr>
              <a:spcBef>
                <a:spcPts val="0"/>
              </a:spcBef>
            </a:pPr>
            <a:r>
              <a:rPr lang="en-GB" sz="1300" dirty="0">
                <a:latin typeface="Lucida Console" pitchFamily="49" charset="0"/>
              </a:rPr>
              <a:t>}</a:t>
            </a:r>
          </a:p>
        </p:txBody>
      </p:sp>
      <p:sp>
        <p:nvSpPr>
          <p:cNvPr id="5" name="TextBox 4"/>
          <p:cNvSpPr txBox="1"/>
          <p:nvPr/>
        </p:nvSpPr>
        <p:spPr>
          <a:xfrm>
            <a:off x="6144936" y="1423151"/>
            <a:ext cx="5724264" cy="2346009"/>
          </a:xfrm>
          <a:prstGeom prst="rect">
            <a:avLst/>
          </a:prstGeom>
          <a:noFill/>
          <a:ln>
            <a:solidFill>
              <a:schemeClr val="accent1"/>
            </a:solidFill>
          </a:ln>
        </p:spPr>
        <p:txBody>
          <a:bodyPr wrap="square" lIns="72000" tIns="72000" rIns="0" bIns="36000" rtlCol="0">
            <a:spAutoFit/>
          </a:bodyPr>
          <a:lstStyle/>
          <a:p>
            <a:pPr>
              <a:spcBef>
                <a:spcPts val="600"/>
              </a:spcBef>
            </a:pPr>
            <a:r>
              <a:rPr lang="en-GB" sz="1300" dirty="0">
                <a:solidFill>
                  <a:schemeClr val="accent4">
                    <a:lumMod val="60000"/>
                    <a:lumOff val="40000"/>
                  </a:schemeClr>
                </a:solidFill>
                <a:latin typeface="Lucida Console" pitchFamily="49" charset="0"/>
              </a:rPr>
              <a:t>@</a:t>
            </a:r>
            <a:r>
              <a:rPr lang="en-GB" sz="1300" dirty="0" err="1">
                <a:solidFill>
                  <a:schemeClr val="accent4">
                    <a:lumMod val="60000"/>
                    <a:lumOff val="40000"/>
                  </a:schemeClr>
                </a:solidFill>
                <a:latin typeface="Lucida Console" pitchFamily="49" charset="0"/>
              </a:rPr>
              <a:t>UserStory</a:t>
            </a:r>
            <a:r>
              <a:rPr lang="en-GB" sz="1300" dirty="0">
                <a:solidFill>
                  <a:schemeClr val="accent4">
                    <a:lumMod val="60000"/>
                    <a:lumOff val="40000"/>
                  </a:schemeClr>
                </a:solidFill>
                <a:latin typeface="Lucida Console" pitchFamily="49" charset="0"/>
              </a:rPr>
              <a:t>(“SAPID-1522”)</a:t>
            </a:r>
          </a:p>
          <a:p>
            <a:r>
              <a:rPr lang="en-GB" sz="1300" dirty="0">
                <a:solidFill>
                  <a:schemeClr val="accent1">
                    <a:lumMod val="60000"/>
                    <a:lumOff val="40000"/>
                  </a:schemeClr>
                </a:solidFill>
                <a:latin typeface="Lucida Console" pitchFamily="49" charset="0"/>
              </a:rPr>
              <a:t>Scenario: Log on a user trying to access their profile</a:t>
            </a:r>
          </a:p>
          <a:p>
            <a:endParaRPr lang="en-GB" sz="1300" dirty="0">
              <a:solidFill>
                <a:srgbClr val="990000"/>
              </a:solidFill>
              <a:latin typeface="Lucida Console" pitchFamily="49" charset="0"/>
            </a:endParaRPr>
          </a:p>
          <a:p>
            <a:r>
              <a:rPr lang="en-GB" sz="1300" dirty="0">
                <a:latin typeface="Lucida Console" pitchFamily="49" charset="0"/>
              </a:rPr>
              <a:t>  Given </a:t>
            </a:r>
            <a:r>
              <a:rPr lang="en-GB" sz="1300" dirty="0">
                <a:solidFill>
                  <a:schemeClr val="accent1">
                    <a:lumMod val="60000"/>
                    <a:lumOff val="40000"/>
                  </a:schemeClr>
                </a:solidFill>
                <a:latin typeface="Lucida Console" pitchFamily="49" charset="0"/>
              </a:rPr>
              <a:t>I am a registered user </a:t>
            </a:r>
          </a:p>
          <a:p>
            <a:endParaRPr lang="en-GB" sz="1300" dirty="0">
              <a:latin typeface="Lucida Console" pitchFamily="49" charset="0"/>
            </a:endParaRPr>
          </a:p>
          <a:p>
            <a:r>
              <a:rPr lang="en-GB" sz="1300" dirty="0">
                <a:latin typeface="Lucida Console" pitchFamily="49" charset="0"/>
              </a:rPr>
              <a:t>  When </a:t>
            </a:r>
            <a:r>
              <a:rPr lang="en-GB" sz="1300" dirty="0">
                <a:solidFill>
                  <a:schemeClr val="accent1">
                    <a:lumMod val="60000"/>
                    <a:lumOff val="40000"/>
                  </a:schemeClr>
                </a:solidFill>
                <a:latin typeface="Lucida Console" pitchFamily="49" charset="0"/>
              </a:rPr>
              <a:t>I try to access my SAP ID Service profile</a:t>
            </a:r>
          </a:p>
          <a:p>
            <a:r>
              <a:rPr lang="en-GB" sz="1300" dirty="0">
                <a:latin typeface="Lucida Console" pitchFamily="49" charset="0"/>
              </a:rPr>
              <a:t>  Then </a:t>
            </a:r>
            <a:r>
              <a:rPr lang="en-GB" sz="1300" dirty="0">
                <a:solidFill>
                  <a:schemeClr val="accent1">
                    <a:lumMod val="60000"/>
                    <a:lumOff val="40000"/>
                  </a:schemeClr>
                </a:solidFill>
                <a:latin typeface="Lucida Console" pitchFamily="49" charset="0"/>
              </a:rPr>
              <a:t>I should see the “SAP ID Service" login overlay</a:t>
            </a:r>
          </a:p>
          <a:p>
            <a:endParaRPr lang="en-GB" sz="1300" dirty="0">
              <a:latin typeface="Lucida Console" pitchFamily="49" charset="0"/>
            </a:endParaRPr>
          </a:p>
          <a:p>
            <a:r>
              <a:rPr lang="en-GB" sz="1300" dirty="0">
                <a:latin typeface="Lucida Console" pitchFamily="49" charset="0"/>
              </a:rPr>
              <a:t>  </a:t>
            </a:r>
            <a:r>
              <a:rPr lang="en-GB" sz="1300" b="1" dirty="0">
                <a:latin typeface="Lucida Console" pitchFamily="49" charset="0"/>
              </a:rPr>
              <a:t>When </a:t>
            </a:r>
            <a:r>
              <a:rPr lang="en-GB" sz="1300" b="1" dirty="0">
                <a:solidFill>
                  <a:schemeClr val="accent1">
                    <a:lumMod val="60000"/>
                    <a:lumOff val="40000"/>
                  </a:schemeClr>
                </a:solidFill>
                <a:latin typeface="Lucida Console" pitchFamily="49" charset="0"/>
              </a:rPr>
              <a:t>I login using my valid credentials</a:t>
            </a:r>
          </a:p>
          <a:p>
            <a:r>
              <a:rPr lang="en-GB" sz="1300" dirty="0">
                <a:latin typeface="Lucida Console" pitchFamily="49" charset="0"/>
              </a:rPr>
              <a:t>  Then </a:t>
            </a:r>
            <a:r>
              <a:rPr lang="en-GB" sz="1300" dirty="0">
                <a:solidFill>
                  <a:schemeClr val="accent1">
                    <a:lumMod val="60000"/>
                    <a:lumOff val="40000"/>
                  </a:schemeClr>
                </a:solidFill>
                <a:latin typeface="Lucida Console" pitchFamily="49" charset="0"/>
              </a:rPr>
              <a:t>I am logged in</a:t>
            </a:r>
          </a:p>
          <a:p>
            <a:r>
              <a:rPr lang="en-GB" sz="1300" dirty="0">
                <a:latin typeface="Lucida Console" pitchFamily="49" charset="0"/>
              </a:rPr>
              <a:t>  And </a:t>
            </a:r>
            <a:r>
              <a:rPr lang="en-GB" sz="1300" dirty="0">
                <a:solidFill>
                  <a:schemeClr val="accent1">
                    <a:lumMod val="60000"/>
                    <a:lumOff val="40000"/>
                  </a:schemeClr>
                </a:solidFill>
                <a:latin typeface="Lucida Console" pitchFamily="49" charset="0"/>
              </a:rPr>
              <a:t>the user profile page is displayed</a:t>
            </a:r>
          </a:p>
        </p:txBody>
      </p:sp>
      <p:cxnSp>
        <p:nvCxnSpPr>
          <p:cNvPr id="7" name="Straight Arrow Connector 6"/>
          <p:cNvCxnSpPr/>
          <p:nvPr/>
        </p:nvCxnSpPr>
        <p:spPr>
          <a:xfrm flipH="1">
            <a:off x="7739743" y="3402127"/>
            <a:ext cx="938893" cy="58487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Oval 2"/>
          <p:cNvSpPr/>
          <p:nvPr/>
        </p:nvSpPr>
        <p:spPr bwMode="gray">
          <a:xfrm>
            <a:off x="6770525" y="2925767"/>
            <a:ext cx="3644199" cy="476360"/>
          </a:xfrm>
          <a:prstGeom prst="ellipse">
            <a:avLst/>
          </a:prstGeom>
          <a:noFill/>
          <a:ln w="38100" algn="ctr">
            <a:solidFill>
              <a:schemeClr val="accent4"/>
            </a:solid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endParaRPr lang="en-GB" kern="0" dirty="0">
              <a:ea typeface="Arial Unicode MS" pitchFamily="34" charset="-128"/>
              <a:cs typeface="Arial Unicode MS" pitchFamily="34" charset="-128"/>
            </a:endParaRPr>
          </a:p>
        </p:txBody>
      </p:sp>
      <p:sp>
        <p:nvSpPr>
          <p:cNvPr id="10" name="Rectangle 9"/>
          <p:cNvSpPr/>
          <p:nvPr/>
        </p:nvSpPr>
        <p:spPr>
          <a:xfrm>
            <a:off x="324000" y="1423151"/>
            <a:ext cx="5742064" cy="1938992"/>
          </a:xfrm>
          <a:prstGeom prst="rect">
            <a:avLst/>
          </a:prstGeom>
        </p:spPr>
        <p:txBody>
          <a:bodyPr wrap="square">
            <a:spAutoFit/>
          </a:bodyPr>
          <a:lstStyle/>
          <a:p>
            <a:pPr marL="342900" indent="-342900" fontAlgn="base">
              <a:spcBef>
                <a:spcPct val="50000"/>
              </a:spcBef>
              <a:spcAft>
                <a:spcPct val="0"/>
              </a:spcAft>
              <a:buClr>
                <a:srgbClr val="F0AB00"/>
              </a:buClr>
              <a:buSzPct val="80000"/>
              <a:buFont typeface="Wingdings" charset="2"/>
              <a:buChar char="Ø"/>
            </a:pPr>
            <a:r>
              <a:rPr lang="en-GB" sz="2000" dirty="0"/>
              <a:t>Gherkin lines correspond to Java or Ruby methods.</a:t>
            </a:r>
          </a:p>
          <a:p>
            <a:pPr marL="342900" indent="-342900" fontAlgn="base">
              <a:spcBef>
                <a:spcPct val="50000"/>
              </a:spcBef>
              <a:spcAft>
                <a:spcPct val="0"/>
              </a:spcAft>
              <a:buClr>
                <a:srgbClr val="F0AB00"/>
              </a:buClr>
              <a:buSzPct val="80000"/>
              <a:buFont typeface="Wingdings" charset="2"/>
              <a:buChar char="Ø"/>
            </a:pPr>
            <a:endParaRPr lang="en-GB" sz="2000" kern="0" dirty="0">
              <a:ea typeface="Arial Unicode MS" pitchFamily="34" charset="-128"/>
              <a:cs typeface="Arial Unicode MS" pitchFamily="34" charset="-128"/>
            </a:endParaRPr>
          </a:p>
          <a:p>
            <a:pPr marL="342900" indent="-342900" fontAlgn="base">
              <a:spcBef>
                <a:spcPct val="50000"/>
              </a:spcBef>
              <a:spcAft>
                <a:spcPct val="0"/>
              </a:spcAft>
              <a:buClr>
                <a:srgbClr val="F0AB00"/>
              </a:buClr>
              <a:buSzPct val="80000"/>
              <a:buFont typeface="Wingdings" charset="2"/>
              <a:buChar char="Ø"/>
            </a:pPr>
            <a:r>
              <a:rPr lang="en-GB" sz="2000" kern="0" dirty="0">
                <a:ea typeface="Arial Unicode MS" pitchFamily="34" charset="-128"/>
                <a:cs typeface="Arial Unicode MS" pitchFamily="34" charset="-128"/>
              </a:rPr>
              <a:t>QA &amp; Developers work together to code the test logic.</a:t>
            </a:r>
          </a:p>
        </p:txBody>
      </p:sp>
      <p:sp>
        <p:nvSpPr>
          <p:cNvPr id="8" name="Rectangle 7"/>
          <p:cNvSpPr/>
          <p:nvPr/>
        </p:nvSpPr>
        <p:spPr>
          <a:xfrm>
            <a:off x="330182" y="3987004"/>
            <a:ext cx="4326115" cy="1677382"/>
          </a:xfrm>
          <a:prstGeom prst="rect">
            <a:avLst/>
          </a:prstGeom>
        </p:spPr>
        <p:txBody>
          <a:bodyPr wrap="square">
            <a:spAutoFit/>
          </a:bodyPr>
          <a:lstStyle/>
          <a:p>
            <a:pPr marL="342900" indent="-342900" fontAlgn="base">
              <a:spcBef>
                <a:spcPct val="50000"/>
              </a:spcBef>
              <a:spcAft>
                <a:spcPct val="0"/>
              </a:spcAft>
              <a:buClr>
                <a:srgbClr val="F0AB00"/>
              </a:buClr>
              <a:buSzPct val="80000"/>
              <a:buFont typeface="Wingdings" charset="2"/>
              <a:buChar char="Ø"/>
            </a:pPr>
            <a:r>
              <a:rPr lang="en-GB" sz="2000" kern="0" dirty="0">
                <a:ea typeface="Arial Unicode MS" pitchFamily="34" charset="-128"/>
                <a:cs typeface="Arial Unicode MS" pitchFamily="34" charset="-128"/>
              </a:rPr>
              <a:t>This gives us an </a:t>
            </a:r>
            <a:r>
              <a:rPr lang="en-GB" sz="2000" b="1" kern="0" dirty="0">
                <a:ea typeface="Arial Unicode MS" pitchFamily="34" charset="-128"/>
                <a:cs typeface="Arial Unicode MS" pitchFamily="34" charset="-128"/>
              </a:rPr>
              <a:t>executable specification.</a:t>
            </a:r>
          </a:p>
          <a:p>
            <a:pPr marL="887288" lvl="1" indent="-342900" fontAlgn="base">
              <a:spcBef>
                <a:spcPct val="50000"/>
              </a:spcBef>
              <a:spcAft>
                <a:spcPct val="0"/>
              </a:spcAft>
              <a:buClr>
                <a:srgbClr val="F0AB00"/>
              </a:buClr>
              <a:buSzPct val="80000"/>
              <a:buFont typeface="Courier New" charset="0"/>
              <a:buChar char="o"/>
            </a:pPr>
            <a:r>
              <a:rPr lang="en-GB" sz="1800" kern="0" dirty="0">
                <a:ea typeface="Arial Unicode MS" pitchFamily="34" charset="-128"/>
                <a:cs typeface="Arial Unicode MS" pitchFamily="34" charset="-128"/>
              </a:rPr>
              <a:t>More over it ensures the specification is always in sync with the system it describes.</a:t>
            </a:r>
          </a:p>
        </p:txBody>
      </p:sp>
    </p:spTree>
    <p:extLst>
      <p:ext uri="{BB962C8B-B14F-4D97-AF65-F5344CB8AC3E}">
        <p14:creationId xmlns:p14="http://schemas.microsoft.com/office/powerpoint/2010/main" val="1941770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 is Money	</a:t>
            </a:r>
          </a:p>
        </p:txBody>
      </p:sp>
      <p:sp>
        <p:nvSpPr>
          <p:cNvPr id="4" name="Text Placeholder 3"/>
          <p:cNvSpPr>
            <a:spLocks noGrp="1"/>
          </p:cNvSpPr>
          <p:nvPr>
            <p:ph type="body" sz="quarter" idx="11"/>
          </p:nvPr>
        </p:nvSpPr>
        <p:spPr>
          <a:xfrm>
            <a:off x="324001" y="1691079"/>
            <a:ext cx="7109536" cy="4392041"/>
          </a:xfrm>
        </p:spPr>
        <p:txBody>
          <a:bodyPr/>
          <a:lstStyle/>
          <a:p>
            <a:pPr marL="342900" indent="-342900">
              <a:buFont typeface="Wingdings" charset="2"/>
              <a:buChar char="Ø"/>
            </a:pPr>
            <a:r>
              <a:rPr lang="en-GB" b="0" dirty="0"/>
              <a:t>Minimise the time from commit to green build.</a:t>
            </a:r>
          </a:p>
          <a:p>
            <a:pPr marL="342900" indent="-342900">
              <a:buFont typeface="Wingdings" charset="2"/>
              <a:buChar char="Ø"/>
            </a:pPr>
            <a:r>
              <a:rPr lang="en-GB" b="0" dirty="0"/>
              <a:t>Continuously monitor &amp; improve build performance:</a:t>
            </a:r>
          </a:p>
          <a:p>
            <a:pPr marL="465843" lvl="2" indent="-285807">
              <a:buSzPct val="80000"/>
              <a:buFont typeface="Courier New" charset="0"/>
              <a:buChar char="o"/>
            </a:pPr>
            <a:r>
              <a:rPr lang="en-GB" dirty="0"/>
              <a:t>&lt; 15 minutes for developer build and test on own machine</a:t>
            </a:r>
          </a:p>
          <a:p>
            <a:pPr marL="465843" lvl="2" indent="-285807">
              <a:buSzPct val="80000"/>
              <a:buFont typeface="Courier New" charset="0"/>
              <a:buChar char="o"/>
            </a:pPr>
            <a:r>
              <a:rPr lang="en-GB" dirty="0"/>
              <a:t>&lt; 40 minutes for full build, integration test &amp; deploy to QA</a:t>
            </a:r>
          </a:p>
          <a:p>
            <a:pPr marL="342900" indent="-342900">
              <a:buFont typeface="Wingdings" charset="2"/>
              <a:buChar char="Ø"/>
            </a:pPr>
            <a:r>
              <a:rPr lang="en-GB" b="0" dirty="0"/>
              <a:t>Parallelisation is key, especially for tests:</a:t>
            </a:r>
          </a:p>
          <a:p>
            <a:pPr marL="465843" lvl="2" indent="-285807">
              <a:buSzPct val="80000"/>
              <a:buFont typeface="Courier New" charset="0"/>
              <a:buChar char="o"/>
            </a:pPr>
            <a:r>
              <a:rPr lang="en-GB" dirty="0"/>
              <a:t>We have &gt;1000 scenarios and &gt;10000 steps</a:t>
            </a:r>
          </a:p>
          <a:p>
            <a:pPr marL="465843" lvl="2" indent="-285807">
              <a:buSzPct val="80000"/>
              <a:buFont typeface="Courier New" charset="0"/>
              <a:buChar char="o"/>
            </a:pPr>
            <a:r>
              <a:rPr lang="en-GB" dirty="0"/>
              <a:t>Aim to keep each suite of tests to &lt; 3 minutes</a:t>
            </a:r>
          </a:p>
          <a:p>
            <a:pPr marL="465843" lvl="2" indent="-285807">
              <a:buSzPct val="80000"/>
              <a:buFont typeface="Courier New" charset="0"/>
              <a:buChar char="o"/>
            </a:pPr>
            <a:r>
              <a:rPr lang="en-GB" dirty="0"/>
              <a:t>If a suite exceeds this, split it into 2 suites</a:t>
            </a:r>
          </a:p>
          <a:p>
            <a:pPr marL="465843" lvl="2" indent="-285807">
              <a:buSzPct val="80000"/>
              <a:buFont typeface="Courier New" charset="0"/>
              <a:buChar char="o"/>
            </a:pPr>
            <a:r>
              <a:rPr lang="en-GB" dirty="0"/>
              <a:t>Add test machines as number of suites grows</a:t>
            </a:r>
          </a:p>
          <a:p>
            <a:pPr marL="465843" lvl="2" indent="-285807">
              <a:buSzPct val="80000"/>
              <a:buFont typeface="Courier New" charset="0"/>
              <a:buChar char="o"/>
            </a:pPr>
            <a:endParaRPr lang="en-GB" dirty="0"/>
          </a:p>
          <a:p>
            <a:pPr marL="342936" lvl="1" indent="-342900">
              <a:buFont typeface="Wingdings" charset="2"/>
              <a:buChar char="Ø"/>
            </a:pPr>
            <a:r>
              <a:rPr lang="en-GB" dirty="0"/>
              <a:t>The Cloud is your friend: elastically scale the QA landscape</a:t>
            </a:r>
          </a:p>
          <a:p>
            <a:pPr marL="285807" lvl="1" indent="-285807">
              <a:buFont typeface="Arial" pitchFamily="34" charset="0"/>
              <a:buChar char="•"/>
            </a:pPr>
            <a:endParaRPr lang="en-GB" dirty="0"/>
          </a:p>
          <a:p>
            <a:endParaRPr lang="en-GB" dirty="0"/>
          </a:p>
        </p:txBody>
      </p:sp>
      <p:pic>
        <p:nvPicPr>
          <p:cNvPr id="1026"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7433538" y="1686461"/>
            <a:ext cx="4435662" cy="402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892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It’s About the People</a:t>
            </a:r>
            <a:r>
              <a:rPr lang="en-US" dirty="0"/>
              <a:t>: Culture &amp; Collaboration</a:t>
            </a:r>
          </a:p>
        </p:txBody>
      </p:sp>
      <p:sp>
        <p:nvSpPr>
          <p:cNvPr id="4" name="Text Placeholder 3"/>
          <p:cNvSpPr>
            <a:spLocks noGrp="1"/>
          </p:cNvSpPr>
          <p:nvPr>
            <p:ph type="body" sz="quarter" idx="11"/>
          </p:nvPr>
        </p:nvSpPr>
        <p:spPr>
          <a:xfrm>
            <a:off x="324000" y="1362171"/>
            <a:ext cx="8517921" cy="5185586"/>
          </a:xfrm>
        </p:spPr>
        <p:txBody>
          <a:bodyPr/>
          <a:lstStyle/>
          <a:p>
            <a:pPr marL="342900" lvl="0" indent="-342900">
              <a:buFont typeface="Wingdings" charset="2"/>
              <a:buChar char="Ø"/>
            </a:pPr>
            <a:r>
              <a:rPr lang="en-US" dirty="0"/>
              <a:t>Goal: </a:t>
            </a:r>
            <a:r>
              <a:rPr lang="en-US" b="0" dirty="0"/>
              <a:t>Improve automated test coverage.</a:t>
            </a:r>
          </a:p>
          <a:p>
            <a:pPr marL="342900" lvl="0" indent="-342900">
              <a:spcBef>
                <a:spcPts val="1800"/>
              </a:spcBef>
              <a:buFont typeface="Wingdings" charset="2"/>
              <a:buChar char="Ø"/>
            </a:pPr>
            <a:r>
              <a:rPr lang="en-US" dirty="0"/>
              <a:t>Challenge:</a:t>
            </a:r>
          </a:p>
          <a:p>
            <a:pPr marL="522900" lvl="2" indent="-342900">
              <a:buSzPct val="80000"/>
              <a:buFont typeface="Courier New" charset="0"/>
              <a:buChar char="o"/>
            </a:pPr>
            <a:r>
              <a:rPr lang="en-US" dirty="0"/>
              <a:t>Getting developers to write lots of automated tests with no previous culture of test-driven development.</a:t>
            </a:r>
          </a:p>
          <a:p>
            <a:pPr marL="522900" lvl="2" indent="-342900">
              <a:buSzPct val="80000"/>
              <a:buFont typeface="Courier New" charset="0"/>
              <a:buChar char="o"/>
            </a:pPr>
            <a:r>
              <a:rPr lang="en-US" dirty="0"/>
              <a:t>Assure QA they are not automating themselves out of their own jobs.</a:t>
            </a:r>
          </a:p>
          <a:p>
            <a:pPr marL="342900" lvl="0" indent="-342900">
              <a:spcBef>
                <a:spcPts val="600"/>
              </a:spcBef>
              <a:buFont typeface="Wingdings" charset="2"/>
              <a:buChar char="Ø"/>
            </a:pPr>
            <a:r>
              <a:rPr lang="en-US" dirty="0"/>
              <a:t>Result:</a:t>
            </a:r>
          </a:p>
          <a:p>
            <a:pPr marL="522900" lvl="2" indent="-342900">
              <a:buSzPct val="80000"/>
              <a:buFont typeface="Courier New" charset="0"/>
              <a:buChar char="o"/>
            </a:pPr>
            <a:r>
              <a:rPr lang="en-US" dirty="0"/>
              <a:t>Developers focus mainly on “Happy Path”.</a:t>
            </a:r>
          </a:p>
          <a:p>
            <a:pPr marL="522900" lvl="2" indent="-342900">
              <a:buSzPct val="80000"/>
              <a:buFont typeface="Courier New" charset="0"/>
              <a:buChar char="o"/>
            </a:pPr>
            <a:r>
              <a:rPr lang="en-US" dirty="0"/>
              <a:t>QA will always be required for manual exploratory testing and feel empowered when taking the responsibility for writing tests for bugs they discover.</a:t>
            </a:r>
          </a:p>
          <a:p>
            <a:pPr marL="342900" lvl="0" indent="-342900">
              <a:spcBef>
                <a:spcPts val="1800"/>
              </a:spcBef>
              <a:buFont typeface="Wingdings" charset="2"/>
              <a:buChar char="Ø"/>
            </a:pPr>
            <a:r>
              <a:rPr lang="en-US" dirty="0"/>
              <a:t>Challenge:</a:t>
            </a:r>
          </a:p>
          <a:p>
            <a:pPr marL="522900" lvl="2" indent="-342900">
              <a:buSzPct val="80000"/>
              <a:buFont typeface="Courier New" charset="0"/>
              <a:buChar char="o"/>
            </a:pPr>
            <a:r>
              <a:rPr lang="en-US" dirty="0"/>
              <a:t>Different languages.</a:t>
            </a:r>
          </a:p>
          <a:p>
            <a:pPr marL="342900" lvl="0" indent="-342900">
              <a:spcBef>
                <a:spcPts val="600"/>
              </a:spcBef>
              <a:buFont typeface="Wingdings" charset="2"/>
              <a:buChar char="Ø"/>
            </a:pPr>
            <a:r>
              <a:rPr lang="en-US" dirty="0"/>
              <a:t>Result:</a:t>
            </a:r>
          </a:p>
          <a:p>
            <a:pPr marL="522900" lvl="2" indent="-342900">
              <a:buSzPct val="80000"/>
              <a:buFont typeface="Courier New" charset="0"/>
              <a:buChar char="o"/>
            </a:pPr>
            <a:r>
              <a:rPr lang="en-US" dirty="0"/>
              <a:t>Collaboration, Preparedness, Shared Ownership.</a:t>
            </a:r>
          </a:p>
          <a:p>
            <a:pPr marL="522900" lvl="2" indent="-342900">
              <a:buSzPct val="80000"/>
              <a:buFont typeface="Courier New" charset="0"/>
              <a:buChar char="o"/>
            </a:pPr>
            <a:r>
              <a:rPr lang="en-US" dirty="0"/>
              <a:t>All tests pass = Shared confidence to release.</a:t>
            </a:r>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79598" y="1673678"/>
            <a:ext cx="2889602" cy="4335237"/>
          </a:xfrm>
          <a:prstGeom prst="rect">
            <a:avLst/>
          </a:prstGeom>
        </p:spPr>
      </p:pic>
    </p:spTree>
    <p:extLst>
      <p:ext uri="{BB962C8B-B14F-4D97-AF65-F5344CB8AC3E}">
        <p14:creationId xmlns:p14="http://schemas.microsoft.com/office/powerpoint/2010/main" val="399936123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Task 2: Automate Deployment</a:t>
            </a:r>
            <a:endParaRPr lang="en-US" dirty="0"/>
          </a:p>
        </p:txBody>
      </p:sp>
      <p:pic>
        <p:nvPicPr>
          <p:cNvPr id="7" name="Picture Placeholder 6"/>
          <p:cNvPicPr>
            <a:picLocks noGrp="1" noChangeAspect="1"/>
          </p:cNvPicPr>
          <p:nvPr>
            <p:ph type="pic" sz="quarter" idx="11"/>
          </p:nvPr>
        </p:nvPicPr>
        <p:blipFill rotWithShape="1">
          <a:blip r:embed="rId3" cstate="email">
            <a:extLst>
              <a:ext uri="{28A0092B-C50C-407E-A947-70E740481C1C}">
                <a14:useLocalDpi xmlns:a14="http://schemas.microsoft.com/office/drawing/2010/main"/>
              </a:ext>
            </a:extLst>
          </a:blip>
          <a:srcRect r="-52"/>
          <a:stretch/>
        </p:blipFill>
        <p:spPr>
          <a:xfrm>
            <a:off x="328845" y="164427"/>
            <a:ext cx="11535773" cy="2187748"/>
          </a:xfrm>
        </p:spPr>
      </p:pic>
    </p:spTree>
    <p:extLst>
      <p:ext uri="{BB962C8B-B14F-4D97-AF65-F5344CB8AC3E}">
        <p14:creationId xmlns:p14="http://schemas.microsoft.com/office/powerpoint/2010/main" val="1139065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Chef: Configuration Management</a:t>
            </a:r>
          </a:p>
        </p:txBody>
      </p:sp>
      <p:sp>
        <p:nvSpPr>
          <p:cNvPr id="4" name="Text Placeholder 3"/>
          <p:cNvSpPr>
            <a:spLocks noGrp="1"/>
          </p:cNvSpPr>
          <p:nvPr>
            <p:ph type="body" sz="quarter" idx="11"/>
          </p:nvPr>
        </p:nvSpPr>
        <p:spPr>
          <a:xfrm>
            <a:off x="324000" y="1413856"/>
            <a:ext cx="7659788" cy="5019895"/>
          </a:xfrm>
        </p:spPr>
        <p:txBody>
          <a:bodyPr/>
          <a:lstStyle/>
          <a:p>
            <a:pPr marL="342900" lvl="0" indent="-342900">
              <a:buFont typeface="Wingdings" charset="2"/>
              <a:buChar char="Ø"/>
            </a:pPr>
            <a:r>
              <a:rPr lang="en-US" dirty="0"/>
              <a:t>Efficiency through reuse:</a:t>
            </a:r>
          </a:p>
          <a:p>
            <a:pPr marL="522900" lvl="2" indent="-342900">
              <a:buSzPct val="80000"/>
              <a:buFont typeface="Courier New" charset="0"/>
              <a:buChar char="o"/>
            </a:pPr>
            <a:r>
              <a:rPr lang="en-US" dirty="0"/>
              <a:t>Write the script once in a generic manner</a:t>
            </a:r>
          </a:p>
          <a:p>
            <a:pPr marL="342900" lvl="1" indent="-342900">
              <a:buFont typeface="Wingdings" charset="2"/>
              <a:buChar char="Ø"/>
            </a:pPr>
            <a:r>
              <a:rPr lang="en-US" b="1" dirty="0"/>
              <a:t>Scalability &amp; Consistency:</a:t>
            </a:r>
          </a:p>
          <a:p>
            <a:pPr marL="522900" lvl="2" indent="-342900">
              <a:buSzPct val="80000"/>
              <a:buFont typeface="Courier New" charset="0"/>
              <a:buChar char="o"/>
            </a:pPr>
            <a:r>
              <a:rPr lang="en-US" dirty="0"/>
              <a:t>Provision and configures instances quickly and simply</a:t>
            </a:r>
          </a:p>
          <a:p>
            <a:pPr marL="342900" lvl="1" indent="-342900">
              <a:buFont typeface="Wingdings" charset="2"/>
              <a:buChar char="Ø"/>
            </a:pPr>
            <a:r>
              <a:rPr lang="en-US" b="1" dirty="0" err="1"/>
              <a:t>Idempotence</a:t>
            </a:r>
            <a:r>
              <a:rPr lang="en-US" b="1" dirty="0"/>
              <a:t>:</a:t>
            </a:r>
          </a:p>
          <a:p>
            <a:pPr marL="522900" lvl="2" indent="-342900">
              <a:buSzPct val="80000"/>
              <a:buFont typeface="Courier New" charset="0"/>
              <a:buChar char="o"/>
            </a:pPr>
            <a:r>
              <a:rPr lang="en-US" dirty="0"/>
              <a:t>Operations which can be applied multiple times without changing the result beyond the initial application</a:t>
            </a:r>
          </a:p>
          <a:p>
            <a:pPr marL="342900" lvl="1" indent="-342900">
              <a:buFont typeface="Wingdings" charset="2"/>
              <a:buChar char="Ø"/>
            </a:pPr>
            <a:r>
              <a:rPr lang="en-US" b="1" dirty="0"/>
              <a:t>Infrastructure as Code:</a:t>
            </a:r>
          </a:p>
          <a:p>
            <a:pPr marL="522900" lvl="2" indent="-342900">
              <a:buSzPct val="80000"/>
              <a:buFont typeface="Courier New" charset="0"/>
              <a:buChar char="o"/>
            </a:pPr>
            <a:r>
              <a:rPr lang="en-US" b="0" dirty="0"/>
              <a:t>Document &amp; version control your landscape</a:t>
            </a:r>
          </a:p>
          <a:p>
            <a:pPr marL="342900" lvl="1" indent="-342900">
              <a:spcBef>
                <a:spcPts val="2400"/>
              </a:spcBef>
              <a:buFont typeface="Wingdings" charset="2"/>
              <a:buChar char="Ø"/>
            </a:pPr>
            <a:r>
              <a:rPr lang="en-US" b="1" dirty="0"/>
              <a:t>Blue/Green Deployment:</a:t>
            </a:r>
          </a:p>
          <a:p>
            <a:pPr marL="522900" lvl="2" indent="-342900">
              <a:buSzPct val="80000"/>
              <a:buFont typeface="Courier New" charset="0"/>
              <a:buChar char="o"/>
            </a:pPr>
            <a:r>
              <a:rPr lang="en-US" dirty="0"/>
              <a:t>De</a:t>
            </a:r>
            <a:r>
              <a:rPr lang="en-US" sz="1800" dirty="0"/>
              <a:t>ploy latest release to alternate pool of servers</a:t>
            </a:r>
          </a:p>
          <a:p>
            <a:pPr marL="342900" lvl="1" indent="-342900">
              <a:spcBef>
                <a:spcPts val="2400"/>
              </a:spcBef>
              <a:buFont typeface="Wingdings" charset="2"/>
              <a:buChar char="Ø"/>
            </a:pPr>
            <a:r>
              <a:rPr lang="en-US" sz="2000" b="1" dirty="0"/>
              <a:t>Testing </a:t>
            </a:r>
            <a:r>
              <a:rPr lang="en-US" sz="2000" dirty="0"/>
              <a:t>&gt;</a:t>
            </a:r>
            <a:r>
              <a:rPr lang="en-US" sz="2000" b="1" dirty="0"/>
              <a:t> Confidence to Release</a:t>
            </a:r>
          </a:p>
          <a:p>
            <a:pPr marL="342900" lvl="1" indent="-342900">
              <a:buFont typeface="Wingdings" charset="2"/>
              <a:buChar char="Ø"/>
            </a:pPr>
            <a:r>
              <a:rPr lang="en-US" b="1" dirty="0"/>
              <a:t>Chef      </a:t>
            </a:r>
            <a:r>
              <a:rPr lang="en-US" dirty="0"/>
              <a:t>&gt;</a:t>
            </a:r>
            <a:r>
              <a:rPr lang="en-US" b="1" dirty="0"/>
              <a:t> Confidence to Deploy</a:t>
            </a:r>
            <a:endParaRPr lang="en-US" sz="2000" b="1" dirty="0"/>
          </a:p>
        </p:txBody>
      </p:sp>
      <p:pic>
        <p:nvPicPr>
          <p:cNvPr id="6" name="Picture Placeholder 5"/>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a:stretch>
            <a:fillRect/>
          </a:stretch>
        </p:blipFill>
        <p:spPr>
          <a:xfrm>
            <a:off x="7983788" y="1871057"/>
            <a:ext cx="3885412" cy="4032085"/>
          </a:xfrm>
        </p:spPr>
      </p:pic>
    </p:spTree>
    <p:extLst>
      <p:ext uri="{BB962C8B-B14F-4D97-AF65-F5344CB8AC3E}">
        <p14:creationId xmlns:p14="http://schemas.microsoft.com/office/powerpoint/2010/main" val="327195037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It’s About the People</a:t>
            </a:r>
            <a:r>
              <a:rPr lang="en-US" dirty="0"/>
              <a:t>: Culture &amp; Collaboration</a:t>
            </a:r>
          </a:p>
        </p:txBody>
      </p:sp>
      <p:sp>
        <p:nvSpPr>
          <p:cNvPr id="4" name="Text Placeholder 3"/>
          <p:cNvSpPr>
            <a:spLocks noGrp="1"/>
          </p:cNvSpPr>
          <p:nvPr>
            <p:ph type="body" sz="quarter" idx="11"/>
          </p:nvPr>
        </p:nvSpPr>
        <p:spPr>
          <a:xfrm>
            <a:off x="324000" y="1545690"/>
            <a:ext cx="7883025" cy="4631826"/>
          </a:xfrm>
        </p:spPr>
        <p:txBody>
          <a:bodyPr/>
          <a:lstStyle/>
          <a:p>
            <a:pPr marL="342900" lvl="0" indent="-342900">
              <a:buFont typeface="Wingdings" charset="2"/>
              <a:buChar char="Ø"/>
            </a:pPr>
            <a:r>
              <a:rPr lang="en-US" dirty="0"/>
              <a:t>Goal: </a:t>
            </a:r>
            <a:r>
              <a:rPr lang="en-US" b="0" dirty="0"/>
              <a:t>Automate the end-to-end deployment.</a:t>
            </a:r>
          </a:p>
          <a:p>
            <a:pPr marL="342900" lvl="0" indent="-342900">
              <a:spcBef>
                <a:spcPts val="1800"/>
              </a:spcBef>
              <a:buFont typeface="Wingdings" charset="2"/>
              <a:buChar char="Ø"/>
            </a:pPr>
            <a:r>
              <a:rPr lang="en-US" dirty="0"/>
              <a:t>Challenge:</a:t>
            </a:r>
          </a:p>
          <a:p>
            <a:pPr marL="522900" lvl="2" indent="-342900">
              <a:buSzPct val="80000"/>
              <a:buFont typeface="Courier New" charset="0"/>
              <a:buChar char="o"/>
            </a:pPr>
            <a:r>
              <a:rPr lang="en-US" dirty="0"/>
              <a:t>All team members need to learn Chef and Ruby.</a:t>
            </a:r>
          </a:p>
          <a:p>
            <a:pPr marL="342900" lvl="0" indent="-342900">
              <a:spcBef>
                <a:spcPts val="600"/>
              </a:spcBef>
              <a:buFont typeface="Wingdings" charset="2"/>
              <a:buChar char="Ø"/>
            </a:pPr>
            <a:r>
              <a:rPr lang="en-US" dirty="0"/>
              <a:t>Result:</a:t>
            </a:r>
          </a:p>
          <a:p>
            <a:pPr marL="522900" lvl="2" indent="-342900">
              <a:buSzPct val="80000"/>
              <a:buFont typeface="Courier New" charset="0"/>
              <a:buChar char="o"/>
            </a:pPr>
            <a:r>
              <a:rPr lang="en-US" dirty="0"/>
              <a:t>Cross-functional expertise.</a:t>
            </a:r>
          </a:p>
          <a:p>
            <a:pPr marL="342900" lvl="0" indent="-342900">
              <a:spcBef>
                <a:spcPts val="1800"/>
              </a:spcBef>
              <a:buFont typeface="Wingdings" charset="2"/>
              <a:buChar char="Ø"/>
            </a:pPr>
            <a:r>
              <a:rPr lang="en-US" dirty="0"/>
              <a:t>Challenge:</a:t>
            </a:r>
          </a:p>
          <a:p>
            <a:pPr marL="522900" lvl="2" indent="-342900">
              <a:buSzPct val="80000"/>
              <a:buFont typeface="Courier New" charset="0"/>
              <a:buChar char="o"/>
            </a:pPr>
            <a:r>
              <a:rPr lang="en-US" dirty="0"/>
              <a:t>Effort to migrate manual scripts and configuration manuals into Chef recipes / cookbooks.</a:t>
            </a:r>
          </a:p>
          <a:p>
            <a:pPr marL="342900" lvl="0" indent="-342900">
              <a:spcBef>
                <a:spcPts val="600"/>
              </a:spcBef>
              <a:buFont typeface="Wingdings" charset="2"/>
              <a:buChar char="Ø"/>
            </a:pPr>
            <a:r>
              <a:rPr lang="en-US" dirty="0"/>
              <a:t>Result:</a:t>
            </a:r>
          </a:p>
          <a:p>
            <a:pPr marL="522900" lvl="2" indent="-342900">
              <a:buSzPct val="80000"/>
              <a:buFont typeface="Courier New" charset="0"/>
              <a:buChar char="o"/>
            </a:pPr>
            <a:r>
              <a:rPr lang="en-US" dirty="0"/>
              <a:t>Developers and Operations collaborate to write Chef recipes.</a:t>
            </a:r>
          </a:p>
        </p:txBody>
      </p:sp>
      <p:pic>
        <p:nvPicPr>
          <p:cNvPr id="3" name="Picture Placeholder 2"/>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a:xfrm>
            <a:off x="8207025" y="1545690"/>
            <a:ext cx="3662175" cy="4631826"/>
          </a:xfrm>
        </p:spPr>
      </p:pic>
    </p:spTree>
    <p:extLst>
      <p:ext uri="{BB962C8B-B14F-4D97-AF65-F5344CB8AC3E}">
        <p14:creationId xmlns:p14="http://schemas.microsoft.com/office/powerpoint/2010/main" val="282883072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a:t>About SAP</a:t>
            </a:r>
            <a:endParaRPr lang="en-US" b="0" dirty="0"/>
          </a:p>
        </p:txBody>
      </p:sp>
      <p:sp>
        <p:nvSpPr>
          <p:cNvPr id="3" name="Text Placeholder 2"/>
          <p:cNvSpPr>
            <a:spLocks noGrp="1"/>
          </p:cNvSpPr>
          <p:nvPr>
            <p:ph type="body" sz="quarter" idx="10"/>
          </p:nvPr>
        </p:nvSpPr>
        <p:spPr>
          <a:xfrm>
            <a:off x="324000" y="1427479"/>
            <a:ext cx="6452357" cy="4959010"/>
          </a:xfrm>
        </p:spPr>
        <p:txBody>
          <a:bodyPr/>
          <a:lstStyle/>
          <a:p>
            <a:pPr>
              <a:buSzPct val="100000"/>
            </a:pPr>
            <a:r>
              <a:rPr lang="en-US" dirty="0"/>
              <a:t>World leader in Enterprise Application Software </a:t>
            </a:r>
          </a:p>
          <a:p>
            <a:pPr marL="285807" indent="-285807">
              <a:spcBef>
                <a:spcPts val="1200"/>
              </a:spcBef>
              <a:buFont typeface="Wingdings" charset="2"/>
              <a:buChar char="Ø"/>
            </a:pPr>
            <a:r>
              <a:rPr lang="en-US" sz="1800" b="0" dirty="0"/>
              <a:t>Founded in 1972</a:t>
            </a:r>
          </a:p>
          <a:p>
            <a:pPr marL="285807" lvl="1" indent="-285807">
              <a:spcBef>
                <a:spcPts val="1200"/>
              </a:spcBef>
              <a:buFont typeface="Wingdings" charset="2"/>
              <a:buChar char="Ø"/>
            </a:pPr>
            <a:r>
              <a:rPr lang="en-GB" sz="1800" dirty="0"/>
              <a:t>Vision: </a:t>
            </a:r>
            <a:r>
              <a:rPr lang="en-GB" sz="1800" b="1" dirty="0"/>
              <a:t>Help the world run better</a:t>
            </a:r>
          </a:p>
          <a:p>
            <a:pPr marL="285807" lvl="1" indent="-285807">
              <a:spcBef>
                <a:spcPts val="1200"/>
              </a:spcBef>
              <a:buFont typeface="Wingdings" charset="2"/>
              <a:buChar char="Ø"/>
            </a:pPr>
            <a:r>
              <a:rPr lang="en-GB" sz="1800" dirty="0"/>
              <a:t>Innovation focus: 	</a:t>
            </a:r>
            <a:r>
              <a:rPr lang="en-GB" sz="1800" b="1" dirty="0"/>
              <a:t>Cloud &amp; In-memory computing,</a:t>
            </a:r>
            <a:br>
              <a:rPr lang="en-GB" sz="1800" b="1" dirty="0"/>
            </a:br>
            <a:r>
              <a:rPr lang="en-GB" sz="1800" b="1" dirty="0"/>
              <a:t>		</a:t>
            </a:r>
            <a:r>
              <a:rPr lang="en-GB" sz="1800" b="1" dirty="0" err="1"/>
              <a:t>IoT</a:t>
            </a:r>
            <a:r>
              <a:rPr lang="en-GB" sz="1800" b="1" dirty="0"/>
              <a:t> &amp; Digital business</a:t>
            </a:r>
          </a:p>
          <a:p>
            <a:pPr marL="285807" lvl="1" indent="-285807">
              <a:spcBef>
                <a:spcPts val="1200"/>
              </a:spcBef>
              <a:buSzPct val="120000"/>
              <a:buFont typeface="Arial" pitchFamily="34" charset="0"/>
              <a:buChar char="•"/>
            </a:pPr>
            <a:endParaRPr lang="en-GB" sz="1800" b="1" dirty="0"/>
          </a:p>
          <a:p>
            <a:r>
              <a:rPr lang="en-GB" dirty="0"/>
              <a:t>SAP’s customers produce:</a:t>
            </a:r>
          </a:p>
          <a:p>
            <a:pPr marL="285750" indent="-285750">
              <a:spcBef>
                <a:spcPts val="1200"/>
              </a:spcBef>
              <a:buFont typeface="Wingdings" charset="2"/>
              <a:buChar char="Ø"/>
            </a:pPr>
            <a:r>
              <a:rPr lang="en-GB" sz="1800" b="0" dirty="0"/>
              <a:t>78% of the world’s food</a:t>
            </a:r>
          </a:p>
          <a:p>
            <a:pPr marL="285750" indent="-285750">
              <a:spcBef>
                <a:spcPts val="1200"/>
              </a:spcBef>
              <a:buFont typeface="Wingdings" charset="2"/>
              <a:buChar char="Ø"/>
            </a:pPr>
            <a:r>
              <a:rPr lang="en-GB" sz="1800" b="0" dirty="0"/>
              <a:t>82% of the world’s medical devices</a:t>
            </a:r>
          </a:p>
          <a:p>
            <a:pPr marL="285750" indent="-285750">
              <a:spcBef>
                <a:spcPts val="1200"/>
              </a:spcBef>
              <a:buFont typeface="Wingdings" charset="2"/>
              <a:buChar char="Ø"/>
            </a:pPr>
            <a:r>
              <a:rPr lang="en-GB" sz="1800" b="0" dirty="0"/>
              <a:t>76% of the world’s transaction revenue touches an SAP system</a:t>
            </a:r>
            <a:endParaRPr lang="en-US" sz="1800" b="0" dirty="0"/>
          </a:p>
        </p:txBody>
      </p:sp>
      <p:sp>
        <p:nvSpPr>
          <p:cNvPr id="4" name="Text Placeholder 3"/>
          <p:cNvSpPr>
            <a:spLocks noGrp="1"/>
          </p:cNvSpPr>
          <p:nvPr>
            <p:ph type="body" sz="quarter" idx="14"/>
          </p:nvPr>
        </p:nvSpPr>
        <p:spPr>
          <a:xfrm>
            <a:off x="6888124" y="1821020"/>
            <a:ext cx="4981075" cy="1504410"/>
          </a:xfrm>
        </p:spPr>
        <p:txBody>
          <a:bodyPr/>
          <a:lstStyle/>
          <a:p>
            <a:pPr marL="284400" lvl="2" indent="-284400">
              <a:spcBef>
                <a:spcPts val="1200"/>
              </a:spcBef>
              <a:buSzPct val="80000"/>
              <a:buFont typeface="Wingdings" charset="2"/>
              <a:buChar char="Ø"/>
            </a:pPr>
            <a:r>
              <a:rPr lang="en-GB" dirty="0"/>
              <a:t>Over 80,000 employees in 130+ countries</a:t>
            </a:r>
            <a:br>
              <a:rPr lang="en-GB" dirty="0"/>
            </a:br>
            <a:r>
              <a:rPr lang="en-GB" dirty="0"/>
              <a:t>   </a:t>
            </a:r>
            <a:r>
              <a:rPr lang="en-GB" b="1" dirty="0"/>
              <a:t>(~50% in technology-related roles)</a:t>
            </a:r>
          </a:p>
          <a:p>
            <a:pPr marL="284400" lvl="2" indent="-284400">
              <a:spcBef>
                <a:spcPts val="1200"/>
              </a:spcBef>
              <a:buSzPct val="80000"/>
              <a:buFont typeface="Wingdings" charset="2"/>
              <a:buChar char="Ø"/>
            </a:pPr>
            <a:r>
              <a:rPr lang="en-GB" dirty="0"/>
              <a:t>Over 310,000 customers, 190 countries</a:t>
            </a:r>
          </a:p>
          <a:p>
            <a:pPr marL="284400" lvl="2" indent="-284400">
              <a:spcBef>
                <a:spcPts val="1200"/>
              </a:spcBef>
              <a:buSzPct val="80000"/>
              <a:buFont typeface="Wingdings" charset="2"/>
              <a:buChar char="Ø"/>
            </a:pPr>
            <a:r>
              <a:rPr lang="en-GB" dirty="0"/>
              <a:t>Over 110 million users of cloud software</a:t>
            </a:r>
          </a:p>
        </p:txBody>
      </p:sp>
      <p:pic>
        <p:nvPicPr>
          <p:cNvPr id="8" name="Picture Placeholder 7"/>
          <p:cNvPicPr>
            <a:picLocks noGrp="1" noChangeAspect="1"/>
          </p:cNvPicPr>
          <p:nvPr>
            <p:ph type="pic" sz="quarter" idx="16"/>
          </p:nvPr>
        </p:nvPicPr>
        <p:blipFill rotWithShape="1">
          <a:blip r:embed="rId3" cstate="email">
            <a:extLst>
              <a:ext uri="{28A0092B-C50C-407E-A947-70E740481C1C}">
                <a14:useLocalDpi xmlns:a14="http://schemas.microsoft.com/office/drawing/2010/main"/>
              </a:ext>
            </a:extLst>
          </a:blip>
          <a:srcRect/>
          <a:stretch/>
        </p:blipFill>
        <p:spPr>
          <a:xfrm>
            <a:off x="6888125" y="3877685"/>
            <a:ext cx="4981075" cy="2508804"/>
          </a:xfrm>
        </p:spPr>
      </p:pic>
    </p:spTree>
    <p:extLst>
      <p:ext uri="{BB962C8B-B14F-4D97-AF65-F5344CB8AC3E}">
        <p14:creationId xmlns:p14="http://schemas.microsoft.com/office/powerpoint/2010/main" val="34382905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Task 3: Keep Evolving</a:t>
            </a:r>
            <a:endParaRPr lang="en-US" dirty="0"/>
          </a:p>
        </p:txBody>
      </p:sp>
      <p:pic>
        <p:nvPicPr>
          <p:cNvPr id="7" name="Picture Placeholder 6"/>
          <p:cNvPicPr>
            <a:picLocks noGrp="1" noChangeAspect="1"/>
          </p:cNvPicPr>
          <p:nvPr>
            <p:ph type="pic" sz="quarter" idx="11"/>
          </p:nvPr>
        </p:nvPicPr>
        <p:blipFill rotWithShape="1">
          <a:blip r:embed="rId3" cstate="email">
            <a:extLst>
              <a:ext uri="{28A0092B-C50C-407E-A947-70E740481C1C}">
                <a14:useLocalDpi xmlns:a14="http://schemas.microsoft.com/office/drawing/2010/main"/>
              </a:ext>
            </a:extLst>
          </a:blip>
          <a:srcRect/>
          <a:stretch/>
        </p:blipFill>
        <p:spPr>
          <a:xfrm>
            <a:off x="324000" y="162426"/>
            <a:ext cx="11545200" cy="2165685"/>
          </a:xfrm>
        </p:spPr>
      </p:pic>
    </p:spTree>
    <p:extLst>
      <p:ext uri="{BB962C8B-B14F-4D97-AF65-F5344CB8AC3E}">
        <p14:creationId xmlns:p14="http://schemas.microsoft.com/office/powerpoint/2010/main" val="4067520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DevOps</a:t>
            </a:r>
            <a:r>
              <a:rPr lang="en-US" dirty="0"/>
              <a:t> 2010: Cocktail – Project Scale</a:t>
            </a:r>
          </a:p>
        </p:txBody>
      </p:sp>
      <p:sp>
        <p:nvSpPr>
          <p:cNvPr id="4" name="Text Placeholder 3"/>
          <p:cNvSpPr>
            <a:spLocks noGrp="1"/>
          </p:cNvSpPr>
          <p:nvPr>
            <p:ph type="body" sz="quarter" idx="11"/>
          </p:nvPr>
        </p:nvSpPr>
        <p:spPr>
          <a:xfrm>
            <a:off x="324000" y="1511463"/>
            <a:ext cx="7963265" cy="4799529"/>
          </a:xfrm>
        </p:spPr>
        <p:txBody>
          <a:bodyPr/>
          <a:lstStyle/>
          <a:p>
            <a:pPr marL="342900" indent="-342900" fontAlgn="base">
              <a:spcBef>
                <a:spcPct val="50000"/>
              </a:spcBef>
              <a:spcAft>
                <a:spcPct val="0"/>
              </a:spcAft>
              <a:buClr>
                <a:srgbClr val="F0AB00"/>
              </a:buClr>
              <a:buFont typeface="Wingdings" charset="2"/>
              <a:buChar char="Ø"/>
            </a:pPr>
            <a:r>
              <a:rPr lang="en-GB" kern="0" dirty="0">
                <a:ea typeface="Arial Unicode MS" pitchFamily="34" charset="-128"/>
                <a:cs typeface="Arial Unicode MS" pitchFamily="34" charset="-128"/>
              </a:rPr>
              <a:t>Infrastructure tasks still manual operation:</a:t>
            </a:r>
          </a:p>
          <a:p>
            <a:pPr marL="465807" lvl="2" indent="-285807" fontAlgn="base">
              <a:spcBef>
                <a:spcPts val="600"/>
              </a:spcBef>
              <a:spcAft>
                <a:spcPct val="0"/>
              </a:spcAft>
              <a:buClr>
                <a:srgbClr val="F0AB00"/>
              </a:buClr>
              <a:buSzPct val="80000"/>
              <a:buFont typeface="Courier New" charset="0"/>
              <a:buChar char="o"/>
            </a:pPr>
            <a:r>
              <a:rPr lang="en-GB" b="0" kern="0" dirty="0">
                <a:ea typeface="Arial Unicode MS" pitchFamily="34" charset="-128"/>
                <a:cs typeface="Arial Unicode MS" pitchFamily="34" charset="-128"/>
              </a:rPr>
              <a:t>Create virtual machines</a:t>
            </a:r>
          </a:p>
          <a:p>
            <a:pPr marL="465807" lvl="2" indent="-285807" fontAlgn="base">
              <a:spcBef>
                <a:spcPts val="600"/>
              </a:spcBef>
              <a:spcAft>
                <a:spcPct val="0"/>
              </a:spcAft>
              <a:buClr>
                <a:srgbClr val="F0AB00"/>
              </a:buClr>
              <a:buSzPct val="80000"/>
              <a:buFont typeface="Courier New" charset="0"/>
              <a:buChar char="o"/>
            </a:pPr>
            <a:r>
              <a:rPr lang="en-GB" b="0" kern="0" dirty="0">
                <a:ea typeface="Arial Unicode MS" pitchFamily="34" charset="-128"/>
                <a:cs typeface="Arial Unicode MS" pitchFamily="34" charset="-128"/>
              </a:rPr>
              <a:t>Register each VM with Chef server</a:t>
            </a:r>
          </a:p>
          <a:p>
            <a:pPr marL="465807" lvl="2" indent="-285807" fontAlgn="base">
              <a:spcBef>
                <a:spcPts val="600"/>
              </a:spcBef>
              <a:spcAft>
                <a:spcPct val="0"/>
              </a:spcAft>
              <a:buClr>
                <a:srgbClr val="F0AB00"/>
              </a:buClr>
              <a:buSzPct val="80000"/>
              <a:buFont typeface="Courier New" charset="0"/>
              <a:buChar char="o"/>
            </a:pPr>
            <a:r>
              <a:rPr lang="en-GB" b="0" kern="0" dirty="0">
                <a:ea typeface="Arial Unicode MS" pitchFamily="34" charset="-128"/>
                <a:cs typeface="Arial Unicode MS" pitchFamily="34" charset="-128"/>
              </a:rPr>
              <a:t>Execute chef-client </a:t>
            </a:r>
          </a:p>
          <a:p>
            <a:pPr marL="465807" lvl="2" indent="-285807" fontAlgn="base">
              <a:spcBef>
                <a:spcPts val="600"/>
              </a:spcBef>
              <a:spcAft>
                <a:spcPct val="0"/>
              </a:spcAft>
              <a:buClr>
                <a:srgbClr val="F0AB00"/>
              </a:buClr>
              <a:buSzPct val="80000"/>
              <a:buFont typeface="Courier New" charset="0"/>
              <a:buChar char="o"/>
            </a:pPr>
            <a:r>
              <a:rPr lang="en-GB" b="0" kern="0" dirty="0">
                <a:ea typeface="Arial Unicode MS" pitchFamily="34" charset="-128"/>
                <a:cs typeface="Arial Unicode MS" pitchFamily="34" charset="-128"/>
              </a:rPr>
              <a:t>Validate the installation</a:t>
            </a:r>
          </a:p>
          <a:p>
            <a:pPr marL="465807" lvl="2" indent="-285807" fontAlgn="base">
              <a:spcBef>
                <a:spcPts val="600"/>
              </a:spcBef>
              <a:spcAft>
                <a:spcPct val="0"/>
              </a:spcAft>
              <a:buClr>
                <a:srgbClr val="F0AB00"/>
              </a:buClr>
              <a:buSzPct val="80000"/>
              <a:buFont typeface="Courier New" charset="0"/>
              <a:buChar char="o"/>
            </a:pPr>
            <a:r>
              <a:rPr lang="en-GB" b="0" kern="0" dirty="0">
                <a:ea typeface="Arial Unicode MS" pitchFamily="34" charset="-128"/>
                <a:cs typeface="Arial Unicode MS" pitchFamily="34" charset="-128"/>
              </a:rPr>
              <a:t>Test behaviour with Cucumber</a:t>
            </a:r>
          </a:p>
          <a:p>
            <a:pPr marL="465807" lvl="2" indent="-285807" fontAlgn="base">
              <a:spcBef>
                <a:spcPts val="600"/>
              </a:spcBef>
              <a:spcAft>
                <a:spcPct val="0"/>
              </a:spcAft>
              <a:buClr>
                <a:srgbClr val="F0AB00"/>
              </a:buClr>
              <a:buSzPct val="80000"/>
              <a:buFont typeface="Courier New" charset="0"/>
              <a:buChar char="o"/>
            </a:pPr>
            <a:endParaRPr lang="en-US" b="0" kern="0" dirty="0">
              <a:ea typeface="Arial Unicode MS" pitchFamily="34" charset="-128"/>
              <a:cs typeface="Arial Unicode MS" pitchFamily="34" charset="-128"/>
            </a:endParaRPr>
          </a:p>
          <a:p>
            <a:pPr marL="342900" indent="-342900" fontAlgn="base">
              <a:spcBef>
                <a:spcPct val="50000"/>
              </a:spcBef>
              <a:spcAft>
                <a:spcPct val="0"/>
              </a:spcAft>
              <a:buClr>
                <a:srgbClr val="F0AB00"/>
              </a:buClr>
              <a:buFont typeface="Wingdings" charset="2"/>
              <a:buChar char="Ø"/>
            </a:pPr>
            <a:r>
              <a:rPr lang="en-US" kern="0" dirty="0">
                <a:ea typeface="Arial Unicode MS" pitchFamily="34" charset="-128"/>
                <a:cs typeface="Arial Unicode MS" pitchFamily="34" charset="-128"/>
              </a:rPr>
              <a:t>“Cocktail”</a:t>
            </a:r>
            <a:r>
              <a:rPr lang="en-US" b="0" kern="0" dirty="0">
                <a:ea typeface="Arial Unicode MS" pitchFamily="34" charset="-128"/>
                <a:cs typeface="Arial Unicode MS" pitchFamily="34" charset="-128"/>
              </a:rPr>
              <a:t> was developed to automate all these actions:</a:t>
            </a:r>
          </a:p>
          <a:p>
            <a:pPr marL="522900" lvl="2" indent="-342900" fontAlgn="base">
              <a:spcBef>
                <a:spcPts val="600"/>
              </a:spcBef>
              <a:spcAft>
                <a:spcPct val="0"/>
              </a:spcAft>
              <a:buClr>
                <a:srgbClr val="F0AB00"/>
              </a:buClr>
              <a:buSzPct val="80000"/>
              <a:buFont typeface="Courier New" charset="0"/>
              <a:buChar char="o"/>
            </a:pPr>
            <a:r>
              <a:rPr lang="en-US" kern="0" dirty="0">
                <a:ea typeface="Arial Unicode MS" pitchFamily="34" charset="-128"/>
                <a:cs typeface="Arial Unicode MS" pitchFamily="34" charset="-128"/>
              </a:rPr>
              <a:t>C</a:t>
            </a:r>
            <a:r>
              <a:rPr lang="en-US" b="0" kern="0" dirty="0">
                <a:ea typeface="Arial Unicode MS" pitchFamily="34" charset="-128"/>
                <a:cs typeface="Arial Unicode MS" pitchFamily="34" charset="-128"/>
              </a:rPr>
              <a:t>reate a complex landscape with few commands</a:t>
            </a:r>
          </a:p>
          <a:p>
            <a:pPr marL="522900" lvl="2" indent="-342900" fontAlgn="base">
              <a:spcBef>
                <a:spcPts val="600"/>
              </a:spcBef>
              <a:spcAft>
                <a:spcPct val="0"/>
              </a:spcAft>
              <a:buClr>
                <a:srgbClr val="F0AB00"/>
              </a:buClr>
              <a:buSzPct val="80000"/>
              <a:buFont typeface="Courier New" charset="0"/>
              <a:buChar char="o"/>
            </a:pPr>
            <a:r>
              <a:rPr lang="en-US" b="0" kern="0" dirty="0">
                <a:ea typeface="Arial Unicode MS" pitchFamily="34" charset="-128"/>
                <a:cs typeface="Arial Unicode MS" pitchFamily="34" charset="-128"/>
              </a:rPr>
              <a:t>Depl</a:t>
            </a:r>
            <a:r>
              <a:rPr lang="en-US" kern="0" dirty="0">
                <a:ea typeface="Arial Unicode MS" pitchFamily="34" charset="-128"/>
                <a:cs typeface="Arial Unicode MS" pitchFamily="34" charset="-128"/>
              </a:rPr>
              <a:t>oyment time reduced from hours to minutes</a:t>
            </a:r>
          </a:p>
          <a:p>
            <a:pPr marL="522900" lvl="2" indent="-342900" fontAlgn="base">
              <a:spcBef>
                <a:spcPts val="600"/>
              </a:spcBef>
              <a:spcAft>
                <a:spcPct val="0"/>
              </a:spcAft>
              <a:buClr>
                <a:srgbClr val="F0AB00"/>
              </a:buClr>
              <a:buSzPct val="80000"/>
              <a:buFont typeface="Courier New" charset="0"/>
              <a:buChar char="o"/>
            </a:pPr>
            <a:endParaRPr lang="en-US" kern="0" dirty="0">
              <a:ea typeface="Arial Unicode MS" pitchFamily="34" charset="-128"/>
              <a:cs typeface="Arial Unicode MS" pitchFamily="34" charset="-128"/>
            </a:endParaRPr>
          </a:p>
          <a:p>
            <a:pPr marL="342900" lvl="1" indent="-342900" fontAlgn="base">
              <a:spcBef>
                <a:spcPct val="50000"/>
              </a:spcBef>
              <a:spcAft>
                <a:spcPct val="0"/>
              </a:spcAft>
              <a:buClr>
                <a:srgbClr val="F0AB00"/>
              </a:buClr>
              <a:buFont typeface="Wingdings" charset="2"/>
              <a:buChar char="Ø"/>
            </a:pPr>
            <a:r>
              <a:rPr lang="en-US" b="1" u="sng" kern="0" dirty="0">
                <a:ea typeface="Arial Unicode MS" pitchFamily="34" charset="-128"/>
                <a:cs typeface="Arial Unicode MS" pitchFamily="34" charset="-128"/>
              </a:rPr>
              <a:t>Monthly Deployment, now much closer to “4 weeks development” vision</a:t>
            </a:r>
          </a:p>
        </p:txBody>
      </p:sp>
      <p:pic>
        <p:nvPicPr>
          <p:cNvPr id="6" name="Picture Placeholder 5"/>
          <p:cNvPicPr>
            <a:picLocks noGrp="1" noChangeAspect="1"/>
          </p:cNvPicPr>
          <p:nvPr>
            <p:ph type="pic" sz="quarter" idx="10"/>
          </p:nvPr>
        </p:nvPicPr>
        <p:blipFill>
          <a:blip r:embed="rId3" cstate="email">
            <a:alphaModFix amt="75000"/>
            <a:extLst>
              <a:ext uri="{28A0092B-C50C-407E-A947-70E740481C1C}">
                <a14:useLocalDpi xmlns:a14="http://schemas.microsoft.com/office/drawing/2010/main"/>
              </a:ext>
            </a:extLst>
          </a:blip>
          <a:srcRect/>
          <a:stretch>
            <a:fillRect/>
          </a:stretch>
        </p:blipFill>
        <p:spPr>
          <a:xfrm>
            <a:off x="8441356" y="1691079"/>
            <a:ext cx="3429969" cy="4392042"/>
          </a:xfrm>
          <a:prstGeom prst="rect">
            <a:avLst/>
          </a:prstGeom>
        </p:spPr>
      </p:pic>
    </p:spTree>
    <p:extLst>
      <p:ext uri="{BB962C8B-B14F-4D97-AF65-F5344CB8AC3E}">
        <p14:creationId xmlns:p14="http://schemas.microsoft.com/office/powerpoint/2010/main" val="324337048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t>It’s About the People</a:t>
            </a:r>
            <a:r>
              <a:rPr lang="en-GB" dirty="0"/>
              <a:t>: Culture of Continuous Improvement</a:t>
            </a:r>
          </a:p>
        </p:txBody>
      </p:sp>
      <p:sp>
        <p:nvSpPr>
          <p:cNvPr id="4" name="Text Placeholder 3"/>
          <p:cNvSpPr>
            <a:spLocks noGrp="1"/>
          </p:cNvSpPr>
          <p:nvPr>
            <p:ph type="body" sz="quarter" idx="11"/>
          </p:nvPr>
        </p:nvSpPr>
        <p:spPr>
          <a:xfrm>
            <a:off x="324000" y="1390973"/>
            <a:ext cx="7905599" cy="4879198"/>
          </a:xfrm>
        </p:spPr>
        <p:txBody>
          <a:bodyPr/>
          <a:lstStyle/>
          <a:p>
            <a:pPr marL="342900" indent="-342900">
              <a:buFont typeface="Wingdings" charset="2"/>
              <a:buChar char="Ø"/>
            </a:pPr>
            <a:r>
              <a:rPr lang="en-GB" dirty="0"/>
              <a:t>Proper Agile/Scrum coaching was really important</a:t>
            </a:r>
          </a:p>
          <a:p>
            <a:pPr marL="465807" lvl="2" indent="-285807">
              <a:buSzPct val="80000"/>
              <a:buFont typeface="Courier New" charset="0"/>
              <a:buChar char="o"/>
            </a:pPr>
            <a:r>
              <a:rPr lang="en-GB" dirty="0"/>
              <a:t>Fundamentally different to learning by reading articles &amp; blogs</a:t>
            </a:r>
          </a:p>
          <a:p>
            <a:pPr marL="465807" lvl="2" indent="-285807">
              <a:buSzPct val="80000"/>
              <a:buFont typeface="Courier New" charset="0"/>
              <a:buChar char="o"/>
            </a:pPr>
            <a:r>
              <a:rPr lang="en-GB" dirty="0"/>
              <a:t>Learning by doing, playing, etc. is much more effective</a:t>
            </a:r>
          </a:p>
          <a:p>
            <a:pPr marL="465807" lvl="2" indent="-285807">
              <a:buSzPct val="80000"/>
              <a:buFont typeface="Courier New" charset="0"/>
              <a:buChar char="o"/>
            </a:pPr>
            <a:r>
              <a:rPr lang="en-GB" dirty="0"/>
              <a:t>Coach encouraged accountability, responsibility, experimentation</a:t>
            </a:r>
          </a:p>
          <a:p>
            <a:pPr marL="465807" lvl="2" indent="-285807">
              <a:buSzPct val="80000"/>
              <a:buFont typeface="Courier New" charset="0"/>
              <a:buChar char="o"/>
            </a:pPr>
            <a:r>
              <a:rPr lang="en-GB" dirty="0"/>
              <a:t>Team make-up</a:t>
            </a:r>
          </a:p>
          <a:p>
            <a:pPr marL="645807" lvl="3" indent="-285807">
              <a:buClr>
                <a:schemeClr val="accent1"/>
              </a:buClr>
              <a:buSzPct val="80000"/>
              <a:buFont typeface="Arial" pitchFamily="34" charset="0"/>
              <a:buChar char="•"/>
            </a:pPr>
            <a:r>
              <a:rPr lang="en-GB" sz="1600" dirty="0"/>
              <a:t>Differing personalities and working styles</a:t>
            </a:r>
          </a:p>
          <a:p>
            <a:pPr marL="645807" lvl="3" indent="-285807">
              <a:buClr>
                <a:schemeClr val="accent1"/>
              </a:buClr>
              <a:buSzPct val="80000"/>
              <a:buFont typeface="Arial" pitchFamily="34" charset="0"/>
              <a:buChar char="•"/>
            </a:pPr>
            <a:r>
              <a:rPr lang="en-GB" sz="1600" dirty="0"/>
              <a:t>May need to shuffle a few people to get the best out of everyone</a:t>
            </a:r>
          </a:p>
          <a:p>
            <a:pPr marL="342900" indent="-342900">
              <a:buFont typeface="Wingdings" charset="2"/>
              <a:buChar char="Ø"/>
            </a:pPr>
            <a:r>
              <a:rPr lang="en-GB" dirty="0"/>
              <a:t>Team is always working to improve itself</a:t>
            </a:r>
          </a:p>
          <a:p>
            <a:pPr marL="465807" lvl="2" indent="-285807">
              <a:buSzPct val="80000"/>
              <a:buFont typeface="Courier New" charset="0"/>
              <a:buChar char="o"/>
            </a:pPr>
            <a:r>
              <a:rPr lang="en-GB" dirty="0"/>
              <a:t>Evaluate new tools &amp; techniques</a:t>
            </a:r>
          </a:p>
          <a:p>
            <a:pPr marL="465807" lvl="2" indent="-285807">
              <a:buSzPct val="80000"/>
              <a:buFont typeface="Courier New" charset="0"/>
              <a:buChar char="o"/>
            </a:pPr>
            <a:r>
              <a:rPr lang="en-GB" dirty="0"/>
              <a:t>Encourage “spikes” to see if things work</a:t>
            </a:r>
          </a:p>
          <a:p>
            <a:pPr marL="342900" indent="-342900">
              <a:buFont typeface="Wingdings" charset="2"/>
              <a:buChar char="Ø"/>
            </a:pPr>
            <a:r>
              <a:rPr lang="en-GB" dirty="0"/>
              <a:t>Retrospective at the end of each sprint</a:t>
            </a:r>
          </a:p>
          <a:p>
            <a:pPr marL="465843" lvl="2" indent="-285807">
              <a:buSzPct val="80000"/>
              <a:buFont typeface="Courier New" charset="0"/>
              <a:buChar char="o"/>
            </a:pPr>
            <a:r>
              <a:rPr lang="en-GB" dirty="0"/>
              <a:t>Several improvement suggestions each time around – pick top 3</a:t>
            </a:r>
          </a:p>
          <a:p>
            <a:pPr marL="465843" lvl="2" indent="-285807">
              <a:buSzPct val="80000"/>
              <a:buFont typeface="Courier New" charset="0"/>
              <a:buChar char="o"/>
            </a:pPr>
            <a:r>
              <a:rPr lang="en-GB" dirty="0"/>
              <a:t>Focus on team behaviours, not product scope</a:t>
            </a:r>
          </a:p>
        </p:txBody>
      </p:sp>
      <p:pic>
        <p:nvPicPr>
          <p:cNvPr id="5" name="Picture Placeholder 5"/>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tretch>
            <a:fillRect/>
          </a:stretch>
        </p:blipFill>
        <p:spPr>
          <a:xfrm>
            <a:off x="8603891" y="1390973"/>
            <a:ext cx="3265310" cy="4879198"/>
          </a:xfrm>
          <a:prstGeom prst="rect">
            <a:avLst/>
          </a:prstGeom>
        </p:spPr>
      </p:pic>
    </p:spTree>
    <p:extLst>
      <p:ext uri="{BB962C8B-B14F-4D97-AF65-F5344CB8AC3E}">
        <p14:creationId xmlns:p14="http://schemas.microsoft.com/office/powerpoint/2010/main" val="2121418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Task 4: Divide and Conquer</a:t>
            </a:r>
            <a:endParaRPr lang="en-US" dirty="0"/>
          </a:p>
        </p:txBody>
      </p:sp>
      <p:pic>
        <p:nvPicPr>
          <p:cNvPr id="7" name="Picture Placeholder 6"/>
          <p:cNvPicPr>
            <a:picLocks noGrp="1" noChangeAspect="1"/>
          </p:cNvPicPr>
          <p:nvPr>
            <p:ph type="pic" sz="quarter" idx="11"/>
          </p:nvPr>
        </p:nvPicPr>
        <p:blipFill rotWithShape="1">
          <a:blip r:embed="rId3" cstate="email">
            <a:extLst>
              <a:ext uri="{28A0092B-C50C-407E-A947-70E740481C1C}">
                <a14:useLocalDpi xmlns:a14="http://schemas.microsoft.com/office/drawing/2010/main"/>
              </a:ext>
            </a:extLst>
          </a:blip>
          <a:srcRect/>
          <a:stretch/>
        </p:blipFill>
        <p:spPr>
          <a:xfrm>
            <a:off x="324000" y="162426"/>
            <a:ext cx="11545200" cy="2165685"/>
          </a:xfrm>
        </p:spPr>
      </p:pic>
    </p:spTree>
    <p:extLst>
      <p:ext uri="{BB962C8B-B14F-4D97-AF65-F5344CB8AC3E}">
        <p14:creationId xmlns:p14="http://schemas.microsoft.com/office/powerpoint/2010/main" val="377483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2011: Barkeeper – Department Scale</a:t>
            </a:r>
            <a:endParaRPr lang="he-IL" dirty="0"/>
          </a:p>
        </p:txBody>
      </p:sp>
      <p:pic>
        <p:nvPicPr>
          <p:cNvPr id="5" name="Picture 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595116" y="1526721"/>
            <a:ext cx="3274084" cy="4735285"/>
          </a:xfrm>
          <a:prstGeom prst="rect">
            <a:avLst/>
          </a:prstGeom>
        </p:spPr>
      </p:pic>
      <p:sp>
        <p:nvSpPr>
          <p:cNvPr id="4" name="TextBox 3"/>
          <p:cNvSpPr txBox="1"/>
          <p:nvPr/>
        </p:nvSpPr>
        <p:spPr>
          <a:xfrm>
            <a:off x="324000" y="1526721"/>
            <a:ext cx="8175021" cy="3847207"/>
          </a:xfrm>
          <a:prstGeom prst="rect">
            <a:avLst/>
          </a:prstGeom>
          <a:noFill/>
        </p:spPr>
        <p:txBody>
          <a:bodyPr wrap="square" lIns="0" tIns="0" rIns="0" bIns="0" rtlCol="0">
            <a:spAutoFit/>
          </a:bodyPr>
          <a:lstStyle/>
          <a:p>
            <a:pPr marL="342000" indent="-342000" fontAlgn="base">
              <a:spcBef>
                <a:spcPct val="50000"/>
              </a:spcBef>
              <a:spcAft>
                <a:spcPct val="0"/>
              </a:spcAft>
              <a:buClr>
                <a:srgbClr val="F0AB00"/>
              </a:buClr>
              <a:buSzPct val="80000"/>
              <a:buFont typeface="Wingdings" charset="2"/>
              <a:buChar char="Ø"/>
            </a:pPr>
            <a:r>
              <a:rPr lang="en-US" sz="2000" kern="0" dirty="0">
                <a:ea typeface="Arial Unicode MS" pitchFamily="34" charset="-128"/>
                <a:cs typeface="Arial Unicode MS" pitchFamily="34" charset="-128"/>
              </a:rPr>
              <a:t>Allocate VMs via Cloud API (vSphere)</a:t>
            </a:r>
          </a:p>
          <a:p>
            <a:pPr marL="342000" indent="-342000" fontAlgn="base">
              <a:spcBef>
                <a:spcPct val="50000"/>
              </a:spcBef>
              <a:spcAft>
                <a:spcPct val="0"/>
              </a:spcAft>
              <a:buClr>
                <a:srgbClr val="F0AB00"/>
              </a:buClr>
              <a:buSzPct val="80000"/>
              <a:buFont typeface="Wingdings" charset="2"/>
              <a:buChar char="Ø"/>
            </a:pPr>
            <a:r>
              <a:rPr lang="en-US" sz="2000" kern="0" dirty="0">
                <a:ea typeface="Arial Unicode MS" pitchFamily="34" charset="-128"/>
                <a:cs typeface="Arial Unicode MS" pitchFamily="34" charset="-128"/>
              </a:rPr>
              <a:t>Manage Chef servers</a:t>
            </a:r>
          </a:p>
          <a:p>
            <a:pPr marL="342000" indent="-342000" fontAlgn="base">
              <a:spcBef>
                <a:spcPct val="50000"/>
              </a:spcBef>
              <a:spcAft>
                <a:spcPct val="0"/>
              </a:spcAft>
              <a:buClr>
                <a:srgbClr val="F0AB00"/>
              </a:buClr>
              <a:buSzPct val="80000"/>
              <a:buFont typeface="Wingdings" charset="2"/>
              <a:buChar char="Ø"/>
            </a:pPr>
            <a:r>
              <a:rPr lang="en-US" sz="2000" kern="0" dirty="0">
                <a:ea typeface="Arial Unicode MS" pitchFamily="34" charset="-128"/>
                <a:cs typeface="Arial Unicode MS" pitchFamily="34" charset="-128"/>
              </a:rPr>
              <a:t>Project self-service</a:t>
            </a:r>
          </a:p>
          <a:p>
            <a:pPr marL="342900" indent="-342900" fontAlgn="base">
              <a:spcBef>
                <a:spcPct val="50000"/>
              </a:spcBef>
              <a:spcAft>
                <a:spcPct val="0"/>
              </a:spcAft>
              <a:buClr>
                <a:srgbClr val="F0AB00"/>
              </a:buClr>
              <a:buSzPct val="80000"/>
              <a:buFont typeface="Wingdings" charset="2"/>
              <a:buChar char="Ø"/>
            </a:pPr>
            <a:r>
              <a:rPr lang="en-US" sz="2000" kern="0" dirty="0">
                <a:ea typeface="Arial Unicode MS" pitchFamily="34" charset="-128"/>
                <a:cs typeface="Arial Unicode MS" pitchFamily="34" charset="-128"/>
              </a:rPr>
              <a:t>Web UI and REST API </a:t>
            </a:r>
          </a:p>
          <a:p>
            <a:pPr marL="342900" indent="-342900" fontAlgn="base">
              <a:spcBef>
                <a:spcPct val="50000"/>
              </a:spcBef>
              <a:spcAft>
                <a:spcPct val="0"/>
              </a:spcAft>
              <a:buClr>
                <a:srgbClr val="F0AB00"/>
              </a:buClr>
              <a:buSzPct val="80000"/>
              <a:buFont typeface="Wingdings" charset="2"/>
              <a:buChar char="Ø"/>
            </a:pPr>
            <a:r>
              <a:rPr lang="en-US" sz="2000" kern="0" dirty="0">
                <a:ea typeface="Arial Unicode MS" pitchFamily="34" charset="-128"/>
                <a:cs typeface="Arial Unicode MS" pitchFamily="34" charset="-128"/>
              </a:rPr>
              <a:t>Everything under version control</a:t>
            </a:r>
          </a:p>
          <a:p>
            <a:pPr marL="342900" indent="-342900" fontAlgn="base">
              <a:spcBef>
                <a:spcPct val="50000"/>
              </a:spcBef>
              <a:spcAft>
                <a:spcPct val="0"/>
              </a:spcAft>
              <a:buClr>
                <a:srgbClr val="F0AB00"/>
              </a:buClr>
              <a:buSzPct val="80000"/>
              <a:buFont typeface="Wingdings" charset="2"/>
              <a:buChar char="Ø"/>
            </a:pPr>
            <a:r>
              <a:rPr lang="en-US" sz="2000" kern="0" dirty="0">
                <a:ea typeface="Arial Unicode MS" pitchFamily="34" charset="-128"/>
                <a:cs typeface="Arial Unicode MS" pitchFamily="34" charset="-128"/>
              </a:rPr>
              <a:t>Install VMWare on bare metal, everything else is automated</a:t>
            </a:r>
          </a:p>
          <a:p>
            <a:pPr marL="285807" indent="-285807" fontAlgn="base">
              <a:spcBef>
                <a:spcPct val="50000"/>
              </a:spcBef>
              <a:spcAft>
                <a:spcPct val="0"/>
              </a:spcAft>
              <a:buClr>
                <a:srgbClr val="F0AB00"/>
              </a:buClr>
              <a:buSzPct val="80000"/>
              <a:buFont typeface="Arial"/>
              <a:buChar char="•"/>
            </a:pPr>
            <a:endParaRPr lang="en-US" sz="2000" b="1" kern="0" dirty="0">
              <a:ea typeface="Arial Unicode MS" pitchFamily="34" charset="-128"/>
              <a:cs typeface="Arial Unicode MS" pitchFamily="34" charset="-128"/>
            </a:endParaRPr>
          </a:p>
          <a:p>
            <a:pPr marL="342900" indent="-342900" fontAlgn="base">
              <a:spcBef>
                <a:spcPct val="50000"/>
              </a:spcBef>
              <a:spcAft>
                <a:spcPct val="0"/>
              </a:spcAft>
              <a:buClr>
                <a:srgbClr val="F0AB00"/>
              </a:buClr>
              <a:buSzPct val="80000"/>
              <a:buFont typeface="Wingdings" charset="2"/>
              <a:buChar char="Ø"/>
            </a:pPr>
            <a:r>
              <a:rPr lang="en-US" sz="2000" b="1" u="sng" kern="0" dirty="0">
                <a:ea typeface="Arial Unicode MS" pitchFamily="34" charset="-128"/>
                <a:cs typeface="Arial Unicode MS" pitchFamily="34" charset="-128"/>
              </a:rPr>
              <a:t>Scheduled deployment every 2 weeks, but 2-3 times a week not uncommon</a:t>
            </a:r>
            <a:endParaRPr lang="en-US" sz="2000" u="sng" kern="0" dirty="0">
              <a:ea typeface="Arial Unicode MS" pitchFamily="34" charset="-128"/>
              <a:cs typeface="Arial Unicode MS" pitchFamily="34" charset="-128"/>
            </a:endParaRPr>
          </a:p>
        </p:txBody>
      </p:sp>
    </p:spTree>
    <p:extLst>
      <p:ext uri="{BB962C8B-B14F-4D97-AF65-F5344CB8AC3E}">
        <p14:creationId xmlns:p14="http://schemas.microsoft.com/office/powerpoint/2010/main" val="923824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t>It’s About the People</a:t>
            </a:r>
            <a:r>
              <a:rPr lang="en-GB" dirty="0"/>
              <a:t>: Spread the Word</a:t>
            </a:r>
          </a:p>
        </p:txBody>
      </p:sp>
      <p:sp>
        <p:nvSpPr>
          <p:cNvPr id="4" name="Text Placeholder 3"/>
          <p:cNvSpPr>
            <a:spLocks noGrp="1"/>
          </p:cNvSpPr>
          <p:nvPr>
            <p:ph type="body" sz="quarter" idx="11"/>
          </p:nvPr>
        </p:nvSpPr>
        <p:spPr>
          <a:xfrm>
            <a:off x="324000" y="1501681"/>
            <a:ext cx="7905599" cy="3527519"/>
          </a:xfrm>
        </p:spPr>
        <p:txBody>
          <a:bodyPr/>
          <a:lstStyle/>
          <a:p>
            <a:pPr marL="342900" indent="-342900">
              <a:buFont typeface="Wingdings" charset="2"/>
              <a:buChar char="Ø"/>
            </a:pPr>
            <a:r>
              <a:rPr lang="en-US" b="0" kern="0" dirty="0">
                <a:ea typeface="Arial Unicode MS" pitchFamily="34" charset="-128"/>
                <a:cs typeface="Arial Unicode MS" pitchFamily="34" charset="-128"/>
              </a:rPr>
              <a:t>Spread </a:t>
            </a:r>
            <a:r>
              <a:rPr lang="en-US" b="0" kern="0" dirty="0" err="1">
                <a:ea typeface="Arial Unicode MS" pitchFamily="34" charset="-128"/>
                <a:cs typeface="Arial Unicode MS" pitchFamily="34" charset="-128"/>
              </a:rPr>
              <a:t>DevOps</a:t>
            </a:r>
            <a:r>
              <a:rPr lang="en-US" b="0" kern="0" dirty="0">
                <a:ea typeface="Arial Unicode MS" pitchFamily="34" charset="-128"/>
                <a:cs typeface="Arial Unicode MS" pitchFamily="34" charset="-128"/>
              </a:rPr>
              <a:t> principles throughout several IT teams</a:t>
            </a:r>
          </a:p>
          <a:p>
            <a:pPr marL="342900" indent="-342900">
              <a:buFont typeface="Wingdings" charset="2"/>
              <a:buChar char="Ø"/>
            </a:pPr>
            <a:r>
              <a:rPr lang="en-US" b="0" kern="0" dirty="0">
                <a:ea typeface="Arial Unicode MS" pitchFamily="34" charset="-128"/>
                <a:cs typeface="Arial Unicode MS" pitchFamily="34" charset="-128"/>
              </a:rPr>
              <a:t>Barkeeper used for a dozen or so web apps in SAP IT </a:t>
            </a:r>
          </a:p>
          <a:p>
            <a:pPr marL="342900" indent="-342900">
              <a:buFont typeface="Wingdings" charset="2"/>
              <a:buChar char="Ø"/>
            </a:pPr>
            <a:r>
              <a:rPr lang="en-GB" b="0" dirty="0"/>
              <a:t>Agile/Scrum coaching delivered throughout IT</a:t>
            </a:r>
          </a:p>
          <a:p>
            <a:pPr marL="342900" indent="-342900">
              <a:buFont typeface="Wingdings" charset="2"/>
              <a:buChar char="Ø"/>
            </a:pPr>
            <a:r>
              <a:rPr lang="en-GB" b="0" dirty="0"/>
              <a:t>Ops Engineers embedded in teams became the norm</a:t>
            </a:r>
          </a:p>
          <a:p>
            <a:pPr marL="342900" indent="-342900">
              <a:buFont typeface="Wingdings" charset="2"/>
              <a:buChar char="Ø"/>
            </a:pPr>
            <a:r>
              <a:rPr lang="en-GB" b="0" dirty="0"/>
              <a:t>Encourage shared ownership within teams</a:t>
            </a:r>
          </a:p>
          <a:p>
            <a:pPr marL="342900" indent="-342900">
              <a:buFont typeface="Wingdings" charset="2"/>
              <a:buChar char="Ø"/>
            </a:pPr>
            <a:r>
              <a:rPr lang="en-GB" b="0" dirty="0"/>
              <a:t>Encourage teams to share what they learn</a:t>
            </a:r>
          </a:p>
        </p:txBody>
      </p:sp>
      <p:pic>
        <p:nvPicPr>
          <p:cNvPr id="5" name="Picture Placeholder 5"/>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tretch>
            <a:fillRect/>
          </a:stretch>
        </p:blipFill>
        <p:spPr>
          <a:xfrm>
            <a:off x="8650598" y="1501681"/>
            <a:ext cx="3218602" cy="4828833"/>
          </a:xfrm>
          <a:prstGeom prst="rect">
            <a:avLst/>
          </a:prstGeom>
        </p:spPr>
      </p:pic>
    </p:spTree>
    <p:extLst>
      <p:ext uri="{BB962C8B-B14F-4D97-AF65-F5344CB8AC3E}">
        <p14:creationId xmlns:p14="http://schemas.microsoft.com/office/powerpoint/2010/main" val="2982767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 Create a DevOps Platform for the Company</a:t>
            </a:r>
          </a:p>
        </p:txBody>
      </p:sp>
      <p:pic>
        <p:nvPicPr>
          <p:cNvPr id="4" name="Content Placeholder 3"/>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1120467" y="1471840"/>
            <a:ext cx="9952265" cy="4882886"/>
          </a:xfrm>
        </p:spPr>
      </p:pic>
    </p:spTree>
    <p:extLst>
      <p:ext uri="{BB962C8B-B14F-4D97-AF65-F5344CB8AC3E}">
        <p14:creationId xmlns:p14="http://schemas.microsoft.com/office/powerpoint/2010/main" val="3685578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DevOps 2013: Monsoon – Company Scale</a:t>
            </a:r>
          </a:p>
        </p:txBody>
      </p:sp>
      <p:sp>
        <p:nvSpPr>
          <p:cNvPr id="3" name="Text Placeholder 2"/>
          <p:cNvSpPr>
            <a:spLocks noGrp="1"/>
          </p:cNvSpPr>
          <p:nvPr>
            <p:ph type="body" sz="quarter" idx="10"/>
          </p:nvPr>
        </p:nvSpPr>
        <p:spPr>
          <a:xfrm>
            <a:off x="324000" y="1424763"/>
            <a:ext cx="8036229" cy="4910723"/>
          </a:xfrm>
        </p:spPr>
        <p:txBody>
          <a:bodyPr/>
          <a:lstStyle/>
          <a:p>
            <a:pPr lvl="0"/>
            <a:r>
              <a:rPr lang="en-US" dirty="0"/>
              <a:t>The Product</a:t>
            </a:r>
          </a:p>
          <a:p>
            <a:pPr marL="342900" lvl="1" indent="-342900">
              <a:buFont typeface="Wingdings" charset="2"/>
              <a:buChar char="Ø"/>
            </a:pPr>
            <a:r>
              <a:rPr lang="en-GB" dirty="0"/>
              <a:t>Custom developed private cloud &amp; automation platform</a:t>
            </a:r>
          </a:p>
          <a:p>
            <a:pPr marL="465843" lvl="2" indent="-285807">
              <a:buSzPct val="80000"/>
              <a:buFont typeface="Courier New" charset="0"/>
              <a:buChar char="o"/>
            </a:pPr>
            <a:r>
              <a:rPr lang="en-GB" dirty="0"/>
              <a:t>IaaS layer roughly equivalent to OpenStack</a:t>
            </a:r>
          </a:p>
          <a:p>
            <a:pPr marL="465843" lvl="2" indent="-285807">
              <a:buSzPct val="80000"/>
              <a:buFont typeface="Courier New" charset="0"/>
              <a:buChar char="o"/>
            </a:pPr>
            <a:r>
              <a:rPr lang="en-GB" dirty="0"/>
              <a:t>Automation framework using Chef and </a:t>
            </a:r>
            <a:r>
              <a:rPr lang="en-GB" dirty="0" err="1"/>
              <a:t>MCollective</a:t>
            </a:r>
            <a:endParaRPr lang="en-GB" dirty="0"/>
          </a:p>
          <a:p>
            <a:pPr marL="0" lvl="2" indent="0">
              <a:spcBef>
                <a:spcPts val="1200"/>
              </a:spcBef>
              <a:buNone/>
            </a:pPr>
            <a:r>
              <a:rPr lang="en-US" sz="2000" b="1" dirty="0"/>
              <a:t>The Platform </a:t>
            </a:r>
          </a:p>
          <a:p>
            <a:pPr marL="342900" lvl="1" indent="-342900">
              <a:buFont typeface="Wingdings" charset="2"/>
              <a:buChar char="Ø"/>
            </a:pPr>
            <a:r>
              <a:rPr lang="en-GB" dirty="0"/>
              <a:t>Ruby on Rails components running as </a:t>
            </a:r>
            <a:r>
              <a:rPr lang="en-GB" dirty="0" err="1"/>
              <a:t>microservices</a:t>
            </a:r>
            <a:endParaRPr lang="en-GB" dirty="0"/>
          </a:p>
          <a:p>
            <a:pPr marL="465843" lvl="2" indent="-285807">
              <a:buSzPct val="80000"/>
              <a:buFont typeface="Courier New" charset="0"/>
              <a:buChar char="o"/>
            </a:pPr>
            <a:r>
              <a:rPr lang="en-GB" dirty="0"/>
              <a:t>Git repos for Chef cookbooks and configuration </a:t>
            </a:r>
            <a:r>
              <a:rPr lang="en-GB" dirty="0" err="1"/>
              <a:t>databags</a:t>
            </a:r>
            <a:endParaRPr lang="en-GB" dirty="0"/>
          </a:p>
          <a:p>
            <a:pPr marL="465843" lvl="2" indent="-285807">
              <a:buSzPct val="80000"/>
              <a:buFont typeface="Courier New" charset="0"/>
              <a:buChar char="o"/>
            </a:pPr>
            <a:r>
              <a:rPr lang="en-GB" dirty="0"/>
              <a:t>VM</a:t>
            </a:r>
            <a:r>
              <a:rPr lang="en-US" dirty="0"/>
              <a:t>Ware vSphere : Hypervisor &amp; Block Storage</a:t>
            </a:r>
          </a:p>
          <a:p>
            <a:pPr marL="465843" lvl="2" indent="-285807">
              <a:buSzPct val="80000"/>
              <a:buFont typeface="Courier New" charset="0"/>
              <a:buChar char="o"/>
            </a:pPr>
            <a:r>
              <a:rPr lang="en-US" dirty="0"/>
              <a:t>F5 </a:t>
            </a:r>
            <a:r>
              <a:rPr lang="en-US" dirty="0" err="1"/>
              <a:t>BigIP</a:t>
            </a:r>
            <a:r>
              <a:rPr lang="en-US" dirty="0"/>
              <a:t> </a:t>
            </a:r>
            <a:r>
              <a:rPr lang="en-US" dirty="0" err="1"/>
              <a:t>Loadbalancers</a:t>
            </a:r>
            <a:r>
              <a:rPr lang="en-US" dirty="0"/>
              <a:t> (providing self service ELB scenarios)</a:t>
            </a:r>
          </a:p>
          <a:p>
            <a:pPr lvl="1">
              <a:spcBef>
                <a:spcPts val="1200"/>
              </a:spcBef>
            </a:pPr>
            <a:r>
              <a:rPr lang="en-US" b="1" dirty="0"/>
              <a:t>The Process</a:t>
            </a:r>
          </a:p>
          <a:p>
            <a:pPr marL="342900" lvl="1" indent="-342900">
              <a:buFont typeface="Wingdings" charset="2"/>
              <a:buChar char="Ø"/>
            </a:pPr>
            <a:r>
              <a:rPr lang="en-GB" dirty="0"/>
              <a:t>2 week dev</a:t>
            </a:r>
            <a:r>
              <a:rPr lang="en-US" dirty="0" err="1"/>
              <a:t>elopment</a:t>
            </a:r>
            <a:r>
              <a:rPr lang="en-US" dirty="0"/>
              <a:t> cycle, continuous integration and testing</a:t>
            </a:r>
          </a:p>
          <a:p>
            <a:pPr marL="342900" lvl="1" indent="-342900">
              <a:buFont typeface="Wingdings" charset="2"/>
              <a:buChar char="Ø"/>
            </a:pPr>
            <a:endParaRPr lang="en-US" dirty="0"/>
          </a:p>
          <a:p>
            <a:pPr marL="342900" lvl="1" indent="-342900">
              <a:buFont typeface="Wingdings" charset="2"/>
              <a:buChar char="Ø"/>
            </a:pPr>
            <a:r>
              <a:rPr lang="en-US" b="1" u="sng" dirty="0"/>
              <a:t>Daily automated deployments</a:t>
            </a:r>
          </a:p>
          <a:p>
            <a:pPr marL="0" lvl="2" indent="0">
              <a:buNone/>
            </a:pPr>
            <a:endParaRPr lang="en-US" sz="1400" dirty="0"/>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360229" y="1450450"/>
            <a:ext cx="3508971" cy="5007500"/>
          </a:xfrm>
          <a:prstGeom prst="rect">
            <a:avLst/>
          </a:prstGeom>
        </p:spPr>
      </p:pic>
    </p:spTree>
    <p:extLst>
      <p:ext uri="{BB962C8B-B14F-4D97-AF65-F5344CB8AC3E}">
        <p14:creationId xmlns:p14="http://schemas.microsoft.com/office/powerpoint/2010/main" val="1115004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Result: Cloud &amp; DevOps Culture Throughout SAP</a:t>
            </a:r>
          </a:p>
        </p:txBody>
      </p:sp>
      <p:sp>
        <p:nvSpPr>
          <p:cNvPr id="3" name="Text Placeholder 2"/>
          <p:cNvSpPr>
            <a:spLocks noGrp="1"/>
          </p:cNvSpPr>
          <p:nvPr>
            <p:ph type="body" sz="quarter" idx="10"/>
          </p:nvPr>
        </p:nvSpPr>
        <p:spPr>
          <a:xfrm>
            <a:off x="323999" y="1424763"/>
            <a:ext cx="10558994" cy="4690287"/>
          </a:xfrm>
        </p:spPr>
        <p:txBody>
          <a:bodyPr/>
          <a:lstStyle/>
          <a:p>
            <a:pPr lvl="0"/>
            <a:r>
              <a:rPr lang="en-US" dirty="0"/>
              <a:t>As of late 2015:</a:t>
            </a:r>
          </a:p>
          <a:p>
            <a:pPr marL="342900" indent="-342900">
              <a:buFont typeface="Wingdings" charset="2"/>
              <a:buChar char="Ø"/>
            </a:pPr>
            <a:r>
              <a:rPr lang="en-US" dirty="0"/>
              <a:t>100s of internal apps and external cloud services running on the Monsoon platform:</a:t>
            </a:r>
          </a:p>
          <a:p>
            <a:pPr marL="645750" lvl="3" indent="-285750">
              <a:buClr>
                <a:schemeClr val="accent1"/>
              </a:buClr>
              <a:buSzPct val="80000"/>
              <a:buFont typeface="Courier New" charset="0"/>
              <a:buChar char="o"/>
            </a:pPr>
            <a:r>
              <a:rPr lang="en-US" dirty="0"/>
              <a:t>SAP Anywhere, SAP Business One, </a:t>
            </a:r>
            <a:r>
              <a:rPr lang="en-US" dirty="0" err="1"/>
              <a:t>Multiposting</a:t>
            </a:r>
            <a:r>
              <a:rPr lang="en-US" dirty="0"/>
              <a:t>,</a:t>
            </a:r>
            <a:br>
              <a:rPr lang="en-US" dirty="0"/>
            </a:br>
            <a:r>
              <a:rPr lang="en-US" dirty="0" err="1"/>
              <a:t>SuccessFactors</a:t>
            </a:r>
            <a:r>
              <a:rPr lang="en-US" dirty="0"/>
              <a:t>, </a:t>
            </a:r>
            <a:r>
              <a:rPr lang="en-US" dirty="0" err="1"/>
              <a:t>Afaria</a:t>
            </a:r>
            <a:r>
              <a:rPr lang="en-US" dirty="0"/>
              <a:t> </a:t>
            </a:r>
            <a:r>
              <a:rPr lang="en-US" dirty="0" err="1"/>
              <a:t>MobileSecure</a:t>
            </a:r>
            <a:r>
              <a:rPr lang="en-US" dirty="0"/>
              <a:t>, </a:t>
            </a:r>
            <a:r>
              <a:rPr lang="en-US" dirty="0" err="1"/>
              <a:t>SeeWhy</a:t>
            </a:r>
            <a:r>
              <a:rPr lang="en-US" dirty="0"/>
              <a:t>,</a:t>
            </a:r>
            <a:br>
              <a:rPr lang="en-US" dirty="0"/>
            </a:br>
            <a:r>
              <a:rPr lang="en-US" dirty="0" err="1"/>
              <a:t>Ariba</a:t>
            </a:r>
            <a:r>
              <a:rPr lang="en-US" dirty="0"/>
              <a:t> </a:t>
            </a:r>
            <a:r>
              <a:rPr lang="en-US" dirty="0" err="1"/>
              <a:t>TradeWorld</a:t>
            </a:r>
            <a:r>
              <a:rPr lang="en-US" dirty="0"/>
              <a:t>, </a:t>
            </a:r>
            <a:r>
              <a:rPr lang="en-US" dirty="0" err="1"/>
              <a:t>Hybris</a:t>
            </a:r>
            <a:r>
              <a:rPr lang="en-US" dirty="0"/>
              <a:t>, </a:t>
            </a:r>
            <a:r>
              <a:rPr lang="en-US" dirty="0" err="1"/>
              <a:t>FieldGlass</a:t>
            </a:r>
            <a:r>
              <a:rPr lang="en-US" dirty="0"/>
              <a:t>,</a:t>
            </a:r>
            <a:br>
              <a:rPr lang="en-US" dirty="0"/>
            </a:br>
            <a:r>
              <a:rPr lang="en-US" dirty="0"/>
              <a:t>SAP Cloud for Customer, SAP Cloud Identity, …</a:t>
            </a:r>
          </a:p>
          <a:p>
            <a:pPr marL="342900" indent="-342900">
              <a:buFont typeface="Wingdings" charset="2"/>
              <a:buChar char="Ø"/>
            </a:pPr>
            <a:r>
              <a:rPr lang="en-US" dirty="0"/>
              <a:t>1000s of developers using the Monsoon platform</a:t>
            </a:r>
          </a:p>
          <a:p>
            <a:pPr marL="342900" indent="-342900">
              <a:buFont typeface="Wingdings" charset="2"/>
              <a:buChar char="Ø"/>
            </a:pPr>
            <a:r>
              <a:rPr lang="en-US" dirty="0"/>
              <a:t>32000 VMs</a:t>
            </a:r>
          </a:p>
          <a:p>
            <a:pPr marL="342900" indent="-342900">
              <a:buFont typeface="Wingdings" charset="2"/>
              <a:buChar char="Ø"/>
            </a:pPr>
            <a:r>
              <a:rPr lang="en-US" dirty="0"/>
              <a:t>67000 storage volumes</a:t>
            </a:r>
          </a:p>
          <a:p>
            <a:pPr marL="342900" indent="-342900">
              <a:buFont typeface="Wingdings" charset="2"/>
              <a:buChar char="Ø"/>
            </a:pPr>
            <a:r>
              <a:rPr lang="en-US" dirty="0"/>
              <a:t>Deployed in 6 regions &amp; 12 availability zones</a:t>
            </a:r>
          </a:p>
          <a:p>
            <a:pPr lvl="0"/>
            <a:endParaRPr lang="en-US" sz="1800" dirty="0"/>
          </a:p>
          <a:p>
            <a:pPr lvl="2"/>
            <a:endParaRPr lang="en-US" sz="1200" dirty="0"/>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211227" y="3543300"/>
            <a:ext cx="4657973" cy="2751795"/>
          </a:xfrm>
          <a:prstGeom prst="rect">
            <a:avLst/>
          </a:prstGeom>
        </p:spPr>
      </p:pic>
    </p:spTree>
    <p:extLst>
      <p:ext uri="{BB962C8B-B14F-4D97-AF65-F5344CB8AC3E}">
        <p14:creationId xmlns:p14="http://schemas.microsoft.com/office/powerpoint/2010/main" val="1029346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u="sng" dirty="0"/>
              <a:t>It’s About the People</a:t>
            </a:r>
            <a:r>
              <a:rPr lang="en-US" dirty="0"/>
              <a:t>: Monsoon Team</a:t>
            </a:r>
          </a:p>
        </p:txBody>
      </p:sp>
      <p:sp>
        <p:nvSpPr>
          <p:cNvPr id="4" name="Text Placeholder 2"/>
          <p:cNvSpPr txBox="1">
            <a:spLocks/>
          </p:cNvSpPr>
          <p:nvPr/>
        </p:nvSpPr>
        <p:spPr bwMode="gray">
          <a:xfrm>
            <a:off x="324000" y="1477004"/>
            <a:ext cx="5860233" cy="4842153"/>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tx1"/>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tx1"/>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000" b="1" dirty="0"/>
              <a:t>The Core Team</a:t>
            </a:r>
          </a:p>
          <a:p>
            <a:pPr marL="342900" lvl="1" indent="-342900">
              <a:buFont typeface="Wingdings" charset="2"/>
              <a:buChar char="Ø"/>
            </a:pPr>
            <a:r>
              <a:rPr lang="en-GB" sz="2000" dirty="0"/>
              <a:t>Ruby </a:t>
            </a:r>
            <a:r>
              <a:rPr lang="en-US" sz="2000" dirty="0"/>
              <a:t>development &amp; web design: 15-20 FTE</a:t>
            </a:r>
          </a:p>
          <a:p>
            <a:pPr marL="342900" lvl="1" indent="-342900">
              <a:buFont typeface="Wingdings" charset="2"/>
              <a:buChar char="Ø"/>
            </a:pPr>
            <a:r>
              <a:rPr lang="en-US" sz="2000" dirty="0"/>
              <a:t>Infrastructure Architecture: 2-3 FTE</a:t>
            </a:r>
          </a:p>
          <a:p>
            <a:pPr marL="342900" lvl="1" indent="-342900">
              <a:buFont typeface="Wingdings" charset="2"/>
              <a:buChar char="Ø"/>
            </a:pPr>
            <a:r>
              <a:rPr lang="en-US" sz="2000" dirty="0"/>
              <a:t>QA: 0.5 FTE</a:t>
            </a:r>
          </a:p>
          <a:p>
            <a:pPr marL="0" lvl="2" indent="0">
              <a:spcBef>
                <a:spcPts val="1800"/>
              </a:spcBef>
              <a:buNone/>
            </a:pPr>
            <a:r>
              <a:rPr lang="en-US" sz="2000" b="1" dirty="0"/>
              <a:t>Working Mode</a:t>
            </a:r>
          </a:p>
          <a:p>
            <a:pPr marL="342900" lvl="1" indent="-342900">
              <a:buFont typeface="Wingdings" charset="2"/>
              <a:buChar char="Ø"/>
            </a:pPr>
            <a:r>
              <a:rPr lang="en-GB" sz="2000" dirty="0"/>
              <a:t>C</a:t>
            </a:r>
            <a:r>
              <a:rPr lang="en-US" sz="2000" dirty="0" err="1"/>
              <a:t>hatOps</a:t>
            </a:r>
            <a:r>
              <a:rPr lang="en-US" sz="2000" dirty="0"/>
              <a:t> via internal IRC server</a:t>
            </a:r>
          </a:p>
          <a:p>
            <a:pPr marL="342900" lvl="1" indent="-342900">
              <a:buFont typeface="Wingdings" charset="2"/>
              <a:buChar char="Ø"/>
            </a:pPr>
            <a:r>
              <a:rPr lang="en-US" sz="2000" dirty="0"/>
              <a:t>UK &amp; Germany, mix of home &amp; office working</a:t>
            </a:r>
          </a:p>
          <a:p>
            <a:pPr marL="342900" lvl="1" indent="-342900">
              <a:buFont typeface="Wingdings" charset="2"/>
              <a:buChar char="Ø"/>
            </a:pPr>
            <a:r>
              <a:rPr lang="en-US" sz="2000" dirty="0"/>
              <a:t>Pairing &amp; team meetings conducted virtually</a:t>
            </a:r>
          </a:p>
          <a:p>
            <a:pPr marL="342900" lvl="1" indent="-342900">
              <a:buFont typeface="Wingdings" charset="2"/>
              <a:buChar char="Ø"/>
            </a:pPr>
            <a:r>
              <a:rPr lang="en-US" sz="2000" dirty="0"/>
              <a:t>Every 3-6 months get together &amp; break bread</a:t>
            </a:r>
            <a:endParaRPr lang="en-GB" sz="2000" dirty="0"/>
          </a:p>
          <a:p>
            <a:pPr marL="342900" lvl="1" indent="-342900">
              <a:spcBef>
                <a:spcPts val="1800"/>
              </a:spcBef>
              <a:buFont typeface="Wingdings" charset="2"/>
              <a:buChar char="Ø"/>
            </a:pPr>
            <a:r>
              <a:rPr lang="en-GB" sz="2000" dirty="0"/>
              <a:t>F</a:t>
            </a:r>
            <a:r>
              <a:rPr lang="en-US" sz="2000" dirty="0" err="1"/>
              <a:t>irst</a:t>
            </a:r>
            <a:r>
              <a:rPr lang="en-US" sz="2000" dirty="0"/>
              <a:t> level support in overseas teams</a:t>
            </a:r>
          </a:p>
          <a:p>
            <a:pPr marL="522900" lvl="2" indent="-342900">
              <a:buSzPct val="80000"/>
              <a:buFont typeface="Courier New" charset="0"/>
              <a:buChar char="o"/>
            </a:pPr>
            <a:r>
              <a:rPr lang="en-US" sz="1800" dirty="0"/>
              <a:t>Knowledge transfer from core team</a:t>
            </a:r>
          </a:p>
          <a:p>
            <a:pPr marL="522900" lvl="2" indent="-342900">
              <a:buSzPct val="80000"/>
              <a:buFont typeface="Courier New" charset="0"/>
              <a:buChar char="o"/>
            </a:pPr>
            <a:r>
              <a:rPr lang="en-US" sz="1800" dirty="0"/>
              <a:t>Overnight cover for Europe</a:t>
            </a:r>
          </a:p>
          <a:p>
            <a:pPr lvl="2"/>
            <a:endParaRPr lang="en-US" sz="1800" dirty="0"/>
          </a:p>
        </p:txBody>
      </p:sp>
      <p:sp>
        <p:nvSpPr>
          <p:cNvPr id="7" name="Text Placeholder 2"/>
          <p:cNvSpPr txBox="1">
            <a:spLocks/>
          </p:cNvSpPr>
          <p:nvPr/>
        </p:nvSpPr>
        <p:spPr bwMode="gray">
          <a:xfrm>
            <a:off x="6184233" y="5210675"/>
            <a:ext cx="5354100" cy="1377212"/>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tx1"/>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tx1"/>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buFont typeface="Wingdings" charset="2"/>
              <a:buChar char="Ø"/>
            </a:pPr>
            <a:r>
              <a:rPr lang="en-GB" sz="2000" dirty="0"/>
              <a:t>Se</a:t>
            </a:r>
            <a:r>
              <a:rPr lang="en-US" sz="2000" dirty="0" err="1"/>
              <a:t>cond</a:t>
            </a:r>
            <a:r>
              <a:rPr lang="en-US" sz="2000" dirty="0"/>
              <a:t> level support in development team</a:t>
            </a:r>
          </a:p>
          <a:p>
            <a:pPr marL="465843" lvl="2" indent="-285807">
              <a:buSzPct val="80000"/>
              <a:buFont typeface="Courier New" charset="0"/>
              <a:buChar char="o"/>
            </a:pPr>
            <a:r>
              <a:rPr lang="en-GB" sz="1800" dirty="0"/>
              <a:t>Y</a:t>
            </a:r>
            <a:r>
              <a:rPr lang="en-US" sz="1800" dirty="0" err="1"/>
              <a:t>ou</a:t>
            </a:r>
            <a:r>
              <a:rPr lang="en-US" sz="1800" dirty="0"/>
              <a:t> build it, you run it: MOOPS (Monsoon Ops)</a:t>
            </a:r>
          </a:p>
          <a:p>
            <a:pPr marL="465843" lvl="2" indent="-285807">
              <a:buSzPct val="80000"/>
              <a:buFont typeface="Courier New" charset="0"/>
              <a:buChar char="o"/>
            </a:pPr>
            <a:r>
              <a:rPr lang="en-US" sz="1800" dirty="0"/>
              <a:t>One team member always on “pager duty”</a:t>
            </a:r>
          </a:p>
          <a:p>
            <a:pPr marL="465843" lvl="2" indent="-285807">
              <a:buSzPct val="80000"/>
              <a:buFont typeface="Courier New" charset="0"/>
              <a:buChar char="o"/>
            </a:pPr>
            <a:r>
              <a:rPr lang="en-US" sz="1800" dirty="0"/>
              <a:t>Weekly rotation</a:t>
            </a:r>
          </a:p>
          <a:p>
            <a:endParaRPr lang="en-US" sz="1400" dirty="0"/>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184233" y="1660700"/>
            <a:ext cx="5684968" cy="3034838"/>
          </a:xfrm>
          <a:prstGeom prst="rect">
            <a:avLst/>
          </a:prstGeom>
        </p:spPr>
      </p:pic>
    </p:spTree>
    <p:extLst>
      <p:ext uri="{BB962C8B-B14F-4D97-AF65-F5344CB8AC3E}">
        <p14:creationId xmlns:p14="http://schemas.microsoft.com/office/powerpoint/2010/main" val="554178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About Me</a:t>
            </a:r>
          </a:p>
        </p:txBody>
      </p:sp>
      <p:sp>
        <p:nvSpPr>
          <p:cNvPr id="3" name="Text Placeholder 2"/>
          <p:cNvSpPr>
            <a:spLocks noGrp="1"/>
          </p:cNvSpPr>
          <p:nvPr>
            <p:ph type="body" sz="quarter" idx="10"/>
          </p:nvPr>
        </p:nvSpPr>
        <p:spPr>
          <a:xfrm>
            <a:off x="323999" y="1691079"/>
            <a:ext cx="7750479" cy="3958607"/>
          </a:xfrm>
        </p:spPr>
        <p:txBody>
          <a:bodyPr/>
          <a:lstStyle/>
          <a:p>
            <a:pPr marL="257106" lvl="1" indent="-257106">
              <a:buFont typeface="Wingdings" charset="2"/>
              <a:buChar char="Ø"/>
            </a:pPr>
            <a:r>
              <a:rPr lang="en-US" dirty="0"/>
              <a:t>Location: </a:t>
            </a:r>
            <a:r>
              <a:rPr lang="en-US" b="1" dirty="0"/>
              <a:t>Berlin, Germany</a:t>
            </a:r>
          </a:p>
          <a:p>
            <a:pPr marL="257106" lvl="1" indent="-257106">
              <a:buFont typeface="Wingdings" charset="2"/>
              <a:buChar char="Ø"/>
            </a:pPr>
            <a:endParaRPr lang="en-US" b="1" dirty="0"/>
          </a:p>
          <a:p>
            <a:pPr marL="257106" lvl="1" indent="-257106">
              <a:buFont typeface="Wingdings" charset="2"/>
              <a:buChar char="Ø"/>
            </a:pPr>
            <a:r>
              <a:rPr lang="en-US" b="1" dirty="0"/>
              <a:t>16 years with SAP</a:t>
            </a:r>
          </a:p>
          <a:p>
            <a:pPr marL="257106" lvl="1" indent="-257106">
              <a:buFont typeface="Wingdings" charset="2"/>
              <a:buChar char="Ø"/>
            </a:pPr>
            <a:endParaRPr lang="en-US" dirty="0"/>
          </a:p>
          <a:p>
            <a:pPr marL="257106" lvl="1" indent="-257106">
              <a:buFont typeface="Wingdings" charset="2"/>
              <a:buChar char="Ø"/>
            </a:pPr>
            <a:r>
              <a:rPr lang="en-US" dirty="0"/>
              <a:t>2014 – now: </a:t>
            </a:r>
            <a:r>
              <a:rPr lang="en-US" b="1" dirty="0"/>
              <a:t>Cloud Engagement &amp; Consulting</a:t>
            </a:r>
          </a:p>
          <a:p>
            <a:pPr marL="360000" lvl="4" indent="0">
              <a:buNone/>
            </a:pPr>
            <a:r>
              <a:rPr lang="en-US" sz="2000" dirty="0"/>
              <a:t>Team responsible for delivering Cloud &amp; DevOps platform for SAP’s internal &amp; external Cloud portfolio</a:t>
            </a:r>
            <a:r>
              <a:rPr lang="en-US" dirty="0"/>
              <a:t> </a:t>
            </a:r>
          </a:p>
          <a:p>
            <a:pPr marL="257106" lvl="1" indent="-257106">
              <a:buFont typeface="Wingdings" charset="2"/>
              <a:buChar char="Ø"/>
            </a:pPr>
            <a:endParaRPr lang="en-US" dirty="0"/>
          </a:p>
          <a:p>
            <a:pPr marL="257106" lvl="1" indent="-257106">
              <a:buFont typeface="Wingdings" charset="2"/>
              <a:buChar char="Ø"/>
            </a:pPr>
            <a:r>
              <a:rPr lang="en-US" dirty="0"/>
              <a:t>Prior: </a:t>
            </a:r>
            <a:r>
              <a:rPr lang="en-US" b="1" dirty="0"/>
              <a:t>Product Architect for SAP IT Web Applications &amp; KM</a:t>
            </a:r>
          </a:p>
          <a:p>
            <a:pPr lvl="3" indent="0">
              <a:buNone/>
            </a:pPr>
            <a:r>
              <a:rPr lang="en-US" sz="2000" dirty="0"/>
              <a:t>Team responsible for delivering SAP’s internal &amp; external web applications, e.g. SAP Community Network (SCN)</a:t>
            </a:r>
            <a:endParaRPr lang="en-GB" dirty="0"/>
          </a:p>
        </p:txBody>
      </p:sp>
      <p:pic>
        <p:nvPicPr>
          <p:cNvPr id="6" name="Picture Placeholder 2"/>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tretch>
            <a:fillRect/>
          </a:stretch>
        </p:blipFill>
        <p:spPr>
          <a:xfrm rot="16200000">
            <a:off x="8002882" y="2456357"/>
            <a:ext cx="3648933" cy="2428049"/>
          </a:xfrm>
        </p:spPr>
      </p:pic>
    </p:spTree>
    <p:extLst>
      <p:ext uri="{BB962C8B-B14F-4D97-AF65-F5344CB8AC3E}">
        <p14:creationId xmlns:p14="http://schemas.microsoft.com/office/powerpoint/2010/main" val="1969263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846229" y="162408"/>
            <a:ext cx="7032500" cy="2094205"/>
          </a:xfrm>
          <a:prstGeom prst="rect">
            <a:avLst/>
          </a:prstGeom>
        </p:spPr>
      </p:pic>
      <p:sp>
        <p:nvSpPr>
          <p:cNvPr id="3" name="Title 2"/>
          <p:cNvSpPr>
            <a:spLocks noGrp="1"/>
          </p:cNvSpPr>
          <p:nvPr>
            <p:ph type="ctrTitle"/>
          </p:nvPr>
        </p:nvSpPr>
        <p:spPr>
          <a:xfrm>
            <a:off x="324000" y="1040709"/>
            <a:ext cx="11545200" cy="923330"/>
          </a:xfrm>
        </p:spPr>
        <p:txBody>
          <a:bodyPr/>
          <a:lstStyle/>
          <a:p>
            <a:r>
              <a:rPr lang="en-GB" dirty="0"/>
              <a:t>Space Age</a:t>
            </a:r>
            <a:endParaRPr lang="en-US" dirty="0"/>
          </a:p>
        </p:txBody>
      </p:sp>
      <p:sp>
        <p:nvSpPr>
          <p:cNvPr id="4" name="Text Placeholder 3"/>
          <p:cNvSpPr>
            <a:spLocks noGrp="1"/>
          </p:cNvSpPr>
          <p:nvPr>
            <p:ph type="body" sz="quarter" idx="10"/>
          </p:nvPr>
        </p:nvSpPr>
        <p:spPr>
          <a:xfrm>
            <a:off x="324000" y="2102955"/>
            <a:ext cx="11545200" cy="620857"/>
          </a:xfrm>
        </p:spPr>
        <p:txBody>
          <a:bodyPr/>
          <a:lstStyle/>
          <a:p>
            <a:pPr lvl="1">
              <a:spcBef>
                <a:spcPts val="1200"/>
              </a:spcBef>
            </a:pPr>
            <a:r>
              <a:rPr lang="en-US" dirty="0"/>
              <a:t>To Boldly Go…</a:t>
            </a:r>
          </a:p>
          <a:p>
            <a:endParaRPr lang="en-US" dirty="0"/>
          </a:p>
        </p:txBody>
      </p:sp>
      <p:pic>
        <p:nvPicPr>
          <p:cNvPr id="7" name="Picture Placeholder 6"/>
          <p:cNvPicPr>
            <a:picLocks noGrp="1" noChangeAspect="1"/>
          </p:cNvPicPr>
          <p:nvPr>
            <p:ph type="pic" sz="quarter" idx="11"/>
          </p:nvPr>
        </p:nvPicPr>
        <p:blipFill rotWithShape="1">
          <a:blip r:embed="rId4" cstate="email">
            <a:extLst>
              <a:ext uri="{28A0092B-C50C-407E-A947-70E740481C1C}">
                <a14:useLocalDpi xmlns:a14="http://schemas.microsoft.com/office/drawing/2010/main"/>
              </a:ext>
            </a:extLst>
          </a:blip>
          <a:srcRect/>
          <a:stretch/>
        </p:blipFill>
        <p:spPr>
          <a:xfrm>
            <a:off x="4225060" y="162408"/>
            <a:ext cx="7644140" cy="5781249"/>
          </a:xfrm>
        </p:spPr>
      </p:pic>
    </p:spTree>
    <p:extLst>
      <p:ext uri="{BB962C8B-B14F-4D97-AF65-F5344CB8AC3E}">
        <p14:creationId xmlns:p14="http://schemas.microsoft.com/office/powerpoint/2010/main" val="1451713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2016: Converged Cloud – Cloud Scale</a:t>
            </a:r>
          </a:p>
        </p:txBody>
      </p:sp>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0103415" y="262621"/>
            <a:ext cx="1765785" cy="879082"/>
          </a:xfrm>
          <a:prstGeom prst="rect">
            <a:avLst/>
          </a:prstGeom>
        </p:spPr>
      </p:pic>
      <p:sp>
        <p:nvSpPr>
          <p:cNvPr id="4" name="TextBox 3"/>
          <p:cNvSpPr txBox="1"/>
          <p:nvPr/>
        </p:nvSpPr>
        <p:spPr>
          <a:xfrm>
            <a:off x="324000" y="1706336"/>
            <a:ext cx="7244293" cy="415498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The Platform</a:t>
            </a:r>
          </a:p>
          <a:p>
            <a:pPr marL="285750" lvl="2" indent="-285750" fontAlgn="base">
              <a:spcBef>
                <a:spcPct val="50000"/>
              </a:spcBef>
              <a:spcAft>
                <a:spcPct val="0"/>
              </a:spcAft>
              <a:buClr>
                <a:srgbClr val="F0AB00"/>
              </a:buClr>
              <a:buFont typeface="Wingdings" charset="2"/>
              <a:buChar char="Ø"/>
            </a:pPr>
            <a:r>
              <a:rPr lang="en-US" sz="2000" dirty="0"/>
              <a:t>Kubernetes (with Docker) running on </a:t>
            </a:r>
            <a:r>
              <a:rPr lang="en-US" sz="2000" dirty="0" err="1"/>
              <a:t>baremetal</a:t>
            </a:r>
            <a:r>
              <a:rPr lang="en-US" sz="2000" dirty="0"/>
              <a:t> nodes</a:t>
            </a:r>
          </a:p>
          <a:p>
            <a:pPr marL="285750" lvl="2" indent="-285750" fontAlgn="base">
              <a:spcBef>
                <a:spcPct val="50000"/>
              </a:spcBef>
              <a:spcAft>
                <a:spcPct val="0"/>
              </a:spcAft>
              <a:buClr>
                <a:srgbClr val="F0AB00"/>
              </a:buClr>
              <a:buFont typeface="Wingdings" charset="2"/>
              <a:buChar char="Ø"/>
            </a:pPr>
            <a:r>
              <a:rPr lang="en-US" sz="2000" dirty="0" err="1"/>
              <a:t>Openstack</a:t>
            </a:r>
            <a:r>
              <a:rPr lang="en-US" sz="2000" dirty="0"/>
              <a:t> in containers (based on </a:t>
            </a:r>
            <a:r>
              <a:rPr lang="en-US" sz="2000" dirty="0" err="1"/>
              <a:t>Kolla</a:t>
            </a:r>
            <a:r>
              <a:rPr lang="en-US" sz="2000" dirty="0"/>
              <a:t>)</a:t>
            </a:r>
          </a:p>
          <a:p>
            <a:pPr marL="285750" lvl="2" indent="-285750" fontAlgn="base">
              <a:spcBef>
                <a:spcPct val="50000"/>
              </a:spcBef>
              <a:spcAft>
                <a:spcPct val="0"/>
              </a:spcAft>
              <a:buClr>
                <a:srgbClr val="F0AB00"/>
              </a:buClr>
              <a:buFont typeface="Wingdings" charset="2"/>
              <a:buChar char="Ø"/>
            </a:pPr>
            <a:r>
              <a:rPr lang="en-US" sz="2000" dirty="0"/>
              <a:t>Networking hardware (via OpenStack Neutron drivers)</a:t>
            </a:r>
          </a:p>
          <a:p>
            <a:pPr marL="285750" lvl="2" indent="-285750" fontAlgn="base">
              <a:spcBef>
                <a:spcPct val="50000"/>
              </a:spcBef>
              <a:spcAft>
                <a:spcPct val="0"/>
              </a:spcAft>
              <a:buClr>
                <a:srgbClr val="F0AB00"/>
              </a:buClr>
              <a:buFont typeface="Wingdings" charset="2"/>
              <a:buChar char="Ø"/>
            </a:pPr>
            <a:r>
              <a:rPr lang="en-US" sz="2000" dirty="0" err="1"/>
              <a:t>Loadbalancing</a:t>
            </a:r>
            <a:r>
              <a:rPr lang="en-US" sz="2000" dirty="0"/>
              <a:t> (via Neutron </a:t>
            </a:r>
            <a:r>
              <a:rPr lang="en-US" sz="2000" dirty="0" err="1"/>
              <a:t>LBaaS</a:t>
            </a:r>
            <a:r>
              <a:rPr lang="en-US" sz="2000" dirty="0"/>
              <a:t>)</a:t>
            </a:r>
          </a:p>
          <a:p>
            <a:pPr marL="285750" lvl="2" indent="-285750" fontAlgn="base">
              <a:spcBef>
                <a:spcPct val="50000"/>
              </a:spcBef>
              <a:spcAft>
                <a:spcPct val="0"/>
              </a:spcAft>
              <a:buClr>
                <a:srgbClr val="F0AB00"/>
              </a:buClr>
              <a:buFont typeface="Wingdings" charset="2"/>
              <a:buChar char="Ø"/>
            </a:pPr>
            <a:r>
              <a:rPr lang="en-US" sz="2000" dirty="0"/>
              <a:t>Both VMWare &amp; KVM Hypervisors</a:t>
            </a:r>
          </a:p>
          <a:p>
            <a:pPr marL="285750" lvl="2" indent="-285750" fontAlgn="base">
              <a:spcBef>
                <a:spcPct val="50000"/>
              </a:spcBef>
              <a:spcAft>
                <a:spcPct val="0"/>
              </a:spcAft>
              <a:buClr>
                <a:srgbClr val="F0AB00"/>
              </a:buClr>
              <a:buFont typeface="Wingdings" charset="2"/>
              <a:buChar char="Ø"/>
            </a:pPr>
            <a:r>
              <a:rPr lang="en-US" sz="2000" dirty="0"/>
              <a:t>Storage hardware (via OpenStack Cinder &amp; Manila)</a:t>
            </a:r>
          </a:p>
          <a:p>
            <a:pPr marL="285750" lvl="2" indent="-285750" fontAlgn="base">
              <a:spcBef>
                <a:spcPts val="2400"/>
              </a:spcBef>
              <a:spcAft>
                <a:spcPct val="0"/>
              </a:spcAft>
              <a:buClr>
                <a:srgbClr val="F0AB00"/>
              </a:buClr>
              <a:buFont typeface="Wingdings" charset="2"/>
              <a:buChar char="Ø"/>
            </a:pPr>
            <a:r>
              <a:rPr lang="en-US" sz="2000" dirty="0"/>
              <a:t>New automation framework (Arc / Lyra)</a:t>
            </a:r>
          </a:p>
          <a:p>
            <a:pPr marL="285750" lvl="2" indent="-285750" fontAlgn="base">
              <a:spcBef>
                <a:spcPct val="50000"/>
              </a:spcBef>
              <a:spcAft>
                <a:spcPct val="0"/>
              </a:spcAft>
              <a:buClr>
                <a:srgbClr val="F0AB00"/>
              </a:buClr>
              <a:buFont typeface="Wingdings" charset="2"/>
              <a:buChar char="Ø"/>
            </a:pPr>
            <a:r>
              <a:rPr lang="en-US" sz="2000" dirty="0"/>
              <a:t>New dashboard for OpenStack (Elektra)</a:t>
            </a:r>
          </a:p>
        </p:txBody>
      </p:sp>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94864" y="1878083"/>
            <a:ext cx="3657600" cy="3657600"/>
          </a:xfrm>
          <a:prstGeom prst="rect">
            <a:avLst/>
          </a:prstGeom>
        </p:spPr>
      </p:pic>
    </p:spTree>
    <p:extLst>
      <p:ext uri="{BB962C8B-B14F-4D97-AF65-F5344CB8AC3E}">
        <p14:creationId xmlns:p14="http://schemas.microsoft.com/office/powerpoint/2010/main" val="3738806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2016: Converged Cloud – Cloud Scale</a:t>
            </a:r>
          </a:p>
        </p:txBody>
      </p:sp>
      <p:sp>
        <p:nvSpPr>
          <p:cNvPr id="3" name="Text Placeholder 2"/>
          <p:cNvSpPr>
            <a:spLocks noGrp="1"/>
          </p:cNvSpPr>
          <p:nvPr>
            <p:ph type="body" sz="quarter" idx="10"/>
          </p:nvPr>
        </p:nvSpPr>
        <p:spPr>
          <a:xfrm>
            <a:off x="323999" y="1435396"/>
            <a:ext cx="10346722" cy="2638584"/>
          </a:xfrm>
        </p:spPr>
        <p:txBody>
          <a:bodyPr/>
          <a:lstStyle/>
          <a:p>
            <a:pPr lvl="0"/>
            <a:r>
              <a:rPr lang="en-US" dirty="0"/>
              <a:t>The Product</a:t>
            </a:r>
          </a:p>
          <a:p>
            <a:pPr marL="285750" lvl="0" indent="-285750">
              <a:spcBef>
                <a:spcPts val="600"/>
              </a:spcBef>
              <a:buFont typeface="Wingdings" charset="2"/>
              <a:buChar char="Ø"/>
            </a:pPr>
            <a:r>
              <a:rPr lang="en-US" sz="1800" b="0" dirty="0"/>
              <a:t>OpenStack running in containers on Kubernetes across 13 Regions &amp; 18+ datacenters</a:t>
            </a:r>
          </a:p>
          <a:p>
            <a:pPr marL="285750" lvl="0" indent="-285750">
              <a:spcBef>
                <a:spcPts val="600"/>
              </a:spcBef>
              <a:buFont typeface="Wingdings" charset="2"/>
              <a:buChar char="Ø"/>
            </a:pPr>
            <a:r>
              <a:rPr lang="en-US" sz="1800" b="0" dirty="0"/>
              <a:t>Bare metal to scaled OpenStack cluster in &lt; 60 minutes</a:t>
            </a:r>
          </a:p>
          <a:p>
            <a:pPr marL="285750" lvl="0" indent="-285750">
              <a:spcBef>
                <a:spcPts val="600"/>
              </a:spcBef>
              <a:buFont typeface="Wingdings" charset="2"/>
              <a:buChar char="Ø"/>
            </a:pPr>
            <a:r>
              <a:rPr lang="en-US" sz="1800" b="0" dirty="0"/>
              <a:t>Platform for SAP cloud offerings and internal innovation</a:t>
            </a:r>
          </a:p>
          <a:p>
            <a:pPr marL="285750" lvl="0" indent="-285750">
              <a:spcBef>
                <a:spcPts val="600"/>
              </a:spcBef>
              <a:buFont typeface="Wingdings" charset="2"/>
              <a:buChar char="Ø"/>
            </a:pPr>
            <a:r>
              <a:rPr lang="en-US" sz="1800" b="0" dirty="0"/>
              <a:t>Offering Bare metal, VMs and Container resources </a:t>
            </a:r>
          </a:p>
          <a:p>
            <a:pPr marL="285750" lvl="0" indent="-285750">
              <a:spcBef>
                <a:spcPts val="600"/>
              </a:spcBef>
              <a:buFont typeface="Wingdings" charset="2"/>
              <a:buChar char="Ø"/>
            </a:pPr>
            <a:r>
              <a:rPr lang="en-US" sz="1800" b="0" dirty="0"/>
              <a:t>Monitoring, Logging, Alerting &amp; Billing services</a:t>
            </a:r>
          </a:p>
          <a:p>
            <a:pPr marL="285750" lvl="0" indent="-285750">
              <a:spcBef>
                <a:spcPts val="600"/>
              </a:spcBef>
              <a:buFont typeface="Wingdings" charset="2"/>
              <a:buChar char="Ø"/>
            </a:pPr>
            <a:r>
              <a:rPr lang="en-US" sz="1800" b="0" dirty="0"/>
              <a:t>Automation agent (Arc) being open-sourced</a:t>
            </a:r>
          </a:p>
          <a:p>
            <a:pPr marL="0" lvl="2" indent="0">
              <a:buNone/>
            </a:pPr>
            <a:endParaRPr lang="en-US" dirty="0"/>
          </a:p>
        </p:txBody>
      </p:sp>
      <p:sp>
        <p:nvSpPr>
          <p:cNvPr id="4" name="Text Placeholder 2"/>
          <p:cNvSpPr txBox="1">
            <a:spLocks/>
          </p:cNvSpPr>
          <p:nvPr/>
        </p:nvSpPr>
        <p:spPr bwMode="gray">
          <a:xfrm>
            <a:off x="323999" y="4073980"/>
            <a:ext cx="6670076" cy="2375806"/>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tx1"/>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tx1"/>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000" b="1" dirty="0"/>
              <a:t>The Process</a:t>
            </a:r>
          </a:p>
          <a:p>
            <a:pPr marL="342900" lvl="1" indent="-342900">
              <a:buFont typeface="Wingdings" charset="2"/>
              <a:buChar char="Ø"/>
            </a:pPr>
            <a:r>
              <a:rPr lang="en-US" dirty="0"/>
              <a:t>4 week sprint cycle, continuous integration and testing</a:t>
            </a:r>
          </a:p>
          <a:p>
            <a:pPr marL="342900" lvl="1" indent="-342900">
              <a:buFont typeface="Wingdings" charset="2"/>
              <a:buChar char="Ø"/>
            </a:pPr>
            <a:r>
              <a:rPr lang="en-US" dirty="0"/>
              <a:t>&lt;10% new development, &gt;90% open source enhancements</a:t>
            </a:r>
          </a:p>
          <a:p>
            <a:pPr marL="342900" lvl="1" indent="-342900">
              <a:buFont typeface="Wingdings" charset="2"/>
              <a:buChar char="Ø"/>
            </a:pPr>
            <a:r>
              <a:rPr lang="en-US" dirty="0"/>
              <a:t>Open source enhancements contributed back to community (OpenStack, Kubernetes, Docker, </a:t>
            </a:r>
            <a:r>
              <a:rPr lang="en-US" dirty="0" err="1"/>
              <a:t>Grafana</a:t>
            </a:r>
            <a:r>
              <a:rPr lang="en-US" dirty="0"/>
              <a:t>, …)</a:t>
            </a:r>
          </a:p>
          <a:p>
            <a:pPr marL="342900" lvl="1" indent="-342900">
              <a:spcBef>
                <a:spcPts val="1200"/>
              </a:spcBef>
              <a:buFont typeface="Wingdings" charset="2"/>
              <a:buChar char="Ø"/>
            </a:pPr>
            <a:r>
              <a:rPr lang="en-US" b="1" u="sng" dirty="0"/>
              <a:t>Continuous automated deployment of infrastructure &amp; code</a:t>
            </a:r>
          </a:p>
        </p:txBody>
      </p:sp>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0103415" y="262621"/>
            <a:ext cx="1765785" cy="879082"/>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994075" y="2449251"/>
            <a:ext cx="4875125" cy="3249458"/>
          </a:xfrm>
          <a:prstGeom prst="rect">
            <a:avLst/>
          </a:prstGeom>
        </p:spPr>
      </p:pic>
    </p:spTree>
    <p:extLst>
      <p:ext uri="{BB962C8B-B14F-4D97-AF65-F5344CB8AC3E}">
        <p14:creationId xmlns:p14="http://schemas.microsoft.com/office/powerpoint/2010/main" val="346769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It’s About the People</a:t>
            </a:r>
            <a:r>
              <a:rPr lang="en-US" dirty="0"/>
              <a:t>: Converged Cloud Team</a:t>
            </a:r>
          </a:p>
        </p:txBody>
      </p:sp>
      <p:sp>
        <p:nvSpPr>
          <p:cNvPr id="4" name="Text Placeholder 2"/>
          <p:cNvSpPr txBox="1">
            <a:spLocks/>
          </p:cNvSpPr>
          <p:nvPr/>
        </p:nvSpPr>
        <p:spPr bwMode="gray">
          <a:xfrm>
            <a:off x="324000" y="1439447"/>
            <a:ext cx="5146071" cy="3495643"/>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tx1"/>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tx1"/>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sz="2000" b="1" dirty="0"/>
              <a:t>The Teams</a:t>
            </a:r>
          </a:p>
          <a:p>
            <a:pPr marL="342900" lvl="1" indent="-342900">
              <a:lnSpc>
                <a:spcPct val="150000"/>
              </a:lnSpc>
              <a:buFont typeface="Wingdings" charset="2"/>
              <a:buChar char="Ø"/>
            </a:pPr>
            <a:r>
              <a:rPr lang="en-US" dirty="0"/>
              <a:t>OpenStack core DevOps: 10-15 FTE</a:t>
            </a:r>
          </a:p>
          <a:p>
            <a:pPr marL="342900" lvl="1" indent="-342900">
              <a:lnSpc>
                <a:spcPct val="150000"/>
              </a:lnSpc>
              <a:buFont typeface="Wingdings" charset="2"/>
              <a:buChar char="Ø"/>
            </a:pPr>
            <a:r>
              <a:rPr lang="en-US" dirty="0"/>
              <a:t>M</a:t>
            </a:r>
            <a:r>
              <a:rPr lang="en-US" sz="1800" dirty="0"/>
              <a:t>onitoring, Alerting &amp; Billing: 5-10 FTE</a:t>
            </a:r>
          </a:p>
          <a:p>
            <a:pPr marL="342900" lvl="1" indent="-342900">
              <a:lnSpc>
                <a:spcPct val="150000"/>
              </a:lnSpc>
              <a:buFont typeface="Wingdings" charset="2"/>
              <a:buChar char="Ø"/>
            </a:pPr>
            <a:r>
              <a:rPr lang="en-US" dirty="0"/>
              <a:t>U</a:t>
            </a:r>
            <a:r>
              <a:rPr lang="en-US" sz="1800" dirty="0"/>
              <a:t>ser-facing &amp; automation tools: 5-10 FTE</a:t>
            </a:r>
          </a:p>
          <a:p>
            <a:pPr marL="342900" lvl="1" indent="-342900">
              <a:lnSpc>
                <a:spcPct val="150000"/>
              </a:lnSpc>
              <a:buFont typeface="Wingdings" charset="2"/>
              <a:buChar char="Ø"/>
            </a:pPr>
            <a:r>
              <a:rPr lang="en-US" dirty="0"/>
              <a:t>Q</a:t>
            </a:r>
            <a:r>
              <a:rPr lang="en-US" sz="1800" dirty="0"/>
              <a:t>A 0.5 FTE</a:t>
            </a:r>
          </a:p>
          <a:p>
            <a:pPr marL="342900" lvl="1" indent="-342900">
              <a:lnSpc>
                <a:spcPct val="150000"/>
              </a:lnSpc>
              <a:buFont typeface="Wingdings" charset="2"/>
              <a:buChar char="Ø"/>
            </a:pPr>
            <a:r>
              <a:rPr lang="en-US" dirty="0"/>
              <a:t>F</a:t>
            </a:r>
            <a:r>
              <a:rPr lang="en-US" sz="1800" dirty="0"/>
              <a:t>irst level support in overseas teams</a:t>
            </a:r>
          </a:p>
          <a:p>
            <a:pPr marL="342900" lvl="1" indent="-342900">
              <a:lnSpc>
                <a:spcPct val="150000"/>
              </a:lnSpc>
              <a:buFont typeface="Wingdings" charset="2"/>
              <a:buChar char="Ø"/>
            </a:pPr>
            <a:r>
              <a:rPr lang="en-US" dirty="0"/>
              <a:t>S</a:t>
            </a:r>
            <a:r>
              <a:rPr lang="en-US" sz="1800" dirty="0"/>
              <a:t>econd level support in development teams</a:t>
            </a:r>
          </a:p>
        </p:txBody>
      </p:sp>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0103415" y="262621"/>
            <a:ext cx="1765785" cy="879082"/>
          </a:xfrm>
          <a:prstGeom prst="rect">
            <a:avLst/>
          </a:prstGeom>
        </p:spPr>
      </p:pic>
      <p:sp>
        <p:nvSpPr>
          <p:cNvPr id="8" name="Text Placeholder 2"/>
          <p:cNvSpPr txBox="1">
            <a:spLocks/>
          </p:cNvSpPr>
          <p:nvPr/>
        </p:nvSpPr>
        <p:spPr bwMode="gray">
          <a:xfrm>
            <a:off x="6196693" y="1562353"/>
            <a:ext cx="5672507" cy="4541400"/>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tx1"/>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tx1"/>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dirty="0"/>
          </a:p>
        </p:txBody>
      </p:sp>
      <p:sp>
        <p:nvSpPr>
          <p:cNvPr id="6" name="Text Placeholder 2"/>
          <p:cNvSpPr txBox="1">
            <a:spLocks/>
          </p:cNvSpPr>
          <p:nvPr/>
        </p:nvSpPr>
        <p:spPr bwMode="gray">
          <a:xfrm>
            <a:off x="5470071" y="1500900"/>
            <a:ext cx="6399129" cy="4797633"/>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tx1"/>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tx1"/>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000" b="1" dirty="0"/>
              <a:t>Managing Complexity</a:t>
            </a:r>
          </a:p>
          <a:p>
            <a:pPr marL="342900" lvl="1" indent="-342900">
              <a:buFont typeface="Wingdings" charset="2"/>
              <a:buChar char="Ø"/>
            </a:pPr>
            <a:r>
              <a:rPr lang="en-US" dirty="0"/>
              <a:t>2x</a:t>
            </a:r>
            <a:r>
              <a:rPr lang="en-US" sz="1800" dirty="0"/>
              <a:t> MOOPS, plus INFRAOPS &amp; AUTOPS</a:t>
            </a:r>
          </a:p>
          <a:p>
            <a:pPr marL="342900" lvl="1" indent="-342900">
              <a:buFont typeface="Wingdings" charset="2"/>
              <a:buChar char="Ø"/>
            </a:pPr>
            <a:r>
              <a:rPr lang="en-US" dirty="0"/>
              <a:t>C</a:t>
            </a:r>
            <a:r>
              <a:rPr lang="en-US" sz="1800" dirty="0"/>
              <a:t>ognitive overload from new technologies</a:t>
            </a:r>
          </a:p>
          <a:p>
            <a:pPr marL="522900" lvl="2" indent="-342900">
              <a:buSzPct val="80000"/>
              <a:buFont typeface="Courier New" charset="0"/>
              <a:buChar char="o"/>
            </a:pPr>
            <a:r>
              <a:rPr lang="en-US" sz="1600" dirty="0"/>
              <a:t>S</a:t>
            </a:r>
            <a:r>
              <a:rPr lang="en-US" dirty="0"/>
              <a:t>plit into 3 sub-teams</a:t>
            </a:r>
          </a:p>
          <a:p>
            <a:pPr marL="522900" lvl="2" indent="-342900">
              <a:buSzPct val="80000"/>
              <a:buFont typeface="Courier New" charset="0"/>
              <a:buChar char="o"/>
            </a:pPr>
            <a:r>
              <a:rPr lang="en-US" dirty="0"/>
              <a:t>Pairing within teams</a:t>
            </a:r>
          </a:p>
          <a:p>
            <a:pPr marL="522900" lvl="2" indent="-342900">
              <a:buSzPct val="80000"/>
              <a:buFont typeface="Courier New" charset="0"/>
              <a:buChar char="o"/>
            </a:pPr>
            <a:r>
              <a:rPr lang="en-US" dirty="0"/>
              <a:t>Sharing sessions across teams</a:t>
            </a:r>
            <a:endParaRPr lang="en-US" b="1" dirty="0"/>
          </a:p>
          <a:p>
            <a:pPr lvl="1">
              <a:spcBef>
                <a:spcPts val="1200"/>
              </a:spcBef>
            </a:pPr>
            <a:r>
              <a:rPr lang="en-US" sz="2000" b="1" dirty="0"/>
              <a:t>Learning from Open Source </a:t>
            </a:r>
            <a:r>
              <a:rPr lang="en-US" sz="2000" b="1" dirty="0" err="1"/>
              <a:t>Behaviours</a:t>
            </a:r>
            <a:endParaRPr lang="en-US" sz="2000" b="1" dirty="0"/>
          </a:p>
          <a:p>
            <a:pPr marL="342000" lvl="1" indent="-342000">
              <a:buFont typeface="Wingdings" charset="2"/>
              <a:buChar char="Ø"/>
            </a:pPr>
            <a:r>
              <a:rPr lang="en-US" dirty="0"/>
              <a:t>Use GitHub pull requests for sharing &amp; review</a:t>
            </a:r>
          </a:p>
          <a:p>
            <a:pPr marL="342000" lvl="1" indent="-342000">
              <a:buFont typeface="Wingdings" charset="2"/>
              <a:buChar char="Ø"/>
            </a:pPr>
            <a:r>
              <a:rPr lang="en-US" dirty="0"/>
              <a:t>Just enough documentation, stored in GitHub repo</a:t>
            </a:r>
          </a:p>
          <a:p>
            <a:pPr marL="342000" lvl="1" indent="-342000">
              <a:buFont typeface="Wingdings" charset="2"/>
              <a:buChar char="Ø"/>
            </a:pPr>
            <a:r>
              <a:rPr lang="en-US" dirty="0"/>
              <a:t>Use public GitHub where possible (</a:t>
            </a:r>
            <a:r>
              <a:rPr lang="en-US" dirty="0" err="1"/>
              <a:t>github.com</a:t>
            </a:r>
            <a:r>
              <a:rPr lang="en-US" dirty="0"/>
              <a:t>/</a:t>
            </a:r>
            <a:r>
              <a:rPr lang="en-US" dirty="0" err="1"/>
              <a:t>sapcc</a:t>
            </a:r>
            <a:r>
              <a:rPr lang="en-US" dirty="0"/>
              <a:t>)</a:t>
            </a:r>
          </a:p>
          <a:p>
            <a:pPr marL="342000" lvl="1" indent="-342000">
              <a:buFont typeface="Wingdings" charset="2"/>
              <a:buChar char="Ø"/>
            </a:pPr>
            <a:r>
              <a:rPr lang="en-US" dirty="0"/>
              <a:t>On-premise GitHub Enterprise for private repos (e.g. </a:t>
            </a:r>
            <a:r>
              <a:rPr lang="en-US" dirty="0" err="1"/>
              <a:t>config</a:t>
            </a:r>
            <a:r>
              <a:rPr lang="en-US" dirty="0"/>
              <a:t>)</a:t>
            </a:r>
          </a:p>
          <a:p>
            <a:pPr marL="342000" lvl="1" indent="-342000">
              <a:buFont typeface="Wingdings" charset="2"/>
              <a:buChar char="Ø"/>
            </a:pPr>
            <a:r>
              <a:rPr lang="en-US" dirty="0"/>
              <a:t>Engage with &amp; contribute to open source projects (pros &amp; cons)</a:t>
            </a:r>
          </a:p>
        </p:txBody>
      </p:sp>
    </p:spTree>
    <p:extLst>
      <p:ext uri="{BB962C8B-B14F-4D97-AF65-F5344CB8AC3E}">
        <p14:creationId xmlns:p14="http://schemas.microsoft.com/office/powerpoint/2010/main" val="3552665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Journey Continues </a:t>
            </a:r>
            <a:r>
              <a:rPr lang="is-IS" dirty="0"/>
              <a:t>…</a:t>
            </a:r>
            <a:endParaRPr lang="en-US" dirty="0"/>
          </a:p>
        </p:txBody>
      </p:sp>
      <p:pic>
        <p:nvPicPr>
          <p:cNvPr id="6" name="Picture Placeholder 5"/>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l="-110" b="-137"/>
          <a:stretch/>
        </p:blipFill>
        <p:spPr>
          <a:xfrm>
            <a:off x="6659685" y="2643940"/>
            <a:ext cx="5209515" cy="2907775"/>
          </a:xfrm>
        </p:spPr>
      </p:pic>
      <p:sp>
        <p:nvSpPr>
          <p:cNvPr id="8" name="Text Placeholder 2"/>
          <p:cNvSpPr txBox="1">
            <a:spLocks noGrp="1"/>
          </p:cNvSpPr>
          <p:nvPr>
            <p:ph type="body" sz="quarter" idx="11"/>
          </p:nvPr>
        </p:nvSpPr>
        <p:spPr bwMode="gray">
          <a:xfrm>
            <a:off x="323999" y="1470642"/>
            <a:ext cx="7823957" cy="5060787"/>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tx1"/>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tx1"/>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000" b="1" dirty="0"/>
              <a:t>Then &amp; now:</a:t>
            </a:r>
          </a:p>
          <a:p>
            <a:pPr marL="342900" lvl="1" indent="-342900">
              <a:buFont typeface="Wingdings" charset="2"/>
              <a:buChar char="Ø"/>
            </a:pPr>
            <a:r>
              <a:rPr lang="en-US" sz="2000" dirty="0"/>
              <a:t>2010 – Pilot project, 10-15 people involved</a:t>
            </a:r>
          </a:p>
          <a:p>
            <a:pPr marL="342900" lvl="1" indent="-342900">
              <a:buFont typeface="Wingdings" charset="2"/>
              <a:buChar char="Ø"/>
            </a:pPr>
            <a:r>
              <a:rPr lang="en-US" sz="2000" dirty="0"/>
              <a:t>2016 – Global Cloud &amp; DevOps platform, 20-30 people involved</a:t>
            </a:r>
            <a:endParaRPr lang="en-US" sz="1800" dirty="0"/>
          </a:p>
          <a:p>
            <a:pPr lvl="1">
              <a:spcBef>
                <a:spcPts val="1800"/>
              </a:spcBef>
            </a:pPr>
            <a:r>
              <a:rPr lang="en-US" sz="2000" b="1" dirty="0"/>
              <a:t>Current challenges:</a:t>
            </a:r>
          </a:p>
          <a:p>
            <a:pPr marL="342900" lvl="1" indent="-342900">
              <a:buFont typeface="Wingdings" charset="2"/>
              <a:buChar char="Ø"/>
            </a:pPr>
            <a:r>
              <a:rPr lang="en-US" dirty="0"/>
              <a:t>Dealing with technology explosion</a:t>
            </a:r>
          </a:p>
          <a:p>
            <a:pPr marL="522900" lvl="2" indent="-342900">
              <a:buSzPct val="80000"/>
              <a:buFont typeface="Courier New" charset="0"/>
              <a:buChar char="o"/>
            </a:pPr>
            <a:r>
              <a:rPr lang="en-US" dirty="0"/>
              <a:t>See Periodic table of DevOps tools</a:t>
            </a:r>
          </a:p>
          <a:p>
            <a:pPr marL="342900" lvl="1" indent="-342900">
              <a:buFont typeface="Wingdings" charset="2"/>
              <a:buChar char="Ø"/>
            </a:pPr>
            <a:r>
              <a:rPr lang="en-US" dirty="0"/>
              <a:t>D</a:t>
            </a:r>
            <a:r>
              <a:rPr lang="en-US" sz="1800" dirty="0"/>
              <a:t>ealing with knowledge explosion</a:t>
            </a:r>
          </a:p>
          <a:p>
            <a:pPr marL="522900" lvl="2" indent="-342900">
              <a:buSzPct val="80000"/>
              <a:buFont typeface="Courier New" charset="0"/>
              <a:buChar char="o"/>
            </a:pPr>
            <a:r>
              <a:rPr lang="en-US" sz="1600" dirty="0"/>
              <a:t>K</a:t>
            </a:r>
            <a:r>
              <a:rPr lang="en-US" dirty="0"/>
              <a:t>ubernetes, OpenStack, related tools, concepts &amp; technologies</a:t>
            </a:r>
          </a:p>
          <a:p>
            <a:pPr marL="522900" lvl="2" indent="-342900">
              <a:buSzPct val="80000"/>
              <a:buFont typeface="Courier New" charset="0"/>
              <a:buChar char="o"/>
            </a:pPr>
            <a:r>
              <a:rPr lang="en-US" dirty="0"/>
              <a:t>Need to spend time adding features &amp; value in own area</a:t>
            </a:r>
          </a:p>
          <a:p>
            <a:pPr marL="522900" lvl="2" indent="-342900">
              <a:buSzPct val="80000"/>
              <a:buFont typeface="Courier New" charset="0"/>
              <a:buChar char="o"/>
            </a:pPr>
            <a:r>
              <a:rPr lang="en-US" dirty="0"/>
              <a:t>Also need to know everyone else’s stuff for Ops duty shifts</a:t>
            </a:r>
          </a:p>
          <a:p>
            <a:pPr marL="342900" lvl="1" indent="-342900">
              <a:buFont typeface="Wingdings" charset="2"/>
              <a:buChar char="Ø"/>
            </a:pPr>
            <a:r>
              <a:rPr lang="en-US" dirty="0"/>
              <a:t>Dealing with Open Source communities</a:t>
            </a:r>
          </a:p>
          <a:p>
            <a:pPr marL="522900" lvl="2" indent="-342900">
              <a:buSzPct val="80000"/>
              <a:buFont typeface="Courier New" charset="0"/>
              <a:buChar char="o"/>
            </a:pPr>
            <a:r>
              <a:rPr lang="en-US" dirty="0"/>
              <a:t>Not always easy to get changes merged upstream</a:t>
            </a:r>
          </a:p>
          <a:p>
            <a:pPr marL="522900" lvl="2" indent="-342900">
              <a:buSzPct val="80000"/>
              <a:buFont typeface="Courier New" charset="0"/>
              <a:buChar char="o"/>
            </a:pPr>
            <a:r>
              <a:rPr lang="en-US" dirty="0"/>
              <a:t>Stakeholders outside of the business may have different aims &amp; priorities</a:t>
            </a:r>
          </a:p>
          <a:p>
            <a:pPr marL="342900" lvl="1" indent="-342900">
              <a:buFont typeface="Wingdings" charset="2"/>
              <a:buChar char="Ø"/>
            </a:pPr>
            <a:r>
              <a:rPr lang="en-US" dirty="0"/>
              <a:t>Getting corporate HTTP proxy to work with open-source tools</a:t>
            </a:r>
          </a:p>
        </p:txBody>
      </p:sp>
      <p:pic>
        <p:nvPicPr>
          <p:cNvPr id="3" name="Picture 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327821" y="258765"/>
            <a:ext cx="1541379" cy="886793"/>
          </a:xfrm>
          <a:prstGeom prst="rect">
            <a:avLst/>
          </a:prstGeom>
        </p:spPr>
      </p:pic>
    </p:spTree>
    <p:extLst>
      <p:ext uri="{BB962C8B-B14F-4D97-AF65-F5344CB8AC3E}">
        <p14:creationId xmlns:p14="http://schemas.microsoft.com/office/powerpoint/2010/main" val="333301112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23999" y="2444965"/>
            <a:ext cx="8404911" cy="2884915"/>
          </a:xfrm>
        </p:spPr>
        <p:txBody>
          <a:bodyPr/>
          <a:lstStyle/>
          <a:p>
            <a:r>
              <a:rPr lang="en-US" sz="5400" b="0" dirty="0"/>
              <a:t>P.S. </a:t>
            </a:r>
            <a:r>
              <a:rPr lang="en-US" sz="4800" b="0" u="sng" dirty="0"/>
              <a:t>It’s About the People</a:t>
            </a:r>
            <a:br>
              <a:rPr lang="en-US" sz="4800" u="sng" dirty="0"/>
            </a:br>
            <a:br>
              <a:rPr lang="en-US" sz="4800" u="sng" dirty="0"/>
            </a:br>
            <a:r>
              <a:rPr lang="en-US" sz="5400" dirty="0"/>
              <a:t>Thank you</a:t>
            </a:r>
          </a:p>
        </p:txBody>
      </p:sp>
      <p:sp>
        <p:nvSpPr>
          <p:cNvPr id="3" name="Text Placeholder 2"/>
          <p:cNvSpPr>
            <a:spLocks noGrp="1"/>
          </p:cNvSpPr>
          <p:nvPr>
            <p:ph type="body" sz="quarter" idx="10"/>
          </p:nvPr>
        </p:nvSpPr>
        <p:spPr/>
        <p:txBody>
          <a:bodyPr/>
          <a:lstStyle/>
          <a:p>
            <a:r>
              <a:rPr lang="en-US" b="1" dirty="0"/>
              <a:t>Contact information:</a:t>
            </a:r>
          </a:p>
          <a:p>
            <a:endParaRPr lang="en-US" dirty="0"/>
          </a:p>
          <a:p>
            <a:r>
              <a:rPr lang="en-US" dirty="0"/>
              <a:t>Marc Ng</a:t>
            </a:r>
          </a:p>
          <a:p>
            <a:r>
              <a:rPr lang="en-US" dirty="0"/>
              <a:t>Cloud Infrastructure &amp; Automation</a:t>
            </a:r>
          </a:p>
          <a:p>
            <a:r>
              <a:rPr lang="en-US" dirty="0"/>
              <a:t>SAP SE</a:t>
            </a:r>
          </a:p>
          <a:p>
            <a:endParaRPr lang="en-US" dirty="0"/>
          </a:p>
          <a:p>
            <a:r>
              <a:rPr lang="en-US" dirty="0" err="1"/>
              <a:t>m.ng@sap.com</a:t>
            </a:r>
            <a:endParaRPr lang="en-US" dirty="0"/>
          </a:p>
          <a:p>
            <a:endParaRPr lang="en-US" dirty="0"/>
          </a:p>
          <a:p>
            <a:r>
              <a:rPr lang="en-US" dirty="0"/>
              <a:t>Twitter: @</a:t>
            </a:r>
            <a:r>
              <a:rPr lang="en-US" dirty="0" err="1"/>
              <a:t>ngmks</a:t>
            </a:r>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Journey </a:t>
            </a:r>
            <a:r>
              <a:rPr lang="is-IS" dirty="0"/>
              <a:t>…</a:t>
            </a:r>
            <a:endParaRPr lang="en-US" dirty="0"/>
          </a:p>
        </p:txBody>
      </p:sp>
      <p:pic>
        <p:nvPicPr>
          <p:cNvPr id="5" name="Picture Placeholder 4"/>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a:stretch>
            <a:fillRect/>
          </a:stretch>
        </p:blipFill>
        <p:spPr>
          <a:xfrm>
            <a:off x="1376499" y="1692392"/>
            <a:ext cx="9440201" cy="4393017"/>
          </a:xfrm>
        </p:spPr>
      </p:pic>
    </p:spTree>
    <p:extLst>
      <p:ext uri="{BB962C8B-B14F-4D97-AF65-F5344CB8AC3E}">
        <p14:creationId xmlns:p14="http://schemas.microsoft.com/office/powerpoint/2010/main" val="2059429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Old Days </a:t>
            </a:r>
            <a:r>
              <a:rPr lang="en-US" b="0" i="1" dirty="0"/>
              <a:t>(up to 2010)</a:t>
            </a:r>
          </a:p>
        </p:txBody>
      </p:sp>
      <p:sp>
        <p:nvSpPr>
          <p:cNvPr id="3" name="Text Placeholder 2"/>
          <p:cNvSpPr>
            <a:spLocks noGrp="1"/>
          </p:cNvSpPr>
          <p:nvPr>
            <p:ph type="body" sz="quarter" idx="10"/>
          </p:nvPr>
        </p:nvSpPr>
        <p:spPr>
          <a:xfrm>
            <a:off x="324000" y="1564167"/>
            <a:ext cx="7469342" cy="4392043"/>
          </a:xfrm>
        </p:spPr>
        <p:txBody>
          <a:bodyPr/>
          <a:lstStyle/>
          <a:p>
            <a:pPr marL="0" lvl="2" indent="0">
              <a:buNone/>
            </a:pPr>
            <a:r>
              <a:rPr lang="en-US" sz="2000" b="1" dirty="0"/>
              <a:t>SAP IT Web Team</a:t>
            </a:r>
          </a:p>
          <a:p>
            <a:pPr marL="255600" lvl="2" indent="-255600">
              <a:spcBef>
                <a:spcPts val="1200"/>
              </a:spcBef>
              <a:buSzPct val="80000"/>
              <a:buFont typeface="Wingdings" charset="2"/>
              <a:buChar char="Ø"/>
            </a:pPr>
            <a:r>
              <a:rPr lang="en-US" sz="2000" b="1" dirty="0"/>
              <a:t>Good things:</a:t>
            </a:r>
          </a:p>
          <a:p>
            <a:pPr marL="435600" lvl="4" indent="-255600">
              <a:spcBef>
                <a:spcPts val="600"/>
              </a:spcBef>
              <a:buClr>
                <a:schemeClr val="accent1"/>
              </a:buClr>
              <a:buSzPct val="80000"/>
              <a:buFont typeface="Courier New" charset="0"/>
              <a:buChar char="o"/>
            </a:pPr>
            <a:r>
              <a:rPr lang="en-US" sz="1800" dirty="0"/>
              <a:t>Source code version control</a:t>
            </a:r>
          </a:p>
          <a:p>
            <a:pPr marL="435600" lvl="4" indent="-255600">
              <a:spcBef>
                <a:spcPts val="600"/>
              </a:spcBef>
              <a:buClr>
                <a:schemeClr val="accent1"/>
              </a:buClr>
              <a:buSzPct val="80000"/>
              <a:buFont typeface="Courier New" charset="0"/>
              <a:buChar char="o"/>
            </a:pPr>
            <a:r>
              <a:rPr lang="en-US" sz="1800" dirty="0"/>
              <a:t>Issue tracking</a:t>
            </a:r>
          </a:p>
          <a:p>
            <a:pPr marL="435600" lvl="4" indent="-255600">
              <a:spcBef>
                <a:spcPts val="600"/>
              </a:spcBef>
              <a:buClr>
                <a:schemeClr val="accent1"/>
              </a:buClr>
              <a:buSzPct val="80000"/>
              <a:buFont typeface="Courier New" charset="0"/>
              <a:buChar char="o"/>
            </a:pPr>
            <a:r>
              <a:rPr lang="en-US" sz="1800" dirty="0"/>
              <a:t>Build automation</a:t>
            </a:r>
          </a:p>
          <a:p>
            <a:pPr marL="435600" lvl="4" indent="-255600">
              <a:spcBef>
                <a:spcPts val="600"/>
              </a:spcBef>
              <a:buClr>
                <a:schemeClr val="accent1"/>
              </a:buClr>
              <a:buSzPct val="80000"/>
              <a:buFont typeface="Courier New" charset="0"/>
              <a:buChar char="o"/>
            </a:pPr>
            <a:r>
              <a:rPr lang="en-US" sz="1800" dirty="0"/>
              <a:t>Monthly releases</a:t>
            </a:r>
            <a:endParaRPr lang="en-US" dirty="0"/>
          </a:p>
          <a:p>
            <a:pPr marL="255600" lvl="2" indent="-255600">
              <a:spcBef>
                <a:spcPts val="1200"/>
              </a:spcBef>
              <a:buSzPct val="80000"/>
              <a:buFont typeface="Wingdings" charset="2"/>
              <a:buChar char="Ø"/>
            </a:pPr>
            <a:r>
              <a:rPr lang="en-US" sz="2000" b="1" dirty="0"/>
              <a:t>Not so good things:</a:t>
            </a:r>
            <a:endParaRPr lang="en-US" sz="2000" dirty="0"/>
          </a:p>
          <a:p>
            <a:pPr marL="465750" lvl="4" indent="-285750">
              <a:spcBef>
                <a:spcPts val="600"/>
              </a:spcBef>
              <a:buClr>
                <a:schemeClr val="accent1"/>
              </a:buClr>
              <a:buSzPct val="80000"/>
              <a:buFont typeface="Courier New" charset="0"/>
              <a:buChar char="o"/>
            </a:pPr>
            <a:r>
              <a:rPr lang="en-US" sz="1800" dirty="0"/>
              <a:t>Months-long lead time for new hardware</a:t>
            </a:r>
          </a:p>
          <a:p>
            <a:pPr marL="465750" lvl="4" indent="-285750">
              <a:spcBef>
                <a:spcPts val="600"/>
              </a:spcBef>
              <a:buClr>
                <a:schemeClr val="accent1"/>
              </a:buClr>
              <a:buSzPct val="80000"/>
              <a:buFont typeface="Courier New" charset="0"/>
              <a:buChar char="o"/>
            </a:pPr>
            <a:r>
              <a:rPr lang="en-US" sz="1800" dirty="0" err="1"/>
              <a:t>Labour</a:t>
            </a:r>
            <a:r>
              <a:rPr lang="en-US" sz="1800" dirty="0"/>
              <a:t>-intensive QA cycle</a:t>
            </a:r>
          </a:p>
          <a:p>
            <a:pPr marL="465750" lvl="4" indent="-285750">
              <a:spcBef>
                <a:spcPts val="600"/>
              </a:spcBef>
              <a:buClr>
                <a:schemeClr val="accent1"/>
              </a:buClr>
              <a:buSzPct val="80000"/>
              <a:buFont typeface="Courier New" charset="0"/>
              <a:buChar char="o"/>
            </a:pPr>
            <a:r>
              <a:rPr lang="en-GB" sz="1800" dirty="0"/>
              <a:t>Code deployed manually to physical hardware during downtime</a:t>
            </a:r>
          </a:p>
          <a:p>
            <a:pPr marL="465750" lvl="4" indent="-285750">
              <a:spcBef>
                <a:spcPts val="600"/>
              </a:spcBef>
              <a:buClr>
                <a:schemeClr val="accent1"/>
              </a:buClr>
              <a:buSzPct val="80000"/>
              <a:buFont typeface="Courier New" charset="0"/>
              <a:buChar char="o"/>
            </a:pPr>
            <a:r>
              <a:rPr lang="en-US" sz="1800" dirty="0"/>
              <a:t>Development, Operations &amp; Infrastructure in different business units</a:t>
            </a:r>
          </a:p>
          <a:p>
            <a:pPr marL="465750" lvl="4" indent="-285750">
              <a:spcBef>
                <a:spcPts val="600"/>
              </a:spcBef>
              <a:buClr>
                <a:schemeClr val="accent1"/>
              </a:buClr>
              <a:buSzPct val="80000"/>
              <a:buFont typeface="Courier New" charset="0"/>
              <a:buChar char="o"/>
            </a:pPr>
            <a:r>
              <a:rPr lang="en-US" sz="1800" dirty="0"/>
              <a:t>No version control for configuration data</a:t>
            </a:r>
          </a:p>
        </p:txBody>
      </p:sp>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793342" y="1691078"/>
            <a:ext cx="4075858" cy="4138222"/>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7894608" y="3999215"/>
            <a:ext cx="0" cy="23403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GB" dirty="0"/>
              <a:t>2010 Development &amp; Release Cycle </a:t>
            </a:r>
            <a:r>
              <a:rPr lang="en-GB" b="0" i="1" dirty="0"/>
              <a:t>(in theory)</a:t>
            </a:r>
            <a:endParaRPr lang="en-US" b="0" i="1" dirty="0"/>
          </a:p>
        </p:txBody>
      </p:sp>
      <p:sp>
        <p:nvSpPr>
          <p:cNvPr id="29" name="TextBox 28"/>
          <p:cNvSpPr txBox="1"/>
          <p:nvPr/>
        </p:nvSpPr>
        <p:spPr>
          <a:xfrm>
            <a:off x="324000" y="1466563"/>
            <a:ext cx="5235408" cy="2077492"/>
          </a:xfrm>
          <a:prstGeom prst="rect">
            <a:avLst/>
          </a:prstGeom>
          <a:noFill/>
        </p:spPr>
        <p:txBody>
          <a:bodyPr wrap="none" lIns="0" tIns="0" rIns="0" bIns="0" rtlCol="0">
            <a:spAutoFit/>
          </a:bodyPr>
          <a:lstStyle/>
          <a:p>
            <a:pPr marL="284400" indent="-284400" fontAlgn="base">
              <a:spcBef>
                <a:spcPts val="600"/>
              </a:spcBef>
              <a:spcAft>
                <a:spcPct val="0"/>
              </a:spcAft>
              <a:buClr>
                <a:srgbClr val="F0AB00"/>
              </a:buClr>
              <a:buSzPct val="80000"/>
              <a:buFont typeface="Wingdings" charset="2"/>
              <a:buChar char="Ø"/>
            </a:pPr>
            <a:r>
              <a:rPr lang="en-GB" sz="2000" b="1" kern="0" dirty="0">
                <a:ea typeface="Arial Unicode MS" pitchFamily="34" charset="-128"/>
                <a:cs typeface="Arial Unicode MS" pitchFamily="34" charset="-128"/>
              </a:rPr>
              <a:t>4-week cycle</a:t>
            </a:r>
            <a:r>
              <a:rPr lang="en-GB" sz="2000" kern="0" dirty="0">
                <a:ea typeface="Arial Unicode MS" pitchFamily="34" charset="-128"/>
                <a:cs typeface="Arial Unicode MS" pitchFamily="34" charset="-128"/>
              </a:rPr>
              <a:t>:</a:t>
            </a:r>
          </a:p>
          <a:p>
            <a:pPr marL="828788" lvl="2" indent="-284400" fontAlgn="base">
              <a:spcBef>
                <a:spcPts val="600"/>
              </a:spcBef>
              <a:spcAft>
                <a:spcPct val="0"/>
              </a:spcAft>
              <a:buClr>
                <a:srgbClr val="F0AB00"/>
              </a:buClr>
              <a:buFont typeface="Courier New" charset="0"/>
              <a:buChar char="o"/>
            </a:pPr>
            <a:r>
              <a:rPr lang="en-GB" sz="1800" kern="0" dirty="0">
                <a:ea typeface="Arial Unicode MS" pitchFamily="34" charset="-128"/>
                <a:cs typeface="Arial Unicode MS" pitchFamily="34" charset="-128"/>
              </a:rPr>
              <a:t>4 weeks of development per iteration</a:t>
            </a:r>
          </a:p>
          <a:p>
            <a:pPr marL="828788" lvl="2" indent="-284400" fontAlgn="base">
              <a:spcBef>
                <a:spcPts val="600"/>
              </a:spcBef>
              <a:spcAft>
                <a:spcPct val="0"/>
              </a:spcAft>
              <a:buClr>
                <a:srgbClr val="F0AB00"/>
              </a:buClr>
              <a:buFont typeface="Courier New" charset="0"/>
              <a:buChar char="o"/>
            </a:pPr>
            <a:r>
              <a:rPr lang="en-GB" sz="1800" kern="0" dirty="0">
                <a:ea typeface="Arial Unicode MS" pitchFamily="34" charset="-128"/>
                <a:cs typeface="Arial Unicode MS" pitchFamily="34" charset="-128"/>
              </a:rPr>
              <a:t>2 weeks of testing</a:t>
            </a:r>
          </a:p>
          <a:p>
            <a:pPr marL="828788" lvl="2" indent="-284400" fontAlgn="base">
              <a:spcBef>
                <a:spcPts val="600"/>
              </a:spcBef>
              <a:spcAft>
                <a:spcPct val="0"/>
              </a:spcAft>
              <a:buClr>
                <a:srgbClr val="F0AB00"/>
              </a:buClr>
              <a:buFont typeface="Courier New" charset="0"/>
              <a:buChar char="o"/>
            </a:pPr>
            <a:r>
              <a:rPr lang="en-GB" sz="1800" kern="0" dirty="0">
                <a:ea typeface="Arial Unicode MS" pitchFamily="34" charset="-128"/>
                <a:cs typeface="Arial Unicode MS" pitchFamily="34" charset="-128"/>
              </a:rPr>
              <a:t>1 weekend to deploy release to production </a:t>
            </a:r>
          </a:p>
          <a:p>
            <a:pPr marL="828788" lvl="2" indent="-284400" fontAlgn="base">
              <a:spcBef>
                <a:spcPts val="600"/>
              </a:spcBef>
              <a:spcAft>
                <a:spcPct val="0"/>
              </a:spcAft>
              <a:buClr>
                <a:srgbClr val="F0AB00"/>
              </a:buClr>
              <a:buFont typeface="Courier New" charset="0"/>
              <a:buChar char="o"/>
            </a:pPr>
            <a:r>
              <a:rPr lang="en-GB" sz="1800" kern="0" dirty="0">
                <a:ea typeface="Arial Unicode MS" pitchFamily="34" charset="-128"/>
                <a:cs typeface="Arial Unicode MS" pitchFamily="34" charset="-128"/>
              </a:rPr>
              <a:t>6 weeks from request to delivery</a:t>
            </a:r>
          </a:p>
          <a:p>
            <a:pPr marL="828788" lvl="2" indent="-284400" fontAlgn="base">
              <a:spcBef>
                <a:spcPts val="600"/>
              </a:spcBef>
              <a:spcAft>
                <a:spcPct val="0"/>
              </a:spcAft>
              <a:buClr>
                <a:srgbClr val="F0AB00"/>
              </a:buClr>
              <a:buFont typeface="Courier New" charset="0"/>
              <a:buChar char="o"/>
            </a:pPr>
            <a:r>
              <a:rPr lang="en-GB" sz="1800" kern="0" dirty="0">
                <a:ea typeface="Arial Unicode MS" pitchFamily="34" charset="-128"/>
                <a:cs typeface="Arial Unicode MS" pitchFamily="34" charset="-128"/>
              </a:rPr>
              <a:t>Release every 4 weeks</a:t>
            </a:r>
          </a:p>
        </p:txBody>
      </p:sp>
      <p:grpSp>
        <p:nvGrpSpPr>
          <p:cNvPr id="31" name="Group 30"/>
          <p:cNvGrpSpPr/>
          <p:nvPr/>
        </p:nvGrpSpPr>
        <p:grpSpPr>
          <a:xfrm>
            <a:off x="2923083" y="3704900"/>
            <a:ext cx="8690152" cy="2585859"/>
            <a:chOff x="319601" y="3819045"/>
            <a:chExt cx="8423433" cy="2585859"/>
          </a:xfrm>
        </p:grpSpPr>
        <p:cxnSp>
          <p:nvCxnSpPr>
            <p:cNvPr id="5" name="Straight Connector 4"/>
            <p:cNvCxnSpPr/>
            <p:nvPr/>
          </p:nvCxnSpPr>
          <p:spPr>
            <a:xfrm>
              <a:off x="2968258" y="3861737"/>
              <a:ext cx="0" cy="23403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own Arrow 5"/>
            <p:cNvSpPr/>
            <p:nvPr/>
          </p:nvSpPr>
          <p:spPr bwMode="gray">
            <a:xfrm>
              <a:off x="5120174" y="5193504"/>
              <a:ext cx="45719" cy="803023"/>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Down Arrow 6"/>
            <p:cNvSpPr/>
            <p:nvPr/>
          </p:nvSpPr>
          <p:spPr bwMode="gray">
            <a:xfrm>
              <a:off x="2957978" y="4251859"/>
              <a:ext cx="45719" cy="803023"/>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Straight Connector 8"/>
            <p:cNvCxnSpPr/>
            <p:nvPr/>
          </p:nvCxnSpPr>
          <p:spPr>
            <a:xfrm>
              <a:off x="6478424" y="3861737"/>
              <a:ext cx="0" cy="23403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23034" y="4241528"/>
              <a:ext cx="792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23034" y="5176939"/>
              <a:ext cx="792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23034" y="6112351"/>
              <a:ext cx="792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823034" y="3966651"/>
              <a:ext cx="3483366" cy="555209"/>
              <a:chOff x="852465" y="1927879"/>
              <a:chExt cx="3483366" cy="555209"/>
            </a:xfrm>
          </p:grpSpPr>
          <p:sp>
            <p:nvSpPr>
              <p:cNvPr id="14" name="Right Arrow 13"/>
              <p:cNvSpPr/>
              <p:nvPr/>
            </p:nvSpPr>
            <p:spPr bwMode="gray">
              <a:xfrm>
                <a:off x="852465" y="1943088"/>
                <a:ext cx="2160000" cy="54000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b="0" i="0" u="none" strike="noStrike" kern="0" cap="none" spc="0" normalizeH="0" baseline="0" noProof="0" dirty="0" err="1">
                    <a:ln>
                      <a:noFill/>
                    </a:ln>
                    <a:effectLst/>
                    <a:uLnTx/>
                    <a:uFillTx/>
                    <a:ea typeface="Arial Unicode MS" pitchFamily="34" charset="-128"/>
                    <a:cs typeface="Arial Unicode MS" pitchFamily="34" charset="-128"/>
                  </a:rPr>
                  <a:t>Dev</a:t>
                </a:r>
                <a:endParaRPr kumimoji="0" lang="en-GB"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ight Arrow 14"/>
              <p:cNvSpPr/>
              <p:nvPr/>
            </p:nvSpPr>
            <p:spPr bwMode="gray">
              <a:xfrm>
                <a:off x="3012465" y="1927879"/>
                <a:ext cx="1080000" cy="540000"/>
              </a:xfrm>
              <a:prstGeom prst="rightArrow">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b="0" i="0" u="none" strike="noStrike" kern="0" cap="none" spc="0" normalizeH="0" baseline="0" noProof="0" dirty="0">
                    <a:ln>
                      <a:noFill/>
                    </a:ln>
                    <a:effectLst/>
                    <a:uLnTx/>
                    <a:uFillTx/>
                    <a:ea typeface="Arial Unicode MS" pitchFamily="34" charset="-128"/>
                    <a:cs typeface="Arial Unicode MS" pitchFamily="34" charset="-128"/>
                  </a:rPr>
                  <a:t>QA</a:t>
                </a:r>
              </a:p>
            </p:txBody>
          </p:sp>
          <p:sp>
            <p:nvSpPr>
              <p:cNvPr id="16" name="Pentagon 15"/>
              <p:cNvSpPr/>
              <p:nvPr/>
            </p:nvSpPr>
            <p:spPr bwMode="gray">
              <a:xfrm>
                <a:off x="4083831" y="2010535"/>
                <a:ext cx="252000" cy="360000"/>
              </a:xfrm>
              <a:prstGeom prst="homePlate">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b="0" i="0" u="none" strike="noStrike" kern="0" cap="none" spc="0" normalizeH="0" baseline="0" noProof="0" dirty="0">
                    <a:ln>
                      <a:noFill/>
                    </a:ln>
                    <a:effectLst/>
                    <a:uLnTx/>
                    <a:uFillTx/>
                    <a:ea typeface="Arial Unicode MS" pitchFamily="34" charset="-128"/>
                    <a:cs typeface="Arial Unicode MS" pitchFamily="34" charset="-128"/>
                  </a:rPr>
                  <a:t>P</a:t>
                </a:r>
              </a:p>
            </p:txBody>
          </p:sp>
        </p:grpSp>
        <p:sp>
          <p:nvSpPr>
            <p:cNvPr id="17" name="TextBox 16"/>
            <p:cNvSpPr txBox="1"/>
            <p:nvPr/>
          </p:nvSpPr>
          <p:spPr>
            <a:xfrm>
              <a:off x="319601" y="4113360"/>
              <a:ext cx="503433"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GB" sz="1800" kern="0" dirty="0">
                  <a:ea typeface="Arial Unicode MS" pitchFamily="34" charset="-128"/>
                  <a:cs typeface="Arial Unicode MS" pitchFamily="34" charset="-128"/>
                </a:rPr>
                <a:t>R</a:t>
              </a:r>
              <a:r>
                <a:rPr lang="en-GB" sz="1800" kern="0" baseline="30000" dirty="0">
                  <a:ea typeface="Arial Unicode MS" pitchFamily="34" charset="-128"/>
                  <a:cs typeface="Arial Unicode MS" pitchFamily="34" charset="-128"/>
                </a:rPr>
                <a:t>N-1</a:t>
              </a:r>
            </a:p>
          </p:txBody>
        </p:sp>
        <p:grpSp>
          <p:nvGrpSpPr>
            <p:cNvPr id="18" name="Group 17"/>
            <p:cNvGrpSpPr/>
            <p:nvPr/>
          </p:nvGrpSpPr>
          <p:grpSpPr>
            <a:xfrm>
              <a:off x="2983034" y="4908173"/>
              <a:ext cx="3483366" cy="555209"/>
              <a:chOff x="3012465" y="2917187"/>
              <a:chExt cx="3483366" cy="555209"/>
            </a:xfrm>
          </p:grpSpPr>
          <p:sp>
            <p:nvSpPr>
              <p:cNvPr id="19" name="Right Arrow 18"/>
              <p:cNvSpPr/>
              <p:nvPr/>
            </p:nvSpPr>
            <p:spPr bwMode="gray">
              <a:xfrm>
                <a:off x="3012465" y="2932396"/>
                <a:ext cx="2160000" cy="54000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b="0" i="0" u="none" strike="noStrike" kern="0" cap="none" spc="0" normalizeH="0" baseline="0" noProof="0" dirty="0" err="1">
                    <a:ln>
                      <a:noFill/>
                    </a:ln>
                    <a:effectLst/>
                    <a:uLnTx/>
                    <a:uFillTx/>
                    <a:ea typeface="Arial Unicode MS" pitchFamily="34" charset="-128"/>
                    <a:cs typeface="Arial Unicode MS" pitchFamily="34" charset="-128"/>
                  </a:rPr>
                  <a:t>Dev</a:t>
                </a:r>
                <a:endParaRPr kumimoji="0" lang="en-GB"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ight Arrow 19"/>
              <p:cNvSpPr/>
              <p:nvPr/>
            </p:nvSpPr>
            <p:spPr bwMode="gray">
              <a:xfrm>
                <a:off x="5172465" y="2917187"/>
                <a:ext cx="1080000" cy="540000"/>
              </a:xfrm>
              <a:prstGeom prst="rightArrow">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b="0" i="0" u="none" strike="noStrike" kern="0" cap="none" spc="0" normalizeH="0" baseline="0" noProof="0" dirty="0">
                    <a:ln>
                      <a:noFill/>
                    </a:ln>
                    <a:effectLst/>
                    <a:uLnTx/>
                    <a:uFillTx/>
                    <a:ea typeface="Arial Unicode MS" pitchFamily="34" charset="-128"/>
                    <a:cs typeface="Arial Unicode MS" pitchFamily="34" charset="-128"/>
                  </a:rPr>
                  <a:t>QA</a:t>
                </a:r>
              </a:p>
            </p:txBody>
          </p:sp>
          <p:sp>
            <p:nvSpPr>
              <p:cNvPr id="21" name="Pentagon 20"/>
              <p:cNvSpPr/>
              <p:nvPr/>
            </p:nvSpPr>
            <p:spPr bwMode="gray">
              <a:xfrm>
                <a:off x="6243831" y="2999843"/>
                <a:ext cx="252000" cy="360000"/>
              </a:xfrm>
              <a:prstGeom prst="homePlate">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b="0" i="0" u="none" strike="noStrike" kern="0" cap="none" spc="0" normalizeH="0" baseline="0" noProof="0" dirty="0">
                    <a:ln>
                      <a:noFill/>
                    </a:ln>
                    <a:effectLst/>
                    <a:uLnTx/>
                    <a:uFillTx/>
                    <a:ea typeface="Arial Unicode MS" pitchFamily="34" charset="-128"/>
                    <a:cs typeface="Arial Unicode MS" pitchFamily="34" charset="-128"/>
                  </a:rPr>
                  <a:t>P</a:t>
                </a:r>
              </a:p>
            </p:txBody>
          </p:sp>
        </p:grpSp>
        <p:grpSp>
          <p:nvGrpSpPr>
            <p:cNvPr id="22" name="Group 21"/>
            <p:cNvGrpSpPr/>
            <p:nvPr/>
          </p:nvGrpSpPr>
          <p:grpSpPr>
            <a:xfrm>
              <a:off x="5143034" y="5849695"/>
              <a:ext cx="3483366" cy="555209"/>
              <a:chOff x="5172465" y="3810923"/>
              <a:chExt cx="3483366" cy="555209"/>
            </a:xfrm>
          </p:grpSpPr>
          <p:sp>
            <p:nvSpPr>
              <p:cNvPr id="23" name="Right Arrow 22"/>
              <p:cNvSpPr/>
              <p:nvPr/>
            </p:nvSpPr>
            <p:spPr bwMode="gray">
              <a:xfrm>
                <a:off x="5172465" y="3826132"/>
                <a:ext cx="2160000" cy="54000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b="0" i="0" u="none" strike="noStrike" kern="0" cap="none" spc="0" normalizeH="0" baseline="0" noProof="0" dirty="0" err="1">
                    <a:ln>
                      <a:noFill/>
                    </a:ln>
                    <a:effectLst/>
                    <a:uLnTx/>
                    <a:uFillTx/>
                    <a:ea typeface="Arial Unicode MS" pitchFamily="34" charset="-128"/>
                    <a:cs typeface="Arial Unicode MS" pitchFamily="34" charset="-128"/>
                  </a:rPr>
                  <a:t>Dev</a:t>
                </a:r>
                <a:endParaRPr kumimoji="0" lang="en-GB"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ight Arrow 23"/>
              <p:cNvSpPr/>
              <p:nvPr/>
            </p:nvSpPr>
            <p:spPr bwMode="gray">
              <a:xfrm>
                <a:off x="7332465" y="3810923"/>
                <a:ext cx="1080000" cy="540000"/>
              </a:xfrm>
              <a:prstGeom prst="rightArrow">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b="0" i="0" u="none" strike="noStrike" kern="0" cap="none" spc="0" normalizeH="0" baseline="0" noProof="0" dirty="0">
                    <a:ln>
                      <a:noFill/>
                    </a:ln>
                    <a:effectLst/>
                    <a:uLnTx/>
                    <a:uFillTx/>
                    <a:ea typeface="Arial Unicode MS" pitchFamily="34" charset="-128"/>
                    <a:cs typeface="Arial Unicode MS" pitchFamily="34" charset="-128"/>
                  </a:rPr>
                  <a:t>QA</a:t>
                </a:r>
              </a:p>
            </p:txBody>
          </p:sp>
          <p:sp>
            <p:nvSpPr>
              <p:cNvPr id="25" name="Pentagon 24"/>
              <p:cNvSpPr/>
              <p:nvPr/>
            </p:nvSpPr>
            <p:spPr bwMode="gray">
              <a:xfrm>
                <a:off x="8403831" y="3893579"/>
                <a:ext cx="252000" cy="360000"/>
              </a:xfrm>
              <a:prstGeom prst="homePlate">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b="0" i="0" u="none" strike="noStrike" kern="0" cap="none" spc="0" normalizeH="0" baseline="0" noProof="0" dirty="0">
                    <a:ln>
                      <a:noFill/>
                    </a:ln>
                    <a:effectLst/>
                    <a:uLnTx/>
                    <a:uFillTx/>
                    <a:ea typeface="Arial Unicode MS" pitchFamily="34" charset="-128"/>
                    <a:cs typeface="Arial Unicode MS" pitchFamily="34" charset="-128"/>
                  </a:rPr>
                  <a:t>P</a:t>
                </a:r>
              </a:p>
            </p:txBody>
          </p:sp>
        </p:grpSp>
        <p:sp>
          <p:nvSpPr>
            <p:cNvPr id="26" name="TextBox 25"/>
            <p:cNvSpPr txBox="1"/>
            <p:nvPr/>
          </p:nvSpPr>
          <p:spPr>
            <a:xfrm>
              <a:off x="319601" y="5054882"/>
              <a:ext cx="503433"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GB" sz="1800" kern="0" dirty="0">
                  <a:ea typeface="Arial Unicode MS" pitchFamily="34" charset="-128"/>
                  <a:cs typeface="Arial Unicode MS" pitchFamily="34" charset="-128"/>
                </a:rPr>
                <a:t>R</a:t>
              </a:r>
              <a:r>
                <a:rPr lang="en-GB" sz="1800" kern="0" baseline="30000" dirty="0">
                  <a:ea typeface="Arial Unicode MS" pitchFamily="34" charset="-128"/>
                  <a:cs typeface="Arial Unicode MS" pitchFamily="34" charset="-128"/>
                </a:rPr>
                <a:t>N</a:t>
              </a:r>
            </a:p>
          </p:txBody>
        </p:sp>
        <p:sp>
          <p:nvSpPr>
            <p:cNvPr id="27" name="TextBox 26"/>
            <p:cNvSpPr txBox="1"/>
            <p:nvPr/>
          </p:nvSpPr>
          <p:spPr>
            <a:xfrm>
              <a:off x="319601" y="5996404"/>
              <a:ext cx="503433"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GB" sz="1800" kern="0" dirty="0">
                  <a:ea typeface="Arial Unicode MS" pitchFamily="34" charset="-128"/>
                  <a:cs typeface="Arial Unicode MS" pitchFamily="34" charset="-128"/>
                </a:rPr>
                <a:t>R</a:t>
              </a:r>
              <a:r>
                <a:rPr lang="en-GB" sz="1800" kern="0" baseline="30000" dirty="0">
                  <a:ea typeface="Arial Unicode MS" pitchFamily="34" charset="-128"/>
                  <a:cs typeface="Arial Unicode MS" pitchFamily="34" charset="-128"/>
                </a:rPr>
                <a:t>N+1</a:t>
              </a:r>
            </a:p>
          </p:txBody>
        </p:sp>
        <p:sp>
          <p:nvSpPr>
            <p:cNvPr id="28" name="Left-Right Arrow 27"/>
            <p:cNvSpPr/>
            <p:nvPr/>
          </p:nvSpPr>
          <p:spPr bwMode="gray">
            <a:xfrm>
              <a:off x="2978540" y="5654038"/>
              <a:ext cx="2160000" cy="72000"/>
            </a:xfrm>
            <a:prstGeom prst="leftRightArrow">
              <a:avLst/>
            </a:prstGeom>
            <a:solidFill>
              <a:schemeClr val="accent2"/>
            </a:solidFill>
            <a:ln w="6350" algn="ctr">
              <a:no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sz="1400" b="0" i="1" u="none" strike="noStrike" kern="0" cap="none" spc="0" normalizeH="0" baseline="0" noProof="0" dirty="0">
                  <a:ln>
                    <a:noFill/>
                  </a:ln>
                  <a:effectLst/>
                  <a:uLnTx/>
                  <a:uFillTx/>
                  <a:ea typeface="Arial Unicode MS" pitchFamily="34" charset="-128"/>
                  <a:cs typeface="Arial Unicode MS" pitchFamily="34" charset="-128"/>
                </a:rPr>
                <a:t>4 </a:t>
              </a:r>
              <a:r>
                <a:rPr kumimoji="0" lang="en-GB" sz="1400" b="0" i="1" u="none" strike="noStrike" kern="0" cap="none" spc="0" normalizeH="0" baseline="0" noProof="0" dirty="0" err="1">
                  <a:ln>
                    <a:noFill/>
                  </a:ln>
                  <a:effectLst/>
                  <a:uLnTx/>
                  <a:uFillTx/>
                  <a:ea typeface="Arial Unicode MS" pitchFamily="34" charset="-128"/>
                  <a:cs typeface="Arial Unicode MS" pitchFamily="34" charset="-128"/>
                </a:rPr>
                <a:t>wks</a:t>
              </a:r>
              <a:r>
                <a:rPr kumimoji="0" lang="en-GB" sz="1400" b="0" i="1" u="none" strike="noStrike" kern="0" cap="none" spc="0" normalizeH="0" baseline="0" noProof="0" dirty="0">
                  <a:ln>
                    <a:noFill/>
                  </a:ln>
                  <a:effectLst/>
                  <a:uLnTx/>
                  <a:uFillTx/>
                  <a:ea typeface="Arial Unicode MS" pitchFamily="34" charset="-128"/>
                  <a:cs typeface="Arial Unicode MS" pitchFamily="34" charset="-128"/>
                </a:rPr>
                <a:t> dev</a:t>
              </a:r>
            </a:p>
          </p:txBody>
        </p:sp>
        <p:sp>
          <p:nvSpPr>
            <p:cNvPr id="30" name="Left-Right Arrow 29"/>
            <p:cNvSpPr/>
            <p:nvPr/>
          </p:nvSpPr>
          <p:spPr bwMode="gray">
            <a:xfrm>
              <a:off x="2957978" y="3819045"/>
              <a:ext cx="3520446" cy="72000"/>
            </a:xfrm>
            <a:prstGeom prst="leftRightArrow">
              <a:avLst/>
            </a:prstGeom>
            <a:solidFill>
              <a:schemeClr val="accent2"/>
            </a:solidFill>
            <a:ln w="6350" algn="ctr">
              <a:no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sz="1400" b="0" i="1" u="none" strike="noStrike" kern="0" cap="none" spc="0" normalizeH="0" baseline="0" noProof="0" dirty="0">
                  <a:ln>
                    <a:noFill/>
                  </a:ln>
                  <a:effectLst/>
                  <a:uLnTx/>
                  <a:uFillTx/>
                  <a:ea typeface="Arial Unicode MS" pitchFamily="34" charset="-128"/>
                  <a:cs typeface="Arial Unicode MS" pitchFamily="34" charset="-128"/>
                </a:rPr>
                <a:t>6 </a:t>
              </a:r>
              <a:r>
                <a:rPr kumimoji="0" lang="en-GB" sz="1400" b="0" i="1" u="none" strike="noStrike" kern="0" cap="none" spc="0" normalizeH="0" baseline="0" noProof="0" dirty="0" err="1">
                  <a:ln>
                    <a:noFill/>
                  </a:ln>
                  <a:effectLst/>
                  <a:uLnTx/>
                  <a:uFillTx/>
                  <a:ea typeface="Arial Unicode MS" pitchFamily="34" charset="-128"/>
                  <a:cs typeface="Arial Unicode MS" pitchFamily="34" charset="-128"/>
                </a:rPr>
                <a:t>wks</a:t>
              </a:r>
              <a:r>
                <a:rPr kumimoji="0" lang="en-GB" sz="1400" b="0" i="1" u="none" strike="noStrike" kern="0" cap="none" spc="0" normalizeH="0" baseline="0" noProof="0" dirty="0">
                  <a:ln>
                    <a:noFill/>
                  </a:ln>
                  <a:effectLst/>
                  <a:uLnTx/>
                  <a:uFillTx/>
                  <a:ea typeface="Arial Unicode MS" pitchFamily="34" charset="-128"/>
                  <a:cs typeface="Arial Unicode MS" pitchFamily="34" charset="-128"/>
                </a:rPr>
                <a:t> </a:t>
              </a:r>
              <a:r>
                <a:rPr kumimoji="0" lang="en-GB" sz="1400" b="0" i="1" u="none" strike="noStrike" kern="0" cap="none" spc="0" normalizeH="0" baseline="0" noProof="0" dirty="0" err="1">
                  <a:ln>
                    <a:noFill/>
                  </a:ln>
                  <a:effectLst/>
                  <a:uLnTx/>
                  <a:uFillTx/>
                  <a:ea typeface="Arial Unicode MS" pitchFamily="34" charset="-128"/>
                  <a:cs typeface="Arial Unicode MS" pitchFamily="34" charset="-128"/>
                </a:rPr>
                <a:t>req</a:t>
              </a:r>
              <a:r>
                <a:rPr kumimoji="0" lang="en-GB" sz="1400" b="0" i="1" u="none" strike="noStrike" kern="0" cap="none" spc="0" normalizeH="0" baseline="0" noProof="0" dirty="0">
                  <a:ln>
                    <a:noFill/>
                  </a:ln>
                  <a:effectLst/>
                  <a:uLnTx/>
                  <a:uFillTx/>
                  <a:ea typeface="Arial Unicode MS" pitchFamily="34" charset="-128"/>
                  <a:cs typeface="Arial Unicode MS" pitchFamily="34" charset="-128"/>
                </a:rPr>
                <a:t> &gt; del</a:t>
              </a:r>
            </a:p>
          </p:txBody>
        </p:sp>
      </p:grpSp>
      <p:cxnSp>
        <p:nvCxnSpPr>
          <p:cNvPr id="33" name="Straight Connector 32"/>
          <p:cNvCxnSpPr/>
          <p:nvPr/>
        </p:nvCxnSpPr>
        <p:spPr>
          <a:xfrm>
            <a:off x="10127639" y="3999215"/>
            <a:ext cx="0" cy="23403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74848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7870067" y="3980709"/>
            <a:ext cx="0" cy="23403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GB" dirty="0"/>
              <a:t>2010 Development &amp; Release Cycle </a:t>
            </a:r>
            <a:r>
              <a:rPr lang="en-GB" b="0" i="1" dirty="0"/>
              <a:t>(in practice)</a:t>
            </a:r>
            <a:r>
              <a:rPr lang="en-US" b="0" i="1" dirty="0"/>
              <a:t> </a:t>
            </a:r>
          </a:p>
        </p:txBody>
      </p:sp>
      <p:sp>
        <p:nvSpPr>
          <p:cNvPr id="20" name="TextBox 19"/>
          <p:cNvSpPr txBox="1"/>
          <p:nvPr/>
        </p:nvSpPr>
        <p:spPr>
          <a:xfrm>
            <a:off x="324000" y="1411318"/>
            <a:ext cx="7057701" cy="2185214"/>
          </a:xfrm>
          <a:prstGeom prst="rect">
            <a:avLst/>
          </a:prstGeom>
          <a:noFill/>
        </p:spPr>
        <p:txBody>
          <a:bodyPr wrap="none" lIns="0" tIns="0" rIns="0" bIns="0" rtlCol="0">
            <a:spAutoFit/>
          </a:bodyPr>
          <a:lstStyle/>
          <a:p>
            <a:pPr marL="284400" indent="-284400" fontAlgn="base">
              <a:spcBef>
                <a:spcPts val="600"/>
              </a:spcBef>
              <a:spcAft>
                <a:spcPct val="0"/>
              </a:spcAft>
              <a:buClr>
                <a:srgbClr val="F0AB00"/>
              </a:buClr>
              <a:buSzPct val="80000"/>
              <a:buFont typeface="Wingdings" charset="2"/>
              <a:buChar char="Ø"/>
            </a:pPr>
            <a:r>
              <a:rPr lang="en-GB" sz="2000" b="1" kern="0" dirty="0">
                <a:ea typeface="Arial Unicode MS" pitchFamily="34" charset="-128"/>
                <a:cs typeface="Arial Unicode MS" pitchFamily="34" charset="-128"/>
              </a:rPr>
              <a:t>4-week cycle:</a:t>
            </a:r>
          </a:p>
          <a:p>
            <a:pPr marL="830138" lvl="1" indent="-285750" fontAlgn="base">
              <a:spcBef>
                <a:spcPts val="600"/>
              </a:spcBef>
              <a:spcAft>
                <a:spcPct val="0"/>
              </a:spcAft>
              <a:buClr>
                <a:srgbClr val="F0AB00"/>
              </a:buClr>
              <a:buSzPct val="80000"/>
              <a:buFont typeface="Courier New" charset="0"/>
              <a:buChar char="o"/>
            </a:pPr>
            <a:r>
              <a:rPr lang="en-GB" sz="1800" kern="0" dirty="0">
                <a:ea typeface="Arial Unicode MS" pitchFamily="34" charset="-128"/>
                <a:cs typeface="Arial Unicode MS" pitchFamily="34" charset="-128"/>
              </a:rPr>
              <a:t>4 weeks of development for the first iteration</a:t>
            </a:r>
          </a:p>
          <a:p>
            <a:pPr marL="830138" lvl="1" indent="-285750" fontAlgn="base">
              <a:spcBef>
                <a:spcPts val="600"/>
              </a:spcBef>
              <a:spcAft>
                <a:spcPct val="0"/>
              </a:spcAft>
              <a:buClr>
                <a:srgbClr val="F0AB00"/>
              </a:buClr>
              <a:buSzPct val="80000"/>
              <a:buFont typeface="Courier New" charset="0"/>
              <a:buChar char="o"/>
            </a:pPr>
            <a:r>
              <a:rPr lang="en-GB" sz="1800" kern="0" dirty="0">
                <a:ea typeface="Arial Unicode MS" pitchFamily="34" charset="-128"/>
                <a:cs typeface="Arial Unicode MS" pitchFamily="34" charset="-128"/>
              </a:rPr>
              <a:t>2 weeks of testing &amp; </a:t>
            </a:r>
            <a:r>
              <a:rPr lang="en-GB" sz="1800" kern="0" dirty="0" err="1">
                <a:ea typeface="Arial Unicode MS" pitchFamily="34" charset="-128"/>
                <a:cs typeface="Arial Unicode MS" pitchFamily="34" charset="-128"/>
              </a:rPr>
              <a:t>bugfixing</a:t>
            </a:r>
            <a:endParaRPr lang="en-GB" sz="1800" kern="0" dirty="0">
              <a:ea typeface="Arial Unicode MS" pitchFamily="34" charset="-128"/>
              <a:cs typeface="Arial Unicode MS" pitchFamily="34" charset="-128"/>
            </a:endParaRPr>
          </a:p>
          <a:p>
            <a:pPr marL="830138" lvl="1" indent="-285750" fontAlgn="base">
              <a:spcBef>
                <a:spcPts val="600"/>
              </a:spcBef>
              <a:spcAft>
                <a:spcPct val="0"/>
              </a:spcAft>
              <a:buClr>
                <a:srgbClr val="F0AB00"/>
              </a:buClr>
              <a:buSzPct val="80000"/>
              <a:buFont typeface="Courier New" charset="0"/>
              <a:buChar char="o"/>
            </a:pPr>
            <a:r>
              <a:rPr lang="en-GB" sz="1800" kern="0" dirty="0">
                <a:ea typeface="Arial Unicode MS" pitchFamily="34" charset="-128"/>
                <a:cs typeface="Arial Unicode MS" pitchFamily="34" charset="-128"/>
              </a:rPr>
              <a:t>1 day to deploy release to production</a:t>
            </a:r>
          </a:p>
          <a:p>
            <a:pPr marL="830138" lvl="1" indent="-285750" fontAlgn="base">
              <a:spcBef>
                <a:spcPts val="600"/>
              </a:spcBef>
              <a:spcAft>
                <a:spcPct val="0"/>
              </a:spcAft>
              <a:buClr>
                <a:srgbClr val="F0AB00"/>
              </a:buClr>
              <a:buSzPct val="80000"/>
              <a:buFont typeface="Courier New" charset="0"/>
              <a:buChar char="o"/>
            </a:pPr>
            <a:r>
              <a:rPr lang="en-GB" sz="1800" kern="0" dirty="0">
                <a:ea typeface="Arial Unicode MS" pitchFamily="34" charset="-128"/>
                <a:cs typeface="Arial Unicode MS" pitchFamily="34" charset="-128"/>
              </a:rPr>
              <a:t>2 days (and one night) debugging the production deployment</a:t>
            </a:r>
          </a:p>
          <a:p>
            <a:pPr marL="285750" indent="-285750" fontAlgn="base">
              <a:spcBef>
                <a:spcPts val="1200"/>
              </a:spcBef>
              <a:spcAft>
                <a:spcPct val="0"/>
              </a:spcAft>
              <a:buClr>
                <a:srgbClr val="F0AB00"/>
              </a:buClr>
              <a:buSzPct val="80000"/>
              <a:buFont typeface="Wingdings" charset="2"/>
              <a:buChar char="Ø"/>
            </a:pPr>
            <a:r>
              <a:rPr lang="en-GB" sz="2000" b="1" kern="0" dirty="0">
                <a:ea typeface="Arial Unicode MS" pitchFamily="34" charset="-128"/>
                <a:cs typeface="Arial Unicode MS" pitchFamily="34" charset="-128"/>
              </a:rPr>
              <a:t>1.5 weeks of development per 4-week cycle!</a:t>
            </a:r>
          </a:p>
        </p:txBody>
      </p:sp>
      <p:sp>
        <p:nvSpPr>
          <p:cNvPr id="5" name="Down Arrow 4"/>
          <p:cNvSpPr/>
          <p:nvPr/>
        </p:nvSpPr>
        <p:spPr bwMode="gray">
          <a:xfrm>
            <a:off x="7853337" y="5119852"/>
            <a:ext cx="47382" cy="803023"/>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Down Arrow 5"/>
          <p:cNvSpPr/>
          <p:nvPr/>
        </p:nvSpPr>
        <p:spPr bwMode="gray">
          <a:xfrm>
            <a:off x="5612477" y="4178207"/>
            <a:ext cx="47382" cy="803023"/>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7" name="Straight Connector 6"/>
          <p:cNvCxnSpPr/>
          <p:nvPr/>
        </p:nvCxnSpPr>
        <p:spPr>
          <a:xfrm>
            <a:off x="5610954" y="5119729"/>
            <a:ext cx="1523" cy="121657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0085529" y="3995918"/>
            <a:ext cx="0" cy="23403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399861" y="4167876"/>
            <a:ext cx="829246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399861" y="5103287"/>
            <a:ext cx="829246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399861" y="6038699"/>
            <a:ext cx="829246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3399861" y="3892999"/>
            <a:ext cx="3610096" cy="555209"/>
            <a:chOff x="852465" y="1927879"/>
            <a:chExt cx="3483366" cy="555209"/>
          </a:xfrm>
        </p:grpSpPr>
        <p:sp>
          <p:nvSpPr>
            <p:cNvPr id="13" name="Right Arrow 12"/>
            <p:cNvSpPr/>
            <p:nvPr/>
          </p:nvSpPr>
          <p:spPr bwMode="gray">
            <a:xfrm>
              <a:off x="852465" y="1943088"/>
              <a:ext cx="2160000" cy="54000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b="0" i="0" u="none" strike="noStrike" kern="0" cap="none" spc="0" normalizeH="0" baseline="0" noProof="0" dirty="0" err="1">
                  <a:ln>
                    <a:noFill/>
                  </a:ln>
                  <a:effectLst/>
                  <a:uLnTx/>
                  <a:uFillTx/>
                  <a:ea typeface="Arial Unicode MS" pitchFamily="34" charset="-128"/>
                  <a:cs typeface="Arial Unicode MS" pitchFamily="34" charset="-128"/>
                </a:rPr>
                <a:t>Dev</a:t>
              </a:r>
              <a:endParaRPr kumimoji="0" lang="en-GB"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ight Arrow 13"/>
            <p:cNvSpPr/>
            <p:nvPr/>
          </p:nvSpPr>
          <p:spPr bwMode="gray">
            <a:xfrm>
              <a:off x="3012465" y="1927879"/>
              <a:ext cx="1080000" cy="540000"/>
            </a:xfrm>
            <a:prstGeom prst="rightArrow">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b="0" i="0" u="none" strike="noStrike" kern="0" cap="none" spc="0" normalizeH="0" baseline="0" noProof="0" dirty="0">
                  <a:ln>
                    <a:noFill/>
                  </a:ln>
                  <a:effectLst/>
                  <a:uLnTx/>
                  <a:uFillTx/>
                  <a:ea typeface="Arial Unicode MS" pitchFamily="34" charset="-128"/>
                  <a:cs typeface="Arial Unicode MS" pitchFamily="34" charset="-128"/>
                </a:rPr>
                <a:t>QA</a:t>
              </a:r>
            </a:p>
          </p:txBody>
        </p:sp>
        <p:sp>
          <p:nvSpPr>
            <p:cNvPr id="15" name="Pentagon 14"/>
            <p:cNvSpPr/>
            <p:nvPr/>
          </p:nvSpPr>
          <p:spPr bwMode="gray">
            <a:xfrm>
              <a:off x="4083831" y="2010535"/>
              <a:ext cx="252000" cy="360000"/>
            </a:xfrm>
            <a:prstGeom prst="homePlate">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b="0" i="0" u="none" strike="noStrike" kern="0" cap="none" spc="0" normalizeH="0" baseline="0" noProof="0" dirty="0">
                  <a:ln>
                    <a:noFill/>
                  </a:ln>
                  <a:effectLst/>
                  <a:uLnTx/>
                  <a:uFillTx/>
                  <a:ea typeface="Arial Unicode MS" pitchFamily="34" charset="-128"/>
                  <a:cs typeface="Arial Unicode MS" pitchFamily="34" charset="-128"/>
                </a:rPr>
                <a:t>P</a:t>
              </a:r>
            </a:p>
          </p:txBody>
        </p:sp>
      </p:grpSp>
      <p:sp>
        <p:nvSpPr>
          <p:cNvPr id="16" name="TextBox 15"/>
          <p:cNvSpPr txBox="1"/>
          <p:nvPr/>
        </p:nvSpPr>
        <p:spPr>
          <a:xfrm>
            <a:off x="2878112" y="4039708"/>
            <a:ext cx="521749"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GB" sz="1800" kern="0" dirty="0">
                <a:ea typeface="Arial Unicode MS" pitchFamily="34" charset="-128"/>
                <a:cs typeface="Arial Unicode MS" pitchFamily="34" charset="-128"/>
              </a:rPr>
              <a:t>R</a:t>
            </a:r>
            <a:r>
              <a:rPr lang="en-GB" sz="1800" kern="0" baseline="30000" dirty="0">
                <a:ea typeface="Arial Unicode MS" pitchFamily="34" charset="-128"/>
                <a:cs typeface="Arial Unicode MS" pitchFamily="34" charset="-128"/>
              </a:rPr>
              <a:t>N-1</a:t>
            </a:r>
          </a:p>
        </p:txBody>
      </p:sp>
      <p:sp>
        <p:nvSpPr>
          <p:cNvPr id="17" name="TextBox 16"/>
          <p:cNvSpPr txBox="1"/>
          <p:nvPr/>
        </p:nvSpPr>
        <p:spPr>
          <a:xfrm>
            <a:off x="2878112" y="4981230"/>
            <a:ext cx="521749"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GB" sz="1800" kern="0" dirty="0">
                <a:ea typeface="Arial Unicode MS" pitchFamily="34" charset="-128"/>
                <a:cs typeface="Arial Unicode MS" pitchFamily="34" charset="-128"/>
              </a:rPr>
              <a:t>R</a:t>
            </a:r>
            <a:r>
              <a:rPr lang="en-GB" sz="1800" kern="0" baseline="30000" dirty="0">
                <a:ea typeface="Arial Unicode MS" pitchFamily="34" charset="-128"/>
                <a:cs typeface="Arial Unicode MS" pitchFamily="34" charset="-128"/>
              </a:rPr>
              <a:t>N</a:t>
            </a:r>
          </a:p>
        </p:txBody>
      </p:sp>
      <p:sp>
        <p:nvSpPr>
          <p:cNvPr id="18" name="TextBox 17"/>
          <p:cNvSpPr txBox="1"/>
          <p:nvPr/>
        </p:nvSpPr>
        <p:spPr>
          <a:xfrm>
            <a:off x="2878112" y="5922752"/>
            <a:ext cx="521749"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GB" sz="1800" kern="0" dirty="0">
                <a:ea typeface="Arial Unicode MS" pitchFamily="34" charset="-128"/>
                <a:cs typeface="Arial Unicode MS" pitchFamily="34" charset="-128"/>
              </a:rPr>
              <a:t>R</a:t>
            </a:r>
            <a:r>
              <a:rPr lang="en-GB" sz="1800" kern="0" baseline="30000" dirty="0">
                <a:ea typeface="Arial Unicode MS" pitchFamily="34" charset="-128"/>
                <a:cs typeface="Arial Unicode MS" pitchFamily="34" charset="-128"/>
              </a:rPr>
              <a:t>N+1</a:t>
            </a:r>
          </a:p>
        </p:txBody>
      </p:sp>
      <p:sp>
        <p:nvSpPr>
          <p:cNvPr id="19" name="Left-Right Arrow 18"/>
          <p:cNvSpPr/>
          <p:nvPr/>
        </p:nvSpPr>
        <p:spPr bwMode="gray">
          <a:xfrm>
            <a:off x="5614753" y="5679910"/>
            <a:ext cx="2238584" cy="72000"/>
          </a:xfrm>
          <a:prstGeom prst="leftRightArrow">
            <a:avLst/>
          </a:prstGeom>
          <a:solidFill>
            <a:schemeClr val="accent2"/>
          </a:solidFill>
          <a:ln w="6350" algn="ctr">
            <a:no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sz="1400" b="0" i="0" u="none" strike="noStrike" kern="0" cap="none" spc="0" normalizeH="0" baseline="0" noProof="0" dirty="0">
                <a:ln>
                  <a:noFill/>
                </a:ln>
                <a:effectLst/>
                <a:uLnTx/>
                <a:uFillTx/>
                <a:ea typeface="Arial Unicode MS" pitchFamily="34" charset="-128"/>
                <a:cs typeface="Arial Unicode MS" pitchFamily="34" charset="-128"/>
              </a:rPr>
              <a:t>4 weeks</a:t>
            </a:r>
          </a:p>
        </p:txBody>
      </p:sp>
      <p:grpSp>
        <p:nvGrpSpPr>
          <p:cNvPr id="21" name="Group 20"/>
          <p:cNvGrpSpPr/>
          <p:nvPr/>
        </p:nvGrpSpPr>
        <p:grpSpPr>
          <a:xfrm>
            <a:off x="5659858" y="4822277"/>
            <a:ext cx="3588682" cy="567453"/>
            <a:chOff x="3003696" y="4577435"/>
            <a:chExt cx="3462704" cy="567453"/>
          </a:xfrm>
        </p:grpSpPr>
        <p:sp>
          <p:nvSpPr>
            <p:cNvPr id="22" name="Right Arrow 21"/>
            <p:cNvSpPr/>
            <p:nvPr/>
          </p:nvSpPr>
          <p:spPr bwMode="gray">
            <a:xfrm>
              <a:off x="4423033" y="4604888"/>
              <a:ext cx="720001" cy="54000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sz="1600" b="0" i="0" u="none" strike="noStrike" kern="0" cap="none" spc="0" normalizeH="0" baseline="0" noProof="0" dirty="0" err="1">
                  <a:ln>
                    <a:noFill/>
                  </a:ln>
                  <a:effectLst/>
                  <a:uLnTx/>
                  <a:uFillTx/>
                  <a:ea typeface="Arial Unicode MS" pitchFamily="34" charset="-128"/>
                  <a:cs typeface="Arial Unicode MS" pitchFamily="34" charset="-128"/>
                </a:rPr>
                <a:t>Dev</a:t>
              </a:r>
              <a:endParaRPr kumimoji="0" lang="en-GB"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ight Arrow 22"/>
            <p:cNvSpPr/>
            <p:nvPr/>
          </p:nvSpPr>
          <p:spPr bwMode="gray">
            <a:xfrm>
              <a:off x="5143034" y="4589679"/>
              <a:ext cx="1080000" cy="540000"/>
            </a:xfrm>
            <a:prstGeom prst="rightArrow">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b="0" i="0" u="none" strike="noStrike" kern="0" cap="none" spc="0" normalizeH="0" baseline="0" noProof="0" dirty="0">
                  <a:ln>
                    <a:noFill/>
                  </a:ln>
                  <a:effectLst/>
                  <a:uLnTx/>
                  <a:uFillTx/>
                  <a:ea typeface="Arial Unicode MS" pitchFamily="34" charset="-128"/>
                  <a:cs typeface="Arial Unicode MS" pitchFamily="34" charset="-128"/>
                </a:rPr>
                <a:t>QA</a:t>
              </a:r>
            </a:p>
          </p:txBody>
        </p:sp>
        <p:sp>
          <p:nvSpPr>
            <p:cNvPr id="24" name="Pentagon 23"/>
            <p:cNvSpPr/>
            <p:nvPr/>
          </p:nvSpPr>
          <p:spPr bwMode="gray">
            <a:xfrm>
              <a:off x="6214400" y="4672335"/>
              <a:ext cx="252000" cy="360000"/>
            </a:xfrm>
            <a:prstGeom prst="homePlate">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b="0" i="0" u="none" strike="noStrike" kern="0" cap="none" spc="0" normalizeH="0" baseline="0" noProof="0" dirty="0">
                  <a:ln>
                    <a:noFill/>
                  </a:ln>
                  <a:effectLst/>
                  <a:uLnTx/>
                  <a:uFillTx/>
                  <a:ea typeface="Arial Unicode MS" pitchFamily="34" charset="-128"/>
                  <a:cs typeface="Arial Unicode MS" pitchFamily="34" charset="-128"/>
                </a:rPr>
                <a:t>P</a:t>
              </a:r>
            </a:p>
          </p:txBody>
        </p:sp>
        <p:sp>
          <p:nvSpPr>
            <p:cNvPr id="25" name="Right Arrow 24"/>
            <p:cNvSpPr/>
            <p:nvPr/>
          </p:nvSpPr>
          <p:spPr bwMode="gray">
            <a:xfrm>
              <a:off x="4063033" y="4577435"/>
              <a:ext cx="360000" cy="540000"/>
            </a:xfrm>
            <a:prstGeom prst="rightArrow">
              <a:avLst/>
            </a:prstGeom>
            <a:solidFill>
              <a:schemeClr val="accent6"/>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b="1"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6" name="Right Arrow 25"/>
            <p:cNvSpPr/>
            <p:nvPr/>
          </p:nvSpPr>
          <p:spPr bwMode="gray">
            <a:xfrm>
              <a:off x="3003696" y="4577435"/>
              <a:ext cx="1050703" cy="540000"/>
            </a:xfrm>
            <a:prstGeom prst="rightArrow">
              <a:avLst/>
            </a:prstGeom>
            <a:solidFill>
              <a:schemeClr val="accent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b="0" i="0" u="none" strike="noStrike" kern="0" cap="none" spc="0" normalizeH="0" baseline="0" noProof="0" dirty="0" err="1">
                  <a:ln>
                    <a:noFill/>
                  </a:ln>
                  <a:effectLst/>
                  <a:uLnTx/>
                  <a:uFillTx/>
                  <a:ea typeface="Arial Unicode MS" pitchFamily="34" charset="-128"/>
                  <a:cs typeface="Arial Unicode MS" pitchFamily="34" charset="-128"/>
                </a:rPr>
                <a:t>Bugfix</a:t>
              </a:r>
              <a:endParaRPr kumimoji="0" lang="en-GB"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27" name="Group 26"/>
          <p:cNvGrpSpPr/>
          <p:nvPr/>
        </p:nvGrpSpPr>
        <p:grpSpPr>
          <a:xfrm>
            <a:off x="7877027" y="5768853"/>
            <a:ext cx="3588682" cy="567453"/>
            <a:chOff x="3003696" y="4577435"/>
            <a:chExt cx="3462704" cy="567453"/>
          </a:xfrm>
        </p:grpSpPr>
        <p:sp>
          <p:nvSpPr>
            <p:cNvPr id="28" name="Right Arrow 27"/>
            <p:cNvSpPr/>
            <p:nvPr/>
          </p:nvSpPr>
          <p:spPr bwMode="gray">
            <a:xfrm>
              <a:off x="4423033" y="4604888"/>
              <a:ext cx="720001" cy="54000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sz="1600" b="0" i="0" u="none" strike="noStrike" kern="0" cap="none" spc="0" normalizeH="0" baseline="0" noProof="0" dirty="0" err="1">
                  <a:ln>
                    <a:noFill/>
                  </a:ln>
                  <a:effectLst/>
                  <a:uLnTx/>
                  <a:uFillTx/>
                  <a:ea typeface="Arial Unicode MS" pitchFamily="34" charset="-128"/>
                  <a:cs typeface="Arial Unicode MS" pitchFamily="34" charset="-128"/>
                </a:rPr>
                <a:t>Dev</a:t>
              </a:r>
              <a:endParaRPr kumimoji="0" lang="en-GB"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ight Arrow 28"/>
            <p:cNvSpPr/>
            <p:nvPr/>
          </p:nvSpPr>
          <p:spPr bwMode="gray">
            <a:xfrm>
              <a:off x="5143034" y="4589679"/>
              <a:ext cx="1080000" cy="540000"/>
            </a:xfrm>
            <a:prstGeom prst="rightArrow">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b="0" i="0" u="none" strike="noStrike" kern="0" cap="none" spc="0" normalizeH="0" baseline="0" noProof="0" dirty="0">
                  <a:ln>
                    <a:noFill/>
                  </a:ln>
                  <a:effectLst/>
                  <a:uLnTx/>
                  <a:uFillTx/>
                  <a:ea typeface="Arial Unicode MS" pitchFamily="34" charset="-128"/>
                  <a:cs typeface="Arial Unicode MS" pitchFamily="34" charset="-128"/>
                </a:rPr>
                <a:t>QA</a:t>
              </a:r>
            </a:p>
          </p:txBody>
        </p:sp>
        <p:sp>
          <p:nvSpPr>
            <p:cNvPr id="30" name="Pentagon 29"/>
            <p:cNvSpPr/>
            <p:nvPr/>
          </p:nvSpPr>
          <p:spPr bwMode="gray">
            <a:xfrm>
              <a:off x="6214400" y="4672335"/>
              <a:ext cx="252000" cy="360000"/>
            </a:xfrm>
            <a:prstGeom prst="homePlate">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b="0" i="0" u="none" strike="noStrike" kern="0" cap="none" spc="0" normalizeH="0" baseline="0" noProof="0" dirty="0">
                  <a:ln>
                    <a:noFill/>
                  </a:ln>
                  <a:effectLst/>
                  <a:uLnTx/>
                  <a:uFillTx/>
                  <a:ea typeface="Arial Unicode MS" pitchFamily="34" charset="-128"/>
                  <a:cs typeface="Arial Unicode MS" pitchFamily="34" charset="-128"/>
                </a:rPr>
                <a:t>P</a:t>
              </a:r>
            </a:p>
          </p:txBody>
        </p:sp>
        <p:sp>
          <p:nvSpPr>
            <p:cNvPr id="31" name="Right Arrow 30"/>
            <p:cNvSpPr/>
            <p:nvPr/>
          </p:nvSpPr>
          <p:spPr bwMode="gray">
            <a:xfrm>
              <a:off x="4063033" y="4577435"/>
              <a:ext cx="360000" cy="540000"/>
            </a:xfrm>
            <a:prstGeom prst="rightArrow">
              <a:avLst/>
            </a:prstGeom>
            <a:solidFill>
              <a:schemeClr val="accent6"/>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b="1"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32" name="Right Arrow 31"/>
            <p:cNvSpPr/>
            <p:nvPr/>
          </p:nvSpPr>
          <p:spPr bwMode="gray">
            <a:xfrm>
              <a:off x="3003696" y="4577435"/>
              <a:ext cx="1050703" cy="540000"/>
            </a:xfrm>
            <a:prstGeom prst="rightArrow">
              <a:avLst/>
            </a:prstGeom>
            <a:solidFill>
              <a:schemeClr val="accent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b="0" i="0" u="none" strike="noStrike" kern="0" cap="none" spc="0" normalizeH="0" baseline="0" noProof="0" dirty="0" err="1">
                  <a:ln>
                    <a:noFill/>
                  </a:ln>
                  <a:effectLst/>
                  <a:uLnTx/>
                  <a:uFillTx/>
                  <a:ea typeface="Arial Unicode MS" pitchFamily="34" charset="-128"/>
                  <a:cs typeface="Arial Unicode MS" pitchFamily="34" charset="-128"/>
                </a:rPr>
                <a:t>Bugfix</a:t>
              </a:r>
              <a:endParaRPr kumimoji="0" lang="en-GB" b="0" i="0" u="none" strike="noStrike" kern="0" cap="none" spc="0" normalizeH="0" baseline="0" noProof="0" dirty="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08206370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a:t>
            </a:r>
            <a:r>
              <a:rPr lang="en-GB" dirty="0" err="1"/>
              <a:t>DevOps</a:t>
            </a:r>
            <a:r>
              <a:rPr lang="en-GB" dirty="0"/>
              <a:t>?</a:t>
            </a:r>
          </a:p>
        </p:txBody>
      </p:sp>
      <p:pic>
        <p:nvPicPr>
          <p:cNvPr id="5" name="Picture Placeholder 4"/>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a:xfrm>
            <a:off x="8548430" y="1691079"/>
            <a:ext cx="3320770" cy="4478322"/>
          </a:xfrm>
        </p:spPr>
      </p:pic>
      <p:sp>
        <p:nvSpPr>
          <p:cNvPr id="4" name="Text Placeholder 3"/>
          <p:cNvSpPr>
            <a:spLocks noGrp="1"/>
          </p:cNvSpPr>
          <p:nvPr>
            <p:ph type="body" sz="quarter" idx="11"/>
          </p:nvPr>
        </p:nvSpPr>
        <p:spPr>
          <a:xfrm>
            <a:off x="324000" y="1846201"/>
            <a:ext cx="8093379" cy="3419764"/>
          </a:xfrm>
        </p:spPr>
        <p:txBody>
          <a:bodyPr/>
          <a:lstStyle/>
          <a:p>
            <a:pPr marL="284400" indent="-284400">
              <a:spcBef>
                <a:spcPts val="1200"/>
              </a:spcBef>
              <a:buFont typeface="Wingdings" charset="2"/>
              <a:buChar char="Ø"/>
            </a:pPr>
            <a:r>
              <a:rPr lang="en-GB" dirty="0"/>
              <a:t>2010 capacity in SAP IT’s Web team</a:t>
            </a:r>
          </a:p>
          <a:p>
            <a:pPr marL="465807" lvl="2" indent="-285807">
              <a:spcBef>
                <a:spcPts val="600"/>
              </a:spcBef>
              <a:buSzPct val="80000"/>
              <a:buFont typeface="Courier New" charset="0"/>
              <a:buChar char="o"/>
            </a:pPr>
            <a:r>
              <a:rPr lang="en-GB" dirty="0"/>
              <a:t>20000 PD of effort available (~100 staff)</a:t>
            </a:r>
          </a:p>
          <a:p>
            <a:endParaRPr lang="en-GB" sz="2800" dirty="0"/>
          </a:p>
          <a:p>
            <a:pPr marL="284400" indent="-284400">
              <a:spcBef>
                <a:spcPts val="1200"/>
              </a:spcBef>
              <a:buFont typeface="Wingdings" charset="2"/>
              <a:buChar char="Ø"/>
            </a:pPr>
            <a:r>
              <a:rPr lang="en-GB" dirty="0"/>
              <a:t>2010 demand for SAP IT’s Web team</a:t>
            </a:r>
          </a:p>
          <a:p>
            <a:pPr marL="465807" lvl="2" indent="-285807">
              <a:spcBef>
                <a:spcPts val="600"/>
              </a:spcBef>
              <a:buSzPct val="80000"/>
              <a:buFont typeface="Courier New" charset="0"/>
              <a:buChar char="o"/>
            </a:pPr>
            <a:r>
              <a:rPr lang="en-GB" dirty="0"/>
              <a:t>Estimated 60000 PD of project effort</a:t>
            </a:r>
          </a:p>
          <a:p>
            <a:pPr marL="285807" lvl="1" indent="-285807">
              <a:buFont typeface="Arial" panose="020B0604020202020204" pitchFamily="34" charset="0"/>
              <a:buChar char="•"/>
            </a:pPr>
            <a:endParaRPr lang="en-GB" sz="2800" dirty="0"/>
          </a:p>
          <a:p>
            <a:pPr marL="284400" lvl="1" indent="-284400" algn="ctr"/>
            <a:r>
              <a:rPr lang="en-GB" sz="2800" b="1" dirty="0"/>
              <a:t>No budget for another 200 staff!</a:t>
            </a:r>
          </a:p>
          <a:p>
            <a:endParaRPr lang="en-GB" dirty="0"/>
          </a:p>
        </p:txBody>
      </p:sp>
    </p:spTree>
    <p:extLst>
      <p:ext uri="{BB962C8B-B14F-4D97-AF65-F5344CB8AC3E}">
        <p14:creationId xmlns:p14="http://schemas.microsoft.com/office/powerpoint/2010/main" val="271719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Scale>
                                      <p:cBhvr>
                                        <p:cTn id="7" dur="1000" decel="50000" fill="hold">
                                          <p:stCondLst>
                                            <p:cond delay="0"/>
                                          </p:stCondLst>
                                        </p:cTn>
                                        <p:tgtEl>
                                          <p:spTgt spid="4">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xEl>
                                              <p:pRg st="6" end="6"/>
                                            </p:txEl>
                                          </p:spTgt>
                                        </p:tgtEl>
                                        <p:attrNameLst>
                                          <p:attrName>ppt_x</p:attrName>
                                          <p:attrName>ppt_y</p:attrName>
                                        </p:attrNameLst>
                                      </p:cBhvr>
                                    </p:animMotion>
                                    <p:animEffect transition="in" filter="fade">
                                      <p:cBhvr>
                                        <p:cTn id="9"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It’s About the People</a:t>
            </a:r>
            <a:r>
              <a:rPr lang="en-US" dirty="0"/>
              <a:t>: Vision &amp; Cultural Change</a:t>
            </a:r>
          </a:p>
        </p:txBody>
      </p:sp>
      <p:sp>
        <p:nvSpPr>
          <p:cNvPr id="4" name="Text Placeholder 3"/>
          <p:cNvSpPr>
            <a:spLocks noGrp="1"/>
          </p:cNvSpPr>
          <p:nvPr>
            <p:ph type="body" sz="quarter" idx="11"/>
          </p:nvPr>
        </p:nvSpPr>
        <p:spPr>
          <a:xfrm>
            <a:off x="324000" y="1523422"/>
            <a:ext cx="7796271" cy="4530817"/>
          </a:xfrm>
        </p:spPr>
        <p:txBody>
          <a:bodyPr/>
          <a:lstStyle/>
          <a:p>
            <a:pPr lvl="0"/>
            <a:r>
              <a:rPr lang="en-GB" dirty="0"/>
              <a:t>Chief Architect</a:t>
            </a:r>
          </a:p>
          <a:p>
            <a:pPr marL="342900" lvl="1" indent="-342900">
              <a:buFont typeface="Wingdings" charset="2"/>
              <a:buChar char="Ø"/>
            </a:pPr>
            <a:r>
              <a:rPr lang="en-GB" dirty="0"/>
              <a:t>Promoted concepts of Continuous Delivery</a:t>
            </a:r>
          </a:p>
          <a:p>
            <a:pPr marL="465843" lvl="2" indent="-285807">
              <a:buSzPct val="80000"/>
              <a:buFont typeface="Courier New" charset="0"/>
              <a:buChar char="o"/>
            </a:pPr>
            <a:r>
              <a:rPr lang="en-GB" u="sng" dirty="0"/>
              <a:t>Automate everything</a:t>
            </a:r>
            <a:r>
              <a:rPr lang="en-GB" dirty="0"/>
              <a:t>, especially testing &amp; deployment</a:t>
            </a:r>
          </a:p>
          <a:p>
            <a:pPr marL="465843" lvl="2" indent="-285807">
              <a:buSzPct val="80000"/>
              <a:buFont typeface="Courier New" charset="0"/>
              <a:buChar char="o"/>
            </a:pPr>
            <a:r>
              <a:rPr lang="en-GB" u="sng" dirty="0"/>
              <a:t>Version control everything</a:t>
            </a:r>
          </a:p>
          <a:p>
            <a:pPr marL="342900" lvl="1" indent="-342900">
              <a:buFont typeface="Wingdings" charset="2"/>
              <a:buChar char="Ø"/>
            </a:pPr>
            <a:r>
              <a:rPr lang="en-GB" dirty="0"/>
              <a:t>Bonus-relevant objective: “Read the book”</a:t>
            </a:r>
          </a:p>
          <a:p>
            <a:pPr marL="342900" lvl="1" indent="-342900">
              <a:buFont typeface="Wingdings" charset="2"/>
              <a:buChar char="Ø"/>
            </a:pPr>
            <a:r>
              <a:rPr lang="en-GB" dirty="0"/>
              <a:t>Start with one pilot project: SAP ID Service</a:t>
            </a:r>
          </a:p>
          <a:p>
            <a:r>
              <a:rPr lang="en-GB" dirty="0"/>
              <a:t>Director of SAP IT’s Web unit</a:t>
            </a:r>
          </a:p>
          <a:p>
            <a:pPr marL="342900" lvl="1" indent="-342900">
              <a:buFont typeface="Wingdings" charset="2"/>
              <a:buChar char="Ø"/>
            </a:pPr>
            <a:r>
              <a:rPr lang="en-US" dirty="0"/>
              <a:t>Provided trust</a:t>
            </a:r>
          </a:p>
          <a:p>
            <a:pPr marL="465843" lvl="2" indent="-285807">
              <a:buSzPct val="80000"/>
              <a:buFont typeface="Courier New" charset="0"/>
              <a:buChar char="o"/>
            </a:pPr>
            <a:r>
              <a:rPr lang="en-US" dirty="0"/>
              <a:t>Agreed 10% of overall effort for a continuous delivery </a:t>
            </a:r>
            <a:r>
              <a:rPr lang="en-US" dirty="0" err="1"/>
              <a:t>programme</a:t>
            </a:r>
            <a:endParaRPr lang="en-US" dirty="0"/>
          </a:p>
          <a:p>
            <a:pPr marL="342900" lvl="1" indent="-342900">
              <a:buFont typeface="Wingdings" charset="2"/>
              <a:buChar char="Ø"/>
            </a:pPr>
            <a:r>
              <a:rPr lang="en-US" dirty="0"/>
              <a:t>Provided cover</a:t>
            </a:r>
          </a:p>
          <a:p>
            <a:pPr marL="465843" lvl="2" indent="-285807">
              <a:buSzPct val="80000"/>
              <a:buFont typeface="Courier New" charset="0"/>
              <a:buChar char="o"/>
            </a:pPr>
            <a:r>
              <a:rPr lang="en-US" dirty="0"/>
              <a:t>The 10% was “taxed” from individual project budgets</a:t>
            </a:r>
          </a:p>
          <a:p>
            <a:pPr marL="465843" lvl="2" indent="-285807">
              <a:buSzPct val="80000"/>
              <a:buFont typeface="Courier New" charset="0"/>
              <a:buChar char="o"/>
            </a:pPr>
            <a:r>
              <a:rPr lang="en-US" dirty="0"/>
              <a:t>Not listed as an explicit line item</a:t>
            </a:r>
          </a:p>
          <a:p>
            <a:pPr marL="465843" lvl="2" indent="-285807">
              <a:buFont typeface="Arial" panose="020B0604020202020204" pitchFamily="34" charset="0"/>
              <a:buChar char="•"/>
            </a:pPr>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61646" y="1693418"/>
            <a:ext cx="3298367" cy="4360821"/>
          </a:xfrm>
          <a:prstGeom prst="rect">
            <a:avLst/>
          </a:prstGeom>
        </p:spPr>
      </p:pic>
    </p:spTree>
    <p:extLst>
      <p:ext uri="{BB962C8B-B14F-4D97-AF65-F5344CB8AC3E}">
        <p14:creationId xmlns:p14="http://schemas.microsoft.com/office/powerpoint/2010/main" val="1505889449"/>
      </p:ext>
    </p:extLst>
  </p:cSld>
  <p:clrMapOvr>
    <a:masterClrMapping/>
  </p:clrMapOvr>
  <p:transition spd="med"/>
</p:sld>
</file>

<file path=ppt/theme/theme1.xml><?xml version="1.0" encoding="utf-8"?>
<a:theme xmlns:a="http://schemas.openxmlformats.org/drawingml/2006/main" name="SAP_2016_16x9_black">
  <a:themeElements>
    <a:clrScheme name="SAP_colors_black_template">
      <a:dk1>
        <a:srgbClr val="000000"/>
      </a:dk1>
      <a:lt1>
        <a:srgbClr val="FFFFFF"/>
      </a:lt1>
      <a:dk2>
        <a:srgbClr val="CCCCCC"/>
      </a:dk2>
      <a:lt2>
        <a:srgbClr val="0076CB"/>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black.pptx" id="{872C9048-2E88-48BB-A528-3F05C8D1E3A4}" vid="{9EE464DF-4D33-4CA5-A369-CFD5D9025B2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SAP_2016_16x9_Black</Template>
  <TotalTime>10845</TotalTime>
  <Words>2444</Words>
  <Application>Microsoft Macintosh PowerPoint</Application>
  <PresentationFormat>Custom</PresentationFormat>
  <Paragraphs>427</Paragraphs>
  <Slides>37</Slides>
  <Notes>27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Courier New</vt:lpstr>
      <vt:lpstr>Lucida Console</vt:lpstr>
      <vt:lpstr>Symbol</vt:lpstr>
      <vt:lpstr>Wingdings</vt:lpstr>
      <vt:lpstr>Wingdings</vt:lpstr>
      <vt:lpstr>SAP_2016_16x9_black</vt:lpstr>
      <vt:lpstr>SAP’s DevOps Journey: from building an app to building a cloud</vt:lpstr>
      <vt:lpstr>About SAP</vt:lpstr>
      <vt:lpstr>About Me</vt:lpstr>
      <vt:lpstr>About the Journey …</vt:lpstr>
      <vt:lpstr>The Old Days (up to 2010)</vt:lpstr>
      <vt:lpstr>2010 Development &amp; Release Cycle (in theory)</vt:lpstr>
      <vt:lpstr>2010 Development &amp; Release Cycle (in practice) </vt:lpstr>
      <vt:lpstr>Why DevOps?</vt:lpstr>
      <vt:lpstr>It’s About the People: Vision &amp; Cultural Change</vt:lpstr>
      <vt:lpstr>Pilot project: SAP ID Service</vt:lpstr>
      <vt:lpstr>It’s About the People: SAP ID Service Project Team</vt:lpstr>
      <vt:lpstr>Task 1: Test Coverage</vt:lpstr>
      <vt:lpstr>Cucumber: Behaviour-Driven Development</vt:lpstr>
      <vt:lpstr>Gherkin: Automated Tests &amp; Documentation</vt:lpstr>
      <vt:lpstr>Time is Money </vt:lpstr>
      <vt:lpstr>It’s About the People: Culture &amp; Collaboration</vt:lpstr>
      <vt:lpstr>Task 2: Automate Deployment</vt:lpstr>
      <vt:lpstr>Chef: Configuration Management</vt:lpstr>
      <vt:lpstr>It’s About the People: Culture &amp; Collaboration</vt:lpstr>
      <vt:lpstr>Task 3: Keep Evolving</vt:lpstr>
      <vt:lpstr>DevOps 2010: Cocktail – Project Scale</vt:lpstr>
      <vt:lpstr>It’s About the People: Culture of Continuous Improvement</vt:lpstr>
      <vt:lpstr>Task 4: Divide and Conquer</vt:lpstr>
      <vt:lpstr>DevOps 2011: Barkeeper – Department Scale</vt:lpstr>
      <vt:lpstr>It’s About the People: Spread the Word</vt:lpstr>
      <vt:lpstr>Challenge: Create a DevOps Platform for the Company</vt:lpstr>
      <vt:lpstr>DevOps 2013: Monsoon – Company Scale</vt:lpstr>
      <vt:lpstr>Result: Cloud &amp; DevOps Culture Throughout SAP</vt:lpstr>
      <vt:lpstr>It’s About the People: Monsoon Team</vt:lpstr>
      <vt:lpstr>Space Age</vt:lpstr>
      <vt:lpstr>DevOps 2016: Converged Cloud – Cloud Scale</vt:lpstr>
      <vt:lpstr>DevOps 2016: Converged Cloud – Cloud Scale</vt:lpstr>
      <vt:lpstr>It’s About the People: Converged Cloud Team</vt:lpstr>
      <vt:lpstr>And the Journey Continues …</vt:lpstr>
      <vt:lpstr>P.S. It’s About the People  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lastModifiedBy>Alex Broderick-Forster</cp:lastModifiedBy>
  <cp:revision>134</cp:revision>
  <dcterms:created xsi:type="dcterms:W3CDTF">2016-06-06T14:40:44Z</dcterms:created>
  <dcterms:modified xsi:type="dcterms:W3CDTF">2021-05-07T11:13:08Z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