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59" r:id="rId4"/>
    <p:sldId id="260" r:id="rId5"/>
    <p:sldId id="261" r:id="rId6"/>
    <p:sldId id="263" r:id="rId7"/>
    <p:sldId id="264" r:id="rId8"/>
    <p:sldId id="268" r:id="rId9"/>
    <p:sldId id="271" r:id="rId10"/>
    <p:sldId id="269" r:id="rId11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077" autoAdjust="0"/>
  </p:normalViewPr>
  <p:slideViewPr>
    <p:cSldViewPr snapToObjects="1">
      <p:cViewPr>
        <p:scale>
          <a:sx n="79" d="100"/>
          <a:sy n="79" d="100"/>
        </p:scale>
        <p:origin x="-79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8CCDC-00B1-B24E-A816-123C2B1111E5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FA38-1C0C-0F4D-AD4D-6B2672118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2483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057E3-D300-C844-A62C-9664F73E187D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7E6C9-7B1E-EE48-A405-1FC6D6AD1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7939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GB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6C9-7B1E-EE48-A405-1FC6D6AD160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976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6C9-7B1E-EE48-A405-1FC6D6AD160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5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6C9-7B1E-EE48-A405-1FC6D6AD16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97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6C9-7B1E-EE48-A405-1FC6D6AD16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80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6C9-7B1E-EE48-A405-1FC6D6AD16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675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endParaRPr lang="en-AU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6C9-7B1E-EE48-A405-1FC6D6AD16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527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6C9-7B1E-EE48-A405-1FC6D6AD16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25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sz="1200" baseline="0" dirty="0" smtClean="0"/>
              <a:t>	</a:t>
            </a:r>
            <a:endParaRPr lang="en-NZ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6C9-7B1E-EE48-A405-1FC6D6AD160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696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6C9-7B1E-EE48-A405-1FC6D6AD160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20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6C9-7B1E-EE48-A405-1FC6D6AD160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80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710E-01C4-4D64-BA90-755D130B20AF}" type="datetime1">
              <a:rPr lang="en-US" smtClean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7AD-F404-4CC2-90A4-CBCE932441F4}" type="datetime1">
              <a:rPr lang="en-US" smtClean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36C7-B10A-4853-B52E-0EF4A7BC0AB7}" type="datetime1">
              <a:rPr lang="en-US" smtClean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B65F-8BCB-4D9E-B4F1-6F672E5C96AC}" type="datetime1">
              <a:rPr lang="en-US" smtClean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C243-B268-4E84-90E0-694042F1D4F3}" type="datetime1">
              <a:rPr lang="en-US" smtClean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551A-E3F5-4DEA-9B66-85B015B7565E}" type="datetime1">
              <a:rPr lang="en-US" smtClean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CB68-DC64-4425-BD63-7F1C193A1768}" type="datetime1">
              <a:rPr lang="en-US" smtClean="0"/>
              <a:t>11/9/16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3E8E-B525-4359-B633-51BE05D115ED}" type="datetime1">
              <a:rPr lang="en-US" smtClean="0"/>
              <a:t>11/9/16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AFC2-1C1A-48A0-B7D6-4D1F373B6EFC}" type="datetime1">
              <a:rPr lang="en-US" smtClean="0"/>
              <a:t>11/9/16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6576-C3F9-442C-952B-5DBCC37C8842}" type="datetime1">
              <a:rPr lang="en-US" smtClean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962E-5A06-4315-B728-4B15561802BB}" type="datetime1">
              <a:rPr lang="en-US" smtClean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16DAA-F503-4A1A-80E6-5E6C9BDE21F0}" type="datetime1">
              <a:rPr lang="en-US" smtClean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96687"/>
            <a:ext cx="11125200" cy="598713"/>
          </a:xfrm>
        </p:spPr>
        <p:txBody>
          <a:bodyPr>
            <a:noAutofit/>
          </a:bodyPr>
          <a:lstStyle/>
          <a:p>
            <a:r>
              <a:rPr lang="en-AU" sz="3600" b="1" smtClean="0">
                <a:solidFill>
                  <a:srgbClr val="0070C0"/>
                </a:solidFill>
              </a:rPr>
              <a:t>Ministry of Social Development (MSD) New Zealand</a:t>
            </a:r>
            <a:endParaRPr lang="en-GB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99294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dirty="0" smtClean="0"/>
          </a:p>
          <a:p>
            <a:pPr algn="ctr"/>
            <a:r>
              <a:rPr lang="en-GB" sz="3600" i="1" dirty="0" smtClean="0"/>
              <a:t>“Helping </a:t>
            </a:r>
            <a:r>
              <a:rPr lang="en-GB" sz="3600" i="1" dirty="0"/>
              <a:t>New Zealanders help themselves be safe strong and independent</a:t>
            </a:r>
            <a:r>
              <a:rPr lang="en-GB" sz="3600" i="1" dirty="0" smtClean="0"/>
              <a:t>"</a:t>
            </a:r>
            <a:endParaRPr lang="en-AU" sz="3600" i="1" dirty="0" smtClean="0"/>
          </a:p>
        </p:txBody>
      </p:sp>
      <p:pic>
        <p:nvPicPr>
          <p:cNvPr id="5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413" y="2330424"/>
            <a:ext cx="3054187" cy="102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0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7168" y="1075783"/>
            <a:ext cx="93846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sz="2400" dirty="0" smtClean="0"/>
              <a:t>Funding model – </a:t>
            </a:r>
            <a:r>
              <a:rPr lang="en-AU" sz="2400" dirty="0" smtClean="0"/>
              <a:t>government funds by the project</a:t>
            </a:r>
          </a:p>
          <a:p>
            <a:pPr marL="285750" indent="-285750">
              <a:buFont typeface="Arial" charset="0"/>
              <a:buChar char="•"/>
            </a:pPr>
            <a:endParaRPr lang="en-AU" sz="2400" dirty="0"/>
          </a:p>
          <a:p>
            <a:pPr marL="285750" indent="-285750">
              <a:buFont typeface="Arial" charset="0"/>
              <a:buChar char="•"/>
            </a:pPr>
            <a:r>
              <a:rPr lang="en-AU" sz="2400" dirty="0" smtClean="0"/>
              <a:t>Influencing policy development away from big bang</a:t>
            </a:r>
          </a:p>
          <a:p>
            <a:endParaRPr lang="en-AU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AU" sz="2400" dirty="0" smtClean="0"/>
              <a:t>Stopping remaining waterfall releases</a:t>
            </a:r>
            <a:endParaRPr lang="en-AU" sz="2400" dirty="0" smtClean="0"/>
          </a:p>
          <a:p>
            <a:endParaRPr lang="en-AU" sz="2400" dirty="0"/>
          </a:p>
          <a:p>
            <a:pPr marL="285750" indent="-285750">
              <a:buFont typeface="Arial" charset="0"/>
              <a:buChar char="•"/>
            </a:pPr>
            <a:r>
              <a:rPr lang="en-AU" sz="2400" dirty="0" smtClean="0"/>
              <a:t>Moving culture – agile mindset, </a:t>
            </a:r>
            <a:r>
              <a:rPr lang="en-AU" sz="2400" dirty="0" smtClean="0"/>
              <a:t>experimentation, change, and sharing</a:t>
            </a:r>
            <a:endParaRPr lang="en-AU" sz="2400" dirty="0" smtClean="0"/>
          </a:p>
          <a:p>
            <a:pPr marL="285750" indent="-285750">
              <a:buFont typeface="Arial" charset="0"/>
              <a:buChar char="•"/>
            </a:pPr>
            <a:endParaRPr lang="en-AU" sz="2400" dirty="0"/>
          </a:p>
          <a:p>
            <a:pPr marL="285750" indent="-285750">
              <a:buFont typeface="Arial" charset="0"/>
              <a:buChar char="•"/>
            </a:pPr>
            <a:r>
              <a:rPr lang="en-AU" sz="2400" dirty="0" smtClean="0"/>
              <a:t>Keeping the education and communication programmes fresh</a:t>
            </a:r>
            <a:endParaRPr lang="en-AU" sz="2400" dirty="0" smtClean="0"/>
          </a:p>
          <a:p>
            <a:pPr marL="285750" indent="-285750">
              <a:buFont typeface="Arial" charset="0"/>
              <a:buChar char="•"/>
            </a:pPr>
            <a:endParaRPr lang="en-AU" sz="2400" dirty="0"/>
          </a:p>
          <a:p>
            <a:pPr marL="285750" indent="-285750">
              <a:buFont typeface="Arial" charset="0"/>
              <a:buChar char="•"/>
            </a:pPr>
            <a:r>
              <a:rPr lang="en-AU" sz="2400" dirty="0" smtClean="0"/>
              <a:t>Stopping SAFe </a:t>
            </a:r>
            <a:r>
              <a:rPr lang="en-AU" sz="2400" dirty="0" smtClean="0"/>
              <a:t>"</a:t>
            </a:r>
            <a:r>
              <a:rPr lang="en-AU" sz="2400" dirty="0" smtClean="0"/>
              <a:t>cookie cutter</a:t>
            </a:r>
            <a:r>
              <a:rPr lang="en-AU" sz="2400" dirty="0" smtClean="0"/>
              <a:t>" </a:t>
            </a:r>
            <a:r>
              <a:rPr lang="en-AU" sz="2400" dirty="0" smtClean="0"/>
              <a:t>from obscuring DevOps </a:t>
            </a:r>
            <a:r>
              <a:rPr lang="en-AU" sz="2400" dirty="0" smtClean="0"/>
              <a:t>philosophy</a:t>
            </a:r>
            <a:endParaRPr lang="en-AU" sz="2400" dirty="0" smtClean="0"/>
          </a:p>
          <a:p>
            <a:pPr marL="285750" indent="-285750">
              <a:buFont typeface="Arial" charset="0"/>
              <a:buChar char="•"/>
            </a:pPr>
            <a:endParaRPr lang="en-AU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AU" sz="2400" dirty="0" smtClean="0"/>
              <a:t>Optimum tooling for CI/CD</a:t>
            </a:r>
            <a:endParaRPr lang="en-AU" sz="2400" dirty="0" smtClean="0"/>
          </a:p>
        </p:txBody>
      </p:sp>
      <p:pic>
        <p:nvPicPr>
          <p:cNvPr id="5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969430"/>
            <a:ext cx="1828800" cy="61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14260" y="411931"/>
            <a:ext cx="9077540" cy="7001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solidFill>
                  <a:srgbClr val="0070C0"/>
                </a:solidFill>
              </a:rPr>
              <a:t>DevOps – What do I need help with?</a:t>
            </a:r>
            <a:endParaRPr lang="en-GB" sz="3600" b="1" dirty="0">
              <a:solidFill>
                <a:srgbClr val="0070C0"/>
              </a:solidFill>
            </a:endParaRPr>
          </a:p>
        </p:txBody>
      </p:sp>
      <p:sp>
        <p:nvSpPr>
          <p:cNvPr id="9" name="Slide Number Placeholder 8"/>
          <p:cNvSpPr txBox="1">
            <a:spLocks/>
          </p:cNvSpPr>
          <p:nvPr/>
        </p:nvSpPr>
        <p:spPr>
          <a:xfrm>
            <a:off x="4648200" y="6248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8F63A3B-78C7-47BE-AE5E-E10140E04643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" y="5969430"/>
            <a:ext cx="3088712" cy="73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91887"/>
            <a:ext cx="11125200" cy="598713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solidFill>
                  <a:srgbClr val="0070C0"/>
                </a:solidFill>
              </a:rPr>
              <a:t>About MSD</a:t>
            </a:r>
            <a:endParaRPr lang="en-GB" sz="3600" b="1" dirty="0">
              <a:solidFill>
                <a:srgbClr val="0070C0"/>
              </a:solidFill>
            </a:endParaRPr>
          </a:p>
        </p:txBody>
      </p:sp>
      <p:pic>
        <p:nvPicPr>
          <p:cNvPr id="6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969430"/>
            <a:ext cx="1828800" cy="61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400" y="1601212"/>
            <a:ext cx="9982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§"/>
            </a:pPr>
            <a:r>
              <a:rPr lang="en-GB" sz="2400" dirty="0"/>
              <a:t>New Zealand's </a:t>
            </a:r>
            <a:r>
              <a:rPr lang="en-GB" sz="2400" b="1" dirty="0"/>
              <a:t>largest</a:t>
            </a:r>
            <a:r>
              <a:rPr lang="en-GB" sz="2400" dirty="0"/>
              <a:t> social services agency</a:t>
            </a:r>
          </a:p>
          <a:p>
            <a:pPr marL="742950" lvl="1" indent="-285750">
              <a:buFont typeface="Wingdings" charset="2"/>
              <a:buChar char="§"/>
            </a:pPr>
            <a:endParaRPr lang="en-NZ" sz="2400" b="1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en-NZ" sz="2400" b="1" dirty="0" smtClean="0"/>
              <a:t>10,000 </a:t>
            </a:r>
            <a:r>
              <a:rPr lang="en-NZ" sz="2400" dirty="0" smtClean="0"/>
              <a:t>staff in over </a:t>
            </a:r>
            <a:r>
              <a:rPr lang="en-NZ" sz="2400" b="1" dirty="0" smtClean="0"/>
              <a:t>20</a:t>
            </a:r>
            <a:r>
              <a:rPr lang="en-AU" sz="2400" b="1" dirty="0" smtClean="0"/>
              <a:t>0 </a:t>
            </a:r>
            <a:r>
              <a:rPr lang="en-NZ" sz="2400" dirty="0" smtClean="0"/>
              <a:t>locations </a:t>
            </a:r>
            <a:r>
              <a:rPr lang="en-NZ" sz="2400" dirty="0" smtClean="0"/>
              <a:t>around New Zealand</a:t>
            </a:r>
          </a:p>
          <a:p>
            <a:pPr marL="742950" lvl="1" indent="-285750">
              <a:buFont typeface="Wingdings" charset="2"/>
              <a:buChar char="§"/>
            </a:pPr>
            <a:endParaRPr lang="en-NZ" sz="24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en-NZ" sz="2400" dirty="0" smtClean="0"/>
              <a:t>Over NZ </a:t>
            </a:r>
            <a:r>
              <a:rPr lang="en-NZ" sz="2400" b="1" dirty="0" smtClean="0"/>
              <a:t>$20 billion </a:t>
            </a:r>
            <a:r>
              <a:rPr lang="en-NZ" sz="2400" dirty="0" smtClean="0"/>
              <a:t>per annum in Welfare and related payments/services</a:t>
            </a:r>
          </a:p>
          <a:p>
            <a:pPr marL="742950" lvl="1" indent="-285750">
              <a:buFont typeface="Wingdings" charset="2"/>
              <a:buChar char="§"/>
            </a:pPr>
            <a:endParaRPr lang="en-NZ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Spend </a:t>
            </a:r>
            <a:r>
              <a:rPr lang="en-AU" sz="2400" dirty="0"/>
              <a:t>a</a:t>
            </a:r>
            <a:r>
              <a:rPr lang="en-NZ" sz="2400" dirty="0" smtClean="0"/>
              <a:t>pproximately </a:t>
            </a:r>
            <a:r>
              <a:rPr lang="en-NZ" sz="2400" b="1" dirty="0" smtClean="0"/>
              <a:t>10% </a:t>
            </a:r>
            <a:r>
              <a:rPr lang="en-NZ" sz="2400" dirty="0" smtClean="0"/>
              <a:t>of NZ GDP</a:t>
            </a:r>
          </a:p>
          <a:p>
            <a:pPr lvl="1"/>
            <a:endParaRPr lang="en-NZ" sz="24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en-NZ" sz="2400" dirty="0" smtClean="0"/>
              <a:t>Supporting over a </a:t>
            </a:r>
            <a:r>
              <a:rPr lang="en-NZ" sz="2400" b="1" dirty="0" smtClean="0"/>
              <a:t>quarter</a:t>
            </a:r>
            <a:r>
              <a:rPr lang="en-NZ" sz="2400" dirty="0" smtClean="0"/>
              <a:t> of all New Zealanders (</a:t>
            </a:r>
            <a:r>
              <a:rPr lang="en-NZ" sz="2400" dirty="0" smtClean="0"/>
              <a:t>1</a:t>
            </a:r>
            <a:r>
              <a:rPr lang="en-AU" sz="2400" dirty="0" smtClean="0"/>
              <a:t>.2</a:t>
            </a:r>
            <a:r>
              <a:rPr lang="en-NZ" sz="2400" dirty="0" smtClean="0"/>
              <a:t>M</a:t>
            </a:r>
            <a:r>
              <a:rPr lang="en-NZ" sz="2400" dirty="0" smtClean="0"/>
              <a:t>)</a:t>
            </a:r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endParaRPr lang="en-GB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8200" y="6188075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" y="5969430"/>
            <a:ext cx="3088712" cy="73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89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260" y="411931"/>
            <a:ext cx="9077540" cy="700137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solidFill>
                  <a:srgbClr val="0070C0"/>
                </a:solidFill>
              </a:rPr>
              <a:t>Our </a:t>
            </a:r>
            <a:r>
              <a:rPr lang="en-AU" sz="3600" b="1" dirty="0">
                <a:solidFill>
                  <a:srgbClr val="0070C0"/>
                </a:solidFill>
              </a:rPr>
              <a:t>Services</a:t>
            </a:r>
            <a:endParaRPr lang="en-GB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981200"/>
            <a:ext cx="71544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Working Age w</a:t>
            </a:r>
            <a:r>
              <a:rPr lang="en-NZ" sz="2400" dirty="0" smtClean="0"/>
              <a:t>elfare</a:t>
            </a:r>
            <a:r>
              <a:rPr lang="en-GB" sz="2400" dirty="0" smtClean="0"/>
              <a:t> </a:t>
            </a:r>
            <a:r>
              <a:rPr lang="en-NZ" sz="2400" dirty="0" smtClean="0"/>
              <a:t>payments</a:t>
            </a:r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endParaRPr lang="en-AU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Employment services</a:t>
            </a:r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endParaRPr lang="en-GB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Pension</a:t>
            </a:r>
            <a:r>
              <a:rPr lang="en-NZ" sz="2400" dirty="0" smtClean="0"/>
              <a:t> </a:t>
            </a:r>
            <a:r>
              <a:rPr lang="en-NZ" sz="2400" dirty="0" smtClean="0"/>
              <a:t>payments</a:t>
            </a:r>
            <a:r>
              <a:rPr lang="en-GB" sz="2400" dirty="0" smtClean="0"/>
              <a:t> for </a:t>
            </a:r>
            <a:r>
              <a:rPr lang="en-GB" sz="2400" dirty="0"/>
              <a:t>over </a:t>
            </a:r>
            <a:r>
              <a:rPr lang="en-GB" sz="2400" dirty="0" smtClean="0"/>
              <a:t>65s</a:t>
            </a:r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endParaRPr lang="en-GB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NZ" sz="2400" dirty="0" smtClean="0"/>
              <a:t>College</a:t>
            </a:r>
            <a:r>
              <a:rPr lang="en-GB" sz="2400" dirty="0" smtClean="0"/>
              <a:t> </a:t>
            </a:r>
            <a:r>
              <a:rPr lang="en-AU" sz="2400" dirty="0"/>
              <a:t>a</a:t>
            </a:r>
            <a:r>
              <a:rPr lang="en-GB" sz="2400" dirty="0" err="1" smtClean="0"/>
              <a:t>llowances</a:t>
            </a:r>
            <a:r>
              <a:rPr lang="en-GB" sz="2400" dirty="0" smtClean="0"/>
              <a:t> </a:t>
            </a:r>
            <a:r>
              <a:rPr lang="en-GB" sz="2400" dirty="0"/>
              <a:t>and </a:t>
            </a:r>
            <a:r>
              <a:rPr lang="en-GB" sz="2400" dirty="0" smtClean="0"/>
              <a:t>loans</a:t>
            </a:r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endParaRPr lang="en-GB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NZ" sz="2400" dirty="0" smtClean="0"/>
              <a:t>Low-Income</a:t>
            </a:r>
            <a:r>
              <a:rPr lang="en-GB" sz="2400" dirty="0" smtClean="0"/>
              <a:t> </a:t>
            </a:r>
            <a:r>
              <a:rPr lang="en-AU" sz="2400" dirty="0"/>
              <a:t>h</a:t>
            </a:r>
            <a:r>
              <a:rPr lang="en-GB" sz="2400" dirty="0" err="1" smtClean="0"/>
              <a:t>ousing</a:t>
            </a:r>
            <a:r>
              <a:rPr lang="en-GB" sz="2400" dirty="0" smtClean="0"/>
              <a:t> assessments</a:t>
            </a:r>
            <a:endParaRPr lang="en-AU" sz="2400" dirty="0" smtClean="0"/>
          </a:p>
        </p:txBody>
      </p:sp>
      <p:pic>
        <p:nvPicPr>
          <p:cNvPr id="5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969430"/>
            <a:ext cx="1828800" cy="61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8200" y="6188075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" y="5969430"/>
            <a:ext cx="3088712" cy="73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91200" y="1981200"/>
            <a:ext cx="71544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§"/>
            </a:pPr>
            <a:r>
              <a:rPr lang="en-GB" sz="2400" dirty="0" smtClean="0"/>
              <a:t>Third Party contract management </a:t>
            </a:r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endParaRPr lang="en-GB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C</a:t>
            </a:r>
            <a:r>
              <a:rPr lang="en-GB" sz="2400" dirty="0" err="1" smtClean="0"/>
              <a:t>hild</a:t>
            </a:r>
            <a:r>
              <a:rPr lang="en-AU" sz="2400" dirty="0"/>
              <a:t> </a:t>
            </a:r>
            <a:r>
              <a:rPr lang="en-AU" sz="2400" dirty="0" smtClean="0"/>
              <a:t>welfare</a:t>
            </a:r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endParaRPr lang="en-GB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Y</a:t>
            </a:r>
            <a:r>
              <a:rPr lang="en-GB" sz="2400" dirty="0" err="1" smtClean="0"/>
              <a:t>outh</a:t>
            </a:r>
            <a:r>
              <a:rPr lang="en-GB" sz="2400" dirty="0" smtClean="0"/>
              <a:t> </a:t>
            </a:r>
            <a:r>
              <a:rPr lang="en-AU" sz="2400" dirty="0" err="1" smtClean="0"/>
              <a:t>ju</a:t>
            </a:r>
            <a:r>
              <a:rPr lang="en-GB" sz="2400" dirty="0" err="1" smtClean="0"/>
              <a:t>stice</a:t>
            </a:r>
            <a:r>
              <a:rPr lang="en-GB" sz="2400" dirty="0" smtClean="0"/>
              <a:t> </a:t>
            </a:r>
            <a:endParaRPr lang="en-GB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5970" y="1518821"/>
            <a:ext cx="93846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§"/>
            </a:pPr>
            <a:r>
              <a:rPr lang="en-AU" sz="2400" b="1" dirty="0" smtClean="0"/>
              <a:t>550 </a:t>
            </a:r>
            <a:r>
              <a:rPr lang="en-AU" sz="2400" dirty="0" smtClean="0"/>
              <a:t>staff (370 permanent)</a:t>
            </a:r>
          </a:p>
          <a:p>
            <a:pPr marL="285750" indent="-285750">
              <a:buFont typeface="Wingdings" charset="2"/>
              <a:buChar char="§"/>
            </a:pPr>
            <a:endParaRPr lang="en-AU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IT spent NZ </a:t>
            </a:r>
            <a:r>
              <a:rPr lang="en-AU" sz="2400" b="1" dirty="0" smtClean="0"/>
              <a:t>$90m </a:t>
            </a:r>
            <a:r>
              <a:rPr lang="en-AU" sz="2400" dirty="0" err="1" smtClean="0"/>
              <a:t>Opex</a:t>
            </a:r>
            <a:r>
              <a:rPr lang="en-AU" sz="2400" dirty="0" smtClean="0"/>
              <a:t> and NZ</a:t>
            </a:r>
            <a:r>
              <a:rPr lang="en-AU" sz="2400" b="1" dirty="0" smtClean="0"/>
              <a:t>$75m </a:t>
            </a:r>
            <a:r>
              <a:rPr lang="en-AU" sz="2400" dirty="0" err="1" smtClean="0"/>
              <a:t>Capex</a:t>
            </a:r>
            <a:r>
              <a:rPr lang="en-AU" sz="2400" dirty="0" smtClean="0"/>
              <a:t> in 2016 FY</a:t>
            </a:r>
          </a:p>
          <a:p>
            <a:pPr marL="285750" indent="-285750">
              <a:buFont typeface="Wingdings" charset="2"/>
              <a:buChar char="§"/>
            </a:pPr>
            <a:endParaRPr lang="en-AU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Supports </a:t>
            </a:r>
            <a:r>
              <a:rPr lang="en-AU" sz="2400" b="1" dirty="0" smtClean="0"/>
              <a:t>70</a:t>
            </a:r>
            <a:r>
              <a:rPr lang="en-AU" sz="2400" dirty="0" smtClean="0"/>
              <a:t> significant line-of-business applications including systems of national importance</a:t>
            </a:r>
          </a:p>
          <a:p>
            <a:pPr marL="285750" indent="-285750">
              <a:buFont typeface="Wingdings" charset="2"/>
              <a:buChar char="§"/>
            </a:pPr>
            <a:endParaRPr lang="en-AU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Supports </a:t>
            </a:r>
            <a:r>
              <a:rPr lang="en-AU" sz="2400" b="1" dirty="0" smtClean="0"/>
              <a:t>24,000</a:t>
            </a:r>
            <a:r>
              <a:rPr lang="en-AU" sz="2400" dirty="0" smtClean="0"/>
              <a:t> devices including BYOD</a:t>
            </a:r>
          </a:p>
          <a:p>
            <a:pPr marL="285750" indent="-285750">
              <a:buFont typeface="Wingdings" charset="2"/>
              <a:buChar char="§"/>
            </a:pPr>
            <a:endParaRPr lang="en-AU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AU" sz="2400" b="1" dirty="0" smtClean="0"/>
              <a:t>Third </a:t>
            </a:r>
            <a:r>
              <a:rPr lang="en-AU" sz="2400" dirty="0" smtClean="0"/>
              <a:t>largest IT department in New Zealand</a:t>
            </a:r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GB" sz="2400" dirty="0"/>
          </a:p>
        </p:txBody>
      </p:sp>
      <p:pic>
        <p:nvPicPr>
          <p:cNvPr id="5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969430"/>
            <a:ext cx="1828800" cy="61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14260" y="411931"/>
            <a:ext cx="9077540" cy="700137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solidFill>
                  <a:srgbClr val="0070C0"/>
                </a:solidFill>
              </a:rPr>
              <a:t>MSD IT Department</a:t>
            </a:r>
            <a:endParaRPr lang="en-GB" sz="3600" b="1" dirty="0">
              <a:solidFill>
                <a:srgbClr val="0070C0"/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8200" y="6188075"/>
            <a:ext cx="2743200" cy="365125"/>
          </a:xfrm>
        </p:spPr>
        <p:txBody>
          <a:bodyPr/>
          <a:lstStyle/>
          <a:p>
            <a:pPr algn="ctr"/>
            <a:fld id="{48F63A3B-78C7-47BE-AE5E-E10140E04643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" y="5969430"/>
            <a:ext cx="3088712" cy="73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5970" y="1676400"/>
            <a:ext cx="93846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Went live in March 2016 - 4 </a:t>
            </a:r>
            <a:r>
              <a:rPr lang="en-AU" sz="2400" dirty="0" smtClean="0"/>
              <a:t>months late</a:t>
            </a:r>
          </a:p>
          <a:p>
            <a:pPr marL="742950" lvl="1" indent="-285750">
              <a:buFont typeface="Wingdings" charset="2"/>
              <a:buChar char="§"/>
            </a:pPr>
            <a:endParaRPr lang="en-AU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AU" sz="2400" b="1" dirty="0" smtClean="0"/>
              <a:t>&gt; 600 </a:t>
            </a:r>
            <a:r>
              <a:rPr lang="en-AU" sz="2400" dirty="0" smtClean="0"/>
              <a:t>known defects on go live </a:t>
            </a:r>
          </a:p>
          <a:p>
            <a:pPr marL="742950" lvl="1" indent="-285750">
              <a:buFont typeface="Wingdings" charset="2"/>
              <a:buChar char="§"/>
            </a:pPr>
            <a:endParaRPr lang="en-AU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AU" sz="2400" b="1" dirty="0" smtClean="0"/>
              <a:t>12,000 </a:t>
            </a:r>
            <a:r>
              <a:rPr lang="en-AU" sz="2400" dirty="0" smtClean="0"/>
              <a:t>support calls within 3 months of go live</a:t>
            </a:r>
          </a:p>
          <a:p>
            <a:pPr lvl="1"/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Caused questions </a:t>
            </a:r>
            <a:r>
              <a:rPr lang="en-AU" sz="2400" dirty="0" smtClean="0"/>
              <a:t>in</a:t>
            </a:r>
            <a:r>
              <a:rPr lang="en-AU" sz="2400" dirty="0" smtClean="0"/>
              <a:t> </a:t>
            </a:r>
            <a:r>
              <a:rPr lang="en-AU" sz="2400" dirty="0" smtClean="0"/>
              <a:t>Parliament</a:t>
            </a:r>
          </a:p>
          <a:p>
            <a:pPr marL="742950" lvl="1" indent="-285750">
              <a:buFont typeface="Wingdings" charset="2"/>
              <a:buChar char="§"/>
            </a:pPr>
            <a:endParaRPr lang="en-AU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Caused major front-line disruption</a:t>
            </a:r>
          </a:p>
          <a:p>
            <a:pPr marL="742950" lvl="1" indent="-285750">
              <a:buFont typeface="Wingdings" charset="2"/>
              <a:buChar char="§"/>
            </a:pPr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My IT department was burnt out</a:t>
            </a:r>
            <a:endParaRPr lang="en-GB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14260" y="411931"/>
            <a:ext cx="9077540" cy="7001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solidFill>
                  <a:srgbClr val="0070C0"/>
                </a:solidFill>
              </a:rPr>
              <a:t>DevOps - The Catalyst</a:t>
            </a:r>
            <a:endParaRPr lang="en-GB" sz="3600" b="1" dirty="0">
              <a:solidFill>
                <a:srgbClr val="0070C0"/>
              </a:solidFill>
            </a:endParaRPr>
          </a:p>
        </p:txBody>
      </p:sp>
      <p:pic>
        <p:nvPicPr>
          <p:cNvPr id="8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969430"/>
            <a:ext cx="1828800" cy="61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60714" y="1219200"/>
            <a:ext cx="938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/>
              <a:t>Major waterfall project – </a:t>
            </a:r>
            <a:r>
              <a:rPr lang="en-AU" sz="2400" b="1" dirty="0" smtClean="0">
                <a:solidFill>
                  <a:srgbClr val="FF0000"/>
                </a:solidFill>
              </a:rPr>
              <a:t>Disaster for the people</a:t>
            </a:r>
            <a:endParaRPr lang="en-AU" sz="2400" b="1" dirty="0" smtClean="0">
              <a:solidFill>
                <a:srgbClr val="FF0000"/>
              </a:solidFill>
            </a:endParaRPr>
          </a:p>
        </p:txBody>
      </p:sp>
      <p:sp>
        <p:nvSpPr>
          <p:cNvPr id="11" name="Slide Number Placeholder 8"/>
          <p:cNvSpPr txBox="1">
            <a:spLocks/>
          </p:cNvSpPr>
          <p:nvPr/>
        </p:nvSpPr>
        <p:spPr>
          <a:xfrm>
            <a:off x="4648200" y="6248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8F63A3B-78C7-47BE-AE5E-E10140E04643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" y="5969430"/>
            <a:ext cx="3088712" cy="73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143000"/>
            <a:ext cx="107442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sz="2400" dirty="0" smtClean="0"/>
              <a:t>Can't do this to people again – </a:t>
            </a:r>
            <a:r>
              <a:rPr lang="en-AU" sz="2400" dirty="0" smtClean="0"/>
              <a:t>immediate change required</a:t>
            </a:r>
            <a:endParaRPr lang="en-AU" sz="2400" dirty="0" smtClean="0"/>
          </a:p>
          <a:p>
            <a:pPr marL="285750" indent="-285750">
              <a:buFont typeface="Arial" charset="0"/>
              <a:buChar char="•"/>
            </a:pPr>
            <a:endParaRPr lang="en-AU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AU" sz="2400" dirty="0" smtClean="0"/>
              <a:t>Flipped waterfall for early DevOps </a:t>
            </a:r>
            <a:r>
              <a:rPr lang="en-AU" sz="2400" dirty="0" smtClean="0"/>
              <a:t>approach in two weeks</a:t>
            </a:r>
          </a:p>
          <a:p>
            <a:pPr marL="285750" indent="-285750">
              <a:buFont typeface="Arial" charset="0"/>
              <a:buChar char="•"/>
            </a:pPr>
            <a:endParaRPr lang="en-AU" sz="2400" dirty="0"/>
          </a:p>
          <a:p>
            <a:pPr marL="285750" indent="-285750">
              <a:buFont typeface="Arial" charset="0"/>
              <a:buChar char="•"/>
            </a:pPr>
            <a:r>
              <a:rPr lang="en-AU" sz="2400" dirty="0" smtClean="0"/>
              <a:t>People and process – no new tools yet</a:t>
            </a:r>
            <a:endParaRPr lang="en-AU" sz="2400" dirty="0" smtClean="0"/>
          </a:p>
          <a:p>
            <a:pPr marL="285750" indent="-285750">
              <a:buFont typeface="Arial" charset="0"/>
              <a:buChar char="•"/>
            </a:pPr>
            <a:endParaRPr lang="en-AU" sz="2400" dirty="0"/>
          </a:p>
          <a:p>
            <a:pPr marL="285750" indent="-285750">
              <a:buFont typeface="Arial" charset="0"/>
              <a:buChar char="•"/>
            </a:pPr>
            <a:r>
              <a:rPr lang="en-AU" sz="2400" dirty="0" smtClean="0"/>
              <a:t>Forced change - implemented smaller 6 weekly release cadence over 20 core apps</a:t>
            </a:r>
            <a:endParaRPr lang="en-AU" sz="2400" dirty="0"/>
          </a:p>
          <a:p>
            <a:pPr marL="1657350" lvl="3" indent="-285750">
              <a:buFont typeface="Wingdings" charset="2"/>
              <a:buChar char="§"/>
            </a:pPr>
            <a:r>
              <a:rPr lang="en-AU" sz="2400" dirty="0" smtClean="0"/>
              <a:t>Legacy </a:t>
            </a:r>
            <a:r>
              <a:rPr lang="en-AU" sz="2400" dirty="0" smtClean="0"/>
              <a:t>Applications and systems of record</a:t>
            </a:r>
            <a:endParaRPr lang="en-AU" sz="2400" dirty="0" smtClean="0"/>
          </a:p>
          <a:p>
            <a:pPr marL="1657350" lvl="3" indent="-285750">
              <a:buFont typeface="Wingdings" charset="2"/>
              <a:buChar char="§"/>
            </a:pPr>
            <a:r>
              <a:rPr lang="en-AU" sz="2400" dirty="0" smtClean="0"/>
              <a:t>Systems of engagement</a:t>
            </a:r>
          </a:p>
          <a:p>
            <a:pPr marL="1657350" lvl="3" indent="-285750">
              <a:buFont typeface="Wingdings" charset="2"/>
              <a:buChar char="§"/>
            </a:pPr>
            <a:r>
              <a:rPr lang="en-AU" sz="2400" dirty="0" smtClean="0"/>
              <a:t>Spans 60-70 percent of all system change</a:t>
            </a:r>
          </a:p>
          <a:p>
            <a:pPr marL="1657350" lvl="3" indent="-285750">
              <a:buFont typeface="Wingdings" charset="2"/>
              <a:buChar char="§"/>
            </a:pPr>
            <a:r>
              <a:rPr lang="en-AU" sz="2400" dirty="0" smtClean="0"/>
              <a:t>Includes date </a:t>
            </a:r>
            <a:r>
              <a:rPr lang="en-AU" sz="2400" dirty="0" smtClean="0"/>
              <a:t>driven legislative changes</a:t>
            </a:r>
          </a:p>
          <a:p>
            <a:pPr marL="1657350" lvl="3" indent="-285750">
              <a:buFont typeface="Wingdings" charset="2"/>
              <a:buChar char="§"/>
            </a:pPr>
            <a:r>
              <a:rPr lang="en-AU" sz="2400" dirty="0" smtClean="0"/>
              <a:t>Includes business </a:t>
            </a:r>
            <a:r>
              <a:rPr lang="en-AU" sz="2400" dirty="0"/>
              <a:t>i</a:t>
            </a:r>
            <a:r>
              <a:rPr lang="en-AU" sz="2400" dirty="0" smtClean="0"/>
              <a:t>nnovation</a:t>
            </a:r>
            <a:endParaRPr lang="en-AU" sz="2400" dirty="0" smtClean="0"/>
          </a:p>
          <a:p>
            <a:pPr marL="1657350" lvl="3" indent="-285750">
              <a:buFont typeface="Wingdings" charset="2"/>
              <a:buChar char="§"/>
            </a:pPr>
            <a:r>
              <a:rPr lang="en-AU" sz="2400" dirty="0" smtClean="0"/>
              <a:t>Includes technical </a:t>
            </a:r>
            <a:r>
              <a:rPr lang="en-AU" sz="2400" dirty="0" smtClean="0"/>
              <a:t>debt retirement </a:t>
            </a:r>
          </a:p>
          <a:p>
            <a:pPr lvl="1"/>
            <a:endParaRPr lang="en-AU" sz="2400" dirty="0"/>
          </a:p>
          <a:p>
            <a:pPr lvl="1"/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GB" sz="2400" dirty="0"/>
          </a:p>
        </p:txBody>
      </p:sp>
      <p:pic>
        <p:nvPicPr>
          <p:cNvPr id="5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969430"/>
            <a:ext cx="1828800" cy="61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14260" y="411931"/>
            <a:ext cx="9077540" cy="7001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solidFill>
                  <a:srgbClr val="0070C0"/>
                </a:solidFill>
              </a:rPr>
              <a:t>DevOps – The Change</a:t>
            </a:r>
            <a:endParaRPr lang="en-GB" sz="3600" b="1" dirty="0">
              <a:solidFill>
                <a:srgbClr val="0070C0"/>
              </a:solidFill>
            </a:endParaRPr>
          </a:p>
        </p:txBody>
      </p:sp>
      <p:sp>
        <p:nvSpPr>
          <p:cNvPr id="9" name="Slide Number Placeholder 8"/>
          <p:cNvSpPr txBox="1">
            <a:spLocks/>
          </p:cNvSpPr>
          <p:nvPr/>
        </p:nvSpPr>
        <p:spPr>
          <a:xfrm>
            <a:off x="4648200" y="6248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8F63A3B-78C7-47BE-AE5E-E10140E04643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" y="5969430"/>
            <a:ext cx="3088712" cy="73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5970" y="1331416"/>
            <a:ext cx="93846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sz="2200" dirty="0"/>
              <a:t>4</a:t>
            </a:r>
            <a:r>
              <a:rPr lang="en-AU" sz="2200" dirty="0" smtClean="0"/>
              <a:t> highly successful 6 weekly releases since March this year</a:t>
            </a:r>
          </a:p>
          <a:p>
            <a:pPr marL="285750" indent="-285750">
              <a:buFont typeface="Arial" charset="0"/>
              <a:buChar char="•"/>
            </a:pPr>
            <a:endParaRPr lang="en-AU" sz="2200" dirty="0"/>
          </a:p>
          <a:p>
            <a:pPr marL="285750" indent="-285750">
              <a:buFont typeface="Arial" charset="0"/>
              <a:buChar char="•"/>
            </a:pPr>
            <a:r>
              <a:rPr lang="en-AU" sz="2200" dirty="0" smtClean="0"/>
              <a:t>Well received by customers &gt; 400 features delivered</a:t>
            </a:r>
            <a:endParaRPr lang="en-AU" sz="22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AU" sz="2200" dirty="0"/>
          </a:p>
          <a:p>
            <a:pPr marL="285750" indent="-285750">
              <a:buFont typeface="Arial" charset="0"/>
              <a:buChar char="•"/>
            </a:pPr>
            <a:r>
              <a:rPr lang="en-AU" sz="2200" dirty="0" smtClean="0"/>
              <a:t>Features covered 9 different "projects" including legislation</a:t>
            </a:r>
          </a:p>
          <a:p>
            <a:pPr marL="285750" indent="-285750">
              <a:buFont typeface="Arial" charset="0"/>
              <a:buChar char="•"/>
            </a:pPr>
            <a:endParaRPr lang="en-AU" sz="2200" dirty="0"/>
          </a:p>
          <a:p>
            <a:pPr marL="285750" indent="-285750">
              <a:buFont typeface="Arial" charset="0"/>
              <a:buChar char="•"/>
            </a:pPr>
            <a:r>
              <a:rPr lang="en-AU" sz="2200" dirty="0" smtClean="0"/>
              <a:t>Less than 30 known defects </a:t>
            </a:r>
            <a:endParaRPr lang="en-AU" sz="22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AU" sz="2200" dirty="0"/>
          </a:p>
          <a:p>
            <a:pPr marL="285750" indent="-285750">
              <a:buFont typeface="Arial" charset="0"/>
              <a:buChar char="•"/>
            </a:pPr>
            <a:r>
              <a:rPr lang="en-AU" sz="2200" dirty="0" smtClean="0"/>
              <a:t>Major changes to: 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AU" sz="2200" dirty="0" smtClean="0"/>
              <a:t>Dev / test environment management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AU" sz="2200" dirty="0" smtClean="0"/>
              <a:t>Release management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AU" sz="2200" dirty="0" smtClean="0"/>
              <a:t>Business prioritisation and synergy with business programme</a:t>
            </a:r>
          </a:p>
        </p:txBody>
      </p:sp>
      <p:pic>
        <p:nvPicPr>
          <p:cNvPr id="6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969430"/>
            <a:ext cx="1828800" cy="61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514260" y="411931"/>
            <a:ext cx="9077540" cy="7001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solidFill>
                  <a:srgbClr val="0070C0"/>
                </a:solidFill>
              </a:rPr>
              <a:t>DevOps – Good early signs</a:t>
            </a:r>
            <a:endParaRPr lang="en-GB" sz="3600" b="1" dirty="0">
              <a:solidFill>
                <a:srgbClr val="0070C0"/>
              </a:solidFill>
            </a:endParaRPr>
          </a:p>
        </p:txBody>
      </p:sp>
      <p:sp>
        <p:nvSpPr>
          <p:cNvPr id="8" name="Slide Number Placeholder 8"/>
          <p:cNvSpPr txBox="1">
            <a:spLocks/>
          </p:cNvSpPr>
          <p:nvPr/>
        </p:nvSpPr>
        <p:spPr>
          <a:xfrm>
            <a:off x="4648200" y="6248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8F63A3B-78C7-47BE-AE5E-E10140E04643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" y="5969430"/>
            <a:ext cx="3088712" cy="73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5970" y="1295400"/>
            <a:ext cx="93846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sz="2000" dirty="0" smtClean="0"/>
              <a:t>Just set the outcome (6-weekly releases) – forced change</a:t>
            </a:r>
          </a:p>
          <a:p>
            <a:pPr marL="285750" indent="-285750">
              <a:buFont typeface="Arial" charset="0"/>
              <a:buChar char="•"/>
            </a:pPr>
            <a:endParaRPr lang="en-AU" sz="2000" dirty="0"/>
          </a:p>
          <a:p>
            <a:pPr marL="285750" indent="-285750">
              <a:buFont typeface="Arial" charset="0"/>
              <a:buChar char="•"/>
            </a:pPr>
            <a:r>
              <a:rPr lang="en-AU" sz="2000" dirty="0" smtClean="0"/>
              <a:t>Team figured it how to do it – but painful</a:t>
            </a:r>
          </a:p>
          <a:p>
            <a:pPr marL="285750" indent="-285750">
              <a:buFont typeface="Arial" charset="0"/>
              <a:buChar char="•"/>
            </a:pPr>
            <a:endParaRPr lang="en-AU" sz="2000" dirty="0"/>
          </a:p>
          <a:p>
            <a:pPr marL="285750" indent="-285750">
              <a:buFont typeface="Arial" charset="0"/>
              <a:buChar char="•"/>
            </a:pPr>
            <a:r>
              <a:rPr lang="en-AU" sz="2000" dirty="0" smtClean="0"/>
              <a:t>Simplification Programme also wanted Agile approach</a:t>
            </a:r>
          </a:p>
          <a:p>
            <a:pPr marL="285750" indent="-285750">
              <a:buFont typeface="Arial" charset="0"/>
              <a:buChar char="•"/>
            </a:pPr>
            <a:endParaRPr lang="en-AU" sz="2000" dirty="0"/>
          </a:p>
          <a:p>
            <a:pPr marL="285750" indent="-285750">
              <a:buFont typeface="Arial" charset="0"/>
              <a:buChar char="•"/>
            </a:pPr>
            <a:r>
              <a:rPr lang="en-AU" sz="2000" b="1" dirty="0" smtClean="0"/>
              <a:t>Success breeding success</a:t>
            </a:r>
          </a:p>
          <a:p>
            <a:pPr marL="285750" indent="-285750">
              <a:buFont typeface="Arial" charset="0"/>
              <a:buChar char="•"/>
            </a:pPr>
            <a:endParaRPr lang="en-AU" sz="2000" dirty="0"/>
          </a:p>
          <a:p>
            <a:pPr marL="285750" indent="-285750">
              <a:buFont typeface="Arial" charset="0"/>
              <a:buChar char="•"/>
            </a:pPr>
            <a:r>
              <a:rPr lang="en-AU" sz="2000" dirty="0" smtClean="0"/>
              <a:t>Education – so far over 300 people have had DevOps related education sessions on DevOps and associated techniques </a:t>
            </a:r>
          </a:p>
          <a:p>
            <a:pPr marL="285750" indent="-285750">
              <a:buFont typeface="Arial" charset="0"/>
              <a:buChar char="•"/>
            </a:pPr>
            <a:endParaRPr lang="en-AU" sz="2000" dirty="0"/>
          </a:p>
          <a:p>
            <a:pPr marL="285750" indent="-285750">
              <a:buFont typeface="Arial" charset="0"/>
              <a:buChar char="•"/>
            </a:pPr>
            <a:r>
              <a:rPr lang="en-AU" sz="2000" dirty="0" smtClean="0"/>
              <a:t>Communications – DevOps included in all face-to-face and electronic comms to IT staff</a:t>
            </a:r>
          </a:p>
          <a:p>
            <a:pPr marL="285750" indent="-285750">
              <a:buFont typeface="Arial" charset="0"/>
              <a:buChar char="•"/>
            </a:pPr>
            <a:endParaRPr lang="en-AU" sz="2000" dirty="0"/>
          </a:p>
          <a:p>
            <a:pPr marL="285750" indent="-285750">
              <a:buFont typeface="Arial" charset="0"/>
              <a:buChar char="•"/>
            </a:pPr>
            <a:r>
              <a:rPr lang="en-AU" sz="2000" dirty="0" smtClean="0"/>
              <a:t>Targeted use of SAFe as the tool to help the DevOps cause including the Infrastructure programme</a:t>
            </a:r>
          </a:p>
        </p:txBody>
      </p:sp>
      <p:pic>
        <p:nvPicPr>
          <p:cNvPr id="5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969430"/>
            <a:ext cx="1828800" cy="61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514260" y="411931"/>
            <a:ext cx="9077540" cy="7001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solidFill>
                  <a:srgbClr val="0070C0"/>
                </a:solidFill>
              </a:rPr>
              <a:t>DevOps – Success Factors</a:t>
            </a:r>
            <a:endParaRPr lang="en-GB" sz="3600" b="1" dirty="0">
              <a:solidFill>
                <a:srgbClr val="0070C0"/>
              </a:solidFill>
            </a:endParaRPr>
          </a:p>
        </p:txBody>
      </p:sp>
      <p:sp>
        <p:nvSpPr>
          <p:cNvPr id="8" name="Slide Number Placeholder 8"/>
          <p:cNvSpPr txBox="1">
            <a:spLocks/>
          </p:cNvSpPr>
          <p:nvPr/>
        </p:nvSpPr>
        <p:spPr>
          <a:xfrm>
            <a:off x="4648200" y="6248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8F63A3B-78C7-47BE-AE5E-E10140E04643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" y="5969430"/>
            <a:ext cx="3088712" cy="73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260" y="411931"/>
            <a:ext cx="9077540" cy="700137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solidFill>
                  <a:srgbClr val="0070C0"/>
                </a:solidFill>
              </a:rPr>
              <a:t>Our Next Steps </a:t>
            </a:r>
            <a:endParaRPr lang="en-GB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4260" y="1142999"/>
            <a:ext cx="83917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AU" sz="2400" dirty="0" smtClean="0"/>
              <a:t>Continually speed up time to business value and eliminate waste</a:t>
            </a:r>
            <a:endParaRPr lang="en-AU" sz="2400" dirty="0"/>
          </a:p>
          <a:p>
            <a:pPr marL="800100" lvl="1" indent="-342900">
              <a:buFont typeface="Wingdings" charset="2"/>
              <a:buChar char="§"/>
            </a:pPr>
            <a:r>
              <a:rPr lang="en-AU" sz="2400" dirty="0" smtClean="0"/>
              <a:t>Culture change, collaboration, sharing, de-silo dev and ops </a:t>
            </a:r>
          </a:p>
          <a:p>
            <a:pPr marL="800100" lvl="1" indent="-342900">
              <a:buFont typeface="Wingdings" charset="2"/>
              <a:buChar char="§"/>
            </a:pPr>
            <a:endParaRPr lang="en-AU" sz="2400" dirty="0"/>
          </a:p>
          <a:p>
            <a:pPr marL="800100" lvl="1" indent="-342900">
              <a:buFont typeface="Wingdings" charset="2"/>
              <a:buChar char="§"/>
            </a:pPr>
            <a:r>
              <a:rPr lang="en-AU" sz="2400" dirty="0" smtClean="0"/>
              <a:t>Metrics programme </a:t>
            </a:r>
          </a:p>
          <a:p>
            <a:pPr lvl="1"/>
            <a:endParaRPr lang="en-AU" sz="2400" dirty="0"/>
          </a:p>
          <a:p>
            <a:pPr marL="800100" lvl="1" indent="-342900">
              <a:buFont typeface="Wingdings" charset="2"/>
              <a:buChar char="§"/>
            </a:pPr>
            <a:r>
              <a:rPr lang="en-AU" sz="2400" dirty="0" smtClean="0"/>
              <a:t>Continually increase release frequency when ready</a:t>
            </a:r>
          </a:p>
          <a:p>
            <a:pPr lvl="1"/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en-NZ" sz="2400" dirty="0" smtClean="0"/>
              <a:t>Move </a:t>
            </a:r>
            <a:r>
              <a:rPr lang="en-NZ" sz="2400" dirty="0" smtClean="0"/>
              <a:t>closer to continuous integration </a:t>
            </a:r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endParaRPr lang="en-AU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AU" sz="2400" dirty="0" smtClean="0"/>
              <a:t>PoC new </a:t>
            </a:r>
            <a:r>
              <a:rPr lang="en-AU" sz="2400" dirty="0" smtClean="0"/>
              <a:t>tool sets and deploy successful experiments</a:t>
            </a:r>
            <a:endParaRPr lang="en-AU" sz="2400" dirty="0" smtClean="0"/>
          </a:p>
          <a:p>
            <a:pPr lvl="1"/>
            <a:endParaRPr lang="en-GB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NZ" sz="2400" dirty="0" smtClean="0"/>
              <a:t>Drive more automation- test, environment, development</a:t>
            </a:r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endParaRPr lang="en-GB" sz="2400" dirty="0"/>
          </a:p>
          <a:p>
            <a:pPr lvl="1"/>
            <a:r>
              <a:rPr lang="en-NZ" sz="2400" dirty="0" smtClean="0"/>
              <a:t>Con</a:t>
            </a:r>
            <a:endParaRPr lang="en-NZ" sz="2400" dirty="0" smtClean="0"/>
          </a:p>
          <a:p>
            <a:pPr marL="742950" lvl="1" indent="-285750">
              <a:buFont typeface="Wingdings" charset="2"/>
              <a:buChar char="§"/>
            </a:pPr>
            <a:endParaRPr lang="en-NZ" sz="2400" dirty="0"/>
          </a:p>
          <a:p>
            <a:pPr lvl="1"/>
            <a:endParaRPr lang="en-AU" sz="2400" dirty="0" smtClean="0"/>
          </a:p>
          <a:p>
            <a:pPr marL="742950" lvl="1" indent="-285750">
              <a:buFont typeface="Wingdings" charset="2"/>
              <a:buChar char="§"/>
            </a:pPr>
            <a:endParaRPr lang="en-GB" sz="2400" dirty="0"/>
          </a:p>
        </p:txBody>
      </p:sp>
      <p:pic>
        <p:nvPicPr>
          <p:cNvPr id="5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969430"/>
            <a:ext cx="1828800" cy="61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8"/>
          <p:cNvSpPr txBox="1">
            <a:spLocks/>
          </p:cNvSpPr>
          <p:nvPr/>
        </p:nvSpPr>
        <p:spPr>
          <a:xfrm>
            <a:off x="4648200" y="6248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8F63A3B-78C7-47BE-AE5E-E10140E04643}" type="slidenum">
              <a:rPr lang="en-US" smtClean="0"/>
              <a:pPr algn="ctr"/>
              <a:t>9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" y="5969430"/>
            <a:ext cx="3088712" cy="73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8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OfficeLight_16x9</Template>
  <TotalTime>759</TotalTime>
  <Words>500</Words>
  <Application>Microsoft Macintosh PowerPoint</Application>
  <PresentationFormat>Widescreen</PresentationFormat>
  <Paragraphs>137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Wingdings</vt:lpstr>
      <vt:lpstr>Calibri Light</vt:lpstr>
      <vt:lpstr>Arial</vt:lpstr>
      <vt:lpstr>Calibri</vt:lpstr>
      <vt:lpstr>Office Theme</vt:lpstr>
      <vt:lpstr>Ministry of Social Development (MSD) New Zealand</vt:lpstr>
      <vt:lpstr>About MSD</vt:lpstr>
      <vt:lpstr>Our Services</vt:lpstr>
      <vt:lpstr>MSD IT Department</vt:lpstr>
      <vt:lpstr>PowerPoint Presentation</vt:lpstr>
      <vt:lpstr>PowerPoint Presentation</vt:lpstr>
      <vt:lpstr>PowerPoint Presentation</vt:lpstr>
      <vt:lpstr>PowerPoint Presentation</vt:lpstr>
      <vt:lpstr>Our Next Steps 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habershondavid1@gmail.com</dc:creator>
  <cp:lastModifiedBy>habershondavid1@gmail.com</cp:lastModifiedBy>
  <cp:revision>173</cp:revision>
  <cp:lastPrinted>2016-10-26T01:36:18Z</cp:lastPrinted>
  <dcterms:created xsi:type="dcterms:W3CDTF">2016-10-24T10:33:35Z</dcterms:created>
  <dcterms:modified xsi:type="dcterms:W3CDTF">2016-11-09T16:57:43Z</dcterms:modified>
</cp:coreProperties>
</file>