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5"/>
  </p:notesMasterIdLst>
  <p:handoutMasterIdLst>
    <p:handoutMasterId r:id="rId16"/>
  </p:handoutMasterIdLst>
  <p:sldIdLst>
    <p:sldId id="275" r:id="rId2"/>
    <p:sldId id="276" r:id="rId3"/>
    <p:sldId id="263" r:id="rId4"/>
    <p:sldId id="264" r:id="rId5"/>
    <p:sldId id="265" r:id="rId6"/>
    <p:sldId id="270" r:id="rId7"/>
    <p:sldId id="266" r:id="rId8"/>
    <p:sldId id="267" r:id="rId9"/>
    <p:sldId id="268" r:id="rId10"/>
    <p:sldId id="269" r:id="rId11"/>
    <p:sldId id="271" r:id="rId12"/>
    <p:sldId id="272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5179" autoAdjust="0"/>
  </p:normalViewPr>
  <p:slideViewPr>
    <p:cSldViewPr snapToGrid="0" showGuides="1">
      <p:cViewPr varScale="1">
        <p:scale>
          <a:sx n="124" d="100"/>
          <a:sy n="124" d="100"/>
        </p:scale>
        <p:origin x="1312" y="16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Arial" pitchFamily="34" charset="0"/>
              </a:rPr>
              <a:t>Raytheon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5/7/21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51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/>
              <a:t>Raytheon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uided_missile" TargetMode="External"/><Relationship Id="rId3" Type="http://schemas.openxmlformats.org/officeDocument/2006/relationships/hyperlink" Target="https://en.wikipedia.org/wiki/List_of_United_States_defense_contractors" TargetMode="External"/><Relationship Id="rId7" Type="http://schemas.openxmlformats.org/officeDocument/2006/relationships/hyperlink" Target="https://en.wikipedia.org/wiki/Aircraf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Electronics" TargetMode="External"/><Relationship Id="rId5" Type="http://schemas.openxmlformats.org/officeDocument/2006/relationships/hyperlink" Target="https://en.wikipedia.org/wiki/Weapon" TargetMode="External"/><Relationship Id="rId4" Type="http://schemas.openxmlformats.org/officeDocument/2006/relationships/hyperlink" Target="https://en.wikipedia.org/wiki/Manufacturing" TargetMode="External"/><Relationship Id="rId9" Type="http://schemas.openxmlformats.org/officeDocument/2006/relationships/hyperlink" Target="https://en.wikipedia.org/wiki/Raytheon#cite_note-5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CONTENT OWNERS:</a:t>
            </a:r>
            <a:r>
              <a:rPr lang="en-US" sz="1200" b="1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ALWAYS REVIEW CONTENT WITH YOUR EX/IM or CONTRACTS</a:t>
            </a:r>
            <a:r>
              <a:rPr lang="en-US" sz="1200" b="1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REPRESENTATIVE</a:t>
            </a:r>
            <a:r>
              <a:rPr lang="en-US" sz="1200" b="1" baseline="0" dirty="0">
                <a:latin typeface="Arial" pitchFamily="34" charset="0"/>
                <a:cs typeface="Arial" pitchFamily="34" charset="0"/>
              </a:rPr>
              <a:t> FOR APPROPRIATE MARKINGS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WARNING –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Users should ensure they follow the layout instructions found in Raytheon Policy 5024-RG (Global Trade Compliance: Marking and Protection of U.S. Export-Controlled Technical Information) – with the full marking on the first page and a smaller carryover marking on subsequent pages, if required.</a:t>
            </a:r>
          </a:p>
          <a:p>
            <a:endParaRPr lang="en-US" sz="1200" baseline="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TITLE SLIDE PAGES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Security markings can be inserted by clicking into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the text block of “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Type EX/IM marking, if appropriate, as required by 5024-RG (ex. "ITAR Controlled")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”.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INSIDE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SLIDE PAGES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Security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markings can be inserted by going into the Slide Master Template.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Arial" pitchFamily="34" charset="0"/>
                <a:cs typeface="Arial" pitchFamily="34" charset="0"/>
              </a:rPr>
              <a:t>Go to the top menu bar, pull down “View”.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Arial" pitchFamily="34" charset="0"/>
                <a:cs typeface="Arial" pitchFamily="34" charset="0"/>
              </a:rPr>
              <a:t>Click the “Slide Master” icon in the horizontal bar.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Arial" pitchFamily="34" charset="0"/>
                <a:cs typeface="Arial" pitchFamily="34" charset="0"/>
              </a:rPr>
              <a:t>Click on the top Slide 1.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Arial" pitchFamily="34" charset="0"/>
                <a:cs typeface="Arial" pitchFamily="34" charset="0"/>
              </a:rPr>
              <a:t>Type appropriate classification in header and footer.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Arial" pitchFamily="34" charset="0"/>
                <a:cs typeface="Arial" pitchFamily="34" charset="0"/>
              </a:rPr>
              <a:t>This will then be applied to all slide pages (except the cover slide).</a:t>
            </a:r>
            <a:endParaRPr lang="en-US" sz="1200" dirty="0"/>
          </a:p>
          <a:p>
            <a:endParaRPr lang="en-US" sz="105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7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him from being consumed on a program</a:t>
            </a:r>
          </a:p>
          <a:p>
            <a:r>
              <a:rPr lang="en-US" dirty="0"/>
              <a:t>Provide his time/talent for short term engagements</a:t>
            </a:r>
          </a:p>
          <a:p>
            <a:pPr lvl="1"/>
            <a:r>
              <a:rPr lang="en-US" dirty="0"/>
              <a:t>3-6 months performing analysis on 6Sigma project on where to begin the DevOps transformation</a:t>
            </a:r>
          </a:p>
          <a:p>
            <a:r>
              <a:rPr lang="en-US" dirty="0"/>
              <a:t>Proposal Support</a:t>
            </a:r>
          </a:p>
          <a:p>
            <a:r>
              <a:rPr lang="en-US" dirty="0"/>
              <a:t>Protect him from any one program monopolizing his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1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Cross-organizational representatives</a:t>
            </a:r>
          </a:p>
          <a:p>
            <a:r>
              <a:rPr lang="en-US" dirty="0"/>
              <a:t>Web-ex meetings monthly</a:t>
            </a:r>
          </a:p>
          <a:p>
            <a:r>
              <a:rPr lang="en-US" dirty="0"/>
              <a:t>Encourage cross-site &amp; cross-program collaboration</a:t>
            </a:r>
          </a:p>
          <a:p>
            <a:r>
              <a:rPr lang="en-US" dirty="0"/>
              <a:t>Present lessons learned, success stories,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Created a repository of presentations, metrics, references, links,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68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 Symposium</a:t>
            </a:r>
          </a:p>
          <a:p>
            <a:pPr lvl="1"/>
            <a:r>
              <a:rPr lang="en-US" dirty="0"/>
              <a:t>Track dedicated to Agile and DevOps</a:t>
            </a:r>
          </a:p>
          <a:p>
            <a:r>
              <a:rPr lang="en-US" dirty="0"/>
              <a:t>Research on transition to DevOps</a:t>
            </a:r>
          </a:p>
          <a:p>
            <a:r>
              <a:rPr lang="en-US" dirty="0"/>
              <a:t>White papers</a:t>
            </a:r>
          </a:p>
          <a:p>
            <a:r>
              <a:rPr lang="en-US" dirty="0"/>
              <a:t>Developed Deployment Architecture – related to Raytheon lifecycle processes</a:t>
            </a:r>
          </a:p>
          <a:p>
            <a:r>
              <a:rPr lang="en-US" dirty="0"/>
              <a:t>Aspen Center / Dojo Concept</a:t>
            </a:r>
          </a:p>
          <a:p>
            <a:r>
              <a:rPr lang="en-US" dirty="0"/>
              <a:t>Sending people to conferences (DevOps Enterprise Summit, </a:t>
            </a:r>
            <a:r>
              <a:rPr lang="en-US" dirty="0" err="1"/>
              <a:t>PuppetConf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Internal Research and Development projects</a:t>
            </a:r>
          </a:p>
          <a:p>
            <a:r>
              <a:rPr lang="en-US" dirty="0"/>
              <a:t>Achievement awards specifically for people leading DevOps adoption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Participated in DevOps Enterprise Forum</a:t>
            </a:r>
          </a:p>
          <a:p>
            <a:pPr lvl="1"/>
            <a:r>
              <a:rPr lang="en-US" dirty="0"/>
              <a:t>Joint work on papers in 2015 &amp; 2016</a:t>
            </a:r>
          </a:p>
          <a:p>
            <a:r>
              <a:rPr lang="en-US" dirty="0"/>
              <a:t>Presenting externally and trying to learn from other companies in transition</a:t>
            </a:r>
          </a:p>
          <a:p>
            <a:r>
              <a:rPr lang="en-US" dirty="0"/>
              <a:t>Building a DevOps network</a:t>
            </a:r>
          </a:p>
          <a:p>
            <a:r>
              <a:rPr lang="en-US" dirty="0"/>
              <a:t>Joined Denver DevOps Meetup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Raytheon overview in a few sentences – describe</a:t>
            </a:r>
            <a:r>
              <a:rPr lang="en-US" baseline="0" dirty="0"/>
              <a:t> some of the systems we work on</a:t>
            </a:r>
            <a:endParaRPr lang="en-US" dirty="0"/>
          </a:p>
          <a:p>
            <a:endParaRPr lang="en-US" dirty="0"/>
          </a:p>
          <a:p>
            <a:pPr rtl="0"/>
            <a:r>
              <a:rPr lang="en-US" dirty="0">
                <a:effectLst/>
              </a:rPr>
              <a:t>From Wikipedia:  The </a:t>
            </a:r>
            <a:r>
              <a:rPr lang="en-US" b="1" dirty="0">
                <a:effectLst/>
              </a:rPr>
              <a:t>Raytheon Company</a:t>
            </a:r>
            <a:r>
              <a:rPr lang="en-US" dirty="0">
                <a:effectLst/>
              </a:rPr>
              <a:t> is a major </a:t>
            </a:r>
            <a:r>
              <a:rPr lang="en-US" dirty="0">
                <a:effectLst/>
                <a:hlinkClick r:id="rId3" tooltip="List of United States defense contractors"/>
              </a:rPr>
              <a:t>U.S. defense contractor</a:t>
            </a:r>
            <a:r>
              <a:rPr lang="en-US" dirty="0">
                <a:effectLst/>
              </a:rPr>
              <a:t> and industrial corporation with core </a:t>
            </a:r>
            <a:r>
              <a:rPr lang="en-US" dirty="0">
                <a:effectLst/>
                <a:hlinkClick r:id="rId4" tooltip="Manufacturing"/>
              </a:rPr>
              <a:t>manufacturing</a:t>
            </a:r>
            <a:r>
              <a:rPr lang="en-US" dirty="0">
                <a:effectLst/>
              </a:rPr>
              <a:t> concentrations in </a:t>
            </a:r>
            <a:r>
              <a:rPr lang="en-US" dirty="0">
                <a:effectLst/>
                <a:hlinkClick r:id="rId5" tooltip="Weapon"/>
              </a:rPr>
              <a:t>weapons</a:t>
            </a:r>
            <a:r>
              <a:rPr lang="en-US" dirty="0">
                <a:effectLst/>
              </a:rPr>
              <a:t> and military and commercial </a:t>
            </a:r>
            <a:r>
              <a:rPr lang="en-US" dirty="0">
                <a:effectLst/>
                <a:hlinkClick r:id="rId6" tooltip="Electronics"/>
              </a:rPr>
              <a:t>electronics</a:t>
            </a:r>
            <a:r>
              <a:rPr lang="en-US" dirty="0">
                <a:effectLst/>
              </a:rPr>
              <a:t>. It was previously involved in corporate and special-mission </a:t>
            </a:r>
            <a:r>
              <a:rPr lang="en-US" dirty="0">
                <a:effectLst/>
                <a:hlinkClick r:id="rId7" tooltip="Aircraft"/>
              </a:rPr>
              <a:t>aircraft</a:t>
            </a:r>
            <a:r>
              <a:rPr lang="en-US" dirty="0">
                <a:effectLst/>
              </a:rPr>
              <a:t> until early 2007. Raytheon is the world's largest producer of </a:t>
            </a:r>
            <a:r>
              <a:rPr lang="en-US" dirty="0">
                <a:effectLst/>
                <a:hlinkClick r:id="rId8" tooltip="Guided missile"/>
              </a:rPr>
              <a:t>guided missiles</a:t>
            </a:r>
            <a:r>
              <a:rPr lang="en-US" dirty="0">
                <a:effectLst/>
              </a:rPr>
              <a:t>.</a:t>
            </a:r>
            <a:r>
              <a:rPr lang="en-US" baseline="30000" dirty="0">
                <a:effectLst/>
                <a:hlinkClick r:id="rId9"/>
              </a:rPr>
              <a:t>[5]</a:t>
            </a:r>
            <a:endParaRPr lang="en-US" dirty="0">
              <a:effectLst/>
            </a:endParaRPr>
          </a:p>
          <a:p>
            <a:pPr rtl="0"/>
            <a:r>
              <a:rPr lang="en-US" dirty="0">
                <a:effectLst/>
              </a:rPr>
              <a:t>Established in 1922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93569-2C69-4099-B4AB-A804982E7AA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meaning of DevOps</a:t>
            </a:r>
          </a:p>
          <a:p>
            <a:endParaRPr lang="en-US" dirty="0"/>
          </a:p>
          <a:p>
            <a:r>
              <a:rPr lang="en-US" dirty="0"/>
              <a:t>Where development does everything from requirements gathering to qualification</a:t>
            </a:r>
            <a:r>
              <a:rPr lang="en-US" baseline="0" dirty="0"/>
              <a:t> testing</a:t>
            </a:r>
          </a:p>
          <a:p>
            <a:r>
              <a:rPr lang="en-US" baseline="0" dirty="0"/>
              <a:t>Operations organization stands up the environments, and does provisioning and deployment of original software and any patches.  </a:t>
            </a:r>
          </a:p>
          <a:p>
            <a:r>
              <a:rPr lang="en-US" baseline="0" dirty="0"/>
              <a:t>When the system breaks for the User, Ops takes the call (24x7) and resolves the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9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 cases, people</a:t>
            </a:r>
            <a:r>
              <a:rPr lang="en-US" baseline="0" dirty="0"/>
              <a:t> add Security to include the Security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Raytheon, we have several more organizations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0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change</a:t>
            </a:r>
            <a:r>
              <a:rPr lang="en-US" baseline="0" dirty="0"/>
              <a:t> large organizations like Raytheon overnight.  Early movements to get us all on a single island, breaking down the barriers </a:t>
            </a:r>
            <a:r>
              <a:rPr lang="en-US" baseline="0" dirty="0" err="1"/>
              <a:t>betweens</a:t>
            </a:r>
            <a:r>
              <a:rPr lang="en-US" baseline="0" dirty="0"/>
              <a:t> organizations started with building bridges between the organizations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Reached across the breach to my counterparts in our systems engineering and infrastructure teams</a:t>
            </a:r>
          </a:p>
          <a:p>
            <a:r>
              <a:rPr lang="en-US" dirty="0"/>
              <a:t>Jointly built roadmaps</a:t>
            </a:r>
          </a:p>
          <a:p>
            <a:r>
              <a:rPr lang="en-US" dirty="0"/>
              <a:t>Regularly connect with them to solve cross-organizational problems</a:t>
            </a:r>
          </a:p>
          <a:p>
            <a:r>
              <a:rPr lang="en-US" dirty="0"/>
              <a:t>Joint presentations</a:t>
            </a:r>
          </a:p>
          <a:p>
            <a:r>
              <a:rPr lang="en-US" dirty="0"/>
              <a:t>Speak / educate cross-organizational leaders on the benefits of DevOps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9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recommendations to program DevOps champions:</a:t>
            </a:r>
          </a:p>
          <a:p>
            <a:pPr lvl="1"/>
            <a:r>
              <a:rPr lang="en-US" dirty="0"/>
              <a:t>Book titles</a:t>
            </a:r>
          </a:p>
          <a:p>
            <a:pPr lvl="1"/>
            <a:r>
              <a:rPr lang="en-US" dirty="0"/>
              <a:t>Presentations</a:t>
            </a:r>
          </a:p>
          <a:p>
            <a:pPr lvl="1"/>
            <a:r>
              <a:rPr lang="en-US" dirty="0"/>
              <a:t>Links</a:t>
            </a:r>
          </a:p>
          <a:p>
            <a:pPr lvl="1"/>
            <a:r>
              <a:rPr lang="en-US" dirty="0"/>
              <a:t>Articles</a:t>
            </a:r>
          </a:p>
          <a:p>
            <a:r>
              <a:rPr lang="en-US" dirty="0"/>
              <a:t>Connect programs beginning adoption with SMEs</a:t>
            </a:r>
          </a:p>
          <a:p>
            <a:r>
              <a:rPr lang="en-US" dirty="0"/>
              <a:t>Advise proposal teams</a:t>
            </a:r>
          </a:p>
          <a:p>
            <a:r>
              <a:rPr lang="en-US" dirty="0"/>
              <a:t>DevOps champion &amp; I present in WebEx meetings across the company on DevOps topics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5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/>
              <a:t>Visit all sites</a:t>
            </a:r>
          </a:p>
          <a:p>
            <a:r>
              <a:rPr lang="en-US" sz="3200" dirty="0"/>
              <a:t>Regularly hold a lunch with developers / technical staff</a:t>
            </a:r>
          </a:p>
          <a:p>
            <a:r>
              <a:rPr lang="en-US" sz="3200" dirty="0"/>
              <a:t>Walk through the roadmap</a:t>
            </a:r>
          </a:p>
          <a:p>
            <a:r>
              <a:rPr lang="en-US" sz="3200" dirty="0"/>
              <a:t>Talk specifically about the importance of adopting DevOps, automated test, </a:t>
            </a:r>
            <a:r>
              <a:rPr lang="en-US" sz="3200" dirty="0" err="1"/>
              <a:t>etc</a:t>
            </a:r>
            <a:endParaRPr lang="en-US" sz="3200" dirty="0"/>
          </a:p>
          <a:p>
            <a:r>
              <a:rPr lang="en-US" sz="3200" dirty="0"/>
              <a:t>Goals for organization</a:t>
            </a:r>
          </a:p>
          <a:p>
            <a:r>
              <a:rPr lang="en-US" sz="3200" dirty="0"/>
              <a:t>Status of where our competitors are</a:t>
            </a:r>
          </a:p>
          <a:p>
            <a:r>
              <a:rPr lang="en-US" sz="3200" dirty="0"/>
              <a:t>View of where our customers are going, RFPs calling out DevOps</a:t>
            </a:r>
          </a:p>
          <a:p>
            <a:r>
              <a:rPr lang="en-US" sz="3200" dirty="0"/>
              <a:t>Pass on </a:t>
            </a:r>
          </a:p>
          <a:p>
            <a:r>
              <a:rPr lang="en-US" sz="3200" dirty="0"/>
              <a:t>Provide recommendations:</a:t>
            </a:r>
          </a:p>
          <a:p>
            <a:pPr lvl="1"/>
            <a:r>
              <a:rPr lang="en-US" sz="2600" dirty="0"/>
              <a:t>Book titles</a:t>
            </a:r>
          </a:p>
          <a:p>
            <a:pPr lvl="1"/>
            <a:r>
              <a:rPr lang="en-US" sz="2600" dirty="0"/>
              <a:t>Presentations</a:t>
            </a:r>
          </a:p>
          <a:p>
            <a:pPr lvl="1"/>
            <a:r>
              <a:rPr lang="en-US" sz="2600" dirty="0"/>
              <a:t>Links</a:t>
            </a:r>
          </a:p>
          <a:p>
            <a:pPr lvl="1"/>
            <a:r>
              <a:rPr lang="en-US" sz="2600" dirty="0"/>
              <a:t>Articles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1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Purchased The Phoenix Project for the SW LT, ran a study group over 6 weeks to go through the book</a:t>
            </a:r>
          </a:p>
          <a:p>
            <a:r>
              <a:rPr lang="en-US" dirty="0"/>
              <a:t>Leaders then ran study groups with the leads in their organization</a:t>
            </a:r>
          </a:p>
          <a:p>
            <a:r>
              <a:rPr lang="en-US" dirty="0"/>
              <a:t>Purchased  copies of Leading the Transformation and passed it out to program leaders that don’t see the value of adopting DevOps, automated test,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39" y="1041400"/>
            <a:ext cx="866071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009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38" y="1041400"/>
            <a:ext cx="420624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0977" y="6533026"/>
            <a:ext cx="702311" cy="177193"/>
          </a:xfrm>
          <a:prstGeom prst="rect">
            <a:avLst/>
          </a:prstGeom>
        </p:spPr>
        <p:txBody>
          <a:bodyPr/>
          <a:lstStyle/>
          <a:p>
            <a:fld id="{7E42FB2E-ABA8-41CA-9C7C-28F5EB525474}" type="datetime1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5688" y="6533026"/>
            <a:ext cx="228600" cy="177193"/>
          </a:xfrm>
          <a:prstGeom prst="rect">
            <a:avLst/>
          </a:prstGeo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06938" y="1041400"/>
            <a:ext cx="420624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62725"/>
      </p:ext>
    </p:extLst>
  </p:cSld>
  <p:clrMapOvr>
    <a:masterClrMapping/>
  </p:clrMapOvr>
  <p:transition>
    <p:fade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920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tanda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88136" y="3145691"/>
            <a:ext cx="8182370" cy="574516"/>
          </a:xfrm>
          <a:prstGeom prst="rect">
            <a:avLst/>
          </a:prstGeom>
          <a:effectLst/>
        </p:spPr>
        <p:txBody>
          <a:bodyPr wrap="square" lIns="0" tIns="0" rIns="0" bIns="0">
            <a:noAutofit/>
          </a:bodyPr>
          <a:lstStyle>
            <a:lvl1pPr algn="l">
              <a:defRPr sz="2800" b="1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4172" y="500678"/>
            <a:ext cx="1586335" cy="407545"/>
          </a:xfrm>
          <a:prstGeom prst="rect">
            <a:avLst/>
          </a:prstGeom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971634" y="6385401"/>
            <a:ext cx="2715167" cy="16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25425" indent="-166688" algn="r"/>
            <a:r>
              <a:rPr lang="en-US" sz="800" dirty="0"/>
              <a:t>Copyright 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© 2016</a:t>
            </a:r>
            <a:r>
              <a:rPr lang="en-US" sz="8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/>
              <a:t>Raytheon Company. All rights reserved.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4506068"/>
            <a:ext cx="4114800" cy="609600"/>
          </a:xfrm>
        </p:spPr>
        <p:txBody>
          <a:bodyPr lIns="0" tIns="0" rIns="0" bIns="0" anchor="ctr"/>
          <a:lstStyle>
            <a:lvl1pPr marL="0" indent="0">
              <a:buNone/>
              <a:defRPr sz="2400" b="1"/>
            </a:lvl1pPr>
            <a:lvl2pPr marL="230188" indent="0">
              <a:buNone/>
              <a:defRPr/>
            </a:lvl2pPr>
            <a:lvl3pPr marL="461963" indent="0">
              <a:buNone/>
              <a:defRPr/>
            </a:lvl3pPr>
            <a:lvl4pPr marL="68421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Business or subtitle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140149"/>
            <a:ext cx="4114800" cy="766233"/>
          </a:xfrm>
        </p:spPr>
        <p:txBody>
          <a:bodyPr lIns="0" tIns="0" rIns="0" bIns="0" anchor="ctr"/>
          <a:lstStyle>
            <a:lvl1pPr marL="0" indent="0">
              <a:buNone/>
              <a:defRPr sz="1400"/>
            </a:lvl1pPr>
            <a:lvl2pPr marL="230188" indent="0">
              <a:buNone/>
              <a:defRPr/>
            </a:lvl2pPr>
            <a:lvl3pPr marL="461963" indent="0">
              <a:buNone/>
              <a:defRPr/>
            </a:lvl3pPr>
            <a:lvl4pPr marL="68421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583854" y="48769"/>
            <a:ext cx="5990933" cy="123111"/>
          </a:xfrm>
          <a:noFill/>
        </p:spPr>
        <p:txBody>
          <a:bodyPr wrap="square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lang="en-US" sz="800" kern="1200" cap="all" spc="100" baseline="0" dirty="0" smtClean="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5425" indent="0">
              <a:buFontTx/>
              <a:buNone/>
              <a:defRPr lang="en-US" dirty="0" smtClean="0">
                <a:latin typeface="+mn-lt"/>
              </a:defRPr>
            </a:lvl2pPr>
            <a:lvl3pPr marL="692150" indent="0">
              <a:buFontTx/>
              <a:buNone/>
              <a:defRPr lang="en-US" dirty="0" smtClean="0">
                <a:latin typeface="+mn-lt"/>
              </a:defRPr>
            </a:lvl3pPr>
            <a:lvl4pPr marL="1141412" indent="0">
              <a:buFontTx/>
              <a:buNone/>
              <a:defRPr lang="en-US" dirty="0" smtClean="0">
                <a:latin typeface="+mn-lt"/>
              </a:defRPr>
            </a:lvl4pPr>
            <a:lvl5pPr marL="1598612" indent="0">
              <a:buFontTx/>
              <a:buNone/>
              <a:defRPr lang="en-US" dirty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TYPE EX/IM MARKING, IF APPROPRIATE, AS REQUIRED BY 5024-RG (EX. “</a:t>
            </a:r>
            <a:r>
              <a:rPr lang="en-US" dirty="0" err="1"/>
              <a:t>ITAR</a:t>
            </a:r>
            <a:r>
              <a:rPr lang="en-US" dirty="0"/>
              <a:t> CONTROLLED”)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10065" y="6664787"/>
            <a:ext cx="6138508" cy="19321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lang="en-US" sz="800" kern="1200" cap="all" spc="100" baseline="0" smtClean="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TYPE EX/IM MARKING, IF APPROPRIATE, AS REQUIRED BY 5024-RG (EX. “</a:t>
            </a:r>
            <a:r>
              <a:rPr lang="en-US" dirty="0" err="1"/>
              <a:t>ITAR</a:t>
            </a:r>
            <a:r>
              <a:rPr lang="en-US" dirty="0"/>
              <a:t> CONTROLLED”)</a:t>
            </a:r>
          </a:p>
          <a:p>
            <a:pPr lvl="0"/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88136" y="5729250"/>
            <a:ext cx="3622334" cy="780833"/>
          </a:xfrm>
          <a:solidFill>
            <a:srgbClr val="FFFFFF">
              <a:alpha val="80000"/>
            </a:srgbClr>
          </a:solidFill>
          <a:ln w="3175">
            <a:solidFill>
              <a:schemeClr val="bg2"/>
            </a:solidFill>
          </a:ln>
        </p:spPr>
        <p:txBody>
          <a:bodyPr lIns="91440" tIns="64008" rIns="91440" bIns="64008" anchor="b" anchorCtr="0"/>
          <a:lstStyle>
            <a:lvl1pPr marL="0" indent="0">
              <a:buFontTx/>
              <a:buNone/>
              <a:defRPr sz="600" b="0" baseline="0"/>
            </a:lvl1pPr>
            <a:lvl2pPr marL="230188" indent="0">
              <a:buFontTx/>
              <a:buNone/>
              <a:defRPr sz="600"/>
            </a:lvl2pPr>
            <a:lvl3pPr marL="461963" indent="0">
              <a:buFontTx/>
              <a:buNone/>
              <a:defRPr sz="600"/>
            </a:lvl3pPr>
            <a:lvl4pPr marL="684212" indent="0">
              <a:buFontTx/>
              <a:buNone/>
              <a:defRPr sz="600"/>
            </a:lvl4pPr>
            <a:lvl5pPr marL="914400" indent="0">
              <a:buFontTx/>
              <a:buNone/>
              <a:defRPr sz="600"/>
            </a:lvl5pPr>
          </a:lstStyle>
          <a:p>
            <a:pPr lvl="0"/>
            <a:r>
              <a:rPr lang="en-US" dirty="0"/>
              <a:t>EX/IM TITLE – REMOVE TEXT BOX IF NOT USED</a:t>
            </a:r>
            <a:br>
              <a:rPr lang="en-US" dirty="0"/>
            </a:br>
            <a:r>
              <a:rPr lang="en-US" dirty="0"/>
              <a:t>ADDITIONAL SUBTITLE: Users should ensure they follow the layout instructions found in Raytheon Policy 5024-RG (Global Trade Compliance: Marking and Protection of U.S. Export-Controlled Technical Information) – with the full marking on the first page and a smaller carryover marking on subsequent pages,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32399773"/>
      </p:ext>
    </p:extLst>
  </p:cSld>
  <p:clrMapOvr>
    <a:masterClrMapping/>
  </p:clrMapOvr>
  <p:transition>
    <p:fade/>
  </p:transition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0977" y="6533026"/>
            <a:ext cx="702311" cy="177193"/>
          </a:xfrm>
          <a:prstGeom prst="rect">
            <a:avLst/>
          </a:prstGeom>
        </p:spPr>
        <p:txBody>
          <a:bodyPr/>
          <a:lstStyle/>
          <a:p>
            <a:fld id="{7E42FB2E-ABA8-41CA-9C7C-28F5EB525474}" type="datetime1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5688" y="6533026"/>
            <a:ext cx="228600" cy="177193"/>
          </a:xfrm>
          <a:prstGeom prst="rect">
            <a:avLst/>
          </a:prstGeo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733385"/>
            <a:ext cx="8294688" cy="656591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marL="0" indent="0"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3874200"/>
            <a:ext cx="8294687" cy="2245720"/>
          </a:xfrm>
        </p:spPr>
        <p:txBody>
          <a:bodyPr anchor="ctr"/>
          <a:lstStyle>
            <a:lvl1pPr marL="0" indent="0">
              <a:buNone/>
              <a:defRPr sz="1800" b="0" baseline="0"/>
            </a:lvl1pPr>
            <a:lvl2pPr marL="230188" indent="0">
              <a:buNone/>
              <a:defRPr/>
            </a:lvl2pPr>
            <a:lvl3pPr marL="461963" indent="0">
              <a:buNone/>
              <a:defRPr/>
            </a:lvl3pPr>
            <a:lvl4pPr marL="68421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Business or subtitle</a:t>
            </a:r>
            <a:br>
              <a:rPr lang="en-US" dirty="0"/>
            </a:br>
            <a:r>
              <a:rPr lang="en-US" dirty="0"/>
              <a:t>Presenter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28246986"/>
      </p:ext>
    </p:extLst>
  </p:cSld>
  <p:clrMapOvr>
    <a:masterClrMapping/>
  </p:clrMapOvr>
  <p:transition>
    <p:fade/>
  </p:transition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1039813"/>
            <a:ext cx="42592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39813"/>
            <a:ext cx="43322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0977" y="6533026"/>
            <a:ext cx="702311" cy="177193"/>
          </a:xfrm>
          <a:prstGeom prst="rect">
            <a:avLst/>
          </a:prstGeom>
        </p:spPr>
        <p:txBody>
          <a:bodyPr/>
          <a:lstStyle/>
          <a:p>
            <a:fld id="{D78C322A-2CDA-45E0-AD6E-1642B6DA8D34}" type="datetime1">
              <a:rPr lang="en-US" smtClean="0"/>
              <a:pPr/>
              <a:t>5/7/21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75688" y="6533026"/>
            <a:ext cx="228600" cy="177193"/>
          </a:xfrm>
          <a:prstGeom prst="rect">
            <a:avLst/>
          </a:prstGeo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35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 Alternate 1">
    <p:bg bwMode="auto"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140324" y="1998663"/>
            <a:ext cx="3763963" cy="1465262"/>
          </a:xfrm>
        </p:spPr>
        <p:txBody>
          <a:bodyPr vert="horz"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140325" y="4128117"/>
            <a:ext cx="3763963" cy="1278384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sp>
        <p:nvSpPr>
          <p:cNvPr id="6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2014 Raytheon Company. All rights reserved. 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</a:p>
        </p:txBody>
      </p:sp>
    </p:spTree>
    <p:extLst>
      <p:ext uri="{BB962C8B-B14F-4D97-AF65-F5344CB8AC3E}">
        <p14:creationId xmlns:p14="http://schemas.microsoft.com/office/powerpoint/2010/main" val="3129207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Slide Alternate 1">
    <p:bg bwMode="auto"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140324" y="1998663"/>
            <a:ext cx="3763963" cy="1465262"/>
          </a:xfrm>
        </p:spPr>
        <p:txBody>
          <a:bodyPr vert="horz"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140325" y="4128117"/>
            <a:ext cx="3763963" cy="1278384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2014 Raytheon Company. All rights reserved. 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</a:p>
        </p:txBody>
      </p:sp>
    </p:spTree>
    <p:extLst>
      <p:ext uri="{BB962C8B-B14F-4D97-AF65-F5344CB8AC3E}">
        <p14:creationId xmlns:p14="http://schemas.microsoft.com/office/powerpoint/2010/main" val="33308194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esentation Titl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2014 Raytheon Company. All rights reserved. 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42" y="214984"/>
            <a:ext cx="6995535" cy="685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538" y="1041400"/>
            <a:ext cx="866775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9214" y="258727"/>
            <a:ext cx="1263719" cy="37373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0" y="960120"/>
            <a:ext cx="9144000" cy="0"/>
          </a:xfrm>
          <a:prstGeom prst="line">
            <a:avLst/>
          </a:prstGeom>
          <a:ln w="127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8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7" r:id="rId6"/>
    <p:sldLayoutId id="2147483663" r:id="rId7"/>
    <p:sldLayoutId id="2147483664" r:id="rId8"/>
    <p:sldLayoutId id="2147483661" r:id="rId9"/>
  </p:sldLayoutIdLst>
  <p:transition>
    <p:fad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461963" indent="-231775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684213" indent="-22225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914400" indent="-230188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800" b="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144588" indent="-230188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hutterstock.com/gallery-1601345p1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Methods Require New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78400" y="4880320"/>
            <a:ext cx="3987800" cy="751977"/>
          </a:xfrm>
        </p:spPr>
        <p:txBody>
          <a:bodyPr/>
          <a:lstStyle/>
          <a:p>
            <a:r>
              <a:rPr lang="en-US" dirty="0"/>
              <a:t>Terri Potts, Technical Director</a:t>
            </a:r>
          </a:p>
          <a:p>
            <a:r>
              <a:rPr lang="en-US" dirty="0"/>
              <a:t>Raytheon Intelligence, Information &amp; Services Software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510065" y="6132352"/>
            <a:ext cx="6138508" cy="394283"/>
          </a:xfrm>
        </p:spPr>
        <p:txBody>
          <a:bodyPr/>
          <a:lstStyle/>
          <a:p>
            <a:r>
              <a:rPr lang="en-US" dirty="0"/>
              <a:t>This document does not contain technology or Technical Data controlled under either the U.S. International Traffic in Arms Regulations or the U.S. Export Administration Regulations.</a:t>
            </a:r>
          </a:p>
        </p:txBody>
      </p:sp>
    </p:spTree>
    <p:extLst>
      <p:ext uri="{BB962C8B-B14F-4D97-AF65-F5344CB8AC3E}">
        <p14:creationId xmlns:p14="http://schemas.microsoft.com/office/powerpoint/2010/main" val="78362379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Hired DevOps Champion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3692" y="0"/>
            <a:ext cx="9217692" cy="6857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0713" y="6556917"/>
            <a:ext cx="4348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courtesy of Shutterstock.com, Image ID: 348067622, Copyright: </a:t>
            </a:r>
            <a:r>
              <a:rPr lang="en-US" sz="800" u="sng" dirty="0" err="1">
                <a:hlinkClick r:id="rId4"/>
              </a:rPr>
              <a:t>Bimbim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411646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Working Group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7232" y="0"/>
            <a:ext cx="10287001" cy="6858000"/>
          </a:xfrm>
        </p:spPr>
      </p:pic>
      <p:sp>
        <p:nvSpPr>
          <p:cNvPr id="9" name="Rectangle 8"/>
          <p:cNvSpPr/>
          <p:nvPr/>
        </p:nvSpPr>
        <p:spPr>
          <a:xfrm>
            <a:off x="623205" y="1264041"/>
            <a:ext cx="8520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 Working Group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0780" y="6523462"/>
            <a:ext cx="4449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Photo courtesy of Stocksnap.io under Creative Commons CC0 license.</a:t>
            </a:r>
          </a:p>
        </p:txBody>
      </p:sp>
    </p:spTree>
    <p:extLst>
      <p:ext uri="{BB962C8B-B14F-4D97-AF65-F5344CB8AC3E}">
        <p14:creationId xmlns:p14="http://schemas.microsoft.com/office/powerpoint/2010/main" val="10490115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Investment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6538" y="1041400"/>
            <a:ext cx="6099868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2415" y="1963288"/>
            <a:ext cx="607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 Investment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3512" y="6333893"/>
            <a:ext cx="3914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courtesy of unsplash.com licensed under Creative Commons CC0 license.</a:t>
            </a:r>
          </a:p>
        </p:txBody>
      </p:sp>
    </p:spTree>
    <p:extLst>
      <p:ext uri="{BB962C8B-B14F-4D97-AF65-F5344CB8AC3E}">
        <p14:creationId xmlns:p14="http://schemas.microsoft.com/office/powerpoint/2010/main" val="37226204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Involvement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62126" y="1156465"/>
            <a:ext cx="6455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outside the org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9405" y="6642556"/>
            <a:ext cx="3914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courtesy of unsplash.com licensed under Creative Commons CC0 license.</a:t>
            </a:r>
          </a:p>
        </p:txBody>
      </p:sp>
    </p:spTree>
    <p:extLst>
      <p:ext uri="{BB962C8B-B14F-4D97-AF65-F5344CB8AC3E}">
        <p14:creationId xmlns:p14="http://schemas.microsoft.com/office/powerpoint/2010/main" val="36939009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GPS OCX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6005" y="2538970"/>
            <a:ext cx="5506315" cy="149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63" y="2531325"/>
            <a:ext cx="4569999" cy="1557954"/>
          </a:xfrm>
          <a:prstGeom prst="rect">
            <a:avLst/>
          </a:prstGeom>
        </p:spPr>
      </p:pic>
      <p:pic>
        <p:nvPicPr>
          <p:cNvPr id="1026" name="Picture 2" descr="Some of the first signs of impending or developing storms are captured for NOAA by a revolutionary Raytheon instrument — the Visible Infrared Imaging Radiometer Suite (VIIRS). VIIRS and its companion instruments collect photons in space — the first step in forecasting the weather. Image courtesy of NOAA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5891" y="849605"/>
            <a:ext cx="2520763" cy="168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ytheon&amp;rsquo;s Exoatomospheric Kill Vehicle (EKV) is the intercept component of the Ground Based Interceptor (GBI)  (&lt;a href=http://www.raytheon.com/rtnwcm/groups/gallery/documents/digitalasset/rtn_180408.jpg target=_blank&gt;Download High Res Photo&lt;/a&gt;)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56977" y="857252"/>
            <a:ext cx="2705683" cy="16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GASUS Tactical ESM/ELINT Systems.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6193" y="849605"/>
            <a:ext cx="2882949" cy="168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SM-3&amp;reg; interceptor, shown here in this illustration, is the world&amp;rsquo;s only ballistic missile killer deployable on land or at sea (&lt;a href=http://www.raytheon.com/news/rtnwcm/groups/gallery/documents/image/missile_def_global_lead_img_lg.jpg target=_blank&gt;Download High Res Photo&lt;/a&gt;)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7942" y="857250"/>
            <a:ext cx="2520764" cy="168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 Upgraded Early Warning Radar (UEWR) is part of a global network of radars that warns about missile launches that take place thousands of miles away. (&lt;a href=http://www.raytheon.com/rtnwcm/groups/corporate/documents/image/rtn_328238.jpg target=_blank&gt;Download High Res Photo&lt;/a&gt;)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2269" y="2503026"/>
            <a:ext cx="2076873" cy="155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2995" y="2531325"/>
            <a:ext cx="2189853" cy="15671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64" y="4040777"/>
            <a:ext cx="9144000" cy="19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038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in the Commercial World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6463" y="1767185"/>
            <a:ext cx="5756704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Org +</a:t>
            </a:r>
          </a:p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Operations Org =</a:t>
            </a:r>
          </a:p>
          <a:p>
            <a:pPr algn="ctr"/>
            <a:r>
              <a:rPr lang="en-US" sz="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24248519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in the Commercial World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0546" y="1767185"/>
            <a:ext cx="5668539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Org</a:t>
            </a:r>
          </a:p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Security Org </a:t>
            </a:r>
          </a:p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Operations Org =</a:t>
            </a:r>
          </a:p>
          <a:p>
            <a:pPr algn="ctr"/>
            <a:r>
              <a:rPr lang="en-US" sz="5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DevSecOps</a:t>
            </a:r>
            <a:endParaRPr lang="en-US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8599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at Raytheon</a:t>
            </a:r>
          </a:p>
        </p:txBody>
      </p:sp>
      <p:sp>
        <p:nvSpPr>
          <p:cNvPr id="7" name="Rectangle 6"/>
          <p:cNvSpPr/>
          <p:nvPr/>
        </p:nvSpPr>
        <p:spPr>
          <a:xfrm>
            <a:off x="-182880" y="1057274"/>
            <a:ext cx="957072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</a:t>
            </a:r>
            <a:r>
              <a:rPr lang="en-US" sz="5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</a:t>
            </a:r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Org</a:t>
            </a:r>
            <a:endParaRPr lang="en-US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Security Org </a:t>
            </a:r>
          </a:p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Hardware + Infrastructure + Software + Integration +</a:t>
            </a:r>
          </a:p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+ CM+ Operations=</a:t>
            </a:r>
          </a:p>
          <a:p>
            <a:pPr algn="ctr"/>
            <a:r>
              <a:rPr lang="en-US" sz="5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</a:t>
            </a:r>
            <a:r>
              <a:rPr lang="en-US" sz="50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SecHWInfSWIntTestCMOps</a:t>
            </a:r>
            <a:endParaRPr lang="en-US" sz="5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63892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84217" y="0"/>
            <a:ext cx="11472473" cy="6858000"/>
          </a:xfrm>
        </p:spPr>
      </p:pic>
      <p:sp>
        <p:nvSpPr>
          <p:cNvPr id="9" name="Rectangle 8"/>
          <p:cNvSpPr/>
          <p:nvPr/>
        </p:nvSpPr>
        <p:spPr>
          <a:xfrm>
            <a:off x="1985576" y="0"/>
            <a:ext cx="538801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Bridges Until </a:t>
            </a:r>
          </a:p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Silos Eliminated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8637" y="6467707"/>
            <a:ext cx="4449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courtesy of Stocksnap.io under Creative Commons CC0 license.</a:t>
            </a:r>
          </a:p>
        </p:txBody>
      </p:sp>
    </p:spTree>
    <p:extLst>
      <p:ext uri="{BB962C8B-B14F-4D97-AF65-F5344CB8AC3E}">
        <p14:creationId xmlns:p14="http://schemas.microsoft.com/office/powerpoint/2010/main" val="38357638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7" y="1039813"/>
            <a:ext cx="6202899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5117" y="17929"/>
            <a:ext cx="10354234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45585" y="1120606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Mentoring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6429" y="6545766"/>
            <a:ext cx="5285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under CC0 license, courtesy of https://www.pexels.com/photo/people-office-team-collaboration-7075/</a:t>
            </a:r>
          </a:p>
        </p:txBody>
      </p:sp>
    </p:spTree>
    <p:extLst>
      <p:ext uri="{BB962C8B-B14F-4D97-AF65-F5344CB8AC3E}">
        <p14:creationId xmlns:p14="http://schemas.microsoft.com/office/powerpoint/2010/main" val="6148095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Meetings – small group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7" y="1039813"/>
            <a:ext cx="5494561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88141" y="-52256"/>
            <a:ext cx="11367247" cy="6910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8378" y="833735"/>
            <a:ext cx="7674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Communicate the Vision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3356" y="6311590"/>
            <a:ext cx="5932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courtesy of Shutterstock.com, copyright: Rawpixel.com, Image ID: 378592738</a:t>
            </a:r>
          </a:p>
        </p:txBody>
      </p:sp>
    </p:spTree>
    <p:extLst>
      <p:ext uri="{BB962C8B-B14F-4D97-AF65-F5344CB8AC3E}">
        <p14:creationId xmlns:p14="http://schemas.microsoft.com/office/powerpoint/2010/main" val="26475306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1039813"/>
            <a:ext cx="5571834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71500" y="0"/>
            <a:ext cx="97155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42999" y="1246112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Study Groups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1056" y="6423102"/>
            <a:ext cx="4449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courtesy of Stocksnap.io under Creative Commons CC0 license.</a:t>
            </a:r>
          </a:p>
        </p:txBody>
      </p:sp>
    </p:spTree>
    <p:extLst>
      <p:ext uri="{BB962C8B-B14F-4D97-AF65-F5344CB8AC3E}">
        <p14:creationId xmlns:p14="http://schemas.microsoft.com/office/powerpoint/2010/main" val="29471873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rp_Template_External">
  <a:themeElements>
    <a:clrScheme name="Raytheon">
      <a:dk1>
        <a:srgbClr val="000000"/>
      </a:dk1>
      <a:lt1>
        <a:srgbClr val="FFFFFF"/>
      </a:lt1>
      <a:dk2>
        <a:srgbClr val="000000"/>
      </a:dk2>
      <a:lt2>
        <a:srgbClr val="B5B5B5"/>
      </a:lt2>
      <a:accent1>
        <a:srgbClr val="95A289"/>
      </a:accent1>
      <a:accent2>
        <a:srgbClr val="DAD9AD"/>
      </a:accent2>
      <a:accent3>
        <a:srgbClr val="7C96A1"/>
      </a:accent3>
      <a:accent4>
        <a:srgbClr val="CE1126"/>
      </a:accent4>
      <a:accent5>
        <a:srgbClr val="AC9F89"/>
      </a:accent5>
      <a:accent6>
        <a:srgbClr val="666465"/>
      </a:accent6>
      <a:hlink>
        <a:srgbClr val="7C96A1"/>
      </a:hlink>
      <a:folHlink>
        <a:srgbClr val="666465"/>
      </a:folHlink>
    </a:clrScheme>
    <a:fontScheme name="Raytheo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5B5B5"/>
        </a:solidFill>
        <a:ln w="12700" algn="ctr">
          <a:noFill/>
          <a:miter lim="800000"/>
          <a:headEnd/>
          <a:tailEnd/>
        </a:ln>
      </a:spPr>
      <a:bodyPr wrap="none" anchor="ctr"/>
      <a:lstStyle>
        <a:defPPr>
          <a:defRPr dirty="0" err="1" smtClean="0"/>
        </a:defPPr>
      </a:lstStyle>
    </a:spDef>
    <a:lnDef>
      <a:spPr>
        <a:ln w="12700">
          <a:solidFill>
            <a:srgbClr val="B5B5B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rp_External_Template2016_16x9" id="{69A1D52C-DA7F-47B8-8DB2-918B5C480E83}" vid="{215DED4F-E773-4FC7-A79B-EBB15D5F65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 Years of Technical Debt</Template>
  <TotalTime>9313</TotalTime>
  <Words>986</Words>
  <Application>Microsoft Macintosh PowerPoint</Application>
  <PresentationFormat>On-screen Show (4:3)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Corp_Template_External</vt:lpstr>
      <vt:lpstr>New Methods Require New Skills</vt:lpstr>
      <vt:lpstr>PowerPoint Presentation</vt:lpstr>
      <vt:lpstr>DevOps in the Commercial World</vt:lpstr>
      <vt:lpstr>DevOps in the Commercial World</vt:lpstr>
      <vt:lpstr>DevOps at Raytheon</vt:lpstr>
      <vt:lpstr>PowerPoint Presentation</vt:lpstr>
      <vt:lpstr>Mentoring</vt:lpstr>
      <vt:lpstr>Developer Meetings – small group </vt:lpstr>
      <vt:lpstr>Study Groups</vt:lpstr>
      <vt:lpstr>Hired DevOps Champion</vt:lpstr>
      <vt:lpstr>Technology Working Group</vt:lpstr>
      <vt:lpstr>Corporate Investment</vt:lpstr>
      <vt:lpstr>External Involvement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Event Name</dc:subject>
  <dc:creator>Terri L Potts</dc:creator>
  <cp:keywords>Raytheon</cp:keywords>
  <dc:description>Template: Mark Johnson, Silver Fox Productions
Formatting:
Event Date:
Event Location:
Audience Type: Internal</dc:description>
  <cp:lastModifiedBy>Alex Broderick-Forster</cp:lastModifiedBy>
  <cp:revision>25</cp:revision>
  <dcterms:created xsi:type="dcterms:W3CDTF">2016-08-04T00:57:11Z</dcterms:created>
  <dcterms:modified xsi:type="dcterms:W3CDTF">2021-05-07T11:14:22Z</dcterms:modified>
  <cp:contentStatus>Elisa French reference number for this Export Review is 2016-008-CON</cp:contentStatus>
</cp:coreProperties>
</file>