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49" r:id="rId3"/>
    <p:sldId id="458" r:id="rId4"/>
    <p:sldId id="457" r:id="rId5"/>
    <p:sldId id="453" r:id="rId6"/>
    <p:sldId id="454" r:id="rId7"/>
    <p:sldId id="448" r:id="rId8"/>
    <p:sldId id="459" r:id="rId9"/>
    <p:sldId id="450" r:id="rId10"/>
    <p:sldId id="455" r:id="rId11"/>
    <p:sldId id="451" r:id="rId12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  <p15:guide id="16" orient="horz" pos="3038">
          <p15:clr>
            <a:srgbClr val="A4A3A4"/>
          </p15:clr>
        </p15:guide>
        <p15:guide id="17" orient="horz" pos="675">
          <p15:clr>
            <a:srgbClr val="A4A3A4"/>
          </p15:clr>
        </p15:guide>
        <p15:guide id="18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vigail Ofer" initials="A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A1E7"/>
    <a:srgbClr val="F3F3FF"/>
    <a:srgbClr val="DEDEDE"/>
    <a:srgbClr val="666666"/>
    <a:srgbClr val="48484A"/>
    <a:srgbClr val="333333"/>
    <a:srgbClr val="1BC4B8"/>
    <a:srgbClr val="FF7E00"/>
    <a:srgbClr val="90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187" autoAdjust="0"/>
    <p:restoredTop sz="88043" autoAdjust="0"/>
  </p:normalViewPr>
  <p:slideViewPr>
    <p:cSldViewPr snapToObjects="1" showGuides="1">
      <p:cViewPr varScale="1">
        <p:scale>
          <a:sx n="133" d="100"/>
          <a:sy n="133" d="100"/>
        </p:scale>
        <p:origin x="600" y="48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  <p:guide orient="horz" pos="3038"/>
        <p:guide orient="horz" pos="675"/>
        <p:guide pos="3812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4" d="100"/>
          <a:sy n="174" d="100"/>
        </p:scale>
        <p:origin x="-738" y="-94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© Electric Cloud  |  www.electriccloud.com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grpSp>
        <p:nvGrpSpPr>
          <p:cNvPr id="28" name="Gruppieren 27"/>
          <p:cNvGrpSpPr/>
          <p:nvPr/>
        </p:nvGrpSpPr>
        <p:grpSpPr bwMode="gray">
          <a:xfrm>
            <a:off x="4736503" y="0"/>
            <a:ext cx="469508" cy="428799"/>
            <a:chOff x="4632659" y="-1"/>
            <a:chExt cx="640005" cy="640004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4632659" y="-1"/>
              <a:ext cx="640005" cy="640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gray">
            <a:xfrm>
              <a:off x="4695644" y="398224"/>
              <a:ext cx="124615" cy="164572"/>
            </a:xfrm>
            <a:custGeom>
              <a:avLst/>
              <a:gdLst>
                <a:gd name="T0" fmla="*/ 78 w 78"/>
                <a:gd name="T1" fmla="*/ 21 h 103"/>
                <a:gd name="T2" fmla="*/ 52 w 78"/>
                <a:gd name="T3" fmla="*/ 12 h 103"/>
                <a:gd name="T4" fmla="*/ 13 w 78"/>
                <a:gd name="T5" fmla="*/ 52 h 103"/>
                <a:gd name="T6" fmla="*/ 51 w 78"/>
                <a:gd name="T7" fmla="*/ 92 h 103"/>
                <a:gd name="T8" fmla="*/ 78 w 78"/>
                <a:gd name="T9" fmla="*/ 82 h 103"/>
                <a:gd name="T10" fmla="*/ 78 w 78"/>
                <a:gd name="T11" fmla="*/ 96 h 103"/>
                <a:gd name="T12" fmla="*/ 52 w 78"/>
                <a:gd name="T13" fmla="*/ 103 h 103"/>
                <a:gd name="T14" fmla="*/ 0 w 78"/>
                <a:gd name="T15" fmla="*/ 52 h 103"/>
                <a:gd name="T16" fmla="*/ 53 w 78"/>
                <a:gd name="T17" fmla="*/ 0 h 103"/>
                <a:gd name="T18" fmla="*/ 78 w 78"/>
                <a:gd name="T19" fmla="*/ 7 h 103"/>
                <a:gd name="T20" fmla="*/ 78 w 78"/>
                <a:gd name="T21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03">
                  <a:moveTo>
                    <a:pt x="78" y="21"/>
                  </a:moveTo>
                  <a:cubicBezTo>
                    <a:pt x="70" y="15"/>
                    <a:pt x="61" y="12"/>
                    <a:pt x="52" y="12"/>
                  </a:cubicBezTo>
                  <a:cubicBezTo>
                    <a:pt x="29" y="12"/>
                    <a:pt x="13" y="30"/>
                    <a:pt x="13" y="52"/>
                  </a:cubicBezTo>
                  <a:cubicBezTo>
                    <a:pt x="13" y="73"/>
                    <a:pt x="29" y="92"/>
                    <a:pt x="51" y="92"/>
                  </a:cubicBezTo>
                  <a:cubicBezTo>
                    <a:pt x="61" y="92"/>
                    <a:pt x="70" y="88"/>
                    <a:pt x="78" y="82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0" y="101"/>
                    <a:pt x="60" y="103"/>
                    <a:pt x="52" y="103"/>
                  </a:cubicBezTo>
                  <a:cubicBezTo>
                    <a:pt x="24" y="103"/>
                    <a:pt x="0" y="81"/>
                    <a:pt x="0" y="52"/>
                  </a:cubicBezTo>
                  <a:cubicBezTo>
                    <a:pt x="0" y="23"/>
                    <a:pt x="24" y="0"/>
                    <a:pt x="53" y="0"/>
                  </a:cubicBezTo>
                  <a:cubicBezTo>
                    <a:pt x="61" y="0"/>
                    <a:pt x="70" y="3"/>
                    <a:pt x="78" y="7"/>
                  </a:cubicBezTo>
                  <a:lnTo>
                    <a:pt x="7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gray">
            <a:xfrm>
              <a:off x="4831094" y="459177"/>
              <a:ext cx="100911" cy="103620"/>
            </a:xfrm>
            <a:custGeom>
              <a:avLst/>
              <a:gdLst>
                <a:gd name="T0" fmla="*/ 63 w 63"/>
                <a:gd name="T1" fmla="*/ 63 h 65"/>
                <a:gd name="T2" fmla="*/ 51 w 63"/>
                <a:gd name="T3" fmla="*/ 63 h 65"/>
                <a:gd name="T4" fmla="*/ 51 w 63"/>
                <a:gd name="T5" fmla="*/ 53 h 65"/>
                <a:gd name="T6" fmla="*/ 50 w 63"/>
                <a:gd name="T7" fmla="*/ 53 h 65"/>
                <a:gd name="T8" fmla="*/ 30 w 63"/>
                <a:gd name="T9" fmla="*/ 65 h 65"/>
                <a:gd name="T10" fmla="*/ 0 w 63"/>
                <a:gd name="T11" fmla="*/ 32 h 65"/>
                <a:gd name="T12" fmla="*/ 29 w 63"/>
                <a:gd name="T13" fmla="*/ 0 h 65"/>
                <a:gd name="T14" fmla="*/ 50 w 63"/>
                <a:gd name="T15" fmla="*/ 12 h 65"/>
                <a:gd name="T16" fmla="*/ 51 w 63"/>
                <a:gd name="T17" fmla="*/ 12 h 65"/>
                <a:gd name="T18" fmla="*/ 51 w 63"/>
                <a:gd name="T19" fmla="*/ 2 h 65"/>
                <a:gd name="T20" fmla="*/ 63 w 63"/>
                <a:gd name="T21" fmla="*/ 2 h 65"/>
                <a:gd name="T22" fmla="*/ 63 w 63"/>
                <a:gd name="T23" fmla="*/ 63 h 65"/>
                <a:gd name="T24" fmla="*/ 51 w 63"/>
                <a:gd name="T25" fmla="*/ 32 h 65"/>
                <a:gd name="T26" fmla="*/ 32 w 63"/>
                <a:gd name="T27" fmla="*/ 10 h 65"/>
                <a:gd name="T28" fmla="*/ 12 w 63"/>
                <a:gd name="T29" fmla="*/ 32 h 65"/>
                <a:gd name="T30" fmla="*/ 32 w 63"/>
                <a:gd name="T31" fmla="*/ 55 h 65"/>
                <a:gd name="T32" fmla="*/ 51 w 63"/>
                <a:gd name="T3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5">
                  <a:moveTo>
                    <a:pt x="63" y="63"/>
                  </a:moveTo>
                  <a:cubicBezTo>
                    <a:pt x="51" y="63"/>
                    <a:pt x="51" y="63"/>
                    <a:pt x="51" y="6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6" y="60"/>
                    <a:pt x="38" y="65"/>
                    <a:pt x="30" y="65"/>
                  </a:cubicBezTo>
                  <a:cubicBezTo>
                    <a:pt x="11" y="65"/>
                    <a:pt x="0" y="50"/>
                    <a:pt x="0" y="32"/>
                  </a:cubicBezTo>
                  <a:cubicBezTo>
                    <a:pt x="0" y="15"/>
                    <a:pt x="12" y="0"/>
                    <a:pt x="29" y="0"/>
                  </a:cubicBezTo>
                  <a:cubicBezTo>
                    <a:pt x="38" y="0"/>
                    <a:pt x="46" y="5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2"/>
                    <a:pt x="63" y="2"/>
                    <a:pt x="63" y="2"/>
                  </a:cubicBezTo>
                  <a:lnTo>
                    <a:pt x="63" y="63"/>
                  </a:lnTo>
                  <a:close/>
                  <a:moveTo>
                    <a:pt x="51" y="32"/>
                  </a:moveTo>
                  <a:cubicBezTo>
                    <a:pt x="51" y="21"/>
                    <a:pt x="44" y="10"/>
                    <a:pt x="32" y="10"/>
                  </a:cubicBezTo>
                  <a:cubicBezTo>
                    <a:pt x="19" y="10"/>
                    <a:pt x="12" y="21"/>
                    <a:pt x="12" y="32"/>
                  </a:cubicBezTo>
                  <a:cubicBezTo>
                    <a:pt x="12" y="44"/>
                    <a:pt x="19" y="55"/>
                    <a:pt x="32" y="55"/>
                  </a:cubicBezTo>
                  <a:cubicBezTo>
                    <a:pt x="44" y="55"/>
                    <a:pt x="51" y="44"/>
                    <a:pt x="5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4954355" y="459177"/>
              <a:ext cx="83302" cy="100911"/>
            </a:xfrm>
            <a:custGeom>
              <a:avLst/>
              <a:gdLst>
                <a:gd name="T0" fmla="*/ 12 w 52"/>
                <a:gd name="T1" fmla="*/ 10 h 63"/>
                <a:gd name="T2" fmla="*/ 12 w 52"/>
                <a:gd name="T3" fmla="*/ 10 h 63"/>
                <a:gd name="T4" fmla="*/ 31 w 52"/>
                <a:gd name="T5" fmla="*/ 0 h 63"/>
                <a:gd name="T6" fmla="*/ 52 w 52"/>
                <a:gd name="T7" fmla="*/ 27 h 63"/>
                <a:gd name="T8" fmla="*/ 52 w 52"/>
                <a:gd name="T9" fmla="*/ 63 h 63"/>
                <a:gd name="T10" fmla="*/ 40 w 52"/>
                <a:gd name="T11" fmla="*/ 63 h 63"/>
                <a:gd name="T12" fmla="*/ 40 w 52"/>
                <a:gd name="T13" fmla="*/ 28 h 63"/>
                <a:gd name="T14" fmla="*/ 27 w 52"/>
                <a:gd name="T15" fmla="*/ 10 h 63"/>
                <a:gd name="T16" fmla="*/ 12 w 52"/>
                <a:gd name="T17" fmla="*/ 35 h 63"/>
                <a:gd name="T18" fmla="*/ 12 w 52"/>
                <a:gd name="T19" fmla="*/ 63 h 63"/>
                <a:gd name="T20" fmla="*/ 0 w 52"/>
                <a:gd name="T21" fmla="*/ 63 h 63"/>
                <a:gd name="T22" fmla="*/ 0 w 52"/>
                <a:gd name="T23" fmla="*/ 2 h 63"/>
                <a:gd name="T24" fmla="*/ 12 w 52"/>
                <a:gd name="T25" fmla="*/ 2 h 63"/>
                <a:gd name="T26" fmla="*/ 12 w 52"/>
                <a:gd name="T27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3">
                  <a:moveTo>
                    <a:pt x="12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6" y="4"/>
                    <a:pt x="23" y="0"/>
                    <a:pt x="31" y="0"/>
                  </a:cubicBezTo>
                  <a:cubicBezTo>
                    <a:pt x="48" y="0"/>
                    <a:pt x="52" y="12"/>
                    <a:pt x="52" y="27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8"/>
                    <a:pt x="39" y="10"/>
                    <a:pt x="27" y="10"/>
                  </a:cubicBezTo>
                  <a:cubicBezTo>
                    <a:pt x="12" y="10"/>
                    <a:pt x="12" y="24"/>
                    <a:pt x="12" y="35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gray">
            <a:xfrm>
              <a:off x="5051879" y="423960"/>
              <a:ext cx="51471" cy="136128"/>
            </a:xfrm>
            <a:custGeom>
              <a:avLst/>
              <a:gdLst>
                <a:gd name="T0" fmla="*/ 47 w 76"/>
                <a:gd name="T1" fmla="*/ 201 h 201"/>
                <a:gd name="T2" fmla="*/ 19 w 76"/>
                <a:gd name="T3" fmla="*/ 201 h 201"/>
                <a:gd name="T4" fmla="*/ 19 w 76"/>
                <a:gd name="T5" fmla="*/ 83 h 201"/>
                <a:gd name="T6" fmla="*/ 0 w 76"/>
                <a:gd name="T7" fmla="*/ 83 h 201"/>
                <a:gd name="T8" fmla="*/ 0 w 76"/>
                <a:gd name="T9" fmla="*/ 57 h 201"/>
                <a:gd name="T10" fmla="*/ 19 w 76"/>
                <a:gd name="T11" fmla="*/ 57 h 201"/>
                <a:gd name="T12" fmla="*/ 19 w 76"/>
                <a:gd name="T13" fmla="*/ 0 h 201"/>
                <a:gd name="T14" fmla="*/ 47 w 76"/>
                <a:gd name="T15" fmla="*/ 0 h 201"/>
                <a:gd name="T16" fmla="*/ 47 w 76"/>
                <a:gd name="T17" fmla="*/ 57 h 201"/>
                <a:gd name="T18" fmla="*/ 76 w 76"/>
                <a:gd name="T19" fmla="*/ 57 h 201"/>
                <a:gd name="T20" fmla="*/ 76 w 76"/>
                <a:gd name="T21" fmla="*/ 83 h 201"/>
                <a:gd name="T22" fmla="*/ 47 w 76"/>
                <a:gd name="T23" fmla="*/ 83 h 201"/>
                <a:gd name="T24" fmla="*/ 47 w 76"/>
                <a:gd name="T2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201">
                  <a:moveTo>
                    <a:pt x="47" y="201"/>
                  </a:moveTo>
                  <a:lnTo>
                    <a:pt x="19" y="201"/>
                  </a:lnTo>
                  <a:lnTo>
                    <a:pt x="19" y="83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0"/>
                  </a:lnTo>
                  <a:lnTo>
                    <a:pt x="47" y="0"/>
                  </a:lnTo>
                  <a:lnTo>
                    <a:pt x="47" y="57"/>
                  </a:lnTo>
                  <a:lnTo>
                    <a:pt x="76" y="57"/>
                  </a:lnTo>
                  <a:lnTo>
                    <a:pt x="76" y="83"/>
                  </a:lnTo>
                  <a:lnTo>
                    <a:pt x="47" y="83"/>
                  </a:lnTo>
                  <a:lnTo>
                    <a:pt x="4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gray">
            <a:xfrm>
              <a:off x="5104705" y="459177"/>
              <a:ext cx="105652" cy="103620"/>
            </a:xfrm>
            <a:custGeom>
              <a:avLst/>
              <a:gdLst>
                <a:gd name="T0" fmla="*/ 66 w 66"/>
                <a:gd name="T1" fmla="*/ 33 h 65"/>
                <a:gd name="T2" fmla="*/ 33 w 66"/>
                <a:gd name="T3" fmla="*/ 65 h 65"/>
                <a:gd name="T4" fmla="*/ 0 w 66"/>
                <a:gd name="T5" fmla="*/ 33 h 65"/>
                <a:gd name="T6" fmla="*/ 33 w 66"/>
                <a:gd name="T7" fmla="*/ 0 h 65"/>
                <a:gd name="T8" fmla="*/ 66 w 66"/>
                <a:gd name="T9" fmla="*/ 33 h 65"/>
                <a:gd name="T10" fmla="*/ 12 w 66"/>
                <a:gd name="T11" fmla="*/ 33 h 65"/>
                <a:gd name="T12" fmla="*/ 33 w 66"/>
                <a:gd name="T13" fmla="*/ 54 h 65"/>
                <a:gd name="T14" fmla="*/ 54 w 66"/>
                <a:gd name="T15" fmla="*/ 33 h 65"/>
                <a:gd name="T16" fmla="*/ 33 w 66"/>
                <a:gd name="T17" fmla="*/ 11 h 65"/>
                <a:gd name="T18" fmla="*/ 12 w 66"/>
                <a:gd name="T1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66" y="33"/>
                  </a:moveTo>
                  <a:cubicBezTo>
                    <a:pt x="66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close/>
                  <a:moveTo>
                    <a:pt x="12" y="33"/>
                  </a:moveTo>
                  <a:cubicBezTo>
                    <a:pt x="12" y="44"/>
                    <a:pt x="21" y="54"/>
                    <a:pt x="33" y="54"/>
                  </a:cubicBezTo>
                  <a:cubicBezTo>
                    <a:pt x="45" y="54"/>
                    <a:pt x="54" y="44"/>
                    <a:pt x="54" y="33"/>
                  </a:cubicBezTo>
                  <a:cubicBezTo>
                    <a:pt x="54" y="21"/>
                    <a:pt x="45" y="11"/>
                    <a:pt x="33" y="11"/>
                  </a:cubicBezTo>
                  <a:cubicBezTo>
                    <a:pt x="21" y="11"/>
                    <a:pt x="12" y="21"/>
                    <a:pt x="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>
            <a:off x="1454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7482" y="5087912"/>
            <a:ext cx="5393093" cy="140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© Electric Cloud  |  www.electriccloud.com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849313"/>
            <a:ext cx="3286544" cy="40576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</a:t>
            </a:r>
          </a:p>
          <a:p>
            <a:pPr lvl="6"/>
            <a:r>
              <a:rPr lang="de-DE" dirty="0"/>
              <a:t>Siebte</a:t>
            </a:r>
          </a:p>
          <a:p>
            <a:pPr lvl="7"/>
            <a:r>
              <a:rPr lang="de-DE" dirty="0"/>
              <a:t>Achte</a:t>
            </a:r>
          </a:p>
          <a:p>
            <a:pPr lvl="8"/>
            <a:r>
              <a:rPr lang="de-DE" dirty="0"/>
              <a:t>Neunte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 flipH="1">
            <a:off x="112310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27" name="Gruppieren 26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24" name="Gerade Verbindung 23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29" name="Gerade Verbindung 28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33" name="Gerade Verbindung 3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39" name="Gerade Verbindung 3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417513" y="863600"/>
            <a:ext cx="7164388" cy="403066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10287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/>
          </a:p>
        </p:txBody>
      </p:sp>
      <p:sp>
        <p:nvSpPr>
          <p:cNvPr id="5" name="Rectangle 4"/>
          <p:cNvSpPr/>
          <p:nvPr/>
        </p:nvSpPr>
        <p:spPr>
          <a:xfrm>
            <a:off x="232698" y="4933950"/>
            <a:ext cx="28915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>
                <a:solidFill>
                  <a:schemeClr val="bg2"/>
                </a:solidFill>
              </a:rPr>
              <a:t>cloud.com</a:t>
            </a:r>
            <a:r>
              <a:rPr lang="en-US" sz="608" dirty="0">
                <a:solidFill>
                  <a:schemeClr val="bg2"/>
                </a:solidFill>
              </a:rPr>
              <a:t> </a:t>
            </a:r>
            <a:r>
              <a:rPr lang="en-US" sz="608" baseline="0" dirty="0">
                <a:solidFill>
                  <a:schemeClr val="bg2"/>
                </a:solidFill>
              </a:rPr>
              <a:t> |  @</a:t>
            </a:r>
            <a:r>
              <a:rPr lang="en-US" sz="608" baseline="0" dirty="0" err="1">
                <a:solidFill>
                  <a:schemeClr val="bg2"/>
                </a:solidFill>
              </a:rPr>
              <a:t>electriccloud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ic-cloud/PluginLite" TargetMode="External"/><Relationship Id="rId2" Type="http://schemas.openxmlformats.org/officeDocument/2006/relationships/hyperlink" Target="https://github.com/electric-cloud/Patterns/tree/master/LightningTalks/UsingDSLwithPlugin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ic-cloud.com/blog/2016/03/getting-groovy-with-it-get-started-with-electricflow-dsl-in-1-ho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electric-cloud/PluginBuild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electric-cloud/PluginL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000" dirty="0"/>
              <a:t>Using DSL to plug-in </a:t>
            </a:r>
            <a:br>
              <a:rPr lang="en-US" sz="4000" dirty="0"/>
            </a:br>
            <a:r>
              <a:rPr lang="en-US" sz="4000" dirty="0"/>
              <a:t>your existing scripts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655638" y="3787247"/>
            <a:ext cx="8137526" cy="460903"/>
          </a:xfrm>
          <a:prstGeom prst="rect">
            <a:avLst/>
          </a:prstGeom>
        </p:spPr>
        <p:txBody>
          <a:bodyPr anchor="b"/>
          <a:lstStyle>
            <a:lvl1pPr algn="ctr" defTabSz="61722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45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Urvashi Singh |  Lead Architect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usingh@electric-cloud.com</a:t>
            </a:r>
          </a:p>
        </p:txBody>
      </p:sp>
    </p:spTree>
    <p:extLst>
      <p:ext uri="{BB962C8B-B14F-4D97-AF65-F5344CB8AC3E}">
        <p14:creationId xmlns:p14="http://schemas.microsoft.com/office/powerpoint/2010/main" val="251554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en-US" dirty="0"/>
              <a:t>DSL with </a:t>
            </a:r>
            <a:r>
              <a:rPr lang="en-US" dirty="0" err="1"/>
              <a:t>plugins</a:t>
            </a:r>
            <a:r>
              <a:rPr lang="en-US" dirty="0"/>
              <a:t> make it easy to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leverage external tools and scripts as part of </a:t>
            </a:r>
            <a:r>
              <a:rPr lang="en-US" dirty="0" err="1"/>
              <a:t>ElectricFlow’s</a:t>
            </a:r>
            <a:r>
              <a:rPr lang="en-US" dirty="0"/>
              <a:t> release orchestration and automation processes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Allow you to get started quickly with building your own </a:t>
            </a:r>
            <a:r>
              <a:rPr lang="en-US" dirty="0" err="1"/>
              <a:t>plugin</a:t>
            </a:r>
            <a:r>
              <a:rPr lang="en-US" dirty="0"/>
              <a:t> (BYOP)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Using DSL to plug-in your scripts</a:t>
            </a:r>
          </a:p>
          <a:p>
            <a:r>
              <a:rPr lang="en-US" sz="1400" dirty="0">
                <a:hlinkClick r:id="rId2"/>
              </a:rPr>
              <a:t>https://github.com/electric-cloud/Patterns/tree/master/LightningTalks/PluginWizard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Getting started with </a:t>
            </a:r>
            <a:r>
              <a:rPr lang="en-US" sz="1400" dirty="0" err="1"/>
              <a:t>plugins</a:t>
            </a:r>
            <a:r>
              <a:rPr lang="en-US" sz="1400" dirty="0"/>
              <a:t> using </a:t>
            </a:r>
            <a:r>
              <a:rPr lang="en-US" sz="1400" dirty="0" err="1"/>
              <a:t>Plugin</a:t>
            </a:r>
            <a:r>
              <a:rPr lang="en-US" sz="1400" dirty="0"/>
              <a:t> Wizard</a:t>
            </a:r>
          </a:p>
          <a:p>
            <a:pPr marL="342900" indent="-342900"/>
            <a:r>
              <a:rPr lang="en-US" sz="1400" dirty="0">
                <a:hlinkClick r:id="rId3"/>
              </a:rPr>
              <a:t>https://github.com/electric-cloud/PluginWizard</a:t>
            </a:r>
          </a:p>
          <a:p>
            <a:endParaRPr lang="en-US" sz="1400" dirty="0"/>
          </a:p>
          <a:p>
            <a:pPr marL="342900" indent="-342900"/>
            <a:r>
              <a:rPr lang="en-US" sz="1400" dirty="0"/>
              <a:t>Webinar: Get Started with ElectricFlow DSL in 1 Hour!</a:t>
            </a:r>
          </a:p>
          <a:p>
            <a:pPr marL="342900" indent="-342900"/>
            <a:r>
              <a:rPr lang="en-US" sz="1400" u="sng" dirty="0">
                <a:hlinkClick r:id="rId4"/>
              </a:rPr>
              <a:t>http://electric-cloud.com/blog/2016/03/getting-groovy-with-it-get-started-with-electricflow-dsl-in-1-hour</a:t>
            </a:r>
            <a:endParaRPr lang="en-US" sz="1400" dirty="0"/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1400" dirty="0"/>
              <a:t>ElectricFlow DSL documentation</a:t>
            </a:r>
          </a:p>
          <a:p>
            <a:pPr marL="342900" indent="-342900"/>
            <a:r>
              <a:rPr lang="en-US" sz="1400" dirty="0">
                <a:hlinkClick r:id="rId3"/>
              </a:rPr>
              <a:t>http://docs.electric-cloud.com/eflow_doc/7_0/API/HTML/APIflowHTML.htm#dsl/dslabout.htm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304800" y="1047751"/>
            <a:ext cx="8839200" cy="53339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Franklin Gothic Book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95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Incorporate your existing automation scripts into the application delivery pipeline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145506"/>
            <a:ext cx="4094911" cy="23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Leverage scripts you already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556" y="1595438"/>
            <a:ext cx="12811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4953000" y="2783681"/>
            <a:ext cx="3810000" cy="16930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 and deploy scripts with no special setup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799" y="1335882"/>
            <a:ext cx="162052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b="1" dirty="0"/>
              <a:t>plugin</a:t>
            </a:r>
            <a:r>
              <a:rPr lang="en-US" dirty="0"/>
              <a:t> using </a:t>
            </a:r>
            <a:r>
              <a:rPr lang="en-US" b="1" dirty="0"/>
              <a:t>DSL</a:t>
            </a:r>
            <a:r>
              <a:rPr lang="en-US" dirty="0"/>
              <a:t> that wraps your existing script</a:t>
            </a:r>
          </a:p>
        </p:txBody>
      </p:sp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chemeClr val="bg2"/>
                </a:solidFill>
                <a:sym typeface="Arial"/>
              </a:rPr>
              <a:t>ElectricFlow DSL is an </a:t>
            </a:r>
            <a:r>
              <a:rPr lang="en" b="1" dirty="0">
                <a:solidFill>
                  <a:schemeClr val="bg2"/>
                </a:solidFill>
                <a:sym typeface="Arial"/>
              </a:rPr>
              <a:t>intuitive</a:t>
            </a:r>
            <a:r>
              <a:rPr lang="en" dirty="0">
                <a:solidFill>
                  <a:schemeClr val="bg2"/>
                </a:solidFill>
                <a:sym typeface="Arial"/>
              </a:rPr>
              <a:t>, and </a:t>
            </a:r>
            <a:r>
              <a:rPr lang="en" b="1" dirty="0">
                <a:solidFill>
                  <a:schemeClr val="bg2"/>
                </a:solidFill>
                <a:sym typeface="Arial"/>
              </a:rPr>
              <a:t>easy to use </a:t>
            </a:r>
            <a:r>
              <a:rPr lang="en" dirty="0">
                <a:solidFill>
                  <a:schemeClr val="bg2"/>
                </a:solidFill>
                <a:sym typeface="Arial"/>
              </a:rPr>
              <a:t>domain specific language that allows us to model continuous delivery and application release automation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692363"/>
            <a:ext cx="7981950" cy="138499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Franklin Gothic Demi Cond" pitchFamily="34" charset="0"/>
              </a:rPr>
              <a:t>procedure</a:t>
            </a:r>
            <a:r>
              <a:rPr lang="en-US" sz="1400" dirty="0">
                <a:latin typeface="Franklin Gothic Demi Cond" pitchFamily="34" charset="0"/>
              </a:rPr>
              <a:t> 'Perform System Checks', {</a:t>
            </a:r>
          </a:p>
          <a:p>
            <a:endParaRPr lang="en-US" sz="1400" dirty="0">
              <a:latin typeface="Franklin Gothic Demi Cond" pitchFamily="34" charset="0"/>
            </a:endParaRPr>
          </a:p>
          <a:p>
            <a:r>
              <a:rPr lang="en-US" sz="1400" dirty="0">
                <a:latin typeface="Franklin Gothic Demi Cond" pitchFamily="34" charset="0"/>
              </a:rPr>
              <a:t>	</a:t>
            </a:r>
            <a:r>
              <a:rPr lang="en-US" sz="1400" b="1" dirty="0">
                <a:solidFill>
                  <a:srgbClr val="0070C0"/>
                </a:solidFill>
                <a:latin typeface="Franklin Gothic Demi Cond" pitchFamily="34" charset="0"/>
              </a:rPr>
              <a:t>step</a:t>
            </a:r>
            <a:r>
              <a:rPr lang="en-US" sz="1400" dirty="0">
                <a:latin typeface="Franklin Gothic Demi Cond" pitchFamily="34" charset="0"/>
              </a:rPr>
              <a:t> '</a:t>
            </a:r>
            <a:r>
              <a:rPr lang="en-US" sz="1400" dirty="0" err="1">
                <a:latin typeface="Franklin Gothic Demi Cond" pitchFamily="34" charset="0"/>
              </a:rPr>
              <a:t>runChecks</a:t>
            </a:r>
            <a:r>
              <a:rPr lang="en-US" sz="1400" dirty="0">
                <a:latin typeface="Franklin Gothic Demi Cond" pitchFamily="34" charset="0"/>
              </a:rPr>
              <a:t>',</a:t>
            </a:r>
          </a:p>
          <a:p>
            <a:r>
              <a:rPr lang="en-US" sz="1400" dirty="0">
                <a:latin typeface="Franklin Gothic Demi Cond" pitchFamily="34" charset="0"/>
              </a:rPr>
              <a:t>    	  </a:t>
            </a:r>
            <a:r>
              <a:rPr lang="en-US" sz="1400" b="1" dirty="0">
                <a:latin typeface="Franklin Gothic Demi Cond" pitchFamily="34" charset="0"/>
              </a:rPr>
              <a:t>command</a:t>
            </a:r>
            <a:r>
              <a:rPr lang="en-US" sz="1400" dirty="0">
                <a:latin typeface="Franklin Gothic Demi Cond" pitchFamily="34" charset="0"/>
              </a:rPr>
              <a:t>: new File(</a:t>
            </a:r>
            <a:r>
              <a:rPr lang="en-US" sz="1400" dirty="0" err="1">
                <a:latin typeface="Franklin Gothic Demi Cond" pitchFamily="34" charset="0"/>
              </a:rPr>
              <a:t>pluginDir</a:t>
            </a:r>
            <a:r>
              <a:rPr lang="en-US" sz="1400" dirty="0">
                <a:latin typeface="Franklin Gothic Demi Cond" pitchFamily="34" charset="0"/>
              </a:rPr>
              <a:t>, '</a:t>
            </a:r>
            <a:r>
              <a:rPr lang="en-US" sz="1400" dirty="0" err="1">
                <a:latin typeface="Franklin Gothic Demi Cond" pitchFamily="34" charset="0"/>
              </a:rPr>
              <a:t>dsl</a:t>
            </a:r>
            <a:r>
              <a:rPr lang="en-US" sz="1400" dirty="0">
                <a:latin typeface="Franklin Gothic Demi Cond" pitchFamily="34" charset="0"/>
              </a:rPr>
              <a:t>/procedures/Perform System Checks/</a:t>
            </a:r>
            <a:r>
              <a:rPr lang="en-US" sz="1400" dirty="0" err="1">
                <a:latin typeface="Franklin Gothic Demi Cond" pitchFamily="34" charset="0"/>
              </a:rPr>
              <a:t>runChecks.groovy</a:t>
            </a:r>
            <a:r>
              <a:rPr lang="en-US" sz="1400" dirty="0">
                <a:latin typeface="Franklin Gothic Demi Cond" pitchFamily="34" charset="0"/>
              </a:rPr>
              <a:t>').text,</a:t>
            </a:r>
          </a:p>
          <a:p>
            <a:r>
              <a:rPr lang="en-US" sz="1400" dirty="0">
                <a:latin typeface="Franklin Gothic Demi Cond" pitchFamily="34" charset="0"/>
              </a:rPr>
              <a:t>    	  </a:t>
            </a:r>
            <a:r>
              <a:rPr lang="en-US" sz="1400" b="1" dirty="0">
                <a:latin typeface="Franklin Gothic Demi Cond" pitchFamily="34" charset="0"/>
              </a:rPr>
              <a:t>shell</a:t>
            </a:r>
            <a:r>
              <a:rPr lang="en-US" sz="1400" dirty="0">
                <a:latin typeface="Franklin Gothic Demi Cond" pitchFamily="34" charset="0"/>
              </a:rPr>
              <a:t>: '</a:t>
            </a:r>
            <a:r>
              <a:rPr lang="en-US" sz="1400" dirty="0" err="1">
                <a:latin typeface="Franklin Gothic Demi Cond" pitchFamily="34" charset="0"/>
              </a:rPr>
              <a:t>ec</a:t>
            </a:r>
            <a:r>
              <a:rPr lang="en-US" sz="1400" dirty="0">
                <a:latin typeface="Franklin Gothic Demi Cond" pitchFamily="34" charset="0"/>
              </a:rPr>
              <a:t>-groovy'</a:t>
            </a:r>
          </a:p>
          <a:p>
            <a:r>
              <a:rPr lang="en-US" sz="1400" dirty="0">
                <a:latin typeface="Franklin Gothic Demi Cond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ElectricFlow plugins allow you to plug-in the tools you already use as part of your software delivery process, to add a layer of automation and governance to your tool chain.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  <a:latin typeface="Franklin Gothic Demi Cond" pitchFamily="34" charset="0"/>
              </a:rPr>
              <a:t>Portability and easy deployment 	</a:t>
            </a:r>
            <a:r>
              <a:rPr lang="en-US" sz="2000" dirty="0"/>
              <a:t> 	  	</a:t>
            </a:r>
            <a:r>
              <a:rPr lang="en-US" sz="2000" dirty="0">
                <a:solidFill>
                  <a:schemeClr val="accent1"/>
                </a:solidFill>
                <a:latin typeface="Franklin Gothic Demi Cond" pitchFamily="34" charset="0"/>
              </a:rPr>
              <a:t>Versioning support</a:t>
            </a:r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647950"/>
            <a:ext cx="62764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24150"/>
            <a:ext cx="803090" cy="80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92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Plugin</a:t>
            </a:r>
            <a:r>
              <a:rPr lang="en-US" dirty="0"/>
              <a:t> Wizard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47850"/>
            <a:ext cx="2743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219450"/>
            <a:ext cx="2343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7200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381000" y="1062990"/>
            <a:ext cx="5562600" cy="403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>
                <a:hlinkClick r:id="rId4"/>
              </a:rPr>
              <a:t>https://github.com/electric-cloud/PluginWizard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3638550"/>
            <a:ext cx="1598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Franklin Gothic Demi Cond" pitchFamily="34" charset="0"/>
              </a:rPr>
              <a:t>Your </a:t>
            </a:r>
            <a:r>
              <a:rPr lang="en-US" sz="1400" dirty="0" err="1">
                <a:solidFill>
                  <a:schemeClr val="accent1"/>
                </a:solidFill>
                <a:latin typeface="Franklin Gothic Demi Cond" pitchFamily="34" charset="0"/>
              </a:rPr>
              <a:t>plugin</a:t>
            </a:r>
            <a:r>
              <a:rPr lang="en-US" sz="1400" dirty="0">
                <a:solidFill>
                  <a:schemeClr val="accent1"/>
                </a:solidFill>
                <a:latin typeface="Franklin Gothic Demi Cond" pitchFamily="34" charset="0"/>
              </a:rPr>
              <a:t> structure</a:t>
            </a:r>
            <a:endParaRPr lang="en-US" dirty="0"/>
          </a:p>
        </p:txBody>
      </p:sp>
      <p:cxnSp>
        <p:nvCxnSpPr>
          <p:cNvPr id="22" name="Elbow Connector 21"/>
          <p:cNvCxnSpPr>
            <a:endCxn id="6" idx="0"/>
          </p:cNvCxnSpPr>
          <p:nvPr/>
        </p:nvCxnSpPr>
        <p:spPr>
          <a:xfrm>
            <a:off x="3276600" y="3028950"/>
            <a:ext cx="790575" cy="19050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666750"/>
            <a:ext cx="1524000" cy="106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975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</a:t>
            </a:r>
            <a:r>
              <a:rPr lang="en-US" dirty="0" err="1"/>
              <a:t>plugin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procedure DSL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630799"/>
            <a:ext cx="8686800" cy="1169551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  <a:alpha val="76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Franklin Gothic Book" pitchFamily="34" charset="0"/>
              </a:rPr>
              <a:t>procedure</a:t>
            </a:r>
            <a:r>
              <a:rPr lang="en-US" sz="1400" dirty="0">
                <a:latin typeface="Franklin Gothic Book" pitchFamily="34" charset="0"/>
              </a:rPr>
              <a:t> '</a:t>
            </a:r>
            <a:r>
              <a:rPr lang="en-US" sz="1400" b="1" dirty="0">
                <a:solidFill>
                  <a:srgbClr val="000000"/>
                </a:solidFill>
                <a:latin typeface="Franklin Gothic Book" pitchFamily="34" charset="0"/>
                <a:cs typeface="Consolas" pitchFamily="49" charset="0"/>
              </a:rPr>
              <a:t>Perform Checks Using Script</a:t>
            </a:r>
            <a:r>
              <a:rPr lang="en-US" sz="1400" dirty="0">
                <a:latin typeface="Franklin Gothic Book" pitchFamily="34" charset="0"/>
              </a:rPr>
              <a:t>', {</a:t>
            </a:r>
          </a:p>
          <a:p>
            <a:endParaRPr lang="en-US" sz="1400" dirty="0">
              <a:latin typeface="Franklin Gothic Book" pitchFamily="34" charset="0"/>
            </a:endParaRPr>
          </a:p>
          <a:p>
            <a:r>
              <a:rPr lang="en-US" sz="1400" dirty="0">
                <a:latin typeface="Franklin Gothic Book" pitchFamily="34" charset="0"/>
              </a:rPr>
              <a:t>	</a:t>
            </a:r>
            <a:r>
              <a:rPr lang="en-US" sz="1400" b="1" dirty="0">
                <a:solidFill>
                  <a:srgbClr val="0070C0"/>
                </a:solidFill>
                <a:latin typeface="Franklin Gothic Book" pitchFamily="34" charset="0"/>
              </a:rPr>
              <a:t>step</a:t>
            </a:r>
            <a:r>
              <a:rPr lang="en-US" sz="1400" dirty="0">
                <a:latin typeface="Franklin Gothic Book" pitchFamily="34" charset="0"/>
              </a:rPr>
              <a:t> '</a:t>
            </a:r>
            <a:r>
              <a:rPr lang="en-US" sz="1400" dirty="0" err="1">
                <a:latin typeface="Franklin Gothic Book" pitchFamily="34" charset="0"/>
              </a:rPr>
              <a:t>runChecks</a:t>
            </a:r>
            <a:r>
              <a:rPr lang="en-US" sz="1400" dirty="0">
                <a:latin typeface="Franklin Gothic Book" pitchFamily="34" charset="0"/>
              </a:rPr>
              <a:t>',</a:t>
            </a:r>
          </a:p>
          <a:p>
            <a:r>
              <a:rPr lang="en-US" sz="1400" dirty="0">
                <a:latin typeface="Franklin Gothic Book" pitchFamily="34" charset="0"/>
              </a:rPr>
              <a:t>    	  </a:t>
            </a:r>
            <a:r>
              <a:rPr lang="en-US" sz="1400" b="1" dirty="0">
                <a:latin typeface="Franklin Gothic Book" pitchFamily="34" charset="0"/>
              </a:rPr>
              <a:t>command</a:t>
            </a:r>
            <a:r>
              <a:rPr lang="en-US" sz="1400" dirty="0">
                <a:latin typeface="Franklin Gothic Book" pitchFamily="34" charset="0"/>
              </a:rPr>
              <a:t>: new File(</a:t>
            </a:r>
            <a:r>
              <a:rPr lang="en-US" sz="1400" dirty="0" err="1">
                <a:latin typeface="Franklin Gothic Book" pitchFamily="34" charset="0"/>
              </a:rPr>
              <a:t>pluginDir</a:t>
            </a:r>
            <a:r>
              <a:rPr lang="en-US" sz="1400" dirty="0">
                <a:latin typeface="Franklin Gothic Book" pitchFamily="34" charset="0"/>
              </a:rPr>
              <a:t>, '</a:t>
            </a:r>
            <a:r>
              <a:rPr lang="en-US" sz="1400" dirty="0" err="1">
                <a:latin typeface="Franklin Gothic Book" pitchFamily="34" charset="0"/>
              </a:rPr>
              <a:t>dsl</a:t>
            </a:r>
            <a:r>
              <a:rPr lang="en-US" sz="1400" dirty="0">
                <a:latin typeface="Franklin Gothic Book" pitchFamily="34" charset="0"/>
              </a:rPr>
              <a:t>/procedures/</a:t>
            </a:r>
            <a:r>
              <a:rPr lang="en-US" sz="1400" b="1" dirty="0">
                <a:solidFill>
                  <a:srgbClr val="000000"/>
                </a:solidFill>
                <a:latin typeface="Franklin Gothic Book" pitchFamily="34" charset="0"/>
                <a:cs typeface="Consolas" pitchFamily="49" charset="0"/>
              </a:rPr>
              <a:t>Perform Checks Using Script </a:t>
            </a:r>
            <a:r>
              <a:rPr lang="en-US" sz="1400" dirty="0">
                <a:latin typeface="Franklin Gothic Book" pitchFamily="34" charset="0"/>
              </a:rPr>
              <a:t>/</a:t>
            </a:r>
            <a:r>
              <a:rPr lang="en-US" sz="1400" b="1" dirty="0" err="1">
                <a:solidFill>
                  <a:srgbClr val="000000"/>
                </a:solidFill>
                <a:latin typeface="Franklin Gothic Book" pitchFamily="34" charset="0"/>
                <a:cs typeface="Consolas" pitchFamily="49" charset="0"/>
              </a:rPr>
              <a:t>yourAwesomeScript</a:t>
            </a:r>
            <a:r>
              <a:rPr lang="en-US" sz="1400" dirty="0">
                <a:latin typeface="Franklin Gothic Book" pitchFamily="34" charset="0"/>
              </a:rPr>
              <a:t>').text</a:t>
            </a:r>
          </a:p>
          <a:p>
            <a:r>
              <a:rPr lang="en-US" sz="1400" dirty="0">
                <a:latin typeface="Franklin Gothic Boo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75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the </a:t>
            </a:r>
            <a:r>
              <a:rPr lang="en-US" dirty="0" err="1"/>
              <a:t>Github</a:t>
            </a:r>
            <a:r>
              <a:rPr lang="en-US" dirty="0"/>
              <a:t> page for code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Franklin Gothic Book" pitchFamily="34" charset="0"/>
                <a:hlinkClick r:id="rId2"/>
              </a:rPr>
              <a:t>https://github.com/electric-cloud/Patterns/tree/master/LightningTalks/PluginWizard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87694"/>
            <a:ext cx="4114800" cy="31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44755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16875</TotalTime>
  <Words>216</Words>
  <Application>Microsoft Office PowerPoint</Application>
  <PresentationFormat>On-screen Show (16:9)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Franklin Gothic Book</vt:lpstr>
      <vt:lpstr>Franklin Gothic Demi Cond</vt:lpstr>
      <vt:lpstr>Trebuchet MS</vt:lpstr>
      <vt:lpstr>Wingdings</vt:lpstr>
      <vt:lpstr>Electric Cloud - Master Template</vt:lpstr>
      <vt:lpstr>Using DSL to plug-in  your existing scripts</vt:lpstr>
      <vt:lpstr>Objective</vt:lpstr>
      <vt:lpstr>Requirements</vt:lpstr>
      <vt:lpstr>Solution</vt:lpstr>
      <vt:lpstr>Why DSL</vt:lpstr>
      <vt:lpstr>Why Plugins</vt:lpstr>
      <vt:lpstr>Plugin Wizard</vt:lpstr>
      <vt:lpstr>Building the plugin</vt:lpstr>
      <vt:lpstr>Checkout the Github page for code samples</vt:lpstr>
      <vt:lpstr>In summary</vt:lpstr>
      <vt:lpstr>Additional Resources</vt:lpstr>
    </vt:vector>
  </TitlesOfParts>
  <Company>Electric Cloud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Avigail Ofer</cp:lastModifiedBy>
  <cp:revision>1361</cp:revision>
  <cp:lastPrinted>2014-06-16T15:36:10Z</cp:lastPrinted>
  <dcterms:created xsi:type="dcterms:W3CDTF">2014-05-06T01:14:24Z</dcterms:created>
  <dcterms:modified xsi:type="dcterms:W3CDTF">2016-11-04T22:44:49Z</dcterms:modified>
</cp:coreProperties>
</file>