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96" r:id="rId3"/>
    <p:sldId id="281" r:id="rId4"/>
    <p:sldId id="290" r:id="rId5"/>
    <p:sldId id="270" r:id="rId6"/>
    <p:sldId id="265" r:id="rId7"/>
    <p:sldId id="269" r:id="rId8"/>
    <p:sldId id="293" r:id="rId9"/>
    <p:sldId id="294" r:id="rId10"/>
    <p:sldId id="272" r:id="rId11"/>
    <p:sldId id="262" r:id="rId12"/>
    <p:sldId id="263" r:id="rId13"/>
    <p:sldId id="264" r:id="rId14"/>
    <p:sldId id="273" r:id="rId15"/>
    <p:sldId id="284" r:id="rId16"/>
    <p:sldId id="283" r:id="rId17"/>
    <p:sldId id="261" r:id="rId18"/>
    <p:sldId id="276" r:id="rId19"/>
    <p:sldId id="266" r:id="rId20"/>
    <p:sldId id="275" r:id="rId21"/>
    <p:sldId id="297" r:id="rId22"/>
    <p:sldId id="279" r:id="rId23"/>
    <p:sldId id="280" r:id="rId24"/>
    <p:sldId id="277" r:id="rId25"/>
    <p:sldId id="286" r:id="rId26"/>
    <p:sldId id="295" r:id="rId27"/>
    <p:sldId id="288"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503704-C6BF-4D4D-8F6F-8B11F23179FE}">
          <p14:sldIdLst>
            <p14:sldId id="256"/>
            <p14:sldId id="296"/>
            <p14:sldId id="281"/>
            <p14:sldId id="290"/>
            <p14:sldId id="270"/>
            <p14:sldId id="265"/>
            <p14:sldId id="269"/>
            <p14:sldId id="293"/>
            <p14:sldId id="294"/>
            <p14:sldId id="272"/>
            <p14:sldId id="262"/>
            <p14:sldId id="263"/>
            <p14:sldId id="264"/>
            <p14:sldId id="273"/>
            <p14:sldId id="284"/>
            <p14:sldId id="283"/>
            <p14:sldId id="261"/>
            <p14:sldId id="276"/>
            <p14:sldId id="266"/>
            <p14:sldId id="275"/>
            <p14:sldId id="297"/>
            <p14:sldId id="279"/>
            <p14:sldId id="280"/>
            <p14:sldId id="277"/>
            <p14:sldId id="286"/>
            <p14:sldId id="295"/>
            <p14:sldId id="288"/>
          </p14:sldIdLst>
        </p14:section>
        <p14:section name="Thank Yous" id="{5B4322F1-06D3-FD4B-8DF1-269DE38EC287}">
          <p14:sldIdLst/>
        </p14:section>
      </p14:sectionLst>
    </p:ext>
    <p:ext uri="{EFAFB233-063F-42B5-8137-9DF3F51BA10A}">
      <p15:sldGuideLst xmlns:p15="http://schemas.microsoft.com/office/powerpoint/2012/main">
        <p15:guide id="1" orient="horz" pos="2200">
          <p15:clr>
            <a:srgbClr val="A4A3A4"/>
          </p15:clr>
        </p15:guide>
        <p15:guide id="2">
          <p15:clr>
            <a:srgbClr val="A4A3A4"/>
          </p15:clr>
        </p15:guide>
        <p15:guide id="3" orient="horz" pos="32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3" name="Anna Noak" initials="AN [43]" lastIdx="1" clrIdx="42"/>
  <p:cmAuthor id="1" name="Anna Noak" initials="AN" lastIdx="1" clrIdx="0"/>
  <p:cmAuthor id="44" name="Anna Noak" initials="AN [44]" lastIdx="1" clrIdx="43"/>
  <p:cmAuthor id="2" name="Anna Noak" initials="AN [2]" lastIdx="1" clrIdx="1"/>
  <p:cmAuthor id="3" name="Anna Noak" initials="AN [3]" lastIdx="1" clrIdx="2"/>
  <p:cmAuthor id="4" name="Anna Noak" initials="AN [4]" lastIdx="1" clrIdx="3"/>
  <p:cmAuthor id="5" name="Anna Noak" initials="AN [5]" lastIdx="1" clrIdx="4"/>
  <p:cmAuthor id="6" name="Anna Noak" initials="AN [6]" lastIdx="1" clrIdx="5"/>
  <p:cmAuthor id="7" name="Anna Noak" initials="AN [7]" lastIdx="1" clrIdx="6"/>
  <p:cmAuthor id="8" name="Anna Noak" initials="AN [8]" lastIdx="1" clrIdx="7"/>
  <p:cmAuthor id="9" name="Anna Noak" initials="AN [9]" lastIdx="1" clrIdx="8"/>
  <p:cmAuthor id="10" name="Anna Noak" initials="AN [10]" lastIdx="1" clrIdx="9"/>
  <p:cmAuthor id="11" name="Anna Noak" initials="AN [11]" lastIdx="1" clrIdx="10"/>
  <p:cmAuthor id="12" name="Anna Noak" initials="AN [12]" lastIdx="1" clrIdx="11"/>
  <p:cmAuthor id="13" name="Anna Noak" initials="AN [13]" lastIdx="1" clrIdx="12"/>
  <p:cmAuthor id="14" name="Anna Noak" initials="AN [14]" lastIdx="1" clrIdx="13"/>
  <p:cmAuthor id="15" name="Anna Noak" initials="AN [15]" lastIdx="1" clrIdx="14"/>
  <p:cmAuthor id="16" name="Anna Noak" initials="AN [16]" lastIdx="1" clrIdx="15"/>
  <p:cmAuthor id="17" name="Anna Noak" initials="AN [17]" lastIdx="1" clrIdx="16"/>
  <p:cmAuthor id="18" name="Anna Noak" initials="AN [18]" lastIdx="1" clrIdx="17"/>
  <p:cmAuthor id="19" name="Anna Noak" initials="AN [19]" lastIdx="1" clrIdx="18"/>
  <p:cmAuthor id="20" name="Anna Noak" initials="AN [20]" lastIdx="1" clrIdx="19"/>
  <p:cmAuthor id="21" name="Anna Noak" initials="AN [21]" lastIdx="1" clrIdx="20"/>
  <p:cmAuthor id="22" name="Anna Noak" initials="AN [22]" lastIdx="1" clrIdx="21"/>
  <p:cmAuthor id="23" name="Anna Noak" initials="AN [23]" lastIdx="1" clrIdx="22"/>
  <p:cmAuthor id="24" name="Anna Noak" initials="AN [24]" lastIdx="1" clrIdx="23"/>
  <p:cmAuthor id="25" name="Anna Noak" initials="AN [25]" lastIdx="1" clrIdx="24"/>
  <p:cmAuthor id="26" name="Anna Noak" initials="AN [26]" lastIdx="1" clrIdx="25"/>
  <p:cmAuthor id="27" name="Anna Noak" initials="AN [27]" lastIdx="1" clrIdx="26"/>
  <p:cmAuthor id="28" name="Anna Noak" initials="AN [28]" lastIdx="1" clrIdx="27"/>
  <p:cmAuthor id="29" name="Anna Noak" initials="AN [29]" lastIdx="1" clrIdx="28"/>
  <p:cmAuthor id="30" name="Anna Noak" initials="AN [30]" lastIdx="1" clrIdx="29"/>
  <p:cmAuthor id="31" name="Anna Noak" initials="AN [31]" lastIdx="1" clrIdx="30"/>
  <p:cmAuthor id="32" name="Anna Noak" initials="AN [32]" lastIdx="1" clrIdx="31"/>
  <p:cmAuthor id="33" name="Anna Noak" initials="AN [33]" lastIdx="1" clrIdx="32"/>
  <p:cmAuthor id="34" name="Anna Noak" initials="AN [34]" lastIdx="1" clrIdx="33"/>
  <p:cmAuthor id="35" name="Anna Noak" initials="AN [35]" lastIdx="1" clrIdx="34"/>
  <p:cmAuthor id="36" name="Anna Noak" initials="AN [36]" lastIdx="1" clrIdx="35"/>
  <p:cmAuthor id="37" name="Anna Noak" initials="AN [37]" lastIdx="1" clrIdx="36"/>
  <p:cmAuthor id="38" name="Anna Noak" initials="AN [38]" lastIdx="1" clrIdx="37"/>
  <p:cmAuthor id="39" name="Anna Noak" initials="AN [39]" lastIdx="1" clrIdx="38"/>
  <p:cmAuthor id="40" name="Anna Noak" initials="AN [40]" lastIdx="1" clrIdx="39"/>
  <p:cmAuthor id="41" name="Anna Noak" initials="AN [41]" lastIdx="1" clrIdx="40"/>
  <p:cmAuthor id="42" name="Anna Noak" initials="AN [42]" lastIdx="1" clrIdx="4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D47"/>
    <a:srgbClr val="EA27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86" autoAdjust="0"/>
    <p:restoredTop sz="94648"/>
  </p:normalViewPr>
  <p:slideViewPr>
    <p:cSldViewPr snapToGrid="0" snapToObjects="1">
      <p:cViewPr varScale="1">
        <p:scale>
          <a:sx n="149" d="100"/>
          <a:sy n="149" d="100"/>
        </p:scale>
        <p:origin x="192" y="280"/>
      </p:cViewPr>
      <p:guideLst>
        <p:guide orient="horz" pos="2200"/>
        <p:guide/>
        <p:guide orient="horz" pos="323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8" dt="2016-11-03T23:45:11.514" idx="1">
    <p:pos x="4676" y="285"/>
    <p:text>Perhaps specify that these are 2015 Forum papers?</p:text>
    <p:extLst>
      <p:ext uri="{C676402C-5697-4E1C-873F-D02D1690AC5C}">
        <p15:threadingInfo xmlns:p15="http://schemas.microsoft.com/office/powerpoint/2012/main" timeZoneBias="420"/>
      </p:ext>
    </p:extLst>
  </p:cm>
  <p:cm authorId="10" dt="2016-11-03T23:48:36.983" idx="1">
    <p:pos x="4676" y="381"/>
    <p:text>Unless the text and covers in slides 9 and 10 is place holder for 2016 papers? RC, lets discuss the 2016 forum papers again, to give you an update.</p:text>
    <p:extLst>
      <p:ext uri="{C676402C-5697-4E1C-873F-D02D1690AC5C}">
        <p15:threadingInfo xmlns:p15="http://schemas.microsoft.com/office/powerpoint/2012/main" timeZoneBias="420">
          <p15:parentCm authorId="8"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9" dt="2016-11-03T23:46:35.558" idx="1">
    <p:pos x="2502" y="1004"/>
    <p:text>Again, consider specifying 2015.</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0" dt="2016-11-04T00:36:04.922" idx="1">
    <p:pos x="2313" y="321"/>
    <p:text>"Event Partners"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3D02C8-A644-E04B-A146-36ABB42DE08B}" type="datetimeFigureOut">
              <a:rPr lang="en-US" smtClean="0"/>
              <a:pPr/>
              <a:t>5/7/21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F6AD06-F506-4D45-95DF-A169A330DD45}" type="slidenum">
              <a:rPr lang="en-US" smtClean="0"/>
              <a:pPr/>
              <a:t>‹#›</a:t>
            </a:fld>
            <a:endParaRPr lang="en-US" dirty="0"/>
          </a:p>
        </p:txBody>
      </p:sp>
    </p:spTree>
    <p:extLst>
      <p:ext uri="{BB962C8B-B14F-4D97-AF65-F5344CB8AC3E}">
        <p14:creationId xmlns:p14="http://schemas.microsoft.com/office/powerpoint/2010/main" val="31700909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*looks good</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a:t>
            </a:fld>
            <a:endParaRPr lang="en-US" dirty="0"/>
          </a:p>
        </p:txBody>
      </p:sp>
    </p:spTree>
    <p:extLst>
      <p:ext uri="{BB962C8B-B14F-4D97-AF65-F5344CB8AC3E}">
        <p14:creationId xmlns:p14="http://schemas.microsoft.com/office/powerpoint/2010/main" val="765222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DevOps Handbook cover image</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11</a:t>
            </a:fld>
            <a:endParaRPr lang="en-US" dirty="0"/>
          </a:p>
        </p:txBody>
      </p:sp>
    </p:spTree>
    <p:extLst>
      <p:ext uri="{BB962C8B-B14F-4D97-AF65-F5344CB8AC3E}">
        <p14:creationId xmlns:p14="http://schemas.microsoft.com/office/powerpoint/2010/main" val="192312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DevOps Handbook signing</a:t>
            </a:r>
            <a:r>
              <a:rPr lang="en-US" baseline="0" dirty="0"/>
              <a:t> photo</a:t>
            </a:r>
          </a:p>
          <a:p>
            <a:endParaRPr lang="en-US" baseline="0" dirty="0"/>
          </a:p>
          <a:p>
            <a:r>
              <a:rPr lang="en-US" baseline="0" dirty="0"/>
              <a:t>*</a:t>
            </a:r>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12</a:t>
            </a:fld>
            <a:endParaRPr lang="en-US" dirty="0"/>
          </a:p>
        </p:txBody>
      </p:sp>
    </p:spTree>
    <p:extLst>
      <p:ext uri="{BB962C8B-B14F-4D97-AF65-F5344CB8AC3E}">
        <p14:creationId xmlns:p14="http://schemas.microsoft.com/office/powerpoint/2010/main" val="1814467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13</a:t>
            </a:fld>
            <a:endParaRPr lang="en-US" dirty="0"/>
          </a:p>
        </p:txBody>
      </p:sp>
    </p:spTree>
    <p:extLst>
      <p:ext uri="{BB962C8B-B14F-4D97-AF65-F5344CB8AC3E}">
        <p14:creationId xmlns:p14="http://schemas.microsoft.com/office/powerpoint/2010/main" val="3882787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Alphabetical order logo lockup</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14</a:t>
            </a:fld>
            <a:endParaRPr lang="en-US" dirty="0"/>
          </a:p>
        </p:txBody>
      </p:sp>
    </p:spTree>
    <p:extLst>
      <p:ext uri="{BB962C8B-B14F-4D97-AF65-F5344CB8AC3E}">
        <p14:creationId xmlns:p14="http://schemas.microsoft.com/office/powerpoint/2010/main" val="229703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Tile these images somehow.</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15</a:t>
            </a:fld>
            <a:endParaRPr lang="en-US" dirty="0"/>
          </a:p>
        </p:txBody>
      </p:sp>
    </p:spTree>
    <p:extLst>
      <p:ext uri="{BB962C8B-B14F-4D97-AF65-F5344CB8AC3E}">
        <p14:creationId xmlns:p14="http://schemas.microsoft.com/office/powerpoint/2010/main" val="1130192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Tiled covers of the Forum guidance</a:t>
            </a:r>
          </a:p>
          <a:p>
            <a:r>
              <a:rPr lang="en-US" dirty="0"/>
              <a:t>*There will be a new image for this year’s papers, but this will do as a placeholder!</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16</a:t>
            </a:fld>
            <a:endParaRPr lang="en-US" dirty="0"/>
          </a:p>
        </p:txBody>
      </p:sp>
    </p:spTree>
    <p:extLst>
      <p:ext uri="{BB962C8B-B14F-4D97-AF65-F5344CB8AC3E}">
        <p14:creationId xmlns:p14="http://schemas.microsoft.com/office/powerpoint/2010/main" val="1130192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DevOps Workshop photo</a:t>
            </a:r>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17</a:t>
            </a:fld>
            <a:endParaRPr lang="en-US" dirty="0"/>
          </a:p>
        </p:txBody>
      </p:sp>
    </p:spTree>
    <p:extLst>
      <p:ext uri="{BB962C8B-B14F-4D97-AF65-F5344CB8AC3E}">
        <p14:creationId xmlns:p14="http://schemas.microsoft.com/office/powerpoint/2010/main" val="1542812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Alphabetical order logo lockup</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18</a:t>
            </a:fld>
            <a:endParaRPr lang="en-US" dirty="0"/>
          </a:p>
        </p:txBody>
      </p:sp>
    </p:spTree>
    <p:extLst>
      <p:ext uri="{BB962C8B-B14F-4D97-AF65-F5344CB8AC3E}">
        <p14:creationId xmlns:p14="http://schemas.microsoft.com/office/powerpoint/2010/main" val="2297033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Alumni photo</a:t>
            </a:r>
          </a:p>
          <a:p>
            <a:r>
              <a:rPr lang="en-US" dirty="0"/>
              <a:t>Images of pins</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19</a:t>
            </a:fld>
            <a:endParaRPr lang="en-US" dirty="0"/>
          </a:p>
        </p:txBody>
      </p:sp>
    </p:spTree>
    <p:extLst>
      <p:ext uri="{BB962C8B-B14F-4D97-AF65-F5344CB8AC3E}">
        <p14:creationId xmlns:p14="http://schemas.microsoft.com/office/powerpoint/2010/main" val="1688710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Alphabetical order logo lockup</a:t>
            </a:r>
          </a:p>
        </p:txBody>
      </p:sp>
      <p:sp>
        <p:nvSpPr>
          <p:cNvPr id="4" name="Slide Number Placeholder 3"/>
          <p:cNvSpPr>
            <a:spLocks noGrp="1"/>
          </p:cNvSpPr>
          <p:nvPr>
            <p:ph type="sldNum" sz="quarter" idx="10"/>
          </p:nvPr>
        </p:nvSpPr>
        <p:spPr/>
        <p:txBody>
          <a:bodyPr/>
          <a:lstStyle/>
          <a:p>
            <a:fld id="{F9F6AD06-F506-4D45-95DF-A169A330DD45}" type="slidenum">
              <a:rPr lang="en-US" smtClean="0"/>
              <a:pPr/>
              <a:t>20</a:t>
            </a:fld>
            <a:endParaRPr lang="en-US" dirty="0"/>
          </a:p>
        </p:txBody>
      </p:sp>
    </p:spTree>
    <p:extLst>
      <p:ext uri="{BB962C8B-B14F-4D97-AF65-F5344CB8AC3E}">
        <p14:creationId xmlns:p14="http://schemas.microsoft.com/office/powerpoint/2010/main" val="2297033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EC logo</a:t>
            </a:r>
          </a:p>
        </p:txBody>
      </p:sp>
      <p:sp>
        <p:nvSpPr>
          <p:cNvPr id="4" name="Slide Number Placeholder 3"/>
          <p:cNvSpPr>
            <a:spLocks noGrp="1"/>
          </p:cNvSpPr>
          <p:nvPr>
            <p:ph type="sldNum" sz="quarter" idx="10"/>
          </p:nvPr>
        </p:nvSpPr>
        <p:spPr/>
        <p:txBody>
          <a:bodyPr/>
          <a:lstStyle/>
          <a:p>
            <a:fld id="{F9F6AD06-F506-4D45-95DF-A169A330DD45}" type="slidenum">
              <a:rPr lang="en-US" smtClean="0"/>
              <a:pPr/>
              <a:t>2</a:t>
            </a:fld>
            <a:endParaRPr lang="en-US" dirty="0"/>
          </a:p>
        </p:txBody>
      </p:sp>
    </p:spTree>
    <p:extLst>
      <p:ext uri="{BB962C8B-B14F-4D97-AF65-F5344CB8AC3E}">
        <p14:creationId xmlns:p14="http://schemas.microsoft.com/office/powerpoint/2010/main" val="4175998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23</a:t>
            </a:fld>
            <a:endParaRPr lang="en-US" dirty="0"/>
          </a:p>
        </p:txBody>
      </p:sp>
    </p:spTree>
    <p:extLst>
      <p:ext uri="{BB962C8B-B14F-4D97-AF65-F5344CB8AC3E}">
        <p14:creationId xmlns:p14="http://schemas.microsoft.com/office/powerpoint/2010/main" val="1861007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Partner</a:t>
            </a:r>
            <a:r>
              <a:rPr lang="en-US" baseline="0" dirty="0"/>
              <a:t> logos omit Syft</a:t>
            </a:r>
          </a:p>
          <a:p>
            <a:r>
              <a:rPr lang="en-US" baseline="0" dirty="0"/>
              <a:t>*omit syft logo pls</a:t>
            </a:r>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24</a:t>
            </a:fld>
            <a:endParaRPr lang="en-US" dirty="0"/>
          </a:p>
        </p:txBody>
      </p:sp>
    </p:spTree>
    <p:extLst>
      <p:ext uri="{BB962C8B-B14F-4D97-AF65-F5344CB8AC3E}">
        <p14:creationId xmlns:p14="http://schemas.microsoft.com/office/powerpoint/2010/main" val="1770944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*tried</a:t>
            </a:r>
            <a:r>
              <a:rPr lang="en-US" baseline="0" dirty="0"/>
              <a:t> to drag and drop the Axelos slide in here and it changed the way it looks! I think it looks better than what they sent over but . . . </a:t>
            </a:r>
          </a:p>
          <a:p>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26</a:t>
            </a:fld>
            <a:endParaRPr lang="en-US" dirty="0"/>
          </a:p>
        </p:txBody>
      </p:sp>
    </p:spTree>
    <p:extLst>
      <p:ext uri="{BB962C8B-B14F-4D97-AF65-F5344CB8AC3E}">
        <p14:creationId xmlns:p14="http://schemas.microsoft.com/office/powerpoint/2010/main" val="2892144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QEII and Union Square photos</a:t>
            </a:r>
          </a:p>
        </p:txBody>
      </p:sp>
      <p:sp>
        <p:nvSpPr>
          <p:cNvPr id="4" name="Slide Number Placeholder 3"/>
          <p:cNvSpPr>
            <a:spLocks noGrp="1"/>
          </p:cNvSpPr>
          <p:nvPr>
            <p:ph type="sldNum" sz="quarter" idx="10"/>
          </p:nvPr>
        </p:nvSpPr>
        <p:spPr/>
        <p:txBody>
          <a:bodyPr/>
          <a:lstStyle/>
          <a:p>
            <a:fld id="{F9F6AD06-F506-4D45-95DF-A169A330DD45}" type="slidenum">
              <a:rPr lang="en-US" smtClean="0"/>
              <a:pPr/>
              <a:t>27</a:t>
            </a:fld>
            <a:endParaRPr lang="en-US" dirty="0"/>
          </a:p>
        </p:txBody>
      </p:sp>
    </p:spTree>
    <p:extLst>
      <p:ext uri="{BB962C8B-B14F-4D97-AF65-F5344CB8AC3E}">
        <p14:creationId xmlns:p14="http://schemas.microsoft.com/office/powerpoint/2010/main" val="196417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Expo Hall photo</a:t>
            </a:r>
          </a:p>
          <a:p>
            <a:r>
              <a:rPr lang="en-US" dirty="0"/>
              <a:t>*Add Yosemite Ballroom in red like with other room names below Registration</a:t>
            </a:r>
          </a:p>
          <a:p>
            <a:endParaRPr lang="en-US" dirty="0"/>
          </a:p>
          <a:p>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4</a:t>
            </a:fld>
            <a:endParaRPr lang="en-US" dirty="0"/>
          </a:p>
        </p:txBody>
      </p:sp>
    </p:spTree>
    <p:extLst>
      <p:ext uri="{BB962C8B-B14F-4D97-AF65-F5344CB8AC3E}">
        <p14:creationId xmlns:p14="http://schemas.microsoft.com/office/powerpoint/2010/main" val="218816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EC logo</a:t>
            </a:r>
          </a:p>
        </p:txBody>
      </p:sp>
      <p:sp>
        <p:nvSpPr>
          <p:cNvPr id="4" name="Slide Number Placeholder 3"/>
          <p:cNvSpPr>
            <a:spLocks noGrp="1"/>
          </p:cNvSpPr>
          <p:nvPr>
            <p:ph type="sldNum" sz="quarter" idx="10"/>
          </p:nvPr>
        </p:nvSpPr>
        <p:spPr/>
        <p:txBody>
          <a:bodyPr/>
          <a:lstStyle/>
          <a:p>
            <a:fld id="{F9F6AD06-F506-4D45-95DF-A169A330DD45}" type="slidenum">
              <a:rPr lang="en-US" smtClean="0"/>
              <a:pPr/>
              <a:t>5</a:t>
            </a:fld>
            <a:endParaRPr lang="en-US" dirty="0"/>
          </a:p>
        </p:txBody>
      </p:sp>
    </p:spTree>
    <p:extLst>
      <p:ext uri="{BB962C8B-B14F-4D97-AF65-F5344CB8AC3E}">
        <p14:creationId xmlns:p14="http://schemas.microsoft.com/office/powerpoint/2010/main" val="4175998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Expo Hall photo</a:t>
            </a:r>
          </a:p>
        </p:txBody>
      </p:sp>
      <p:sp>
        <p:nvSpPr>
          <p:cNvPr id="4" name="Slide Number Placeholder 3"/>
          <p:cNvSpPr>
            <a:spLocks noGrp="1"/>
          </p:cNvSpPr>
          <p:nvPr>
            <p:ph type="sldNum" sz="quarter" idx="10"/>
          </p:nvPr>
        </p:nvSpPr>
        <p:spPr/>
        <p:txBody>
          <a:bodyPr/>
          <a:lstStyle/>
          <a:p>
            <a:fld id="{F9F6AD06-F506-4D45-95DF-A169A330DD45}" type="slidenum">
              <a:rPr lang="en-US" smtClean="0"/>
              <a:pPr/>
              <a:t>6</a:t>
            </a:fld>
            <a:endParaRPr lang="en-US" dirty="0"/>
          </a:p>
        </p:txBody>
      </p:sp>
    </p:spTree>
    <p:extLst>
      <p:ext uri="{BB962C8B-B14F-4D97-AF65-F5344CB8AC3E}">
        <p14:creationId xmlns:p14="http://schemas.microsoft.com/office/powerpoint/2010/main" val="218816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Image of ballot game</a:t>
            </a:r>
          </a:p>
          <a:p>
            <a:r>
              <a:rPr lang="en-US" dirty="0"/>
              <a:t>*Must be present to win fine print at the bottom.</a:t>
            </a:r>
          </a:p>
          <a:p>
            <a:r>
              <a:rPr lang="en-US" dirty="0"/>
              <a:t>The prizes area feels super cluttered. What are</a:t>
            </a:r>
            <a:r>
              <a:rPr lang="en-US" baseline="0" dirty="0"/>
              <a:t> the three coolest ones and then just put &amp; more! Afterward</a:t>
            </a:r>
          </a:p>
          <a:p>
            <a:r>
              <a:rPr lang="en-US" baseline="0" dirty="0"/>
              <a:t>Or we could replicate this slide with same headline, put “Thank you to our sponsors who donated awesome prizes!” With their logo lockup (and the ballot in the same place).</a:t>
            </a:r>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7</a:t>
            </a:fld>
            <a:endParaRPr lang="en-US" dirty="0"/>
          </a:p>
        </p:txBody>
      </p:sp>
    </p:spTree>
    <p:extLst>
      <p:ext uri="{BB962C8B-B14F-4D97-AF65-F5344CB8AC3E}">
        <p14:creationId xmlns:p14="http://schemas.microsoft.com/office/powerpoint/2010/main" val="2721815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*Added</a:t>
            </a:r>
            <a:r>
              <a:rPr lang="en-US" baseline="0" dirty="0"/>
              <a:t> link</a:t>
            </a:r>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8</a:t>
            </a:fld>
            <a:endParaRPr lang="en-US" dirty="0"/>
          </a:p>
        </p:txBody>
      </p:sp>
    </p:spTree>
    <p:extLst>
      <p:ext uri="{BB962C8B-B14F-4D97-AF65-F5344CB8AC3E}">
        <p14:creationId xmlns:p14="http://schemas.microsoft.com/office/powerpoint/2010/main" val="4175998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9</a:t>
            </a:fld>
            <a:endParaRPr lang="en-US" dirty="0"/>
          </a:p>
        </p:txBody>
      </p:sp>
    </p:spTree>
    <p:extLst>
      <p:ext uri="{BB962C8B-B14F-4D97-AF65-F5344CB8AC3E}">
        <p14:creationId xmlns:p14="http://schemas.microsoft.com/office/powerpoint/2010/main" val="417599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Alphabetical order logo lockup</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10</a:t>
            </a:fld>
            <a:endParaRPr lang="en-US" dirty="0"/>
          </a:p>
        </p:txBody>
      </p:sp>
    </p:spTree>
    <p:extLst>
      <p:ext uri="{BB962C8B-B14F-4D97-AF65-F5344CB8AC3E}">
        <p14:creationId xmlns:p14="http://schemas.microsoft.com/office/powerpoint/2010/main" val="290841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025769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396080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56426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83824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84948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386553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231818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75792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255992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15053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370088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825B7EA-C56A-D249-AA1C-5F903D4740EF}" type="datetimeFigureOut">
              <a:rPr lang="en-US" smtClean="0"/>
              <a:pPr/>
              <a:t>5/7/21</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19722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png"/><Relationship Id="rId21" Type="http://schemas.openxmlformats.org/officeDocument/2006/relationships/image" Target="../media/image41.png"/><Relationship Id="rId7" Type="http://schemas.openxmlformats.org/officeDocument/2006/relationships/image" Target="../media/image27.jpe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2" Type="http://schemas.openxmlformats.org/officeDocument/2006/relationships/notesSlide" Target="../notesSlides/notesSlide13.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4.png"/><Relationship Id="rId7" Type="http://schemas.openxmlformats.org/officeDocument/2006/relationships/image" Target="../media/image4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50.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1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66.png"/><Relationship Id="rId3" Type="http://schemas.openxmlformats.org/officeDocument/2006/relationships/image" Target="../media/image2.png"/><Relationship Id="rId21" Type="http://schemas.openxmlformats.org/officeDocument/2006/relationships/image" Target="../media/image69.png"/><Relationship Id="rId7" Type="http://schemas.openxmlformats.org/officeDocument/2006/relationships/image" Target="../media/image55.jpe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17.xml"/><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5" Type="http://schemas.openxmlformats.org/officeDocument/2006/relationships/image" Target="../media/image63.png"/><Relationship Id="rId23" Type="http://schemas.openxmlformats.org/officeDocument/2006/relationships/image" Target="../media/image71.png"/><Relationship Id="rId10" Type="http://schemas.openxmlformats.org/officeDocument/2006/relationships/image" Target="../media/image58.jpeg"/><Relationship Id="rId19" Type="http://schemas.openxmlformats.org/officeDocument/2006/relationships/image" Target="../media/image67.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jpeg"/><Relationship Id="rId22" Type="http://schemas.openxmlformats.org/officeDocument/2006/relationships/image" Target="../media/image70.png"/></Relationships>
</file>

<file path=ppt/slides/_rels/slide19.xml.rels><?xml version="1.0" encoding="UTF-8" standalone="yes"?>
<Relationships xmlns="http://schemas.openxmlformats.org/package/2006/relationships"><Relationship Id="rId8" Type="http://schemas.openxmlformats.org/officeDocument/2006/relationships/image" Target="../media/image76.jpeg"/><Relationship Id="rId3" Type="http://schemas.openxmlformats.org/officeDocument/2006/relationships/image" Target="../media/image4.png"/><Relationship Id="rId7" Type="http://schemas.openxmlformats.org/officeDocument/2006/relationships/image" Target="../media/image7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84.jpeg"/><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7.jpeg"/><Relationship Id="rId4" Type="http://schemas.openxmlformats.org/officeDocument/2006/relationships/image" Target="../media/image86.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189383"/>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898867" y="1455264"/>
            <a:ext cx="7346266" cy="2815365"/>
            <a:chOff x="1254126" y="1510830"/>
            <a:chExt cx="6621355" cy="2537552"/>
          </a:xfrm>
        </p:grpSpPr>
        <p:pic>
          <p:nvPicPr>
            <p:cNvPr id="3" name="Picture 2" descr="Automic-Logotype-Spiro-Black.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54126" y="1510830"/>
              <a:ext cx="1889125" cy="1055688"/>
            </a:xfrm>
            <a:prstGeom prst="rect">
              <a:avLst/>
            </a:prstGeom>
          </p:spPr>
        </p:pic>
        <p:pic>
          <p:nvPicPr>
            <p:cNvPr id="4" name="Picture 3" descr="GitHub_Logo.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71734" y="2031999"/>
              <a:ext cx="1728787" cy="708803"/>
            </a:xfrm>
            <a:prstGeom prst="rect">
              <a:avLst/>
            </a:prstGeom>
          </p:spPr>
        </p:pic>
        <p:pic>
          <p:nvPicPr>
            <p:cNvPr id="5" name="Picture 4" descr="hpe_pri_grn_pos_rgb.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603875" y="1643063"/>
              <a:ext cx="2271606" cy="956914"/>
            </a:xfrm>
            <a:prstGeom prst="rect">
              <a:avLst/>
            </a:prstGeom>
          </p:spPr>
        </p:pic>
        <p:pic>
          <p:nvPicPr>
            <p:cNvPr id="6" name="Picture 5" descr="ibmpos_blurgb.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595246" y="3191093"/>
              <a:ext cx="1468754" cy="568931"/>
            </a:xfrm>
            <a:prstGeom prst="rect">
              <a:avLst/>
            </a:prstGeom>
          </p:spPr>
        </p:pic>
        <p:pic>
          <p:nvPicPr>
            <p:cNvPr id="7" name="Picture 6" descr="MSFT_logo_rgb_C-Gray.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336128" y="2887147"/>
              <a:ext cx="3156872" cy="1161235"/>
            </a:xfrm>
            <a:prstGeom prst="rect">
              <a:avLst/>
            </a:prstGeom>
          </p:spPr>
        </p:pic>
      </p:grpSp>
      <p:sp>
        <p:nvSpPr>
          <p:cNvPr id="11" name="Title 1"/>
          <p:cNvSpPr txBox="1">
            <a:spLocks/>
          </p:cNvSpPr>
          <p:nvPr/>
        </p:nvSpPr>
        <p:spPr>
          <a:xfrm>
            <a:off x="0" y="562521"/>
            <a:ext cx="9144000" cy="5276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u="sng" dirty="0">
                <a:solidFill>
                  <a:srgbClr val="000000"/>
                </a:solidFill>
                <a:latin typeface="TisaOT"/>
                <a:cs typeface="TisaOT"/>
              </a:rPr>
              <a:t>Platinum Sponsors</a:t>
            </a:r>
          </a:p>
        </p:txBody>
      </p:sp>
    </p:spTree>
    <p:extLst>
      <p:ext uri="{BB962C8B-B14F-4D97-AF65-F5344CB8AC3E}">
        <p14:creationId xmlns:p14="http://schemas.microsoft.com/office/powerpoint/2010/main" val="1864020934"/>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 y="1102895"/>
            <a:ext cx="5327321" cy="676777"/>
          </a:xfrm>
        </p:spPr>
        <p:txBody>
          <a:bodyPr>
            <a:noAutofit/>
          </a:bodyPr>
          <a:lstStyle/>
          <a:p>
            <a:pPr algn="l"/>
            <a:r>
              <a:rPr lang="en-US" sz="3400" b="1" dirty="0">
                <a:latin typeface="Brandon Grotesque Regular"/>
                <a:cs typeface="Brandon Grotesque Regular"/>
              </a:rPr>
              <a:t>DevOps Handbook is Here!</a:t>
            </a:r>
          </a:p>
        </p:txBody>
      </p:sp>
      <p:sp>
        <p:nvSpPr>
          <p:cNvPr id="3" name="Content Placeholder 2"/>
          <p:cNvSpPr>
            <a:spLocks noGrp="1"/>
          </p:cNvSpPr>
          <p:nvPr>
            <p:ph idx="1"/>
          </p:nvPr>
        </p:nvSpPr>
        <p:spPr>
          <a:xfrm>
            <a:off x="574847" y="1779672"/>
            <a:ext cx="4592052" cy="2880894"/>
          </a:xfrm>
        </p:spPr>
        <p:txBody>
          <a:bodyPr>
            <a:normAutofit fontScale="77500" lnSpcReduction="20000"/>
          </a:bodyPr>
          <a:lstStyle/>
          <a:p>
            <a:pPr marL="285750" indent="-285750">
              <a:buClr>
                <a:srgbClr val="ED4D47"/>
              </a:buClr>
            </a:pPr>
            <a:r>
              <a:rPr lang="en-US" dirty="0">
                <a:latin typeface="TisaOT"/>
                <a:cs typeface="TisaOT"/>
              </a:rPr>
              <a:t>5+ years in the making</a:t>
            </a:r>
          </a:p>
          <a:p>
            <a:pPr marL="285750" indent="-285750">
              <a:buClr>
                <a:srgbClr val="ED4D47"/>
              </a:buClr>
            </a:pPr>
            <a:r>
              <a:rPr lang="en-US" dirty="0">
                <a:latin typeface="TisaOT"/>
                <a:cs typeface="TisaOT"/>
              </a:rPr>
              <a:t>23 chapters</a:t>
            </a:r>
          </a:p>
          <a:p>
            <a:pPr marL="285750" indent="-285750">
              <a:buClr>
                <a:srgbClr val="ED4D47"/>
              </a:buClr>
            </a:pPr>
            <a:r>
              <a:rPr lang="en-US" dirty="0">
                <a:latin typeface="TisaOT"/>
                <a:cs typeface="TisaOT"/>
              </a:rPr>
              <a:t>48 case studies</a:t>
            </a:r>
          </a:p>
          <a:p>
            <a:pPr marL="285750" indent="-285750">
              <a:buClr>
                <a:srgbClr val="ED4D47"/>
              </a:buClr>
            </a:pPr>
            <a:r>
              <a:rPr lang="en-US" dirty="0">
                <a:latin typeface="TisaOT"/>
                <a:cs typeface="TisaOT"/>
              </a:rPr>
              <a:t>98,124 words</a:t>
            </a:r>
          </a:p>
          <a:p>
            <a:pPr marL="285750" indent="-285750">
              <a:buClr>
                <a:srgbClr val="ED4D47"/>
              </a:buClr>
            </a:pPr>
            <a:r>
              <a:rPr lang="en-US" dirty="0">
                <a:latin typeface="TisaOT"/>
                <a:cs typeface="TisaOT"/>
              </a:rPr>
              <a:t>48 images</a:t>
            </a:r>
          </a:p>
          <a:p>
            <a:pPr marL="285750" indent="-285750">
              <a:buClr>
                <a:srgbClr val="ED4D47"/>
              </a:buClr>
            </a:pPr>
            <a:r>
              <a:rPr lang="en-US" dirty="0">
                <a:latin typeface="TisaOT"/>
                <a:cs typeface="TisaOT"/>
              </a:rPr>
              <a:t>503 endnotes</a:t>
            </a:r>
          </a:p>
          <a:p>
            <a:pPr marL="285750" indent="-285750">
              <a:buClr>
                <a:srgbClr val="ED4D47"/>
              </a:buClr>
            </a:pPr>
            <a:r>
              <a:rPr lang="en-US" dirty="0">
                <a:latin typeface="TisaOT"/>
                <a:cs typeface="TisaOT"/>
              </a:rPr>
              <a:t>192 footnotes</a:t>
            </a:r>
          </a:p>
          <a:p>
            <a:pPr marL="0" indent="0">
              <a:buNone/>
            </a:pPr>
            <a:endParaRPr lang="en-US" dirty="0"/>
          </a:p>
        </p:txBody>
      </p:sp>
      <p:pic>
        <p:nvPicPr>
          <p:cNvPr id="4" name="Picture 3" descr="DOHB_cover.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34005" y="1142999"/>
            <a:ext cx="2466473" cy="3707266"/>
          </a:xfrm>
          <a:prstGeom prst="rect">
            <a:avLst/>
          </a:prstGeom>
        </p:spPr>
      </p:pic>
    </p:spTree>
    <p:extLst>
      <p:ext uri="{BB962C8B-B14F-4D97-AF65-F5344CB8AC3E}">
        <p14:creationId xmlns:p14="http://schemas.microsoft.com/office/powerpoint/2010/main" val="3092256853"/>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00151"/>
            <a:ext cx="6297357" cy="857250"/>
          </a:xfrm>
        </p:spPr>
        <p:txBody>
          <a:bodyPr>
            <a:normAutofit/>
          </a:bodyPr>
          <a:lstStyle/>
          <a:p>
            <a:r>
              <a:rPr lang="en-US" b="1" dirty="0">
                <a:latin typeface="Brandon Grotesque Regular"/>
                <a:cs typeface="Brandon Grotesque Regular"/>
              </a:rPr>
              <a:t>DevOps Handbook</a:t>
            </a:r>
          </a:p>
        </p:txBody>
      </p:sp>
      <p:sp>
        <p:nvSpPr>
          <p:cNvPr id="3" name="Content Placeholder 2"/>
          <p:cNvSpPr>
            <a:spLocks noGrp="1"/>
          </p:cNvSpPr>
          <p:nvPr>
            <p:ph idx="1"/>
          </p:nvPr>
        </p:nvSpPr>
        <p:spPr>
          <a:xfrm>
            <a:off x="1" y="2058739"/>
            <a:ext cx="6297356" cy="2566738"/>
          </a:xfrm>
        </p:spPr>
        <p:txBody>
          <a:bodyPr>
            <a:normAutofit/>
          </a:bodyPr>
          <a:lstStyle/>
          <a:p>
            <a:pPr marL="0" indent="0" algn="ctr">
              <a:buNone/>
            </a:pPr>
            <a:r>
              <a:rPr lang="en-US" sz="2919" dirty="0">
                <a:solidFill>
                  <a:srgbClr val="ED4D47"/>
                </a:solidFill>
                <a:latin typeface="TisaOT"/>
                <a:cs typeface="TisaOT"/>
              </a:rPr>
              <a:t>Get your copy compliments of</a:t>
            </a:r>
          </a:p>
          <a:p>
            <a:pPr marL="0" indent="0" algn="ctr">
              <a:buNone/>
            </a:pPr>
            <a:endParaRPr lang="en-US" sz="2919" b="1" dirty="0">
              <a:latin typeface="Brandon Grotesque Regular"/>
              <a:cs typeface="Brandon Grotesque Regular"/>
            </a:endParaRPr>
          </a:p>
          <a:p>
            <a:pPr marL="0" indent="0" algn="ctr">
              <a:buNone/>
            </a:pPr>
            <a:endParaRPr lang="en-US" sz="2919" b="1" dirty="0">
              <a:latin typeface="Brandon Grotesque Regular"/>
              <a:cs typeface="Brandon Grotesque Regular"/>
            </a:endParaRPr>
          </a:p>
          <a:p>
            <a:pPr marL="0" indent="0" algn="ctr">
              <a:buNone/>
            </a:pPr>
            <a:r>
              <a:rPr lang="en-US" sz="2595" dirty="0">
                <a:solidFill>
                  <a:srgbClr val="ED4D47"/>
                </a:solidFill>
                <a:latin typeface="TisaOT"/>
                <a:cs typeface="TisaOT"/>
              </a:rPr>
              <a:t>Book signing during the Vote DevOps Happy Hour at the XebiaLabs booth!</a:t>
            </a:r>
          </a:p>
          <a:p>
            <a:pPr marL="0" indent="0">
              <a:buNone/>
            </a:pPr>
            <a:endParaRPr lang="en-US" dirty="0"/>
          </a:p>
        </p:txBody>
      </p:sp>
      <p:pic>
        <p:nvPicPr>
          <p:cNvPr id="4" name="Picture 3" descr="devops_handbook_signing.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97357" y="1200152"/>
            <a:ext cx="2545854" cy="3394472"/>
          </a:xfrm>
          <a:prstGeom prst="rect">
            <a:avLst/>
          </a:prstGeom>
        </p:spPr>
      </p:pic>
      <p:pic>
        <p:nvPicPr>
          <p:cNvPr id="5" name="Picture 4" descr="xebialabs-white.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059061" y="2835938"/>
            <a:ext cx="2265626" cy="673565"/>
          </a:xfrm>
          <a:prstGeom prst="rect">
            <a:avLst/>
          </a:prstGeom>
        </p:spPr>
      </p:pic>
    </p:spTree>
    <p:extLst>
      <p:ext uri="{BB962C8B-B14F-4D97-AF65-F5344CB8AC3E}">
        <p14:creationId xmlns:p14="http://schemas.microsoft.com/office/powerpoint/2010/main" val="3884118408"/>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cstate="email">
            <a:extLst>
              <a:ext uri="{28A0092B-C50C-407E-A947-70E740481C1C}">
                <a14:useLocalDpi xmlns:a14="http://schemas.microsoft.com/office/drawing/2010/main"/>
              </a:ext>
            </a:extLst>
          </a:blip>
          <a:stretch>
            <a:fillRect/>
          </a:stretch>
        </p:blipFill>
        <p:spPr>
          <a:xfrm>
            <a:off x="1318812" y="1188357"/>
            <a:ext cx="6355618" cy="3258861"/>
          </a:xfrm>
        </p:spPr>
      </p:pic>
      <p:sp>
        <p:nvSpPr>
          <p:cNvPr id="3" name="Title 1"/>
          <p:cNvSpPr>
            <a:spLocks noGrp="1"/>
          </p:cNvSpPr>
          <p:nvPr>
            <p:ph type="title"/>
          </p:nvPr>
        </p:nvSpPr>
        <p:spPr>
          <a:xfrm>
            <a:off x="0" y="404294"/>
            <a:ext cx="9144000" cy="682229"/>
          </a:xfrm>
        </p:spPr>
        <p:txBody>
          <a:bodyPr>
            <a:normAutofit fontScale="90000"/>
          </a:bodyPr>
          <a:lstStyle/>
          <a:p>
            <a:r>
              <a:rPr lang="en-US" b="1" dirty="0">
                <a:latin typeface="Brandon Grotesque Regular"/>
                <a:cs typeface="Brandon Grotesque Regular"/>
              </a:rPr>
              <a:t>Programming Committee</a:t>
            </a:r>
            <a:endParaRPr lang="en-US" dirty="0">
              <a:latin typeface="Brandon Grotesque Regular"/>
              <a:cs typeface="Brandon Grotesque Regular"/>
            </a:endParaRPr>
          </a:p>
        </p:txBody>
      </p:sp>
    </p:spTree>
    <p:extLst>
      <p:ext uri="{BB962C8B-B14F-4D97-AF65-F5344CB8AC3E}">
        <p14:creationId xmlns:p14="http://schemas.microsoft.com/office/powerpoint/2010/main" val="1690800988"/>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562521"/>
            <a:ext cx="9144000" cy="527612"/>
          </a:xfrm>
        </p:spPr>
        <p:txBody>
          <a:bodyPr>
            <a:normAutofit/>
          </a:bodyPr>
          <a:lstStyle/>
          <a:p>
            <a:r>
              <a:rPr lang="en-US" sz="2800" b="1" u="sng" dirty="0">
                <a:solidFill>
                  <a:srgbClr val="000000"/>
                </a:solidFill>
                <a:latin typeface="TisaOT"/>
                <a:cs typeface="TisaOT"/>
              </a:rPr>
              <a:t>Gold Sponsors</a:t>
            </a:r>
          </a:p>
        </p:txBody>
      </p:sp>
      <p:pic>
        <p:nvPicPr>
          <p:cNvPr id="2" name="Picture 1" descr="SigHPD_1X_Sz1_gray_rgb-[Converted].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6879" y="1337828"/>
            <a:ext cx="1157802" cy="522748"/>
          </a:xfrm>
          <a:prstGeom prst="rect">
            <a:avLst/>
          </a:prstGeom>
        </p:spPr>
      </p:pic>
      <p:pic>
        <p:nvPicPr>
          <p:cNvPr id="3" name="Picture 2" descr="AXELOS_Logo CMYK.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59501" y="1464504"/>
            <a:ext cx="1508125" cy="332342"/>
          </a:xfrm>
          <a:prstGeom prst="rect">
            <a:avLst/>
          </a:prstGeom>
        </p:spPr>
      </p:pic>
      <p:pic>
        <p:nvPicPr>
          <p:cNvPr id="4" name="Picture 3" descr="BigPanda_logo.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882446" y="1021902"/>
            <a:ext cx="1037791" cy="1037791"/>
          </a:xfrm>
          <a:prstGeom prst="rect">
            <a:avLst/>
          </a:prstGeom>
        </p:spPr>
      </p:pic>
      <p:pic>
        <p:nvPicPr>
          <p:cNvPr id="6" name="Picture 5" descr="bmc_logo_RGB.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111243" y="1285110"/>
            <a:ext cx="1230312" cy="615156"/>
          </a:xfrm>
          <a:prstGeom prst="rect">
            <a:avLst/>
          </a:prstGeom>
        </p:spPr>
      </p:pic>
      <p:pic>
        <p:nvPicPr>
          <p:cNvPr id="7" name="Picture 6" descr="CloudMunch_NEWLOGO.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580189" y="1394912"/>
            <a:ext cx="1881188" cy="378119"/>
          </a:xfrm>
          <a:prstGeom prst="rect">
            <a:avLst/>
          </a:prstGeom>
        </p:spPr>
      </p:pic>
      <p:pic>
        <p:nvPicPr>
          <p:cNvPr id="8" name="Picture 7" descr="datadpg_logo_v_rgb.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11685" y="1873232"/>
            <a:ext cx="1027146" cy="1027146"/>
          </a:xfrm>
          <a:prstGeom prst="rect">
            <a:avLst/>
          </a:prstGeom>
        </p:spPr>
      </p:pic>
      <p:pic>
        <p:nvPicPr>
          <p:cNvPr id="9" name="Picture 8" descr="Datical_CMYK.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769701" y="2320832"/>
            <a:ext cx="1586999" cy="312639"/>
          </a:xfrm>
          <a:prstGeom prst="rect">
            <a:avLst/>
          </a:prstGeom>
        </p:spPr>
      </p:pic>
      <p:pic>
        <p:nvPicPr>
          <p:cNvPr id="10" name="Picture 9" descr="DORA Full Logo_multi.pn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667626" y="2198776"/>
            <a:ext cx="1274925" cy="469399"/>
          </a:xfrm>
          <a:prstGeom prst="rect">
            <a:avLst/>
          </a:prstGeom>
        </p:spPr>
      </p:pic>
      <p:pic>
        <p:nvPicPr>
          <p:cNvPr id="11" name="Picture 10" descr="Dynatrace_Logo_RGB_PH_1024x182px.png"/>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250244" y="2280000"/>
            <a:ext cx="1539875" cy="273689"/>
          </a:xfrm>
          <a:prstGeom prst="rect">
            <a:avLst/>
          </a:prstGeom>
        </p:spPr>
      </p:pic>
      <p:pic>
        <p:nvPicPr>
          <p:cNvPr id="12" name="Picture 11" descr="microfocus_logo_blue.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047997" y="2246721"/>
            <a:ext cx="1270507" cy="306968"/>
          </a:xfrm>
          <a:prstGeom prst="rect">
            <a:avLst/>
          </a:prstGeom>
        </p:spPr>
      </p:pic>
      <p:pic>
        <p:nvPicPr>
          <p:cNvPr id="13" name="Picture 12" descr="Moogblack.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18646" y="2916247"/>
            <a:ext cx="991624" cy="403778"/>
          </a:xfrm>
          <a:prstGeom prst="rect">
            <a:avLst/>
          </a:prstGeom>
        </p:spPr>
      </p:pic>
      <p:pic>
        <p:nvPicPr>
          <p:cNvPr id="14" name="Picture 13" descr="PagerDuty_logo_GREEN.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2097649" y="3032625"/>
            <a:ext cx="1315476" cy="252572"/>
          </a:xfrm>
          <a:prstGeom prst="rect">
            <a:avLst/>
          </a:prstGeom>
        </p:spPr>
      </p:pic>
      <p:pic>
        <p:nvPicPr>
          <p:cNvPr id="15" name="Picture 14" descr="ProKarma_logo_HIGH.pn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3769861" y="3031814"/>
            <a:ext cx="1456569" cy="237507"/>
          </a:xfrm>
          <a:prstGeom prst="rect">
            <a:avLst/>
          </a:prstGeom>
        </p:spPr>
      </p:pic>
      <p:pic>
        <p:nvPicPr>
          <p:cNvPr id="16" name="Picture 15" descr="Quali-logo.png"/>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591778" y="2970874"/>
            <a:ext cx="916972" cy="274633"/>
          </a:xfrm>
          <a:prstGeom prst="rect">
            <a:avLst/>
          </a:prstGeom>
        </p:spPr>
      </p:pic>
      <p:pic>
        <p:nvPicPr>
          <p:cNvPr id="17" name="Picture 16" descr="Sauce-Labs_Horiz_Red-Grey_RGB.png"/>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6707189" y="2852744"/>
            <a:ext cx="1833563" cy="543402"/>
          </a:xfrm>
          <a:prstGeom prst="rect">
            <a:avLst/>
          </a:prstGeom>
        </p:spPr>
      </p:pic>
      <p:pic>
        <p:nvPicPr>
          <p:cNvPr id="18" name="Picture 17" descr="signalfx_logo.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677806" y="3587796"/>
            <a:ext cx="1091895" cy="323201"/>
          </a:xfrm>
          <a:prstGeom prst="rect">
            <a:avLst/>
          </a:prstGeom>
        </p:spPr>
      </p:pic>
      <p:pic>
        <p:nvPicPr>
          <p:cNvPr id="20" name="Picture 19" descr="sonatype_logo_black_CMYK-(1).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070637" y="3611610"/>
            <a:ext cx="1285013" cy="268568"/>
          </a:xfrm>
          <a:prstGeom prst="rect">
            <a:avLst/>
          </a:prstGeom>
        </p:spPr>
      </p:pic>
      <p:pic>
        <p:nvPicPr>
          <p:cNvPr id="21" name="Picture 20" descr="victorops_logo_hires.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310809" y="3467517"/>
            <a:ext cx="1558804" cy="443480"/>
          </a:xfrm>
          <a:prstGeom prst="rect">
            <a:avLst/>
          </a:prstGeom>
        </p:spPr>
      </p:pic>
      <p:pic>
        <p:nvPicPr>
          <p:cNvPr id="22" name="Picture 21" descr="VMWare_09Q3_LOGO_Corp_Gray.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170548" y="3611610"/>
            <a:ext cx="1211951" cy="197548"/>
          </a:xfrm>
          <a:prstGeom prst="rect">
            <a:avLst/>
          </a:prstGeom>
        </p:spPr>
      </p:pic>
      <p:pic>
        <p:nvPicPr>
          <p:cNvPr id="23" name="Picture 22" descr="xebialabs-standard.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2936427" y="4031473"/>
            <a:ext cx="1191132" cy="354120"/>
          </a:xfrm>
          <a:prstGeom prst="rect">
            <a:avLst/>
          </a:prstGeom>
        </p:spPr>
      </p:pic>
      <p:pic>
        <p:nvPicPr>
          <p:cNvPr id="24" name="Picture 23" descr="Xmatters Logo white background.png"/>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4375247" y="3659238"/>
            <a:ext cx="1585355" cy="1056903"/>
          </a:xfrm>
          <a:prstGeom prst="rect">
            <a:avLst/>
          </a:prstGeom>
        </p:spPr>
      </p:pic>
      <p:pic>
        <p:nvPicPr>
          <p:cNvPr id="25" name="Picture 24" descr="upguard_logo.png"/>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3656586" y="3533001"/>
            <a:ext cx="1353287" cy="339239"/>
          </a:xfrm>
          <a:prstGeom prst="rect">
            <a:avLst/>
          </a:prstGeom>
        </p:spPr>
      </p:pic>
    </p:spTree>
    <p:extLst>
      <p:ext uri="{BB962C8B-B14F-4D97-AF65-F5344CB8AC3E}">
        <p14:creationId xmlns:p14="http://schemas.microsoft.com/office/powerpoint/2010/main" val="3824653409"/>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9691"/>
            <a:ext cx="8229600" cy="857250"/>
          </a:xfrm>
        </p:spPr>
        <p:txBody>
          <a:bodyPr/>
          <a:lstStyle/>
          <a:p>
            <a:r>
              <a:rPr lang="en-US" b="1" dirty="0">
                <a:latin typeface="Brandon Grotesque Regular"/>
                <a:cs typeface="Brandon Grotesque Regular"/>
              </a:rPr>
              <a:t>DevOps Enterprise Forum</a:t>
            </a:r>
            <a:endParaRPr lang="en-US" dirty="0">
              <a:latin typeface="Brandon Grotesque Regular"/>
              <a:cs typeface="Brandon Grotesque Regular"/>
            </a:endParaRPr>
          </a:p>
        </p:txBody>
      </p:sp>
      <p:sp>
        <p:nvSpPr>
          <p:cNvPr id="3" name="Content Placeholder 2"/>
          <p:cNvSpPr>
            <a:spLocks noGrp="1"/>
          </p:cNvSpPr>
          <p:nvPr>
            <p:ph idx="1"/>
          </p:nvPr>
        </p:nvSpPr>
        <p:spPr>
          <a:xfrm>
            <a:off x="671879" y="1356896"/>
            <a:ext cx="7797014" cy="965532"/>
          </a:xfrm>
        </p:spPr>
        <p:txBody>
          <a:bodyPr>
            <a:normAutofit/>
          </a:bodyPr>
          <a:lstStyle/>
          <a:p>
            <a:pPr marL="0" indent="0" algn="ctr">
              <a:buNone/>
            </a:pPr>
            <a:r>
              <a:rPr lang="en-US" sz="2486" dirty="0">
                <a:latin typeface="TisaOT"/>
                <a:cs typeface="TisaOT"/>
              </a:rPr>
              <a:t>Leading Change </a:t>
            </a:r>
            <a:r>
              <a:rPr lang="en-US" sz="2486" dirty="0">
                <a:solidFill>
                  <a:srgbClr val="ED4D47"/>
                </a:solidFill>
                <a:latin typeface="TisaOT"/>
                <a:cs typeface="TisaOT"/>
              </a:rPr>
              <a:t>|</a:t>
            </a:r>
            <a:r>
              <a:rPr lang="en-US" sz="2486" dirty="0">
                <a:latin typeface="TisaOT"/>
                <a:cs typeface="TisaOT"/>
              </a:rPr>
              <a:t> Organization Design </a:t>
            </a:r>
            <a:br>
              <a:rPr lang="en-US" sz="2486" dirty="0">
                <a:latin typeface="TisaOT"/>
                <a:cs typeface="TisaOT"/>
              </a:rPr>
            </a:br>
            <a:r>
              <a:rPr lang="en-US" sz="2486" dirty="0">
                <a:latin typeface="TisaOT"/>
                <a:cs typeface="TisaOT"/>
              </a:rPr>
              <a:t>Modern Technology Practices </a:t>
            </a:r>
            <a:r>
              <a:rPr lang="en-US" sz="2486" dirty="0">
                <a:solidFill>
                  <a:srgbClr val="ED4D47"/>
                </a:solidFill>
                <a:latin typeface="TisaOT"/>
                <a:cs typeface="TisaOT"/>
              </a:rPr>
              <a:t>|</a:t>
            </a:r>
            <a:r>
              <a:rPr lang="en-US" sz="2486" dirty="0">
                <a:latin typeface="TisaOT"/>
                <a:cs typeface="TisaOT"/>
              </a:rPr>
              <a:t> Compliance and Security</a:t>
            </a:r>
            <a:endParaRPr lang="en-US" dirty="0"/>
          </a:p>
        </p:txBody>
      </p:sp>
      <p:pic>
        <p:nvPicPr>
          <p:cNvPr id="8" name="Picture Placeholder 4"/>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5835005" y="2583511"/>
            <a:ext cx="2633887" cy="1420332"/>
          </a:xfrm>
          <a:prstGeom prst="rect">
            <a:avLst/>
          </a:prstGeom>
        </p:spPr>
      </p:pic>
      <p:pic>
        <p:nvPicPr>
          <p:cNvPr id="9" name="Picture Placeholder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09618" y="2583511"/>
            <a:ext cx="1888900" cy="1420331"/>
          </a:xfrm>
          <a:prstGeom prst="rect">
            <a:avLst/>
          </a:prstGeom>
        </p:spPr>
      </p:pic>
      <p:pic>
        <p:nvPicPr>
          <p:cNvPr id="10" name="Picture Placeholder 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1879" y="2583511"/>
            <a:ext cx="1888900" cy="1420331"/>
          </a:xfrm>
          <a:prstGeom prst="rect">
            <a:avLst/>
          </a:prstGeom>
        </p:spPr>
      </p:pic>
      <p:pic>
        <p:nvPicPr>
          <p:cNvPr id="11" name="Picture Placeholder 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554095" y="2583511"/>
            <a:ext cx="1888900" cy="1420331"/>
          </a:xfrm>
          <a:prstGeom prst="rect">
            <a:avLst/>
          </a:prstGeom>
        </p:spPr>
      </p:pic>
    </p:spTree>
    <p:extLst>
      <p:ext uri="{BB962C8B-B14F-4D97-AF65-F5344CB8AC3E}">
        <p14:creationId xmlns:p14="http://schemas.microsoft.com/office/powerpoint/2010/main" val="2965447228"/>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37359"/>
            <a:ext cx="4955887" cy="868948"/>
          </a:xfrm>
        </p:spPr>
        <p:txBody>
          <a:bodyPr>
            <a:normAutofit/>
          </a:bodyPr>
          <a:lstStyle/>
          <a:p>
            <a:r>
              <a:rPr lang="en-US" sz="3400" b="1" dirty="0">
                <a:latin typeface="Brandon Grotesque Regular"/>
                <a:cs typeface="Brandon Grotesque Regular"/>
              </a:rPr>
              <a:t>DevOps Enterprise Forum</a:t>
            </a:r>
            <a:endParaRPr lang="en-US" sz="3400" dirty="0">
              <a:latin typeface="Brandon Grotesque Regular"/>
              <a:cs typeface="Brandon Grotesque Regular"/>
            </a:endParaRPr>
          </a:p>
        </p:txBody>
      </p:sp>
      <p:sp>
        <p:nvSpPr>
          <p:cNvPr id="3" name="Content Placeholder 2"/>
          <p:cNvSpPr>
            <a:spLocks noGrp="1"/>
          </p:cNvSpPr>
          <p:nvPr>
            <p:ph idx="1"/>
          </p:nvPr>
        </p:nvSpPr>
        <p:spPr>
          <a:xfrm>
            <a:off x="169781" y="2573411"/>
            <a:ext cx="4725949" cy="1604211"/>
          </a:xfrm>
        </p:spPr>
        <p:txBody>
          <a:bodyPr/>
          <a:lstStyle/>
          <a:p>
            <a:pPr marL="0" indent="0">
              <a:buNone/>
            </a:pPr>
            <a:r>
              <a:rPr lang="en-US" sz="2800" dirty="0">
                <a:latin typeface="TisaOT"/>
                <a:cs typeface="TisaOT"/>
              </a:rPr>
              <a:t>Download the eBooks</a:t>
            </a:r>
          </a:p>
          <a:p>
            <a:pPr marL="0" indent="0">
              <a:buNone/>
            </a:pPr>
            <a:r>
              <a:rPr lang="en-US" sz="2500" dirty="0">
                <a:solidFill>
                  <a:srgbClr val="ED4D47"/>
                </a:solidFill>
                <a:latin typeface="TisaOT"/>
                <a:cs typeface="TisaOT"/>
              </a:rPr>
              <a:t>bit.ly/devopsforum</a:t>
            </a:r>
          </a:p>
          <a:p>
            <a:pPr marL="0" indent="0">
              <a:buNone/>
            </a:pPr>
            <a:endParaRPr lang="en-US" dirty="0"/>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10303" y="1203159"/>
            <a:ext cx="2408544" cy="3612816"/>
          </a:xfrm>
          <a:prstGeom prst="rect">
            <a:avLst/>
          </a:prstGeom>
        </p:spPr>
      </p:pic>
    </p:spTree>
    <p:extLst>
      <p:ext uri="{BB962C8B-B14F-4D97-AF65-F5344CB8AC3E}">
        <p14:creationId xmlns:p14="http://schemas.microsoft.com/office/powerpoint/2010/main" val="2146254803"/>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1263316"/>
            <a:ext cx="5138696" cy="857250"/>
          </a:xfrm>
        </p:spPr>
        <p:txBody>
          <a:bodyPr>
            <a:normAutofit fontScale="90000"/>
          </a:bodyPr>
          <a:lstStyle/>
          <a:p>
            <a:r>
              <a:rPr lang="en-US" sz="4111" b="1" dirty="0">
                <a:latin typeface="Brandon Grotesque Regular"/>
                <a:cs typeface="Brandon Grotesque Regular"/>
              </a:rPr>
              <a:t>DevOps Workshops</a:t>
            </a:r>
            <a:br>
              <a:rPr lang="en-US" b="1" dirty="0">
                <a:latin typeface="TisaOT-Bold"/>
                <a:cs typeface="TisaOT-Bold"/>
              </a:rPr>
            </a:br>
            <a:r>
              <a:rPr lang="en-US" sz="3600" b="1" dirty="0">
                <a:solidFill>
                  <a:srgbClr val="ED4D47"/>
                </a:solidFill>
                <a:latin typeface="Brandon Grotesque Regular"/>
                <a:cs typeface="Brandon Grotesque Regular"/>
              </a:rPr>
              <a:t>Imperial A</a:t>
            </a:r>
            <a:endParaRPr lang="en-US" b="1" dirty="0">
              <a:solidFill>
                <a:srgbClr val="ED4D47"/>
              </a:solidFill>
              <a:latin typeface="Brandon Grotesque Regular"/>
              <a:cs typeface="Brandon Grotesque Regular"/>
            </a:endParaRPr>
          </a:p>
        </p:txBody>
      </p:sp>
      <p:sp>
        <p:nvSpPr>
          <p:cNvPr id="3" name="Content Placeholder 2"/>
          <p:cNvSpPr>
            <a:spLocks noGrp="1"/>
          </p:cNvSpPr>
          <p:nvPr>
            <p:ph idx="1"/>
          </p:nvPr>
        </p:nvSpPr>
        <p:spPr>
          <a:xfrm>
            <a:off x="300790" y="2326105"/>
            <a:ext cx="4672264" cy="2268517"/>
          </a:xfrm>
        </p:spPr>
        <p:txBody>
          <a:bodyPr>
            <a:normAutofit/>
          </a:bodyPr>
          <a:lstStyle/>
          <a:p>
            <a:pPr marL="0" indent="0">
              <a:buNone/>
            </a:pPr>
            <a:r>
              <a:rPr lang="en-US" sz="2400" dirty="0">
                <a:latin typeface="TisaOT"/>
                <a:cs typeface="TisaOT"/>
              </a:rPr>
              <a:t>Leading Change</a:t>
            </a:r>
          </a:p>
          <a:p>
            <a:pPr marL="0" indent="0">
              <a:buNone/>
            </a:pPr>
            <a:r>
              <a:rPr lang="en-US" sz="2400" dirty="0">
                <a:latin typeface="TisaOT"/>
                <a:cs typeface="TisaOT"/>
              </a:rPr>
              <a:t>Organizational Design</a:t>
            </a:r>
          </a:p>
          <a:p>
            <a:pPr marL="0" indent="0">
              <a:buNone/>
            </a:pPr>
            <a:r>
              <a:rPr lang="en-US" sz="2400" dirty="0">
                <a:latin typeface="TisaOT"/>
                <a:cs typeface="TisaOT"/>
              </a:rPr>
              <a:t>Modern Technical Practices</a:t>
            </a:r>
          </a:p>
          <a:p>
            <a:pPr marL="0" indent="0">
              <a:buNone/>
            </a:pPr>
            <a:r>
              <a:rPr lang="en-US" sz="2400" dirty="0">
                <a:latin typeface="TisaOT"/>
                <a:cs typeface="TisaOT"/>
              </a:rPr>
              <a:t>Security &amp; Compliance</a:t>
            </a:r>
          </a:p>
          <a:p>
            <a:pPr marL="0" indent="0">
              <a:buNone/>
            </a:pPr>
            <a:r>
              <a:rPr lang="en-US" sz="2400" dirty="0">
                <a:latin typeface="TisaOT"/>
                <a:cs typeface="TisaOT"/>
              </a:rPr>
              <a:t>2 Unstructured Open Workshops</a:t>
            </a:r>
          </a:p>
        </p:txBody>
      </p:sp>
      <p:pic>
        <p:nvPicPr>
          <p:cNvPr id="4" name="Picture 3" descr="devops_workshops_2.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38696" y="1608473"/>
            <a:ext cx="3704513" cy="2645254"/>
          </a:xfrm>
          <a:prstGeom prst="rect">
            <a:avLst/>
          </a:prstGeom>
        </p:spPr>
      </p:pic>
    </p:spTree>
    <p:extLst>
      <p:ext uri="{BB962C8B-B14F-4D97-AF65-F5344CB8AC3E}">
        <p14:creationId xmlns:p14="http://schemas.microsoft.com/office/powerpoint/2010/main" val="1283947668"/>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0" y="562521"/>
            <a:ext cx="9144000" cy="5276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u="sng" dirty="0">
                <a:solidFill>
                  <a:srgbClr val="000000"/>
                </a:solidFill>
                <a:latin typeface="TisaOT"/>
                <a:cs typeface="TisaOT"/>
              </a:rPr>
              <a:t>Silver Sponsors</a:t>
            </a:r>
          </a:p>
        </p:txBody>
      </p:sp>
      <p:grpSp>
        <p:nvGrpSpPr>
          <p:cNvPr id="30" name="Group 29"/>
          <p:cNvGrpSpPr/>
          <p:nvPr/>
        </p:nvGrpSpPr>
        <p:grpSpPr>
          <a:xfrm>
            <a:off x="805587" y="1120613"/>
            <a:ext cx="7486627" cy="3150843"/>
            <a:chOff x="805587" y="1242533"/>
            <a:chExt cx="7486627" cy="3150843"/>
          </a:xfrm>
        </p:grpSpPr>
        <p:pic>
          <p:nvPicPr>
            <p:cNvPr id="31" name="Picture 30" descr="DevOps-Institut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5587" y="2187157"/>
              <a:ext cx="1622137" cy="672187"/>
            </a:xfrm>
            <a:prstGeom prst="rect">
              <a:avLst/>
            </a:prstGeom>
          </p:spPr>
        </p:pic>
        <p:pic>
          <p:nvPicPr>
            <p:cNvPr id="32" name="Picture 31" descr="Platform9-LogoStacked.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842819" y="3057373"/>
              <a:ext cx="1455509" cy="658618"/>
            </a:xfrm>
            <a:prstGeom prst="rect">
              <a:avLst/>
            </a:prstGeom>
          </p:spPr>
        </p:pic>
        <p:pic>
          <p:nvPicPr>
            <p:cNvPr id="33" name="Picture 32" descr="Puppet-Logo-Amber-Black-lg.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652920" y="3230646"/>
              <a:ext cx="1024717" cy="361520"/>
            </a:xfrm>
            <a:prstGeom prst="rect">
              <a:avLst/>
            </a:prstGeom>
          </p:spPr>
        </p:pic>
        <p:pic>
          <p:nvPicPr>
            <p:cNvPr id="34" name="Picture 33" descr="RedHat_logo.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094976" y="3231498"/>
              <a:ext cx="1246447" cy="400358"/>
            </a:xfrm>
            <a:prstGeom prst="rect">
              <a:avLst/>
            </a:prstGeom>
          </p:spPr>
        </p:pic>
        <p:pic>
          <p:nvPicPr>
            <p:cNvPr id="35" name="Picture 34" descr="ScaledAgile-registered.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730952" y="3369383"/>
              <a:ext cx="1506027" cy="170934"/>
            </a:xfrm>
            <a:prstGeom prst="rect">
              <a:avLst/>
            </a:prstGeom>
          </p:spPr>
        </p:pic>
        <p:pic>
          <p:nvPicPr>
            <p:cNvPr id="36" name="Picture 35" descr="Splunk.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24722" y="4071326"/>
              <a:ext cx="940584" cy="282645"/>
            </a:xfrm>
            <a:prstGeom prst="rect">
              <a:avLst/>
            </a:prstGeom>
          </p:spPr>
        </p:pic>
        <p:pic>
          <p:nvPicPr>
            <p:cNvPr id="37" name="Picture 36" descr="TasktopFullColor.jp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216806" y="4055824"/>
              <a:ext cx="1301751" cy="256715"/>
            </a:xfrm>
            <a:prstGeom prst="rect">
              <a:avLst/>
            </a:prstGeom>
          </p:spPr>
        </p:pic>
        <p:pic>
          <p:nvPicPr>
            <p:cNvPr id="38" name="Picture 37" descr="Logo_Tagline_Teal.pn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859611" y="4055824"/>
              <a:ext cx="1117202" cy="337552"/>
            </a:xfrm>
            <a:prstGeom prst="rect">
              <a:avLst/>
            </a:prstGeom>
          </p:spPr>
        </p:pic>
        <p:pic>
          <p:nvPicPr>
            <p:cNvPr id="39" name="Picture 38" descr="versionone.png"/>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206495" y="4047886"/>
              <a:ext cx="1413785" cy="306085"/>
            </a:xfrm>
            <a:prstGeom prst="rect">
              <a:avLst/>
            </a:prstGeom>
          </p:spPr>
        </p:pic>
        <p:pic>
          <p:nvPicPr>
            <p:cNvPr id="40" name="Picture 39" descr="Wavefront logo Black.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835433" y="4070608"/>
              <a:ext cx="1456781" cy="215604"/>
            </a:xfrm>
            <a:prstGeom prst="rect">
              <a:avLst/>
            </a:prstGeom>
          </p:spPr>
        </p:pic>
        <p:pic>
          <p:nvPicPr>
            <p:cNvPr id="41" name="Picture 40" descr="LeanKit_logo_color_hor_CMYK_lg.jp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543387" y="2158385"/>
              <a:ext cx="1476120" cy="727605"/>
            </a:xfrm>
            <a:prstGeom prst="rect">
              <a:avLst/>
            </a:prstGeom>
          </p:spPr>
        </p:pic>
        <p:pic>
          <p:nvPicPr>
            <p:cNvPr id="42" name="Picture 41" descr="NETAPP_logoHz.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219236" y="2454868"/>
              <a:ext cx="1125368" cy="208524"/>
            </a:xfrm>
            <a:prstGeom prst="rect">
              <a:avLst/>
            </a:prstGeom>
          </p:spPr>
        </p:pic>
        <p:pic>
          <p:nvPicPr>
            <p:cNvPr id="43" name="Picture 42" descr="NewRelic-logo-bug.pn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660028" y="2409287"/>
              <a:ext cx="1411694" cy="254105"/>
            </a:xfrm>
            <a:prstGeom prst="rect">
              <a:avLst/>
            </a:prstGeom>
          </p:spPr>
        </p:pic>
        <p:pic>
          <p:nvPicPr>
            <p:cNvPr id="44" name="Picture 43" descr="Orca_solid_1.3.png"/>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429124" y="2367352"/>
              <a:ext cx="863090" cy="296040"/>
            </a:xfrm>
            <a:prstGeom prst="rect">
              <a:avLst/>
            </a:prstGeom>
          </p:spPr>
        </p:pic>
        <p:pic>
          <p:nvPicPr>
            <p:cNvPr id="45" name="Picture 44" descr="PGE_Spot_full_rgb_pos_md.png"/>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901323" y="3112258"/>
              <a:ext cx="582849" cy="603733"/>
            </a:xfrm>
            <a:prstGeom prst="rect">
              <a:avLst/>
            </a:prstGeom>
          </p:spPr>
        </p:pic>
        <p:grpSp>
          <p:nvGrpSpPr>
            <p:cNvPr id="46" name="Group 45"/>
            <p:cNvGrpSpPr/>
            <p:nvPr/>
          </p:nvGrpSpPr>
          <p:grpSpPr>
            <a:xfrm>
              <a:off x="926891" y="1242533"/>
              <a:ext cx="7290218" cy="834886"/>
              <a:chOff x="833437" y="1090133"/>
              <a:chExt cx="7290218" cy="834886"/>
            </a:xfrm>
          </p:grpSpPr>
          <p:pic>
            <p:nvPicPr>
              <p:cNvPr id="47" name="Picture 46" descr="Chef_Regular.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33437" y="1137761"/>
                <a:ext cx="627063" cy="618911"/>
              </a:xfrm>
              <a:prstGeom prst="rect">
                <a:avLst/>
              </a:prstGeom>
            </p:spPr>
          </p:pic>
          <p:pic>
            <p:nvPicPr>
              <p:cNvPr id="48" name="Picture 47" descr="Cisco_Logo_no_TM_Cisco_Blue-RGB.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1934259" y="1315995"/>
                <a:ext cx="787805" cy="420688"/>
              </a:xfrm>
              <a:prstGeom prst="rect">
                <a:avLst/>
              </a:prstGeom>
            </p:spPr>
          </p:pic>
          <p:pic>
            <p:nvPicPr>
              <p:cNvPr id="49" name="Picture 48" descr="CloudBees_Lockup_Jenkins-3.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3194760" y="1315995"/>
                <a:ext cx="1451208" cy="412143"/>
              </a:xfrm>
              <a:prstGeom prst="rect">
                <a:avLst/>
              </a:prstGeom>
            </p:spPr>
          </p:pic>
          <p:pic>
            <p:nvPicPr>
              <p:cNvPr id="50" name="Picture 49" descr="DBMaestrologo.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6734593" y="1335984"/>
                <a:ext cx="1389062" cy="341122"/>
              </a:xfrm>
              <a:prstGeom prst="rect">
                <a:avLst/>
              </a:prstGeom>
            </p:spPr>
          </p:pic>
          <p:pic>
            <p:nvPicPr>
              <p:cNvPr id="51" name="Picture 50" descr="CollabNet logo with tagline.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5094976" y="1090133"/>
                <a:ext cx="1335817" cy="834886"/>
              </a:xfrm>
              <a:prstGeom prst="rect">
                <a:avLst/>
              </a:prstGeom>
            </p:spPr>
          </p:pic>
        </p:grpSp>
      </p:grpSp>
    </p:spTree>
    <p:extLst>
      <p:ext uri="{BB962C8B-B14F-4D97-AF65-F5344CB8AC3E}">
        <p14:creationId xmlns:p14="http://schemas.microsoft.com/office/powerpoint/2010/main" val="157649457"/>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16687"/>
            <a:ext cx="9144000" cy="819152"/>
          </a:xfrm>
        </p:spPr>
        <p:txBody>
          <a:bodyPr>
            <a:normAutofit/>
          </a:bodyPr>
          <a:lstStyle/>
          <a:p>
            <a:r>
              <a:rPr lang="en-US" sz="4000" b="1" dirty="0">
                <a:latin typeface="Brandon Grotesque Regular"/>
                <a:cs typeface="Brandon Grotesque Regular"/>
              </a:rPr>
              <a:t>Calling All DOES Alumni</a:t>
            </a:r>
          </a:p>
        </p:txBody>
      </p:sp>
      <p:sp>
        <p:nvSpPr>
          <p:cNvPr id="3" name="Content Placeholder 2"/>
          <p:cNvSpPr>
            <a:spLocks noGrp="1"/>
          </p:cNvSpPr>
          <p:nvPr>
            <p:ph idx="1"/>
          </p:nvPr>
        </p:nvSpPr>
        <p:spPr>
          <a:xfrm>
            <a:off x="0" y="1253623"/>
            <a:ext cx="9144000" cy="3284954"/>
          </a:xfrm>
        </p:spPr>
        <p:txBody>
          <a:bodyPr>
            <a:normAutofit/>
          </a:bodyPr>
          <a:lstStyle/>
          <a:p>
            <a:pPr marL="0" indent="0" algn="ctr">
              <a:buNone/>
            </a:pPr>
            <a:r>
              <a:rPr lang="en-US" sz="2600" dirty="0">
                <a:latin typeface="TisaOT"/>
                <a:cs typeface="TisaOT"/>
              </a:rPr>
              <a:t>Did you attend DOES 2014, 2015, London 2016?</a:t>
            </a:r>
          </a:p>
          <a:p>
            <a:pPr marL="0" indent="0" algn="ctr">
              <a:buNone/>
            </a:pPr>
            <a:endParaRPr lang="en-US" sz="2800" b="1" dirty="0">
              <a:latin typeface="Brandon Grotesque Regular"/>
              <a:cs typeface="Brandon Grotesque Regular"/>
            </a:endParaRPr>
          </a:p>
          <a:p>
            <a:pPr marL="0" indent="0" algn="ctr">
              <a:buNone/>
            </a:pPr>
            <a:endParaRPr lang="en-US" sz="2800" b="1" dirty="0">
              <a:latin typeface="Brandon Grotesque Regular"/>
              <a:cs typeface="Brandon Grotesque Regular"/>
            </a:endParaRPr>
          </a:p>
          <a:p>
            <a:pPr marL="0" indent="0" algn="ctr">
              <a:buNone/>
            </a:pPr>
            <a:endParaRPr lang="en-US" sz="2800" b="1" dirty="0">
              <a:latin typeface="Brandon Grotesque Regular"/>
              <a:cs typeface="Brandon Grotesque Regular"/>
            </a:endParaRPr>
          </a:p>
          <a:p>
            <a:pPr marL="0" indent="0" algn="ctr">
              <a:buNone/>
            </a:pPr>
            <a:endParaRPr lang="en-US" sz="2800" b="1" dirty="0">
              <a:latin typeface="Brandon Grotesque Regular"/>
              <a:cs typeface="Brandon Grotesque Regular"/>
            </a:endParaRPr>
          </a:p>
          <a:p>
            <a:pPr marL="0" indent="0" algn="ctr">
              <a:buNone/>
            </a:pPr>
            <a:r>
              <a:rPr lang="en-US" sz="2100" dirty="0">
                <a:latin typeface="TisaOT"/>
                <a:cs typeface="TisaOT"/>
              </a:rPr>
              <a:t>Stop by the IT Revolution booth and pick up your alumni pins!</a:t>
            </a:r>
          </a:p>
          <a:p>
            <a:pPr marL="0" indent="0">
              <a:buNone/>
            </a:pPr>
            <a:endParaRPr lang="en-US" sz="2800" dirty="0"/>
          </a:p>
        </p:txBody>
      </p:sp>
      <p:pic>
        <p:nvPicPr>
          <p:cNvPr id="4" name="Picture 3" descr="DOES_pins-01.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21373" y="1991888"/>
            <a:ext cx="1078387" cy="1617580"/>
          </a:xfrm>
          <a:prstGeom prst="rect">
            <a:avLst/>
          </a:prstGeom>
        </p:spPr>
      </p:pic>
      <p:pic>
        <p:nvPicPr>
          <p:cNvPr id="5" name="Picture 4" descr="DOES_pins-02.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33440" y="1991888"/>
            <a:ext cx="1078387" cy="1617580"/>
          </a:xfrm>
          <a:prstGeom prst="rect">
            <a:avLst/>
          </a:prstGeom>
        </p:spPr>
      </p:pic>
      <p:pic>
        <p:nvPicPr>
          <p:cNvPr id="6" name="Picture 5" descr="DOES_pins-03.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445507" y="1991888"/>
            <a:ext cx="1078387" cy="1617580"/>
          </a:xfrm>
          <a:prstGeom prst="rect">
            <a:avLst/>
          </a:prstGeom>
        </p:spPr>
      </p:pic>
      <p:pic>
        <p:nvPicPr>
          <p:cNvPr id="7" name="Picture 6" descr="DOES_pins-04.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657574" y="1991888"/>
            <a:ext cx="1078387" cy="1617580"/>
          </a:xfrm>
          <a:prstGeom prst="rect">
            <a:avLst/>
          </a:prstGeom>
        </p:spPr>
      </p:pic>
      <p:pic>
        <p:nvPicPr>
          <p:cNvPr id="8" name="Picture 7" descr="alumni.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869641" y="1991888"/>
            <a:ext cx="2264390" cy="1617580"/>
          </a:xfrm>
          <a:prstGeom prst="rect">
            <a:avLst/>
          </a:prstGeom>
        </p:spPr>
      </p:pic>
    </p:spTree>
    <p:extLst>
      <p:ext uri="{BB962C8B-B14F-4D97-AF65-F5344CB8AC3E}">
        <p14:creationId xmlns:p14="http://schemas.microsoft.com/office/powerpoint/2010/main" val="3958643754"/>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056105"/>
            <a:ext cx="8229600" cy="655492"/>
          </a:xfrm>
        </p:spPr>
        <p:txBody>
          <a:bodyPr>
            <a:normAutofit fontScale="90000"/>
          </a:bodyPr>
          <a:lstStyle/>
          <a:p>
            <a:endParaRPr lang="en-US" dirty="0">
              <a:solidFill>
                <a:srgbClr val="000000"/>
              </a:solidFill>
              <a:latin typeface="Brandon Grotesque Regular"/>
              <a:cs typeface="Brandon Grotesque Regular"/>
            </a:endParaRPr>
          </a:p>
        </p:txBody>
      </p:sp>
      <p:pic>
        <p:nvPicPr>
          <p:cNvPr id="5" name="Picture 4" descr="IT Revolution_event logo-11.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7775" y="1870723"/>
            <a:ext cx="7208450" cy="1387130"/>
          </a:xfrm>
          <a:prstGeom prst="rect">
            <a:avLst/>
          </a:prstGeom>
        </p:spPr>
      </p:pic>
    </p:spTree>
    <p:extLst>
      <p:ext uri="{BB962C8B-B14F-4D97-AF65-F5344CB8AC3E}">
        <p14:creationId xmlns:p14="http://schemas.microsoft.com/office/powerpoint/2010/main" val="3893274695"/>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0" y="562521"/>
            <a:ext cx="9144000" cy="5276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u="sng" dirty="0">
                <a:solidFill>
                  <a:srgbClr val="000000"/>
                </a:solidFill>
                <a:latin typeface="TisaOT"/>
                <a:cs typeface="TisaOT"/>
              </a:rPr>
              <a:t>Media Partners</a:t>
            </a:r>
          </a:p>
        </p:txBody>
      </p:sp>
      <p:grpSp>
        <p:nvGrpSpPr>
          <p:cNvPr id="10" name="Group 9"/>
          <p:cNvGrpSpPr/>
          <p:nvPr/>
        </p:nvGrpSpPr>
        <p:grpSpPr>
          <a:xfrm>
            <a:off x="2118382" y="1383494"/>
            <a:ext cx="4637345" cy="1474007"/>
            <a:chOff x="1911092" y="1296181"/>
            <a:chExt cx="4637345" cy="1474007"/>
          </a:xfrm>
        </p:grpSpPr>
        <p:pic>
          <p:nvPicPr>
            <p:cNvPr id="3" name="Picture 2" descr="devopcom_larg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11092" y="1613356"/>
              <a:ext cx="2699273" cy="1156832"/>
            </a:xfrm>
            <a:prstGeom prst="rect">
              <a:avLst/>
            </a:prstGeom>
          </p:spPr>
        </p:pic>
        <p:pic>
          <p:nvPicPr>
            <p:cNvPr id="6" name="Picture 5" descr="DZone_GradientLogoStacked.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523454" y="1296181"/>
              <a:ext cx="1024983" cy="1283507"/>
            </a:xfrm>
            <a:prstGeom prst="rect">
              <a:avLst/>
            </a:prstGeom>
          </p:spPr>
        </p:pic>
      </p:grpSp>
      <p:grpSp>
        <p:nvGrpSpPr>
          <p:cNvPr id="9" name="Group 8"/>
          <p:cNvGrpSpPr/>
          <p:nvPr/>
        </p:nvGrpSpPr>
        <p:grpSpPr>
          <a:xfrm>
            <a:off x="1962063" y="3250509"/>
            <a:ext cx="5229312" cy="528494"/>
            <a:chOff x="2121433" y="3250509"/>
            <a:chExt cx="5029375" cy="508288"/>
          </a:xfrm>
        </p:grpSpPr>
        <p:pic>
          <p:nvPicPr>
            <p:cNvPr id="7" name="Picture 6" descr="SearchITOperations-White-RGB.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121433" y="3250509"/>
              <a:ext cx="2053688" cy="508288"/>
            </a:xfrm>
            <a:prstGeom prst="rect">
              <a:avLst/>
            </a:prstGeom>
          </p:spPr>
        </p:pic>
        <p:pic>
          <p:nvPicPr>
            <p:cNvPr id="8" name="Picture 7" descr="SearchSoftwareQuality-White-RGB.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961807" y="3250509"/>
              <a:ext cx="2189001" cy="500186"/>
            </a:xfrm>
            <a:prstGeom prst="rect">
              <a:avLst/>
            </a:prstGeom>
          </p:spPr>
        </p:pic>
      </p:grpSp>
    </p:spTree>
    <p:extLst>
      <p:ext uri="{BB962C8B-B14F-4D97-AF65-F5344CB8AC3E}">
        <p14:creationId xmlns:p14="http://schemas.microsoft.com/office/powerpoint/2010/main" val="3598782499"/>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06500"/>
            <a:ext cx="9144000" cy="3581400"/>
          </a:xfrm>
        </p:spPr>
        <p:txBody>
          <a:bodyPr>
            <a:normAutofit fontScale="77500" lnSpcReduction="20000"/>
          </a:bodyPr>
          <a:lstStyle/>
          <a:p>
            <a:pPr marL="0" indent="0" algn="ctr">
              <a:buNone/>
            </a:pPr>
            <a:r>
              <a:rPr lang="en-US" sz="2800" dirty="0">
                <a:latin typeface="TisaOT"/>
                <a:cs typeface="TisaOT"/>
              </a:rPr>
              <a:t>Slide decks and videos will be available following the conference.</a:t>
            </a:r>
            <a:br>
              <a:rPr lang="en-US" sz="2800" dirty="0">
                <a:latin typeface="TisaOT"/>
                <a:cs typeface="TisaOT"/>
              </a:rPr>
            </a:br>
            <a:endParaRPr lang="en-US" sz="2800" dirty="0">
              <a:latin typeface="TisaOT"/>
              <a:cs typeface="TisaOT"/>
            </a:endParaRPr>
          </a:p>
          <a:p>
            <a:pPr marL="0" indent="0" algn="ctr">
              <a:buNone/>
            </a:pPr>
            <a:endParaRPr lang="en-US" sz="2800" b="1" dirty="0">
              <a:solidFill>
                <a:srgbClr val="FFFFFF"/>
              </a:solidFill>
              <a:latin typeface="Brandon Grotesque Regular"/>
              <a:cs typeface="Brandon Grotesque Regular"/>
            </a:endParaRPr>
          </a:p>
          <a:p>
            <a:pPr marL="0" indent="0">
              <a:buNone/>
            </a:pPr>
            <a:r>
              <a:rPr lang="en-US" sz="2800" b="1" dirty="0">
                <a:solidFill>
                  <a:srgbClr val="FFFFFF"/>
                </a:solidFill>
                <a:latin typeface="Brandon Grotesque Regular"/>
                <a:cs typeface="Brandon Grotesque Regular"/>
              </a:rPr>
              <a:t>							</a:t>
            </a:r>
            <a:r>
              <a:rPr lang="en-US" sz="3600" b="1" dirty="0" err="1">
                <a:solidFill>
                  <a:srgbClr val="FFFFFF"/>
                </a:solidFill>
                <a:latin typeface="Brandon Grotesque Regular"/>
                <a:cs typeface="Brandon Grotesque Regular"/>
              </a:rPr>
              <a:t>slideshare.net</a:t>
            </a:r>
            <a:r>
              <a:rPr lang="en-US" sz="3600" b="1" dirty="0">
                <a:solidFill>
                  <a:srgbClr val="FFFFFF"/>
                </a:solidFill>
                <a:latin typeface="Brandon Grotesque Regular"/>
                <a:cs typeface="Brandon Grotesque Regular"/>
              </a:rPr>
              <a:t>/</a:t>
            </a:r>
            <a:r>
              <a:rPr lang="en-US" sz="3600" b="1" dirty="0" err="1">
                <a:solidFill>
                  <a:srgbClr val="FFFFFF"/>
                </a:solidFill>
                <a:latin typeface="Brandon Grotesque Regular"/>
                <a:cs typeface="Brandon Grotesque Regular"/>
              </a:rPr>
              <a:t>ITRevolution</a:t>
            </a:r>
            <a:r>
              <a:rPr lang="en-US" sz="3600" b="1" dirty="0">
                <a:solidFill>
                  <a:srgbClr val="FFFFFF"/>
                </a:solidFill>
                <a:latin typeface="Brandon Grotesque Regular"/>
                <a:cs typeface="Brandon Grotesque Regular"/>
              </a:rPr>
              <a:t> 	</a:t>
            </a:r>
            <a:r>
              <a:rPr lang="en-US" sz="2800" b="1" dirty="0">
                <a:solidFill>
                  <a:srgbClr val="FFFFFF"/>
                </a:solidFill>
                <a:latin typeface="Brandon Grotesque Regular"/>
                <a:cs typeface="Brandon Grotesque Regular"/>
              </a:rPr>
              <a:t>		</a:t>
            </a:r>
          </a:p>
          <a:p>
            <a:pPr marL="0" indent="0">
              <a:buNone/>
            </a:pPr>
            <a:endParaRPr lang="en-US" sz="2800" b="1" dirty="0">
              <a:solidFill>
                <a:srgbClr val="FFFFFF"/>
              </a:solidFill>
              <a:latin typeface="Brandon Grotesque Regular"/>
              <a:cs typeface="Brandon Grotesque Regular"/>
            </a:endParaRPr>
          </a:p>
          <a:p>
            <a:pPr marL="0" indent="0">
              <a:buNone/>
            </a:pPr>
            <a:endParaRPr lang="en-US" sz="2800" b="1" dirty="0">
              <a:solidFill>
                <a:srgbClr val="FFFFFF"/>
              </a:solidFill>
              <a:latin typeface="Brandon Grotesque Regular"/>
              <a:cs typeface="Brandon Grotesque Regular"/>
            </a:endParaRPr>
          </a:p>
          <a:p>
            <a:pPr marL="0" indent="0">
              <a:buNone/>
            </a:pPr>
            <a:r>
              <a:rPr lang="en-US" sz="2800" b="1" dirty="0">
                <a:solidFill>
                  <a:srgbClr val="FFFFFF"/>
                </a:solidFill>
                <a:latin typeface="Brandon Grotesque Regular"/>
                <a:cs typeface="Brandon Grotesque Regular"/>
              </a:rPr>
              <a:t>							</a:t>
            </a:r>
            <a:r>
              <a:rPr lang="en-US" sz="3600" b="1" dirty="0" err="1">
                <a:solidFill>
                  <a:srgbClr val="FFFFFF"/>
                </a:solidFill>
                <a:latin typeface="Brandon Grotesque Regular"/>
                <a:cs typeface="Brandon Grotesque Regular"/>
              </a:rPr>
              <a:t>bit.ly</a:t>
            </a:r>
            <a:r>
              <a:rPr lang="en-US" sz="3600" b="1" dirty="0">
                <a:solidFill>
                  <a:srgbClr val="FFFFFF"/>
                </a:solidFill>
                <a:latin typeface="Brandon Grotesque Regular"/>
                <a:cs typeface="Brandon Grotesque Regular"/>
              </a:rPr>
              <a:t>/</a:t>
            </a:r>
            <a:r>
              <a:rPr lang="en-US" sz="3600" b="1" dirty="0" err="1">
                <a:solidFill>
                  <a:srgbClr val="FFFFFF"/>
                </a:solidFill>
                <a:latin typeface="Brandon Grotesque Regular"/>
                <a:cs typeface="Brandon Grotesque Regular"/>
              </a:rPr>
              <a:t>itrevvideos</a:t>
            </a:r>
            <a:br>
              <a:rPr lang="en-US" sz="3600" b="1" dirty="0">
                <a:solidFill>
                  <a:srgbClr val="ED4D47"/>
                </a:solidFill>
                <a:latin typeface="Brandon Grotesque Regular"/>
                <a:cs typeface="Brandon Grotesque Regular"/>
              </a:rPr>
            </a:br>
            <a:endParaRPr lang="en-US" sz="3600" dirty="0">
              <a:solidFill>
                <a:srgbClr val="ED4D47"/>
              </a:solidFill>
              <a:latin typeface="TisaOT"/>
              <a:cs typeface="TisaOT"/>
            </a:endParaRPr>
          </a:p>
          <a:p>
            <a:pPr marL="0" indent="0" algn="ctr">
              <a:buNone/>
            </a:pPr>
            <a:endParaRPr lang="en-US" sz="2400" b="1" dirty="0">
              <a:solidFill>
                <a:srgbClr val="ED4D47"/>
              </a:solidFill>
              <a:latin typeface="TisaOT"/>
              <a:cs typeface="TisaOT"/>
            </a:endParaRPr>
          </a:p>
          <a:p>
            <a:pPr marL="0" indent="0" algn="ctr">
              <a:buNone/>
            </a:pPr>
            <a:r>
              <a:rPr lang="en-US" sz="2400" b="1" dirty="0">
                <a:latin typeface="Brandon Grotesque Regular"/>
                <a:cs typeface="Brandon Grotesque Regular"/>
              </a:rPr>
              <a:t>PLEASE REFRAIN FROM RECORDING SESSIONS.</a:t>
            </a:r>
          </a:p>
          <a:p>
            <a:pPr marL="0" indent="0" algn="ctr">
              <a:buNone/>
            </a:pPr>
            <a:endParaRPr lang="en-US" sz="2400" dirty="0">
              <a:solidFill>
                <a:srgbClr val="ED4D47"/>
              </a:solidFill>
              <a:latin typeface="TisaOT"/>
              <a:cs typeface="TisaOT"/>
            </a:endParaRPr>
          </a:p>
          <a:p>
            <a:pPr marL="0" indent="0" algn="ctr">
              <a:buNone/>
            </a:pPr>
            <a:endParaRPr lang="en-US" sz="2400" dirty="0">
              <a:solidFill>
                <a:srgbClr val="ED4D47"/>
              </a:solidFill>
              <a:latin typeface="TisaOT"/>
              <a:cs typeface="TisaOT"/>
            </a:endParaRPr>
          </a:p>
          <a:p>
            <a:pPr marL="0" indent="0" algn="ctr">
              <a:buNone/>
            </a:pPr>
            <a:endParaRPr lang="en-US" sz="2400" dirty="0"/>
          </a:p>
        </p:txBody>
      </p:sp>
      <p:pic>
        <p:nvPicPr>
          <p:cNvPr id="5" name="Picture 4" descr="linkedi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20901" y="1950022"/>
            <a:ext cx="876300" cy="876300"/>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120901" y="3050014"/>
            <a:ext cx="876300" cy="876300"/>
          </a:xfrm>
          <a:prstGeom prst="rect">
            <a:avLst/>
          </a:prstGeom>
        </p:spPr>
      </p:pic>
    </p:spTree>
    <p:extLst>
      <p:ext uri="{BB962C8B-B14F-4D97-AF65-F5344CB8AC3E}">
        <p14:creationId xmlns:p14="http://schemas.microsoft.com/office/powerpoint/2010/main" val="416260261"/>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908"/>
            <a:ext cx="8229600" cy="563145"/>
          </a:xfrm>
        </p:spPr>
        <p:txBody>
          <a:bodyPr>
            <a:noAutofit/>
          </a:bodyPr>
          <a:lstStyle/>
          <a:p>
            <a:r>
              <a:rPr lang="en-US" sz="4600" b="1" dirty="0">
                <a:latin typeface="Brandon Grotesque Regular"/>
                <a:cs typeface="Brandon Grotesque Regular"/>
              </a:rPr>
              <a:t>Code of Conduct</a:t>
            </a:r>
            <a:endParaRPr lang="en-US" sz="4600" dirty="0">
              <a:latin typeface="Brandon Grotesque Regular"/>
              <a:cs typeface="Brandon Grotesque Regular"/>
            </a:endParaRPr>
          </a:p>
        </p:txBody>
      </p:sp>
      <p:sp>
        <p:nvSpPr>
          <p:cNvPr id="3" name="Content Placeholder 2"/>
          <p:cNvSpPr>
            <a:spLocks noGrp="1"/>
          </p:cNvSpPr>
          <p:nvPr>
            <p:ph idx="1"/>
          </p:nvPr>
        </p:nvSpPr>
        <p:spPr>
          <a:xfrm>
            <a:off x="0" y="2377591"/>
            <a:ext cx="9144000" cy="2509148"/>
          </a:xfrm>
        </p:spPr>
        <p:txBody>
          <a:bodyPr>
            <a:normAutofit/>
          </a:bodyPr>
          <a:lstStyle/>
          <a:p>
            <a:pPr marL="0" indent="0" algn="ctr">
              <a:buNone/>
            </a:pPr>
            <a:r>
              <a:rPr lang="en-US" sz="3500" dirty="0">
                <a:latin typeface="TisaOT"/>
                <a:cs typeface="TisaOT"/>
              </a:rPr>
              <a:t>Listen </a:t>
            </a:r>
            <a:r>
              <a:rPr lang="en-US" sz="3500" dirty="0">
                <a:solidFill>
                  <a:srgbClr val="ED4D47"/>
                </a:solidFill>
                <a:latin typeface="TisaOT"/>
                <a:cs typeface="TisaOT"/>
              </a:rPr>
              <a:t>|</a:t>
            </a:r>
            <a:r>
              <a:rPr lang="en-US" sz="3500" dirty="0">
                <a:latin typeface="TisaOT"/>
                <a:cs typeface="TisaOT"/>
              </a:rPr>
              <a:t> Share </a:t>
            </a:r>
            <a:r>
              <a:rPr lang="en-US" sz="3500" dirty="0">
                <a:solidFill>
                  <a:srgbClr val="ED4D47"/>
                </a:solidFill>
                <a:latin typeface="TisaOT"/>
                <a:cs typeface="TisaOT"/>
              </a:rPr>
              <a:t>|</a:t>
            </a:r>
            <a:r>
              <a:rPr lang="en-US" sz="3500" dirty="0">
                <a:latin typeface="TisaOT"/>
                <a:cs typeface="TisaOT"/>
              </a:rPr>
              <a:t> Respect </a:t>
            </a:r>
            <a:r>
              <a:rPr lang="en-US" sz="3500" dirty="0">
                <a:solidFill>
                  <a:srgbClr val="ED4D47"/>
                </a:solidFill>
                <a:latin typeface="TisaOT"/>
                <a:cs typeface="TisaOT"/>
              </a:rPr>
              <a:t>|</a:t>
            </a:r>
            <a:r>
              <a:rPr lang="en-US" sz="3500" dirty="0">
                <a:latin typeface="TisaOT"/>
                <a:cs typeface="TisaOT"/>
              </a:rPr>
              <a:t> Speak Up</a:t>
            </a:r>
          </a:p>
          <a:p>
            <a:pPr marL="0" indent="0" algn="ctr">
              <a:buNone/>
            </a:pPr>
            <a:r>
              <a:rPr lang="en-US" sz="3500" dirty="0">
                <a:latin typeface="TisaOT"/>
                <a:cs typeface="TisaOT"/>
              </a:rPr>
              <a:t>If you have any issues, email</a:t>
            </a:r>
            <a:br>
              <a:rPr lang="en-US" sz="3500" dirty="0">
                <a:latin typeface="TisaOT"/>
                <a:cs typeface="TisaOT"/>
              </a:rPr>
            </a:br>
            <a:r>
              <a:rPr lang="en-US" sz="3500" dirty="0">
                <a:solidFill>
                  <a:srgbClr val="ED4D47"/>
                </a:solidFill>
                <a:latin typeface="TisaOT"/>
                <a:cs typeface="TisaOT"/>
              </a:rPr>
              <a:t>help@itrevolution.net</a:t>
            </a:r>
          </a:p>
          <a:p>
            <a:pPr marL="0" indent="0">
              <a:buNone/>
            </a:pPr>
            <a:endParaRPr lang="en-US" dirty="0"/>
          </a:p>
        </p:txBody>
      </p:sp>
    </p:spTree>
    <p:extLst>
      <p:ext uri="{BB962C8B-B14F-4D97-AF65-F5344CB8AC3E}">
        <p14:creationId xmlns:p14="http://schemas.microsoft.com/office/powerpoint/2010/main" val="2358625267"/>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668" y="2357357"/>
            <a:ext cx="8071854" cy="1931748"/>
          </a:xfrm>
        </p:spPr>
        <p:txBody>
          <a:bodyPr>
            <a:normAutofit/>
          </a:bodyPr>
          <a:lstStyle/>
          <a:p>
            <a:pPr marL="0" indent="0">
              <a:spcBef>
                <a:spcPts val="0"/>
              </a:spcBef>
              <a:buNone/>
              <a:defRPr/>
            </a:pPr>
            <a:r>
              <a:rPr lang="en-US" sz="2000" dirty="0">
                <a:latin typeface="TisaOT"/>
                <a:cs typeface="TisaOT"/>
              </a:rPr>
              <a:t>DevOps Enterprise Summit is dedicated to providing a harassment-free conference experience for everyone, regardless of gender, sexual orientation, disability, physical appearance, body size, race, or religion. All participants shall conduct themselves at all times in accordance with highest standards of decorum and good taste.</a:t>
            </a:r>
          </a:p>
          <a:p>
            <a:endParaRPr lang="en-US" dirty="0"/>
          </a:p>
          <a:p>
            <a:pPr marL="0" indent="0">
              <a:buNone/>
            </a:pPr>
            <a:endParaRPr lang="en-US" dirty="0"/>
          </a:p>
        </p:txBody>
      </p:sp>
      <p:sp>
        <p:nvSpPr>
          <p:cNvPr id="7" name="Title 1"/>
          <p:cNvSpPr>
            <a:spLocks noGrp="1"/>
          </p:cNvSpPr>
          <p:nvPr>
            <p:ph type="title"/>
          </p:nvPr>
        </p:nvSpPr>
        <p:spPr>
          <a:xfrm>
            <a:off x="457200" y="1521843"/>
            <a:ext cx="8229600" cy="563145"/>
          </a:xfrm>
        </p:spPr>
        <p:txBody>
          <a:bodyPr>
            <a:noAutofit/>
          </a:bodyPr>
          <a:lstStyle/>
          <a:p>
            <a:r>
              <a:rPr lang="en-US" sz="4600" b="1" dirty="0">
                <a:latin typeface="Brandon Grotesque Regular"/>
                <a:cs typeface="Brandon Grotesque Regular"/>
              </a:rPr>
              <a:t>Code of Conduct</a:t>
            </a:r>
            <a:endParaRPr lang="en-US" sz="4600" dirty="0">
              <a:latin typeface="Brandon Grotesque Regular"/>
              <a:cs typeface="Brandon Grotesque Regular"/>
            </a:endParaRPr>
          </a:p>
        </p:txBody>
      </p:sp>
    </p:spTree>
    <p:extLst>
      <p:ext uri="{BB962C8B-B14F-4D97-AF65-F5344CB8AC3E}">
        <p14:creationId xmlns:p14="http://schemas.microsoft.com/office/powerpoint/2010/main" val="400065906"/>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cstate="email">
            <a:extLst>
              <a:ext uri="{28A0092B-C50C-407E-A947-70E740481C1C}">
                <a14:useLocalDpi xmlns:a14="http://schemas.microsoft.com/office/drawing/2010/main"/>
              </a:ext>
            </a:extLst>
          </a:blip>
          <a:stretch>
            <a:fillRect/>
          </a:stretch>
        </p:blipFill>
        <p:spPr>
          <a:xfrm>
            <a:off x="-1062935" y="411568"/>
            <a:ext cx="11460480" cy="4904484"/>
          </a:xfrm>
          <a:prstGeom prst="rect">
            <a:avLst/>
          </a:prstGeom>
        </p:spPr>
      </p:pic>
      <p:sp>
        <p:nvSpPr>
          <p:cNvPr id="5" name="Title 1"/>
          <p:cNvSpPr txBox="1">
            <a:spLocks/>
          </p:cNvSpPr>
          <p:nvPr/>
        </p:nvSpPr>
        <p:spPr>
          <a:xfrm>
            <a:off x="0" y="562521"/>
            <a:ext cx="9144000" cy="5276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u="sng" dirty="0">
                <a:solidFill>
                  <a:srgbClr val="000000"/>
                </a:solidFill>
                <a:latin typeface="TisaOT"/>
                <a:cs typeface="TisaOT"/>
              </a:rPr>
              <a:t>Partners</a:t>
            </a:r>
          </a:p>
        </p:txBody>
      </p:sp>
      <p:pic>
        <p:nvPicPr>
          <p:cNvPr id="1027" name="Picture 3" descr="C:\Users\Polar Beast\Desktop\adsf.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648076" y="1518715"/>
            <a:ext cx="1940092" cy="109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967459"/>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930"/>
            <a:ext cx="8229600" cy="636232"/>
          </a:xfrm>
        </p:spPr>
        <p:txBody>
          <a:bodyPr>
            <a:normAutofit fontScale="90000"/>
          </a:bodyPr>
          <a:lstStyle/>
          <a:p>
            <a:r>
              <a:rPr lang="en-US" b="1" dirty="0">
                <a:latin typeface="Brandon Grotesque Regular"/>
                <a:cs typeface="Brandon Grotesque Regular"/>
              </a:rPr>
              <a:t>Session Evaluations</a:t>
            </a:r>
          </a:p>
        </p:txBody>
      </p:sp>
      <p:sp>
        <p:nvSpPr>
          <p:cNvPr id="3" name="Content Placeholder 2"/>
          <p:cNvSpPr>
            <a:spLocks noGrp="1"/>
          </p:cNvSpPr>
          <p:nvPr>
            <p:ph idx="1"/>
          </p:nvPr>
        </p:nvSpPr>
        <p:spPr>
          <a:xfrm>
            <a:off x="871621" y="2100936"/>
            <a:ext cx="7430168" cy="2629465"/>
          </a:xfrm>
        </p:spPr>
        <p:txBody>
          <a:bodyPr>
            <a:noAutofit/>
          </a:bodyPr>
          <a:lstStyle/>
          <a:p>
            <a:pPr marL="0" indent="0">
              <a:buNone/>
            </a:pPr>
            <a:r>
              <a:rPr lang="en-US" sz="2300" dirty="0">
                <a:latin typeface="TisaOT"/>
                <a:cs typeface="TisaOT"/>
              </a:rPr>
              <a:t>We want to hear from you!</a:t>
            </a:r>
          </a:p>
          <a:p>
            <a:pPr marL="514350" indent="-514350">
              <a:buClr>
                <a:srgbClr val="ED4D47"/>
              </a:buClr>
              <a:buAutoNum type="arabicParenR"/>
            </a:pPr>
            <a:r>
              <a:rPr lang="en-US" sz="2300" dirty="0">
                <a:latin typeface="TisaOT"/>
                <a:cs typeface="TisaOT"/>
              </a:rPr>
              <a:t>Open the app.</a:t>
            </a:r>
          </a:p>
          <a:p>
            <a:pPr marL="514350" indent="-514350">
              <a:buClr>
                <a:srgbClr val="ED4D47"/>
              </a:buClr>
              <a:buAutoNum type="arabicParenR"/>
            </a:pPr>
            <a:r>
              <a:rPr lang="en-US" sz="2300" dirty="0">
                <a:latin typeface="TisaOT"/>
                <a:cs typeface="TisaOT"/>
              </a:rPr>
              <a:t>Locate your chosen session.</a:t>
            </a:r>
          </a:p>
          <a:p>
            <a:pPr marL="514350" indent="-514350">
              <a:buClr>
                <a:srgbClr val="ED4D47"/>
              </a:buClr>
              <a:buAutoNum type="arabicParenR"/>
            </a:pPr>
            <a:r>
              <a:rPr lang="en-US" sz="2300" dirty="0">
                <a:latin typeface="TisaOT"/>
                <a:cs typeface="TisaOT"/>
              </a:rPr>
              <a:t>Click “Session Evaluation.”</a:t>
            </a:r>
          </a:p>
          <a:p>
            <a:pPr marL="514350" indent="-514350">
              <a:buClr>
                <a:srgbClr val="ED4D47"/>
              </a:buClr>
              <a:buAutoNum type="arabicParenR"/>
            </a:pPr>
            <a:r>
              <a:rPr lang="en-US" sz="2300" dirty="0">
                <a:latin typeface="TisaOT"/>
                <a:cs typeface="TisaOT"/>
              </a:rPr>
              <a:t>Be sure to click “Finish.” </a:t>
            </a:r>
          </a:p>
          <a:p>
            <a:pPr marL="0" indent="0">
              <a:buClr>
                <a:srgbClr val="ED4D47"/>
              </a:buClr>
              <a:buNone/>
            </a:pPr>
            <a:r>
              <a:rPr lang="en-US" sz="2300" dirty="0">
                <a:latin typeface="TisaOT"/>
                <a:cs typeface="TisaOT"/>
              </a:rPr>
              <a:t>It only takes a few seconds!</a:t>
            </a:r>
          </a:p>
        </p:txBody>
      </p:sp>
    </p:spTree>
    <p:extLst>
      <p:ext uri="{BB962C8B-B14F-4D97-AF65-F5344CB8AC3E}">
        <p14:creationId xmlns:p14="http://schemas.microsoft.com/office/powerpoint/2010/main" val="2233239538"/>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24857772"/>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27789"/>
            <a:ext cx="8229600" cy="655053"/>
          </a:xfrm>
        </p:spPr>
        <p:txBody>
          <a:bodyPr>
            <a:noAutofit/>
          </a:bodyPr>
          <a:lstStyle/>
          <a:p>
            <a:r>
              <a:rPr lang="en-US" sz="4600" b="1" dirty="0">
                <a:latin typeface="Brandon Grotesque Regular"/>
                <a:cs typeface="Brandon Grotesque Regular"/>
              </a:rPr>
              <a:t>See you in 2017</a:t>
            </a:r>
          </a:p>
        </p:txBody>
      </p:sp>
      <p:sp>
        <p:nvSpPr>
          <p:cNvPr id="3" name="Content Placeholder 2"/>
          <p:cNvSpPr>
            <a:spLocks noGrp="1"/>
          </p:cNvSpPr>
          <p:nvPr>
            <p:ph idx="1"/>
          </p:nvPr>
        </p:nvSpPr>
        <p:spPr>
          <a:xfrm>
            <a:off x="862263" y="1266991"/>
            <a:ext cx="3843421" cy="3117849"/>
          </a:xfrm>
        </p:spPr>
        <p:txBody>
          <a:bodyPr>
            <a:normAutofit fontScale="92500" lnSpcReduction="20000"/>
          </a:bodyPr>
          <a:lstStyle/>
          <a:p>
            <a:pPr marL="0" indent="0" algn="r">
              <a:buNone/>
            </a:pPr>
            <a:r>
              <a:rPr lang="en-US" sz="4649" b="1" dirty="0">
                <a:solidFill>
                  <a:srgbClr val="ED4D47"/>
                </a:solidFill>
                <a:latin typeface="Brandon Grotesque Regular"/>
                <a:cs typeface="Brandon Grotesque Regular"/>
              </a:rPr>
              <a:t>DOES17</a:t>
            </a:r>
            <a:r>
              <a:rPr lang="en-US" sz="3800" b="1" dirty="0">
                <a:latin typeface="Brandon Grotesque Regular"/>
                <a:cs typeface="Brandon Grotesque Regular"/>
              </a:rPr>
              <a:t> </a:t>
            </a:r>
          </a:p>
          <a:p>
            <a:pPr marL="0" indent="0" algn="r">
              <a:buNone/>
            </a:pPr>
            <a:r>
              <a:rPr lang="en-US" sz="2811" dirty="0">
                <a:latin typeface="TisaOT"/>
                <a:cs typeface="TisaOT"/>
              </a:rPr>
              <a:t>June 5 &amp; 6, 2017</a:t>
            </a:r>
          </a:p>
          <a:p>
            <a:pPr marL="0" indent="0" algn="r">
              <a:buNone/>
            </a:pPr>
            <a:r>
              <a:rPr lang="en-US" sz="2811" dirty="0">
                <a:latin typeface="TisaOT"/>
                <a:cs typeface="TisaOT"/>
              </a:rPr>
              <a:t>QEII Centre, London</a:t>
            </a:r>
          </a:p>
          <a:p>
            <a:pPr marL="0" indent="0" algn="r">
              <a:buNone/>
            </a:pPr>
            <a:endParaRPr lang="en-US" dirty="0">
              <a:latin typeface="TisaOT"/>
              <a:cs typeface="TisaOT"/>
            </a:endParaRPr>
          </a:p>
          <a:p>
            <a:pPr marL="0" indent="0" algn="r">
              <a:buNone/>
            </a:pPr>
            <a:r>
              <a:rPr lang="en-US" sz="2811" dirty="0">
                <a:latin typeface="TisaOT"/>
                <a:cs typeface="TisaOT"/>
              </a:rPr>
              <a:t>November 13–15, 2017</a:t>
            </a:r>
          </a:p>
          <a:p>
            <a:pPr marL="0" indent="0" algn="r">
              <a:buNone/>
            </a:pPr>
            <a:r>
              <a:rPr lang="en-US" sz="2811" dirty="0">
                <a:latin typeface="TisaOT"/>
                <a:cs typeface="TisaOT"/>
              </a:rPr>
              <a:t>Hilton Union Square, </a:t>
            </a:r>
          </a:p>
          <a:p>
            <a:pPr marL="0" indent="0" algn="r">
              <a:buNone/>
            </a:pPr>
            <a:r>
              <a:rPr lang="en-US" sz="2811" dirty="0">
                <a:latin typeface="TisaOT"/>
                <a:cs typeface="TisaOT"/>
              </a:rPr>
              <a:t>San Francisco</a:t>
            </a:r>
          </a:p>
        </p:txBody>
      </p:sp>
      <p:pic>
        <p:nvPicPr>
          <p:cNvPr id="4" name="Picture 3" descr="hilton_union_square.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37412" y="3148261"/>
            <a:ext cx="2876694" cy="1236579"/>
          </a:xfrm>
          <a:prstGeom prst="rect">
            <a:avLst/>
          </a:prstGeom>
        </p:spPr>
      </p:pic>
      <p:pic>
        <p:nvPicPr>
          <p:cNvPr id="5" name="Picture 4" descr="QEII.jpe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037412" y="1266991"/>
            <a:ext cx="2413000" cy="1605742"/>
          </a:xfrm>
          <a:prstGeom prst="rect">
            <a:avLst/>
          </a:prstGeom>
        </p:spPr>
      </p:pic>
    </p:spTree>
    <p:extLst>
      <p:ext uri="{BB962C8B-B14F-4D97-AF65-F5344CB8AC3E}">
        <p14:creationId xmlns:p14="http://schemas.microsoft.com/office/powerpoint/2010/main" val="370600725"/>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02030"/>
            <a:ext cx="9144000" cy="857250"/>
          </a:xfrm>
        </p:spPr>
        <p:txBody>
          <a:bodyPr>
            <a:normAutofit/>
          </a:bodyPr>
          <a:lstStyle/>
          <a:p>
            <a:r>
              <a:rPr lang="en-US" sz="5000" b="1" dirty="0">
                <a:latin typeface="Brandon Grotesque Regular"/>
                <a:cs typeface="Brandon Grotesque Regular"/>
              </a:rPr>
              <a:t>Wi-Fi</a:t>
            </a:r>
          </a:p>
        </p:txBody>
      </p:sp>
      <p:sp>
        <p:nvSpPr>
          <p:cNvPr id="3" name="Content Placeholder 2"/>
          <p:cNvSpPr>
            <a:spLocks noGrp="1"/>
          </p:cNvSpPr>
          <p:nvPr>
            <p:ph idx="1"/>
          </p:nvPr>
        </p:nvSpPr>
        <p:spPr>
          <a:xfrm>
            <a:off x="0" y="1545784"/>
            <a:ext cx="9144000" cy="2674144"/>
          </a:xfrm>
        </p:spPr>
        <p:txBody>
          <a:bodyPr>
            <a:normAutofit fontScale="62500" lnSpcReduction="20000"/>
          </a:bodyPr>
          <a:lstStyle/>
          <a:p>
            <a:pPr marL="0" indent="0" algn="ctr">
              <a:buNone/>
            </a:pPr>
            <a:r>
              <a:rPr lang="en-US" sz="6143" b="1" dirty="0">
                <a:latin typeface="Brandon Grotesque Regular"/>
                <a:cs typeface="Brandon Grotesque Regular"/>
              </a:rPr>
              <a:t>Network: </a:t>
            </a:r>
            <a:r>
              <a:rPr lang="en-US" sz="6143" b="1" dirty="0">
                <a:solidFill>
                  <a:srgbClr val="ED4D47"/>
                </a:solidFill>
                <a:latin typeface="Brandon Grotesque Regular"/>
                <a:cs typeface="Brandon Grotesque Regular"/>
              </a:rPr>
              <a:t>devopsenterprise</a:t>
            </a:r>
          </a:p>
          <a:p>
            <a:pPr marL="0" indent="0" algn="ctr">
              <a:buNone/>
            </a:pPr>
            <a:r>
              <a:rPr lang="en-US" sz="6143" b="1" dirty="0">
                <a:latin typeface="Brandon Grotesque Regular"/>
                <a:cs typeface="Brandon Grotesque Regular"/>
              </a:rPr>
              <a:t>Password: </a:t>
            </a:r>
            <a:r>
              <a:rPr lang="en-US" sz="6143" b="1" dirty="0">
                <a:solidFill>
                  <a:srgbClr val="ED4D47"/>
                </a:solidFill>
                <a:latin typeface="Brandon Grotesque Regular"/>
                <a:cs typeface="Brandon Grotesque Regular"/>
              </a:rPr>
              <a:t>does2016</a:t>
            </a:r>
          </a:p>
          <a:p>
            <a:pPr marL="0" indent="0" algn="ctr">
              <a:buNone/>
            </a:pPr>
            <a:endParaRPr lang="en-US" b="1" dirty="0">
              <a:latin typeface="Brandon Grotesque Regular"/>
              <a:cs typeface="Brandon Grotesque Regular"/>
            </a:endParaRPr>
          </a:p>
          <a:p>
            <a:pPr marL="0" indent="0" algn="ctr">
              <a:buNone/>
            </a:pPr>
            <a:r>
              <a:rPr lang="en-US" sz="3680" dirty="0">
                <a:latin typeface="TisaOT"/>
                <a:cs typeface="TisaOT"/>
              </a:rPr>
              <a:t>As a courtesy to your fellow attendees, please limit your </a:t>
            </a:r>
          </a:p>
          <a:p>
            <a:pPr marL="0" indent="0" algn="ctr">
              <a:buNone/>
            </a:pPr>
            <a:r>
              <a:rPr lang="en-US" sz="3680" dirty="0">
                <a:latin typeface="TisaOT"/>
                <a:cs typeface="TisaOT"/>
              </a:rPr>
              <a:t>usage to 2 devices. Please refrain from live streaming </a:t>
            </a:r>
          </a:p>
          <a:p>
            <a:pPr marL="0" indent="0" algn="ctr">
              <a:buNone/>
            </a:pPr>
            <a:r>
              <a:rPr lang="en-US" sz="3680" dirty="0">
                <a:latin typeface="TisaOT"/>
                <a:cs typeface="TisaOT"/>
              </a:rPr>
              <a:t>the event on site. Thank you!</a:t>
            </a:r>
          </a:p>
          <a:p>
            <a:pPr marL="0" indent="0">
              <a:buNone/>
            </a:pPr>
            <a:endParaRPr lang="en-US" dirty="0"/>
          </a:p>
        </p:txBody>
      </p:sp>
    </p:spTree>
    <p:extLst>
      <p:ext uri="{BB962C8B-B14F-4D97-AF65-F5344CB8AC3E}">
        <p14:creationId xmlns:p14="http://schemas.microsoft.com/office/powerpoint/2010/main" val="838154135"/>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50162"/>
            <a:ext cx="9144000" cy="682229"/>
          </a:xfrm>
        </p:spPr>
        <p:txBody>
          <a:bodyPr>
            <a:noAutofit/>
          </a:bodyPr>
          <a:lstStyle/>
          <a:p>
            <a:r>
              <a:rPr lang="en-US" sz="4500" b="1" dirty="0">
                <a:latin typeface="Brandon Grotesque Regular"/>
                <a:cs typeface="Brandon Grotesque Regular"/>
              </a:rPr>
              <a:t>Registration</a:t>
            </a:r>
            <a:br>
              <a:rPr lang="en-US" sz="4500" b="1" dirty="0">
                <a:latin typeface="Brandon Grotesque Regular"/>
                <a:cs typeface="Brandon Grotesque Regular"/>
              </a:rPr>
            </a:br>
            <a:r>
              <a:rPr lang="en-US" sz="3800" b="1" dirty="0">
                <a:solidFill>
                  <a:srgbClr val="ED4D47"/>
                </a:solidFill>
                <a:latin typeface="Brandon Grotesque Regular"/>
                <a:cs typeface="Brandon Grotesque Regular"/>
              </a:rPr>
              <a:t>Yosemite</a:t>
            </a:r>
            <a:endParaRPr lang="en-US" sz="3800" dirty="0">
              <a:solidFill>
                <a:srgbClr val="ED4D47"/>
              </a:solidFill>
              <a:latin typeface="Brandon Grotesque Regular"/>
              <a:cs typeface="Brandon Grotesque Regular"/>
            </a:endParaRPr>
          </a:p>
        </p:txBody>
      </p:sp>
      <p:sp>
        <p:nvSpPr>
          <p:cNvPr id="3" name="Content Placeholder 2"/>
          <p:cNvSpPr>
            <a:spLocks noGrp="1"/>
          </p:cNvSpPr>
          <p:nvPr>
            <p:ph idx="1"/>
          </p:nvPr>
        </p:nvSpPr>
        <p:spPr>
          <a:xfrm>
            <a:off x="0" y="1804586"/>
            <a:ext cx="9144000" cy="1640638"/>
          </a:xfrm>
        </p:spPr>
        <p:txBody>
          <a:bodyPr/>
          <a:lstStyle/>
          <a:p>
            <a:pPr marL="0" indent="0" algn="ctr">
              <a:buNone/>
            </a:pPr>
            <a:r>
              <a:rPr lang="en-US" sz="2200" dirty="0">
                <a:latin typeface="TisaOT"/>
                <a:cs typeface="TisaOT"/>
              </a:rPr>
              <a:t>Monday, November 7</a:t>
            </a:r>
            <a:r>
              <a:rPr lang="en-US" sz="2200" baseline="30000" dirty="0">
                <a:latin typeface="TisaOT"/>
                <a:cs typeface="TisaOT"/>
              </a:rPr>
              <a:t> </a:t>
            </a:r>
            <a:r>
              <a:rPr lang="en-US" sz="2200" dirty="0">
                <a:latin typeface="TisaOT"/>
                <a:cs typeface="TisaOT"/>
              </a:rPr>
              <a:t>| 7:00 a.m.–5:00 p.m.</a:t>
            </a:r>
          </a:p>
          <a:p>
            <a:pPr marL="0" indent="0" algn="ctr">
              <a:buNone/>
            </a:pPr>
            <a:r>
              <a:rPr lang="en-US" sz="2200" dirty="0">
                <a:latin typeface="TisaOT"/>
                <a:cs typeface="TisaOT"/>
              </a:rPr>
              <a:t>Tuesday, November 8 | 7:30 a.m.–5:00 p.m.</a:t>
            </a:r>
          </a:p>
          <a:p>
            <a:pPr marL="0" indent="0" algn="ctr">
              <a:buNone/>
            </a:pPr>
            <a:r>
              <a:rPr lang="en-US" sz="2200" dirty="0">
                <a:latin typeface="TisaOT"/>
                <a:cs typeface="TisaOT"/>
              </a:rPr>
              <a:t>Wednesday, November 9 | 7:30 a.m.–5:00 p.m.</a:t>
            </a:r>
          </a:p>
          <a:p>
            <a:pPr marL="0" indent="0">
              <a:buNone/>
            </a:pPr>
            <a:endParaRPr lang="en-US" dirty="0"/>
          </a:p>
        </p:txBody>
      </p:sp>
    </p:spTree>
    <p:extLst>
      <p:ext uri="{BB962C8B-B14F-4D97-AF65-F5344CB8AC3E}">
        <p14:creationId xmlns:p14="http://schemas.microsoft.com/office/powerpoint/2010/main" val="2262035940"/>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56105"/>
            <a:ext cx="8229600" cy="655492"/>
          </a:xfrm>
        </p:spPr>
        <p:txBody>
          <a:bodyPr>
            <a:normAutofit fontScale="90000"/>
          </a:bodyPr>
          <a:lstStyle/>
          <a:p>
            <a:r>
              <a:rPr lang="en-US" b="1" dirty="0">
                <a:solidFill>
                  <a:srgbClr val="000000"/>
                </a:solidFill>
                <a:latin typeface="Brandon Grotesque Regular"/>
                <a:cs typeface="Brandon Grotesque Regular"/>
              </a:rPr>
              <a:t>Founding Partner   </a:t>
            </a:r>
            <a:endParaRPr lang="en-US" dirty="0">
              <a:solidFill>
                <a:srgbClr val="000000"/>
              </a:solidFill>
              <a:latin typeface="Brandon Grotesque Regular"/>
              <a:cs typeface="Brandon Grotesque Regular"/>
            </a:endParaRPr>
          </a:p>
        </p:txBody>
      </p:sp>
      <p:pic>
        <p:nvPicPr>
          <p:cNvPr id="9" name="Picture 8" descr="EC logo-0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63579" y="1965858"/>
            <a:ext cx="6456947" cy="1756648"/>
          </a:xfrm>
          <a:prstGeom prst="rect">
            <a:avLst/>
          </a:prstGeom>
        </p:spPr>
      </p:pic>
    </p:spTree>
    <p:extLst>
      <p:ext uri="{BB962C8B-B14F-4D97-AF65-F5344CB8AC3E}">
        <p14:creationId xmlns:p14="http://schemas.microsoft.com/office/powerpoint/2010/main" val="1320259895"/>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04294"/>
            <a:ext cx="9144000" cy="682229"/>
          </a:xfrm>
        </p:spPr>
        <p:txBody>
          <a:bodyPr>
            <a:normAutofit fontScale="90000"/>
          </a:bodyPr>
          <a:lstStyle/>
          <a:p>
            <a:r>
              <a:rPr lang="en-US" b="1" dirty="0">
                <a:latin typeface="Brandon Grotesque Regular"/>
                <a:cs typeface="Brandon Grotesque Regular"/>
              </a:rPr>
              <a:t>Expo Hall Hours</a:t>
            </a:r>
            <a:endParaRPr lang="en-US" dirty="0">
              <a:latin typeface="Brandon Grotesque Regular"/>
              <a:cs typeface="Brandon Grotesque Regular"/>
            </a:endParaRPr>
          </a:p>
        </p:txBody>
      </p:sp>
      <p:sp>
        <p:nvSpPr>
          <p:cNvPr id="3" name="Content Placeholder 2"/>
          <p:cNvSpPr>
            <a:spLocks noGrp="1"/>
          </p:cNvSpPr>
          <p:nvPr>
            <p:ph idx="1"/>
          </p:nvPr>
        </p:nvSpPr>
        <p:spPr>
          <a:xfrm>
            <a:off x="0" y="1169743"/>
            <a:ext cx="9144000" cy="1787691"/>
          </a:xfrm>
        </p:spPr>
        <p:txBody>
          <a:bodyPr>
            <a:normAutofit/>
          </a:bodyPr>
          <a:lstStyle/>
          <a:p>
            <a:pPr marL="0" indent="0" algn="ctr">
              <a:buNone/>
            </a:pPr>
            <a:r>
              <a:rPr lang="en-US" sz="2200" dirty="0">
                <a:latin typeface="TisaOT"/>
                <a:cs typeface="TisaOT"/>
              </a:rPr>
              <a:t>Monday | 11:30 a.m.–4:00 p.m.</a:t>
            </a:r>
          </a:p>
          <a:p>
            <a:pPr marL="0" indent="0" algn="ctr">
              <a:buNone/>
            </a:pPr>
            <a:r>
              <a:rPr lang="en-US" sz="2200" dirty="0">
                <a:latin typeface="TisaOT"/>
                <a:cs typeface="TisaOT"/>
              </a:rPr>
              <a:t>Tuesday | 10:00 a.m.–4:00 p.m. &amp; 5:30 p.m.–7:30 p.m.</a:t>
            </a:r>
          </a:p>
          <a:p>
            <a:pPr marL="0" indent="0" algn="ctr">
              <a:buNone/>
            </a:pPr>
            <a:r>
              <a:rPr lang="en-US" sz="2200" dirty="0">
                <a:latin typeface="TisaOT"/>
                <a:cs typeface="TisaOT"/>
              </a:rPr>
              <a:t>Wednesday | 10:30 a.m.–3:30 p.m.</a:t>
            </a:r>
          </a:p>
          <a:p>
            <a:pPr marL="0" indent="0">
              <a:buNone/>
            </a:pPr>
            <a:endParaRPr lang="en-US" sz="2300" dirty="0"/>
          </a:p>
        </p:txBody>
      </p:sp>
      <p:pic>
        <p:nvPicPr>
          <p:cNvPr id="4" name="Picture 3" descr="expo_hall.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48858" y="2668639"/>
            <a:ext cx="2786984" cy="1686125"/>
          </a:xfrm>
          <a:prstGeom prst="rect">
            <a:avLst/>
          </a:prstGeom>
        </p:spPr>
      </p:pic>
    </p:spTree>
    <p:extLst>
      <p:ext uri="{BB962C8B-B14F-4D97-AF65-F5344CB8AC3E}">
        <p14:creationId xmlns:p14="http://schemas.microsoft.com/office/powerpoint/2010/main" val="2120957766"/>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053" y="463215"/>
            <a:ext cx="5721684" cy="588211"/>
          </a:xfrm>
        </p:spPr>
        <p:txBody>
          <a:bodyPr>
            <a:noAutofit/>
          </a:bodyPr>
          <a:lstStyle/>
          <a:p>
            <a:r>
              <a:rPr lang="en-US" sz="3900" b="1" dirty="0">
                <a:latin typeface="Brandon Grotesque Regular"/>
                <a:cs typeface="Brandon Grotesque Regular"/>
              </a:rPr>
              <a:t>Ballot Game</a:t>
            </a:r>
          </a:p>
        </p:txBody>
      </p:sp>
      <p:sp>
        <p:nvSpPr>
          <p:cNvPr id="3" name="Content Placeholder 2"/>
          <p:cNvSpPr>
            <a:spLocks noGrp="1"/>
          </p:cNvSpPr>
          <p:nvPr>
            <p:ph idx="1"/>
          </p:nvPr>
        </p:nvSpPr>
        <p:spPr>
          <a:xfrm>
            <a:off x="655053" y="1051426"/>
            <a:ext cx="5721684" cy="3421462"/>
          </a:xfrm>
        </p:spPr>
        <p:txBody>
          <a:bodyPr>
            <a:noAutofit/>
          </a:bodyPr>
          <a:lstStyle/>
          <a:p>
            <a:pPr marL="0" indent="0" algn="ctr">
              <a:lnSpc>
                <a:spcPct val="120000"/>
              </a:lnSpc>
              <a:buNone/>
            </a:pPr>
            <a:r>
              <a:rPr lang="en-US" sz="1800" dirty="0">
                <a:latin typeface="TisaOT"/>
                <a:cs typeface="TisaOT"/>
              </a:rPr>
              <a:t>Collect stamps from Electric Cloud, IT Revolution, and Gold &amp; Platinum sponsors.</a:t>
            </a:r>
          </a:p>
          <a:p>
            <a:pPr marL="0" indent="0" algn="ctr">
              <a:lnSpc>
                <a:spcPct val="120000"/>
              </a:lnSpc>
              <a:buNone/>
            </a:pPr>
            <a:endParaRPr lang="en-US" sz="1600" b="1" dirty="0">
              <a:latin typeface="Brandon Grotesque Regular"/>
              <a:cs typeface="Brandon Grotesque Regular"/>
            </a:endParaRPr>
          </a:p>
          <a:p>
            <a:pPr marL="0" indent="0" algn="ctr">
              <a:buNone/>
            </a:pPr>
            <a:r>
              <a:rPr lang="en-US" sz="2800" b="1" dirty="0">
                <a:latin typeface="Brandon Grotesque Regular"/>
                <a:cs typeface="Brandon Grotesque Regular"/>
              </a:rPr>
              <a:t>Enter to win prizes</a:t>
            </a:r>
          </a:p>
          <a:p>
            <a:pPr marL="0" indent="0" algn="ctr">
              <a:lnSpc>
                <a:spcPct val="120000"/>
              </a:lnSpc>
              <a:buNone/>
            </a:pPr>
            <a:r>
              <a:rPr lang="en-US" sz="1600" dirty="0">
                <a:latin typeface="TisaOT"/>
                <a:cs typeface="TisaOT"/>
              </a:rPr>
              <a:t>iPad Pro, Amazon Echo, BEATS headphones, &amp; more!</a:t>
            </a:r>
          </a:p>
          <a:p>
            <a:pPr marL="0" indent="0" algn="ctr">
              <a:buNone/>
            </a:pPr>
            <a:endParaRPr lang="en-US" sz="1600" b="1" dirty="0">
              <a:solidFill>
                <a:srgbClr val="ED4D47"/>
              </a:solidFill>
              <a:latin typeface="Brandon Grotesque Regular"/>
              <a:cs typeface="Brandon Grotesque Regular"/>
            </a:endParaRPr>
          </a:p>
          <a:p>
            <a:pPr marL="0" indent="0" algn="ctr">
              <a:buNone/>
            </a:pPr>
            <a:r>
              <a:rPr lang="en-US" sz="2800" b="1" dirty="0">
                <a:latin typeface="Brandon Grotesque Regular"/>
                <a:cs typeface="Brandon Grotesque Regular"/>
              </a:rPr>
              <a:t>Drawing* </a:t>
            </a:r>
          </a:p>
          <a:p>
            <a:pPr marL="0" indent="0" algn="ctr">
              <a:buNone/>
            </a:pPr>
            <a:r>
              <a:rPr lang="en-US" sz="1600" dirty="0">
                <a:latin typeface="TisaOT"/>
                <a:cs typeface="TisaOT"/>
              </a:rPr>
              <a:t>Wednesday, November 9, 1:15 p.m. in the Expo Hall</a:t>
            </a:r>
          </a:p>
          <a:p>
            <a:pPr marL="0" indent="0" algn="ctr">
              <a:buNone/>
            </a:pPr>
            <a:br>
              <a:rPr lang="en-US" sz="1200" dirty="0">
                <a:latin typeface="TisaOT"/>
                <a:cs typeface="TisaOT"/>
              </a:rPr>
            </a:br>
            <a:r>
              <a:rPr lang="en-US" sz="1200" dirty="0">
                <a:latin typeface="TisaOT"/>
                <a:cs typeface="TisaOT"/>
              </a:rPr>
              <a:t>*must be present to win</a:t>
            </a:r>
          </a:p>
        </p:txBody>
      </p:sp>
      <p:pic>
        <p:nvPicPr>
          <p:cNvPr id="4" name="Picture 3" descr="ballot-01.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6737" y="383007"/>
            <a:ext cx="2090937" cy="4181873"/>
          </a:xfrm>
          <a:prstGeom prst="rect">
            <a:avLst/>
          </a:prstGeom>
        </p:spPr>
      </p:pic>
    </p:spTree>
    <p:extLst>
      <p:ext uri="{BB962C8B-B14F-4D97-AF65-F5344CB8AC3E}">
        <p14:creationId xmlns:p14="http://schemas.microsoft.com/office/powerpoint/2010/main" val="3862409774"/>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title"/>
          </p:nvPr>
        </p:nvSpPr>
        <p:spPr>
          <a:xfrm>
            <a:off x="457200" y="612402"/>
            <a:ext cx="8229600" cy="655492"/>
          </a:xfrm>
        </p:spPr>
        <p:txBody>
          <a:bodyPr>
            <a:normAutofit fontScale="90000"/>
          </a:bodyPr>
          <a:lstStyle/>
          <a:p>
            <a:r>
              <a:rPr lang="en-US" b="1" dirty="0">
                <a:solidFill>
                  <a:schemeClr val="bg1"/>
                </a:solidFill>
                <a:latin typeface="Brandon Grotesque Regular"/>
                <a:cs typeface="Brandon Grotesque Regular"/>
              </a:rPr>
              <a:t>Download the app!</a:t>
            </a:r>
            <a:endParaRPr lang="en-US" dirty="0">
              <a:solidFill>
                <a:schemeClr val="bg1"/>
              </a:solidFill>
              <a:latin typeface="Brandon Grotesque Regular"/>
              <a:cs typeface="Brandon Grotesque Regular"/>
            </a:endParaRPr>
          </a:p>
        </p:txBody>
      </p:sp>
      <p:sp>
        <p:nvSpPr>
          <p:cNvPr id="13" name="Title 3"/>
          <p:cNvSpPr txBox="1">
            <a:spLocks/>
          </p:cNvSpPr>
          <p:nvPr/>
        </p:nvSpPr>
        <p:spPr>
          <a:xfrm>
            <a:off x="2314785" y="1506549"/>
            <a:ext cx="4514431" cy="447864"/>
          </a:xfrm>
          <a:prstGeom prst="rect">
            <a:avLst/>
          </a:prstGeom>
        </p:spPr>
        <p:txBody>
          <a:bodyPr vert="horz" lIns="0" tIns="0" rIns="0" bIns="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solidFill>
                  <a:schemeClr val="bg1"/>
                </a:solidFill>
                <a:latin typeface="TisaOT"/>
                <a:cs typeface="TisaOT"/>
              </a:rPr>
              <a:t>bit.ly/DOES16app</a:t>
            </a:r>
          </a:p>
        </p:txBody>
      </p:sp>
      <p:grpSp>
        <p:nvGrpSpPr>
          <p:cNvPr id="14" name="Group 13"/>
          <p:cNvGrpSpPr/>
          <p:nvPr/>
        </p:nvGrpSpPr>
        <p:grpSpPr>
          <a:xfrm>
            <a:off x="2348284" y="2190658"/>
            <a:ext cx="4447432" cy="2177919"/>
            <a:chOff x="2752998" y="2190658"/>
            <a:chExt cx="4447432" cy="2177919"/>
          </a:xfrm>
        </p:grpSpPr>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76018" y="2318389"/>
              <a:ext cx="3401392" cy="1913283"/>
            </a:xfrm>
            <a:prstGeom prst="rect">
              <a:avLst/>
            </a:prstGeom>
          </p:spPr>
        </p:pic>
        <p:pic>
          <p:nvPicPr>
            <p:cNvPr id="16" name="Picture 15" descr="iPhone-6-white-horiz.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752998" y="2190658"/>
              <a:ext cx="4447432" cy="2177919"/>
            </a:xfrm>
            <a:prstGeom prst="rect">
              <a:avLst/>
            </a:prstGeom>
          </p:spPr>
        </p:pic>
      </p:grpSp>
    </p:spTree>
    <p:extLst>
      <p:ext uri="{BB962C8B-B14F-4D97-AF65-F5344CB8AC3E}">
        <p14:creationId xmlns:p14="http://schemas.microsoft.com/office/powerpoint/2010/main" val="588307314"/>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1232760" y="201584"/>
            <a:ext cx="6793674" cy="4398698"/>
            <a:chOff x="1327227" y="201584"/>
            <a:chExt cx="6793674" cy="4398698"/>
          </a:xfrm>
        </p:grpSpPr>
        <p:pic>
          <p:nvPicPr>
            <p:cNvPr id="5" name="Picture 4" descr="available-on-the-app-stor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11368" y="2809519"/>
              <a:ext cx="2026707" cy="743925"/>
            </a:xfrm>
            <a:prstGeom prst="rect">
              <a:avLst/>
            </a:prstGeom>
          </p:spPr>
        </p:pic>
        <p:sp>
          <p:nvSpPr>
            <p:cNvPr id="6" name="Title 3"/>
            <p:cNvSpPr txBox="1">
              <a:spLocks/>
            </p:cNvSpPr>
            <p:nvPr/>
          </p:nvSpPr>
          <p:spPr>
            <a:xfrm>
              <a:off x="4128542" y="729498"/>
              <a:ext cx="3992359" cy="1909921"/>
            </a:xfrm>
            <a:prstGeom prst="rect">
              <a:avLst/>
            </a:prstGeom>
          </p:spPr>
          <p:txBody>
            <a:bodyPr lIns="0" tIns="0" rIns="0" bIns="0"/>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000" b="1" dirty="0">
                  <a:solidFill>
                    <a:srgbClr val="000000"/>
                  </a:solidFill>
                  <a:latin typeface="Brandon Grotesque Regular"/>
                  <a:cs typeface="Brandon Grotesque Regular"/>
                </a:rPr>
                <a:t>Search “DevOps Enterprise Summit” on the iOS App Store or Google Play Store</a:t>
              </a:r>
            </a:p>
          </p:txBody>
        </p:sp>
        <p:grpSp>
          <p:nvGrpSpPr>
            <p:cNvPr id="7" name="Group 6"/>
            <p:cNvGrpSpPr/>
            <p:nvPr/>
          </p:nvGrpSpPr>
          <p:grpSpPr>
            <a:xfrm>
              <a:off x="1327227" y="201584"/>
              <a:ext cx="2154053" cy="4398698"/>
              <a:chOff x="457191" y="421225"/>
              <a:chExt cx="2185896" cy="4463724"/>
            </a:xfrm>
          </p:grpSpPr>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78361" y="945644"/>
                <a:ext cx="1943556" cy="3455210"/>
              </a:xfrm>
              <a:prstGeom prst="rect">
                <a:avLst/>
              </a:prstGeom>
            </p:spPr>
          </p:pic>
          <p:pic>
            <p:nvPicPr>
              <p:cNvPr id="10" name="Picture 9" descr="iPhone-6-white-vert.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7191" y="421225"/>
                <a:ext cx="2185896" cy="4463724"/>
              </a:xfrm>
              <a:prstGeom prst="rect">
                <a:avLst/>
              </a:prstGeom>
            </p:spPr>
          </p:pic>
        </p:grpSp>
        <p:pic>
          <p:nvPicPr>
            <p:cNvPr id="11" name="Picture 10" descr="android-app-on-google-play-01.png"/>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5168784" y="3723545"/>
              <a:ext cx="1911875" cy="621395"/>
            </a:xfrm>
            <a:prstGeom prst="rect">
              <a:avLst/>
            </a:prstGeom>
          </p:spPr>
        </p:pic>
      </p:grpSp>
    </p:spTree>
    <p:extLst>
      <p:ext uri="{BB962C8B-B14F-4D97-AF65-F5344CB8AC3E}">
        <p14:creationId xmlns:p14="http://schemas.microsoft.com/office/powerpoint/2010/main" val="107773510"/>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4655</TotalTime>
  <Words>768</Words>
  <Application>Microsoft Macintosh PowerPoint</Application>
  <PresentationFormat>On-screen Show (16:9)</PresentationFormat>
  <Paragraphs>146</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Brandon Grotesque Regular</vt:lpstr>
      <vt:lpstr>Calibri</vt:lpstr>
      <vt:lpstr>TisaOT</vt:lpstr>
      <vt:lpstr>TisaOT-Bold</vt:lpstr>
      <vt:lpstr>Office Theme</vt:lpstr>
      <vt:lpstr>PowerPoint Presentation</vt:lpstr>
      <vt:lpstr>PowerPoint Presentation</vt:lpstr>
      <vt:lpstr>Wi-Fi</vt:lpstr>
      <vt:lpstr>Registration Yosemite</vt:lpstr>
      <vt:lpstr>Founding Partner   </vt:lpstr>
      <vt:lpstr>Expo Hall Hours</vt:lpstr>
      <vt:lpstr>Ballot Game</vt:lpstr>
      <vt:lpstr>Download the app!</vt:lpstr>
      <vt:lpstr>PowerPoint Presentation</vt:lpstr>
      <vt:lpstr>PowerPoint Presentation</vt:lpstr>
      <vt:lpstr>DevOps Handbook is Here!</vt:lpstr>
      <vt:lpstr>DevOps Handbook</vt:lpstr>
      <vt:lpstr>Programming Committee</vt:lpstr>
      <vt:lpstr>Gold Sponsors</vt:lpstr>
      <vt:lpstr>DevOps Enterprise Forum</vt:lpstr>
      <vt:lpstr>DevOps Enterprise Forum</vt:lpstr>
      <vt:lpstr>DevOps Workshops Imperial A</vt:lpstr>
      <vt:lpstr>PowerPoint Presentation</vt:lpstr>
      <vt:lpstr>Calling All DOES Alumni</vt:lpstr>
      <vt:lpstr>PowerPoint Presentation</vt:lpstr>
      <vt:lpstr>PowerPoint Presentation</vt:lpstr>
      <vt:lpstr>Code of Conduct</vt:lpstr>
      <vt:lpstr>Code of Conduct</vt:lpstr>
      <vt:lpstr>PowerPoint Presentation</vt:lpstr>
      <vt:lpstr>Session Evaluations</vt:lpstr>
      <vt:lpstr>PowerPoint Presentation</vt:lpstr>
      <vt:lpstr>See you in 2017</vt:lpstr>
    </vt:vector>
  </TitlesOfParts>
  <Company>IT Revolution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slide</dc:title>
  <dc:creator>Robyn Crummer-Olson</dc:creator>
  <cp:lastModifiedBy>Alex Broderick-Forster</cp:lastModifiedBy>
  <cp:revision>160</cp:revision>
  <dcterms:created xsi:type="dcterms:W3CDTF">2016-11-02T00:13:34Z</dcterms:created>
  <dcterms:modified xsi:type="dcterms:W3CDTF">2021-05-07T11:14:58Z</dcterms:modified>
</cp:coreProperties>
</file>