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421" r:id="rId5"/>
    <p:sldId id="442" r:id="rId6"/>
    <p:sldId id="440" r:id="rId7"/>
    <p:sldId id="443" r:id="rId8"/>
    <p:sldId id="452" r:id="rId9"/>
    <p:sldId id="451" r:id="rId10"/>
    <p:sldId id="454" r:id="rId11"/>
    <p:sldId id="453" r:id="rId12"/>
    <p:sldId id="419" r:id="rId13"/>
    <p:sldId id="450" r:id="rId14"/>
    <p:sldId id="44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Main" id="{29DD62CD-A383-494E-9B27-26FA35770EDD}">
          <p14:sldIdLst>
            <p14:sldId id="421"/>
            <p14:sldId id="442"/>
            <p14:sldId id="440"/>
            <p14:sldId id="443"/>
            <p14:sldId id="452"/>
            <p14:sldId id="451"/>
          </p14:sldIdLst>
        </p14:section>
        <p14:section name="Untitled Section" id="{7D84DCC6-7C94-435E-94DD-092591CA7A4C}">
          <p14:sldIdLst>
            <p14:sldId id="454"/>
            <p14:sldId id="453"/>
            <p14:sldId id="419"/>
            <p14:sldId id="450"/>
            <p14:sldId id="4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53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005C2A"/>
    <a:srgbClr val="006600"/>
    <a:srgbClr val="212121"/>
    <a:srgbClr val="660066"/>
    <a:srgbClr val="FF00FF"/>
    <a:srgbClr val="005DAA"/>
    <a:srgbClr val="03A535"/>
    <a:srgbClr val="32323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6568" autoAdjust="0"/>
  </p:normalViewPr>
  <p:slideViewPr>
    <p:cSldViewPr snapToGrid="0">
      <p:cViewPr>
        <p:scale>
          <a:sx n="90" d="100"/>
          <a:sy n="90" d="100"/>
        </p:scale>
        <p:origin x="-1542" y="-432"/>
      </p:cViewPr>
      <p:guideLst>
        <p:guide orient="horz" pos="2159"/>
        <p:guide pos="5396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40" d="100"/>
        <a:sy n="140" d="100"/>
      </p:scale>
      <p:origin x="0" y="30"/>
    </p:cViewPr>
  </p:sorterViewPr>
  <p:notesViewPr>
    <p:cSldViewPr snapToGrid="0"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microsoft.com/office/2007/relationships/hdphoto" Target="../media/hdphoto1.wdp"/><Relationship Id="rId1" Type="http://schemas.openxmlformats.org/officeDocument/2006/relationships/image" Target="../media/image8.png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diagrams/_rels/drawing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microsoft.com/office/2007/relationships/hdphoto" Target="../media/hdphoto4.wdp"/><Relationship Id="rId1" Type="http://schemas.openxmlformats.org/officeDocument/2006/relationships/image" Target="../media/image11.png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92587-17CA-4B71-B27F-0545B57819A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38727-882A-4FA5-9EE8-5E1BDB009663}">
      <dgm:prSet phldrT="[Text]" custT="1"/>
      <dgm:spPr>
        <a:blipFill rotWithShape="0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1000" contrast="22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Measure Progress and Success </a:t>
          </a:r>
          <a:endParaRPr lang="en-US" sz="24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A60601-A690-4434-96F5-4F24430522CA}" type="sibTrans" cxnId="{69EE0AF0-5D13-439B-80C0-879763DA3BA0}">
      <dgm:prSet/>
      <dgm:spPr/>
      <dgm:t>
        <a:bodyPr/>
        <a:lstStyle/>
        <a:p>
          <a:endParaRPr lang="en-US"/>
        </a:p>
      </dgm:t>
    </dgm:pt>
    <dgm:pt modelId="{159F05E5-D2BB-4B6F-894E-5D8F0BAE11B4}" type="parTrans" cxnId="{69EE0AF0-5D13-439B-80C0-879763DA3BA0}">
      <dgm:prSet/>
      <dgm:spPr/>
      <dgm:t>
        <a:bodyPr/>
        <a:lstStyle/>
        <a:p>
          <a:endParaRPr lang="en-US"/>
        </a:p>
      </dgm:t>
    </dgm:pt>
    <dgm:pt modelId="{4C5CAFC3-140F-4EBE-BAB2-4D8E4CF4D1E0}">
      <dgm:prSet phldrT="[Text]" custT="1"/>
      <dgm:spPr>
        <a:blipFill rotWithShape="0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Work across the Organization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B10B86-9F8E-4C20-95A8-E401B6AC62F1}" type="sibTrans" cxnId="{8782780E-726F-45B6-B998-4016C95DE1CD}">
      <dgm:prSet/>
      <dgm:spPr/>
      <dgm:t>
        <a:bodyPr/>
        <a:lstStyle/>
        <a:p>
          <a:endParaRPr lang="en-US"/>
        </a:p>
      </dgm:t>
    </dgm:pt>
    <dgm:pt modelId="{0D75E520-07AA-4910-9464-5AB25F96E9F5}" type="parTrans" cxnId="{8782780E-726F-45B6-B998-4016C95DE1CD}">
      <dgm:prSet/>
      <dgm:spPr/>
      <dgm:t>
        <a:bodyPr/>
        <a:lstStyle/>
        <a:p>
          <a:endParaRPr lang="en-US"/>
        </a:p>
      </dgm:t>
    </dgm:pt>
    <dgm:pt modelId="{D159F2FD-C188-412B-9327-8019A384BCF0}">
      <dgm:prSet phldrT="[Text]" custT="1"/>
      <dgm:spPr>
        <a:blipFill rotWithShape="0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  <dgm:t>
        <a:bodyPr/>
        <a:lstStyle/>
        <a:p>
          <a:pPr>
            <a:spcBef>
              <a:spcPts val="1200"/>
            </a:spcBef>
          </a:pPr>
          <a:endParaRPr lang="en-US" sz="2400" b="1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ts val="1200"/>
            </a:spcBef>
          </a:pPr>
          <a:r>
            <a: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Build the Infrastructure</a:t>
          </a:r>
        </a:p>
        <a:p>
          <a:pPr>
            <a:spcBef>
              <a:spcPct val="0"/>
            </a:spcBef>
          </a:pPr>
          <a:endParaRPr lang="en-US" sz="2400" b="1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ct val="0"/>
            </a:spcBef>
          </a:pPr>
          <a:endParaRPr lang="en-US" sz="2400" b="1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spcBef>
              <a:spcPct val="0"/>
            </a:spcBef>
          </a:pP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CC5E07-7FC0-440D-A94A-F84B47F1568E}" type="sibTrans" cxnId="{7FF81D68-CD37-43FB-AB65-765878AE4D08}">
      <dgm:prSet/>
      <dgm:spPr/>
      <dgm:t>
        <a:bodyPr/>
        <a:lstStyle/>
        <a:p>
          <a:endParaRPr lang="en-US"/>
        </a:p>
      </dgm:t>
    </dgm:pt>
    <dgm:pt modelId="{3D9FCD1F-2799-4DAA-855C-D7479960B75D}" type="parTrans" cxnId="{7FF81D68-CD37-43FB-AB65-765878AE4D08}">
      <dgm:prSet/>
      <dgm:spPr/>
      <dgm:t>
        <a:bodyPr/>
        <a:lstStyle/>
        <a:p>
          <a:endParaRPr lang="en-US"/>
        </a:p>
      </dgm:t>
    </dgm:pt>
    <dgm:pt modelId="{F6B0C5BC-8DFF-4BC9-B339-7E6A8F9857E5}">
      <dgm:prSet phldrT="[Text]" custT="1"/>
      <dgm:spPr>
        <a:blipFill rotWithShape="0">
          <a:blip xmlns:r="http://schemas.openxmlformats.org/officeDocument/2006/relationships"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7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 sz="2400" b="1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Cultivate </a:t>
          </a:r>
          <a:r>
            <a:rPr lang="en-US" sz="24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Agile</a:t>
          </a:r>
          <a:r>
            <a: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Teams and Culture</a:t>
          </a:r>
        </a:p>
        <a:p>
          <a:endParaRPr lang="en-US" sz="2400" b="1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740D1C-2EBC-4DE3-979F-57F7A2BA031F}" type="sibTrans" cxnId="{AFA46BA6-84A4-4C81-85CE-997AE7CC6A4C}">
      <dgm:prSet/>
      <dgm:spPr/>
      <dgm:t>
        <a:bodyPr/>
        <a:lstStyle/>
        <a:p>
          <a:endParaRPr lang="en-US"/>
        </a:p>
      </dgm:t>
    </dgm:pt>
    <dgm:pt modelId="{625742FE-A34C-40CD-9744-06042663F71D}" type="parTrans" cxnId="{AFA46BA6-84A4-4C81-85CE-997AE7CC6A4C}">
      <dgm:prSet/>
      <dgm:spPr/>
      <dgm:t>
        <a:bodyPr/>
        <a:lstStyle/>
        <a:p>
          <a:endParaRPr lang="en-US"/>
        </a:p>
      </dgm:t>
    </dgm:pt>
    <dgm:pt modelId="{F314E493-F256-432C-990B-39E6B3F10AAB}" type="pres">
      <dgm:prSet presAssocID="{ED892587-17CA-4B71-B27F-0545B57819A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595E76-9F53-4FB6-B35F-0C69ECC2196D}" type="pres">
      <dgm:prSet presAssocID="{ED892587-17CA-4B71-B27F-0545B57819AB}" presName="diamond" presStyleLbl="bgShp" presStyleIdx="0" presStyleCnt="1" custScaleX="127606"/>
      <dgm:spPr/>
      <dgm:t>
        <a:bodyPr/>
        <a:lstStyle/>
        <a:p>
          <a:endParaRPr lang="en-US"/>
        </a:p>
      </dgm:t>
    </dgm:pt>
    <dgm:pt modelId="{38A2DAE5-B851-4FAC-A825-710D40FD7DFD}" type="pres">
      <dgm:prSet presAssocID="{ED892587-17CA-4B71-B27F-0545B57819AB}" presName="quad1" presStyleLbl="node1" presStyleIdx="0" presStyleCnt="4" custScaleX="120845" custScaleY="107507" custLinFactX="11530" custLinFactNeighborX="100000" custLinFactNeighborY="-11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3A215-D2BD-4A08-92E5-A6FA3078C023}" type="pres">
      <dgm:prSet presAssocID="{ED892587-17CA-4B71-B27F-0545B57819AB}" presName="quad2" presStyleLbl="node1" presStyleIdx="1" presStyleCnt="4" custScaleX="120845" custScaleY="107507" custLinFactX="-18049" custLinFactY="8221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91AB6-AA54-4253-BFEA-DB33288647E7}" type="pres">
      <dgm:prSet presAssocID="{ED892587-17CA-4B71-B27F-0545B57819AB}" presName="quad3" presStyleLbl="node1" presStyleIdx="2" presStyleCnt="4" custScaleX="120845" custScaleY="107507" custLinFactY="-7266" custLinFactNeighborX="-11016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E218-9F31-4E92-9160-83BC73775AD1}" type="pres">
      <dgm:prSet presAssocID="{ED892587-17CA-4B71-B27F-0545B57819AB}" presName="quad4" presStyleLbl="node1" presStyleIdx="3" presStyleCnt="4" custScaleX="120845" custScaleY="107507" custLinFactNeighborX="5616" custLinFactNeighborY="4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EB8059-1A39-4713-9D75-BE9AEC219963}" type="presOf" srcId="{67C38727-882A-4FA5-9EE8-5E1BDB009663}" destId="{03EFE218-9F31-4E92-9160-83BC73775AD1}" srcOrd="0" destOrd="0" presId="urn:microsoft.com/office/officeart/2005/8/layout/matrix3"/>
    <dgm:cxn modelId="{69EE0AF0-5D13-439B-80C0-879763DA3BA0}" srcId="{ED892587-17CA-4B71-B27F-0545B57819AB}" destId="{67C38727-882A-4FA5-9EE8-5E1BDB009663}" srcOrd="3" destOrd="0" parTransId="{159F05E5-D2BB-4B6F-894E-5D8F0BAE11B4}" sibTransId="{89A60601-A690-4434-96F5-4F24430522CA}"/>
    <dgm:cxn modelId="{1DFE35F1-CA4F-4A1A-A91F-194C39FF56E0}" type="presOf" srcId="{ED892587-17CA-4B71-B27F-0545B57819AB}" destId="{F314E493-F256-432C-990B-39E6B3F10AAB}" srcOrd="0" destOrd="0" presId="urn:microsoft.com/office/officeart/2005/8/layout/matrix3"/>
    <dgm:cxn modelId="{AFA46BA6-84A4-4C81-85CE-997AE7CC6A4C}" srcId="{ED892587-17CA-4B71-B27F-0545B57819AB}" destId="{F6B0C5BC-8DFF-4BC9-B339-7E6A8F9857E5}" srcOrd="0" destOrd="0" parTransId="{625742FE-A34C-40CD-9744-06042663F71D}" sibTransId="{E4740D1C-2EBC-4DE3-979F-57F7A2BA031F}"/>
    <dgm:cxn modelId="{C0D6DCD6-D88B-46C1-B103-4F404DAA13C3}" type="presOf" srcId="{F6B0C5BC-8DFF-4BC9-B339-7E6A8F9857E5}" destId="{38A2DAE5-B851-4FAC-A825-710D40FD7DFD}" srcOrd="0" destOrd="0" presId="urn:microsoft.com/office/officeart/2005/8/layout/matrix3"/>
    <dgm:cxn modelId="{95B0F98B-1FB1-4E05-AAA0-6B48EBA96181}" type="presOf" srcId="{D159F2FD-C188-412B-9327-8019A384BCF0}" destId="{33E3A215-D2BD-4A08-92E5-A6FA3078C023}" srcOrd="0" destOrd="0" presId="urn:microsoft.com/office/officeart/2005/8/layout/matrix3"/>
    <dgm:cxn modelId="{14BB9238-1D10-499F-8D1C-56DAA470E9F5}" type="presOf" srcId="{4C5CAFC3-140F-4EBE-BAB2-4D8E4CF4D1E0}" destId="{82F91AB6-AA54-4253-BFEA-DB33288647E7}" srcOrd="0" destOrd="0" presId="urn:microsoft.com/office/officeart/2005/8/layout/matrix3"/>
    <dgm:cxn modelId="{8782780E-726F-45B6-B998-4016C95DE1CD}" srcId="{ED892587-17CA-4B71-B27F-0545B57819AB}" destId="{4C5CAFC3-140F-4EBE-BAB2-4D8E4CF4D1E0}" srcOrd="2" destOrd="0" parTransId="{0D75E520-07AA-4910-9464-5AB25F96E9F5}" sibTransId="{E6B10B86-9F8E-4C20-95A8-E401B6AC62F1}"/>
    <dgm:cxn modelId="{7FF81D68-CD37-43FB-AB65-765878AE4D08}" srcId="{ED892587-17CA-4B71-B27F-0545B57819AB}" destId="{D159F2FD-C188-412B-9327-8019A384BCF0}" srcOrd="1" destOrd="0" parTransId="{3D9FCD1F-2799-4DAA-855C-D7479960B75D}" sibTransId="{BACC5E07-7FC0-440D-A94A-F84B47F1568E}"/>
    <dgm:cxn modelId="{F99EE0E6-89EB-4694-B5AD-D56F8D4FD3BF}" type="presParOf" srcId="{F314E493-F256-432C-990B-39E6B3F10AAB}" destId="{FC595E76-9F53-4FB6-B35F-0C69ECC2196D}" srcOrd="0" destOrd="0" presId="urn:microsoft.com/office/officeart/2005/8/layout/matrix3"/>
    <dgm:cxn modelId="{C850713A-3575-4585-8D20-5264A7098713}" type="presParOf" srcId="{F314E493-F256-432C-990B-39E6B3F10AAB}" destId="{38A2DAE5-B851-4FAC-A825-710D40FD7DFD}" srcOrd="1" destOrd="0" presId="urn:microsoft.com/office/officeart/2005/8/layout/matrix3"/>
    <dgm:cxn modelId="{8C521FD8-3D1C-4A0B-843E-F3D81F3B772F}" type="presParOf" srcId="{F314E493-F256-432C-990B-39E6B3F10AAB}" destId="{33E3A215-D2BD-4A08-92E5-A6FA3078C023}" srcOrd="2" destOrd="0" presId="urn:microsoft.com/office/officeart/2005/8/layout/matrix3"/>
    <dgm:cxn modelId="{D7D0C6EF-B408-4FF5-B2D2-37D5D7CE7B29}" type="presParOf" srcId="{F314E493-F256-432C-990B-39E6B3F10AAB}" destId="{82F91AB6-AA54-4253-BFEA-DB33288647E7}" srcOrd="3" destOrd="0" presId="urn:microsoft.com/office/officeart/2005/8/layout/matrix3"/>
    <dgm:cxn modelId="{CD2F314C-4C55-41BD-B705-DDC0283554F7}" type="presParOf" srcId="{F314E493-F256-432C-990B-39E6B3F10AAB}" destId="{03EFE218-9F31-4E92-9160-83BC73775AD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95E76-9F53-4FB6-B35F-0C69ECC2196D}">
      <dsp:nvSpPr>
        <dsp:cNvPr id="0" name=""/>
        <dsp:cNvSpPr/>
      </dsp:nvSpPr>
      <dsp:spPr>
        <a:xfrm>
          <a:off x="996287" y="0"/>
          <a:ext cx="7151424" cy="560430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2DAE5-B851-4FAC-A825-710D40FD7DFD}">
      <dsp:nvSpPr>
        <dsp:cNvPr id="0" name=""/>
        <dsp:cNvSpPr/>
      </dsp:nvSpPr>
      <dsp:spPr>
        <a:xfrm>
          <a:off x="4512141" y="424971"/>
          <a:ext cx="2641281" cy="2349756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7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Cultivate </a:t>
          </a:r>
          <a:r>
            <a:rPr lang="en-US" sz="24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Agile</a:t>
          </a:r>
          <a:r>
            <a:rPr lang="en-US" sz="24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Teams and Culture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26847" y="539677"/>
        <a:ext cx="2411869" cy="2120344"/>
      </dsp:txXfrm>
    </dsp:sp>
    <dsp:sp modelId="{33E3A215-D2BD-4A08-92E5-A6FA3078C023}">
      <dsp:nvSpPr>
        <dsp:cNvPr id="0" name=""/>
        <dsp:cNvSpPr/>
      </dsp:nvSpPr>
      <dsp:spPr>
        <a:xfrm>
          <a:off x="1848091" y="2815731"/>
          <a:ext cx="2641281" cy="2349756"/>
        </a:xfrm>
        <a:prstGeom prst="roundRect">
          <a:avLst/>
        </a:prstGeom>
        <a:blipFill rotWithShape="0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6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Build the Infrastructure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62797" y="2930437"/>
        <a:ext cx="2411869" cy="2120344"/>
      </dsp:txXfrm>
    </dsp:sp>
    <dsp:sp modelId="{82F91AB6-AA54-4253-BFEA-DB33288647E7}">
      <dsp:nvSpPr>
        <dsp:cNvPr id="0" name=""/>
        <dsp:cNvSpPr/>
      </dsp:nvSpPr>
      <dsp:spPr>
        <a:xfrm>
          <a:off x="1833681" y="459686"/>
          <a:ext cx="2641281" cy="2349756"/>
        </a:xfrm>
        <a:prstGeom prst="roundRect">
          <a:avLst/>
        </a:prstGeom>
        <a:blipFill rotWithShape="0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Work across the Organization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8387" y="574392"/>
        <a:ext cx="2411869" cy="2120344"/>
      </dsp:txXfrm>
    </dsp:sp>
    <dsp:sp modelId="{03EFE218-9F31-4E92-9160-83BC73775AD1}">
      <dsp:nvSpPr>
        <dsp:cNvPr id="0" name=""/>
        <dsp:cNvSpPr/>
      </dsp:nvSpPr>
      <dsp:spPr>
        <a:xfrm>
          <a:off x="4551009" y="2813202"/>
          <a:ext cx="2641281" cy="2349756"/>
        </a:xfrm>
        <a:prstGeom prst="roundRect">
          <a:avLst/>
        </a:prstGeom>
        <a:blipFill rotWithShape="0">
          <a:blip xmlns:r="http://schemas.openxmlformats.org/officeDocument/2006/relationships"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1000" contrast="22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Measure Progress and Success </a:t>
          </a:r>
          <a:endParaRPr lang="en-US" sz="24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5715" y="2927908"/>
        <a:ext cx="2411869" cy="2120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D252-6CEE-43C7-A890-422369A0C9E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A30C6-04AB-4DBC-9D78-4EEA727D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671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C2B205D-311F-449C-BC2F-DB011333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815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B205D-311F-449C-BC2F-DB011333AA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LOBs:</a:t>
            </a:r>
          </a:p>
          <a:p>
            <a:endParaRPr lang="en-US" dirty="0" smtClean="0"/>
          </a:p>
          <a:p>
            <a:r>
              <a:rPr lang="en-US" dirty="0" smtClean="0"/>
              <a:t>Rotary</a:t>
            </a:r>
            <a:r>
              <a:rPr lang="en-US" baseline="0" dirty="0" smtClean="0"/>
              <a:t> Mission Systems : Aegis, Space fence; C4ISR</a:t>
            </a:r>
          </a:p>
          <a:p>
            <a:r>
              <a:rPr lang="en-US" baseline="0" dirty="0" smtClean="0"/>
              <a:t>Aeronautics: Integrated Fighter Jet: F-16 / F-22 / Skunkworks</a:t>
            </a:r>
          </a:p>
          <a:p>
            <a:r>
              <a:rPr lang="en-US" baseline="0" dirty="0" smtClean="0"/>
              <a:t>Space: Orion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B205D-311F-449C-BC2F-DB011333AA5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 originally approved under </a:t>
            </a:r>
            <a:r>
              <a:rPr lang="en-US" sz="1200" dirty="0" smtClean="0"/>
              <a:t>Approved for Public Release, # 16-2161; Unlimited Distribution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B205D-311F-449C-BC2F-DB011333AA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 originally approved under </a:t>
            </a:r>
            <a:r>
              <a:rPr lang="en-US" sz="1200" dirty="0" smtClean="0"/>
              <a:t>Approved for Public Release, # 16-2161; Unlimited Distribution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B205D-311F-449C-BC2F-DB011333AA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oc_white_PNG.png"/>
          <p:cNvPicPr>
            <a:picLocks noChangeAspect="1"/>
          </p:cNvPicPr>
          <p:nvPr userDrawn="1"/>
        </p:nvPicPr>
        <p:blipFill>
          <a:blip r:embed="rId2" cstate="print"/>
          <a:srcRect l="2146" r="3456"/>
          <a:stretch>
            <a:fillRect/>
          </a:stretch>
        </p:blipFill>
        <p:spPr>
          <a:xfrm>
            <a:off x="1119188" y="3209769"/>
            <a:ext cx="1928683" cy="569855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ctrTitle" hasCustomPrompt="1"/>
          </p:nvPr>
        </p:nvSpPr>
        <p:spPr>
          <a:xfrm>
            <a:off x="3992881" y="1555370"/>
            <a:ext cx="4864588" cy="2011094"/>
          </a:xfrm>
          <a:prstGeom prst="rect">
            <a:avLst/>
          </a:prstGeom>
        </p:spPr>
        <p:txBody>
          <a:bodyPr tIns="457200" bIns="548640"/>
          <a:lstStyle>
            <a:lvl1pPr algn="r">
              <a:defRPr sz="3200" b="1" spc="4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Title, Font: </a:t>
            </a:r>
            <a:br>
              <a:rPr lang="en-US" dirty="0" smtClean="0"/>
            </a:br>
            <a:r>
              <a:rPr lang="en-US" dirty="0" smtClean="0"/>
              <a:t>Arial Bold 32pt.</a:t>
            </a:r>
            <a:endParaRPr lang="en-US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3885634" y="4587664"/>
            <a:ext cx="4968114" cy="457200"/>
          </a:xfrm>
        </p:spPr>
        <p:txBody>
          <a:bodyPr wrap="none" tIns="0"/>
          <a:lstStyle>
            <a:lvl1pPr algn="r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Meeting date(s), Arial 20pt.</a:t>
            </a:r>
            <a:endParaRPr lang="en-US" dirty="0"/>
          </a:p>
        </p:txBody>
      </p:sp>
      <p:sp>
        <p:nvSpPr>
          <p:cNvPr id="16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3886164" y="5046338"/>
            <a:ext cx="4972728" cy="457200"/>
          </a:xfrm>
        </p:spPr>
        <p:txBody>
          <a:bodyPr wrap="none" bIns="18288" anchor="b" anchorCtr="0"/>
          <a:lstStyle>
            <a:lvl1pPr algn="r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Speaker’s name, Arial 20pt.</a:t>
            </a:r>
            <a:endParaRPr lang="en-US" dirty="0"/>
          </a:p>
        </p:txBody>
      </p:sp>
      <p:sp>
        <p:nvSpPr>
          <p:cNvPr id="17" name="Text Placeholder 40"/>
          <p:cNvSpPr>
            <a:spLocks noGrp="1"/>
          </p:cNvSpPr>
          <p:nvPr>
            <p:ph type="body" sz="quarter" idx="16" hasCustomPrompt="1"/>
          </p:nvPr>
        </p:nvSpPr>
        <p:spPr>
          <a:xfrm>
            <a:off x="3886164" y="5547082"/>
            <a:ext cx="4972726" cy="381000"/>
          </a:xfrm>
        </p:spPr>
        <p:txBody>
          <a:bodyPr wrap="none" tIns="0" bIns="438912">
            <a:noAutofit/>
          </a:bodyPr>
          <a:lstStyle>
            <a:lvl1pPr algn="r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Speaker’s title, Arial 16pt.</a:t>
            </a:r>
            <a:endParaRPr lang="en-US" dirty="0"/>
          </a:p>
        </p:txBody>
      </p:sp>
      <p:sp>
        <p:nvSpPr>
          <p:cNvPr id="18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3894625" y="4084995"/>
            <a:ext cx="4959912" cy="457200"/>
          </a:xfrm>
        </p:spPr>
        <p:txBody>
          <a:bodyPr wrap="square" anchor="ctr" anchorCtr="0">
            <a:noAutofit/>
          </a:bodyPr>
          <a:lstStyle>
            <a:lvl1pPr algn="r">
              <a:buNone/>
              <a:defRPr sz="2400" b="1" spc="2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Sub-title, Arial Bold 24pt.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705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2080"/>
            <a:ext cx="8382000" cy="4524333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FC63E-F8D9-44BB-A462-AC735E845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705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545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D4B03-E339-4C9D-AC39-0BD7C921B5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sert Section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240" y="3200400"/>
            <a:ext cx="5410297" cy="457200"/>
          </a:xfrm>
        </p:spPr>
        <p:txBody>
          <a:bodyPr wrap="square" anchor="ctr" anchorCtr="0">
            <a:noAutofit/>
          </a:bodyPr>
          <a:lstStyle>
            <a:lvl1pPr algn="r">
              <a:buNone/>
              <a:defRPr sz="2400" b="1" spc="2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Section Break (Click to Add Title)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02080"/>
            <a:ext cx="8389034" cy="45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661150"/>
            <a:ext cx="18288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3" name="Rectangle 8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411" y="6477000"/>
            <a:ext cx="400378" cy="2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3" tIns="48326" rIns="96653" bIns="48326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8E41F33A-8A61-4937-A58C-46521EFFC1C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007663"/>
            <a:ext cx="9144000" cy="45719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6362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3" r:id="rId4"/>
    <p:sldLayoutId id="2147483672" r:id="rId5"/>
    <p:sldLayoutId id="214748366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ts val="24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7438" indent="-173038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41463" indent="-16986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1838" indent="-173038" algn="l" rtl="0" eaLnBrk="1" fontAlgn="base" hangingPunct="1">
        <a:spcBef>
          <a:spcPts val="6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182932" y="6481310"/>
            <a:ext cx="2961068" cy="246221"/>
          </a:xfrm>
          <a:prstGeom prst="rect">
            <a:avLst/>
          </a:prstGeom>
        </p:spPr>
        <p:txBody>
          <a:bodyPr wrap="none" anchor="b" anchorCtr="1">
            <a:spAutoFit/>
          </a:bodyPr>
          <a:lstStyle>
            <a:lvl1pPr algn="ctr">
              <a:defRPr sz="900"/>
            </a:lvl1pPr>
          </a:lstStyle>
          <a:p>
            <a:pPr>
              <a:defRPr/>
            </a:pPr>
            <a:r>
              <a:rPr lang="en-US" sz="1000" smtClean="0">
                <a:solidFill>
                  <a:schemeClr val="tx1"/>
                </a:solidFill>
                <a:latin typeface="Arial" pitchFamily="34" charset="0"/>
              </a:rPr>
              <a:t>© 2017 Northrop Grumman Systems Corporation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6026" y="1525137"/>
            <a:ext cx="8420669" cy="1921735"/>
          </a:xfrm>
        </p:spPr>
        <p:txBody>
          <a:bodyPr/>
          <a:lstStyle/>
          <a:p>
            <a:pPr algn="ctr"/>
            <a:r>
              <a:rPr lang="en-US" sz="2400" b="0" dirty="0"/>
              <a:t>Cultivating High Performance Teams to Deliver Results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888883" y="3861954"/>
            <a:ext cx="5144757" cy="543791"/>
          </a:xfrm>
        </p:spPr>
        <p:txBody>
          <a:bodyPr>
            <a:no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June 2017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5057902" y="4592894"/>
            <a:ext cx="4086098" cy="995502"/>
          </a:xfrm>
        </p:spPr>
        <p:txBody>
          <a:bodyPr>
            <a:noAutofit/>
          </a:bodyPr>
          <a:lstStyle/>
          <a:p>
            <a:pPr marL="0" indent="0" algn="r">
              <a:spcBef>
                <a:spcPts val="600"/>
              </a:spcBef>
              <a:buNone/>
            </a:pPr>
            <a:r>
              <a:rPr lang="en-US" sz="1600" dirty="0" smtClean="0"/>
              <a:t>Dr. Suzette </a:t>
            </a:r>
            <a:r>
              <a:rPr lang="en-US" sz="1600" dirty="0"/>
              <a:t>S. Johnson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sz="1600" dirty="0"/>
              <a:t>Northrop Grumman Corporation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sz="1600" dirty="0"/>
              <a:t>Suzette.Johnson@ngc.com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0" y="5244779"/>
            <a:ext cx="3566926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24" y="5581287"/>
            <a:ext cx="3193576" cy="658070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327268" y="4551657"/>
            <a:ext cx="4086098" cy="99550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Robin Yeman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Lockheed Martin Corporation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Robin.Yeman@lmco.com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50423" y="6050423"/>
            <a:ext cx="30832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Approved for Public Release, #17-1161 </a:t>
            </a:r>
            <a:r>
              <a:rPr lang="en-US" sz="1100" dirty="0" smtClean="0"/>
              <a:t>; </a:t>
            </a:r>
            <a:r>
              <a:rPr lang="en-US" sz="1100" dirty="0"/>
              <a:t>Unlimited </a:t>
            </a:r>
            <a:r>
              <a:rPr lang="en-US" sz="1100" dirty="0" smtClean="0"/>
              <a:t>Distribution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8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ourney to Agile and DevOps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4" y="1176733"/>
            <a:ext cx="7456254" cy="5591929"/>
          </a:xfr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596688" y="4250521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First 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Approach 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to Agile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2323" y="489685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Achieved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3509" y="25537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Growing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The 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09832" y="1907369"/>
            <a:ext cx="114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Achievements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To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9173" y="1261038"/>
            <a:ext cx="782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Your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Journey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Begins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Now</a:t>
            </a: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6182932" y="6481310"/>
            <a:ext cx="2961068" cy="246221"/>
          </a:xfrm>
          <a:prstGeom prst="rect">
            <a:avLst/>
          </a:prstGeom>
        </p:spPr>
        <p:txBody>
          <a:bodyPr wrap="none" anchor="b" anchorCtr="1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pitchFamily="34" charset="0"/>
              </a:rPr>
              <a:t>© 2017 Northrop Grumman Systems Corporation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</p:spTree>
    <p:extLst>
      <p:ext uri="{BB962C8B-B14F-4D97-AF65-F5344CB8AC3E}">
        <p14:creationId xmlns:p14="http://schemas.microsoft.com/office/powerpoint/2010/main" val="41985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551406" y="3627552"/>
            <a:ext cx="4271278" cy="263903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0687" y="3627766"/>
            <a:ext cx="4114800" cy="263903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767" y="1135671"/>
            <a:ext cx="4114800" cy="2467246"/>
          </a:xfrm>
          <a:prstGeom prst="rect">
            <a:avLst/>
          </a:prstGeom>
          <a:solidFill>
            <a:srgbClr val="FFD347">
              <a:alpha val="5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7176" y="1169233"/>
            <a:ext cx="4265508" cy="246724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7" y="117137"/>
            <a:ext cx="6705600" cy="838200"/>
          </a:xfrm>
        </p:spPr>
        <p:txBody>
          <a:bodyPr/>
          <a:lstStyle/>
          <a:p>
            <a:r>
              <a:rPr lang="en-US" sz="2800" dirty="0" smtClean="0"/>
              <a:t>Your call to action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9" name="Picture 3" descr="C:\Users\johnssu4\AppData\Local\Microsoft\Windows\Temporary Internet Files\Content.IE5\KCJPA33L\blockpage[4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30" y="3473665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5634641" y="6501038"/>
            <a:ext cx="2961068" cy="246221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r>
              <a:rPr lang="en-US" sz="1000" smtClean="0">
                <a:solidFill>
                  <a:schemeClr val="tx1"/>
                </a:solidFill>
                <a:latin typeface="Arial" pitchFamily="34" charset="0"/>
              </a:rPr>
              <a:t>© 2017 Northrop Grumman Systems Corporation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45487" y="1207255"/>
            <a:ext cx="1" cy="505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30687" y="3620530"/>
            <a:ext cx="83919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162" y="1581977"/>
            <a:ext cx="3948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ision / Develop Quick Wins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 Overviews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/ Build Coaches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Engage Customers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Build Business Cases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1957" y="1505620"/>
            <a:ext cx="428525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Educate / Build Awareness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Organize for teamwork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Build Trust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 / Short Feedback Loops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Align Incentives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Agility and DevOps Assessments/Maturity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083" y="375787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Build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07884" y="37578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Measure Progress &amp; Success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3084" y="4210981"/>
            <a:ext cx="395240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Common Frameworks / Patterns / Templates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tools sets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Manage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Learning and improvement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57176" y="4119451"/>
            <a:ext cx="416669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trying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solve and what story do we want to tell (responsiveness, schedule, cost, transparency, quality)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what success looks like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metrics to validate success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results from multiple perspectives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0310" y="1186477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Work Across the Organization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1964" y="1207255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Cultivate Agile Teams &amp; Culture</a:t>
            </a:r>
          </a:p>
        </p:txBody>
      </p:sp>
    </p:spTree>
    <p:extLst>
      <p:ext uri="{BB962C8B-B14F-4D97-AF65-F5344CB8AC3E}">
        <p14:creationId xmlns:p14="http://schemas.microsoft.com/office/powerpoint/2010/main" val="16834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1" grpId="0" animBg="1"/>
      <p:bldP spid="33" grpId="0" animBg="1"/>
      <p:bldP spid="15" grpId="0"/>
      <p:bldP spid="24" grpId="0"/>
      <p:bldP spid="20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" r="49020"/>
          <a:stretch/>
        </p:blipFill>
        <p:spPr>
          <a:xfrm rot="5400000">
            <a:off x="2376600" y="375001"/>
            <a:ext cx="3835255" cy="6917844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1859635" y="2330301"/>
            <a:ext cx="2011680" cy="1552353"/>
          </a:xfrm>
          <a:prstGeom prst="irregularSeal2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Explosion 2 6"/>
          <p:cNvSpPr/>
          <p:nvPr/>
        </p:nvSpPr>
        <p:spPr>
          <a:xfrm flipH="1">
            <a:off x="5055132" y="2353336"/>
            <a:ext cx="2011680" cy="1552353"/>
          </a:xfrm>
          <a:prstGeom prst="irregularSeal2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317897" y="293720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Suzette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655" y="2937200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Robin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85" y="3275754"/>
            <a:ext cx="650992" cy="134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55" y="3188728"/>
            <a:ext cx="784255" cy="221200"/>
          </a:xfrm>
          <a:prstGeom prst="rect">
            <a:avLst/>
          </a:prstGeom>
        </p:spPr>
      </p:pic>
      <p:sp>
        <p:nvSpPr>
          <p:cNvPr id="12" name="Footer Placeholder 2"/>
          <p:cNvSpPr txBox="1">
            <a:spLocks/>
          </p:cNvSpPr>
          <p:nvPr/>
        </p:nvSpPr>
        <p:spPr>
          <a:xfrm>
            <a:off x="6182932" y="6481310"/>
            <a:ext cx="2961068" cy="246221"/>
          </a:xfrm>
          <a:prstGeom prst="rect">
            <a:avLst/>
          </a:prstGeom>
        </p:spPr>
        <p:txBody>
          <a:bodyPr wrap="none" anchor="b" anchorCtr="1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pitchFamily="34" charset="0"/>
              </a:rPr>
              <a:t>© 2017 Northrop Grumman Systems Corporation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</p:spTree>
    <p:extLst>
      <p:ext uri="{BB962C8B-B14F-4D97-AF65-F5344CB8AC3E}">
        <p14:creationId xmlns:p14="http://schemas.microsoft.com/office/powerpoint/2010/main" val="23236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ourney to Agile and DevOps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4" y="1176733"/>
            <a:ext cx="7456254" cy="5591929"/>
          </a:xfr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565429" y="4250521"/>
            <a:ext cx="94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First 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Approach 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to Agile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5874" y="489685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Achieved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6182932" y="6481310"/>
            <a:ext cx="2961068" cy="246221"/>
          </a:xfrm>
          <a:prstGeom prst="rect">
            <a:avLst/>
          </a:prstGeom>
        </p:spPr>
        <p:txBody>
          <a:bodyPr wrap="none" anchor="b" anchorCtr="1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pitchFamily="34" charset="0"/>
              </a:rPr>
              <a:t>© 2017 Northrop Grumman Systems Corporation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</p:spTree>
    <p:extLst>
      <p:ext uri="{BB962C8B-B14F-4D97-AF65-F5344CB8AC3E}">
        <p14:creationId xmlns:p14="http://schemas.microsoft.com/office/powerpoint/2010/main" val="33607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Suzette’s First Adventure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16" y="6477000"/>
            <a:ext cx="288168" cy="297651"/>
          </a:xfrm>
        </p:spPr>
        <p:txBody>
          <a:bodyPr/>
          <a:lstStyle/>
          <a:p>
            <a:fld id="{F6EFC63E-F8D9-44BB-A462-AC735E845F9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" y="15472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Problem: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" y="293585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Actions: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65" y="4284399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Outcome: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228" y="54689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Lessons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Learned: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292" y="1343794"/>
            <a:ext cx="6866934" cy="10183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7292" y="2596339"/>
            <a:ext cx="6866934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7292" y="3950779"/>
            <a:ext cx="6866934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7292" y="5305219"/>
            <a:ext cx="6866934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18" y="338180"/>
            <a:ext cx="2796363" cy="5762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47563" y="1379968"/>
            <a:ext cx="5720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2005 a large data collection system to support the warfighter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Needed regular delivery of information to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10 Teams of ( ~10 people; 125 person team as part of a larger systems integration environment.)</a:t>
            </a:r>
            <a:endParaRPr lang="en-A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5689" y="2626740"/>
            <a:ext cx="6624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Read everything I could about Agile &amp; attend training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 Ken Schwaber / Mike Cohn)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Trained the team after just ‘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reading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book’ didn’t seem to be enough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Focused on scaling agile, systems engineering,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quality, security, transparency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Made some mistakes = quality a big issue early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5362" y="3929122"/>
            <a:ext cx="6808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Great award fees from customer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Delivered on budget and met schedules on a three month cycle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Focused on automated testing and improving lead time (&lt;12,000 tests per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Defined the art of the possible and started meetings with great minds every other Thursday during lunch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7862" y="5328969"/>
            <a:ext cx="6856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Identify small steps of improvement with goals and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Be clear about the goal and know where you are headed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Whole team collaborative planning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Goals around automated testing, intentional architecture, and you are never done</a:t>
            </a:r>
          </a:p>
        </p:txBody>
      </p:sp>
      <p:sp>
        <p:nvSpPr>
          <p:cNvPr id="17" name="Footer Placeholder 2"/>
          <p:cNvSpPr txBox="1">
            <a:spLocks/>
          </p:cNvSpPr>
          <p:nvPr/>
        </p:nvSpPr>
        <p:spPr>
          <a:xfrm>
            <a:off x="6182932" y="6481310"/>
            <a:ext cx="2961068" cy="246221"/>
          </a:xfrm>
          <a:prstGeom prst="rect">
            <a:avLst/>
          </a:prstGeom>
        </p:spPr>
        <p:txBody>
          <a:bodyPr wrap="none" anchor="b" anchorCtr="1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pitchFamily="34" charset="0"/>
              </a:rPr>
              <a:t>© 2017 Northrop Grumman Systems Corporation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5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65" y="149386"/>
            <a:ext cx="6705600" cy="838200"/>
          </a:xfrm>
        </p:spPr>
        <p:txBody>
          <a:bodyPr/>
          <a:lstStyle/>
          <a:p>
            <a:r>
              <a:rPr lang="en-US" dirty="0" smtClean="0"/>
              <a:t>Robin’s First Adventure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16" y="6477000"/>
            <a:ext cx="288168" cy="297651"/>
          </a:xfrm>
        </p:spPr>
        <p:txBody>
          <a:bodyPr/>
          <a:lstStyle/>
          <a:p>
            <a:fld id="{F6EFC63E-F8D9-44BB-A462-AC735E845F9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" y="15472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Problem: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" y="293585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Actions: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65" y="4284399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Outcome: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228" y="54689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Lessons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Learned: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292" y="1343794"/>
            <a:ext cx="6570921" cy="10183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7292" y="2596339"/>
            <a:ext cx="6570921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7292" y="3950779"/>
            <a:ext cx="6570921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7292" y="5305219"/>
            <a:ext cx="6570921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9439" y="1463093"/>
            <a:ext cx="4881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Classified Asset Management System – 2 years ($80M)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Organization required Agile – 2002  // New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8 Teams of ( 8-10)</a:t>
            </a:r>
            <a:endParaRPr lang="en-A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9439" y="2674240"/>
            <a:ext cx="6454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Read everything I could about Agile &amp; Attend Training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 Ken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Schwaber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/ Mike Cohn)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Understand Contract / Vision / Customer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Engaged the teams define rhythms and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Made some mistakes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5362" y="3976622"/>
            <a:ext cx="3886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Multiple 100% Award fees from customer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Delivered on budget, slightly over schedule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Made a lot of long term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Defined the art of the possible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5362" y="5305219"/>
            <a:ext cx="5752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Communicate Success and Failure early &amp; often ( Own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Always Begin and End with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Include everyone in the teams ( Not just Software / Systems / Test)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Measure results and review regularly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47" y="223896"/>
            <a:ext cx="2370712" cy="6685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</p:spTree>
    <p:extLst>
      <p:ext uri="{BB962C8B-B14F-4D97-AF65-F5344CB8AC3E}">
        <p14:creationId xmlns:p14="http://schemas.microsoft.com/office/powerpoint/2010/main" val="2845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ourney to Agile and DevOps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4" y="1176733"/>
            <a:ext cx="7456254" cy="5591929"/>
          </a:xfr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596688" y="4250521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First 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Approach 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to Agile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2323" y="489685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Achieved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66640" y="2553700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Growing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The 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1360" y="190736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Achievements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To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182932" y="6481310"/>
            <a:ext cx="2961068" cy="246221"/>
          </a:xfrm>
          <a:prstGeom prst="rect">
            <a:avLst/>
          </a:prstGeom>
        </p:spPr>
        <p:txBody>
          <a:bodyPr wrap="none" anchor="b" anchorCtr="1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pitchFamily="34" charset="0"/>
              </a:rPr>
              <a:t>© 2017 Northrop Grumman Systems Corporation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</p:spTree>
    <p:extLst>
      <p:ext uri="{BB962C8B-B14F-4D97-AF65-F5344CB8AC3E}">
        <p14:creationId xmlns:p14="http://schemas.microsoft.com/office/powerpoint/2010/main" val="19002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Suzette’s latest Adventure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16" y="6360888"/>
            <a:ext cx="288168" cy="297651"/>
          </a:xfrm>
        </p:spPr>
        <p:txBody>
          <a:bodyPr/>
          <a:lstStyle/>
          <a:p>
            <a:fld id="{F6EFC63E-F8D9-44BB-A462-AC735E845F9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" y="143118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Problem: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" y="281973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Actions: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65" y="4168287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Outcome: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228" y="53528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Lessons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Learned: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292" y="1111125"/>
            <a:ext cx="7011690" cy="11348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7292" y="2480227"/>
            <a:ext cx="7011690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7292" y="3834667"/>
            <a:ext cx="7011690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7292" y="5189107"/>
            <a:ext cx="7011690" cy="134891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18" y="338180"/>
            <a:ext cx="2796363" cy="5762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03593" y="1111125"/>
            <a:ext cx="55592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Growing Agile and DevOps practices at scale in unique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Common mindset and addressing misconceptions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Functional silos and internal processes 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(HW/SW/IT/PMO/Subcontracts)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Build the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Dealing with Existing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processes and compliance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3487" y="2458209"/>
            <a:ext cx="6822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Learn everything I can about Agile / DevOps /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SecOps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  Cyber / Lean /People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Understand Customer goals and concerns (what problem are we trying to solve)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Agile Center of Excellence, Internal Coaching, Build the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Define the delivery pipeline, tools,  automation, with training and coaching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Transformation strategy and continuous improvement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5362" y="3807345"/>
            <a:ext cx="60035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Improved quality with significant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Received Fellowship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Very active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ommunities of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Increased awareness and conversations on how we can deliver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Lead by example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5362" y="5153027"/>
            <a:ext cx="622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Build more champions than you think you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Look both internally and externally for new idea’s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 meet-ups, Blogs, Conferences)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Build Infrastructure / Automate / Increase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Develop and communicate common terminology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Agile beyond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Start with where you are and define a path forward</a:t>
            </a:r>
          </a:p>
        </p:txBody>
      </p:sp>
      <p:sp>
        <p:nvSpPr>
          <p:cNvPr id="17" name="Footer Placeholder 2"/>
          <p:cNvSpPr txBox="1">
            <a:spLocks/>
          </p:cNvSpPr>
          <p:nvPr/>
        </p:nvSpPr>
        <p:spPr>
          <a:xfrm>
            <a:off x="6182932" y="6560878"/>
            <a:ext cx="2961068" cy="246221"/>
          </a:xfrm>
          <a:prstGeom prst="rect">
            <a:avLst/>
          </a:prstGeom>
        </p:spPr>
        <p:txBody>
          <a:bodyPr wrap="none" anchor="b" anchorCtr="1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pitchFamily="34" charset="0"/>
              </a:rPr>
              <a:t>© 2017 Northrop Grumman Systems Corporation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45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Robin’s Latest Adventure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16" y="6477000"/>
            <a:ext cx="288168" cy="297651"/>
          </a:xfrm>
        </p:spPr>
        <p:txBody>
          <a:bodyPr/>
          <a:lstStyle/>
          <a:p>
            <a:fld id="{F6EFC63E-F8D9-44BB-A462-AC735E845F9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" y="15472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Problem: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" y="293585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Actions: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65" y="4284399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Outcome: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228" y="54689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Lessons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Learned: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292" y="1343794"/>
            <a:ext cx="6570921" cy="10183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7292" y="2596339"/>
            <a:ext cx="6570921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7292" y="3950779"/>
            <a:ext cx="6570921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7292" y="5305219"/>
            <a:ext cx="6570921" cy="10993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593" y="1365779"/>
            <a:ext cx="6494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Agile Community of Practice / DevOps Community of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Support to Multiple Lines of Business with unique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 (cultures, customers, products)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Expanding Practices across Organizational boundaries 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(HW/SW/IT/PMO/Subcontracts)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Technology rapidly changing</a:t>
            </a:r>
            <a:endParaRPr lang="en-A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5362" y="2581522"/>
            <a:ext cx="5956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Learn everything I can about Agile / DevOps /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SecOps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 Cloud / Cyber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Understand Customer goals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Review Results and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Continue to make mistakes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5362" y="3923457"/>
            <a:ext cx="63113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Many success stories for Adaptability / Value/ Schedule / Cost /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Continue to build trust with customers and redefine the art of the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Received Fellowship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Very active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ommunities of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Increased awareness and conversations on how we can deliver better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5362" y="5391971"/>
            <a:ext cx="622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Build more champions than you think you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Look both internally and externally for new idea’s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 meet-ups, Blogs, Conferences)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Build Infrastructure / Automate / Increase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Develop and communicate common terminology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47" y="223896"/>
            <a:ext cx="2370712" cy="6685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</p:spTree>
    <p:extLst>
      <p:ext uri="{BB962C8B-B14F-4D97-AF65-F5344CB8AC3E}">
        <p14:creationId xmlns:p14="http://schemas.microsoft.com/office/powerpoint/2010/main" val="11660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amond 19"/>
          <p:cNvSpPr/>
          <p:nvPr/>
        </p:nvSpPr>
        <p:spPr>
          <a:xfrm>
            <a:off x="805221" y="708737"/>
            <a:ext cx="7547211" cy="6231151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seen in lessons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41118496"/>
              </p:ext>
            </p:extLst>
          </p:nvPr>
        </p:nvGraphicFramePr>
        <p:xfrm>
          <a:off x="0" y="1014862"/>
          <a:ext cx="9144000" cy="5604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407650" y="6481310"/>
            <a:ext cx="2852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itchFamily="34" charset="0"/>
              </a:rPr>
              <a:t>©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2017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LOCKHEED MARTIN CORPORATION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102903" y="6482246"/>
            <a:ext cx="2961068" cy="246221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r>
              <a:rPr lang="en-US" sz="1000" smtClean="0">
                <a:solidFill>
                  <a:schemeClr val="tx1"/>
                </a:solidFill>
                <a:latin typeface="Arial" pitchFamily="34" charset="0"/>
              </a:rPr>
              <a:t>© 2017 Northrop Grumman Systems Corporation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3/6/2008 12:03:03 PM&quot;&gt;&lt;Slide id=&quot;335&quot; dur=&quot;.609375&quot;/&gt;&lt;Slide id=&quot;337&quot; dur=&quot;13.53516&quot;/&gt;&lt;Slide id=&quot;335&quot; dur=&quot;.765625&quot;/&gt;&lt;Slide id=&quot;337&quot; dur=&quot;4.699219&quot;/&gt;&lt;Slide id=&quot;312&quot; dur=&quot;2.902344&quot;/&gt;&lt;Slide id=&quot;313&quot; dur=&quot;7.195313&quot;/&gt;&lt;Slide id=&quot;316&quot; dur=&quot;10.69141&quot;/&gt;&lt;Slide id=&quot;317&quot; dur=&quot;1.734375&quot;/&gt;&lt;Slide id=&quot;336&quot; dur=&quot;1.703125&quot;/&gt;&lt;Slide id=&quot;338&quot; dur=&quot;1&quot;/&gt;&lt;/Timings&gt;&lt;/WMTools&gt;"/>
</p:tagLst>
</file>

<file path=ppt/theme/theme1.xml><?xml version="1.0" encoding="utf-8"?>
<a:theme xmlns:a="http://schemas.openxmlformats.org/drawingml/2006/main" name="2010_ES_Symposium_speaker_template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DAA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B6D2"/>
      </a:accent5>
      <a:accent6>
        <a:srgbClr val="B90000"/>
      </a:accent6>
      <a:hlink>
        <a:srgbClr val="4FAFFF"/>
      </a:hlink>
      <a:folHlink>
        <a:srgbClr val="009600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9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FAD0523E0E04F9C978F252E174EB5" ma:contentTypeVersion="2" ma:contentTypeDescription="Create a new document." ma:contentTypeScope="" ma:versionID="909a8b1bbd6dfd99fc4dc75e9f76def6">
  <xsd:schema xmlns:xsd="http://www.w3.org/2001/XMLSchema" xmlns:p="http://schemas.microsoft.com/office/2006/metadata/properties" xmlns:ns1="http://schemas.microsoft.com/sharepoint/v3" xmlns:ns2="1d0b8cb3-aa83-4693-8ed8-921db5261100" targetNamespace="http://schemas.microsoft.com/office/2006/metadata/properties" ma:root="true" ma:fieldsID="efb8abff4c4984524ef849a4d6ca59b3" ns1:_="" ns2:_="">
    <xsd:import namespace="http://schemas.microsoft.com/sharepoint/v3"/>
    <xsd:import namespace="1d0b8cb3-aa83-4693-8ed8-921db5261100"/>
    <xsd:element name="properties">
      <xsd:complexType>
        <xsd:sequence>
          <xsd:element name="documentManagement">
            <xsd:complexType>
              <xsd:all>
                <xsd:element ref="ns1:TccCheckboxes" minOccurs="0"/>
                <xsd:element ref="ns2:TccDocLibTrack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TccCheckboxes" ma:index="8" nillable="true" ma:displayName="Select / Unselect All" ma:hidden="true" ma:internalName="TccCheckboxes" ma:readOnly="tru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1d0b8cb3-aa83-4693-8ed8-921db5261100" elementFormDefault="qualified">
    <xsd:import namespace="http://schemas.microsoft.com/office/2006/documentManagement/types"/>
    <xsd:element name="TccDocLibTracker" ma:index="9" nillable="true" ma:displayName="TccDocLibTracker" ma:hidden="true" ma:internalName="TccDocLibTracker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BE1F223-25B0-4D54-9926-70D2326D3C8B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1d0b8cb3-aa83-4693-8ed8-921db5261100"/>
  </ds:schemaRefs>
</ds:datastoreItem>
</file>

<file path=customXml/itemProps2.xml><?xml version="1.0" encoding="utf-8"?>
<ds:datastoreItem xmlns:ds="http://schemas.openxmlformats.org/officeDocument/2006/customXml" ds:itemID="{90C938AE-098B-41A7-AE79-C0031365C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24371-FCCF-4291-9842-78162D9936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d0b8cb3-aa83-4693-8ed8-921db526110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2010_ES_Symposium_speaker_template</Template>
  <TotalTime>2310</TotalTime>
  <Words>1037</Words>
  <Application>Microsoft Office PowerPoint</Application>
  <PresentationFormat>On-screen Show (4:3)</PresentationFormat>
  <Paragraphs>211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2010_ES_Symposium_speaker_template</vt:lpstr>
      <vt:lpstr>Cultivating High Performance Teams to Deliver Results</vt:lpstr>
      <vt:lpstr>Introduction</vt:lpstr>
      <vt:lpstr>Journey to Agile and DevOps </vt:lpstr>
      <vt:lpstr>Suzette’s First Adventure</vt:lpstr>
      <vt:lpstr>Robin’s First Adventure</vt:lpstr>
      <vt:lpstr>Journey to Agile and DevOps </vt:lpstr>
      <vt:lpstr>Suzette’s latest Adventure</vt:lpstr>
      <vt:lpstr>Robin’s Latest Adventure</vt:lpstr>
      <vt:lpstr>Themes seen in lessons learned</vt:lpstr>
      <vt:lpstr>Journey to Agile and DevOps </vt:lpstr>
      <vt:lpstr>Your call to action</vt:lpstr>
    </vt:vector>
  </TitlesOfParts>
  <Company>Northrop Grumman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jeffrhe</dc:creator>
  <cp:keywords/>
  <cp:lastModifiedBy>SJohnson</cp:lastModifiedBy>
  <cp:revision>471</cp:revision>
  <dcterms:created xsi:type="dcterms:W3CDTF">2010-08-18T20:02:40Z</dcterms:created>
  <dcterms:modified xsi:type="dcterms:W3CDTF">2017-05-26T19:41:28Z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0x0101007EBFAD0523E0E04F9C978F252E174EB5</vt:lpwstr>
  </property>
  <property fmtid="{D5CDD505-2E9C-101B-9397-08002B2CF9AE}" pid="3" name="LM SIP Document Sensitivity">
    <vt:lpwstr/>
  </property>
  <property fmtid="{D5CDD505-2E9C-101B-9397-08002B2CF9AE}" pid="4" name="Document Author">
    <vt:lpwstr>ACCT04\rmassey</vt:lpwstr>
  </property>
  <property fmtid="{D5CDD505-2E9C-101B-9397-08002B2CF9AE}" pid="5" name="Document Sensitivity">
    <vt:lpwstr>1</vt:lpwstr>
  </property>
  <property fmtid="{D5CDD505-2E9C-101B-9397-08002B2CF9AE}" pid="6" name="ThirdParty">
    <vt:lpwstr/>
  </property>
  <property fmtid="{D5CDD505-2E9C-101B-9397-08002B2CF9AE}" pid="7" name="OCI Restriction">
    <vt:bool>false</vt:bool>
  </property>
  <property fmtid="{D5CDD505-2E9C-101B-9397-08002B2CF9AE}" pid="8" name="OCI Additional Info">
    <vt:lpwstr/>
  </property>
  <property fmtid="{D5CDD505-2E9C-101B-9397-08002B2CF9AE}" pid="9" name="Allow Header Overwrite">
    <vt:bool>true</vt:bool>
  </property>
  <property fmtid="{D5CDD505-2E9C-101B-9397-08002B2CF9AE}" pid="10" name="Allow Footer Overwrite">
    <vt:bool>true</vt:bool>
  </property>
  <property fmtid="{D5CDD505-2E9C-101B-9397-08002B2CF9AE}" pid="11" name="Multiple Selected">
    <vt:lpwstr>-1</vt:lpwstr>
  </property>
  <property fmtid="{D5CDD505-2E9C-101B-9397-08002B2CF9AE}" pid="12" name="SIPLongWording">
    <vt:lpwstr/>
  </property>
  <property fmtid="{D5CDD505-2E9C-101B-9397-08002B2CF9AE}" pid="13" name="checkedProgramsCount">
    <vt:i4>0</vt:i4>
  </property>
  <property fmtid="{D5CDD505-2E9C-101B-9397-08002B2CF9AE}" pid="14" name="ExpCountry">
    <vt:lpwstr/>
  </property>
</Properties>
</file>