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3" r:id="rId2"/>
    <p:sldMasterId id="2147483685" r:id="rId3"/>
    <p:sldMasterId id="2147483697" r:id="rId4"/>
    <p:sldMasterId id="2147483711" r:id="rId5"/>
  </p:sldMasterIdLst>
  <p:notesMasterIdLst>
    <p:notesMasterId r:id="rId36"/>
  </p:notesMasterIdLst>
  <p:handoutMasterIdLst>
    <p:handoutMasterId r:id="rId37"/>
  </p:handoutMasterIdLst>
  <p:sldIdLst>
    <p:sldId id="284" r:id="rId6"/>
    <p:sldId id="314" r:id="rId7"/>
    <p:sldId id="313" r:id="rId8"/>
    <p:sldId id="290" r:id="rId9"/>
    <p:sldId id="315" r:id="rId10"/>
    <p:sldId id="325" r:id="rId11"/>
    <p:sldId id="326" r:id="rId12"/>
    <p:sldId id="296" r:id="rId13"/>
    <p:sldId id="298" r:id="rId14"/>
    <p:sldId id="308" r:id="rId15"/>
    <p:sldId id="302" r:id="rId16"/>
    <p:sldId id="343" r:id="rId17"/>
    <p:sldId id="316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00" r:id="rId27"/>
    <p:sldId id="336" r:id="rId28"/>
    <p:sldId id="337" r:id="rId29"/>
    <p:sldId id="338" r:id="rId30"/>
    <p:sldId id="339" r:id="rId31"/>
    <p:sldId id="340" r:id="rId32"/>
    <p:sldId id="341" r:id="rId33"/>
    <p:sldId id="342" r:id="rId34"/>
    <p:sldId id="306" r:id="rId35"/>
  </p:sldIdLst>
  <p:sldSz cx="9144000" cy="5143500" type="screen16x9"/>
  <p:notesSz cx="6858000" cy="9144000"/>
  <p:defaultTextStyle>
    <a:defPPr>
      <a:defRPr lang="en-US"/>
    </a:defPPr>
    <a:lvl1pPr marL="0" algn="l" defTabSz="9143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6" algn="l" defTabSz="9143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3" algn="l" defTabSz="9143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9" algn="l" defTabSz="9143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5" algn="l" defTabSz="9143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6" algn="l" defTabSz="9143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0D0362-F2AA-4241-AAB2-F0D98330B78C}">
          <p14:sldIdLst>
            <p14:sldId id="284"/>
          </p14:sldIdLst>
        </p14:section>
        <p14:section name="Kaimar" id="{48DF0D38-6AAE-4F21-AAF5-5F944AFA05FD}">
          <p14:sldIdLst>
            <p14:sldId id="314"/>
            <p14:sldId id="313"/>
            <p14:sldId id="290"/>
            <p14:sldId id="315"/>
            <p14:sldId id="325"/>
            <p14:sldId id="326"/>
            <p14:sldId id="296"/>
            <p14:sldId id="298"/>
            <p14:sldId id="308"/>
            <p14:sldId id="302"/>
            <p14:sldId id="343"/>
            <p14:sldId id="316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00"/>
          </p14:sldIdLst>
        </p14:section>
        <p14:section name="Akshay" id="{ADBB57A6-5C1C-44E6-B7A6-5B2D202BF7E1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0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396E"/>
    <a:srgbClr val="E75784"/>
    <a:srgbClr val="DA243E"/>
    <a:srgbClr val="5A2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2416" autoAdjust="0"/>
  </p:normalViewPr>
  <p:slideViewPr>
    <p:cSldViewPr>
      <p:cViewPr varScale="1">
        <p:scale>
          <a:sx n="93" d="100"/>
          <a:sy n="93" d="100"/>
        </p:scale>
        <p:origin x="-630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D6DAC-5B42-4E43-AE8C-AD3ACBA908B6}" type="datetimeFigureOut">
              <a:rPr lang="en-GB" smtClean="0"/>
              <a:t>04/06/2017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FD3EB-FA85-4D4E-8C4C-99E4CC61F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7627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312B3-3006-4C95-920F-D6798ECA6074}" type="datetimeFigureOut">
              <a:rPr lang="en-GB" smtClean="0"/>
              <a:t>04/06/2017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26A0B-D724-46AD-9F97-4861DF504F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234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6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3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29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5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6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26A0B-D724-46AD-9F97-4861DF504F4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380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lang="et-EE" sz="14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lang="et-EE" sz="14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lang="et-EE" sz="14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lang="et-EE" sz="14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lang="et-EE" sz="14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lang="et-EE" sz="14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lang="et-EE" sz="14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lang="et-EE" sz="14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lang="et-EE" sz="14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lang="et-EE" sz="14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26A0B-D724-46AD-9F97-4861DF504F4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4364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lang="et-EE" sz="14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lang="et-EE" sz="140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lang="et-EE" sz="140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lang="et-EE" sz="140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lang="et-EE" sz="1400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lang="et-EE" sz="1400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lang="et-EE" sz="1400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lang="et-EE" sz="1400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lang="et-EE" sz="1400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lang="et-EE" sz="14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From</a:t>
            </a:r>
            <a:r>
              <a:rPr lang="et-EE" baseline="0" dirty="0"/>
              <a:t>: Emperor Hui of Jin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26A0B-D724-46AD-9F97-4861DF504F4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4364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26A0B-D724-46AD-9F97-4861DF504F40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420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lang="et-EE" sz="14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26A0B-D724-46AD-9F97-4861DF504F4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436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26A0B-D724-46AD-9F97-4861DF504F4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436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26A0B-D724-46AD-9F97-4861DF504F4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436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lang="et-EE" sz="14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lang="et-EE" sz="14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65"/>
            <a:ext cx="7772400" cy="1102519"/>
          </a:xfrm>
          <a:prstGeom prst="rect">
            <a:avLst/>
          </a:prstGeom>
        </p:spPr>
        <p:txBody>
          <a:bodyPr lIns="68513" tIns="34289" rIns="68513" bIns="34289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68513" tIns="34289" rIns="68513" bIns="34289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6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3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fld id="{2DCDF95D-F53F-FF43-A0B7-47F307BB5CBE}" type="datetimeFigureOut">
              <a:rPr lang="en-US" sz="1400" smtClean="0">
                <a:solidFill>
                  <a:prstClr val="black"/>
                </a:solidFill>
              </a:rPr>
              <a:pPr defTabSz="456650"/>
              <a:t>6/4/2017</a:t>
            </a:fld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fld id="{196961B2-070D-7142-BC89-3D849FBAE6D6}" type="slidenum">
              <a:rPr lang="en-US" sz="1400" smtClean="0">
                <a:solidFill>
                  <a:prstClr val="black"/>
                </a:solidFill>
              </a:rPr>
              <a:pPr defTabSz="456650"/>
              <a:t>‹#›</a:t>
            </a:fld>
            <a:endParaRPr 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032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13" tIns="34289" rIns="68513" bIns="34289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68513" tIns="34289" rIns="68513" bIns="34289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fld id="{2DCDF95D-F53F-FF43-A0B7-47F307BB5CBE}" type="datetimeFigureOut">
              <a:rPr lang="en-US" sz="1400" smtClean="0">
                <a:solidFill>
                  <a:prstClr val="black"/>
                </a:solidFill>
              </a:rPr>
              <a:pPr defTabSz="456650"/>
              <a:t>6/4/2017</a:t>
            </a:fld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fld id="{196961B2-070D-7142-BC89-3D849FBAE6D6}" type="slidenum">
              <a:rPr lang="en-US" sz="1400" smtClean="0">
                <a:solidFill>
                  <a:prstClr val="black"/>
                </a:solidFill>
              </a:rPr>
              <a:pPr defTabSz="456650"/>
              <a:t>‹#›</a:t>
            </a:fld>
            <a:endParaRPr 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5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  <a:prstGeom prst="rect">
            <a:avLst/>
          </a:prstGeom>
        </p:spPr>
        <p:txBody>
          <a:bodyPr vert="eaVert" lIns="68513" tIns="34289" rIns="68513" bIns="34289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  <a:prstGeom prst="rect">
            <a:avLst/>
          </a:prstGeom>
        </p:spPr>
        <p:txBody>
          <a:bodyPr vert="eaVert" lIns="68513" tIns="34289" rIns="68513" bIns="34289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fld id="{2DCDF95D-F53F-FF43-A0B7-47F307BB5CBE}" type="datetimeFigureOut">
              <a:rPr lang="en-US" sz="1400" smtClean="0">
                <a:solidFill>
                  <a:prstClr val="black"/>
                </a:solidFill>
              </a:rPr>
              <a:pPr defTabSz="456650"/>
              <a:t>6/4/2017</a:t>
            </a:fld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fld id="{196961B2-070D-7142-BC89-3D849FBAE6D6}" type="slidenum">
              <a:rPr lang="en-US" sz="1400" smtClean="0">
                <a:solidFill>
                  <a:prstClr val="black"/>
                </a:solidFill>
              </a:rPr>
              <a:pPr defTabSz="456650"/>
              <a:t>‹#›</a:t>
            </a:fld>
            <a:endParaRPr 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570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51"/>
            <a:ext cx="7772400" cy="11017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C243-A5F4-6C4E-A043-69C6303F88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71E13-FA66-4D4D-8561-CF73B92B61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42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C243-A5F4-6C4E-A043-69C6303F88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71E13-FA66-4D4D-8561-CF73B92B61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76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40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7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5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3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0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38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05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7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41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C243-A5F4-6C4E-A043-69C6303F88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71E13-FA66-4D4D-8561-CF73B92B61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919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88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88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C243-A5F4-6C4E-A043-69C6303F88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71E13-FA66-4D4D-8561-CF73B92B61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747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46" indent="0">
              <a:buNone/>
              <a:defRPr sz="2000" b="1"/>
            </a:lvl2pPr>
            <a:lvl3pPr marL="913545" indent="0">
              <a:buNone/>
              <a:defRPr sz="1800" b="1"/>
            </a:lvl3pPr>
            <a:lvl4pPr marL="1370308" indent="0">
              <a:buNone/>
              <a:defRPr sz="1600" b="1"/>
            </a:lvl4pPr>
            <a:lvl5pPr marL="1827089" indent="0">
              <a:buNone/>
              <a:defRPr sz="1600" b="1"/>
            </a:lvl5pPr>
            <a:lvl6pPr marL="2283834" indent="0">
              <a:buNone/>
              <a:defRPr sz="1600" b="1"/>
            </a:lvl6pPr>
            <a:lvl7pPr marL="2740580" indent="0">
              <a:buNone/>
              <a:defRPr sz="1600" b="1"/>
            </a:lvl7pPr>
            <a:lvl8pPr marL="3197360" indent="0">
              <a:buNone/>
              <a:defRPr sz="1600" b="1"/>
            </a:lvl8pPr>
            <a:lvl9pPr marL="3654128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1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63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46" indent="0">
              <a:buNone/>
              <a:defRPr sz="2000" b="1"/>
            </a:lvl2pPr>
            <a:lvl3pPr marL="913545" indent="0">
              <a:buNone/>
              <a:defRPr sz="1800" b="1"/>
            </a:lvl3pPr>
            <a:lvl4pPr marL="1370308" indent="0">
              <a:buNone/>
              <a:defRPr sz="1600" b="1"/>
            </a:lvl4pPr>
            <a:lvl5pPr marL="1827089" indent="0">
              <a:buNone/>
              <a:defRPr sz="1600" b="1"/>
            </a:lvl5pPr>
            <a:lvl6pPr marL="2283834" indent="0">
              <a:buNone/>
              <a:defRPr sz="1600" b="1"/>
            </a:lvl6pPr>
            <a:lvl7pPr marL="2740580" indent="0">
              <a:buNone/>
              <a:defRPr sz="1600" b="1"/>
            </a:lvl7pPr>
            <a:lvl8pPr marL="3197360" indent="0">
              <a:buNone/>
              <a:defRPr sz="1600" b="1"/>
            </a:lvl8pPr>
            <a:lvl9pPr marL="3654128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63" y="1631951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C243-A5F4-6C4E-A043-69C6303F88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71E13-FA66-4D4D-8561-CF73B92B61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627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C243-A5F4-6C4E-A043-69C6303F88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71E13-FA66-4D4D-8561-CF73B92B61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903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C243-A5F4-6C4E-A043-69C6303F88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71E13-FA66-4D4D-8561-CF73B92B61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4911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826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26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6746" indent="0">
              <a:buNone/>
              <a:defRPr sz="1200"/>
            </a:lvl2pPr>
            <a:lvl3pPr marL="913545" indent="0">
              <a:buNone/>
              <a:defRPr sz="1000"/>
            </a:lvl3pPr>
            <a:lvl4pPr marL="1370308" indent="0">
              <a:buNone/>
              <a:defRPr sz="900"/>
            </a:lvl4pPr>
            <a:lvl5pPr marL="1827089" indent="0">
              <a:buNone/>
              <a:defRPr sz="900"/>
            </a:lvl5pPr>
            <a:lvl6pPr marL="2283834" indent="0">
              <a:buNone/>
              <a:defRPr sz="900"/>
            </a:lvl6pPr>
            <a:lvl7pPr marL="2740580" indent="0">
              <a:buNone/>
              <a:defRPr sz="900"/>
            </a:lvl7pPr>
            <a:lvl8pPr marL="3197360" indent="0">
              <a:buNone/>
              <a:defRPr sz="900"/>
            </a:lvl8pPr>
            <a:lvl9pPr marL="3654128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C243-A5F4-6C4E-A043-69C6303F88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71E13-FA66-4D4D-8561-CF73B92B61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78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13" tIns="34289" rIns="68513" bIns="34289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68513" tIns="34289" rIns="68513" bIns="34289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fld id="{2DCDF95D-F53F-FF43-A0B7-47F307BB5CBE}" type="datetimeFigureOut">
              <a:rPr lang="en-US" sz="1400" smtClean="0">
                <a:solidFill>
                  <a:prstClr val="black"/>
                </a:solidFill>
              </a:rPr>
              <a:pPr defTabSz="456650"/>
              <a:t>6/4/2017</a:t>
            </a:fld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fld id="{196961B2-070D-7142-BC89-3D849FBAE6D6}" type="slidenum">
              <a:rPr lang="en-US" sz="1400" smtClean="0">
                <a:solidFill>
                  <a:prstClr val="black"/>
                </a:solidFill>
              </a:rPr>
              <a:pPr defTabSz="456650"/>
              <a:t>‹#›</a:t>
            </a:fld>
            <a:endParaRPr 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310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6746" indent="0">
              <a:buNone/>
              <a:defRPr sz="2800"/>
            </a:lvl2pPr>
            <a:lvl3pPr marL="913545" indent="0">
              <a:buNone/>
              <a:defRPr sz="2400"/>
            </a:lvl3pPr>
            <a:lvl4pPr marL="1370308" indent="0">
              <a:buNone/>
              <a:defRPr sz="2000"/>
            </a:lvl4pPr>
            <a:lvl5pPr marL="1827089" indent="0">
              <a:buNone/>
              <a:defRPr sz="2000"/>
            </a:lvl5pPr>
            <a:lvl6pPr marL="2283834" indent="0">
              <a:buNone/>
              <a:defRPr sz="2000"/>
            </a:lvl6pPr>
            <a:lvl7pPr marL="2740580" indent="0">
              <a:buNone/>
              <a:defRPr sz="2000"/>
            </a:lvl7pPr>
            <a:lvl8pPr marL="3197360" indent="0">
              <a:buNone/>
              <a:defRPr sz="2000"/>
            </a:lvl8pPr>
            <a:lvl9pPr marL="365412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6746" indent="0">
              <a:buNone/>
              <a:defRPr sz="1200"/>
            </a:lvl2pPr>
            <a:lvl3pPr marL="913545" indent="0">
              <a:buNone/>
              <a:defRPr sz="1000"/>
            </a:lvl3pPr>
            <a:lvl4pPr marL="1370308" indent="0">
              <a:buNone/>
              <a:defRPr sz="900"/>
            </a:lvl4pPr>
            <a:lvl5pPr marL="1827089" indent="0">
              <a:buNone/>
              <a:defRPr sz="900"/>
            </a:lvl5pPr>
            <a:lvl6pPr marL="2283834" indent="0">
              <a:buNone/>
              <a:defRPr sz="900"/>
            </a:lvl6pPr>
            <a:lvl7pPr marL="2740580" indent="0">
              <a:buNone/>
              <a:defRPr sz="900"/>
            </a:lvl7pPr>
            <a:lvl8pPr marL="3197360" indent="0">
              <a:buNone/>
              <a:defRPr sz="900"/>
            </a:lvl8pPr>
            <a:lvl9pPr marL="3654128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C243-A5F4-6C4E-A043-69C6303F88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71E13-FA66-4D4D-8561-CF73B92B61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3186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C243-A5F4-6C4E-A043-69C6303F88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71E13-FA66-4D4D-8561-CF73B92B61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2265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7"/>
            <a:ext cx="2057400" cy="438785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7"/>
            <a:ext cx="6019800" cy="43878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C243-A5F4-6C4E-A043-69C6303F88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71E13-FA66-4D4D-8561-CF73B92B61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7063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26"/>
            <a:ext cx="7772400" cy="11017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6588-0F2C-7B49-A2B2-F44785BBF0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BF9B-66EE-1143-B348-D3A26EE5F2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3282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6588-0F2C-7B49-A2B2-F44785BBF0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BF9B-66EE-1143-B348-D3A26EE5F2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792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40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5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6588-0F2C-7B49-A2B2-F44785BBF0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BF9B-66EE-1143-B348-D3A26EE5F2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3054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63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63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6588-0F2C-7B49-A2B2-F44785BBF0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BF9B-66EE-1143-B348-D3A26EE5F2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5576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46" indent="0">
              <a:buNone/>
              <a:defRPr sz="2000" b="1"/>
            </a:lvl2pPr>
            <a:lvl3pPr marL="914108" indent="0">
              <a:buNone/>
              <a:defRPr sz="1800" b="1"/>
            </a:lvl3pPr>
            <a:lvl4pPr marL="1371158" indent="0">
              <a:buNone/>
              <a:defRPr sz="1600" b="1"/>
            </a:lvl4pPr>
            <a:lvl5pPr marL="1828214" indent="0">
              <a:buNone/>
              <a:defRPr sz="1600" b="1"/>
            </a:lvl5pPr>
            <a:lvl6pPr marL="2285259" indent="0">
              <a:buNone/>
              <a:defRPr sz="1600" b="1"/>
            </a:lvl6pPr>
            <a:lvl7pPr marL="2742305" indent="0">
              <a:buNone/>
              <a:defRPr sz="1600" b="1"/>
            </a:lvl7pPr>
            <a:lvl8pPr marL="3199360" indent="0">
              <a:buNone/>
              <a:defRPr sz="1600" b="1"/>
            </a:lvl8pPr>
            <a:lvl9pPr marL="3656411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1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8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46" indent="0">
              <a:buNone/>
              <a:defRPr sz="2000" b="1"/>
            </a:lvl2pPr>
            <a:lvl3pPr marL="914108" indent="0">
              <a:buNone/>
              <a:defRPr sz="1800" b="1"/>
            </a:lvl3pPr>
            <a:lvl4pPr marL="1371158" indent="0">
              <a:buNone/>
              <a:defRPr sz="1600" b="1"/>
            </a:lvl4pPr>
            <a:lvl5pPr marL="1828214" indent="0">
              <a:buNone/>
              <a:defRPr sz="1600" b="1"/>
            </a:lvl5pPr>
            <a:lvl6pPr marL="2285259" indent="0">
              <a:buNone/>
              <a:defRPr sz="1600" b="1"/>
            </a:lvl6pPr>
            <a:lvl7pPr marL="2742305" indent="0">
              <a:buNone/>
              <a:defRPr sz="1600" b="1"/>
            </a:lvl7pPr>
            <a:lvl8pPr marL="3199360" indent="0">
              <a:buNone/>
              <a:defRPr sz="1600" b="1"/>
            </a:lvl8pPr>
            <a:lvl9pPr marL="3656411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8" y="1631951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6588-0F2C-7B49-A2B2-F44785BBF0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BF9B-66EE-1143-B348-D3A26EE5F2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3182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6588-0F2C-7B49-A2B2-F44785BBF0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BF9B-66EE-1143-B348-D3A26EE5F2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485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6588-0F2C-7B49-A2B2-F44785BBF0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BF9B-66EE-1143-B348-D3A26EE5F2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59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lIns="68513" tIns="34289" rIns="68513" bIns="34289"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lIns="68513" tIns="34289" rIns="68513" bIns="34289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6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3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0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67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33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00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67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3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fld id="{2DCDF95D-F53F-FF43-A0B7-47F307BB5CBE}" type="datetimeFigureOut">
              <a:rPr lang="en-US" sz="1400" smtClean="0">
                <a:solidFill>
                  <a:prstClr val="black"/>
                </a:solidFill>
              </a:rPr>
              <a:pPr defTabSz="456650"/>
              <a:t>6/4/2017</a:t>
            </a:fld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fld id="{196961B2-070D-7142-BC89-3D849FBAE6D6}" type="slidenum">
              <a:rPr lang="en-US" sz="1400" smtClean="0">
                <a:solidFill>
                  <a:prstClr val="black"/>
                </a:solidFill>
              </a:rPr>
              <a:pPr defTabSz="456650"/>
              <a:t>‹#›</a:t>
            </a:fld>
            <a:endParaRPr 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6716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801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1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046" indent="0">
              <a:buNone/>
              <a:defRPr sz="1200"/>
            </a:lvl2pPr>
            <a:lvl3pPr marL="914108" indent="0">
              <a:buNone/>
              <a:defRPr sz="1000"/>
            </a:lvl3pPr>
            <a:lvl4pPr marL="1371158" indent="0">
              <a:buNone/>
              <a:defRPr sz="900"/>
            </a:lvl4pPr>
            <a:lvl5pPr marL="1828214" indent="0">
              <a:buNone/>
              <a:defRPr sz="900"/>
            </a:lvl5pPr>
            <a:lvl6pPr marL="2285259" indent="0">
              <a:buNone/>
              <a:defRPr sz="900"/>
            </a:lvl6pPr>
            <a:lvl7pPr marL="2742305" indent="0">
              <a:buNone/>
              <a:defRPr sz="900"/>
            </a:lvl7pPr>
            <a:lvl8pPr marL="3199360" indent="0">
              <a:buNone/>
              <a:defRPr sz="900"/>
            </a:lvl8pPr>
            <a:lvl9pPr marL="3656411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6588-0F2C-7B49-A2B2-F44785BBF0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BF9B-66EE-1143-B348-D3A26EE5F2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86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046" indent="0">
              <a:buNone/>
              <a:defRPr sz="2800"/>
            </a:lvl2pPr>
            <a:lvl3pPr marL="914108" indent="0">
              <a:buNone/>
              <a:defRPr sz="2400"/>
            </a:lvl3pPr>
            <a:lvl4pPr marL="1371158" indent="0">
              <a:buNone/>
              <a:defRPr sz="2000"/>
            </a:lvl4pPr>
            <a:lvl5pPr marL="1828214" indent="0">
              <a:buNone/>
              <a:defRPr sz="2000"/>
            </a:lvl5pPr>
            <a:lvl6pPr marL="2285259" indent="0">
              <a:buNone/>
              <a:defRPr sz="2000"/>
            </a:lvl6pPr>
            <a:lvl7pPr marL="2742305" indent="0">
              <a:buNone/>
              <a:defRPr sz="2000"/>
            </a:lvl7pPr>
            <a:lvl8pPr marL="3199360" indent="0">
              <a:buNone/>
              <a:defRPr sz="2000"/>
            </a:lvl8pPr>
            <a:lvl9pPr marL="365641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046" indent="0">
              <a:buNone/>
              <a:defRPr sz="1200"/>
            </a:lvl2pPr>
            <a:lvl3pPr marL="914108" indent="0">
              <a:buNone/>
              <a:defRPr sz="1000"/>
            </a:lvl3pPr>
            <a:lvl4pPr marL="1371158" indent="0">
              <a:buNone/>
              <a:defRPr sz="900"/>
            </a:lvl4pPr>
            <a:lvl5pPr marL="1828214" indent="0">
              <a:buNone/>
              <a:defRPr sz="900"/>
            </a:lvl5pPr>
            <a:lvl6pPr marL="2285259" indent="0">
              <a:buNone/>
              <a:defRPr sz="900"/>
            </a:lvl6pPr>
            <a:lvl7pPr marL="2742305" indent="0">
              <a:buNone/>
              <a:defRPr sz="900"/>
            </a:lvl7pPr>
            <a:lvl8pPr marL="3199360" indent="0">
              <a:buNone/>
              <a:defRPr sz="900"/>
            </a:lvl8pPr>
            <a:lvl9pPr marL="3656411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6588-0F2C-7B49-A2B2-F44785BBF0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BF9B-66EE-1143-B348-D3A26EE5F2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741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6588-0F2C-7B49-A2B2-F44785BBF0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BF9B-66EE-1143-B348-D3A26EE5F2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2849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7"/>
            <a:ext cx="2057400" cy="438785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7"/>
            <a:ext cx="6019800" cy="43878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6588-0F2C-7B49-A2B2-F44785BBF0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BF9B-66EE-1143-B348-D3A26EE5F2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3253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49"/>
            <a:ext cx="7772400" cy="1101725"/>
          </a:xfrm>
          <a:prstGeom prst="rect">
            <a:avLst/>
          </a:prstGeom>
        </p:spPr>
        <p:txBody>
          <a:bodyPr lIns="68528" tIns="34289" rIns="68528" bIns="34289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68528" tIns="34289" rIns="68528" bIns="34289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1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99"/>
            <a:ext cx="2133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fld id="{52C60735-32D0-EB43-B4A9-B1A252D8520A}" type="datetimeFigureOut">
              <a:rPr lang="en-US" sz="1400" smtClean="0">
                <a:solidFill>
                  <a:prstClr val="black"/>
                </a:solidFill>
              </a:rPr>
              <a:pPr defTabSz="456770"/>
              <a:t>6/4/2017</a:t>
            </a:fld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99"/>
            <a:ext cx="2895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99"/>
            <a:ext cx="2133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fld id="{CA0F73A8-5E49-A74E-944C-823E69AF8BDE}" type="slidenum">
              <a:rPr lang="en-US" sz="1400" smtClean="0">
                <a:solidFill>
                  <a:prstClr val="black"/>
                </a:solidFill>
              </a:rPr>
              <a:pPr defTabSz="456770"/>
              <a:t>‹#›</a:t>
            </a:fld>
            <a:endParaRPr 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0221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lIns="68528" tIns="34289" rIns="68528" bIns="34289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86"/>
            <a:ext cx="8229600" cy="3394075"/>
          </a:xfrm>
          <a:prstGeom prst="rect">
            <a:avLst/>
          </a:prstGeom>
        </p:spPr>
        <p:txBody>
          <a:bodyPr lIns="68528" tIns="34289" rIns="68528" bIns="34289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99"/>
            <a:ext cx="2133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fld id="{52C60735-32D0-EB43-B4A9-B1A252D8520A}" type="datetimeFigureOut">
              <a:rPr lang="en-US" sz="1400" smtClean="0">
                <a:solidFill>
                  <a:prstClr val="black"/>
                </a:solidFill>
              </a:rPr>
              <a:pPr defTabSz="456770"/>
              <a:t>6/4/2017</a:t>
            </a:fld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99"/>
            <a:ext cx="2895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99"/>
            <a:ext cx="2133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fld id="{CA0F73A8-5E49-A74E-944C-823E69AF8BDE}" type="slidenum">
              <a:rPr lang="en-US" sz="1400" smtClean="0">
                <a:solidFill>
                  <a:prstClr val="black"/>
                </a:solidFill>
              </a:rPr>
              <a:pPr defTabSz="456770"/>
              <a:t>‹#›</a:t>
            </a:fld>
            <a:endParaRPr 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1360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lIns="68528" tIns="34289" rIns="68528" bIns="34289"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40"/>
            <a:ext cx="7772400" cy="1125537"/>
          </a:xfrm>
          <a:prstGeom prst="rect">
            <a:avLst/>
          </a:prstGeom>
        </p:spPr>
        <p:txBody>
          <a:bodyPr lIns="68528" tIns="34289" rIns="68528" bIns="34289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7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5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3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1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39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07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75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43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99"/>
            <a:ext cx="2133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fld id="{52C60735-32D0-EB43-B4A9-B1A252D8520A}" type="datetimeFigureOut">
              <a:rPr lang="en-US" sz="1400" smtClean="0">
                <a:solidFill>
                  <a:prstClr val="black"/>
                </a:solidFill>
              </a:rPr>
              <a:pPr defTabSz="456770"/>
              <a:t>6/4/2017</a:t>
            </a:fld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99"/>
            <a:ext cx="2895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99"/>
            <a:ext cx="2133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fld id="{CA0F73A8-5E49-A74E-944C-823E69AF8BDE}" type="slidenum">
              <a:rPr lang="en-US" sz="1400" smtClean="0">
                <a:solidFill>
                  <a:prstClr val="black"/>
                </a:solidFill>
              </a:rPr>
              <a:pPr defTabSz="456770"/>
              <a:t>‹#›</a:t>
            </a:fld>
            <a:endParaRPr 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4563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lIns="68528" tIns="34289" rIns="68528" bIns="34289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86"/>
            <a:ext cx="4038600" cy="3394075"/>
          </a:xfrm>
          <a:prstGeom prst="rect">
            <a:avLst/>
          </a:prstGeom>
        </p:spPr>
        <p:txBody>
          <a:bodyPr lIns="68528" tIns="34289" rIns="68528" bIns="34289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86"/>
            <a:ext cx="4038600" cy="3394075"/>
          </a:xfrm>
          <a:prstGeom prst="rect">
            <a:avLst/>
          </a:prstGeom>
        </p:spPr>
        <p:txBody>
          <a:bodyPr lIns="68528" tIns="34289" rIns="68528" bIns="34289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99"/>
            <a:ext cx="2133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fld id="{52C60735-32D0-EB43-B4A9-B1A252D8520A}" type="datetimeFigureOut">
              <a:rPr lang="en-US" sz="1400" smtClean="0">
                <a:solidFill>
                  <a:prstClr val="black"/>
                </a:solidFill>
              </a:rPr>
              <a:pPr defTabSz="456770"/>
              <a:t>6/4/2017</a:t>
            </a:fld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99"/>
            <a:ext cx="2895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99"/>
            <a:ext cx="2133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fld id="{CA0F73A8-5E49-A74E-944C-823E69AF8BDE}" type="slidenum">
              <a:rPr lang="en-US" sz="1400" smtClean="0">
                <a:solidFill>
                  <a:prstClr val="black"/>
                </a:solidFill>
              </a:rPr>
              <a:pPr defTabSz="456770"/>
              <a:t>‹#›</a:t>
            </a:fld>
            <a:endParaRPr 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39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lIns="68528" tIns="34289" rIns="68528" bIns="34289"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lIns="68528" tIns="34289" rIns="68528" bIns="34289" anchor="b"/>
          <a:lstStyle>
            <a:lvl1pPr marL="0" indent="0">
              <a:buNone/>
              <a:defRPr sz="2400" b="1"/>
            </a:lvl1pPr>
            <a:lvl2pPr marL="456770" indent="0">
              <a:buNone/>
              <a:defRPr sz="2000" b="1"/>
            </a:lvl2pPr>
            <a:lvl3pPr marL="913590" indent="0">
              <a:buNone/>
              <a:defRPr sz="1800" b="1"/>
            </a:lvl3pPr>
            <a:lvl4pPr marL="1370376" indent="0">
              <a:buNone/>
              <a:defRPr sz="1600" b="1"/>
            </a:lvl4pPr>
            <a:lvl5pPr marL="1827179" indent="0">
              <a:buNone/>
              <a:defRPr sz="1600" b="1"/>
            </a:lvl5pPr>
            <a:lvl6pPr marL="2283948" indent="0">
              <a:buNone/>
              <a:defRPr sz="1600" b="1"/>
            </a:lvl6pPr>
            <a:lvl7pPr marL="2740718" indent="0">
              <a:buNone/>
              <a:defRPr sz="1600" b="1"/>
            </a:lvl7pPr>
            <a:lvl8pPr marL="3197520" indent="0">
              <a:buNone/>
              <a:defRPr sz="1600" b="1"/>
            </a:lvl8pPr>
            <a:lvl9pPr marL="365431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1"/>
            <a:ext cx="4040188" cy="2962275"/>
          </a:xfrm>
          <a:prstGeom prst="rect">
            <a:avLst/>
          </a:prstGeom>
        </p:spPr>
        <p:txBody>
          <a:bodyPr lIns="68528" tIns="34289" rIns="68528" bIns="34289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61" y="1150938"/>
            <a:ext cx="4041775" cy="481012"/>
          </a:xfrm>
          <a:prstGeom prst="rect">
            <a:avLst/>
          </a:prstGeom>
        </p:spPr>
        <p:txBody>
          <a:bodyPr lIns="68528" tIns="34289" rIns="68528" bIns="34289" anchor="b"/>
          <a:lstStyle>
            <a:lvl1pPr marL="0" indent="0">
              <a:buNone/>
              <a:defRPr sz="2400" b="1"/>
            </a:lvl1pPr>
            <a:lvl2pPr marL="456770" indent="0">
              <a:buNone/>
              <a:defRPr sz="2000" b="1"/>
            </a:lvl2pPr>
            <a:lvl3pPr marL="913590" indent="0">
              <a:buNone/>
              <a:defRPr sz="1800" b="1"/>
            </a:lvl3pPr>
            <a:lvl4pPr marL="1370376" indent="0">
              <a:buNone/>
              <a:defRPr sz="1600" b="1"/>
            </a:lvl4pPr>
            <a:lvl5pPr marL="1827179" indent="0">
              <a:buNone/>
              <a:defRPr sz="1600" b="1"/>
            </a:lvl5pPr>
            <a:lvl6pPr marL="2283948" indent="0">
              <a:buNone/>
              <a:defRPr sz="1600" b="1"/>
            </a:lvl6pPr>
            <a:lvl7pPr marL="2740718" indent="0">
              <a:buNone/>
              <a:defRPr sz="1600" b="1"/>
            </a:lvl7pPr>
            <a:lvl8pPr marL="3197520" indent="0">
              <a:buNone/>
              <a:defRPr sz="1600" b="1"/>
            </a:lvl8pPr>
            <a:lvl9pPr marL="365431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61" y="1631951"/>
            <a:ext cx="4041775" cy="2962275"/>
          </a:xfrm>
          <a:prstGeom prst="rect">
            <a:avLst/>
          </a:prstGeom>
        </p:spPr>
        <p:txBody>
          <a:bodyPr lIns="68528" tIns="34289" rIns="68528" bIns="34289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99"/>
            <a:ext cx="2133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fld id="{52C60735-32D0-EB43-B4A9-B1A252D8520A}" type="datetimeFigureOut">
              <a:rPr lang="en-US" sz="1400" smtClean="0">
                <a:solidFill>
                  <a:prstClr val="black"/>
                </a:solidFill>
              </a:rPr>
              <a:pPr defTabSz="456770"/>
              <a:t>6/4/2017</a:t>
            </a:fld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99"/>
            <a:ext cx="2895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99"/>
            <a:ext cx="2133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fld id="{CA0F73A8-5E49-A74E-944C-823E69AF8BDE}" type="slidenum">
              <a:rPr lang="en-US" sz="1400" smtClean="0">
                <a:solidFill>
                  <a:prstClr val="black"/>
                </a:solidFill>
              </a:rPr>
              <a:pPr defTabSz="456770"/>
              <a:t>‹#›</a:t>
            </a:fld>
            <a:endParaRPr 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57562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lIns="68528" tIns="34289" rIns="68528" bIns="34289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99"/>
            <a:ext cx="2133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fld id="{52C60735-32D0-EB43-B4A9-B1A252D8520A}" type="datetimeFigureOut">
              <a:rPr lang="en-US" sz="1400" smtClean="0">
                <a:solidFill>
                  <a:prstClr val="black"/>
                </a:solidFill>
              </a:rPr>
              <a:pPr defTabSz="456770"/>
              <a:t>6/4/2017</a:t>
            </a:fld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99"/>
            <a:ext cx="2895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99"/>
            <a:ext cx="2133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fld id="{CA0F73A8-5E49-A74E-944C-823E69AF8BDE}" type="slidenum">
              <a:rPr lang="en-US" sz="1400" smtClean="0">
                <a:solidFill>
                  <a:prstClr val="black"/>
                </a:solidFill>
              </a:rPr>
              <a:pPr defTabSz="456770"/>
              <a:t>‹#›</a:t>
            </a:fld>
            <a:endParaRPr 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76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13" tIns="34289" rIns="68513" bIns="34289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  <a:prstGeom prst="rect">
            <a:avLst/>
          </a:prstGeom>
        </p:spPr>
        <p:txBody>
          <a:bodyPr lIns="68513" tIns="34289" rIns="68513" bIns="34289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  <a:prstGeom prst="rect">
            <a:avLst/>
          </a:prstGeom>
        </p:spPr>
        <p:txBody>
          <a:bodyPr lIns="68513" tIns="34289" rIns="68513" bIns="34289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fld id="{2DCDF95D-F53F-FF43-A0B7-47F307BB5CBE}" type="datetimeFigureOut">
              <a:rPr lang="en-US" sz="1400" smtClean="0">
                <a:solidFill>
                  <a:prstClr val="black"/>
                </a:solidFill>
              </a:rPr>
              <a:pPr defTabSz="456650"/>
              <a:t>6/4/2017</a:t>
            </a:fld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fld id="{196961B2-070D-7142-BC89-3D849FBAE6D6}" type="slidenum">
              <a:rPr lang="en-US" sz="1400" smtClean="0">
                <a:solidFill>
                  <a:prstClr val="black"/>
                </a:solidFill>
              </a:rPr>
              <a:pPr defTabSz="456650"/>
              <a:t>‹#›</a:t>
            </a:fld>
            <a:endParaRPr 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8728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99"/>
            <a:ext cx="2133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fld id="{52C60735-32D0-EB43-B4A9-B1A252D8520A}" type="datetimeFigureOut">
              <a:rPr lang="en-US" sz="1400" smtClean="0">
                <a:solidFill>
                  <a:prstClr val="black"/>
                </a:solidFill>
              </a:rPr>
              <a:pPr defTabSz="456770"/>
              <a:t>6/4/2017</a:t>
            </a:fld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99"/>
            <a:ext cx="2895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99"/>
            <a:ext cx="2133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fld id="{CA0F73A8-5E49-A74E-944C-823E69AF8BDE}" type="slidenum">
              <a:rPr lang="en-US" sz="1400" smtClean="0">
                <a:solidFill>
                  <a:prstClr val="black"/>
                </a:solidFill>
              </a:rPr>
              <a:pPr defTabSz="456770"/>
              <a:t>‹#›</a:t>
            </a:fld>
            <a:endParaRPr 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9219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824"/>
            <a:ext cx="3008313" cy="871537"/>
          </a:xfrm>
          <a:prstGeom prst="rect">
            <a:avLst/>
          </a:prstGeom>
        </p:spPr>
        <p:txBody>
          <a:bodyPr lIns="68528" tIns="34289" rIns="68528" bIns="34289"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24"/>
            <a:ext cx="5111750" cy="4389437"/>
          </a:xfrm>
          <a:prstGeom prst="rect">
            <a:avLst/>
          </a:prstGeom>
        </p:spPr>
        <p:txBody>
          <a:bodyPr lIns="68528" tIns="34289" rIns="68528" bIns="34289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  <a:prstGeom prst="rect">
            <a:avLst/>
          </a:prstGeom>
        </p:spPr>
        <p:txBody>
          <a:bodyPr lIns="68528" tIns="34289" rIns="68528" bIns="34289"/>
          <a:lstStyle>
            <a:lvl1pPr marL="0" indent="0">
              <a:buNone/>
              <a:defRPr sz="1400"/>
            </a:lvl1pPr>
            <a:lvl2pPr marL="456770" indent="0">
              <a:buNone/>
              <a:defRPr sz="1200"/>
            </a:lvl2pPr>
            <a:lvl3pPr marL="913590" indent="0">
              <a:buNone/>
              <a:defRPr sz="1000"/>
            </a:lvl3pPr>
            <a:lvl4pPr marL="1370376" indent="0">
              <a:buNone/>
              <a:defRPr sz="900"/>
            </a:lvl4pPr>
            <a:lvl5pPr marL="1827179" indent="0">
              <a:buNone/>
              <a:defRPr sz="900"/>
            </a:lvl5pPr>
            <a:lvl6pPr marL="2283948" indent="0">
              <a:buNone/>
              <a:defRPr sz="900"/>
            </a:lvl6pPr>
            <a:lvl7pPr marL="2740718" indent="0">
              <a:buNone/>
              <a:defRPr sz="900"/>
            </a:lvl7pPr>
            <a:lvl8pPr marL="3197520" indent="0">
              <a:buNone/>
              <a:defRPr sz="900"/>
            </a:lvl8pPr>
            <a:lvl9pPr marL="365431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99"/>
            <a:ext cx="2133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fld id="{52C60735-32D0-EB43-B4A9-B1A252D8520A}" type="datetimeFigureOut">
              <a:rPr lang="en-US" sz="1400" smtClean="0">
                <a:solidFill>
                  <a:prstClr val="black"/>
                </a:solidFill>
              </a:rPr>
              <a:pPr defTabSz="456770"/>
              <a:t>6/4/2017</a:t>
            </a:fld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99"/>
            <a:ext cx="2895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99"/>
            <a:ext cx="2133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fld id="{CA0F73A8-5E49-A74E-944C-823E69AF8BDE}" type="slidenum">
              <a:rPr lang="en-US" sz="1400" smtClean="0">
                <a:solidFill>
                  <a:prstClr val="black"/>
                </a:solidFill>
              </a:rPr>
              <a:pPr defTabSz="456770"/>
              <a:t>‹#›</a:t>
            </a:fld>
            <a:endParaRPr 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1474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  <a:prstGeom prst="rect">
            <a:avLst/>
          </a:prstGeom>
        </p:spPr>
        <p:txBody>
          <a:bodyPr lIns="68528" tIns="34289" rIns="68528" bIns="34289"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 lIns="68528" tIns="34289" rIns="68528" bIns="34289"/>
          <a:lstStyle>
            <a:lvl1pPr marL="0" indent="0">
              <a:buNone/>
              <a:defRPr sz="3200"/>
            </a:lvl1pPr>
            <a:lvl2pPr marL="456770" indent="0">
              <a:buNone/>
              <a:defRPr sz="2800"/>
            </a:lvl2pPr>
            <a:lvl3pPr marL="913590" indent="0">
              <a:buNone/>
              <a:defRPr sz="2400"/>
            </a:lvl3pPr>
            <a:lvl4pPr marL="1370376" indent="0">
              <a:buNone/>
              <a:defRPr sz="2000"/>
            </a:lvl4pPr>
            <a:lvl5pPr marL="1827179" indent="0">
              <a:buNone/>
              <a:defRPr sz="2000"/>
            </a:lvl5pPr>
            <a:lvl6pPr marL="2283948" indent="0">
              <a:buNone/>
              <a:defRPr sz="2000"/>
            </a:lvl6pPr>
            <a:lvl7pPr marL="2740718" indent="0">
              <a:buNone/>
              <a:defRPr sz="2000"/>
            </a:lvl7pPr>
            <a:lvl8pPr marL="3197520" indent="0">
              <a:buNone/>
              <a:defRPr sz="2000"/>
            </a:lvl8pPr>
            <a:lvl9pPr marL="365431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  <a:prstGeom prst="rect">
            <a:avLst/>
          </a:prstGeom>
        </p:spPr>
        <p:txBody>
          <a:bodyPr lIns="68528" tIns="34289" rIns="68528" bIns="34289"/>
          <a:lstStyle>
            <a:lvl1pPr marL="0" indent="0">
              <a:buNone/>
              <a:defRPr sz="1400"/>
            </a:lvl1pPr>
            <a:lvl2pPr marL="456770" indent="0">
              <a:buNone/>
              <a:defRPr sz="1200"/>
            </a:lvl2pPr>
            <a:lvl3pPr marL="913590" indent="0">
              <a:buNone/>
              <a:defRPr sz="1000"/>
            </a:lvl3pPr>
            <a:lvl4pPr marL="1370376" indent="0">
              <a:buNone/>
              <a:defRPr sz="900"/>
            </a:lvl4pPr>
            <a:lvl5pPr marL="1827179" indent="0">
              <a:buNone/>
              <a:defRPr sz="900"/>
            </a:lvl5pPr>
            <a:lvl6pPr marL="2283948" indent="0">
              <a:buNone/>
              <a:defRPr sz="900"/>
            </a:lvl6pPr>
            <a:lvl7pPr marL="2740718" indent="0">
              <a:buNone/>
              <a:defRPr sz="900"/>
            </a:lvl7pPr>
            <a:lvl8pPr marL="3197520" indent="0">
              <a:buNone/>
              <a:defRPr sz="900"/>
            </a:lvl8pPr>
            <a:lvl9pPr marL="365431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99"/>
            <a:ext cx="2133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fld id="{52C60735-32D0-EB43-B4A9-B1A252D8520A}" type="datetimeFigureOut">
              <a:rPr lang="en-US" sz="1400" smtClean="0">
                <a:solidFill>
                  <a:prstClr val="black"/>
                </a:solidFill>
              </a:rPr>
              <a:pPr defTabSz="456770"/>
              <a:t>6/4/2017</a:t>
            </a:fld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99"/>
            <a:ext cx="2895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99"/>
            <a:ext cx="2133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fld id="{CA0F73A8-5E49-A74E-944C-823E69AF8BDE}" type="slidenum">
              <a:rPr lang="en-US" sz="1400" smtClean="0">
                <a:solidFill>
                  <a:prstClr val="black"/>
                </a:solidFill>
              </a:rPr>
              <a:pPr defTabSz="456770"/>
              <a:t>‹#›</a:t>
            </a:fld>
            <a:endParaRPr 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213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lIns="68528" tIns="34289" rIns="68528" bIns="34289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86"/>
            <a:ext cx="8229600" cy="3394075"/>
          </a:xfrm>
          <a:prstGeom prst="rect">
            <a:avLst/>
          </a:prstGeom>
        </p:spPr>
        <p:txBody>
          <a:bodyPr vert="eaVert" lIns="68528" tIns="34289" rIns="68528" bIns="34289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99"/>
            <a:ext cx="2133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fld id="{52C60735-32D0-EB43-B4A9-B1A252D8520A}" type="datetimeFigureOut">
              <a:rPr lang="en-US" sz="1400" smtClean="0">
                <a:solidFill>
                  <a:prstClr val="black"/>
                </a:solidFill>
              </a:rPr>
              <a:pPr defTabSz="456770"/>
              <a:t>6/4/2017</a:t>
            </a:fld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99"/>
            <a:ext cx="2895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99"/>
            <a:ext cx="2133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fld id="{CA0F73A8-5E49-A74E-944C-823E69AF8BDE}" type="slidenum">
              <a:rPr lang="en-US" sz="1400" smtClean="0">
                <a:solidFill>
                  <a:prstClr val="black"/>
                </a:solidFill>
              </a:rPr>
              <a:pPr defTabSz="456770"/>
              <a:t>‹#›</a:t>
            </a:fld>
            <a:endParaRPr 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7121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7"/>
            <a:ext cx="2057400" cy="4387850"/>
          </a:xfrm>
          <a:prstGeom prst="rect">
            <a:avLst/>
          </a:prstGeom>
        </p:spPr>
        <p:txBody>
          <a:bodyPr vert="eaVert" lIns="68528" tIns="34289" rIns="68528" bIns="34289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7"/>
            <a:ext cx="6019800" cy="4387850"/>
          </a:xfrm>
          <a:prstGeom prst="rect">
            <a:avLst/>
          </a:prstGeom>
        </p:spPr>
        <p:txBody>
          <a:bodyPr vert="eaVert" lIns="68528" tIns="34289" rIns="68528" bIns="34289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99"/>
            <a:ext cx="2133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fld id="{52C60735-32D0-EB43-B4A9-B1A252D8520A}" type="datetimeFigureOut">
              <a:rPr lang="en-US" sz="1400" smtClean="0">
                <a:solidFill>
                  <a:prstClr val="black"/>
                </a:solidFill>
              </a:rPr>
              <a:pPr defTabSz="456770"/>
              <a:t>6/4/2017</a:t>
            </a:fld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99"/>
            <a:ext cx="2895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99"/>
            <a:ext cx="2133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fld id="{CA0F73A8-5E49-A74E-944C-823E69AF8BDE}" type="slidenum">
              <a:rPr lang="en-US" sz="1400" smtClean="0">
                <a:solidFill>
                  <a:prstClr val="black"/>
                </a:solidFill>
              </a:rPr>
              <a:pPr defTabSz="456770"/>
              <a:t>‹#›</a:t>
            </a:fld>
            <a:endParaRPr 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0380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56"/>
            <a:ext cx="7772400" cy="11017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3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48E7-61F5-EA4A-B5A1-461AC88A2C8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1F3A-FC82-3647-9769-DFBDEC72E75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74362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48E7-61F5-EA4A-B5A1-461AC88A2C8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1F3A-FC82-3647-9769-DFBDEC72E75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92298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40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68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4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1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68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35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02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69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36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48E7-61F5-EA4A-B5A1-461AC88A2C8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1F3A-FC82-3647-9769-DFBDEC72E75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6838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9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9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48E7-61F5-EA4A-B5A1-461AC88A2C8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1F3A-FC82-3647-9769-DFBDEC72E75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5236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686" indent="0">
              <a:buNone/>
              <a:defRPr sz="2000" b="1"/>
            </a:lvl2pPr>
            <a:lvl3pPr marL="913433" indent="0">
              <a:buNone/>
              <a:defRPr sz="1800" b="1"/>
            </a:lvl3pPr>
            <a:lvl4pPr marL="1370138" indent="0">
              <a:buNone/>
              <a:defRPr sz="1600" b="1"/>
            </a:lvl4pPr>
            <a:lvl5pPr marL="1826864" indent="0">
              <a:buNone/>
              <a:defRPr sz="1600" b="1"/>
            </a:lvl5pPr>
            <a:lvl6pPr marL="2283549" indent="0">
              <a:buNone/>
              <a:defRPr sz="1600" b="1"/>
            </a:lvl6pPr>
            <a:lvl7pPr marL="2740235" indent="0">
              <a:buNone/>
              <a:defRPr sz="1600" b="1"/>
            </a:lvl7pPr>
            <a:lvl8pPr marL="3196960" indent="0">
              <a:buNone/>
              <a:defRPr sz="1600" b="1"/>
            </a:lvl8pPr>
            <a:lvl9pPr marL="3653673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1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68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686" indent="0">
              <a:buNone/>
              <a:defRPr sz="2000" b="1"/>
            </a:lvl2pPr>
            <a:lvl3pPr marL="913433" indent="0">
              <a:buNone/>
              <a:defRPr sz="1800" b="1"/>
            </a:lvl3pPr>
            <a:lvl4pPr marL="1370138" indent="0">
              <a:buNone/>
              <a:defRPr sz="1600" b="1"/>
            </a:lvl4pPr>
            <a:lvl5pPr marL="1826864" indent="0">
              <a:buNone/>
              <a:defRPr sz="1600" b="1"/>
            </a:lvl5pPr>
            <a:lvl6pPr marL="2283549" indent="0">
              <a:buNone/>
              <a:defRPr sz="1600" b="1"/>
            </a:lvl6pPr>
            <a:lvl7pPr marL="2740235" indent="0">
              <a:buNone/>
              <a:defRPr sz="1600" b="1"/>
            </a:lvl7pPr>
            <a:lvl8pPr marL="3196960" indent="0">
              <a:buNone/>
              <a:defRPr sz="1600" b="1"/>
            </a:lvl8pPr>
            <a:lvl9pPr marL="3653673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68" y="1631951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48E7-61F5-EA4A-B5A1-461AC88A2C8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1F3A-FC82-3647-9769-DFBDEC72E75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41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13" tIns="34289" rIns="68513" bIns="34289"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68513" tIns="34289" rIns="68513" bIns="34289" anchor="b"/>
          <a:lstStyle>
            <a:lvl1pPr marL="0" indent="0">
              <a:buNone/>
              <a:defRPr sz="2400" b="1"/>
            </a:lvl1pPr>
            <a:lvl2pPr marL="456650" indent="0">
              <a:buNone/>
              <a:defRPr sz="2000" b="1"/>
            </a:lvl2pPr>
            <a:lvl3pPr marL="913365" indent="0">
              <a:buNone/>
              <a:defRPr sz="1800" b="1"/>
            </a:lvl3pPr>
            <a:lvl4pPr marL="1370036" indent="0">
              <a:buNone/>
              <a:defRPr sz="1600" b="1"/>
            </a:lvl4pPr>
            <a:lvl5pPr marL="1826729" indent="0">
              <a:buNone/>
              <a:defRPr sz="1600" b="1"/>
            </a:lvl5pPr>
            <a:lvl6pPr marL="2283378" indent="0">
              <a:buNone/>
              <a:defRPr sz="1600" b="1"/>
            </a:lvl6pPr>
            <a:lvl7pPr marL="2740028" indent="0">
              <a:buNone/>
              <a:defRPr sz="1600" b="1"/>
            </a:lvl7pPr>
            <a:lvl8pPr marL="3196720" indent="0">
              <a:buNone/>
              <a:defRPr sz="1600" b="1"/>
            </a:lvl8pPr>
            <a:lvl9pPr marL="36534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 lIns="68513" tIns="34289" rIns="68513" bIns="34289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72" y="1151335"/>
            <a:ext cx="4041775" cy="479822"/>
          </a:xfrm>
          <a:prstGeom prst="rect">
            <a:avLst/>
          </a:prstGeom>
        </p:spPr>
        <p:txBody>
          <a:bodyPr lIns="68513" tIns="34289" rIns="68513" bIns="34289" anchor="b"/>
          <a:lstStyle>
            <a:lvl1pPr marL="0" indent="0">
              <a:buNone/>
              <a:defRPr sz="2400" b="1"/>
            </a:lvl1pPr>
            <a:lvl2pPr marL="456650" indent="0">
              <a:buNone/>
              <a:defRPr sz="2000" b="1"/>
            </a:lvl2pPr>
            <a:lvl3pPr marL="913365" indent="0">
              <a:buNone/>
              <a:defRPr sz="1800" b="1"/>
            </a:lvl3pPr>
            <a:lvl4pPr marL="1370036" indent="0">
              <a:buNone/>
              <a:defRPr sz="1600" b="1"/>
            </a:lvl4pPr>
            <a:lvl5pPr marL="1826729" indent="0">
              <a:buNone/>
              <a:defRPr sz="1600" b="1"/>
            </a:lvl5pPr>
            <a:lvl6pPr marL="2283378" indent="0">
              <a:buNone/>
              <a:defRPr sz="1600" b="1"/>
            </a:lvl6pPr>
            <a:lvl7pPr marL="2740028" indent="0">
              <a:buNone/>
              <a:defRPr sz="1600" b="1"/>
            </a:lvl7pPr>
            <a:lvl8pPr marL="3196720" indent="0">
              <a:buNone/>
              <a:defRPr sz="1600" b="1"/>
            </a:lvl8pPr>
            <a:lvl9pPr marL="36534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72" y="1631156"/>
            <a:ext cx="4041775" cy="2963466"/>
          </a:xfrm>
          <a:prstGeom prst="rect">
            <a:avLst/>
          </a:prstGeom>
        </p:spPr>
        <p:txBody>
          <a:bodyPr lIns="68513" tIns="34289" rIns="68513" bIns="34289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fld id="{2DCDF95D-F53F-FF43-A0B7-47F307BB5CBE}" type="datetimeFigureOut">
              <a:rPr lang="en-US" sz="1400" smtClean="0">
                <a:solidFill>
                  <a:prstClr val="black"/>
                </a:solidFill>
              </a:rPr>
              <a:pPr defTabSz="456650"/>
              <a:t>6/4/2017</a:t>
            </a:fld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fld id="{196961B2-070D-7142-BC89-3D849FBAE6D6}" type="slidenum">
              <a:rPr lang="en-US" sz="1400" smtClean="0">
                <a:solidFill>
                  <a:prstClr val="black"/>
                </a:solidFill>
              </a:rPr>
              <a:pPr defTabSz="456650"/>
              <a:t>‹#›</a:t>
            </a:fld>
            <a:endParaRPr 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2942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48E7-61F5-EA4A-B5A1-461AC88A2C8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1F3A-FC82-3647-9769-DFBDEC72E75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12586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48E7-61F5-EA4A-B5A1-461AC88A2C8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1F3A-FC82-3647-9769-DFBDEC72E75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6081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831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31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6686" indent="0">
              <a:buNone/>
              <a:defRPr sz="1200"/>
            </a:lvl2pPr>
            <a:lvl3pPr marL="913433" indent="0">
              <a:buNone/>
              <a:defRPr sz="1000"/>
            </a:lvl3pPr>
            <a:lvl4pPr marL="1370138" indent="0">
              <a:buNone/>
              <a:defRPr sz="900"/>
            </a:lvl4pPr>
            <a:lvl5pPr marL="1826864" indent="0">
              <a:buNone/>
              <a:defRPr sz="900"/>
            </a:lvl5pPr>
            <a:lvl6pPr marL="2283549" indent="0">
              <a:buNone/>
              <a:defRPr sz="900"/>
            </a:lvl6pPr>
            <a:lvl7pPr marL="2740235" indent="0">
              <a:buNone/>
              <a:defRPr sz="900"/>
            </a:lvl7pPr>
            <a:lvl8pPr marL="3196960" indent="0">
              <a:buNone/>
              <a:defRPr sz="900"/>
            </a:lvl8pPr>
            <a:lvl9pPr marL="3653673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48E7-61F5-EA4A-B5A1-461AC88A2C8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1F3A-FC82-3647-9769-DFBDEC72E75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0344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6686" indent="0">
              <a:buNone/>
              <a:defRPr sz="2800"/>
            </a:lvl2pPr>
            <a:lvl3pPr marL="913433" indent="0">
              <a:buNone/>
              <a:defRPr sz="2400"/>
            </a:lvl3pPr>
            <a:lvl4pPr marL="1370138" indent="0">
              <a:buNone/>
              <a:defRPr sz="2000"/>
            </a:lvl4pPr>
            <a:lvl5pPr marL="1826864" indent="0">
              <a:buNone/>
              <a:defRPr sz="2000"/>
            </a:lvl5pPr>
            <a:lvl6pPr marL="2283549" indent="0">
              <a:buNone/>
              <a:defRPr sz="2000"/>
            </a:lvl6pPr>
            <a:lvl7pPr marL="2740235" indent="0">
              <a:buNone/>
              <a:defRPr sz="2000"/>
            </a:lvl7pPr>
            <a:lvl8pPr marL="3196960" indent="0">
              <a:buNone/>
              <a:defRPr sz="2000"/>
            </a:lvl8pPr>
            <a:lvl9pPr marL="365367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6686" indent="0">
              <a:buNone/>
              <a:defRPr sz="1200"/>
            </a:lvl2pPr>
            <a:lvl3pPr marL="913433" indent="0">
              <a:buNone/>
              <a:defRPr sz="1000"/>
            </a:lvl3pPr>
            <a:lvl4pPr marL="1370138" indent="0">
              <a:buNone/>
              <a:defRPr sz="900"/>
            </a:lvl4pPr>
            <a:lvl5pPr marL="1826864" indent="0">
              <a:buNone/>
              <a:defRPr sz="900"/>
            </a:lvl5pPr>
            <a:lvl6pPr marL="2283549" indent="0">
              <a:buNone/>
              <a:defRPr sz="900"/>
            </a:lvl6pPr>
            <a:lvl7pPr marL="2740235" indent="0">
              <a:buNone/>
              <a:defRPr sz="900"/>
            </a:lvl7pPr>
            <a:lvl8pPr marL="3196960" indent="0">
              <a:buNone/>
              <a:defRPr sz="900"/>
            </a:lvl8pPr>
            <a:lvl9pPr marL="3653673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48E7-61F5-EA4A-B5A1-461AC88A2C8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1F3A-FC82-3647-9769-DFBDEC72E75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17730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48E7-61F5-EA4A-B5A1-461AC88A2C8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1F3A-FC82-3647-9769-DFBDEC72E75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8152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7"/>
            <a:ext cx="2057400" cy="438785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7"/>
            <a:ext cx="6019800" cy="43878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48E7-61F5-EA4A-B5A1-461AC88A2C8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1F3A-FC82-3647-9769-DFBDEC72E75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444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13" tIns="34289" rIns="68513" bIns="34289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fld id="{2DCDF95D-F53F-FF43-A0B7-47F307BB5CBE}" type="datetimeFigureOut">
              <a:rPr lang="en-US" sz="1400" smtClean="0">
                <a:solidFill>
                  <a:prstClr val="black"/>
                </a:solidFill>
              </a:rPr>
              <a:pPr defTabSz="456650"/>
              <a:t>6/4/2017</a:t>
            </a:fld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fld id="{196961B2-070D-7142-BC89-3D849FBAE6D6}" type="slidenum">
              <a:rPr lang="en-US" sz="1400" smtClean="0">
                <a:solidFill>
                  <a:prstClr val="black"/>
                </a:solidFill>
              </a:rPr>
              <a:pPr defTabSz="456650"/>
              <a:t>‹#›</a:t>
            </a:fld>
            <a:endParaRPr 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28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fld id="{2DCDF95D-F53F-FF43-A0B7-47F307BB5CBE}" type="datetimeFigureOut">
              <a:rPr lang="en-US" sz="1400" smtClean="0">
                <a:solidFill>
                  <a:prstClr val="black"/>
                </a:solidFill>
              </a:rPr>
              <a:pPr defTabSz="456650"/>
              <a:t>6/4/2017</a:t>
            </a:fld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fld id="{196961B2-070D-7142-BC89-3D849FBAE6D6}" type="slidenum">
              <a:rPr lang="en-US" sz="1400" smtClean="0">
                <a:solidFill>
                  <a:prstClr val="black"/>
                </a:solidFill>
              </a:rPr>
              <a:pPr defTabSz="456650"/>
              <a:t>‹#›</a:t>
            </a:fld>
            <a:endParaRPr 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03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lIns="68513" tIns="34289" rIns="68513" bIns="34289"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34"/>
            <a:ext cx="5111750" cy="4389835"/>
          </a:xfrm>
          <a:prstGeom prst="rect">
            <a:avLst/>
          </a:prstGeom>
        </p:spPr>
        <p:txBody>
          <a:bodyPr lIns="68513" tIns="34289" rIns="68513" bIns="34289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  <a:prstGeom prst="rect">
            <a:avLst/>
          </a:prstGeom>
        </p:spPr>
        <p:txBody>
          <a:bodyPr lIns="68513" tIns="34289" rIns="68513" bIns="34289"/>
          <a:lstStyle>
            <a:lvl1pPr marL="0" indent="0">
              <a:buNone/>
              <a:defRPr sz="1400"/>
            </a:lvl1pPr>
            <a:lvl2pPr marL="456650" indent="0">
              <a:buNone/>
              <a:defRPr sz="1200"/>
            </a:lvl2pPr>
            <a:lvl3pPr marL="913365" indent="0">
              <a:buNone/>
              <a:defRPr sz="1000"/>
            </a:lvl3pPr>
            <a:lvl4pPr marL="1370036" indent="0">
              <a:buNone/>
              <a:defRPr sz="900"/>
            </a:lvl4pPr>
            <a:lvl5pPr marL="1826729" indent="0">
              <a:buNone/>
              <a:defRPr sz="900"/>
            </a:lvl5pPr>
            <a:lvl6pPr marL="2283378" indent="0">
              <a:buNone/>
              <a:defRPr sz="900"/>
            </a:lvl6pPr>
            <a:lvl7pPr marL="2740028" indent="0">
              <a:buNone/>
              <a:defRPr sz="900"/>
            </a:lvl7pPr>
            <a:lvl8pPr marL="3196720" indent="0">
              <a:buNone/>
              <a:defRPr sz="900"/>
            </a:lvl8pPr>
            <a:lvl9pPr marL="36534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fld id="{2DCDF95D-F53F-FF43-A0B7-47F307BB5CBE}" type="datetimeFigureOut">
              <a:rPr lang="en-US" sz="1400" smtClean="0">
                <a:solidFill>
                  <a:prstClr val="black"/>
                </a:solidFill>
              </a:rPr>
              <a:pPr defTabSz="456650"/>
              <a:t>6/4/2017</a:t>
            </a:fld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fld id="{196961B2-070D-7142-BC89-3D849FBAE6D6}" type="slidenum">
              <a:rPr lang="en-US" sz="1400" smtClean="0">
                <a:solidFill>
                  <a:prstClr val="black"/>
                </a:solidFill>
              </a:rPr>
              <a:pPr defTabSz="456650"/>
              <a:t>‹#›</a:t>
            </a:fld>
            <a:endParaRPr 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7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lIns="68513" tIns="34289" rIns="68513" bIns="34289"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68513" tIns="34289" rIns="68513" bIns="34289"/>
          <a:lstStyle>
            <a:lvl1pPr marL="0" indent="0">
              <a:buNone/>
              <a:defRPr sz="3200"/>
            </a:lvl1pPr>
            <a:lvl2pPr marL="456650" indent="0">
              <a:buNone/>
              <a:defRPr sz="2800"/>
            </a:lvl2pPr>
            <a:lvl3pPr marL="913365" indent="0">
              <a:buNone/>
              <a:defRPr sz="2400"/>
            </a:lvl3pPr>
            <a:lvl4pPr marL="1370036" indent="0">
              <a:buNone/>
              <a:defRPr sz="2000"/>
            </a:lvl4pPr>
            <a:lvl5pPr marL="1826729" indent="0">
              <a:buNone/>
              <a:defRPr sz="2000"/>
            </a:lvl5pPr>
            <a:lvl6pPr marL="2283378" indent="0">
              <a:buNone/>
              <a:defRPr sz="2000"/>
            </a:lvl6pPr>
            <a:lvl7pPr marL="2740028" indent="0">
              <a:buNone/>
              <a:defRPr sz="2000"/>
            </a:lvl7pPr>
            <a:lvl8pPr marL="3196720" indent="0">
              <a:buNone/>
              <a:defRPr sz="2000"/>
            </a:lvl8pPr>
            <a:lvl9pPr marL="36534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49"/>
            <a:ext cx="5486400" cy="603647"/>
          </a:xfrm>
          <a:prstGeom prst="rect">
            <a:avLst/>
          </a:prstGeom>
        </p:spPr>
        <p:txBody>
          <a:bodyPr lIns="68513" tIns="34289" rIns="68513" bIns="34289"/>
          <a:lstStyle>
            <a:lvl1pPr marL="0" indent="0">
              <a:buNone/>
              <a:defRPr sz="1400"/>
            </a:lvl1pPr>
            <a:lvl2pPr marL="456650" indent="0">
              <a:buNone/>
              <a:defRPr sz="1200"/>
            </a:lvl2pPr>
            <a:lvl3pPr marL="913365" indent="0">
              <a:buNone/>
              <a:defRPr sz="1000"/>
            </a:lvl3pPr>
            <a:lvl4pPr marL="1370036" indent="0">
              <a:buNone/>
              <a:defRPr sz="900"/>
            </a:lvl4pPr>
            <a:lvl5pPr marL="1826729" indent="0">
              <a:buNone/>
              <a:defRPr sz="900"/>
            </a:lvl5pPr>
            <a:lvl6pPr marL="2283378" indent="0">
              <a:buNone/>
              <a:defRPr sz="900"/>
            </a:lvl6pPr>
            <a:lvl7pPr marL="2740028" indent="0">
              <a:buNone/>
              <a:defRPr sz="900"/>
            </a:lvl7pPr>
            <a:lvl8pPr marL="3196720" indent="0">
              <a:buNone/>
              <a:defRPr sz="900"/>
            </a:lvl8pPr>
            <a:lvl9pPr marL="36534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fld id="{2DCDF95D-F53F-FF43-A0B7-47F307BB5CBE}" type="datetimeFigureOut">
              <a:rPr lang="en-US" sz="1400" smtClean="0">
                <a:solidFill>
                  <a:prstClr val="black"/>
                </a:solidFill>
              </a:rPr>
              <a:pPr defTabSz="456650"/>
              <a:t>6/4/2017</a:t>
            </a:fld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fld id="{196961B2-070D-7142-BC89-3D849FBAE6D6}" type="slidenum">
              <a:rPr lang="en-US" sz="1400" smtClean="0">
                <a:solidFill>
                  <a:prstClr val="black"/>
                </a:solidFill>
              </a:rPr>
              <a:pPr defTabSz="456650"/>
              <a:t>‹#›</a:t>
            </a:fld>
            <a:endParaRPr 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180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U1059 Axelos ITIL Practitioner Powerpoint-Front-Cover-01.psd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7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5665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488" indent="-342488" algn="l" defTabSz="45665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121" indent="-285428" algn="l" defTabSz="45665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690" indent="-228324" algn="l" defTabSz="45665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360" indent="-228324" algn="l" defTabSz="45665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053" indent="-228324" algn="l" defTabSz="45665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1702" indent="-228324" algn="l" defTabSz="45665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8396" indent="-228324" algn="l" defTabSz="45665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5067" indent="-228324" algn="l" defTabSz="45665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1738" indent="-228324" algn="l" defTabSz="45665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6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650" algn="l" defTabSz="4566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365" algn="l" defTabSz="4566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036" algn="l" defTabSz="4566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729" algn="l" defTabSz="4566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378" algn="l" defTabSz="4566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028" algn="l" defTabSz="4566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720" algn="l" defTabSz="4566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400" algn="l" defTabSz="4566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68525" tIns="34289" rIns="68525" bIns="34289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88"/>
            <a:ext cx="8229600" cy="3394075"/>
          </a:xfrm>
          <a:prstGeom prst="rect">
            <a:avLst/>
          </a:prstGeom>
        </p:spPr>
        <p:txBody>
          <a:bodyPr vert="horz" lIns="68525" tIns="34289" rIns="68525" bIns="34289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301"/>
            <a:ext cx="2133600" cy="274637"/>
          </a:xfrm>
          <a:prstGeom prst="rect">
            <a:avLst/>
          </a:prstGeom>
        </p:spPr>
        <p:txBody>
          <a:bodyPr vert="horz" lIns="68525" tIns="34289" rIns="68525" bIns="3428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6746"/>
            <a:fld id="{2467C243-A5F4-6C4E-A043-69C6303F88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6746"/>
              <a:t>6/4/2017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301"/>
            <a:ext cx="2895600" cy="274637"/>
          </a:xfrm>
          <a:prstGeom prst="rect">
            <a:avLst/>
          </a:prstGeom>
        </p:spPr>
        <p:txBody>
          <a:bodyPr vert="horz" lIns="68525" tIns="34289" rIns="68525" bIns="3428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6746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301"/>
            <a:ext cx="2133600" cy="274637"/>
          </a:xfrm>
          <a:prstGeom prst="rect">
            <a:avLst/>
          </a:prstGeom>
        </p:spPr>
        <p:txBody>
          <a:bodyPr vert="horz" lIns="68525" tIns="34289" rIns="68525" bIns="3428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6746"/>
            <a:fld id="{C6D71E13-FA66-4D4D-8561-CF73B92B61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6746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U1012 Axelos ITIL Practitioner Powerpoint-Blank Purple.psd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75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45674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560" indent="-342560" algn="l" defTabSz="456746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265" indent="-285484" algn="l" defTabSz="456746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918" indent="-228372" algn="l" defTabSz="45674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80" indent="-228372" algn="l" defTabSz="456746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461" indent="-228372" algn="l" defTabSz="456746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2206" indent="-228372" algn="l" defTabSz="4567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8988" indent="-228372" algn="l" defTabSz="4567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5751" indent="-228372" algn="l" defTabSz="4567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2514" indent="-228372" algn="l" defTabSz="4567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7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46" algn="l" defTabSz="4567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45" algn="l" defTabSz="4567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08" algn="l" defTabSz="4567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89" algn="l" defTabSz="4567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34" algn="l" defTabSz="4567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580" algn="l" defTabSz="4567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360" algn="l" defTabSz="4567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28" algn="l" defTabSz="4567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14" tIns="45707" rIns="91414" bIns="45707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63"/>
            <a:ext cx="8229600" cy="3394075"/>
          </a:xfrm>
          <a:prstGeom prst="rect">
            <a:avLst/>
          </a:prstGeom>
        </p:spPr>
        <p:txBody>
          <a:bodyPr vert="horz" lIns="91414" tIns="45707" rIns="91414" bIns="45707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76"/>
            <a:ext cx="2133600" cy="274637"/>
          </a:xfrm>
          <a:prstGeom prst="rect">
            <a:avLst/>
          </a:prstGeom>
        </p:spPr>
        <p:txBody>
          <a:bodyPr vert="horz" lIns="91414" tIns="45707" rIns="91414" bIns="4570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046"/>
            <a:fld id="{7CE56588-0F2C-7B49-A2B2-F44785BBF0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046"/>
              <a:t>6/4/2017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76"/>
            <a:ext cx="2895600" cy="274637"/>
          </a:xfrm>
          <a:prstGeom prst="rect">
            <a:avLst/>
          </a:prstGeom>
        </p:spPr>
        <p:txBody>
          <a:bodyPr vert="horz" lIns="91414" tIns="45707" rIns="91414" bIns="4570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046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76"/>
            <a:ext cx="2133600" cy="274637"/>
          </a:xfrm>
          <a:prstGeom prst="rect">
            <a:avLst/>
          </a:prstGeom>
        </p:spPr>
        <p:txBody>
          <a:bodyPr vert="horz" lIns="91414" tIns="45707" rIns="91414" bIns="4570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046"/>
            <a:fld id="{1296BF9B-66EE-1143-B348-D3A26EE5F2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046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U1059 Axelos ITIL Practitioner Powerpoint-017.jp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7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45704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85" indent="-342785" algn="l" defTabSz="457046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15" indent="-285659" algn="l" defTabSz="457046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30" indent="-228522" algn="l" defTabSz="45704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680" indent="-228522" algn="l" defTabSz="457046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36" indent="-228522" algn="l" defTabSz="457046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81" indent="-228522" algn="l" defTabSz="4570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38" indent="-228522" algn="l" defTabSz="4570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89" indent="-228522" algn="l" defTabSz="4570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9" indent="-228522" algn="l" defTabSz="4570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6" algn="l" defTabSz="4570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8" algn="l" defTabSz="4570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8" algn="l" defTabSz="4570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14" algn="l" defTabSz="4570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9" algn="l" defTabSz="4570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5" algn="l" defTabSz="4570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60" algn="l" defTabSz="4570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11" algn="l" defTabSz="4570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1059 Axelos ITIL Practitioner Powerpoint-014.jp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0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defTabSz="45677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578" indent="-342578" algn="l" defTabSz="45677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301" indent="-285498" algn="l" defTabSz="45677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975" indent="-228384" algn="l" defTabSz="45677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760" indent="-228384" algn="l" defTabSz="45677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563" indent="-228384" algn="l" defTabSz="45677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2332" indent="-228384" algn="l" defTabSz="45677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136" indent="-228384" algn="l" defTabSz="45677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5922" indent="-228384" algn="l" defTabSz="45677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2708" indent="-228384" algn="l" defTabSz="45677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7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70" algn="l" defTabSz="4567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90" algn="l" defTabSz="4567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76" algn="l" defTabSz="4567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179" algn="l" defTabSz="4567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948" algn="l" defTabSz="4567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718" algn="l" defTabSz="4567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520" algn="l" defTabSz="4567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310" algn="l" defTabSz="4567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354" tIns="45677" rIns="91354" bIns="45677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91"/>
            <a:ext cx="8229600" cy="3394075"/>
          </a:xfrm>
          <a:prstGeom prst="rect">
            <a:avLst/>
          </a:prstGeom>
        </p:spPr>
        <p:txBody>
          <a:bodyPr vert="horz" lIns="91354" tIns="45677" rIns="91354" bIns="45677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306"/>
            <a:ext cx="2133600" cy="274637"/>
          </a:xfrm>
          <a:prstGeom prst="rect">
            <a:avLst/>
          </a:prstGeom>
        </p:spPr>
        <p:txBody>
          <a:bodyPr vert="horz" lIns="91354" tIns="45677" rIns="91354" bIns="4567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6686"/>
            <a:fld id="{86D248E7-61F5-EA4A-B5A1-461AC88A2C8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6686"/>
              <a:t>6/4/2017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306"/>
            <a:ext cx="2895600" cy="274637"/>
          </a:xfrm>
          <a:prstGeom prst="rect">
            <a:avLst/>
          </a:prstGeom>
        </p:spPr>
        <p:txBody>
          <a:bodyPr vert="horz" lIns="91354" tIns="45677" rIns="91354" bIns="4567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6686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306"/>
            <a:ext cx="2133600" cy="274637"/>
          </a:xfrm>
          <a:prstGeom prst="rect">
            <a:avLst/>
          </a:prstGeom>
        </p:spPr>
        <p:txBody>
          <a:bodyPr vert="horz" lIns="91354" tIns="45677" rIns="91354" bIns="4567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6686"/>
            <a:fld id="{FE9C1F3A-FC82-3647-9769-DFBDEC72E75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6686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U1059 Axelos ITIL Practitioner Powerpoint-MAN &amp; WOMAN.psd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69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ctr" defTabSz="45668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515" indent="-342515" algn="l" defTabSz="456686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175" indent="-285449" algn="l" defTabSz="456686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775" indent="-228342" algn="l" defTabSz="45668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480" indent="-228342" algn="l" defTabSz="456686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206" indent="-228342" algn="l" defTabSz="456686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1891" indent="-228342" algn="l" defTabSz="45668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8618" indent="-228342" algn="l" defTabSz="45668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5324" indent="-228342" algn="l" defTabSz="45668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2029" indent="-228342" algn="l" defTabSz="45668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6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686" algn="l" defTabSz="4566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433" algn="l" defTabSz="4566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138" algn="l" defTabSz="4566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864" algn="l" defTabSz="4566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549" algn="l" defTabSz="4566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235" algn="l" defTabSz="4566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960" algn="l" defTabSz="4566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673" algn="l" defTabSz="4566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60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17094"/>
            <a:ext cx="9404632" cy="1518552"/>
          </a:xfrm>
          <a:prstGeom prst="rect">
            <a:avLst/>
          </a:prstGeom>
          <a:noFill/>
        </p:spPr>
        <p:txBody>
          <a:bodyPr wrap="square" lIns="288000" tIns="144000" rIns="288000" bIns="144000" rtlCol="0" anchor="ctr">
            <a:noAutofit/>
          </a:bodyPr>
          <a:lstStyle/>
          <a:p>
            <a:r>
              <a:rPr lang="en-GB" sz="3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rebuchet MS" panose="020B0603020202020204" pitchFamily="34" charset="0"/>
              </a:rPr>
              <a:t>ITIL. You keep using that word.</a:t>
            </a:r>
          </a:p>
          <a:p>
            <a:r>
              <a:rPr lang="en-GB" sz="3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rebuchet MS" panose="020B0603020202020204" pitchFamily="34" charset="0"/>
              </a:rPr>
              <a:t>I don’t think it means what you think it means.</a:t>
            </a:r>
            <a:endParaRPr lang="en-GB" sz="3000" b="1" dirty="0">
              <a:solidFill>
                <a:schemeClr val="accent4">
                  <a:lumMod val="20000"/>
                  <a:lumOff val="8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3235386"/>
            <a:ext cx="2298822" cy="1323433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algn="r"/>
            <a:r>
              <a:rPr lang="en-GB" sz="2400" b="1" dirty="0" smtClean="0">
                <a:solidFill>
                  <a:srgbClr val="E75784"/>
                </a:solidFill>
                <a:latin typeface="Trebuchet MS" panose="020B0603020202020204" pitchFamily="34" charset="0"/>
              </a:rPr>
              <a:t>Kaimar Karu</a:t>
            </a:r>
          </a:p>
          <a:p>
            <a:pPr algn="r"/>
            <a:r>
              <a:rPr lang="en-GB" sz="1400" dirty="0" smtClean="0">
                <a:solidFill>
                  <a:srgbClr val="E75784"/>
                </a:solidFill>
                <a:latin typeface="Trebuchet MS" panose="020B0603020202020204" pitchFamily="34" charset="0"/>
              </a:rPr>
              <a:t>Head of Product Strategy</a:t>
            </a:r>
          </a:p>
          <a:p>
            <a:pPr algn="r"/>
            <a:r>
              <a:rPr lang="en-GB" sz="1400" dirty="0" smtClean="0">
                <a:solidFill>
                  <a:srgbClr val="E75784"/>
                </a:solidFill>
                <a:latin typeface="Trebuchet MS" panose="020B0603020202020204" pitchFamily="34" charset="0"/>
              </a:rPr>
              <a:t>and Development, AXELOS</a:t>
            </a:r>
          </a:p>
          <a:p>
            <a:pPr algn="r"/>
            <a:endParaRPr lang="en-GB" sz="1400" dirty="0" smtClean="0">
              <a:solidFill>
                <a:srgbClr val="E75784"/>
              </a:solidFill>
              <a:latin typeface="Trebuchet MS" panose="020B0603020202020204" pitchFamily="34" charset="0"/>
            </a:endParaRPr>
          </a:p>
          <a:p>
            <a:pPr algn="r"/>
            <a:r>
              <a:rPr lang="en-GB" sz="1400" b="1" dirty="0" smtClean="0">
                <a:solidFill>
                  <a:srgbClr val="E75784"/>
                </a:solidFill>
                <a:latin typeface="Trebuchet MS" panose="020B0603020202020204" pitchFamily="34" charset="0"/>
              </a:rPr>
              <a:t>@kaimarkaru</a:t>
            </a:r>
            <a:endParaRPr lang="en-GB" sz="1400" b="1" dirty="0">
              <a:solidFill>
                <a:srgbClr val="E75784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1743" y="1707654"/>
            <a:ext cx="2166671" cy="1323433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algn="r"/>
            <a:r>
              <a:rPr lang="en-GB" sz="2400" b="1" dirty="0" smtClean="0">
                <a:solidFill>
                  <a:srgbClr val="E75784"/>
                </a:solidFill>
                <a:latin typeface="Trebuchet MS" panose="020B0603020202020204" pitchFamily="34" charset="0"/>
              </a:rPr>
              <a:t>Akshay Anand</a:t>
            </a:r>
          </a:p>
          <a:p>
            <a:pPr algn="r"/>
            <a:r>
              <a:rPr lang="en-GB" sz="1400" dirty="0" smtClean="0">
                <a:solidFill>
                  <a:srgbClr val="E75784"/>
                </a:solidFill>
                <a:latin typeface="Trebuchet MS" panose="020B0603020202020204" pitchFamily="34" charset="0"/>
              </a:rPr>
              <a:t>Product Development</a:t>
            </a:r>
            <a:br>
              <a:rPr lang="en-GB" sz="1400" dirty="0" smtClean="0">
                <a:solidFill>
                  <a:srgbClr val="E75784"/>
                </a:solidFill>
                <a:latin typeface="Trebuchet MS" panose="020B0603020202020204" pitchFamily="34" charset="0"/>
              </a:rPr>
            </a:br>
            <a:r>
              <a:rPr lang="en-GB" sz="1400" dirty="0" smtClean="0">
                <a:solidFill>
                  <a:srgbClr val="E75784"/>
                </a:solidFill>
                <a:latin typeface="Trebuchet MS" panose="020B0603020202020204" pitchFamily="34" charset="0"/>
              </a:rPr>
              <a:t>Manager, AXELOS</a:t>
            </a:r>
          </a:p>
          <a:p>
            <a:pPr algn="r"/>
            <a:endParaRPr lang="en-GB" sz="1400" dirty="0" smtClean="0">
              <a:solidFill>
                <a:srgbClr val="E75784"/>
              </a:solidFill>
              <a:latin typeface="Trebuchet MS" panose="020B0603020202020204" pitchFamily="34" charset="0"/>
            </a:endParaRPr>
          </a:p>
          <a:p>
            <a:pPr algn="r"/>
            <a:r>
              <a:rPr lang="en-GB" sz="1400" b="1" dirty="0" smtClean="0">
                <a:solidFill>
                  <a:srgbClr val="E75784"/>
                </a:solidFill>
                <a:latin typeface="Trebuchet MS" panose="020B0603020202020204" pitchFamily="34" charset="0"/>
              </a:rPr>
              <a:t>@bloreboy</a:t>
            </a:r>
            <a:endParaRPr lang="en-GB" sz="1400" b="1" dirty="0">
              <a:solidFill>
                <a:srgbClr val="E75784"/>
              </a:solidFill>
              <a:latin typeface="Trebuchet MS" panose="020B0603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2" t="23699" r="80366" b="60871"/>
          <a:stretch/>
        </p:blipFill>
        <p:spPr bwMode="auto">
          <a:xfrm>
            <a:off x="7266316" y="3819301"/>
            <a:ext cx="1698172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5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55092"/>
            <a:ext cx="9144000" cy="0"/>
          </a:xfrm>
          <a:prstGeom prst="line">
            <a:avLst/>
          </a:prstGeom>
          <a:ln w="19050" cap="rnd" cmpd="sng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0" y="0"/>
            <a:ext cx="9128283" cy="655092"/>
          </a:xfrm>
          <a:prstGeom prst="rect">
            <a:avLst/>
          </a:prstGeom>
          <a:noFill/>
        </p:spPr>
        <p:txBody>
          <a:bodyPr wrap="square" lIns="216000" tIns="45717" rIns="91434" bIns="45717" rtlCol="0" anchor="ctr">
            <a:noAutofit/>
          </a:bodyPr>
          <a:lstStyle/>
          <a:p>
            <a:pPr defTabSz="457046"/>
            <a:r>
              <a:rPr lang="en-US" b="1" spc="300" dirty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SERVICE MANAGEMENT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448" y="1096559"/>
            <a:ext cx="720000" cy="72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34" y="1096559"/>
            <a:ext cx="720000" cy="720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36" y="1096559"/>
            <a:ext cx="720000" cy="72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448" y="3046537"/>
            <a:ext cx="720000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346" y="3046537"/>
            <a:ext cx="720000" cy="72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346" y="2283718"/>
            <a:ext cx="720000" cy="72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235" y="1096559"/>
            <a:ext cx="720000" cy="72000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1" idx="3"/>
            <a:endCxn id="12" idx="1"/>
          </p:cNvCxnSpPr>
          <p:nvPr/>
        </p:nvCxnSpPr>
        <p:spPr>
          <a:xfrm>
            <a:off x="1190134" y="1456559"/>
            <a:ext cx="655101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112" y="1096559"/>
            <a:ext cx="720000" cy="720000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12" idx="3"/>
            <a:endCxn id="2" idx="1"/>
          </p:cNvCxnSpPr>
          <p:nvPr/>
        </p:nvCxnSpPr>
        <p:spPr>
          <a:xfrm>
            <a:off x="2565235" y="1456559"/>
            <a:ext cx="655101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5" idx="3"/>
            <a:endCxn id="13" idx="1"/>
          </p:cNvCxnSpPr>
          <p:nvPr/>
        </p:nvCxnSpPr>
        <p:spPr>
          <a:xfrm>
            <a:off x="4312886" y="1456559"/>
            <a:ext cx="547226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323528" y="916559"/>
            <a:ext cx="3989358" cy="1080000"/>
            <a:chOff x="323528" y="988567"/>
            <a:chExt cx="3989358" cy="1080000"/>
          </a:xfrm>
        </p:grpSpPr>
        <p:sp>
          <p:nvSpPr>
            <p:cNvPr id="25" name="Rounded Rectangle 24"/>
            <p:cNvSpPr/>
            <p:nvPr/>
          </p:nvSpPr>
          <p:spPr>
            <a:xfrm>
              <a:off x="323528" y="988567"/>
              <a:ext cx="3989358" cy="1080000"/>
            </a:xfrm>
            <a:prstGeom prst="roundRect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1871720" y="988567"/>
              <a:ext cx="720040" cy="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arrow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1871740" y="2068567"/>
              <a:ext cx="720000" cy="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arrow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/>
          <p:cNvCxnSpPr>
            <a:stCxn id="13" idx="3"/>
            <a:endCxn id="41" idx="1"/>
          </p:cNvCxnSpPr>
          <p:nvPr/>
        </p:nvCxnSpPr>
        <p:spPr>
          <a:xfrm>
            <a:off x="5580112" y="1456559"/>
            <a:ext cx="569234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3"/>
            <a:endCxn id="9" idx="1"/>
          </p:cNvCxnSpPr>
          <p:nvPr/>
        </p:nvCxnSpPr>
        <p:spPr>
          <a:xfrm>
            <a:off x="7229346" y="1456559"/>
            <a:ext cx="655102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9" idx="2"/>
            <a:endCxn id="3" idx="0"/>
          </p:cNvCxnSpPr>
          <p:nvPr/>
        </p:nvCxnSpPr>
        <p:spPr>
          <a:xfrm>
            <a:off x="8244448" y="1816559"/>
            <a:ext cx="0" cy="122997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" idx="1"/>
            <a:endCxn id="6" idx="3"/>
          </p:cNvCxnSpPr>
          <p:nvPr/>
        </p:nvCxnSpPr>
        <p:spPr>
          <a:xfrm flipH="1" flipV="1">
            <a:off x="7049346" y="2643718"/>
            <a:ext cx="835102" cy="7628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" idx="1"/>
            <a:endCxn id="4" idx="3"/>
          </p:cNvCxnSpPr>
          <p:nvPr/>
        </p:nvCxnSpPr>
        <p:spPr>
          <a:xfrm flipH="1">
            <a:off x="7049346" y="3406537"/>
            <a:ext cx="835102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5" name="Picture 84"/>
          <p:cNvPicPr>
            <a:picLocks noChangeAspect="1"/>
          </p:cNvPicPr>
          <p:nvPr/>
        </p:nvPicPr>
        <p:blipFill>
          <a:blip r:embed="rId11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346" y="3817254"/>
            <a:ext cx="720000" cy="720000"/>
          </a:xfrm>
          <a:prstGeom prst="rect">
            <a:avLst/>
          </a:prstGeom>
        </p:spPr>
      </p:pic>
      <p:cxnSp>
        <p:nvCxnSpPr>
          <p:cNvPr id="86" name="Straight Arrow Connector 85"/>
          <p:cNvCxnSpPr>
            <a:stCxn id="3" idx="1"/>
            <a:endCxn id="85" idx="3"/>
          </p:cNvCxnSpPr>
          <p:nvPr/>
        </p:nvCxnSpPr>
        <p:spPr>
          <a:xfrm flipH="1">
            <a:off x="7049346" y="3406537"/>
            <a:ext cx="835102" cy="7707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6" name="Picture 95"/>
          <p:cNvPicPr>
            <a:picLocks noChangeAspect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112" y="3046537"/>
            <a:ext cx="720000" cy="7200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112" y="2283718"/>
            <a:ext cx="720000" cy="7200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11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112" y="3817254"/>
            <a:ext cx="720000" cy="720000"/>
          </a:xfrm>
          <a:prstGeom prst="rect">
            <a:avLst/>
          </a:prstGeom>
        </p:spPr>
      </p:pic>
      <p:cxnSp>
        <p:nvCxnSpPr>
          <p:cNvPr id="99" name="Straight Arrow Connector 98"/>
          <p:cNvCxnSpPr>
            <a:stCxn id="6" idx="1"/>
            <a:endCxn id="97" idx="3"/>
          </p:cNvCxnSpPr>
          <p:nvPr/>
        </p:nvCxnSpPr>
        <p:spPr>
          <a:xfrm flipH="1">
            <a:off x="5580112" y="2643718"/>
            <a:ext cx="749234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" idx="1"/>
            <a:endCxn id="96" idx="3"/>
          </p:cNvCxnSpPr>
          <p:nvPr/>
        </p:nvCxnSpPr>
        <p:spPr>
          <a:xfrm flipH="1">
            <a:off x="5580112" y="3406537"/>
            <a:ext cx="749234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85" idx="1"/>
            <a:endCxn id="98" idx="3"/>
          </p:cNvCxnSpPr>
          <p:nvPr/>
        </p:nvCxnSpPr>
        <p:spPr>
          <a:xfrm flipH="1">
            <a:off x="5580112" y="4177254"/>
            <a:ext cx="749234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9" name="Picture 118"/>
          <p:cNvPicPr>
            <a:picLocks noChangeAspect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36" y="3817254"/>
            <a:ext cx="720000" cy="720000"/>
          </a:xfrm>
          <a:prstGeom prst="rect">
            <a:avLst/>
          </a:prstGeom>
        </p:spPr>
      </p:pic>
      <p:cxnSp>
        <p:nvCxnSpPr>
          <p:cNvPr id="120" name="Straight Arrow Connector 119"/>
          <p:cNvCxnSpPr>
            <a:stCxn id="97" idx="1"/>
            <a:endCxn id="139" idx="3"/>
          </p:cNvCxnSpPr>
          <p:nvPr/>
        </p:nvCxnSpPr>
        <p:spPr>
          <a:xfrm flipH="1">
            <a:off x="3959951" y="2643718"/>
            <a:ext cx="900161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96" idx="1"/>
            <a:endCxn id="137" idx="3"/>
          </p:cNvCxnSpPr>
          <p:nvPr/>
        </p:nvCxnSpPr>
        <p:spPr>
          <a:xfrm flipH="1">
            <a:off x="3940336" y="3406537"/>
            <a:ext cx="919776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98" idx="1"/>
            <a:endCxn id="119" idx="3"/>
          </p:cNvCxnSpPr>
          <p:nvPr/>
        </p:nvCxnSpPr>
        <p:spPr>
          <a:xfrm flipH="1">
            <a:off x="3940336" y="4177254"/>
            <a:ext cx="919776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3059952" y="771550"/>
            <a:ext cx="1080000" cy="3961433"/>
            <a:chOff x="3059952" y="843558"/>
            <a:chExt cx="1080000" cy="3961433"/>
          </a:xfrm>
        </p:grpSpPr>
        <p:sp>
          <p:nvSpPr>
            <p:cNvPr id="129" name="Rounded Rectangle 128"/>
            <p:cNvSpPr/>
            <p:nvPr/>
          </p:nvSpPr>
          <p:spPr>
            <a:xfrm rot="5400000">
              <a:off x="1619235" y="2284275"/>
              <a:ext cx="3961433" cy="1080000"/>
            </a:xfrm>
            <a:prstGeom prst="roundRect">
              <a:avLst/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1" name="Straight Arrow Connector 130"/>
            <p:cNvCxnSpPr/>
            <p:nvPr/>
          </p:nvCxnSpPr>
          <p:spPr>
            <a:xfrm flipV="1">
              <a:off x="3059952" y="2536779"/>
              <a:ext cx="0" cy="72000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arrow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>
              <a:off x="4139952" y="2536779"/>
              <a:ext cx="0" cy="72000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arrow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7" name="Picture 136"/>
          <p:cNvPicPr>
            <a:picLocks noChangeAspect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36" y="3046537"/>
            <a:ext cx="720000" cy="720000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951" y="2283718"/>
            <a:ext cx="720000" cy="720000"/>
          </a:xfrm>
          <a:prstGeom prst="rect">
            <a:avLst/>
          </a:prstGeom>
        </p:spPr>
      </p:pic>
      <p:grpSp>
        <p:nvGrpSpPr>
          <p:cNvPr id="106" name="Group 105"/>
          <p:cNvGrpSpPr/>
          <p:nvPr/>
        </p:nvGrpSpPr>
        <p:grpSpPr>
          <a:xfrm>
            <a:off x="2771799" y="2139703"/>
            <a:ext cx="3006187" cy="2800999"/>
            <a:chOff x="2771799" y="2211711"/>
            <a:chExt cx="3006187" cy="2800999"/>
          </a:xfrm>
        </p:grpSpPr>
        <p:sp>
          <p:nvSpPr>
            <p:cNvPr id="141" name="Rounded Rectangle 140"/>
            <p:cNvSpPr/>
            <p:nvPr/>
          </p:nvSpPr>
          <p:spPr>
            <a:xfrm rot="5400000">
              <a:off x="2874393" y="2109117"/>
              <a:ext cx="2800999" cy="3006187"/>
            </a:xfrm>
            <a:prstGeom prst="roundRect">
              <a:avLst>
                <a:gd name="adj" fmla="val 8435"/>
              </a:avLst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2" name="Straight Arrow Connector 141"/>
            <p:cNvCxnSpPr/>
            <p:nvPr/>
          </p:nvCxnSpPr>
          <p:spPr>
            <a:xfrm>
              <a:off x="3914872" y="2211711"/>
              <a:ext cx="72004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flipH="1">
              <a:off x="3914892" y="5012710"/>
              <a:ext cx="7200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/>
          <p:cNvSpPr txBox="1"/>
          <p:nvPr/>
        </p:nvSpPr>
        <p:spPr>
          <a:xfrm>
            <a:off x="1039027" y="2609179"/>
            <a:ext cx="95731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sz="11500" b="1" dirty="0" smtClean="0">
                <a:solidFill>
                  <a:schemeClr val="accent2">
                    <a:lumMod val="75000"/>
                  </a:schemeClr>
                </a:solidFill>
                <a:latin typeface="Trebuchet MS" panose="020B0603020202020204" pitchFamily="34" charset="0"/>
              </a:rPr>
              <a:t>£</a:t>
            </a:r>
            <a:endParaRPr lang="en-US" sz="11500" b="1" dirty="0">
              <a:solidFill>
                <a:schemeClr val="accent2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01" name="Elbow Connector 100"/>
          <p:cNvCxnSpPr>
            <a:stCxn id="93" idx="1"/>
            <a:endCxn id="11" idx="2"/>
          </p:cNvCxnSpPr>
          <p:nvPr/>
        </p:nvCxnSpPr>
        <p:spPr>
          <a:xfrm rot="10800000">
            <a:off x="830135" y="1816559"/>
            <a:ext cx="208893" cy="1723644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6149346" y="916559"/>
            <a:ext cx="1080000" cy="1080000"/>
            <a:chOff x="5970538" y="988567"/>
            <a:chExt cx="1080000" cy="1080000"/>
          </a:xfrm>
        </p:grpSpPr>
        <p:grpSp>
          <p:nvGrpSpPr>
            <p:cNvPr id="40" name="Group 39"/>
            <p:cNvGrpSpPr/>
            <p:nvPr/>
          </p:nvGrpSpPr>
          <p:grpSpPr>
            <a:xfrm>
              <a:off x="5970538" y="988567"/>
              <a:ext cx="1080000" cy="1080000"/>
              <a:chOff x="6458652" y="1320002"/>
              <a:chExt cx="1080000" cy="1080000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12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38652" y="1500002"/>
                <a:ext cx="720000" cy="720000"/>
              </a:xfrm>
              <a:prstGeom prst="rect">
                <a:avLst/>
              </a:prstGeom>
              <a:ln w="12700">
                <a:noFill/>
              </a:ln>
            </p:spPr>
          </p:pic>
          <p:sp>
            <p:nvSpPr>
              <p:cNvPr id="41" name="Rounded Rectangle 40"/>
              <p:cNvSpPr/>
              <p:nvPr/>
            </p:nvSpPr>
            <p:spPr>
              <a:xfrm>
                <a:off x="6458652" y="1320002"/>
                <a:ext cx="1080000" cy="1080000"/>
              </a:xfrm>
              <a:prstGeom prst="round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59" name="Straight Arrow Connector 158"/>
            <p:cNvCxnSpPr/>
            <p:nvPr/>
          </p:nvCxnSpPr>
          <p:spPr>
            <a:xfrm>
              <a:off x="6330538" y="988567"/>
              <a:ext cx="36000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headEnd type="none" w="sm" len="med"/>
              <a:tailEnd type="stealth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 flipH="1">
              <a:off x="6330538" y="2068567"/>
              <a:ext cx="36000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headEnd type="none" w="sm" len="med"/>
              <a:tailEnd type="stealth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 flipV="1">
              <a:off x="5970538" y="1348567"/>
              <a:ext cx="0" cy="36000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headEnd type="none" w="sm" len="med"/>
              <a:tailEnd type="stealth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7050538" y="1348567"/>
              <a:ext cx="0" cy="36000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headEnd type="none" w="sm" len="med"/>
              <a:tailEnd type="stealth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Left Brace 112"/>
          <p:cNvSpPr/>
          <p:nvPr/>
        </p:nvSpPr>
        <p:spPr>
          <a:xfrm>
            <a:off x="1996340" y="2139703"/>
            <a:ext cx="512329" cy="2800999"/>
          </a:xfrm>
          <a:prstGeom prst="leftBrace">
            <a:avLst>
              <a:gd name="adj1" fmla="val 136680"/>
              <a:gd name="adj2" fmla="val 50000"/>
            </a:avLst>
          </a:prstGeom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Flowchart: Process 113"/>
          <p:cNvSpPr/>
          <p:nvPr/>
        </p:nvSpPr>
        <p:spPr>
          <a:xfrm>
            <a:off x="7020288" y="1003921"/>
            <a:ext cx="144000" cy="144000"/>
          </a:xfrm>
          <a:prstGeom prst="flowChartProcess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Flowchart: Process 168"/>
          <p:cNvSpPr/>
          <p:nvPr/>
        </p:nvSpPr>
        <p:spPr>
          <a:xfrm>
            <a:off x="7020288" y="1779662"/>
            <a:ext cx="144000" cy="144000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3396E"/>
              </a:solidFill>
            </a:endParaRPr>
          </a:p>
        </p:txBody>
      </p:sp>
      <p:sp>
        <p:nvSpPr>
          <p:cNvPr id="170" name="Flowchart: Process 169"/>
          <p:cNvSpPr/>
          <p:nvPr/>
        </p:nvSpPr>
        <p:spPr>
          <a:xfrm>
            <a:off x="6228184" y="1003921"/>
            <a:ext cx="144000" cy="144000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Flowchart: Process 170"/>
          <p:cNvSpPr/>
          <p:nvPr/>
        </p:nvSpPr>
        <p:spPr>
          <a:xfrm>
            <a:off x="6228184" y="1779662"/>
            <a:ext cx="144000" cy="144000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-1" y="4715385"/>
            <a:ext cx="166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Trebuchet MS" panose="020B0603020202020204" pitchFamily="34" charset="0"/>
              </a:rPr>
              <a:t>@kaimarkaru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2260782"/>
            <a:ext cx="360000" cy="360000"/>
          </a:xfrm>
          <a:prstGeom prst="rect">
            <a:avLst/>
          </a:prstGeom>
        </p:spPr>
      </p:pic>
      <p:sp>
        <p:nvSpPr>
          <p:cNvPr id="64" name="Arrow: Curved Left 30"/>
          <p:cNvSpPr/>
          <p:nvPr/>
        </p:nvSpPr>
        <p:spPr>
          <a:xfrm>
            <a:off x="7917945" y="2260782"/>
            <a:ext cx="216000" cy="360000"/>
          </a:xfrm>
          <a:prstGeom prst="curved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bg1"/>
              </a:solidFill>
            </a:endParaRPr>
          </a:p>
        </p:txBody>
      </p:sp>
      <p:sp>
        <p:nvSpPr>
          <p:cNvPr id="65" name="Arrow: Curved Left 30"/>
          <p:cNvSpPr/>
          <p:nvPr/>
        </p:nvSpPr>
        <p:spPr>
          <a:xfrm>
            <a:off x="7448897" y="1003921"/>
            <a:ext cx="216000" cy="360000"/>
          </a:xfrm>
          <a:prstGeom prst="curved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15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55092"/>
            <a:ext cx="9144000" cy="0"/>
          </a:xfrm>
          <a:prstGeom prst="line">
            <a:avLst/>
          </a:prstGeom>
          <a:ln w="19050" cap="rnd" cmpd="sng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0" y="0"/>
            <a:ext cx="9128283" cy="655092"/>
          </a:xfrm>
          <a:prstGeom prst="rect">
            <a:avLst/>
          </a:prstGeom>
          <a:noFill/>
        </p:spPr>
        <p:txBody>
          <a:bodyPr wrap="square" lIns="216000" tIns="45717" rIns="91434" bIns="45717" rtlCol="0" anchor="ctr">
            <a:noAutofit/>
          </a:bodyPr>
          <a:lstStyle/>
          <a:p>
            <a:pPr defTabSz="457046"/>
            <a:r>
              <a:rPr lang="en-GB" b="1" spc="300" dirty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ORGANISING FOR FLOW – PRODUCT / SERVICE TEAMS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-1" y="4715385"/>
            <a:ext cx="166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@kaimarkaru</a:t>
            </a:r>
            <a:endParaRPr lang="en-GB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326459" y="3369323"/>
            <a:ext cx="4113006" cy="1578691"/>
            <a:chOff x="2396252" y="3369323"/>
            <a:chExt cx="4113006" cy="1578691"/>
          </a:xfrm>
        </p:grpSpPr>
        <p:grpSp>
          <p:nvGrpSpPr>
            <p:cNvPr id="34" name="Group 33"/>
            <p:cNvGrpSpPr/>
            <p:nvPr/>
          </p:nvGrpSpPr>
          <p:grpSpPr>
            <a:xfrm>
              <a:off x="2396252" y="3369323"/>
              <a:ext cx="1183144" cy="1578691"/>
              <a:chOff x="2396252" y="2588875"/>
              <a:chExt cx="1183144" cy="1578691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2483768" y="2588875"/>
                <a:ext cx="1008112" cy="1008112"/>
              </a:xfrm>
              <a:prstGeom prst="ellipse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96252" y="3705901"/>
                <a:ext cx="11831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accent6">
                        <a:lumMod val="75000"/>
                      </a:schemeClr>
                    </a:solidFill>
                    <a:latin typeface="News Gothic MT"/>
                  </a:rPr>
                  <a:t>TECHNICAL</a:t>
                </a:r>
                <a:br>
                  <a:rPr lang="en-GB" sz="1200" dirty="0">
                    <a:solidFill>
                      <a:schemeClr val="accent6">
                        <a:lumMod val="75000"/>
                      </a:schemeClr>
                    </a:solidFill>
                    <a:latin typeface="News Gothic MT"/>
                  </a:rPr>
                </a:br>
                <a:r>
                  <a:rPr lang="en-GB" sz="1200" dirty="0">
                    <a:solidFill>
                      <a:schemeClr val="accent6">
                        <a:lumMod val="75000"/>
                      </a:schemeClr>
                    </a:solidFill>
                    <a:latin typeface="News Gothic MT"/>
                  </a:rPr>
                  <a:t>OPERATIONS</a:t>
                </a:r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7824" y="2822931"/>
                <a:ext cx="540000" cy="540000"/>
              </a:xfrm>
              <a:prstGeom prst="rect">
                <a:avLst/>
              </a:prstGeom>
            </p:spPr>
          </p:pic>
        </p:grpSp>
        <p:grpSp>
          <p:nvGrpSpPr>
            <p:cNvPr id="35" name="Group 34"/>
            <p:cNvGrpSpPr/>
            <p:nvPr/>
          </p:nvGrpSpPr>
          <p:grpSpPr>
            <a:xfrm>
              <a:off x="3896508" y="3369323"/>
              <a:ext cx="1287532" cy="1578691"/>
              <a:chOff x="3799729" y="2588875"/>
              <a:chExt cx="1287532" cy="1578691"/>
            </a:xfrm>
          </p:grpSpPr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3492" y="2822931"/>
                <a:ext cx="540000" cy="540000"/>
              </a:xfrm>
              <a:prstGeom prst="rect">
                <a:avLst/>
              </a:prstGeom>
            </p:spPr>
          </p:pic>
          <p:sp>
            <p:nvSpPr>
              <p:cNvPr id="41" name="Oval 40"/>
              <p:cNvSpPr/>
              <p:nvPr/>
            </p:nvSpPr>
            <p:spPr>
              <a:xfrm>
                <a:off x="3939436" y="2588875"/>
                <a:ext cx="1008112" cy="1008112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799729" y="3705901"/>
                <a:ext cx="12875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tx2">
                        <a:lumMod val="75000"/>
                      </a:schemeClr>
                    </a:solidFill>
                    <a:latin typeface="News Gothic MT"/>
                  </a:rPr>
                  <a:t>VENDOR</a:t>
                </a:r>
                <a:br>
                  <a:rPr lang="en-GB" sz="1200" dirty="0">
                    <a:solidFill>
                      <a:schemeClr val="tx2">
                        <a:lumMod val="75000"/>
                      </a:schemeClr>
                    </a:solidFill>
                    <a:latin typeface="News Gothic MT"/>
                  </a:rPr>
                </a:br>
                <a:r>
                  <a:rPr lang="en-GB" sz="1200" dirty="0">
                    <a:solidFill>
                      <a:schemeClr val="tx2">
                        <a:lumMod val="75000"/>
                      </a:schemeClr>
                    </a:solidFill>
                    <a:latin typeface="News Gothic MT"/>
                  </a:rPr>
                  <a:t>MANAGEMENT</a:t>
                </a: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501146" y="3369323"/>
              <a:ext cx="1008112" cy="1578691"/>
              <a:chOff x="5501146" y="2741275"/>
              <a:chExt cx="1008112" cy="1578691"/>
            </a:xfrm>
          </p:grpSpPr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5202" y="2975331"/>
                <a:ext cx="540000" cy="540000"/>
              </a:xfrm>
              <a:prstGeom prst="rect">
                <a:avLst/>
              </a:prstGeom>
            </p:spPr>
          </p:pic>
          <p:sp>
            <p:nvSpPr>
              <p:cNvPr id="38" name="Oval 37"/>
              <p:cNvSpPr/>
              <p:nvPr/>
            </p:nvSpPr>
            <p:spPr>
              <a:xfrm>
                <a:off x="5501146" y="2741275"/>
                <a:ext cx="1008112" cy="1008112"/>
              </a:xfrm>
              <a:prstGeom prst="ellipse">
                <a:avLst/>
              </a:prstGeom>
              <a:noFill/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576816" y="3858301"/>
                <a:ext cx="8567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accent3">
                        <a:lumMod val="75000"/>
                      </a:schemeClr>
                    </a:solidFill>
                    <a:latin typeface="News Gothic MT"/>
                  </a:rPr>
                  <a:t>SERVICE</a:t>
                </a:r>
                <a:br>
                  <a:rPr lang="en-GB" sz="1200" dirty="0">
                    <a:solidFill>
                      <a:schemeClr val="accent3">
                        <a:lumMod val="75000"/>
                      </a:schemeClr>
                    </a:solidFill>
                    <a:latin typeface="News Gothic MT"/>
                  </a:rPr>
                </a:br>
                <a:r>
                  <a:rPr lang="en-GB" sz="1200" dirty="0">
                    <a:solidFill>
                      <a:schemeClr val="accent3">
                        <a:lumMod val="75000"/>
                      </a:schemeClr>
                    </a:solidFill>
                    <a:latin typeface="News Gothic MT"/>
                  </a:rPr>
                  <a:t>DESK</a:t>
                </a:r>
              </a:p>
            </p:txBody>
          </p:sp>
        </p:grpSp>
      </p:grpSp>
      <p:grpSp>
        <p:nvGrpSpPr>
          <p:cNvPr id="73" name="Group 72"/>
          <p:cNvGrpSpPr/>
          <p:nvPr/>
        </p:nvGrpSpPr>
        <p:grpSpPr>
          <a:xfrm>
            <a:off x="611560" y="1188369"/>
            <a:ext cx="856773" cy="1124966"/>
            <a:chOff x="962332" y="2600752"/>
            <a:chExt cx="856773" cy="1124966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0715" y="2600752"/>
              <a:ext cx="540000" cy="540000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962332" y="3264053"/>
              <a:ext cx="856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accent2">
                      <a:lumMod val="75000"/>
                    </a:schemeClr>
                  </a:solidFill>
                  <a:latin typeface="News Gothic MT"/>
                </a:rPr>
                <a:t>SERVICE</a:t>
              </a:r>
              <a:br>
                <a:rPr lang="en-GB" sz="1200" dirty="0">
                  <a:solidFill>
                    <a:schemeClr val="accent2">
                      <a:lumMod val="75000"/>
                    </a:schemeClr>
                  </a:solidFill>
                  <a:latin typeface="News Gothic MT"/>
                </a:rPr>
              </a:br>
              <a:r>
                <a:rPr lang="en-GB" sz="1200" dirty="0">
                  <a:solidFill>
                    <a:schemeClr val="accent2">
                      <a:lumMod val="75000"/>
                    </a:schemeClr>
                  </a:solidFill>
                  <a:latin typeface="News Gothic MT"/>
                </a:rPr>
                <a:t>DESIGN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954369" y="1188369"/>
            <a:ext cx="1346844" cy="1124966"/>
            <a:chOff x="717300" y="2600752"/>
            <a:chExt cx="1346844" cy="1124966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0715" y="2600752"/>
              <a:ext cx="540000" cy="540000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717300" y="3264053"/>
              <a:ext cx="13468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accent2">
                      <a:lumMod val="75000"/>
                    </a:schemeClr>
                  </a:solidFill>
                  <a:latin typeface="News Gothic MT"/>
                </a:rPr>
                <a:t>SOFTWARE</a:t>
              </a:r>
              <a:br>
                <a:rPr lang="en-GB" sz="1200" dirty="0">
                  <a:solidFill>
                    <a:schemeClr val="accent2">
                      <a:lumMod val="75000"/>
                    </a:schemeClr>
                  </a:solidFill>
                  <a:latin typeface="News Gothic MT"/>
                </a:rPr>
              </a:br>
              <a:r>
                <a:rPr lang="en-GB" sz="1200" dirty="0">
                  <a:solidFill>
                    <a:schemeClr val="accent2">
                      <a:lumMod val="75000"/>
                    </a:schemeClr>
                  </a:solidFill>
                  <a:latin typeface="News Gothic MT"/>
                </a:rPr>
                <a:t>DEVELOPMENT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758641" y="1188369"/>
            <a:ext cx="1117615" cy="1124966"/>
            <a:chOff x="869407" y="2600752"/>
            <a:chExt cx="1117615" cy="1124966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0715" y="2600752"/>
              <a:ext cx="540000" cy="540000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869407" y="3264053"/>
              <a:ext cx="1117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accent2">
                      <a:lumMod val="75000"/>
                    </a:schemeClr>
                  </a:solidFill>
                  <a:latin typeface="News Gothic MT"/>
                </a:rPr>
                <a:t>SERVICE</a:t>
              </a:r>
              <a:br>
                <a:rPr lang="en-GB" sz="1200" dirty="0">
                  <a:solidFill>
                    <a:schemeClr val="accent2">
                      <a:lumMod val="75000"/>
                    </a:schemeClr>
                  </a:solidFill>
                  <a:latin typeface="News Gothic MT"/>
                </a:rPr>
              </a:br>
              <a:r>
                <a:rPr lang="en-GB" sz="1200" dirty="0">
                  <a:solidFill>
                    <a:schemeClr val="accent2">
                      <a:lumMod val="75000"/>
                    </a:schemeClr>
                  </a:solidFill>
                  <a:latin typeface="News Gothic MT"/>
                </a:rPr>
                <a:t>TRANSITION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7235864" y="1188369"/>
            <a:ext cx="1080552" cy="1124966"/>
            <a:chOff x="850448" y="2600752"/>
            <a:chExt cx="1080552" cy="1124966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0715" y="2600752"/>
              <a:ext cx="540000" cy="540000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850448" y="3264053"/>
              <a:ext cx="10805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accent2">
                      <a:lumMod val="75000"/>
                    </a:schemeClr>
                  </a:solidFill>
                  <a:latin typeface="News Gothic MT"/>
                </a:rPr>
                <a:t>SERVICE</a:t>
              </a:r>
              <a:br>
                <a:rPr lang="en-GB" sz="1200" dirty="0">
                  <a:solidFill>
                    <a:schemeClr val="accent2">
                      <a:lumMod val="75000"/>
                    </a:schemeClr>
                  </a:solidFill>
                  <a:latin typeface="News Gothic MT"/>
                </a:rPr>
              </a:br>
              <a:r>
                <a:rPr lang="en-GB" sz="1200" dirty="0">
                  <a:solidFill>
                    <a:schemeClr val="accent2">
                      <a:lumMod val="75000"/>
                    </a:schemeClr>
                  </a:solidFill>
                  <a:latin typeface="News Gothic MT"/>
                </a:rPr>
                <a:t>OPERATION</a:t>
              </a:r>
            </a:p>
          </p:txBody>
        </p:sp>
      </p:grpSp>
      <p:sp>
        <p:nvSpPr>
          <p:cNvPr id="85" name="Rounded Rectangle 84"/>
          <p:cNvSpPr/>
          <p:nvPr/>
        </p:nvSpPr>
        <p:spPr>
          <a:xfrm>
            <a:off x="539552" y="915566"/>
            <a:ext cx="7848872" cy="1584176"/>
          </a:xfrm>
          <a:prstGeom prst="roundRect">
            <a:avLst>
              <a:gd name="adj" fmla="val 10008"/>
            </a:avLst>
          </a:prstGeom>
          <a:noFill/>
          <a:ln>
            <a:solidFill>
              <a:schemeClr val="accent2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accent2">
                    <a:lumMod val="75000"/>
                  </a:schemeClr>
                </a:solidFill>
                <a:latin typeface="News Gothic MT"/>
              </a:rPr>
              <a:t>SERVICE</a:t>
            </a:r>
          </a:p>
          <a:p>
            <a:pPr algn="ctr"/>
            <a:r>
              <a:rPr lang="en-GB" sz="2400" dirty="0">
                <a:solidFill>
                  <a:schemeClr val="accent2">
                    <a:lumMod val="75000"/>
                  </a:schemeClr>
                </a:solidFill>
                <a:latin typeface="News Gothic MT"/>
              </a:rPr>
              <a:t>X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2276758" y="3003798"/>
            <a:ext cx="4374460" cy="1957125"/>
          </a:xfrm>
          <a:prstGeom prst="roundRect">
            <a:avLst>
              <a:gd name="adj" fmla="val 10008"/>
            </a:avLst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News Gothic MT"/>
              </a:rPr>
              <a:t>PLATFORM SERVICES</a:t>
            </a:r>
          </a:p>
        </p:txBody>
      </p:sp>
      <p:cxnSp>
        <p:nvCxnSpPr>
          <p:cNvPr id="87" name="Straight Arrow Connector 86"/>
          <p:cNvCxnSpPr>
            <a:stCxn id="86" idx="0"/>
            <a:endCxn id="85" idx="2"/>
          </p:cNvCxnSpPr>
          <p:nvPr/>
        </p:nvCxnSpPr>
        <p:spPr>
          <a:xfrm flipV="1">
            <a:off x="4463988" y="2499742"/>
            <a:ext cx="0" cy="50405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3275856" y="1073344"/>
            <a:ext cx="360000" cy="1214966"/>
            <a:chOff x="3315408" y="1098369"/>
            <a:chExt cx="360000" cy="1214966"/>
          </a:xfrm>
        </p:grpSpPr>
        <p:pic>
          <p:nvPicPr>
            <p:cNvPr id="89" name="Picture 5" descr="C:\Users\Kaimar.Karu\Desktop\TEMP\New folder\my-icons-collection\png\004-mechanical-gears.png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5408" y="1098369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5" descr="C:\Users\Kaimar.Karu\Desktop\TEMP\New folder\my-icons-collection\png\004-mechanical-gears.png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5408" y="1525852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5" descr="C:\Users\Kaimar.Karu\Desktop\TEMP\New folder\my-icons-collection\png\004-mechanical-gears.png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5408" y="19533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2" name="Group 91"/>
          <p:cNvGrpSpPr/>
          <p:nvPr/>
        </p:nvGrpSpPr>
        <p:grpSpPr>
          <a:xfrm>
            <a:off x="5364128" y="1073344"/>
            <a:ext cx="360000" cy="1214966"/>
            <a:chOff x="3315408" y="1098369"/>
            <a:chExt cx="360000" cy="1214966"/>
          </a:xfrm>
        </p:grpSpPr>
        <p:pic>
          <p:nvPicPr>
            <p:cNvPr id="93" name="Picture 5" descr="C:\Users\Kaimar.Karu\Desktop\TEMP\New folder\my-icons-collection\png\004-mechanical-gears.png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5408" y="1098369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5" descr="C:\Users\Kaimar.Karu\Desktop\TEMP\New folder\my-icons-collection\png\004-mechanical-gears.png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5408" y="1525852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5" descr="C:\Users\Kaimar.Karu\Desktop\TEMP\New folder\my-icons-collection\png\004-mechanical-gears.png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5408" y="19533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6" name="Group 95"/>
          <p:cNvGrpSpPr/>
          <p:nvPr/>
        </p:nvGrpSpPr>
        <p:grpSpPr>
          <a:xfrm>
            <a:off x="6876296" y="1073344"/>
            <a:ext cx="360000" cy="1214966"/>
            <a:chOff x="3315408" y="1098369"/>
            <a:chExt cx="360000" cy="1214966"/>
          </a:xfrm>
        </p:grpSpPr>
        <p:pic>
          <p:nvPicPr>
            <p:cNvPr id="97" name="Picture 5" descr="C:\Users\Kaimar.Karu\Desktop\TEMP\New folder\my-icons-collection\png\004-mechanical-gears.png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5408" y="1098369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5" descr="C:\Users\Kaimar.Karu\Desktop\TEMP\New folder\my-icons-collection\png\004-mechanical-gears.png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5408" y="1525852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5" descr="C:\Users\Kaimar.Karu\Desktop\TEMP\New folder\my-icons-collection\png\004-mechanical-gears.png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5408" y="19533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0" name="Group 99"/>
          <p:cNvGrpSpPr/>
          <p:nvPr/>
        </p:nvGrpSpPr>
        <p:grpSpPr>
          <a:xfrm>
            <a:off x="1547664" y="1073344"/>
            <a:ext cx="360000" cy="1214966"/>
            <a:chOff x="3315408" y="1098369"/>
            <a:chExt cx="360000" cy="1214966"/>
          </a:xfrm>
        </p:grpSpPr>
        <p:pic>
          <p:nvPicPr>
            <p:cNvPr id="101" name="Picture 5" descr="C:\Users\Kaimar.Karu\Desktop\TEMP\New folder\my-icons-collection\png\004-mechanical-gears.png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5408" y="1098369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5" descr="C:\Users\Kaimar.Karu\Desktop\TEMP\New folder\my-icons-collection\png\004-mechanical-gears.png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5408" y="1525852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5" descr="C:\Users\Kaimar.Karu\Desktop\TEMP\New folder\my-icons-collection\png\004-mechanical-gears.png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5408" y="19533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1973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55092"/>
            <a:ext cx="9144000" cy="0"/>
          </a:xfrm>
          <a:prstGeom prst="line">
            <a:avLst/>
          </a:prstGeom>
          <a:ln w="19050" cap="rnd" cmpd="sng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0" y="0"/>
            <a:ext cx="9128283" cy="655092"/>
          </a:xfrm>
          <a:prstGeom prst="rect">
            <a:avLst/>
          </a:prstGeom>
          <a:noFill/>
        </p:spPr>
        <p:txBody>
          <a:bodyPr wrap="square" lIns="216000" tIns="45717" rIns="91434" bIns="45717" rtlCol="0" anchor="ctr">
            <a:noAutofit/>
          </a:bodyPr>
          <a:lstStyle/>
          <a:p>
            <a:pPr defTabSz="457046"/>
            <a:r>
              <a:rPr lang="en-GB" b="1" spc="300" dirty="0" smtClean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CONTINUAL IMPROVEMENT</a:t>
            </a:r>
            <a:endParaRPr lang="en-GB" b="1" spc="300" dirty="0">
              <a:solidFill>
                <a:prstClr val="white">
                  <a:lumMod val="65000"/>
                </a:prst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News Gothic M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1" y="4715385"/>
            <a:ext cx="166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@kaimarkaru</a:t>
            </a:r>
            <a:endParaRPr lang="en-GB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575809" y="1210660"/>
            <a:ext cx="5976664" cy="2801250"/>
            <a:chOff x="755576" y="2797223"/>
            <a:chExt cx="2304256" cy="1080000"/>
          </a:xfrm>
        </p:grpSpPr>
        <p:pic>
          <p:nvPicPr>
            <p:cNvPr id="50" name="Picture 8" descr="http://jamestylerwarren.com/assets/img/agile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7399" y="2920837"/>
              <a:ext cx="832771" cy="832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270" y="2920837"/>
              <a:ext cx="832771" cy="832771"/>
            </a:xfrm>
            <a:prstGeom prst="rect">
              <a:avLst/>
            </a:prstGeom>
          </p:spPr>
        </p:pic>
        <p:sp>
          <p:nvSpPr>
            <p:cNvPr id="52" name="Rounded Rectangle 51"/>
            <p:cNvSpPr/>
            <p:nvPr/>
          </p:nvSpPr>
          <p:spPr>
            <a:xfrm>
              <a:off x="755576" y="2797223"/>
              <a:ext cx="2304256" cy="1080000"/>
            </a:xfrm>
            <a:prstGeom prst="roundRect">
              <a:avLst>
                <a:gd name="adj" fmla="val 10008"/>
              </a:avLst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0831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55092"/>
            <a:ext cx="9144000" cy="0"/>
          </a:xfrm>
          <a:prstGeom prst="line">
            <a:avLst/>
          </a:prstGeom>
          <a:ln w="19050" cap="rnd" cmpd="sng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0" y="0"/>
            <a:ext cx="9128283" cy="655092"/>
          </a:xfrm>
          <a:prstGeom prst="rect">
            <a:avLst/>
          </a:prstGeom>
          <a:noFill/>
        </p:spPr>
        <p:txBody>
          <a:bodyPr wrap="square" lIns="216000" tIns="45717" rIns="91434" bIns="45717" rtlCol="0" anchor="ctr">
            <a:noAutofit/>
          </a:bodyPr>
          <a:lstStyle/>
          <a:p>
            <a:pPr defTabSz="457046"/>
            <a:r>
              <a:rPr lang="en-US" b="1" spc="300" dirty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ITIL GUIDING PRINCIPLE #1</a:t>
            </a:r>
          </a:p>
        </p:txBody>
      </p:sp>
      <p:sp>
        <p:nvSpPr>
          <p:cNvPr id="2" name="Rectangle 1"/>
          <p:cNvSpPr/>
          <p:nvPr/>
        </p:nvSpPr>
        <p:spPr>
          <a:xfrm>
            <a:off x="2740269" y="1663148"/>
            <a:ext cx="6224219" cy="2525703"/>
          </a:xfrm>
          <a:prstGeom prst="rect">
            <a:avLst/>
          </a:prstGeom>
        </p:spPr>
        <p:txBody>
          <a:bodyPr wrap="square" lIns="72000" tIns="72000" rIns="72000" bIns="72000" anchor="ctr">
            <a:no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All activities must deliver customer value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The customer determines what is of value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Not all ‘improvements’ deliver value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69" y="1665999"/>
            <a:ext cx="2520000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20269" y="832151"/>
            <a:ext cx="8908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FOCUS ON VALUE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1" y="2277854"/>
            <a:ext cx="504057" cy="73866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5400" b="1" dirty="0">
                <a:solidFill>
                  <a:srgbClr val="E3396E"/>
                </a:solidFill>
                <a:latin typeface="Trebuchet MS" panose="020B0603020202020204" pitchFamily="34" charset="0"/>
              </a:rPr>
              <a:t>$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-1" y="4715385"/>
            <a:ext cx="166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Trebuchet MS" panose="020B0603020202020204" pitchFamily="34" charset="0"/>
              </a:rPr>
              <a:t>@kaimarkaru</a:t>
            </a:r>
          </a:p>
        </p:txBody>
      </p:sp>
    </p:spTree>
    <p:extLst>
      <p:ext uri="{BB962C8B-B14F-4D97-AF65-F5344CB8AC3E}">
        <p14:creationId xmlns:p14="http://schemas.microsoft.com/office/powerpoint/2010/main" val="48879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55092"/>
            <a:ext cx="9144000" cy="0"/>
          </a:xfrm>
          <a:prstGeom prst="line">
            <a:avLst/>
          </a:prstGeom>
          <a:ln w="19050" cap="rnd" cmpd="sng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0" y="0"/>
            <a:ext cx="9128283" cy="655092"/>
          </a:xfrm>
          <a:prstGeom prst="rect">
            <a:avLst/>
          </a:prstGeom>
          <a:noFill/>
        </p:spPr>
        <p:txBody>
          <a:bodyPr wrap="square" lIns="216000" tIns="45717" rIns="91434" bIns="45717" rtlCol="0" anchor="ctr">
            <a:noAutofit/>
          </a:bodyPr>
          <a:lstStyle/>
          <a:p>
            <a:pPr defTabSz="457046"/>
            <a:r>
              <a:rPr lang="en-US" b="1" spc="300" dirty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ITIL GUIDING PRINCIPLE #2</a:t>
            </a:r>
          </a:p>
        </p:txBody>
      </p:sp>
      <p:sp>
        <p:nvSpPr>
          <p:cNvPr id="2" name="Rectangle 1"/>
          <p:cNvSpPr/>
          <p:nvPr/>
        </p:nvSpPr>
        <p:spPr>
          <a:xfrm>
            <a:off x="2740269" y="1663148"/>
            <a:ext cx="6224219" cy="2525703"/>
          </a:xfrm>
          <a:prstGeom prst="rect">
            <a:avLst/>
          </a:prstGeom>
        </p:spPr>
        <p:txBody>
          <a:bodyPr wrap="square" lIns="72000" tIns="72000" rIns="72000" bIns="72000" anchor="ctr">
            <a:no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Understand the interactions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Walk a mile in your customer’s shoes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Empathy is the key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69" y="1665999"/>
            <a:ext cx="2520000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20269" y="832151"/>
            <a:ext cx="8908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DESIGN FOR EXPERIENCE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1" y="4715385"/>
            <a:ext cx="166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Trebuchet MS" panose="020B0603020202020204" pitchFamily="34" charset="0"/>
              </a:rPr>
              <a:t>@kaimarkaru</a:t>
            </a:r>
          </a:p>
        </p:txBody>
      </p:sp>
    </p:spTree>
    <p:extLst>
      <p:ext uri="{BB962C8B-B14F-4D97-AF65-F5344CB8AC3E}">
        <p14:creationId xmlns:p14="http://schemas.microsoft.com/office/powerpoint/2010/main" val="81163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55092"/>
            <a:ext cx="9144000" cy="0"/>
          </a:xfrm>
          <a:prstGeom prst="line">
            <a:avLst/>
          </a:prstGeom>
          <a:ln w="19050" cap="rnd" cmpd="sng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0" y="0"/>
            <a:ext cx="9128283" cy="655092"/>
          </a:xfrm>
          <a:prstGeom prst="rect">
            <a:avLst/>
          </a:prstGeom>
          <a:noFill/>
        </p:spPr>
        <p:txBody>
          <a:bodyPr wrap="square" lIns="216000" tIns="45717" rIns="91434" bIns="45717" rtlCol="0" anchor="ctr">
            <a:noAutofit/>
          </a:bodyPr>
          <a:lstStyle/>
          <a:p>
            <a:pPr defTabSz="457046"/>
            <a:r>
              <a:rPr lang="en-US" b="1" spc="300" dirty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ITIL GUIDING PRINCIPLE #3</a:t>
            </a:r>
          </a:p>
        </p:txBody>
      </p:sp>
      <p:sp>
        <p:nvSpPr>
          <p:cNvPr id="2" name="Rectangle 1"/>
          <p:cNvSpPr/>
          <p:nvPr/>
        </p:nvSpPr>
        <p:spPr>
          <a:xfrm>
            <a:off x="2740269" y="1663148"/>
            <a:ext cx="6224219" cy="2525703"/>
          </a:xfrm>
          <a:prstGeom prst="rect">
            <a:avLst/>
          </a:prstGeom>
        </p:spPr>
        <p:txBody>
          <a:bodyPr wrap="square" lIns="72000" tIns="72000" rIns="72000" bIns="72000" anchor="ctr">
            <a:no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Understand the vision and the direction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Seek out the value in what you have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Leverage what already exists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69" y="1665999"/>
            <a:ext cx="2520000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20269" y="832151"/>
            <a:ext cx="8908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START WHERE YOU ARE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" y="4715385"/>
            <a:ext cx="166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Trebuchet MS" panose="020B0603020202020204" pitchFamily="34" charset="0"/>
              </a:rPr>
              <a:t>@kaimarkaru</a:t>
            </a:r>
          </a:p>
        </p:txBody>
      </p:sp>
    </p:spTree>
    <p:extLst>
      <p:ext uri="{BB962C8B-B14F-4D97-AF65-F5344CB8AC3E}">
        <p14:creationId xmlns:p14="http://schemas.microsoft.com/office/powerpoint/2010/main" val="251507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55092"/>
            <a:ext cx="9144000" cy="0"/>
          </a:xfrm>
          <a:prstGeom prst="line">
            <a:avLst/>
          </a:prstGeom>
          <a:ln w="19050" cap="rnd" cmpd="sng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0" y="0"/>
            <a:ext cx="9128283" cy="655092"/>
          </a:xfrm>
          <a:prstGeom prst="rect">
            <a:avLst/>
          </a:prstGeom>
          <a:noFill/>
        </p:spPr>
        <p:txBody>
          <a:bodyPr wrap="square" lIns="216000" tIns="45717" rIns="91434" bIns="45717" rtlCol="0" anchor="ctr">
            <a:noAutofit/>
          </a:bodyPr>
          <a:lstStyle/>
          <a:p>
            <a:pPr defTabSz="457046"/>
            <a:r>
              <a:rPr lang="en-US" b="1" spc="300" dirty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ITIL GUIDING PRINCIPLE #4</a:t>
            </a:r>
          </a:p>
        </p:txBody>
      </p:sp>
      <p:sp>
        <p:nvSpPr>
          <p:cNvPr id="2" name="Rectangle 1"/>
          <p:cNvSpPr/>
          <p:nvPr/>
        </p:nvSpPr>
        <p:spPr>
          <a:xfrm>
            <a:off x="2740269" y="1663148"/>
            <a:ext cx="6224219" cy="2525703"/>
          </a:xfrm>
          <a:prstGeom prst="rect">
            <a:avLst/>
          </a:prstGeom>
        </p:spPr>
        <p:txBody>
          <a:bodyPr wrap="square" lIns="72000" tIns="72000" rIns="72000" bIns="72000" anchor="ctr">
            <a:no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Organizations are complex systems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Value is co-created through interactions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Local optimization != value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69" y="1665999"/>
            <a:ext cx="2520000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20269" y="832151"/>
            <a:ext cx="8908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WORK HOLISTICALLY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" y="4715385"/>
            <a:ext cx="166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Trebuchet MS" panose="020B0603020202020204" pitchFamily="34" charset="0"/>
              </a:rPr>
              <a:t>@kaimarkaru</a:t>
            </a:r>
          </a:p>
        </p:txBody>
      </p:sp>
    </p:spTree>
    <p:extLst>
      <p:ext uri="{BB962C8B-B14F-4D97-AF65-F5344CB8AC3E}">
        <p14:creationId xmlns:p14="http://schemas.microsoft.com/office/powerpoint/2010/main" val="397412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55092"/>
            <a:ext cx="9144000" cy="0"/>
          </a:xfrm>
          <a:prstGeom prst="line">
            <a:avLst/>
          </a:prstGeom>
          <a:ln w="19050" cap="rnd" cmpd="sng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0" y="0"/>
            <a:ext cx="9128283" cy="655092"/>
          </a:xfrm>
          <a:prstGeom prst="rect">
            <a:avLst/>
          </a:prstGeom>
          <a:noFill/>
        </p:spPr>
        <p:txBody>
          <a:bodyPr wrap="square" lIns="216000" tIns="45717" rIns="91434" bIns="45717" rtlCol="0" anchor="ctr">
            <a:noAutofit/>
          </a:bodyPr>
          <a:lstStyle/>
          <a:p>
            <a:pPr defTabSz="457046"/>
            <a:r>
              <a:rPr lang="en-US" b="1" spc="300" dirty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ITIL GUIDING PRINCIPLE #5</a:t>
            </a:r>
          </a:p>
        </p:txBody>
      </p:sp>
      <p:sp>
        <p:nvSpPr>
          <p:cNvPr id="2" name="Rectangle 1"/>
          <p:cNvSpPr/>
          <p:nvPr/>
        </p:nvSpPr>
        <p:spPr>
          <a:xfrm>
            <a:off x="2740269" y="1663148"/>
            <a:ext cx="6224219" cy="2525703"/>
          </a:xfrm>
          <a:prstGeom prst="rect">
            <a:avLst/>
          </a:prstGeom>
        </p:spPr>
        <p:txBody>
          <a:bodyPr wrap="square" lIns="72000" tIns="72000" rIns="72000" bIns="72000" anchor="ctr">
            <a:no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Avoid ‘big bang’ change initiatives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Keep each improvement manageable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Keep delivering value, continually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69" y="1665999"/>
            <a:ext cx="2520000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20269" y="832151"/>
            <a:ext cx="8908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PROGRESS ITERATIVELY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" y="4715385"/>
            <a:ext cx="166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Trebuchet MS" panose="020B0603020202020204" pitchFamily="34" charset="0"/>
              </a:rPr>
              <a:t>@kaimarkaru</a:t>
            </a:r>
          </a:p>
        </p:txBody>
      </p:sp>
    </p:spTree>
    <p:extLst>
      <p:ext uri="{BB962C8B-B14F-4D97-AF65-F5344CB8AC3E}">
        <p14:creationId xmlns:p14="http://schemas.microsoft.com/office/powerpoint/2010/main" val="225491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55092"/>
            <a:ext cx="9144000" cy="0"/>
          </a:xfrm>
          <a:prstGeom prst="line">
            <a:avLst/>
          </a:prstGeom>
          <a:ln w="19050" cap="rnd" cmpd="sng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0" y="0"/>
            <a:ext cx="9128283" cy="655092"/>
          </a:xfrm>
          <a:prstGeom prst="rect">
            <a:avLst/>
          </a:prstGeom>
          <a:noFill/>
        </p:spPr>
        <p:txBody>
          <a:bodyPr wrap="square" lIns="216000" tIns="45717" rIns="91434" bIns="45717" rtlCol="0" anchor="ctr">
            <a:noAutofit/>
          </a:bodyPr>
          <a:lstStyle/>
          <a:p>
            <a:pPr defTabSz="457046"/>
            <a:r>
              <a:rPr lang="en-US" b="1" spc="300" dirty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ITIL GUIDING PRINCIPLE #6</a:t>
            </a:r>
          </a:p>
        </p:txBody>
      </p:sp>
      <p:sp>
        <p:nvSpPr>
          <p:cNvPr id="2" name="Rectangle 1"/>
          <p:cNvSpPr/>
          <p:nvPr/>
        </p:nvSpPr>
        <p:spPr>
          <a:xfrm>
            <a:off x="2740269" y="1663148"/>
            <a:ext cx="6224219" cy="2525703"/>
          </a:xfrm>
          <a:prstGeom prst="rect">
            <a:avLst/>
          </a:prstGeom>
        </p:spPr>
        <p:txBody>
          <a:bodyPr wrap="square" lIns="72000" tIns="72000" rIns="72000" bIns="72000" anchor="ctr">
            <a:no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Understanding context is important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Direct observations trump reports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Going to the source kills assumptions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69" y="1665999"/>
            <a:ext cx="2520000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20269" y="832151"/>
            <a:ext cx="8908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OBSERVE DIRECTLY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" y="4715385"/>
            <a:ext cx="166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Trebuchet MS" panose="020B0603020202020204" pitchFamily="34" charset="0"/>
              </a:rPr>
              <a:t>@kaimarkaru</a:t>
            </a:r>
          </a:p>
        </p:txBody>
      </p:sp>
    </p:spTree>
    <p:extLst>
      <p:ext uri="{BB962C8B-B14F-4D97-AF65-F5344CB8AC3E}">
        <p14:creationId xmlns:p14="http://schemas.microsoft.com/office/powerpoint/2010/main" val="247602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55092"/>
            <a:ext cx="9144000" cy="0"/>
          </a:xfrm>
          <a:prstGeom prst="line">
            <a:avLst/>
          </a:prstGeom>
          <a:ln w="19050" cap="rnd" cmpd="sng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0" y="0"/>
            <a:ext cx="9128283" cy="655092"/>
          </a:xfrm>
          <a:prstGeom prst="rect">
            <a:avLst/>
          </a:prstGeom>
          <a:noFill/>
        </p:spPr>
        <p:txBody>
          <a:bodyPr wrap="square" lIns="216000" tIns="45717" rIns="91434" bIns="45717" rtlCol="0" anchor="ctr">
            <a:noAutofit/>
          </a:bodyPr>
          <a:lstStyle/>
          <a:p>
            <a:pPr defTabSz="457046"/>
            <a:r>
              <a:rPr lang="en-US" b="1" spc="300" dirty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ITIL GUIDING PRINCIPLE #7</a:t>
            </a:r>
          </a:p>
        </p:txBody>
      </p:sp>
      <p:sp>
        <p:nvSpPr>
          <p:cNvPr id="2" name="Rectangle 1"/>
          <p:cNvSpPr/>
          <p:nvPr/>
        </p:nvSpPr>
        <p:spPr>
          <a:xfrm>
            <a:off x="2740269" y="1663148"/>
            <a:ext cx="6224219" cy="2525703"/>
          </a:xfrm>
          <a:prstGeom prst="rect">
            <a:avLst/>
          </a:prstGeom>
        </p:spPr>
        <p:txBody>
          <a:bodyPr wrap="square" lIns="72000" tIns="72000" rIns="72000" bIns="72000" anchor="ctr">
            <a:no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The unknown is scary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Missing information is replaced by myths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Transparency creates supporters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69" y="1665999"/>
            <a:ext cx="2520000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20269" y="832151"/>
            <a:ext cx="8908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BE TRANSPARENT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" y="4715385"/>
            <a:ext cx="166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Trebuchet MS" panose="020B0603020202020204" pitchFamily="34" charset="0"/>
              </a:rPr>
              <a:t>@kaimarkaru</a:t>
            </a:r>
          </a:p>
        </p:txBody>
      </p:sp>
    </p:spTree>
    <p:extLst>
      <p:ext uri="{BB962C8B-B14F-4D97-AF65-F5344CB8AC3E}">
        <p14:creationId xmlns:p14="http://schemas.microsoft.com/office/powerpoint/2010/main" val="421366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55092"/>
            <a:ext cx="9144000" cy="0"/>
          </a:xfrm>
          <a:prstGeom prst="line">
            <a:avLst/>
          </a:prstGeom>
          <a:ln w="19050" cap="rnd" cmpd="sng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0"/>
            <a:ext cx="9128283" cy="655092"/>
          </a:xfrm>
          <a:prstGeom prst="rect">
            <a:avLst/>
          </a:prstGeom>
          <a:noFill/>
        </p:spPr>
        <p:txBody>
          <a:bodyPr wrap="square" lIns="216000" tIns="45717" rIns="91434" bIns="45717" rtlCol="0" anchor="ctr">
            <a:noAutofit/>
          </a:bodyPr>
          <a:lstStyle/>
          <a:p>
            <a:pPr defTabSz="457046"/>
            <a:r>
              <a:rPr lang="en-US" b="1" spc="300" dirty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APPRECIATE THE JOURNEY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16" y="2067694"/>
            <a:ext cx="1080000" cy="108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067694"/>
            <a:ext cx="1080000" cy="1080000"/>
          </a:xfrm>
          <a:prstGeom prst="rect">
            <a:avLst/>
          </a:prstGeom>
        </p:spPr>
      </p:pic>
      <p:pic>
        <p:nvPicPr>
          <p:cNvPr id="2050" name="Picture 2" descr="\\wpssvrcmb01\user$\Kaimar.Karu\_docs\events\DOES SF 2016\images\technology-1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88" y="2067695"/>
            <a:ext cx="1080000" cy="107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\\wpssvrcmb01\user$\Kaimar.Karu\_docs\events\DOES SF 2016\images\dvd-disc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202" y="206769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\\wpssvrcmb01\user$\Kaimar.Karu\_docs\events\DOES SF 2016\images\diskette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74" y="2067694"/>
            <a:ext cx="1080000" cy="108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1" y="4715385"/>
            <a:ext cx="166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Trebuchet MS" panose="020B0603020202020204" pitchFamily="34" charset="0"/>
              </a:rPr>
              <a:t>@kaimarkaru</a:t>
            </a:r>
          </a:p>
        </p:txBody>
      </p:sp>
    </p:spTree>
    <p:extLst>
      <p:ext uri="{BB962C8B-B14F-4D97-AF65-F5344CB8AC3E}">
        <p14:creationId xmlns:p14="http://schemas.microsoft.com/office/powerpoint/2010/main" val="157512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55092"/>
            <a:ext cx="9144000" cy="0"/>
          </a:xfrm>
          <a:prstGeom prst="line">
            <a:avLst/>
          </a:prstGeom>
          <a:ln w="19050" cap="rnd" cmpd="sng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0" y="0"/>
            <a:ext cx="9128283" cy="655092"/>
          </a:xfrm>
          <a:prstGeom prst="rect">
            <a:avLst/>
          </a:prstGeom>
          <a:noFill/>
        </p:spPr>
        <p:txBody>
          <a:bodyPr wrap="square" lIns="216000" tIns="45717" rIns="91434" bIns="45717" rtlCol="0" anchor="ctr">
            <a:noAutofit/>
          </a:bodyPr>
          <a:lstStyle/>
          <a:p>
            <a:pPr defTabSz="457046"/>
            <a:r>
              <a:rPr lang="en-US" b="1" spc="300" dirty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ITIL GUIDING PRINCIPLE #8</a:t>
            </a:r>
          </a:p>
        </p:txBody>
      </p:sp>
      <p:sp>
        <p:nvSpPr>
          <p:cNvPr id="2" name="Rectangle 1"/>
          <p:cNvSpPr/>
          <p:nvPr/>
        </p:nvSpPr>
        <p:spPr>
          <a:xfrm>
            <a:off x="2740269" y="1663148"/>
            <a:ext cx="6224219" cy="2525703"/>
          </a:xfrm>
          <a:prstGeom prst="rect">
            <a:avLst/>
          </a:prstGeom>
        </p:spPr>
        <p:txBody>
          <a:bodyPr wrap="square" lIns="72000" tIns="72000" rIns="72000" bIns="72000" anchor="ctr">
            <a:no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Understand the end-to-end flow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Work with your customers and users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Manage your stakeholders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69" y="1665999"/>
            <a:ext cx="2520000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20269" y="832151"/>
            <a:ext cx="8908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COLLABORATE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" y="4715385"/>
            <a:ext cx="166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Trebuchet MS" panose="020B0603020202020204" pitchFamily="34" charset="0"/>
              </a:rPr>
              <a:t>@kaimarkaru</a:t>
            </a:r>
          </a:p>
        </p:txBody>
      </p:sp>
    </p:spTree>
    <p:extLst>
      <p:ext uri="{BB962C8B-B14F-4D97-AF65-F5344CB8AC3E}">
        <p14:creationId xmlns:p14="http://schemas.microsoft.com/office/powerpoint/2010/main" val="170456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55092"/>
            <a:ext cx="9144000" cy="0"/>
          </a:xfrm>
          <a:prstGeom prst="line">
            <a:avLst/>
          </a:prstGeom>
          <a:ln w="19050" cap="rnd" cmpd="sng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0" y="0"/>
            <a:ext cx="9128283" cy="655092"/>
          </a:xfrm>
          <a:prstGeom prst="rect">
            <a:avLst/>
          </a:prstGeom>
          <a:noFill/>
        </p:spPr>
        <p:txBody>
          <a:bodyPr wrap="square" lIns="216000" tIns="45717" rIns="91434" bIns="45717" rtlCol="0" anchor="ctr">
            <a:noAutofit/>
          </a:bodyPr>
          <a:lstStyle/>
          <a:p>
            <a:pPr defTabSz="457046"/>
            <a:r>
              <a:rPr lang="en-GB" b="1" spc="300" dirty="0" smtClean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ITIL GUIDING PRINCIPLE #9</a:t>
            </a:r>
            <a:endParaRPr lang="en-GB" b="1" spc="300" dirty="0">
              <a:solidFill>
                <a:prstClr val="white">
                  <a:lumMod val="65000"/>
                </a:prst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News Gothic M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40269" y="1663148"/>
            <a:ext cx="6224219" cy="2525703"/>
          </a:xfrm>
          <a:prstGeom prst="rect">
            <a:avLst/>
          </a:prstGeom>
        </p:spPr>
        <p:txBody>
          <a:bodyPr wrap="square" lIns="72000" tIns="72000" rIns="72000" bIns="72000" anchor="ctr">
            <a:no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GB" sz="2400" dirty="0" smtClean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Minimum </a:t>
            </a:r>
            <a:r>
              <a:rPr lang="en-GB" sz="2400" dirty="0" smtClean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Viable/</a:t>
            </a:r>
            <a:r>
              <a:rPr lang="en-GB" sz="2400" dirty="0" smtClean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Valuable Process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GB" sz="2400" dirty="0" smtClean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Minimum </a:t>
            </a:r>
            <a:r>
              <a:rPr lang="en-GB" sz="2400" dirty="0" smtClean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Viable/</a:t>
            </a:r>
            <a:r>
              <a:rPr lang="en-GB" sz="2400" dirty="0" smtClean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Valuable Procedure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GB" sz="2400" dirty="0" smtClean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Minimum </a:t>
            </a:r>
            <a:r>
              <a:rPr lang="en-GB" sz="2400" dirty="0" smtClean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Viable/</a:t>
            </a:r>
            <a:r>
              <a:rPr lang="en-GB" sz="2400" dirty="0" smtClean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Valuable Reporting</a:t>
            </a:r>
            <a:endParaRPr lang="en-GB" sz="2400" dirty="0">
              <a:solidFill>
                <a:schemeClr val="accent1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69" y="1665999"/>
            <a:ext cx="2520000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20269" y="832151"/>
            <a:ext cx="8908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KEEP IT SIMPLE</a:t>
            </a:r>
            <a:endParaRPr lang="en-GB" sz="4800" b="1" dirty="0">
              <a:solidFill>
                <a:schemeClr val="accent1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" y="4715385"/>
            <a:ext cx="166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@kaimarkaru</a:t>
            </a:r>
            <a:endParaRPr lang="en-GB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1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55092"/>
            <a:ext cx="9144000" cy="0"/>
          </a:xfrm>
          <a:prstGeom prst="line">
            <a:avLst/>
          </a:prstGeom>
          <a:ln w="19050" cap="rnd" cmpd="sng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0" y="0"/>
            <a:ext cx="9128283" cy="655092"/>
          </a:xfrm>
          <a:prstGeom prst="rect">
            <a:avLst/>
          </a:prstGeom>
          <a:noFill/>
        </p:spPr>
        <p:txBody>
          <a:bodyPr wrap="square" lIns="216000" tIns="45717" rIns="91434" bIns="45717" rtlCol="0" anchor="ctr">
            <a:noAutofit/>
          </a:bodyPr>
          <a:lstStyle/>
          <a:p>
            <a:pPr defTabSz="457046"/>
            <a:r>
              <a:rPr lang="en-US" b="1" spc="300" dirty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ITIL GUIDING PRINCIPLES</a:t>
            </a: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-180528" y="771550"/>
            <a:ext cx="4170458" cy="1803930"/>
            <a:chOff x="1576798" y="1791858"/>
            <a:chExt cx="8662474" cy="3746944"/>
          </a:xfrm>
        </p:grpSpPr>
        <p:pic>
          <p:nvPicPr>
            <p:cNvPr id="29" name="Picture 28" descr="U1013 Axelos inforgraphic for powerpoint-13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8730" y="2080700"/>
              <a:ext cx="4064745" cy="1844949"/>
            </a:xfrm>
            <a:prstGeom prst="rect">
              <a:avLst/>
            </a:prstGeom>
          </p:spPr>
        </p:pic>
        <p:pic>
          <p:nvPicPr>
            <p:cNvPr id="30" name="Picture 29" descr="U1013 Axelos inforgraphic for powerpoint-14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2349" y="1791858"/>
              <a:ext cx="4064745" cy="1979659"/>
            </a:xfrm>
            <a:prstGeom prst="rect">
              <a:avLst/>
            </a:prstGeom>
          </p:spPr>
        </p:pic>
        <p:pic>
          <p:nvPicPr>
            <p:cNvPr id="53" name="Picture 52" descr="U1013 Axelos inforgraphic for powerpoint-15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6798" y="3559143"/>
              <a:ext cx="8662474" cy="1979659"/>
            </a:xfrm>
            <a:prstGeom prst="rect">
              <a:avLst/>
            </a:prstGeom>
          </p:spPr>
        </p:pic>
      </p:grpSp>
      <p:grpSp>
        <p:nvGrpSpPr>
          <p:cNvPr id="54" name="Group 53"/>
          <p:cNvGrpSpPr>
            <a:grpSpLocks noChangeAspect="1"/>
          </p:cNvGrpSpPr>
          <p:nvPr/>
        </p:nvGrpSpPr>
        <p:grpSpPr>
          <a:xfrm>
            <a:off x="5032998" y="771550"/>
            <a:ext cx="4291530" cy="1803930"/>
            <a:chOff x="1763121" y="1999513"/>
            <a:chExt cx="8537219" cy="3588594"/>
          </a:xfrm>
        </p:grpSpPr>
        <p:pic>
          <p:nvPicPr>
            <p:cNvPr id="55" name="Picture 54" descr="U1013 Axelos inforgraphic for powerpoint-16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6431" y="1999513"/>
              <a:ext cx="4005970" cy="1818272"/>
            </a:xfrm>
            <a:prstGeom prst="rect">
              <a:avLst/>
            </a:prstGeom>
          </p:spPr>
        </p:pic>
        <p:pic>
          <p:nvPicPr>
            <p:cNvPr id="56" name="Picture 55" descr="U1013 Axelos inforgraphic for powerpoint-18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121" y="3637072"/>
              <a:ext cx="8537219" cy="1951035"/>
            </a:xfrm>
            <a:prstGeom prst="rect">
              <a:avLst/>
            </a:prstGeom>
          </p:spPr>
        </p:pic>
        <p:pic>
          <p:nvPicPr>
            <p:cNvPr id="57" name="Picture 56" descr="U1013 Axelos inforgraphic for powerpoint-17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9831" y="2109562"/>
              <a:ext cx="4005970" cy="1818272"/>
            </a:xfrm>
            <a:prstGeom prst="rect">
              <a:avLst/>
            </a:prstGeom>
          </p:spPr>
        </p:pic>
      </p:grpSp>
      <p:grpSp>
        <p:nvGrpSpPr>
          <p:cNvPr id="58" name="Group 57"/>
          <p:cNvGrpSpPr>
            <a:grpSpLocks noChangeAspect="1"/>
          </p:cNvGrpSpPr>
          <p:nvPr/>
        </p:nvGrpSpPr>
        <p:grpSpPr>
          <a:xfrm>
            <a:off x="2155058" y="3288100"/>
            <a:ext cx="4780337" cy="1803930"/>
            <a:chOff x="1524002" y="1807995"/>
            <a:chExt cx="8685389" cy="3277555"/>
          </a:xfrm>
        </p:grpSpPr>
        <p:pic>
          <p:nvPicPr>
            <p:cNvPr id="59" name="Picture 58" descr="U1013 Axelos inforgraphic for powerpoint-21.png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2" y="3100654"/>
              <a:ext cx="8685389" cy="1984896"/>
            </a:xfrm>
            <a:prstGeom prst="rect">
              <a:avLst/>
            </a:prstGeom>
          </p:spPr>
        </p:pic>
        <p:pic>
          <p:nvPicPr>
            <p:cNvPr id="60" name="Picture 59" descr="U1013 Axelos inforgraphic for powerpoint-19.png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5152" y="1807995"/>
              <a:ext cx="4075497" cy="1849829"/>
            </a:xfrm>
            <a:prstGeom prst="rect">
              <a:avLst/>
            </a:prstGeom>
          </p:spPr>
        </p:pic>
        <p:pic>
          <p:nvPicPr>
            <p:cNvPr id="61" name="Picture 60" descr="U1013 Axelos inforgraphic for powerpoint-20.png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4856" y="1949651"/>
              <a:ext cx="4075497" cy="2143453"/>
            </a:xfrm>
            <a:prstGeom prst="rect">
              <a:avLst/>
            </a:prstGeom>
          </p:spPr>
        </p:pic>
      </p:grpSp>
      <p:pic>
        <p:nvPicPr>
          <p:cNvPr id="63" name="Picture 6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04" y="2355726"/>
            <a:ext cx="1746644" cy="58685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-1" y="4715385"/>
            <a:ext cx="166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Trebuchet MS" panose="020B0603020202020204" pitchFamily="34" charset="0"/>
              </a:rPr>
              <a:t>@kaimarkaru</a:t>
            </a:r>
          </a:p>
        </p:txBody>
      </p:sp>
    </p:spTree>
    <p:extLst>
      <p:ext uri="{BB962C8B-B14F-4D97-AF65-F5344CB8AC3E}">
        <p14:creationId xmlns:p14="http://schemas.microsoft.com/office/powerpoint/2010/main" val="29188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55092"/>
            <a:ext cx="9144000" cy="0"/>
          </a:xfrm>
          <a:prstGeom prst="line">
            <a:avLst/>
          </a:prstGeom>
          <a:ln w="19050" cap="rnd" cmpd="sng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0" y="0"/>
            <a:ext cx="9128283" cy="655092"/>
          </a:xfrm>
          <a:prstGeom prst="rect">
            <a:avLst/>
          </a:prstGeom>
          <a:noFill/>
        </p:spPr>
        <p:txBody>
          <a:bodyPr wrap="square" lIns="216000" tIns="45717" rIns="91434" bIns="45717" rtlCol="0" anchor="ctr">
            <a:noAutofit/>
          </a:bodyPr>
          <a:lstStyle/>
          <a:p>
            <a:pPr defTabSz="457046"/>
            <a:r>
              <a:rPr lang="en-GB" b="1" spc="300" dirty="0" smtClean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EXTEND “MINIMUM VIABLE …” </a:t>
            </a:r>
            <a:endParaRPr lang="en-GB" b="1" spc="300" dirty="0">
              <a:solidFill>
                <a:prstClr val="white">
                  <a:lumMod val="65000"/>
                </a:prst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News Gothic M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1" y="4715385"/>
            <a:ext cx="166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@bloreboy</a:t>
            </a:r>
            <a:endParaRPr lang="en-GB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9512" y="915566"/>
            <a:ext cx="8856984" cy="3367604"/>
          </a:xfrm>
          <a:prstGeom prst="rect">
            <a:avLst/>
          </a:prstGeom>
        </p:spPr>
        <p:txBody>
          <a:bodyPr wrap="square" lIns="96000" tIns="96000" rIns="96000" bIns="96000" anchor="ctr">
            <a:noAutofit/>
          </a:bodyPr>
          <a:lstStyle/>
          <a:p>
            <a:pPr marL="380990" indent="-38099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  <a:tabLst>
                <a:tab pos="3136900" algn="l"/>
                <a:tab pos="3225800" algn="l"/>
              </a:tabLst>
            </a:pPr>
            <a:r>
              <a:rPr lang="en-GB" sz="20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Product:</a:t>
            </a:r>
            <a:r>
              <a:rPr lang="en-GB" sz="2000" dirty="0" smtClean="0">
                <a:solidFill>
                  <a:srgbClr val="5A2066"/>
                </a:solidFill>
                <a:latin typeface="Trebuchet MS" panose="020B0603020202020204" pitchFamily="34" charset="0"/>
              </a:rPr>
              <a:t>	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The ‘goods’ that the customer is buying</a:t>
            </a:r>
          </a:p>
          <a:p>
            <a:pPr marL="380990" indent="-38099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  <a:tabLst>
                <a:tab pos="3136900" algn="l"/>
                <a:tab pos="3225800" algn="l"/>
              </a:tabLst>
            </a:pPr>
            <a:r>
              <a:rPr lang="en-GB" sz="20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Product Management:</a:t>
            </a:r>
            <a:r>
              <a:rPr lang="en-GB" sz="2000" dirty="0" smtClean="0">
                <a:solidFill>
                  <a:srgbClr val="5A2066"/>
                </a:solidFill>
                <a:latin typeface="Trebuchet MS" panose="020B0603020202020204" pitchFamily="34" charset="0"/>
              </a:rPr>
              <a:t>	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The minimum capability to manage the Product</a:t>
            </a:r>
          </a:p>
          <a:p>
            <a:pPr marL="380990" indent="-38099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  <a:tabLst>
                <a:tab pos="3136900" algn="l"/>
                <a:tab pos="3225800" algn="l"/>
              </a:tabLst>
            </a:pPr>
            <a:endParaRPr lang="en-GB" sz="2000" dirty="0" smtClean="0">
              <a:solidFill>
                <a:schemeClr val="accent1">
                  <a:lumMod val="75000"/>
                </a:schemeClr>
              </a:solidFill>
              <a:latin typeface="Trebuchet MS" panose="020B0603020202020204" pitchFamily="34" charset="0"/>
            </a:endParaRPr>
          </a:p>
          <a:p>
            <a:pPr marL="380990" indent="-38099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  <a:tabLst>
                <a:tab pos="3136900" algn="l"/>
                <a:tab pos="3225800" algn="l"/>
              </a:tabLst>
            </a:pPr>
            <a:r>
              <a:rPr lang="en-GB" sz="20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Service:</a:t>
            </a:r>
            <a:r>
              <a:rPr lang="en-GB" sz="2000" dirty="0" smtClean="0">
                <a:solidFill>
                  <a:srgbClr val="5A2066"/>
                </a:solidFill>
                <a:latin typeface="Trebuchet MS" panose="020B0603020202020204" pitchFamily="34" charset="0"/>
              </a:rPr>
              <a:t>	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The benefit or outcome the customer is buying</a:t>
            </a:r>
          </a:p>
          <a:p>
            <a:pPr marL="380990" indent="-38099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  <a:tabLst>
                <a:tab pos="3136900" algn="l"/>
                <a:tab pos="3225800" algn="l"/>
              </a:tabLst>
            </a:pPr>
            <a:r>
              <a:rPr lang="en-GB" sz="20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Service Management:</a:t>
            </a:r>
            <a:r>
              <a:rPr lang="en-GB" sz="2000" dirty="0" smtClean="0">
                <a:solidFill>
                  <a:srgbClr val="5A2066"/>
                </a:solidFill>
                <a:latin typeface="Trebuchet MS" panose="020B0603020202020204" pitchFamily="34" charset="0"/>
              </a:rPr>
              <a:t>	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The minimum capability to manage the Service</a:t>
            </a:r>
            <a:endParaRPr lang="en-GB" sz="2000" dirty="0">
              <a:solidFill>
                <a:schemeClr val="accent1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64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55092"/>
            <a:ext cx="9144000" cy="0"/>
          </a:xfrm>
          <a:prstGeom prst="line">
            <a:avLst/>
          </a:prstGeom>
          <a:ln w="19050" cap="rnd" cmpd="sng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0" y="0"/>
            <a:ext cx="9128283" cy="655092"/>
          </a:xfrm>
          <a:prstGeom prst="rect">
            <a:avLst/>
          </a:prstGeom>
          <a:noFill/>
        </p:spPr>
        <p:txBody>
          <a:bodyPr wrap="square" lIns="216000" tIns="45717" rIns="91434" bIns="45717" rtlCol="0" anchor="ctr">
            <a:noAutofit/>
          </a:bodyPr>
          <a:lstStyle/>
          <a:p>
            <a:pPr defTabSz="457046"/>
            <a:r>
              <a:rPr lang="en-GB" b="1" spc="300" dirty="0" smtClean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IMPROVING SERVICE MANAGEMENT, ITERATIVELY</a:t>
            </a:r>
            <a:endParaRPr lang="en-GB" b="1" spc="300" dirty="0">
              <a:solidFill>
                <a:prstClr val="white">
                  <a:lumMod val="65000"/>
                </a:prst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News Gothic M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1" y="4715385"/>
            <a:ext cx="166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@bloreboy</a:t>
            </a:r>
            <a:endParaRPr lang="en-GB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Arc 5"/>
          <p:cNvSpPr/>
          <p:nvPr/>
        </p:nvSpPr>
        <p:spPr>
          <a:xfrm>
            <a:off x="3073569" y="1275606"/>
            <a:ext cx="1536693" cy="2750264"/>
          </a:xfrm>
          <a:prstGeom prst="arc">
            <a:avLst>
              <a:gd name="adj1" fmla="val 16200000"/>
              <a:gd name="adj2" fmla="val 5389221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rgbClr val="7030A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Arc 6"/>
          <p:cNvSpPr/>
          <p:nvPr/>
        </p:nvSpPr>
        <p:spPr>
          <a:xfrm>
            <a:off x="1925230" y="1275606"/>
            <a:ext cx="1536693" cy="2750264"/>
          </a:xfrm>
          <a:prstGeom prst="arc">
            <a:avLst>
              <a:gd name="adj1" fmla="val 16200000"/>
              <a:gd name="adj2" fmla="val 5389221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rgbClr val="7030A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Arc 7"/>
          <p:cNvSpPr/>
          <p:nvPr/>
        </p:nvSpPr>
        <p:spPr>
          <a:xfrm>
            <a:off x="776891" y="1275606"/>
            <a:ext cx="1536693" cy="2750264"/>
          </a:xfrm>
          <a:prstGeom prst="arc">
            <a:avLst>
              <a:gd name="adj1" fmla="val 16200000"/>
              <a:gd name="adj2" fmla="val 5389221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rgbClr val="7030A0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Arc 8"/>
          <p:cNvSpPr/>
          <p:nvPr/>
        </p:nvSpPr>
        <p:spPr>
          <a:xfrm>
            <a:off x="5370246" y="1275606"/>
            <a:ext cx="1536693" cy="2750264"/>
          </a:xfrm>
          <a:prstGeom prst="arc">
            <a:avLst>
              <a:gd name="adj1" fmla="val 16200000"/>
              <a:gd name="adj2" fmla="val 5389221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rgbClr val="7030A0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Arc 9"/>
          <p:cNvSpPr/>
          <p:nvPr/>
        </p:nvSpPr>
        <p:spPr>
          <a:xfrm>
            <a:off x="4221908" y="1275606"/>
            <a:ext cx="1536693" cy="2750264"/>
          </a:xfrm>
          <a:prstGeom prst="arc">
            <a:avLst>
              <a:gd name="adj1" fmla="val 16200000"/>
              <a:gd name="adj2" fmla="val 5389221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rgbClr val="7030A0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41303" y="2727509"/>
            <a:ext cx="455647" cy="44671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rgbClr val="7030A0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496" y="3448040"/>
            <a:ext cx="186726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Start where you are</a:t>
            </a:r>
          </a:p>
        </p:txBody>
      </p:sp>
      <p:sp>
        <p:nvSpPr>
          <p:cNvPr id="13" name="Oval 12"/>
          <p:cNvSpPr/>
          <p:nvPr/>
        </p:nvSpPr>
        <p:spPr>
          <a:xfrm>
            <a:off x="2416223" y="1438633"/>
            <a:ext cx="370540" cy="3648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rgbClr val="7030A0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750929" y="3300188"/>
            <a:ext cx="370540" cy="3648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rgbClr val="7030A0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804983" y="1538421"/>
            <a:ext cx="370540" cy="3648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rgbClr val="7030A0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135353" y="2910337"/>
            <a:ext cx="370540" cy="3648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rgbClr val="7030A0"/>
              </a:solidFill>
              <a:latin typeface="Trebuchet MS" panose="020B0603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942103" y="1549878"/>
            <a:ext cx="455647" cy="44671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rgbClr val="7030A0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36296" y="2492191"/>
            <a:ext cx="186726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Define a vision and work towards it</a:t>
            </a:r>
            <a:endParaRPr lang="en-GB" sz="2000" dirty="0">
              <a:solidFill>
                <a:schemeClr val="accent1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cxnSp>
        <p:nvCxnSpPr>
          <p:cNvPr id="21" name="Straight Arrow Connector 20"/>
          <p:cNvCxnSpPr>
            <a:stCxn id="11" idx="7"/>
            <a:endCxn id="13" idx="3"/>
          </p:cNvCxnSpPr>
          <p:nvPr/>
        </p:nvCxnSpPr>
        <p:spPr>
          <a:xfrm flipV="1">
            <a:off x="1130222" y="1750023"/>
            <a:ext cx="1340265" cy="104290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5"/>
            <a:endCxn id="14" idx="1"/>
          </p:cNvCxnSpPr>
          <p:nvPr/>
        </p:nvCxnSpPr>
        <p:spPr>
          <a:xfrm>
            <a:off x="2732499" y="1750023"/>
            <a:ext cx="1072694" cy="160359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7"/>
            <a:endCxn id="15" idx="3"/>
          </p:cNvCxnSpPr>
          <p:nvPr/>
        </p:nvCxnSpPr>
        <p:spPr>
          <a:xfrm flipV="1">
            <a:off x="4067205" y="1849811"/>
            <a:ext cx="792042" cy="150380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5"/>
            <a:endCxn id="16" idx="1"/>
          </p:cNvCxnSpPr>
          <p:nvPr/>
        </p:nvCxnSpPr>
        <p:spPr>
          <a:xfrm>
            <a:off x="5121259" y="1849811"/>
            <a:ext cx="1068358" cy="111395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6"/>
            <a:endCxn id="17" idx="3"/>
          </p:cNvCxnSpPr>
          <p:nvPr/>
        </p:nvCxnSpPr>
        <p:spPr>
          <a:xfrm flipV="1">
            <a:off x="6505893" y="1931172"/>
            <a:ext cx="1502938" cy="116157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2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2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7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55092"/>
            <a:ext cx="9144000" cy="0"/>
          </a:xfrm>
          <a:prstGeom prst="line">
            <a:avLst/>
          </a:prstGeom>
          <a:ln w="19050" cap="rnd" cmpd="sng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0" y="0"/>
            <a:ext cx="9128283" cy="655092"/>
          </a:xfrm>
          <a:prstGeom prst="rect">
            <a:avLst/>
          </a:prstGeom>
          <a:noFill/>
        </p:spPr>
        <p:txBody>
          <a:bodyPr wrap="square" lIns="216000" tIns="45717" rIns="91434" bIns="45717" rtlCol="0" anchor="ctr">
            <a:noAutofit/>
          </a:bodyPr>
          <a:lstStyle/>
          <a:p>
            <a:pPr defTabSz="609379"/>
            <a:r>
              <a:rPr lang="en-GB" b="1" kern="0" spc="400" dirty="0" smtClean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ALIGNING PRODUCT AND SERVICE MANAGEMENT</a:t>
            </a:r>
            <a:endParaRPr lang="en-GB" b="1" kern="0" spc="400" dirty="0">
              <a:solidFill>
                <a:prstClr val="white">
                  <a:lumMod val="65000"/>
                </a:prst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News Gothic M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1" y="4715385"/>
            <a:ext cx="166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@bloreboy</a:t>
            </a:r>
            <a:endParaRPr lang="en-GB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655092"/>
            <a:ext cx="9144000" cy="3356818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>
              <a:lnSpc>
                <a:spcPct val="250000"/>
              </a:lnSpc>
            </a:pPr>
            <a:r>
              <a:rPr lang="en-GB" sz="2600" dirty="0" smtClean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Does the Product Team’s capability to deliver “X“  </a:t>
            </a:r>
          </a:p>
          <a:p>
            <a:pPr algn="ctr">
              <a:lnSpc>
                <a:spcPct val="250000"/>
              </a:lnSpc>
            </a:pPr>
            <a:r>
              <a:rPr lang="en-GB" sz="2600" dirty="0" smtClean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align with </a:t>
            </a:r>
          </a:p>
          <a:p>
            <a:pPr algn="ctr">
              <a:lnSpc>
                <a:spcPct val="250000"/>
              </a:lnSpc>
            </a:pPr>
            <a:r>
              <a:rPr lang="en-GB" sz="2600" dirty="0" smtClean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the Service Organisation’s capability to manage “X“?</a:t>
            </a:r>
            <a:endParaRPr lang="en-GB" sz="2600" dirty="0">
              <a:solidFill>
                <a:schemeClr val="accent1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40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nector: Curved 25"/>
          <p:cNvCxnSpPr>
            <a:stCxn id="7" idx="2"/>
            <a:endCxn id="6" idx="2"/>
          </p:cNvCxnSpPr>
          <p:nvPr/>
        </p:nvCxnSpPr>
        <p:spPr>
          <a:xfrm rot="5400000" flipH="1">
            <a:off x="4510335" y="257040"/>
            <a:ext cx="4156" cy="5125492"/>
          </a:xfrm>
          <a:prstGeom prst="curvedConnector3">
            <a:avLst>
              <a:gd name="adj1" fmla="val -41253609"/>
            </a:avLst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55092"/>
            <a:ext cx="9144000" cy="0"/>
          </a:xfrm>
          <a:prstGeom prst="line">
            <a:avLst/>
          </a:prstGeom>
          <a:ln w="19050" cap="rnd" cmpd="sng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0" y="0"/>
            <a:ext cx="9128283" cy="655092"/>
          </a:xfrm>
          <a:prstGeom prst="rect">
            <a:avLst/>
          </a:prstGeom>
          <a:noFill/>
        </p:spPr>
        <p:txBody>
          <a:bodyPr wrap="square" lIns="216000" tIns="45717" rIns="91434" bIns="45717" rtlCol="0" anchor="ctr">
            <a:noAutofit/>
          </a:bodyPr>
          <a:lstStyle/>
          <a:p>
            <a:pPr defTabSz="609379"/>
            <a:r>
              <a:rPr lang="en-GB" b="1" kern="0" spc="400" dirty="0" smtClean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ITIL &amp; THE THREE WAYS</a:t>
            </a:r>
            <a:endParaRPr lang="en-GB" b="1" kern="0" spc="400" dirty="0">
              <a:solidFill>
                <a:prstClr val="white">
                  <a:lumMod val="65000"/>
                </a:prst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News Gothic M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1" y="4715385"/>
            <a:ext cx="166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@bloreboy</a:t>
            </a:r>
            <a:endParaRPr lang="en-GB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2037" y="2356043"/>
            <a:ext cx="855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Dev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47529" y="2360199"/>
            <a:ext cx="855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Ops</a:t>
            </a:r>
          </a:p>
        </p:txBody>
      </p:sp>
      <p:cxnSp>
        <p:nvCxnSpPr>
          <p:cNvPr id="8" name="Connector: Curved 5"/>
          <p:cNvCxnSpPr>
            <a:stCxn id="6" idx="0"/>
            <a:endCxn id="7" idx="0"/>
          </p:cNvCxnSpPr>
          <p:nvPr/>
        </p:nvCxnSpPr>
        <p:spPr>
          <a:xfrm rot="16200000" flipH="1">
            <a:off x="4510335" y="-204625"/>
            <a:ext cx="4156" cy="5125492"/>
          </a:xfrm>
          <a:prstGeom prst="curvedConnector3">
            <a:avLst>
              <a:gd name="adj1" fmla="val -18793311"/>
            </a:avLst>
          </a:prstGeom>
          <a:ln w="28575">
            <a:solidFill>
              <a:srgbClr val="476E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/>
          <p:cNvCxnSpPr>
            <a:stCxn id="7" idx="2"/>
            <a:endCxn id="6" idx="2"/>
          </p:cNvCxnSpPr>
          <p:nvPr/>
        </p:nvCxnSpPr>
        <p:spPr>
          <a:xfrm rot="5400000" flipH="1">
            <a:off x="4510335" y="257040"/>
            <a:ext cx="4156" cy="5125492"/>
          </a:xfrm>
          <a:prstGeom prst="curvedConnector3">
            <a:avLst>
              <a:gd name="adj1" fmla="val -21772738"/>
            </a:avLst>
          </a:prstGeom>
          <a:ln w="28575">
            <a:solidFill>
              <a:srgbClr val="E339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255" y="2304310"/>
            <a:ext cx="656859" cy="65685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68" y="1898490"/>
            <a:ext cx="648000" cy="648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68" y="2782425"/>
            <a:ext cx="648000" cy="648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2719188"/>
            <a:ext cx="648000" cy="648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887035"/>
            <a:ext cx="648000" cy="648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190" y="1231194"/>
            <a:ext cx="648000" cy="64800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2686645" y="2186410"/>
            <a:ext cx="3649217" cy="720000"/>
            <a:chOff x="2686645" y="2186410"/>
            <a:chExt cx="3649217" cy="720000"/>
          </a:xfrm>
        </p:grpSpPr>
        <p:grpSp>
          <p:nvGrpSpPr>
            <p:cNvPr id="10" name="Group 9"/>
            <p:cNvGrpSpPr/>
            <p:nvPr/>
          </p:nvGrpSpPr>
          <p:grpSpPr>
            <a:xfrm>
              <a:off x="2686645" y="2415183"/>
              <a:ext cx="3649217" cy="445828"/>
              <a:chOff x="2920620" y="2356074"/>
              <a:chExt cx="2736913" cy="334371"/>
            </a:xfrm>
            <a:solidFill>
              <a:srgbClr val="7030A0"/>
            </a:solidFill>
          </p:grpSpPr>
          <p:sp>
            <p:nvSpPr>
              <p:cNvPr id="11" name="Arrow: Curved Left 13"/>
              <p:cNvSpPr/>
              <p:nvPr/>
            </p:nvSpPr>
            <p:spPr>
              <a:xfrm>
                <a:off x="2920620" y="2356074"/>
                <a:ext cx="218364" cy="334371"/>
              </a:xfrm>
              <a:prstGeom prst="curvedLef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Arrow: Curved Left 14"/>
              <p:cNvSpPr/>
              <p:nvPr/>
            </p:nvSpPr>
            <p:spPr>
              <a:xfrm>
                <a:off x="3291384" y="2356074"/>
                <a:ext cx="218364" cy="334371"/>
              </a:xfrm>
              <a:prstGeom prst="curvedLef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Arrow: Curved Left 15"/>
              <p:cNvSpPr/>
              <p:nvPr/>
            </p:nvSpPr>
            <p:spPr>
              <a:xfrm>
                <a:off x="3637526" y="2356074"/>
                <a:ext cx="218364" cy="334371"/>
              </a:xfrm>
              <a:prstGeom prst="curvedLef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Arrow: Curved Left 18"/>
              <p:cNvSpPr/>
              <p:nvPr/>
            </p:nvSpPr>
            <p:spPr>
              <a:xfrm>
                <a:off x="4690279" y="2356074"/>
                <a:ext cx="218364" cy="334371"/>
              </a:xfrm>
              <a:prstGeom prst="curvedLef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Arrow: Curved Left 19"/>
              <p:cNvSpPr/>
              <p:nvPr/>
            </p:nvSpPr>
            <p:spPr>
              <a:xfrm>
                <a:off x="5068405" y="2356074"/>
                <a:ext cx="218364" cy="334371"/>
              </a:xfrm>
              <a:prstGeom prst="curvedLef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Arrow: Curved Left 20"/>
              <p:cNvSpPr/>
              <p:nvPr/>
            </p:nvSpPr>
            <p:spPr>
              <a:xfrm>
                <a:off x="5439169" y="2356074"/>
                <a:ext cx="218364" cy="334371"/>
              </a:xfrm>
              <a:prstGeom prst="curvedLef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3174" y="2186410"/>
              <a:ext cx="720000" cy="720000"/>
            </a:xfrm>
            <a:prstGeom prst="rect">
              <a:avLst/>
            </a:prstGeom>
          </p:spPr>
        </p:pic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569" y="3363910"/>
            <a:ext cx="648000" cy="64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850" y="1203598"/>
            <a:ext cx="648000" cy="648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510" y="1226052"/>
            <a:ext cx="648000" cy="648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926" y="4228006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73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55092"/>
            <a:ext cx="9144000" cy="0"/>
          </a:xfrm>
          <a:prstGeom prst="line">
            <a:avLst/>
          </a:prstGeom>
          <a:ln w="19050" cap="rnd" cmpd="sng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0" y="0"/>
            <a:ext cx="9128283" cy="655092"/>
          </a:xfrm>
          <a:prstGeom prst="rect">
            <a:avLst/>
          </a:prstGeom>
          <a:noFill/>
        </p:spPr>
        <p:txBody>
          <a:bodyPr wrap="square" lIns="216000" tIns="45717" rIns="91434" bIns="45717" rtlCol="0" anchor="ctr">
            <a:noAutofit/>
          </a:bodyPr>
          <a:lstStyle/>
          <a:p>
            <a:pPr defTabSz="609379"/>
            <a:r>
              <a:rPr lang="en-GB" b="1" kern="0" spc="400" dirty="0" smtClean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SERVICE OPERATION &amp; THE THREE WAYS</a:t>
            </a:r>
            <a:endParaRPr lang="en-GB" b="1" kern="0" spc="400" dirty="0">
              <a:solidFill>
                <a:prstClr val="white">
                  <a:lumMod val="65000"/>
                </a:prst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News Gothic M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1" y="4715385"/>
            <a:ext cx="166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@bloreboy</a:t>
            </a:r>
            <a:endParaRPr lang="en-GB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5496" y="2151362"/>
            <a:ext cx="4731655" cy="538695"/>
            <a:chOff x="409430" y="1852220"/>
            <a:chExt cx="3548741" cy="404021"/>
          </a:xfrm>
        </p:grpSpPr>
        <p:sp>
          <p:nvSpPr>
            <p:cNvPr id="32" name="TextBox 31"/>
            <p:cNvSpPr txBox="1"/>
            <p:nvPr/>
          </p:nvSpPr>
          <p:spPr>
            <a:xfrm>
              <a:off x="409430" y="1877515"/>
              <a:ext cx="641445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schemeClr val="accent1">
                      <a:lumMod val="75000"/>
                    </a:schemeClr>
                  </a:solidFill>
                </a:rPr>
                <a:t>Dev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38648" y="1880632"/>
              <a:ext cx="1219523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accent1">
                      <a:lumMod val="75000"/>
                    </a:schemeClr>
                  </a:solidFill>
                </a:rPr>
                <a:t>(Tech) Ops</a:t>
              </a:r>
            </a:p>
          </p:txBody>
        </p:sp>
        <p:cxnSp>
          <p:nvCxnSpPr>
            <p:cNvPr id="34" name="Connector: Curved 9"/>
            <p:cNvCxnSpPr/>
            <p:nvPr/>
          </p:nvCxnSpPr>
          <p:spPr>
            <a:xfrm rot="16200000" flipH="1">
              <a:off x="2037724" y="544650"/>
              <a:ext cx="3117" cy="2618257"/>
            </a:xfrm>
            <a:prstGeom prst="curvedConnector3">
              <a:avLst>
                <a:gd name="adj1" fmla="val -7333975"/>
              </a:avLst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Curved 10"/>
            <p:cNvCxnSpPr>
              <a:stCxn id="33" idx="2"/>
              <a:endCxn id="32" idx="2"/>
            </p:cNvCxnSpPr>
            <p:nvPr/>
          </p:nvCxnSpPr>
          <p:spPr>
            <a:xfrm rot="5400000" flipH="1">
              <a:off x="2037723" y="916194"/>
              <a:ext cx="3117" cy="2618257"/>
            </a:xfrm>
            <a:prstGeom prst="curvedConnector3">
              <a:avLst>
                <a:gd name="adj1" fmla="val -7669682"/>
              </a:avLst>
            </a:prstGeom>
            <a:ln w="28575">
              <a:solidFill>
                <a:srgbClr val="E3396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Arrow: Curved Left 11"/>
            <p:cNvSpPr/>
            <p:nvPr/>
          </p:nvSpPr>
          <p:spPr>
            <a:xfrm>
              <a:off x="1282886" y="1921870"/>
              <a:ext cx="218364" cy="334371"/>
            </a:xfrm>
            <a:prstGeom prst="curvedLef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" name="Arrow: Curved Left 12"/>
            <p:cNvSpPr/>
            <p:nvPr/>
          </p:nvSpPr>
          <p:spPr>
            <a:xfrm>
              <a:off x="1653650" y="1921870"/>
              <a:ext cx="218364" cy="334371"/>
            </a:xfrm>
            <a:prstGeom prst="curvedLef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8" name="Arrow: Curved Left 13"/>
            <p:cNvSpPr/>
            <p:nvPr/>
          </p:nvSpPr>
          <p:spPr>
            <a:xfrm>
              <a:off x="1999792" y="1921870"/>
              <a:ext cx="218364" cy="334371"/>
            </a:xfrm>
            <a:prstGeom prst="curvedLef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" name="Arrow: Curved Left 14"/>
            <p:cNvSpPr/>
            <p:nvPr/>
          </p:nvSpPr>
          <p:spPr>
            <a:xfrm>
              <a:off x="2335639" y="1921870"/>
              <a:ext cx="218364" cy="334371"/>
            </a:xfrm>
            <a:prstGeom prst="curvedLef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7291847" y="2193010"/>
            <a:ext cx="191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Service Ops</a:t>
            </a:r>
          </a:p>
        </p:txBody>
      </p:sp>
      <p:cxnSp>
        <p:nvCxnSpPr>
          <p:cNvPr id="41" name="Connector: Curved 29"/>
          <p:cNvCxnSpPr>
            <a:stCxn id="40" idx="2"/>
            <a:endCxn id="33" idx="2"/>
          </p:cNvCxnSpPr>
          <p:nvPr/>
        </p:nvCxnSpPr>
        <p:spPr>
          <a:xfrm rot="5400000" flipH="1">
            <a:off x="6100136" y="504912"/>
            <a:ext cx="3764" cy="4295763"/>
          </a:xfrm>
          <a:prstGeom prst="curvedConnector3">
            <a:avLst>
              <a:gd name="adj1" fmla="val -20777205"/>
            </a:avLst>
          </a:prstGeom>
          <a:ln w="28575">
            <a:solidFill>
              <a:srgbClr val="E339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33"/>
          <p:cNvCxnSpPr>
            <a:stCxn id="33" idx="0"/>
            <a:endCxn id="40" idx="0"/>
          </p:cNvCxnSpPr>
          <p:nvPr/>
        </p:nvCxnSpPr>
        <p:spPr>
          <a:xfrm rot="16200000" flipH="1">
            <a:off x="6100134" y="43246"/>
            <a:ext cx="3765" cy="4295763"/>
          </a:xfrm>
          <a:prstGeom prst="curvedConnector3">
            <a:avLst>
              <a:gd name="adj1" fmla="val -16617317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4"/>
          <p:cNvCxnSpPr>
            <a:stCxn id="40" idx="2"/>
            <a:endCxn id="32" idx="2"/>
          </p:cNvCxnSpPr>
          <p:nvPr/>
        </p:nvCxnSpPr>
        <p:spPr>
          <a:xfrm rot="5400000" flipH="1">
            <a:off x="4352553" y="-1242671"/>
            <a:ext cx="7920" cy="7786773"/>
          </a:xfrm>
          <a:prstGeom prst="curvedConnector3">
            <a:avLst>
              <a:gd name="adj1" fmla="val -22787109"/>
            </a:avLst>
          </a:prstGeom>
          <a:ln w="28575">
            <a:solidFill>
              <a:srgbClr val="E3396E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631338" y="2067694"/>
            <a:ext cx="2660509" cy="648000"/>
            <a:chOff x="4631338" y="2067694"/>
            <a:chExt cx="2660509" cy="64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4631338" y="2232485"/>
              <a:ext cx="2660509" cy="445828"/>
              <a:chOff x="4388514" y="3141433"/>
              <a:chExt cx="2660509" cy="445828"/>
            </a:xfrm>
          </p:grpSpPr>
          <p:sp>
            <p:nvSpPr>
              <p:cNvPr id="46" name="Arrow: Curved Left 30"/>
              <p:cNvSpPr/>
              <p:nvPr/>
            </p:nvSpPr>
            <p:spPr>
              <a:xfrm>
                <a:off x="4388514" y="3141433"/>
                <a:ext cx="291152" cy="445828"/>
              </a:xfrm>
              <a:prstGeom prst="curvedLef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Arrow: Curved Left 31"/>
              <p:cNvSpPr/>
              <p:nvPr/>
            </p:nvSpPr>
            <p:spPr>
              <a:xfrm>
                <a:off x="4850036" y="3141433"/>
                <a:ext cx="291152" cy="445828"/>
              </a:xfrm>
              <a:prstGeom prst="curvedLef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Arrow: Curved Left 32"/>
              <p:cNvSpPr/>
              <p:nvPr/>
            </p:nvSpPr>
            <p:spPr>
              <a:xfrm>
                <a:off x="6253708" y="3141433"/>
                <a:ext cx="291152" cy="445828"/>
              </a:xfrm>
              <a:prstGeom prst="curvedLef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Arrow: Curved Left 42"/>
              <p:cNvSpPr/>
              <p:nvPr/>
            </p:nvSpPr>
            <p:spPr>
              <a:xfrm>
                <a:off x="6757871" y="3141433"/>
                <a:ext cx="291152" cy="445828"/>
              </a:xfrm>
              <a:prstGeom prst="curvedLef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0184" y="2067694"/>
              <a:ext cx="648000" cy="648000"/>
            </a:xfrm>
            <a:prstGeom prst="rect">
              <a:avLst/>
            </a:prstGeom>
          </p:spPr>
        </p:pic>
      </p:grpSp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816" y="3003798"/>
            <a:ext cx="648000" cy="6480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2715766"/>
            <a:ext cx="648000" cy="6480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8" y="1491710"/>
            <a:ext cx="648000" cy="6480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131590"/>
            <a:ext cx="648000" cy="6480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92" y="4011910"/>
            <a:ext cx="648000" cy="64800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532" y="3003798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55092"/>
            <a:ext cx="9144000" cy="0"/>
          </a:xfrm>
          <a:prstGeom prst="line">
            <a:avLst/>
          </a:prstGeom>
          <a:ln w="19050" cap="rnd" cmpd="sng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0" y="0"/>
            <a:ext cx="9128283" cy="655092"/>
          </a:xfrm>
          <a:prstGeom prst="rect">
            <a:avLst/>
          </a:prstGeom>
          <a:noFill/>
        </p:spPr>
        <p:txBody>
          <a:bodyPr wrap="square" lIns="216000" tIns="45717" rIns="91434" bIns="45717" rtlCol="0" anchor="ctr">
            <a:noAutofit/>
          </a:bodyPr>
          <a:lstStyle/>
          <a:p>
            <a:pPr defTabSz="609379"/>
            <a:r>
              <a:rPr lang="en-GB" b="1" kern="0" spc="400" dirty="0" smtClean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SERVICE DESIGN &amp; THE THREE WAYS</a:t>
            </a:r>
            <a:endParaRPr lang="en-GB" b="1" kern="0" spc="400" dirty="0">
              <a:solidFill>
                <a:prstClr val="white">
                  <a:lumMod val="65000"/>
                </a:prst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News Gothic M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1" y="4715385"/>
            <a:ext cx="166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@bloreboy</a:t>
            </a:r>
            <a:endParaRPr lang="en-GB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34558" y="2115494"/>
            <a:ext cx="2102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Service Design</a:t>
            </a:r>
          </a:p>
        </p:txBody>
      </p:sp>
      <p:cxnSp>
        <p:nvCxnSpPr>
          <p:cNvPr id="58" name="Connector: Curved 10"/>
          <p:cNvCxnSpPr>
            <a:stCxn id="60" idx="2"/>
            <a:endCxn id="57" idx="2"/>
          </p:cNvCxnSpPr>
          <p:nvPr/>
        </p:nvCxnSpPr>
        <p:spPr>
          <a:xfrm rot="5400000">
            <a:off x="3494628" y="456598"/>
            <a:ext cx="11835" cy="4229286"/>
          </a:xfrm>
          <a:prstGeom prst="curvedConnector3">
            <a:avLst>
              <a:gd name="adj1" fmla="val 7216265"/>
            </a:avLst>
          </a:prstGeom>
          <a:ln w="28575">
            <a:solidFill>
              <a:srgbClr val="DB20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4802172" y="2057995"/>
            <a:ext cx="4355348" cy="524123"/>
            <a:chOff x="4716863" y="2041845"/>
            <a:chExt cx="3266511" cy="393092"/>
          </a:xfrm>
        </p:grpSpPr>
        <p:sp>
          <p:nvSpPr>
            <p:cNvPr id="60" name="TextBox 59"/>
            <p:cNvSpPr txBox="1"/>
            <p:nvPr/>
          </p:nvSpPr>
          <p:spPr>
            <a:xfrm>
              <a:off x="4716863" y="2076092"/>
              <a:ext cx="1219523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schemeClr val="accent1">
                      <a:lumMod val="75000"/>
                    </a:schemeClr>
                  </a:solidFill>
                </a:rPr>
                <a:t>Dev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391961" y="2041845"/>
              <a:ext cx="591413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schemeClr val="accent1">
                      <a:lumMod val="75000"/>
                    </a:schemeClr>
                  </a:solidFill>
                </a:rPr>
                <a:t>Ops</a:t>
              </a:r>
            </a:p>
          </p:txBody>
        </p:sp>
        <p:cxnSp>
          <p:nvCxnSpPr>
            <p:cNvPr id="62" name="Connector: Curved 29"/>
            <p:cNvCxnSpPr>
              <a:stCxn id="61" idx="2"/>
              <a:endCxn id="60" idx="2"/>
            </p:cNvCxnSpPr>
            <p:nvPr/>
          </p:nvCxnSpPr>
          <p:spPr>
            <a:xfrm rot="5400000">
              <a:off x="6490024" y="1224696"/>
              <a:ext cx="34247" cy="2361043"/>
            </a:xfrm>
            <a:prstGeom prst="curvedConnector3">
              <a:avLst>
                <a:gd name="adj1" fmla="val 600624"/>
              </a:avLst>
            </a:prstGeom>
            <a:ln w="28575">
              <a:solidFill>
                <a:srgbClr val="DB20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Curved 33"/>
            <p:cNvCxnSpPr>
              <a:stCxn id="60" idx="0"/>
              <a:endCxn id="61" idx="0"/>
            </p:cNvCxnSpPr>
            <p:nvPr/>
          </p:nvCxnSpPr>
          <p:spPr>
            <a:xfrm rot="5400000" flipH="1" flipV="1">
              <a:off x="6490023" y="878448"/>
              <a:ext cx="34247" cy="2361043"/>
            </a:xfrm>
            <a:prstGeom prst="curvedConnector3">
              <a:avLst>
                <a:gd name="adj1" fmla="val 600624"/>
              </a:avLst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Arrow: Curved Left 37"/>
            <p:cNvSpPr/>
            <p:nvPr/>
          </p:nvSpPr>
          <p:spPr>
            <a:xfrm>
              <a:off x="5997647" y="2100566"/>
              <a:ext cx="218364" cy="334371"/>
            </a:xfrm>
            <a:prstGeom prst="curvedLef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5" name="Arrow: Curved Left 38"/>
            <p:cNvSpPr/>
            <p:nvPr/>
          </p:nvSpPr>
          <p:spPr>
            <a:xfrm>
              <a:off x="6368411" y="2100566"/>
              <a:ext cx="218364" cy="334371"/>
            </a:xfrm>
            <a:prstGeom prst="curvedLef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6" name="Arrow: Curved Left 39"/>
            <p:cNvSpPr/>
            <p:nvPr/>
          </p:nvSpPr>
          <p:spPr>
            <a:xfrm>
              <a:off x="6714553" y="2100566"/>
              <a:ext cx="218364" cy="334371"/>
            </a:xfrm>
            <a:prstGeom prst="curvedLef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7" name="Arrow: Curved Left 40"/>
            <p:cNvSpPr/>
            <p:nvPr/>
          </p:nvSpPr>
          <p:spPr>
            <a:xfrm>
              <a:off x="7050400" y="2100566"/>
              <a:ext cx="218364" cy="334371"/>
            </a:xfrm>
            <a:prstGeom prst="curvedLef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68" name="Connector: Curved 44"/>
          <p:cNvCxnSpPr>
            <a:stCxn id="61" idx="2"/>
            <a:endCxn id="57" idx="2"/>
          </p:cNvCxnSpPr>
          <p:nvPr/>
        </p:nvCxnSpPr>
        <p:spPr>
          <a:xfrm rot="5400000">
            <a:off x="5045825" y="-1140261"/>
            <a:ext cx="57498" cy="7377343"/>
          </a:xfrm>
          <a:prstGeom prst="curvedConnector3">
            <a:avLst>
              <a:gd name="adj1" fmla="val 3552656"/>
            </a:avLst>
          </a:prstGeom>
          <a:ln w="28575">
            <a:solidFill>
              <a:srgbClr val="DB206A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42"/>
          <p:cNvCxnSpPr>
            <a:stCxn id="57" idx="0"/>
            <a:endCxn id="60" idx="0"/>
          </p:cNvCxnSpPr>
          <p:nvPr/>
        </p:nvCxnSpPr>
        <p:spPr>
          <a:xfrm rot="5400000" flipH="1" flipV="1">
            <a:off x="3494627" y="-5067"/>
            <a:ext cx="11836" cy="4229286"/>
          </a:xfrm>
          <a:prstGeom prst="curvedConnector3">
            <a:avLst>
              <a:gd name="adj1" fmla="val 6809057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742" y="1059654"/>
            <a:ext cx="648000" cy="64800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742" y="2931790"/>
            <a:ext cx="648000" cy="64800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08" y="1371554"/>
            <a:ext cx="648000" cy="64800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08" y="2633604"/>
            <a:ext cx="648000" cy="64800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09" y="3015021"/>
            <a:ext cx="648000" cy="64800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2459285" y="1969448"/>
            <a:ext cx="2660509" cy="648000"/>
            <a:chOff x="2459285" y="1969448"/>
            <a:chExt cx="2660509" cy="648000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540" y="1969448"/>
              <a:ext cx="648000" cy="648000"/>
            </a:xfrm>
            <a:prstGeom prst="rect">
              <a:avLst/>
            </a:prstGeom>
          </p:spPr>
        </p:pic>
        <p:grpSp>
          <p:nvGrpSpPr>
            <p:cNvPr id="76" name="Group 75"/>
            <p:cNvGrpSpPr/>
            <p:nvPr/>
          </p:nvGrpSpPr>
          <p:grpSpPr>
            <a:xfrm>
              <a:off x="2459285" y="2147236"/>
              <a:ext cx="2660509" cy="445828"/>
              <a:chOff x="4388514" y="3141433"/>
              <a:chExt cx="2660509" cy="445828"/>
            </a:xfrm>
          </p:grpSpPr>
          <p:sp>
            <p:nvSpPr>
              <p:cNvPr id="77" name="Arrow: Curved Left 43"/>
              <p:cNvSpPr/>
              <p:nvPr/>
            </p:nvSpPr>
            <p:spPr>
              <a:xfrm>
                <a:off x="4388514" y="3141433"/>
                <a:ext cx="291152" cy="445828"/>
              </a:xfrm>
              <a:prstGeom prst="curvedLef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Arrow: Curved Left 45"/>
              <p:cNvSpPr/>
              <p:nvPr/>
            </p:nvSpPr>
            <p:spPr>
              <a:xfrm>
                <a:off x="4850036" y="3141433"/>
                <a:ext cx="291152" cy="445828"/>
              </a:xfrm>
              <a:prstGeom prst="curvedLef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Arrow: Curved Left 46"/>
              <p:cNvSpPr/>
              <p:nvPr/>
            </p:nvSpPr>
            <p:spPr>
              <a:xfrm>
                <a:off x="6253708" y="3141433"/>
                <a:ext cx="291152" cy="445828"/>
              </a:xfrm>
              <a:prstGeom prst="curvedLef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" name="Arrow: Curved Left 47"/>
              <p:cNvSpPr/>
              <p:nvPr/>
            </p:nvSpPr>
            <p:spPr>
              <a:xfrm>
                <a:off x="6757871" y="3141433"/>
                <a:ext cx="291152" cy="445828"/>
              </a:xfrm>
              <a:prstGeom prst="curvedLef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81" name="Picture 8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74" y="4083998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2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55092"/>
            <a:ext cx="9144000" cy="0"/>
          </a:xfrm>
          <a:prstGeom prst="line">
            <a:avLst/>
          </a:prstGeom>
          <a:ln w="19050" cap="rnd" cmpd="sng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0" y="0"/>
            <a:ext cx="9128283" cy="655092"/>
          </a:xfrm>
          <a:prstGeom prst="rect">
            <a:avLst/>
          </a:prstGeom>
          <a:noFill/>
        </p:spPr>
        <p:txBody>
          <a:bodyPr wrap="square" lIns="216000" tIns="45717" rIns="91434" bIns="45717" rtlCol="0" anchor="ctr">
            <a:noAutofit/>
          </a:bodyPr>
          <a:lstStyle/>
          <a:p>
            <a:pPr defTabSz="609379"/>
            <a:r>
              <a:rPr lang="en-GB" b="1" kern="0" spc="400" dirty="0" smtClean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GLOBAL OPTIMISATION USING ITSM</a:t>
            </a:r>
            <a:endParaRPr lang="en-GB" b="1" kern="0" spc="400" dirty="0">
              <a:solidFill>
                <a:prstClr val="white">
                  <a:lumMod val="65000"/>
                </a:prst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News Gothic M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1" y="4715385"/>
            <a:ext cx="166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@bloreboy</a:t>
            </a:r>
            <a:endParaRPr lang="en-GB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50445" y="1277953"/>
            <a:ext cx="703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accent1">
                    <a:lumMod val="75000"/>
                  </a:schemeClr>
                </a:solidFill>
              </a:rPr>
              <a:t>Dev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43112" y="1277953"/>
            <a:ext cx="738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accent1">
                    <a:lumMod val="75000"/>
                  </a:schemeClr>
                </a:solidFill>
              </a:rPr>
              <a:t>Ops</a:t>
            </a:r>
          </a:p>
        </p:txBody>
      </p:sp>
      <p:cxnSp>
        <p:nvCxnSpPr>
          <p:cNvPr id="32" name="Connector: Curved 42"/>
          <p:cNvCxnSpPr>
            <a:stCxn id="30" idx="0"/>
            <a:endCxn id="31" idx="0"/>
          </p:cNvCxnSpPr>
          <p:nvPr/>
        </p:nvCxnSpPr>
        <p:spPr>
          <a:xfrm rot="5400000" flipH="1" flipV="1">
            <a:off x="4257421" y="422787"/>
            <a:ext cx="12700" cy="1710333"/>
          </a:xfrm>
          <a:prstGeom prst="curved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43"/>
          <p:cNvCxnSpPr>
            <a:stCxn id="31" idx="2"/>
            <a:endCxn id="30" idx="2"/>
          </p:cNvCxnSpPr>
          <p:nvPr/>
        </p:nvCxnSpPr>
        <p:spPr>
          <a:xfrm rot="5400000">
            <a:off x="4257422" y="761341"/>
            <a:ext cx="12700" cy="1710333"/>
          </a:xfrm>
          <a:prstGeom prst="curvedConnector3">
            <a:avLst>
              <a:gd name="adj1" fmla="val 2500000"/>
            </a:avLst>
          </a:prstGeom>
          <a:ln w="28575">
            <a:solidFill>
              <a:srgbClr val="DB1D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row: Curved Left 44"/>
          <p:cNvSpPr/>
          <p:nvPr/>
        </p:nvSpPr>
        <p:spPr>
          <a:xfrm>
            <a:off x="3859712" y="1224316"/>
            <a:ext cx="291152" cy="445828"/>
          </a:xfrm>
          <a:prstGeom prst="curvedLef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35" name="Arrow: Curved Left 45"/>
          <p:cNvSpPr/>
          <p:nvPr/>
        </p:nvSpPr>
        <p:spPr>
          <a:xfrm>
            <a:off x="4354064" y="1224316"/>
            <a:ext cx="291152" cy="445828"/>
          </a:xfrm>
          <a:prstGeom prst="curvedLef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91680" y="2683180"/>
            <a:ext cx="923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accent1">
                    <a:lumMod val="75000"/>
                  </a:schemeClr>
                </a:solidFill>
              </a:rPr>
              <a:t>Service Design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55085" y="2604602"/>
            <a:ext cx="928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accent1">
                    <a:lumMod val="75000"/>
                  </a:schemeClr>
                </a:solidFill>
              </a:rPr>
              <a:t>Service Ops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743111" y="4147215"/>
            <a:ext cx="112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accent1">
                    <a:lumMod val="75000"/>
                  </a:schemeClr>
                </a:solidFill>
              </a:rPr>
              <a:t>Customer/ User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50539" y="4270325"/>
            <a:ext cx="1117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accent1">
                    <a:lumMod val="75000"/>
                  </a:schemeClr>
                </a:solidFill>
              </a:rPr>
              <a:t>Business</a:t>
            </a:r>
          </a:p>
        </p:txBody>
      </p:sp>
      <p:cxnSp>
        <p:nvCxnSpPr>
          <p:cNvPr id="40" name="Connector: Curved 55"/>
          <p:cNvCxnSpPr>
            <a:stCxn id="30" idx="2"/>
            <a:endCxn id="36" idx="3"/>
          </p:cNvCxnSpPr>
          <p:nvPr/>
        </p:nvCxnSpPr>
        <p:spPr>
          <a:xfrm rot="5400000">
            <a:off x="2328960" y="1902272"/>
            <a:ext cx="1359061" cy="787530"/>
          </a:xfrm>
          <a:prstGeom prst="curvedConnector2">
            <a:avLst/>
          </a:prstGeom>
          <a:ln w="28575">
            <a:solidFill>
              <a:srgbClr val="DB1D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56"/>
          <p:cNvCxnSpPr>
            <a:stCxn id="36" idx="0"/>
            <a:endCxn id="30" idx="1"/>
          </p:cNvCxnSpPr>
          <p:nvPr/>
        </p:nvCxnSpPr>
        <p:spPr>
          <a:xfrm rot="5400000" flipH="1" flipV="1">
            <a:off x="1983849" y="1616584"/>
            <a:ext cx="1235950" cy="897242"/>
          </a:xfrm>
          <a:prstGeom prst="curved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row: Curved Left 57"/>
          <p:cNvSpPr/>
          <p:nvPr/>
        </p:nvSpPr>
        <p:spPr>
          <a:xfrm>
            <a:off x="2411760" y="2053914"/>
            <a:ext cx="291152" cy="445828"/>
          </a:xfrm>
          <a:prstGeom prst="curvedLef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43" name="Arrow: Curved Left 58"/>
          <p:cNvSpPr/>
          <p:nvPr/>
        </p:nvSpPr>
        <p:spPr>
          <a:xfrm>
            <a:off x="2830749" y="2053914"/>
            <a:ext cx="291152" cy="445828"/>
          </a:xfrm>
          <a:prstGeom prst="curvedLef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rgbClr val="7030A0"/>
              </a:solidFill>
            </a:endParaRPr>
          </a:p>
        </p:txBody>
      </p:sp>
      <p:cxnSp>
        <p:nvCxnSpPr>
          <p:cNvPr id="44" name="Connector: Curved 59"/>
          <p:cNvCxnSpPr>
            <a:stCxn id="31" idx="3"/>
            <a:endCxn id="37" idx="0"/>
          </p:cNvCxnSpPr>
          <p:nvPr/>
        </p:nvCxnSpPr>
        <p:spPr>
          <a:xfrm>
            <a:off x="5482063" y="1447230"/>
            <a:ext cx="837500" cy="1157372"/>
          </a:xfrm>
          <a:prstGeom prst="curved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60"/>
          <p:cNvCxnSpPr>
            <a:stCxn id="37" idx="2"/>
            <a:endCxn id="38" idx="3"/>
          </p:cNvCxnSpPr>
          <p:nvPr/>
        </p:nvCxnSpPr>
        <p:spPr>
          <a:xfrm rot="5400000">
            <a:off x="5470524" y="3590564"/>
            <a:ext cx="1250226" cy="447852"/>
          </a:xfrm>
          <a:prstGeom prst="curved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61"/>
          <p:cNvCxnSpPr>
            <a:stCxn id="38" idx="2"/>
            <a:endCxn id="39" idx="2"/>
          </p:cNvCxnSpPr>
          <p:nvPr/>
        </p:nvCxnSpPr>
        <p:spPr>
          <a:xfrm rot="5400000" flipH="1">
            <a:off x="4246687" y="3671267"/>
            <a:ext cx="123111" cy="1998336"/>
          </a:xfrm>
          <a:prstGeom prst="curvedConnector3">
            <a:avLst>
              <a:gd name="adj1" fmla="val -185686"/>
            </a:avLst>
          </a:prstGeom>
          <a:ln w="28575">
            <a:solidFill>
              <a:srgbClr val="DB1D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65"/>
          <p:cNvCxnSpPr>
            <a:stCxn id="39" idx="1"/>
            <a:endCxn id="36" idx="2"/>
          </p:cNvCxnSpPr>
          <p:nvPr/>
        </p:nvCxnSpPr>
        <p:spPr>
          <a:xfrm rot="10800000">
            <a:off x="2153203" y="3267956"/>
            <a:ext cx="597336" cy="1171647"/>
          </a:xfrm>
          <a:prstGeom prst="curved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70"/>
          <p:cNvCxnSpPr>
            <a:stCxn id="36" idx="3"/>
            <a:endCxn id="39" idx="0"/>
          </p:cNvCxnSpPr>
          <p:nvPr/>
        </p:nvCxnSpPr>
        <p:spPr>
          <a:xfrm>
            <a:off x="2614725" y="2975568"/>
            <a:ext cx="694350" cy="1294757"/>
          </a:xfrm>
          <a:prstGeom prst="curvedConnector2">
            <a:avLst/>
          </a:prstGeom>
          <a:ln w="28575">
            <a:solidFill>
              <a:srgbClr val="DB1D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77"/>
          <p:cNvCxnSpPr>
            <a:stCxn id="39" idx="0"/>
            <a:endCxn id="38" idx="0"/>
          </p:cNvCxnSpPr>
          <p:nvPr/>
        </p:nvCxnSpPr>
        <p:spPr>
          <a:xfrm rot="5400000" flipH="1" flipV="1">
            <a:off x="4246688" y="3209602"/>
            <a:ext cx="123110" cy="1998336"/>
          </a:xfrm>
          <a:prstGeom prst="curvedConnector3">
            <a:avLst>
              <a:gd name="adj1" fmla="val 285688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78"/>
          <p:cNvCxnSpPr>
            <a:stCxn id="38" idx="0"/>
            <a:endCxn id="37" idx="1"/>
          </p:cNvCxnSpPr>
          <p:nvPr/>
        </p:nvCxnSpPr>
        <p:spPr>
          <a:xfrm rot="5400000" flipH="1" flipV="1">
            <a:off x="4956136" y="3248266"/>
            <a:ext cx="1250225" cy="547674"/>
          </a:xfrm>
          <a:prstGeom prst="curvedConnector2">
            <a:avLst/>
          </a:prstGeom>
          <a:ln w="28575">
            <a:solidFill>
              <a:srgbClr val="DB1D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80"/>
          <p:cNvCxnSpPr>
            <a:stCxn id="37" idx="1"/>
            <a:endCxn id="31" idx="2"/>
          </p:cNvCxnSpPr>
          <p:nvPr/>
        </p:nvCxnSpPr>
        <p:spPr>
          <a:xfrm rot="10800000">
            <a:off x="5112589" y="1616508"/>
            <a:ext cx="742497" cy="1280483"/>
          </a:xfrm>
          <a:prstGeom prst="curvedConnector2">
            <a:avLst/>
          </a:prstGeom>
          <a:ln w="28575">
            <a:solidFill>
              <a:srgbClr val="DB1D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row: Curved Left 82"/>
          <p:cNvSpPr/>
          <p:nvPr/>
        </p:nvSpPr>
        <p:spPr>
          <a:xfrm>
            <a:off x="2408640" y="3476072"/>
            <a:ext cx="291152" cy="445828"/>
          </a:xfrm>
          <a:prstGeom prst="curvedLef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53" name="Arrow: Curved Left 83"/>
          <p:cNvSpPr/>
          <p:nvPr/>
        </p:nvSpPr>
        <p:spPr>
          <a:xfrm>
            <a:off x="2827629" y="3476072"/>
            <a:ext cx="291152" cy="445828"/>
          </a:xfrm>
          <a:prstGeom prst="curvedLef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54" name="Arrow: Curved Left 84"/>
          <p:cNvSpPr/>
          <p:nvPr/>
        </p:nvSpPr>
        <p:spPr>
          <a:xfrm>
            <a:off x="5432976" y="2053914"/>
            <a:ext cx="291152" cy="445828"/>
          </a:xfrm>
          <a:prstGeom prst="curvedLef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55" name="Arrow: Curved Left 85"/>
          <p:cNvSpPr/>
          <p:nvPr/>
        </p:nvSpPr>
        <p:spPr>
          <a:xfrm>
            <a:off x="5858440" y="2053914"/>
            <a:ext cx="291152" cy="445828"/>
          </a:xfrm>
          <a:prstGeom prst="curvedLef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56" name="Arrow: Curved Left 86"/>
          <p:cNvSpPr/>
          <p:nvPr/>
        </p:nvSpPr>
        <p:spPr>
          <a:xfrm>
            <a:off x="3859712" y="4216688"/>
            <a:ext cx="291152" cy="445828"/>
          </a:xfrm>
          <a:prstGeom prst="curvedLef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82" name="Arrow: Curved Left 87"/>
          <p:cNvSpPr/>
          <p:nvPr/>
        </p:nvSpPr>
        <p:spPr>
          <a:xfrm>
            <a:off x="4354064" y="4216688"/>
            <a:ext cx="291152" cy="445828"/>
          </a:xfrm>
          <a:prstGeom prst="curvedLef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83" name="Arrow: Curved Left 92"/>
          <p:cNvSpPr/>
          <p:nvPr/>
        </p:nvSpPr>
        <p:spPr>
          <a:xfrm>
            <a:off x="5504984" y="3476072"/>
            <a:ext cx="291152" cy="445828"/>
          </a:xfrm>
          <a:prstGeom prst="curvedLef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84" name="Arrow: Curved Left 93"/>
          <p:cNvSpPr/>
          <p:nvPr/>
        </p:nvSpPr>
        <p:spPr>
          <a:xfrm>
            <a:off x="5868144" y="3476072"/>
            <a:ext cx="291152" cy="445828"/>
          </a:xfrm>
          <a:prstGeom prst="curvedLef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85" name="Rectangle: Rounded Corners 96"/>
          <p:cNvSpPr/>
          <p:nvPr/>
        </p:nvSpPr>
        <p:spPr>
          <a:xfrm>
            <a:off x="3119629" y="922879"/>
            <a:ext cx="2220431" cy="1109055"/>
          </a:xfrm>
          <a:prstGeom prst="roundRect">
            <a:avLst/>
          </a:prstGeom>
          <a:noFill/>
          <a:ln>
            <a:solidFill>
              <a:srgbClr val="DA24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86" name="Rectangle: Rounded Corners 99"/>
          <p:cNvSpPr/>
          <p:nvPr/>
        </p:nvSpPr>
        <p:spPr>
          <a:xfrm>
            <a:off x="1763688" y="778863"/>
            <a:ext cx="4955493" cy="4305854"/>
          </a:xfrm>
          <a:prstGeom prst="roundRect">
            <a:avLst>
              <a:gd name="adj" fmla="val 9356"/>
            </a:avLst>
          </a:prstGeom>
          <a:noFill/>
          <a:ln w="19050">
            <a:solidFill>
              <a:srgbClr val="DA24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10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5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5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4" grpId="0" animBg="1"/>
      <p:bldP spid="35" grpId="0" animBg="1"/>
      <p:bldP spid="36" grpId="0"/>
      <p:bldP spid="37" grpId="0"/>
      <p:bldP spid="38" grpId="0"/>
      <p:bldP spid="39" grpId="0"/>
      <p:bldP spid="42" grpId="0" animBg="1"/>
      <p:bldP spid="43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82" grpId="0" animBg="1"/>
      <p:bldP spid="83" grpId="0" animBg="1"/>
      <p:bldP spid="84" grpId="0" animBg="1"/>
      <p:bldP spid="85" grpId="0" animBg="1"/>
      <p:bldP spid="8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</p:spPr>
        <p:txBody>
          <a:bodyPr wrap="square" lIns="288000" tIns="144000" rIns="288000" bIns="144000" rtlCol="0" anchor="ctr">
            <a:noAutofit/>
          </a:bodyPr>
          <a:lstStyle/>
          <a:p>
            <a:pPr algn="ctr"/>
            <a:r>
              <a:rPr lang="ja-JP" altLang="en-US" sz="9000" b="1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何不食肉糜？</a:t>
            </a:r>
            <a:endParaRPr lang="en-US" sz="9000" b="1" dirty="0">
              <a:solidFill>
                <a:schemeClr val="accent1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55092"/>
            <a:ext cx="9144000" cy="0"/>
          </a:xfrm>
          <a:prstGeom prst="line">
            <a:avLst/>
          </a:prstGeom>
          <a:ln w="19050" cap="rnd" cmpd="sng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0"/>
            <a:ext cx="9128283" cy="655092"/>
          </a:xfrm>
          <a:prstGeom prst="rect">
            <a:avLst/>
          </a:prstGeom>
          <a:noFill/>
        </p:spPr>
        <p:txBody>
          <a:bodyPr wrap="square" lIns="216000" tIns="45717" rIns="91434" bIns="45717" rtlCol="0" anchor="ctr">
            <a:noAutofit/>
          </a:bodyPr>
          <a:lstStyle/>
          <a:p>
            <a:pPr defTabSz="457046"/>
            <a:r>
              <a:rPr lang="en-US" b="1" spc="300" dirty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APPRECIATE THE CONTEXT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" y="4715385"/>
            <a:ext cx="166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Trebuchet MS" panose="020B0603020202020204" pitchFamily="34" charset="0"/>
              </a:rPr>
              <a:t>@kaimarkaru</a:t>
            </a:r>
          </a:p>
        </p:txBody>
      </p:sp>
    </p:spTree>
    <p:extLst>
      <p:ext uri="{BB962C8B-B14F-4D97-AF65-F5344CB8AC3E}">
        <p14:creationId xmlns:p14="http://schemas.microsoft.com/office/powerpoint/2010/main" val="121728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4669807"/>
            <a:ext cx="9144000" cy="400110"/>
          </a:xfrm>
          <a:prstGeom prst="rect">
            <a:avLst/>
          </a:prstGeom>
          <a:noFill/>
        </p:spPr>
        <p:txBody>
          <a:bodyPr wrap="square" lIns="91374" tIns="45687" rIns="91374" bIns="45687" rtlCol="0">
            <a:spAutoFit/>
          </a:bodyPr>
          <a:lstStyle/>
          <a:p>
            <a:pPr algn="r" defTabSz="456686"/>
            <a:r>
              <a:rPr lang="en-US" sz="2000" cap="small" spc="600" dirty="0">
                <a:solidFill>
                  <a:srgbClr val="E75784"/>
                </a:solidFill>
                <a:latin typeface="Trebuchet MS" panose="020B0603020202020204" pitchFamily="34" charset="0"/>
              </a:rPr>
              <a:t>WWW.AXELOS.COM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" y="4331880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Trebuchet MS" panose="020B0603020202020204" pitchFamily="34" charset="0"/>
              </a:rPr>
              <a:t>@kaimarkaru</a:t>
            </a:r>
            <a:r>
              <a:rPr lang="et-EE" sz="2000" b="1" dirty="0">
                <a:solidFill>
                  <a:schemeClr val="accent1"/>
                </a:solidFill>
                <a:latin typeface="Trebuchet MS" panose="020B0603020202020204" pitchFamily="34" charset="0"/>
              </a:rPr>
              <a:t> </a:t>
            </a:r>
            <a:r>
              <a:rPr lang="et-EE" sz="2000" dirty="0">
                <a:solidFill>
                  <a:srgbClr val="E75784"/>
                </a:solidFill>
                <a:latin typeface="Trebuchet MS" panose="020B0603020202020204" pitchFamily="34" charset="0"/>
              </a:rPr>
              <a:t>&amp;</a:t>
            </a:r>
            <a:r>
              <a:rPr lang="et-EE" sz="2000" dirty="0">
                <a:solidFill>
                  <a:schemeClr val="accent1"/>
                </a:solidFill>
                <a:latin typeface="Trebuchet MS" panose="020B0603020202020204" pitchFamily="34" charset="0"/>
              </a:rPr>
              <a:t> </a:t>
            </a:r>
            <a:r>
              <a:rPr lang="et-EE" sz="2000" b="1" dirty="0">
                <a:solidFill>
                  <a:schemeClr val="accent1"/>
                </a:solidFill>
                <a:latin typeface="Trebuchet MS" panose="020B0603020202020204" pitchFamily="34" charset="0"/>
              </a:rPr>
              <a:t>@bloreboy</a:t>
            </a:r>
            <a:endParaRPr lang="en-US" sz="2000" b="1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411513"/>
            <a:ext cx="9144001" cy="923324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1"/>
                </a:solidFill>
                <a:latin typeface="Trebuchet MS" panose="020B0603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1570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55092"/>
            <a:ext cx="9144000" cy="0"/>
          </a:xfrm>
          <a:prstGeom prst="line">
            <a:avLst/>
          </a:prstGeom>
          <a:ln w="19050" cap="rnd" cmpd="sng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0" y="0"/>
            <a:ext cx="9128283" cy="655092"/>
          </a:xfrm>
          <a:prstGeom prst="rect">
            <a:avLst/>
          </a:prstGeom>
          <a:noFill/>
        </p:spPr>
        <p:txBody>
          <a:bodyPr wrap="square" lIns="216000" tIns="45717" rIns="91434" bIns="45717" rtlCol="0" anchor="ctr">
            <a:noAutofit/>
          </a:bodyPr>
          <a:lstStyle/>
          <a:p>
            <a:pPr defTabSz="457046"/>
            <a:r>
              <a:rPr lang="en-GB" b="1" spc="300" dirty="0" smtClean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IT STEREOTYPES</a:t>
            </a:r>
            <a:endParaRPr lang="en-GB" b="1" spc="300" dirty="0">
              <a:solidFill>
                <a:prstClr val="white">
                  <a:lumMod val="65000"/>
                </a:prst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News Gothic MT"/>
            </a:endParaRPr>
          </a:p>
        </p:txBody>
      </p:sp>
      <p:sp>
        <p:nvSpPr>
          <p:cNvPr id="3" name="Oval Callout 2"/>
          <p:cNvSpPr/>
          <p:nvPr/>
        </p:nvSpPr>
        <p:spPr>
          <a:xfrm>
            <a:off x="3635896" y="915566"/>
            <a:ext cx="3528392" cy="2555042"/>
          </a:xfrm>
          <a:prstGeom prst="wedgeEllipseCallout">
            <a:avLst>
              <a:gd name="adj1" fmla="val -36266"/>
              <a:gd name="adj2" fmla="val 64510"/>
            </a:avLst>
          </a:prstGeom>
          <a:solidFill>
            <a:srgbClr val="DA243E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0" dirty="0" smtClean="0">
                <a:latin typeface="News Gothic MT"/>
              </a:rPr>
              <a:t>No!</a:t>
            </a:r>
            <a:endParaRPr lang="en-GB" sz="11000" dirty="0">
              <a:latin typeface="News Gothic MT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723998"/>
            <a:ext cx="1080000" cy="108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1" y="4715385"/>
            <a:ext cx="166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@kaimarkaru</a:t>
            </a:r>
            <a:endParaRPr lang="en-GB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44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55092"/>
            <a:ext cx="9144000" cy="0"/>
          </a:xfrm>
          <a:prstGeom prst="line">
            <a:avLst/>
          </a:prstGeom>
          <a:ln w="19050" cap="rnd" cmpd="sng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0"/>
            <a:ext cx="9128283" cy="655092"/>
          </a:xfrm>
          <a:prstGeom prst="rect">
            <a:avLst/>
          </a:prstGeom>
          <a:noFill/>
        </p:spPr>
        <p:txBody>
          <a:bodyPr wrap="square" lIns="216000" tIns="45717" rIns="91434" bIns="45717" rtlCol="0" anchor="ctr">
            <a:noAutofit/>
          </a:bodyPr>
          <a:lstStyle/>
          <a:p>
            <a:pPr defTabSz="457046"/>
            <a:r>
              <a:rPr lang="en-US" b="1" spc="300" dirty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PROCESS MANAGEMENT</a:t>
            </a:r>
          </a:p>
        </p:txBody>
      </p:sp>
      <p:sp>
        <p:nvSpPr>
          <p:cNvPr id="3" name="Flowchart: Process 2"/>
          <p:cNvSpPr/>
          <p:nvPr/>
        </p:nvSpPr>
        <p:spPr>
          <a:xfrm>
            <a:off x="611560" y="1640164"/>
            <a:ext cx="1008112" cy="432048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2364719" y="1640164"/>
            <a:ext cx="1008112" cy="432048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>
            <a:off x="4117878" y="1640164"/>
            <a:ext cx="1008112" cy="432048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Process 11"/>
          <p:cNvSpPr/>
          <p:nvPr/>
        </p:nvSpPr>
        <p:spPr>
          <a:xfrm>
            <a:off x="5871037" y="1640164"/>
            <a:ext cx="1008112" cy="432048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7624196" y="1640164"/>
            <a:ext cx="1008112" cy="432048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2364719" y="2610013"/>
            <a:ext cx="1008112" cy="432048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4117878" y="2610013"/>
            <a:ext cx="1008112" cy="432048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>
            <a:stCxn id="3" idx="3"/>
            <a:endCxn id="10" idx="1"/>
          </p:cNvCxnSpPr>
          <p:nvPr/>
        </p:nvCxnSpPr>
        <p:spPr>
          <a:xfrm>
            <a:off x="1619672" y="1856188"/>
            <a:ext cx="745047" cy="0"/>
          </a:xfrm>
          <a:prstGeom prst="line">
            <a:avLst/>
          </a:prstGeom>
          <a:ln>
            <a:headEnd type="oval" w="med" len="med"/>
            <a:tailEnd type="oval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3"/>
            <a:endCxn id="11" idx="1"/>
          </p:cNvCxnSpPr>
          <p:nvPr/>
        </p:nvCxnSpPr>
        <p:spPr>
          <a:xfrm>
            <a:off x="3372831" y="1856188"/>
            <a:ext cx="745047" cy="0"/>
          </a:xfrm>
          <a:prstGeom prst="line">
            <a:avLst/>
          </a:prstGeom>
          <a:ln>
            <a:headEnd type="oval" w="med" len="med"/>
            <a:tailEnd type="oval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3" idx="2"/>
            <a:endCxn id="14" idx="1"/>
          </p:cNvCxnSpPr>
          <p:nvPr/>
        </p:nvCxnSpPr>
        <p:spPr>
          <a:xfrm rot="16200000" flipH="1">
            <a:off x="1363255" y="1824572"/>
            <a:ext cx="753825" cy="1249103"/>
          </a:xfrm>
          <a:prstGeom prst="bentConnector2">
            <a:avLst/>
          </a:prstGeom>
          <a:ln>
            <a:headEnd type="oval" w="med" len="med"/>
            <a:tailEnd type="oval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" idx="3"/>
            <a:endCxn id="15" idx="1"/>
          </p:cNvCxnSpPr>
          <p:nvPr/>
        </p:nvCxnSpPr>
        <p:spPr>
          <a:xfrm>
            <a:off x="3372831" y="2826037"/>
            <a:ext cx="745047" cy="0"/>
          </a:xfrm>
          <a:prstGeom prst="line">
            <a:avLst/>
          </a:prstGeom>
          <a:ln>
            <a:headEnd type="oval" w="med" len="med"/>
            <a:tailEnd type="oval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Flowchart: Process 28"/>
          <p:cNvSpPr/>
          <p:nvPr/>
        </p:nvSpPr>
        <p:spPr>
          <a:xfrm>
            <a:off x="4117878" y="3579862"/>
            <a:ext cx="1008112" cy="432048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/>
          <p:cNvCxnSpPr>
            <a:stCxn id="15" idx="0"/>
            <a:endCxn id="11" idx="2"/>
          </p:cNvCxnSpPr>
          <p:nvPr/>
        </p:nvCxnSpPr>
        <p:spPr>
          <a:xfrm flipV="1">
            <a:off x="4621934" y="2072212"/>
            <a:ext cx="0" cy="537801"/>
          </a:xfrm>
          <a:prstGeom prst="line">
            <a:avLst/>
          </a:prstGeom>
          <a:ln>
            <a:headEnd type="oval" w="med" len="med"/>
            <a:tailEnd type="oval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5" idx="2"/>
            <a:endCxn id="29" idx="0"/>
          </p:cNvCxnSpPr>
          <p:nvPr/>
        </p:nvCxnSpPr>
        <p:spPr>
          <a:xfrm>
            <a:off x="4621934" y="3042061"/>
            <a:ext cx="0" cy="537801"/>
          </a:xfrm>
          <a:prstGeom prst="line">
            <a:avLst/>
          </a:prstGeom>
          <a:ln>
            <a:headEnd type="oval" w="med" len="med"/>
            <a:tailEnd type="oval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5" idx="3"/>
            <a:endCxn id="12" idx="2"/>
          </p:cNvCxnSpPr>
          <p:nvPr/>
        </p:nvCxnSpPr>
        <p:spPr>
          <a:xfrm flipV="1">
            <a:off x="5125990" y="2072212"/>
            <a:ext cx="1249103" cy="753825"/>
          </a:xfrm>
          <a:prstGeom prst="bentConnector2">
            <a:avLst/>
          </a:prstGeom>
          <a:ln>
            <a:headEnd type="oval" w="med" len="med"/>
            <a:tailEnd type="oval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2" idx="3"/>
            <a:endCxn id="13" idx="1"/>
          </p:cNvCxnSpPr>
          <p:nvPr/>
        </p:nvCxnSpPr>
        <p:spPr>
          <a:xfrm>
            <a:off x="6879149" y="1856188"/>
            <a:ext cx="745047" cy="0"/>
          </a:xfrm>
          <a:prstGeom prst="line">
            <a:avLst/>
          </a:prstGeom>
          <a:ln>
            <a:headEnd type="oval" w="med" len="med"/>
            <a:tailEnd type="oval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-1" y="4715385"/>
            <a:ext cx="166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Trebuchet MS" panose="020B0603020202020204" pitchFamily="34" charset="0"/>
              </a:rPr>
              <a:t>@kaimarkaru</a:t>
            </a:r>
          </a:p>
        </p:txBody>
      </p:sp>
    </p:spTree>
    <p:extLst>
      <p:ext uri="{BB962C8B-B14F-4D97-AF65-F5344CB8AC3E}">
        <p14:creationId xmlns:p14="http://schemas.microsoft.com/office/powerpoint/2010/main" val="388341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55092"/>
            <a:ext cx="9144000" cy="0"/>
          </a:xfrm>
          <a:prstGeom prst="line">
            <a:avLst/>
          </a:prstGeom>
          <a:ln w="19050" cap="rnd" cmpd="sng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0"/>
            <a:ext cx="9128283" cy="655092"/>
          </a:xfrm>
          <a:prstGeom prst="rect">
            <a:avLst/>
          </a:prstGeom>
          <a:noFill/>
        </p:spPr>
        <p:txBody>
          <a:bodyPr wrap="square" lIns="216000" tIns="45717" rIns="91434" bIns="45717" rtlCol="0" anchor="ctr">
            <a:noAutofit/>
          </a:bodyPr>
          <a:lstStyle/>
          <a:p>
            <a:pPr defTabSz="457046"/>
            <a:r>
              <a:rPr lang="en-GB" b="1" spc="300" dirty="0" smtClean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COMMON ANTI-PATTERNS</a:t>
            </a:r>
            <a:endParaRPr lang="en-GB" b="1" spc="300" dirty="0">
              <a:solidFill>
                <a:prstClr val="white">
                  <a:lumMod val="65000"/>
                </a:prst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News Gothic M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9552" y="699542"/>
            <a:ext cx="8136904" cy="3456384"/>
          </a:xfrm>
          <a:prstGeom prst="rect">
            <a:avLst/>
          </a:prstGeom>
        </p:spPr>
        <p:txBody>
          <a:bodyPr wrap="square" lIns="72000" tIns="72000" rIns="72000" bIns="72000" anchor="ctr">
            <a:no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GB" sz="2400" dirty="0" smtClean="0">
                <a:solidFill>
                  <a:schemeClr val="accent1">
                    <a:lumMod val="75000"/>
                  </a:schemeClr>
                </a:solidFill>
                <a:latin typeface="News Gothic MT"/>
              </a:rPr>
              <a:t>By-the-book ITIL ‘implementations’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GB" sz="2400" dirty="0" smtClean="0">
                <a:solidFill>
                  <a:schemeClr val="accent1">
                    <a:lumMod val="75000"/>
                  </a:schemeClr>
                </a:solidFill>
                <a:latin typeface="News Gothic MT"/>
              </a:rPr>
              <a:t>Ideal world process documentation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GB" sz="2400" dirty="0" smtClean="0">
                <a:solidFill>
                  <a:schemeClr val="accent1">
                    <a:lumMod val="75000"/>
                  </a:schemeClr>
                </a:solidFill>
                <a:latin typeface="News Gothic MT"/>
              </a:rPr>
              <a:t>Expensive ‘Level 5’ maturity projects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GB" sz="2400" dirty="0" smtClean="0">
                <a:solidFill>
                  <a:schemeClr val="accent1">
                    <a:lumMod val="75000"/>
                  </a:schemeClr>
                </a:solidFill>
                <a:latin typeface="News Gothic MT"/>
              </a:rPr>
              <a:t>‘Watermelon’ SLAs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GB" sz="2400" dirty="0" smtClean="0">
                <a:solidFill>
                  <a:schemeClr val="accent1">
                    <a:lumMod val="75000"/>
                  </a:schemeClr>
                </a:solidFill>
                <a:latin typeface="News Gothic MT"/>
              </a:rPr>
              <a:t>CAB used as ‘Change Approval Board’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GB" sz="2400" dirty="0" smtClean="0">
                <a:solidFill>
                  <a:schemeClr val="accent1">
                    <a:lumMod val="75000"/>
                  </a:schemeClr>
                </a:solidFill>
                <a:latin typeface="News Gothic MT"/>
              </a:rPr>
              <a:t>Search for the silver bullet</a:t>
            </a:r>
            <a:endParaRPr lang="en-GB" sz="2400" dirty="0">
              <a:solidFill>
                <a:schemeClr val="accent1">
                  <a:lumMod val="75000"/>
                </a:schemeClr>
              </a:solidFill>
              <a:latin typeface="News Gothic M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-1" y="4715385"/>
            <a:ext cx="166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@kaimarkaru</a:t>
            </a:r>
            <a:endParaRPr lang="en-GB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66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55092"/>
            <a:ext cx="9144000" cy="0"/>
          </a:xfrm>
          <a:prstGeom prst="line">
            <a:avLst/>
          </a:prstGeom>
          <a:ln w="19050" cap="rnd" cmpd="sng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0"/>
            <a:ext cx="9128283" cy="655092"/>
          </a:xfrm>
          <a:prstGeom prst="rect">
            <a:avLst/>
          </a:prstGeom>
          <a:noFill/>
        </p:spPr>
        <p:txBody>
          <a:bodyPr wrap="square" lIns="216000" tIns="45717" rIns="91434" bIns="45717" rtlCol="0" anchor="ctr">
            <a:noAutofit/>
          </a:bodyPr>
          <a:lstStyle/>
          <a:p>
            <a:pPr defTabSz="457046"/>
            <a:r>
              <a:rPr lang="en-US" b="1" spc="300" dirty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CUSTOMER </a:t>
            </a:r>
            <a:r>
              <a:rPr lang="et-EE" b="1" spc="300" dirty="0" smtClean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AND USER </a:t>
            </a:r>
            <a:r>
              <a:rPr lang="en-US" b="1" spc="300" dirty="0" smtClean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VALUE</a:t>
            </a:r>
            <a:endParaRPr lang="en-US" b="1" spc="300" dirty="0">
              <a:solidFill>
                <a:prstClr val="white">
                  <a:lumMod val="65000"/>
                </a:prst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News Gothic M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83844" y="4127552"/>
            <a:ext cx="2044084" cy="604438"/>
            <a:chOff x="611560" y="1640164"/>
            <a:chExt cx="8020748" cy="2371746"/>
          </a:xfrm>
        </p:grpSpPr>
        <p:sp>
          <p:nvSpPr>
            <p:cNvPr id="6" name="Flowchart: Process 5"/>
            <p:cNvSpPr/>
            <p:nvPr/>
          </p:nvSpPr>
          <p:spPr>
            <a:xfrm>
              <a:off x="611560" y="1640164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2364719" y="1640164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Process 9"/>
            <p:cNvSpPr/>
            <p:nvPr/>
          </p:nvSpPr>
          <p:spPr>
            <a:xfrm>
              <a:off x="4117878" y="1640164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5871037" y="1640164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Process 11"/>
            <p:cNvSpPr/>
            <p:nvPr/>
          </p:nvSpPr>
          <p:spPr>
            <a:xfrm>
              <a:off x="7624196" y="1640164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Process 12"/>
            <p:cNvSpPr/>
            <p:nvPr/>
          </p:nvSpPr>
          <p:spPr>
            <a:xfrm>
              <a:off x="2364719" y="2610013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Process 13"/>
            <p:cNvSpPr/>
            <p:nvPr/>
          </p:nvSpPr>
          <p:spPr>
            <a:xfrm>
              <a:off x="4117878" y="2610013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/>
            <p:cNvCxnSpPr>
              <a:stCxn id="6" idx="3"/>
              <a:endCxn id="9" idx="1"/>
            </p:cNvCxnSpPr>
            <p:nvPr/>
          </p:nvCxnSpPr>
          <p:spPr>
            <a:xfrm>
              <a:off x="1619672" y="1856188"/>
              <a:ext cx="745047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9" idx="3"/>
              <a:endCxn id="10" idx="1"/>
            </p:cNvCxnSpPr>
            <p:nvPr/>
          </p:nvCxnSpPr>
          <p:spPr>
            <a:xfrm>
              <a:off x="3372831" y="1856188"/>
              <a:ext cx="745047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6" idx="2"/>
              <a:endCxn id="13" idx="1"/>
            </p:cNvCxnSpPr>
            <p:nvPr/>
          </p:nvCxnSpPr>
          <p:spPr>
            <a:xfrm rot="16200000" flipH="1">
              <a:off x="1363255" y="1824572"/>
              <a:ext cx="753825" cy="1249103"/>
            </a:xfrm>
            <a:prstGeom prst="bentConnector2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3" idx="3"/>
              <a:endCxn id="14" idx="1"/>
            </p:cNvCxnSpPr>
            <p:nvPr/>
          </p:nvCxnSpPr>
          <p:spPr>
            <a:xfrm>
              <a:off x="3372831" y="2826037"/>
              <a:ext cx="745047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9" name="Flowchart: Process 18"/>
            <p:cNvSpPr/>
            <p:nvPr/>
          </p:nvSpPr>
          <p:spPr>
            <a:xfrm>
              <a:off x="4117878" y="3579862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/>
            <p:cNvCxnSpPr>
              <a:stCxn id="14" idx="0"/>
              <a:endCxn id="10" idx="2"/>
            </p:cNvCxnSpPr>
            <p:nvPr/>
          </p:nvCxnSpPr>
          <p:spPr>
            <a:xfrm flipV="1">
              <a:off x="4621934" y="2072212"/>
              <a:ext cx="0" cy="537801"/>
            </a:xfrm>
            <a:prstGeom prst="line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4" idx="2"/>
              <a:endCxn id="19" idx="0"/>
            </p:cNvCxnSpPr>
            <p:nvPr/>
          </p:nvCxnSpPr>
          <p:spPr>
            <a:xfrm>
              <a:off x="4621934" y="3042061"/>
              <a:ext cx="0" cy="537801"/>
            </a:xfrm>
            <a:prstGeom prst="line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14" idx="3"/>
              <a:endCxn id="11" idx="2"/>
            </p:cNvCxnSpPr>
            <p:nvPr/>
          </p:nvCxnSpPr>
          <p:spPr>
            <a:xfrm flipV="1">
              <a:off x="5125990" y="2072212"/>
              <a:ext cx="1249103" cy="753825"/>
            </a:xfrm>
            <a:prstGeom prst="bentConnector2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1" idx="3"/>
              <a:endCxn id="12" idx="1"/>
            </p:cNvCxnSpPr>
            <p:nvPr/>
          </p:nvCxnSpPr>
          <p:spPr>
            <a:xfrm>
              <a:off x="6879149" y="1856188"/>
              <a:ext cx="745047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090404" y="4127552"/>
            <a:ext cx="2044084" cy="604438"/>
            <a:chOff x="611560" y="1640164"/>
            <a:chExt cx="8020748" cy="2371746"/>
          </a:xfrm>
        </p:grpSpPr>
        <p:sp>
          <p:nvSpPr>
            <p:cNvPr id="25" name="Flowchart: Process 24"/>
            <p:cNvSpPr/>
            <p:nvPr/>
          </p:nvSpPr>
          <p:spPr>
            <a:xfrm>
              <a:off x="611560" y="1640164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lowchart: Process 25"/>
            <p:cNvSpPr/>
            <p:nvPr/>
          </p:nvSpPr>
          <p:spPr>
            <a:xfrm>
              <a:off x="2364719" y="1640164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lowchart: Process 26"/>
            <p:cNvSpPr/>
            <p:nvPr/>
          </p:nvSpPr>
          <p:spPr>
            <a:xfrm>
              <a:off x="4117878" y="1640164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lowchart: Process 27"/>
            <p:cNvSpPr/>
            <p:nvPr/>
          </p:nvSpPr>
          <p:spPr>
            <a:xfrm>
              <a:off x="5871037" y="1640164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lowchart: Process 28"/>
            <p:cNvSpPr/>
            <p:nvPr/>
          </p:nvSpPr>
          <p:spPr>
            <a:xfrm>
              <a:off x="7624196" y="1640164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lowchart: Process 29"/>
            <p:cNvSpPr/>
            <p:nvPr/>
          </p:nvSpPr>
          <p:spPr>
            <a:xfrm>
              <a:off x="2364719" y="2610013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lowchart: Process 30"/>
            <p:cNvSpPr/>
            <p:nvPr/>
          </p:nvSpPr>
          <p:spPr>
            <a:xfrm>
              <a:off x="4117878" y="2610013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Straight Connector 31"/>
            <p:cNvCxnSpPr>
              <a:stCxn id="25" idx="3"/>
              <a:endCxn id="26" idx="1"/>
            </p:cNvCxnSpPr>
            <p:nvPr/>
          </p:nvCxnSpPr>
          <p:spPr>
            <a:xfrm>
              <a:off x="1619672" y="1856188"/>
              <a:ext cx="745047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6" idx="3"/>
              <a:endCxn id="27" idx="1"/>
            </p:cNvCxnSpPr>
            <p:nvPr/>
          </p:nvCxnSpPr>
          <p:spPr>
            <a:xfrm>
              <a:off x="3372831" y="1856188"/>
              <a:ext cx="745047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25" idx="2"/>
              <a:endCxn id="30" idx="1"/>
            </p:cNvCxnSpPr>
            <p:nvPr/>
          </p:nvCxnSpPr>
          <p:spPr>
            <a:xfrm rot="16200000" flipH="1">
              <a:off x="1363255" y="1824572"/>
              <a:ext cx="753825" cy="1249103"/>
            </a:xfrm>
            <a:prstGeom prst="bentConnector2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0" idx="3"/>
              <a:endCxn id="31" idx="1"/>
            </p:cNvCxnSpPr>
            <p:nvPr/>
          </p:nvCxnSpPr>
          <p:spPr>
            <a:xfrm>
              <a:off x="3372831" y="2826037"/>
              <a:ext cx="745047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6" name="Flowchart: Process 35"/>
            <p:cNvSpPr/>
            <p:nvPr/>
          </p:nvSpPr>
          <p:spPr>
            <a:xfrm>
              <a:off x="4117878" y="3579862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6"/>
            <p:cNvCxnSpPr>
              <a:stCxn id="31" idx="0"/>
              <a:endCxn id="27" idx="2"/>
            </p:cNvCxnSpPr>
            <p:nvPr/>
          </p:nvCxnSpPr>
          <p:spPr>
            <a:xfrm flipV="1">
              <a:off x="4621934" y="2072212"/>
              <a:ext cx="0" cy="537801"/>
            </a:xfrm>
            <a:prstGeom prst="line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1" idx="2"/>
              <a:endCxn id="36" idx="0"/>
            </p:cNvCxnSpPr>
            <p:nvPr/>
          </p:nvCxnSpPr>
          <p:spPr>
            <a:xfrm>
              <a:off x="4621934" y="3042061"/>
              <a:ext cx="0" cy="537801"/>
            </a:xfrm>
            <a:prstGeom prst="line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31" idx="3"/>
              <a:endCxn id="28" idx="2"/>
            </p:cNvCxnSpPr>
            <p:nvPr/>
          </p:nvCxnSpPr>
          <p:spPr>
            <a:xfrm flipV="1">
              <a:off x="5125990" y="2072212"/>
              <a:ext cx="1249103" cy="753825"/>
            </a:xfrm>
            <a:prstGeom prst="bentConnector2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3"/>
              <a:endCxn id="29" idx="1"/>
            </p:cNvCxnSpPr>
            <p:nvPr/>
          </p:nvCxnSpPr>
          <p:spPr>
            <a:xfrm>
              <a:off x="6879149" y="1856188"/>
              <a:ext cx="745047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80564" y="3032542"/>
            <a:ext cx="2044084" cy="604438"/>
            <a:chOff x="611560" y="1640164"/>
            <a:chExt cx="8020748" cy="2371746"/>
          </a:xfrm>
        </p:grpSpPr>
        <p:sp>
          <p:nvSpPr>
            <p:cNvPr id="42" name="Flowchart: Process 41"/>
            <p:cNvSpPr/>
            <p:nvPr/>
          </p:nvSpPr>
          <p:spPr>
            <a:xfrm>
              <a:off x="611560" y="1640164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lowchart: Process 42"/>
            <p:cNvSpPr/>
            <p:nvPr/>
          </p:nvSpPr>
          <p:spPr>
            <a:xfrm>
              <a:off x="2364719" y="1640164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lowchart: Process 43"/>
            <p:cNvSpPr/>
            <p:nvPr/>
          </p:nvSpPr>
          <p:spPr>
            <a:xfrm>
              <a:off x="4117878" y="1640164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lowchart: Process 44"/>
            <p:cNvSpPr/>
            <p:nvPr/>
          </p:nvSpPr>
          <p:spPr>
            <a:xfrm>
              <a:off x="5871037" y="1640164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lowchart: Process 46"/>
            <p:cNvSpPr/>
            <p:nvPr/>
          </p:nvSpPr>
          <p:spPr>
            <a:xfrm>
              <a:off x="7624196" y="1640164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lowchart: Process 47"/>
            <p:cNvSpPr/>
            <p:nvPr/>
          </p:nvSpPr>
          <p:spPr>
            <a:xfrm>
              <a:off x="2364719" y="2610013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lowchart: Process 48"/>
            <p:cNvSpPr/>
            <p:nvPr/>
          </p:nvSpPr>
          <p:spPr>
            <a:xfrm>
              <a:off x="4117878" y="2610013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Connector 49"/>
            <p:cNvCxnSpPr>
              <a:stCxn id="42" idx="3"/>
              <a:endCxn id="43" idx="1"/>
            </p:cNvCxnSpPr>
            <p:nvPr/>
          </p:nvCxnSpPr>
          <p:spPr>
            <a:xfrm>
              <a:off x="1619672" y="1856188"/>
              <a:ext cx="745047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3" idx="3"/>
              <a:endCxn id="44" idx="1"/>
            </p:cNvCxnSpPr>
            <p:nvPr/>
          </p:nvCxnSpPr>
          <p:spPr>
            <a:xfrm>
              <a:off x="3372831" y="1856188"/>
              <a:ext cx="745047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42" idx="2"/>
              <a:endCxn id="48" idx="1"/>
            </p:cNvCxnSpPr>
            <p:nvPr/>
          </p:nvCxnSpPr>
          <p:spPr>
            <a:xfrm rot="16200000" flipH="1">
              <a:off x="1363255" y="1824572"/>
              <a:ext cx="753825" cy="1249103"/>
            </a:xfrm>
            <a:prstGeom prst="bentConnector2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8" idx="3"/>
              <a:endCxn id="49" idx="1"/>
            </p:cNvCxnSpPr>
            <p:nvPr/>
          </p:nvCxnSpPr>
          <p:spPr>
            <a:xfrm>
              <a:off x="3372831" y="2826037"/>
              <a:ext cx="745047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4" name="Flowchart: Process 53"/>
            <p:cNvSpPr/>
            <p:nvPr/>
          </p:nvSpPr>
          <p:spPr>
            <a:xfrm>
              <a:off x="4117878" y="3579862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/>
            <p:cNvCxnSpPr>
              <a:stCxn id="49" idx="0"/>
              <a:endCxn id="44" idx="2"/>
            </p:cNvCxnSpPr>
            <p:nvPr/>
          </p:nvCxnSpPr>
          <p:spPr>
            <a:xfrm flipV="1">
              <a:off x="4621934" y="2072212"/>
              <a:ext cx="0" cy="537801"/>
            </a:xfrm>
            <a:prstGeom prst="line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9" idx="2"/>
              <a:endCxn id="54" idx="0"/>
            </p:cNvCxnSpPr>
            <p:nvPr/>
          </p:nvCxnSpPr>
          <p:spPr>
            <a:xfrm>
              <a:off x="4621934" y="3042061"/>
              <a:ext cx="0" cy="537801"/>
            </a:xfrm>
            <a:prstGeom prst="line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49" idx="3"/>
              <a:endCxn id="45" idx="2"/>
            </p:cNvCxnSpPr>
            <p:nvPr/>
          </p:nvCxnSpPr>
          <p:spPr>
            <a:xfrm flipV="1">
              <a:off x="5125990" y="2072212"/>
              <a:ext cx="1249103" cy="753825"/>
            </a:xfrm>
            <a:prstGeom prst="bentConnector2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5" idx="3"/>
              <a:endCxn id="47" idx="1"/>
            </p:cNvCxnSpPr>
            <p:nvPr/>
          </p:nvCxnSpPr>
          <p:spPr>
            <a:xfrm>
              <a:off x="6879149" y="1856188"/>
              <a:ext cx="745047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3587124" y="3032542"/>
            <a:ext cx="2044084" cy="604438"/>
            <a:chOff x="611560" y="1640164"/>
            <a:chExt cx="8020748" cy="2371746"/>
          </a:xfrm>
        </p:grpSpPr>
        <p:sp>
          <p:nvSpPr>
            <p:cNvPr id="60" name="Flowchart: Process 59"/>
            <p:cNvSpPr/>
            <p:nvPr/>
          </p:nvSpPr>
          <p:spPr>
            <a:xfrm>
              <a:off x="611560" y="1640164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lowchart: Process 60"/>
            <p:cNvSpPr/>
            <p:nvPr/>
          </p:nvSpPr>
          <p:spPr>
            <a:xfrm>
              <a:off x="2364719" y="1640164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lowchart: Process 61"/>
            <p:cNvSpPr/>
            <p:nvPr/>
          </p:nvSpPr>
          <p:spPr>
            <a:xfrm>
              <a:off x="4117878" y="1640164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lowchart: Process 62"/>
            <p:cNvSpPr/>
            <p:nvPr/>
          </p:nvSpPr>
          <p:spPr>
            <a:xfrm>
              <a:off x="5871037" y="1640164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Flowchart: Process 63"/>
            <p:cNvSpPr/>
            <p:nvPr/>
          </p:nvSpPr>
          <p:spPr>
            <a:xfrm>
              <a:off x="7624196" y="1640164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Flowchart: Process 64"/>
            <p:cNvSpPr/>
            <p:nvPr/>
          </p:nvSpPr>
          <p:spPr>
            <a:xfrm>
              <a:off x="2364719" y="2610013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Flowchart: Process 65"/>
            <p:cNvSpPr/>
            <p:nvPr/>
          </p:nvSpPr>
          <p:spPr>
            <a:xfrm>
              <a:off x="4117878" y="2610013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Connector 66"/>
            <p:cNvCxnSpPr>
              <a:stCxn id="60" idx="3"/>
              <a:endCxn id="61" idx="1"/>
            </p:cNvCxnSpPr>
            <p:nvPr/>
          </p:nvCxnSpPr>
          <p:spPr>
            <a:xfrm>
              <a:off x="1619672" y="1856188"/>
              <a:ext cx="745047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1" idx="3"/>
              <a:endCxn id="62" idx="1"/>
            </p:cNvCxnSpPr>
            <p:nvPr/>
          </p:nvCxnSpPr>
          <p:spPr>
            <a:xfrm>
              <a:off x="3372831" y="1856188"/>
              <a:ext cx="745047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>
              <a:stCxn id="60" idx="2"/>
              <a:endCxn id="65" idx="1"/>
            </p:cNvCxnSpPr>
            <p:nvPr/>
          </p:nvCxnSpPr>
          <p:spPr>
            <a:xfrm rot="16200000" flipH="1">
              <a:off x="1363255" y="1824572"/>
              <a:ext cx="753825" cy="1249103"/>
            </a:xfrm>
            <a:prstGeom prst="bentConnector2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5" idx="3"/>
              <a:endCxn id="66" idx="1"/>
            </p:cNvCxnSpPr>
            <p:nvPr/>
          </p:nvCxnSpPr>
          <p:spPr>
            <a:xfrm>
              <a:off x="3372831" y="2826037"/>
              <a:ext cx="745047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71" name="Flowchart: Process 70"/>
            <p:cNvSpPr/>
            <p:nvPr/>
          </p:nvSpPr>
          <p:spPr>
            <a:xfrm>
              <a:off x="4117878" y="3579862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2" name="Straight Connector 71"/>
            <p:cNvCxnSpPr>
              <a:stCxn id="66" idx="0"/>
              <a:endCxn id="62" idx="2"/>
            </p:cNvCxnSpPr>
            <p:nvPr/>
          </p:nvCxnSpPr>
          <p:spPr>
            <a:xfrm flipV="1">
              <a:off x="4621934" y="2072212"/>
              <a:ext cx="0" cy="537801"/>
            </a:xfrm>
            <a:prstGeom prst="line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6" idx="2"/>
              <a:endCxn id="71" idx="0"/>
            </p:cNvCxnSpPr>
            <p:nvPr/>
          </p:nvCxnSpPr>
          <p:spPr>
            <a:xfrm>
              <a:off x="4621934" y="3042061"/>
              <a:ext cx="0" cy="537801"/>
            </a:xfrm>
            <a:prstGeom prst="line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4" name="Elbow Connector 73"/>
            <p:cNvCxnSpPr>
              <a:stCxn id="66" idx="3"/>
              <a:endCxn id="63" idx="2"/>
            </p:cNvCxnSpPr>
            <p:nvPr/>
          </p:nvCxnSpPr>
          <p:spPr>
            <a:xfrm flipV="1">
              <a:off x="5125990" y="2072212"/>
              <a:ext cx="1249103" cy="753825"/>
            </a:xfrm>
            <a:prstGeom prst="bentConnector2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63" idx="3"/>
              <a:endCxn id="64" idx="1"/>
            </p:cNvCxnSpPr>
            <p:nvPr/>
          </p:nvCxnSpPr>
          <p:spPr>
            <a:xfrm>
              <a:off x="6879149" y="1856188"/>
              <a:ext cx="745047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6593685" y="3032542"/>
            <a:ext cx="2044084" cy="604438"/>
            <a:chOff x="611560" y="1640164"/>
            <a:chExt cx="8020748" cy="2371746"/>
          </a:xfrm>
        </p:grpSpPr>
        <p:sp>
          <p:nvSpPr>
            <p:cNvPr id="77" name="Flowchart: Process 76"/>
            <p:cNvSpPr/>
            <p:nvPr/>
          </p:nvSpPr>
          <p:spPr>
            <a:xfrm>
              <a:off x="611560" y="1640164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lowchart: Process 77"/>
            <p:cNvSpPr/>
            <p:nvPr/>
          </p:nvSpPr>
          <p:spPr>
            <a:xfrm>
              <a:off x="2364719" y="1640164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Flowchart: Process 78"/>
            <p:cNvSpPr/>
            <p:nvPr/>
          </p:nvSpPr>
          <p:spPr>
            <a:xfrm>
              <a:off x="4117878" y="1640164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lowchart: Process 79"/>
            <p:cNvSpPr/>
            <p:nvPr/>
          </p:nvSpPr>
          <p:spPr>
            <a:xfrm>
              <a:off x="5871037" y="1640164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lowchart: Process 80"/>
            <p:cNvSpPr/>
            <p:nvPr/>
          </p:nvSpPr>
          <p:spPr>
            <a:xfrm>
              <a:off x="7624196" y="1640164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Flowchart: Process 81"/>
            <p:cNvSpPr/>
            <p:nvPr/>
          </p:nvSpPr>
          <p:spPr>
            <a:xfrm>
              <a:off x="2364719" y="2610013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Flowchart: Process 82"/>
            <p:cNvSpPr/>
            <p:nvPr/>
          </p:nvSpPr>
          <p:spPr>
            <a:xfrm>
              <a:off x="4117878" y="2610013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/>
            <p:cNvCxnSpPr>
              <a:stCxn id="77" idx="3"/>
              <a:endCxn id="78" idx="1"/>
            </p:cNvCxnSpPr>
            <p:nvPr/>
          </p:nvCxnSpPr>
          <p:spPr>
            <a:xfrm>
              <a:off x="1619672" y="1856188"/>
              <a:ext cx="745047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78" idx="3"/>
              <a:endCxn id="79" idx="1"/>
            </p:cNvCxnSpPr>
            <p:nvPr/>
          </p:nvCxnSpPr>
          <p:spPr>
            <a:xfrm>
              <a:off x="3372831" y="1856188"/>
              <a:ext cx="745047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6" name="Elbow Connector 85"/>
            <p:cNvCxnSpPr>
              <a:stCxn id="77" idx="2"/>
              <a:endCxn id="82" idx="1"/>
            </p:cNvCxnSpPr>
            <p:nvPr/>
          </p:nvCxnSpPr>
          <p:spPr>
            <a:xfrm rot="16200000" flipH="1">
              <a:off x="1363255" y="1824572"/>
              <a:ext cx="753825" cy="1249103"/>
            </a:xfrm>
            <a:prstGeom prst="bentConnector2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82" idx="3"/>
              <a:endCxn id="83" idx="1"/>
            </p:cNvCxnSpPr>
            <p:nvPr/>
          </p:nvCxnSpPr>
          <p:spPr>
            <a:xfrm>
              <a:off x="3372831" y="2826037"/>
              <a:ext cx="745047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88" name="Flowchart: Process 87"/>
            <p:cNvSpPr/>
            <p:nvPr/>
          </p:nvSpPr>
          <p:spPr>
            <a:xfrm>
              <a:off x="4117878" y="3579862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9" name="Straight Connector 88"/>
            <p:cNvCxnSpPr>
              <a:stCxn id="83" idx="0"/>
              <a:endCxn id="79" idx="2"/>
            </p:cNvCxnSpPr>
            <p:nvPr/>
          </p:nvCxnSpPr>
          <p:spPr>
            <a:xfrm flipV="1">
              <a:off x="4621934" y="2072212"/>
              <a:ext cx="0" cy="537801"/>
            </a:xfrm>
            <a:prstGeom prst="line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83" idx="2"/>
              <a:endCxn id="88" idx="0"/>
            </p:cNvCxnSpPr>
            <p:nvPr/>
          </p:nvCxnSpPr>
          <p:spPr>
            <a:xfrm>
              <a:off x="4621934" y="3042061"/>
              <a:ext cx="0" cy="537801"/>
            </a:xfrm>
            <a:prstGeom prst="line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1" name="Elbow Connector 90"/>
            <p:cNvCxnSpPr>
              <a:stCxn id="83" idx="3"/>
              <a:endCxn id="80" idx="2"/>
            </p:cNvCxnSpPr>
            <p:nvPr/>
          </p:nvCxnSpPr>
          <p:spPr>
            <a:xfrm flipV="1">
              <a:off x="5125990" y="2072212"/>
              <a:ext cx="1249103" cy="753825"/>
            </a:xfrm>
            <a:prstGeom prst="bentConnector2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0" idx="3"/>
              <a:endCxn id="81" idx="1"/>
            </p:cNvCxnSpPr>
            <p:nvPr/>
          </p:nvCxnSpPr>
          <p:spPr>
            <a:xfrm>
              <a:off x="6879149" y="1856188"/>
              <a:ext cx="745047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93" name="Picture 92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96" y="859145"/>
            <a:ext cx="720000" cy="7200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859145"/>
            <a:ext cx="720000" cy="720000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-1" y="4715385"/>
            <a:ext cx="166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Trebuchet MS" panose="020B0603020202020204" pitchFamily="34" charset="0"/>
              </a:rPr>
              <a:t>@kaimarkaru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87111" y="1752367"/>
            <a:ext cx="8114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sz="8000" b="1" dirty="0">
                <a:solidFill>
                  <a:schemeClr val="accent2">
                    <a:lumMod val="75000"/>
                  </a:schemeClr>
                </a:solidFill>
                <a:latin typeface="News Gothic MT"/>
              </a:rPr>
              <a:t>?</a:t>
            </a:r>
            <a:endParaRPr lang="en-GB" sz="8000" b="1" dirty="0">
              <a:solidFill>
                <a:schemeClr val="accent2">
                  <a:lumMod val="75000"/>
                </a:schemeClr>
              </a:solidFill>
              <a:latin typeface="News Gothic MT"/>
            </a:endParaRPr>
          </a:p>
        </p:txBody>
      </p:sp>
      <p:cxnSp>
        <p:nvCxnSpPr>
          <p:cNvPr id="97" name="Straight Arrow Connector 96"/>
          <p:cNvCxnSpPr>
            <a:stCxn id="3" idx="3"/>
            <a:endCxn id="93" idx="2"/>
          </p:cNvCxnSpPr>
          <p:nvPr/>
        </p:nvCxnSpPr>
        <p:spPr>
          <a:xfrm flipV="1">
            <a:off x="4898552" y="1579145"/>
            <a:ext cx="1977744" cy="83494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" idx="1"/>
            <a:endCxn id="94" idx="2"/>
          </p:cNvCxnSpPr>
          <p:nvPr/>
        </p:nvCxnSpPr>
        <p:spPr>
          <a:xfrm flipH="1" flipV="1">
            <a:off x="2051680" y="1579145"/>
            <a:ext cx="2035431" cy="83494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41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55092"/>
            <a:ext cx="9144000" cy="0"/>
          </a:xfrm>
          <a:prstGeom prst="line">
            <a:avLst/>
          </a:prstGeom>
          <a:ln w="19050" cap="rnd" cmpd="sng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0" y="0"/>
            <a:ext cx="9128283" cy="655092"/>
          </a:xfrm>
          <a:prstGeom prst="rect">
            <a:avLst/>
          </a:prstGeom>
          <a:noFill/>
        </p:spPr>
        <p:txBody>
          <a:bodyPr wrap="square" lIns="216000" tIns="45717" rIns="91434" bIns="45717" rtlCol="0" anchor="ctr">
            <a:noAutofit/>
          </a:bodyPr>
          <a:lstStyle/>
          <a:p>
            <a:pPr defTabSz="457046"/>
            <a:r>
              <a:rPr lang="et-EE" b="1" spc="300" dirty="0" smtClean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THINKING IN SERVICES</a:t>
            </a:r>
            <a:endParaRPr lang="en-US" b="1" spc="300" dirty="0">
              <a:solidFill>
                <a:prstClr val="white">
                  <a:lumMod val="65000"/>
                </a:prst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News Gothic M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0" y="1484350"/>
            <a:ext cx="9144000" cy="1951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News Gothic MT"/>
              </a:rPr>
              <a:t>„A means of deliv</a:t>
            </a:r>
            <a:r>
              <a:rPr lang="en-US" sz="2800" dirty="0">
                <a:solidFill>
                  <a:schemeClr val="tx2"/>
                </a:solidFill>
                <a:latin typeface="News Gothic MT"/>
              </a:rPr>
              <a:t>ering </a:t>
            </a:r>
            <a:r>
              <a:rPr lang="en-US" sz="2800" dirty="0">
                <a:solidFill>
                  <a:schemeClr val="accent2"/>
                </a:solidFill>
                <a:latin typeface="News Gothic MT"/>
              </a:rPr>
              <a:t>value</a:t>
            </a:r>
            <a:r>
              <a:rPr lang="en-US" sz="2800" dirty="0">
                <a:solidFill>
                  <a:schemeClr val="tx2"/>
                </a:solidFill>
                <a:latin typeface="News Gothic MT"/>
              </a:rPr>
              <a:t>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News Gothic MT"/>
              </a:rPr>
              <a:t>to</a:t>
            </a:r>
            <a:r>
              <a:rPr lang="en-US" sz="2800" dirty="0">
                <a:solidFill>
                  <a:schemeClr val="tx2"/>
                </a:solidFill>
                <a:latin typeface="News Gothic MT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News Gothic MT"/>
              </a:rPr>
              <a:t>customers</a:t>
            </a:r>
            <a:r>
              <a:rPr lang="en-US" sz="2800" dirty="0">
                <a:solidFill>
                  <a:schemeClr val="tx2"/>
                </a:solidFill>
                <a:latin typeface="News Gothic MT"/>
              </a:rPr>
              <a:t>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News Gothic MT"/>
              </a:rPr>
              <a:t>by facilitating </a:t>
            </a:r>
            <a:r>
              <a:rPr lang="en-US" sz="2800" dirty="0">
                <a:solidFill>
                  <a:schemeClr val="accent2"/>
                </a:solidFill>
                <a:latin typeface="News Gothic MT"/>
              </a:rPr>
              <a:t>outcomes</a:t>
            </a:r>
            <a:r>
              <a:rPr lang="en-US" sz="2800" dirty="0">
                <a:solidFill>
                  <a:schemeClr val="tx2"/>
                </a:solidFill>
                <a:latin typeface="News Gothic MT"/>
              </a:rPr>
              <a:t>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News Gothic MT"/>
              </a:rPr>
              <a:t>customers want to achieve without the ownership of specific </a:t>
            </a:r>
            <a:r>
              <a:rPr lang="en-US" sz="2800" dirty="0">
                <a:solidFill>
                  <a:schemeClr val="accent2"/>
                </a:solidFill>
                <a:latin typeface="News Gothic MT"/>
              </a:rPr>
              <a:t>costs</a:t>
            </a:r>
            <a:r>
              <a:rPr lang="en-US" sz="2800" dirty="0">
                <a:solidFill>
                  <a:schemeClr val="tx2"/>
                </a:solidFill>
                <a:latin typeface="News Gothic MT"/>
              </a:rPr>
              <a:t>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News Gothic MT"/>
              </a:rPr>
              <a:t>and</a:t>
            </a:r>
            <a:r>
              <a:rPr lang="en-US" sz="2800" dirty="0">
                <a:solidFill>
                  <a:schemeClr val="tx2"/>
                </a:solidFill>
                <a:latin typeface="News Gothic MT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News Gothic MT"/>
              </a:rPr>
              <a:t>risks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News Gothic MT"/>
              </a:rPr>
              <a:t>.“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4715385"/>
            <a:ext cx="166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Trebuchet MS" panose="020B0603020202020204" pitchFamily="34" charset="0"/>
              </a:rPr>
              <a:t>@kaimarkaru</a:t>
            </a:r>
          </a:p>
        </p:txBody>
      </p:sp>
    </p:spTree>
    <p:extLst>
      <p:ext uri="{BB962C8B-B14F-4D97-AF65-F5344CB8AC3E}">
        <p14:creationId xmlns:p14="http://schemas.microsoft.com/office/powerpoint/2010/main" val="238476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Box 172"/>
          <p:cNvSpPr txBox="1"/>
          <p:nvPr/>
        </p:nvSpPr>
        <p:spPr>
          <a:xfrm>
            <a:off x="0" y="0"/>
            <a:ext cx="9128283" cy="655092"/>
          </a:xfrm>
          <a:prstGeom prst="rect">
            <a:avLst/>
          </a:prstGeom>
          <a:noFill/>
        </p:spPr>
        <p:txBody>
          <a:bodyPr wrap="square" lIns="216000" tIns="45717" rIns="91434" bIns="45717" rtlCol="0" anchor="ctr">
            <a:noAutofit/>
          </a:bodyPr>
          <a:lstStyle/>
          <a:p>
            <a:pPr defTabSz="457046"/>
            <a:r>
              <a:rPr lang="en-GB" b="1" spc="300" dirty="0" smtClean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THE FLOW OF SERVICE MANAGEMENT</a:t>
            </a:r>
            <a:endParaRPr lang="en-GB" b="1" spc="300" dirty="0">
              <a:solidFill>
                <a:prstClr val="white">
                  <a:lumMod val="65000"/>
                </a:prst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News Gothic MT"/>
            </a:endParaRPr>
          </a:p>
        </p:txBody>
      </p:sp>
      <p:pic>
        <p:nvPicPr>
          <p:cNvPr id="44" name="Picture 6" descr="http://greenpages.com/wp-content/uploads/Life-Cycle-Phases-IT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66759"/>
            <a:ext cx="4137239" cy="413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4881583" y="666759"/>
            <a:ext cx="3866881" cy="3426039"/>
          </a:xfrm>
          <a:prstGeom prst="rect">
            <a:avLst/>
          </a:prstGeom>
        </p:spPr>
        <p:txBody>
          <a:bodyPr wrap="square" lIns="72000" tIns="72000" rIns="72000" bIns="72000" anchor="ctr">
            <a:noAutofit/>
          </a:bodyPr>
          <a:lstStyle/>
          <a:p>
            <a:pPr marL="285750" indent="-285750" algn="just"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GB" sz="1600" b="1" dirty="0" smtClean="0">
                <a:solidFill>
                  <a:schemeClr val="accent1">
                    <a:lumMod val="75000"/>
                  </a:schemeClr>
                </a:solidFill>
                <a:latin typeface="News Gothic MT"/>
              </a:rPr>
              <a:t>Strategy</a:t>
            </a:r>
            <a:r>
              <a:rPr lang="en-GB" sz="1600" dirty="0" smtClean="0">
                <a:solidFill>
                  <a:schemeClr val="accent1">
                    <a:lumMod val="75000"/>
                  </a:schemeClr>
                </a:solidFill>
                <a:latin typeface="News Gothic MT"/>
              </a:rPr>
              <a:t>: who are the customers and what services they require to solve their problems</a:t>
            </a:r>
          </a:p>
          <a:p>
            <a:pPr marL="285750" indent="-285750" algn="just">
              <a:buClr>
                <a:srgbClr val="C00000"/>
              </a:buClr>
              <a:buFont typeface="Calibri" panose="020F0502020204030204" pitchFamily="34" charset="0"/>
              <a:buChar char="»"/>
            </a:pPr>
            <a:endParaRPr lang="en-GB" sz="1600" dirty="0" smtClean="0">
              <a:solidFill>
                <a:schemeClr val="accent1">
                  <a:lumMod val="75000"/>
                </a:schemeClr>
              </a:solidFill>
              <a:latin typeface="News Gothic MT"/>
            </a:endParaRPr>
          </a:p>
          <a:p>
            <a:pPr marL="285750" indent="-285750" algn="just"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GB" sz="1600" b="1" dirty="0" smtClean="0">
                <a:solidFill>
                  <a:schemeClr val="accent1">
                    <a:lumMod val="75000"/>
                  </a:schemeClr>
                </a:solidFill>
                <a:latin typeface="News Gothic MT"/>
              </a:rPr>
              <a:t>Design</a:t>
            </a:r>
            <a:r>
              <a:rPr lang="en-GB" sz="1600" dirty="0" smtClean="0">
                <a:solidFill>
                  <a:schemeClr val="accent1">
                    <a:lumMod val="75000"/>
                  </a:schemeClr>
                </a:solidFill>
                <a:latin typeface="News Gothic MT"/>
              </a:rPr>
              <a:t>: how should the services look and feel like, and what capabilities are needed to provide them</a:t>
            </a:r>
          </a:p>
          <a:p>
            <a:pPr marL="285750" indent="-285750" algn="just">
              <a:buClr>
                <a:srgbClr val="C00000"/>
              </a:buClr>
              <a:buFont typeface="Calibri" panose="020F0502020204030204" pitchFamily="34" charset="0"/>
              <a:buChar char="»"/>
            </a:pPr>
            <a:endParaRPr lang="en-GB" sz="1600" dirty="0" smtClean="0">
              <a:solidFill>
                <a:schemeClr val="accent1">
                  <a:lumMod val="75000"/>
                </a:schemeClr>
              </a:solidFill>
              <a:latin typeface="News Gothic MT"/>
            </a:endParaRPr>
          </a:p>
          <a:p>
            <a:pPr marL="285750" indent="-285750" algn="just"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GB" sz="1600" b="1" dirty="0" smtClean="0">
                <a:solidFill>
                  <a:schemeClr val="accent1">
                    <a:lumMod val="75000"/>
                  </a:schemeClr>
                </a:solidFill>
                <a:latin typeface="News Gothic MT"/>
              </a:rPr>
              <a:t>Transition</a:t>
            </a:r>
            <a:r>
              <a:rPr lang="en-GB" sz="1600" dirty="0" smtClean="0">
                <a:solidFill>
                  <a:schemeClr val="accent1">
                    <a:lumMod val="75000"/>
                  </a:schemeClr>
                </a:solidFill>
                <a:latin typeface="News Gothic MT"/>
              </a:rPr>
              <a:t>: how to develop, test, integrate, and release services</a:t>
            </a:r>
          </a:p>
          <a:p>
            <a:pPr marL="285750" indent="-285750" algn="just">
              <a:buClr>
                <a:srgbClr val="C00000"/>
              </a:buClr>
              <a:buFont typeface="Calibri" panose="020F0502020204030204" pitchFamily="34" charset="0"/>
              <a:buChar char="»"/>
            </a:pPr>
            <a:endParaRPr lang="en-GB" sz="1600" dirty="0" smtClean="0">
              <a:solidFill>
                <a:schemeClr val="accent1">
                  <a:lumMod val="75000"/>
                </a:schemeClr>
              </a:solidFill>
              <a:latin typeface="News Gothic MT"/>
            </a:endParaRPr>
          </a:p>
          <a:p>
            <a:pPr marL="285750" indent="-285750" algn="just"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GB" sz="1600" b="1" dirty="0" smtClean="0">
                <a:solidFill>
                  <a:schemeClr val="accent1">
                    <a:lumMod val="75000"/>
                  </a:schemeClr>
                </a:solidFill>
                <a:latin typeface="News Gothic MT"/>
              </a:rPr>
              <a:t>Operation</a:t>
            </a:r>
            <a:r>
              <a:rPr lang="en-GB" sz="1600" dirty="0" smtClean="0">
                <a:solidFill>
                  <a:schemeClr val="accent1">
                    <a:lumMod val="75000"/>
                  </a:schemeClr>
                </a:solidFill>
                <a:latin typeface="News Gothic MT"/>
              </a:rPr>
              <a:t>: how to support live services, and how to provide a great customer and user experience</a:t>
            </a:r>
            <a:endParaRPr lang="en-GB" sz="1600" dirty="0">
              <a:solidFill>
                <a:schemeClr val="accent1">
                  <a:lumMod val="75000"/>
                </a:schemeClr>
              </a:solidFill>
              <a:latin typeface="News Gothic M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-1" y="4715385"/>
            <a:ext cx="166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@kaimarkaru</a:t>
            </a:r>
            <a:endParaRPr lang="en-GB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39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21746</TotalTime>
  <Words>586</Words>
  <Application>Microsoft Office PowerPoint</Application>
  <PresentationFormat>On-screen Show (16:9)</PresentationFormat>
  <Paragraphs>167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1_Office Theme</vt:lpstr>
      <vt:lpstr>Custom Design</vt:lpstr>
      <vt:lpstr>5_Custom Design</vt:lpstr>
      <vt:lpstr>3_Custom Design</vt:lpstr>
      <vt:lpstr>4_Custom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Kaimar Karu</dc:creator>
  <cp:lastModifiedBy>Kaimar Karu</cp:lastModifiedBy>
  <cp:revision>129</cp:revision>
  <dcterms:created xsi:type="dcterms:W3CDTF">2015-09-18T15:03:55Z</dcterms:created>
  <dcterms:modified xsi:type="dcterms:W3CDTF">2017-06-04T12:15:14Z</dcterms:modified>
</cp:coreProperties>
</file>