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56" r:id="rId2"/>
    <p:sldId id="264" r:id="rId3"/>
    <p:sldId id="318" r:id="rId4"/>
    <p:sldId id="319" r:id="rId5"/>
    <p:sldId id="317" r:id="rId6"/>
    <p:sldId id="265" r:id="rId7"/>
    <p:sldId id="266" r:id="rId8"/>
    <p:sldId id="268" r:id="rId9"/>
    <p:sldId id="270" r:id="rId10"/>
    <p:sldId id="311" r:id="rId11"/>
    <p:sldId id="269" r:id="rId12"/>
    <p:sldId id="267" r:id="rId13"/>
    <p:sldId id="315" r:id="rId14"/>
    <p:sldId id="316" r:id="rId15"/>
    <p:sldId id="271" r:id="rId16"/>
    <p:sldId id="312" r:id="rId17"/>
    <p:sldId id="279" r:id="rId18"/>
    <p:sldId id="281" r:id="rId19"/>
    <p:sldId id="280" r:id="rId20"/>
    <p:sldId id="282" r:id="rId21"/>
    <p:sldId id="313" r:id="rId22"/>
    <p:sldId id="283" r:id="rId23"/>
    <p:sldId id="284" r:id="rId24"/>
    <p:sldId id="285" r:id="rId25"/>
    <p:sldId id="308" r:id="rId26"/>
    <p:sldId id="309" r:id="rId27"/>
    <p:sldId id="314" r:id="rId28"/>
    <p:sldId id="310" r:id="rId29"/>
    <p:sldId id="26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Rogers"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B266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1"/>
    <p:restoredTop sz="86321"/>
  </p:normalViewPr>
  <p:slideViewPr>
    <p:cSldViewPr snapToGrid="0" snapToObjects="1">
      <p:cViewPr>
        <p:scale>
          <a:sx n="90" d="100"/>
          <a:sy n="90" d="100"/>
        </p:scale>
        <p:origin x="1184" y="17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A6E561-BE31-CB47-A53B-D6099C3BA249}" type="datetimeFigureOut">
              <a:rPr lang="en-US" smtClean="0"/>
              <a:t>6/5/17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365E8B-1322-9E47-9DD1-B5724A8F2A3C}" type="slidenum">
              <a:rPr lang="en-US" smtClean="0"/>
              <a:t>‹#›</a:t>
            </a:fld>
            <a:endParaRPr lang="en-US"/>
          </a:p>
        </p:txBody>
      </p:sp>
    </p:spTree>
    <p:extLst>
      <p:ext uri="{BB962C8B-B14F-4D97-AF65-F5344CB8AC3E}">
        <p14:creationId xmlns:p14="http://schemas.microsoft.com/office/powerpoint/2010/main" val="6398059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695E8D-FED4-2D4E-825D-A4698B31F984}" type="datetimeFigureOut">
              <a:rPr lang="en-US" smtClean="0"/>
              <a:t>6/5/17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BA1536-9539-7143-8CE2-5A3DFF76E214}" type="slidenum">
              <a:rPr lang="en-US" smtClean="0"/>
              <a:t>‹#›</a:t>
            </a:fld>
            <a:endParaRPr lang="en-US"/>
          </a:p>
        </p:txBody>
      </p:sp>
    </p:spTree>
    <p:extLst>
      <p:ext uri="{BB962C8B-B14F-4D97-AF65-F5344CB8AC3E}">
        <p14:creationId xmlns:p14="http://schemas.microsoft.com/office/powerpoint/2010/main" val="274333543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BA1536-9539-7143-8CE2-5A3DFF76E214}" type="slidenum">
              <a:rPr lang="en-US" smtClean="0"/>
              <a:t>1</a:t>
            </a:fld>
            <a:endParaRPr lang="en-US"/>
          </a:p>
        </p:txBody>
      </p:sp>
    </p:spTree>
    <p:extLst>
      <p:ext uri="{BB962C8B-B14F-4D97-AF65-F5344CB8AC3E}">
        <p14:creationId xmlns:p14="http://schemas.microsoft.com/office/powerpoint/2010/main" val="901878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a:solidFill>
                  <a:schemeClr val="tx1"/>
                </a:solidFill>
                <a:effectLst/>
                <a:latin typeface="+mn-lt"/>
                <a:ea typeface="+mn-ea"/>
                <a:cs typeface="+mn-cs"/>
              </a:rPr>
              <a:t>As for</a:t>
            </a:r>
            <a:r>
              <a:rPr lang="en-US" sz="1200" b="0" i="0" u="none" strike="noStrike" kern="1200" dirty="0">
                <a:solidFill>
                  <a:schemeClr val="tx1"/>
                </a:solidFill>
                <a:effectLst/>
                <a:latin typeface="+mn-lt"/>
                <a:ea typeface="+mn-ea"/>
                <a:cs typeface="+mn-cs"/>
              </a:rPr>
              <a:t> the broker-based model, attempting to build this an attempt move the industry, one which currently has no single common denominator, format or standard for *any* cloud service, not even compute.</a:t>
            </a:r>
            <a:endParaRPr lang="en-US" b="0" dirty="0">
              <a:effectLst/>
            </a:endParaRPr>
          </a:p>
          <a:p>
            <a:pPr rtl="0"/>
            <a:r>
              <a:rPr lang="en-US" b="0" dirty="0">
                <a:effectLst/>
              </a:rPr>
              <a:t/>
            </a:r>
            <a:br>
              <a:rPr lang="en-US" b="0" dirty="0">
                <a:effectLst/>
              </a:rPr>
            </a:br>
            <a:r>
              <a:rPr lang="en-US" sz="1200" b="0" i="0" u="none" strike="noStrike" kern="1200" dirty="0">
                <a:solidFill>
                  <a:schemeClr val="tx1"/>
                </a:solidFill>
                <a:effectLst/>
                <a:latin typeface="+mn-lt"/>
                <a:ea typeface="+mn-ea"/>
                <a:cs typeface="+mn-cs"/>
              </a:rPr>
              <a:t>So a hybrid cloud implementation not only has to build the abstraction layer, but also the model and interfaces to every cloud provider they want to support and maintain it and we all know the pace at which some cloud providers are moving.</a:t>
            </a:r>
            <a:endParaRPr lang="en-US" b="0" dirty="0">
              <a:effectLst/>
            </a:endParaRPr>
          </a:p>
          <a:p>
            <a:r>
              <a:rPr lang="en-US" b="0" dirty="0">
                <a:effectLst/>
              </a:rPr>
              <a:t/>
            </a:r>
            <a:br>
              <a:rPr lang="en-US" b="0" dirty="0">
                <a:effectLst/>
              </a:rPr>
            </a:br>
            <a:r>
              <a:rPr lang="en-US" sz="1200" b="0" i="0" u="none" strike="noStrike" kern="1200" dirty="0">
                <a:solidFill>
                  <a:schemeClr val="tx1"/>
                </a:solidFill>
                <a:effectLst/>
                <a:latin typeface="+mn-lt"/>
                <a:ea typeface="+mn-ea"/>
                <a:cs typeface="+mn-cs"/>
              </a:rPr>
              <a:t>Hybrid Cloud will always deliver perpetually reduced choice.</a:t>
            </a:r>
            <a:endParaRPr lang="en" dirty="0"/>
          </a:p>
        </p:txBody>
      </p:sp>
      <p:sp>
        <p:nvSpPr>
          <p:cNvPr id="4" name="Slide Number Placeholder 3"/>
          <p:cNvSpPr>
            <a:spLocks noGrp="1"/>
          </p:cNvSpPr>
          <p:nvPr>
            <p:ph type="sldNum" sz="quarter" idx="10"/>
          </p:nvPr>
        </p:nvSpPr>
        <p:spPr/>
        <p:txBody>
          <a:bodyPr/>
          <a:lstStyle/>
          <a:p>
            <a:fld id="{FEBA1536-9539-7143-8CE2-5A3DFF76E214}" type="slidenum">
              <a:rPr lang="en-US" smtClean="0"/>
              <a:t>10</a:t>
            </a:fld>
            <a:endParaRPr lang="en-US"/>
          </a:p>
        </p:txBody>
      </p:sp>
    </p:spTree>
    <p:extLst>
      <p:ext uri="{BB962C8B-B14F-4D97-AF65-F5344CB8AC3E}">
        <p14:creationId xmlns:p14="http://schemas.microsoft.com/office/powerpoint/2010/main" val="1978357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abstraction layers we must currently create, the data formats, the languages and translation mechanisms, are likely to be esoteric and proprietary, so you’re just moving the point of lock</a:t>
            </a:r>
            <a:r>
              <a:rPr lang="en-GB"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in from the cloud provider to the abstraction layer.</a:t>
            </a:r>
            <a:endParaRPr lang="en-GB" sz="1200" b="0" i="0" u="none" strike="noStrike" kern="1200" dirty="0">
              <a:solidFill>
                <a:schemeClr val="tx1"/>
              </a:solidFill>
              <a:effectLst/>
              <a:latin typeface="+mn-lt"/>
              <a:ea typeface="+mn-ea"/>
              <a:cs typeface="+mn-cs"/>
            </a:endParaRPr>
          </a:p>
          <a:p>
            <a:pPr rtl="0"/>
            <a:endParaRPr lang="en-US" b="0" dirty="0">
              <a:effectLst/>
            </a:endParaRPr>
          </a:p>
          <a:p>
            <a:r>
              <a:rPr lang="en-GB" sz="1200" b="0" i="0" u="none" strike="noStrike" kern="1200" dirty="0">
                <a:solidFill>
                  <a:schemeClr val="tx1"/>
                </a:solidFill>
                <a:effectLst/>
                <a:latin typeface="+mn-lt"/>
                <a:ea typeface="+mn-ea"/>
                <a:cs typeface="+mn-cs"/>
              </a:rPr>
              <a:t>As for diverse workloads, m</a:t>
            </a:r>
            <a:r>
              <a:rPr lang="en-US" sz="1200" b="0" i="0" u="none" strike="noStrike" kern="1200" dirty="0" err="1">
                <a:solidFill>
                  <a:schemeClr val="tx1"/>
                </a:solidFill>
                <a:effectLst/>
                <a:latin typeface="+mn-lt"/>
                <a:ea typeface="+mn-ea"/>
                <a:cs typeface="+mn-cs"/>
              </a:rPr>
              <a:t>ost</a:t>
            </a:r>
            <a:r>
              <a:rPr lang="en-US" sz="1200" b="0" i="0" u="none" strike="noStrike" kern="1200" dirty="0">
                <a:solidFill>
                  <a:schemeClr val="tx1"/>
                </a:solidFill>
                <a:effectLst/>
                <a:latin typeface="+mn-lt"/>
                <a:ea typeface="+mn-ea"/>
                <a:cs typeface="+mn-cs"/>
              </a:rPr>
              <a:t> Hybrid-Cloud implementations can support </a:t>
            </a:r>
            <a:r>
              <a:rPr lang="en-GB" sz="1200" b="0" i="0" u="none" strike="noStrike" kern="1200" dirty="0">
                <a:solidFill>
                  <a:schemeClr val="tx1"/>
                </a:solidFill>
                <a:effectLst/>
                <a:latin typeface="+mn-lt"/>
                <a:ea typeface="+mn-ea"/>
                <a:cs typeface="+mn-cs"/>
              </a:rPr>
              <a:t>this</a:t>
            </a:r>
            <a:r>
              <a:rPr lang="en-US" sz="1200" b="0" i="0" u="none" strike="noStrike" kern="1200" dirty="0">
                <a:solidFill>
                  <a:schemeClr val="tx1"/>
                </a:solidFill>
                <a:effectLst/>
                <a:latin typeface="+mn-lt"/>
                <a:ea typeface="+mn-ea"/>
                <a:cs typeface="+mn-cs"/>
              </a:rPr>
              <a:t>, but as we will show there’s an easier and cheaper way to achieve this</a:t>
            </a:r>
            <a:r>
              <a:rPr lang="en-GB" sz="1200" b="0" i="0" u="none" strike="noStrike" kern="1200" dirty="0">
                <a:solidFill>
                  <a:schemeClr val="tx1"/>
                </a:solidFill>
                <a:effectLst/>
                <a:latin typeface="+mn-lt"/>
                <a:ea typeface="+mn-ea"/>
                <a:cs typeface="+mn-cs"/>
              </a:rPr>
              <a:t> with a Multi-Cloud approach.</a:t>
            </a:r>
            <a:r>
              <a:rPr lang="en-US" dirty="0"/>
              <a:t/>
            </a:r>
            <a:br>
              <a:rPr lang="en-US" dirty="0"/>
            </a:br>
            <a:endParaRPr lang="en" sz="2400" dirty="0">
              <a:solidFill>
                <a:schemeClr val="dk1"/>
              </a:solidFill>
              <a:latin typeface="Roboto"/>
              <a:ea typeface="Roboto"/>
              <a:cs typeface="Roboto"/>
              <a:sym typeface="Roboto"/>
            </a:endParaRPr>
          </a:p>
        </p:txBody>
      </p:sp>
      <p:sp>
        <p:nvSpPr>
          <p:cNvPr id="4" name="Slide Number Placeholder 3"/>
          <p:cNvSpPr>
            <a:spLocks noGrp="1"/>
          </p:cNvSpPr>
          <p:nvPr>
            <p:ph type="sldNum" sz="quarter" idx="10"/>
          </p:nvPr>
        </p:nvSpPr>
        <p:spPr/>
        <p:txBody>
          <a:bodyPr/>
          <a:lstStyle/>
          <a:p>
            <a:fld id="{FEBA1536-9539-7143-8CE2-5A3DFF76E214}" type="slidenum">
              <a:rPr lang="en-US" smtClean="0"/>
              <a:t>11</a:t>
            </a:fld>
            <a:endParaRPr lang="en-US"/>
          </a:p>
        </p:txBody>
      </p:sp>
    </p:spTree>
    <p:extLst>
      <p:ext uri="{BB962C8B-B14F-4D97-AF65-F5344CB8AC3E}">
        <p14:creationId xmlns:p14="http://schemas.microsoft.com/office/powerpoint/2010/main" val="234948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a:solidFill>
                  <a:schemeClr val="tx1"/>
                </a:solidFill>
                <a:effectLst/>
                <a:latin typeface="+mn-lt"/>
                <a:ea typeface="+mn-ea"/>
                <a:cs typeface="+mn-cs"/>
              </a:rPr>
              <a:t>So what you really have with a Private/Public hybrid cloud is </a:t>
            </a:r>
            <a:r>
              <a:rPr lang="en-GB" sz="1200" b="0" i="0" u="none" strike="noStrike" kern="1200" dirty="0" smtClean="0">
                <a:solidFill>
                  <a:schemeClr val="tx1"/>
                </a:solidFill>
                <a:effectLst/>
                <a:latin typeface="+mn-lt"/>
                <a:ea typeface="+mn-ea"/>
                <a:cs typeface="+mn-cs"/>
              </a:rPr>
              <a:t>a mix of ageing (not very cloudy at all) infrastructure and public cloud</a:t>
            </a:r>
          </a:p>
          <a:p>
            <a:pPr rtl="0"/>
            <a:endParaRPr lang="en-GB"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Hybrid Clouds is</a:t>
            </a:r>
            <a:r>
              <a:rPr lang="en-US" sz="1200" b="0" i="0" u="none" strike="noStrike" kern="1200" baseline="0" dirty="0" smtClean="0">
                <a:solidFill>
                  <a:schemeClr val="tx1"/>
                </a:solidFill>
                <a:effectLst/>
                <a:latin typeface="+mn-lt"/>
                <a:ea typeface="+mn-ea"/>
                <a:cs typeface="+mn-cs"/>
              </a:rPr>
              <a:t> not a strategy, but an</a:t>
            </a:r>
            <a:r>
              <a:rPr lang="en-US" sz="1200" b="0" i="0" u="none" strike="noStrike" kern="1200" dirty="0" smtClean="0">
                <a:solidFill>
                  <a:schemeClr val="tx1"/>
                </a:solidFill>
                <a:effectLst/>
                <a:latin typeface="+mn-lt"/>
                <a:ea typeface="+mn-ea"/>
                <a:cs typeface="+mn-cs"/>
              </a:rPr>
              <a:t> incomplete transformation.  A position of compromise that you need to transition through to full public cloud adoption.  </a:t>
            </a:r>
            <a:endParaRPr lang="en-US" b="0" dirty="0">
              <a:effectLst/>
            </a:endParaRPr>
          </a:p>
        </p:txBody>
      </p:sp>
      <p:sp>
        <p:nvSpPr>
          <p:cNvPr id="4" name="Slide Number Placeholder 3"/>
          <p:cNvSpPr>
            <a:spLocks noGrp="1"/>
          </p:cNvSpPr>
          <p:nvPr>
            <p:ph type="sldNum" sz="quarter" idx="10"/>
          </p:nvPr>
        </p:nvSpPr>
        <p:spPr/>
        <p:txBody>
          <a:bodyPr/>
          <a:lstStyle/>
          <a:p>
            <a:fld id="{FEBA1536-9539-7143-8CE2-5A3DFF76E214}" type="slidenum">
              <a:rPr lang="en-US" smtClean="0"/>
              <a:t>12</a:t>
            </a:fld>
            <a:endParaRPr lang="en-US"/>
          </a:p>
        </p:txBody>
      </p:sp>
    </p:spTree>
    <p:extLst>
      <p:ext uri="{BB962C8B-B14F-4D97-AF65-F5344CB8AC3E}">
        <p14:creationId xmlns:p14="http://schemas.microsoft.com/office/powerpoint/2010/main" val="1010418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smtClean="0">
                <a:solidFill>
                  <a:schemeClr val="tx1"/>
                </a:solidFill>
                <a:effectLst/>
                <a:latin typeface="+mn-lt"/>
                <a:ea typeface="+mn-ea"/>
                <a:cs typeface="+mn-cs"/>
              </a:rPr>
              <a:t>Declaring Hybrid Cloud as a strategy</a:t>
            </a:r>
            <a:r>
              <a:rPr lang="en-GB" sz="1200" b="0" i="0" u="none" strike="noStrike" kern="1200" baseline="0" dirty="0" smtClean="0">
                <a:solidFill>
                  <a:schemeClr val="tx1"/>
                </a:solidFill>
                <a:effectLst/>
                <a:latin typeface="+mn-lt"/>
                <a:ea typeface="+mn-ea"/>
                <a:cs typeface="+mn-cs"/>
              </a:rPr>
              <a:t> will put a drag on your efforts towards digital transformation and operational efficiency</a:t>
            </a:r>
            <a:endParaRPr lang="en-GB"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EBA1536-9539-7143-8CE2-5A3DFF76E214}" type="slidenum">
              <a:rPr lang="en-US" smtClean="0"/>
              <a:t>13</a:t>
            </a:fld>
            <a:endParaRPr lang="en-US"/>
          </a:p>
        </p:txBody>
      </p:sp>
    </p:spTree>
    <p:extLst>
      <p:ext uri="{BB962C8B-B14F-4D97-AF65-F5344CB8AC3E}">
        <p14:creationId xmlns:p14="http://schemas.microsoft.com/office/powerpoint/2010/main" val="518854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b="0" dirty="0" smtClean="0">
                <a:effectLst/>
              </a:rPr>
              <a:t>And </a:t>
            </a:r>
            <a:r>
              <a:rPr lang="en-GB" b="0" dirty="0">
                <a:effectLst/>
              </a:rPr>
              <a:t>for those few </a:t>
            </a:r>
            <a:r>
              <a:rPr lang="en-US" sz="1200" b="0" i="0" u="none" strike="noStrike" kern="1200" dirty="0">
                <a:solidFill>
                  <a:schemeClr val="tx1"/>
                </a:solidFill>
                <a:effectLst/>
                <a:latin typeface="+mn-lt"/>
                <a:ea typeface="+mn-ea"/>
                <a:cs typeface="+mn-cs"/>
              </a:rPr>
              <a:t>considering a broker-based Hybrid Cloud then be prepared to spend a lot of time and money for benefits that we will show you you can can far more reliably and quickly.</a:t>
            </a:r>
            <a:endParaRPr lang="en-US" b="0" dirty="0">
              <a:effectLst/>
            </a:endParaRPr>
          </a:p>
        </p:txBody>
      </p:sp>
      <p:sp>
        <p:nvSpPr>
          <p:cNvPr id="4" name="Slide Number Placeholder 3"/>
          <p:cNvSpPr>
            <a:spLocks noGrp="1"/>
          </p:cNvSpPr>
          <p:nvPr>
            <p:ph type="sldNum" sz="quarter" idx="10"/>
          </p:nvPr>
        </p:nvSpPr>
        <p:spPr/>
        <p:txBody>
          <a:bodyPr/>
          <a:lstStyle/>
          <a:p>
            <a:fld id="{FEBA1536-9539-7143-8CE2-5A3DFF76E214}" type="slidenum">
              <a:rPr lang="en-US" smtClean="0"/>
              <a:t>14</a:t>
            </a:fld>
            <a:endParaRPr lang="en-US"/>
          </a:p>
        </p:txBody>
      </p:sp>
    </p:spTree>
    <p:extLst>
      <p:ext uri="{BB962C8B-B14F-4D97-AF65-F5344CB8AC3E}">
        <p14:creationId xmlns:p14="http://schemas.microsoft.com/office/powerpoint/2010/main" val="47174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lnSpc>
                <a:spcPct val="115000"/>
              </a:lnSpc>
              <a:spcBef>
                <a:spcPts val="0"/>
              </a:spcBef>
              <a:spcAft>
                <a:spcPts val="1600"/>
              </a:spcAft>
              <a:buNone/>
            </a:pPr>
            <a:r>
              <a:rPr lang="en-US" sz="1200" b="0" i="0" u="none" strike="noStrike" kern="1200" dirty="0">
                <a:solidFill>
                  <a:schemeClr val="tx1"/>
                </a:solidFill>
                <a:effectLst/>
                <a:latin typeface="+mn-lt"/>
                <a:ea typeface="+mn-ea"/>
                <a:cs typeface="+mn-cs"/>
              </a:rPr>
              <a:t>We believe a better strategy for cloud adoption, is to build highly automated software ecosystems, based on a single cloud provider, but to run more than one of them.  We call this simply, Multi-Cloud. </a:t>
            </a:r>
            <a:endParaRPr lang="en-US" dirty="0"/>
          </a:p>
        </p:txBody>
      </p:sp>
      <p:sp>
        <p:nvSpPr>
          <p:cNvPr id="4" name="Slide Number Placeholder 3"/>
          <p:cNvSpPr>
            <a:spLocks noGrp="1"/>
          </p:cNvSpPr>
          <p:nvPr>
            <p:ph type="sldNum" sz="quarter" idx="10"/>
          </p:nvPr>
        </p:nvSpPr>
        <p:spPr/>
        <p:txBody>
          <a:bodyPr/>
          <a:lstStyle/>
          <a:p>
            <a:fld id="{FEBA1536-9539-7143-8CE2-5A3DFF76E214}" type="slidenum">
              <a:rPr lang="en-US" smtClean="0"/>
              <a:t>15</a:t>
            </a:fld>
            <a:endParaRPr lang="en-US"/>
          </a:p>
        </p:txBody>
      </p:sp>
    </p:spTree>
    <p:extLst>
      <p:ext uri="{BB962C8B-B14F-4D97-AF65-F5344CB8AC3E}">
        <p14:creationId xmlns:p14="http://schemas.microsoft.com/office/powerpoint/2010/main" val="1116856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Unlike Hybrid-Cloud, you can get some amazing benefits from building around single cloud providers, most importantly the ability to move really fast.  This is exactly what we did at </a:t>
            </a:r>
            <a:r>
              <a:rPr lang="en-US" sz="1200" b="0" i="0" u="none" strike="noStrike" kern="1200" dirty="0" err="1">
                <a:solidFill>
                  <a:schemeClr val="tx1"/>
                </a:solidFill>
                <a:effectLst/>
                <a:latin typeface="+mn-lt"/>
                <a:ea typeface="+mn-ea"/>
                <a:cs typeface="+mn-cs"/>
              </a:rPr>
              <a:t>MoJ</a:t>
            </a:r>
            <a:r>
              <a:rPr lang="en-US" sz="1200" b="0" i="0" u="none" strike="noStrike" kern="1200" dirty="0">
                <a:solidFill>
                  <a:schemeClr val="tx1"/>
                </a:solidFill>
                <a:effectLst/>
                <a:latin typeface="+mn-lt"/>
                <a:ea typeface="+mn-ea"/>
                <a:cs typeface="+mn-cs"/>
              </a:rPr>
              <a:t> and with great results.</a:t>
            </a:r>
            <a:endParaRPr lang="en-US" b="0" dirty="0">
              <a:effectLst/>
            </a:endParaRPr>
          </a:p>
        </p:txBody>
      </p:sp>
      <p:sp>
        <p:nvSpPr>
          <p:cNvPr id="4" name="Slide Number Placeholder 3"/>
          <p:cNvSpPr>
            <a:spLocks noGrp="1"/>
          </p:cNvSpPr>
          <p:nvPr>
            <p:ph type="sldNum" sz="quarter" idx="10"/>
          </p:nvPr>
        </p:nvSpPr>
        <p:spPr/>
        <p:txBody>
          <a:bodyPr/>
          <a:lstStyle/>
          <a:p>
            <a:fld id="{FEBA1536-9539-7143-8CE2-5A3DFF76E214}" type="slidenum">
              <a:rPr lang="en-US" smtClean="0"/>
              <a:t>16</a:t>
            </a:fld>
            <a:endParaRPr lang="en-US"/>
          </a:p>
        </p:txBody>
      </p:sp>
    </p:spTree>
    <p:extLst>
      <p:ext uri="{BB962C8B-B14F-4D97-AF65-F5344CB8AC3E}">
        <p14:creationId xmlns:p14="http://schemas.microsoft.com/office/powerpoint/2010/main" val="1428558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lnSpc>
                <a:spcPct val="115000"/>
              </a:lnSpc>
              <a:spcBef>
                <a:spcPts val="0"/>
              </a:spcBef>
              <a:spcAft>
                <a:spcPts val="1600"/>
              </a:spcAft>
              <a:buNone/>
            </a:pPr>
            <a:r>
              <a:rPr lang="en" dirty="0">
                <a:solidFill>
                  <a:schemeClr val="dk1"/>
                </a:solidFill>
                <a:latin typeface="Roboto"/>
                <a:ea typeface="Roboto"/>
                <a:cs typeface="Roboto"/>
                <a:sym typeface="Roboto"/>
              </a:rPr>
              <a:t>Started 4 years ago with only five people </a:t>
            </a:r>
          </a:p>
          <a:p>
            <a:pPr lvl="0" rtl="0">
              <a:lnSpc>
                <a:spcPct val="115000"/>
              </a:lnSpc>
              <a:spcBef>
                <a:spcPts val="0"/>
              </a:spcBef>
              <a:spcAft>
                <a:spcPts val="1600"/>
              </a:spcAft>
              <a:buNone/>
            </a:pPr>
            <a:r>
              <a:rPr lang="en" dirty="0">
                <a:solidFill>
                  <a:schemeClr val="dk1"/>
                </a:solidFill>
                <a:latin typeface="Roboto"/>
                <a:ea typeface="Roboto"/>
                <a:cs typeface="Roboto"/>
                <a:sym typeface="Roboto"/>
              </a:rPr>
              <a:t>GDS exemplar services</a:t>
            </a:r>
          </a:p>
          <a:p>
            <a:pPr lvl="0" rtl="0">
              <a:lnSpc>
                <a:spcPct val="115000"/>
              </a:lnSpc>
              <a:spcBef>
                <a:spcPts val="0"/>
              </a:spcBef>
              <a:spcAft>
                <a:spcPts val="1600"/>
              </a:spcAft>
              <a:buNone/>
            </a:pPr>
            <a:r>
              <a:rPr lang="en" dirty="0">
                <a:solidFill>
                  <a:schemeClr val="dk1"/>
                </a:solidFill>
                <a:latin typeface="Roboto"/>
                <a:ea typeface="Roboto"/>
                <a:cs typeface="Roboto"/>
                <a:sym typeface="Roboto"/>
              </a:rPr>
              <a:t>Transformation lead through digital services, but has now gone deeper (infra, data, </a:t>
            </a:r>
            <a:r>
              <a:rPr lang="en" dirty="0" err="1">
                <a:solidFill>
                  <a:schemeClr val="dk1"/>
                </a:solidFill>
                <a:latin typeface="Roboto"/>
                <a:ea typeface="Roboto"/>
                <a:cs typeface="Roboto"/>
                <a:sym typeface="Roboto"/>
              </a:rPr>
              <a:t>organisation</a:t>
            </a:r>
            <a:r>
              <a:rPr lang="en" dirty="0">
                <a:solidFill>
                  <a:schemeClr val="dk1"/>
                </a:solidFill>
                <a:latin typeface="Roboto"/>
                <a:ea typeface="Roboto"/>
                <a:cs typeface="Roboto"/>
                <a:sym typeface="Roboto"/>
              </a:rPr>
              <a:t> design, service design)</a:t>
            </a:r>
          </a:p>
          <a:p>
            <a:pPr lvl="0" rtl="0">
              <a:lnSpc>
                <a:spcPct val="115000"/>
              </a:lnSpc>
              <a:spcBef>
                <a:spcPts val="0"/>
              </a:spcBef>
              <a:spcAft>
                <a:spcPts val="1600"/>
              </a:spcAft>
              <a:buNone/>
            </a:pPr>
            <a:r>
              <a:rPr lang="en" dirty="0">
                <a:solidFill>
                  <a:schemeClr val="dk1"/>
                </a:solidFill>
                <a:latin typeface="Roboto"/>
                <a:ea typeface="Roboto"/>
                <a:cs typeface="Roboto"/>
                <a:sym typeface="Roboto"/>
              </a:rPr>
              <a:t>MOJ’s Digital &amp; Technology directorate: </a:t>
            </a:r>
          </a:p>
          <a:p>
            <a:pPr lvl="0" indent="457200" rtl="0">
              <a:lnSpc>
                <a:spcPct val="115000"/>
              </a:lnSpc>
              <a:spcBef>
                <a:spcPts val="0"/>
              </a:spcBef>
              <a:spcAft>
                <a:spcPts val="1600"/>
              </a:spcAft>
              <a:buNone/>
            </a:pPr>
            <a:r>
              <a:rPr lang="en" dirty="0">
                <a:solidFill>
                  <a:schemeClr val="dk1"/>
                </a:solidFill>
                <a:latin typeface="Roboto"/>
                <a:ea typeface="Roboto"/>
                <a:cs typeface="Roboto"/>
                <a:sym typeface="Roboto"/>
              </a:rPr>
              <a:t>Multiple teams, across the UK</a:t>
            </a:r>
          </a:p>
          <a:p>
            <a:pPr lvl="0" indent="457200" rtl="0">
              <a:lnSpc>
                <a:spcPct val="115000"/>
              </a:lnSpc>
              <a:spcBef>
                <a:spcPts val="0"/>
              </a:spcBef>
              <a:spcAft>
                <a:spcPts val="1600"/>
              </a:spcAft>
              <a:buNone/>
            </a:pPr>
            <a:r>
              <a:rPr lang="en" dirty="0">
                <a:solidFill>
                  <a:schemeClr val="dk1"/>
                </a:solidFill>
                <a:latin typeface="Roboto"/>
                <a:ea typeface="Roboto"/>
                <a:cs typeface="Roboto"/>
                <a:sym typeface="Roboto"/>
              </a:rPr>
              <a:t>Currently hiring a range of roles</a:t>
            </a:r>
          </a:p>
          <a:p>
            <a:endParaRPr lang="en-US" dirty="0"/>
          </a:p>
        </p:txBody>
      </p:sp>
      <p:sp>
        <p:nvSpPr>
          <p:cNvPr id="4" name="Slide Number Placeholder 3"/>
          <p:cNvSpPr>
            <a:spLocks noGrp="1"/>
          </p:cNvSpPr>
          <p:nvPr>
            <p:ph type="sldNum" sz="quarter" idx="10"/>
          </p:nvPr>
        </p:nvSpPr>
        <p:spPr/>
        <p:txBody>
          <a:bodyPr/>
          <a:lstStyle/>
          <a:p>
            <a:fld id="{FEBA1536-9539-7143-8CE2-5A3DFF76E214}" type="slidenum">
              <a:rPr lang="en-US" smtClean="0"/>
              <a:t>17</a:t>
            </a:fld>
            <a:endParaRPr lang="en-US"/>
          </a:p>
        </p:txBody>
      </p:sp>
    </p:spTree>
    <p:extLst>
      <p:ext uri="{BB962C8B-B14F-4D97-AF65-F5344CB8AC3E}">
        <p14:creationId xmlns:p14="http://schemas.microsoft.com/office/powerpoint/2010/main" val="557288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rtl="0">
              <a:lnSpc>
                <a:spcPct val="115000"/>
              </a:lnSpc>
              <a:spcBef>
                <a:spcPts val="0"/>
              </a:spcBef>
              <a:spcAft>
                <a:spcPts val="1600"/>
              </a:spcAft>
              <a:buNone/>
            </a:pPr>
            <a:r>
              <a:rPr lang="en" sz="1200" dirty="0">
                <a:solidFill>
                  <a:schemeClr val="dk1"/>
                </a:solidFill>
                <a:latin typeface="Roboto"/>
                <a:ea typeface="Roboto"/>
                <a:cs typeface="Roboto"/>
                <a:sym typeface="Roboto"/>
              </a:rPr>
              <a:t>Capability - different skills, outsourced vs. in-house</a:t>
            </a:r>
          </a:p>
          <a:p>
            <a:pPr lvl="0" algn="l" rtl="0">
              <a:lnSpc>
                <a:spcPct val="115000"/>
              </a:lnSpc>
              <a:spcBef>
                <a:spcPts val="0"/>
              </a:spcBef>
              <a:spcAft>
                <a:spcPts val="1600"/>
              </a:spcAft>
              <a:buNone/>
            </a:pPr>
            <a:r>
              <a:rPr lang="en" sz="1200" dirty="0">
                <a:solidFill>
                  <a:schemeClr val="dk1"/>
                </a:solidFill>
                <a:latin typeface="Roboto"/>
                <a:ea typeface="Roboto"/>
                <a:cs typeface="Roboto"/>
                <a:sym typeface="Roboto"/>
              </a:rPr>
              <a:t>Culture &amp; policy - e.g. continuous delivery, risk management</a:t>
            </a:r>
          </a:p>
          <a:p>
            <a:pPr lvl="0" algn="l" rtl="0">
              <a:lnSpc>
                <a:spcPct val="115000"/>
              </a:lnSpc>
              <a:spcBef>
                <a:spcPts val="0"/>
              </a:spcBef>
              <a:spcAft>
                <a:spcPts val="1600"/>
              </a:spcAft>
              <a:buNone/>
            </a:pPr>
            <a:r>
              <a:rPr lang="en" sz="1200" dirty="0">
                <a:solidFill>
                  <a:schemeClr val="dk1"/>
                </a:solidFill>
                <a:latin typeface="Roboto"/>
                <a:ea typeface="Roboto"/>
                <a:cs typeface="Roboto"/>
                <a:sym typeface="Roboto"/>
              </a:rPr>
              <a:t>Technology - 90s Oracle middleware, </a:t>
            </a:r>
            <a:r>
              <a:rPr lang="en" sz="1200" dirty="0" err="1">
                <a:solidFill>
                  <a:schemeClr val="dk1"/>
                </a:solidFill>
                <a:latin typeface="Roboto"/>
                <a:ea typeface="Roboto"/>
                <a:cs typeface="Roboto"/>
                <a:sym typeface="Roboto"/>
              </a:rPr>
              <a:t>microservices</a:t>
            </a:r>
            <a:r>
              <a:rPr lang="en" sz="1200" dirty="0">
                <a:solidFill>
                  <a:schemeClr val="dk1"/>
                </a:solidFill>
                <a:latin typeface="Roboto"/>
                <a:ea typeface="Roboto"/>
                <a:cs typeface="Roboto"/>
                <a:sym typeface="Roboto"/>
              </a:rPr>
              <a:t> spaghetti from 3 years ago</a:t>
            </a:r>
          </a:p>
        </p:txBody>
      </p:sp>
      <p:sp>
        <p:nvSpPr>
          <p:cNvPr id="4" name="Slide Number Placeholder 3"/>
          <p:cNvSpPr>
            <a:spLocks noGrp="1"/>
          </p:cNvSpPr>
          <p:nvPr>
            <p:ph type="sldNum" sz="quarter" idx="10"/>
          </p:nvPr>
        </p:nvSpPr>
        <p:spPr/>
        <p:txBody>
          <a:bodyPr/>
          <a:lstStyle/>
          <a:p>
            <a:fld id="{FEBA1536-9539-7143-8CE2-5A3DFF76E214}" type="slidenum">
              <a:rPr lang="en-US" smtClean="0"/>
              <a:t>18</a:t>
            </a:fld>
            <a:endParaRPr lang="en-US"/>
          </a:p>
        </p:txBody>
      </p:sp>
    </p:spTree>
    <p:extLst>
      <p:ext uri="{BB962C8B-B14F-4D97-AF65-F5344CB8AC3E}">
        <p14:creationId xmlns:p14="http://schemas.microsoft.com/office/powerpoint/2010/main" val="808531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lnSpc>
                <a:spcPct val="115000"/>
              </a:lnSpc>
              <a:spcBef>
                <a:spcPts val="0"/>
              </a:spcBef>
              <a:spcAft>
                <a:spcPts val="1600"/>
              </a:spcAft>
              <a:buNone/>
            </a:pPr>
            <a:r>
              <a:rPr lang="en" dirty="0">
                <a:solidFill>
                  <a:schemeClr val="dk1"/>
                </a:solidFill>
                <a:latin typeface="Roboto"/>
                <a:ea typeface="Roboto"/>
                <a:cs typeface="Roboto"/>
                <a:sym typeface="Roboto"/>
              </a:rPr>
              <a:t>Modern = cloud native, continuous delivery</a:t>
            </a:r>
          </a:p>
          <a:p>
            <a:pPr marL="0" lvl="0" indent="0" rtl="0">
              <a:lnSpc>
                <a:spcPct val="115000"/>
              </a:lnSpc>
              <a:spcBef>
                <a:spcPts val="0"/>
              </a:spcBef>
              <a:spcAft>
                <a:spcPts val="1600"/>
              </a:spcAft>
              <a:buNone/>
            </a:pPr>
            <a:r>
              <a:rPr lang="en" dirty="0">
                <a:solidFill>
                  <a:schemeClr val="dk1"/>
                </a:solidFill>
                <a:latin typeface="Roboto"/>
                <a:ea typeface="Roboto"/>
                <a:cs typeface="Roboto"/>
                <a:sym typeface="Roboto"/>
              </a:rPr>
              <a:t>Legacy = private </a:t>
            </a:r>
            <a:r>
              <a:rPr lang="en" dirty="0" err="1">
                <a:solidFill>
                  <a:schemeClr val="dk1"/>
                </a:solidFill>
                <a:latin typeface="Roboto"/>
                <a:ea typeface="Roboto"/>
                <a:cs typeface="Roboto"/>
                <a:sym typeface="Roboto"/>
              </a:rPr>
              <a:t>datacentre</a:t>
            </a:r>
            <a:r>
              <a:rPr lang="en" dirty="0">
                <a:solidFill>
                  <a:schemeClr val="dk1"/>
                </a:solidFill>
                <a:latin typeface="Roboto"/>
                <a:ea typeface="Roboto"/>
                <a:cs typeface="Roboto"/>
                <a:sym typeface="Roboto"/>
              </a:rPr>
              <a:t>, long delivery cycles (18 month typical)</a:t>
            </a:r>
          </a:p>
          <a:p>
            <a:endParaRPr lang="en-US" dirty="0"/>
          </a:p>
        </p:txBody>
      </p:sp>
      <p:sp>
        <p:nvSpPr>
          <p:cNvPr id="4" name="Slide Number Placeholder 3"/>
          <p:cNvSpPr>
            <a:spLocks noGrp="1"/>
          </p:cNvSpPr>
          <p:nvPr>
            <p:ph type="sldNum" sz="quarter" idx="10"/>
          </p:nvPr>
        </p:nvSpPr>
        <p:spPr/>
        <p:txBody>
          <a:bodyPr/>
          <a:lstStyle/>
          <a:p>
            <a:fld id="{FEBA1536-9539-7143-8CE2-5A3DFF76E214}" type="slidenum">
              <a:rPr lang="en-US" smtClean="0"/>
              <a:t>19</a:t>
            </a:fld>
            <a:endParaRPr lang="en-US"/>
          </a:p>
        </p:txBody>
      </p:sp>
    </p:spTree>
    <p:extLst>
      <p:ext uri="{BB962C8B-B14F-4D97-AF65-F5344CB8AC3E}">
        <p14:creationId xmlns:p14="http://schemas.microsoft.com/office/powerpoint/2010/main" val="47018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GB" dirty="0"/>
              <a:t>Dave Rogers: MOJ Chief Technology Officer</a:t>
            </a:r>
          </a:p>
          <a:p>
            <a:pPr lvl="0">
              <a:spcBef>
                <a:spcPts val="0"/>
              </a:spcBef>
              <a:buNone/>
            </a:pPr>
            <a:r>
              <a:rPr lang="en-GB" dirty="0"/>
              <a:t>We provide c</a:t>
            </a:r>
            <a:r>
              <a:rPr lang="en" dirty="0" err="1"/>
              <a:t>ourts</a:t>
            </a:r>
            <a:r>
              <a:rPr lang="en" dirty="0"/>
              <a:t>, tribunals, prisons, probation and legal aid for </a:t>
            </a:r>
            <a:r>
              <a:rPr lang="en-GB" dirty="0"/>
              <a:t>the citizens of </a:t>
            </a:r>
            <a:r>
              <a:rPr lang="en" dirty="0"/>
              <a:t>England and Wales</a:t>
            </a:r>
          </a:p>
          <a:p>
            <a:pPr lvl="0">
              <a:spcBef>
                <a:spcPts val="0"/>
              </a:spcBef>
              <a:buNone/>
            </a:pPr>
            <a:r>
              <a:rPr lang="en" dirty="0"/>
              <a:t>Criminal justice </a:t>
            </a:r>
            <a:r>
              <a:rPr lang="en-GB" dirty="0"/>
              <a:t>is </a:t>
            </a:r>
            <a:r>
              <a:rPr lang="en" dirty="0"/>
              <a:t>our main business</a:t>
            </a:r>
            <a:r>
              <a:rPr lang="en-GB" dirty="0"/>
              <a:t>, but </a:t>
            </a:r>
            <a:endParaRPr lang="en" dirty="0"/>
          </a:p>
          <a:p>
            <a:pPr lvl="0">
              <a:spcBef>
                <a:spcPts val="0"/>
              </a:spcBef>
              <a:buNone/>
            </a:pPr>
            <a:r>
              <a:rPr lang="en" dirty="0"/>
              <a:t>Civil &amp; family also</a:t>
            </a:r>
          </a:p>
          <a:p>
            <a:pPr lvl="0">
              <a:spcBef>
                <a:spcPts val="0"/>
              </a:spcBef>
              <a:buNone/>
            </a:pPr>
            <a:endParaRPr lang="en" dirty="0"/>
          </a:p>
          <a:p>
            <a:pPr lvl="0">
              <a:spcBef>
                <a:spcPts val="0"/>
              </a:spcBef>
              <a:buNone/>
            </a:pPr>
            <a:r>
              <a:rPr lang="en" dirty="0"/>
              <a:t>We’ve been working with A</a:t>
            </a:r>
            <a:r>
              <a:rPr lang="en-GB" dirty="0" err="1"/>
              <a:t>utomation</a:t>
            </a:r>
            <a:r>
              <a:rPr lang="en-GB" dirty="0"/>
              <a:t> Logic</a:t>
            </a:r>
            <a:r>
              <a:rPr lang="en" dirty="0"/>
              <a:t> for three years to deliver better digital and technology services in the cloud….</a:t>
            </a:r>
          </a:p>
          <a:p>
            <a:pPr lvl="0">
              <a:spcBef>
                <a:spcPts val="0"/>
              </a:spcBef>
              <a:buNone/>
            </a:pPr>
            <a:endParaRPr lang="en-GB" dirty="0"/>
          </a:p>
          <a:p>
            <a:pPr lvl="0">
              <a:spcBef>
                <a:spcPts val="0"/>
              </a:spcBef>
              <a:buNone/>
            </a:pPr>
            <a:r>
              <a:rPr lang="en-GB" dirty="0"/>
              <a:t>Kris Saxton: Automation Logic Partner and co-founder</a:t>
            </a:r>
            <a:endParaRPr lang="en" dirty="0"/>
          </a:p>
          <a:p>
            <a:pPr rtl="0"/>
            <a:r>
              <a:rPr lang="en" sz="1200" b="0" i="0" u="none" strike="noStrike" kern="1200" dirty="0">
                <a:solidFill>
                  <a:schemeClr val="tx1"/>
                </a:solidFill>
                <a:effectLst/>
                <a:latin typeface="+mn-lt"/>
                <a:ea typeface="+mn-ea"/>
                <a:cs typeface="+mn-cs"/>
              </a:rPr>
              <a:t>We’re here to deliver an automated world where people are free to </a:t>
            </a:r>
            <a:r>
              <a:rPr lang="en" sz="1200" b="0" i="0" u="none" strike="noStrike" kern="1200" dirty="0" err="1">
                <a:solidFill>
                  <a:schemeClr val="tx1"/>
                </a:solidFill>
                <a:effectLst/>
                <a:latin typeface="+mn-lt"/>
                <a:ea typeface="+mn-ea"/>
                <a:cs typeface="+mn-cs"/>
              </a:rPr>
              <a:t>realise</a:t>
            </a:r>
            <a:r>
              <a:rPr lang="en" sz="1200" b="0" i="0" u="none" strike="noStrike" kern="1200" dirty="0">
                <a:solidFill>
                  <a:schemeClr val="tx1"/>
                </a:solidFill>
                <a:effectLst/>
                <a:latin typeface="+mn-lt"/>
                <a:ea typeface="+mn-ea"/>
                <a:cs typeface="+mn-cs"/>
              </a:rPr>
              <a:t> their creative potential.</a:t>
            </a:r>
            <a:endParaRPr lang="en" b="0" dirty="0">
              <a:effectLst/>
            </a:endParaRPr>
          </a:p>
          <a:p>
            <a:pPr rtl="0"/>
            <a:r>
              <a:rPr lang="en" sz="1200" b="0" i="0" u="none" strike="noStrike" kern="1200" dirty="0">
                <a:solidFill>
                  <a:schemeClr val="tx1"/>
                </a:solidFill>
                <a:effectLst/>
                <a:latin typeface="+mn-lt"/>
                <a:ea typeface="+mn-ea"/>
                <a:cs typeface="+mn-cs"/>
              </a:rPr>
              <a:t>We’ve delivered over 55 cloud and automation platforms to date, many for central </a:t>
            </a:r>
            <a:r>
              <a:rPr lang="en" sz="1200" b="0" i="0" u="none" strike="noStrike" kern="1200" dirty="0" err="1">
                <a:solidFill>
                  <a:schemeClr val="tx1"/>
                </a:solidFill>
                <a:effectLst/>
                <a:latin typeface="+mn-lt"/>
                <a:ea typeface="+mn-ea"/>
                <a:cs typeface="+mn-cs"/>
              </a:rPr>
              <a:t>gov</a:t>
            </a:r>
            <a:r>
              <a:rPr lang="en" sz="1200" b="0" i="0" u="none" strike="noStrike" kern="1200" dirty="0">
                <a:solidFill>
                  <a:schemeClr val="tx1"/>
                </a:solidFill>
                <a:effectLst/>
                <a:latin typeface="+mn-lt"/>
                <a:ea typeface="+mn-ea"/>
                <a:cs typeface="+mn-cs"/>
              </a:rPr>
              <a:t> including MOJ.</a:t>
            </a:r>
            <a:endParaRPr lang="en" b="0" dirty="0">
              <a:effectLst/>
            </a:endParaRPr>
          </a:p>
          <a:p>
            <a:r>
              <a:rPr lang="en" sz="1200" b="0" i="0" u="none" strike="noStrike" kern="1200" dirty="0">
                <a:solidFill>
                  <a:schemeClr val="tx1"/>
                </a:solidFill>
                <a:effectLst/>
                <a:latin typeface="+mn-lt"/>
                <a:ea typeface="+mn-ea"/>
                <a:cs typeface="+mn-cs"/>
              </a:rPr>
              <a:t>Today we want to talk to you about Hybrid Cloud.  What it is, what it is not, and why you don’t need one.</a:t>
            </a:r>
            <a:endParaRPr lang="en" dirty="0"/>
          </a:p>
        </p:txBody>
      </p:sp>
      <p:sp>
        <p:nvSpPr>
          <p:cNvPr id="4" name="Slide Number Placeholder 3"/>
          <p:cNvSpPr>
            <a:spLocks noGrp="1"/>
          </p:cNvSpPr>
          <p:nvPr>
            <p:ph type="sldNum" sz="quarter" idx="10"/>
          </p:nvPr>
        </p:nvSpPr>
        <p:spPr/>
        <p:txBody>
          <a:bodyPr/>
          <a:lstStyle/>
          <a:p>
            <a:fld id="{FEBA1536-9539-7143-8CE2-5A3DFF76E214}" type="slidenum">
              <a:rPr lang="en-US" smtClean="0"/>
              <a:t>2</a:t>
            </a:fld>
            <a:endParaRPr lang="en-US"/>
          </a:p>
        </p:txBody>
      </p:sp>
    </p:spTree>
    <p:extLst>
      <p:ext uri="{BB962C8B-B14F-4D97-AF65-F5344CB8AC3E}">
        <p14:creationId xmlns:p14="http://schemas.microsoft.com/office/powerpoint/2010/main" val="2066151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ctr" rtl="0">
              <a:lnSpc>
                <a:spcPct val="115000"/>
              </a:lnSpc>
              <a:spcBef>
                <a:spcPts val="0"/>
              </a:spcBef>
              <a:spcAft>
                <a:spcPts val="1600"/>
              </a:spcAft>
              <a:buNone/>
            </a:pPr>
            <a:r>
              <a:rPr lang="en" sz="1200" dirty="0">
                <a:solidFill>
                  <a:schemeClr val="dk1"/>
                </a:solidFill>
                <a:latin typeface="Roboto"/>
                <a:ea typeface="Roboto"/>
                <a:cs typeface="Roboto"/>
                <a:sym typeface="Roboto"/>
              </a:rPr>
              <a:t> GDS service standard, public cloud by default</a:t>
            </a:r>
          </a:p>
          <a:p>
            <a:pPr lvl="0" algn="ctr" rtl="0">
              <a:lnSpc>
                <a:spcPct val="115000"/>
              </a:lnSpc>
              <a:spcBef>
                <a:spcPts val="0"/>
              </a:spcBef>
              <a:spcAft>
                <a:spcPts val="1600"/>
              </a:spcAft>
              <a:buNone/>
            </a:pPr>
            <a:r>
              <a:rPr lang="en" sz="1200" dirty="0">
                <a:solidFill>
                  <a:schemeClr val="dk1"/>
                </a:solidFill>
                <a:latin typeface="Roboto"/>
                <a:ea typeface="Roboto"/>
                <a:cs typeface="Roboto"/>
                <a:sym typeface="Roboto"/>
              </a:rPr>
              <a:t>Overcome the security/assurance issues with hosting citizens data in public infrastructure</a:t>
            </a:r>
          </a:p>
        </p:txBody>
      </p:sp>
      <p:sp>
        <p:nvSpPr>
          <p:cNvPr id="4" name="Slide Number Placeholder 3"/>
          <p:cNvSpPr>
            <a:spLocks noGrp="1"/>
          </p:cNvSpPr>
          <p:nvPr>
            <p:ph type="sldNum" sz="quarter" idx="10"/>
          </p:nvPr>
        </p:nvSpPr>
        <p:spPr/>
        <p:txBody>
          <a:bodyPr/>
          <a:lstStyle/>
          <a:p>
            <a:fld id="{FEBA1536-9539-7143-8CE2-5A3DFF76E214}" type="slidenum">
              <a:rPr lang="en-US" smtClean="0"/>
              <a:t>20</a:t>
            </a:fld>
            <a:endParaRPr lang="en-US"/>
          </a:p>
        </p:txBody>
      </p:sp>
    </p:spTree>
    <p:extLst>
      <p:ext uri="{BB962C8B-B14F-4D97-AF65-F5344CB8AC3E}">
        <p14:creationId xmlns:p14="http://schemas.microsoft.com/office/powerpoint/2010/main" val="2043424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ctr" rtl="0">
              <a:lnSpc>
                <a:spcPct val="115000"/>
              </a:lnSpc>
              <a:spcBef>
                <a:spcPts val="0"/>
              </a:spcBef>
              <a:spcAft>
                <a:spcPts val="1600"/>
              </a:spcAft>
              <a:buNone/>
            </a:pPr>
            <a:r>
              <a:rPr lang="en-US" sz="1200" b="0" i="0" u="none" strike="noStrike" kern="1200" dirty="0">
                <a:solidFill>
                  <a:schemeClr val="tx1"/>
                </a:solidFill>
                <a:effectLst/>
                <a:latin typeface="+mn-lt"/>
                <a:ea typeface="+mn-ea"/>
                <a:cs typeface="+mn-cs"/>
              </a:rPr>
              <a:t>Security</a:t>
            </a:r>
            <a:endParaRPr lang="en" sz="1200" dirty="0">
              <a:solidFill>
                <a:schemeClr val="dk1"/>
              </a:solidFill>
              <a:latin typeface="Roboto"/>
              <a:ea typeface="Roboto"/>
              <a:cs typeface="Roboto"/>
              <a:sym typeface="Roboto"/>
            </a:endParaRPr>
          </a:p>
        </p:txBody>
      </p:sp>
      <p:sp>
        <p:nvSpPr>
          <p:cNvPr id="4" name="Slide Number Placeholder 3"/>
          <p:cNvSpPr>
            <a:spLocks noGrp="1"/>
          </p:cNvSpPr>
          <p:nvPr>
            <p:ph type="sldNum" sz="quarter" idx="10"/>
          </p:nvPr>
        </p:nvSpPr>
        <p:spPr/>
        <p:txBody>
          <a:bodyPr/>
          <a:lstStyle/>
          <a:p>
            <a:fld id="{FEBA1536-9539-7143-8CE2-5A3DFF76E214}" type="slidenum">
              <a:rPr lang="en-US" smtClean="0"/>
              <a:t>21</a:t>
            </a:fld>
            <a:endParaRPr lang="en-US"/>
          </a:p>
        </p:txBody>
      </p:sp>
    </p:spTree>
    <p:extLst>
      <p:ext uri="{BB962C8B-B14F-4D97-AF65-F5344CB8AC3E}">
        <p14:creationId xmlns:p14="http://schemas.microsoft.com/office/powerpoint/2010/main" val="804058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rtl="0">
              <a:lnSpc>
                <a:spcPct val="115000"/>
              </a:lnSpc>
              <a:spcBef>
                <a:spcPts val="0"/>
              </a:spcBef>
              <a:spcAft>
                <a:spcPts val="1600"/>
              </a:spcAft>
              <a:buNone/>
            </a:pPr>
            <a:r>
              <a:rPr lang="en" sz="1200" dirty="0">
                <a:solidFill>
                  <a:schemeClr val="dk1"/>
                </a:solidFill>
                <a:latin typeface="Roboto"/>
                <a:ea typeface="Roboto"/>
                <a:cs typeface="Roboto"/>
                <a:sym typeface="Roboto"/>
              </a:rPr>
              <a:t>Only genuine public cloud</a:t>
            </a:r>
          </a:p>
          <a:p>
            <a:pPr lvl="0" algn="l" rtl="0">
              <a:lnSpc>
                <a:spcPct val="115000"/>
              </a:lnSpc>
              <a:spcBef>
                <a:spcPts val="0"/>
              </a:spcBef>
              <a:spcAft>
                <a:spcPts val="1600"/>
              </a:spcAft>
              <a:buNone/>
            </a:pPr>
            <a:r>
              <a:rPr lang="en" sz="1200" dirty="0">
                <a:solidFill>
                  <a:schemeClr val="dk1"/>
                </a:solidFill>
                <a:latin typeface="Roboto"/>
                <a:ea typeface="Roboto"/>
                <a:cs typeface="Roboto"/>
                <a:sym typeface="Roboto"/>
              </a:rPr>
              <a:t>Low latency APIs, super-high availability, high-scale elasticity, mature eco-system</a:t>
            </a:r>
          </a:p>
          <a:p>
            <a:endParaRPr lang="en-US" dirty="0"/>
          </a:p>
        </p:txBody>
      </p:sp>
      <p:sp>
        <p:nvSpPr>
          <p:cNvPr id="4" name="Slide Number Placeholder 3"/>
          <p:cNvSpPr>
            <a:spLocks noGrp="1"/>
          </p:cNvSpPr>
          <p:nvPr>
            <p:ph type="sldNum" sz="quarter" idx="10"/>
          </p:nvPr>
        </p:nvSpPr>
        <p:spPr/>
        <p:txBody>
          <a:bodyPr/>
          <a:lstStyle/>
          <a:p>
            <a:fld id="{FEBA1536-9539-7143-8CE2-5A3DFF76E214}" type="slidenum">
              <a:rPr lang="en-US" smtClean="0"/>
              <a:t>22</a:t>
            </a:fld>
            <a:endParaRPr lang="en-US"/>
          </a:p>
        </p:txBody>
      </p:sp>
    </p:spTree>
    <p:extLst>
      <p:ext uri="{BB962C8B-B14F-4D97-AF65-F5344CB8AC3E}">
        <p14:creationId xmlns:p14="http://schemas.microsoft.com/office/powerpoint/2010/main" val="1709338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lnSpc>
                <a:spcPct val="115000"/>
              </a:lnSpc>
              <a:spcBef>
                <a:spcPts val="0"/>
              </a:spcBef>
              <a:spcAft>
                <a:spcPts val="1600"/>
              </a:spcAft>
              <a:buNone/>
            </a:pPr>
            <a:r>
              <a:rPr lang="en" sz="1200" dirty="0">
                <a:solidFill>
                  <a:schemeClr val="dk1"/>
                </a:solidFill>
                <a:latin typeface="Roboto"/>
                <a:ea typeface="Roboto"/>
                <a:cs typeface="Roboto"/>
                <a:sym typeface="Roboto"/>
              </a:rPr>
              <a:t>Patterns - Not really a PaaS</a:t>
            </a:r>
          </a:p>
          <a:p>
            <a:pPr lvl="0" rtl="0">
              <a:lnSpc>
                <a:spcPct val="115000"/>
              </a:lnSpc>
              <a:spcBef>
                <a:spcPts val="0"/>
              </a:spcBef>
              <a:spcAft>
                <a:spcPts val="1600"/>
              </a:spcAft>
              <a:buNone/>
            </a:pPr>
            <a:r>
              <a:rPr lang="en" sz="1200" dirty="0" err="1">
                <a:solidFill>
                  <a:schemeClr val="dk1"/>
                </a:solidFill>
                <a:latin typeface="Roboto"/>
                <a:ea typeface="Roboto"/>
                <a:cs typeface="Roboto"/>
                <a:sym typeface="Roboto"/>
              </a:rPr>
              <a:t>Formalised</a:t>
            </a:r>
            <a:r>
              <a:rPr lang="en" sz="1200" dirty="0">
                <a:solidFill>
                  <a:schemeClr val="dk1"/>
                </a:solidFill>
                <a:latin typeface="Roboto"/>
                <a:ea typeface="Roboto"/>
                <a:cs typeface="Roboto"/>
                <a:sym typeface="Roboto"/>
              </a:rPr>
              <a:t> through: automation, process, standards, org design, governance</a:t>
            </a:r>
          </a:p>
          <a:p>
            <a:pPr lvl="0" rtl="0">
              <a:lnSpc>
                <a:spcPct val="115000"/>
              </a:lnSpc>
              <a:spcBef>
                <a:spcPts val="0"/>
              </a:spcBef>
              <a:spcAft>
                <a:spcPts val="1600"/>
              </a:spcAft>
              <a:buNone/>
            </a:pPr>
            <a:r>
              <a:rPr lang="en" sz="1200" dirty="0">
                <a:solidFill>
                  <a:schemeClr val="dk1"/>
                </a:solidFill>
                <a:latin typeface="Roboto"/>
                <a:ea typeface="Roboto"/>
                <a:cs typeface="Roboto"/>
                <a:sym typeface="Roboto"/>
              </a:rPr>
              <a:t>Subsets - not every service included (security, need)</a:t>
            </a:r>
          </a:p>
          <a:p>
            <a:pPr lvl="0" rtl="0">
              <a:lnSpc>
                <a:spcPct val="115000"/>
              </a:lnSpc>
              <a:spcBef>
                <a:spcPts val="0"/>
              </a:spcBef>
              <a:spcAft>
                <a:spcPts val="1600"/>
              </a:spcAft>
              <a:buNone/>
            </a:pPr>
            <a:r>
              <a:rPr lang="en" sz="1200" dirty="0">
                <a:solidFill>
                  <a:schemeClr val="dk1"/>
                </a:solidFill>
                <a:latin typeface="Roboto"/>
                <a:ea typeface="Roboto"/>
                <a:cs typeface="Roboto"/>
                <a:sym typeface="Roboto"/>
              </a:rPr>
              <a:t>Vary for context (multiple ‘services’ to the business)</a:t>
            </a:r>
          </a:p>
        </p:txBody>
      </p:sp>
      <p:sp>
        <p:nvSpPr>
          <p:cNvPr id="4" name="Slide Number Placeholder 3"/>
          <p:cNvSpPr>
            <a:spLocks noGrp="1"/>
          </p:cNvSpPr>
          <p:nvPr>
            <p:ph type="sldNum" sz="quarter" idx="10"/>
          </p:nvPr>
        </p:nvSpPr>
        <p:spPr/>
        <p:txBody>
          <a:bodyPr/>
          <a:lstStyle/>
          <a:p>
            <a:fld id="{FEBA1536-9539-7143-8CE2-5A3DFF76E214}" type="slidenum">
              <a:rPr lang="en-US" smtClean="0"/>
              <a:t>23</a:t>
            </a:fld>
            <a:endParaRPr lang="en-US"/>
          </a:p>
        </p:txBody>
      </p:sp>
    </p:spTree>
    <p:extLst>
      <p:ext uri="{BB962C8B-B14F-4D97-AF65-F5344CB8AC3E}">
        <p14:creationId xmlns:p14="http://schemas.microsoft.com/office/powerpoint/2010/main" val="1078396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lnSpc>
                <a:spcPct val="115000"/>
              </a:lnSpc>
              <a:spcBef>
                <a:spcPts val="0"/>
              </a:spcBef>
              <a:spcAft>
                <a:spcPts val="1600"/>
              </a:spcAft>
              <a:buNone/>
            </a:pPr>
            <a:r>
              <a:rPr lang="en" sz="1200" dirty="0">
                <a:solidFill>
                  <a:schemeClr val="dk1"/>
                </a:solidFill>
                <a:latin typeface="Roboto"/>
                <a:ea typeface="Roboto"/>
                <a:cs typeface="Roboto"/>
                <a:sym typeface="Roboto"/>
              </a:rPr>
              <a:t>Don’t oversimplify lock in.</a:t>
            </a:r>
          </a:p>
          <a:p>
            <a:pPr lvl="0" rtl="0">
              <a:lnSpc>
                <a:spcPct val="115000"/>
              </a:lnSpc>
              <a:spcBef>
                <a:spcPts val="0"/>
              </a:spcBef>
              <a:spcAft>
                <a:spcPts val="1600"/>
              </a:spcAft>
              <a:buNone/>
            </a:pPr>
            <a:r>
              <a:rPr lang="en" sz="1200" dirty="0">
                <a:solidFill>
                  <a:schemeClr val="dk1"/>
                </a:solidFill>
                <a:latin typeface="Roboto"/>
                <a:ea typeface="Roboto"/>
                <a:cs typeface="Roboto"/>
                <a:sym typeface="Roboto"/>
              </a:rPr>
              <a:t>Sometimes zero lock-in is desirable </a:t>
            </a:r>
          </a:p>
          <a:p>
            <a:pPr lvl="0" rtl="0">
              <a:lnSpc>
                <a:spcPct val="115000"/>
              </a:lnSpc>
              <a:spcBef>
                <a:spcPts val="0"/>
              </a:spcBef>
              <a:spcAft>
                <a:spcPts val="1600"/>
              </a:spcAft>
              <a:buNone/>
            </a:pPr>
            <a:r>
              <a:rPr lang="en" sz="1200" dirty="0">
                <a:solidFill>
                  <a:schemeClr val="dk1"/>
                </a:solidFill>
                <a:latin typeface="Roboto"/>
                <a:ea typeface="Roboto"/>
                <a:cs typeface="Roboto"/>
                <a:sym typeface="Roboto"/>
              </a:rPr>
              <a:t>Sometimes total lock-in is desirable</a:t>
            </a:r>
          </a:p>
          <a:p>
            <a:pPr lvl="0" rtl="0">
              <a:lnSpc>
                <a:spcPct val="115000"/>
              </a:lnSpc>
              <a:spcBef>
                <a:spcPts val="0"/>
              </a:spcBef>
              <a:spcAft>
                <a:spcPts val="1600"/>
              </a:spcAft>
              <a:buNone/>
            </a:pPr>
            <a:endParaRPr lang="en" sz="1200" dirty="0">
              <a:solidFill>
                <a:schemeClr val="dk1"/>
              </a:solidFill>
              <a:latin typeface="Roboto"/>
              <a:ea typeface="Roboto"/>
              <a:cs typeface="Roboto"/>
              <a:sym typeface="Roboto"/>
            </a:endParaRPr>
          </a:p>
        </p:txBody>
      </p:sp>
      <p:sp>
        <p:nvSpPr>
          <p:cNvPr id="4" name="Slide Number Placeholder 3"/>
          <p:cNvSpPr>
            <a:spLocks noGrp="1"/>
          </p:cNvSpPr>
          <p:nvPr>
            <p:ph type="sldNum" sz="quarter" idx="10"/>
          </p:nvPr>
        </p:nvSpPr>
        <p:spPr/>
        <p:txBody>
          <a:bodyPr/>
          <a:lstStyle/>
          <a:p>
            <a:fld id="{FEBA1536-9539-7143-8CE2-5A3DFF76E214}" type="slidenum">
              <a:rPr lang="en-US" smtClean="0"/>
              <a:t>24</a:t>
            </a:fld>
            <a:endParaRPr lang="en-US"/>
          </a:p>
        </p:txBody>
      </p:sp>
    </p:spTree>
    <p:extLst>
      <p:ext uri="{BB962C8B-B14F-4D97-AF65-F5344CB8AC3E}">
        <p14:creationId xmlns:p14="http://schemas.microsoft.com/office/powerpoint/2010/main" val="1466829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rtl="0">
              <a:lnSpc>
                <a:spcPct val="115000"/>
              </a:lnSpc>
              <a:spcBef>
                <a:spcPts val="0"/>
              </a:spcBef>
              <a:spcAft>
                <a:spcPts val="1600"/>
              </a:spcAft>
              <a:buNone/>
            </a:pPr>
            <a:r>
              <a:rPr lang="en" sz="1200" dirty="0">
                <a:solidFill>
                  <a:schemeClr val="dk1"/>
                </a:solidFill>
                <a:latin typeface="Roboto"/>
                <a:ea typeface="Roboto"/>
                <a:cs typeface="Roboto"/>
                <a:sym typeface="Roboto"/>
              </a:rPr>
              <a:t>Speed - simpler pipelines, </a:t>
            </a:r>
            <a:r>
              <a:rPr lang="en" sz="1200" dirty="0" err="1">
                <a:solidFill>
                  <a:schemeClr val="dk1"/>
                </a:solidFill>
                <a:latin typeface="Roboto"/>
                <a:ea typeface="Roboto"/>
                <a:cs typeface="Roboto"/>
                <a:sym typeface="Roboto"/>
              </a:rPr>
              <a:t>utilising</a:t>
            </a:r>
            <a:r>
              <a:rPr lang="en" sz="1200" dirty="0">
                <a:solidFill>
                  <a:schemeClr val="dk1"/>
                </a:solidFill>
                <a:latin typeface="Roboto"/>
                <a:ea typeface="Roboto"/>
                <a:cs typeface="Roboto"/>
                <a:sym typeface="Roboto"/>
              </a:rPr>
              <a:t> native tools</a:t>
            </a:r>
          </a:p>
          <a:p>
            <a:pPr lvl="0" algn="l" rtl="0">
              <a:lnSpc>
                <a:spcPct val="115000"/>
              </a:lnSpc>
              <a:spcBef>
                <a:spcPts val="0"/>
              </a:spcBef>
              <a:spcAft>
                <a:spcPts val="1600"/>
              </a:spcAft>
              <a:buNone/>
            </a:pPr>
            <a:r>
              <a:rPr lang="en" sz="1200" dirty="0">
                <a:solidFill>
                  <a:schemeClr val="dk1"/>
                </a:solidFill>
                <a:latin typeface="Roboto"/>
                <a:ea typeface="Roboto"/>
                <a:cs typeface="Roboto"/>
                <a:sym typeface="Roboto"/>
              </a:rPr>
              <a:t>Focus - minimal investment in ‘glue’</a:t>
            </a:r>
          </a:p>
          <a:p>
            <a:pPr lvl="0" algn="l" rtl="0">
              <a:lnSpc>
                <a:spcPct val="115000"/>
              </a:lnSpc>
              <a:spcBef>
                <a:spcPts val="0"/>
              </a:spcBef>
              <a:spcAft>
                <a:spcPts val="1600"/>
              </a:spcAft>
              <a:buNone/>
            </a:pPr>
            <a:r>
              <a:rPr lang="en" sz="1200" dirty="0">
                <a:solidFill>
                  <a:schemeClr val="dk1"/>
                </a:solidFill>
                <a:latin typeface="Roboto"/>
                <a:ea typeface="Roboto"/>
                <a:cs typeface="Roboto"/>
                <a:sym typeface="Roboto"/>
              </a:rPr>
              <a:t>Latest stuff - no need to incorporate into ‘glue’</a:t>
            </a:r>
          </a:p>
          <a:p>
            <a:pPr lvl="0" algn="l" rtl="0">
              <a:lnSpc>
                <a:spcPct val="115000"/>
              </a:lnSpc>
              <a:spcBef>
                <a:spcPts val="0"/>
              </a:spcBef>
              <a:spcAft>
                <a:spcPts val="1600"/>
              </a:spcAft>
              <a:buNone/>
            </a:pPr>
            <a:r>
              <a:rPr lang="en" sz="1200" dirty="0">
                <a:solidFill>
                  <a:schemeClr val="dk1"/>
                </a:solidFill>
                <a:latin typeface="Roboto"/>
                <a:ea typeface="Roboto"/>
                <a:cs typeface="Roboto"/>
                <a:sym typeface="Roboto"/>
              </a:rPr>
              <a:t>Resilient - allows for some diversity across teams (avoid </a:t>
            </a:r>
            <a:r>
              <a:rPr lang="en" sz="1200" dirty="0" err="1">
                <a:solidFill>
                  <a:schemeClr val="dk1"/>
                </a:solidFill>
                <a:latin typeface="Roboto"/>
                <a:ea typeface="Roboto"/>
                <a:cs typeface="Roboto"/>
                <a:sym typeface="Roboto"/>
              </a:rPr>
              <a:t>conway’s</a:t>
            </a:r>
            <a:r>
              <a:rPr lang="en" sz="1200" dirty="0">
                <a:solidFill>
                  <a:schemeClr val="dk1"/>
                </a:solidFill>
                <a:latin typeface="Roboto"/>
                <a:ea typeface="Roboto"/>
                <a:cs typeface="Roboto"/>
                <a:sym typeface="Roboto"/>
              </a:rPr>
              <a:t> platform)</a:t>
            </a:r>
          </a:p>
        </p:txBody>
      </p:sp>
      <p:sp>
        <p:nvSpPr>
          <p:cNvPr id="4" name="Slide Number Placeholder 3"/>
          <p:cNvSpPr>
            <a:spLocks noGrp="1"/>
          </p:cNvSpPr>
          <p:nvPr>
            <p:ph type="sldNum" sz="quarter" idx="10"/>
          </p:nvPr>
        </p:nvSpPr>
        <p:spPr/>
        <p:txBody>
          <a:bodyPr/>
          <a:lstStyle/>
          <a:p>
            <a:fld id="{FEBA1536-9539-7143-8CE2-5A3DFF76E214}" type="slidenum">
              <a:rPr lang="en-US" smtClean="0"/>
              <a:t>25</a:t>
            </a:fld>
            <a:endParaRPr lang="en-US"/>
          </a:p>
        </p:txBody>
      </p:sp>
    </p:spTree>
    <p:extLst>
      <p:ext uri="{BB962C8B-B14F-4D97-AF65-F5344CB8AC3E}">
        <p14:creationId xmlns:p14="http://schemas.microsoft.com/office/powerpoint/2010/main" val="1542087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Hybrid is not ‘best of all things’</a:t>
            </a:r>
            <a:endParaRPr lang="en-US" b="0" dirty="0">
              <a:effectLst/>
            </a:endParaRPr>
          </a:p>
          <a:p>
            <a:pPr rtl="0"/>
            <a:r>
              <a:rPr lang="en-US" sz="1200" b="0" i="0" u="none" strike="noStrike" kern="1200" dirty="0">
                <a:solidFill>
                  <a:schemeClr val="tx1"/>
                </a:solidFill>
                <a:effectLst/>
                <a:latin typeface="+mn-lt"/>
                <a:ea typeface="+mn-ea"/>
                <a:cs typeface="+mn-cs"/>
              </a:rPr>
              <a:t>Use the right number of cloud providers for your organisation</a:t>
            </a:r>
            <a:endParaRPr lang="en-US" b="0" dirty="0">
              <a:effectLst/>
            </a:endParaRPr>
          </a:p>
          <a:p>
            <a:pPr rtl="0"/>
            <a:r>
              <a:rPr lang="en-US" sz="1200" b="0" i="0" u="none" strike="noStrike" kern="1200" dirty="0">
                <a:solidFill>
                  <a:schemeClr val="tx1"/>
                </a:solidFill>
                <a:effectLst/>
                <a:latin typeface="+mn-lt"/>
                <a:ea typeface="+mn-ea"/>
                <a:cs typeface="+mn-cs"/>
              </a:rPr>
              <a:t>Be wary of lock-in, but don’t avoid it</a:t>
            </a:r>
            <a:endParaRPr lang="en-US" b="0" dirty="0">
              <a:effectLst/>
            </a:endParaRPr>
          </a:p>
          <a:p>
            <a:pPr rtl="0"/>
            <a:r>
              <a:rPr lang="en-US" sz="1200" b="0" i="0" u="none" strike="noStrike" kern="1200" dirty="0">
                <a:solidFill>
                  <a:schemeClr val="tx1"/>
                </a:solidFill>
                <a:effectLst/>
                <a:latin typeface="+mn-lt"/>
                <a:ea typeface="+mn-ea"/>
                <a:cs typeface="+mn-cs"/>
              </a:rPr>
              <a:t>Remember the choice of cloud provider is a critical strategic decision - do not make it based on a sales pitch - understand the technology. </a:t>
            </a:r>
            <a:endParaRPr lang="en-US" b="0" dirty="0">
              <a:effectLst/>
            </a:endParaRPr>
          </a:p>
          <a:p>
            <a:pPr rtl="0"/>
            <a:r>
              <a:rPr lang="en-US" sz="1200" b="0" i="0" u="none" strike="noStrike" kern="1200" dirty="0">
                <a:solidFill>
                  <a:schemeClr val="tx1"/>
                </a:solidFill>
                <a:effectLst/>
                <a:latin typeface="+mn-lt"/>
                <a:ea typeface="+mn-ea"/>
                <a:cs typeface="+mn-cs"/>
              </a:rPr>
              <a:t>Multi-cloud supports greater trialing of providers before a commitment is made.</a:t>
            </a:r>
            <a:endParaRPr lang="en-US" b="0" dirty="0">
              <a:effectLst/>
            </a:endParaRPr>
          </a:p>
          <a:p>
            <a:r>
              <a:rPr lang="en-US" dirty="0"/>
              <a:t/>
            </a:r>
            <a:br>
              <a:rPr lang="en-US" dirty="0"/>
            </a:br>
            <a:endParaRPr lang="en" sz="1200" dirty="0">
              <a:solidFill>
                <a:schemeClr val="dk1"/>
              </a:solidFill>
              <a:latin typeface="Roboto"/>
              <a:ea typeface="Roboto"/>
              <a:cs typeface="Roboto"/>
              <a:sym typeface="Roboto"/>
            </a:endParaRPr>
          </a:p>
          <a:p>
            <a:pPr lvl="0" algn="ctr" rtl="0">
              <a:lnSpc>
                <a:spcPct val="115000"/>
              </a:lnSpc>
              <a:spcBef>
                <a:spcPts val="0"/>
              </a:spcBef>
              <a:spcAft>
                <a:spcPts val="1600"/>
              </a:spcAft>
              <a:buNone/>
            </a:pPr>
            <a:endParaRPr lang="en" sz="1600" dirty="0">
              <a:solidFill>
                <a:schemeClr val="dk1"/>
              </a:solidFill>
              <a:latin typeface="Roboto"/>
              <a:ea typeface="Roboto"/>
              <a:cs typeface="Roboto"/>
              <a:sym typeface="Roboto"/>
            </a:endParaRPr>
          </a:p>
        </p:txBody>
      </p:sp>
      <p:sp>
        <p:nvSpPr>
          <p:cNvPr id="4" name="Slide Number Placeholder 3"/>
          <p:cNvSpPr>
            <a:spLocks noGrp="1"/>
          </p:cNvSpPr>
          <p:nvPr>
            <p:ph type="sldNum" sz="quarter" idx="10"/>
          </p:nvPr>
        </p:nvSpPr>
        <p:spPr/>
        <p:txBody>
          <a:bodyPr/>
          <a:lstStyle/>
          <a:p>
            <a:fld id="{FEBA1536-9539-7143-8CE2-5A3DFF76E214}" type="slidenum">
              <a:rPr lang="en-US" smtClean="0"/>
              <a:t>26</a:t>
            </a:fld>
            <a:endParaRPr lang="en-US"/>
          </a:p>
        </p:txBody>
      </p:sp>
    </p:spTree>
    <p:extLst>
      <p:ext uri="{BB962C8B-B14F-4D97-AF65-F5344CB8AC3E}">
        <p14:creationId xmlns:p14="http://schemas.microsoft.com/office/powerpoint/2010/main" val="1861061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 sz="1200" dirty="0">
              <a:solidFill>
                <a:schemeClr val="dk1"/>
              </a:solidFill>
              <a:latin typeface="Roboto"/>
              <a:ea typeface="Roboto"/>
              <a:cs typeface="Roboto"/>
              <a:sym typeface="Roboto"/>
            </a:endParaRPr>
          </a:p>
          <a:p>
            <a:pPr lvl="0" algn="ctr" rtl="0">
              <a:lnSpc>
                <a:spcPct val="115000"/>
              </a:lnSpc>
              <a:spcBef>
                <a:spcPts val="0"/>
              </a:spcBef>
              <a:spcAft>
                <a:spcPts val="1600"/>
              </a:spcAft>
              <a:buNone/>
            </a:pPr>
            <a:endParaRPr lang="en" sz="1600" dirty="0">
              <a:solidFill>
                <a:schemeClr val="dk1"/>
              </a:solidFill>
              <a:latin typeface="Roboto"/>
              <a:ea typeface="Roboto"/>
              <a:cs typeface="Roboto"/>
              <a:sym typeface="Roboto"/>
            </a:endParaRPr>
          </a:p>
        </p:txBody>
      </p:sp>
      <p:sp>
        <p:nvSpPr>
          <p:cNvPr id="4" name="Slide Number Placeholder 3"/>
          <p:cNvSpPr>
            <a:spLocks noGrp="1"/>
          </p:cNvSpPr>
          <p:nvPr>
            <p:ph type="sldNum" sz="quarter" idx="10"/>
          </p:nvPr>
        </p:nvSpPr>
        <p:spPr/>
        <p:txBody>
          <a:bodyPr/>
          <a:lstStyle/>
          <a:p>
            <a:fld id="{FEBA1536-9539-7143-8CE2-5A3DFF76E214}" type="slidenum">
              <a:rPr lang="en-US" smtClean="0"/>
              <a:t>27</a:t>
            </a:fld>
            <a:endParaRPr lang="en-US"/>
          </a:p>
        </p:txBody>
      </p:sp>
    </p:spTree>
    <p:extLst>
      <p:ext uri="{BB962C8B-B14F-4D97-AF65-F5344CB8AC3E}">
        <p14:creationId xmlns:p14="http://schemas.microsoft.com/office/powerpoint/2010/main" val="829677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rtl="0">
              <a:lnSpc>
                <a:spcPct val="115000"/>
              </a:lnSpc>
              <a:spcBef>
                <a:spcPts val="0"/>
              </a:spcBef>
              <a:spcAft>
                <a:spcPts val="1600"/>
              </a:spcAft>
              <a:buNone/>
            </a:pPr>
            <a:r>
              <a:rPr lang="en" sz="1600" dirty="0">
                <a:solidFill>
                  <a:schemeClr val="dk1"/>
                </a:solidFill>
                <a:latin typeface="Roboto"/>
                <a:ea typeface="Roboto"/>
                <a:cs typeface="Roboto"/>
                <a:sym typeface="Roboto"/>
              </a:rPr>
              <a:t>Use the right number of cloud providers for your </a:t>
            </a:r>
            <a:r>
              <a:rPr lang="en" sz="1600" dirty="0" err="1">
                <a:solidFill>
                  <a:schemeClr val="dk1"/>
                </a:solidFill>
                <a:latin typeface="Roboto"/>
                <a:ea typeface="Roboto"/>
                <a:cs typeface="Roboto"/>
                <a:sym typeface="Roboto"/>
              </a:rPr>
              <a:t>organisation</a:t>
            </a:r>
            <a:endParaRPr lang="en" sz="1600" dirty="0">
              <a:solidFill>
                <a:schemeClr val="dk1"/>
              </a:solidFill>
              <a:latin typeface="Roboto"/>
              <a:ea typeface="Roboto"/>
              <a:cs typeface="Roboto"/>
              <a:sym typeface="Roboto"/>
            </a:endParaRPr>
          </a:p>
          <a:p>
            <a:pPr lvl="0" algn="l" rtl="0">
              <a:lnSpc>
                <a:spcPct val="115000"/>
              </a:lnSpc>
              <a:spcBef>
                <a:spcPts val="0"/>
              </a:spcBef>
              <a:spcAft>
                <a:spcPts val="1600"/>
              </a:spcAft>
              <a:buNone/>
            </a:pPr>
            <a:r>
              <a:rPr lang="en" sz="1600" dirty="0">
                <a:solidFill>
                  <a:schemeClr val="dk1"/>
                </a:solidFill>
                <a:latin typeface="Roboto"/>
                <a:ea typeface="Roboto"/>
                <a:cs typeface="Roboto"/>
                <a:sym typeface="Roboto"/>
              </a:rPr>
              <a:t>Be wary of lock-in, but don’t avoid it</a:t>
            </a:r>
          </a:p>
          <a:p>
            <a:pPr lvl="0" algn="ctr" rtl="0">
              <a:lnSpc>
                <a:spcPct val="115000"/>
              </a:lnSpc>
              <a:spcBef>
                <a:spcPts val="0"/>
              </a:spcBef>
              <a:spcAft>
                <a:spcPts val="1600"/>
              </a:spcAft>
              <a:buNone/>
            </a:pPr>
            <a:endParaRPr lang="en" sz="3200" dirty="0">
              <a:solidFill>
                <a:schemeClr val="dk1"/>
              </a:solidFill>
              <a:latin typeface="Roboto"/>
              <a:ea typeface="Roboto"/>
              <a:cs typeface="Roboto"/>
              <a:sym typeface="Roboto"/>
            </a:endParaRPr>
          </a:p>
          <a:p>
            <a:pPr lvl="0" algn="ctr" rtl="0">
              <a:lnSpc>
                <a:spcPct val="115000"/>
              </a:lnSpc>
              <a:spcBef>
                <a:spcPts val="0"/>
              </a:spcBef>
              <a:spcAft>
                <a:spcPts val="1600"/>
              </a:spcAft>
              <a:buNone/>
            </a:pPr>
            <a:endParaRPr lang="en" sz="1600" dirty="0">
              <a:solidFill>
                <a:schemeClr val="dk1"/>
              </a:solidFill>
              <a:latin typeface="Roboto"/>
              <a:ea typeface="Roboto"/>
              <a:cs typeface="Roboto"/>
              <a:sym typeface="Roboto"/>
            </a:endParaRPr>
          </a:p>
        </p:txBody>
      </p:sp>
      <p:sp>
        <p:nvSpPr>
          <p:cNvPr id="4" name="Slide Number Placeholder 3"/>
          <p:cNvSpPr>
            <a:spLocks noGrp="1"/>
          </p:cNvSpPr>
          <p:nvPr>
            <p:ph type="sldNum" sz="quarter" idx="10"/>
          </p:nvPr>
        </p:nvSpPr>
        <p:spPr/>
        <p:txBody>
          <a:bodyPr/>
          <a:lstStyle/>
          <a:p>
            <a:fld id="{FEBA1536-9539-7143-8CE2-5A3DFF76E214}" type="slidenum">
              <a:rPr lang="en-US" smtClean="0"/>
              <a:t>28</a:t>
            </a:fld>
            <a:endParaRPr lang="en-US"/>
          </a:p>
        </p:txBody>
      </p:sp>
    </p:spTree>
    <p:extLst>
      <p:ext uri="{BB962C8B-B14F-4D97-AF65-F5344CB8AC3E}">
        <p14:creationId xmlns:p14="http://schemas.microsoft.com/office/powerpoint/2010/main" val="962330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GB"/>
              <a:t>Prevent, crime, discover, police, prosecution / bail, courts, offender management</a:t>
            </a:r>
          </a:p>
        </p:txBody>
      </p:sp>
    </p:spTree>
    <p:extLst>
      <p:ext uri="{BB962C8B-B14F-4D97-AF65-F5344CB8AC3E}">
        <p14:creationId xmlns:p14="http://schemas.microsoft.com/office/powerpoint/2010/main" val="854393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GB"/>
              <a:t>Prevent, crime, discover, police, prosecution / bail, courts, offender management</a:t>
            </a:r>
          </a:p>
        </p:txBody>
      </p:sp>
    </p:spTree>
    <p:extLst>
      <p:ext uri="{BB962C8B-B14F-4D97-AF65-F5344CB8AC3E}">
        <p14:creationId xmlns:p14="http://schemas.microsoft.com/office/powerpoint/2010/main" val="1621666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 name="Shape 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8322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dirty="0">
                <a:effectLst/>
              </a:rPr>
              <a:t> Our first type of Hybrid Cloud which we call ‘Private/Public’ can be defined as a mix of private (i.e. on premises) and public cloud hosted resources, combined and consumed as a single, unified service.</a:t>
            </a:r>
          </a:p>
        </p:txBody>
      </p:sp>
      <p:sp>
        <p:nvSpPr>
          <p:cNvPr id="4" name="Slide Number Placeholder 3"/>
          <p:cNvSpPr>
            <a:spLocks noGrp="1"/>
          </p:cNvSpPr>
          <p:nvPr>
            <p:ph type="sldNum" sz="quarter" idx="10"/>
          </p:nvPr>
        </p:nvSpPr>
        <p:spPr/>
        <p:txBody>
          <a:bodyPr/>
          <a:lstStyle/>
          <a:p>
            <a:fld id="{FEBA1536-9539-7143-8CE2-5A3DFF76E214}" type="slidenum">
              <a:rPr lang="en-US" smtClean="0"/>
              <a:t>6</a:t>
            </a:fld>
            <a:endParaRPr lang="en-US"/>
          </a:p>
        </p:txBody>
      </p:sp>
    </p:spTree>
    <p:extLst>
      <p:ext uri="{BB962C8B-B14F-4D97-AF65-F5344CB8AC3E}">
        <p14:creationId xmlns:p14="http://schemas.microsoft.com/office/powerpoint/2010/main" val="1743865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a:solidFill>
                  <a:schemeClr val="tx1"/>
                </a:solidFill>
                <a:effectLst/>
                <a:latin typeface="+mn-lt"/>
                <a:ea typeface="+mn-ea"/>
                <a:cs typeface="+mn-cs"/>
              </a:rPr>
              <a:t>Hybrid Cloud can also take the form of a broker or abstraction layer.  </a:t>
            </a:r>
            <a:r>
              <a:rPr lang="en-US" sz="1200" b="0" i="0" u="none" strike="noStrike" kern="1200" dirty="0">
                <a:solidFill>
                  <a:schemeClr val="tx1"/>
                </a:solidFill>
                <a:effectLst/>
                <a:latin typeface="+mn-lt"/>
                <a:ea typeface="+mn-ea"/>
                <a:cs typeface="+mn-cs"/>
              </a:rPr>
              <a:t>Broker-based Hybrid Clouds, attempt to give you the ability to dynamically chose between providers depending on certain criteria (cost, performance etc).</a:t>
            </a:r>
            <a:endParaRPr lang="en-US" b="0" dirty="0">
              <a:effectLst/>
            </a:endParaRPr>
          </a:p>
          <a:p>
            <a:r>
              <a:rPr lang="en-US" b="0" dirty="0">
                <a:effectLst/>
              </a:rPr>
              <a:t/>
            </a:r>
            <a:br>
              <a:rPr lang="en-US" b="0" dirty="0">
                <a:effectLst/>
              </a:rPr>
            </a:br>
            <a:r>
              <a:rPr lang="en-US" sz="1200" b="0" i="0" u="none" strike="noStrike" kern="1200" dirty="0">
                <a:solidFill>
                  <a:schemeClr val="tx1"/>
                </a:solidFill>
                <a:effectLst/>
                <a:latin typeface="+mn-lt"/>
                <a:ea typeface="+mn-ea"/>
                <a:cs typeface="+mn-cs"/>
              </a:rPr>
              <a:t>In practical terms, </a:t>
            </a:r>
            <a:r>
              <a:rPr lang="en-GB" sz="1200" b="0" i="0" u="none" strike="noStrike" kern="1200" dirty="0">
                <a:solidFill>
                  <a:schemeClr val="tx1"/>
                </a:solidFill>
                <a:effectLst/>
                <a:latin typeface="+mn-lt"/>
                <a:ea typeface="+mn-ea"/>
                <a:cs typeface="+mn-cs"/>
              </a:rPr>
              <a:t>with a</a:t>
            </a:r>
            <a:r>
              <a:rPr lang="en-US" sz="1200" b="0" i="0" u="none" strike="noStrike" kern="1200" dirty="0">
                <a:solidFill>
                  <a:schemeClr val="tx1"/>
                </a:solidFill>
                <a:effectLst/>
                <a:latin typeface="+mn-lt"/>
                <a:ea typeface="+mn-ea"/>
                <a:cs typeface="+mn-cs"/>
              </a:rPr>
              <a:t> broker or abstraction layer</a:t>
            </a:r>
            <a:r>
              <a:rPr lang="en-GB" sz="1200" b="0" i="0" u="none" strike="noStrike" kern="1200" dirty="0">
                <a:solidFill>
                  <a:schemeClr val="tx1"/>
                </a:solidFill>
                <a:effectLst/>
                <a:latin typeface="+mn-lt"/>
                <a:ea typeface="+mn-ea"/>
                <a:cs typeface="+mn-cs"/>
              </a:rPr>
              <a:t> approach, y</a:t>
            </a:r>
            <a:r>
              <a:rPr lang="en-US" sz="1200" b="0" i="0" u="none" strike="noStrike" kern="1200" dirty="0" err="1">
                <a:solidFill>
                  <a:schemeClr val="tx1"/>
                </a:solidFill>
                <a:effectLst/>
                <a:latin typeface="+mn-lt"/>
                <a:ea typeface="+mn-ea"/>
                <a:cs typeface="+mn-cs"/>
              </a:rPr>
              <a:t>ou</a:t>
            </a:r>
            <a:r>
              <a:rPr lang="en-US" sz="1200" b="0" i="0" u="none" strike="noStrike" kern="1200" dirty="0">
                <a:solidFill>
                  <a:schemeClr val="tx1"/>
                </a:solidFill>
                <a:effectLst/>
                <a:latin typeface="+mn-lt"/>
                <a:ea typeface="+mn-ea"/>
                <a:cs typeface="+mn-cs"/>
              </a:rPr>
              <a:t> design your service on the abstraction layer or you send your request to a broker and the translation and deployment to the specific cloud provider is made for you, transparently and in the background.</a:t>
            </a:r>
            <a:r>
              <a:rPr lang="en-US" dirty="0"/>
              <a:t/>
            </a:r>
            <a:br>
              <a:rPr lang="en-US" dirty="0"/>
            </a:br>
            <a:r>
              <a:rPr lang="en-US" b="0" dirty="0">
                <a:effectLst/>
              </a:rPr>
              <a:t/>
            </a:r>
            <a:br>
              <a:rPr lang="en-US" b="0" dirty="0">
                <a:effectLst/>
              </a:rPr>
            </a:br>
            <a:r>
              <a:rPr lang="en-US" sz="1200" b="0" i="0" u="none" strike="noStrike" kern="1200" dirty="0">
                <a:solidFill>
                  <a:schemeClr val="tx1"/>
                </a:solidFill>
                <a:effectLst/>
                <a:latin typeface="+mn-lt"/>
                <a:ea typeface="+mn-ea"/>
                <a:cs typeface="+mn-cs"/>
              </a:rPr>
              <a:t>The example </a:t>
            </a:r>
            <a:r>
              <a:rPr lang="en-GB" sz="1200" b="0" i="0" u="none" strike="noStrike" kern="1200" dirty="0">
                <a:solidFill>
                  <a:schemeClr val="tx1"/>
                </a:solidFill>
                <a:effectLst/>
                <a:latin typeface="+mn-lt"/>
                <a:ea typeface="+mn-ea"/>
                <a:cs typeface="+mn-cs"/>
              </a:rPr>
              <a:t>often used</a:t>
            </a:r>
            <a:r>
              <a:rPr lang="en-US" sz="1200" b="0" i="0" u="none" strike="noStrike" kern="1200" dirty="0">
                <a:solidFill>
                  <a:schemeClr val="tx1"/>
                </a:solidFill>
                <a:effectLst/>
                <a:latin typeface="+mn-lt"/>
                <a:ea typeface="+mn-ea"/>
                <a:cs typeface="+mn-cs"/>
              </a:rPr>
              <a:t> is you check spot prices between two public cloud providers at the time of deployment and deploy to the cheapest.</a:t>
            </a:r>
            <a:endParaRPr lang="en-US" b="0" dirty="0">
              <a:effectLst/>
            </a:endParaRPr>
          </a:p>
        </p:txBody>
      </p:sp>
      <p:sp>
        <p:nvSpPr>
          <p:cNvPr id="4" name="Slide Number Placeholder 3"/>
          <p:cNvSpPr>
            <a:spLocks noGrp="1"/>
          </p:cNvSpPr>
          <p:nvPr>
            <p:ph type="sldNum" sz="quarter" idx="10"/>
          </p:nvPr>
        </p:nvSpPr>
        <p:spPr/>
        <p:txBody>
          <a:bodyPr/>
          <a:lstStyle/>
          <a:p>
            <a:fld id="{FEBA1536-9539-7143-8CE2-5A3DFF76E214}" type="slidenum">
              <a:rPr lang="en-US" smtClean="0"/>
              <a:t>7</a:t>
            </a:fld>
            <a:endParaRPr lang="en-US"/>
          </a:p>
        </p:txBody>
      </p:sp>
    </p:spTree>
    <p:extLst>
      <p:ext uri="{BB962C8B-B14F-4D97-AF65-F5344CB8AC3E}">
        <p14:creationId xmlns:p14="http://schemas.microsoft.com/office/powerpoint/2010/main" val="1500203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Many </a:t>
            </a:r>
            <a:r>
              <a:rPr lang="en-US" sz="1200" b="0" i="0" u="none" strike="noStrike" kern="1200" dirty="0" err="1">
                <a:solidFill>
                  <a:schemeClr val="tx1"/>
                </a:solidFill>
                <a:effectLst/>
                <a:latin typeface="+mn-lt"/>
                <a:ea typeface="+mn-ea"/>
                <a:cs typeface="+mn-cs"/>
              </a:rPr>
              <a:t>organisations</a:t>
            </a:r>
            <a:r>
              <a:rPr lang="en-US" sz="1200" b="0" i="0" u="none" strike="noStrike" kern="1200" dirty="0">
                <a:solidFill>
                  <a:schemeClr val="tx1"/>
                </a:solidFill>
                <a:effectLst/>
                <a:latin typeface="+mn-lt"/>
                <a:ea typeface="+mn-ea"/>
                <a:cs typeface="+mn-cs"/>
              </a:rPr>
              <a:t> opt for hybrid cloud believing it will enable them to support different workloads depending on factors such as data sensitivity, data sovereignty, compute architecture, service architecture.</a:t>
            </a:r>
            <a:endParaRPr lang="en-GB" sz="1200" b="0" i="0" u="none" strike="noStrike" kern="1200" dirty="0">
              <a:solidFill>
                <a:schemeClr val="tx1"/>
              </a:solidFill>
              <a:effectLst/>
              <a:latin typeface="+mn-lt"/>
              <a:ea typeface="+mn-ea"/>
              <a:cs typeface="+mn-cs"/>
            </a:endParaRPr>
          </a:p>
          <a:p>
            <a:pPr rtl="0"/>
            <a:endParaRPr lang="en-GB" sz="1200" b="0" i="0" u="none" strike="noStrike" kern="1200" dirty="0">
              <a:solidFill>
                <a:schemeClr val="tx1"/>
              </a:solidFill>
              <a:effectLst/>
              <a:latin typeface="+mn-lt"/>
              <a:ea typeface="+mn-ea"/>
              <a:cs typeface="+mn-cs"/>
            </a:endParaRPr>
          </a:p>
          <a:p>
            <a:pPr rtl="0"/>
            <a:r>
              <a:rPr lang="en-GB" sz="1200" b="0" i="0" u="none" strike="noStrike" kern="1200" dirty="0">
                <a:solidFill>
                  <a:schemeClr val="tx1"/>
                </a:solidFill>
                <a:effectLst/>
                <a:latin typeface="+mn-lt"/>
                <a:ea typeface="+mn-ea"/>
                <a:cs typeface="+mn-cs"/>
              </a:rPr>
              <a:t>Many also think hybrid cloud will protect you from vendor lock in by allowing you seamlessly deploy to (or migrate between) different cloud providers depending on price and performance.</a:t>
            </a:r>
            <a:endParaRPr lang="en-US" dirty="0"/>
          </a:p>
        </p:txBody>
      </p:sp>
      <p:sp>
        <p:nvSpPr>
          <p:cNvPr id="4" name="Slide Number Placeholder 3"/>
          <p:cNvSpPr>
            <a:spLocks noGrp="1"/>
          </p:cNvSpPr>
          <p:nvPr>
            <p:ph type="sldNum" sz="quarter" idx="10"/>
          </p:nvPr>
        </p:nvSpPr>
        <p:spPr/>
        <p:txBody>
          <a:bodyPr/>
          <a:lstStyle/>
          <a:p>
            <a:fld id="{FEBA1536-9539-7143-8CE2-5A3DFF76E214}" type="slidenum">
              <a:rPr lang="en-US" smtClean="0"/>
              <a:t>8</a:t>
            </a:fld>
            <a:endParaRPr lang="en-US"/>
          </a:p>
        </p:txBody>
      </p:sp>
    </p:spTree>
    <p:extLst>
      <p:ext uri="{BB962C8B-B14F-4D97-AF65-F5344CB8AC3E}">
        <p14:creationId xmlns:p14="http://schemas.microsoft.com/office/powerpoint/2010/main" val="1563915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dirty="0"/>
              <a:t> For Private/Public hybrid clouds, where the Private side is based on existing infrastructure, it is almost never worthy of the term cloud.  Not to say these on premises systems are not genuinely useful, they are, but they are typically only virtual machine provisioning platforms, albeit with some advanced automation.  </a:t>
            </a:r>
          </a:p>
          <a:p>
            <a:pPr rtl="0"/>
            <a:endParaRPr lang="en-GB" dirty="0"/>
          </a:p>
          <a:p>
            <a:pPr rtl="0"/>
            <a:r>
              <a:rPr lang="en-GB" dirty="0"/>
              <a:t>They are almost always missing several of the key characteristics that would warrant the term ‘cloud’, e.g. usage based billing, massive elasticity, limitless scalability or direct API access. In practical terms, you can’t spin up 1000 machines in 5 mins, destroy them and only pay for what you’ve used.  Whilst it may be unfair to hold these systems up to these kind of standards (they were never designed for that) it’s also disingenuous to call them clouds.</a:t>
            </a:r>
            <a:endParaRPr lang="en" dirty="0"/>
          </a:p>
        </p:txBody>
      </p:sp>
      <p:sp>
        <p:nvSpPr>
          <p:cNvPr id="4" name="Slide Number Placeholder 3"/>
          <p:cNvSpPr>
            <a:spLocks noGrp="1"/>
          </p:cNvSpPr>
          <p:nvPr>
            <p:ph type="sldNum" sz="quarter" idx="10"/>
          </p:nvPr>
        </p:nvSpPr>
        <p:spPr/>
        <p:txBody>
          <a:bodyPr/>
          <a:lstStyle/>
          <a:p>
            <a:fld id="{FEBA1536-9539-7143-8CE2-5A3DFF76E214}" type="slidenum">
              <a:rPr lang="en-US" smtClean="0"/>
              <a:t>9</a:t>
            </a:fld>
            <a:endParaRPr lang="en-US"/>
          </a:p>
        </p:txBody>
      </p:sp>
    </p:spTree>
    <p:extLst>
      <p:ext uri="{BB962C8B-B14F-4D97-AF65-F5344CB8AC3E}">
        <p14:creationId xmlns:p14="http://schemas.microsoft.com/office/powerpoint/2010/main" val="37656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shutterstock_354369467.jpg"/>
          <p:cNvPicPr>
            <a:picLocks noChangeAspect="1"/>
          </p:cNvPicPr>
          <p:nvPr userDrawn="1"/>
        </p:nvPicPr>
        <p:blipFill rotWithShape="1">
          <a:blip r:embed="rId2">
            <a:extLst>
              <a:ext uri="{28A0092B-C50C-407E-A947-70E740481C1C}">
                <a14:useLocalDpi xmlns:a14="http://schemas.microsoft.com/office/drawing/2010/main" val="0"/>
              </a:ext>
            </a:extLst>
          </a:blip>
          <a:srcRect r="8085" b="9124"/>
          <a:stretch/>
        </p:blipFill>
        <p:spPr>
          <a:xfrm>
            <a:off x="0" y="3104600"/>
            <a:ext cx="12192000" cy="3753401"/>
          </a:xfrm>
          <a:prstGeom prst="rect">
            <a:avLst/>
          </a:prstGeom>
        </p:spPr>
      </p:pic>
      <p:sp>
        <p:nvSpPr>
          <p:cNvPr id="2" name="Title 1"/>
          <p:cNvSpPr>
            <a:spLocks noGrp="1"/>
          </p:cNvSpPr>
          <p:nvPr>
            <p:ph type="ctrTitle"/>
          </p:nvPr>
        </p:nvSpPr>
        <p:spPr>
          <a:xfrm>
            <a:off x="914400" y="2707720"/>
            <a:ext cx="10363200" cy="1470025"/>
          </a:xfrm>
        </p:spPr>
        <p:txBody>
          <a:bodyPr>
            <a:normAutofit/>
          </a:bodyPr>
          <a:lstStyle>
            <a:lvl1pPr>
              <a:defRPr sz="3600" b="1">
                <a:solidFill>
                  <a:schemeClr val="bg1"/>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914400" y="4362490"/>
            <a:ext cx="8534400" cy="95258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42300DAD-8EBA-C745-BE8E-A3CE027A7ADD}" type="datetime1">
              <a:rPr lang="en-GB" smtClean="0"/>
              <a:t>05/06/2017</a:t>
            </a:fld>
            <a:endParaRPr lang="en-US"/>
          </a:p>
        </p:txBody>
      </p:sp>
      <p:sp>
        <p:nvSpPr>
          <p:cNvPr id="5" name="Footer Placeholder 4"/>
          <p:cNvSpPr>
            <a:spLocks noGrp="1"/>
          </p:cNvSpPr>
          <p:nvPr>
            <p:ph type="ftr" sz="quarter" idx="11"/>
          </p:nvPr>
        </p:nvSpPr>
        <p:spPr/>
        <p:txBody>
          <a:bodyPr/>
          <a:lstStyle/>
          <a:p>
            <a:r>
              <a:rPr lang="en-US"/>
              <a:t>© Automation Logic 2017</a:t>
            </a:r>
          </a:p>
        </p:txBody>
      </p:sp>
      <p:sp>
        <p:nvSpPr>
          <p:cNvPr id="6" name="Slide Number Placeholder 5"/>
          <p:cNvSpPr>
            <a:spLocks noGrp="1"/>
          </p:cNvSpPr>
          <p:nvPr>
            <p:ph type="sldNum" sz="quarter" idx="12"/>
          </p:nvPr>
        </p:nvSpPr>
        <p:spPr/>
        <p:txBody>
          <a:bodyPr/>
          <a:lstStyle/>
          <a:p>
            <a:fld id="{C3B27B73-8F44-1948-94BC-53F75183FFB1}" type="slidenum">
              <a:rPr lang="en-US" smtClean="0"/>
              <a:t>‹#›</a:t>
            </a:fld>
            <a:endParaRPr lang="en-US"/>
          </a:p>
        </p:txBody>
      </p:sp>
      <p:sp>
        <p:nvSpPr>
          <p:cNvPr id="9" name="Rectangle 8"/>
          <p:cNvSpPr/>
          <p:nvPr userDrawn="1"/>
        </p:nvSpPr>
        <p:spPr>
          <a:xfrm>
            <a:off x="7822472" y="0"/>
            <a:ext cx="4369529" cy="149047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756118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76BF8CDB-D179-EB4F-9789-ED5B6A69221F}" type="datetime1">
              <a:rPr lang="en-GB" smtClean="0"/>
              <a:t>05/06/2017</a:t>
            </a:fld>
            <a:endParaRPr lang="en-US"/>
          </a:p>
        </p:txBody>
      </p:sp>
      <p:sp>
        <p:nvSpPr>
          <p:cNvPr id="5" name="Footer Placeholder 4"/>
          <p:cNvSpPr>
            <a:spLocks noGrp="1"/>
          </p:cNvSpPr>
          <p:nvPr>
            <p:ph type="ftr" sz="quarter" idx="11"/>
          </p:nvPr>
        </p:nvSpPr>
        <p:spPr/>
        <p:txBody>
          <a:bodyPr/>
          <a:lstStyle/>
          <a:p>
            <a:r>
              <a:rPr lang="en-US"/>
              <a:t>© Automation Logic 2017</a:t>
            </a:r>
          </a:p>
        </p:txBody>
      </p:sp>
      <p:sp>
        <p:nvSpPr>
          <p:cNvPr id="6" name="Slide Number Placeholder 5"/>
          <p:cNvSpPr>
            <a:spLocks noGrp="1"/>
          </p:cNvSpPr>
          <p:nvPr>
            <p:ph type="sldNum" sz="quarter" idx="12"/>
          </p:nvPr>
        </p:nvSpPr>
        <p:spPr/>
        <p:txBody>
          <a:bodyPr/>
          <a:lstStyle/>
          <a:p>
            <a:fld id="{C3B27B73-8F44-1948-94BC-53F75183FFB1}" type="slidenum">
              <a:rPr lang="en-US" smtClean="0"/>
              <a:t>‹#›</a:t>
            </a:fld>
            <a:endParaRPr lang="en-US"/>
          </a:p>
        </p:txBody>
      </p:sp>
    </p:spTree>
    <p:extLst>
      <p:ext uri="{BB962C8B-B14F-4D97-AF65-F5344CB8AC3E}">
        <p14:creationId xmlns:p14="http://schemas.microsoft.com/office/powerpoint/2010/main" val="1088372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0BBD4CEE-B8E9-714D-B76A-1D238A147800}" type="datetime1">
              <a:rPr lang="en-GB" smtClean="0"/>
              <a:t>05/06/2017</a:t>
            </a:fld>
            <a:endParaRPr lang="en-US"/>
          </a:p>
        </p:txBody>
      </p:sp>
      <p:sp>
        <p:nvSpPr>
          <p:cNvPr id="5" name="Footer Placeholder 4"/>
          <p:cNvSpPr>
            <a:spLocks noGrp="1"/>
          </p:cNvSpPr>
          <p:nvPr>
            <p:ph type="ftr" sz="quarter" idx="11"/>
          </p:nvPr>
        </p:nvSpPr>
        <p:spPr/>
        <p:txBody>
          <a:bodyPr/>
          <a:lstStyle/>
          <a:p>
            <a:r>
              <a:rPr lang="en-US"/>
              <a:t>© Automation Logic 2017</a:t>
            </a:r>
          </a:p>
        </p:txBody>
      </p:sp>
      <p:sp>
        <p:nvSpPr>
          <p:cNvPr id="6" name="Slide Number Placeholder 5"/>
          <p:cNvSpPr>
            <a:spLocks noGrp="1"/>
          </p:cNvSpPr>
          <p:nvPr>
            <p:ph type="sldNum" sz="quarter" idx="12"/>
          </p:nvPr>
        </p:nvSpPr>
        <p:spPr/>
        <p:txBody>
          <a:bodyPr/>
          <a:lstStyle/>
          <a:p>
            <a:fld id="{C3B27B73-8F44-1948-94BC-53F75183FFB1}" type="slidenum">
              <a:rPr lang="en-US" smtClean="0"/>
              <a:t>‹#›</a:t>
            </a:fld>
            <a:endParaRPr lang="en-US"/>
          </a:p>
        </p:txBody>
      </p:sp>
    </p:spTree>
    <p:extLst>
      <p:ext uri="{BB962C8B-B14F-4D97-AF65-F5344CB8AC3E}">
        <p14:creationId xmlns:p14="http://schemas.microsoft.com/office/powerpoint/2010/main" val="3562018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body" idx="1"/>
          </p:nvPr>
        </p:nvSpPr>
        <p:spPr>
          <a:xfrm>
            <a:off x="415600" y="1536633"/>
            <a:ext cx="113608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0" name="Shape 20"/>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046913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6730EA4-4A0B-FC42-90A7-D95CDE7595AF}" type="datetime1">
              <a:rPr lang="en-GB" smtClean="0"/>
              <a:t>05/06/2017</a:t>
            </a:fld>
            <a:endParaRPr lang="en-US"/>
          </a:p>
        </p:txBody>
      </p:sp>
      <p:sp>
        <p:nvSpPr>
          <p:cNvPr id="5" name="Footer Placeholder 4"/>
          <p:cNvSpPr>
            <a:spLocks noGrp="1"/>
          </p:cNvSpPr>
          <p:nvPr>
            <p:ph type="ftr" sz="quarter" idx="11"/>
          </p:nvPr>
        </p:nvSpPr>
        <p:spPr/>
        <p:txBody>
          <a:bodyPr/>
          <a:lstStyle/>
          <a:p>
            <a:r>
              <a:rPr lang="en-US"/>
              <a:t>© Automation Logic 2017</a:t>
            </a:r>
          </a:p>
        </p:txBody>
      </p:sp>
      <p:sp>
        <p:nvSpPr>
          <p:cNvPr id="6" name="Slide Number Placeholder 5"/>
          <p:cNvSpPr>
            <a:spLocks noGrp="1"/>
          </p:cNvSpPr>
          <p:nvPr>
            <p:ph type="sldNum" sz="quarter" idx="12"/>
          </p:nvPr>
        </p:nvSpPr>
        <p:spPr/>
        <p:txBody>
          <a:bodyPr/>
          <a:lstStyle/>
          <a:p>
            <a:fld id="{C3B27B73-8F44-1948-94BC-53F75183FFB1}" type="slidenum">
              <a:rPr lang="en-US" smtClean="0"/>
              <a:t>‹#›</a:t>
            </a:fld>
            <a:endParaRPr lang="en-US"/>
          </a:p>
        </p:txBody>
      </p:sp>
    </p:spTree>
    <p:extLst>
      <p:ext uri="{BB962C8B-B14F-4D97-AF65-F5344CB8AC3E}">
        <p14:creationId xmlns:p14="http://schemas.microsoft.com/office/powerpoint/2010/main" val="34571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427B8A-9ED8-7F42-B5E0-70F835F5E0F0}" type="datetime1">
              <a:rPr lang="en-GB" smtClean="0"/>
              <a:t>05/06/2017</a:t>
            </a:fld>
            <a:endParaRPr lang="en-US"/>
          </a:p>
        </p:txBody>
      </p:sp>
      <p:sp>
        <p:nvSpPr>
          <p:cNvPr id="5" name="Footer Placeholder 4"/>
          <p:cNvSpPr>
            <a:spLocks noGrp="1"/>
          </p:cNvSpPr>
          <p:nvPr>
            <p:ph type="ftr" sz="quarter" idx="11"/>
          </p:nvPr>
        </p:nvSpPr>
        <p:spPr/>
        <p:txBody>
          <a:bodyPr/>
          <a:lstStyle/>
          <a:p>
            <a:r>
              <a:rPr lang="en-US"/>
              <a:t>© Automation Logic 2017</a:t>
            </a:r>
          </a:p>
        </p:txBody>
      </p:sp>
      <p:sp>
        <p:nvSpPr>
          <p:cNvPr id="6" name="Slide Number Placeholder 5"/>
          <p:cNvSpPr>
            <a:spLocks noGrp="1"/>
          </p:cNvSpPr>
          <p:nvPr>
            <p:ph type="sldNum" sz="quarter" idx="12"/>
          </p:nvPr>
        </p:nvSpPr>
        <p:spPr/>
        <p:txBody>
          <a:bodyPr/>
          <a:lstStyle/>
          <a:p>
            <a:fld id="{C3B27B73-8F44-1948-94BC-53F75183FFB1}" type="slidenum">
              <a:rPr lang="en-US" smtClean="0"/>
              <a:t>‹#›</a:t>
            </a:fld>
            <a:endParaRPr lang="en-US"/>
          </a:p>
        </p:txBody>
      </p:sp>
    </p:spTree>
    <p:extLst>
      <p:ext uri="{BB962C8B-B14F-4D97-AF65-F5344CB8AC3E}">
        <p14:creationId xmlns:p14="http://schemas.microsoft.com/office/powerpoint/2010/main" val="319546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2DB1A500-D921-2142-9343-E0016F009444}" type="datetime1">
              <a:rPr lang="en-GB" smtClean="0"/>
              <a:t>05/06/2017</a:t>
            </a:fld>
            <a:endParaRPr lang="en-US"/>
          </a:p>
        </p:txBody>
      </p:sp>
      <p:sp>
        <p:nvSpPr>
          <p:cNvPr id="6" name="Footer Placeholder 5"/>
          <p:cNvSpPr>
            <a:spLocks noGrp="1"/>
          </p:cNvSpPr>
          <p:nvPr>
            <p:ph type="ftr" sz="quarter" idx="11"/>
          </p:nvPr>
        </p:nvSpPr>
        <p:spPr/>
        <p:txBody>
          <a:bodyPr/>
          <a:lstStyle/>
          <a:p>
            <a:r>
              <a:rPr lang="en-US"/>
              <a:t>© Automation Logic 2017</a:t>
            </a:r>
          </a:p>
        </p:txBody>
      </p:sp>
      <p:sp>
        <p:nvSpPr>
          <p:cNvPr id="7" name="Slide Number Placeholder 6"/>
          <p:cNvSpPr>
            <a:spLocks noGrp="1"/>
          </p:cNvSpPr>
          <p:nvPr>
            <p:ph type="sldNum" sz="quarter" idx="12"/>
          </p:nvPr>
        </p:nvSpPr>
        <p:spPr/>
        <p:txBody>
          <a:bodyPr/>
          <a:lstStyle/>
          <a:p>
            <a:fld id="{C3B27B73-8F44-1948-94BC-53F75183FFB1}" type="slidenum">
              <a:rPr lang="en-US" smtClean="0"/>
              <a:t>‹#›</a:t>
            </a:fld>
            <a:endParaRPr lang="en-US"/>
          </a:p>
        </p:txBody>
      </p:sp>
    </p:spTree>
    <p:extLst>
      <p:ext uri="{BB962C8B-B14F-4D97-AF65-F5344CB8AC3E}">
        <p14:creationId xmlns:p14="http://schemas.microsoft.com/office/powerpoint/2010/main" val="374802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F7B67B1D-E3C9-D14A-B393-D4149E77F934}" type="datetime1">
              <a:rPr lang="en-GB" smtClean="0"/>
              <a:t>05/06/2017</a:t>
            </a:fld>
            <a:endParaRPr lang="en-US"/>
          </a:p>
        </p:txBody>
      </p:sp>
      <p:sp>
        <p:nvSpPr>
          <p:cNvPr id="8" name="Footer Placeholder 7"/>
          <p:cNvSpPr>
            <a:spLocks noGrp="1"/>
          </p:cNvSpPr>
          <p:nvPr>
            <p:ph type="ftr" sz="quarter" idx="11"/>
          </p:nvPr>
        </p:nvSpPr>
        <p:spPr/>
        <p:txBody>
          <a:bodyPr/>
          <a:lstStyle/>
          <a:p>
            <a:r>
              <a:rPr lang="en-US"/>
              <a:t>© Automation Logic 2017</a:t>
            </a:r>
          </a:p>
        </p:txBody>
      </p:sp>
      <p:sp>
        <p:nvSpPr>
          <p:cNvPr id="9" name="Slide Number Placeholder 8"/>
          <p:cNvSpPr>
            <a:spLocks noGrp="1"/>
          </p:cNvSpPr>
          <p:nvPr>
            <p:ph type="sldNum" sz="quarter" idx="12"/>
          </p:nvPr>
        </p:nvSpPr>
        <p:spPr/>
        <p:txBody>
          <a:bodyPr/>
          <a:lstStyle/>
          <a:p>
            <a:fld id="{C3B27B73-8F44-1948-94BC-53F75183FFB1}" type="slidenum">
              <a:rPr lang="en-US" smtClean="0"/>
              <a:t>‹#›</a:t>
            </a:fld>
            <a:endParaRPr lang="en-US"/>
          </a:p>
        </p:txBody>
      </p:sp>
    </p:spTree>
    <p:extLst>
      <p:ext uri="{BB962C8B-B14F-4D97-AF65-F5344CB8AC3E}">
        <p14:creationId xmlns:p14="http://schemas.microsoft.com/office/powerpoint/2010/main" val="424498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56360AE-A5F7-8D4E-ACED-5E0E07069B10}" type="datetime1">
              <a:rPr lang="en-GB" smtClean="0"/>
              <a:t>05/06/2017</a:t>
            </a:fld>
            <a:endParaRPr lang="en-US"/>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a:t>
            </a:fld>
            <a:endParaRPr lang="en-US"/>
          </a:p>
        </p:txBody>
      </p:sp>
    </p:spTree>
    <p:extLst>
      <p:ext uri="{BB962C8B-B14F-4D97-AF65-F5344CB8AC3E}">
        <p14:creationId xmlns:p14="http://schemas.microsoft.com/office/powerpoint/2010/main" val="1403367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9E9168-C6FD-8D42-914B-AE48989D28B5}" type="datetime1">
              <a:rPr lang="en-GB" smtClean="0"/>
              <a:t>05/06/2017</a:t>
            </a:fld>
            <a:endParaRPr lang="en-US"/>
          </a:p>
        </p:txBody>
      </p:sp>
      <p:sp>
        <p:nvSpPr>
          <p:cNvPr id="3" name="Footer Placeholder 2"/>
          <p:cNvSpPr>
            <a:spLocks noGrp="1"/>
          </p:cNvSpPr>
          <p:nvPr>
            <p:ph type="ftr" sz="quarter" idx="11"/>
          </p:nvPr>
        </p:nvSpPr>
        <p:spPr/>
        <p:txBody>
          <a:bodyPr/>
          <a:lstStyle/>
          <a:p>
            <a:r>
              <a:rPr lang="en-US"/>
              <a:t>© Automation Logic 2017</a:t>
            </a:r>
          </a:p>
        </p:txBody>
      </p:sp>
      <p:sp>
        <p:nvSpPr>
          <p:cNvPr id="4" name="Slide Number Placeholder 3"/>
          <p:cNvSpPr>
            <a:spLocks noGrp="1"/>
          </p:cNvSpPr>
          <p:nvPr>
            <p:ph type="sldNum" sz="quarter" idx="12"/>
          </p:nvPr>
        </p:nvSpPr>
        <p:spPr/>
        <p:txBody>
          <a:bodyPr/>
          <a:lstStyle/>
          <a:p>
            <a:fld id="{C3B27B73-8F44-1948-94BC-53F75183FFB1}" type="slidenum">
              <a:rPr lang="en-US" smtClean="0"/>
              <a:t>‹#›</a:t>
            </a:fld>
            <a:endParaRPr lang="en-US"/>
          </a:p>
        </p:txBody>
      </p:sp>
    </p:spTree>
    <p:extLst>
      <p:ext uri="{BB962C8B-B14F-4D97-AF65-F5344CB8AC3E}">
        <p14:creationId xmlns:p14="http://schemas.microsoft.com/office/powerpoint/2010/main" val="162519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1092640-6ED8-CD4E-A8F4-ED8F8B524CA2}" type="datetime1">
              <a:rPr lang="en-GB" smtClean="0"/>
              <a:t>05/06/2017</a:t>
            </a:fld>
            <a:endParaRPr lang="en-US"/>
          </a:p>
        </p:txBody>
      </p:sp>
      <p:sp>
        <p:nvSpPr>
          <p:cNvPr id="6" name="Footer Placeholder 5"/>
          <p:cNvSpPr>
            <a:spLocks noGrp="1"/>
          </p:cNvSpPr>
          <p:nvPr>
            <p:ph type="ftr" sz="quarter" idx="11"/>
          </p:nvPr>
        </p:nvSpPr>
        <p:spPr/>
        <p:txBody>
          <a:bodyPr/>
          <a:lstStyle/>
          <a:p>
            <a:r>
              <a:rPr lang="en-US"/>
              <a:t>© Automation Logic 2017</a:t>
            </a:r>
          </a:p>
        </p:txBody>
      </p:sp>
      <p:sp>
        <p:nvSpPr>
          <p:cNvPr id="7" name="Slide Number Placeholder 6"/>
          <p:cNvSpPr>
            <a:spLocks noGrp="1"/>
          </p:cNvSpPr>
          <p:nvPr>
            <p:ph type="sldNum" sz="quarter" idx="12"/>
          </p:nvPr>
        </p:nvSpPr>
        <p:spPr/>
        <p:txBody>
          <a:bodyPr/>
          <a:lstStyle/>
          <a:p>
            <a:fld id="{C3B27B73-8F44-1948-94BC-53F75183FFB1}" type="slidenum">
              <a:rPr lang="en-US" smtClean="0"/>
              <a:t>‹#›</a:t>
            </a:fld>
            <a:endParaRPr lang="en-US"/>
          </a:p>
        </p:txBody>
      </p:sp>
    </p:spTree>
    <p:extLst>
      <p:ext uri="{BB962C8B-B14F-4D97-AF65-F5344CB8AC3E}">
        <p14:creationId xmlns:p14="http://schemas.microsoft.com/office/powerpoint/2010/main" val="270177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4803775-B693-4046-B4B4-3E81882630CC}" type="datetime1">
              <a:rPr lang="en-GB" smtClean="0"/>
              <a:t>05/06/2017</a:t>
            </a:fld>
            <a:endParaRPr lang="en-US"/>
          </a:p>
        </p:txBody>
      </p:sp>
      <p:sp>
        <p:nvSpPr>
          <p:cNvPr id="6" name="Footer Placeholder 5"/>
          <p:cNvSpPr>
            <a:spLocks noGrp="1"/>
          </p:cNvSpPr>
          <p:nvPr>
            <p:ph type="ftr" sz="quarter" idx="11"/>
          </p:nvPr>
        </p:nvSpPr>
        <p:spPr/>
        <p:txBody>
          <a:bodyPr/>
          <a:lstStyle/>
          <a:p>
            <a:r>
              <a:rPr lang="en-US"/>
              <a:t>© Automation Logic 2017</a:t>
            </a:r>
          </a:p>
        </p:txBody>
      </p:sp>
      <p:sp>
        <p:nvSpPr>
          <p:cNvPr id="7" name="Slide Number Placeholder 6"/>
          <p:cNvSpPr>
            <a:spLocks noGrp="1"/>
          </p:cNvSpPr>
          <p:nvPr>
            <p:ph type="sldNum" sz="quarter" idx="12"/>
          </p:nvPr>
        </p:nvSpPr>
        <p:spPr/>
        <p:txBody>
          <a:bodyPr/>
          <a:lstStyle/>
          <a:p>
            <a:fld id="{C3B27B73-8F44-1948-94BC-53F75183FFB1}" type="slidenum">
              <a:rPr lang="en-US" smtClean="0"/>
              <a:t>‹#›</a:t>
            </a:fld>
            <a:endParaRPr lang="en-US"/>
          </a:p>
        </p:txBody>
      </p:sp>
    </p:spTree>
    <p:extLst>
      <p:ext uri="{BB962C8B-B14F-4D97-AF65-F5344CB8AC3E}">
        <p14:creationId xmlns:p14="http://schemas.microsoft.com/office/powerpoint/2010/main" val="10341223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bg1">
                    <a:lumMod val="75000"/>
                  </a:schemeClr>
                </a:solidFill>
                <a:latin typeface="Arial"/>
                <a:cs typeface="Arial"/>
              </a:defRPr>
            </a:lvl1pPr>
          </a:lstStyle>
          <a:p>
            <a:fld id="{BD3B9999-1FC0-B04F-9785-42E1B7957241}" type="datetime1">
              <a:rPr lang="en-GB" smtClean="0"/>
              <a:t>05/06/2017</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bg1">
                    <a:lumMod val="75000"/>
                  </a:schemeClr>
                </a:solidFill>
                <a:latin typeface="Arial"/>
                <a:cs typeface="Arial"/>
              </a:defRPr>
            </a:lvl1pPr>
          </a:lstStyle>
          <a:p>
            <a:r>
              <a:rPr lang="en-US"/>
              <a:t>© Automation Logic 2017</a:t>
            </a:r>
          </a:p>
        </p:txBody>
      </p:sp>
      <p:sp>
        <p:nvSpPr>
          <p:cNvPr id="6" name="Slide Number Placeholder 5"/>
          <p:cNvSpPr>
            <a:spLocks noGrp="1"/>
          </p:cNvSpPr>
          <p:nvPr>
            <p:ph type="sldNum" sz="quarter" idx="4"/>
          </p:nvPr>
        </p:nvSpPr>
        <p:spPr>
          <a:xfrm>
            <a:off x="8087752" y="6356351"/>
            <a:ext cx="1683485" cy="365125"/>
          </a:xfrm>
          <a:prstGeom prst="rect">
            <a:avLst/>
          </a:prstGeom>
        </p:spPr>
        <p:txBody>
          <a:bodyPr vert="horz" lIns="91440" tIns="45720" rIns="91440" bIns="45720" rtlCol="0" anchor="ctr"/>
          <a:lstStyle>
            <a:lvl1pPr algn="r">
              <a:defRPr sz="1200">
                <a:solidFill>
                  <a:schemeClr val="bg1">
                    <a:lumMod val="75000"/>
                  </a:schemeClr>
                </a:solidFill>
                <a:latin typeface="Arial"/>
                <a:cs typeface="Arial"/>
              </a:defRPr>
            </a:lvl1pPr>
          </a:lstStyle>
          <a:p>
            <a:fld id="{C3B27B73-8F44-1948-94BC-53F75183FFB1}" type="slidenum">
              <a:rPr lang="en-US" smtClean="0"/>
              <a:pPr/>
              <a:t>‹#›</a:t>
            </a:fld>
            <a:endParaRPr lang="en-US"/>
          </a:p>
        </p:txBody>
      </p:sp>
      <p:pic>
        <p:nvPicPr>
          <p:cNvPr id="7" name="Picture 6" descr="Artboard 1.png"/>
          <p:cNvPicPr>
            <a:picLocks noChangeAspect="1"/>
          </p:cNvPicPr>
          <p:nvPr userDrawn="1"/>
        </p:nvPicPr>
        <p:blipFill rotWithShape="1">
          <a:blip r:embed="rId14">
            <a:extLst>
              <a:ext uri="{28A0092B-C50C-407E-A947-70E740481C1C}">
                <a14:useLocalDpi xmlns:a14="http://schemas.microsoft.com/office/drawing/2010/main" val="0"/>
              </a:ext>
            </a:extLst>
          </a:blip>
          <a:srcRect t="25605" r="50000"/>
          <a:stretch/>
        </p:blipFill>
        <p:spPr>
          <a:xfrm>
            <a:off x="9666497" y="0"/>
            <a:ext cx="2525504" cy="1417638"/>
          </a:xfrm>
          <a:prstGeom prst="rect">
            <a:avLst/>
          </a:prstGeom>
        </p:spPr>
      </p:pic>
      <p:sp>
        <p:nvSpPr>
          <p:cNvPr id="9" name="Rectangle 8"/>
          <p:cNvSpPr/>
          <p:nvPr userDrawn="1"/>
        </p:nvSpPr>
        <p:spPr>
          <a:xfrm>
            <a:off x="-23177" y="6711052"/>
            <a:ext cx="12215177" cy="146948"/>
          </a:xfrm>
          <a:prstGeom prst="rect">
            <a:avLst/>
          </a:prstGeom>
          <a:solidFill>
            <a:srgbClr val="1B266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283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457200" rtl="0" eaLnBrk="1" latinLnBrk="0" hangingPunct="1">
        <a:spcBef>
          <a:spcPct val="0"/>
        </a:spcBef>
        <a:buNone/>
        <a:defRPr sz="2800" b="1" kern="1200">
          <a:solidFill>
            <a:srgbClr val="1B2661"/>
          </a:solidFill>
          <a:latin typeface="Helvetica" charset="0"/>
          <a:ea typeface="Helvetica" charset="0"/>
          <a:cs typeface="Helvetica" charset="0"/>
        </a:defRPr>
      </a:lvl1pPr>
    </p:titleStyle>
    <p:bodyStyle>
      <a:lvl1pPr marL="342900" indent="-342900" algn="l" defTabSz="457200" rtl="0" eaLnBrk="1" latinLnBrk="0" hangingPunct="1">
        <a:spcBef>
          <a:spcPct val="20000"/>
        </a:spcBef>
        <a:buClr>
          <a:srgbClr val="1B2661"/>
        </a:buClr>
        <a:buFont typeface="Arial"/>
        <a:buChar char="•"/>
        <a:defRPr sz="2300" kern="1200">
          <a:solidFill>
            <a:schemeClr val="tx1"/>
          </a:solidFill>
          <a:latin typeface="Helvetica" charset="0"/>
          <a:ea typeface="Helvetica" charset="0"/>
          <a:cs typeface="Helvetica" charset="0"/>
        </a:defRPr>
      </a:lvl1pPr>
      <a:lvl2pPr marL="742950" indent="-285750" algn="l" defTabSz="457200" rtl="0" eaLnBrk="1" latinLnBrk="0" hangingPunct="1">
        <a:spcBef>
          <a:spcPct val="20000"/>
        </a:spcBef>
        <a:buFont typeface="Arial"/>
        <a:buChar char="–"/>
        <a:defRPr sz="2000" kern="1200">
          <a:solidFill>
            <a:schemeClr val="tx1"/>
          </a:solidFill>
          <a:latin typeface="Helvetica" charset="0"/>
          <a:ea typeface="Helvetica" charset="0"/>
          <a:cs typeface="Helvetica" charset="0"/>
        </a:defRPr>
      </a:lvl2pPr>
      <a:lvl3pPr marL="1143000" indent="-228600" algn="l" defTabSz="457200" rtl="0" eaLnBrk="1" latinLnBrk="0" hangingPunct="1">
        <a:spcBef>
          <a:spcPct val="20000"/>
        </a:spcBef>
        <a:buFont typeface="Arial"/>
        <a:buChar char="•"/>
        <a:defRPr sz="1800" kern="1200">
          <a:solidFill>
            <a:schemeClr val="tx1"/>
          </a:solidFill>
          <a:latin typeface="Helvetica" charset="0"/>
          <a:ea typeface="Helvetica" charset="0"/>
          <a:cs typeface="Helvetica" charset="0"/>
        </a:defRPr>
      </a:lvl3pPr>
      <a:lvl4pPr marL="1600200" indent="-228600" algn="l" defTabSz="457200" rtl="0" eaLnBrk="1" latinLnBrk="0" hangingPunct="1">
        <a:spcBef>
          <a:spcPct val="20000"/>
        </a:spcBef>
        <a:buFont typeface="Arial"/>
        <a:buChar char="–"/>
        <a:defRPr sz="1800" kern="1200">
          <a:solidFill>
            <a:schemeClr val="tx1"/>
          </a:solidFill>
          <a:latin typeface="Helvetica" charset="0"/>
          <a:ea typeface="Helvetica" charset="0"/>
          <a:cs typeface="Helvetica" charset="0"/>
        </a:defRPr>
      </a:lvl4pPr>
      <a:lvl5pPr marL="2057400" indent="-228600" algn="l" defTabSz="457200" rtl="0" eaLnBrk="1" latinLnBrk="0" hangingPunct="1">
        <a:spcBef>
          <a:spcPct val="20000"/>
        </a:spcBef>
        <a:buFont typeface="Arial"/>
        <a:buChar char="»"/>
        <a:defRPr sz="1800" kern="1200">
          <a:solidFill>
            <a:schemeClr val="tx1"/>
          </a:solidFill>
          <a:latin typeface="Helvetica" charset="0"/>
          <a:ea typeface="Helvetica" charset="0"/>
          <a:cs typeface="Helvetica"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3.emf"/><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3.emf"/><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emf"/><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gds.blog.gov.uk/2015/08/18/mapping-new-ideas-for-the-digital-justice-system-2/" TargetMode="External"/><Relationship Id="rId4" Type="http://schemas.openxmlformats.org/officeDocument/2006/relationships/image" Target="../media/image5.jp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ds.blog.gov.uk/2015/08/18/mapping-new-ideas-for-the-digital-justice-system-2/" TargetMode="External"/><Relationship Id="rId4" Type="http://schemas.openxmlformats.org/officeDocument/2006/relationships/image" Target="../media/image5.jp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6072" y="1712378"/>
            <a:ext cx="12191999" cy="1470025"/>
          </a:xfrm>
        </p:spPr>
        <p:txBody>
          <a:bodyPr>
            <a:noAutofit/>
          </a:bodyPr>
          <a:lstStyle/>
          <a:p>
            <a:pPr lvl="0" algn="ctr"/>
            <a:r>
              <a:rPr lang="en-US" sz="5400" dirty="0">
                <a:solidFill>
                  <a:schemeClr val="tx1"/>
                </a:solidFill>
                <a:latin typeface="Helvetica" charset="0"/>
                <a:ea typeface="Helvetica" charset="0"/>
                <a:cs typeface="Helvetica" charset="0"/>
              </a:rPr>
              <a:t>Hybrid Cloud</a:t>
            </a:r>
            <a:r>
              <a:rPr lang="en-US" sz="4000" dirty="0">
                <a:solidFill>
                  <a:schemeClr val="tx1"/>
                </a:solidFill>
                <a:latin typeface="Helvetica" charset="0"/>
                <a:ea typeface="Helvetica" charset="0"/>
                <a:cs typeface="Helvetica" charset="0"/>
              </a:rPr>
              <a:t/>
            </a:r>
            <a:br>
              <a:rPr lang="en-US" sz="4000" dirty="0">
                <a:solidFill>
                  <a:schemeClr val="tx1"/>
                </a:solidFill>
                <a:latin typeface="Helvetica" charset="0"/>
                <a:ea typeface="Helvetica" charset="0"/>
                <a:cs typeface="Helvetica" charset="0"/>
              </a:rPr>
            </a:br>
            <a:r>
              <a:rPr lang="en" sz="4000" b="0" dirty="0">
                <a:solidFill>
                  <a:schemeClr val="tx1"/>
                </a:solidFill>
                <a:latin typeface="Helvetica" charset="0"/>
                <a:ea typeface="Helvetica" charset="0"/>
                <a:cs typeface="Helvetica" charset="0"/>
              </a:rPr>
              <a:t>How to move slowly and hemorrhage money doing it</a:t>
            </a:r>
            <a:endParaRPr lang="en-US" sz="4000" b="0" dirty="0">
              <a:solidFill>
                <a:schemeClr val="tx1"/>
              </a:solidFill>
              <a:latin typeface="Helvetica" charset="0"/>
              <a:ea typeface="Helvetica" charset="0"/>
              <a:cs typeface="Helvetica" charset="0"/>
            </a:endParaRPr>
          </a:p>
        </p:txBody>
      </p:sp>
      <p:sp>
        <p:nvSpPr>
          <p:cNvPr id="3" name="Footer Placeholder 2"/>
          <p:cNvSpPr>
            <a:spLocks noGrp="1"/>
          </p:cNvSpPr>
          <p:nvPr>
            <p:ph type="ftr" sz="quarter" idx="11"/>
          </p:nvPr>
        </p:nvSpPr>
        <p:spPr/>
        <p:txBody>
          <a:bodyPr/>
          <a:lstStyle/>
          <a:p>
            <a:r>
              <a:rPr lang="en-US"/>
              <a:t>© Automation Logic 2017</a:t>
            </a:r>
          </a:p>
        </p:txBody>
      </p:sp>
      <p:sp>
        <p:nvSpPr>
          <p:cNvPr id="4" name="Slide Number Placeholder 3"/>
          <p:cNvSpPr>
            <a:spLocks noGrp="1"/>
          </p:cNvSpPr>
          <p:nvPr>
            <p:ph type="sldNum" sz="quarter" idx="12"/>
          </p:nvPr>
        </p:nvSpPr>
        <p:spPr/>
        <p:txBody>
          <a:bodyPr/>
          <a:lstStyle/>
          <a:p>
            <a:fld id="{C3B27B73-8F44-1948-94BC-53F75183FFB1}" type="slidenum">
              <a:rPr lang="en-US" smtClean="0"/>
              <a:t>1</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1400" y="200787"/>
            <a:ext cx="3380989" cy="660653"/>
          </a:xfrm>
          <a:prstGeom prst="rect">
            <a:avLst/>
          </a:prstGeom>
        </p:spPr>
      </p:pic>
      <p:sp>
        <p:nvSpPr>
          <p:cNvPr id="13" name="TextBox 12"/>
          <p:cNvSpPr txBox="1"/>
          <p:nvPr/>
        </p:nvSpPr>
        <p:spPr>
          <a:xfrm>
            <a:off x="266700" y="5258495"/>
            <a:ext cx="8839200" cy="1200329"/>
          </a:xfrm>
          <a:prstGeom prst="rect">
            <a:avLst/>
          </a:prstGeom>
          <a:noFill/>
        </p:spPr>
        <p:txBody>
          <a:bodyPr wrap="square" rtlCol="0">
            <a:spAutoFit/>
          </a:bodyPr>
          <a:lstStyle/>
          <a:p>
            <a:r>
              <a:rPr lang="en-US" dirty="0">
                <a:solidFill>
                  <a:schemeClr val="bg1"/>
                </a:solidFill>
                <a:latin typeface="Helvetica" charset="0"/>
                <a:ea typeface="Helvetica" charset="0"/>
                <a:cs typeface="Helvetica" charset="0"/>
              </a:rPr>
              <a:t>Kris Saxton: Partner, Automation Logic</a:t>
            </a:r>
          </a:p>
          <a:p>
            <a:endParaRPr lang="en-US" dirty="0">
              <a:solidFill>
                <a:schemeClr val="bg1"/>
              </a:solidFill>
              <a:latin typeface="Helvetica" charset="0"/>
              <a:ea typeface="Helvetica" charset="0"/>
              <a:cs typeface="Helvetica" charset="0"/>
            </a:endParaRPr>
          </a:p>
          <a:p>
            <a:r>
              <a:rPr lang="en-US" dirty="0">
                <a:solidFill>
                  <a:schemeClr val="bg1"/>
                </a:solidFill>
                <a:latin typeface="Helvetica" charset="0"/>
                <a:ea typeface="Helvetica" charset="0"/>
                <a:cs typeface="Helvetica" charset="0"/>
              </a:rPr>
              <a:t>Dave Rogers: CTO, Ministry of Justice UK</a:t>
            </a:r>
            <a:endParaRPr lang="en-US" i="1" dirty="0">
              <a:solidFill>
                <a:schemeClr val="bg1"/>
              </a:solidFill>
              <a:latin typeface="Helvetica" charset="0"/>
              <a:ea typeface="Helvetica" charset="0"/>
              <a:cs typeface="Helvetica" charset="0"/>
            </a:endParaRPr>
          </a:p>
          <a:p>
            <a:endParaRPr lang="en-US" i="1" dirty="0">
              <a:solidFill>
                <a:schemeClr val="bg1"/>
              </a:solidFill>
              <a:latin typeface="Helvetica" charset="0"/>
              <a:ea typeface="Helvetica" charset="0"/>
              <a:cs typeface="Helvetica" charset="0"/>
            </a:endParaRPr>
          </a:p>
        </p:txBody>
      </p:sp>
      <p:pic>
        <p:nvPicPr>
          <p:cNvPr id="7" name="Picture 2"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137510"/>
            <a:ext cx="1270000" cy="991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0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2937" y="1600201"/>
            <a:ext cx="6519463" cy="4148283"/>
          </a:xfrm>
          <a:prstGeom prst="rect">
            <a:avLst/>
          </a:prstGeom>
        </p:spPr>
      </p:pic>
      <p:sp>
        <p:nvSpPr>
          <p:cNvPr id="2" name="Title 1"/>
          <p:cNvSpPr>
            <a:spLocks noGrp="1"/>
          </p:cNvSpPr>
          <p:nvPr>
            <p:ph type="title"/>
          </p:nvPr>
        </p:nvSpPr>
        <p:spPr/>
        <p:txBody>
          <a:bodyPr>
            <a:normAutofit/>
          </a:bodyPr>
          <a:lstStyle/>
          <a:p>
            <a:r>
              <a:rPr lang="en-US" sz="3600" dirty="0"/>
              <a:t>Why This is Fantasy: Broker-based</a:t>
            </a:r>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10</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8" name="Picture 7" descr="200px-Ministry_of_Justice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609600" y="1600201"/>
            <a:ext cx="4038600" cy="4148283"/>
          </a:xfrm>
        </p:spPr>
        <p:txBody>
          <a:bodyPr anchor="ctr"/>
          <a:lstStyle/>
          <a:p>
            <a:pPr>
              <a:spcBef>
                <a:spcPts val="0"/>
              </a:spcBef>
            </a:pPr>
            <a:r>
              <a:rPr lang="en-GB" sz="3200" dirty="0"/>
              <a:t>No Common Standards</a:t>
            </a:r>
          </a:p>
          <a:p>
            <a:pPr>
              <a:spcBef>
                <a:spcPts val="0"/>
              </a:spcBef>
            </a:pPr>
            <a:endParaRPr lang="en" sz="3200" dirty="0"/>
          </a:p>
          <a:p>
            <a:pPr>
              <a:spcBef>
                <a:spcPts val="0"/>
              </a:spcBef>
            </a:pPr>
            <a:r>
              <a:rPr lang="en-GB" sz="3200" dirty="0"/>
              <a:t>Greatly Reduced Choice</a:t>
            </a:r>
            <a:endParaRPr lang="en" sz="3200"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05649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Hybrid Cloud: False Promises</a:t>
            </a:r>
          </a:p>
        </p:txBody>
      </p:sp>
      <p:sp>
        <p:nvSpPr>
          <p:cNvPr id="3" name="Content Placeholder 2"/>
          <p:cNvSpPr>
            <a:spLocks noGrp="1"/>
          </p:cNvSpPr>
          <p:nvPr>
            <p:ph idx="1"/>
          </p:nvPr>
        </p:nvSpPr>
        <p:spPr/>
        <p:txBody>
          <a:bodyPr anchor="ctr"/>
          <a:lstStyle/>
          <a:p>
            <a:pPr algn="ctr">
              <a:spcBef>
                <a:spcPts val="0"/>
              </a:spcBef>
              <a:buNone/>
            </a:pPr>
            <a:r>
              <a:rPr lang="en" sz="4000" dirty="0"/>
              <a:t>Protect against supplier </a:t>
            </a:r>
            <a:r>
              <a:rPr lang="en" sz="4000" dirty="0" smtClean="0"/>
              <a:t>lock-in</a:t>
            </a:r>
            <a:r>
              <a:rPr lang="en-GB" sz="4000" dirty="0" smtClean="0"/>
              <a:t>?</a:t>
            </a:r>
            <a:endParaRPr lang="en" sz="4000" dirty="0"/>
          </a:p>
          <a:p>
            <a:pPr lvl="0" algn="ctr">
              <a:spcBef>
                <a:spcPts val="0"/>
              </a:spcBef>
              <a:buNone/>
            </a:pPr>
            <a:endParaRPr lang="en-GB" sz="4000" dirty="0" smtClean="0"/>
          </a:p>
          <a:p>
            <a:pPr lvl="0" algn="ctr">
              <a:spcBef>
                <a:spcPts val="0"/>
              </a:spcBef>
              <a:buNone/>
            </a:pPr>
            <a:r>
              <a:rPr lang="en" sz="4000" dirty="0" smtClean="0"/>
              <a:t>Support </a:t>
            </a:r>
            <a:r>
              <a:rPr lang="en" sz="4000" dirty="0"/>
              <a:t>different </a:t>
            </a:r>
            <a:r>
              <a:rPr lang="en" sz="4000" dirty="0" smtClean="0"/>
              <a:t>workloads</a:t>
            </a:r>
            <a:r>
              <a:rPr lang="en-GB" sz="4000" dirty="0" smtClean="0"/>
              <a:t>?</a:t>
            </a:r>
            <a:endParaRPr lang="en-GB" sz="4000" dirty="0"/>
          </a:p>
          <a:p>
            <a:pPr lvl="0" algn="ctr">
              <a:spcBef>
                <a:spcPts val="0"/>
              </a:spcBef>
              <a:buNone/>
            </a:pPr>
            <a:endParaRPr lang="en" sz="4000"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11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7" name="Picture 6"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362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Hybrid Cloud: Get Real</a:t>
            </a:r>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12</a:t>
            </a:fld>
            <a:endParaRPr lang="en-US"/>
          </a:p>
        </p:txBody>
      </p:sp>
      <p:sp>
        <p:nvSpPr>
          <p:cNvPr id="8" name="Content Placeholder 2"/>
          <p:cNvSpPr>
            <a:spLocks noGrp="1"/>
          </p:cNvSpPr>
          <p:nvPr>
            <p:ph idx="1"/>
          </p:nvPr>
        </p:nvSpPr>
        <p:spPr>
          <a:xfrm>
            <a:off x="444500" y="1624013"/>
            <a:ext cx="10972800" cy="4525963"/>
          </a:xfrm>
        </p:spPr>
        <p:txBody>
          <a:bodyPr anchor="ctr"/>
          <a:lstStyle/>
          <a:p>
            <a:pPr algn="ctr">
              <a:buNone/>
            </a:pPr>
            <a:r>
              <a:rPr lang="en-GB" sz="4000" dirty="0" smtClean="0"/>
              <a:t>Private-Public </a:t>
            </a:r>
            <a:r>
              <a:rPr lang="en-GB" sz="4000" dirty="0"/>
              <a:t>= </a:t>
            </a:r>
            <a:r>
              <a:rPr lang="en-GB" sz="4000" dirty="0" smtClean="0"/>
              <a:t>Incomplete Transformation</a:t>
            </a:r>
            <a:endParaRPr lang="en-GB" sz="40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10" name="Picture 9"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724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Hybrid Cloud: Get Real</a:t>
            </a:r>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13</a:t>
            </a:fld>
            <a:endParaRPr lang="en-US"/>
          </a:p>
        </p:txBody>
      </p:sp>
      <p:sp>
        <p:nvSpPr>
          <p:cNvPr id="8" name="Content Placeholder 2"/>
          <p:cNvSpPr>
            <a:spLocks noGrp="1"/>
          </p:cNvSpPr>
          <p:nvPr>
            <p:ph idx="1"/>
          </p:nvPr>
        </p:nvSpPr>
        <p:spPr>
          <a:xfrm>
            <a:off x="444500" y="1624013"/>
            <a:ext cx="10972800" cy="4525963"/>
          </a:xfrm>
        </p:spPr>
        <p:txBody>
          <a:bodyPr anchor="ctr"/>
          <a:lstStyle/>
          <a:p>
            <a:pPr algn="ctr">
              <a:buNone/>
            </a:pPr>
            <a:r>
              <a:rPr lang="en-GB" sz="4000" dirty="0" smtClean="0"/>
              <a:t>Hybrid Cloud is not a strategy,</a:t>
            </a:r>
          </a:p>
          <a:p>
            <a:pPr algn="ctr">
              <a:buNone/>
            </a:pPr>
            <a:r>
              <a:rPr lang="en-GB" sz="4000" dirty="0" smtClean="0"/>
              <a:t>it’s a predicament</a:t>
            </a:r>
            <a:endParaRPr lang="en" sz="4000"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10" name="Picture 9"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227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Hybrid Cloud: Get Real</a:t>
            </a:r>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14</a:t>
            </a:fld>
            <a:endParaRPr lang="en-US"/>
          </a:p>
        </p:txBody>
      </p:sp>
      <p:sp>
        <p:nvSpPr>
          <p:cNvPr id="8" name="Content Placeholder 2"/>
          <p:cNvSpPr>
            <a:spLocks noGrp="1"/>
          </p:cNvSpPr>
          <p:nvPr>
            <p:ph idx="1"/>
          </p:nvPr>
        </p:nvSpPr>
        <p:spPr>
          <a:xfrm>
            <a:off x="444500" y="1624013"/>
            <a:ext cx="10972800" cy="4525963"/>
          </a:xfrm>
        </p:spPr>
        <p:txBody>
          <a:bodyPr anchor="ctr"/>
          <a:lstStyle/>
          <a:p>
            <a:pPr algn="ctr">
              <a:buNone/>
            </a:pPr>
            <a:r>
              <a:rPr lang="en-GB" sz="4000" dirty="0" smtClean="0"/>
              <a:t>Broker/Abstraction </a:t>
            </a:r>
            <a:r>
              <a:rPr lang="en-GB" sz="4000" dirty="0"/>
              <a:t>= </a:t>
            </a:r>
            <a:r>
              <a:rPr lang="en-GB" sz="4000" dirty="0" smtClean="0"/>
              <a:t>Expensive Fantasy</a:t>
            </a:r>
            <a:endParaRPr lang="en" sz="4000"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10" name="Picture 9"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45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 What is the Alternative?</a:t>
            </a:r>
          </a:p>
        </p:txBody>
      </p:sp>
      <p:sp>
        <p:nvSpPr>
          <p:cNvPr id="3" name="Content Placeholder 2"/>
          <p:cNvSpPr>
            <a:spLocks noGrp="1"/>
          </p:cNvSpPr>
          <p:nvPr>
            <p:ph idx="1"/>
          </p:nvPr>
        </p:nvSpPr>
        <p:spPr/>
        <p:txBody>
          <a:bodyPr anchor="ctr"/>
          <a:lstStyle/>
          <a:p>
            <a:pPr lvl="0" algn="ctr">
              <a:spcBef>
                <a:spcPts val="0"/>
              </a:spcBef>
              <a:buNone/>
            </a:pPr>
            <a:r>
              <a:rPr lang="en-US" sz="4000" dirty="0"/>
              <a:t>Multi-cloud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15</a:t>
            </a:fld>
            <a:endParaRPr lang="en-US"/>
          </a:p>
        </p:txBody>
      </p:sp>
      <p:sp>
        <p:nvSpPr>
          <p:cNvPr id="6" name="Cloud 5"/>
          <p:cNvSpPr/>
          <p:nvPr/>
        </p:nvSpPr>
        <p:spPr>
          <a:xfrm>
            <a:off x="1747324" y="2996406"/>
            <a:ext cx="2418276" cy="1733551"/>
          </a:xfrm>
          <a:prstGeom prst="cloud">
            <a:avLst/>
          </a:prstGeom>
          <a:solidFill>
            <a:schemeClr val="bg1">
              <a:lumMod val="7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7" name="Cloud 6"/>
          <p:cNvSpPr/>
          <p:nvPr/>
        </p:nvSpPr>
        <p:spPr>
          <a:xfrm>
            <a:off x="8087752" y="2973388"/>
            <a:ext cx="2418276" cy="1733551"/>
          </a:xfrm>
          <a:prstGeom prst="cloud">
            <a:avLst/>
          </a:prstGeom>
          <a:solidFill>
            <a:schemeClr val="bg1">
              <a:lumMod val="7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9" name="Picture 8"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7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Multi-Cloud: Benefits</a:t>
            </a:r>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16</a:t>
            </a:fld>
            <a:endParaRPr lang="en-US"/>
          </a:p>
        </p:txBody>
      </p:sp>
      <p:sp>
        <p:nvSpPr>
          <p:cNvPr id="8" name="Content Placeholder 2"/>
          <p:cNvSpPr>
            <a:spLocks noGrp="1"/>
          </p:cNvSpPr>
          <p:nvPr>
            <p:ph idx="1"/>
          </p:nvPr>
        </p:nvSpPr>
        <p:spPr>
          <a:xfrm>
            <a:off x="444500" y="1624013"/>
            <a:ext cx="10972800" cy="4525963"/>
          </a:xfrm>
        </p:spPr>
        <p:txBody>
          <a:bodyPr anchor="ctr"/>
          <a:lstStyle/>
          <a:p>
            <a:r>
              <a:rPr lang="en-GB" sz="3600" dirty="0"/>
              <a:t>Quick to </a:t>
            </a:r>
            <a:r>
              <a:rPr lang="en-GB" sz="3600" dirty="0" smtClean="0"/>
              <a:t>build (around ½ the time)</a:t>
            </a:r>
            <a:endParaRPr lang="en-GB" sz="3600" dirty="0"/>
          </a:p>
          <a:p>
            <a:r>
              <a:rPr lang="en-GB" sz="3600" dirty="0"/>
              <a:t>Simple to maintain and </a:t>
            </a:r>
            <a:r>
              <a:rPr lang="en-GB" sz="3600" dirty="0" smtClean="0"/>
              <a:t>operate (1/3 code base)</a:t>
            </a:r>
            <a:endParaRPr lang="en-GB" sz="3600" dirty="0"/>
          </a:p>
          <a:p>
            <a:r>
              <a:rPr lang="en-GB" sz="3600" dirty="0"/>
              <a:t>Focused on developer </a:t>
            </a:r>
            <a:r>
              <a:rPr lang="en-GB" sz="3600" dirty="0" smtClean="0"/>
              <a:t>productivity (</a:t>
            </a:r>
            <a:r>
              <a:rPr lang="en-GB" sz="3600" dirty="0" err="1"/>
              <a:t>N</a:t>
            </a:r>
            <a:r>
              <a:rPr lang="en-GB" sz="3600" dirty="0" err="1" smtClean="0"/>
              <a:t>oOps</a:t>
            </a:r>
            <a:r>
              <a:rPr lang="en-GB" sz="3600" dirty="0" smtClean="0"/>
              <a:t>)</a:t>
            </a:r>
            <a:endParaRPr lang="en-GB" sz="3600" dirty="0"/>
          </a:p>
          <a:p>
            <a:r>
              <a:rPr lang="en-GB" sz="3600" dirty="0"/>
              <a:t>Easy to </a:t>
            </a:r>
            <a:r>
              <a:rPr lang="en-GB" sz="3600" dirty="0" smtClean="0"/>
              <a:t>automate (components work well together)</a:t>
            </a:r>
            <a:endParaRPr lang="en-GB" sz="3600" dirty="0"/>
          </a:p>
          <a:p>
            <a:r>
              <a:rPr lang="en-GB" sz="3600" dirty="0"/>
              <a:t>Supports diverse workloads</a:t>
            </a:r>
          </a:p>
          <a:p>
            <a:r>
              <a:rPr lang="en-GB" sz="3600" dirty="0"/>
              <a:t>Similar levels of lock-in</a:t>
            </a:r>
            <a:endParaRPr lang="en" sz="3600"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10" name="Picture 9"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868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MOJ Background</a:t>
            </a:r>
          </a:p>
        </p:txBody>
      </p:sp>
      <p:sp>
        <p:nvSpPr>
          <p:cNvPr id="3" name="Content Placeholder 2"/>
          <p:cNvSpPr>
            <a:spLocks noGrp="1"/>
          </p:cNvSpPr>
          <p:nvPr>
            <p:ph idx="1"/>
          </p:nvPr>
        </p:nvSpPr>
        <p:spPr>
          <a:xfrm>
            <a:off x="609600" y="1600201"/>
            <a:ext cx="5486400" cy="4525963"/>
          </a:xfrm>
        </p:spPr>
        <p:txBody>
          <a:bodyPr anchor="ctr"/>
          <a:lstStyle/>
          <a:p>
            <a:pPr>
              <a:buNone/>
            </a:pPr>
            <a:endParaRPr lang="en-GB" sz="4000" dirty="0"/>
          </a:p>
          <a:p>
            <a:pPr>
              <a:buNone/>
            </a:pPr>
            <a:r>
              <a:rPr lang="en" sz="4000" dirty="0"/>
              <a:t>Digital and technology </a:t>
            </a:r>
          </a:p>
          <a:p>
            <a:pPr>
              <a:buNone/>
            </a:pPr>
            <a:r>
              <a:rPr lang="en" sz="4000" dirty="0"/>
              <a:t>transformation at MOJ</a:t>
            </a:r>
          </a:p>
          <a:p>
            <a:pPr>
              <a:buNone/>
            </a:pPr>
            <a:endParaRPr lang="en" sz="4000"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17</a:t>
            </a:fld>
            <a:endParaRPr lang="en-US"/>
          </a:p>
        </p:txBody>
      </p:sp>
      <p:pic>
        <p:nvPicPr>
          <p:cNvPr id="6" name="Shape 151" descr="1200px-Ministry_of_Justice_logo.svg.png"/>
          <p:cNvPicPr preferRelativeResize="0"/>
          <p:nvPr/>
        </p:nvPicPr>
        <p:blipFill>
          <a:blip r:embed="rId3">
            <a:alphaModFix/>
          </a:blip>
          <a:stretch>
            <a:fillRect/>
          </a:stretch>
        </p:blipFill>
        <p:spPr>
          <a:xfrm>
            <a:off x="6941267" y="2497398"/>
            <a:ext cx="3498300" cy="2731567"/>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8" name="Picture 7" descr="200px-Ministry_of_Justice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81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Varied Context</a:t>
            </a:r>
          </a:p>
        </p:txBody>
      </p:sp>
      <p:sp>
        <p:nvSpPr>
          <p:cNvPr id="3" name="Content Placeholder 2"/>
          <p:cNvSpPr>
            <a:spLocks noGrp="1"/>
          </p:cNvSpPr>
          <p:nvPr>
            <p:ph idx="1"/>
          </p:nvPr>
        </p:nvSpPr>
        <p:spPr/>
        <p:txBody>
          <a:bodyPr anchor="ctr"/>
          <a:lstStyle/>
          <a:p>
            <a:pPr algn="ctr">
              <a:buNone/>
            </a:pPr>
            <a:r>
              <a:rPr lang="en" sz="4000" dirty="0"/>
              <a:t>Capability</a:t>
            </a:r>
          </a:p>
          <a:p>
            <a:pPr algn="ctr">
              <a:buNone/>
            </a:pPr>
            <a:r>
              <a:rPr lang="en" sz="4000" dirty="0"/>
              <a:t>Culture &amp; Policy</a:t>
            </a:r>
          </a:p>
          <a:p>
            <a:pPr algn="ctr">
              <a:buNone/>
            </a:pPr>
            <a:r>
              <a:rPr lang="en" sz="4000" dirty="0"/>
              <a:t>Technology</a:t>
            </a:r>
          </a:p>
          <a:p>
            <a:pPr>
              <a:buNone/>
            </a:pPr>
            <a:endParaRPr lang="en" sz="4000" dirty="0"/>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18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7" name="Picture 6"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18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Our Software, in Numbers</a:t>
            </a:r>
          </a:p>
        </p:txBody>
      </p:sp>
      <p:sp>
        <p:nvSpPr>
          <p:cNvPr id="3" name="Content Placeholder 2"/>
          <p:cNvSpPr>
            <a:spLocks noGrp="1"/>
          </p:cNvSpPr>
          <p:nvPr>
            <p:ph idx="1"/>
          </p:nvPr>
        </p:nvSpPr>
        <p:spPr/>
        <p:txBody>
          <a:bodyPr anchor="ctr"/>
          <a:lstStyle/>
          <a:p>
            <a:pPr algn="ctr">
              <a:buNone/>
            </a:pPr>
            <a:r>
              <a:rPr lang="en" sz="4000" dirty="0"/>
              <a:t>~750 complex software systems</a:t>
            </a:r>
          </a:p>
          <a:p>
            <a:pPr algn="ctr">
              <a:buNone/>
            </a:pPr>
            <a:r>
              <a:rPr lang="en" sz="4000" dirty="0"/>
              <a:t>~50 ‘modern’</a:t>
            </a:r>
          </a:p>
          <a:p>
            <a:pPr algn="ctr">
              <a:buNone/>
            </a:pPr>
            <a:r>
              <a:rPr lang="en" sz="4000" dirty="0"/>
              <a:t>~700 ‘legacy’</a:t>
            </a:r>
          </a:p>
          <a:p>
            <a:pPr algn="ctr">
              <a:buNone/>
            </a:pPr>
            <a:endParaRPr lang="en" sz="4000" dirty="0"/>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19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7" name="Picture 6"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8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Helvetica" charset="0"/>
                <a:ea typeface="Helvetica" charset="0"/>
                <a:cs typeface="Helvetica" charset="0"/>
              </a:rPr>
              <a:t>Collaborating at the Ministry of Justice</a:t>
            </a:r>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2</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0461" y="3149982"/>
            <a:ext cx="5211878" cy="1018413"/>
          </a:xfrm>
          <a:prstGeom prst="rect">
            <a:avLst/>
          </a:prstGeom>
        </p:spPr>
      </p:pic>
      <p:pic>
        <p:nvPicPr>
          <p:cNvPr id="10" name="Picture 9"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399" y="2429533"/>
            <a:ext cx="3149601" cy="2459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30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Hosting Strategy</a:t>
            </a:r>
            <a:endParaRPr lang="en-US" sz="3600" dirty="0"/>
          </a:p>
        </p:txBody>
      </p:sp>
      <p:sp>
        <p:nvSpPr>
          <p:cNvPr id="3" name="Content Placeholder 2"/>
          <p:cNvSpPr>
            <a:spLocks noGrp="1"/>
          </p:cNvSpPr>
          <p:nvPr>
            <p:ph idx="1"/>
          </p:nvPr>
        </p:nvSpPr>
        <p:spPr/>
        <p:txBody>
          <a:bodyPr anchor="ctr"/>
          <a:lstStyle/>
          <a:p>
            <a:pPr algn="ctr">
              <a:buNone/>
            </a:pPr>
            <a:r>
              <a:rPr lang="en" sz="4000" dirty="0"/>
              <a:t>Public cloud hosting by default</a:t>
            </a:r>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20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7" name="Picture 6"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445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Hosting Strategy</a:t>
            </a:r>
          </a:p>
        </p:txBody>
      </p:sp>
      <p:sp>
        <p:nvSpPr>
          <p:cNvPr id="3" name="Content Placeholder 2"/>
          <p:cNvSpPr>
            <a:spLocks noGrp="1"/>
          </p:cNvSpPr>
          <p:nvPr>
            <p:ph idx="1"/>
          </p:nvPr>
        </p:nvSpPr>
        <p:spPr/>
        <p:txBody>
          <a:bodyPr anchor="ctr"/>
          <a:lstStyle/>
          <a:p>
            <a:pPr algn="ctr">
              <a:buNone/>
            </a:pPr>
            <a:r>
              <a:rPr lang="en-GB" sz="4000" dirty="0"/>
              <a:t>Cloud transition strategy</a:t>
            </a:r>
          </a:p>
          <a:p>
            <a:pPr algn="ctr">
              <a:buNone/>
            </a:pPr>
            <a:r>
              <a:rPr lang="en-GB" sz="4000" dirty="0"/>
              <a:t>&amp;</a:t>
            </a:r>
          </a:p>
          <a:p>
            <a:pPr algn="ctr">
              <a:buNone/>
            </a:pPr>
            <a:r>
              <a:rPr lang="en-GB" sz="4000" dirty="0"/>
              <a:t>Multi-cloud</a:t>
            </a:r>
            <a:endParaRPr lang="en" sz="4000" dirty="0"/>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7" name="Picture 6"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597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Hosting Strategy</a:t>
            </a:r>
          </a:p>
        </p:txBody>
      </p:sp>
      <p:sp>
        <p:nvSpPr>
          <p:cNvPr id="3" name="Content Placeholder 2"/>
          <p:cNvSpPr>
            <a:spLocks noGrp="1"/>
          </p:cNvSpPr>
          <p:nvPr>
            <p:ph idx="1"/>
          </p:nvPr>
        </p:nvSpPr>
        <p:spPr>
          <a:xfrm>
            <a:off x="609600" y="952501"/>
            <a:ext cx="10972800" cy="3555999"/>
          </a:xfrm>
        </p:spPr>
        <p:txBody>
          <a:bodyPr anchor="ctr"/>
          <a:lstStyle/>
          <a:p>
            <a:pPr algn="ctr">
              <a:buNone/>
            </a:pPr>
            <a:r>
              <a:rPr lang="en" sz="4000" dirty="0"/>
              <a:t>Multi-cloud</a:t>
            </a:r>
          </a:p>
          <a:p>
            <a:pPr algn="ctr">
              <a:buNone/>
            </a:pPr>
            <a:r>
              <a:rPr lang="en" sz="4000" dirty="0"/>
              <a:t>(with controlled diversity)</a:t>
            </a:r>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22</a:t>
            </a:fld>
            <a:endParaRPr lang="en-US"/>
          </a:p>
        </p:txBody>
      </p:sp>
      <p:pic>
        <p:nvPicPr>
          <p:cNvPr id="6" name="Shape 176" descr="AmazonWebservices_Logo.svg_.png"/>
          <p:cNvPicPr preferRelativeResize="0"/>
          <p:nvPr/>
        </p:nvPicPr>
        <p:blipFill>
          <a:blip r:embed="rId3">
            <a:alphaModFix/>
          </a:blip>
          <a:stretch>
            <a:fillRect/>
          </a:stretch>
        </p:blipFill>
        <p:spPr>
          <a:xfrm>
            <a:off x="629201" y="4154900"/>
            <a:ext cx="3642967" cy="1369765"/>
          </a:xfrm>
          <a:prstGeom prst="rect">
            <a:avLst/>
          </a:prstGeom>
          <a:noFill/>
          <a:ln>
            <a:noFill/>
          </a:ln>
        </p:spPr>
      </p:pic>
      <p:pic>
        <p:nvPicPr>
          <p:cNvPr id="7" name="Shape 177" descr="MSAzure.png"/>
          <p:cNvPicPr preferRelativeResize="0"/>
          <p:nvPr/>
        </p:nvPicPr>
        <p:blipFill>
          <a:blip r:embed="rId4">
            <a:alphaModFix/>
          </a:blip>
          <a:stretch>
            <a:fillRect/>
          </a:stretch>
        </p:blipFill>
        <p:spPr>
          <a:xfrm>
            <a:off x="4766567" y="3434417"/>
            <a:ext cx="3747600" cy="2810732"/>
          </a:xfrm>
          <a:prstGeom prst="rect">
            <a:avLst/>
          </a:prstGeom>
          <a:noFill/>
          <a:ln>
            <a:noFill/>
          </a:ln>
        </p:spPr>
      </p:pic>
      <p:pic>
        <p:nvPicPr>
          <p:cNvPr id="8" name="Shape 178" descr="logo_lockup_cloud_platform_icon_vertical.png"/>
          <p:cNvPicPr preferRelativeResize="0"/>
          <p:nvPr/>
        </p:nvPicPr>
        <p:blipFill>
          <a:blip r:embed="rId5">
            <a:alphaModFix/>
          </a:blip>
          <a:stretch>
            <a:fillRect/>
          </a:stretch>
        </p:blipFill>
        <p:spPr>
          <a:xfrm>
            <a:off x="8310973" y="3682067"/>
            <a:ext cx="3747600" cy="2315421"/>
          </a:xfrm>
          <a:prstGeom prst="rect">
            <a:avLst/>
          </a:prstGeom>
          <a:noFill/>
          <a:ln>
            <a:no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10" name="Picture 9" descr="200px-Ministry_of_Justice_logo.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8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Hosting Strategy</a:t>
            </a:r>
            <a:endParaRPr lang="en-US" sz="3600" dirty="0"/>
          </a:p>
        </p:txBody>
      </p:sp>
      <p:sp>
        <p:nvSpPr>
          <p:cNvPr id="3" name="Content Placeholder 2"/>
          <p:cNvSpPr>
            <a:spLocks noGrp="1"/>
          </p:cNvSpPr>
          <p:nvPr>
            <p:ph idx="1"/>
          </p:nvPr>
        </p:nvSpPr>
        <p:spPr/>
        <p:txBody>
          <a:bodyPr anchor="ctr"/>
          <a:lstStyle/>
          <a:p>
            <a:pPr algn="ctr">
              <a:buNone/>
            </a:pPr>
            <a:r>
              <a:rPr lang="en-US" sz="4000" dirty="0" err="1"/>
              <a:t>Formalised</a:t>
            </a:r>
            <a:r>
              <a:rPr lang="en-US" sz="4000" dirty="0"/>
              <a:t> </a:t>
            </a:r>
            <a:r>
              <a:rPr lang="en-US" sz="4000" b="1" dirty="0"/>
              <a:t>patterns of use </a:t>
            </a:r>
            <a:r>
              <a:rPr lang="en-US" sz="4000" dirty="0"/>
              <a:t>for cloud services</a:t>
            </a:r>
          </a:p>
          <a:p>
            <a:pPr algn="ctr">
              <a:buNone/>
            </a:pPr>
            <a:r>
              <a:rPr lang="en-US" sz="4000" dirty="0"/>
              <a:t>Vary patterns to context</a:t>
            </a:r>
          </a:p>
          <a:p>
            <a:pPr algn="ctr">
              <a:buNone/>
            </a:pPr>
            <a:r>
              <a:rPr lang="en-US" sz="4000" dirty="0"/>
              <a:t>Offer an internal ‘wrapper’ service</a:t>
            </a:r>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7" name="Picture 6"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937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Controlled Lock In</a:t>
            </a:r>
          </a:p>
        </p:txBody>
      </p:sp>
      <p:sp>
        <p:nvSpPr>
          <p:cNvPr id="3" name="Content Placeholder 2"/>
          <p:cNvSpPr>
            <a:spLocks noGrp="1"/>
          </p:cNvSpPr>
          <p:nvPr>
            <p:ph idx="1"/>
          </p:nvPr>
        </p:nvSpPr>
        <p:spPr/>
        <p:txBody>
          <a:bodyPr anchor="ctr"/>
          <a:lstStyle/>
          <a:p>
            <a:pPr algn="ctr">
              <a:buNone/>
            </a:pPr>
            <a:r>
              <a:rPr lang="en" sz="4000" b="1" dirty="0"/>
              <a:t>Lock in is not necessarily bad</a:t>
            </a:r>
          </a:p>
          <a:p>
            <a:pPr algn="ctr">
              <a:buNone/>
            </a:pPr>
            <a:endParaRPr lang="en" sz="4000" b="1" dirty="0"/>
          </a:p>
          <a:p>
            <a:pPr algn="ctr">
              <a:buNone/>
            </a:pPr>
            <a:r>
              <a:rPr lang="en-GB" sz="4000" dirty="0"/>
              <a:t>B</a:t>
            </a:r>
            <a:r>
              <a:rPr lang="en" sz="4000" dirty="0" err="1"/>
              <a:t>alance</a:t>
            </a:r>
            <a:r>
              <a:rPr lang="en" sz="4000" dirty="0"/>
              <a:t> </a:t>
            </a:r>
            <a:r>
              <a:rPr lang="en" sz="4000" b="1" dirty="0"/>
              <a:t>simplicity and time to delivery</a:t>
            </a:r>
            <a:r>
              <a:rPr lang="en" sz="4000" dirty="0"/>
              <a:t> </a:t>
            </a:r>
          </a:p>
          <a:p>
            <a:pPr algn="ctr">
              <a:buNone/>
            </a:pPr>
            <a:r>
              <a:rPr lang="en" sz="4000" dirty="0"/>
              <a:t>with </a:t>
            </a:r>
            <a:r>
              <a:rPr lang="en" sz="4000" b="1" dirty="0"/>
              <a:t>switching</a:t>
            </a:r>
            <a:r>
              <a:rPr lang="en-GB" sz="4000" b="1" dirty="0"/>
              <a:t> cost</a:t>
            </a:r>
            <a:endParaRPr lang="en" sz="4000" dirty="0"/>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24</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7" name="Picture 6"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01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Multi-Cloud Benefits</a:t>
            </a:r>
          </a:p>
        </p:txBody>
      </p:sp>
      <p:sp>
        <p:nvSpPr>
          <p:cNvPr id="3" name="Content Placeholder 2"/>
          <p:cNvSpPr>
            <a:spLocks noGrp="1"/>
          </p:cNvSpPr>
          <p:nvPr>
            <p:ph idx="1"/>
          </p:nvPr>
        </p:nvSpPr>
        <p:spPr/>
        <p:txBody>
          <a:bodyPr anchor="ctr"/>
          <a:lstStyle/>
          <a:p>
            <a:pPr algn="ctr">
              <a:buNone/>
            </a:pPr>
            <a:r>
              <a:rPr lang="en" sz="4000" dirty="0"/>
              <a:t>Speed of delivery</a:t>
            </a:r>
          </a:p>
          <a:p>
            <a:pPr algn="ctr">
              <a:buNone/>
            </a:pPr>
            <a:r>
              <a:rPr lang="en" sz="4000" dirty="0"/>
              <a:t>Focus on value</a:t>
            </a:r>
          </a:p>
          <a:p>
            <a:pPr algn="ctr">
              <a:buNone/>
            </a:pPr>
            <a:r>
              <a:rPr lang="en-GB" sz="4000" dirty="0"/>
              <a:t>Simple a</a:t>
            </a:r>
            <a:r>
              <a:rPr lang="en" sz="4000" dirty="0" err="1"/>
              <a:t>ccess</a:t>
            </a:r>
            <a:r>
              <a:rPr lang="en" sz="4000" dirty="0"/>
              <a:t> to latest services</a:t>
            </a:r>
          </a:p>
          <a:p>
            <a:pPr algn="ctr">
              <a:buNone/>
            </a:pPr>
            <a:r>
              <a:rPr lang="en" sz="4000" dirty="0"/>
              <a:t>Resilient to organisational change</a:t>
            </a:r>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7" name="Picture 6"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470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Go Multi-Cloud</a:t>
            </a:r>
          </a:p>
        </p:txBody>
      </p:sp>
      <p:sp>
        <p:nvSpPr>
          <p:cNvPr id="3" name="Content Placeholder 2"/>
          <p:cNvSpPr>
            <a:spLocks noGrp="1"/>
          </p:cNvSpPr>
          <p:nvPr>
            <p:ph idx="1"/>
          </p:nvPr>
        </p:nvSpPr>
        <p:spPr/>
        <p:txBody>
          <a:bodyPr anchor="ctr"/>
          <a:lstStyle/>
          <a:p>
            <a:pPr algn="ctr">
              <a:buNone/>
            </a:pPr>
            <a:r>
              <a:rPr lang="en-GB" sz="4000" dirty="0"/>
              <a:t>Forget Hybrid Cloud</a:t>
            </a:r>
            <a:endParaRPr lang="en" sz="4000" dirty="0"/>
          </a:p>
          <a:p>
            <a:pPr algn="ctr">
              <a:buNone/>
            </a:pPr>
            <a:r>
              <a:rPr lang="en" sz="4800" b="1" dirty="0"/>
              <a:t>Go </a:t>
            </a:r>
            <a:r>
              <a:rPr lang="en-GB" sz="4800" b="1" dirty="0"/>
              <a:t>M</a:t>
            </a:r>
            <a:r>
              <a:rPr lang="en" sz="4800" b="1" dirty="0" err="1"/>
              <a:t>ulti</a:t>
            </a:r>
            <a:r>
              <a:rPr lang="en" sz="4800" b="1" dirty="0"/>
              <a:t>-cloud</a:t>
            </a:r>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26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7" name="Picture 6"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909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Just one more thing</a:t>
            </a:r>
            <a:endParaRPr lang="en-US" sz="3600" dirty="0"/>
          </a:p>
        </p:txBody>
      </p:sp>
      <p:sp>
        <p:nvSpPr>
          <p:cNvPr id="3" name="Content Placeholder 2"/>
          <p:cNvSpPr>
            <a:spLocks noGrp="1"/>
          </p:cNvSpPr>
          <p:nvPr>
            <p:ph idx="1"/>
          </p:nvPr>
        </p:nvSpPr>
        <p:spPr/>
        <p:txBody>
          <a:bodyPr anchor="ctr"/>
          <a:lstStyle/>
          <a:p>
            <a:pPr algn="ctr">
              <a:buNone/>
            </a:pPr>
            <a:r>
              <a:rPr lang="en-GB" sz="4000" dirty="0" smtClean="0"/>
              <a:t>Collaboration with public cloud provider</a:t>
            </a:r>
            <a:endParaRPr lang="en" sz="4000" dirty="0"/>
          </a:p>
          <a:p>
            <a:pPr algn="ctr">
              <a:buNone/>
            </a:pPr>
            <a:r>
              <a:rPr lang="en-GB" sz="4800" b="1" dirty="0" smtClean="0"/>
              <a:t>Codified, reusable patterns of use</a:t>
            </a:r>
          </a:p>
          <a:p>
            <a:pPr algn="ctr">
              <a:buNone/>
            </a:pPr>
            <a:r>
              <a:rPr lang="en-GB" sz="4800" b="1" dirty="0" smtClean="0"/>
              <a:t>Interested?</a:t>
            </a:r>
            <a:endParaRPr lang="en" sz="4800" b="1" dirty="0"/>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27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7" name="Picture 6"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550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Thank You</a:t>
            </a:r>
            <a:endParaRPr lang="en-US" sz="3600" dirty="0"/>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28</a:t>
            </a:fld>
            <a:endParaRPr lang="en-US"/>
          </a:p>
        </p:txBody>
      </p:sp>
      <p:sp>
        <p:nvSpPr>
          <p:cNvPr id="7" name="Shape 208"/>
          <p:cNvSpPr txBox="1">
            <a:spLocks/>
          </p:cNvSpPr>
          <p:nvPr/>
        </p:nvSpPr>
        <p:spPr>
          <a:xfrm>
            <a:off x="619600" y="2080194"/>
            <a:ext cx="4834000" cy="3613600"/>
          </a:xfrm>
          <a:prstGeom prst="rect">
            <a:avLst/>
          </a:prstGeom>
        </p:spPr>
        <p:txBody>
          <a:bodyPr vert="horz" lIns="121900" tIns="121900" rIns="121900" bIns="121900" rtlCol="0" anchor="t" anchorCtr="0">
            <a:noAutofit/>
          </a:bodyPr>
          <a:lstStyle>
            <a:lvl1pPr marL="342900" indent="-342900" algn="l" defTabSz="457200" rtl="0" eaLnBrk="1" latinLnBrk="0" hangingPunct="1">
              <a:spcBef>
                <a:spcPct val="20000"/>
              </a:spcBef>
              <a:buClr>
                <a:srgbClr val="1B2661"/>
              </a:buClr>
              <a:buFont typeface="Arial"/>
              <a:buChar char="•"/>
              <a:defRPr sz="23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r>
              <a:rPr lang="en" sz="3200" b="1" dirty="0"/>
              <a:t>Dave Rogers</a:t>
            </a:r>
          </a:p>
          <a:p>
            <a:pPr>
              <a:buFont typeface="Arial"/>
              <a:buNone/>
            </a:pPr>
            <a:r>
              <a:rPr lang="en-GB" sz="3200" dirty="0"/>
              <a:t>Chief Technology Officer</a:t>
            </a:r>
            <a:endParaRPr lang="en" sz="3200" dirty="0"/>
          </a:p>
          <a:p>
            <a:pPr>
              <a:buFont typeface="Arial"/>
              <a:buNone/>
            </a:pPr>
            <a:r>
              <a:rPr lang="en" sz="3200" dirty="0"/>
              <a:t>UK Ministry of Justice</a:t>
            </a:r>
          </a:p>
          <a:p>
            <a:pPr>
              <a:buFont typeface="Arial"/>
              <a:buNone/>
            </a:pPr>
            <a:r>
              <a:rPr lang="en" sz="3200" dirty="0"/>
              <a:t>@</a:t>
            </a:r>
            <a:r>
              <a:rPr lang="en" sz="3200" dirty="0" err="1"/>
              <a:t>daverog</a:t>
            </a:r>
            <a:endParaRPr lang="en" sz="3200" dirty="0"/>
          </a:p>
        </p:txBody>
      </p:sp>
      <p:sp>
        <p:nvSpPr>
          <p:cNvPr id="8" name="Shape 209"/>
          <p:cNvSpPr txBox="1">
            <a:spLocks/>
          </p:cNvSpPr>
          <p:nvPr/>
        </p:nvSpPr>
        <p:spPr>
          <a:xfrm>
            <a:off x="6748400" y="2080194"/>
            <a:ext cx="4834000" cy="3613600"/>
          </a:xfrm>
          <a:prstGeom prst="rect">
            <a:avLst/>
          </a:prstGeom>
        </p:spPr>
        <p:txBody>
          <a:bodyPr vert="horz" lIns="121900" tIns="121900" rIns="121900" bIns="121900" rtlCol="0" anchor="t" anchorCtr="0">
            <a:noAutofit/>
          </a:bodyPr>
          <a:lstStyle>
            <a:lvl1pPr marL="342900" indent="-342900" algn="l" defTabSz="457200" rtl="0" eaLnBrk="1" latinLnBrk="0" hangingPunct="1">
              <a:spcBef>
                <a:spcPct val="20000"/>
              </a:spcBef>
              <a:buClr>
                <a:srgbClr val="1B2661"/>
              </a:buClr>
              <a:buFont typeface="Arial"/>
              <a:buChar char="•"/>
              <a:defRPr sz="23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r>
              <a:rPr lang="en" sz="3200" b="1" dirty="0"/>
              <a:t>Kris Saxton</a:t>
            </a:r>
          </a:p>
          <a:p>
            <a:pPr>
              <a:buFont typeface="Arial"/>
              <a:buNone/>
            </a:pPr>
            <a:r>
              <a:rPr lang="en" sz="3200" dirty="0"/>
              <a:t>Partner</a:t>
            </a:r>
            <a:r>
              <a:rPr lang="en-GB" sz="3200" dirty="0"/>
              <a:t> (co-founder)</a:t>
            </a:r>
            <a:endParaRPr lang="en" sz="3200" dirty="0"/>
          </a:p>
          <a:p>
            <a:pPr>
              <a:buFont typeface="Arial"/>
              <a:buNone/>
            </a:pPr>
            <a:r>
              <a:rPr lang="en" sz="3200" dirty="0"/>
              <a:t>Automation Logic</a:t>
            </a:r>
          </a:p>
          <a:p>
            <a:pPr>
              <a:buFont typeface="Arial"/>
              <a:buNone/>
            </a:pPr>
            <a:r>
              <a:rPr lang="en" sz="3200" dirty="0"/>
              <a:t>@</a:t>
            </a:r>
            <a:r>
              <a:rPr lang="en" sz="3200" dirty="0" err="1"/>
              <a:t>KrisSaxton</a:t>
            </a:r>
            <a:endParaRPr lang="en" sz="32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10" name="Picture 9"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61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313" y="4261645"/>
            <a:ext cx="7772400" cy="716755"/>
          </a:xfrm>
        </p:spPr>
        <p:txBody>
          <a:bodyPr/>
          <a:lstStyle/>
          <a:p>
            <a:r>
              <a:rPr lang="en-US" dirty="0"/>
              <a:t>THANK YOU</a:t>
            </a:r>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29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7" name="Picture 6" descr="200px-Ministry_of_Justice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927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Shape 69" descr="20351061738_d7364ff18f_k.jpg">
            <a:hlinkClick r:id="rId3"/>
          </p:cNvPr>
          <p:cNvPicPr preferRelativeResize="0"/>
          <p:nvPr/>
        </p:nvPicPr>
        <p:blipFill rotWithShape="1">
          <a:blip r:embed="rId4">
            <a:alphaModFix/>
          </a:blip>
          <a:srcRect t="9714"/>
          <a:stretch/>
        </p:blipFill>
        <p:spPr>
          <a:xfrm>
            <a:off x="0" y="1674800"/>
            <a:ext cx="12192003" cy="5181432"/>
          </a:xfrm>
          <a:prstGeom prst="rect">
            <a:avLst/>
          </a:prstGeom>
          <a:noFill/>
          <a:ln>
            <a:noFill/>
          </a:ln>
        </p:spPr>
      </p:pic>
      <p:sp>
        <p:nvSpPr>
          <p:cNvPr id="71" name="Shape 71"/>
          <p:cNvSpPr/>
          <p:nvPr/>
        </p:nvSpPr>
        <p:spPr>
          <a:xfrm>
            <a:off x="55200" y="1463500"/>
            <a:ext cx="12081600" cy="5287600"/>
          </a:xfrm>
          <a:prstGeom prst="rect">
            <a:avLst/>
          </a:prstGeom>
          <a:solidFill>
            <a:srgbClr val="FFFFFF">
              <a:alpha val="50000"/>
            </a:srgbClr>
          </a:solidFill>
          <a:ln>
            <a:noFill/>
          </a:ln>
        </p:spPr>
        <p:txBody>
          <a:bodyPr lIns="121900" tIns="121900" rIns="121900" bIns="121900" anchor="ctr" anchorCtr="0">
            <a:noAutofit/>
          </a:bodyPr>
          <a:lstStyle/>
          <a:p>
            <a:endParaRPr sz="2400"/>
          </a:p>
        </p:txBody>
      </p:sp>
      <p:sp>
        <p:nvSpPr>
          <p:cNvPr id="72" name="Shape 72"/>
          <p:cNvSpPr txBox="1"/>
          <p:nvPr/>
        </p:nvSpPr>
        <p:spPr>
          <a:xfrm>
            <a:off x="459333" y="2841500"/>
            <a:ext cx="2318000" cy="1655600"/>
          </a:xfrm>
          <a:prstGeom prst="rect">
            <a:avLst/>
          </a:prstGeom>
          <a:noFill/>
          <a:ln>
            <a:noFill/>
          </a:ln>
        </p:spPr>
        <p:txBody>
          <a:bodyPr lIns="121900" tIns="121900" rIns="121900" bIns="121900" anchor="t" anchorCtr="0">
            <a:noAutofit/>
          </a:bodyPr>
          <a:lstStyle/>
          <a:p>
            <a:pPr algn="ctr"/>
            <a:r>
              <a:rPr lang="en-GB" sz="2700" dirty="0">
                <a:latin typeface="Helvetica" charset="0"/>
                <a:ea typeface="Helvetica" charset="0"/>
                <a:cs typeface="Helvetica" charset="0"/>
                <a:sym typeface="Open Sans"/>
              </a:rPr>
              <a:t>prevent </a:t>
            </a:r>
          </a:p>
          <a:p>
            <a:pPr algn="ctr"/>
            <a:r>
              <a:rPr lang="en-GB" sz="2700" dirty="0">
                <a:latin typeface="Helvetica" charset="0"/>
                <a:ea typeface="Helvetica" charset="0"/>
                <a:cs typeface="Helvetica" charset="0"/>
                <a:sym typeface="Open Sans"/>
              </a:rPr>
              <a:t>&amp; </a:t>
            </a:r>
          </a:p>
          <a:p>
            <a:pPr algn="ctr"/>
            <a:r>
              <a:rPr lang="en-GB" sz="2700" dirty="0">
                <a:latin typeface="Helvetica" charset="0"/>
                <a:ea typeface="Helvetica" charset="0"/>
                <a:cs typeface="Helvetica" charset="0"/>
                <a:sym typeface="Open Sans"/>
              </a:rPr>
              <a:t>protect</a:t>
            </a:r>
          </a:p>
        </p:txBody>
      </p:sp>
      <p:sp>
        <p:nvSpPr>
          <p:cNvPr id="73" name="Shape 73"/>
          <p:cNvSpPr txBox="1"/>
          <p:nvPr/>
        </p:nvSpPr>
        <p:spPr>
          <a:xfrm>
            <a:off x="2956232" y="3274150"/>
            <a:ext cx="2210800" cy="726400"/>
          </a:xfrm>
          <a:prstGeom prst="rect">
            <a:avLst/>
          </a:prstGeom>
          <a:noFill/>
          <a:ln>
            <a:noFill/>
          </a:ln>
        </p:spPr>
        <p:txBody>
          <a:bodyPr lIns="121900" tIns="121900" rIns="121900" bIns="121900" anchor="t" anchorCtr="0">
            <a:noAutofit/>
          </a:bodyPr>
          <a:lstStyle/>
          <a:p>
            <a:pPr algn="ctr"/>
            <a:r>
              <a:rPr lang="en-GB" sz="2700" dirty="0">
                <a:latin typeface="Helvetica" charset="0"/>
                <a:ea typeface="Helvetica" charset="0"/>
                <a:cs typeface="Helvetica" charset="0"/>
                <a:sym typeface="Open Sans"/>
              </a:rPr>
              <a:t>detect</a:t>
            </a:r>
          </a:p>
        </p:txBody>
      </p:sp>
      <p:sp>
        <p:nvSpPr>
          <p:cNvPr id="74" name="Shape 74"/>
          <p:cNvSpPr txBox="1"/>
          <p:nvPr/>
        </p:nvSpPr>
        <p:spPr>
          <a:xfrm>
            <a:off x="4668752" y="3306100"/>
            <a:ext cx="2210800" cy="726400"/>
          </a:xfrm>
          <a:prstGeom prst="rect">
            <a:avLst/>
          </a:prstGeom>
          <a:noFill/>
          <a:ln>
            <a:noFill/>
          </a:ln>
        </p:spPr>
        <p:txBody>
          <a:bodyPr lIns="121900" tIns="121900" rIns="121900" bIns="121900" anchor="t" anchorCtr="0">
            <a:noAutofit/>
          </a:bodyPr>
          <a:lstStyle/>
          <a:p>
            <a:pPr algn="ctr"/>
            <a:r>
              <a:rPr lang="en-GB" sz="2700">
                <a:latin typeface="Helvetica" charset="0"/>
                <a:ea typeface="Helvetica" charset="0"/>
                <a:cs typeface="Helvetica" charset="0"/>
                <a:sym typeface="Open Sans"/>
              </a:rPr>
              <a:t>investigate</a:t>
            </a:r>
          </a:p>
        </p:txBody>
      </p:sp>
      <p:sp>
        <p:nvSpPr>
          <p:cNvPr id="75" name="Shape 75"/>
          <p:cNvSpPr txBox="1"/>
          <p:nvPr/>
        </p:nvSpPr>
        <p:spPr>
          <a:xfrm>
            <a:off x="6175067" y="2477217"/>
            <a:ext cx="2210800" cy="726400"/>
          </a:xfrm>
          <a:prstGeom prst="rect">
            <a:avLst/>
          </a:prstGeom>
          <a:noFill/>
          <a:ln>
            <a:noFill/>
          </a:ln>
        </p:spPr>
        <p:txBody>
          <a:bodyPr lIns="121900" tIns="121900" rIns="121900" bIns="121900" anchor="t" anchorCtr="0">
            <a:noAutofit/>
          </a:bodyPr>
          <a:lstStyle/>
          <a:p>
            <a:pPr algn="ctr"/>
            <a:r>
              <a:rPr lang="en-GB" sz="2700">
                <a:latin typeface="Helvetica" charset="0"/>
                <a:ea typeface="Helvetica" charset="0"/>
                <a:cs typeface="Helvetica" charset="0"/>
                <a:sym typeface="Open Sans"/>
              </a:rPr>
              <a:t>gather the evidence</a:t>
            </a:r>
          </a:p>
        </p:txBody>
      </p:sp>
      <p:sp>
        <p:nvSpPr>
          <p:cNvPr id="76" name="Shape 76"/>
          <p:cNvSpPr txBox="1"/>
          <p:nvPr/>
        </p:nvSpPr>
        <p:spPr>
          <a:xfrm>
            <a:off x="6175067" y="3786978"/>
            <a:ext cx="2210800" cy="726400"/>
          </a:xfrm>
          <a:prstGeom prst="rect">
            <a:avLst/>
          </a:prstGeom>
          <a:noFill/>
          <a:ln>
            <a:noFill/>
          </a:ln>
        </p:spPr>
        <p:txBody>
          <a:bodyPr lIns="121900" tIns="121900" rIns="121900" bIns="121900" anchor="t" anchorCtr="0">
            <a:noAutofit/>
          </a:bodyPr>
          <a:lstStyle/>
          <a:p>
            <a:pPr algn="ctr"/>
            <a:r>
              <a:rPr lang="en-GB" sz="2700">
                <a:latin typeface="Helvetica" charset="0"/>
                <a:ea typeface="Helvetica" charset="0"/>
                <a:cs typeface="Helvetica" charset="0"/>
                <a:sym typeface="Open Sans"/>
              </a:rPr>
              <a:t>detain or</a:t>
            </a:r>
          </a:p>
          <a:p>
            <a:pPr algn="ctr"/>
            <a:r>
              <a:rPr lang="en-GB" sz="2700" dirty="0">
                <a:latin typeface="Helvetica" charset="0"/>
                <a:ea typeface="Helvetica" charset="0"/>
                <a:cs typeface="Helvetica" charset="0"/>
                <a:sym typeface="Open Sans"/>
              </a:rPr>
              <a:t>monitor</a:t>
            </a:r>
          </a:p>
        </p:txBody>
      </p:sp>
      <p:sp>
        <p:nvSpPr>
          <p:cNvPr id="77" name="Shape 77"/>
          <p:cNvSpPr txBox="1"/>
          <p:nvPr/>
        </p:nvSpPr>
        <p:spPr>
          <a:xfrm>
            <a:off x="7927765" y="2841500"/>
            <a:ext cx="1910800" cy="726400"/>
          </a:xfrm>
          <a:prstGeom prst="rect">
            <a:avLst/>
          </a:prstGeom>
          <a:noFill/>
          <a:ln>
            <a:noFill/>
          </a:ln>
        </p:spPr>
        <p:txBody>
          <a:bodyPr lIns="121900" tIns="121900" rIns="121900" bIns="121900" anchor="t" anchorCtr="0">
            <a:noAutofit/>
          </a:bodyPr>
          <a:lstStyle/>
          <a:p>
            <a:pPr algn="ctr"/>
            <a:r>
              <a:rPr lang="en-GB" sz="2700">
                <a:latin typeface="Helvetica" charset="0"/>
                <a:ea typeface="Helvetica" charset="0"/>
                <a:cs typeface="Helvetica" charset="0"/>
                <a:sym typeface="Open Sans"/>
              </a:rPr>
              <a:t>hear the evidence, judge &amp; sentence</a:t>
            </a:r>
          </a:p>
        </p:txBody>
      </p:sp>
      <p:sp>
        <p:nvSpPr>
          <p:cNvPr id="78" name="Shape 78"/>
          <p:cNvSpPr txBox="1"/>
          <p:nvPr/>
        </p:nvSpPr>
        <p:spPr>
          <a:xfrm>
            <a:off x="9679414" y="2708150"/>
            <a:ext cx="1686800" cy="726400"/>
          </a:xfrm>
          <a:prstGeom prst="rect">
            <a:avLst/>
          </a:prstGeom>
          <a:noFill/>
          <a:ln>
            <a:noFill/>
          </a:ln>
        </p:spPr>
        <p:txBody>
          <a:bodyPr lIns="121900" tIns="121900" rIns="121900" bIns="121900" anchor="t" anchorCtr="0">
            <a:noAutofit/>
          </a:bodyPr>
          <a:lstStyle/>
          <a:p>
            <a:pPr algn="ctr"/>
            <a:r>
              <a:rPr lang="en-GB" sz="2700">
                <a:latin typeface="Helvetica" charset="0"/>
                <a:ea typeface="Helvetica" charset="0"/>
                <a:cs typeface="Helvetica" charset="0"/>
                <a:sym typeface="Open Sans"/>
              </a:rPr>
              <a:t>detain</a:t>
            </a:r>
          </a:p>
          <a:p>
            <a:pPr algn="ctr"/>
            <a:r>
              <a:rPr lang="en-GB" sz="2700">
                <a:latin typeface="Helvetica" charset="0"/>
                <a:ea typeface="Helvetica" charset="0"/>
                <a:cs typeface="Helvetica" charset="0"/>
                <a:sym typeface="Open Sans"/>
              </a:rPr>
              <a:t>or</a:t>
            </a:r>
          </a:p>
          <a:p>
            <a:pPr algn="ctr"/>
            <a:r>
              <a:rPr lang="en-GB" sz="2700">
                <a:latin typeface="Helvetica" charset="0"/>
                <a:ea typeface="Helvetica" charset="0"/>
                <a:cs typeface="Helvetica" charset="0"/>
                <a:sym typeface="Open Sans"/>
              </a:rPr>
              <a:t>monitor</a:t>
            </a:r>
          </a:p>
        </p:txBody>
      </p:sp>
      <p:sp>
        <p:nvSpPr>
          <p:cNvPr id="79" name="Shape 79"/>
          <p:cNvSpPr txBox="1"/>
          <p:nvPr/>
        </p:nvSpPr>
        <p:spPr>
          <a:xfrm>
            <a:off x="2163402" y="3167400"/>
            <a:ext cx="1351321" cy="939900"/>
          </a:xfrm>
          <a:prstGeom prst="rect">
            <a:avLst/>
          </a:prstGeom>
          <a:noFill/>
          <a:ln>
            <a:noFill/>
          </a:ln>
        </p:spPr>
        <p:txBody>
          <a:bodyPr lIns="121900" tIns="121900" rIns="121900" bIns="121900" anchor="t" anchorCtr="0">
            <a:noAutofit/>
          </a:bodyPr>
          <a:lstStyle/>
          <a:p>
            <a:pPr algn="ctr"/>
            <a:r>
              <a:rPr lang="en-GB" sz="2700">
                <a:latin typeface="Helvetica" charset="0"/>
                <a:ea typeface="Helvetica" charset="0"/>
                <a:cs typeface="Helvetica" charset="0"/>
                <a:sym typeface="Open Sans"/>
              </a:rPr>
              <a:t>the</a:t>
            </a:r>
          </a:p>
          <a:p>
            <a:pPr algn="ctr"/>
            <a:r>
              <a:rPr lang="en-GB" sz="2700" dirty="0">
                <a:latin typeface="Helvetica" charset="0"/>
                <a:ea typeface="Helvetica" charset="0"/>
                <a:cs typeface="Helvetica" charset="0"/>
                <a:sym typeface="Open Sans"/>
              </a:rPr>
              <a:t>crime?</a:t>
            </a:r>
          </a:p>
        </p:txBody>
      </p:sp>
      <p:sp>
        <p:nvSpPr>
          <p:cNvPr id="80" name="Shape 80"/>
          <p:cNvSpPr txBox="1"/>
          <p:nvPr/>
        </p:nvSpPr>
        <p:spPr>
          <a:xfrm>
            <a:off x="3771333" y="2178284"/>
            <a:ext cx="2210800" cy="726400"/>
          </a:xfrm>
          <a:prstGeom prst="rect">
            <a:avLst/>
          </a:prstGeom>
          <a:noFill/>
          <a:ln>
            <a:noFill/>
          </a:ln>
        </p:spPr>
        <p:txBody>
          <a:bodyPr lIns="121900" tIns="121900" rIns="121900" bIns="121900" anchor="t" anchorCtr="0">
            <a:noAutofit/>
          </a:bodyPr>
          <a:lstStyle/>
          <a:p>
            <a:pPr algn="ctr">
              <a:buClr>
                <a:schemeClr val="dk1"/>
              </a:buClr>
              <a:buSzPct val="61111"/>
            </a:pPr>
            <a:r>
              <a:rPr lang="en-GB" sz="2700">
                <a:solidFill>
                  <a:schemeClr val="dk1"/>
                </a:solidFill>
                <a:latin typeface="Helvetica" charset="0"/>
                <a:ea typeface="Helvetica" charset="0"/>
                <a:cs typeface="Helvetica" charset="0"/>
                <a:sym typeface="Open Sans"/>
              </a:rPr>
              <a:t>support</a:t>
            </a:r>
          </a:p>
          <a:p>
            <a:pPr algn="ctr"/>
            <a:r>
              <a:rPr lang="en-GB" sz="2700" dirty="0">
                <a:latin typeface="Helvetica" charset="0"/>
                <a:ea typeface="Helvetica" charset="0"/>
                <a:cs typeface="Helvetica" charset="0"/>
                <a:sym typeface="Open Sans"/>
              </a:rPr>
              <a:t>victims </a:t>
            </a:r>
          </a:p>
        </p:txBody>
      </p:sp>
      <p:sp>
        <p:nvSpPr>
          <p:cNvPr id="14" name="Title 1"/>
          <p:cNvSpPr>
            <a:spLocks noGrp="1"/>
          </p:cNvSpPr>
          <p:nvPr>
            <p:ph type="title"/>
          </p:nvPr>
        </p:nvSpPr>
        <p:spPr>
          <a:xfrm>
            <a:off x="609600" y="274638"/>
            <a:ext cx="10972800" cy="1143000"/>
          </a:xfrm>
        </p:spPr>
        <p:txBody>
          <a:bodyPr>
            <a:normAutofit/>
          </a:bodyPr>
          <a:lstStyle/>
          <a:p>
            <a:r>
              <a:rPr lang="en-GB" sz="3600" dirty="0">
                <a:sym typeface="Open Sans"/>
              </a:rPr>
              <a:t>The UK criminal justice </a:t>
            </a:r>
            <a:r>
              <a:rPr lang="en-GB" sz="3600" dirty="0" smtClean="0">
                <a:sym typeface="Open Sans"/>
              </a:rPr>
              <a:t>system</a:t>
            </a:r>
            <a:br>
              <a:rPr lang="en-GB" sz="3600" dirty="0" smtClean="0">
                <a:sym typeface="Open Sans"/>
              </a:rPr>
            </a:br>
            <a:r>
              <a:rPr lang="en-GB" sz="2700" dirty="0" smtClean="0">
                <a:sym typeface="Open Sans"/>
              </a:rPr>
              <a:t>What the users see</a:t>
            </a:r>
            <a:endParaRPr lang="en-GB" sz="2700" dirty="0">
              <a:sym typeface="Open Sans"/>
            </a:endParaRPr>
          </a:p>
        </p:txBody>
      </p:sp>
    </p:spTree>
    <p:extLst>
      <p:ext uri="{BB962C8B-B14F-4D97-AF65-F5344CB8AC3E}">
        <p14:creationId xmlns:p14="http://schemas.microsoft.com/office/powerpoint/2010/main" val="1555689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Shape 85" descr="20351061738_d7364ff18f_k.jpg">
            <a:hlinkClick r:id="rId3"/>
          </p:cNvPr>
          <p:cNvPicPr preferRelativeResize="0"/>
          <p:nvPr/>
        </p:nvPicPr>
        <p:blipFill rotWithShape="1">
          <a:blip r:embed="rId4">
            <a:alphaModFix/>
          </a:blip>
          <a:srcRect t="9714"/>
          <a:stretch/>
        </p:blipFill>
        <p:spPr>
          <a:xfrm>
            <a:off x="0" y="1674800"/>
            <a:ext cx="12192003" cy="5181432"/>
          </a:xfrm>
          <a:prstGeom prst="rect">
            <a:avLst/>
          </a:prstGeom>
          <a:noFill/>
          <a:ln>
            <a:noFill/>
          </a:ln>
        </p:spPr>
      </p:pic>
      <p:sp>
        <p:nvSpPr>
          <p:cNvPr id="87" name="Shape 87"/>
          <p:cNvSpPr/>
          <p:nvPr/>
        </p:nvSpPr>
        <p:spPr>
          <a:xfrm>
            <a:off x="53400" y="1484833"/>
            <a:ext cx="12081600" cy="5287600"/>
          </a:xfrm>
          <a:prstGeom prst="rect">
            <a:avLst/>
          </a:prstGeom>
          <a:solidFill>
            <a:srgbClr val="FFFFFF">
              <a:alpha val="50000"/>
            </a:srgbClr>
          </a:solidFill>
          <a:ln>
            <a:noFill/>
          </a:ln>
        </p:spPr>
        <p:txBody>
          <a:bodyPr lIns="121900" tIns="121900" rIns="121900" bIns="121900" anchor="ctr" anchorCtr="0">
            <a:noAutofit/>
          </a:bodyPr>
          <a:lstStyle/>
          <a:p>
            <a:endParaRPr sz="2000">
              <a:latin typeface="Helvetica" charset="0"/>
              <a:ea typeface="Helvetica" charset="0"/>
              <a:cs typeface="Helvetica" charset="0"/>
            </a:endParaRPr>
          </a:p>
        </p:txBody>
      </p:sp>
      <p:sp>
        <p:nvSpPr>
          <p:cNvPr id="88" name="Shape 88"/>
          <p:cNvSpPr txBox="1"/>
          <p:nvPr/>
        </p:nvSpPr>
        <p:spPr>
          <a:xfrm>
            <a:off x="4690000" y="2862900"/>
            <a:ext cx="2210800" cy="726400"/>
          </a:xfrm>
          <a:prstGeom prst="rect">
            <a:avLst/>
          </a:prstGeom>
          <a:noFill/>
          <a:ln>
            <a:noFill/>
          </a:ln>
        </p:spPr>
        <p:txBody>
          <a:bodyPr lIns="121900" tIns="121900" rIns="121900" bIns="121900" anchor="t" anchorCtr="0">
            <a:noAutofit/>
          </a:bodyPr>
          <a:lstStyle/>
          <a:p>
            <a:pPr algn="ctr">
              <a:buClr>
                <a:schemeClr val="dk1"/>
              </a:buClr>
              <a:buSzPct val="36666"/>
            </a:pPr>
            <a:r>
              <a:rPr lang="en-GB" sz="3600">
                <a:solidFill>
                  <a:schemeClr val="dk1"/>
                </a:solidFill>
                <a:latin typeface="Helvetica" charset="0"/>
                <a:ea typeface="Helvetica" charset="0"/>
                <a:cs typeface="Helvetica" charset="0"/>
                <a:sym typeface="Open Sans"/>
              </a:rPr>
              <a:t>1829</a:t>
            </a:r>
          </a:p>
          <a:p>
            <a:pPr algn="ctr"/>
            <a:r>
              <a:rPr lang="en-GB" sz="3600" b="1">
                <a:latin typeface="Helvetica" charset="0"/>
                <a:ea typeface="Helvetica" charset="0"/>
                <a:cs typeface="Helvetica" charset="0"/>
                <a:sym typeface="Open Sans"/>
              </a:rPr>
              <a:t>police</a:t>
            </a:r>
          </a:p>
          <a:p>
            <a:pPr algn="ctr"/>
            <a:endParaRPr sz="3600">
              <a:latin typeface="Helvetica" charset="0"/>
              <a:ea typeface="Helvetica" charset="0"/>
              <a:cs typeface="Helvetica" charset="0"/>
              <a:sym typeface="Open Sans"/>
            </a:endParaRPr>
          </a:p>
        </p:txBody>
      </p:sp>
      <p:sp>
        <p:nvSpPr>
          <p:cNvPr id="89" name="Shape 89"/>
          <p:cNvSpPr txBox="1"/>
          <p:nvPr/>
        </p:nvSpPr>
        <p:spPr>
          <a:xfrm>
            <a:off x="7751300" y="2862900"/>
            <a:ext cx="1910800" cy="726400"/>
          </a:xfrm>
          <a:prstGeom prst="rect">
            <a:avLst/>
          </a:prstGeom>
          <a:noFill/>
          <a:ln>
            <a:noFill/>
          </a:ln>
        </p:spPr>
        <p:txBody>
          <a:bodyPr lIns="121900" tIns="121900" rIns="121900" bIns="121900" anchor="t" anchorCtr="0">
            <a:noAutofit/>
          </a:bodyPr>
          <a:lstStyle/>
          <a:p>
            <a:pPr algn="ctr">
              <a:buClr>
                <a:schemeClr val="dk1"/>
              </a:buClr>
              <a:buSzPct val="36666"/>
            </a:pPr>
            <a:r>
              <a:rPr lang="en-GB" sz="3600">
                <a:solidFill>
                  <a:schemeClr val="dk1"/>
                </a:solidFill>
                <a:latin typeface="Helvetica" charset="0"/>
                <a:ea typeface="Helvetica" charset="0"/>
                <a:cs typeface="Helvetica" charset="0"/>
                <a:sym typeface="Open Sans"/>
              </a:rPr>
              <a:t>1178</a:t>
            </a:r>
          </a:p>
          <a:p>
            <a:pPr algn="ctr"/>
            <a:r>
              <a:rPr lang="en-GB" sz="3600" b="1">
                <a:latin typeface="Helvetica" charset="0"/>
                <a:ea typeface="Helvetica" charset="0"/>
                <a:cs typeface="Helvetica" charset="0"/>
                <a:sym typeface="Open Sans"/>
              </a:rPr>
              <a:t>courts</a:t>
            </a:r>
          </a:p>
          <a:p>
            <a:pPr algn="ctr"/>
            <a:endParaRPr sz="3600">
              <a:latin typeface="Helvetica" charset="0"/>
              <a:ea typeface="Helvetica" charset="0"/>
              <a:cs typeface="Helvetica" charset="0"/>
              <a:sym typeface="Open Sans"/>
            </a:endParaRPr>
          </a:p>
        </p:txBody>
      </p:sp>
      <p:sp>
        <p:nvSpPr>
          <p:cNvPr id="90" name="Shape 90"/>
          <p:cNvSpPr txBox="1"/>
          <p:nvPr/>
        </p:nvSpPr>
        <p:spPr>
          <a:xfrm>
            <a:off x="8941033" y="1858833"/>
            <a:ext cx="2926800" cy="2520800"/>
          </a:xfrm>
          <a:prstGeom prst="rect">
            <a:avLst/>
          </a:prstGeom>
          <a:noFill/>
          <a:ln>
            <a:noFill/>
          </a:ln>
        </p:spPr>
        <p:txBody>
          <a:bodyPr lIns="121900" tIns="121900" rIns="121900" bIns="121900" anchor="t" anchorCtr="0">
            <a:noAutofit/>
          </a:bodyPr>
          <a:lstStyle/>
          <a:p>
            <a:pPr algn="ctr">
              <a:buClr>
                <a:schemeClr val="dk1"/>
              </a:buClr>
              <a:buSzPct val="36666"/>
            </a:pPr>
            <a:r>
              <a:rPr lang="en-GB" sz="3600">
                <a:solidFill>
                  <a:schemeClr val="dk1"/>
                </a:solidFill>
                <a:latin typeface="Helvetica" charset="0"/>
                <a:ea typeface="Helvetica" charset="0"/>
                <a:cs typeface="Helvetica" charset="0"/>
                <a:sym typeface="Open Sans"/>
              </a:rPr>
              <a:t>1188</a:t>
            </a:r>
          </a:p>
          <a:p>
            <a:pPr algn="ctr"/>
            <a:r>
              <a:rPr lang="en-GB" sz="3600" b="1">
                <a:latin typeface="Helvetica" charset="0"/>
                <a:ea typeface="Helvetica" charset="0"/>
                <a:cs typeface="Helvetica" charset="0"/>
                <a:sym typeface="Open Sans"/>
              </a:rPr>
              <a:t>prison</a:t>
            </a:r>
          </a:p>
          <a:p>
            <a:pPr algn="ctr"/>
            <a:endParaRPr sz="3600">
              <a:latin typeface="Helvetica" charset="0"/>
              <a:ea typeface="Helvetica" charset="0"/>
              <a:cs typeface="Helvetica" charset="0"/>
              <a:sym typeface="Open Sans"/>
            </a:endParaRPr>
          </a:p>
          <a:p>
            <a:pPr algn="ctr"/>
            <a:r>
              <a:rPr lang="en-GB" sz="3600">
                <a:solidFill>
                  <a:schemeClr val="dk1"/>
                </a:solidFill>
                <a:latin typeface="Helvetica" charset="0"/>
                <a:ea typeface="Helvetica" charset="0"/>
                <a:cs typeface="Helvetica" charset="0"/>
                <a:sym typeface="Open Sans"/>
              </a:rPr>
              <a:t>1907</a:t>
            </a:r>
          </a:p>
          <a:p>
            <a:pPr algn="ctr"/>
            <a:r>
              <a:rPr lang="en-GB" sz="3600" b="1">
                <a:latin typeface="Helvetica" charset="0"/>
                <a:ea typeface="Helvetica" charset="0"/>
                <a:cs typeface="Helvetica" charset="0"/>
                <a:sym typeface="Open Sans"/>
              </a:rPr>
              <a:t>probation</a:t>
            </a:r>
          </a:p>
          <a:p>
            <a:pPr algn="ctr"/>
            <a:endParaRPr sz="3600">
              <a:latin typeface="Helvetica" charset="0"/>
              <a:ea typeface="Helvetica" charset="0"/>
              <a:cs typeface="Helvetica" charset="0"/>
              <a:sym typeface="Open Sans"/>
            </a:endParaRPr>
          </a:p>
        </p:txBody>
      </p:sp>
      <p:sp>
        <p:nvSpPr>
          <p:cNvPr id="91" name="Shape 91"/>
          <p:cNvSpPr txBox="1"/>
          <p:nvPr/>
        </p:nvSpPr>
        <p:spPr>
          <a:xfrm>
            <a:off x="471200" y="2366233"/>
            <a:ext cx="4218800" cy="3524800"/>
          </a:xfrm>
          <a:prstGeom prst="rect">
            <a:avLst/>
          </a:prstGeom>
          <a:noFill/>
          <a:ln>
            <a:noFill/>
          </a:ln>
        </p:spPr>
        <p:txBody>
          <a:bodyPr lIns="121900" tIns="121900" rIns="121900" bIns="121900" anchor="t" anchorCtr="0">
            <a:noAutofit/>
          </a:bodyPr>
          <a:lstStyle/>
          <a:p>
            <a:pPr algn="ctr"/>
            <a:r>
              <a:rPr lang="en-GB" sz="6000">
                <a:latin typeface="Helvetica" charset="0"/>
                <a:ea typeface="Helvetica" charset="0"/>
                <a:cs typeface="Helvetica" charset="0"/>
                <a:sym typeface="Open Sans"/>
              </a:rPr>
              <a:t>over </a:t>
            </a:r>
            <a:r>
              <a:rPr lang="en-GB" sz="6000" b="1">
                <a:latin typeface="Helvetica" charset="0"/>
                <a:ea typeface="Helvetica" charset="0"/>
                <a:cs typeface="Helvetica" charset="0"/>
                <a:sym typeface="Open Sans"/>
              </a:rPr>
              <a:t>800</a:t>
            </a:r>
            <a:r>
              <a:rPr lang="en-GB" sz="6000">
                <a:latin typeface="Helvetica" charset="0"/>
                <a:ea typeface="Helvetica" charset="0"/>
                <a:cs typeface="Helvetica" charset="0"/>
                <a:sym typeface="Open Sans"/>
              </a:rPr>
              <a:t> years old</a:t>
            </a:r>
          </a:p>
        </p:txBody>
      </p:sp>
      <p:sp>
        <p:nvSpPr>
          <p:cNvPr id="9" name="Title 1"/>
          <p:cNvSpPr>
            <a:spLocks noGrp="1"/>
          </p:cNvSpPr>
          <p:nvPr>
            <p:ph type="title"/>
          </p:nvPr>
        </p:nvSpPr>
        <p:spPr>
          <a:xfrm>
            <a:off x="609600" y="274638"/>
            <a:ext cx="10972800" cy="1143000"/>
          </a:xfrm>
        </p:spPr>
        <p:txBody>
          <a:bodyPr>
            <a:normAutofit/>
          </a:bodyPr>
          <a:lstStyle/>
          <a:p>
            <a:r>
              <a:rPr lang="en-GB" sz="3600" dirty="0">
                <a:sym typeface="Open Sans"/>
              </a:rPr>
              <a:t>The UK criminal justice </a:t>
            </a:r>
            <a:r>
              <a:rPr lang="en-GB" sz="3600" dirty="0" smtClean="0">
                <a:sym typeface="Open Sans"/>
              </a:rPr>
              <a:t>system</a:t>
            </a:r>
            <a:br>
              <a:rPr lang="en-GB" sz="3600" dirty="0" smtClean="0">
                <a:sym typeface="Open Sans"/>
              </a:rPr>
            </a:br>
            <a:r>
              <a:rPr lang="en-GB" sz="2700" dirty="0" smtClean="0">
                <a:sym typeface="Open Sans"/>
              </a:rPr>
              <a:t>A well-established system</a:t>
            </a:r>
            <a:endParaRPr lang="en-GB" sz="2700" dirty="0">
              <a:sym typeface="Open Sans"/>
            </a:endParaRPr>
          </a:p>
        </p:txBody>
      </p:sp>
    </p:spTree>
    <p:extLst>
      <p:ext uri="{BB962C8B-B14F-4D97-AF65-F5344CB8AC3E}">
        <p14:creationId xmlns:p14="http://schemas.microsoft.com/office/powerpoint/2010/main" val="1723117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cxnSp>
        <p:nvCxnSpPr>
          <p:cNvPr id="56" name="Shape 56"/>
          <p:cNvCxnSpPr/>
          <p:nvPr/>
        </p:nvCxnSpPr>
        <p:spPr>
          <a:xfrm>
            <a:off x="480433" y="2522200"/>
            <a:ext cx="11025600" cy="0"/>
          </a:xfrm>
          <a:prstGeom prst="straightConnector1">
            <a:avLst/>
          </a:prstGeom>
          <a:noFill/>
          <a:ln w="76200" cap="flat" cmpd="sng">
            <a:solidFill>
              <a:schemeClr val="dk2"/>
            </a:solidFill>
            <a:prstDash val="solid"/>
            <a:round/>
            <a:headEnd type="none" w="lg" len="lg"/>
            <a:tailEnd type="triangle" w="lg" len="lg"/>
          </a:ln>
        </p:spPr>
      </p:cxnSp>
      <p:sp>
        <p:nvSpPr>
          <p:cNvPr id="57" name="Shape 57"/>
          <p:cNvSpPr txBox="1"/>
          <p:nvPr/>
        </p:nvSpPr>
        <p:spPr>
          <a:xfrm>
            <a:off x="420367" y="1945700"/>
            <a:ext cx="11771600" cy="807200"/>
          </a:xfrm>
          <a:prstGeom prst="rect">
            <a:avLst/>
          </a:prstGeom>
          <a:noFill/>
          <a:ln>
            <a:noFill/>
          </a:ln>
        </p:spPr>
        <p:txBody>
          <a:bodyPr lIns="121900" tIns="121900" rIns="121900" bIns="121900" anchor="t" anchorCtr="0">
            <a:noAutofit/>
          </a:bodyPr>
          <a:lstStyle/>
          <a:p>
            <a:r>
              <a:rPr lang="en-GB" sz="2400">
                <a:latin typeface="Helvetica" charset="0"/>
                <a:ea typeface="Helvetica" charset="0"/>
                <a:cs typeface="Helvetica" charset="0"/>
                <a:sym typeface="Open Sans"/>
              </a:rPr>
              <a:t>2010		2011		2012		2013		2014		2015		2016		2017</a:t>
            </a:r>
          </a:p>
        </p:txBody>
      </p:sp>
      <p:sp>
        <p:nvSpPr>
          <p:cNvPr id="58" name="Shape 58"/>
          <p:cNvSpPr/>
          <p:nvPr/>
        </p:nvSpPr>
        <p:spPr>
          <a:xfrm>
            <a:off x="2017767" y="2941600"/>
            <a:ext cx="10174000" cy="540400"/>
          </a:xfrm>
          <a:prstGeom prst="rect">
            <a:avLst/>
          </a:prstGeom>
          <a:solidFill>
            <a:srgbClr val="93C47D"/>
          </a:solidFill>
          <a:ln>
            <a:noFill/>
          </a:ln>
        </p:spPr>
        <p:txBody>
          <a:bodyPr lIns="121900" tIns="121900" rIns="121900" bIns="121900" anchor="ctr" anchorCtr="0">
            <a:noAutofit/>
          </a:bodyPr>
          <a:lstStyle/>
          <a:p>
            <a:r>
              <a:rPr lang="en-GB" sz="2400" b="1">
                <a:latin typeface="Helvetica" charset="0"/>
                <a:ea typeface="Helvetica" charset="0"/>
                <a:cs typeface="Helvetica" charset="0"/>
                <a:sym typeface="Open Sans"/>
              </a:rPr>
              <a:t>Government Digital Service</a:t>
            </a:r>
          </a:p>
        </p:txBody>
      </p:sp>
      <p:sp>
        <p:nvSpPr>
          <p:cNvPr id="59" name="Shape 59"/>
          <p:cNvSpPr/>
          <p:nvPr/>
        </p:nvSpPr>
        <p:spPr>
          <a:xfrm>
            <a:off x="4768167" y="3670700"/>
            <a:ext cx="2678400" cy="540400"/>
          </a:xfrm>
          <a:prstGeom prst="rect">
            <a:avLst/>
          </a:prstGeom>
          <a:solidFill>
            <a:srgbClr val="B4A7D6"/>
          </a:solidFill>
          <a:ln>
            <a:noFill/>
          </a:ln>
        </p:spPr>
        <p:txBody>
          <a:bodyPr lIns="121900" tIns="121900" rIns="121900" bIns="121900" anchor="ctr" anchorCtr="0">
            <a:noAutofit/>
          </a:bodyPr>
          <a:lstStyle/>
          <a:p>
            <a:r>
              <a:rPr lang="en-GB" sz="2400" b="1" dirty="0">
                <a:latin typeface="Helvetica" charset="0"/>
                <a:ea typeface="Helvetica" charset="0"/>
                <a:cs typeface="Helvetica" charset="0"/>
                <a:sym typeface="Open Sans"/>
              </a:rPr>
              <a:t>E</a:t>
            </a:r>
            <a:r>
              <a:rPr lang="en-GB" sz="2400" b="1" dirty="0" smtClean="0">
                <a:latin typeface="Helvetica" charset="0"/>
                <a:ea typeface="Helvetica" charset="0"/>
                <a:cs typeface="Helvetica" charset="0"/>
                <a:sym typeface="Open Sans"/>
              </a:rPr>
              <a:t>xemplars </a:t>
            </a:r>
            <a:r>
              <a:rPr lang="en-GB" sz="2400" b="1" dirty="0">
                <a:latin typeface="Helvetica" charset="0"/>
                <a:ea typeface="Helvetica" charset="0"/>
                <a:cs typeface="Helvetica" charset="0"/>
                <a:sym typeface="Open Sans"/>
              </a:rPr>
              <a:t>x 4</a:t>
            </a:r>
          </a:p>
        </p:txBody>
      </p:sp>
      <p:sp>
        <p:nvSpPr>
          <p:cNvPr id="60" name="Shape 60"/>
          <p:cNvSpPr/>
          <p:nvPr/>
        </p:nvSpPr>
        <p:spPr>
          <a:xfrm>
            <a:off x="4119600" y="4399800"/>
            <a:ext cx="4083600" cy="540400"/>
          </a:xfrm>
          <a:prstGeom prst="rect">
            <a:avLst/>
          </a:prstGeom>
          <a:solidFill>
            <a:srgbClr val="9FC5E8"/>
          </a:solidFill>
          <a:ln>
            <a:noFill/>
          </a:ln>
        </p:spPr>
        <p:txBody>
          <a:bodyPr lIns="121900" tIns="121900" rIns="121900" bIns="121900" anchor="ctr" anchorCtr="0">
            <a:noAutofit/>
          </a:bodyPr>
          <a:lstStyle/>
          <a:p>
            <a:r>
              <a:rPr lang="en-GB" sz="2400" b="1">
                <a:latin typeface="Helvetica" charset="0"/>
                <a:ea typeface="Helvetica" charset="0"/>
                <a:cs typeface="Helvetica" charset="0"/>
                <a:sym typeface="Open Sans"/>
              </a:rPr>
              <a:t>MOJ Digital</a:t>
            </a:r>
          </a:p>
        </p:txBody>
      </p:sp>
      <p:sp>
        <p:nvSpPr>
          <p:cNvPr id="61" name="Shape 61"/>
          <p:cNvSpPr/>
          <p:nvPr/>
        </p:nvSpPr>
        <p:spPr>
          <a:xfrm>
            <a:off x="8203167" y="4399800"/>
            <a:ext cx="3988800" cy="540400"/>
          </a:xfrm>
          <a:prstGeom prst="rect">
            <a:avLst/>
          </a:prstGeom>
          <a:solidFill>
            <a:srgbClr val="6D9EEB"/>
          </a:solidFill>
          <a:ln>
            <a:noFill/>
          </a:ln>
        </p:spPr>
        <p:txBody>
          <a:bodyPr lIns="121900" tIns="121900" rIns="121900" bIns="121900" anchor="ctr" anchorCtr="0">
            <a:noAutofit/>
          </a:bodyPr>
          <a:lstStyle/>
          <a:p>
            <a:r>
              <a:rPr lang="en-GB" sz="2400" b="1">
                <a:latin typeface="Helvetica" charset="0"/>
                <a:ea typeface="Helvetica" charset="0"/>
                <a:cs typeface="Helvetica" charset="0"/>
                <a:sym typeface="Open Sans"/>
              </a:rPr>
              <a:t>      MOJ DigiTech</a:t>
            </a:r>
          </a:p>
        </p:txBody>
      </p:sp>
      <p:sp>
        <p:nvSpPr>
          <p:cNvPr id="62" name="Shape 62"/>
          <p:cNvSpPr/>
          <p:nvPr/>
        </p:nvSpPr>
        <p:spPr>
          <a:xfrm>
            <a:off x="552500" y="2941600"/>
            <a:ext cx="1466400" cy="540400"/>
          </a:xfrm>
          <a:prstGeom prst="rect">
            <a:avLst/>
          </a:prstGeom>
          <a:solidFill>
            <a:srgbClr val="B6D7A8"/>
          </a:solidFill>
          <a:ln>
            <a:noFill/>
          </a:ln>
        </p:spPr>
        <p:txBody>
          <a:bodyPr lIns="121900" tIns="121900" rIns="121900" bIns="121900" anchor="ctr" anchorCtr="0">
            <a:noAutofit/>
          </a:bodyPr>
          <a:lstStyle/>
          <a:p>
            <a:r>
              <a:rPr lang="en-GB" sz="2000" b="1">
                <a:latin typeface="Helvetica" charset="0"/>
                <a:ea typeface="Helvetica" charset="0"/>
                <a:cs typeface="Helvetica" charset="0"/>
                <a:sym typeface="Open Sans"/>
              </a:rPr>
              <a:t>Alphagov</a:t>
            </a:r>
            <a:endParaRPr lang="en-GB" sz="2000" b="1" dirty="0">
              <a:latin typeface="Helvetica" charset="0"/>
              <a:ea typeface="Helvetica" charset="0"/>
              <a:cs typeface="Helvetica" charset="0"/>
              <a:sym typeface="Open Sans"/>
            </a:endParaRPr>
          </a:p>
        </p:txBody>
      </p:sp>
      <p:cxnSp>
        <p:nvCxnSpPr>
          <p:cNvPr id="63" name="Shape 63"/>
          <p:cNvCxnSpPr/>
          <p:nvPr/>
        </p:nvCxnSpPr>
        <p:spPr>
          <a:xfrm flipH="1">
            <a:off x="9897233" y="1906867"/>
            <a:ext cx="22400" cy="4549600"/>
          </a:xfrm>
          <a:prstGeom prst="straightConnector1">
            <a:avLst/>
          </a:prstGeom>
          <a:noFill/>
          <a:ln w="19050" cap="flat" cmpd="sng">
            <a:solidFill>
              <a:schemeClr val="dk2"/>
            </a:solidFill>
            <a:prstDash val="dash"/>
            <a:round/>
            <a:headEnd type="none" w="lg" len="lg"/>
            <a:tailEnd type="none" w="lg" len="lg"/>
          </a:ln>
        </p:spPr>
      </p:cxnSp>
      <p:sp>
        <p:nvSpPr>
          <p:cNvPr id="64" name="Shape 64"/>
          <p:cNvSpPr/>
          <p:nvPr/>
        </p:nvSpPr>
        <p:spPr>
          <a:xfrm>
            <a:off x="9282700" y="5303700"/>
            <a:ext cx="2909200" cy="540400"/>
          </a:xfrm>
          <a:prstGeom prst="rect">
            <a:avLst/>
          </a:prstGeom>
          <a:solidFill>
            <a:srgbClr val="FFD966"/>
          </a:solidFill>
          <a:ln>
            <a:noFill/>
          </a:ln>
        </p:spPr>
        <p:txBody>
          <a:bodyPr lIns="121900" tIns="121900" rIns="121900" bIns="121900" anchor="ctr" anchorCtr="0">
            <a:noAutofit/>
          </a:bodyPr>
          <a:lstStyle/>
          <a:p>
            <a:pPr lvl="1" algn="ctr"/>
            <a:r>
              <a:rPr lang="en-GB" sz="2400" b="1" dirty="0" smtClean="0">
                <a:latin typeface="Helvetica" charset="0"/>
                <a:ea typeface="Helvetica" charset="0"/>
                <a:cs typeface="Helvetica" charset="0"/>
                <a:sym typeface="Open Sans"/>
              </a:rPr>
              <a:t>MOJ Digital </a:t>
            </a:r>
            <a:r>
              <a:rPr lang="en-GB" sz="2400" b="1" dirty="0">
                <a:latin typeface="Helvetica" charset="0"/>
                <a:ea typeface="Helvetica" charset="0"/>
                <a:cs typeface="Helvetica" charset="0"/>
                <a:sym typeface="Open Sans"/>
              </a:rPr>
              <a:t>&amp; </a:t>
            </a:r>
            <a:r>
              <a:rPr lang="en-GB" sz="2400" b="1" dirty="0" smtClean="0">
                <a:latin typeface="Helvetica" charset="0"/>
                <a:ea typeface="Helvetica" charset="0"/>
                <a:cs typeface="Helvetica" charset="0"/>
                <a:sym typeface="Open Sans"/>
              </a:rPr>
              <a:t>            Tech</a:t>
            </a:r>
            <a:endParaRPr lang="en-GB" sz="2400" b="1" dirty="0">
              <a:latin typeface="Helvetica" charset="0"/>
              <a:ea typeface="Helvetica" charset="0"/>
              <a:cs typeface="Helvetica" charset="0"/>
              <a:sym typeface="Open Sans"/>
            </a:endParaRPr>
          </a:p>
        </p:txBody>
      </p:sp>
      <p:sp>
        <p:nvSpPr>
          <p:cNvPr id="13" name="Title 1"/>
          <p:cNvSpPr txBox="1">
            <a:spLocks/>
          </p:cNvSpPr>
          <p:nvPr/>
        </p:nvSpPr>
        <p:spPr>
          <a:xfrm>
            <a:off x="609600" y="274638"/>
            <a:ext cx="10972800" cy="1143000"/>
          </a:xfrm>
          <a:prstGeom prst="rect">
            <a:avLst/>
          </a:prstGeom>
        </p:spPr>
        <p:txBody>
          <a:bodyPr vert="horz" lIns="91425" tIns="91425" rIns="91425" bIns="91425" rtlCol="0" anchor="t" anchorCtr="0">
            <a:normAutofit/>
          </a:bodyPr>
          <a:lstStyle>
            <a:lvl1pPr lvl="0" algn="l" defTabSz="457200" rtl="0" eaLnBrk="1" latinLnBrk="0" hangingPunct="1">
              <a:spcBef>
                <a:spcPts val="0"/>
              </a:spcBef>
              <a:buNone/>
              <a:defRPr sz="2800" b="1" kern="1200">
                <a:solidFill>
                  <a:srgbClr val="1B2661"/>
                </a:solidFill>
                <a:latin typeface="Helvetica" charset="0"/>
                <a:ea typeface="Helvetica" charset="0"/>
                <a:cs typeface="Helvetica"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GB" sz="3600" dirty="0" smtClean="0">
                <a:sym typeface="Open Sans"/>
              </a:rPr>
              <a:t>Digital and Cloud in UK Justice</a:t>
            </a:r>
            <a:endParaRPr lang="en-GB" sz="2700" dirty="0">
              <a:sym typeface="Open Sans"/>
            </a:endParaRPr>
          </a:p>
        </p:txBody>
      </p:sp>
    </p:spTree>
    <p:extLst>
      <p:ext uri="{BB962C8B-B14F-4D97-AF65-F5344CB8AC3E}">
        <p14:creationId xmlns:p14="http://schemas.microsoft.com/office/powerpoint/2010/main" val="193705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7338"/>
            <a:ext cx="10972800" cy="1143000"/>
          </a:xfrm>
        </p:spPr>
        <p:txBody>
          <a:bodyPr>
            <a:normAutofit/>
          </a:bodyPr>
          <a:lstStyle/>
          <a:p>
            <a:r>
              <a:rPr lang="en-US" sz="3600" dirty="0">
                <a:latin typeface="Helvetica" charset="0"/>
                <a:ea typeface="Helvetica" charset="0"/>
                <a:cs typeface="Helvetica" charset="0"/>
              </a:rPr>
              <a:t>What is Hybrid Cloud?</a:t>
            </a:r>
          </a:p>
        </p:txBody>
      </p:sp>
      <p:sp>
        <p:nvSpPr>
          <p:cNvPr id="3" name="Content Placeholder 2"/>
          <p:cNvSpPr>
            <a:spLocks noGrp="1"/>
          </p:cNvSpPr>
          <p:nvPr>
            <p:ph idx="1"/>
          </p:nvPr>
        </p:nvSpPr>
        <p:spPr/>
        <p:txBody>
          <a:bodyPr anchor="ctr">
            <a:noAutofit/>
          </a:bodyPr>
          <a:lstStyle/>
          <a:p>
            <a:pPr marL="0" indent="0" algn="ctr" defTabSz="914400">
              <a:spcBef>
                <a:spcPts val="0"/>
              </a:spcBef>
              <a:buClrTx/>
              <a:buNone/>
            </a:pPr>
            <a:endParaRPr lang="en-GB" sz="4000" dirty="0"/>
          </a:p>
          <a:p>
            <a:pPr marL="0" indent="0" algn="ctr" defTabSz="914400">
              <a:spcBef>
                <a:spcPts val="0"/>
              </a:spcBef>
              <a:buClrTx/>
              <a:buNone/>
            </a:pPr>
            <a:r>
              <a:rPr lang="en" sz="4000" dirty="0"/>
              <a:t>&lt;-&gt; </a:t>
            </a:r>
            <a:endParaRPr lang="en-GB" sz="4000" dirty="0"/>
          </a:p>
          <a:p>
            <a:pPr marL="0" indent="0" algn="ctr" defTabSz="914400">
              <a:spcBef>
                <a:spcPts val="0"/>
              </a:spcBef>
              <a:buClrTx/>
              <a:buNone/>
            </a:pPr>
            <a:endParaRPr lang="en" sz="4000" dirty="0"/>
          </a:p>
          <a:p>
            <a:pPr marL="0" indent="0" defTabSz="914400">
              <a:spcBef>
                <a:spcPts val="0"/>
              </a:spcBef>
              <a:buClrTx/>
              <a:buNone/>
            </a:pPr>
            <a:endParaRPr lang="en-GB" sz="4000" dirty="0"/>
          </a:p>
          <a:p>
            <a:pPr marL="0" marR="0" lvl="0" indent="0" defTabSz="914400" eaLnBrk="1" fontAlgn="auto" latinLnBrk="0" hangingPunct="1">
              <a:lnSpc>
                <a:spcPct val="100000"/>
              </a:lnSpc>
              <a:spcBef>
                <a:spcPts val="0"/>
              </a:spcBef>
              <a:spcAft>
                <a:spcPts val="0"/>
              </a:spcAft>
              <a:buClrTx/>
              <a:buSzTx/>
              <a:buFontTx/>
              <a:buNone/>
              <a:tabLst/>
              <a:defRPr/>
            </a:pPr>
            <a:endParaRPr lang="en-US" sz="4000" dirty="0"/>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6</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11" name="Picture 10"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
        <p:nvSpPr>
          <p:cNvPr id="9" name="Cloud 8"/>
          <p:cNvSpPr/>
          <p:nvPr/>
        </p:nvSpPr>
        <p:spPr>
          <a:xfrm>
            <a:off x="2788724" y="2548730"/>
            <a:ext cx="2418276" cy="1733551"/>
          </a:xfrm>
          <a:prstGeom prst="cloud">
            <a:avLst/>
          </a:prstGeom>
          <a:solidFill>
            <a:schemeClr val="bg1">
              <a:lumMod val="7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lumMod val="75000"/>
                    <a:lumOff val="25000"/>
                  </a:schemeClr>
                </a:solidFill>
              </a:rPr>
              <a:t>Private</a:t>
            </a:r>
          </a:p>
        </p:txBody>
      </p:sp>
      <p:sp>
        <p:nvSpPr>
          <p:cNvPr id="12" name="Cloud 11"/>
          <p:cNvSpPr/>
          <p:nvPr/>
        </p:nvSpPr>
        <p:spPr>
          <a:xfrm>
            <a:off x="6817262" y="2548730"/>
            <a:ext cx="2418276" cy="1733551"/>
          </a:xfrm>
          <a:prstGeom prst="cloud">
            <a:avLst/>
          </a:prstGeom>
          <a:solidFill>
            <a:schemeClr val="bg1">
              <a:lumMod val="7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lumMod val="75000"/>
                    <a:lumOff val="25000"/>
                  </a:schemeClr>
                </a:solidFill>
              </a:rPr>
              <a:t>Public</a:t>
            </a:r>
          </a:p>
        </p:txBody>
      </p:sp>
    </p:spTree>
    <p:extLst>
      <p:ext uri="{BB962C8B-B14F-4D97-AF65-F5344CB8AC3E}">
        <p14:creationId xmlns:p14="http://schemas.microsoft.com/office/powerpoint/2010/main" val="164972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z="1400"/>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z="1400" smtClean="0"/>
              <a:t>7</a:t>
            </a:fld>
            <a:endParaRPr lang="en-US" sz="1400"/>
          </a:p>
        </p:txBody>
      </p:sp>
      <p:grpSp>
        <p:nvGrpSpPr>
          <p:cNvPr id="6" name="Group 5"/>
          <p:cNvGrpSpPr/>
          <p:nvPr/>
        </p:nvGrpSpPr>
        <p:grpSpPr>
          <a:xfrm>
            <a:off x="5189537" y="1527949"/>
            <a:ext cx="1101725" cy="1354176"/>
            <a:chOff x="2428875" y="2124075"/>
            <a:chExt cx="679450" cy="1012826"/>
          </a:xfrm>
          <a:solidFill>
            <a:srgbClr val="1B2661"/>
          </a:solidFill>
        </p:grpSpPr>
        <p:sp>
          <p:nvSpPr>
            <p:cNvPr id="7" name="Oval 58"/>
            <p:cNvSpPr>
              <a:spLocks noChangeArrowheads="1"/>
            </p:cNvSpPr>
            <p:nvPr/>
          </p:nvSpPr>
          <p:spPr bwMode="auto">
            <a:xfrm>
              <a:off x="2571750" y="2124075"/>
              <a:ext cx="390525" cy="385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Helvetica" charset="0"/>
                <a:ea typeface="Helvetica" charset="0"/>
                <a:cs typeface="Helvetica" charset="0"/>
              </a:endParaRPr>
            </a:p>
          </p:txBody>
        </p:sp>
        <p:sp>
          <p:nvSpPr>
            <p:cNvPr id="8" name="Freeform 59"/>
            <p:cNvSpPr>
              <a:spLocks/>
            </p:cNvSpPr>
            <p:nvPr/>
          </p:nvSpPr>
          <p:spPr bwMode="auto">
            <a:xfrm>
              <a:off x="2428875" y="2547938"/>
              <a:ext cx="679450" cy="588963"/>
            </a:xfrm>
            <a:custGeom>
              <a:avLst/>
              <a:gdLst>
                <a:gd name="T0" fmla="*/ 123 w 181"/>
                <a:gd name="T1" fmla="*/ 0 h 157"/>
                <a:gd name="T2" fmla="*/ 90 w 181"/>
                <a:gd name="T3" fmla="*/ 38 h 157"/>
                <a:gd name="T4" fmla="*/ 58 w 181"/>
                <a:gd name="T5" fmla="*/ 0 h 157"/>
                <a:gd name="T6" fmla="*/ 0 w 181"/>
                <a:gd name="T7" fmla="*/ 98 h 157"/>
                <a:gd name="T8" fmla="*/ 1 w 181"/>
                <a:gd name="T9" fmla="*/ 116 h 157"/>
                <a:gd name="T10" fmla="*/ 91 w 181"/>
                <a:gd name="T11" fmla="*/ 157 h 157"/>
                <a:gd name="T12" fmla="*/ 180 w 181"/>
                <a:gd name="T13" fmla="*/ 116 h 157"/>
                <a:gd name="T14" fmla="*/ 181 w 181"/>
                <a:gd name="T15" fmla="*/ 98 h 157"/>
                <a:gd name="T16" fmla="*/ 123 w 181"/>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57">
                  <a:moveTo>
                    <a:pt x="123" y="0"/>
                  </a:moveTo>
                  <a:cubicBezTo>
                    <a:pt x="90" y="38"/>
                    <a:pt x="90" y="38"/>
                    <a:pt x="90" y="38"/>
                  </a:cubicBezTo>
                  <a:cubicBezTo>
                    <a:pt x="58" y="0"/>
                    <a:pt x="58" y="0"/>
                    <a:pt x="58" y="0"/>
                  </a:cubicBezTo>
                  <a:cubicBezTo>
                    <a:pt x="24" y="15"/>
                    <a:pt x="0" y="53"/>
                    <a:pt x="0" y="98"/>
                  </a:cubicBezTo>
                  <a:cubicBezTo>
                    <a:pt x="0" y="105"/>
                    <a:pt x="0" y="111"/>
                    <a:pt x="1" y="116"/>
                  </a:cubicBezTo>
                  <a:cubicBezTo>
                    <a:pt x="20" y="141"/>
                    <a:pt x="53" y="157"/>
                    <a:pt x="91" y="157"/>
                  </a:cubicBezTo>
                  <a:cubicBezTo>
                    <a:pt x="128" y="157"/>
                    <a:pt x="161" y="141"/>
                    <a:pt x="180" y="116"/>
                  </a:cubicBezTo>
                  <a:cubicBezTo>
                    <a:pt x="181" y="111"/>
                    <a:pt x="181" y="105"/>
                    <a:pt x="181" y="98"/>
                  </a:cubicBezTo>
                  <a:cubicBezTo>
                    <a:pt x="181" y="53"/>
                    <a:pt x="157" y="15"/>
                    <a:pt x="1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Helvetica" charset="0"/>
                <a:ea typeface="Helvetica" charset="0"/>
                <a:cs typeface="Helvetica" charset="0"/>
              </a:endParaRPr>
            </a:p>
          </p:txBody>
        </p:sp>
      </p:grpSp>
      <p:sp>
        <p:nvSpPr>
          <p:cNvPr id="9" name="TextBox 8"/>
          <p:cNvSpPr txBox="1"/>
          <p:nvPr/>
        </p:nvSpPr>
        <p:spPr>
          <a:xfrm>
            <a:off x="5240337" y="2358011"/>
            <a:ext cx="1008062" cy="369332"/>
          </a:xfrm>
          <a:prstGeom prst="rect">
            <a:avLst/>
          </a:prstGeom>
          <a:noFill/>
        </p:spPr>
        <p:txBody>
          <a:bodyPr wrap="square" rtlCol="0">
            <a:spAutoFit/>
          </a:bodyPr>
          <a:lstStyle/>
          <a:p>
            <a:pPr algn="ctr"/>
            <a:r>
              <a:rPr lang="en-US" b="1" dirty="0">
                <a:solidFill>
                  <a:schemeClr val="bg1"/>
                </a:solidFill>
                <a:latin typeface="Helvetica" charset="0"/>
                <a:ea typeface="Helvetica" charset="0"/>
                <a:cs typeface="Helvetica" charset="0"/>
              </a:rPr>
              <a:t>USER</a:t>
            </a:r>
          </a:p>
        </p:txBody>
      </p:sp>
      <p:cxnSp>
        <p:nvCxnSpPr>
          <p:cNvPr id="12" name="Straight Arrow Connector 11"/>
          <p:cNvCxnSpPr>
            <a:stCxn id="8" idx="5"/>
          </p:cNvCxnSpPr>
          <p:nvPr/>
        </p:nvCxnSpPr>
        <p:spPr>
          <a:xfrm>
            <a:off x="5743443" y="2882125"/>
            <a:ext cx="925" cy="584200"/>
          </a:xfrm>
          <a:prstGeom prst="straightConnector1">
            <a:avLst/>
          </a:prstGeom>
          <a:ln w="381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754712" y="3521687"/>
            <a:ext cx="2020992" cy="533400"/>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Helvetica" charset="0"/>
                <a:ea typeface="Helvetica" charset="0"/>
                <a:cs typeface="Helvetica" charset="0"/>
              </a:rPr>
              <a:t>REQUEST</a:t>
            </a:r>
          </a:p>
        </p:txBody>
      </p:sp>
      <p:sp>
        <p:nvSpPr>
          <p:cNvPr id="15" name="Rectangle 14"/>
          <p:cNvSpPr/>
          <p:nvPr/>
        </p:nvSpPr>
        <p:spPr>
          <a:xfrm>
            <a:off x="3999318" y="4300474"/>
            <a:ext cx="3531782" cy="533400"/>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75000"/>
                    <a:lumOff val="25000"/>
                  </a:schemeClr>
                </a:solidFill>
                <a:latin typeface="Helvetica" charset="0"/>
                <a:ea typeface="Helvetica" charset="0"/>
                <a:cs typeface="Helvetica" charset="0"/>
              </a:rPr>
              <a:t>BROKER</a:t>
            </a:r>
          </a:p>
        </p:txBody>
      </p:sp>
      <p:sp>
        <p:nvSpPr>
          <p:cNvPr id="16" name="Cloud 15"/>
          <p:cNvSpPr/>
          <p:nvPr/>
        </p:nvSpPr>
        <p:spPr>
          <a:xfrm>
            <a:off x="1544124" y="5132325"/>
            <a:ext cx="1727200" cy="1020051"/>
          </a:xfrm>
          <a:prstGeom prst="cloud">
            <a:avLst/>
          </a:prstGeom>
          <a:solidFill>
            <a:schemeClr val="bg1">
              <a:lumMod val="7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75000"/>
                    <a:lumOff val="25000"/>
                  </a:schemeClr>
                </a:solidFill>
                <a:latin typeface="Helvetica" charset="0"/>
                <a:ea typeface="Helvetica" charset="0"/>
                <a:cs typeface="Helvetica" charset="0"/>
              </a:rPr>
              <a:t>Cloud Provider A (£x)</a:t>
            </a:r>
          </a:p>
        </p:txBody>
      </p:sp>
      <p:sp>
        <p:nvSpPr>
          <p:cNvPr id="17" name="Cloud 16"/>
          <p:cNvSpPr/>
          <p:nvPr/>
        </p:nvSpPr>
        <p:spPr>
          <a:xfrm>
            <a:off x="8087752" y="5132324"/>
            <a:ext cx="1727200" cy="1020051"/>
          </a:xfrm>
          <a:prstGeom prst="cloud">
            <a:avLst/>
          </a:prstGeom>
          <a:solidFill>
            <a:schemeClr val="bg1">
              <a:lumMod val="7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lumMod val="75000"/>
                    <a:lumOff val="25000"/>
                  </a:schemeClr>
                </a:solidFill>
                <a:latin typeface="Helvetica" charset="0"/>
                <a:ea typeface="Helvetica" charset="0"/>
                <a:cs typeface="Helvetica" charset="0"/>
              </a:rPr>
              <a:t>Cloud Provider</a:t>
            </a:r>
          </a:p>
          <a:p>
            <a:pPr algn="ctr"/>
            <a:r>
              <a:rPr lang="en-US" dirty="0">
                <a:solidFill>
                  <a:schemeClr val="tx1">
                    <a:lumMod val="75000"/>
                    <a:lumOff val="25000"/>
                  </a:schemeClr>
                </a:solidFill>
                <a:latin typeface="Helvetica" charset="0"/>
                <a:ea typeface="Helvetica" charset="0"/>
                <a:cs typeface="Helvetica" charset="0"/>
              </a:rPr>
              <a:t>B (£2x) </a:t>
            </a:r>
          </a:p>
        </p:txBody>
      </p:sp>
      <p:cxnSp>
        <p:nvCxnSpPr>
          <p:cNvPr id="19" name="Elbow Connector 18"/>
          <p:cNvCxnSpPr>
            <a:stCxn id="15" idx="2"/>
            <a:endCxn id="16" idx="3"/>
          </p:cNvCxnSpPr>
          <p:nvPr/>
        </p:nvCxnSpPr>
        <p:spPr>
          <a:xfrm rot="5400000">
            <a:off x="3908081" y="3333518"/>
            <a:ext cx="356773" cy="3357485"/>
          </a:xfrm>
          <a:prstGeom prst="bentConnector3">
            <a:avLst/>
          </a:prstGeom>
          <a:ln w="28575">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15" idx="2"/>
            <a:endCxn id="17" idx="3"/>
          </p:cNvCxnSpPr>
          <p:nvPr/>
        </p:nvCxnSpPr>
        <p:spPr>
          <a:xfrm rot="16200000" flipH="1">
            <a:off x="7179894" y="3419188"/>
            <a:ext cx="356772" cy="3186143"/>
          </a:xfrm>
          <a:prstGeom prst="bentConnector3">
            <a:avLst>
              <a:gd name="adj1" fmla="val 50000"/>
            </a:avLst>
          </a:prstGeom>
          <a:ln w="28575">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2"/>
            <a:endCxn id="15" idx="0"/>
          </p:cNvCxnSpPr>
          <p:nvPr/>
        </p:nvCxnSpPr>
        <p:spPr>
          <a:xfrm>
            <a:off x="5765208" y="4055087"/>
            <a:ext cx="1" cy="245387"/>
          </a:xfrm>
          <a:prstGeom prst="straightConnector1">
            <a:avLst/>
          </a:prstGeom>
          <a:ln w="381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2" name="Title 1"/>
          <p:cNvSpPr>
            <a:spLocks noGrp="1"/>
          </p:cNvSpPr>
          <p:nvPr>
            <p:ph type="title"/>
          </p:nvPr>
        </p:nvSpPr>
        <p:spPr>
          <a:xfrm>
            <a:off x="609600" y="274638"/>
            <a:ext cx="10972800" cy="1143000"/>
          </a:xfrm>
        </p:spPr>
        <p:txBody>
          <a:bodyPr>
            <a:normAutofit/>
          </a:bodyPr>
          <a:lstStyle/>
          <a:p>
            <a:r>
              <a:rPr lang="en-US" sz="3600" dirty="0">
                <a:latin typeface="Helvetica" charset="0"/>
                <a:ea typeface="Helvetica" charset="0"/>
                <a:cs typeface="Helvetica" charset="0"/>
              </a:rPr>
              <a:t>What is Hybrid Cloud?</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25" name="Picture 24"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65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Why Hybrid Cloud</a:t>
            </a:r>
          </a:p>
        </p:txBody>
      </p:sp>
      <p:sp>
        <p:nvSpPr>
          <p:cNvPr id="3" name="Content Placeholder 2"/>
          <p:cNvSpPr>
            <a:spLocks noGrp="1"/>
          </p:cNvSpPr>
          <p:nvPr>
            <p:ph idx="1"/>
          </p:nvPr>
        </p:nvSpPr>
        <p:spPr/>
        <p:txBody>
          <a:bodyPr anchor="ctr"/>
          <a:lstStyle/>
          <a:p>
            <a:pPr lvl="0" algn="ctr">
              <a:spcBef>
                <a:spcPts val="0"/>
              </a:spcBef>
              <a:buNone/>
            </a:pPr>
            <a:r>
              <a:rPr lang="en" sz="4000" dirty="0"/>
              <a:t>Support different workloads</a:t>
            </a:r>
            <a:endParaRPr lang="en-GB" sz="4000" dirty="0"/>
          </a:p>
          <a:p>
            <a:pPr lvl="0" algn="ctr">
              <a:spcBef>
                <a:spcPts val="0"/>
              </a:spcBef>
              <a:buNone/>
            </a:pPr>
            <a:endParaRPr lang="en" sz="4000" dirty="0"/>
          </a:p>
          <a:p>
            <a:pPr lvl="0" algn="ctr">
              <a:spcBef>
                <a:spcPts val="0"/>
              </a:spcBef>
              <a:buNone/>
            </a:pPr>
            <a:r>
              <a:rPr lang="en" sz="4000" dirty="0"/>
              <a:t>Protect against supplier lock</a:t>
            </a:r>
            <a:r>
              <a:rPr lang="en-GB" sz="4000" dirty="0"/>
              <a:t> </a:t>
            </a:r>
            <a:r>
              <a:rPr lang="en" sz="4000" dirty="0"/>
              <a:t>in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7" name="Picture 6"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84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Why This is Fantasy: Private &lt;-&gt; Public</a:t>
            </a:r>
          </a:p>
        </p:txBody>
      </p:sp>
      <p:sp>
        <p:nvSpPr>
          <p:cNvPr id="4" name="Footer Placeholder 3"/>
          <p:cNvSpPr>
            <a:spLocks noGrp="1"/>
          </p:cNvSpPr>
          <p:nvPr>
            <p:ph type="ftr" sz="quarter" idx="11"/>
          </p:nvPr>
        </p:nvSpPr>
        <p:spPr/>
        <p:txBody>
          <a:bodyPr/>
          <a:lstStyle/>
          <a:p>
            <a:r>
              <a:rPr lang="en-US"/>
              <a:t>© Automation Logic 2017</a:t>
            </a:r>
          </a:p>
        </p:txBody>
      </p:sp>
      <p:sp>
        <p:nvSpPr>
          <p:cNvPr id="5" name="Slide Number Placeholder 4"/>
          <p:cNvSpPr>
            <a:spLocks noGrp="1"/>
          </p:cNvSpPr>
          <p:nvPr>
            <p:ph type="sldNum" sz="quarter" idx="12"/>
          </p:nvPr>
        </p:nvSpPr>
        <p:spPr/>
        <p:txBody>
          <a:bodyPr/>
          <a:lstStyle/>
          <a:p>
            <a:fld id="{C3B27B73-8F44-1948-94BC-53F75183FFB1}"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5079" y="6262688"/>
            <a:ext cx="1843939" cy="360310"/>
          </a:xfrm>
          <a:prstGeom prst="rect">
            <a:avLst/>
          </a:prstGeom>
        </p:spPr>
      </p:pic>
      <p:pic>
        <p:nvPicPr>
          <p:cNvPr id="8" name="Picture 7" descr="200px-Ministry_of_Justice_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474" y="5910117"/>
            <a:ext cx="850901" cy="664411"/>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
          </p:nvPr>
        </p:nvSpPr>
        <p:spPr>
          <a:xfrm>
            <a:off x="609600" y="1600201"/>
            <a:ext cx="10972800" cy="4525963"/>
          </a:xfrm>
        </p:spPr>
        <p:txBody>
          <a:bodyPr anchor="t"/>
          <a:lstStyle/>
          <a:p>
            <a:pPr lvl="0" algn="ctr">
              <a:spcBef>
                <a:spcPts val="0"/>
              </a:spcBef>
              <a:buNone/>
            </a:pPr>
            <a:endParaRPr lang="en-GB" sz="4000" dirty="0"/>
          </a:p>
          <a:p>
            <a:pPr lvl="0" algn="ctr">
              <a:spcBef>
                <a:spcPts val="0"/>
              </a:spcBef>
              <a:buNone/>
            </a:pPr>
            <a:r>
              <a:rPr lang="en-GB" sz="4000" dirty="0"/>
              <a:t>Not true clouds</a:t>
            </a:r>
          </a:p>
          <a:p>
            <a:pPr lvl="0" algn="ctr">
              <a:spcBef>
                <a:spcPts val="0"/>
              </a:spcBef>
              <a:buNone/>
            </a:pPr>
            <a:endParaRPr lang="en-GB" sz="4000" dirty="0"/>
          </a:p>
          <a:p>
            <a:pPr lvl="0" algn="ctr">
              <a:spcBef>
                <a:spcPts val="0"/>
              </a:spcBef>
              <a:buNone/>
            </a:pPr>
            <a:endParaRPr lang="en" sz="4000" dirty="0"/>
          </a:p>
          <a:p>
            <a:pPr lvl="0" algn="ctr">
              <a:spcBef>
                <a:spcPts val="0"/>
              </a:spcBef>
              <a:buNone/>
            </a:pPr>
            <a:r>
              <a:rPr lang="en-GB" sz="4000" dirty="0"/>
              <a:t>&lt;-&gt; </a:t>
            </a:r>
            <a:endParaRPr lang="en-US" dirty="0"/>
          </a:p>
        </p:txBody>
      </p:sp>
      <p:sp>
        <p:nvSpPr>
          <p:cNvPr id="10" name="Cloud 9"/>
          <p:cNvSpPr/>
          <p:nvPr/>
        </p:nvSpPr>
        <p:spPr>
          <a:xfrm>
            <a:off x="7067550" y="3594100"/>
            <a:ext cx="2418276" cy="1733551"/>
          </a:xfrm>
          <a:prstGeom prst="cloud">
            <a:avLst/>
          </a:prstGeom>
          <a:solidFill>
            <a:schemeClr val="bg1">
              <a:lumMod val="7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lumMod val="75000"/>
                    <a:lumOff val="25000"/>
                  </a:schemeClr>
                </a:solidFill>
              </a:rPr>
              <a:t>Public</a:t>
            </a:r>
          </a:p>
        </p:txBody>
      </p:sp>
      <p:sp>
        <p:nvSpPr>
          <p:cNvPr id="11" name="Cloud 10"/>
          <p:cNvSpPr/>
          <p:nvPr/>
        </p:nvSpPr>
        <p:spPr>
          <a:xfrm>
            <a:off x="2755900" y="3594100"/>
            <a:ext cx="2418276" cy="1733551"/>
          </a:xfrm>
          <a:prstGeom prst="cloud">
            <a:avLst/>
          </a:prstGeom>
          <a:solidFill>
            <a:schemeClr val="bg1">
              <a:lumMod val="7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solidFill>
                <a:schemeClr val="tx1">
                  <a:lumMod val="75000"/>
                  <a:lumOff val="25000"/>
                </a:schemeClr>
              </a:solidFill>
            </a:endParaRPr>
          </a:p>
        </p:txBody>
      </p:sp>
      <p:sp>
        <p:nvSpPr>
          <p:cNvPr id="3" name="Cross 2"/>
          <p:cNvSpPr/>
          <p:nvPr/>
        </p:nvSpPr>
        <p:spPr>
          <a:xfrm rot="2738155">
            <a:off x="3335069" y="3856817"/>
            <a:ext cx="1259938" cy="1247775"/>
          </a:xfrm>
          <a:prstGeom prst="plus">
            <a:avLst>
              <a:gd name="adj" fmla="val 42303"/>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005328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3564</TotalTime>
  <Words>1603</Words>
  <Application>Microsoft Macintosh PowerPoint</Application>
  <PresentationFormat>Widescreen</PresentationFormat>
  <Paragraphs>289</Paragraphs>
  <Slides>29</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Helvetica</vt:lpstr>
      <vt:lpstr>Roboto</vt:lpstr>
      <vt:lpstr>Open Sans</vt:lpstr>
      <vt:lpstr>Office Theme</vt:lpstr>
      <vt:lpstr>Hybrid Cloud How to move slowly and hemorrhage money doing it</vt:lpstr>
      <vt:lpstr>Collaborating at the Ministry of Justice</vt:lpstr>
      <vt:lpstr>The UK criminal justice system What the users see</vt:lpstr>
      <vt:lpstr>The UK criminal justice system A well-established system</vt:lpstr>
      <vt:lpstr>PowerPoint Presentation</vt:lpstr>
      <vt:lpstr>What is Hybrid Cloud?</vt:lpstr>
      <vt:lpstr>What is Hybrid Cloud?</vt:lpstr>
      <vt:lpstr>Why Hybrid Cloud</vt:lpstr>
      <vt:lpstr>Why This is Fantasy: Private &lt;-&gt; Public</vt:lpstr>
      <vt:lpstr>Why This is Fantasy: Broker-based</vt:lpstr>
      <vt:lpstr>Hybrid Cloud: False Promises</vt:lpstr>
      <vt:lpstr>Hybrid Cloud: Get Real</vt:lpstr>
      <vt:lpstr>Hybrid Cloud: Get Real</vt:lpstr>
      <vt:lpstr>Hybrid Cloud: Get Real</vt:lpstr>
      <vt:lpstr>So What is the Alternative?</vt:lpstr>
      <vt:lpstr>Multi-Cloud: Benefits</vt:lpstr>
      <vt:lpstr>MOJ Background</vt:lpstr>
      <vt:lpstr>Varied Context</vt:lpstr>
      <vt:lpstr>Our Software, in Numbers</vt:lpstr>
      <vt:lpstr>Hosting Strategy</vt:lpstr>
      <vt:lpstr>Hosting Strategy</vt:lpstr>
      <vt:lpstr>Hosting Strategy</vt:lpstr>
      <vt:lpstr>Hosting Strategy</vt:lpstr>
      <vt:lpstr>Controlled Lock In</vt:lpstr>
      <vt:lpstr>Multi-Cloud Benefits</vt:lpstr>
      <vt:lpstr>Go Multi-Cloud</vt:lpstr>
      <vt:lpstr>Just one more thing</vt:lpstr>
      <vt:lpstr>Thank You</vt:lpstr>
      <vt:lpstr>THANK YOU</vt:lpstr>
    </vt:vector>
  </TitlesOfParts>
  <Company>123</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Scrivner</dc:creator>
  <cp:lastModifiedBy>Emily Toole</cp:lastModifiedBy>
  <cp:revision>82</cp:revision>
  <dcterms:created xsi:type="dcterms:W3CDTF">2017-04-10T16:17:40Z</dcterms:created>
  <dcterms:modified xsi:type="dcterms:W3CDTF">2017-06-05T09:47:42Z</dcterms:modified>
</cp:coreProperties>
</file>