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Dave Stank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17T14:59:01.591">
    <p:pos x="6000" y="0"/>
    <p:text>This slide is skipped b/c the conference has a standard title format. 
Title slide: https://docs.google.com/presentation/d/10usQOhzKmRhPJ45FVH0jnyC9xMRaDNPOgwMQOynVs8U/edit#slide=id.p1</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9-17T18:59:06.596">
    <p:pos x="6000" y="0"/>
    <p:text>All of these slides to be split up to allow the story to breathe.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7fd483ad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7fd483ad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7fd483ad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7fd483ad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7fd483ad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7fd483ad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7fd483ad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7fd483ad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7fd483ad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7fd483ad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7fd483ad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7fd483ad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7fd483ad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7fd483ad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7fd483ad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7fd483ad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7fd483ad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7fd483ad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7fd483ad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7fd483ad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7fd483ad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7fd483a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Adam Shake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I’m Dave Stanke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going to tell a story, and Adam is our protagonist.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7fd483ad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7fd483ad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(visual: a dictionary definition that has an illustration)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7fd483ad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7fd483ad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it won’t stick yet!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7fd483ad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7fd483ad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7fd483ad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7fd483ad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7fd483ad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7fd483ad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7fd483ad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7fd483ad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7fd483ad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7fd483ad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us on Slack and let’s talk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3561a64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3561a64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 tell intro</a:t>
            </a:r>
            <a:endParaRPr/>
          </a:p>
          <a:p>
            <a:pPr indent="0" lvl="0" marL="0" rtl="0" algn="l">
              <a:spcBef>
                <a:spcPts val="0"/>
              </a:spcBef>
              <a:spcAft>
                <a:spcPts val="0"/>
              </a:spcAft>
              <a:buNone/>
            </a:pPr>
            <a:r>
              <a:rPr lang="en"/>
              <a:t>Dave: “hey, what’s this SRE thing?”</a:t>
            </a:r>
            <a:endParaRPr/>
          </a:p>
          <a:p>
            <a:pPr indent="0" lvl="0" marL="0" rtl="0" algn="l">
              <a:spcBef>
                <a:spcPts val="0"/>
              </a:spcBef>
              <a:spcAft>
                <a:spcPts val="0"/>
              </a:spcAft>
              <a:buNone/>
            </a:pPr>
            <a:r>
              <a:rPr lang="en"/>
              <a:t>Adam: “Dave, you work at Google, where SRE was invented. You’re supposed to know all about it.”</a:t>
            </a:r>
            <a:endParaRPr/>
          </a:p>
          <a:p>
            <a:pPr indent="0" lvl="0" marL="0" rtl="0" algn="l">
              <a:spcBef>
                <a:spcPts val="0"/>
              </a:spcBef>
              <a:spcAft>
                <a:spcPts val="0"/>
              </a:spcAft>
              <a:buNone/>
            </a:pPr>
            <a:r>
              <a:rPr lang="en"/>
              <a:t>Dave: [rustles through some papers] “Ah, here it is. SRE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7fd483a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7fd483a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7fd483a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7fd483a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7fd483ad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7fd483ad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7fd483ad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7fd483ad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7fd483ad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7fd483ad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another way to put it is: SRE is a </a:t>
            </a:r>
            <a:r>
              <a:rPr i="1" lang="en"/>
              <a:t>language</a:t>
            </a:r>
            <a:r>
              <a:rPr lang="en"/>
              <a:t>. It’s a way of talking to each other. Because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7fd483ad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7fd483ad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introduce these key terms here but we won’t attempt a full explanation]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0" y="0"/>
            <a:ext cx="9144000" cy="39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2CC"/>
                </a:solidFill>
              </a:rPr>
              <a:t>Hello reader! You may be thinking that this deck is not very attractive. Shame on you! How dare you judge us! But, uh, yeah. You’re right. We haven’t done any work to add visual style or photos/illustrations yet. That’ll happen soon. (Also, the content is far from finished. But, like: whatever, okay???)</a:t>
            </a:r>
            <a:endParaRPr sz="1000">
              <a:solidFill>
                <a:srgbClr val="FFF2CC"/>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 name="Shape 54"/>
        <p:cNvGrpSpPr/>
        <p:nvPr/>
      </p:nvGrpSpPr>
      <p:grpSpPr>
        <a:xfrm>
          <a:off x="0" y="0"/>
          <a:ext cx="0" cy="0"/>
          <a:chOff x="0" y="0"/>
          <a:chExt cx="0" cy="0"/>
        </a:xfrm>
      </p:grpSpPr>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Improving mutual understanding through the language of SRE</a:t>
            </a:r>
            <a:endParaRPr sz="2300"/>
          </a:p>
        </p:txBody>
      </p:sp>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Service Level Objectivity</a:t>
            </a:r>
            <a:endParaRPr/>
          </a:p>
        </p:txBody>
      </p:sp>
      <p:sp>
        <p:nvSpPr>
          <p:cNvPr id="57" name="Google Shape;57;p13"/>
          <p:cNvSpPr txBox="1"/>
          <p:nvPr/>
        </p:nvSpPr>
        <p:spPr>
          <a:xfrm>
            <a:off x="1406025" y="3969425"/>
            <a:ext cx="6446700" cy="9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t>Adam Shake &amp; Dave Stanke</a:t>
            </a:r>
            <a:endParaRPr sz="2100"/>
          </a:p>
          <a:p>
            <a:pPr indent="0" lvl="0" marL="0" rtl="0" algn="ctr">
              <a:spcBef>
                <a:spcPts val="0"/>
              </a:spcBef>
              <a:spcAft>
                <a:spcPts val="0"/>
              </a:spcAft>
              <a:buNone/>
            </a:pPr>
            <a:r>
              <a:rPr lang="en" sz="2100">
                <a:solidFill>
                  <a:srgbClr val="666666"/>
                </a:solidFill>
              </a:rPr>
              <a:t>DevOps Enterprise Summit Vegas 2020</a:t>
            </a:r>
            <a:endParaRPr sz="2100">
              <a:solidFill>
                <a:srgbClr val="666666"/>
              </a:solidFill>
            </a:endParaRPr>
          </a:p>
        </p:txBody>
      </p:sp>
      <p:pic>
        <p:nvPicPr>
          <p:cNvPr id="58" name="Google Shape;58;p13"/>
          <p:cNvPicPr preferRelativeResize="0"/>
          <p:nvPr/>
        </p:nvPicPr>
        <p:blipFill>
          <a:blip r:embed="rId4">
            <a:alphaModFix/>
          </a:blip>
          <a:stretch>
            <a:fillRect/>
          </a:stretch>
        </p:blipFill>
        <p:spPr>
          <a:xfrm rot="-1053591">
            <a:off x="1278000" y="1560838"/>
            <a:ext cx="6419294" cy="202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MediaMath</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20XX: Adam joins MediaMath as Director of SRE</a:t>
            </a:r>
            <a:endParaRPr/>
          </a:p>
          <a:p>
            <a:pPr indent="0" lvl="0" marL="0" rtl="0" algn="l">
              <a:spcBef>
                <a:spcPts val="1600"/>
              </a:spcBef>
              <a:spcAft>
                <a:spcPts val="0"/>
              </a:spcAft>
              <a:buClr>
                <a:schemeClr val="dk1"/>
              </a:buClr>
              <a:buSzPts val="1100"/>
              <a:buFont typeface="Arial"/>
              <a:buNone/>
            </a:pPr>
            <a:r>
              <a:rPr lang="en"/>
              <a:t>[MM logo]</a:t>
            </a:r>
            <a:endParaRPr/>
          </a:p>
          <a:p>
            <a:pPr indent="0" lvl="0" marL="0" rtl="0" algn="l">
              <a:spcBef>
                <a:spcPts val="1600"/>
              </a:spcBef>
              <a:spcAft>
                <a:spcPts val="0"/>
              </a:spcAft>
              <a:buClr>
                <a:schemeClr val="dk1"/>
              </a:buClr>
              <a:buSzPts val="1100"/>
              <a:buFont typeface="Arial"/>
              <a:buNone/>
            </a:pPr>
            <a:r>
              <a:rPr lang="en"/>
              <a:t>AdTech Company</a:t>
            </a:r>
            <a:endParaRPr/>
          </a:p>
          <a:p>
            <a:pPr indent="0" lvl="0" marL="0" rtl="0" algn="l">
              <a:spcBef>
                <a:spcPts val="1600"/>
              </a:spcBef>
              <a:spcAft>
                <a:spcPts val="0"/>
              </a:spcAft>
              <a:buClr>
                <a:schemeClr val="dk1"/>
              </a:buClr>
              <a:buSzPts val="1100"/>
              <a:buFont typeface="Arial"/>
              <a:buNone/>
            </a:pPr>
            <a:r>
              <a:rPr lang="en"/>
              <a:t>Large, complex, distributed systems</a:t>
            </a:r>
            <a:endParaRPr/>
          </a:p>
          <a:p>
            <a:pPr indent="0" lvl="0" marL="0" rtl="0" algn="l">
              <a:spcBef>
                <a:spcPts val="1600"/>
              </a:spcBef>
              <a:spcAft>
                <a:spcPts val="0"/>
              </a:spcAft>
              <a:buClr>
                <a:schemeClr val="dk1"/>
              </a:buClr>
              <a:buSzPts val="1100"/>
              <a:buFont typeface="Arial"/>
              <a:buNone/>
            </a:pPr>
            <a:r>
              <a:rPr lang="en"/>
              <a:t>Very aggressive latency requirements</a:t>
            </a:r>
            <a:endParaRPr/>
          </a:p>
          <a:p>
            <a:pPr indent="0" lvl="0" marL="0" rtl="0" algn="l">
              <a:spcBef>
                <a:spcPts val="1600"/>
              </a:spcBef>
              <a:spcAft>
                <a:spcPts val="0"/>
              </a:spcAft>
              <a:buClr>
                <a:schemeClr val="dk1"/>
              </a:buClr>
              <a:buSzPts val="1100"/>
              <a:buFont typeface="Arial"/>
              <a:buNone/>
            </a:pPr>
            <a:r>
              <a:rPr lang="en"/>
              <a:t>Hybrid Cloud/On Prem (including bare metal)</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MediaMath</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20XX: Adam joins MediaMath as Director of SRE</a:t>
            </a:r>
            <a:endParaRPr/>
          </a:p>
          <a:p>
            <a:pPr indent="0" lvl="0" marL="0" rtl="0" algn="l">
              <a:spcBef>
                <a:spcPts val="1600"/>
              </a:spcBef>
              <a:spcAft>
                <a:spcPts val="0"/>
              </a:spcAft>
              <a:buNone/>
            </a:pPr>
            <a:r>
              <a:rPr lang="en"/>
              <a:t>[MM logo]</a:t>
            </a:r>
            <a:endParaRPr/>
          </a:p>
          <a:p>
            <a:pPr indent="0" lvl="0" marL="0" rtl="0" algn="l">
              <a:spcBef>
                <a:spcPts val="1600"/>
              </a:spcBef>
              <a:spcAft>
                <a:spcPts val="0"/>
              </a:spcAft>
              <a:buNone/>
            </a:pPr>
            <a:r>
              <a:rPr lang="en"/>
              <a:t>AdTech Company</a:t>
            </a:r>
            <a:endParaRPr/>
          </a:p>
          <a:p>
            <a:pPr indent="0" lvl="0" marL="0" rtl="0" algn="l">
              <a:spcBef>
                <a:spcPts val="1600"/>
              </a:spcBef>
              <a:spcAft>
                <a:spcPts val="0"/>
              </a:spcAft>
              <a:buNone/>
            </a:pPr>
            <a:r>
              <a:rPr lang="en"/>
              <a:t>Large, complex, distributed systems</a:t>
            </a:r>
            <a:endParaRPr/>
          </a:p>
          <a:p>
            <a:pPr indent="0" lvl="0" marL="0" rtl="0" algn="l">
              <a:spcBef>
                <a:spcPts val="1600"/>
              </a:spcBef>
              <a:spcAft>
                <a:spcPts val="0"/>
              </a:spcAft>
              <a:buNone/>
            </a:pPr>
            <a:r>
              <a:rPr lang="en"/>
              <a:t>Very aggressive latency requirements</a:t>
            </a:r>
            <a:endParaRPr/>
          </a:p>
          <a:p>
            <a:pPr indent="0" lvl="0" marL="0" rtl="0" algn="l">
              <a:spcBef>
                <a:spcPts val="1600"/>
              </a:spcBef>
              <a:spcAft>
                <a:spcPts val="0"/>
              </a:spcAft>
              <a:buNone/>
            </a:pPr>
            <a:r>
              <a:rPr lang="en"/>
              <a:t>Hybrid Cloud/On Prem (including bare metal)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at MediaMath: Chapter 1</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Sysadmins rebranded “SRE”</a:t>
            </a:r>
            <a:endParaRPr/>
          </a:p>
          <a:p>
            <a:pPr indent="0" lvl="0" marL="0" rtl="0" algn="l">
              <a:spcBef>
                <a:spcPts val="1600"/>
              </a:spcBef>
              <a:spcAft>
                <a:spcPts val="0"/>
              </a:spcAft>
              <a:buClr>
                <a:schemeClr val="dk1"/>
              </a:buClr>
              <a:buSzPts val="1100"/>
              <a:buFont typeface="Arial"/>
              <a:buNone/>
            </a:pPr>
            <a:r>
              <a:rPr lang="en"/>
              <a:t>Embedded in dev teams with no SRE community</a:t>
            </a:r>
            <a:endParaRPr/>
          </a:p>
          <a:p>
            <a:pPr indent="0" lvl="0" marL="0" rtl="0" algn="l">
              <a:spcBef>
                <a:spcPts val="1600"/>
              </a:spcBef>
              <a:spcAft>
                <a:spcPts val="0"/>
              </a:spcAft>
              <a:buClr>
                <a:schemeClr val="dk1"/>
              </a:buClr>
              <a:buSzPts val="1100"/>
              <a:buFont typeface="Arial"/>
              <a:buNone/>
            </a:pPr>
            <a:r>
              <a:rPr lang="en"/>
              <a:t>Didn’t have tools or mandate to do real SRE work</a:t>
            </a:r>
            <a:endParaRPr/>
          </a:p>
          <a:p>
            <a:pPr indent="0" lvl="0" marL="0" rtl="0" algn="l">
              <a:spcBef>
                <a:spcPts val="1600"/>
              </a:spcBef>
              <a:spcAft>
                <a:spcPts val="0"/>
              </a:spcAft>
              <a:buClr>
                <a:schemeClr val="dk1"/>
              </a:buClr>
              <a:buSzPts val="1100"/>
              <a:buFont typeface="Arial"/>
              <a:buNone/>
            </a:pPr>
            <a:r>
              <a:rPr lang="en"/>
              <a:t>Doing Sysadmin work, but with SRE salaries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at MediaMath: Chapter 1</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Adam’s mandate:</a:t>
            </a:r>
            <a:endParaRPr/>
          </a:p>
          <a:p>
            <a:pPr indent="-342900" lvl="0" marL="457200" rtl="0" algn="l">
              <a:spcBef>
                <a:spcPts val="1600"/>
              </a:spcBef>
              <a:spcAft>
                <a:spcPts val="0"/>
              </a:spcAft>
              <a:buSzPts val="1800"/>
              <a:buChar char="●"/>
            </a:pPr>
            <a:r>
              <a:rPr lang="en"/>
              <a:t>Form a true SRE team (One of MM’s principles is “Teams work better together”)</a:t>
            </a:r>
            <a:endParaRPr/>
          </a:p>
          <a:p>
            <a:pPr indent="-342900" lvl="0" marL="457200" rtl="0" algn="l">
              <a:spcBef>
                <a:spcPts val="0"/>
              </a:spcBef>
              <a:spcAft>
                <a:spcPts val="0"/>
              </a:spcAft>
              <a:buSzPts val="1800"/>
              <a:buChar char="●"/>
            </a:pPr>
            <a:r>
              <a:rPr lang="en"/>
              <a:t>Institute SRE practice</a:t>
            </a:r>
            <a:endParaRPr/>
          </a:p>
          <a:p>
            <a:pPr indent="-342900" lvl="0" marL="457200" rtl="0" algn="l">
              <a:spcBef>
                <a:spcPts val="0"/>
              </a:spcBef>
              <a:spcAft>
                <a:spcPts val="0"/>
              </a:spcAft>
              <a:buSzPts val="1800"/>
              <a:buChar char="●"/>
            </a:pPr>
            <a:r>
              <a:rPr lang="en"/>
              <a:t>Senior Leadership recognized that reliability problems were a major liability</a:t>
            </a:r>
            <a:endParaRPr/>
          </a:p>
          <a:p>
            <a:pPr indent="-342900" lvl="0" marL="457200" rtl="0" algn="l">
              <a:spcBef>
                <a:spcPts val="0"/>
              </a:spcBef>
              <a:spcAft>
                <a:spcPts val="0"/>
              </a:spcAft>
              <a:buSzPts val="1800"/>
              <a:buChar char="●"/>
            </a:pPr>
            <a:r>
              <a:rPr lang="en"/>
              <a:t>But SREs were not doing Reliability 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at MediaMath: Chapter 2</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Adam meets SREs and understand them as people</a:t>
            </a:r>
            <a:endParaRPr/>
          </a:p>
          <a:p>
            <a:pPr indent="0" lvl="0" marL="0" rtl="0" algn="l">
              <a:spcBef>
                <a:spcPts val="1600"/>
              </a:spcBef>
              <a:spcAft>
                <a:spcPts val="0"/>
              </a:spcAft>
              <a:buClr>
                <a:schemeClr val="dk1"/>
              </a:buClr>
              <a:buSzPts val="1100"/>
              <a:buFont typeface="Arial"/>
              <a:buNone/>
            </a:pPr>
            <a:r>
              <a:rPr lang="en"/>
              <a:t>But: Massive datacenter migration/server refresh interrupted everything</a:t>
            </a:r>
            <a:endParaRPr/>
          </a:p>
          <a:p>
            <a:pPr indent="0" lvl="0" marL="0" rtl="0" algn="l">
              <a:spcBef>
                <a:spcPts val="1600"/>
              </a:spcBef>
              <a:spcAft>
                <a:spcPts val="0"/>
              </a:spcAft>
              <a:buClr>
                <a:schemeClr val="dk1"/>
              </a:buClr>
              <a:buSzPts val="1100"/>
              <a:buFont typeface="Arial"/>
              <a:buNone/>
            </a:pPr>
            <a:r>
              <a:rPr lang="en"/>
              <a:t>Art of SLOs</a:t>
            </a:r>
            <a:endParaRPr/>
          </a:p>
          <a:p>
            <a:pPr indent="0" lvl="0" marL="0" rtl="0" algn="l">
              <a:spcBef>
                <a:spcPts val="1600"/>
              </a:spcBef>
              <a:spcAft>
                <a:spcPts val="1600"/>
              </a:spcAft>
              <a:buNone/>
            </a:pPr>
            <a:r>
              <a:rPr lang="en"/>
              <a:t>DOD Chicago → MM Summit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at MediaMath: Chapter 3</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2.0</a:t>
            </a:r>
            <a:endParaRPr/>
          </a:p>
          <a:p>
            <a:pPr indent="0" lvl="0" marL="0" rtl="0" algn="l">
              <a:spcBef>
                <a:spcPts val="1600"/>
              </a:spcBef>
              <a:spcAft>
                <a:spcPts val="0"/>
              </a:spcAft>
              <a:buNone/>
            </a:pPr>
            <a:r>
              <a:rPr lang="en"/>
              <a:t>Establish common language throughout org</a:t>
            </a:r>
            <a:endParaRPr/>
          </a:p>
          <a:p>
            <a:pPr indent="0" lvl="0" marL="0" rtl="0" algn="l">
              <a:spcBef>
                <a:spcPts val="1600"/>
              </a:spcBef>
              <a:spcAft>
                <a:spcPts val="0"/>
              </a:spcAft>
              <a:buNone/>
            </a:pPr>
            <a:r>
              <a:rPr lang="en"/>
              <a:t>Focus on people leads and project managers</a:t>
            </a:r>
            <a:endParaRPr/>
          </a:p>
          <a:p>
            <a:pPr indent="0" lvl="0" marL="0" rtl="0" algn="l">
              <a:spcBef>
                <a:spcPts val="1600"/>
              </a:spcBef>
              <a:spcAft>
                <a:spcPts val="0"/>
              </a:spcAft>
              <a:buNone/>
            </a:pPr>
            <a:r>
              <a:rPr lang="en"/>
              <a:t>1:1s… continuing to teach SRE despite challenge of getting peoples’ attention</a:t>
            </a:r>
            <a:endParaRPr/>
          </a:p>
          <a:p>
            <a:pPr indent="0" lvl="0" marL="0" rtl="0" algn="l">
              <a:spcBef>
                <a:spcPts val="1600"/>
              </a:spcBef>
              <a:spcAft>
                <a:spcPts val="1600"/>
              </a:spcAft>
              <a:buNone/>
            </a:pPr>
            <a:r>
              <a:rPr lang="en"/>
              <a:t>Redefine what an SRE is for leadership, gain buy-in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at MediaMath: Chapter 3</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Feb Summit</a:t>
            </a:r>
            <a:endParaRPr/>
          </a:p>
          <a:p>
            <a:pPr indent="0" lvl="0" marL="0" rtl="0" algn="l">
              <a:spcBef>
                <a:spcPts val="1600"/>
              </a:spcBef>
              <a:spcAft>
                <a:spcPts val="0"/>
              </a:spcAft>
              <a:buNone/>
            </a:pPr>
            <a:r>
              <a:rPr lang="en"/>
              <a:t>[Dave describes outsider’s view watching an SRE practice take shape]</a:t>
            </a:r>
            <a:endParaRPr/>
          </a:p>
          <a:p>
            <a:pPr indent="0" lvl="0" marL="0" rtl="0" algn="l">
              <a:spcBef>
                <a:spcPts val="1600"/>
              </a:spcBef>
              <a:spcAft>
                <a:spcPts val="0"/>
              </a:spcAft>
              <a:buNone/>
            </a:pPr>
            <a:r>
              <a:rPr lang="en"/>
              <a:t>Incremental, real change starts to take hold</a:t>
            </a:r>
            <a:endParaRPr/>
          </a:p>
          <a:p>
            <a:pPr indent="0" lvl="0" marL="0" rtl="0" algn="l">
              <a:spcBef>
                <a:spcPts val="1600"/>
              </a:spcBef>
              <a:spcAft>
                <a:spcPts val="0"/>
              </a:spcAft>
              <a:buNone/>
            </a:pPr>
            <a:r>
              <a:rPr lang="en"/>
              <a:t>Teams where things are working</a:t>
            </a:r>
            <a:endParaRPr/>
          </a:p>
          <a:p>
            <a:pPr indent="0" lvl="0" marL="0" rtl="0" algn="l">
              <a:spcBef>
                <a:spcPts val="1600"/>
              </a:spcBef>
              <a:spcAft>
                <a:spcPts val="0"/>
              </a:spcAft>
              <a:buNone/>
            </a:pPr>
            <a:r>
              <a:rPr lang="en"/>
              <a:t>Kurt builds the Glass Castle</a:t>
            </a:r>
            <a:endParaRPr/>
          </a:p>
          <a:p>
            <a:pPr indent="0" lvl="0" marL="0" rtl="0" algn="l">
              <a:spcBef>
                <a:spcPts val="1600"/>
              </a:spcBef>
              <a:spcAft>
                <a:spcPts val="1600"/>
              </a:spcAft>
              <a:buNone/>
            </a:pPr>
            <a:r>
              <a:rPr lang="en"/>
              <a:t>People start to see what they have trouble believing: SRE will help them move faster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Moral of the story: </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can’t make sustained progress on reliability until we start having honest, meaningful conversations about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Moral of the story</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SRE provides a language through which we can speak objectively</a:t>
            </a:r>
            <a:endParaRPr/>
          </a:p>
          <a:p>
            <a:pPr indent="0" lvl="0" marL="0" rtl="0" algn="l">
              <a:spcBef>
                <a:spcPts val="1600"/>
              </a:spcBef>
              <a:spcAft>
                <a:spcPts val="0"/>
              </a:spcAft>
              <a:buClr>
                <a:schemeClr val="dk1"/>
              </a:buClr>
              <a:buSzPts val="1100"/>
              <a:buFont typeface="Arial"/>
              <a:buNone/>
            </a:pPr>
            <a:r>
              <a:rPr lang="en"/>
              <a:t>“Our reliability is bad.” -- How bad?</a:t>
            </a:r>
            <a:endParaRPr/>
          </a:p>
          <a:p>
            <a:pPr indent="0" lvl="0" marL="0" rtl="0" algn="l">
              <a:spcBef>
                <a:spcPts val="1600"/>
              </a:spcBef>
              <a:spcAft>
                <a:spcPts val="0"/>
              </a:spcAft>
              <a:buClr>
                <a:schemeClr val="dk1"/>
              </a:buClr>
              <a:buSzPts val="1100"/>
              <a:buFont typeface="Arial"/>
              <a:buNone/>
            </a:pPr>
            <a:r>
              <a:rPr lang="en"/>
              <a:t>“Our reliability needs to be better.” -- How better?</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Moral of the story</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It’s also important to be attentive to how we define “SRE” itself</a:t>
            </a:r>
            <a:endParaRPr/>
          </a:p>
          <a:p>
            <a:pPr indent="0" lvl="0" marL="0" rtl="0" algn="l">
              <a:spcBef>
                <a:spcPts val="1600"/>
              </a:spcBef>
              <a:spcAft>
                <a:spcPts val="0"/>
              </a:spcAft>
              <a:buClr>
                <a:schemeClr val="dk1"/>
              </a:buClr>
              <a:buSzPts val="1100"/>
              <a:buFont typeface="Arial"/>
              <a:buNone/>
            </a:pPr>
            <a:r>
              <a:rPr lang="en"/>
              <a:t>“Site Reliability Engineer” is not a synonym for “System Administrator”</a:t>
            </a:r>
            <a:endParaRPr/>
          </a:p>
          <a:p>
            <a:pPr indent="0" lvl="0" marL="0" rtl="0" algn="l">
              <a:spcBef>
                <a:spcPts val="1600"/>
              </a:spcBef>
              <a:spcAft>
                <a:spcPts val="0"/>
              </a:spcAft>
              <a:buClr>
                <a:schemeClr val="dk1"/>
              </a:buClr>
              <a:buSzPts val="1100"/>
              <a:buFont typeface="Arial"/>
              <a:buNone/>
            </a:pPr>
            <a:r>
              <a:rPr lang="en"/>
              <a:t>“Toil” does not mean “work that some other person should do.”</a:t>
            </a:r>
            <a:endParaRPr/>
          </a:p>
          <a:p>
            <a:pPr indent="0" lvl="0" marL="0" rtl="0" algn="l">
              <a:spcBef>
                <a:spcPts val="1600"/>
              </a:spcBef>
              <a:spcAft>
                <a:spcPts val="0"/>
              </a:spcAft>
              <a:buClr>
                <a:schemeClr val="dk1"/>
              </a:buClr>
              <a:buSzPts val="1100"/>
              <a:buFont typeface="Arial"/>
              <a:buNone/>
            </a:pPr>
            <a:r>
              <a:rPr lang="en"/>
              <a:t>“SRE” has “Engineer” in it for a reason: SREs should be writing code!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us</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a:p>
            <a:pPr indent="0" lvl="0" marL="0" rtl="0" algn="l">
              <a:spcBef>
                <a:spcPts val="1600"/>
              </a:spcBef>
              <a:spcAft>
                <a:spcPts val="1600"/>
              </a:spcAft>
              <a:buNone/>
            </a:pPr>
            <a:r>
              <a:rPr lang="en"/>
              <a:t>[dave]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Moral of the story</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words to mean things, people need evidence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Teaching a language</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a:t>
            </a:r>
            <a:endParaRPr/>
          </a:p>
          <a:p>
            <a:pPr indent="0" lvl="0" marL="0" rtl="0" algn="l">
              <a:spcBef>
                <a:spcPts val="1600"/>
              </a:spcBef>
              <a:spcAft>
                <a:spcPts val="0"/>
              </a:spcAft>
              <a:buNone/>
            </a:pPr>
            <a:r>
              <a:rPr lang="en"/>
              <a:t>Introduce a new word and its definition</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Teaching a language</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a:t>
            </a:r>
            <a:endParaRPr/>
          </a:p>
          <a:p>
            <a:pPr indent="0" lvl="0" marL="0" rtl="0" algn="l">
              <a:spcBef>
                <a:spcPts val="1600"/>
              </a:spcBef>
              <a:spcAft>
                <a:spcPts val="0"/>
              </a:spcAft>
              <a:buClr>
                <a:schemeClr val="dk1"/>
              </a:buClr>
              <a:buSzPts val="1100"/>
              <a:buFont typeface="Arial"/>
              <a:buNone/>
            </a:pPr>
            <a:r>
              <a:rPr lang="en"/>
              <a:t>Make tangible associations between:</a:t>
            </a:r>
            <a:endParaRPr/>
          </a:p>
          <a:p>
            <a:pPr indent="0" lvl="0" marL="0" rtl="0" algn="l">
              <a:spcBef>
                <a:spcPts val="1600"/>
              </a:spcBef>
              <a:spcAft>
                <a:spcPts val="0"/>
              </a:spcAft>
              <a:buClr>
                <a:schemeClr val="dk1"/>
              </a:buClr>
              <a:buSzPts val="1100"/>
              <a:buFont typeface="Arial"/>
              <a:buNone/>
            </a:pPr>
            <a:r>
              <a:rPr lang="en"/>
              <a:t>the word and its definition</a:t>
            </a:r>
            <a:endParaRPr/>
          </a:p>
          <a:p>
            <a:pPr indent="0" lvl="0" marL="0" rtl="0" algn="l">
              <a:spcBef>
                <a:spcPts val="1600"/>
              </a:spcBef>
              <a:spcAft>
                <a:spcPts val="0"/>
              </a:spcAft>
              <a:buClr>
                <a:schemeClr val="dk1"/>
              </a:buClr>
              <a:buSzPts val="1100"/>
              <a:buFont typeface="Arial"/>
              <a:buNone/>
            </a:pPr>
            <a:r>
              <a:rPr lang="en"/>
              <a:t>the word and the student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Teaching a language</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a:t>
            </a:r>
            <a:endParaRPr/>
          </a:p>
          <a:p>
            <a:pPr indent="0" lvl="0" marL="0" rtl="0" algn="l">
              <a:spcBef>
                <a:spcPts val="1600"/>
              </a:spcBef>
              <a:spcAft>
                <a:spcPts val="0"/>
              </a:spcAft>
              <a:buNone/>
            </a:pPr>
            <a:r>
              <a:rPr lang="en"/>
              <a:t>Use real-world examples where possible</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Teaching a language</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a:t>
            </a:r>
            <a:endParaRPr/>
          </a:p>
          <a:p>
            <a:pPr indent="0" lvl="0" marL="0" rtl="0" algn="l">
              <a:spcBef>
                <a:spcPts val="1600"/>
              </a:spcBef>
              <a:spcAft>
                <a:spcPts val="0"/>
              </a:spcAft>
              <a:buNone/>
            </a:pPr>
            <a:r>
              <a:rPr lang="en"/>
              <a:t>Repeat many, many times</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Teaching a language</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a:t>
            </a:r>
            <a:endParaRPr/>
          </a:p>
          <a:p>
            <a:pPr indent="0" lvl="0" marL="0" rtl="0" algn="l">
              <a:spcBef>
                <a:spcPts val="1600"/>
              </a:spcBef>
              <a:spcAft>
                <a:spcPts val="0"/>
              </a:spcAft>
              <a:buNone/>
            </a:pPr>
            <a:r>
              <a:rPr lang="en"/>
              <a:t>Repeat some more</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Prologue: Adam’s origin story</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Automated self out of multiple responsibilities</a:t>
            </a:r>
            <a:endParaRPr/>
          </a:p>
          <a:p>
            <a:pPr indent="0" lvl="0" marL="0" rtl="0" algn="l">
              <a:spcBef>
                <a:spcPts val="1600"/>
              </a:spcBef>
              <a:spcAft>
                <a:spcPts val="0"/>
              </a:spcAft>
              <a:buClr>
                <a:schemeClr val="dk1"/>
              </a:buClr>
              <a:buSzPts val="1100"/>
              <a:buFont typeface="Arial"/>
              <a:buNone/>
            </a:pPr>
            <a:r>
              <a:rPr lang="en"/>
              <a:t>Learned about Site Reliability Engineering, which resonated because it reflected his values</a:t>
            </a:r>
            <a:endParaRPr/>
          </a:p>
          <a:p>
            <a:pPr indent="0" lvl="0" marL="0" rtl="0" algn="l">
              <a:spcBef>
                <a:spcPts val="1600"/>
              </a:spcBef>
              <a:spcAft>
                <a:spcPts val="1600"/>
              </a:spcAft>
              <a:buNone/>
            </a:pPr>
            <a:r>
              <a:rPr lang="en"/>
              <a:t>Attempted first try at standing up SRE principles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SRE is what you get when you treat operations as a software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mission is to protect, provide for, and progress software and systems with an ever-watchful eye on their availability, latency, performance, and capacity.</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Principle 1:</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Most Important Feature of Any System is its Reliability</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Principle 2:</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Monitoring Doesn't Decide Our Reliability - Our Users Do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 Principle 3:</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our reliability goals requires -</a:t>
            </a:r>
            <a:endParaRPr/>
          </a:p>
          <a:p>
            <a:pPr indent="0" lvl="0" marL="0" rtl="0" algn="l">
              <a:spcBef>
                <a:spcPts val="1600"/>
              </a:spcBef>
              <a:spcAft>
                <a:spcPts val="0"/>
              </a:spcAft>
              <a:buClr>
                <a:schemeClr val="dk1"/>
              </a:buClr>
              <a:buSzPts val="1100"/>
              <a:buFont typeface="Arial"/>
              <a:buNone/>
            </a:pPr>
            <a:r>
              <a:rPr lang="en"/>
              <a:t>Well engineered software</a:t>
            </a:r>
            <a:endParaRPr/>
          </a:p>
          <a:p>
            <a:pPr indent="0" lvl="0" marL="0" rtl="0" algn="l">
              <a:spcBef>
                <a:spcPts val="1600"/>
              </a:spcBef>
              <a:spcAft>
                <a:spcPts val="0"/>
              </a:spcAft>
              <a:buClr>
                <a:schemeClr val="dk1"/>
              </a:buClr>
              <a:buSzPts val="1100"/>
              <a:buFont typeface="Arial"/>
              <a:buNone/>
            </a:pPr>
            <a:r>
              <a:rPr lang="en"/>
              <a:t>Well engineered operations</a:t>
            </a:r>
            <a:endParaRPr/>
          </a:p>
          <a:p>
            <a:pPr indent="0" lvl="0" marL="0" rtl="0" algn="l">
              <a:spcBef>
                <a:spcPts val="1600"/>
              </a:spcBef>
              <a:spcAft>
                <a:spcPts val="0"/>
              </a:spcAft>
              <a:buClr>
                <a:schemeClr val="dk1"/>
              </a:buClr>
              <a:buSzPts val="1100"/>
              <a:buFont typeface="Arial"/>
              <a:buNone/>
            </a:pPr>
            <a:r>
              <a:rPr lang="en"/>
              <a:t>Well engineered business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principled way to argue about the desirable reliability of a service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--&gt; SRE is a language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42900" lvl="0" marL="457200" rtl="0" algn="l">
              <a:spcBef>
                <a:spcPts val="1600"/>
              </a:spcBef>
              <a:spcAft>
                <a:spcPts val="0"/>
              </a:spcAft>
              <a:buSzPts val="1800"/>
              <a:buChar char="-"/>
            </a:pPr>
            <a:r>
              <a:rPr lang="en"/>
              <a:t>SLI</a:t>
            </a:r>
            <a:endParaRPr/>
          </a:p>
          <a:p>
            <a:pPr indent="-342900" lvl="0" marL="457200" rtl="0" algn="l">
              <a:spcBef>
                <a:spcPts val="0"/>
              </a:spcBef>
              <a:spcAft>
                <a:spcPts val="0"/>
              </a:spcAft>
              <a:buSzPts val="1800"/>
              <a:buChar char="-"/>
            </a:pPr>
            <a:r>
              <a:rPr lang="en"/>
              <a:t>SLO</a:t>
            </a:r>
            <a:endParaRPr/>
          </a:p>
          <a:p>
            <a:pPr indent="-342900" lvl="0" marL="457200" rtl="0" algn="l">
              <a:spcBef>
                <a:spcPts val="0"/>
              </a:spcBef>
              <a:spcAft>
                <a:spcPts val="0"/>
              </a:spcAft>
              <a:buSzPts val="1800"/>
              <a:buChar char="-"/>
            </a:pPr>
            <a:r>
              <a:rPr lang="en"/>
              <a:t>Error budget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