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Domine" panose="02040503040403060204" pitchFamily="18" charset="0"/>
      <p:regular r:id="rId23"/>
      <p:bold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Montserrat Light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2180DB-F7BB-4D89-A396-0E28744110A8}">
  <a:tblStyle styleId="{7E2180DB-F7BB-4D89-A396-0E28744110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c8399d2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c8399d2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db1ac3b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db1ac3b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Recording</a:t>
            </a:r>
            <a:r>
              <a:rPr lang="en"/>
              <a:t>: Fold your paper in half.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right, write what you and the other person said; on left, write your inner dialog, what you thought and felt.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cheating, must be written down!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Scoring for Reflection</a:t>
            </a:r>
            <a:r>
              <a:rPr lang="en"/>
              <a:t>:</a:t>
            </a:r>
            <a:br>
              <a:rPr lang="en"/>
            </a:br>
            <a:r>
              <a:rPr lang="en"/>
              <a:t>Curiosity: Low question fraction highlights low curiosity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Transparency: Lots of underlining on the left indicates low transparency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04afcf1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04afcf1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04afcf1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04afcf1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97f8225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97f8225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7f82252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97f82252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7db1ac3b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7db1ac3b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7db1ac3b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7db1ac3b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7db1ac3b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7db1ac3b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7db1ac3b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7db1ac3b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8c8399d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8c8399d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404afc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404afc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403585392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403585392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4afcf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4afcf1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04afcf1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04afcf1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04afcf1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04afcf1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04afcf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04afcf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c8399d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c8399d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7db1ac3b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7db1ac3b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04afcf12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04afcf12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ratechery.com/2013/the-uncanny-valley-of-a-functional-organiza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trevolution.com/conversational-dojo-kit-free-download/" TargetMode="External"/><Relationship Id="rId4" Type="http://schemas.openxmlformats.org/officeDocument/2006/relationships/hyperlink" Target="https://itrevolution.com/book/agile-conversatio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trevolution.com/book/agile-conversation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lumni.media.mit.edu/~brooks/storybiz/kurtz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2649875" y="1552975"/>
            <a:ext cx="4460700" cy="24891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Reflect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43" y="0"/>
            <a:ext cx="40495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6990800" y="321200"/>
            <a:ext cx="20295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Question Fraction: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genuine questions over total questions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900275" y="4207400"/>
            <a:ext cx="2029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Underline unshared thoughts &amp; feelings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Revise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86" name="Google Shape;186;p23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23"/>
          <p:cNvGraphicFramePr/>
          <p:nvPr/>
        </p:nvGraphicFramePr>
        <p:xfrm>
          <a:off x="952500" y="12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{7E2180DB-F7BB-4D89-A396-0E28744110A8}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What Norbert thought and felt</a:t>
                      </a:r>
                      <a:endParaRPr b="1">
                        <a:solidFill>
                          <a:schemeClr val="lt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>
                    <a:solidFill>
                      <a:srgbClr val="3C3A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What Norbert &amp; Quinn said</a:t>
                      </a:r>
                      <a:endParaRPr>
                        <a:solidFill>
                          <a:schemeClr val="lt1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L="91425" marR="91425" marT="91425" marB="91425">
                    <a:solidFill>
                      <a:srgbClr val="3C3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much training needed in fact - everyone’s already using it on their side projects.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i="1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Norbert</a:t>
                      </a:r>
                      <a:r>
                        <a:rPr lang="en" sz="1250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Actually, almost everyone already knows KVM. I can check with them to be sure. Do you think that’s a good next step?</a:t>
                      </a:r>
                      <a:endParaRPr sz="12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Weren’t you just saying you wanted us to have more autonomy?? This is one of my triggers, so I’ll try raising the issue of autonomy directly.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i="1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Quinn: </a:t>
                      </a:r>
                      <a:r>
                        <a:rPr lang="en" sz="1250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It’s certainly good to get the information. But don’t let them think the choice has been made; unfortunately, I can’t leave budget-critical decisions like this up to the team. </a:t>
                      </a:r>
                      <a:endParaRPr sz="12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I’m hopeful that we can have a meaningful discussion about increasing self-organization.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i="1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Norbert</a:t>
                      </a:r>
                      <a:r>
                        <a:rPr lang="en" sz="1250">
                          <a:solidFill>
                            <a:srgbClr val="3C3A5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You know, that doesn’t sit well with me, because I think we need more autonomy, not less. Can we talk more about how we make decisions?</a:t>
                      </a:r>
                      <a:endParaRPr sz="12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4844325" y="803025"/>
            <a:ext cx="3442800" cy="39501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Roleplay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900275" y="1187675"/>
            <a:ext cx="28854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Try roleplaying your conversation.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How does it sound? How does it feel? Sometimes it is awkward because it is poorly constructed, sometimes it is awkward because we lack practice. Roleplay can help with both.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025" y="1153700"/>
            <a:ext cx="4872124" cy="32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979725" y="1989988"/>
            <a:ext cx="8164200" cy="19017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7470150" y="4103325"/>
            <a:ext cx="16020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from </a:t>
            </a:r>
            <a:r>
              <a:rPr lang="en" sz="1100" i="1" u="sng">
                <a:solidFill>
                  <a:schemeClr val="hlink"/>
                </a:solidFill>
                <a:hlinkClick r:id="rId3"/>
              </a:rPr>
              <a:t>The Uncanny Valley of a Functional Organization</a:t>
            </a:r>
            <a:endParaRPr sz="1100" i="1"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l="8858"/>
          <a:stretch/>
        </p:blipFill>
        <p:spPr>
          <a:xfrm>
            <a:off x="1394850" y="152400"/>
            <a:ext cx="5880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Changing... Painfully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900275" y="1187675"/>
            <a:ext cx="7767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“What does being wrong feel like?”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 — Karen Schultz, </a:t>
            </a:r>
            <a:r>
              <a:rPr lang="en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On Being Wrong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, TED2011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6"/>
          <p:cNvSpPr/>
          <p:nvPr/>
        </p:nvSpPr>
        <p:spPr>
          <a:xfrm rot="-5400000" flipH="1">
            <a:off x="1061862" y="173913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1377825" y="167977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“Dreadful”</a:t>
            </a:r>
            <a:endParaRPr b="1" i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6"/>
          <p:cNvSpPr/>
          <p:nvPr/>
        </p:nvSpPr>
        <p:spPr>
          <a:xfrm rot="-5400000" flipH="1">
            <a:off x="1061864" y="2042907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377826" y="1983547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“Thumbs down”</a:t>
            </a:r>
            <a:endParaRPr b="1" i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/>
          <p:nvPr/>
        </p:nvSpPr>
        <p:spPr>
          <a:xfrm rot="-5400000" flipH="1">
            <a:off x="1061864" y="234668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1377826" y="228732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“Great! I love to learn and get better.”</a:t>
            </a:r>
            <a:endParaRPr b="1" i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904225" y="2871925"/>
            <a:ext cx="7767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“This is going to require difficult emotional work”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 — Mark Coleman, </a:t>
            </a:r>
            <a:r>
              <a:rPr lang="en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A re-imagining of the term ‘full-stack developer’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, Devopsdays Amsterdam 2015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6"/>
          <p:cNvSpPr/>
          <p:nvPr/>
        </p:nvSpPr>
        <p:spPr>
          <a:xfrm rot="-5400000" flipH="1">
            <a:off x="1061862" y="3652559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1377825" y="3593200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Learning is the detection and correction of error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6"/>
          <p:cNvSpPr/>
          <p:nvPr/>
        </p:nvSpPr>
        <p:spPr>
          <a:xfrm rot="-5400000" flipH="1">
            <a:off x="1061864" y="3956334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377826" y="3896975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We are going to be learning about ourselves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6"/>
          <p:cNvSpPr/>
          <p:nvPr/>
        </p:nvSpPr>
        <p:spPr>
          <a:xfrm rot="-5400000" flipH="1">
            <a:off x="1061864" y="4260109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1377826" y="4200750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#LearningIsHorrible</a:t>
            </a:r>
            <a:endParaRPr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Dojos help you develop skills faster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39" name="Google Shape;239;p27"/>
          <p:cNvSpPr/>
          <p:nvPr/>
        </p:nvSpPr>
        <p:spPr>
          <a:xfrm rot="-5400000" flipH="1">
            <a:off x="1072650" y="1366438"/>
            <a:ext cx="277050" cy="366750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1572000" y="1312900"/>
            <a:ext cx="6646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Skill development is faster with deliberate practice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Regular dojo sessions are like regular gym sessions. You build your conversational muscles faster.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7"/>
          <p:cNvSpPr/>
          <p:nvPr/>
        </p:nvSpPr>
        <p:spPr>
          <a:xfrm rot="-5400000" flipH="1">
            <a:off x="1072650" y="3859008"/>
            <a:ext cx="277050" cy="366750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72000" y="3814274"/>
            <a:ext cx="67689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Practicing with others is more fun!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7"/>
          <p:cNvSpPr/>
          <p:nvPr/>
        </p:nvSpPr>
        <p:spPr>
          <a:xfrm rot="-5400000" flipH="1">
            <a:off x="1072650" y="2585638"/>
            <a:ext cx="277050" cy="366750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1572000" y="2532100"/>
            <a:ext cx="48939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Group practice is more effective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Thanks to “self-distancing”, other people can see into our blind spots, giving us more opportunities to learn. And we learn through helping others.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3">
            <a:alphaModFix/>
          </a:blip>
          <a:srcRect l="21874" r="22337"/>
          <a:stretch/>
        </p:blipFill>
        <p:spPr>
          <a:xfrm>
            <a:off x="6360624" y="2020750"/>
            <a:ext cx="2582502" cy="2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900274" y="572600"/>
            <a:ext cx="79854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Using the dojo kit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54" name="Google Shape;254;p28"/>
          <p:cNvSpPr/>
          <p:nvPr/>
        </p:nvSpPr>
        <p:spPr>
          <a:xfrm rot="-5400000" flipH="1">
            <a:off x="1072650" y="1366438"/>
            <a:ext cx="277050" cy="366750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1572000" y="1312900"/>
            <a:ext cx="59745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Conversational Dojos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Why Form A Conversational Dojo?</a:t>
            </a:r>
            <a:b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Types of Dojo Sessions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Dojo Tips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8"/>
          <p:cNvSpPr/>
          <p:nvPr/>
        </p:nvSpPr>
        <p:spPr>
          <a:xfrm rot="-5400000" flipH="1">
            <a:off x="1072650" y="3782808"/>
            <a:ext cx="277050" cy="366750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 rot="-5400000" flipH="1">
            <a:off x="1072650" y="2585638"/>
            <a:ext cx="277050" cy="366750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1572000" y="2532100"/>
            <a:ext cx="59745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Runbook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Preparing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In the Dojo Session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1572000" y="3732475"/>
            <a:ext cx="59745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Handouts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The Four Rs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Example Conversation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Conversation Scoring: A Handy Guide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l="25009" r="25592"/>
          <a:stretch/>
        </p:blipFill>
        <p:spPr>
          <a:xfrm>
            <a:off x="7324494" y="119950"/>
            <a:ext cx="1666483" cy="210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250" y="2718250"/>
            <a:ext cx="3636550" cy="227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The Five Conversations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900275" y="1187675"/>
            <a:ext cx="7767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Each conversation comes with techniques, examples, and case studies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9"/>
          <p:cNvSpPr/>
          <p:nvPr/>
        </p:nvSpPr>
        <p:spPr>
          <a:xfrm rot="-5400000" flipH="1">
            <a:off x="1061862" y="173913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1377825" y="167977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Trust 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- TDD for People (Chris Argyris, </a:t>
            </a:r>
            <a:r>
              <a:rPr lang="en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The Ladder of Inference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9"/>
          <p:cNvSpPr/>
          <p:nvPr/>
        </p:nvSpPr>
        <p:spPr>
          <a:xfrm rot="-5400000" flipH="1">
            <a:off x="1061864" y="2042907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1377826" y="1983547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Fear 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- Fear Chart (Squirrel/Fredrick)</a:t>
            </a:r>
            <a:endParaRPr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9"/>
          <p:cNvSpPr/>
          <p:nvPr/>
        </p:nvSpPr>
        <p:spPr>
          <a:xfrm rot="-5400000" flipH="1">
            <a:off x="1061864" y="234668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1377826" y="228732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- Joint Design (Chris Argyris)</a:t>
            </a:r>
            <a:endParaRPr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9"/>
          <p:cNvSpPr/>
          <p:nvPr/>
        </p:nvSpPr>
        <p:spPr>
          <a:xfrm rot="-5400000" flipH="1">
            <a:off x="1061864" y="2650457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1377826" y="2591097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Commitment 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- Walking Skeleton (Alistair Cockburn)</a:t>
            </a:r>
            <a:endParaRPr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9"/>
          <p:cNvSpPr/>
          <p:nvPr/>
        </p:nvSpPr>
        <p:spPr>
          <a:xfrm rot="-5400000" flipH="1">
            <a:off x="1061864" y="295423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1377826" y="289487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Accountability 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- Briefing and Back Briefing (Bungay, </a:t>
            </a:r>
            <a:r>
              <a:rPr lang="en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Art of Action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904225" y="3481573"/>
            <a:ext cx="77670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Takes as long as learning to play a passable game of tennis.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You practice with your everyday work, solving everyday problems.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What’s the Outcome?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90" name="Google Shape;290;p30"/>
          <p:cNvSpPr/>
          <p:nvPr/>
        </p:nvSpPr>
        <p:spPr>
          <a:xfrm rot="-5400000" flipH="1">
            <a:off x="1061862" y="173913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1377825" y="167977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Improved trust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/>
          <p:nvPr/>
        </p:nvSpPr>
        <p:spPr>
          <a:xfrm rot="-5400000" flipH="1">
            <a:off x="1061864" y="2042907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1377826" y="1983547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Better decisions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0"/>
          <p:cNvSpPr/>
          <p:nvPr/>
        </p:nvSpPr>
        <p:spPr>
          <a:xfrm rot="-5400000" flipH="1">
            <a:off x="1061864" y="234668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1377826" y="228732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Better leadership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0"/>
          <p:cNvSpPr/>
          <p:nvPr/>
        </p:nvSpPr>
        <p:spPr>
          <a:xfrm rot="-5400000" flipH="1">
            <a:off x="1061862" y="1435357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 txBox="1"/>
          <p:nvPr/>
        </p:nvSpPr>
        <p:spPr>
          <a:xfrm>
            <a:off x="1377825" y="1375997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Improved relationships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900275" y="3381200"/>
            <a:ext cx="7767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We want you to try these methods, </a:t>
            </a:r>
            <a:br>
              <a:rPr lang="en" sz="1600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600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tell us how it helped, and where you get stuck.</a:t>
            </a:r>
            <a:endParaRPr sz="1600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/>
          <p:nvPr/>
        </p:nvSpPr>
        <p:spPr>
          <a:xfrm>
            <a:off x="4819650" y="1813300"/>
            <a:ext cx="1322700" cy="24528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t="913" b="913"/>
          <a:stretch/>
        </p:blipFill>
        <p:spPr>
          <a:xfrm>
            <a:off x="5716786" y="173023"/>
            <a:ext cx="3264674" cy="4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1"/>
          <p:cNvSpPr/>
          <p:nvPr/>
        </p:nvSpPr>
        <p:spPr>
          <a:xfrm>
            <a:off x="0" y="1813300"/>
            <a:ext cx="362100" cy="24528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title"/>
          </p:nvPr>
        </p:nvSpPr>
        <p:spPr>
          <a:xfrm>
            <a:off x="513675" y="2112150"/>
            <a:ext cx="4154400" cy="19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Agile Conversations</a:t>
            </a:r>
            <a:br>
              <a:rPr lang="en" sz="2400"/>
            </a:br>
            <a:r>
              <a:rPr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Transform Your Conversations,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Transform Your Culture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Published: </a:t>
            </a:r>
            <a:r>
              <a:rPr lang="en" sz="14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May 2020, IT Revolution Press</a:t>
            </a:r>
            <a:endParaRPr sz="14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Available </a:t>
            </a:r>
            <a:r>
              <a:rPr lang="en" sz="1400">
                <a:solidFill>
                  <a:srgbClr val="009FC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Now</a:t>
            </a:r>
            <a:endParaRPr sz="1400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209700" y="563750"/>
            <a:ext cx="6210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Conversational Dojo Video and Kit</a:t>
            </a:r>
            <a:endParaRPr sz="13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https://itrevolution.com/conversational-dojo-kit-free-download</a:t>
            </a: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/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4819650" y="1813300"/>
            <a:ext cx="1322700" cy="24528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913" b="913"/>
          <a:stretch/>
        </p:blipFill>
        <p:spPr>
          <a:xfrm>
            <a:off x="5716786" y="173023"/>
            <a:ext cx="3264674" cy="4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0" y="1813300"/>
            <a:ext cx="362100" cy="24528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13675" y="2112150"/>
            <a:ext cx="4154400" cy="19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Agile Conversations</a:t>
            </a:r>
            <a:br>
              <a:rPr lang="en" sz="2400"/>
            </a:br>
            <a:r>
              <a:rPr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Transform Your Conversations,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Transform Your Culture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Published: </a:t>
            </a:r>
            <a:r>
              <a:rPr lang="en" sz="14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May 2020, IT Revolution Press</a:t>
            </a:r>
            <a:endParaRPr sz="14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Available </a:t>
            </a:r>
            <a:r>
              <a:rPr lang="en" sz="1400">
                <a:solidFill>
                  <a:srgbClr val="009FC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Now</a:t>
            </a:r>
            <a:endParaRPr sz="1400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A50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/>
          <p:nvPr/>
        </p:nvSpPr>
        <p:spPr>
          <a:xfrm>
            <a:off x="0" y="2864750"/>
            <a:ext cx="9144000" cy="14235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body" idx="1"/>
          </p:nvPr>
        </p:nvSpPr>
        <p:spPr>
          <a:xfrm>
            <a:off x="722100" y="2955775"/>
            <a:ext cx="76998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https://conversationaltransformation.com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2603700" y="1818925"/>
            <a:ext cx="39366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BC3C"/>
                </a:solidFill>
                <a:latin typeface="Domine"/>
                <a:ea typeface="Domine"/>
                <a:cs typeface="Domine"/>
                <a:sym typeface="Domine"/>
              </a:rPr>
              <a:t>Questions?</a:t>
            </a:r>
            <a:r>
              <a:rPr lang="en" sz="3000" b="1">
                <a:solidFill>
                  <a:schemeClr val="lt2"/>
                </a:solidFill>
                <a:latin typeface="Domine"/>
                <a:ea typeface="Domine"/>
                <a:cs typeface="Domine"/>
                <a:sym typeface="Domine"/>
              </a:rPr>
              <a:t> </a:t>
            </a:r>
            <a:endParaRPr sz="3000" b="1">
              <a:solidFill>
                <a:schemeClr val="lt2"/>
              </a:solidFill>
              <a:latin typeface="Domine"/>
              <a:ea typeface="Domine"/>
              <a:cs typeface="Domine"/>
              <a:sym typeface="Dom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53" y="849550"/>
            <a:ext cx="959813" cy="836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32"/>
          <p:cNvGrpSpPr/>
          <p:nvPr/>
        </p:nvGrpSpPr>
        <p:grpSpPr>
          <a:xfrm>
            <a:off x="971835" y="479450"/>
            <a:ext cx="7200330" cy="2092300"/>
            <a:chOff x="976880" y="479450"/>
            <a:chExt cx="7200330" cy="2092300"/>
          </a:xfrm>
        </p:grpSpPr>
        <p:pic>
          <p:nvPicPr>
            <p:cNvPr id="317" name="Google Shape;31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6880" y="514350"/>
              <a:ext cx="1689856" cy="20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87353" y="479450"/>
              <a:ext cx="1689856" cy="2057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32"/>
          <p:cNvSpPr txBox="1"/>
          <p:nvPr/>
        </p:nvSpPr>
        <p:spPr>
          <a:xfrm>
            <a:off x="1273350" y="3399650"/>
            <a:ext cx="65973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Newsletter : Personalised Advice : Training Workshops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Guided Transformation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1540200" y="4420675"/>
            <a:ext cx="60636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Troubleshooting Agile podcast at </a:t>
            </a:r>
            <a:r>
              <a:rPr lang="en">
                <a:solidFill>
                  <a:srgbClr val="009FC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http://troubleshootingagile.com</a:t>
            </a:r>
            <a:endParaRPr>
              <a:solidFill>
                <a:srgbClr val="009FC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00275" y="572600"/>
            <a:ext cx="7708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“High-velocity organizations differ from low-velocity organizations both structurally and dynamically.”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92100" y="4033387"/>
            <a:ext cx="76170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The High-Velocity Edge: How Market Leaders Leverage</a:t>
            </a:r>
            <a:b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 Operational Excellence to Beat the Competition</a:t>
            </a:r>
            <a:b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Dr. Steven J. Spear, McGraw-Hill, 2009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979725" y="1989988"/>
            <a:ext cx="8164200" cy="19017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235806" y="2106698"/>
            <a:ext cx="70608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“Structurally, they insist that each piece of work be done with an eye to the larger process of which it is a part. Dynamically, they insist that each piece of work be done in such a way as to bring problems to the attention of those who can best analyze and solve them.”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979725" y="1989988"/>
            <a:ext cx="8164200" cy="19017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524900" y="3803050"/>
            <a:ext cx="33189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u="sng">
                <a:solidFill>
                  <a:schemeClr val="hlink"/>
                </a:solidFill>
                <a:hlinkClick r:id="rId3"/>
              </a:rPr>
              <a:t>The new dynamics of strategy: Sense-making in a complex and complicated world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Kurtz &amp; Snowden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IBM Systems Journal, Vol 42, #3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/>
              <a:t>2003 </a:t>
            </a:r>
            <a:endParaRPr sz="1300" i="1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l="1805" r="28735" b="27028"/>
          <a:stretch/>
        </p:blipFill>
        <p:spPr>
          <a:xfrm>
            <a:off x="1231400" y="228600"/>
            <a:ext cx="3976300" cy="45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623025" y="435900"/>
            <a:ext cx="3149100" cy="29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“Un-ordered domain: Complex relationships</a:t>
            </a:r>
            <a:r>
              <a:rPr lang="en" sz="1700"/>
              <a:t>. </a:t>
            </a:r>
            <a:br>
              <a:rPr lang="en" sz="1700"/>
            </a:br>
            <a:r>
              <a:rPr lang="en" sz="1700"/>
              <a:t>… </a:t>
            </a:r>
            <a:br>
              <a:rPr lang="en" sz="1700"/>
            </a:br>
            <a:r>
              <a:rPr lang="en" sz="1700"/>
              <a:t>We have described elsewhere a range of methods designed to stimulate emergent patterns in complex knowledge interactions by </a:t>
            </a:r>
            <a:r>
              <a:rPr lang="en" sz="1700" i="1"/>
              <a:t>increasing the number of perspectives available to a decision maker.</a:t>
            </a:r>
            <a:r>
              <a:rPr lang="en" sz="1700" b="1" i="1"/>
              <a:t>”</a:t>
            </a:r>
            <a:endParaRPr sz="17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4844325" y="803025"/>
            <a:ext cx="3442800" cy="39501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00275" y="572600"/>
            <a:ext cx="66462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Making an Important 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Decision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900275" y="1673225"/>
            <a:ext cx="3091200" cy="28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Imagine you and everyone here in the Slack channel are going to make an important decision together—for instance, the location of next year’s DOES conference. 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How would you propose the group make the decision?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Please type your answer in Slack.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320" y="1256730"/>
            <a:ext cx="4638674" cy="30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The Paradox of Espoused Behavior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900275" y="1187675"/>
            <a:ext cx="7767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All of you know what is required to get to a good decision: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/>
          <p:nvPr/>
        </p:nvSpPr>
        <p:spPr>
          <a:xfrm rot="-5400000" flipH="1">
            <a:off x="1061862" y="173913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377825" y="167977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Diversity is strength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/>
          <p:nvPr/>
        </p:nvSpPr>
        <p:spPr>
          <a:xfrm rot="-5400000" flipH="1">
            <a:off x="1061864" y="2042907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377826" y="1983547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Share ideas, facts, reasoning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8"/>
          <p:cNvSpPr/>
          <p:nvPr/>
        </p:nvSpPr>
        <p:spPr>
          <a:xfrm rot="-5400000" flipH="1">
            <a:off x="1061864" y="2346682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377826" y="2287322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Productive, collaborative conflict of ideas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04221" y="2871913"/>
            <a:ext cx="7767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And yet our actual behavior is different, </a:t>
            </a:r>
            <a:r>
              <a:rPr lang="en" i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the stakes are high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/>
          <p:nvPr/>
        </p:nvSpPr>
        <p:spPr>
          <a:xfrm rot="-5400000" flipH="1">
            <a:off x="1061862" y="3423959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377825" y="3364600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We want our idea to win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 rot="-5400000" flipH="1">
            <a:off x="1061864" y="3727734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377826" y="3668375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Differences are a threat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/>
          <p:nvPr/>
        </p:nvSpPr>
        <p:spPr>
          <a:xfrm rot="-5400000" flipH="1">
            <a:off x="1061864" y="4031509"/>
            <a:ext cx="210350" cy="278475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377826" y="3972150"/>
            <a:ext cx="6646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We don’t listen to others and don’t share all we know</a:t>
            </a:r>
            <a:endParaRPr b="1"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Changing Your Culture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5" name="Google Shape;125;p19"/>
          <p:cNvSpPr/>
          <p:nvPr/>
        </p:nvSpPr>
        <p:spPr>
          <a:xfrm rot="-5400000" flipH="1">
            <a:off x="1072650" y="1366438"/>
            <a:ext cx="277050" cy="366750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572000" y="1312897"/>
            <a:ext cx="66462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Start with a conversational transformation…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The good news is that there are tested, well-defined approaches to enabling organizational learning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3A50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Chris Argyris, Yale and Harvard professor, studied these questions 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3A50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His answer (and ours) is to use conversations to become self-aware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3A50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When we change the conversations, we change the culture 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3A50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This is a conversational transformation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9"/>
          <p:cNvSpPr/>
          <p:nvPr/>
        </p:nvSpPr>
        <p:spPr>
          <a:xfrm rot="-5400000" flipH="1">
            <a:off x="1072650" y="3859008"/>
            <a:ext cx="277050" cy="366750"/>
          </a:xfrm>
          <a:prstGeom prst="flowChartOffpageConnector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572000" y="3814274"/>
            <a:ext cx="67689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…and you already know what the results look like!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9F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Conversational Analysis with The 4 Rs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060175" y="1373123"/>
            <a:ext cx="273600" cy="3474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342592" y="1325902"/>
            <a:ext cx="1732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3A5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 | </a:t>
            </a: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Record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342592" y="2171970"/>
            <a:ext cx="1732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3A5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 | </a:t>
            </a: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Reflect 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342592" y="3038772"/>
            <a:ext cx="1732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3A5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 | </a:t>
            </a: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Revise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060175" y="3964716"/>
            <a:ext cx="273600" cy="3474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342592" y="3917495"/>
            <a:ext cx="1732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3A5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 | </a:t>
            </a: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Roleplay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822500" y="2266418"/>
            <a:ext cx="273600" cy="3474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5104917" y="2219197"/>
            <a:ext cx="1732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3A5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3.1 | </a:t>
            </a: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Repeat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822500" y="3964716"/>
            <a:ext cx="273600" cy="3474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104929" y="3917500"/>
            <a:ext cx="2600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3A5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4.1 | </a:t>
            </a:r>
            <a:r>
              <a:rPr lang="en" sz="1800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Role-reversal</a:t>
            </a:r>
            <a:endParaRPr sz="1800" b="1"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0"/>
          <p:cNvSpPr/>
          <p:nvPr/>
        </p:nvSpPr>
        <p:spPr>
          <a:xfrm rot="-5400000">
            <a:off x="844325" y="1672850"/>
            <a:ext cx="705300" cy="106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3A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216825" y="4063425"/>
            <a:ext cx="962100" cy="15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C3A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060175" y="2229560"/>
            <a:ext cx="273600" cy="3474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 rot="-5400000">
            <a:off x="844325" y="2529288"/>
            <a:ext cx="705300" cy="106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3A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060175" y="3097148"/>
            <a:ext cx="273600" cy="3474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 rot="-5400000">
            <a:off x="844325" y="3396875"/>
            <a:ext cx="705300" cy="106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3A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3216825" y="2350156"/>
            <a:ext cx="962100" cy="150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3A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5400000">
            <a:off x="5425750" y="3205456"/>
            <a:ext cx="962100" cy="150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C3A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>
            <a:off x="3216825" y="3289300"/>
            <a:ext cx="2705700" cy="0"/>
          </a:xfrm>
          <a:prstGeom prst="straightConnector1">
            <a:avLst/>
          </a:prstGeom>
          <a:noFill/>
          <a:ln w="76200" cap="flat" cmpd="sng">
            <a:solidFill>
              <a:srgbClr val="3C3A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4705775" y="664475"/>
            <a:ext cx="4109100" cy="3950100"/>
          </a:xfrm>
          <a:prstGeom prst="rect">
            <a:avLst/>
          </a:prstGeom>
          <a:solidFill>
            <a:srgbClr val="009FC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185450" y="-100"/>
            <a:ext cx="485400" cy="5143500"/>
          </a:xfrm>
          <a:prstGeom prst="rect">
            <a:avLst/>
          </a:prstGeom>
          <a:solidFill>
            <a:srgbClr val="FFB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/>
          <p:nvPr/>
        </p:nvSpPr>
        <p:spPr>
          <a:xfrm flipH="1">
            <a:off x="414800" y="1153700"/>
            <a:ext cx="26700" cy="39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 flipH="1">
            <a:off x="414800" y="-100"/>
            <a:ext cx="267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900280" y="572600"/>
            <a:ext cx="6646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3A50"/>
                </a:solidFill>
                <a:latin typeface="Domine"/>
                <a:ea typeface="Domine"/>
                <a:cs typeface="Domine"/>
                <a:sym typeface="Domine"/>
              </a:rPr>
              <a:t>Record</a:t>
            </a:r>
            <a:endParaRPr sz="2400" b="1">
              <a:solidFill>
                <a:srgbClr val="3C3A5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925" y="271475"/>
            <a:ext cx="3575725" cy="460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926750" y="1250800"/>
            <a:ext cx="38892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Fold your paper in half.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On right, write what you and the other person said (</a:t>
            </a: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transparency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On left, write your inner dialog, what you thought and felt (</a:t>
            </a:r>
            <a:r>
              <a:rPr lang="en" b="1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curiosity</a:t>
            </a: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3A50"/>
                </a:solidFill>
                <a:latin typeface="Montserrat"/>
                <a:ea typeface="Montserrat"/>
                <a:cs typeface="Montserrat"/>
                <a:sym typeface="Montserrat"/>
              </a:rPr>
              <a:t>No cheating, must be written down!</a:t>
            </a:r>
            <a:endParaRPr>
              <a:solidFill>
                <a:srgbClr val="3C3A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Macintosh PowerPoint</Application>
  <PresentationFormat>On-screen Show (16:9)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Montserrat Light</vt:lpstr>
      <vt:lpstr>Montserrat</vt:lpstr>
      <vt:lpstr>Domine</vt:lpstr>
      <vt:lpstr>Simple Light</vt:lpstr>
      <vt:lpstr>PowerPoint Presentation</vt:lpstr>
      <vt:lpstr>Agile Conversations Transform Your Conversations, Transform Your Culture  Published: May 2020, IT Revolution Press Available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Agile Conversations Transform Your Conversations, Transform Your Culture  Published: May 2020, IT Revolution Press Available 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Jeffrey Fredrick</cp:lastModifiedBy>
  <cp:revision>1</cp:revision>
  <dcterms:modified xsi:type="dcterms:W3CDTF">2020-09-27T19:25:35Z</dcterms:modified>
</cp:coreProperties>
</file>