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  <p:sldMasterId id="2147483685" r:id="rId7"/>
  </p:sldMasterIdLst>
  <p:notesMasterIdLst>
    <p:notesMasterId r:id="rId8"/>
  </p:notesMasterIdLst>
  <p:sldIdLst>
    <p:sldId id="256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32">
          <p15:clr>
            <a:srgbClr val="A4A3A4"/>
          </p15:clr>
        </p15:guide>
        <p15:guide id="2" orient="horz" pos="67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lTx3ccMTTguedLB5Xki57Mky7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"/>
        <p:guide pos="6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361950" y="1466850"/>
            <a:ext cx="10515600" cy="4710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 rot="5400000">
            <a:off x="3264694" y="-1435893"/>
            <a:ext cx="4710113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7" name="Google Shape;16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8" name="Google Shape;198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6" name="Google Shape;23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9" name="Google Shape;279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0" name="Google Shape;28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7" name="Google Shape;28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idx="1" type="body"/>
          </p:nvPr>
        </p:nvSpPr>
        <p:spPr>
          <a:xfrm>
            <a:off x="361950" y="1466850"/>
            <a:ext cx="10515600" cy="4710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type="title"/>
          </p:nvPr>
        </p:nvSpPr>
        <p:spPr>
          <a:xfrm>
            <a:off x="312420" y="417080"/>
            <a:ext cx="11567160" cy="9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1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2420" y="417080"/>
            <a:ext cx="11567160" cy="9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2420" y="1592317"/>
            <a:ext cx="11567160" cy="4130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flower&#10;&#10;Description automatically generated" id="151" name="Google Shape;151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creen&#10;&#10;Description automatically generated" id="227" name="Google Shape;227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"/>
          <p:cNvSpPr txBox="1"/>
          <p:nvPr/>
        </p:nvSpPr>
        <p:spPr>
          <a:xfrm>
            <a:off x="522618" y="430441"/>
            <a:ext cx="10513244" cy="2480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5800"/>
              <a:buFont typeface="Calibri"/>
              <a:buNone/>
            </a:pPr>
            <a:r>
              <a:rPr b="1" lang="en-US" sz="5800">
                <a:solidFill>
                  <a:srgbClr val="FFF161"/>
                </a:solidFill>
                <a:latin typeface="Calibri"/>
                <a:ea typeface="Calibri"/>
                <a:cs typeface="Calibri"/>
                <a:sym typeface="Calibri"/>
              </a:rPr>
              <a:t>Work Radical </a:t>
            </a:r>
            <a:endParaRPr b="1" sz="5800">
              <a:solidFill>
                <a:srgbClr val="FFF1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161"/>
              </a:buClr>
              <a:buSzPts val="5800"/>
              <a:buFont typeface="Calibri"/>
              <a:buNone/>
            </a:pPr>
            <a:r>
              <a:rPr lang="en-US" sz="3000">
                <a:solidFill>
                  <a:srgbClr val="FFF161"/>
                </a:solidFill>
                <a:latin typeface="Calibri"/>
                <a:ea typeface="Calibri"/>
                <a:cs typeface="Calibri"/>
                <a:sym typeface="Calibri"/>
              </a:rPr>
              <a:t>How Radically Collaborative Organizations Out Recruit, Out Retain, and Out Innovate the Competition</a:t>
            </a:r>
            <a:endParaRPr sz="3000">
              <a:solidFill>
                <a:srgbClr val="FFF1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"/>
          <p:cNvSpPr txBox="1"/>
          <p:nvPr/>
        </p:nvSpPr>
        <p:spPr>
          <a:xfrm>
            <a:off x="572149" y="2222788"/>
            <a:ext cx="11271507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Matt K. Parker</a:t>
            </a: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Author, “Work Radical”, coming from IT Revolution in 2022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2018-10-02T17:34:01Z</dcterms:created>
  <dc:creator>matthew rowland</dc:creator>
</cp:coreProperties>
</file>