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8"/>
  </p:notesMasterIdLst>
  <p:sldIdLst>
    <p:sldId id="256" r:id="rId6"/>
    <p:sldId id="274" r:id="rId7"/>
    <p:sldId id="277" r:id="rId8"/>
    <p:sldId id="278" r:id="rId9"/>
    <p:sldId id="280" r:id="rId10"/>
    <p:sldId id="281" r:id="rId11"/>
    <p:sldId id="279" r:id="rId12"/>
    <p:sldId id="282" r:id="rId13"/>
    <p:sldId id="283" r:id="rId14"/>
    <p:sldId id="284" r:id="rId15"/>
    <p:sldId id="266" r:id="rId16"/>
    <p:sldId id="272" r:id="rId17"/>
    <p:sldId id="276" r:id="rId18"/>
    <p:sldId id="264" r:id="rId19"/>
    <p:sldId id="271" r:id="rId20"/>
    <p:sldId id="263" r:id="rId21"/>
    <p:sldId id="265" r:id="rId22"/>
    <p:sldId id="267" r:id="rId23"/>
    <p:sldId id="268" r:id="rId24"/>
    <p:sldId id="270" r:id="rId25"/>
    <p:sldId id="273" r:id="rId26"/>
    <p:sldId id="26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showGuides="1">
      <p:cViewPr varScale="1">
        <p:scale>
          <a:sx n="86" d="100"/>
          <a:sy n="86" d="100"/>
        </p:scale>
        <p:origin x="120" y="60"/>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F2FA76-1D6B-4620-975D-287A1BD51665}"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9805D786-1928-4000-9B04-4A8BF5660742}">
      <dgm:prSet phldrT="[Text]" custT="1"/>
      <dgm:spPr/>
      <dgm:t>
        <a:bodyPr/>
        <a:lstStyle/>
        <a:p>
          <a:r>
            <a:rPr lang="en-US" sz="2800" b="1" dirty="0"/>
            <a:t>Capabilities</a:t>
          </a:r>
        </a:p>
      </dgm:t>
    </dgm:pt>
    <dgm:pt modelId="{BAF1819F-F7D8-4BA3-AD35-70B138A5C6B5}" type="parTrans" cxnId="{1DF44F6A-438B-449E-B3C1-EBA574E5D844}">
      <dgm:prSet/>
      <dgm:spPr/>
      <dgm:t>
        <a:bodyPr/>
        <a:lstStyle/>
        <a:p>
          <a:endParaRPr lang="en-US"/>
        </a:p>
      </dgm:t>
    </dgm:pt>
    <dgm:pt modelId="{2697BB85-3F13-487E-A17A-C0C37AB7E871}" type="sibTrans" cxnId="{1DF44F6A-438B-449E-B3C1-EBA574E5D844}">
      <dgm:prSet/>
      <dgm:spPr/>
      <dgm:t>
        <a:bodyPr/>
        <a:lstStyle/>
        <a:p>
          <a:endParaRPr lang="en-US"/>
        </a:p>
      </dgm:t>
    </dgm:pt>
    <dgm:pt modelId="{E569C394-28A3-4863-A36B-664A384652C1}">
      <dgm:prSet phldrT="[Text]" custT="1"/>
      <dgm:spPr/>
      <dgm:t>
        <a:bodyPr/>
        <a:lstStyle/>
        <a:p>
          <a:pPr rtl="0"/>
          <a:r>
            <a:rPr kumimoji="0" lang="en-US" sz="1600" b="1" i="0" u="none" strike="noStrike" cap="none" normalizeH="0" baseline="0">
              <a:ln/>
              <a:effectLst/>
            </a:rPr>
            <a:t>Collaborative &amp; Continuous Development</a:t>
          </a:r>
          <a:endParaRPr lang="en-US" sz="1600" b="1" dirty="0"/>
        </a:p>
      </dgm:t>
    </dgm:pt>
    <dgm:pt modelId="{74DC9AAC-2F1E-40DF-A956-353B16C4ED73}" type="parTrans" cxnId="{949ED53F-A64C-4010-ABBB-A603FC4976CE}">
      <dgm:prSet/>
      <dgm:spPr/>
      <dgm:t>
        <a:bodyPr/>
        <a:lstStyle/>
        <a:p>
          <a:endParaRPr lang="en-US"/>
        </a:p>
      </dgm:t>
    </dgm:pt>
    <dgm:pt modelId="{1DFF762D-0597-470F-8782-7183691188A6}" type="sibTrans" cxnId="{949ED53F-A64C-4010-ABBB-A603FC4976CE}">
      <dgm:prSet/>
      <dgm:spPr/>
      <dgm:t>
        <a:bodyPr/>
        <a:lstStyle/>
        <a:p>
          <a:endParaRPr lang="en-US"/>
        </a:p>
      </dgm:t>
    </dgm:pt>
    <dgm:pt modelId="{AEDBDA23-0B98-4473-B006-A47B667A9C34}">
      <dgm:prSet phldrT="[Text]" custT="1"/>
      <dgm:spPr/>
      <dgm:t>
        <a:bodyPr/>
        <a:lstStyle/>
        <a:p>
          <a:r>
            <a:rPr lang="en-US" sz="2800" b="1" dirty="0"/>
            <a:t>Technology Enablers</a:t>
          </a:r>
        </a:p>
      </dgm:t>
    </dgm:pt>
    <dgm:pt modelId="{0DAB4E33-7B16-4763-9C92-F5261EAF8F91}" type="parTrans" cxnId="{B86739D2-14C8-44C4-BA2B-432B41466E6F}">
      <dgm:prSet/>
      <dgm:spPr/>
      <dgm:t>
        <a:bodyPr/>
        <a:lstStyle/>
        <a:p>
          <a:endParaRPr lang="en-US"/>
        </a:p>
      </dgm:t>
    </dgm:pt>
    <dgm:pt modelId="{F1715D06-159B-42C0-9675-AC275FAE542A}" type="sibTrans" cxnId="{B86739D2-14C8-44C4-BA2B-432B41466E6F}">
      <dgm:prSet/>
      <dgm:spPr/>
      <dgm:t>
        <a:bodyPr/>
        <a:lstStyle/>
        <a:p>
          <a:endParaRPr lang="en-US"/>
        </a:p>
      </dgm:t>
    </dgm:pt>
    <dgm:pt modelId="{CCEDD1F1-AE5A-41AA-A2FD-1D7DA91977F2}">
      <dgm:prSet custT="1"/>
      <dgm:spPr/>
      <dgm:t>
        <a:bodyPr/>
        <a:lstStyle/>
        <a:p>
          <a:pPr rtl="0"/>
          <a:r>
            <a:rPr lang="en-US" sz="1600" b="1"/>
            <a:t>Continuous Integration &amp; Testing</a:t>
          </a:r>
          <a:endParaRPr lang="en-US" sz="1600" b="1" dirty="0"/>
        </a:p>
      </dgm:t>
    </dgm:pt>
    <dgm:pt modelId="{4527CBCD-DF3F-46A5-8E29-483A827BC62C}" type="parTrans" cxnId="{137DAB06-31B4-46F7-B616-D536FB8D22F6}">
      <dgm:prSet/>
      <dgm:spPr/>
      <dgm:t>
        <a:bodyPr/>
        <a:lstStyle/>
        <a:p>
          <a:endParaRPr lang="en-US"/>
        </a:p>
      </dgm:t>
    </dgm:pt>
    <dgm:pt modelId="{8E6DE65A-CA78-4BCB-B6C1-6F4C5E0FB6B4}" type="sibTrans" cxnId="{137DAB06-31B4-46F7-B616-D536FB8D22F6}">
      <dgm:prSet/>
      <dgm:spPr/>
      <dgm:t>
        <a:bodyPr/>
        <a:lstStyle/>
        <a:p>
          <a:endParaRPr lang="en-US"/>
        </a:p>
      </dgm:t>
    </dgm:pt>
    <dgm:pt modelId="{A1E4F3EB-10F7-4F5C-9B28-0CC9F487FA8D}">
      <dgm:prSet custT="1"/>
      <dgm:spPr/>
      <dgm:t>
        <a:bodyPr/>
        <a:lstStyle/>
        <a:p>
          <a:pPr rtl="0"/>
          <a:r>
            <a:rPr kumimoji="0" lang="en-US" sz="1600" b="1" i="0" u="none" strike="noStrike" cap="none" normalizeH="0" baseline="0">
              <a:ln/>
              <a:effectLst/>
            </a:rPr>
            <a:t>Continuous Release &amp; Deployment</a:t>
          </a:r>
          <a:endParaRPr kumimoji="0" lang="en-US" sz="1600" b="1" i="0" u="none" strike="noStrike" cap="none" normalizeH="0" baseline="0" dirty="0">
            <a:ln/>
            <a:effectLst/>
          </a:endParaRPr>
        </a:p>
      </dgm:t>
    </dgm:pt>
    <dgm:pt modelId="{27BE8E08-02E1-4319-9561-0E529D3D25F6}" type="parTrans" cxnId="{E4639CB9-F729-4A57-AE1C-C9A02DEBB6CE}">
      <dgm:prSet/>
      <dgm:spPr/>
      <dgm:t>
        <a:bodyPr/>
        <a:lstStyle/>
        <a:p>
          <a:endParaRPr lang="en-US"/>
        </a:p>
      </dgm:t>
    </dgm:pt>
    <dgm:pt modelId="{9DAA82B0-6D06-4AD2-9A73-FC23319E6759}" type="sibTrans" cxnId="{E4639CB9-F729-4A57-AE1C-C9A02DEBB6CE}">
      <dgm:prSet/>
      <dgm:spPr/>
      <dgm:t>
        <a:bodyPr/>
        <a:lstStyle/>
        <a:p>
          <a:endParaRPr lang="en-US"/>
        </a:p>
      </dgm:t>
    </dgm:pt>
    <dgm:pt modelId="{9E5FCB8A-D12B-4723-ACA2-CB1E5B8E27BF}">
      <dgm:prSet custT="1"/>
      <dgm:spPr/>
      <dgm:t>
        <a:bodyPr/>
        <a:lstStyle/>
        <a:p>
          <a:pPr rtl="0"/>
          <a:r>
            <a:rPr lang="en-US" sz="1600" b="1" dirty="0"/>
            <a:t>Continuous Infrastructure Monitoring &amp; Optimization</a:t>
          </a:r>
        </a:p>
      </dgm:t>
    </dgm:pt>
    <dgm:pt modelId="{87274C9C-45AD-4190-93B2-4BF2ACCB4493}" type="parTrans" cxnId="{1519CCF4-1C44-4125-B711-A3B807D355A8}">
      <dgm:prSet/>
      <dgm:spPr/>
      <dgm:t>
        <a:bodyPr/>
        <a:lstStyle/>
        <a:p>
          <a:endParaRPr lang="en-US"/>
        </a:p>
      </dgm:t>
    </dgm:pt>
    <dgm:pt modelId="{9EE980E8-730A-42EE-9E10-47E52E120668}" type="sibTrans" cxnId="{1519CCF4-1C44-4125-B711-A3B807D355A8}">
      <dgm:prSet/>
      <dgm:spPr/>
      <dgm:t>
        <a:bodyPr/>
        <a:lstStyle/>
        <a:p>
          <a:endParaRPr lang="en-US"/>
        </a:p>
      </dgm:t>
    </dgm:pt>
    <dgm:pt modelId="{497B3589-CF14-4C6F-B451-4A6B60A292CF}">
      <dgm:prSet custT="1"/>
      <dgm:spPr/>
      <dgm:t>
        <a:bodyPr/>
        <a:lstStyle/>
        <a:p>
          <a:pPr rtl="0"/>
          <a:r>
            <a:rPr kumimoji="0" lang="en-US" sz="1600" b="1" i="0" u="none" strike="noStrike" cap="none" normalizeH="0" baseline="0" dirty="0">
              <a:ln/>
              <a:effectLst/>
            </a:rPr>
            <a:t>Continuous User Behavior Monitoring &amp; Feedback</a:t>
          </a:r>
        </a:p>
      </dgm:t>
    </dgm:pt>
    <dgm:pt modelId="{14646A70-E01D-4E91-AD25-4F5F713CB93B}" type="parTrans" cxnId="{25622496-8A91-4714-ADA6-2B9AD0443E8E}">
      <dgm:prSet/>
      <dgm:spPr/>
      <dgm:t>
        <a:bodyPr/>
        <a:lstStyle/>
        <a:p>
          <a:endParaRPr lang="en-US"/>
        </a:p>
      </dgm:t>
    </dgm:pt>
    <dgm:pt modelId="{5DCB7170-FD15-4DF5-BFED-6760E7ED0CFD}" type="sibTrans" cxnId="{25622496-8A91-4714-ADA6-2B9AD0443E8E}">
      <dgm:prSet/>
      <dgm:spPr/>
      <dgm:t>
        <a:bodyPr/>
        <a:lstStyle/>
        <a:p>
          <a:endParaRPr lang="en-US"/>
        </a:p>
      </dgm:t>
    </dgm:pt>
    <dgm:pt modelId="{E800CBEE-8A6B-4F4A-BF34-C76DF6F0F17F}">
      <dgm:prSet custT="1"/>
      <dgm:spPr/>
      <dgm:t>
        <a:bodyPr/>
        <a:lstStyle/>
        <a:p>
          <a:pPr rtl="0"/>
          <a:r>
            <a:rPr lang="en-US" sz="1600" b="1"/>
            <a:t>Service failure recovery without delay</a:t>
          </a:r>
          <a:endParaRPr lang="en-US" sz="1600" b="1" dirty="0"/>
        </a:p>
      </dgm:t>
    </dgm:pt>
    <dgm:pt modelId="{D1E5D81F-1FE7-4476-A481-A843489AFB05}" type="parTrans" cxnId="{39F605F0-2DFB-4B21-B954-B1716BD4D2BA}">
      <dgm:prSet/>
      <dgm:spPr/>
      <dgm:t>
        <a:bodyPr/>
        <a:lstStyle/>
        <a:p>
          <a:endParaRPr lang="en-US"/>
        </a:p>
      </dgm:t>
    </dgm:pt>
    <dgm:pt modelId="{F4476110-1F92-489B-B7A9-5990720CE8EC}" type="sibTrans" cxnId="{39F605F0-2DFB-4B21-B954-B1716BD4D2BA}">
      <dgm:prSet/>
      <dgm:spPr/>
      <dgm:t>
        <a:bodyPr/>
        <a:lstStyle/>
        <a:p>
          <a:endParaRPr lang="en-US"/>
        </a:p>
      </dgm:t>
    </dgm:pt>
    <dgm:pt modelId="{21C88AA4-26F2-41B9-B7FD-19063B5A9FAC}">
      <dgm:prSet custT="1"/>
      <dgm:spPr/>
      <dgm:t>
        <a:bodyPr/>
        <a:lstStyle/>
        <a:p>
          <a:pPr rtl="0"/>
          <a:r>
            <a:rPr kumimoji="0" lang="en-US" sz="1600" b="1" i="0" u="none" strike="noStrike" cap="none" normalizeH="0" baseline="0">
              <a:ln/>
              <a:effectLst/>
            </a:rPr>
            <a:t>Continuous Measurement</a:t>
          </a:r>
          <a:endParaRPr kumimoji="0" lang="en-US" sz="1600" b="1" i="0" u="none" strike="noStrike" cap="none" normalizeH="0" baseline="0" dirty="0">
            <a:ln/>
            <a:effectLst/>
          </a:endParaRPr>
        </a:p>
      </dgm:t>
    </dgm:pt>
    <dgm:pt modelId="{64602B16-0104-41B7-9F35-87116E620115}" type="parTrans" cxnId="{D89182D8-468A-4314-93AA-49160F675B4E}">
      <dgm:prSet/>
      <dgm:spPr/>
      <dgm:t>
        <a:bodyPr/>
        <a:lstStyle/>
        <a:p>
          <a:endParaRPr lang="en-US"/>
        </a:p>
      </dgm:t>
    </dgm:pt>
    <dgm:pt modelId="{D4BEB8C1-26E4-4FFC-9836-0B6FA63F1E22}" type="sibTrans" cxnId="{D89182D8-468A-4314-93AA-49160F675B4E}">
      <dgm:prSet/>
      <dgm:spPr/>
      <dgm:t>
        <a:bodyPr/>
        <a:lstStyle/>
        <a:p>
          <a:endParaRPr lang="en-US"/>
        </a:p>
      </dgm:t>
    </dgm:pt>
    <dgm:pt modelId="{A1453460-6DDF-42F4-B2D6-DE07F9C1B3A8}">
      <dgm:prSet phldrT="[Text]" custT="1"/>
      <dgm:spPr/>
      <dgm:t>
        <a:bodyPr/>
        <a:lstStyle/>
        <a:p>
          <a:pPr rtl="0"/>
          <a:r>
            <a:rPr kumimoji="0" lang="en-US" sz="1600" b="1" i="0" u="none" strike="noStrike" cap="none" normalizeH="0" baseline="0">
              <a:ln/>
              <a:effectLst/>
            </a:rPr>
            <a:t>Build Automation</a:t>
          </a:r>
          <a:endParaRPr lang="en-US" sz="1600" b="1" dirty="0"/>
        </a:p>
      </dgm:t>
    </dgm:pt>
    <dgm:pt modelId="{E784DEF8-D4E5-4CC2-9A43-1906B8FFE8BE}" type="parTrans" cxnId="{0682119D-93E4-47D5-93C5-66999F6674A2}">
      <dgm:prSet/>
      <dgm:spPr/>
      <dgm:t>
        <a:bodyPr/>
        <a:lstStyle/>
        <a:p>
          <a:endParaRPr lang="en-US"/>
        </a:p>
      </dgm:t>
    </dgm:pt>
    <dgm:pt modelId="{79BB5BF8-73CF-4864-A978-9E0B809463F0}" type="sibTrans" cxnId="{0682119D-93E4-47D5-93C5-66999F6674A2}">
      <dgm:prSet/>
      <dgm:spPr/>
      <dgm:t>
        <a:bodyPr/>
        <a:lstStyle/>
        <a:p>
          <a:endParaRPr lang="en-US"/>
        </a:p>
      </dgm:t>
    </dgm:pt>
    <dgm:pt modelId="{355C4CAA-B225-4532-AC28-7A954F08C0B6}">
      <dgm:prSet custT="1"/>
      <dgm:spPr/>
      <dgm:t>
        <a:bodyPr/>
        <a:lstStyle/>
        <a:p>
          <a:pPr rtl="0"/>
          <a:r>
            <a:rPr lang="en-US" sz="1600" b="1"/>
            <a:t>Test Automation</a:t>
          </a:r>
          <a:endParaRPr lang="en-US" sz="1600" b="1" dirty="0"/>
        </a:p>
      </dgm:t>
    </dgm:pt>
    <dgm:pt modelId="{0231EFB0-1330-4E4A-B11F-E620BC958E70}" type="parTrans" cxnId="{A2933C5E-1CED-459D-9718-8BA9DBDAFA08}">
      <dgm:prSet/>
      <dgm:spPr/>
      <dgm:t>
        <a:bodyPr/>
        <a:lstStyle/>
        <a:p>
          <a:endParaRPr lang="en-US"/>
        </a:p>
      </dgm:t>
    </dgm:pt>
    <dgm:pt modelId="{401BFE9C-25A8-48E7-9AD0-70E465A2EE52}" type="sibTrans" cxnId="{A2933C5E-1CED-459D-9718-8BA9DBDAFA08}">
      <dgm:prSet/>
      <dgm:spPr/>
      <dgm:t>
        <a:bodyPr/>
        <a:lstStyle/>
        <a:p>
          <a:endParaRPr lang="en-US"/>
        </a:p>
      </dgm:t>
    </dgm:pt>
    <dgm:pt modelId="{DC70BF92-1A0D-4E0A-A972-A92073BE17DD}">
      <dgm:prSet custT="1"/>
      <dgm:spPr/>
      <dgm:t>
        <a:bodyPr/>
        <a:lstStyle/>
        <a:p>
          <a:pPr rtl="0"/>
          <a:r>
            <a:rPr kumimoji="0" lang="en-US" sz="1600" b="1" i="0" u="none" strike="noStrike" cap="none" normalizeH="0" baseline="0">
              <a:ln/>
              <a:effectLst/>
            </a:rPr>
            <a:t>Deployment Automation</a:t>
          </a:r>
          <a:endParaRPr kumimoji="0" lang="en-US" sz="1600" b="1" i="0" u="none" strike="noStrike" cap="none" normalizeH="0" baseline="0" dirty="0">
            <a:ln/>
            <a:effectLst/>
          </a:endParaRPr>
        </a:p>
      </dgm:t>
    </dgm:pt>
    <dgm:pt modelId="{6DD4A5CA-D037-4FE6-8838-2A9BA178A0DB}" type="parTrans" cxnId="{ADA2F0D2-4B9F-4125-876A-11E314F9C535}">
      <dgm:prSet/>
      <dgm:spPr/>
      <dgm:t>
        <a:bodyPr/>
        <a:lstStyle/>
        <a:p>
          <a:endParaRPr lang="en-US"/>
        </a:p>
      </dgm:t>
    </dgm:pt>
    <dgm:pt modelId="{8B6E7502-2186-463A-995B-1FFF0C5CAD8B}" type="sibTrans" cxnId="{ADA2F0D2-4B9F-4125-876A-11E314F9C535}">
      <dgm:prSet/>
      <dgm:spPr/>
      <dgm:t>
        <a:bodyPr/>
        <a:lstStyle/>
        <a:p>
          <a:endParaRPr lang="en-US"/>
        </a:p>
      </dgm:t>
    </dgm:pt>
    <dgm:pt modelId="{85479190-BBB3-4A3B-9144-0292959DE5A7}">
      <dgm:prSet custT="1"/>
      <dgm:spPr/>
      <dgm:t>
        <a:bodyPr/>
        <a:lstStyle/>
        <a:p>
          <a:pPr rtl="0"/>
          <a:r>
            <a:rPr lang="en-US" sz="1600" b="1"/>
            <a:t>Monitoring Automation</a:t>
          </a:r>
          <a:endParaRPr lang="en-US" sz="1600" b="1" dirty="0"/>
        </a:p>
      </dgm:t>
    </dgm:pt>
    <dgm:pt modelId="{A46694BE-B21A-45C8-BFB1-07B3698DF570}" type="parTrans" cxnId="{364E2796-2700-447F-9ED9-AC5DE29D9BE5}">
      <dgm:prSet/>
      <dgm:spPr/>
      <dgm:t>
        <a:bodyPr/>
        <a:lstStyle/>
        <a:p>
          <a:endParaRPr lang="en-US"/>
        </a:p>
      </dgm:t>
    </dgm:pt>
    <dgm:pt modelId="{1F34F578-3E32-44F7-B28C-8538EDB5AD06}" type="sibTrans" cxnId="{364E2796-2700-447F-9ED9-AC5DE29D9BE5}">
      <dgm:prSet/>
      <dgm:spPr/>
      <dgm:t>
        <a:bodyPr/>
        <a:lstStyle/>
        <a:p>
          <a:endParaRPr lang="en-US"/>
        </a:p>
      </dgm:t>
    </dgm:pt>
    <dgm:pt modelId="{BFC2A032-AB2C-4CDF-A147-F17A1227F9CF}">
      <dgm:prSet custT="1"/>
      <dgm:spPr/>
      <dgm:t>
        <a:bodyPr/>
        <a:lstStyle/>
        <a:p>
          <a:pPr rtl="0"/>
          <a:r>
            <a:rPr kumimoji="0" lang="en-US" sz="1600" b="1" i="0" u="none" strike="noStrike" cap="none" normalizeH="0" baseline="0">
              <a:ln/>
              <a:effectLst/>
            </a:rPr>
            <a:t>Recovery Automation</a:t>
          </a:r>
          <a:endParaRPr kumimoji="0" lang="en-US" sz="1600" b="1" i="0" u="none" strike="noStrike" cap="none" normalizeH="0" baseline="0" dirty="0">
            <a:ln/>
            <a:effectLst/>
          </a:endParaRPr>
        </a:p>
      </dgm:t>
    </dgm:pt>
    <dgm:pt modelId="{B4A17DC5-9B99-4827-85FC-ADCE49D71E62}" type="parTrans" cxnId="{00B31A72-067E-4F47-8AD1-5709CDC94AA7}">
      <dgm:prSet/>
      <dgm:spPr/>
      <dgm:t>
        <a:bodyPr/>
        <a:lstStyle/>
        <a:p>
          <a:endParaRPr lang="en-US"/>
        </a:p>
      </dgm:t>
    </dgm:pt>
    <dgm:pt modelId="{806BF180-8426-4B57-BEAD-05E61E13D881}" type="sibTrans" cxnId="{00B31A72-067E-4F47-8AD1-5709CDC94AA7}">
      <dgm:prSet/>
      <dgm:spPr/>
      <dgm:t>
        <a:bodyPr/>
        <a:lstStyle/>
        <a:p>
          <a:endParaRPr lang="en-US"/>
        </a:p>
      </dgm:t>
    </dgm:pt>
    <dgm:pt modelId="{65A27CC3-A70B-44B2-8E9B-3E60C3854A8F}">
      <dgm:prSet custT="1"/>
      <dgm:spPr/>
      <dgm:t>
        <a:bodyPr/>
        <a:lstStyle/>
        <a:p>
          <a:pPr rtl="0"/>
          <a:r>
            <a:rPr lang="en-US" sz="1600" b="1"/>
            <a:t>Infrastructure Automation</a:t>
          </a:r>
          <a:endParaRPr lang="en-US" sz="1600" b="1" dirty="0"/>
        </a:p>
      </dgm:t>
    </dgm:pt>
    <dgm:pt modelId="{7270F44A-846A-45FC-B0F2-370294B7CF69}" type="parTrans" cxnId="{E086700A-4BDD-43FB-B484-B47B8D27235D}">
      <dgm:prSet/>
      <dgm:spPr/>
      <dgm:t>
        <a:bodyPr/>
        <a:lstStyle/>
        <a:p>
          <a:endParaRPr lang="en-US"/>
        </a:p>
      </dgm:t>
    </dgm:pt>
    <dgm:pt modelId="{3DC1531B-DBCE-4EBB-A569-CE71198F830B}" type="sibTrans" cxnId="{E086700A-4BDD-43FB-B484-B47B8D27235D}">
      <dgm:prSet/>
      <dgm:spPr/>
      <dgm:t>
        <a:bodyPr/>
        <a:lstStyle/>
        <a:p>
          <a:endParaRPr lang="en-US"/>
        </a:p>
      </dgm:t>
    </dgm:pt>
    <dgm:pt modelId="{F19D6A87-EF82-4990-95D6-FCDE03C812FE}">
      <dgm:prSet custT="1"/>
      <dgm:spPr/>
      <dgm:t>
        <a:bodyPr/>
        <a:lstStyle/>
        <a:p>
          <a:pPr rtl="0"/>
          <a:r>
            <a:rPr kumimoji="0" lang="en-US" sz="1600" b="1" i="0" u="none" strike="noStrike" cap="none" normalizeH="0" baseline="0">
              <a:ln/>
              <a:effectLst/>
            </a:rPr>
            <a:t>Config Mgmt for code &amp; infrastructure</a:t>
          </a:r>
          <a:endParaRPr kumimoji="0" lang="en-US" sz="1600" b="1" i="0" u="none" strike="noStrike" cap="none" normalizeH="0" baseline="0" dirty="0">
            <a:ln/>
            <a:effectLst/>
          </a:endParaRPr>
        </a:p>
      </dgm:t>
    </dgm:pt>
    <dgm:pt modelId="{BA8E51B6-6271-4DB4-A64E-951758D89181}" type="parTrans" cxnId="{F79AA880-9F67-4981-A3C1-28B31E44FC6C}">
      <dgm:prSet/>
      <dgm:spPr/>
      <dgm:t>
        <a:bodyPr/>
        <a:lstStyle/>
        <a:p>
          <a:endParaRPr lang="en-US"/>
        </a:p>
      </dgm:t>
    </dgm:pt>
    <dgm:pt modelId="{4DB7212E-EDBD-46C2-8422-07CCF4E47A82}" type="sibTrans" cxnId="{F79AA880-9F67-4981-A3C1-28B31E44FC6C}">
      <dgm:prSet/>
      <dgm:spPr/>
      <dgm:t>
        <a:bodyPr/>
        <a:lstStyle/>
        <a:p>
          <a:endParaRPr lang="en-US"/>
        </a:p>
      </dgm:t>
    </dgm:pt>
    <dgm:pt modelId="{56B8C553-F125-482E-A4B1-53DDCB923CC8}">
      <dgm:prSet custT="1"/>
      <dgm:spPr/>
      <dgm:t>
        <a:bodyPr/>
        <a:lstStyle/>
        <a:p>
          <a:pPr rtl="0"/>
          <a:r>
            <a:rPr lang="en-US" sz="1600" b="1"/>
            <a:t>Metrics Automation</a:t>
          </a:r>
          <a:endParaRPr kumimoji="0" lang="en-US" sz="1600" b="1" i="0" u="none" strike="noStrike" cap="none" normalizeH="0" baseline="0" dirty="0">
            <a:ln/>
            <a:effectLst/>
          </a:endParaRPr>
        </a:p>
      </dgm:t>
    </dgm:pt>
    <dgm:pt modelId="{6BC12911-C66D-4C4B-A626-DB49A3809128}" type="parTrans" cxnId="{8D557885-2767-426B-8634-D579C0B8CEB4}">
      <dgm:prSet/>
      <dgm:spPr/>
      <dgm:t>
        <a:bodyPr/>
        <a:lstStyle/>
        <a:p>
          <a:endParaRPr lang="en-US"/>
        </a:p>
      </dgm:t>
    </dgm:pt>
    <dgm:pt modelId="{C9476A84-6795-4B24-9C8F-D0297EC1EA5F}" type="sibTrans" cxnId="{8D557885-2767-426B-8634-D579C0B8CEB4}">
      <dgm:prSet/>
      <dgm:spPr/>
      <dgm:t>
        <a:bodyPr/>
        <a:lstStyle/>
        <a:p>
          <a:endParaRPr lang="en-US"/>
        </a:p>
      </dgm:t>
    </dgm:pt>
    <dgm:pt modelId="{C9370D55-BE4F-4E5D-B981-ADBDF59FC917}" type="pres">
      <dgm:prSet presAssocID="{F4F2FA76-1D6B-4620-975D-287A1BD51665}" presName="Name0" presStyleCnt="0">
        <dgm:presLayoutVars>
          <dgm:dir/>
          <dgm:animLvl val="lvl"/>
          <dgm:resizeHandles val="exact"/>
        </dgm:presLayoutVars>
      </dgm:prSet>
      <dgm:spPr/>
    </dgm:pt>
    <dgm:pt modelId="{AAF65479-4F10-42D1-A4C8-851E88B92E09}" type="pres">
      <dgm:prSet presAssocID="{9805D786-1928-4000-9B04-4A8BF5660742}" presName="linNode" presStyleCnt="0"/>
      <dgm:spPr/>
    </dgm:pt>
    <dgm:pt modelId="{ADAC99FA-8952-4E5E-A27D-CB0AF571C6FE}" type="pres">
      <dgm:prSet presAssocID="{9805D786-1928-4000-9B04-4A8BF5660742}" presName="parentText" presStyleLbl="node1" presStyleIdx="0" presStyleCnt="2">
        <dgm:presLayoutVars>
          <dgm:chMax val="1"/>
          <dgm:bulletEnabled val="1"/>
        </dgm:presLayoutVars>
      </dgm:prSet>
      <dgm:spPr/>
    </dgm:pt>
    <dgm:pt modelId="{AE47201D-8699-4A9B-A8E1-6462E04AE209}" type="pres">
      <dgm:prSet presAssocID="{9805D786-1928-4000-9B04-4A8BF5660742}" presName="descendantText" presStyleLbl="alignAccFollowNode1" presStyleIdx="0" presStyleCnt="2" custScaleY="115773">
        <dgm:presLayoutVars>
          <dgm:bulletEnabled val="1"/>
        </dgm:presLayoutVars>
      </dgm:prSet>
      <dgm:spPr/>
    </dgm:pt>
    <dgm:pt modelId="{9E71DA4D-EBFF-4162-899B-9AD98FF5199F}" type="pres">
      <dgm:prSet presAssocID="{2697BB85-3F13-487E-A17A-C0C37AB7E871}" presName="sp" presStyleCnt="0"/>
      <dgm:spPr/>
    </dgm:pt>
    <dgm:pt modelId="{5E9A802A-5E78-4D37-9A80-97F979B4B126}" type="pres">
      <dgm:prSet presAssocID="{AEDBDA23-0B98-4473-B006-A47B667A9C34}" presName="linNode" presStyleCnt="0"/>
      <dgm:spPr/>
    </dgm:pt>
    <dgm:pt modelId="{3ABA530F-196A-4C0B-8A46-1F86E0BEA146}" type="pres">
      <dgm:prSet presAssocID="{AEDBDA23-0B98-4473-B006-A47B667A9C34}" presName="parentText" presStyleLbl="node1" presStyleIdx="1" presStyleCnt="2">
        <dgm:presLayoutVars>
          <dgm:chMax val="1"/>
          <dgm:bulletEnabled val="1"/>
        </dgm:presLayoutVars>
      </dgm:prSet>
      <dgm:spPr/>
    </dgm:pt>
    <dgm:pt modelId="{5E5F91B0-12A9-476A-AA61-41697A4FABFA}" type="pres">
      <dgm:prSet presAssocID="{AEDBDA23-0B98-4473-B006-A47B667A9C34}" presName="descendantText" presStyleLbl="alignAccFollowNode1" presStyleIdx="1" presStyleCnt="2" custScaleY="109295">
        <dgm:presLayoutVars>
          <dgm:bulletEnabled val="1"/>
        </dgm:presLayoutVars>
      </dgm:prSet>
      <dgm:spPr/>
    </dgm:pt>
  </dgm:ptLst>
  <dgm:cxnLst>
    <dgm:cxn modelId="{F2DDFB03-0079-4DF8-865E-CEBEFA85D20F}" type="presOf" srcId="{F4F2FA76-1D6B-4620-975D-287A1BD51665}" destId="{C9370D55-BE4F-4E5D-B981-ADBDF59FC917}" srcOrd="0" destOrd="0" presId="urn:microsoft.com/office/officeart/2005/8/layout/vList5"/>
    <dgm:cxn modelId="{137DAB06-31B4-46F7-B616-D536FB8D22F6}" srcId="{9805D786-1928-4000-9B04-4A8BF5660742}" destId="{CCEDD1F1-AE5A-41AA-A2FD-1D7DA91977F2}" srcOrd="1" destOrd="0" parTransId="{4527CBCD-DF3F-46A5-8E29-483A827BC62C}" sibTransId="{8E6DE65A-CA78-4BCB-B6C1-6F4C5E0FB6B4}"/>
    <dgm:cxn modelId="{0701F007-3393-4634-AEC5-18746641B968}" type="presOf" srcId="{56B8C553-F125-482E-A4B1-53DDCB923CC8}" destId="{5E5F91B0-12A9-476A-AA61-41697A4FABFA}" srcOrd="0" destOrd="7" presId="urn:microsoft.com/office/officeart/2005/8/layout/vList5"/>
    <dgm:cxn modelId="{E086700A-4BDD-43FB-B484-B47B8D27235D}" srcId="{AEDBDA23-0B98-4473-B006-A47B667A9C34}" destId="{65A27CC3-A70B-44B2-8E9B-3E60C3854A8F}" srcOrd="5" destOrd="0" parTransId="{7270F44A-846A-45FC-B0F2-370294B7CF69}" sibTransId="{3DC1531B-DBCE-4EBB-A569-CE71198F830B}"/>
    <dgm:cxn modelId="{A1DEDB14-A24B-4BB0-BF26-2CB834DDEDBA}" type="presOf" srcId="{21C88AA4-26F2-41B9-B7FD-19063B5A9FAC}" destId="{AE47201D-8699-4A9B-A8E1-6462E04AE209}" srcOrd="0" destOrd="6" presId="urn:microsoft.com/office/officeart/2005/8/layout/vList5"/>
    <dgm:cxn modelId="{CC9A663D-CE33-4758-B66E-38434890AB24}" type="presOf" srcId="{BFC2A032-AB2C-4CDF-A147-F17A1227F9CF}" destId="{5E5F91B0-12A9-476A-AA61-41697A4FABFA}" srcOrd="0" destOrd="4" presId="urn:microsoft.com/office/officeart/2005/8/layout/vList5"/>
    <dgm:cxn modelId="{949ED53F-A64C-4010-ABBB-A603FC4976CE}" srcId="{9805D786-1928-4000-9B04-4A8BF5660742}" destId="{E569C394-28A3-4863-A36B-664A384652C1}" srcOrd="0" destOrd="0" parTransId="{74DC9AAC-2F1E-40DF-A956-353B16C4ED73}" sibTransId="{1DFF762D-0597-470F-8782-7183691188A6}"/>
    <dgm:cxn modelId="{A2933C5E-1CED-459D-9718-8BA9DBDAFA08}" srcId="{AEDBDA23-0B98-4473-B006-A47B667A9C34}" destId="{355C4CAA-B225-4532-AC28-7A954F08C0B6}" srcOrd="1" destOrd="0" parTransId="{0231EFB0-1330-4E4A-B11F-E620BC958E70}" sibTransId="{401BFE9C-25A8-48E7-9AD0-70E465A2EE52}"/>
    <dgm:cxn modelId="{1008C060-C8E8-4872-B855-BB5EDBF15988}" type="presOf" srcId="{85479190-BBB3-4A3B-9144-0292959DE5A7}" destId="{5E5F91B0-12A9-476A-AA61-41697A4FABFA}" srcOrd="0" destOrd="3" presId="urn:microsoft.com/office/officeart/2005/8/layout/vList5"/>
    <dgm:cxn modelId="{3AE85969-2744-46EE-A530-8B909AE6DF34}" type="presOf" srcId="{9805D786-1928-4000-9B04-4A8BF5660742}" destId="{ADAC99FA-8952-4E5E-A27D-CB0AF571C6FE}" srcOrd="0" destOrd="0" presId="urn:microsoft.com/office/officeart/2005/8/layout/vList5"/>
    <dgm:cxn modelId="{1DF44F6A-438B-449E-B3C1-EBA574E5D844}" srcId="{F4F2FA76-1D6B-4620-975D-287A1BD51665}" destId="{9805D786-1928-4000-9B04-4A8BF5660742}" srcOrd="0" destOrd="0" parTransId="{BAF1819F-F7D8-4BA3-AD35-70B138A5C6B5}" sibTransId="{2697BB85-3F13-487E-A17A-C0C37AB7E871}"/>
    <dgm:cxn modelId="{00B31A72-067E-4F47-8AD1-5709CDC94AA7}" srcId="{AEDBDA23-0B98-4473-B006-A47B667A9C34}" destId="{BFC2A032-AB2C-4CDF-A147-F17A1227F9CF}" srcOrd="4" destOrd="0" parTransId="{B4A17DC5-9B99-4827-85FC-ADCE49D71E62}" sibTransId="{806BF180-8426-4B57-BEAD-05E61E13D881}"/>
    <dgm:cxn modelId="{29F3E17A-F84B-4A0B-992B-02BDB91B9864}" type="presOf" srcId="{AEDBDA23-0B98-4473-B006-A47B667A9C34}" destId="{3ABA530F-196A-4C0B-8A46-1F86E0BEA146}" srcOrd="0" destOrd="0" presId="urn:microsoft.com/office/officeart/2005/8/layout/vList5"/>
    <dgm:cxn modelId="{F79AA880-9F67-4981-A3C1-28B31E44FC6C}" srcId="{AEDBDA23-0B98-4473-B006-A47B667A9C34}" destId="{F19D6A87-EF82-4990-95D6-FCDE03C812FE}" srcOrd="6" destOrd="0" parTransId="{BA8E51B6-6271-4DB4-A64E-951758D89181}" sibTransId="{4DB7212E-EDBD-46C2-8422-07CCF4E47A82}"/>
    <dgm:cxn modelId="{8D557885-2767-426B-8634-D579C0B8CEB4}" srcId="{AEDBDA23-0B98-4473-B006-A47B667A9C34}" destId="{56B8C553-F125-482E-A4B1-53DDCB923CC8}" srcOrd="7" destOrd="0" parTransId="{6BC12911-C66D-4C4B-A626-DB49A3809128}" sibTransId="{C9476A84-6795-4B24-9C8F-D0297EC1EA5F}"/>
    <dgm:cxn modelId="{10313892-2D8C-4787-89BA-B2909852AB7F}" type="presOf" srcId="{65A27CC3-A70B-44B2-8E9B-3E60C3854A8F}" destId="{5E5F91B0-12A9-476A-AA61-41697A4FABFA}" srcOrd="0" destOrd="5" presId="urn:microsoft.com/office/officeart/2005/8/layout/vList5"/>
    <dgm:cxn modelId="{25622496-8A91-4714-ADA6-2B9AD0443E8E}" srcId="{9805D786-1928-4000-9B04-4A8BF5660742}" destId="{497B3589-CF14-4C6F-B451-4A6B60A292CF}" srcOrd="4" destOrd="0" parTransId="{14646A70-E01D-4E91-AD25-4F5F713CB93B}" sibTransId="{5DCB7170-FD15-4DF5-BFED-6760E7ED0CFD}"/>
    <dgm:cxn modelId="{364E2796-2700-447F-9ED9-AC5DE29D9BE5}" srcId="{AEDBDA23-0B98-4473-B006-A47B667A9C34}" destId="{85479190-BBB3-4A3B-9144-0292959DE5A7}" srcOrd="3" destOrd="0" parTransId="{A46694BE-B21A-45C8-BFB1-07B3698DF570}" sibTransId="{1F34F578-3E32-44F7-B28C-8538EDB5AD06}"/>
    <dgm:cxn modelId="{0682119D-93E4-47D5-93C5-66999F6674A2}" srcId="{AEDBDA23-0B98-4473-B006-A47B667A9C34}" destId="{A1453460-6DDF-42F4-B2D6-DE07F9C1B3A8}" srcOrd="0" destOrd="0" parTransId="{E784DEF8-D4E5-4CC2-9A43-1906B8FFE8BE}" sibTransId="{79BB5BF8-73CF-4864-A978-9E0B809463F0}"/>
    <dgm:cxn modelId="{409D069E-9105-42DC-90A0-792DE3A3C62F}" type="presOf" srcId="{A1453460-6DDF-42F4-B2D6-DE07F9C1B3A8}" destId="{5E5F91B0-12A9-476A-AA61-41697A4FABFA}" srcOrd="0" destOrd="0" presId="urn:microsoft.com/office/officeart/2005/8/layout/vList5"/>
    <dgm:cxn modelId="{4A69E6AA-8F58-4D53-92EA-16F7131A982F}" type="presOf" srcId="{E569C394-28A3-4863-A36B-664A384652C1}" destId="{AE47201D-8699-4A9B-A8E1-6462E04AE209}" srcOrd="0" destOrd="0" presId="urn:microsoft.com/office/officeart/2005/8/layout/vList5"/>
    <dgm:cxn modelId="{7AA05EAD-66B7-45AE-B5D1-06E06A1054AE}" type="presOf" srcId="{497B3589-CF14-4C6F-B451-4A6B60A292CF}" destId="{AE47201D-8699-4A9B-A8E1-6462E04AE209}" srcOrd="0" destOrd="4" presId="urn:microsoft.com/office/officeart/2005/8/layout/vList5"/>
    <dgm:cxn modelId="{80FFA4B4-5757-41F2-B351-F38CCFCC15BB}" type="presOf" srcId="{F19D6A87-EF82-4990-95D6-FCDE03C812FE}" destId="{5E5F91B0-12A9-476A-AA61-41697A4FABFA}" srcOrd="0" destOrd="6" presId="urn:microsoft.com/office/officeart/2005/8/layout/vList5"/>
    <dgm:cxn modelId="{E4639CB9-F729-4A57-AE1C-C9A02DEBB6CE}" srcId="{9805D786-1928-4000-9B04-4A8BF5660742}" destId="{A1E4F3EB-10F7-4F5C-9B28-0CC9F487FA8D}" srcOrd="2" destOrd="0" parTransId="{27BE8E08-02E1-4319-9561-0E529D3D25F6}" sibTransId="{9DAA82B0-6D06-4AD2-9A73-FC23319E6759}"/>
    <dgm:cxn modelId="{63D62FBF-7E4C-4471-87D4-EC5EF470C518}" type="presOf" srcId="{CCEDD1F1-AE5A-41AA-A2FD-1D7DA91977F2}" destId="{AE47201D-8699-4A9B-A8E1-6462E04AE209}" srcOrd="0" destOrd="1" presId="urn:microsoft.com/office/officeart/2005/8/layout/vList5"/>
    <dgm:cxn modelId="{B86739D2-14C8-44C4-BA2B-432B41466E6F}" srcId="{F4F2FA76-1D6B-4620-975D-287A1BD51665}" destId="{AEDBDA23-0B98-4473-B006-A47B667A9C34}" srcOrd="1" destOrd="0" parTransId="{0DAB4E33-7B16-4763-9C92-F5261EAF8F91}" sibTransId="{F1715D06-159B-42C0-9675-AC275FAE542A}"/>
    <dgm:cxn modelId="{ADA2F0D2-4B9F-4125-876A-11E314F9C535}" srcId="{AEDBDA23-0B98-4473-B006-A47B667A9C34}" destId="{DC70BF92-1A0D-4E0A-A972-A92073BE17DD}" srcOrd="2" destOrd="0" parTransId="{6DD4A5CA-D037-4FE6-8838-2A9BA178A0DB}" sibTransId="{8B6E7502-2186-463A-995B-1FFF0C5CAD8B}"/>
    <dgm:cxn modelId="{25E140D6-00E0-461E-8D02-E6749F1DFFC0}" type="presOf" srcId="{355C4CAA-B225-4532-AC28-7A954F08C0B6}" destId="{5E5F91B0-12A9-476A-AA61-41697A4FABFA}" srcOrd="0" destOrd="1" presId="urn:microsoft.com/office/officeart/2005/8/layout/vList5"/>
    <dgm:cxn modelId="{D89182D8-468A-4314-93AA-49160F675B4E}" srcId="{9805D786-1928-4000-9B04-4A8BF5660742}" destId="{21C88AA4-26F2-41B9-B7FD-19063B5A9FAC}" srcOrd="6" destOrd="0" parTransId="{64602B16-0104-41B7-9F35-87116E620115}" sibTransId="{D4BEB8C1-26E4-4FFC-9836-0B6FA63F1E22}"/>
    <dgm:cxn modelId="{3A8EA4E1-2B4A-40F9-ABED-B88872F39B63}" type="presOf" srcId="{DC70BF92-1A0D-4E0A-A972-A92073BE17DD}" destId="{5E5F91B0-12A9-476A-AA61-41697A4FABFA}" srcOrd="0" destOrd="2" presId="urn:microsoft.com/office/officeart/2005/8/layout/vList5"/>
    <dgm:cxn modelId="{F63163E5-471B-4ECE-9A3A-B62E8C07BBF4}" type="presOf" srcId="{9E5FCB8A-D12B-4723-ACA2-CB1E5B8E27BF}" destId="{AE47201D-8699-4A9B-A8E1-6462E04AE209}" srcOrd="0" destOrd="3" presId="urn:microsoft.com/office/officeart/2005/8/layout/vList5"/>
    <dgm:cxn modelId="{39F605F0-2DFB-4B21-B954-B1716BD4D2BA}" srcId="{9805D786-1928-4000-9B04-4A8BF5660742}" destId="{E800CBEE-8A6B-4F4A-BF34-C76DF6F0F17F}" srcOrd="5" destOrd="0" parTransId="{D1E5D81F-1FE7-4476-A481-A843489AFB05}" sibTransId="{F4476110-1F92-489B-B7A9-5990720CE8EC}"/>
    <dgm:cxn modelId="{1519CCF4-1C44-4125-B711-A3B807D355A8}" srcId="{9805D786-1928-4000-9B04-4A8BF5660742}" destId="{9E5FCB8A-D12B-4723-ACA2-CB1E5B8E27BF}" srcOrd="3" destOrd="0" parTransId="{87274C9C-45AD-4190-93B2-4BF2ACCB4493}" sibTransId="{9EE980E8-730A-42EE-9E10-47E52E120668}"/>
    <dgm:cxn modelId="{AB572DFC-27F1-46AE-B79D-297C47FD2708}" type="presOf" srcId="{A1E4F3EB-10F7-4F5C-9B28-0CC9F487FA8D}" destId="{AE47201D-8699-4A9B-A8E1-6462E04AE209}" srcOrd="0" destOrd="2" presId="urn:microsoft.com/office/officeart/2005/8/layout/vList5"/>
    <dgm:cxn modelId="{B5B786FC-0842-43E6-AC10-8F5500EF664C}" type="presOf" srcId="{E800CBEE-8A6B-4F4A-BF34-C76DF6F0F17F}" destId="{AE47201D-8699-4A9B-A8E1-6462E04AE209}" srcOrd="0" destOrd="5" presId="urn:microsoft.com/office/officeart/2005/8/layout/vList5"/>
    <dgm:cxn modelId="{34119B8C-1BB1-45AA-AD4D-F5F6E70492D8}" type="presParOf" srcId="{C9370D55-BE4F-4E5D-B981-ADBDF59FC917}" destId="{AAF65479-4F10-42D1-A4C8-851E88B92E09}" srcOrd="0" destOrd="0" presId="urn:microsoft.com/office/officeart/2005/8/layout/vList5"/>
    <dgm:cxn modelId="{5D21F886-735F-4116-8F10-7B033B835B2E}" type="presParOf" srcId="{AAF65479-4F10-42D1-A4C8-851E88B92E09}" destId="{ADAC99FA-8952-4E5E-A27D-CB0AF571C6FE}" srcOrd="0" destOrd="0" presId="urn:microsoft.com/office/officeart/2005/8/layout/vList5"/>
    <dgm:cxn modelId="{AA652ED0-2AA8-4E4A-907F-5D8191926F2A}" type="presParOf" srcId="{AAF65479-4F10-42D1-A4C8-851E88B92E09}" destId="{AE47201D-8699-4A9B-A8E1-6462E04AE209}" srcOrd="1" destOrd="0" presId="urn:microsoft.com/office/officeart/2005/8/layout/vList5"/>
    <dgm:cxn modelId="{F541B662-5D81-4171-AFEF-9E2463EEFED9}" type="presParOf" srcId="{C9370D55-BE4F-4E5D-B981-ADBDF59FC917}" destId="{9E71DA4D-EBFF-4162-899B-9AD98FF5199F}" srcOrd="1" destOrd="0" presId="urn:microsoft.com/office/officeart/2005/8/layout/vList5"/>
    <dgm:cxn modelId="{03E330CD-8BAA-4362-9BAF-40CB0B2164E1}" type="presParOf" srcId="{C9370D55-BE4F-4E5D-B981-ADBDF59FC917}" destId="{5E9A802A-5E78-4D37-9A80-97F979B4B126}" srcOrd="2" destOrd="0" presId="urn:microsoft.com/office/officeart/2005/8/layout/vList5"/>
    <dgm:cxn modelId="{A3C433C0-18A6-46F5-AA9C-67E05C463261}" type="presParOf" srcId="{5E9A802A-5E78-4D37-9A80-97F979B4B126}" destId="{3ABA530F-196A-4C0B-8A46-1F86E0BEA146}" srcOrd="0" destOrd="0" presId="urn:microsoft.com/office/officeart/2005/8/layout/vList5"/>
    <dgm:cxn modelId="{B2B75270-5785-4166-8F1F-D1186536633B}" type="presParOf" srcId="{5E9A802A-5E78-4D37-9A80-97F979B4B126}" destId="{5E5F91B0-12A9-476A-AA61-41697A4FAB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47201D-8699-4A9B-A8E1-6462E04AE209}">
      <dsp:nvSpPr>
        <dsp:cNvPr id="0" name=""/>
        <dsp:cNvSpPr/>
      </dsp:nvSpPr>
      <dsp:spPr>
        <a:xfrm rot="5400000">
          <a:off x="4437029" y="-1424017"/>
          <a:ext cx="2180021" cy="5201920"/>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r>
            <a:rPr kumimoji="0" lang="en-US" sz="1600" b="1" i="0" u="none" strike="noStrike" kern="1200" cap="none" normalizeH="0" baseline="0">
              <a:ln/>
              <a:effectLst/>
            </a:rPr>
            <a:t>Collaborative &amp; Continuous Development</a:t>
          </a:r>
          <a:endParaRPr lang="en-US" sz="1600" b="1" kern="1200" dirty="0"/>
        </a:p>
        <a:p>
          <a:pPr marL="171450" lvl="1" indent="-171450" algn="l" defTabSz="711200" rtl="0">
            <a:lnSpc>
              <a:spcPct val="90000"/>
            </a:lnSpc>
            <a:spcBef>
              <a:spcPct val="0"/>
            </a:spcBef>
            <a:spcAft>
              <a:spcPct val="15000"/>
            </a:spcAft>
            <a:buChar char="•"/>
          </a:pPr>
          <a:r>
            <a:rPr lang="en-US" sz="1600" b="1" kern="1200"/>
            <a:t>Continuous Integration &amp; Testing</a:t>
          </a:r>
          <a:endParaRPr lang="en-US" sz="1600" b="1" kern="1200" dirty="0"/>
        </a:p>
        <a:p>
          <a:pPr marL="171450" lvl="1" indent="-171450" algn="l" defTabSz="711200" rtl="0">
            <a:lnSpc>
              <a:spcPct val="90000"/>
            </a:lnSpc>
            <a:spcBef>
              <a:spcPct val="0"/>
            </a:spcBef>
            <a:spcAft>
              <a:spcPct val="15000"/>
            </a:spcAft>
            <a:buChar char="•"/>
          </a:pPr>
          <a:r>
            <a:rPr kumimoji="0" lang="en-US" sz="1600" b="1" i="0" u="none" strike="noStrike" kern="1200" cap="none" normalizeH="0" baseline="0">
              <a:ln/>
              <a:effectLst/>
            </a:rPr>
            <a:t>Continuous Release &amp; Deployment</a:t>
          </a:r>
          <a:endParaRPr kumimoji="0" lang="en-US" sz="1600" b="1" i="0" u="none" strike="noStrike" kern="1200" cap="none" normalizeH="0" baseline="0" dirty="0">
            <a:ln/>
            <a:effectLst/>
          </a:endParaRPr>
        </a:p>
        <a:p>
          <a:pPr marL="171450" lvl="1" indent="-171450" algn="l" defTabSz="711200" rtl="0">
            <a:lnSpc>
              <a:spcPct val="90000"/>
            </a:lnSpc>
            <a:spcBef>
              <a:spcPct val="0"/>
            </a:spcBef>
            <a:spcAft>
              <a:spcPct val="15000"/>
            </a:spcAft>
            <a:buChar char="•"/>
          </a:pPr>
          <a:r>
            <a:rPr lang="en-US" sz="1600" b="1" kern="1200" dirty="0"/>
            <a:t>Continuous Infrastructure Monitoring &amp; Optimization</a:t>
          </a:r>
        </a:p>
        <a:p>
          <a:pPr marL="171450" lvl="1" indent="-171450" algn="l" defTabSz="711200" rtl="0">
            <a:lnSpc>
              <a:spcPct val="90000"/>
            </a:lnSpc>
            <a:spcBef>
              <a:spcPct val="0"/>
            </a:spcBef>
            <a:spcAft>
              <a:spcPct val="15000"/>
            </a:spcAft>
            <a:buChar char="•"/>
          </a:pPr>
          <a:r>
            <a:rPr kumimoji="0" lang="en-US" sz="1600" b="1" i="0" u="none" strike="noStrike" kern="1200" cap="none" normalizeH="0" baseline="0" dirty="0">
              <a:ln/>
              <a:effectLst/>
            </a:rPr>
            <a:t>Continuous User Behavior Monitoring &amp; Feedback</a:t>
          </a:r>
        </a:p>
        <a:p>
          <a:pPr marL="171450" lvl="1" indent="-171450" algn="l" defTabSz="711200" rtl="0">
            <a:lnSpc>
              <a:spcPct val="90000"/>
            </a:lnSpc>
            <a:spcBef>
              <a:spcPct val="0"/>
            </a:spcBef>
            <a:spcAft>
              <a:spcPct val="15000"/>
            </a:spcAft>
            <a:buChar char="•"/>
          </a:pPr>
          <a:r>
            <a:rPr lang="en-US" sz="1600" b="1" kern="1200"/>
            <a:t>Service failure recovery without delay</a:t>
          </a:r>
          <a:endParaRPr lang="en-US" sz="1600" b="1" kern="1200" dirty="0"/>
        </a:p>
        <a:p>
          <a:pPr marL="171450" lvl="1" indent="-171450" algn="l" defTabSz="711200" rtl="0">
            <a:lnSpc>
              <a:spcPct val="90000"/>
            </a:lnSpc>
            <a:spcBef>
              <a:spcPct val="0"/>
            </a:spcBef>
            <a:spcAft>
              <a:spcPct val="15000"/>
            </a:spcAft>
            <a:buChar char="•"/>
          </a:pPr>
          <a:r>
            <a:rPr kumimoji="0" lang="en-US" sz="1600" b="1" i="0" u="none" strike="noStrike" kern="1200" cap="none" normalizeH="0" baseline="0">
              <a:ln/>
              <a:effectLst/>
            </a:rPr>
            <a:t>Continuous Measurement</a:t>
          </a:r>
          <a:endParaRPr kumimoji="0" lang="en-US" sz="1600" b="1" i="0" u="none" strike="noStrike" kern="1200" cap="none" normalizeH="0" baseline="0" dirty="0">
            <a:ln/>
            <a:effectLst/>
          </a:endParaRPr>
        </a:p>
      </dsp:txBody>
      <dsp:txXfrm rot="-5400000">
        <a:off x="2926080" y="193352"/>
        <a:ext cx="5095500" cy="1967181"/>
      </dsp:txXfrm>
    </dsp:sp>
    <dsp:sp modelId="{ADAC99FA-8952-4E5E-A27D-CB0AF571C6FE}">
      <dsp:nvSpPr>
        <dsp:cNvPr id="0" name=""/>
        <dsp:cNvSpPr/>
      </dsp:nvSpPr>
      <dsp:spPr>
        <a:xfrm>
          <a:off x="0" y="58"/>
          <a:ext cx="2926080" cy="2353767"/>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t>Capabilities</a:t>
          </a:r>
        </a:p>
      </dsp:txBody>
      <dsp:txXfrm>
        <a:off x="114901" y="114959"/>
        <a:ext cx="2696278" cy="2123965"/>
      </dsp:txXfrm>
    </dsp:sp>
    <dsp:sp modelId="{5E5F91B0-12A9-476A-AA61-41697A4FABFA}">
      <dsp:nvSpPr>
        <dsp:cNvPr id="0" name=""/>
        <dsp:cNvSpPr/>
      </dsp:nvSpPr>
      <dsp:spPr>
        <a:xfrm rot="5400000">
          <a:off x="4498019" y="1047438"/>
          <a:ext cx="2058040" cy="5201920"/>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rtl="0">
            <a:lnSpc>
              <a:spcPct val="90000"/>
            </a:lnSpc>
            <a:spcBef>
              <a:spcPct val="0"/>
            </a:spcBef>
            <a:spcAft>
              <a:spcPct val="15000"/>
            </a:spcAft>
            <a:buChar char="•"/>
          </a:pPr>
          <a:r>
            <a:rPr kumimoji="0" lang="en-US" sz="1600" b="1" i="0" u="none" strike="noStrike" kern="1200" cap="none" normalizeH="0" baseline="0">
              <a:ln/>
              <a:effectLst/>
            </a:rPr>
            <a:t>Build Automation</a:t>
          </a:r>
          <a:endParaRPr lang="en-US" sz="1600" b="1" kern="1200" dirty="0"/>
        </a:p>
        <a:p>
          <a:pPr marL="171450" lvl="1" indent="-171450" algn="l" defTabSz="711200" rtl="0">
            <a:lnSpc>
              <a:spcPct val="90000"/>
            </a:lnSpc>
            <a:spcBef>
              <a:spcPct val="0"/>
            </a:spcBef>
            <a:spcAft>
              <a:spcPct val="15000"/>
            </a:spcAft>
            <a:buChar char="•"/>
          </a:pPr>
          <a:r>
            <a:rPr lang="en-US" sz="1600" b="1" kern="1200"/>
            <a:t>Test Automation</a:t>
          </a:r>
          <a:endParaRPr lang="en-US" sz="1600" b="1" kern="1200" dirty="0"/>
        </a:p>
        <a:p>
          <a:pPr marL="171450" lvl="1" indent="-171450" algn="l" defTabSz="711200" rtl="0">
            <a:lnSpc>
              <a:spcPct val="90000"/>
            </a:lnSpc>
            <a:spcBef>
              <a:spcPct val="0"/>
            </a:spcBef>
            <a:spcAft>
              <a:spcPct val="15000"/>
            </a:spcAft>
            <a:buChar char="•"/>
          </a:pPr>
          <a:r>
            <a:rPr kumimoji="0" lang="en-US" sz="1600" b="1" i="0" u="none" strike="noStrike" kern="1200" cap="none" normalizeH="0" baseline="0">
              <a:ln/>
              <a:effectLst/>
            </a:rPr>
            <a:t>Deployment Automation</a:t>
          </a:r>
          <a:endParaRPr kumimoji="0" lang="en-US" sz="1600" b="1" i="0" u="none" strike="noStrike" kern="1200" cap="none" normalizeH="0" baseline="0" dirty="0">
            <a:ln/>
            <a:effectLst/>
          </a:endParaRPr>
        </a:p>
        <a:p>
          <a:pPr marL="171450" lvl="1" indent="-171450" algn="l" defTabSz="711200" rtl="0">
            <a:lnSpc>
              <a:spcPct val="90000"/>
            </a:lnSpc>
            <a:spcBef>
              <a:spcPct val="0"/>
            </a:spcBef>
            <a:spcAft>
              <a:spcPct val="15000"/>
            </a:spcAft>
            <a:buChar char="•"/>
          </a:pPr>
          <a:r>
            <a:rPr lang="en-US" sz="1600" b="1" kern="1200"/>
            <a:t>Monitoring Automation</a:t>
          </a:r>
          <a:endParaRPr lang="en-US" sz="1600" b="1" kern="1200" dirty="0"/>
        </a:p>
        <a:p>
          <a:pPr marL="171450" lvl="1" indent="-171450" algn="l" defTabSz="711200" rtl="0">
            <a:lnSpc>
              <a:spcPct val="90000"/>
            </a:lnSpc>
            <a:spcBef>
              <a:spcPct val="0"/>
            </a:spcBef>
            <a:spcAft>
              <a:spcPct val="15000"/>
            </a:spcAft>
            <a:buChar char="•"/>
          </a:pPr>
          <a:r>
            <a:rPr kumimoji="0" lang="en-US" sz="1600" b="1" i="0" u="none" strike="noStrike" kern="1200" cap="none" normalizeH="0" baseline="0">
              <a:ln/>
              <a:effectLst/>
            </a:rPr>
            <a:t>Recovery Automation</a:t>
          </a:r>
          <a:endParaRPr kumimoji="0" lang="en-US" sz="1600" b="1" i="0" u="none" strike="noStrike" kern="1200" cap="none" normalizeH="0" baseline="0" dirty="0">
            <a:ln/>
            <a:effectLst/>
          </a:endParaRPr>
        </a:p>
        <a:p>
          <a:pPr marL="171450" lvl="1" indent="-171450" algn="l" defTabSz="711200" rtl="0">
            <a:lnSpc>
              <a:spcPct val="90000"/>
            </a:lnSpc>
            <a:spcBef>
              <a:spcPct val="0"/>
            </a:spcBef>
            <a:spcAft>
              <a:spcPct val="15000"/>
            </a:spcAft>
            <a:buChar char="•"/>
          </a:pPr>
          <a:r>
            <a:rPr lang="en-US" sz="1600" b="1" kern="1200"/>
            <a:t>Infrastructure Automation</a:t>
          </a:r>
          <a:endParaRPr lang="en-US" sz="1600" b="1" kern="1200" dirty="0"/>
        </a:p>
        <a:p>
          <a:pPr marL="171450" lvl="1" indent="-171450" algn="l" defTabSz="711200" rtl="0">
            <a:lnSpc>
              <a:spcPct val="90000"/>
            </a:lnSpc>
            <a:spcBef>
              <a:spcPct val="0"/>
            </a:spcBef>
            <a:spcAft>
              <a:spcPct val="15000"/>
            </a:spcAft>
            <a:buChar char="•"/>
          </a:pPr>
          <a:r>
            <a:rPr kumimoji="0" lang="en-US" sz="1600" b="1" i="0" u="none" strike="noStrike" kern="1200" cap="none" normalizeH="0" baseline="0">
              <a:ln/>
              <a:effectLst/>
            </a:rPr>
            <a:t>Config Mgmt for code &amp; infrastructure</a:t>
          </a:r>
          <a:endParaRPr kumimoji="0" lang="en-US" sz="1600" b="1" i="0" u="none" strike="noStrike" kern="1200" cap="none" normalizeH="0" baseline="0" dirty="0">
            <a:ln/>
            <a:effectLst/>
          </a:endParaRPr>
        </a:p>
        <a:p>
          <a:pPr marL="171450" lvl="1" indent="-171450" algn="l" defTabSz="711200" rtl="0">
            <a:lnSpc>
              <a:spcPct val="90000"/>
            </a:lnSpc>
            <a:spcBef>
              <a:spcPct val="0"/>
            </a:spcBef>
            <a:spcAft>
              <a:spcPct val="15000"/>
            </a:spcAft>
            <a:buChar char="•"/>
          </a:pPr>
          <a:r>
            <a:rPr lang="en-US" sz="1600" b="1" kern="1200"/>
            <a:t>Metrics Automation</a:t>
          </a:r>
          <a:endParaRPr kumimoji="0" lang="en-US" sz="1600" b="1" i="0" u="none" strike="noStrike" kern="1200" cap="none" normalizeH="0" baseline="0" dirty="0">
            <a:ln/>
            <a:effectLst/>
          </a:endParaRPr>
        </a:p>
      </dsp:txBody>
      <dsp:txXfrm rot="-5400000">
        <a:off x="2926080" y="2719843"/>
        <a:ext cx="5101455" cy="1857110"/>
      </dsp:txXfrm>
    </dsp:sp>
    <dsp:sp modelId="{3ABA530F-196A-4C0B-8A46-1F86E0BEA146}">
      <dsp:nvSpPr>
        <dsp:cNvPr id="0" name=""/>
        <dsp:cNvSpPr/>
      </dsp:nvSpPr>
      <dsp:spPr>
        <a:xfrm>
          <a:off x="0" y="2471514"/>
          <a:ext cx="2926080" cy="2353767"/>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t>Technology Enablers</a:t>
          </a:r>
        </a:p>
      </dsp:txBody>
      <dsp:txXfrm>
        <a:off x="114901" y="2586415"/>
        <a:ext cx="2696278" cy="212396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7A73D4-E537-43F4-9742-18696D20A1F2}" type="datetimeFigureOut">
              <a:rPr lang="en-US" smtClean="0"/>
              <a:t>9/27/2020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3795F0-C4C8-4D69-8089-60C9AAB180E1}" type="slidenum">
              <a:rPr lang="en-US" smtClean="0"/>
              <a:t>‹#›</a:t>
            </a:fld>
            <a:endParaRPr lang="en-US"/>
          </a:p>
        </p:txBody>
      </p:sp>
    </p:spTree>
    <p:extLst>
      <p:ext uri="{BB962C8B-B14F-4D97-AF65-F5344CB8AC3E}">
        <p14:creationId xmlns:p14="http://schemas.microsoft.com/office/powerpoint/2010/main" val="539145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Technology Resolution Group</a:t>
            </a:r>
          </a:p>
        </p:txBody>
      </p:sp>
      <p:sp>
        <p:nvSpPr>
          <p:cNvPr id="6" name="Slide Number Placeholder 5"/>
          <p:cNvSpPr>
            <a:spLocks noGrp="1"/>
          </p:cNvSpPr>
          <p:nvPr>
            <p:ph type="sldNum" sz="quarter" idx="12"/>
          </p:nvPr>
        </p:nvSpPr>
        <p:spPr/>
        <p:txBody>
          <a:bodyPr/>
          <a:lstStyle/>
          <a:p>
            <a:fld id="{C9889AC1-42D9-47B9-95BE-EE6B93E2A22B}" type="slidenum">
              <a:rPr lang="en-US" smtClean="0"/>
              <a:t>‹#›</a:t>
            </a:fld>
            <a:endParaRPr lang="en-US"/>
          </a:p>
        </p:txBody>
      </p:sp>
    </p:spTree>
    <p:extLst>
      <p:ext uri="{BB962C8B-B14F-4D97-AF65-F5344CB8AC3E}">
        <p14:creationId xmlns:p14="http://schemas.microsoft.com/office/powerpoint/2010/main" val="825779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Technology Resolution Group</a:t>
            </a:r>
          </a:p>
        </p:txBody>
      </p:sp>
      <p:sp>
        <p:nvSpPr>
          <p:cNvPr id="6" name="Slide Number Placeholder 5"/>
          <p:cNvSpPr>
            <a:spLocks noGrp="1"/>
          </p:cNvSpPr>
          <p:nvPr>
            <p:ph type="sldNum" sz="quarter" idx="12"/>
          </p:nvPr>
        </p:nvSpPr>
        <p:spPr/>
        <p:txBody>
          <a:bodyPr/>
          <a:lstStyle/>
          <a:p>
            <a:fld id="{C9889AC1-42D9-47B9-95BE-EE6B93E2A22B}" type="slidenum">
              <a:rPr lang="en-US" smtClean="0"/>
              <a:t>‹#›</a:t>
            </a:fld>
            <a:endParaRPr lang="en-US"/>
          </a:p>
        </p:txBody>
      </p:sp>
    </p:spTree>
    <p:extLst>
      <p:ext uri="{BB962C8B-B14F-4D97-AF65-F5344CB8AC3E}">
        <p14:creationId xmlns:p14="http://schemas.microsoft.com/office/powerpoint/2010/main" val="1235769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Technology Resolution Group</a:t>
            </a:r>
          </a:p>
        </p:txBody>
      </p:sp>
      <p:sp>
        <p:nvSpPr>
          <p:cNvPr id="6" name="Slide Number Placeholder 5"/>
          <p:cNvSpPr>
            <a:spLocks noGrp="1"/>
          </p:cNvSpPr>
          <p:nvPr>
            <p:ph type="sldNum" sz="quarter" idx="12"/>
          </p:nvPr>
        </p:nvSpPr>
        <p:spPr/>
        <p:txBody>
          <a:bodyPr/>
          <a:lstStyle/>
          <a:p>
            <a:fld id="{C9889AC1-42D9-47B9-95BE-EE6B93E2A22B}" type="slidenum">
              <a:rPr lang="en-US" smtClean="0"/>
              <a:t>‹#›</a:t>
            </a:fld>
            <a:endParaRPr lang="en-US"/>
          </a:p>
        </p:txBody>
      </p:sp>
    </p:spTree>
    <p:extLst>
      <p:ext uri="{BB962C8B-B14F-4D97-AF65-F5344CB8AC3E}">
        <p14:creationId xmlns:p14="http://schemas.microsoft.com/office/powerpoint/2010/main" val="2356900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344179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Technology Resolution Group</a:t>
            </a:r>
          </a:p>
        </p:txBody>
      </p:sp>
      <p:sp>
        <p:nvSpPr>
          <p:cNvPr id="6" name="Slide Number Placeholder 5"/>
          <p:cNvSpPr>
            <a:spLocks noGrp="1"/>
          </p:cNvSpPr>
          <p:nvPr>
            <p:ph type="sldNum" sz="quarter" idx="12"/>
          </p:nvPr>
        </p:nvSpPr>
        <p:spPr/>
        <p:txBody>
          <a:bodyPr/>
          <a:lstStyle/>
          <a:p>
            <a:fld id="{C9889AC1-42D9-47B9-95BE-EE6B93E2A22B}" type="slidenum">
              <a:rPr lang="en-US" smtClean="0"/>
              <a:t>‹#›</a:t>
            </a:fld>
            <a:endParaRPr lang="en-US"/>
          </a:p>
        </p:txBody>
      </p:sp>
    </p:spTree>
    <p:extLst>
      <p:ext uri="{BB962C8B-B14F-4D97-AF65-F5344CB8AC3E}">
        <p14:creationId xmlns:p14="http://schemas.microsoft.com/office/powerpoint/2010/main" val="304168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 Technology Resolution Group</a:t>
            </a:r>
          </a:p>
        </p:txBody>
      </p:sp>
      <p:sp>
        <p:nvSpPr>
          <p:cNvPr id="6" name="Slide Number Placeholder 5"/>
          <p:cNvSpPr>
            <a:spLocks noGrp="1"/>
          </p:cNvSpPr>
          <p:nvPr>
            <p:ph type="sldNum" sz="quarter" idx="12"/>
          </p:nvPr>
        </p:nvSpPr>
        <p:spPr/>
        <p:txBody>
          <a:bodyPr/>
          <a:lstStyle/>
          <a:p>
            <a:fld id="{C9889AC1-42D9-47B9-95BE-EE6B93E2A22B}" type="slidenum">
              <a:rPr lang="en-US" smtClean="0"/>
              <a:t>‹#›</a:t>
            </a:fld>
            <a:endParaRPr lang="en-US"/>
          </a:p>
        </p:txBody>
      </p:sp>
    </p:spTree>
    <p:extLst>
      <p:ext uri="{BB962C8B-B14F-4D97-AF65-F5344CB8AC3E}">
        <p14:creationId xmlns:p14="http://schemas.microsoft.com/office/powerpoint/2010/main" val="2822368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Technology Resolution Group</a:t>
            </a:r>
          </a:p>
        </p:txBody>
      </p:sp>
      <p:sp>
        <p:nvSpPr>
          <p:cNvPr id="7" name="Slide Number Placeholder 6"/>
          <p:cNvSpPr>
            <a:spLocks noGrp="1"/>
          </p:cNvSpPr>
          <p:nvPr>
            <p:ph type="sldNum" sz="quarter" idx="12"/>
          </p:nvPr>
        </p:nvSpPr>
        <p:spPr/>
        <p:txBody>
          <a:bodyPr/>
          <a:lstStyle/>
          <a:p>
            <a:fld id="{C9889AC1-42D9-47B9-95BE-EE6B93E2A22B}" type="slidenum">
              <a:rPr lang="en-US" smtClean="0"/>
              <a:t>‹#›</a:t>
            </a:fld>
            <a:endParaRPr lang="en-US"/>
          </a:p>
        </p:txBody>
      </p:sp>
    </p:spTree>
    <p:extLst>
      <p:ext uri="{BB962C8B-B14F-4D97-AF65-F5344CB8AC3E}">
        <p14:creationId xmlns:p14="http://schemas.microsoft.com/office/powerpoint/2010/main" val="2224903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 Technology Resolution Group</a:t>
            </a:r>
          </a:p>
        </p:txBody>
      </p:sp>
      <p:sp>
        <p:nvSpPr>
          <p:cNvPr id="9" name="Slide Number Placeholder 8"/>
          <p:cNvSpPr>
            <a:spLocks noGrp="1"/>
          </p:cNvSpPr>
          <p:nvPr>
            <p:ph type="sldNum" sz="quarter" idx="12"/>
          </p:nvPr>
        </p:nvSpPr>
        <p:spPr/>
        <p:txBody>
          <a:bodyPr/>
          <a:lstStyle/>
          <a:p>
            <a:fld id="{C9889AC1-42D9-47B9-95BE-EE6B93E2A22B}" type="slidenum">
              <a:rPr lang="en-US" smtClean="0"/>
              <a:t>‹#›</a:t>
            </a:fld>
            <a:endParaRPr lang="en-US"/>
          </a:p>
        </p:txBody>
      </p:sp>
    </p:spTree>
    <p:extLst>
      <p:ext uri="{BB962C8B-B14F-4D97-AF65-F5344CB8AC3E}">
        <p14:creationId xmlns:p14="http://schemas.microsoft.com/office/powerpoint/2010/main" val="2764398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 Technology Resolution Group</a:t>
            </a:r>
          </a:p>
        </p:txBody>
      </p:sp>
      <p:sp>
        <p:nvSpPr>
          <p:cNvPr id="5" name="Slide Number Placeholder 4"/>
          <p:cNvSpPr>
            <a:spLocks noGrp="1"/>
          </p:cNvSpPr>
          <p:nvPr>
            <p:ph type="sldNum" sz="quarter" idx="12"/>
          </p:nvPr>
        </p:nvSpPr>
        <p:spPr/>
        <p:txBody>
          <a:bodyPr/>
          <a:lstStyle/>
          <a:p>
            <a:fld id="{C9889AC1-42D9-47B9-95BE-EE6B93E2A22B}" type="slidenum">
              <a:rPr lang="en-US" smtClean="0"/>
              <a:t>‹#›</a:t>
            </a:fld>
            <a:endParaRPr lang="en-US"/>
          </a:p>
        </p:txBody>
      </p:sp>
    </p:spTree>
    <p:extLst>
      <p:ext uri="{BB962C8B-B14F-4D97-AF65-F5344CB8AC3E}">
        <p14:creationId xmlns:p14="http://schemas.microsoft.com/office/powerpoint/2010/main" val="180902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 Technology Resolution Group</a:t>
            </a:r>
          </a:p>
        </p:txBody>
      </p:sp>
      <p:sp>
        <p:nvSpPr>
          <p:cNvPr id="4" name="Slide Number Placeholder 3"/>
          <p:cNvSpPr>
            <a:spLocks noGrp="1"/>
          </p:cNvSpPr>
          <p:nvPr>
            <p:ph type="sldNum" sz="quarter" idx="12"/>
          </p:nvPr>
        </p:nvSpPr>
        <p:spPr/>
        <p:txBody>
          <a:bodyPr/>
          <a:lstStyle/>
          <a:p>
            <a:fld id="{C9889AC1-42D9-47B9-95BE-EE6B93E2A22B}" type="slidenum">
              <a:rPr lang="en-US" smtClean="0"/>
              <a:t>‹#›</a:t>
            </a:fld>
            <a:endParaRPr lang="en-US"/>
          </a:p>
        </p:txBody>
      </p:sp>
    </p:spTree>
    <p:extLst>
      <p:ext uri="{BB962C8B-B14F-4D97-AF65-F5344CB8AC3E}">
        <p14:creationId xmlns:p14="http://schemas.microsoft.com/office/powerpoint/2010/main" val="258686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Technology Resolution Group</a:t>
            </a:r>
          </a:p>
        </p:txBody>
      </p:sp>
      <p:sp>
        <p:nvSpPr>
          <p:cNvPr id="7" name="Slide Number Placeholder 6"/>
          <p:cNvSpPr>
            <a:spLocks noGrp="1"/>
          </p:cNvSpPr>
          <p:nvPr>
            <p:ph type="sldNum" sz="quarter" idx="12"/>
          </p:nvPr>
        </p:nvSpPr>
        <p:spPr/>
        <p:txBody>
          <a:bodyPr/>
          <a:lstStyle/>
          <a:p>
            <a:fld id="{C9889AC1-42D9-47B9-95BE-EE6B93E2A22B}" type="slidenum">
              <a:rPr lang="en-US" smtClean="0"/>
              <a:t>‹#›</a:t>
            </a:fld>
            <a:endParaRPr lang="en-US"/>
          </a:p>
        </p:txBody>
      </p:sp>
    </p:spTree>
    <p:extLst>
      <p:ext uri="{BB962C8B-B14F-4D97-AF65-F5344CB8AC3E}">
        <p14:creationId xmlns:p14="http://schemas.microsoft.com/office/powerpoint/2010/main" val="229259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 Technology Resolution Group</a:t>
            </a:r>
          </a:p>
        </p:txBody>
      </p:sp>
      <p:sp>
        <p:nvSpPr>
          <p:cNvPr id="7" name="Slide Number Placeholder 6"/>
          <p:cNvSpPr>
            <a:spLocks noGrp="1"/>
          </p:cNvSpPr>
          <p:nvPr>
            <p:ph type="sldNum" sz="quarter" idx="12"/>
          </p:nvPr>
        </p:nvSpPr>
        <p:spPr/>
        <p:txBody>
          <a:bodyPr/>
          <a:lstStyle/>
          <a:p>
            <a:fld id="{C9889AC1-42D9-47B9-95BE-EE6B93E2A22B}" type="slidenum">
              <a:rPr lang="en-US" smtClean="0"/>
              <a:t>‹#›</a:t>
            </a:fld>
            <a:endParaRPr lang="en-US"/>
          </a:p>
        </p:txBody>
      </p:sp>
    </p:spTree>
    <p:extLst>
      <p:ext uri="{BB962C8B-B14F-4D97-AF65-F5344CB8AC3E}">
        <p14:creationId xmlns:p14="http://schemas.microsoft.com/office/powerpoint/2010/main" val="1680065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Technology Resolution Group</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89AC1-42D9-47B9-95BE-EE6B93E2A22B}" type="slidenum">
              <a:rPr lang="en-US" smtClean="0"/>
              <a:t>‹#›</a:t>
            </a:fld>
            <a:endParaRPr lang="en-US"/>
          </a:p>
        </p:txBody>
      </p:sp>
    </p:spTree>
    <p:extLst>
      <p:ext uri="{BB962C8B-B14F-4D97-AF65-F5344CB8AC3E}">
        <p14:creationId xmlns:p14="http://schemas.microsoft.com/office/powerpoint/2010/main" val="4282945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Line 9"/>
          <p:cNvSpPr>
            <a:spLocks noChangeShapeType="1"/>
          </p:cNvSpPr>
          <p:nvPr userDrawn="1"/>
        </p:nvSpPr>
        <p:spPr bwMode="auto">
          <a:xfrm>
            <a:off x="1208618" y="731838"/>
            <a:ext cx="10517716" cy="0"/>
          </a:xfrm>
          <a:prstGeom prst="line">
            <a:avLst/>
          </a:prstGeom>
          <a:noFill/>
          <a:ln w="28575">
            <a:solidFill>
              <a:srgbClr val="9CD1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fontAlgn="base" hangingPunct="0">
              <a:spcBef>
                <a:spcPct val="50000"/>
              </a:spcBef>
              <a:spcAft>
                <a:spcPct val="0"/>
              </a:spcAft>
              <a:buFont typeface="Symbol" panose="05050102010706020507" pitchFamily="18" charset="2"/>
              <a:buChar char="·"/>
            </a:pPr>
            <a:endParaRPr lang="en-US" sz="1600">
              <a:solidFill>
                <a:srgbClr val="000000"/>
              </a:solidFill>
              <a:latin typeface="Arial" panose="020B0604020202020204" pitchFamily="34" charset="0"/>
            </a:endParaRPr>
          </a:p>
        </p:txBody>
      </p:sp>
      <p:sp>
        <p:nvSpPr>
          <p:cNvPr id="1035" name="Rectangle 11"/>
          <p:cNvSpPr>
            <a:spLocks noChangeArrowheads="1"/>
          </p:cNvSpPr>
          <p:nvPr userDrawn="1"/>
        </p:nvSpPr>
        <p:spPr bwMode="auto">
          <a:xfrm>
            <a:off x="1259417" y="455613"/>
            <a:ext cx="6604000" cy="315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Calibri" panose="020F0502020204030204" pitchFamily="34" charset="0"/>
              </a:defRPr>
            </a:lvl1pPr>
            <a:lvl2pPr algn="ctr">
              <a:spcBef>
                <a:spcPct val="0"/>
              </a:spcBef>
              <a:defRPr sz="4400">
                <a:solidFill>
                  <a:schemeClr val="tx2"/>
                </a:solidFill>
                <a:latin typeface="Calibri" panose="020F0502020204030204" pitchFamily="34" charset="0"/>
              </a:defRPr>
            </a:lvl2pPr>
            <a:lvl3pPr algn="ctr">
              <a:spcBef>
                <a:spcPct val="0"/>
              </a:spcBef>
              <a:defRPr sz="4400">
                <a:solidFill>
                  <a:schemeClr val="tx2"/>
                </a:solidFill>
                <a:latin typeface="Calibri" panose="020F0502020204030204" pitchFamily="34" charset="0"/>
              </a:defRPr>
            </a:lvl3pPr>
            <a:lvl4pPr algn="ctr">
              <a:spcBef>
                <a:spcPct val="0"/>
              </a:spcBef>
              <a:defRPr sz="4400">
                <a:solidFill>
                  <a:schemeClr val="tx2"/>
                </a:solidFill>
                <a:latin typeface="Calibri" panose="020F0502020204030204" pitchFamily="34" charset="0"/>
              </a:defRPr>
            </a:lvl4pPr>
            <a:lvl5pPr algn="ctr">
              <a:spcBef>
                <a:spcPct val="0"/>
              </a:spcBef>
              <a:defRPr sz="4400">
                <a:solidFill>
                  <a:schemeClr val="tx2"/>
                </a:solidFill>
                <a:latin typeface="Calibri" panose="020F0502020204030204" pitchFamily="34" charset="0"/>
              </a:defRPr>
            </a:lvl5pPr>
            <a:lvl6pPr marL="457200" algn="ctr" fontAlgn="base">
              <a:spcBef>
                <a:spcPct val="0"/>
              </a:spcBef>
              <a:spcAft>
                <a:spcPct val="0"/>
              </a:spcAft>
              <a:defRPr sz="4400">
                <a:solidFill>
                  <a:schemeClr val="tx2"/>
                </a:solidFill>
                <a:latin typeface="Calibri" panose="020F0502020204030204" pitchFamily="34" charset="0"/>
              </a:defRPr>
            </a:lvl6pPr>
            <a:lvl7pPr marL="914400" algn="ctr" fontAlgn="base">
              <a:spcBef>
                <a:spcPct val="0"/>
              </a:spcBef>
              <a:spcAft>
                <a:spcPct val="0"/>
              </a:spcAft>
              <a:defRPr sz="4400">
                <a:solidFill>
                  <a:schemeClr val="tx2"/>
                </a:solidFill>
                <a:latin typeface="Calibri" panose="020F0502020204030204" pitchFamily="34" charset="0"/>
              </a:defRPr>
            </a:lvl7pPr>
            <a:lvl8pPr marL="1371600" algn="ctr" fontAlgn="base">
              <a:spcBef>
                <a:spcPct val="0"/>
              </a:spcBef>
              <a:spcAft>
                <a:spcPct val="0"/>
              </a:spcAft>
              <a:defRPr sz="4400">
                <a:solidFill>
                  <a:schemeClr val="tx2"/>
                </a:solidFill>
                <a:latin typeface="Calibri" panose="020F0502020204030204" pitchFamily="34" charset="0"/>
              </a:defRPr>
            </a:lvl8pPr>
            <a:lvl9pPr marL="1828800" algn="ctr" fontAlgn="base">
              <a:spcBef>
                <a:spcPct val="0"/>
              </a:spcBef>
              <a:spcAft>
                <a:spcPct val="0"/>
              </a:spcAft>
              <a:defRPr sz="4400">
                <a:solidFill>
                  <a:schemeClr val="tx2"/>
                </a:solidFill>
                <a:latin typeface="Calibri" panose="020F0502020204030204" pitchFamily="34" charset="0"/>
              </a:defRPr>
            </a:lvl9pPr>
          </a:lstStyle>
          <a:p>
            <a:pPr fontAlgn="base">
              <a:spcAft>
                <a:spcPct val="0"/>
              </a:spcAft>
            </a:pPr>
            <a:endParaRPr lang="en-US" altLang="en-US" sz="4400">
              <a:solidFill>
                <a:srgbClr val="000000"/>
              </a:solidFill>
            </a:endParaRPr>
          </a:p>
        </p:txBody>
      </p:sp>
      <p:sp>
        <p:nvSpPr>
          <p:cNvPr id="7" name="Slide Number Placeholder 2"/>
          <p:cNvSpPr txBox="1">
            <a:spLocks/>
          </p:cNvSpPr>
          <p:nvPr userDrawn="1"/>
        </p:nvSpPr>
        <p:spPr>
          <a:xfrm>
            <a:off x="10039350" y="6543675"/>
            <a:ext cx="19050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D4DD209-B846-41FC-B6F0-2987094CEC83}" type="slidenum">
              <a:rPr lang="en-US" altLang="en-US" smtClean="0"/>
              <a:pPr algn="r"/>
              <a:t>‹#›</a:t>
            </a:fld>
            <a:endParaRPr lang="en-US" altLang="en-US" dirty="0"/>
          </a:p>
        </p:txBody>
      </p:sp>
    </p:spTree>
    <p:extLst>
      <p:ext uri="{BB962C8B-B14F-4D97-AF65-F5344CB8AC3E}">
        <p14:creationId xmlns:p14="http://schemas.microsoft.com/office/powerpoint/2010/main" val="2000424440"/>
      </p:ext>
    </p:extLst>
  </p:cSld>
  <p:clrMap bg1="lt1" tx1="dk1" bg2="lt2" tx2="dk2" accent1="accent1" accent2="accent2" accent3="accent3" accent4="accent4" accent5="accent5" accent6="accent6" hlink="hlink" folHlink="folHlink"/>
  <p:sldLayoutIdLst>
    <p:sldLayoutId id="2147483667" r:id="rId1"/>
  </p:sldLayoutIdLst>
  <p:hf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Calibri" panose="020F0502020204030204" pitchFamily="34" charset="0"/>
        </a:defRPr>
      </a:lvl2pPr>
      <a:lvl3pPr algn="ctr" rtl="0" fontAlgn="base">
        <a:spcBef>
          <a:spcPct val="0"/>
        </a:spcBef>
        <a:spcAft>
          <a:spcPct val="0"/>
        </a:spcAft>
        <a:defRPr sz="4400">
          <a:solidFill>
            <a:schemeClr val="tx2"/>
          </a:solidFill>
          <a:latin typeface="Calibri" panose="020F0502020204030204" pitchFamily="34" charset="0"/>
        </a:defRPr>
      </a:lvl3pPr>
      <a:lvl4pPr algn="ctr" rtl="0" fontAlgn="base">
        <a:spcBef>
          <a:spcPct val="0"/>
        </a:spcBef>
        <a:spcAft>
          <a:spcPct val="0"/>
        </a:spcAft>
        <a:defRPr sz="4400">
          <a:solidFill>
            <a:schemeClr val="tx2"/>
          </a:solidFill>
          <a:latin typeface="Calibri" panose="020F0502020204030204" pitchFamily="34" charset="0"/>
        </a:defRPr>
      </a:lvl4pPr>
      <a:lvl5pPr algn="ctr" rtl="0" fontAlgn="base">
        <a:spcBef>
          <a:spcPct val="0"/>
        </a:spcBef>
        <a:spcAft>
          <a:spcPct val="0"/>
        </a:spcAft>
        <a:defRPr sz="4400">
          <a:solidFill>
            <a:schemeClr val="tx2"/>
          </a:solidFill>
          <a:latin typeface="Calibri" panose="020F0502020204030204" pitchFamily="34" charset="0"/>
        </a:defRPr>
      </a:lvl5pPr>
      <a:lvl6pPr marL="457200" algn="ctr" rtl="0" fontAlgn="base">
        <a:spcBef>
          <a:spcPct val="0"/>
        </a:spcBef>
        <a:spcAft>
          <a:spcPct val="0"/>
        </a:spcAft>
        <a:defRPr sz="4400">
          <a:solidFill>
            <a:schemeClr val="tx2"/>
          </a:solidFill>
          <a:latin typeface="Calibri" panose="020F0502020204030204" pitchFamily="34" charset="0"/>
        </a:defRPr>
      </a:lvl6pPr>
      <a:lvl7pPr marL="914400" algn="ctr" rtl="0" fontAlgn="base">
        <a:spcBef>
          <a:spcPct val="0"/>
        </a:spcBef>
        <a:spcAft>
          <a:spcPct val="0"/>
        </a:spcAft>
        <a:defRPr sz="4400">
          <a:solidFill>
            <a:schemeClr val="tx2"/>
          </a:solidFill>
          <a:latin typeface="Calibri" panose="020F0502020204030204" pitchFamily="34" charset="0"/>
        </a:defRPr>
      </a:lvl7pPr>
      <a:lvl8pPr marL="1371600" algn="ctr" rtl="0" fontAlgn="base">
        <a:spcBef>
          <a:spcPct val="0"/>
        </a:spcBef>
        <a:spcAft>
          <a:spcPct val="0"/>
        </a:spcAft>
        <a:defRPr sz="4400">
          <a:solidFill>
            <a:schemeClr val="tx2"/>
          </a:solidFill>
          <a:latin typeface="Calibri" panose="020F0502020204030204" pitchFamily="34" charset="0"/>
        </a:defRPr>
      </a:lvl8pPr>
      <a:lvl9pPr marL="1828800" algn="ctr" rtl="0" fontAlgn="base">
        <a:spcBef>
          <a:spcPct val="0"/>
        </a:spcBef>
        <a:spcAft>
          <a:spcPct val="0"/>
        </a:spcAft>
        <a:defRPr sz="4400">
          <a:solidFill>
            <a:schemeClr val="tx2"/>
          </a:solidFill>
          <a:latin typeface="Calibri" panose="020F050202020403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3.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5.png"/><Relationship Id="rId4" Type="http://schemas.openxmlformats.org/officeDocument/2006/relationships/image" Target="../media/image2.png"/><Relationship Id="rId9" Type="http://schemas.microsoft.com/office/2007/relationships/hdphoto" Target="../media/hdphoto4.wd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14425" y="1047751"/>
            <a:ext cx="10163175" cy="4333874"/>
          </a:xfrm>
          <a:prstGeom prst="rect">
            <a:avLst/>
          </a:prstGeom>
          <a:noFill/>
          <a:ln w="76200">
            <a:solidFill>
              <a:srgbClr val="9CD1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fontAlgn="base" hangingPunct="0">
              <a:spcBef>
                <a:spcPct val="50000"/>
              </a:spcBef>
              <a:spcAft>
                <a:spcPct val="0"/>
              </a:spcAft>
              <a:buFont typeface="Symbol" panose="05050102010706020507" pitchFamily="18" charset="2"/>
              <a:buChar char="·"/>
            </a:pPr>
            <a:endParaRPr lang="en-US" sz="1600">
              <a:solidFill>
                <a:srgbClr val="000000"/>
              </a:solidFill>
              <a:latin typeface="Arial" panose="020B0604020202020204" pitchFamily="34" charset="0"/>
            </a:endParaRPr>
          </a:p>
        </p:txBody>
      </p:sp>
      <p:sp>
        <p:nvSpPr>
          <p:cNvPr id="2" name="Title 1"/>
          <p:cNvSpPr>
            <a:spLocks noGrp="1"/>
          </p:cNvSpPr>
          <p:nvPr>
            <p:ph type="ctrTitle"/>
          </p:nvPr>
        </p:nvSpPr>
        <p:spPr/>
        <p:txBody>
          <a:bodyPr>
            <a:normAutofit/>
          </a:bodyPr>
          <a:lstStyle/>
          <a:p>
            <a:pPr marL="0" marR="0">
              <a:spcBef>
                <a:spcPts val="0"/>
              </a:spcBef>
              <a:spcAft>
                <a:spcPts val="0"/>
              </a:spcAft>
            </a:pPr>
            <a:r>
              <a:rPr lang="en-US" b="1" dirty="0">
                <a:effectLst/>
                <a:latin typeface="Calibri" panose="020F0502020204030204" pitchFamily="34" charset="0"/>
                <a:ea typeface="Calibri" panose="020F0502020204030204" pitchFamily="34" charset="0"/>
              </a:rPr>
              <a:t>Three Popular DevOps </a:t>
            </a:r>
            <a:br>
              <a:rPr lang="en-US" b="1" dirty="0">
                <a:effectLst/>
                <a:latin typeface="Calibri" panose="020F0502020204030204" pitchFamily="34" charset="0"/>
                <a:ea typeface="Calibri" panose="020F0502020204030204" pitchFamily="34" charset="0"/>
              </a:rPr>
            </a:br>
            <a:r>
              <a:rPr lang="en-US" b="1" dirty="0">
                <a:effectLst/>
                <a:latin typeface="Calibri" panose="020F0502020204030204" pitchFamily="34" charset="0"/>
                <a:ea typeface="Calibri" panose="020F0502020204030204" pitchFamily="34" charset="0"/>
              </a:rPr>
              <a:t>Anti-Patterns</a:t>
            </a:r>
          </a:p>
        </p:txBody>
      </p:sp>
      <p:sp>
        <p:nvSpPr>
          <p:cNvPr id="3" name="Subtitle 2"/>
          <p:cNvSpPr>
            <a:spLocks noGrp="1"/>
          </p:cNvSpPr>
          <p:nvPr>
            <p:ph type="subTitle" idx="1"/>
          </p:nvPr>
        </p:nvSpPr>
        <p:spPr>
          <a:xfrm>
            <a:off x="1524000" y="4031226"/>
            <a:ext cx="9144000" cy="1226574"/>
          </a:xfrm>
        </p:spPr>
        <p:txBody>
          <a:bodyPr/>
          <a:lstStyle/>
          <a:p>
            <a:r>
              <a:rPr lang="en-US" dirty="0"/>
              <a:t>Colin Wynd – Sept 2020</a:t>
            </a:r>
          </a:p>
        </p:txBody>
      </p:sp>
      <p:sp>
        <p:nvSpPr>
          <p:cNvPr id="6" name="Slide Number Placeholder 5"/>
          <p:cNvSpPr>
            <a:spLocks noGrp="1"/>
          </p:cNvSpPr>
          <p:nvPr>
            <p:ph type="sldNum" sz="quarter" idx="12"/>
          </p:nvPr>
        </p:nvSpPr>
        <p:spPr/>
        <p:txBody>
          <a:bodyPr/>
          <a:lstStyle/>
          <a:p>
            <a:fld id="{C9889AC1-42D9-47B9-95BE-EE6B93E2A22B}" type="slidenum">
              <a:rPr lang="en-US" smtClean="0"/>
              <a:t>1</a:t>
            </a:fld>
            <a:endParaRPr lang="en-US"/>
          </a:p>
        </p:txBody>
      </p:sp>
    </p:spTree>
    <p:extLst>
      <p:ext uri="{BB962C8B-B14F-4D97-AF65-F5344CB8AC3E}">
        <p14:creationId xmlns:p14="http://schemas.microsoft.com/office/powerpoint/2010/main" val="2942440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11CB33-15B3-4E39-90DA-4A12B65C4CB1}"/>
              </a:ext>
            </a:extLst>
          </p:cNvPr>
          <p:cNvSpPr txBox="1"/>
          <p:nvPr/>
        </p:nvSpPr>
        <p:spPr>
          <a:xfrm>
            <a:off x="1138335" y="1516364"/>
            <a:ext cx="8360228" cy="3795270"/>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arenBoth"/>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development team hasn’t worked work with Operations and Information Security in a seamless fashion. All of the automation stops at the Development or Quality Control environment. To push the application to a UAT or Production environment, it’s a manual or at best semi-automated environment. </a:t>
            </a:r>
          </a:p>
          <a:p>
            <a:pPr marL="342900" marR="0" lvl="0" indent="-342900">
              <a:lnSpc>
                <a:spcPct val="107000"/>
              </a:lnSpc>
              <a:spcBef>
                <a:spcPts val="0"/>
              </a:spcBef>
              <a:spcAft>
                <a:spcPts val="0"/>
              </a:spcAft>
              <a:buFont typeface="+mj-lt"/>
              <a:buAutoNum type="arabicParenBoth"/>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arenBoth"/>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isn’t a clear path to production because the teams are not integrated well. The various tasks that must be completed before you can go to production such as Pen Tests, or Security Scans, Change Tickets, or business approval are not integrated into the CI/CD process. These “out of band” processes, are manual or have been outsourced to another vendor and they haven’t been integrated into a continuing, integrated process. </a:t>
            </a:r>
          </a:p>
          <a:p>
            <a:pPr marL="342900" marR="0" indent="-342900">
              <a:lnSpc>
                <a:spcPct val="107000"/>
              </a:lnSpc>
              <a:spcBef>
                <a:spcPts val="200"/>
              </a:spcBef>
              <a:spcAft>
                <a:spcPts val="0"/>
              </a:spcAft>
              <a:buFont typeface="Arial" panose="020B0604020202020204" pitchFamily="34" charset="0"/>
              <a:buChar char="•"/>
            </a:pPr>
            <a:endParaRPr lang="en-US" sz="20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FFA10A1-BFC1-4245-A552-2A47BC2BEDDC}"/>
              </a:ext>
            </a:extLst>
          </p:cNvPr>
          <p:cNvSpPr txBox="1"/>
          <p:nvPr/>
        </p:nvSpPr>
        <p:spPr>
          <a:xfrm>
            <a:off x="1138335" y="242596"/>
            <a:ext cx="8769645" cy="532903"/>
          </a:xfrm>
          <a:prstGeom prst="rect">
            <a:avLst/>
          </a:prstGeom>
          <a:noFill/>
        </p:spPr>
        <p:txBody>
          <a:bodyPr wrap="none" rtlCol="0">
            <a:spAutoFit/>
          </a:bodyPr>
          <a:lstStyle/>
          <a:p>
            <a:pPr marL="0" marR="0">
              <a:lnSpc>
                <a:spcPct val="107000"/>
              </a:lnSpc>
              <a:spcBef>
                <a:spcPts val="200"/>
              </a:spcBef>
              <a:spcAft>
                <a:spcPts val="0"/>
              </a:spcAft>
            </a:pPr>
            <a:r>
              <a:rPr lang="en-US" sz="2800" b="1" dirty="0">
                <a:effectLst/>
                <a:ea typeface="Times New Roman" panose="02020603050405020304" pitchFamily="18" charset="0"/>
                <a:cs typeface="Times New Roman" panose="02020603050405020304" pitchFamily="18" charset="0"/>
              </a:rPr>
              <a:t>You’re not doing DevOps if you’re not going to production</a:t>
            </a:r>
          </a:p>
        </p:txBody>
      </p:sp>
      <p:sp>
        <p:nvSpPr>
          <p:cNvPr id="6" name="TextBox 5">
            <a:extLst>
              <a:ext uri="{FF2B5EF4-FFF2-40B4-BE49-F238E27FC236}">
                <a16:creationId xmlns:a16="http://schemas.microsoft.com/office/drawing/2014/main" id="{26DF5A8B-5A03-42FA-B20B-A81824E38C97}"/>
              </a:ext>
            </a:extLst>
          </p:cNvPr>
          <p:cNvSpPr txBox="1"/>
          <p:nvPr/>
        </p:nvSpPr>
        <p:spPr>
          <a:xfrm>
            <a:off x="587829" y="5722435"/>
            <a:ext cx="10300996" cy="375552"/>
          </a:xfrm>
          <a:prstGeom prst="rect">
            <a:avLst/>
          </a:prstGeom>
          <a:solidFill>
            <a:srgbClr val="FFFF99"/>
          </a:solidFill>
          <a:ln>
            <a:solidFill>
              <a:schemeClr val="tx1">
                <a:lumMod val="95000"/>
                <a:lumOff val="5000"/>
              </a:schemeClr>
            </a:solidFill>
          </a:ln>
        </p:spPr>
        <p:txBody>
          <a:bodyPr wrap="square">
            <a:spAutoFit/>
          </a:bodyPr>
          <a:lstStyle>
            <a:defPPr>
              <a:defRPr lang="en-US"/>
            </a:defPPr>
            <a:lvl1pPr marR="0" algn="ctr">
              <a:lnSpc>
                <a:spcPct val="107000"/>
              </a:lnSpc>
              <a:spcBef>
                <a:spcPts val="0"/>
              </a:spcBef>
              <a:spcAft>
                <a:spcPts val="800"/>
              </a:spcAft>
              <a:defRPr i="1">
                <a:effectLst/>
                <a:latin typeface="Calibri" panose="020F0502020204030204" pitchFamily="34" charset="0"/>
                <a:ea typeface="Calibri" panose="020F0502020204030204" pitchFamily="34" charset="0"/>
                <a:cs typeface="Times New Roman" panose="02020603050405020304" pitchFamily="18" charset="0"/>
              </a:defRPr>
            </a:lvl1p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Implementing CI/CD without going into production is a key indicator that you are not “doing” DevOps.</a:t>
            </a:r>
          </a:p>
        </p:txBody>
      </p:sp>
      <p:sp>
        <p:nvSpPr>
          <p:cNvPr id="2" name="TextBox 1">
            <a:extLst>
              <a:ext uri="{FF2B5EF4-FFF2-40B4-BE49-F238E27FC236}">
                <a16:creationId xmlns:a16="http://schemas.microsoft.com/office/drawing/2014/main" id="{50ED0DD7-065C-49F0-BFB0-8A7B7F5D8B82}"/>
              </a:ext>
            </a:extLst>
          </p:cNvPr>
          <p:cNvSpPr txBox="1"/>
          <p:nvPr/>
        </p:nvSpPr>
        <p:spPr>
          <a:xfrm>
            <a:off x="1054358" y="947789"/>
            <a:ext cx="4931799" cy="407035"/>
          </a:xfrm>
          <a:prstGeom prst="rect">
            <a:avLst/>
          </a:prstGeom>
          <a:noFill/>
        </p:spPr>
        <p:txBody>
          <a:bodyPr wrap="none" rtlCol="0">
            <a:spAutoFit/>
          </a:bodyPr>
          <a:lstStyle/>
          <a:p>
            <a:pPr marL="0" marR="0">
              <a:lnSpc>
                <a:spcPct val="107000"/>
              </a:lnSpc>
              <a:spcBef>
                <a:spcPts val="200"/>
              </a:spcBef>
              <a:spcAft>
                <a:spcPts val="0"/>
              </a:spcAft>
            </a:pPr>
            <a:r>
              <a:rPr lang="en-US" sz="2000" u="sng" dirty="0">
                <a:effectLst/>
                <a:ea typeface="Times New Roman" panose="02020603050405020304" pitchFamily="18" charset="0"/>
                <a:cs typeface="Times New Roman" panose="02020603050405020304" pitchFamily="18" charset="0"/>
              </a:rPr>
              <a:t>Some Reasons Teams Can't Get To Production</a:t>
            </a:r>
          </a:p>
        </p:txBody>
      </p:sp>
    </p:spTree>
    <p:extLst>
      <p:ext uri="{BB962C8B-B14F-4D97-AF65-F5344CB8AC3E}">
        <p14:creationId xmlns:p14="http://schemas.microsoft.com/office/powerpoint/2010/main" val="378192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09675" y="161925"/>
            <a:ext cx="1608133" cy="523220"/>
          </a:xfrm>
          <a:prstGeom prst="rect">
            <a:avLst/>
          </a:prstGeom>
          <a:noFill/>
        </p:spPr>
        <p:txBody>
          <a:bodyPr wrap="none" rtlCol="0">
            <a:spAutoFit/>
          </a:bodyPr>
          <a:lstStyle/>
          <a:p>
            <a:r>
              <a:rPr lang="en-US" sz="2800" b="1" dirty="0"/>
              <a:t>Summary</a:t>
            </a:r>
          </a:p>
        </p:txBody>
      </p:sp>
      <p:sp>
        <p:nvSpPr>
          <p:cNvPr id="4" name="TextBox 3"/>
          <p:cNvSpPr txBox="1"/>
          <p:nvPr/>
        </p:nvSpPr>
        <p:spPr>
          <a:xfrm>
            <a:off x="1209675" y="1638300"/>
            <a:ext cx="9810750" cy="4154984"/>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DevOps is an evolution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It’s not just about technology. Processes and culture are critical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Everything as code (Infrastructure-as-Code; Configuration-As-Code; Security-as-Code; Application-as-Code) is key to automation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Ensure that you have the fundamentals (i.e. Agile, CI/CD, Monitoring) in place before advancing further</a:t>
            </a:r>
          </a:p>
          <a:p>
            <a:pPr marL="285750" indent="-285750">
              <a:buFont typeface="Arial" panose="020B0604020202020204" pitchFamily="34" charset="0"/>
              <a:buChar char="•"/>
            </a:pPr>
            <a:endParaRPr lang="en-US" sz="2400" dirty="0"/>
          </a:p>
        </p:txBody>
      </p:sp>
      <p:sp>
        <p:nvSpPr>
          <p:cNvPr id="5" name="Rectangle 4"/>
          <p:cNvSpPr/>
          <p:nvPr/>
        </p:nvSpPr>
        <p:spPr bwMode="auto">
          <a:xfrm>
            <a:off x="3876675" y="1762125"/>
            <a:ext cx="914400" cy="9144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9400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314325"/>
            <a:ext cx="1072730" cy="369332"/>
          </a:xfrm>
          <a:prstGeom prst="rect">
            <a:avLst/>
          </a:prstGeom>
          <a:noFill/>
        </p:spPr>
        <p:txBody>
          <a:bodyPr wrap="none" rtlCol="0">
            <a:spAutoFit/>
          </a:bodyPr>
          <a:lstStyle/>
          <a:p>
            <a:r>
              <a:rPr lang="en-US" dirty="0"/>
              <a:t>Appendix</a:t>
            </a:r>
          </a:p>
        </p:txBody>
      </p:sp>
    </p:spTree>
    <p:extLst>
      <p:ext uri="{BB962C8B-B14F-4D97-AF65-F5344CB8AC3E}">
        <p14:creationId xmlns:p14="http://schemas.microsoft.com/office/powerpoint/2010/main" val="3443288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75551" y="214012"/>
            <a:ext cx="7631961" cy="523220"/>
          </a:xfrm>
          <a:prstGeom prst="rect">
            <a:avLst/>
          </a:prstGeom>
          <a:noFill/>
        </p:spPr>
        <p:txBody>
          <a:bodyPr wrap="none" rtlCol="0">
            <a:spAutoFit/>
          </a:bodyPr>
          <a:lstStyle/>
          <a:p>
            <a:r>
              <a:rPr lang="en-US" sz="2800" b="1" dirty="0"/>
              <a:t>Four Concepts for Building in Quality with DevOps</a:t>
            </a:r>
          </a:p>
        </p:txBody>
      </p:sp>
      <p:sp>
        <p:nvSpPr>
          <p:cNvPr id="4" name="TextBox 3"/>
          <p:cNvSpPr txBox="1"/>
          <p:nvPr/>
        </p:nvSpPr>
        <p:spPr>
          <a:xfrm>
            <a:off x="1276350" y="1106829"/>
            <a:ext cx="10327302" cy="5324535"/>
          </a:xfrm>
          <a:prstGeom prst="rect">
            <a:avLst/>
          </a:prstGeom>
          <a:noFill/>
        </p:spPr>
        <p:txBody>
          <a:bodyPr wrap="square" rtlCol="0">
            <a:spAutoFit/>
          </a:bodyPr>
          <a:lstStyle/>
          <a:p>
            <a:r>
              <a:rPr lang="en-US" sz="2000" b="1" u="sng" dirty="0"/>
              <a:t>Key Principle #1 – High Quality</a:t>
            </a:r>
          </a:p>
          <a:p>
            <a:pPr marL="285750" indent="-285750">
              <a:buFont typeface="Arial" panose="020B0604020202020204" pitchFamily="34" charset="0"/>
              <a:buChar char="•"/>
            </a:pPr>
            <a:r>
              <a:rPr lang="en-US" sz="2000" dirty="0"/>
              <a:t>Attention to detail across all solutions/applications/libraries ensure appropriate rigor is applied to assets that will be leveraged hundreds of times and build confidence in our products with our customers</a:t>
            </a:r>
          </a:p>
          <a:p>
            <a:pPr marL="285750" indent="-285750">
              <a:buFont typeface="Arial" panose="020B0604020202020204" pitchFamily="34" charset="0"/>
              <a:buChar char="•"/>
            </a:pPr>
            <a:endParaRPr lang="en-US" sz="2000" dirty="0"/>
          </a:p>
          <a:p>
            <a:r>
              <a:rPr lang="en-US" sz="2000" b="1" u="sng" dirty="0"/>
              <a:t>Key Principle #2 – Full Transparency</a:t>
            </a:r>
          </a:p>
          <a:p>
            <a:pPr marL="285750" indent="-285750">
              <a:buFont typeface="Arial" panose="020B0604020202020204" pitchFamily="34" charset="0"/>
              <a:buChar char="•"/>
            </a:pPr>
            <a:r>
              <a:rPr lang="en-US" sz="2000" dirty="0"/>
              <a:t>Everything we do must be visible to our customers, all code tests, quality/security reports, bug/enhancement tickets</a:t>
            </a:r>
          </a:p>
          <a:p>
            <a:pPr marL="285750" indent="-285750">
              <a:buFont typeface="Arial" panose="020B0604020202020204" pitchFamily="34" charset="0"/>
              <a:buChar char="•"/>
            </a:pPr>
            <a:endParaRPr lang="en-US" sz="2000" dirty="0"/>
          </a:p>
          <a:p>
            <a:r>
              <a:rPr lang="en-US" sz="2000" b="1" u="sng" dirty="0"/>
              <a:t>Key Principle #3– Self Service First</a:t>
            </a:r>
          </a:p>
          <a:p>
            <a:pPr marL="285750" indent="-285750">
              <a:buFont typeface="Arial" panose="020B0604020202020204" pitchFamily="34" charset="0"/>
              <a:buChar char="•"/>
            </a:pPr>
            <a:r>
              <a:rPr lang="en-US" sz="2000" dirty="0"/>
              <a:t>Customers must be able to access and leverage a application/library/service without direct interaction with the team</a:t>
            </a:r>
          </a:p>
          <a:p>
            <a:pPr marL="285750" indent="-285750">
              <a:buFont typeface="Arial" panose="020B0604020202020204" pitchFamily="34" charset="0"/>
              <a:buChar char="•"/>
            </a:pPr>
            <a:endParaRPr lang="en-US" sz="2000" dirty="0"/>
          </a:p>
          <a:p>
            <a:r>
              <a:rPr lang="en-US" sz="2000" b="1" u="sng" dirty="0"/>
              <a:t>Key Principle #4 – Focus a culture of reuse</a:t>
            </a:r>
          </a:p>
          <a:p>
            <a:pPr marL="285750" indent="-285750">
              <a:buFont typeface="Arial" panose="020B0604020202020204" pitchFamily="34" charset="0"/>
              <a:buChar char="•"/>
            </a:pPr>
            <a:r>
              <a:rPr lang="en-US" sz="2000" dirty="0"/>
              <a:t>Lead by example to build a trust relationship with our customers ensuring they successful through consulting, training and support</a:t>
            </a:r>
          </a:p>
          <a:p>
            <a:endParaRPr lang="en-US" sz="2000" dirty="0"/>
          </a:p>
        </p:txBody>
      </p:sp>
    </p:spTree>
    <p:extLst>
      <p:ext uri="{BB962C8B-B14F-4D97-AF65-F5344CB8AC3E}">
        <p14:creationId xmlns:p14="http://schemas.microsoft.com/office/powerpoint/2010/main" val="3556002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77042" y="1069138"/>
            <a:ext cx="6923177" cy="4708981"/>
          </a:xfrm>
          <a:prstGeom prst="rect">
            <a:avLst/>
          </a:prstGeom>
          <a:noFill/>
        </p:spPr>
        <p:txBody>
          <a:bodyPr wrap="none" rtlCol="0">
            <a:spAutoFit/>
          </a:bodyPr>
          <a:lstStyle/>
          <a:p>
            <a:r>
              <a:rPr lang="en-US" sz="2000" b="1" u="sng" dirty="0"/>
              <a:t>Continue to add Business Value by:</a:t>
            </a:r>
          </a:p>
          <a:p>
            <a:pPr marL="285750" indent="-285750">
              <a:buFont typeface="Arial" panose="020B0604020202020204" pitchFamily="34" charset="0"/>
              <a:buChar char="•"/>
            </a:pPr>
            <a:r>
              <a:rPr lang="en-US" sz="2000" dirty="0"/>
              <a:t>Getting IT and Business working in closer partnership</a:t>
            </a:r>
          </a:p>
          <a:p>
            <a:pPr marL="285750" indent="-285750">
              <a:buFont typeface="Arial" panose="020B0604020202020204" pitchFamily="34" charset="0"/>
              <a:buChar char="•"/>
            </a:pPr>
            <a:r>
              <a:rPr lang="en-US" sz="2000" dirty="0"/>
              <a:t>Increase the cadence of business value creation</a:t>
            </a:r>
          </a:p>
          <a:p>
            <a:endParaRPr lang="en-US" sz="2000" dirty="0"/>
          </a:p>
          <a:p>
            <a:endParaRPr lang="en-US" sz="2000" dirty="0"/>
          </a:p>
          <a:p>
            <a:r>
              <a:rPr lang="en-US" sz="2000" b="1" u="sng" dirty="0"/>
              <a:t>Transformation:</a:t>
            </a:r>
          </a:p>
          <a:p>
            <a:pPr marL="285750" indent="-285750">
              <a:buFont typeface="Arial" panose="020B0604020202020204" pitchFamily="34" charset="0"/>
              <a:buChar char="•"/>
            </a:pPr>
            <a:r>
              <a:rPr lang="en-US" sz="2000" dirty="0"/>
              <a:t>“Product” over “Project &amp; Maintenance”</a:t>
            </a:r>
          </a:p>
          <a:p>
            <a:pPr marL="285750" indent="-285750">
              <a:buFont typeface="Arial" panose="020B0604020202020204" pitchFamily="34" charset="0"/>
              <a:buChar char="•"/>
            </a:pPr>
            <a:r>
              <a:rPr lang="en-US" sz="2000" dirty="0"/>
              <a:t>“DevOps” over “Separate Teams with established boundaries”</a:t>
            </a:r>
          </a:p>
          <a:p>
            <a:pPr marL="285750" indent="-285750">
              <a:buFont typeface="Arial" panose="020B0604020202020204" pitchFamily="34" charset="0"/>
              <a:buChar char="•"/>
            </a:pPr>
            <a:r>
              <a:rPr lang="en-US" sz="2000" dirty="0"/>
              <a:t>New stack development over “Classic Architecture”</a:t>
            </a:r>
          </a:p>
          <a:p>
            <a:endParaRPr lang="en-US" sz="2000" dirty="0"/>
          </a:p>
          <a:p>
            <a:endParaRPr lang="en-US" sz="2000" dirty="0"/>
          </a:p>
          <a:p>
            <a:r>
              <a:rPr lang="en-US" sz="2000" b="1" u="sng" dirty="0"/>
              <a:t>This will drive:</a:t>
            </a:r>
          </a:p>
          <a:p>
            <a:pPr marL="285750" indent="-285750">
              <a:buFont typeface="Arial" panose="020B0604020202020204" pitchFamily="34" charset="0"/>
              <a:buChar char="•"/>
            </a:pPr>
            <a:r>
              <a:rPr lang="en-US" sz="2000" dirty="0"/>
              <a:t>Increased cadence</a:t>
            </a:r>
          </a:p>
          <a:p>
            <a:pPr marL="285750" indent="-285750">
              <a:buFont typeface="Arial" panose="020B0604020202020204" pitchFamily="34" charset="0"/>
              <a:buChar char="•"/>
            </a:pPr>
            <a:r>
              <a:rPr lang="en-US" sz="2000" dirty="0"/>
              <a:t>Reduction in risk (tech debt; vulnerabilities; ability to react)</a:t>
            </a:r>
          </a:p>
          <a:p>
            <a:pPr marL="285750" indent="-285750">
              <a:buFont typeface="Arial" panose="020B0604020202020204" pitchFamily="34" charset="0"/>
              <a:buChar char="•"/>
            </a:pPr>
            <a:r>
              <a:rPr lang="en-US" sz="2000" dirty="0"/>
              <a:t>Increased Employee satisfaction (in business &amp; technology)</a:t>
            </a:r>
          </a:p>
        </p:txBody>
      </p:sp>
      <p:sp>
        <p:nvSpPr>
          <p:cNvPr id="4" name="TextBox 3"/>
          <p:cNvSpPr txBox="1"/>
          <p:nvPr/>
        </p:nvSpPr>
        <p:spPr>
          <a:xfrm>
            <a:off x="1177042" y="219164"/>
            <a:ext cx="6031395" cy="523220"/>
          </a:xfrm>
          <a:prstGeom prst="rect">
            <a:avLst/>
          </a:prstGeom>
          <a:noFill/>
        </p:spPr>
        <p:txBody>
          <a:bodyPr wrap="none" rtlCol="0">
            <a:spAutoFit/>
          </a:bodyPr>
          <a:lstStyle/>
          <a:p>
            <a:r>
              <a:rPr lang="en-US" sz="2800" b="1" dirty="0"/>
              <a:t>Forces Driving Organizations to DevOps</a:t>
            </a:r>
          </a:p>
        </p:txBody>
      </p:sp>
    </p:spTree>
    <p:extLst>
      <p:ext uri="{BB962C8B-B14F-4D97-AF65-F5344CB8AC3E}">
        <p14:creationId xmlns:p14="http://schemas.microsoft.com/office/powerpoint/2010/main" val="368391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8725" y="209550"/>
            <a:ext cx="5688417" cy="523220"/>
          </a:xfrm>
          <a:prstGeom prst="rect">
            <a:avLst/>
          </a:prstGeom>
          <a:noFill/>
        </p:spPr>
        <p:txBody>
          <a:bodyPr wrap="none" rtlCol="0">
            <a:spAutoFit/>
          </a:bodyPr>
          <a:lstStyle/>
          <a:p>
            <a:r>
              <a:rPr lang="en-US" sz="2800" b="1" dirty="0"/>
              <a:t>Three Example Use Cases for DevOps</a:t>
            </a:r>
          </a:p>
        </p:txBody>
      </p:sp>
      <p:sp>
        <p:nvSpPr>
          <p:cNvPr id="3" name="TextBox 2"/>
          <p:cNvSpPr txBox="1"/>
          <p:nvPr/>
        </p:nvSpPr>
        <p:spPr>
          <a:xfrm>
            <a:off x="895350" y="1581150"/>
            <a:ext cx="8269893" cy="4247317"/>
          </a:xfrm>
          <a:prstGeom prst="rect">
            <a:avLst/>
          </a:prstGeom>
          <a:noFill/>
        </p:spPr>
        <p:txBody>
          <a:bodyPr wrap="none" rtlCol="0">
            <a:spAutoFit/>
          </a:bodyPr>
          <a:lstStyle/>
          <a:p>
            <a:pPr marL="285750" indent="-285750">
              <a:buFont typeface="Arial" panose="020B0604020202020204" pitchFamily="34" charset="0"/>
              <a:buChar char="•"/>
            </a:pPr>
            <a:r>
              <a:rPr lang="en-US" b="1" dirty="0"/>
              <a:t>OSS Compliance – How fast  can you address a Zero Day Vulnerability?</a:t>
            </a:r>
          </a:p>
          <a:p>
            <a:pPr marL="742950" lvl="1" indent="-285750">
              <a:buFont typeface="Arial" panose="020B0604020202020204" pitchFamily="34" charset="0"/>
              <a:buChar char="•"/>
            </a:pPr>
            <a:r>
              <a:rPr lang="en-US" dirty="0"/>
              <a:t>March 7, 2017, Apache Struts announced a vulnerability &amp; Equifax didn’t react</a:t>
            </a:r>
          </a:p>
          <a:p>
            <a:pPr marL="742950" lvl="1" indent="-285750">
              <a:buFont typeface="Arial" panose="020B0604020202020204" pitchFamily="34" charset="0"/>
              <a:buChar char="•"/>
            </a:pPr>
            <a:r>
              <a:rPr lang="en-US" dirty="0"/>
              <a:t>OPM discovered in 2014 that they had been hack for over 1 year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Regulatory change</a:t>
            </a:r>
          </a:p>
          <a:p>
            <a:pPr marL="742950" lvl="1" indent="-285750">
              <a:buFont typeface="Arial" panose="020B0604020202020204" pitchFamily="34" charset="0"/>
              <a:buChar char="•"/>
            </a:pPr>
            <a:r>
              <a:rPr lang="en-US" dirty="0"/>
              <a:t>Mandated changes to systems by Federal Reserve Board of Governors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External Force (</a:t>
            </a:r>
            <a:r>
              <a:rPr lang="en-US" b="1" dirty="0" err="1"/>
              <a:t>ie</a:t>
            </a:r>
            <a:r>
              <a:rPr lang="en-US" b="1" dirty="0"/>
              <a:t> COVID) causing sudden shift in business model</a:t>
            </a:r>
          </a:p>
          <a:p>
            <a:pPr marL="742950" lvl="1" indent="-285750">
              <a:buFont typeface="Arial" panose="020B0604020202020204" pitchFamily="34" charset="0"/>
              <a:buChar char="•"/>
            </a:pPr>
            <a:r>
              <a:rPr lang="en-US" dirty="0" err="1"/>
              <a:t>Wix</a:t>
            </a:r>
            <a:r>
              <a:rPr lang="en-US" dirty="0"/>
              <a:t> Launches COVID-19 Call System To Connect People Who Need Support</a:t>
            </a:r>
          </a:p>
          <a:p>
            <a:pPr marL="742950" lvl="1" indent="-285750">
              <a:buFont typeface="Arial" panose="020B0604020202020204" pitchFamily="34" charset="0"/>
              <a:buChar char="•"/>
            </a:pPr>
            <a:r>
              <a:rPr lang="en-US" dirty="0"/>
              <a:t>How quickly could you implement new feature such as curbside pickup?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833035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11045" y="206477"/>
            <a:ext cx="3367397" cy="523220"/>
          </a:xfrm>
          <a:prstGeom prst="rect">
            <a:avLst/>
          </a:prstGeom>
          <a:noFill/>
        </p:spPr>
        <p:txBody>
          <a:bodyPr wrap="none" rtlCol="0">
            <a:spAutoFit/>
          </a:bodyPr>
          <a:lstStyle/>
          <a:p>
            <a:r>
              <a:rPr lang="en-US" sz="2800" b="1" dirty="0" err="1"/>
              <a:t>ReUse</a:t>
            </a:r>
            <a:r>
              <a:rPr lang="en-US" sz="2800" b="1" dirty="0"/>
              <a:t> Drives DevOps</a:t>
            </a:r>
          </a:p>
        </p:txBody>
      </p:sp>
      <p:sp>
        <p:nvSpPr>
          <p:cNvPr id="6" name="Trapezoid 5"/>
          <p:cNvSpPr/>
          <p:nvPr/>
        </p:nvSpPr>
        <p:spPr bwMode="auto">
          <a:xfrm>
            <a:off x="586924" y="4975123"/>
            <a:ext cx="5509076" cy="1179871"/>
          </a:xfrm>
          <a:prstGeom prst="trapezoid">
            <a:avLst>
              <a:gd name="adj" fmla="val 59167"/>
            </a:avLst>
          </a:prstGeom>
          <a:solidFill>
            <a:srgbClr val="00B05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noFill/>
              </a:ln>
              <a:solidFill>
                <a:schemeClr val="tx1"/>
              </a:solidFill>
              <a:effectLst/>
              <a:latin typeface="Arial" panose="020B0604020202020204" pitchFamily="34" charset="0"/>
            </a:endParaRPr>
          </a:p>
        </p:txBody>
      </p:sp>
      <p:sp>
        <p:nvSpPr>
          <p:cNvPr id="7" name="Trapezoid 6"/>
          <p:cNvSpPr/>
          <p:nvPr/>
        </p:nvSpPr>
        <p:spPr bwMode="auto">
          <a:xfrm>
            <a:off x="1283108" y="3795252"/>
            <a:ext cx="4109884" cy="1179871"/>
          </a:xfrm>
          <a:prstGeom prst="trapezoid">
            <a:avLst>
              <a:gd name="adj" fmla="val 59167"/>
            </a:avLst>
          </a:prstGeom>
          <a:solidFill>
            <a:srgbClr val="FFC00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noFill/>
              </a:ln>
              <a:solidFill>
                <a:schemeClr val="tx1"/>
              </a:solidFill>
              <a:effectLst/>
              <a:latin typeface="Arial" panose="020B0604020202020204" pitchFamily="34" charset="0"/>
            </a:endParaRPr>
          </a:p>
        </p:txBody>
      </p:sp>
      <p:sp>
        <p:nvSpPr>
          <p:cNvPr id="8" name="Trapezoid 7"/>
          <p:cNvSpPr/>
          <p:nvPr/>
        </p:nvSpPr>
        <p:spPr bwMode="auto">
          <a:xfrm>
            <a:off x="1986280" y="2615381"/>
            <a:ext cx="2707640" cy="1179871"/>
          </a:xfrm>
          <a:prstGeom prst="trapezoid">
            <a:avLst>
              <a:gd name="adj" fmla="val 59167"/>
            </a:avLst>
          </a:prstGeom>
          <a:solidFill>
            <a:srgbClr val="7030A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noFill/>
              </a:ln>
              <a:solidFill>
                <a:schemeClr val="tx1"/>
              </a:solidFill>
              <a:effectLst/>
              <a:latin typeface="Arial" panose="020B0604020202020204" pitchFamily="34" charset="0"/>
            </a:endParaRPr>
          </a:p>
        </p:txBody>
      </p:sp>
      <p:sp>
        <p:nvSpPr>
          <p:cNvPr id="9" name="Trapezoid 8"/>
          <p:cNvSpPr/>
          <p:nvPr/>
        </p:nvSpPr>
        <p:spPr bwMode="auto">
          <a:xfrm>
            <a:off x="2682240" y="1435510"/>
            <a:ext cx="1315719" cy="1179871"/>
          </a:xfrm>
          <a:prstGeom prst="trapezoid">
            <a:avLst>
              <a:gd name="adj" fmla="val 59167"/>
            </a:avLst>
          </a:prstGeom>
          <a:solidFill>
            <a:srgbClr val="00B0F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noFill/>
              </a:ln>
              <a:solidFill>
                <a:schemeClr val="tx1"/>
              </a:solidFill>
              <a:effectLst/>
              <a:latin typeface="Arial" panose="020B0604020202020204" pitchFamily="34" charset="0"/>
            </a:endParaRPr>
          </a:p>
        </p:txBody>
      </p:sp>
      <p:sp>
        <p:nvSpPr>
          <p:cNvPr id="10" name="TextBox 9"/>
          <p:cNvSpPr txBox="1"/>
          <p:nvPr/>
        </p:nvSpPr>
        <p:spPr>
          <a:xfrm>
            <a:off x="4203198" y="1630495"/>
            <a:ext cx="4758419" cy="738664"/>
          </a:xfrm>
          <a:prstGeom prst="rect">
            <a:avLst/>
          </a:prstGeom>
          <a:noFill/>
        </p:spPr>
        <p:txBody>
          <a:bodyPr wrap="none" rtlCol="0">
            <a:spAutoFit/>
          </a:bodyPr>
          <a:lstStyle/>
          <a:p>
            <a:r>
              <a:rPr lang="en-US" sz="1400" b="1" u="sng" dirty="0"/>
              <a:t>Specific By Design</a:t>
            </a:r>
          </a:p>
          <a:p>
            <a:pPr marL="285750" indent="-285750">
              <a:buFont typeface="Arial" panose="020B0604020202020204" pitchFamily="34" charset="0"/>
              <a:buChar char="•"/>
            </a:pPr>
            <a:r>
              <a:rPr lang="en-US" sz="1400" dirty="0"/>
              <a:t>Address a specific business need and is not re-useable</a:t>
            </a:r>
          </a:p>
          <a:p>
            <a:r>
              <a:rPr lang="en-US" sz="1400" b="1" dirty="0"/>
              <a:t>Example: </a:t>
            </a:r>
            <a:r>
              <a:rPr lang="en-US" sz="1400" dirty="0"/>
              <a:t>form to collect specific information for an application</a:t>
            </a:r>
          </a:p>
        </p:txBody>
      </p:sp>
      <p:sp>
        <p:nvSpPr>
          <p:cNvPr id="11" name="TextBox 10"/>
          <p:cNvSpPr txBox="1"/>
          <p:nvPr/>
        </p:nvSpPr>
        <p:spPr>
          <a:xfrm>
            <a:off x="4789170" y="2697045"/>
            <a:ext cx="5533310" cy="738664"/>
          </a:xfrm>
          <a:prstGeom prst="rect">
            <a:avLst/>
          </a:prstGeom>
          <a:noFill/>
        </p:spPr>
        <p:txBody>
          <a:bodyPr wrap="none" rtlCol="0">
            <a:spAutoFit/>
          </a:bodyPr>
          <a:lstStyle/>
          <a:p>
            <a:r>
              <a:rPr lang="en-US" sz="1400" b="1" u="sng" dirty="0"/>
              <a:t>Address Team Specific Issues</a:t>
            </a:r>
          </a:p>
          <a:p>
            <a:pPr marL="285750" indent="-285750">
              <a:buFont typeface="Arial" panose="020B0604020202020204" pitchFamily="34" charset="0"/>
              <a:buChar char="•"/>
            </a:pPr>
            <a:r>
              <a:rPr lang="en-US" sz="1400" dirty="0"/>
              <a:t>Application where a team has a standard requirement across projects</a:t>
            </a:r>
          </a:p>
          <a:p>
            <a:r>
              <a:rPr lang="en-US" sz="1400" b="1" dirty="0"/>
              <a:t>Example: </a:t>
            </a:r>
            <a:r>
              <a:rPr lang="en-US" sz="1400" dirty="0"/>
              <a:t>All application reports require the same header and footer</a:t>
            </a:r>
          </a:p>
        </p:txBody>
      </p:sp>
      <p:sp>
        <p:nvSpPr>
          <p:cNvPr id="12" name="TextBox 11"/>
          <p:cNvSpPr txBox="1"/>
          <p:nvPr/>
        </p:nvSpPr>
        <p:spPr>
          <a:xfrm>
            <a:off x="5313045" y="3841404"/>
            <a:ext cx="6574155" cy="954107"/>
          </a:xfrm>
          <a:prstGeom prst="rect">
            <a:avLst/>
          </a:prstGeom>
          <a:noFill/>
        </p:spPr>
        <p:txBody>
          <a:bodyPr wrap="square" rtlCol="0">
            <a:spAutoFit/>
          </a:bodyPr>
          <a:lstStyle/>
          <a:p>
            <a:r>
              <a:rPr lang="en-US" sz="1400" b="1" u="sng" dirty="0"/>
              <a:t>Standard Solutions for the Enterprise</a:t>
            </a:r>
          </a:p>
          <a:p>
            <a:pPr marL="285750" indent="-285750">
              <a:buFont typeface="Arial" panose="020B0604020202020204" pitchFamily="34" charset="0"/>
              <a:buChar char="•"/>
            </a:pPr>
            <a:r>
              <a:rPr lang="en-US" sz="1400" dirty="0"/>
              <a:t>Solves problems where standard and/or generalities can be applied across the organization</a:t>
            </a:r>
          </a:p>
          <a:p>
            <a:r>
              <a:rPr lang="en-US" sz="1400" b="1" dirty="0"/>
              <a:t>Example: </a:t>
            </a:r>
            <a:r>
              <a:rPr lang="en-US" sz="1400" dirty="0"/>
              <a:t>Specific ways to authorize users for an organization</a:t>
            </a:r>
          </a:p>
        </p:txBody>
      </p:sp>
      <p:sp>
        <p:nvSpPr>
          <p:cNvPr id="13" name="TextBox 12"/>
          <p:cNvSpPr txBox="1"/>
          <p:nvPr/>
        </p:nvSpPr>
        <p:spPr>
          <a:xfrm>
            <a:off x="6294120" y="5041733"/>
            <a:ext cx="6574155" cy="954107"/>
          </a:xfrm>
          <a:prstGeom prst="rect">
            <a:avLst/>
          </a:prstGeom>
          <a:noFill/>
        </p:spPr>
        <p:txBody>
          <a:bodyPr wrap="square" rtlCol="0">
            <a:spAutoFit/>
          </a:bodyPr>
          <a:lstStyle/>
          <a:p>
            <a:r>
              <a:rPr lang="en-US" sz="1400" b="1" u="sng" dirty="0"/>
              <a:t>Solves Very Broad Problems</a:t>
            </a:r>
          </a:p>
          <a:p>
            <a:pPr marL="285750" indent="-285750">
              <a:buFont typeface="Arial" panose="020B0604020202020204" pitchFamily="34" charset="0"/>
              <a:buChar char="•"/>
            </a:pPr>
            <a:r>
              <a:rPr lang="en-US" sz="1400" dirty="0"/>
              <a:t>Not written by organization</a:t>
            </a:r>
          </a:p>
          <a:p>
            <a:pPr marL="285750" indent="-285750">
              <a:buFont typeface="Arial" panose="020B0604020202020204" pitchFamily="34" charset="0"/>
              <a:buChar char="•"/>
            </a:pPr>
            <a:r>
              <a:rPr lang="en-US" sz="1400" dirty="0"/>
              <a:t>Subject to Open Source Policy</a:t>
            </a:r>
          </a:p>
          <a:p>
            <a:r>
              <a:rPr lang="en-US" sz="1400" b="1" dirty="0"/>
              <a:t>Example: </a:t>
            </a:r>
            <a:r>
              <a:rPr lang="en-US" sz="1400" dirty="0"/>
              <a:t>Handling HTTP Requests and Responses</a:t>
            </a:r>
          </a:p>
        </p:txBody>
      </p:sp>
      <p:sp>
        <p:nvSpPr>
          <p:cNvPr id="14" name="TextBox 13"/>
          <p:cNvSpPr txBox="1"/>
          <p:nvPr/>
        </p:nvSpPr>
        <p:spPr>
          <a:xfrm>
            <a:off x="2878629" y="1940800"/>
            <a:ext cx="918842" cy="584775"/>
          </a:xfrm>
          <a:prstGeom prst="rect">
            <a:avLst/>
          </a:prstGeom>
          <a:noFill/>
        </p:spPr>
        <p:txBody>
          <a:bodyPr wrap="none" rtlCol="0">
            <a:spAutoFit/>
          </a:bodyPr>
          <a:lstStyle/>
          <a:p>
            <a:pPr algn="ctr"/>
            <a:r>
              <a:rPr lang="en-US" sz="1600" b="1" dirty="0"/>
              <a:t>Business</a:t>
            </a:r>
          </a:p>
          <a:p>
            <a:pPr algn="ctr"/>
            <a:r>
              <a:rPr lang="en-US" sz="1600" b="1" dirty="0"/>
              <a:t>Logic</a:t>
            </a:r>
          </a:p>
        </p:txBody>
      </p:sp>
      <p:sp>
        <p:nvSpPr>
          <p:cNvPr id="15" name="TextBox 14"/>
          <p:cNvSpPr txBox="1"/>
          <p:nvPr/>
        </p:nvSpPr>
        <p:spPr>
          <a:xfrm>
            <a:off x="2739088" y="3060525"/>
            <a:ext cx="1198341" cy="338554"/>
          </a:xfrm>
          <a:prstGeom prst="rect">
            <a:avLst/>
          </a:prstGeom>
          <a:noFill/>
        </p:spPr>
        <p:txBody>
          <a:bodyPr wrap="none" rtlCol="0">
            <a:spAutoFit/>
          </a:bodyPr>
          <a:lstStyle/>
          <a:p>
            <a:pPr algn="ctr"/>
            <a:r>
              <a:rPr lang="en-US" sz="1600" b="1" dirty="0">
                <a:solidFill>
                  <a:schemeClr val="bg1"/>
                </a:solidFill>
              </a:rPr>
              <a:t>Local </a:t>
            </a:r>
            <a:r>
              <a:rPr lang="en-US" sz="1600" b="1" dirty="0" err="1">
                <a:solidFill>
                  <a:schemeClr val="bg1"/>
                </a:solidFill>
              </a:rPr>
              <a:t>ReUse</a:t>
            </a:r>
            <a:endParaRPr lang="en-US" sz="1600" b="1" dirty="0">
              <a:solidFill>
                <a:schemeClr val="bg1"/>
              </a:solidFill>
            </a:endParaRPr>
          </a:p>
        </p:txBody>
      </p:sp>
      <p:sp>
        <p:nvSpPr>
          <p:cNvPr id="16" name="TextBox 15"/>
          <p:cNvSpPr txBox="1"/>
          <p:nvPr/>
        </p:nvSpPr>
        <p:spPr>
          <a:xfrm>
            <a:off x="2567237" y="4215910"/>
            <a:ext cx="1635961" cy="338554"/>
          </a:xfrm>
          <a:prstGeom prst="rect">
            <a:avLst/>
          </a:prstGeom>
          <a:noFill/>
        </p:spPr>
        <p:txBody>
          <a:bodyPr wrap="none" rtlCol="0">
            <a:spAutoFit/>
          </a:bodyPr>
          <a:lstStyle/>
          <a:p>
            <a:pPr algn="ctr"/>
            <a:r>
              <a:rPr lang="en-US" sz="1600" b="1" dirty="0"/>
              <a:t>Enterprise </a:t>
            </a:r>
            <a:r>
              <a:rPr lang="en-US" sz="1600" b="1" dirty="0" err="1"/>
              <a:t>ReUse</a:t>
            </a:r>
            <a:endParaRPr lang="en-US" sz="1600" b="1" dirty="0"/>
          </a:p>
        </p:txBody>
      </p:sp>
      <p:sp>
        <p:nvSpPr>
          <p:cNvPr id="17" name="TextBox 16"/>
          <p:cNvSpPr txBox="1"/>
          <p:nvPr/>
        </p:nvSpPr>
        <p:spPr>
          <a:xfrm>
            <a:off x="2340379" y="5366180"/>
            <a:ext cx="2089675" cy="338554"/>
          </a:xfrm>
          <a:prstGeom prst="rect">
            <a:avLst/>
          </a:prstGeom>
          <a:noFill/>
        </p:spPr>
        <p:txBody>
          <a:bodyPr wrap="none" rtlCol="0">
            <a:spAutoFit/>
          </a:bodyPr>
          <a:lstStyle/>
          <a:p>
            <a:pPr algn="ctr"/>
            <a:r>
              <a:rPr lang="en-US" sz="1600" b="1" dirty="0"/>
              <a:t>Open Source Software</a:t>
            </a:r>
          </a:p>
        </p:txBody>
      </p:sp>
      <p:sp>
        <p:nvSpPr>
          <p:cNvPr id="19" name="Arc 18"/>
          <p:cNvSpPr/>
          <p:nvPr/>
        </p:nvSpPr>
        <p:spPr bwMode="auto">
          <a:xfrm rot="12727225">
            <a:off x="2019950" y="1381192"/>
            <a:ext cx="1247775" cy="2288765"/>
          </a:xfrm>
          <a:prstGeom prst="arc">
            <a:avLst>
              <a:gd name="adj1" fmla="val 16200000"/>
              <a:gd name="adj2" fmla="val 5105993"/>
            </a:avLst>
          </a:prstGeom>
          <a:noFill/>
          <a:ln w="28575" cap="flat" cmpd="sng" algn="ctr">
            <a:solidFill>
              <a:schemeClr val="tx1"/>
            </a:solidFill>
            <a:prstDash val="solid"/>
            <a:round/>
            <a:headEnd type="triangle" w="med" len="med"/>
            <a:tailEnd type="triangle" w="med" len="me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noFill/>
              </a:ln>
              <a:solidFill>
                <a:schemeClr val="tx1"/>
              </a:solidFill>
              <a:effectLst/>
              <a:latin typeface="Arial" panose="020B0604020202020204" pitchFamily="34" charset="0"/>
            </a:endParaRPr>
          </a:p>
        </p:txBody>
      </p:sp>
      <p:sp>
        <p:nvSpPr>
          <p:cNvPr id="20" name="TextBox 19"/>
          <p:cNvSpPr txBox="1"/>
          <p:nvPr/>
        </p:nvSpPr>
        <p:spPr>
          <a:xfrm rot="18021781">
            <a:off x="1722745" y="2235775"/>
            <a:ext cx="1439689" cy="338554"/>
          </a:xfrm>
          <a:prstGeom prst="rect">
            <a:avLst/>
          </a:prstGeom>
          <a:noFill/>
        </p:spPr>
        <p:txBody>
          <a:bodyPr wrap="none" rtlCol="0">
            <a:spAutoFit/>
          </a:bodyPr>
          <a:lstStyle/>
          <a:p>
            <a:pPr algn="ctr"/>
            <a:r>
              <a:rPr lang="en-US" sz="1600" b="1" dirty="0"/>
              <a:t>Business Value</a:t>
            </a:r>
          </a:p>
        </p:txBody>
      </p:sp>
    </p:spTree>
    <p:extLst>
      <p:ext uri="{BB962C8B-B14F-4D97-AF65-F5344CB8AC3E}">
        <p14:creationId xmlns:p14="http://schemas.microsoft.com/office/powerpoint/2010/main" val="2694013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02731" y="144021"/>
            <a:ext cx="7708777" cy="523220"/>
          </a:xfrm>
          <a:prstGeom prst="rect">
            <a:avLst/>
          </a:prstGeom>
          <a:noFill/>
        </p:spPr>
        <p:txBody>
          <a:bodyPr wrap="none" rtlCol="0">
            <a:spAutoFit/>
          </a:bodyPr>
          <a:lstStyle/>
          <a:p>
            <a:r>
              <a:rPr lang="en-US" sz="2800" b="1" dirty="0"/>
              <a:t>DevOps – Capabilities &amp; Their Technology Enablers</a:t>
            </a:r>
          </a:p>
        </p:txBody>
      </p:sp>
      <p:graphicFrame>
        <p:nvGraphicFramePr>
          <p:cNvPr id="9" name="Diagram 8"/>
          <p:cNvGraphicFramePr/>
          <p:nvPr>
            <p:extLst>
              <p:ext uri="{D42A27DB-BD31-4B8C-83A1-F6EECF244321}">
                <p14:modId xmlns:p14="http://schemas.microsoft.com/office/powerpoint/2010/main" val="3378327191"/>
              </p:ext>
            </p:extLst>
          </p:nvPr>
        </p:nvGraphicFramePr>
        <p:xfrm>
          <a:off x="1645656" y="1295399"/>
          <a:ext cx="8128000" cy="4825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4773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7957" y="143424"/>
            <a:ext cx="5881162" cy="523220"/>
          </a:xfrm>
          <a:prstGeom prst="rect">
            <a:avLst/>
          </a:prstGeom>
          <a:noFill/>
        </p:spPr>
        <p:txBody>
          <a:bodyPr wrap="none" rtlCol="0">
            <a:spAutoFit/>
          </a:bodyPr>
          <a:lstStyle/>
          <a:p>
            <a:r>
              <a:rPr lang="en-US" sz="2800" b="1" dirty="0"/>
              <a:t>Implementing a Secure SDLC Playbook</a:t>
            </a:r>
          </a:p>
        </p:txBody>
      </p:sp>
      <p:sp>
        <p:nvSpPr>
          <p:cNvPr id="4" name="TextBox 3"/>
          <p:cNvSpPr txBox="1"/>
          <p:nvPr/>
        </p:nvSpPr>
        <p:spPr>
          <a:xfrm>
            <a:off x="2517471" y="2924090"/>
            <a:ext cx="2557816" cy="369332"/>
          </a:xfrm>
          <a:prstGeom prst="rect">
            <a:avLst/>
          </a:prstGeom>
          <a:noFill/>
        </p:spPr>
        <p:txBody>
          <a:bodyPr wrap="none" rtlCol="0">
            <a:spAutoFit/>
          </a:bodyPr>
          <a:lstStyle/>
          <a:p>
            <a:r>
              <a:rPr lang="en-US" dirty="0"/>
              <a:t>Issue Review &amp; Workflow</a:t>
            </a:r>
          </a:p>
        </p:txBody>
      </p:sp>
      <p:sp>
        <p:nvSpPr>
          <p:cNvPr id="5" name="TextBox 4"/>
          <p:cNvSpPr txBox="1"/>
          <p:nvPr/>
        </p:nvSpPr>
        <p:spPr>
          <a:xfrm>
            <a:off x="6945630" y="2920399"/>
            <a:ext cx="2471126" cy="369332"/>
          </a:xfrm>
          <a:prstGeom prst="rect">
            <a:avLst/>
          </a:prstGeom>
          <a:noFill/>
        </p:spPr>
        <p:txBody>
          <a:bodyPr wrap="none" rtlCol="0">
            <a:spAutoFit/>
          </a:bodyPr>
          <a:lstStyle/>
          <a:p>
            <a:r>
              <a:rPr lang="en-US" dirty="0"/>
              <a:t>Agile Project Checkpoint</a:t>
            </a:r>
          </a:p>
        </p:txBody>
      </p:sp>
      <p:sp>
        <p:nvSpPr>
          <p:cNvPr id="6" name="TextBox 5"/>
          <p:cNvSpPr txBox="1"/>
          <p:nvPr/>
        </p:nvSpPr>
        <p:spPr>
          <a:xfrm>
            <a:off x="1592139" y="5653798"/>
            <a:ext cx="2128916" cy="369332"/>
          </a:xfrm>
          <a:prstGeom prst="rect">
            <a:avLst/>
          </a:prstGeom>
          <a:noFill/>
        </p:spPr>
        <p:txBody>
          <a:bodyPr wrap="none" rtlCol="0">
            <a:spAutoFit/>
          </a:bodyPr>
          <a:lstStyle/>
          <a:p>
            <a:r>
              <a:rPr lang="en-US" dirty="0"/>
              <a:t>Detailed Instructions</a:t>
            </a:r>
          </a:p>
        </p:txBody>
      </p:sp>
      <p:sp>
        <p:nvSpPr>
          <p:cNvPr id="7" name="TextBox 6"/>
          <p:cNvSpPr txBox="1"/>
          <p:nvPr/>
        </p:nvSpPr>
        <p:spPr>
          <a:xfrm>
            <a:off x="4862801" y="5653798"/>
            <a:ext cx="2098651" cy="369332"/>
          </a:xfrm>
          <a:prstGeom prst="rect">
            <a:avLst/>
          </a:prstGeom>
          <a:noFill/>
        </p:spPr>
        <p:txBody>
          <a:bodyPr wrap="none" rtlCol="0">
            <a:spAutoFit/>
          </a:bodyPr>
          <a:lstStyle/>
          <a:p>
            <a:r>
              <a:rPr lang="en-US" dirty="0"/>
              <a:t>Standard Definitions</a:t>
            </a:r>
          </a:p>
        </p:txBody>
      </p:sp>
      <p:sp>
        <p:nvSpPr>
          <p:cNvPr id="8" name="TextBox 7"/>
          <p:cNvSpPr txBox="1"/>
          <p:nvPr/>
        </p:nvSpPr>
        <p:spPr>
          <a:xfrm>
            <a:off x="7894215" y="5653798"/>
            <a:ext cx="2876300" cy="369332"/>
          </a:xfrm>
          <a:prstGeom prst="rect">
            <a:avLst/>
          </a:prstGeom>
          <a:noFill/>
        </p:spPr>
        <p:txBody>
          <a:bodyPr wrap="none" rtlCol="0">
            <a:spAutoFit/>
          </a:bodyPr>
          <a:lstStyle/>
          <a:p>
            <a:r>
              <a:rPr lang="en-US" dirty="0"/>
              <a:t>Iterative Project Checkpoints</a:t>
            </a:r>
          </a:p>
        </p:txBody>
      </p:sp>
      <p:pic>
        <p:nvPicPr>
          <p:cNvPr id="10" name="Picture 9"/>
          <p:cNvPicPr>
            <a:picLocks/>
          </p:cNvPicPr>
          <p:nvPr/>
        </p:nvPicPr>
        <p:blipFill rotWithShape="1">
          <a:blip r:embed="rId2" cstate="email">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a:ext>
            </a:extLst>
          </a:blip>
          <a:srcRect/>
          <a:stretch/>
        </p:blipFill>
        <p:spPr>
          <a:xfrm>
            <a:off x="4997726" y="3902546"/>
            <a:ext cx="1828800" cy="1517904"/>
          </a:xfrm>
          <a:prstGeom prst="roundRect">
            <a:avLst>
              <a:gd name="adj" fmla="val 4167"/>
            </a:avLst>
          </a:prstGeom>
          <a:noFill/>
          <a:ln w="28575">
            <a:solidFill>
              <a:schemeClr val="bg1">
                <a:lumMod val="50000"/>
              </a:schemeClr>
            </a:solidFill>
            <a:round/>
            <a:headEnd/>
            <a:tailEnd/>
          </a:ln>
          <a:effectLst/>
        </p:spPr>
      </p:pic>
      <p:pic>
        <p:nvPicPr>
          <p:cNvPr id="11" name="Picture 10"/>
          <p:cNvPicPr>
            <a:picLocks/>
          </p:cNvPicPr>
          <p:nvPr/>
        </p:nvPicPr>
        <p:blipFill rotWithShape="1">
          <a:blip r:embed="rId4" cstate="email">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a:ext>
            </a:extLst>
          </a:blip>
          <a:srcRect/>
          <a:stretch/>
        </p:blipFill>
        <p:spPr>
          <a:xfrm>
            <a:off x="1742197" y="3902546"/>
            <a:ext cx="1828800" cy="1517904"/>
          </a:xfrm>
          <a:prstGeom prst="roundRect">
            <a:avLst>
              <a:gd name="adj" fmla="val 4167"/>
            </a:avLst>
          </a:prstGeom>
          <a:noFill/>
          <a:ln w="28575">
            <a:solidFill>
              <a:schemeClr val="bg1">
                <a:lumMod val="50000"/>
              </a:schemeClr>
            </a:solidFill>
            <a:round/>
            <a:headEnd/>
            <a:tailEnd/>
          </a:ln>
          <a:effectLst/>
        </p:spPr>
      </p:pic>
      <p:pic>
        <p:nvPicPr>
          <p:cNvPr id="12" name="Picture 11"/>
          <p:cNvPicPr>
            <a:picLocks noChangeAspect="1"/>
          </p:cNvPicPr>
          <p:nvPr/>
        </p:nvPicPr>
        <p:blipFill rotWithShape="1">
          <a:blip r:embed="rId6" cstate="email">
            <a:extLst>
              <a:ext uri="{BEBA8EAE-BF5A-486C-A8C5-ECC9F3942E4B}">
                <a14:imgProps xmlns:a14="http://schemas.microsoft.com/office/drawing/2010/main">
                  <a14:imgLayer r:embed="rId7">
                    <a14:imgEffect>
                      <a14:brightnessContrast bright="20000" contrast="-40000"/>
                    </a14:imgEffect>
                  </a14:imgLayer>
                </a14:imgProps>
              </a:ext>
              <a:ext uri="{28A0092B-C50C-407E-A947-70E740481C1C}">
                <a14:useLocalDpi xmlns:a14="http://schemas.microsoft.com/office/drawing/2010/main"/>
              </a:ext>
            </a:extLst>
          </a:blip>
          <a:srcRect/>
          <a:stretch/>
        </p:blipFill>
        <p:spPr>
          <a:xfrm>
            <a:off x="2790826" y="1232816"/>
            <a:ext cx="1828800" cy="1519311"/>
          </a:xfrm>
          <a:prstGeom prst="roundRect">
            <a:avLst>
              <a:gd name="adj" fmla="val 4167"/>
            </a:avLst>
          </a:prstGeom>
          <a:noFill/>
          <a:ln w="28575">
            <a:solidFill>
              <a:schemeClr val="bg1">
                <a:lumMod val="50000"/>
              </a:schemeClr>
            </a:solidFill>
            <a:round/>
            <a:headEnd/>
            <a:tailEnd/>
          </a:ln>
          <a:effectLst/>
        </p:spPr>
      </p:pic>
      <p:pic>
        <p:nvPicPr>
          <p:cNvPr id="13" name="Picture 12"/>
          <p:cNvPicPr>
            <a:picLocks/>
          </p:cNvPicPr>
          <p:nvPr/>
        </p:nvPicPr>
        <p:blipFill rotWithShape="1">
          <a:blip r:embed="rId8" cstate="email">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a:ext>
            </a:extLst>
          </a:blip>
          <a:srcRect/>
          <a:stretch/>
        </p:blipFill>
        <p:spPr>
          <a:xfrm>
            <a:off x="7357083" y="1234223"/>
            <a:ext cx="1828800" cy="1517904"/>
          </a:xfrm>
          <a:prstGeom prst="roundRect">
            <a:avLst>
              <a:gd name="adj" fmla="val 4167"/>
            </a:avLst>
          </a:prstGeom>
          <a:noFill/>
          <a:ln w="28575">
            <a:solidFill>
              <a:schemeClr val="bg1">
                <a:lumMod val="50000"/>
              </a:schemeClr>
            </a:solidFill>
            <a:round/>
            <a:headEnd/>
            <a:tailEnd/>
          </a:ln>
          <a:effectLst/>
        </p:spPr>
      </p:pic>
      <p:pic>
        <p:nvPicPr>
          <p:cNvPr id="14" name="Picture 13"/>
          <p:cNvPicPr>
            <a:picLocks/>
          </p:cNvPicPr>
          <p:nvPr/>
        </p:nvPicPr>
        <p:blipFill rotWithShape="1">
          <a:blip r:embed="rId10" cstate="email">
            <a:extLst>
              <a:ext uri="{BEBA8EAE-BF5A-486C-A8C5-ECC9F3942E4B}">
                <a14:imgProps xmlns:a14="http://schemas.microsoft.com/office/drawing/2010/main">
                  <a14:imgLayer r:embed="rId11">
                    <a14:imgEffect>
                      <a14:brightnessContrast bright="20000" contrast="-40000"/>
                    </a14:imgEffect>
                  </a14:imgLayer>
                </a14:imgProps>
              </a:ext>
              <a:ext uri="{28A0092B-C50C-407E-A947-70E740481C1C}">
                <a14:useLocalDpi xmlns:a14="http://schemas.microsoft.com/office/drawing/2010/main"/>
              </a:ext>
            </a:extLst>
          </a:blip>
          <a:srcRect/>
          <a:stretch/>
        </p:blipFill>
        <p:spPr>
          <a:xfrm>
            <a:off x="8271483" y="3902546"/>
            <a:ext cx="1828800" cy="1517904"/>
          </a:xfrm>
          <a:prstGeom prst="roundRect">
            <a:avLst>
              <a:gd name="adj" fmla="val 4167"/>
            </a:avLst>
          </a:prstGeom>
          <a:noFill/>
          <a:ln w="28575">
            <a:solidFill>
              <a:schemeClr val="bg1">
                <a:lumMod val="50000"/>
              </a:schemeClr>
            </a:solidFill>
            <a:round/>
            <a:headEnd/>
            <a:tailEnd/>
          </a:ln>
          <a:effectLst/>
        </p:spPr>
      </p:pic>
    </p:spTree>
    <p:extLst>
      <p:ext uri="{BB962C8B-B14F-4D97-AF65-F5344CB8AC3E}">
        <p14:creationId xmlns:p14="http://schemas.microsoft.com/office/powerpoint/2010/main" val="4018679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bwMode="auto">
          <a:xfrm>
            <a:off x="1504950" y="1307842"/>
            <a:ext cx="4314826" cy="5016758"/>
          </a:xfrm>
          <a:prstGeom prst="rect">
            <a:avLst/>
          </a:prstGeom>
          <a:solidFill>
            <a:schemeClr val="bg1">
              <a:lumMod val="95000"/>
            </a:schemeClr>
          </a:solidFill>
          <a:ln w="2857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algn="ctr" eaLnBrk="0" fontAlgn="base" hangingPunct="0">
              <a:spcBef>
                <a:spcPct val="50000"/>
              </a:spcBef>
              <a:spcAft>
                <a:spcPct val="0"/>
              </a:spcAft>
            </a:pPr>
            <a:endParaRPr lang="en-US" sz="1600" b="1"/>
          </a:p>
        </p:txBody>
      </p:sp>
      <p:sp>
        <p:nvSpPr>
          <p:cNvPr id="16" name="Rectangle 15"/>
          <p:cNvSpPr/>
          <p:nvPr/>
        </p:nvSpPr>
        <p:spPr bwMode="auto">
          <a:xfrm>
            <a:off x="6719888" y="1307842"/>
            <a:ext cx="4448175" cy="5016758"/>
          </a:xfrm>
          <a:prstGeom prst="rect">
            <a:avLst/>
          </a:prstGeom>
          <a:solidFill>
            <a:schemeClr val="bg1">
              <a:lumMod val="95000"/>
            </a:schemeClr>
          </a:solidFill>
          <a:ln w="28575"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R="0" algn="ctr" defTabSz="914400" rtl="0" eaLnBrk="0" fontAlgn="base" latinLnBrk="0" hangingPunct="0">
              <a:lnSpc>
                <a:spcPct val="100000"/>
              </a:lnSpc>
              <a:spcBef>
                <a:spcPct val="50000"/>
              </a:spcBef>
              <a:spcAft>
                <a:spcPct val="0"/>
              </a:spcAft>
              <a:buClrTx/>
              <a:buSzTx/>
              <a:tabLst/>
            </a:pPr>
            <a:endParaRPr lang="en-US" sz="1600" b="1" dirty="0"/>
          </a:p>
          <a:p>
            <a:pPr marR="0" algn="ctr" defTabSz="914400" rtl="0" eaLnBrk="0" fontAlgn="base" latinLnBrk="0" hangingPunct="0">
              <a:lnSpc>
                <a:spcPct val="100000"/>
              </a:lnSpc>
              <a:spcBef>
                <a:spcPct val="50000"/>
              </a:spcBef>
              <a:spcAft>
                <a:spcPct val="0"/>
              </a:spcAft>
              <a:buClrTx/>
              <a:buSzTx/>
              <a:tabLst/>
            </a:pPr>
            <a:r>
              <a:rPr lang="en-US" b="1" dirty="0"/>
              <a:t>Top 3 Benefits I have seen over past decade</a:t>
            </a:r>
          </a:p>
          <a:p>
            <a:pPr marR="0" defTabSz="914400" rtl="0" eaLnBrk="0" fontAlgn="base" latinLnBrk="0" hangingPunct="0">
              <a:lnSpc>
                <a:spcPct val="100000"/>
              </a:lnSpc>
              <a:spcBef>
                <a:spcPct val="50000"/>
              </a:spcBef>
              <a:spcAft>
                <a:spcPct val="0"/>
              </a:spcAft>
              <a:buClrTx/>
              <a:buSzTx/>
              <a:tabLst/>
            </a:pPr>
            <a:endParaRPr lang="en-US" sz="1600" dirty="0"/>
          </a:p>
          <a:p>
            <a:pPr marL="285750" marR="0" indent="-285750" defTabSz="914400" rtl="0" eaLnBrk="0" fontAlgn="base" latinLnBrk="0" hangingPunct="0">
              <a:lnSpc>
                <a:spcPct val="100000"/>
              </a:lnSpc>
              <a:spcBef>
                <a:spcPct val="50000"/>
              </a:spcBef>
              <a:spcAft>
                <a:spcPct val="0"/>
              </a:spcAft>
              <a:buClrTx/>
              <a:buSzTx/>
              <a:buFont typeface="Arial" panose="020B0604020202020204" pitchFamily="34" charset="0"/>
              <a:buChar char="•"/>
              <a:tabLst/>
            </a:pPr>
            <a:r>
              <a:rPr lang="en-US" sz="1600" dirty="0"/>
              <a:t>Improved Resource </a:t>
            </a:r>
            <a:r>
              <a:rPr lang="en-US" sz="1600" dirty="0" err="1"/>
              <a:t>Fungibility</a:t>
            </a:r>
            <a:r>
              <a:rPr lang="en-US" sz="1600" dirty="0"/>
              <a:t> (ability to easily/quickly move staff between projects)</a:t>
            </a:r>
          </a:p>
          <a:p>
            <a:pPr marL="285750" marR="0" indent="-285750" defTabSz="914400" rtl="0" eaLnBrk="0" fontAlgn="base" latinLnBrk="0" hangingPunct="0">
              <a:lnSpc>
                <a:spcPct val="100000"/>
              </a:lnSpc>
              <a:spcBef>
                <a:spcPct val="50000"/>
              </a:spcBef>
              <a:spcAft>
                <a:spcPct val="0"/>
              </a:spcAft>
              <a:buClrTx/>
              <a:buSzTx/>
              <a:buFont typeface="Arial" panose="020B0604020202020204" pitchFamily="34" charset="0"/>
              <a:buChar char="•"/>
              <a:tabLst/>
            </a:pPr>
            <a:endParaRPr lang="en-US" sz="1600" dirty="0"/>
          </a:p>
          <a:p>
            <a:pPr marL="285750" marR="0" indent="-285750" defTabSz="914400" rtl="0" eaLnBrk="0" fontAlgn="base" latinLnBrk="0" hangingPunct="0">
              <a:lnSpc>
                <a:spcPct val="100000"/>
              </a:lnSpc>
              <a:spcBef>
                <a:spcPct val="50000"/>
              </a:spcBef>
              <a:spcAft>
                <a:spcPct val="0"/>
              </a:spcAft>
              <a:buClrTx/>
              <a:buSzTx/>
              <a:buFont typeface="Arial" panose="020B0604020202020204" pitchFamily="34" charset="0"/>
              <a:buChar char="•"/>
              <a:tabLst/>
            </a:pPr>
            <a:r>
              <a:rPr lang="en-US" sz="1600" dirty="0"/>
              <a:t>Ability to patch (including Open Source Software) quickly and with minimal risk </a:t>
            </a:r>
          </a:p>
          <a:p>
            <a:pPr marL="285750" marR="0" indent="-285750" defTabSz="914400" rtl="0" eaLnBrk="0" fontAlgn="base" latinLnBrk="0" hangingPunct="0">
              <a:lnSpc>
                <a:spcPct val="100000"/>
              </a:lnSpc>
              <a:spcBef>
                <a:spcPct val="50000"/>
              </a:spcBef>
              <a:spcAft>
                <a:spcPct val="0"/>
              </a:spcAft>
              <a:buClrTx/>
              <a:buSzTx/>
              <a:buFont typeface="Arial" panose="020B0604020202020204" pitchFamily="34" charset="0"/>
              <a:buChar char="•"/>
              <a:tabLst/>
            </a:pPr>
            <a:endParaRPr lang="en-US" sz="1600" dirty="0"/>
          </a:p>
          <a:p>
            <a:pPr marL="285750" indent="-285750" eaLnBrk="0" fontAlgn="base" hangingPunct="0">
              <a:spcBef>
                <a:spcPct val="50000"/>
              </a:spcBef>
              <a:spcAft>
                <a:spcPct val="0"/>
              </a:spcAft>
              <a:buFont typeface="Arial" panose="020B0604020202020204" pitchFamily="34" charset="0"/>
              <a:buChar char="•"/>
            </a:pPr>
            <a:r>
              <a:rPr lang="en-US" sz="1600" dirty="0"/>
              <a:t>Improved Software Quality/Improved Security Results leading to fewer delays (improved consistency with dates)</a:t>
            </a:r>
          </a:p>
          <a:p>
            <a:pPr marR="0" defTabSz="914400" rtl="0" eaLnBrk="0" fontAlgn="base" latinLnBrk="0" hangingPunct="0">
              <a:lnSpc>
                <a:spcPct val="100000"/>
              </a:lnSpc>
              <a:spcBef>
                <a:spcPct val="50000"/>
              </a:spcBef>
              <a:spcAft>
                <a:spcPct val="0"/>
              </a:spcAft>
              <a:buClrTx/>
              <a:buSzTx/>
              <a:tabLst/>
            </a:pPr>
            <a:endParaRPr lang="en-US" sz="1600" dirty="0"/>
          </a:p>
          <a:p>
            <a:pPr marL="457200" marR="0" indent="0" defTabSz="914400" rtl="0" eaLnBrk="0" fontAlgn="base" latinLnBrk="0" hangingPunct="0">
              <a:lnSpc>
                <a:spcPct val="100000"/>
              </a:lnSpc>
              <a:spcBef>
                <a:spcPct val="50000"/>
              </a:spcBef>
              <a:spcAft>
                <a:spcPct val="0"/>
              </a:spcAft>
              <a:buClrTx/>
              <a:buSzTx/>
              <a:tabLst/>
            </a:pPr>
            <a:endParaRPr kumimoji="0" lang="en-US" sz="1600" b="0" i="0" u="none" strike="noStrike" cap="none" normalizeH="0" baseline="0" dirty="0">
              <a:ln>
                <a:noFill/>
              </a:ln>
              <a:solidFill>
                <a:schemeClr val="tx1"/>
              </a:solidFill>
              <a:effectLst/>
            </a:endParaRPr>
          </a:p>
          <a:p>
            <a:pPr marL="457200" marR="0" indent="0" defTabSz="914400" rtl="0" eaLnBrk="0" fontAlgn="base" latinLnBrk="0" hangingPunct="0">
              <a:lnSpc>
                <a:spcPct val="100000"/>
              </a:lnSpc>
              <a:spcBef>
                <a:spcPct val="50000"/>
              </a:spcBef>
              <a:spcAft>
                <a:spcPct val="0"/>
              </a:spcAft>
              <a:buClrTx/>
              <a:buSzTx/>
              <a:tabLst/>
            </a:pPr>
            <a:endParaRPr kumimoji="0" lang="en-US" sz="1600" b="0" i="0" u="none" strike="noStrike" cap="none" normalizeH="0" baseline="0" dirty="0">
              <a:ln>
                <a:noFill/>
              </a:ln>
              <a:solidFill>
                <a:schemeClr val="tx1"/>
              </a:solidFill>
              <a:effectLst/>
            </a:endParaRPr>
          </a:p>
        </p:txBody>
      </p:sp>
      <p:sp>
        <p:nvSpPr>
          <p:cNvPr id="19" name="Rectangle 18"/>
          <p:cNvSpPr/>
          <p:nvPr/>
        </p:nvSpPr>
        <p:spPr bwMode="auto">
          <a:xfrm>
            <a:off x="1895474" y="2447925"/>
            <a:ext cx="1866901" cy="560725"/>
          </a:xfrm>
          <a:prstGeom prst="rect">
            <a:avLst/>
          </a:prstGeom>
          <a:solidFill>
            <a:srgbClr val="92D050"/>
          </a:solidFill>
          <a:ln w="76200">
            <a:noFill/>
            <a:round/>
            <a:headEnd/>
            <a:tailEnd/>
          </a:ln>
          <a:effectLst/>
        </p:spPr>
        <p:txBody>
          <a:bodyPr wrap="square" anchor="ctr">
            <a:noAutofit/>
          </a:bodyPr>
          <a:lstStyle/>
          <a:p>
            <a:pPr eaLnBrk="0" fontAlgn="base" hangingPunct="0">
              <a:spcBef>
                <a:spcPct val="50000"/>
              </a:spcBef>
              <a:spcAft>
                <a:spcPct val="0"/>
              </a:spcAft>
            </a:pPr>
            <a:r>
              <a:rPr lang="en-US" sz="1200" b="1" dirty="0">
                <a:solidFill>
                  <a:srgbClr val="000000"/>
                </a:solidFill>
              </a:rPr>
              <a:t>Improved Quality of Software Deployments</a:t>
            </a:r>
          </a:p>
        </p:txBody>
      </p:sp>
      <p:sp>
        <p:nvSpPr>
          <p:cNvPr id="20" name="Rectangle 19"/>
          <p:cNvSpPr/>
          <p:nvPr/>
        </p:nvSpPr>
        <p:spPr bwMode="auto">
          <a:xfrm>
            <a:off x="3762375" y="2447925"/>
            <a:ext cx="1285875" cy="560725"/>
          </a:xfrm>
          <a:prstGeom prst="rect">
            <a:avLst/>
          </a:prstGeom>
          <a:solidFill>
            <a:schemeClr val="bg1">
              <a:lumMod val="65000"/>
            </a:schemeClr>
          </a:solidFill>
          <a:ln w="76200">
            <a:noFill/>
            <a:round/>
            <a:headEnd/>
            <a:tailEnd/>
          </a:ln>
          <a:effectLst/>
        </p:spPr>
        <p:txBody>
          <a:bodyPr wrap="square" anchor="ctr">
            <a:noAutofit/>
          </a:bodyPr>
          <a:lstStyle/>
          <a:p>
            <a:pPr algn="ctr" eaLnBrk="0" fontAlgn="base" hangingPunct="0">
              <a:spcBef>
                <a:spcPct val="50000"/>
              </a:spcBef>
              <a:spcAft>
                <a:spcPct val="0"/>
              </a:spcAft>
            </a:pPr>
            <a:r>
              <a:rPr lang="en-US" sz="1600" b="1" dirty="0">
                <a:solidFill>
                  <a:schemeClr val="bg1"/>
                </a:solidFill>
              </a:rPr>
              <a:t>63%</a:t>
            </a:r>
          </a:p>
        </p:txBody>
      </p:sp>
      <p:sp>
        <p:nvSpPr>
          <p:cNvPr id="21" name="Rectangle 20"/>
          <p:cNvSpPr/>
          <p:nvPr/>
        </p:nvSpPr>
        <p:spPr bwMode="auto">
          <a:xfrm>
            <a:off x="1895474" y="3105150"/>
            <a:ext cx="1866901" cy="560725"/>
          </a:xfrm>
          <a:prstGeom prst="rect">
            <a:avLst/>
          </a:prstGeom>
          <a:solidFill>
            <a:srgbClr val="92D050"/>
          </a:solidFill>
          <a:ln w="76200">
            <a:noFill/>
            <a:round/>
            <a:headEnd/>
            <a:tailEnd/>
          </a:ln>
          <a:effectLst/>
        </p:spPr>
        <p:txBody>
          <a:bodyPr wrap="square" anchor="ctr">
            <a:noAutofit/>
          </a:bodyPr>
          <a:lstStyle/>
          <a:p>
            <a:pPr eaLnBrk="0" fontAlgn="base" hangingPunct="0">
              <a:spcBef>
                <a:spcPct val="50000"/>
              </a:spcBef>
              <a:spcAft>
                <a:spcPct val="0"/>
              </a:spcAft>
            </a:pPr>
            <a:r>
              <a:rPr lang="en-US" sz="1200" b="1" dirty="0">
                <a:solidFill>
                  <a:srgbClr val="000000"/>
                </a:solidFill>
              </a:rPr>
              <a:t>More Frequent Software Releases</a:t>
            </a:r>
          </a:p>
        </p:txBody>
      </p:sp>
      <p:sp>
        <p:nvSpPr>
          <p:cNvPr id="22" name="Rectangle 21"/>
          <p:cNvSpPr/>
          <p:nvPr/>
        </p:nvSpPr>
        <p:spPr bwMode="auto">
          <a:xfrm>
            <a:off x="3762375" y="3105150"/>
            <a:ext cx="1285875" cy="560725"/>
          </a:xfrm>
          <a:prstGeom prst="rect">
            <a:avLst/>
          </a:prstGeom>
          <a:solidFill>
            <a:schemeClr val="bg1">
              <a:lumMod val="65000"/>
            </a:schemeClr>
          </a:solidFill>
          <a:ln w="76200">
            <a:noFill/>
            <a:round/>
            <a:headEnd/>
            <a:tailEnd/>
          </a:ln>
          <a:effectLst/>
        </p:spPr>
        <p:txBody>
          <a:bodyPr wrap="square" anchor="ctr">
            <a:noAutofit/>
          </a:bodyPr>
          <a:lstStyle/>
          <a:p>
            <a:pPr algn="ctr" eaLnBrk="0" fontAlgn="base" hangingPunct="0">
              <a:spcBef>
                <a:spcPct val="50000"/>
              </a:spcBef>
              <a:spcAft>
                <a:spcPct val="0"/>
              </a:spcAft>
            </a:pPr>
            <a:r>
              <a:rPr lang="en-US" sz="1600" b="1" dirty="0">
                <a:solidFill>
                  <a:schemeClr val="bg1"/>
                </a:solidFill>
              </a:rPr>
              <a:t>63%</a:t>
            </a:r>
          </a:p>
        </p:txBody>
      </p:sp>
      <p:sp>
        <p:nvSpPr>
          <p:cNvPr id="23" name="Rectangle 22"/>
          <p:cNvSpPr/>
          <p:nvPr/>
        </p:nvSpPr>
        <p:spPr bwMode="auto">
          <a:xfrm>
            <a:off x="1895474" y="3762375"/>
            <a:ext cx="1771651" cy="560725"/>
          </a:xfrm>
          <a:prstGeom prst="rect">
            <a:avLst/>
          </a:prstGeom>
          <a:solidFill>
            <a:srgbClr val="92D050"/>
          </a:solidFill>
          <a:ln w="76200">
            <a:noFill/>
            <a:round/>
            <a:headEnd/>
            <a:tailEnd/>
          </a:ln>
          <a:effectLst/>
        </p:spPr>
        <p:txBody>
          <a:bodyPr wrap="square" anchor="ctr">
            <a:noAutofit/>
          </a:bodyPr>
          <a:lstStyle/>
          <a:p>
            <a:pPr eaLnBrk="0" fontAlgn="base" hangingPunct="0">
              <a:spcBef>
                <a:spcPct val="50000"/>
              </a:spcBef>
              <a:spcAft>
                <a:spcPct val="0"/>
              </a:spcAft>
            </a:pPr>
            <a:r>
              <a:rPr lang="en-US" sz="1200" b="1" dirty="0">
                <a:solidFill>
                  <a:srgbClr val="000000"/>
                </a:solidFill>
              </a:rPr>
              <a:t>Improved Visibility Into IT Process &amp; Requirements</a:t>
            </a:r>
          </a:p>
        </p:txBody>
      </p:sp>
      <p:sp>
        <p:nvSpPr>
          <p:cNvPr id="24" name="Rectangle 23"/>
          <p:cNvSpPr/>
          <p:nvPr/>
        </p:nvSpPr>
        <p:spPr bwMode="auto">
          <a:xfrm>
            <a:off x="3667125" y="3762375"/>
            <a:ext cx="1381125" cy="560725"/>
          </a:xfrm>
          <a:prstGeom prst="rect">
            <a:avLst/>
          </a:prstGeom>
          <a:solidFill>
            <a:schemeClr val="bg1">
              <a:lumMod val="65000"/>
            </a:schemeClr>
          </a:solidFill>
          <a:ln w="76200">
            <a:noFill/>
            <a:round/>
            <a:headEnd/>
            <a:tailEnd/>
          </a:ln>
          <a:effectLst/>
        </p:spPr>
        <p:txBody>
          <a:bodyPr wrap="square" anchor="ctr">
            <a:noAutofit/>
          </a:bodyPr>
          <a:lstStyle/>
          <a:p>
            <a:pPr algn="ctr" eaLnBrk="0" fontAlgn="base" hangingPunct="0">
              <a:spcBef>
                <a:spcPct val="50000"/>
              </a:spcBef>
              <a:spcAft>
                <a:spcPct val="0"/>
              </a:spcAft>
            </a:pPr>
            <a:r>
              <a:rPr lang="en-US" sz="1600" b="1" dirty="0">
                <a:solidFill>
                  <a:schemeClr val="bg1"/>
                </a:solidFill>
              </a:rPr>
              <a:t>61%</a:t>
            </a:r>
          </a:p>
        </p:txBody>
      </p:sp>
      <p:sp>
        <p:nvSpPr>
          <p:cNvPr id="25" name="Rectangle 24"/>
          <p:cNvSpPr/>
          <p:nvPr/>
        </p:nvSpPr>
        <p:spPr bwMode="auto">
          <a:xfrm>
            <a:off x="1895474" y="4419600"/>
            <a:ext cx="1676401" cy="560725"/>
          </a:xfrm>
          <a:prstGeom prst="rect">
            <a:avLst/>
          </a:prstGeom>
          <a:solidFill>
            <a:srgbClr val="92D050"/>
          </a:solidFill>
          <a:ln w="76200">
            <a:noFill/>
            <a:round/>
            <a:headEnd/>
            <a:tailEnd/>
          </a:ln>
          <a:effectLst/>
        </p:spPr>
        <p:txBody>
          <a:bodyPr wrap="square" anchor="ctr">
            <a:noAutofit/>
          </a:bodyPr>
          <a:lstStyle/>
          <a:p>
            <a:pPr eaLnBrk="0" fontAlgn="base" hangingPunct="0">
              <a:spcBef>
                <a:spcPct val="50000"/>
              </a:spcBef>
              <a:spcAft>
                <a:spcPct val="0"/>
              </a:spcAft>
            </a:pPr>
            <a:r>
              <a:rPr lang="en-US" sz="1200" b="1" dirty="0">
                <a:solidFill>
                  <a:srgbClr val="000000"/>
                </a:solidFill>
              </a:rPr>
              <a:t>Cultural Change Collaboration/ Cooperation</a:t>
            </a:r>
          </a:p>
        </p:txBody>
      </p:sp>
      <p:sp>
        <p:nvSpPr>
          <p:cNvPr id="26" name="Rectangle 25"/>
          <p:cNvSpPr/>
          <p:nvPr/>
        </p:nvSpPr>
        <p:spPr bwMode="auto">
          <a:xfrm>
            <a:off x="3571875" y="4419600"/>
            <a:ext cx="1476375" cy="560725"/>
          </a:xfrm>
          <a:prstGeom prst="rect">
            <a:avLst/>
          </a:prstGeom>
          <a:solidFill>
            <a:schemeClr val="bg1">
              <a:lumMod val="65000"/>
            </a:schemeClr>
          </a:solidFill>
          <a:ln w="76200">
            <a:noFill/>
            <a:round/>
            <a:headEnd/>
            <a:tailEnd/>
          </a:ln>
          <a:effectLst/>
        </p:spPr>
        <p:txBody>
          <a:bodyPr wrap="square" anchor="ctr">
            <a:noAutofit/>
          </a:bodyPr>
          <a:lstStyle/>
          <a:p>
            <a:pPr algn="ctr" eaLnBrk="0" fontAlgn="base" hangingPunct="0">
              <a:spcBef>
                <a:spcPct val="50000"/>
              </a:spcBef>
              <a:spcAft>
                <a:spcPct val="0"/>
              </a:spcAft>
            </a:pPr>
            <a:r>
              <a:rPr lang="en-US" sz="1600" b="1" dirty="0">
                <a:solidFill>
                  <a:schemeClr val="bg1"/>
                </a:solidFill>
              </a:rPr>
              <a:t>55%</a:t>
            </a:r>
          </a:p>
        </p:txBody>
      </p:sp>
      <p:sp>
        <p:nvSpPr>
          <p:cNvPr id="27" name="Rectangle 26"/>
          <p:cNvSpPr/>
          <p:nvPr/>
        </p:nvSpPr>
        <p:spPr bwMode="auto">
          <a:xfrm>
            <a:off x="1895474" y="5076825"/>
            <a:ext cx="1676401" cy="560725"/>
          </a:xfrm>
          <a:prstGeom prst="rect">
            <a:avLst/>
          </a:prstGeom>
          <a:solidFill>
            <a:srgbClr val="92D050"/>
          </a:solidFill>
          <a:ln w="76200">
            <a:noFill/>
            <a:round/>
            <a:headEnd/>
            <a:tailEnd/>
          </a:ln>
          <a:effectLst/>
        </p:spPr>
        <p:txBody>
          <a:bodyPr wrap="square" anchor="ctr">
            <a:noAutofit/>
          </a:bodyPr>
          <a:lstStyle/>
          <a:p>
            <a:pPr eaLnBrk="0" fontAlgn="base" hangingPunct="0">
              <a:spcBef>
                <a:spcPct val="50000"/>
              </a:spcBef>
              <a:spcAft>
                <a:spcPct val="0"/>
              </a:spcAft>
            </a:pPr>
            <a:r>
              <a:rPr lang="en-US" sz="1200" b="1" dirty="0">
                <a:solidFill>
                  <a:srgbClr val="000000"/>
                </a:solidFill>
              </a:rPr>
              <a:t>More Responsiveness To Business Needs</a:t>
            </a:r>
          </a:p>
        </p:txBody>
      </p:sp>
      <p:sp>
        <p:nvSpPr>
          <p:cNvPr id="28" name="Rectangle 27"/>
          <p:cNvSpPr/>
          <p:nvPr/>
        </p:nvSpPr>
        <p:spPr bwMode="auto">
          <a:xfrm>
            <a:off x="3571875" y="5076825"/>
            <a:ext cx="1476375" cy="560725"/>
          </a:xfrm>
          <a:prstGeom prst="rect">
            <a:avLst/>
          </a:prstGeom>
          <a:solidFill>
            <a:schemeClr val="bg1">
              <a:lumMod val="65000"/>
            </a:schemeClr>
          </a:solidFill>
          <a:ln w="76200">
            <a:noFill/>
            <a:round/>
            <a:headEnd/>
            <a:tailEnd/>
          </a:ln>
          <a:effectLst/>
        </p:spPr>
        <p:txBody>
          <a:bodyPr wrap="square" anchor="ctr">
            <a:noAutofit/>
          </a:bodyPr>
          <a:lstStyle/>
          <a:p>
            <a:pPr algn="ctr" eaLnBrk="0" fontAlgn="base" hangingPunct="0">
              <a:spcBef>
                <a:spcPct val="50000"/>
              </a:spcBef>
              <a:spcAft>
                <a:spcPct val="0"/>
              </a:spcAft>
            </a:pPr>
            <a:r>
              <a:rPr lang="en-US" sz="1600" b="1" dirty="0">
                <a:solidFill>
                  <a:schemeClr val="bg1"/>
                </a:solidFill>
              </a:rPr>
              <a:t>55%</a:t>
            </a:r>
          </a:p>
        </p:txBody>
      </p:sp>
      <p:sp>
        <p:nvSpPr>
          <p:cNvPr id="29" name="TextBox 28"/>
          <p:cNvSpPr txBox="1"/>
          <p:nvPr/>
        </p:nvSpPr>
        <p:spPr>
          <a:xfrm>
            <a:off x="1162050" y="257175"/>
            <a:ext cx="6033383" cy="523220"/>
          </a:xfrm>
          <a:prstGeom prst="rect">
            <a:avLst/>
          </a:prstGeom>
          <a:noFill/>
        </p:spPr>
        <p:txBody>
          <a:bodyPr wrap="none" rtlCol="0">
            <a:spAutoFit/>
          </a:bodyPr>
          <a:lstStyle/>
          <a:p>
            <a:r>
              <a:rPr lang="en-US" sz="2800" b="1" dirty="0"/>
              <a:t>High Performing Teams Adopt DevOps</a:t>
            </a:r>
          </a:p>
        </p:txBody>
      </p:sp>
      <p:sp>
        <p:nvSpPr>
          <p:cNvPr id="30" name="TextBox 29"/>
          <p:cNvSpPr txBox="1"/>
          <p:nvPr/>
        </p:nvSpPr>
        <p:spPr>
          <a:xfrm>
            <a:off x="1504950" y="6094453"/>
            <a:ext cx="2789546" cy="246221"/>
          </a:xfrm>
          <a:prstGeom prst="rect">
            <a:avLst/>
          </a:prstGeom>
          <a:noFill/>
        </p:spPr>
        <p:txBody>
          <a:bodyPr wrap="none" rtlCol="0">
            <a:spAutoFit/>
          </a:bodyPr>
          <a:lstStyle/>
          <a:p>
            <a:r>
              <a:rPr lang="en-US" sz="1000" dirty="0"/>
              <a:t>Reference: State of DevOps Report by </a:t>
            </a:r>
            <a:r>
              <a:rPr lang="en-US" sz="1000" dirty="0" err="1"/>
              <a:t>PuppetLabs</a:t>
            </a:r>
            <a:endParaRPr lang="en-US" sz="1000" dirty="0"/>
          </a:p>
        </p:txBody>
      </p:sp>
      <p:sp>
        <p:nvSpPr>
          <p:cNvPr id="31" name="TextBox 30"/>
          <p:cNvSpPr txBox="1"/>
          <p:nvPr/>
        </p:nvSpPr>
        <p:spPr>
          <a:xfrm>
            <a:off x="1881187" y="1601926"/>
            <a:ext cx="3381375" cy="646331"/>
          </a:xfrm>
          <a:prstGeom prst="rect">
            <a:avLst/>
          </a:prstGeom>
          <a:noFill/>
        </p:spPr>
        <p:txBody>
          <a:bodyPr wrap="square" rtlCol="0">
            <a:spAutoFit/>
          </a:bodyPr>
          <a:lstStyle/>
          <a:p>
            <a:r>
              <a:rPr lang="en-US" dirty="0"/>
              <a:t>Top 5 Benefits That Organizations Saw Who Implemented DevOps</a:t>
            </a:r>
          </a:p>
        </p:txBody>
      </p:sp>
    </p:spTree>
    <p:extLst>
      <p:ext uri="{BB962C8B-B14F-4D97-AF65-F5344CB8AC3E}">
        <p14:creationId xmlns:p14="http://schemas.microsoft.com/office/powerpoint/2010/main" val="1468278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7531" y="153325"/>
            <a:ext cx="4467120" cy="523220"/>
          </a:xfrm>
          <a:prstGeom prst="rect">
            <a:avLst/>
          </a:prstGeom>
          <a:noFill/>
        </p:spPr>
        <p:txBody>
          <a:bodyPr wrap="none" rtlCol="0">
            <a:spAutoFit/>
          </a:bodyPr>
          <a:lstStyle/>
          <a:p>
            <a:r>
              <a:rPr lang="en-US" sz="2800" b="1" dirty="0"/>
              <a:t>DevOps - A Consistent Vision</a:t>
            </a:r>
          </a:p>
        </p:txBody>
      </p:sp>
      <p:sp>
        <p:nvSpPr>
          <p:cNvPr id="4" name="TextBox 3"/>
          <p:cNvSpPr txBox="1"/>
          <p:nvPr/>
        </p:nvSpPr>
        <p:spPr>
          <a:xfrm>
            <a:off x="1147531" y="2351782"/>
            <a:ext cx="10307336" cy="1077218"/>
          </a:xfrm>
          <a:prstGeom prst="rect">
            <a:avLst/>
          </a:prstGeom>
          <a:noFill/>
        </p:spPr>
        <p:txBody>
          <a:bodyPr wrap="square" rtlCol="0">
            <a:spAutoFit/>
          </a:bodyPr>
          <a:lstStyle/>
          <a:p>
            <a:r>
              <a:rPr lang="en-US" sz="3200" dirty="0"/>
              <a:t>Ability to change a line of code and get it to production that same day with confidence</a:t>
            </a:r>
          </a:p>
        </p:txBody>
      </p:sp>
    </p:spTree>
    <p:extLst>
      <p:ext uri="{BB962C8B-B14F-4D97-AF65-F5344CB8AC3E}">
        <p14:creationId xmlns:p14="http://schemas.microsoft.com/office/powerpoint/2010/main" val="4223055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2525" y="180975"/>
            <a:ext cx="6460166" cy="523220"/>
          </a:xfrm>
          <a:prstGeom prst="rect">
            <a:avLst/>
          </a:prstGeom>
          <a:noFill/>
        </p:spPr>
        <p:txBody>
          <a:bodyPr wrap="none" rtlCol="0">
            <a:spAutoFit/>
          </a:bodyPr>
          <a:lstStyle/>
          <a:p>
            <a:r>
              <a:rPr lang="en-US" sz="2800" b="1" dirty="0"/>
              <a:t>Top Skillsets &amp; Training Critical for DevOps</a:t>
            </a:r>
          </a:p>
        </p:txBody>
      </p:sp>
      <p:sp>
        <p:nvSpPr>
          <p:cNvPr id="4" name="TextBox 3"/>
          <p:cNvSpPr txBox="1"/>
          <p:nvPr/>
        </p:nvSpPr>
        <p:spPr>
          <a:xfrm>
            <a:off x="428626" y="1076325"/>
            <a:ext cx="10887074" cy="5355312"/>
          </a:xfrm>
          <a:prstGeom prst="rect">
            <a:avLst/>
          </a:prstGeom>
          <a:noFill/>
        </p:spPr>
        <p:txBody>
          <a:bodyPr wrap="square" rtlCol="0">
            <a:spAutoFit/>
          </a:bodyPr>
          <a:lstStyle/>
          <a:p>
            <a:pPr marL="285750" indent="-285750">
              <a:buFont typeface="Arial" panose="020B0604020202020204" pitchFamily="34" charset="0"/>
              <a:buChar char="•"/>
            </a:pPr>
            <a:r>
              <a:rPr lang="en-US" dirty="0"/>
              <a:t>Software Engineering – Everything as Code (Infrastructure-as-Code; Security-As-Code; Configuration-As-Code)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Agile Knowledge and Experience</a:t>
            </a:r>
          </a:p>
          <a:p>
            <a:endParaRPr lang="en-US" dirty="0"/>
          </a:p>
          <a:p>
            <a:endParaRPr lang="en-US" b="1" u="sng" dirty="0"/>
          </a:p>
          <a:p>
            <a:r>
              <a:rPr lang="en-US" b="1" u="sng" dirty="0"/>
              <a:t>Create a “University” training program</a:t>
            </a:r>
          </a:p>
          <a:p>
            <a:endParaRPr lang="en-US" dirty="0"/>
          </a:p>
          <a:p>
            <a:pPr marL="285750" indent="-285750">
              <a:buFontTx/>
              <a:buChar char="-"/>
            </a:pPr>
            <a:r>
              <a:rPr lang="en-US" dirty="0"/>
              <a:t>Build on-top of external developed training class (</a:t>
            </a:r>
            <a:r>
              <a:rPr lang="en-US" dirty="0" err="1"/>
              <a:t>Udemy</a:t>
            </a:r>
            <a:r>
              <a:rPr lang="en-US" dirty="0"/>
              <a:t>, AWS </a:t>
            </a:r>
            <a:r>
              <a:rPr lang="en-US" dirty="0" err="1"/>
              <a:t>etc</a:t>
            </a:r>
            <a:r>
              <a:rPr lang="en-US" dirty="0"/>
              <a:t>)</a:t>
            </a:r>
          </a:p>
          <a:p>
            <a:pPr marL="742950" lvl="1" indent="-285750">
              <a:buFontTx/>
              <a:buChar char="-"/>
            </a:pPr>
            <a:r>
              <a:rPr lang="en-US" dirty="0"/>
              <a:t>Cloud Infrastructure</a:t>
            </a:r>
          </a:p>
          <a:p>
            <a:pPr marL="742950" lvl="1" indent="-285750">
              <a:buFontTx/>
              <a:buChar char="-"/>
            </a:pPr>
            <a:r>
              <a:rPr lang="en-US" dirty="0"/>
              <a:t>SDET’s (Software Development Engineer in Test)</a:t>
            </a:r>
          </a:p>
          <a:p>
            <a:pPr marL="285750" indent="-285750">
              <a:buFontTx/>
              <a:buChar char="-"/>
            </a:pPr>
            <a:endParaRPr lang="en-US" dirty="0"/>
          </a:p>
          <a:p>
            <a:pPr marL="285750" indent="-285750">
              <a:buFontTx/>
              <a:buChar char="-"/>
            </a:pPr>
            <a:r>
              <a:rPr lang="en-US" dirty="0"/>
              <a:t>“University” Is Focused on skillset applied to your business</a:t>
            </a:r>
          </a:p>
          <a:p>
            <a:pPr marL="742950" lvl="1" indent="-285750">
              <a:buFontTx/>
              <a:buChar char="-"/>
            </a:pPr>
            <a:r>
              <a:rPr lang="en-US" dirty="0"/>
              <a:t>Process and frameworks skills such as site reliability engineering or Agile that have bene implemented at your company </a:t>
            </a:r>
          </a:p>
          <a:p>
            <a:pPr marL="742950" lvl="1" indent="-285750">
              <a:buFontTx/>
              <a:buChar char="-"/>
            </a:pPr>
            <a:r>
              <a:rPr lang="en-US" dirty="0"/>
              <a:t>Skills around specific automation tools which one might have gained throughout their career or training, combined with business acumen</a:t>
            </a:r>
          </a:p>
          <a:p>
            <a:pPr marL="285750" indent="-285750">
              <a:buFontTx/>
              <a:buChar char="-"/>
            </a:pPr>
            <a:endParaRPr lang="en-US" dirty="0"/>
          </a:p>
          <a:p>
            <a:pPr marL="285750" indent="-285750">
              <a:buFontTx/>
              <a:buChar char="-"/>
            </a:pPr>
            <a:r>
              <a:rPr lang="en-US" dirty="0"/>
              <a:t>Encourage certifications (i.e. Agile, AWS </a:t>
            </a:r>
            <a:r>
              <a:rPr lang="en-US" dirty="0" err="1"/>
              <a:t>etc</a:t>
            </a:r>
            <a:r>
              <a:rPr lang="en-US" dirty="0"/>
              <a:t>)</a:t>
            </a:r>
          </a:p>
          <a:p>
            <a:pPr marL="742950" lvl="1" indent="-285750">
              <a:buFontTx/>
              <a:buChar char="-"/>
            </a:pPr>
            <a:r>
              <a:rPr lang="en-US" dirty="0"/>
              <a:t>Everyone needed to get AWS Cloud Practitioner certification as part of goals</a:t>
            </a:r>
          </a:p>
        </p:txBody>
      </p:sp>
    </p:spTree>
    <p:extLst>
      <p:ext uri="{BB962C8B-B14F-4D97-AF65-F5344CB8AC3E}">
        <p14:creationId xmlns:p14="http://schemas.microsoft.com/office/powerpoint/2010/main" val="3741445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3950" y="161925"/>
            <a:ext cx="5361596" cy="523220"/>
          </a:xfrm>
          <a:prstGeom prst="rect">
            <a:avLst/>
          </a:prstGeom>
          <a:noFill/>
        </p:spPr>
        <p:txBody>
          <a:bodyPr wrap="none" rtlCol="0">
            <a:spAutoFit/>
          </a:bodyPr>
          <a:lstStyle/>
          <a:p>
            <a:r>
              <a:rPr lang="en-US" sz="2800" b="1" dirty="0"/>
              <a:t>Top Three Impediments To DevOps</a:t>
            </a:r>
          </a:p>
        </p:txBody>
      </p:sp>
      <p:sp>
        <p:nvSpPr>
          <p:cNvPr id="3" name="TextBox 2"/>
          <p:cNvSpPr txBox="1"/>
          <p:nvPr/>
        </p:nvSpPr>
        <p:spPr>
          <a:xfrm>
            <a:off x="1200150" y="1524000"/>
            <a:ext cx="10420350" cy="4524315"/>
          </a:xfrm>
          <a:prstGeom prst="rect">
            <a:avLst/>
          </a:prstGeom>
          <a:noFill/>
        </p:spPr>
        <p:txBody>
          <a:bodyPr wrap="square" rtlCol="0">
            <a:spAutoFit/>
          </a:bodyPr>
          <a:lstStyle/>
          <a:p>
            <a:r>
              <a:rPr lang="en-US" b="1" u="sng" dirty="0"/>
              <a:t>Cultural Challenges </a:t>
            </a:r>
            <a:endParaRPr lang="en-US" dirty="0"/>
          </a:p>
          <a:p>
            <a:pPr marL="514350" indent="-228600">
              <a:buFont typeface="Arial" panose="020B0604020202020204" pitchFamily="34" charset="0"/>
              <a:buChar char="•"/>
            </a:pPr>
            <a:r>
              <a:rPr lang="en-US" dirty="0"/>
              <a:t>It’s not how we do things here / we’ve always done it some other way</a:t>
            </a:r>
          </a:p>
          <a:p>
            <a:pPr marL="514350" indent="-228600">
              <a:buFont typeface="Arial" panose="020B0604020202020204" pitchFamily="34" charset="0"/>
              <a:buChar char="•"/>
            </a:pPr>
            <a:r>
              <a:rPr lang="en-US" dirty="0"/>
              <a:t>External Forces (Regulator; Audit; Information Security)  wont allow us to do it that way</a:t>
            </a:r>
          </a:p>
          <a:p>
            <a:endParaRPr lang="en-US" dirty="0"/>
          </a:p>
          <a:p>
            <a:endParaRPr lang="en-US" dirty="0"/>
          </a:p>
          <a:p>
            <a:r>
              <a:rPr lang="en-US" b="1" u="sng" dirty="0"/>
              <a:t>Fear of Job Loss</a:t>
            </a:r>
          </a:p>
          <a:p>
            <a:pPr marL="514350" indent="-228600">
              <a:buFont typeface="Arial" panose="020B0604020202020204" pitchFamily="34" charset="0"/>
              <a:buChar char="•"/>
            </a:pPr>
            <a:r>
              <a:rPr lang="en-US" dirty="0"/>
              <a:t>What will happen to my job if we implement DevOps</a:t>
            </a:r>
          </a:p>
          <a:p>
            <a:pPr marL="514350" indent="-228600">
              <a:buFont typeface="Arial" panose="020B0604020202020204" pitchFamily="34" charset="0"/>
              <a:buChar char="•"/>
            </a:pPr>
            <a:r>
              <a:rPr lang="en-US" dirty="0"/>
              <a:t>I don’t have the right skill to implement DevOps</a:t>
            </a:r>
          </a:p>
          <a:p>
            <a:endParaRPr lang="en-US" dirty="0"/>
          </a:p>
          <a:p>
            <a:endParaRPr lang="en-US" dirty="0"/>
          </a:p>
          <a:p>
            <a:r>
              <a:rPr lang="en-US" b="1" u="sng" dirty="0"/>
              <a:t>Technology</a:t>
            </a:r>
          </a:p>
          <a:p>
            <a:pPr marL="285750" indent="-285750">
              <a:buFont typeface="Arial" panose="020B0604020202020204" pitchFamily="34" charset="0"/>
              <a:buChar char="•"/>
            </a:pPr>
            <a:r>
              <a:rPr lang="en-US" dirty="0"/>
              <a:t>Lack of integrated CI/CD tools</a:t>
            </a:r>
          </a:p>
          <a:p>
            <a:pPr marL="285750" indent="-285750">
              <a:buFont typeface="Arial" panose="020B0604020202020204" pitchFamily="34" charset="0"/>
              <a:buChar char="•"/>
            </a:pPr>
            <a:r>
              <a:rPr lang="en-US" dirty="0"/>
              <a:t>Different teams (Security, Operations, Development) have different tools that aren’t integrated</a:t>
            </a:r>
          </a:p>
          <a:p>
            <a:pPr marL="285750" indent="-285750">
              <a:buFont typeface="Arial" panose="020B0604020202020204" pitchFamily="34" charset="0"/>
              <a:buChar char="•"/>
            </a:pPr>
            <a:r>
              <a:rPr lang="en-US" dirty="0"/>
              <a:t>Lack of Infrastructure-as-Code and Configuration Drift in environments</a:t>
            </a:r>
          </a:p>
          <a:p>
            <a:endParaRPr lang="en-US" dirty="0"/>
          </a:p>
          <a:p>
            <a:endParaRPr lang="en-US" dirty="0"/>
          </a:p>
        </p:txBody>
      </p:sp>
    </p:spTree>
    <p:extLst>
      <p:ext uri="{BB962C8B-B14F-4D97-AF65-F5344CB8AC3E}">
        <p14:creationId xmlns:p14="http://schemas.microsoft.com/office/powerpoint/2010/main" val="2576998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75551" y="214012"/>
            <a:ext cx="7631961" cy="523220"/>
          </a:xfrm>
          <a:prstGeom prst="rect">
            <a:avLst/>
          </a:prstGeom>
          <a:noFill/>
        </p:spPr>
        <p:txBody>
          <a:bodyPr wrap="none" rtlCol="0">
            <a:spAutoFit/>
          </a:bodyPr>
          <a:lstStyle/>
          <a:p>
            <a:r>
              <a:rPr lang="en-US" sz="2800" b="1" dirty="0"/>
              <a:t>Four Concepts for Building in Quality with DevOps</a:t>
            </a:r>
          </a:p>
        </p:txBody>
      </p:sp>
      <p:sp>
        <p:nvSpPr>
          <p:cNvPr id="4" name="TextBox 3"/>
          <p:cNvSpPr txBox="1"/>
          <p:nvPr/>
        </p:nvSpPr>
        <p:spPr>
          <a:xfrm>
            <a:off x="1276350" y="1106829"/>
            <a:ext cx="10327302" cy="5324535"/>
          </a:xfrm>
          <a:prstGeom prst="rect">
            <a:avLst/>
          </a:prstGeom>
          <a:noFill/>
        </p:spPr>
        <p:txBody>
          <a:bodyPr wrap="square" rtlCol="0">
            <a:spAutoFit/>
          </a:bodyPr>
          <a:lstStyle/>
          <a:p>
            <a:r>
              <a:rPr lang="en-US" sz="2000" b="1" u="sng" dirty="0"/>
              <a:t>Key Principle #1 – High Quality</a:t>
            </a:r>
          </a:p>
          <a:p>
            <a:pPr marL="285750" indent="-285750">
              <a:buFont typeface="Arial" panose="020B0604020202020204" pitchFamily="34" charset="0"/>
              <a:buChar char="•"/>
            </a:pPr>
            <a:r>
              <a:rPr lang="en-US" sz="2000" dirty="0"/>
              <a:t>Attention to detail across all solutions/applications/libraries ensure appropriate rigor is applied to assets that will be leveraged hundreds of times and build confidence in our products with our customers</a:t>
            </a:r>
          </a:p>
          <a:p>
            <a:pPr marL="285750" indent="-285750">
              <a:buFont typeface="Arial" panose="020B0604020202020204" pitchFamily="34" charset="0"/>
              <a:buChar char="•"/>
            </a:pPr>
            <a:endParaRPr lang="en-US" sz="2000" dirty="0"/>
          </a:p>
          <a:p>
            <a:r>
              <a:rPr lang="en-US" sz="2000" b="1" u="sng" dirty="0"/>
              <a:t>Key Principle #2 – Full Transparency</a:t>
            </a:r>
          </a:p>
          <a:p>
            <a:pPr marL="285750" indent="-285750">
              <a:buFont typeface="Arial" panose="020B0604020202020204" pitchFamily="34" charset="0"/>
              <a:buChar char="•"/>
            </a:pPr>
            <a:r>
              <a:rPr lang="en-US" sz="2000" dirty="0"/>
              <a:t>Everything we do must be visible to our customers, all code tests, quality/security reports, bug/enhancement tickets</a:t>
            </a:r>
          </a:p>
          <a:p>
            <a:pPr marL="285750" indent="-285750">
              <a:buFont typeface="Arial" panose="020B0604020202020204" pitchFamily="34" charset="0"/>
              <a:buChar char="•"/>
            </a:pPr>
            <a:endParaRPr lang="en-US" sz="2000" dirty="0"/>
          </a:p>
          <a:p>
            <a:r>
              <a:rPr lang="en-US" sz="2000" b="1" u="sng" dirty="0"/>
              <a:t>Key Principle #3– Self Service First</a:t>
            </a:r>
          </a:p>
          <a:p>
            <a:pPr marL="285750" indent="-285750">
              <a:buFont typeface="Arial" panose="020B0604020202020204" pitchFamily="34" charset="0"/>
              <a:buChar char="•"/>
            </a:pPr>
            <a:r>
              <a:rPr lang="en-US" sz="2000" dirty="0"/>
              <a:t>Customers must be able to access and leverage a application/library/service without direct interaction with the team</a:t>
            </a:r>
          </a:p>
          <a:p>
            <a:pPr marL="285750" indent="-285750">
              <a:buFont typeface="Arial" panose="020B0604020202020204" pitchFamily="34" charset="0"/>
              <a:buChar char="•"/>
            </a:pPr>
            <a:endParaRPr lang="en-US" sz="2000" dirty="0"/>
          </a:p>
          <a:p>
            <a:r>
              <a:rPr lang="en-US" sz="2000" b="1" u="sng" dirty="0"/>
              <a:t>Key Principle #4 – Focus a culture of reuse</a:t>
            </a:r>
          </a:p>
          <a:p>
            <a:pPr marL="285750" indent="-285750">
              <a:buFont typeface="Arial" panose="020B0604020202020204" pitchFamily="34" charset="0"/>
              <a:buChar char="•"/>
            </a:pPr>
            <a:r>
              <a:rPr lang="en-US" sz="2000" dirty="0"/>
              <a:t>Lead by example to build a trust relationship with our customers ensuring they successful through consulting, training and support</a:t>
            </a:r>
          </a:p>
          <a:p>
            <a:endParaRPr lang="en-US" sz="2000" dirty="0"/>
          </a:p>
        </p:txBody>
      </p:sp>
    </p:spTree>
    <p:extLst>
      <p:ext uri="{BB962C8B-B14F-4D97-AF65-F5344CB8AC3E}">
        <p14:creationId xmlns:p14="http://schemas.microsoft.com/office/powerpoint/2010/main" val="1760691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AAC3C4-E73A-43A0-9053-993A46B05D4B}"/>
              </a:ext>
            </a:extLst>
          </p:cNvPr>
          <p:cNvSpPr txBox="1"/>
          <p:nvPr/>
        </p:nvSpPr>
        <p:spPr>
          <a:xfrm>
            <a:off x="1180729" y="233285"/>
            <a:ext cx="3680879" cy="523220"/>
          </a:xfrm>
          <a:prstGeom prst="rect">
            <a:avLst/>
          </a:prstGeom>
          <a:noFill/>
        </p:spPr>
        <p:txBody>
          <a:bodyPr wrap="none" rtlCol="0">
            <a:spAutoFit/>
          </a:bodyPr>
          <a:lstStyle/>
          <a:p>
            <a:r>
              <a:rPr lang="en-US" sz="2800" b="1" dirty="0"/>
              <a:t>What is an Anti-Pattern</a:t>
            </a:r>
          </a:p>
        </p:txBody>
      </p:sp>
      <p:sp>
        <p:nvSpPr>
          <p:cNvPr id="4" name="TextBox 3">
            <a:extLst>
              <a:ext uri="{FF2B5EF4-FFF2-40B4-BE49-F238E27FC236}">
                <a16:creationId xmlns:a16="http://schemas.microsoft.com/office/drawing/2014/main" id="{4AD0A25B-651C-44EE-99E4-3C5941ECE8F3}"/>
              </a:ext>
            </a:extLst>
          </p:cNvPr>
          <p:cNvSpPr txBox="1"/>
          <p:nvPr/>
        </p:nvSpPr>
        <p:spPr>
          <a:xfrm>
            <a:off x="1180729" y="1917496"/>
            <a:ext cx="9465499" cy="2911310"/>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Wikipedia defines and anti-pattern as “</a:t>
            </a:r>
            <a:r>
              <a:rPr lang="en-US" sz="1800" i="1"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a common response to a recurring problem that is usually ineffective and risks being highly counterproductive”.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fontAlgn="base">
              <a:spcBef>
                <a:spcPts val="0"/>
              </a:spcBef>
              <a:spcAft>
                <a:spcPts val="1760"/>
              </a:spcAft>
            </a:pPr>
            <a:endParaRPr lang="en-US" sz="1800" dirty="0">
              <a:solidFill>
                <a:srgbClr val="242729"/>
              </a:solidFill>
              <a:effectLst/>
              <a:latin typeface="Calibri" panose="020F0502020204030204" pitchFamily="34" charset="0"/>
              <a:ea typeface="Times New Roman" panose="02020603050405020304" pitchFamily="18" charset="0"/>
            </a:endParaRPr>
          </a:p>
          <a:p>
            <a:pPr marL="0" marR="0" fontAlgn="base">
              <a:spcBef>
                <a:spcPts val="0"/>
              </a:spcBef>
              <a:spcAft>
                <a:spcPts val="1760"/>
              </a:spcAft>
            </a:pPr>
            <a:r>
              <a:rPr lang="en-US" sz="1800" dirty="0">
                <a:solidFill>
                  <a:srgbClr val="242729"/>
                </a:solidFill>
                <a:effectLst/>
                <a:latin typeface="Calibri" panose="020F0502020204030204" pitchFamily="34" charset="0"/>
                <a:ea typeface="Times New Roman" panose="02020603050405020304" pitchFamily="18" charset="0"/>
              </a:rPr>
              <a:t>People don’t implement anti-patterns to do harm. There is normally something initially attractive about doing it the way they want to do it. However, in the long run, an anti-pattern can lead to a design with major shortcomings. The anti-pattern is a shortcut or a solution to a problem that doesn’t scale well or is a short-term solution. </a:t>
            </a:r>
          </a:p>
          <a:p>
            <a:pPr marL="0" marR="0" fontAlgn="base">
              <a:spcBef>
                <a:spcPts val="0"/>
              </a:spcBef>
              <a:spcAft>
                <a:spcPts val="1760"/>
              </a:spcAft>
            </a:pPr>
            <a:r>
              <a:rPr lang="en-US" sz="1800" dirty="0">
                <a:solidFill>
                  <a:srgbClr val="242729"/>
                </a:solidFill>
                <a:effectLst/>
                <a:latin typeface="Calibri" panose="020F0502020204030204" pitchFamily="34" charset="0"/>
                <a:ea typeface="Times New Roman" panose="02020603050405020304" pitchFamily="18" charset="0"/>
              </a:rPr>
              <a:t>This type of solution often results in </a:t>
            </a:r>
            <a:r>
              <a:rPr lang="en-US" sz="1800" b="1" u="sng" dirty="0">
                <a:solidFill>
                  <a:srgbClr val="242729"/>
                </a:solidFill>
                <a:effectLst/>
                <a:latin typeface="Calibri" panose="020F0502020204030204" pitchFamily="34" charset="0"/>
                <a:ea typeface="Times New Roman" panose="02020603050405020304" pitchFamily="18" charset="0"/>
              </a:rPr>
              <a:t>bad design</a:t>
            </a:r>
            <a:r>
              <a:rPr lang="en-US" sz="1800" dirty="0">
                <a:solidFill>
                  <a:srgbClr val="242729"/>
                </a:solidFill>
                <a:effectLst/>
                <a:latin typeface="Calibri" panose="020F050202020403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9936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AAC3C4-E73A-43A0-9053-993A46B05D4B}"/>
              </a:ext>
            </a:extLst>
          </p:cNvPr>
          <p:cNvSpPr txBox="1"/>
          <p:nvPr/>
        </p:nvSpPr>
        <p:spPr>
          <a:xfrm>
            <a:off x="1180730" y="212965"/>
            <a:ext cx="4949817" cy="523220"/>
          </a:xfrm>
          <a:prstGeom prst="rect">
            <a:avLst/>
          </a:prstGeom>
          <a:noFill/>
        </p:spPr>
        <p:txBody>
          <a:bodyPr wrap="none" rtlCol="0">
            <a:spAutoFit/>
          </a:bodyPr>
          <a:lstStyle/>
          <a:p>
            <a:r>
              <a:rPr lang="en-US" sz="2800" b="1" dirty="0"/>
              <a:t>Top Three Popular Anti-Patterns</a:t>
            </a:r>
          </a:p>
        </p:txBody>
      </p:sp>
      <p:sp>
        <p:nvSpPr>
          <p:cNvPr id="3" name="TextBox 2">
            <a:extLst>
              <a:ext uri="{FF2B5EF4-FFF2-40B4-BE49-F238E27FC236}">
                <a16:creationId xmlns:a16="http://schemas.microsoft.com/office/drawing/2014/main" id="{30E92C88-8F34-414A-ADCD-122C94CF6B68}"/>
              </a:ext>
            </a:extLst>
          </p:cNvPr>
          <p:cNvSpPr txBox="1"/>
          <p:nvPr/>
        </p:nvSpPr>
        <p:spPr>
          <a:xfrm>
            <a:off x="1343891" y="1856509"/>
            <a:ext cx="10985315" cy="2677656"/>
          </a:xfrm>
          <a:prstGeom prst="rect">
            <a:avLst/>
          </a:prstGeom>
          <a:noFill/>
        </p:spPr>
        <p:txBody>
          <a:bodyPr wrap="none" rtlCol="0">
            <a:spAutoFit/>
          </a:bodyPr>
          <a:lstStyle/>
          <a:p>
            <a:pPr marL="342900" indent="-342900">
              <a:buFont typeface="+mj-lt"/>
              <a:buAutoNum type="arabicParenR"/>
            </a:pPr>
            <a:r>
              <a:rPr lang="en-US" sz="2800" b="1" dirty="0">
                <a:effectLst/>
                <a:ea typeface="Times New Roman" panose="02020603050405020304" pitchFamily="18" charset="0"/>
                <a:cs typeface="Times New Roman" panose="02020603050405020304" pitchFamily="18" charset="0"/>
              </a:rPr>
              <a:t>If your team is called DevOps then you’re probably not doing DevOps </a:t>
            </a:r>
          </a:p>
          <a:p>
            <a:pPr marL="342900" indent="-342900">
              <a:buFont typeface="+mj-lt"/>
              <a:buAutoNum type="arabicParenR"/>
            </a:pPr>
            <a:endParaRPr lang="en-US" sz="2800" dirty="0"/>
          </a:p>
          <a:p>
            <a:pPr marL="342900" indent="-342900">
              <a:buFont typeface="+mj-lt"/>
              <a:buAutoNum type="arabicParenR"/>
            </a:pPr>
            <a:r>
              <a:rPr lang="en-US" sz="2800" b="1" kern="0" dirty="0">
                <a:effectLst/>
                <a:ea typeface="Times New Roman" panose="02020603050405020304" pitchFamily="18" charset="0"/>
                <a:cs typeface="Times New Roman" panose="02020603050405020304" pitchFamily="18" charset="0"/>
              </a:rPr>
              <a:t>You need to be doing Agile to be able to do DevOps</a:t>
            </a:r>
          </a:p>
          <a:p>
            <a:pPr marL="342900" indent="-342900">
              <a:buFont typeface="+mj-lt"/>
              <a:buAutoNum type="arabicParenR"/>
            </a:pPr>
            <a:endParaRPr lang="en-US" sz="2800" dirty="0"/>
          </a:p>
          <a:p>
            <a:pPr marL="342900" indent="-342900">
              <a:buFont typeface="+mj-lt"/>
              <a:buAutoNum type="arabicParenR"/>
            </a:pPr>
            <a:r>
              <a:rPr lang="en-US" sz="2800" b="1" dirty="0">
                <a:effectLst/>
                <a:ea typeface="Times New Roman" panose="02020603050405020304" pitchFamily="18" charset="0"/>
                <a:cs typeface="Times New Roman" panose="02020603050405020304" pitchFamily="18" charset="0"/>
              </a:rPr>
              <a:t>You’re not doing DevOps if you’re not going to production</a:t>
            </a:r>
          </a:p>
          <a:p>
            <a:pPr marL="342900" indent="-342900">
              <a:buFont typeface="+mj-lt"/>
              <a:buAutoNum type="arabicParenR"/>
            </a:pPr>
            <a:endParaRPr lang="en-US" sz="2800" dirty="0"/>
          </a:p>
        </p:txBody>
      </p:sp>
    </p:spTree>
    <p:extLst>
      <p:ext uri="{BB962C8B-B14F-4D97-AF65-F5344CB8AC3E}">
        <p14:creationId xmlns:p14="http://schemas.microsoft.com/office/powerpoint/2010/main" val="1905942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6FF236-ED47-4ED8-ABC4-3D2C0BB2C139}"/>
              </a:ext>
            </a:extLst>
          </p:cNvPr>
          <p:cNvSpPr txBox="1"/>
          <p:nvPr/>
        </p:nvSpPr>
        <p:spPr>
          <a:xfrm>
            <a:off x="2041953" y="5689600"/>
            <a:ext cx="8127844" cy="671915"/>
          </a:xfrm>
          <a:prstGeom prst="rect">
            <a:avLst/>
          </a:prstGeom>
          <a:solidFill>
            <a:srgbClr val="FFFF99"/>
          </a:solidFill>
          <a:ln>
            <a:solidFill>
              <a:schemeClr val="tx1">
                <a:lumMod val="95000"/>
                <a:lumOff val="5000"/>
              </a:schemeClr>
            </a:solidFill>
          </a:ln>
        </p:spPr>
        <p:txBody>
          <a:bodyPr wrap="square">
            <a:spAutoFit/>
          </a:bodyPr>
          <a:lstStyle/>
          <a:p>
            <a:pPr marL="0" marR="0" algn="ctr">
              <a:lnSpc>
                <a:spcPct val="107000"/>
              </a:lnSpc>
              <a:spcBef>
                <a:spcPts val="0"/>
              </a:spcBef>
              <a:spcAft>
                <a:spcPts val="800"/>
              </a:spcAft>
            </a:pPr>
            <a:r>
              <a:rPr lang="en-US" sz="1800" i="1" dirty="0">
                <a:effectLst/>
                <a:latin typeface="Calibri" panose="020F0502020204030204" pitchFamily="34" charset="0"/>
                <a:ea typeface="Calibri" panose="020F0502020204030204" pitchFamily="34" charset="0"/>
                <a:cs typeface="Times New Roman" panose="02020603050405020304" pitchFamily="18" charset="0"/>
              </a:rPr>
              <a:t>Changing the name of a team doesn’t fix the process or technology issues, nor does it train the staff and organization about DevOps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Oval 8">
            <a:extLst>
              <a:ext uri="{FF2B5EF4-FFF2-40B4-BE49-F238E27FC236}">
                <a16:creationId xmlns:a16="http://schemas.microsoft.com/office/drawing/2014/main" id="{ED572D5F-BEA5-458B-B303-1DD964D366B8}"/>
              </a:ext>
            </a:extLst>
          </p:cNvPr>
          <p:cNvSpPr/>
          <p:nvPr/>
        </p:nvSpPr>
        <p:spPr bwMode="auto">
          <a:xfrm>
            <a:off x="497840" y="1383649"/>
            <a:ext cx="1320800" cy="968278"/>
          </a:xfrm>
          <a:prstGeom prst="ellipse">
            <a:avLst/>
          </a:prstGeom>
          <a:solidFill>
            <a:srgbClr val="FFFF00"/>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600" b="0" i="0" u="none" strike="noStrike" cap="none" normalizeH="0" baseline="0" dirty="0">
                <a:ln>
                  <a:noFill/>
                </a:ln>
                <a:solidFill>
                  <a:schemeClr val="tx1"/>
                </a:solidFill>
                <a:effectLst/>
                <a:latin typeface="Arial" panose="020B0604020202020204" pitchFamily="34" charset="0"/>
              </a:rPr>
              <a:t>Dev</a:t>
            </a:r>
          </a:p>
        </p:txBody>
      </p:sp>
      <p:sp>
        <p:nvSpPr>
          <p:cNvPr id="11" name="Oval 10">
            <a:extLst>
              <a:ext uri="{FF2B5EF4-FFF2-40B4-BE49-F238E27FC236}">
                <a16:creationId xmlns:a16="http://schemas.microsoft.com/office/drawing/2014/main" id="{1B62AF7D-513F-4352-85EB-596ABCED0A61}"/>
              </a:ext>
            </a:extLst>
          </p:cNvPr>
          <p:cNvSpPr/>
          <p:nvPr/>
        </p:nvSpPr>
        <p:spPr bwMode="auto">
          <a:xfrm>
            <a:off x="2184402" y="1437527"/>
            <a:ext cx="1320800" cy="968278"/>
          </a:xfrm>
          <a:prstGeom prst="ellipse">
            <a:avLst/>
          </a:prstGeom>
          <a:solidFill>
            <a:srgbClr val="0070C0"/>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600" b="0" i="0" u="none" strike="noStrike" cap="none" normalizeH="0" baseline="0" dirty="0">
                <a:ln>
                  <a:noFill/>
                </a:ln>
                <a:solidFill>
                  <a:schemeClr val="tx1"/>
                </a:solidFill>
                <a:effectLst/>
                <a:latin typeface="Arial" panose="020B0604020202020204" pitchFamily="34" charset="0"/>
              </a:rPr>
              <a:t>Ops</a:t>
            </a:r>
          </a:p>
        </p:txBody>
      </p:sp>
      <p:sp>
        <p:nvSpPr>
          <p:cNvPr id="13" name="Oval 12">
            <a:extLst>
              <a:ext uri="{FF2B5EF4-FFF2-40B4-BE49-F238E27FC236}">
                <a16:creationId xmlns:a16="http://schemas.microsoft.com/office/drawing/2014/main" id="{06E6ABA1-2E98-4125-A2B8-084DCA32C25A}"/>
              </a:ext>
            </a:extLst>
          </p:cNvPr>
          <p:cNvSpPr/>
          <p:nvPr/>
        </p:nvSpPr>
        <p:spPr bwMode="auto">
          <a:xfrm>
            <a:off x="1320800" y="2709863"/>
            <a:ext cx="1320800" cy="968278"/>
          </a:xfrm>
          <a:prstGeom prst="ellipse">
            <a:avLst/>
          </a:prstGeom>
          <a:solidFill>
            <a:srgbClr val="92D050"/>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600" b="0" i="0" u="none" strike="noStrike" cap="none" normalizeH="0" baseline="0" dirty="0">
                <a:ln>
                  <a:noFill/>
                </a:ln>
                <a:solidFill>
                  <a:schemeClr val="tx1"/>
                </a:solidFill>
                <a:effectLst/>
                <a:latin typeface="Arial" panose="020B0604020202020204" pitchFamily="34" charset="0"/>
              </a:rPr>
              <a:t>DevOps</a:t>
            </a:r>
          </a:p>
        </p:txBody>
      </p:sp>
      <p:cxnSp>
        <p:nvCxnSpPr>
          <p:cNvPr id="15" name="Straight Arrow Connector 14">
            <a:extLst>
              <a:ext uri="{FF2B5EF4-FFF2-40B4-BE49-F238E27FC236}">
                <a16:creationId xmlns:a16="http://schemas.microsoft.com/office/drawing/2014/main" id="{CE3550D2-DE0A-44C3-A211-C1D2FE181246}"/>
              </a:ext>
            </a:extLst>
          </p:cNvPr>
          <p:cNvCxnSpPr/>
          <p:nvPr/>
        </p:nvCxnSpPr>
        <p:spPr bwMode="auto">
          <a:xfrm>
            <a:off x="1320800" y="2355689"/>
            <a:ext cx="304800" cy="454564"/>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46CD0A5A-EB44-4164-9E1C-16606317A81F}"/>
              </a:ext>
            </a:extLst>
          </p:cNvPr>
          <p:cNvCxnSpPr>
            <a:cxnSpLocks/>
          </p:cNvCxnSpPr>
          <p:nvPr/>
        </p:nvCxnSpPr>
        <p:spPr bwMode="auto">
          <a:xfrm flipH="1">
            <a:off x="2336800" y="2429872"/>
            <a:ext cx="351995" cy="380381"/>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Oval 20">
            <a:extLst>
              <a:ext uri="{FF2B5EF4-FFF2-40B4-BE49-F238E27FC236}">
                <a16:creationId xmlns:a16="http://schemas.microsoft.com/office/drawing/2014/main" id="{1C406A87-FB6C-4CA3-B991-832DD9A47372}"/>
              </a:ext>
            </a:extLst>
          </p:cNvPr>
          <p:cNvSpPr/>
          <p:nvPr/>
        </p:nvSpPr>
        <p:spPr bwMode="auto">
          <a:xfrm>
            <a:off x="4741610" y="1411655"/>
            <a:ext cx="1320800" cy="968278"/>
          </a:xfrm>
          <a:prstGeom prst="ellipse">
            <a:avLst/>
          </a:prstGeom>
          <a:solidFill>
            <a:srgbClr val="FFFF00"/>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600" b="0" i="0" u="none" strike="noStrike" cap="none" normalizeH="0" baseline="0" dirty="0">
                <a:ln>
                  <a:noFill/>
                </a:ln>
                <a:solidFill>
                  <a:schemeClr val="tx1"/>
                </a:solidFill>
                <a:effectLst/>
                <a:latin typeface="Arial" panose="020B0604020202020204" pitchFamily="34" charset="0"/>
              </a:rPr>
              <a:t>Dev</a:t>
            </a:r>
          </a:p>
        </p:txBody>
      </p:sp>
      <p:sp>
        <p:nvSpPr>
          <p:cNvPr id="23" name="Oval 22">
            <a:extLst>
              <a:ext uri="{FF2B5EF4-FFF2-40B4-BE49-F238E27FC236}">
                <a16:creationId xmlns:a16="http://schemas.microsoft.com/office/drawing/2014/main" id="{723A67EC-F55D-4496-B3CB-0FD93BD961B9}"/>
              </a:ext>
            </a:extLst>
          </p:cNvPr>
          <p:cNvSpPr/>
          <p:nvPr/>
        </p:nvSpPr>
        <p:spPr bwMode="auto">
          <a:xfrm>
            <a:off x="4751770" y="2824588"/>
            <a:ext cx="1320800" cy="968278"/>
          </a:xfrm>
          <a:prstGeom prst="ellipse">
            <a:avLst/>
          </a:prstGeom>
          <a:solidFill>
            <a:srgbClr val="92D050"/>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600" b="0" i="0" u="none" strike="noStrike" cap="none" normalizeH="0" baseline="0" dirty="0">
                <a:ln>
                  <a:noFill/>
                </a:ln>
                <a:solidFill>
                  <a:schemeClr val="tx1"/>
                </a:solidFill>
                <a:effectLst/>
                <a:latin typeface="Arial" panose="020B0604020202020204" pitchFamily="34" charset="0"/>
              </a:rPr>
              <a:t>DevOps</a:t>
            </a:r>
          </a:p>
        </p:txBody>
      </p:sp>
      <p:cxnSp>
        <p:nvCxnSpPr>
          <p:cNvPr id="24" name="Straight Arrow Connector 23">
            <a:extLst>
              <a:ext uri="{FF2B5EF4-FFF2-40B4-BE49-F238E27FC236}">
                <a16:creationId xmlns:a16="http://schemas.microsoft.com/office/drawing/2014/main" id="{917F8CFB-133E-43AE-95A8-A86104FC592D}"/>
              </a:ext>
            </a:extLst>
          </p:cNvPr>
          <p:cNvCxnSpPr>
            <a:cxnSpLocks/>
            <a:endCxn id="23" idx="0"/>
          </p:cNvCxnSpPr>
          <p:nvPr/>
        </p:nvCxnSpPr>
        <p:spPr bwMode="auto">
          <a:xfrm>
            <a:off x="5402010" y="2355689"/>
            <a:ext cx="10160" cy="468899"/>
          </a:xfrm>
          <a:prstGeom prst="straightConnector1">
            <a:avLst/>
          </a:prstGeom>
          <a:ln w="3810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FA719EB0-97F3-4604-AF5A-21569E13C00A}"/>
              </a:ext>
            </a:extLst>
          </p:cNvPr>
          <p:cNvSpPr/>
          <p:nvPr/>
        </p:nvSpPr>
        <p:spPr bwMode="auto">
          <a:xfrm>
            <a:off x="6262914" y="1441104"/>
            <a:ext cx="1320800" cy="968278"/>
          </a:xfrm>
          <a:prstGeom prst="ellipse">
            <a:avLst/>
          </a:prstGeom>
          <a:solidFill>
            <a:srgbClr val="0070C0"/>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600" b="0" i="0" u="none" strike="noStrike" cap="none" normalizeH="0" baseline="0" dirty="0">
                <a:ln>
                  <a:noFill/>
                </a:ln>
                <a:solidFill>
                  <a:schemeClr val="tx1"/>
                </a:solidFill>
                <a:effectLst/>
                <a:latin typeface="Arial" panose="020B0604020202020204" pitchFamily="34" charset="0"/>
              </a:rPr>
              <a:t>Ops</a:t>
            </a:r>
          </a:p>
        </p:txBody>
      </p:sp>
      <p:sp>
        <p:nvSpPr>
          <p:cNvPr id="33" name="Oval 32">
            <a:extLst>
              <a:ext uri="{FF2B5EF4-FFF2-40B4-BE49-F238E27FC236}">
                <a16:creationId xmlns:a16="http://schemas.microsoft.com/office/drawing/2014/main" id="{9ADB3D52-989D-40A6-B384-6570D19230D4}"/>
              </a:ext>
            </a:extLst>
          </p:cNvPr>
          <p:cNvSpPr/>
          <p:nvPr/>
        </p:nvSpPr>
        <p:spPr bwMode="auto">
          <a:xfrm>
            <a:off x="8755224" y="1461594"/>
            <a:ext cx="1320800" cy="968278"/>
          </a:xfrm>
          <a:prstGeom prst="ellipse">
            <a:avLst/>
          </a:prstGeom>
          <a:solidFill>
            <a:srgbClr val="FFFF00"/>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600" b="0" i="0" u="none" strike="noStrike" cap="none" normalizeH="0" baseline="0" dirty="0">
                <a:ln>
                  <a:noFill/>
                </a:ln>
                <a:solidFill>
                  <a:schemeClr val="tx1"/>
                </a:solidFill>
                <a:effectLst/>
                <a:latin typeface="Arial" panose="020B0604020202020204" pitchFamily="34" charset="0"/>
              </a:rPr>
              <a:t>Dev</a:t>
            </a:r>
          </a:p>
        </p:txBody>
      </p:sp>
      <p:sp>
        <p:nvSpPr>
          <p:cNvPr id="35" name="Oval 34">
            <a:extLst>
              <a:ext uri="{FF2B5EF4-FFF2-40B4-BE49-F238E27FC236}">
                <a16:creationId xmlns:a16="http://schemas.microsoft.com/office/drawing/2014/main" id="{A90346EF-3C40-4046-961A-FD75C8AADE00}"/>
              </a:ext>
            </a:extLst>
          </p:cNvPr>
          <p:cNvSpPr/>
          <p:nvPr/>
        </p:nvSpPr>
        <p:spPr bwMode="auto">
          <a:xfrm>
            <a:off x="10316340" y="1419009"/>
            <a:ext cx="1320800" cy="968278"/>
          </a:xfrm>
          <a:prstGeom prst="ellipse">
            <a:avLst/>
          </a:prstGeom>
          <a:solidFill>
            <a:srgbClr val="0070C0"/>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600" b="0" i="0" u="none" strike="noStrike" cap="none" normalizeH="0" baseline="0" dirty="0">
                <a:ln>
                  <a:noFill/>
                </a:ln>
                <a:solidFill>
                  <a:schemeClr val="tx1"/>
                </a:solidFill>
                <a:effectLst/>
                <a:latin typeface="Arial" panose="020B0604020202020204" pitchFamily="34" charset="0"/>
              </a:rPr>
              <a:t>Ops</a:t>
            </a:r>
          </a:p>
        </p:txBody>
      </p:sp>
      <p:sp>
        <p:nvSpPr>
          <p:cNvPr id="37" name="Oval 36">
            <a:extLst>
              <a:ext uri="{FF2B5EF4-FFF2-40B4-BE49-F238E27FC236}">
                <a16:creationId xmlns:a16="http://schemas.microsoft.com/office/drawing/2014/main" id="{51E1ED9E-6727-4DED-910D-98AB31A1F089}"/>
              </a:ext>
            </a:extLst>
          </p:cNvPr>
          <p:cNvSpPr/>
          <p:nvPr/>
        </p:nvSpPr>
        <p:spPr bwMode="auto">
          <a:xfrm>
            <a:off x="9415624" y="2810253"/>
            <a:ext cx="1320800" cy="968278"/>
          </a:xfrm>
          <a:prstGeom prst="ellipse">
            <a:avLst/>
          </a:prstGeom>
          <a:solidFill>
            <a:srgbClr val="92D050"/>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600" b="0" i="0" u="none" strike="noStrike" cap="none" normalizeH="0" baseline="0" dirty="0">
                <a:ln>
                  <a:noFill/>
                </a:ln>
                <a:solidFill>
                  <a:schemeClr val="tx1"/>
                </a:solidFill>
                <a:effectLst/>
                <a:latin typeface="Arial" panose="020B0604020202020204" pitchFamily="34" charset="0"/>
              </a:rPr>
              <a:t>DevOps</a:t>
            </a:r>
          </a:p>
        </p:txBody>
      </p:sp>
      <p:sp>
        <p:nvSpPr>
          <p:cNvPr id="38" name="Rectangle 37">
            <a:extLst>
              <a:ext uri="{FF2B5EF4-FFF2-40B4-BE49-F238E27FC236}">
                <a16:creationId xmlns:a16="http://schemas.microsoft.com/office/drawing/2014/main" id="{93B74FAE-87D3-4210-96BF-35C0A2C30E3F}"/>
              </a:ext>
            </a:extLst>
          </p:cNvPr>
          <p:cNvSpPr/>
          <p:nvPr/>
        </p:nvSpPr>
        <p:spPr bwMode="auto">
          <a:xfrm>
            <a:off x="189100" y="1168400"/>
            <a:ext cx="3495245" cy="3606800"/>
          </a:xfrm>
          <a:prstGeom prst="rect">
            <a:avLst/>
          </a:prstGeom>
          <a:noFill/>
          <a:ln w="12700" cap="flat" cmpd="sng" algn="ctr">
            <a:solidFill>
              <a:schemeClr val="tx1">
                <a:lumMod val="95000"/>
                <a:lumOff val="5000"/>
              </a:schemeClr>
            </a:solidFill>
            <a:prstDash val="solid"/>
            <a:round/>
            <a:headEnd type="none" w="med" len="med"/>
            <a:tailEnd type="none" w="med" len="me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vert="horz" wrap="square" lIns="91440" tIns="45720" rIns="91440" bIns="45720" numCol="1" rtlCol="0" anchor="t" anchorCtr="0" compatLnSpc="1">
            <a:prstTxWarp prst="textNoShape">
              <a:avLst/>
            </a:prstTxWarp>
            <a:no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noFill/>
              </a:ln>
              <a:solidFill>
                <a:schemeClr val="tx1"/>
              </a:solidFill>
              <a:effectLst/>
              <a:latin typeface="Arial" panose="020B0604020202020204" pitchFamily="34" charset="0"/>
            </a:endParaRPr>
          </a:p>
        </p:txBody>
      </p:sp>
      <p:sp>
        <p:nvSpPr>
          <p:cNvPr id="45" name="TextBox 44">
            <a:extLst>
              <a:ext uri="{FF2B5EF4-FFF2-40B4-BE49-F238E27FC236}">
                <a16:creationId xmlns:a16="http://schemas.microsoft.com/office/drawing/2014/main" id="{9AF63009-0C06-4F47-8AC6-2F6AFE9D819D}"/>
              </a:ext>
            </a:extLst>
          </p:cNvPr>
          <p:cNvSpPr txBox="1"/>
          <p:nvPr/>
        </p:nvSpPr>
        <p:spPr>
          <a:xfrm>
            <a:off x="1158240" y="200525"/>
            <a:ext cx="10052367" cy="523220"/>
          </a:xfrm>
          <a:prstGeom prst="rect">
            <a:avLst/>
          </a:prstGeom>
          <a:noFill/>
        </p:spPr>
        <p:txBody>
          <a:bodyPr wrap="none" rtlCol="0">
            <a:spAutoFit/>
          </a:bodyPr>
          <a:lstStyle/>
          <a:p>
            <a:r>
              <a:rPr lang="en-US" sz="2800" b="1" dirty="0"/>
              <a:t>If you team is call DevOps, then you’re probably not doing DevOps</a:t>
            </a:r>
          </a:p>
        </p:txBody>
      </p:sp>
      <p:cxnSp>
        <p:nvCxnSpPr>
          <p:cNvPr id="47" name="Straight Connector 46">
            <a:extLst>
              <a:ext uri="{FF2B5EF4-FFF2-40B4-BE49-F238E27FC236}">
                <a16:creationId xmlns:a16="http://schemas.microsoft.com/office/drawing/2014/main" id="{8224F4F9-17EC-470D-946A-99659DFA1FF0}"/>
              </a:ext>
            </a:extLst>
          </p:cNvPr>
          <p:cNvCxnSpPr>
            <a:cxnSpLocks/>
          </p:cNvCxnSpPr>
          <p:nvPr/>
        </p:nvCxnSpPr>
        <p:spPr bwMode="auto">
          <a:xfrm>
            <a:off x="4436398" y="1168400"/>
            <a:ext cx="3264882" cy="2757629"/>
          </a:xfrm>
          <a:prstGeom prst="line">
            <a:avLst/>
          </a:prstGeom>
          <a:ln w="38100">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0DA6E870-2472-4BA6-8419-A54D56BBE456}"/>
              </a:ext>
            </a:extLst>
          </p:cNvPr>
          <p:cNvSpPr txBox="1"/>
          <p:nvPr/>
        </p:nvSpPr>
        <p:spPr>
          <a:xfrm>
            <a:off x="4392433" y="4086870"/>
            <a:ext cx="3308847" cy="523220"/>
          </a:xfrm>
          <a:prstGeom prst="rect">
            <a:avLst/>
          </a:prstGeom>
          <a:noFill/>
        </p:spPr>
        <p:txBody>
          <a:bodyPr wrap="square" rtlCol="0">
            <a:spAutoFit/>
          </a:bodyPr>
          <a:lstStyle/>
          <a:p>
            <a:r>
              <a:rPr lang="en-US" sz="1400" b="1" dirty="0"/>
              <a:t>Rename You Dev Team (or your Ops team)  to DevOps</a:t>
            </a:r>
          </a:p>
        </p:txBody>
      </p:sp>
      <p:sp>
        <p:nvSpPr>
          <p:cNvPr id="56" name="TextBox 55">
            <a:extLst>
              <a:ext uri="{FF2B5EF4-FFF2-40B4-BE49-F238E27FC236}">
                <a16:creationId xmlns:a16="http://schemas.microsoft.com/office/drawing/2014/main" id="{DA31E18A-045C-4E19-8557-851B4288286C}"/>
              </a:ext>
            </a:extLst>
          </p:cNvPr>
          <p:cNvSpPr txBox="1"/>
          <p:nvPr/>
        </p:nvSpPr>
        <p:spPr>
          <a:xfrm>
            <a:off x="8920480" y="4064878"/>
            <a:ext cx="3082420" cy="523220"/>
          </a:xfrm>
          <a:prstGeom prst="rect">
            <a:avLst/>
          </a:prstGeom>
          <a:noFill/>
        </p:spPr>
        <p:txBody>
          <a:bodyPr wrap="square" rtlCol="0">
            <a:spAutoFit/>
          </a:bodyPr>
          <a:lstStyle/>
          <a:p>
            <a:r>
              <a:rPr lang="en-US" sz="1400" b="1" dirty="0"/>
              <a:t>Create a separate DevOps team or name your tooling team DevOps</a:t>
            </a:r>
          </a:p>
        </p:txBody>
      </p:sp>
      <p:sp>
        <p:nvSpPr>
          <p:cNvPr id="58" name="TextBox 57">
            <a:extLst>
              <a:ext uri="{FF2B5EF4-FFF2-40B4-BE49-F238E27FC236}">
                <a16:creationId xmlns:a16="http://schemas.microsoft.com/office/drawing/2014/main" id="{1BC7D8DF-EBAC-4A94-A673-75BB059D4F15}"/>
              </a:ext>
            </a:extLst>
          </p:cNvPr>
          <p:cNvSpPr txBox="1"/>
          <p:nvPr/>
        </p:nvSpPr>
        <p:spPr>
          <a:xfrm>
            <a:off x="322526" y="3982199"/>
            <a:ext cx="3317347" cy="738664"/>
          </a:xfrm>
          <a:prstGeom prst="rect">
            <a:avLst/>
          </a:prstGeom>
          <a:noFill/>
        </p:spPr>
        <p:txBody>
          <a:bodyPr wrap="square" rtlCol="0">
            <a:spAutoFit/>
          </a:bodyPr>
          <a:lstStyle/>
          <a:p>
            <a:r>
              <a:rPr lang="en-US" sz="1400" b="1" dirty="0"/>
              <a:t>Create an integrated team consisting of developers and operations focused on creating business value</a:t>
            </a:r>
          </a:p>
        </p:txBody>
      </p:sp>
      <p:sp>
        <p:nvSpPr>
          <p:cNvPr id="60" name="Rectangle 59">
            <a:extLst>
              <a:ext uri="{FF2B5EF4-FFF2-40B4-BE49-F238E27FC236}">
                <a16:creationId xmlns:a16="http://schemas.microsoft.com/office/drawing/2014/main" id="{A6454A6F-CFE5-4512-974B-DE4DF66B56C2}"/>
              </a:ext>
            </a:extLst>
          </p:cNvPr>
          <p:cNvSpPr/>
          <p:nvPr/>
        </p:nvSpPr>
        <p:spPr bwMode="auto">
          <a:xfrm>
            <a:off x="4341433" y="1163351"/>
            <a:ext cx="3495245" cy="3606800"/>
          </a:xfrm>
          <a:prstGeom prst="rect">
            <a:avLst/>
          </a:prstGeom>
          <a:noFill/>
          <a:ln w="12700" cap="flat" cmpd="sng" algn="ctr">
            <a:solidFill>
              <a:schemeClr val="tx1">
                <a:lumMod val="95000"/>
                <a:lumOff val="5000"/>
              </a:schemeClr>
            </a:solidFill>
            <a:prstDash val="solid"/>
            <a:round/>
            <a:headEnd type="none" w="med" len="med"/>
            <a:tailEnd type="none" w="med" len="me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vert="horz" wrap="square" lIns="91440" tIns="45720" rIns="91440" bIns="45720" numCol="1" rtlCol="0" anchor="t" anchorCtr="0" compatLnSpc="1">
            <a:prstTxWarp prst="textNoShape">
              <a:avLst/>
            </a:prstTxWarp>
            <a:no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noFill/>
              </a:ln>
              <a:solidFill>
                <a:schemeClr val="tx1"/>
              </a:solidFill>
              <a:effectLst/>
              <a:latin typeface="Arial" panose="020B0604020202020204" pitchFamily="34" charset="0"/>
            </a:endParaRPr>
          </a:p>
        </p:txBody>
      </p:sp>
      <p:sp>
        <p:nvSpPr>
          <p:cNvPr id="64" name="Rectangle 63">
            <a:extLst>
              <a:ext uri="{FF2B5EF4-FFF2-40B4-BE49-F238E27FC236}">
                <a16:creationId xmlns:a16="http://schemas.microsoft.com/office/drawing/2014/main" id="{AAF6210C-8B5A-434A-9282-D3162DE63614}"/>
              </a:ext>
            </a:extLst>
          </p:cNvPr>
          <p:cNvSpPr/>
          <p:nvPr/>
        </p:nvSpPr>
        <p:spPr bwMode="auto">
          <a:xfrm>
            <a:off x="8555342" y="1163351"/>
            <a:ext cx="3495245" cy="3606800"/>
          </a:xfrm>
          <a:prstGeom prst="rect">
            <a:avLst/>
          </a:prstGeom>
          <a:noFill/>
          <a:ln w="12700" cap="flat" cmpd="sng" algn="ctr">
            <a:solidFill>
              <a:schemeClr val="tx1">
                <a:lumMod val="95000"/>
                <a:lumOff val="5000"/>
              </a:schemeClr>
            </a:solidFill>
            <a:prstDash val="solid"/>
            <a:round/>
            <a:headEnd type="none" w="med" len="med"/>
            <a:tailEnd type="none" w="med" len="med"/>
          </a:ln>
          <a:effectLst/>
          <a:extLst>
            <a:ext uri="{909E8E84-426E-40DD-AFC4-6F175D3DCCD1}">
              <a14:hiddenFill xmlns:a14="http://schemas.microsoft.com/office/drawing/2010/main">
                <a:solidFill>
                  <a:srgbClr val="DDDDDD"/>
                </a:solidFill>
              </a14:hiddenFill>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vert="horz" wrap="square" lIns="91440" tIns="45720" rIns="91440" bIns="45720" numCol="1" rtlCol="0" anchor="t" anchorCtr="0" compatLnSpc="1">
            <a:prstTxWarp prst="textNoShape">
              <a:avLst/>
            </a:prstTxWarp>
            <a:no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noFill/>
              </a:ln>
              <a:solidFill>
                <a:schemeClr val="tx1"/>
              </a:solidFill>
              <a:effectLst/>
              <a:latin typeface="Arial" panose="020B0604020202020204" pitchFamily="34" charset="0"/>
            </a:endParaRPr>
          </a:p>
        </p:txBody>
      </p:sp>
      <p:cxnSp>
        <p:nvCxnSpPr>
          <p:cNvPr id="65" name="Straight Connector 64">
            <a:extLst>
              <a:ext uri="{FF2B5EF4-FFF2-40B4-BE49-F238E27FC236}">
                <a16:creationId xmlns:a16="http://schemas.microsoft.com/office/drawing/2014/main" id="{2DCAF4AB-836E-4E1F-B404-B93E370D0A5B}"/>
              </a:ext>
            </a:extLst>
          </p:cNvPr>
          <p:cNvCxnSpPr>
            <a:cxnSpLocks/>
          </p:cNvCxnSpPr>
          <p:nvPr/>
        </p:nvCxnSpPr>
        <p:spPr bwMode="auto">
          <a:xfrm>
            <a:off x="8552024" y="1168400"/>
            <a:ext cx="3264882" cy="2757629"/>
          </a:xfrm>
          <a:prstGeom prst="line">
            <a:avLst/>
          </a:prstGeom>
          <a:ln w="38100">
            <a:solidFill>
              <a:srgbClr val="FF0000"/>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8326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0C6285-D873-4DEF-AFEF-F71043F65998}"/>
              </a:ext>
            </a:extLst>
          </p:cNvPr>
          <p:cNvSpPr txBox="1"/>
          <p:nvPr/>
        </p:nvSpPr>
        <p:spPr>
          <a:xfrm>
            <a:off x="1148080" y="228784"/>
            <a:ext cx="6096000" cy="532903"/>
          </a:xfrm>
          <a:prstGeom prst="rect">
            <a:avLst/>
          </a:prstGeom>
          <a:noFill/>
        </p:spPr>
        <p:txBody>
          <a:bodyPr wrap="square">
            <a:spAutoFit/>
          </a:bodyPr>
          <a:lstStyle/>
          <a:p>
            <a:pPr marL="0" marR="0">
              <a:lnSpc>
                <a:spcPct val="107000"/>
              </a:lnSpc>
              <a:spcBef>
                <a:spcPts val="200"/>
              </a:spcBef>
              <a:spcAft>
                <a:spcPts val="0"/>
              </a:spcAft>
            </a:pPr>
            <a:r>
              <a:rPr lang="en-US" sz="2800" b="1" dirty="0">
                <a:effectLst/>
                <a:latin typeface="Calibri Light" panose="020F0302020204030204" pitchFamily="34" charset="0"/>
                <a:ea typeface="Times New Roman" panose="02020603050405020304" pitchFamily="18" charset="0"/>
                <a:cs typeface="Times New Roman" panose="02020603050405020304" pitchFamily="18" charset="0"/>
              </a:rPr>
              <a:t>Call to Action: What You Can Do</a:t>
            </a:r>
          </a:p>
        </p:txBody>
      </p:sp>
      <p:sp>
        <p:nvSpPr>
          <p:cNvPr id="7" name="TextBox 6">
            <a:extLst>
              <a:ext uri="{FF2B5EF4-FFF2-40B4-BE49-F238E27FC236}">
                <a16:creationId xmlns:a16="http://schemas.microsoft.com/office/drawing/2014/main" id="{8A12F6F0-F407-49BC-91B1-C96BA55E8EC7}"/>
              </a:ext>
            </a:extLst>
          </p:cNvPr>
          <p:cNvSpPr txBox="1"/>
          <p:nvPr/>
        </p:nvSpPr>
        <p:spPr>
          <a:xfrm>
            <a:off x="1371600" y="5886549"/>
            <a:ext cx="9022080" cy="646331"/>
          </a:xfrm>
          <a:prstGeom prst="rect">
            <a:avLst/>
          </a:prstGeom>
          <a:solidFill>
            <a:srgbClr val="FFFF99"/>
          </a:solidFill>
          <a:ln>
            <a:solidFill>
              <a:schemeClr val="tx1">
                <a:lumMod val="95000"/>
                <a:lumOff val="5000"/>
              </a:schemeClr>
            </a:solidFill>
          </a:ln>
        </p:spPr>
        <p:txBody>
          <a:bodyPr wrap="square">
            <a:spAutoFit/>
          </a:bodyPr>
          <a:lstStyle>
            <a:defPPr>
              <a:defRPr lang="en-US"/>
            </a:defPPr>
            <a:lvl1pPr marR="0" algn="ctr">
              <a:lnSpc>
                <a:spcPct val="107000"/>
              </a:lnSpc>
              <a:spcBef>
                <a:spcPts val="0"/>
              </a:spcBef>
              <a:spcAft>
                <a:spcPts val="800"/>
              </a:spcAft>
              <a:defRPr i="1">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“DevOps is the union of people, process, and products to enable continuous delivery of value to our end users” - Donovan Brown</a:t>
            </a:r>
          </a:p>
        </p:txBody>
      </p:sp>
      <p:sp>
        <p:nvSpPr>
          <p:cNvPr id="8" name="TextBox 7">
            <a:extLst>
              <a:ext uri="{FF2B5EF4-FFF2-40B4-BE49-F238E27FC236}">
                <a16:creationId xmlns:a16="http://schemas.microsoft.com/office/drawing/2014/main" id="{FDE8A2EC-62B2-4FD0-AD6E-ABAC9DD47E41}"/>
              </a:ext>
            </a:extLst>
          </p:cNvPr>
          <p:cNvSpPr txBox="1"/>
          <p:nvPr/>
        </p:nvSpPr>
        <p:spPr>
          <a:xfrm>
            <a:off x="609600" y="1280160"/>
            <a:ext cx="9641840" cy="3416320"/>
          </a:xfrm>
          <a:prstGeom prst="rect">
            <a:avLst/>
          </a:prstGeom>
          <a:noFill/>
        </p:spPr>
        <p:txBody>
          <a:bodyPr wrap="square" rtlCol="0">
            <a:spAutoFit/>
          </a:bodyPr>
          <a:lstStyle/>
          <a:p>
            <a:pPr marL="342900" indent="-342900">
              <a:buAutoNum type="arabicParenR"/>
            </a:pPr>
            <a:r>
              <a:rPr lang="en-US" dirty="0"/>
              <a:t>Fix The Basic Processes</a:t>
            </a:r>
          </a:p>
          <a:p>
            <a:pPr marL="800100" lvl="1" indent="-342900">
              <a:buFont typeface="Arial" panose="020B0604020202020204" pitchFamily="34" charset="0"/>
              <a:buChar char="•"/>
            </a:pPr>
            <a:r>
              <a:rPr lang="en-US" dirty="0"/>
              <a:t>Implement Continuous Integration including Automated Regression Testing; Security Scanning; Open Source Compliance &amp; License Monitoring, Code Reviews </a:t>
            </a:r>
            <a:r>
              <a:rPr lang="en-US" dirty="0" err="1"/>
              <a:t>etc</a:t>
            </a:r>
            <a:endParaRPr lang="en-US" dirty="0"/>
          </a:p>
          <a:p>
            <a:pPr marL="800100" lvl="1" indent="-342900">
              <a:buFont typeface="Arial" panose="020B0604020202020204" pitchFamily="34" charset="0"/>
              <a:buChar char="•"/>
            </a:pPr>
            <a:r>
              <a:rPr lang="en-US" dirty="0"/>
              <a:t>Implement Continuous Deployment to Dev, QC, Production (</a:t>
            </a:r>
            <a:r>
              <a:rPr lang="en-US" dirty="0" err="1"/>
              <a:t>ie</a:t>
            </a:r>
            <a:r>
              <a:rPr lang="en-US" dirty="0"/>
              <a:t> all environments) including Release Management, </a:t>
            </a:r>
          </a:p>
          <a:p>
            <a:pPr marL="800100" lvl="1" indent="-342900">
              <a:buFont typeface="Arial" panose="020B0604020202020204" pitchFamily="34" charset="0"/>
              <a:buChar char="•"/>
            </a:pPr>
            <a:r>
              <a:rPr lang="en-US" dirty="0"/>
              <a:t>Implement </a:t>
            </a:r>
            <a:r>
              <a:rPr lang="en-US" sz="1800" dirty="0">
                <a:ea typeface="Calibri" panose="020F0502020204030204" pitchFamily="34" charset="0"/>
                <a:cs typeface="Arial" panose="020B0604020202020204" pitchFamily="34" charset="0"/>
              </a:rPr>
              <a:t>Continuous Measurement including </a:t>
            </a:r>
          </a:p>
          <a:p>
            <a:pPr marL="342900" indent="-342900">
              <a:buFontTx/>
              <a:buAutoNum type="arabicParenR"/>
            </a:pPr>
            <a:r>
              <a:rPr lang="en-US" dirty="0">
                <a:ea typeface="Calibri" panose="020F0502020204030204" pitchFamily="34" charset="0"/>
                <a:cs typeface="Arial" panose="020B0604020202020204" pitchFamily="34" charset="0"/>
              </a:rPr>
              <a:t>Are Your Teams Structured Correctly?</a:t>
            </a:r>
          </a:p>
          <a:p>
            <a:pPr marL="800100" lvl="1" indent="-342900">
              <a:buFont typeface="Arial" panose="020B0604020202020204" pitchFamily="34" charset="0"/>
              <a:buChar char="•"/>
            </a:pPr>
            <a:r>
              <a:rPr lang="en-US" dirty="0">
                <a:ea typeface="Calibri" panose="020F0502020204030204" pitchFamily="34" charset="0"/>
                <a:cs typeface="Arial" panose="020B0604020202020204" pitchFamily="34" charset="0"/>
              </a:rPr>
              <a:t>Do you have Development, Information Security, Operations working </a:t>
            </a:r>
            <a:r>
              <a:rPr lang="en-US" dirty="0" err="1">
                <a:ea typeface="Calibri" panose="020F0502020204030204" pitchFamily="34" charset="0"/>
                <a:cs typeface="Arial" panose="020B0604020202020204" pitchFamily="34" charset="0"/>
              </a:rPr>
              <a:t>ina</a:t>
            </a:r>
            <a:r>
              <a:rPr lang="en-US" dirty="0">
                <a:ea typeface="Calibri" panose="020F0502020204030204" pitchFamily="34" charset="0"/>
                <a:cs typeface="Arial" panose="020B0604020202020204" pitchFamily="34" charset="0"/>
              </a:rPr>
              <a:t>  single team focused on business outcomes</a:t>
            </a:r>
          </a:p>
          <a:p>
            <a:pPr marL="800100" lvl="1" indent="-342900">
              <a:buFont typeface="Arial" panose="020B0604020202020204" pitchFamily="34" charset="0"/>
              <a:buChar char="•"/>
            </a:pPr>
            <a:r>
              <a:rPr lang="en-US" dirty="0">
                <a:ea typeface="Calibri" panose="020F0502020204030204" pitchFamily="34" charset="0"/>
                <a:cs typeface="Arial" panose="020B0604020202020204" pitchFamily="34" charset="0"/>
              </a:rPr>
              <a:t>Are the teams balanced correctly with equal partnership between then or if there an outsized weighting</a:t>
            </a:r>
          </a:p>
          <a:p>
            <a:pPr marL="342900" indent="-342900">
              <a:buFontTx/>
              <a:buAutoNum type="arabicParenR"/>
            </a:pPr>
            <a:r>
              <a:rPr lang="en-US" dirty="0">
                <a:ea typeface="Calibri" panose="020F0502020204030204" pitchFamily="34" charset="0"/>
                <a:cs typeface="Arial" panose="020B0604020202020204" pitchFamily="34" charset="0"/>
              </a:rPr>
              <a:t>Are You Building The Right Culture and Does Management Have a Focus on It</a:t>
            </a:r>
          </a:p>
        </p:txBody>
      </p:sp>
    </p:spTree>
    <p:extLst>
      <p:ext uri="{BB962C8B-B14F-4D97-AF65-F5344CB8AC3E}">
        <p14:creationId xmlns:p14="http://schemas.microsoft.com/office/powerpoint/2010/main" val="1002530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90">
            <a:extLst>
              <a:ext uri="{FF2B5EF4-FFF2-40B4-BE49-F238E27FC236}">
                <a16:creationId xmlns:a16="http://schemas.microsoft.com/office/drawing/2014/main" id="{0CEC51DB-EA0E-4415-8154-41FD6540310C}"/>
              </a:ext>
            </a:extLst>
          </p:cNvPr>
          <p:cNvSpPr/>
          <p:nvPr/>
        </p:nvSpPr>
        <p:spPr bwMode="auto">
          <a:xfrm>
            <a:off x="349026" y="4471071"/>
            <a:ext cx="10471374" cy="821121"/>
          </a:xfrm>
          <a:prstGeom prst="rect">
            <a:avLst/>
          </a:prstGeom>
          <a:solidFill>
            <a:schemeClr val="bg1">
              <a:lumMod val="85000"/>
            </a:schemeClr>
          </a:solidFill>
          <a:ln>
            <a:noFill/>
          </a:ln>
          <a:effectLst/>
        </p:spPr>
        <p:txBody>
          <a:bodyPr vert="horz" wrap="square" lIns="91440" tIns="45720" rIns="91440" bIns="45720" numCol="1" rtlCol="0" anchor="t" anchorCtr="0" compatLnSpc="1">
            <a:prstTxWarp prst="textNoShape">
              <a:avLst/>
            </a:prstTxWarp>
            <a:sp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noFill/>
              </a:ln>
              <a:solidFill>
                <a:schemeClr val="tx1"/>
              </a:solidFill>
              <a:effectLst/>
              <a:latin typeface="Arial" panose="020B0604020202020204" pitchFamily="34" charset="0"/>
            </a:endParaRPr>
          </a:p>
        </p:txBody>
      </p:sp>
      <p:sp>
        <p:nvSpPr>
          <p:cNvPr id="89" name="Rectangle 88">
            <a:extLst>
              <a:ext uri="{FF2B5EF4-FFF2-40B4-BE49-F238E27FC236}">
                <a16:creationId xmlns:a16="http://schemas.microsoft.com/office/drawing/2014/main" id="{581967A4-A24F-45E2-B266-F6698D3766CB}"/>
              </a:ext>
            </a:extLst>
          </p:cNvPr>
          <p:cNvSpPr/>
          <p:nvPr/>
        </p:nvSpPr>
        <p:spPr bwMode="auto">
          <a:xfrm>
            <a:off x="349026" y="3399365"/>
            <a:ext cx="10471374" cy="821121"/>
          </a:xfrm>
          <a:prstGeom prst="rect">
            <a:avLst/>
          </a:prstGeom>
          <a:solidFill>
            <a:schemeClr val="bg1">
              <a:lumMod val="85000"/>
            </a:schemeClr>
          </a:solidFill>
          <a:ln>
            <a:noFill/>
          </a:ln>
          <a:effectLst/>
        </p:spPr>
        <p:txBody>
          <a:bodyPr vert="horz" wrap="square" lIns="91440" tIns="45720" rIns="91440" bIns="45720" numCol="1" rtlCol="0" anchor="t" anchorCtr="0" compatLnSpc="1">
            <a:prstTxWarp prst="textNoShape">
              <a:avLst/>
            </a:prstTxWarp>
            <a:sp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noFill/>
              </a:ln>
              <a:solidFill>
                <a:schemeClr val="tx1"/>
              </a:solidFill>
              <a:effectLst/>
              <a:latin typeface="Arial" panose="020B0604020202020204" pitchFamily="34" charset="0"/>
            </a:endParaRPr>
          </a:p>
        </p:txBody>
      </p:sp>
      <p:sp>
        <p:nvSpPr>
          <p:cNvPr id="87" name="Rectangle 86">
            <a:extLst>
              <a:ext uri="{FF2B5EF4-FFF2-40B4-BE49-F238E27FC236}">
                <a16:creationId xmlns:a16="http://schemas.microsoft.com/office/drawing/2014/main" id="{C9372F9A-F9F8-455D-88AB-C91544EE7F4C}"/>
              </a:ext>
            </a:extLst>
          </p:cNvPr>
          <p:cNvSpPr/>
          <p:nvPr/>
        </p:nvSpPr>
        <p:spPr bwMode="auto">
          <a:xfrm>
            <a:off x="349026" y="2327659"/>
            <a:ext cx="10471374" cy="821121"/>
          </a:xfrm>
          <a:prstGeom prst="rect">
            <a:avLst/>
          </a:prstGeom>
          <a:solidFill>
            <a:schemeClr val="bg1">
              <a:lumMod val="85000"/>
            </a:schemeClr>
          </a:solidFill>
          <a:ln>
            <a:noFill/>
          </a:ln>
          <a:effectLst/>
        </p:spPr>
        <p:txBody>
          <a:bodyPr vert="horz" wrap="square" lIns="91440" tIns="45720" rIns="91440" bIns="45720" numCol="1" rtlCol="0" anchor="t" anchorCtr="0" compatLnSpc="1">
            <a:prstTxWarp prst="textNoShape">
              <a:avLst/>
            </a:prstTxWarp>
            <a:sp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noFill/>
              </a:ln>
              <a:solidFill>
                <a:schemeClr val="tx1"/>
              </a:solidFill>
              <a:effectLst/>
              <a:latin typeface="Arial" panose="020B0604020202020204" pitchFamily="34" charset="0"/>
            </a:endParaRPr>
          </a:p>
        </p:txBody>
      </p:sp>
      <p:sp>
        <p:nvSpPr>
          <p:cNvPr id="85" name="Rectangle 84">
            <a:extLst>
              <a:ext uri="{FF2B5EF4-FFF2-40B4-BE49-F238E27FC236}">
                <a16:creationId xmlns:a16="http://schemas.microsoft.com/office/drawing/2014/main" id="{B15F4A10-F62B-44A2-9F97-1C1BACD6CDE6}"/>
              </a:ext>
            </a:extLst>
          </p:cNvPr>
          <p:cNvSpPr/>
          <p:nvPr/>
        </p:nvSpPr>
        <p:spPr bwMode="auto">
          <a:xfrm>
            <a:off x="349026" y="1255953"/>
            <a:ext cx="10471374" cy="821121"/>
          </a:xfrm>
          <a:prstGeom prst="rect">
            <a:avLst/>
          </a:prstGeom>
          <a:solidFill>
            <a:schemeClr val="bg1">
              <a:lumMod val="85000"/>
            </a:schemeClr>
          </a:solidFill>
          <a:ln>
            <a:noFill/>
          </a:ln>
          <a:effectLst/>
        </p:spPr>
        <p:txBody>
          <a:bodyPr vert="horz" wrap="square" lIns="91440" tIns="45720" rIns="91440" bIns="45720" numCol="1" rtlCol="0" anchor="t" anchorCtr="0" compatLnSpc="1">
            <a:prstTxWarp prst="textNoShape">
              <a:avLst/>
            </a:prstTxWarp>
            <a:sp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00AAC3C4-E73A-43A0-9053-993A46B05D4B}"/>
              </a:ext>
            </a:extLst>
          </p:cNvPr>
          <p:cNvSpPr txBox="1"/>
          <p:nvPr/>
        </p:nvSpPr>
        <p:spPr>
          <a:xfrm>
            <a:off x="1180730" y="284085"/>
            <a:ext cx="7859844" cy="523220"/>
          </a:xfrm>
          <a:prstGeom prst="rect">
            <a:avLst/>
          </a:prstGeom>
          <a:noFill/>
        </p:spPr>
        <p:txBody>
          <a:bodyPr wrap="none" rtlCol="0">
            <a:spAutoFit/>
          </a:bodyPr>
          <a:lstStyle/>
          <a:p>
            <a:r>
              <a:rPr lang="en-US" sz="2800" b="1" kern="0" dirty="0">
                <a:effectLst/>
                <a:ea typeface="Times New Roman" panose="02020603050405020304" pitchFamily="18" charset="0"/>
                <a:cs typeface="Times New Roman" panose="02020603050405020304" pitchFamily="18" charset="0"/>
              </a:rPr>
              <a:t>You need to be doing Agile to be able to do DevOps</a:t>
            </a:r>
          </a:p>
        </p:txBody>
      </p:sp>
      <p:sp>
        <p:nvSpPr>
          <p:cNvPr id="5" name="TextBox 4">
            <a:extLst>
              <a:ext uri="{FF2B5EF4-FFF2-40B4-BE49-F238E27FC236}">
                <a16:creationId xmlns:a16="http://schemas.microsoft.com/office/drawing/2014/main" id="{4565328C-85AC-4E85-9F85-F4A5ABC1268E}"/>
              </a:ext>
            </a:extLst>
          </p:cNvPr>
          <p:cNvSpPr txBox="1"/>
          <p:nvPr/>
        </p:nvSpPr>
        <p:spPr>
          <a:xfrm>
            <a:off x="475567" y="1455953"/>
            <a:ext cx="1042786" cy="369332"/>
          </a:xfrm>
          <a:prstGeom prst="rect">
            <a:avLst/>
          </a:prstGeom>
          <a:noFill/>
        </p:spPr>
        <p:txBody>
          <a:bodyPr wrap="none" rtlCol="0">
            <a:spAutoFit/>
          </a:bodyPr>
          <a:lstStyle/>
          <a:p>
            <a:r>
              <a:rPr lang="en-US" dirty="0"/>
              <a:t>Waterfall</a:t>
            </a:r>
          </a:p>
        </p:txBody>
      </p:sp>
      <p:sp>
        <p:nvSpPr>
          <p:cNvPr id="7" name="TextBox 6">
            <a:extLst>
              <a:ext uri="{FF2B5EF4-FFF2-40B4-BE49-F238E27FC236}">
                <a16:creationId xmlns:a16="http://schemas.microsoft.com/office/drawing/2014/main" id="{8355E4B3-3BBD-4AF9-AA8D-57237B5803FD}"/>
              </a:ext>
            </a:extLst>
          </p:cNvPr>
          <p:cNvSpPr txBox="1"/>
          <p:nvPr/>
        </p:nvSpPr>
        <p:spPr>
          <a:xfrm>
            <a:off x="349026" y="3661068"/>
            <a:ext cx="647934" cy="369332"/>
          </a:xfrm>
          <a:prstGeom prst="rect">
            <a:avLst/>
          </a:prstGeom>
          <a:noFill/>
        </p:spPr>
        <p:txBody>
          <a:bodyPr wrap="none" rtlCol="0">
            <a:spAutoFit/>
          </a:bodyPr>
          <a:lstStyle/>
          <a:p>
            <a:r>
              <a:rPr lang="en-US" dirty="0"/>
              <a:t>Agile</a:t>
            </a:r>
          </a:p>
        </p:txBody>
      </p:sp>
      <p:sp>
        <p:nvSpPr>
          <p:cNvPr id="9" name="TextBox 8">
            <a:extLst>
              <a:ext uri="{FF2B5EF4-FFF2-40B4-BE49-F238E27FC236}">
                <a16:creationId xmlns:a16="http://schemas.microsoft.com/office/drawing/2014/main" id="{4A51C38B-C177-48F1-8CCB-765F761259F6}"/>
              </a:ext>
            </a:extLst>
          </p:cNvPr>
          <p:cNvSpPr txBox="1"/>
          <p:nvPr/>
        </p:nvSpPr>
        <p:spPr>
          <a:xfrm>
            <a:off x="349026" y="4624883"/>
            <a:ext cx="908518" cy="369332"/>
          </a:xfrm>
          <a:prstGeom prst="rect">
            <a:avLst/>
          </a:prstGeom>
          <a:noFill/>
        </p:spPr>
        <p:txBody>
          <a:bodyPr wrap="none" rtlCol="0">
            <a:spAutoFit/>
          </a:bodyPr>
          <a:lstStyle/>
          <a:p>
            <a:r>
              <a:rPr lang="en-US" dirty="0"/>
              <a:t>DevOps</a:t>
            </a:r>
          </a:p>
        </p:txBody>
      </p:sp>
      <p:sp>
        <p:nvSpPr>
          <p:cNvPr id="10" name="Rectangle 9">
            <a:extLst>
              <a:ext uri="{FF2B5EF4-FFF2-40B4-BE49-F238E27FC236}">
                <a16:creationId xmlns:a16="http://schemas.microsoft.com/office/drawing/2014/main" id="{4C36384E-9B7B-4641-BD4C-B30C50384BF0}"/>
              </a:ext>
            </a:extLst>
          </p:cNvPr>
          <p:cNvSpPr/>
          <p:nvPr/>
        </p:nvSpPr>
        <p:spPr bwMode="auto">
          <a:xfrm>
            <a:off x="2326341" y="1455953"/>
            <a:ext cx="1042787" cy="369332"/>
          </a:xfrm>
          <a:prstGeom prst="rect">
            <a:avLst/>
          </a:prstGeom>
          <a:solidFill>
            <a:schemeClr val="bg1">
              <a:lumMod val="50000"/>
            </a:schemeClr>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b="1" dirty="0"/>
              <a:t>Requirements</a:t>
            </a:r>
          </a:p>
        </p:txBody>
      </p:sp>
      <p:sp>
        <p:nvSpPr>
          <p:cNvPr id="14" name="Rectangle 13">
            <a:extLst>
              <a:ext uri="{FF2B5EF4-FFF2-40B4-BE49-F238E27FC236}">
                <a16:creationId xmlns:a16="http://schemas.microsoft.com/office/drawing/2014/main" id="{BDE94209-559E-46CA-9B8D-3C5926C1C906}"/>
              </a:ext>
            </a:extLst>
          </p:cNvPr>
          <p:cNvSpPr/>
          <p:nvPr/>
        </p:nvSpPr>
        <p:spPr bwMode="auto">
          <a:xfrm>
            <a:off x="3528053" y="1455953"/>
            <a:ext cx="1042787" cy="369332"/>
          </a:xfrm>
          <a:prstGeom prst="rect">
            <a:avLst/>
          </a:prstGeom>
          <a:solidFill>
            <a:srgbClr val="92D050"/>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b="1" dirty="0"/>
              <a:t>Design</a:t>
            </a:r>
          </a:p>
        </p:txBody>
      </p:sp>
      <p:sp>
        <p:nvSpPr>
          <p:cNvPr id="16" name="Rectangle 15">
            <a:extLst>
              <a:ext uri="{FF2B5EF4-FFF2-40B4-BE49-F238E27FC236}">
                <a16:creationId xmlns:a16="http://schemas.microsoft.com/office/drawing/2014/main" id="{6D049B6F-5570-47D0-A25A-6B0B12DD569C}"/>
              </a:ext>
            </a:extLst>
          </p:cNvPr>
          <p:cNvSpPr/>
          <p:nvPr/>
        </p:nvSpPr>
        <p:spPr bwMode="auto">
          <a:xfrm>
            <a:off x="4729765" y="1455953"/>
            <a:ext cx="2537409" cy="369332"/>
          </a:xfrm>
          <a:prstGeom prst="rect">
            <a:avLst/>
          </a:prstGeom>
          <a:solidFill>
            <a:srgbClr val="FFC000"/>
          </a:solidFill>
          <a:ln>
            <a:noFill/>
          </a:ln>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1" i="0" u="none" strike="noStrike" cap="none" normalizeH="0" baseline="0" dirty="0">
                <a:ln>
                  <a:noFill/>
                </a:ln>
                <a:solidFill>
                  <a:schemeClr val="tx1"/>
                </a:solidFill>
                <a:effectLst/>
              </a:rPr>
              <a:t>Development</a:t>
            </a:r>
          </a:p>
        </p:txBody>
      </p:sp>
      <p:sp>
        <p:nvSpPr>
          <p:cNvPr id="18" name="Rectangle 17">
            <a:extLst>
              <a:ext uri="{FF2B5EF4-FFF2-40B4-BE49-F238E27FC236}">
                <a16:creationId xmlns:a16="http://schemas.microsoft.com/office/drawing/2014/main" id="{3566C386-2876-4AED-9E73-497CBCD72717}"/>
              </a:ext>
            </a:extLst>
          </p:cNvPr>
          <p:cNvSpPr/>
          <p:nvPr/>
        </p:nvSpPr>
        <p:spPr bwMode="auto">
          <a:xfrm>
            <a:off x="7483016" y="1455953"/>
            <a:ext cx="1042787"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algn="ctr" eaLnBrk="0" fontAlgn="base" hangingPunct="0">
              <a:spcBef>
                <a:spcPct val="50000"/>
              </a:spcBef>
              <a:spcAft>
                <a:spcPct val="0"/>
              </a:spcAft>
            </a:pPr>
            <a:r>
              <a:rPr lang="en-US" sz="1000" b="1" dirty="0"/>
              <a:t>Test</a:t>
            </a:r>
          </a:p>
        </p:txBody>
      </p:sp>
      <p:sp>
        <p:nvSpPr>
          <p:cNvPr id="20" name="Rectangle 19">
            <a:extLst>
              <a:ext uri="{FF2B5EF4-FFF2-40B4-BE49-F238E27FC236}">
                <a16:creationId xmlns:a16="http://schemas.microsoft.com/office/drawing/2014/main" id="{22D6AE7A-3DA3-438A-BC0E-3295E8D0D086}"/>
              </a:ext>
            </a:extLst>
          </p:cNvPr>
          <p:cNvSpPr/>
          <p:nvPr/>
        </p:nvSpPr>
        <p:spPr bwMode="auto">
          <a:xfrm>
            <a:off x="8741645" y="1455953"/>
            <a:ext cx="1042787" cy="369332"/>
          </a:xfrm>
          <a:prstGeom prst="rect">
            <a:avLst/>
          </a:prstGeom>
          <a:solidFill>
            <a:srgbClr val="7030A0"/>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b="1" dirty="0">
                <a:solidFill>
                  <a:schemeClr val="bg1"/>
                </a:solidFill>
              </a:rPr>
              <a:t>Deploy</a:t>
            </a:r>
          </a:p>
        </p:txBody>
      </p:sp>
      <p:sp>
        <p:nvSpPr>
          <p:cNvPr id="22" name="TextBox 21">
            <a:extLst>
              <a:ext uri="{FF2B5EF4-FFF2-40B4-BE49-F238E27FC236}">
                <a16:creationId xmlns:a16="http://schemas.microsoft.com/office/drawing/2014/main" id="{8339FCAD-8D77-4C2D-B1CF-BEE49B6C4CE2}"/>
              </a:ext>
            </a:extLst>
          </p:cNvPr>
          <p:cNvSpPr txBox="1"/>
          <p:nvPr/>
        </p:nvSpPr>
        <p:spPr>
          <a:xfrm>
            <a:off x="349026" y="2630634"/>
            <a:ext cx="1548437" cy="369332"/>
          </a:xfrm>
          <a:prstGeom prst="rect">
            <a:avLst/>
          </a:prstGeom>
          <a:noFill/>
        </p:spPr>
        <p:txBody>
          <a:bodyPr wrap="none" rtlCol="0">
            <a:spAutoFit/>
          </a:bodyPr>
          <a:lstStyle/>
          <a:p>
            <a:r>
              <a:rPr lang="en-US" dirty="0"/>
              <a:t>RUP (Iterative)</a:t>
            </a:r>
          </a:p>
        </p:txBody>
      </p:sp>
      <p:sp>
        <p:nvSpPr>
          <p:cNvPr id="24" name="Rectangle 23">
            <a:extLst>
              <a:ext uri="{FF2B5EF4-FFF2-40B4-BE49-F238E27FC236}">
                <a16:creationId xmlns:a16="http://schemas.microsoft.com/office/drawing/2014/main" id="{A52E567F-BC98-43E6-9538-4CCEBFBF60AD}"/>
              </a:ext>
            </a:extLst>
          </p:cNvPr>
          <p:cNvSpPr/>
          <p:nvPr/>
        </p:nvSpPr>
        <p:spPr bwMode="auto">
          <a:xfrm>
            <a:off x="2326341" y="2586754"/>
            <a:ext cx="1042787" cy="369332"/>
          </a:xfrm>
          <a:prstGeom prst="rect">
            <a:avLst/>
          </a:prstGeom>
          <a:solidFill>
            <a:schemeClr val="bg1">
              <a:lumMod val="50000"/>
            </a:schemeClr>
          </a:solidFill>
          <a:ln>
            <a:noFill/>
          </a:ln>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1" i="0" u="none" strike="noStrike" cap="none" normalizeH="0" baseline="0" dirty="0">
                <a:ln>
                  <a:noFill/>
                </a:ln>
                <a:solidFill>
                  <a:schemeClr val="tx1"/>
                </a:solidFill>
                <a:effectLst/>
              </a:rPr>
              <a:t>Inception</a:t>
            </a:r>
          </a:p>
        </p:txBody>
      </p:sp>
      <p:sp>
        <p:nvSpPr>
          <p:cNvPr id="26" name="Rectangle 25">
            <a:extLst>
              <a:ext uri="{FF2B5EF4-FFF2-40B4-BE49-F238E27FC236}">
                <a16:creationId xmlns:a16="http://schemas.microsoft.com/office/drawing/2014/main" id="{20195D9F-588F-442E-8171-8F28F4593B8F}"/>
              </a:ext>
            </a:extLst>
          </p:cNvPr>
          <p:cNvSpPr/>
          <p:nvPr/>
        </p:nvSpPr>
        <p:spPr bwMode="auto">
          <a:xfrm>
            <a:off x="3581413" y="2586754"/>
            <a:ext cx="1042787" cy="369332"/>
          </a:xfrm>
          <a:prstGeom prst="rect">
            <a:avLst/>
          </a:prstGeom>
          <a:solidFill>
            <a:schemeClr val="bg1">
              <a:lumMod val="50000"/>
            </a:schemeClr>
          </a:solidFill>
          <a:ln>
            <a:noFill/>
          </a:ln>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1" i="0" u="none" strike="noStrike" cap="none" normalizeH="0" baseline="0" dirty="0">
                <a:ln>
                  <a:noFill/>
                </a:ln>
                <a:solidFill>
                  <a:schemeClr val="tx1"/>
                </a:solidFill>
                <a:effectLst/>
              </a:rPr>
              <a:t>Elaboration</a:t>
            </a:r>
          </a:p>
        </p:txBody>
      </p:sp>
      <p:sp>
        <p:nvSpPr>
          <p:cNvPr id="28" name="Rectangle 27">
            <a:extLst>
              <a:ext uri="{FF2B5EF4-FFF2-40B4-BE49-F238E27FC236}">
                <a16:creationId xmlns:a16="http://schemas.microsoft.com/office/drawing/2014/main" id="{B19A2DCF-16FC-45A0-BBC2-5E1C62A22948}"/>
              </a:ext>
            </a:extLst>
          </p:cNvPr>
          <p:cNvSpPr/>
          <p:nvPr/>
        </p:nvSpPr>
        <p:spPr bwMode="auto">
          <a:xfrm>
            <a:off x="4836485" y="2586754"/>
            <a:ext cx="3692875" cy="369332"/>
          </a:xfrm>
          <a:prstGeom prst="rect">
            <a:avLst/>
          </a:prstGeom>
          <a:solidFill>
            <a:srgbClr val="FFC000"/>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b="1" dirty="0"/>
              <a:t>Construction</a:t>
            </a:r>
          </a:p>
        </p:txBody>
      </p:sp>
      <p:sp>
        <p:nvSpPr>
          <p:cNvPr id="30" name="Rectangle 29">
            <a:extLst>
              <a:ext uri="{FF2B5EF4-FFF2-40B4-BE49-F238E27FC236}">
                <a16:creationId xmlns:a16="http://schemas.microsoft.com/office/drawing/2014/main" id="{C7116D2B-503E-4E10-A7E6-AD2DF0FE21D5}"/>
              </a:ext>
            </a:extLst>
          </p:cNvPr>
          <p:cNvSpPr/>
          <p:nvPr/>
        </p:nvSpPr>
        <p:spPr bwMode="auto">
          <a:xfrm>
            <a:off x="8741644" y="2586754"/>
            <a:ext cx="1042787" cy="369332"/>
          </a:xfrm>
          <a:prstGeom prst="rect">
            <a:avLst/>
          </a:prstGeom>
          <a:solidFill>
            <a:srgbClr val="7030A0"/>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b="1" dirty="0">
                <a:solidFill>
                  <a:schemeClr val="bg1"/>
                </a:solidFill>
              </a:rPr>
              <a:t>Transition</a:t>
            </a:r>
          </a:p>
        </p:txBody>
      </p:sp>
      <p:sp>
        <p:nvSpPr>
          <p:cNvPr id="34" name="Rectangle 33">
            <a:extLst>
              <a:ext uri="{FF2B5EF4-FFF2-40B4-BE49-F238E27FC236}">
                <a16:creationId xmlns:a16="http://schemas.microsoft.com/office/drawing/2014/main" id="{15A22E5B-F3C8-4C60-9412-81960B986267}"/>
              </a:ext>
            </a:extLst>
          </p:cNvPr>
          <p:cNvSpPr/>
          <p:nvPr/>
        </p:nvSpPr>
        <p:spPr bwMode="auto">
          <a:xfrm>
            <a:off x="2326341" y="3640536"/>
            <a:ext cx="804020" cy="369332"/>
          </a:xfrm>
          <a:prstGeom prst="rect">
            <a:avLst/>
          </a:prstGeom>
          <a:solidFill>
            <a:srgbClr val="FFC000"/>
          </a:solidFill>
          <a:ln>
            <a:noFill/>
          </a:ln>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1" i="0" u="none" strike="noStrike" cap="none" normalizeH="0" baseline="0" dirty="0">
                <a:ln>
                  <a:noFill/>
                </a:ln>
                <a:solidFill>
                  <a:schemeClr val="tx1"/>
                </a:solidFill>
                <a:effectLst/>
              </a:rPr>
              <a:t>Code</a:t>
            </a:r>
          </a:p>
        </p:txBody>
      </p:sp>
      <p:sp>
        <p:nvSpPr>
          <p:cNvPr id="36" name="Rectangle 35">
            <a:extLst>
              <a:ext uri="{FF2B5EF4-FFF2-40B4-BE49-F238E27FC236}">
                <a16:creationId xmlns:a16="http://schemas.microsoft.com/office/drawing/2014/main" id="{E8D58B09-E21E-4D6D-8949-82BCED9D53D4}"/>
              </a:ext>
            </a:extLst>
          </p:cNvPr>
          <p:cNvSpPr/>
          <p:nvPr/>
        </p:nvSpPr>
        <p:spPr bwMode="auto">
          <a:xfrm>
            <a:off x="3435353" y="3640536"/>
            <a:ext cx="804020"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algn="ctr" eaLnBrk="0" fontAlgn="base" hangingPunct="0">
              <a:spcBef>
                <a:spcPct val="50000"/>
              </a:spcBef>
              <a:spcAft>
                <a:spcPct val="0"/>
              </a:spcAft>
            </a:pPr>
            <a:r>
              <a:rPr lang="en-US" sz="1000" b="1" dirty="0"/>
              <a:t>Test</a:t>
            </a:r>
          </a:p>
        </p:txBody>
      </p:sp>
      <p:sp>
        <p:nvSpPr>
          <p:cNvPr id="38" name="Rectangle 37">
            <a:extLst>
              <a:ext uri="{FF2B5EF4-FFF2-40B4-BE49-F238E27FC236}">
                <a16:creationId xmlns:a16="http://schemas.microsoft.com/office/drawing/2014/main" id="{4D811A68-37EB-4294-9C2C-0E024D7B59EA}"/>
              </a:ext>
            </a:extLst>
          </p:cNvPr>
          <p:cNvSpPr/>
          <p:nvPr/>
        </p:nvSpPr>
        <p:spPr bwMode="auto">
          <a:xfrm>
            <a:off x="4544365" y="3640536"/>
            <a:ext cx="804020" cy="369332"/>
          </a:xfrm>
          <a:prstGeom prst="rect">
            <a:avLst/>
          </a:prstGeom>
          <a:solidFill>
            <a:srgbClr val="FFC000"/>
          </a:solidFill>
          <a:ln>
            <a:noFill/>
          </a:ln>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1" i="0" u="none" strike="noStrike" cap="none" normalizeH="0" baseline="0" dirty="0">
                <a:ln>
                  <a:noFill/>
                </a:ln>
                <a:solidFill>
                  <a:schemeClr val="tx1"/>
                </a:solidFill>
                <a:effectLst/>
              </a:rPr>
              <a:t>Code</a:t>
            </a:r>
          </a:p>
        </p:txBody>
      </p:sp>
      <p:sp>
        <p:nvSpPr>
          <p:cNvPr id="40" name="Rectangle 39">
            <a:extLst>
              <a:ext uri="{FF2B5EF4-FFF2-40B4-BE49-F238E27FC236}">
                <a16:creationId xmlns:a16="http://schemas.microsoft.com/office/drawing/2014/main" id="{E9A09EF8-5105-4A18-AAB5-F2C5DACED0C1}"/>
              </a:ext>
            </a:extLst>
          </p:cNvPr>
          <p:cNvSpPr/>
          <p:nvPr/>
        </p:nvSpPr>
        <p:spPr bwMode="auto">
          <a:xfrm>
            <a:off x="5653377" y="3640536"/>
            <a:ext cx="804020"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algn="ctr" eaLnBrk="0" fontAlgn="base" hangingPunct="0">
              <a:spcBef>
                <a:spcPct val="50000"/>
              </a:spcBef>
              <a:spcAft>
                <a:spcPct val="0"/>
              </a:spcAft>
            </a:pPr>
            <a:r>
              <a:rPr lang="en-US" sz="1000" b="1" dirty="0"/>
              <a:t>Test</a:t>
            </a:r>
          </a:p>
        </p:txBody>
      </p:sp>
      <p:sp>
        <p:nvSpPr>
          <p:cNvPr id="42" name="Rectangle 41">
            <a:extLst>
              <a:ext uri="{FF2B5EF4-FFF2-40B4-BE49-F238E27FC236}">
                <a16:creationId xmlns:a16="http://schemas.microsoft.com/office/drawing/2014/main" id="{0846233C-A736-4535-8640-9A5F493B9CFB}"/>
              </a:ext>
            </a:extLst>
          </p:cNvPr>
          <p:cNvSpPr/>
          <p:nvPr/>
        </p:nvSpPr>
        <p:spPr bwMode="auto">
          <a:xfrm>
            <a:off x="6762389" y="3640536"/>
            <a:ext cx="804020" cy="369332"/>
          </a:xfrm>
          <a:prstGeom prst="rect">
            <a:avLst/>
          </a:prstGeom>
          <a:solidFill>
            <a:srgbClr val="FFC000"/>
          </a:solidFill>
          <a:ln>
            <a:noFill/>
          </a:ln>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1" i="0" u="none" strike="noStrike" cap="none" normalizeH="0" baseline="0" dirty="0">
                <a:ln>
                  <a:noFill/>
                </a:ln>
                <a:solidFill>
                  <a:schemeClr val="tx1"/>
                </a:solidFill>
                <a:effectLst/>
              </a:rPr>
              <a:t>Code</a:t>
            </a:r>
          </a:p>
        </p:txBody>
      </p:sp>
      <p:sp>
        <p:nvSpPr>
          <p:cNvPr id="44" name="Rectangle 43">
            <a:extLst>
              <a:ext uri="{FF2B5EF4-FFF2-40B4-BE49-F238E27FC236}">
                <a16:creationId xmlns:a16="http://schemas.microsoft.com/office/drawing/2014/main" id="{FACA934D-9FAA-48D2-B273-19857D7D13BF}"/>
              </a:ext>
            </a:extLst>
          </p:cNvPr>
          <p:cNvSpPr/>
          <p:nvPr/>
        </p:nvSpPr>
        <p:spPr bwMode="auto">
          <a:xfrm>
            <a:off x="7871401" y="3640536"/>
            <a:ext cx="804020"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algn="ctr" eaLnBrk="0" fontAlgn="base" hangingPunct="0">
              <a:spcBef>
                <a:spcPct val="50000"/>
              </a:spcBef>
              <a:spcAft>
                <a:spcPct val="0"/>
              </a:spcAft>
            </a:pPr>
            <a:r>
              <a:rPr lang="en-US" sz="1000" b="1" dirty="0"/>
              <a:t>Test</a:t>
            </a:r>
          </a:p>
        </p:txBody>
      </p:sp>
      <p:sp>
        <p:nvSpPr>
          <p:cNvPr id="46" name="Rectangle 45">
            <a:extLst>
              <a:ext uri="{FF2B5EF4-FFF2-40B4-BE49-F238E27FC236}">
                <a16:creationId xmlns:a16="http://schemas.microsoft.com/office/drawing/2014/main" id="{8976D1A0-FB7B-4649-BB0E-84D34E7BAAF0}"/>
              </a:ext>
            </a:extLst>
          </p:cNvPr>
          <p:cNvSpPr/>
          <p:nvPr/>
        </p:nvSpPr>
        <p:spPr bwMode="auto">
          <a:xfrm>
            <a:off x="8980411" y="3640536"/>
            <a:ext cx="804020" cy="369332"/>
          </a:xfrm>
          <a:prstGeom prst="rect">
            <a:avLst/>
          </a:prstGeom>
          <a:solidFill>
            <a:srgbClr val="7030A0"/>
          </a:solidFill>
          <a:ln>
            <a:noFill/>
          </a:ln>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1" i="0" u="none" strike="noStrike" cap="none" normalizeH="0" baseline="0" dirty="0">
                <a:ln>
                  <a:noFill/>
                </a:ln>
                <a:solidFill>
                  <a:schemeClr val="bg1"/>
                </a:solidFill>
                <a:effectLst/>
              </a:rPr>
              <a:t>Deploy</a:t>
            </a:r>
          </a:p>
        </p:txBody>
      </p:sp>
      <p:sp>
        <p:nvSpPr>
          <p:cNvPr id="48" name="Rectangle 47">
            <a:extLst>
              <a:ext uri="{FF2B5EF4-FFF2-40B4-BE49-F238E27FC236}">
                <a16:creationId xmlns:a16="http://schemas.microsoft.com/office/drawing/2014/main" id="{7C657046-F1F8-4253-93AF-E4F066B9BB36}"/>
              </a:ext>
            </a:extLst>
          </p:cNvPr>
          <p:cNvSpPr/>
          <p:nvPr/>
        </p:nvSpPr>
        <p:spPr bwMode="auto">
          <a:xfrm>
            <a:off x="2326341" y="4732261"/>
            <a:ext cx="323967" cy="369332"/>
          </a:xfrm>
          <a:prstGeom prst="rect">
            <a:avLst/>
          </a:prstGeom>
          <a:solidFill>
            <a:srgbClr val="FFC000"/>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1" i="0" u="none" strike="noStrike" cap="none" normalizeH="0" baseline="0" dirty="0">
                <a:ln>
                  <a:noFill/>
                </a:ln>
                <a:solidFill>
                  <a:schemeClr val="tx1"/>
                </a:solidFill>
                <a:effectLst/>
              </a:rPr>
              <a:t>Code</a:t>
            </a:r>
          </a:p>
        </p:txBody>
      </p:sp>
      <p:sp>
        <p:nvSpPr>
          <p:cNvPr id="50" name="Rectangle 49">
            <a:extLst>
              <a:ext uri="{FF2B5EF4-FFF2-40B4-BE49-F238E27FC236}">
                <a16:creationId xmlns:a16="http://schemas.microsoft.com/office/drawing/2014/main" id="{EEB77F13-0E0D-4049-AFFF-8874AD074EF8}"/>
              </a:ext>
            </a:extLst>
          </p:cNvPr>
          <p:cNvSpPr/>
          <p:nvPr/>
        </p:nvSpPr>
        <p:spPr bwMode="auto">
          <a:xfrm>
            <a:off x="2743899" y="4732261"/>
            <a:ext cx="323967"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1" i="0" u="none" strike="noStrike" cap="none" normalizeH="0" baseline="0" dirty="0">
                <a:ln>
                  <a:noFill/>
                </a:ln>
                <a:solidFill>
                  <a:schemeClr val="tx1"/>
                </a:solidFill>
                <a:effectLst/>
              </a:rPr>
              <a:t>Test</a:t>
            </a:r>
          </a:p>
        </p:txBody>
      </p:sp>
      <p:sp>
        <p:nvSpPr>
          <p:cNvPr id="60" name="Rectangle 59">
            <a:extLst>
              <a:ext uri="{FF2B5EF4-FFF2-40B4-BE49-F238E27FC236}">
                <a16:creationId xmlns:a16="http://schemas.microsoft.com/office/drawing/2014/main" id="{9982F7E4-AC89-4CEC-B332-C36A2D6477F1}"/>
              </a:ext>
            </a:extLst>
          </p:cNvPr>
          <p:cNvSpPr/>
          <p:nvPr/>
        </p:nvSpPr>
        <p:spPr bwMode="auto">
          <a:xfrm>
            <a:off x="3161457" y="4732261"/>
            <a:ext cx="400161" cy="369332"/>
          </a:xfrm>
          <a:prstGeom prst="rect">
            <a:avLst/>
          </a:prstGeom>
          <a:solidFill>
            <a:srgbClr val="7030A0"/>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1" i="0" u="none" strike="noStrike" cap="none" normalizeH="0" baseline="0" dirty="0">
                <a:ln>
                  <a:noFill/>
                </a:ln>
                <a:solidFill>
                  <a:schemeClr val="bg1"/>
                </a:solidFill>
                <a:effectLst/>
              </a:rPr>
              <a:t>Deploy</a:t>
            </a:r>
          </a:p>
        </p:txBody>
      </p:sp>
      <p:sp>
        <p:nvSpPr>
          <p:cNvPr id="62" name="Rectangle 61">
            <a:extLst>
              <a:ext uri="{FF2B5EF4-FFF2-40B4-BE49-F238E27FC236}">
                <a16:creationId xmlns:a16="http://schemas.microsoft.com/office/drawing/2014/main" id="{EF6C90A6-890A-4DD0-810B-80EC44744C5E}"/>
              </a:ext>
            </a:extLst>
          </p:cNvPr>
          <p:cNvSpPr/>
          <p:nvPr/>
        </p:nvSpPr>
        <p:spPr bwMode="auto">
          <a:xfrm>
            <a:off x="3655209" y="4732261"/>
            <a:ext cx="323967" cy="369332"/>
          </a:xfrm>
          <a:prstGeom prst="rect">
            <a:avLst/>
          </a:prstGeom>
          <a:solidFill>
            <a:srgbClr val="FFC000"/>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1" i="0" u="none" strike="noStrike" cap="none" normalizeH="0" baseline="0" dirty="0">
                <a:ln>
                  <a:noFill/>
                </a:ln>
                <a:solidFill>
                  <a:schemeClr val="tx1"/>
                </a:solidFill>
                <a:effectLst/>
              </a:rPr>
              <a:t>Code</a:t>
            </a:r>
          </a:p>
        </p:txBody>
      </p:sp>
      <p:sp>
        <p:nvSpPr>
          <p:cNvPr id="64" name="Rectangle 63">
            <a:extLst>
              <a:ext uri="{FF2B5EF4-FFF2-40B4-BE49-F238E27FC236}">
                <a16:creationId xmlns:a16="http://schemas.microsoft.com/office/drawing/2014/main" id="{3EA0E962-A4F2-4BEE-9E91-CD4EE6A392A4}"/>
              </a:ext>
            </a:extLst>
          </p:cNvPr>
          <p:cNvSpPr/>
          <p:nvPr/>
        </p:nvSpPr>
        <p:spPr bwMode="auto">
          <a:xfrm>
            <a:off x="4072767" y="4732261"/>
            <a:ext cx="323967"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1" i="0" u="none" strike="noStrike" cap="none" normalizeH="0" baseline="0" dirty="0">
                <a:ln>
                  <a:noFill/>
                </a:ln>
                <a:solidFill>
                  <a:schemeClr val="tx1"/>
                </a:solidFill>
                <a:effectLst/>
              </a:rPr>
              <a:t>Test</a:t>
            </a:r>
          </a:p>
        </p:txBody>
      </p:sp>
      <p:sp>
        <p:nvSpPr>
          <p:cNvPr id="66" name="Rectangle 65">
            <a:extLst>
              <a:ext uri="{FF2B5EF4-FFF2-40B4-BE49-F238E27FC236}">
                <a16:creationId xmlns:a16="http://schemas.microsoft.com/office/drawing/2014/main" id="{B53F1D01-C194-478E-9944-22E27DC72B2A}"/>
              </a:ext>
            </a:extLst>
          </p:cNvPr>
          <p:cNvSpPr/>
          <p:nvPr/>
        </p:nvSpPr>
        <p:spPr bwMode="auto">
          <a:xfrm>
            <a:off x="4490325" y="4732261"/>
            <a:ext cx="400161" cy="369332"/>
          </a:xfrm>
          <a:prstGeom prst="rect">
            <a:avLst/>
          </a:prstGeom>
          <a:solidFill>
            <a:srgbClr val="7030A0"/>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1" i="0" u="none" strike="noStrike" cap="none" normalizeH="0" baseline="0" dirty="0">
                <a:ln>
                  <a:noFill/>
                </a:ln>
                <a:solidFill>
                  <a:schemeClr val="bg1"/>
                </a:solidFill>
                <a:effectLst/>
              </a:rPr>
              <a:t>Deploy</a:t>
            </a:r>
          </a:p>
        </p:txBody>
      </p:sp>
      <p:sp>
        <p:nvSpPr>
          <p:cNvPr id="68" name="Rectangle 67">
            <a:extLst>
              <a:ext uri="{FF2B5EF4-FFF2-40B4-BE49-F238E27FC236}">
                <a16:creationId xmlns:a16="http://schemas.microsoft.com/office/drawing/2014/main" id="{54A72515-7B8A-44A9-9D71-7C087BAFB8F1}"/>
              </a:ext>
            </a:extLst>
          </p:cNvPr>
          <p:cNvSpPr/>
          <p:nvPr/>
        </p:nvSpPr>
        <p:spPr bwMode="auto">
          <a:xfrm>
            <a:off x="4984077" y="4732261"/>
            <a:ext cx="323967" cy="369332"/>
          </a:xfrm>
          <a:prstGeom prst="rect">
            <a:avLst/>
          </a:prstGeom>
          <a:solidFill>
            <a:srgbClr val="FFC000"/>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1" i="0" u="none" strike="noStrike" cap="none" normalizeH="0" baseline="0" dirty="0">
                <a:ln>
                  <a:noFill/>
                </a:ln>
                <a:solidFill>
                  <a:schemeClr val="tx1"/>
                </a:solidFill>
                <a:effectLst/>
              </a:rPr>
              <a:t>Code</a:t>
            </a:r>
          </a:p>
        </p:txBody>
      </p:sp>
      <p:sp>
        <p:nvSpPr>
          <p:cNvPr id="70" name="Rectangle 69">
            <a:extLst>
              <a:ext uri="{FF2B5EF4-FFF2-40B4-BE49-F238E27FC236}">
                <a16:creationId xmlns:a16="http://schemas.microsoft.com/office/drawing/2014/main" id="{473E4ECD-E86C-43E2-A5DE-029D99F4B731}"/>
              </a:ext>
            </a:extLst>
          </p:cNvPr>
          <p:cNvSpPr/>
          <p:nvPr/>
        </p:nvSpPr>
        <p:spPr bwMode="auto">
          <a:xfrm>
            <a:off x="5401635" y="4732261"/>
            <a:ext cx="323967"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1" i="0" u="none" strike="noStrike" cap="none" normalizeH="0" baseline="0" dirty="0">
                <a:ln>
                  <a:noFill/>
                </a:ln>
                <a:solidFill>
                  <a:schemeClr val="tx1"/>
                </a:solidFill>
                <a:effectLst/>
              </a:rPr>
              <a:t>Test</a:t>
            </a:r>
          </a:p>
        </p:txBody>
      </p:sp>
      <p:sp>
        <p:nvSpPr>
          <p:cNvPr id="72" name="Rectangle 71">
            <a:extLst>
              <a:ext uri="{FF2B5EF4-FFF2-40B4-BE49-F238E27FC236}">
                <a16:creationId xmlns:a16="http://schemas.microsoft.com/office/drawing/2014/main" id="{C9055719-D0F4-485F-B152-2CFBA5E236DB}"/>
              </a:ext>
            </a:extLst>
          </p:cNvPr>
          <p:cNvSpPr/>
          <p:nvPr/>
        </p:nvSpPr>
        <p:spPr bwMode="auto">
          <a:xfrm>
            <a:off x="5819193" y="4732261"/>
            <a:ext cx="400161" cy="369332"/>
          </a:xfrm>
          <a:prstGeom prst="rect">
            <a:avLst/>
          </a:prstGeom>
          <a:solidFill>
            <a:srgbClr val="7030A0"/>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1" i="0" u="none" strike="noStrike" cap="none" normalizeH="0" baseline="0" dirty="0">
                <a:ln>
                  <a:noFill/>
                </a:ln>
                <a:solidFill>
                  <a:schemeClr val="bg1"/>
                </a:solidFill>
                <a:effectLst/>
              </a:rPr>
              <a:t>Deploy</a:t>
            </a:r>
          </a:p>
        </p:txBody>
      </p:sp>
      <p:sp>
        <p:nvSpPr>
          <p:cNvPr id="74" name="Rectangle 73">
            <a:extLst>
              <a:ext uri="{FF2B5EF4-FFF2-40B4-BE49-F238E27FC236}">
                <a16:creationId xmlns:a16="http://schemas.microsoft.com/office/drawing/2014/main" id="{C8C70458-6A18-4DEA-A26F-FEB7A04E3911}"/>
              </a:ext>
            </a:extLst>
          </p:cNvPr>
          <p:cNvSpPr/>
          <p:nvPr/>
        </p:nvSpPr>
        <p:spPr bwMode="auto">
          <a:xfrm>
            <a:off x="6312945" y="4732261"/>
            <a:ext cx="323967" cy="369332"/>
          </a:xfrm>
          <a:prstGeom prst="rect">
            <a:avLst/>
          </a:prstGeom>
          <a:solidFill>
            <a:srgbClr val="FFC000"/>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1" i="0" u="none" strike="noStrike" cap="none" normalizeH="0" baseline="0" dirty="0">
                <a:ln>
                  <a:noFill/>
                </a:ln>
                <a:solidFill>
                  <a:schemeClr val="tx1"/>
                </a:solidFill>
                <a:effectLst/>
              </a:rPr>
              <a:t>Code</a:t>
            </a:r>
          </a:p>
        </p:txBody>
      </p:sp>
      <p:sp>
        <p:nvSpPr>
          <p:cNvPr id="76" name="Rectangle 75">
            <a:extLst>
              <a:ext uri="{FF2B5EF4-FFF2-40B4-BE49-F238E27FC236}">
                <a16:creationId xmlns:a16="http://schemas.microsoft.com/office/drawing/2014/main" id="{C3DBA1FE-8FBE-436F-8BC3-E870803F6A0A}"/>
              </a:ext>
            </a:extLst>
          </p:cNvPr>
          <p:cNvSpPr/>
          <p:nvPr/>
        </p:nvSpPr>
        <p:spPr bwMode="auto">
          <a:xfrm>
            <a:off x="6730503" y="4732261"/>
            <a:ext cx="323967"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1" i="0" u="none" strike="noStrike" cap="none" normalizeH="0" baseline="0" dirty="0">
                <a:ln>
                  <a:noFill/>
                </a:ln>
                <a:solidFill>
                  <a:schemeClr val="tx1"/>
                </a:solidFill>
                <a:effectLst/>
              </a:rPr>
              <a:t>Test</a:t>
            </a:r>
          </a:p>
        </p:txBody>
      </p:sp>
      <p:sp>
        <p:nvSpPr>
          <p:cNvPr id="78" name="Rectangle 77">
            <a:extLst>
              <a:ext uri="{FF2B5EF4-FFF2-40B4-BE49-F238E27FC236}">
                <a16:creationId xmlns:a16="http://schemas.microsoft.com/office/drawing/2014/main" id="{D105B6CE-B10C-4D62-8958-995113AE4826}"/>
              </a:ext>
            </a:extLst>
          </p:cNvPr>
          <p:cNvSpPr/>
          <p:nvPr/>
        </p:nvSpPr>
        <p:spPr bwMode="auto">
          <a:xfrm>
            <a:off x="7148061" y="4732261"/>
            <a:ext cx="400161" cy="369332"/>
          </a:xfrm>
          <a:prstGeom prst="rect">
            <a:avLst/>
          </a:prstGeom>
          <a:solidFill>
            <a:srgbClr val="7030A0"/>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1" i="0" u="none" strike="noStrike" cap="none" normalizeH="0" baseline="0" dirty="0">
                <a:ln>
                  <a:noFill/>
                </a:ln>
                <a:solidFill>
                  <a:schemeClr val="bg1"/>
                </a:solidFill>
                <a:effectLst/>
              </a:rPr>
              <a:t>Deploy</a:t>
            </a:r>
          </a:p>
        </p:txBody>
      </p:sp>
      <p:sp>
        <p:nvSpPr>
          <p:cNvPr id="80" name="Rectangle 79">
            <a:extLst>
              <a:ext uri="{FF2B5EF4-FFF2-40B4-BE49-F238E27FC236}">
                <a16:creationId xmlns:a16="http://schemas.microsoft.com/office/drawing/2014/main" id="{F86B8508-6E26-4132-8F92-E8CB2200FACE}"/>
              </a:ext>
            </a:extLst>
          </p:cNvPr>
          <p:cNvSpPr/>
          <p:nvPr/>
        </p:nvSpPr>
        <p:spPr bwMode="auto">
          <a:xfrm>
            <a:off x="7641813" y="4732261"/>
            <a:ext cx="323967" cy="369332"/>
          </a:xfrm>
          <a:prstGeom prst="rect">
            <a:avLst/>
          </a:prstGeom>
          <a:solidFill>
            <a:srgbClr val="FFC000"/>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1" i="0" u="none" strike="noStrike" cap="none" normalizeH="0" baseline="0" dirty="0">
                <a:ln>
                  <a:noFill/>
                </a:ln>
                <a:solidFill>
                  <a:schemeClr val="tx1"/>
                </a:solidFill>
                <a:effectLst/>
              </a:rPr>
              <a:t>Code</a:t>
            </a:r>
          </a:p>
        </p:txBody>
      </p:sp>
      <p:sp>
        <p:nvSpPr>
          <p:cNvPr id="82" name="Rectangle 81">
            <a:extLst>
              <a:ext uri="{FF2B5EF4-FFF2-40B4-BE49-F238E27FC236}">
                <a16:creationId xmlns:a16="http://schemas.microsoft.com/office/drawing/2014/main" id="{2D384BD9-27B3-45FE-A065-6FEE5E968C71}"/>
              </a:ext>
            </a:extLst>
          </p:cNvPr>
          <p:cNvSpPr/>
          <p:nvPr/>
        </p:nvSpPr>
        <p:spPr bwMode="auto">
          <a:xfrm>
            <a:off x="8059371" y="4732261"/>
            <a:ext cx="323967"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1" i="0" u="none" strike="noStrike" cap="none" normalizeH="0" baseline="0" dirty="0">
                <a:ln>
                  <a:noFill/>
                </a:ln>
                <a:solidFill>
                  <a:schemeClr val="tx1"/>
                </a:solidFill>
                <a:effectLst/>
              </a:rPr>
              <a:t>Test</a:t>
            </a:r>
          </a:p>
        </p:txBody>
      </p:sp>
      <p:sp>
        <p:nvSpPr>
          <p:cNvPr id="84" name="Rectangle 83">
            <a:extLst>
              <a:ext uri="{FF2B5EF4-FFF2-40B4-BE49-F238E27FC236}">
                <a16:creationId xmlns:a16="http://schemas.microsoft.com/office/drawing/2014/main" id="{16224E0D-4475-4548-9523-CFF72EEB8138}"/>
              </a:ext>
            </a:extLst>
          </p:cNvPr>
          <p:cNvSpPr/>
          <p:nvPr/>
        </p:nvSpPr>
        <p:spPr bwMode="auto">
          <a:xfrm>
            <a:off x="8476930" y="4732261"/>
            <a:ext cx="400161" cy="369332"/>
          </a:xfrm>
          <a:prstGeom prst="rect">
            <a:avLst/>
          </a:prstGeom>
          <a:solidFill>
            <a:srgbClr val="7030A0"/>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1" i="0" u="none" strike="noStrike" cap="none" normalizeH="0" baseline="0" dirty="0">
                <a:ln>
                  <a:noFill/>
                </a:ln>
                <a:solidFill>
                  <a:schemeClr val="bg1"/>
                </a:solidFill>
                <a:effectLst/>
              </a:rPr>
              <a:t>Deploy</a:t>
            </a:r>
          </a:p>
        </p:txBody>
      </p:sp>
    </p:spTree>
    <p:extLst>
      <p:ext uri="{BB962C8B-B14F-4D97-AF65-F5344CB8AC3E}">
        <p14:creationId xmlns:p14="http://schemas.microsoft.com/office/powerpoint/2010/main" val="410116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A114E2C0-F111-4862-89CB-85628232130A}"/>
              </a:ext>
            </a:extLst>
          </p:cNvPr>
          <p:cNvSpPr/>
          <p:nvPr/>
        </p:nvSpPr>
        <p:spPr bwMode="auto">
          <a:xfrm>
            <a:off x="877346" y="5091604"/>
            <a:ext cx="10328397" cy="519099"/>
          </a:xfrm>
          <a:prstGeom prst="rect">
            <a:avLst/>
          </a:prstGeom>
          <a:solidFill>
            <a:schemeClr val="bg1">
              <a:lumMod val="95000"/>
            </a:schemeClr>
          </a:solidFill>
          <a:ln>
            <a:noFill/>
          </a:ln>
          <a:effectLst/>
        </p:spPr>
        <p:txBody>
          <a:bodyPr vert="horz" wrap="square" lIns="91440" tIns="45720" rIns="91440" bIns="45720" numCol="1" rtlCol="0" anchor="t" anchorCtr="0" compatLnSpc="1">
            <a:prstTxWarp prst="textNoShape">
              <a:avLst/>
            </a:prstTxWarp>
            <a:no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solidFill>
                  <a:schemeClr val="bg1">
                    <a:lumMod val="50000"/>
                  </a:schemeClr>
                </a:solidFill>
              </a:ln>
              <a:solidFill>
                <a:schemeClr val="tx1"/>
              </a:solidFill>
              <a:effectLst/>
              <a:latin typeface="Arial" panose="020B0604020202020204" pitchFamily="34" charset="0"/>
            </a:endParaRPr>
          </a:p>
        </p:txBody>
      </p:sp>
      <p:sp>
        <p:nvSpPr>
          <p:cNvPr id="134" name="Rectangle 133">
            <a:extLst>
              <a:ext uri="{FF2B5EF4-FFF2-40B4-BE49-F238E27FC236}">
                <a16:creationId xmlns:a16="http://schemas.microsoft.com/office/drawing/2014/main" id="{DA6616D0-ACDF-4B68-9D43-F42377496E1E}"/>
              </a:ext>
            </a:extLst>
          </p:cNvPr>
          <p:cNvSpPr/>
          <p:nvPr/>
        </p:nvSpPr>
        <p:spPr bwMode="auto">
          <a:xfrm>
            <a:off x="886731" y="4264373"/>
            <a:ext cx="10328397" cy="519099"/>
          </a:xfrm>
          <a:prstGeom prst="rect">
            <a:avLst/>
          </a:prstGeom>
          <a:solidFill>
            <a:schemeClr val="bg1">
              <a:lumMod val="95000"/>
            </a:schemeClr>
          </a:solidFill>
          <a:ln>
            <a:noFill/>
          </a:ln>
          <a:effectLst/>
        </p:spPr>
        <p:txBody>
          <a:bodyPr vert="horz" wrap="square" lIns="91440" tIns="45720" rIns="91440" bIns="45720" numCol="1" rtlCol="0" anchor="t" anchorCtr="0" compatLnSpc="1">
            <a:prstTxWarp prst="textNoShape">
              <a:avLst/>
            </a:prstTxWarp>
            <a:no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solidFill>
                  <a:schemeClr val="bg1">
                    <a:lumMod val="50000"/>
                  </a:schemeClr>
                </a:solidFill>
              </a:ln>
              <a:solidFill>
                <a:schemeClr val="tx1"/>
              </a:solidFill>
              <a:effectLst/>
              <a:latin typeface="Arial" panose="020B0604020202020204" pitchFamily="34" charset="0"/>
            </a:endParaRPr>
          </a:p>
        </p:txBody>
      </p:sp>
      <p:sp>
        <p:nvSpPr>
          <p:cNvPr id="132" name="Rectangle 131">
            <a:extLst>
              <a:ext uri="{FF2B5EF4-FFF2-40B4-BE49-F238E27FC236}">
                <a16:creationId xmlns:a16="http://schemas.microsoft.com/office/drawing/2014/main" id="{A7BCC11C-C12F-4CD8-9008-4502C10EEDF7}"/>
              </a:ext>
            </a:extLst>
          </p:cNvPr>
          <p:cNvSpPr/>
          <p:nvPr/>
        </p:nvSpPr>
        <p:spPr bwMode="auto">
          <a:xfrm>
            <a:off x="886731" y="3437143"/>
            <a:ext cx="10328397" cy="519099"/>
          </a:xfrm>
          <a:prstGeom prst="rect">
            <a:avLst/>
          </a:prstGeom>
          <a:solidFill>
            <a:schemeClr val="bg1">
              <a:lumMod val="95000"/>
            </a:schemeClr>
          </a:solidFill>
          <a:ln>
            <a:noFill/>
          </a:ln>
          <a:effectLst/>
        </p:spPr>
        <p:txBody>
          <a:bodyPr vert="horz" wrap="square" lIns="91440" tIns="45720" rIns="91440" bIns="45720" numCol="1" rtlCol="0" anchor="t" anchorCtr="0" compatLnSpc="1">
            <a:prstTxWarp prst="textNoShape">
              <a:avLst/>
            </a:prstTxWarp>
            <a:no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solidFill>
                  <a:schemeClr val="bg1">
                    <a:lumMod val="50000"/>
                  </a:schemeClr>
                </a:solidFill>
              </a:ln>
              <a:solidFill>
                <a:schemeClr val="tx1"/>
              </a:solidFill>
              <a:effectLst/>
              <a:latin typeface="Arial" panose="020B0604020202020204" pitchFamily="34" charset="0"/>
            </a:endParaRPr>
          </a:p>
        </p:txBody>
      </p:sp>
      <p:sp>
        <p:nvSpPr>
          <p:cNvPr id="130" name="Rectangle 129">
            <a:extLst>
              <a:ext uri="{FF2B5EF4-FFF2-40B4-BE49-F238E27FC236}">
                <a16:creationId xmlns:a16="http://schemas.microsoft.com/office/drawing/2014/main" id="{362A4076-9A22-4D1B-A4A8-5B78F82F030C}"/>
              </a:ext>
            </a:extLst>
          </p:cNvPr>
          <p:cNvSpPr/>
          <p:nvPr/>
        </p:nvSpPr>
        <p:spPr bwMode="auto">
          <a:xfrm>
            <a:off x="886731" y="2609913"/>
            <a:ext cx="10328397" cy="519099"/>
          </a:xfrm>
          <a:prstGeom prst="rect">
            <a:avLst/>
          </a:prstGeom>
          <a:solidFill>
            <a:schemeClr val="bg1">
              <a:lumMod val="95000"/>
            </a:schemeClr>
          </a:solidFill>
          <a:ln>
            <a:noFill/>
          </a:ln>
          <a:effectLst/>
        </p:spPr>
        <p:txBody>
          <a:bodyPr vert="horz" wrap="square" lIns="91440" tIns="45720" rIns="91440" bIns="45720" numCol="1" rtlCol="0" anchor="t" anchorCtr="0" compatLnSpc="1">
            <a:prstTxWarp prst="textNoShape">
              <a:avLst/>
            </a:prstTxWarp>
            <a:no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dirty="0">
              <a:ln>
                <a:solidFill>
                  <a:schemeClr val="bg1">
                    <a:lumMod val="50000"/>
                  </a:schemeClr>
                </a:solidFill>
              </a:ln>
              <a:solidFill>
                <a:schemeClr val="tx1"/>
              </a:solidFill>
              <a:effectLst/>
              <a:latin typeface="Arial" panose="020B0604020202020204" pitchFamily="34" charset="0"/>
            </a:endParaRPr>
          </a:p>
        </p:txBody>
      </p:sp>
      <p:sp>
        <p:nvSpPr>
          <p:cNvPr id="128" name="Rectangle 127">
            <a:extLst>
              <a:ext uri="{FF2B5EF4-FFF2-40B4-BE49-F238E27FC236}">
                <a16:creationId xmlns:a16="http://schemas.microsoft.com/office/drawing/2014/main" id="{A910FF8A-4B97-4532-BB36-D8EB78C77A61}"/>
              </a:ext>
            </a:extLst>
          </p:cNvPr>
          <p:cNvSpPr/>
          <p:nvPr/>
        </p:nvSpPr>
        <p:spPr bwMode="auto">
          <a:xfrm>
            <a:off x="886731" y="1782683"/>
            <a:ext cx="10410414" cy="523221"/>
          </a:xfrm>
          <a:prstGeom prst="rect">
            <a:avLst/>
          </a:prstGeom>
          <a:solidFill>
            <a:schemeClr val="bg1">
              <a:lumMod val="95000"/>
            </a:schemeClr>
          </a:solidFill>
          <a:ln>
            <a:noFill/>
          </a:ln>
          <a:effectLst/>
        </p:spPr>
        <p:txBody>
          <a:bodyPr vert="horz" wrap="square" lIns="91440" tIns="45720" rIns="91440" bIns="45720" numCol="1" rtlCol="0" anchor="t" anchorCtr="0" compatLnSpc="1">
            <a:prstTxWarp prst="textNoShape">
              <a:avLst/>
            </a:prstTxWarp>
            <a:no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solidFill>
                  <a:schemeClr val="bg1">
                    <a:lumMod val="50000"/>
                  </a:schemeClr>
                </a:solidFill>
              </a:ln>
              <a:solidFill>
                <a:schemeClr val="tx1"/>
              </a:solidFill>
              <a:effectLst/>
              <a:latin typeface="Arial" panose="020B0604020202020204" pitchFamily="34" charset="0"/>
            </a:endParaRPr>
          </a:p>
        </p:txBody>
      </p:sp>
      <p:sp>
        <p:nvSpPr>
          <p:cNvPr id="126" name="Rectangle 125">
            <a:extLst>
              <a:ext uri="{FF2B5EF4-FFF2-40B4-BE49-F238E27FC236}">
                <a16:creationId xmlns:a16="http://schemas.microsoft.com/office/drawing/2014/main" id="{51A8CB1A-E8CD-4B94-A753-E2D099AF3609}"/>
              </a:ext>
            </a:extLst>
          </p:cNvPr>
          <p:cNvSpPr/>
          <p:nvPr/>
        </p:nvSpPr>
        <p:spPr bwMode="auto">
          <a:xfrm>
            <a:off x="886731" y="955453"/>
            <a:ext cx="10328397" cy="519099"/>
          </a:xfrm>
          <a:prstGeom prst="rect">
            <a:avLst/>
          </a:prstGeom>
          <a:solidFill>
            <a:schemeClr val="bg1">
              <a:lumMod val="95000"/>
            </a:schemeClr>
          </a:solidFill>
          <a:ln>
            <a:noFill/>
          </a:ln>
          <a:effectLst/>
        </p:spPr>
        <p:txBody>
          <a:bodyPr vert="horz" wrap="square" lIns="91440" tIns="45720" rIns="91440" bIns="45720" numCol="1" rtlCol="0" anchor="t" anchorCtr="0" compatLnSpc="1">
            <a:prstTxWarp prst="textNoShape">
              <a:avLst/>
            </a:prstTxWarp>
            <a:no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solidFill>
                  <a:schemeClr val="bg1">
                    <a:lumMod val="50000"/>
                  </a:schemeClr>
                </a:solid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00AAC3C4-E73A-43A0-9053-993A46B05D4B}"/>
              </a:ext>
            </a:extLst>
          </p:cNvPr>
          <p:cNvSpPr txBox="1"/>
          <p:nvPr/>
        </p:nvSpPr>
        <p:spPr>
          <a:xfrm>
            <a:off x="1180730" y="284085"/>
            <a:ext cx="2946640" cy="523220"/>
          </a:xfrm>
          <a:prstGeom prst="rect">
            <a:avLst/>
          </a:prstGeom>
          <a:noFill/>
        </p:spPr>
        <p:txBody>
          <a:bodyPr wrap="none" rtlCol="0">
            <a:spAutoFit/>
          </a:bodyPr>
          <a:lstStyle/>
          <a:p>
            <a:r>
              <a:rPr lang="en-US" sz="2800" b="1" kern="0" dirty="0">
                <a:effectLst/>
                <a:ea typeface="Times New Roman" panose="02020603050405020304" pitchFamily="18" charset="0"/>
                <a:cs typeface="Times New Roman" panose="02020603050405020304" pitchFamily="18" charset="0"/>
              </a:rPr>
              <a:t>Moving to DevOps</a:t>
            </a:r>
          </a:p>
        </p:txBody>
      </p:sp>
      <p:sp>
        <p:nvSpPr>
          <p:cNvPr id="5" name="TextBox 4">
            <a:extLst>
              <a:ext uri="{FF2B5EF4-FFF2-40B4-BE49-F238E27FC236}">
                <a16:creationId xmlns:a16="http://schemas.microsoft.com/office/drawing/2014/main" id="{4565328C-85AC-4E85-9F85-F4A5ABC1268E}"/>
              </a:ext>
            </a:extLst>
          </p:cNvPr>
          <p:cNvSpPr txBox="1"/>
          <p:nvPr/>
        </p:nvSpPr>
        <p:spPr>
          <a:xfrm>
            <a:off x="919644" y="1011085"/>
            <a:ext cx="1042786" cy="369332"/>
          </a:xfrm>
          <a:prstGeom prst="rect">
            <a:avLst/>
          </a:prstGeom>
          <a:noFill/>
        </p:spPr>
        <p:txBody>
          <a:bodyPr wrap="none" rtlCol="0">
            <a:spAutoFit/>
          </a:bodyPr>
          <a:lstStyle/>
          <a:p>
            <a:r>
              <a:rPr lang="en-US" dirty="0"/>
              <a:t>Waterfall</a:t>
            </a:r>
          </a:p>
        </p:txBody>
      </p:sp>
      <p:sp>
        <p:nvSpPr>
          <p:cNvPr id="9" name="TextBox 8">
            <a:extLst>
              <a:ext uri="{FF2B5EF4-FFF2-40B4-BE49-F238E27FC236}">
                <a16:creationId xmlns:a16="http://schemas.microsoft.com/office/drawing/2014/main" id="{4A51C38B-C177-48F1-8CCB-765F761259F6}"/>
              </a:ext>
            </a:extLst>
          </p:cNvPr>
          <p:cNvSpPr txBox="1"/>
          <p:nvPr/>
        </p:nvSpPr>
        <p:spPr>
          <a:xfrm>
            <a:off x="877346" y="5199029"/>
            <a:ext cx="908518" cy="369332"/>
          </a:xfrm>
          <a:prstGeom prst="rect">
            <a:avLst/>
          </a:prstGeom>
          <a:noFill/>
        </p:spPr>
        <p:txBody>
          <a:bodyPr wrap="none" rtlCol="0">
            <a:spAutoFit/>
          </a:bodyPr>
          <a:lstStyle/>
          <a:p>
            <a:r>
              <a:rPr lang="en-US" dirty="0"/>
              <a:t>DevOps</a:t>
            </a:r>
          </a:p>
        </p:txBody>
      </p:sp>
      <p:sp>
        <p:nvSpPr>
          <p:cNvPr id="10" name="Rectangle 9">
            <a:extLst>
              <a:ext uri="{FF2B5EF4-FFF2-40B4-BE49-F238E27FC236}">
                <a16:creationId xmlns:a16="http://schemas.microsoft.com/office/drawing/2014/main" id="{4C36384E-9B7B-4641-BD4C-B30C50384BF0}"/>
              </a:ext>
            </a:extLst>
          </p:cNvPr>
          <p:cNvSpPr/>
          <p:nvPr/>
        </p:nvSpPr>
        <p:spPr bwMode="auto">
          <a:xfrm>
            <a:off x="2854661" y="1029233"/>
            <a:ext cx="1042787" cy="369332"/>
          </a:xfrm>
          <a:prstGeom prst="rect">
            <a:avLst/>
          </a:prstGeom>
          <a:solidFill>
            <a:schemeClr val="bg1">
              <a:lumMod val="50000"/>
            </a:schemeClr>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dirty="0"/>
              <a:t>Requirements</a:t>
            </a:r>
          </a:p>
        </p:txBody>
      </p:sp>
      <p:sp>
        <p:nvSpPr>
          <p:cNvPr id="14" name="Rectangle 13">
            <a:extLst>
              <a:ext uri="{FF2B5EF4-FFF2-40B4-BE49-F238E27FC236}">
                <a16:creationId xmlns:a16="http://schemas.microsoft.com/office/drawing/2014/main" id="{BDE94209-559E-46CA-9B8D-3C5926C1C906}"/>
              </a:ext>
            </a:extLst>
          </p:cNvPr>
          <p:cNvSpPr/>
          <p:nvPr/>
        </p:nvSpPr>
        <p:spPr bwMode="auto">
          <a:xfrm>
            <a:off x="4056373" y="1029233"/>
            <a:ext cx="1042787" cy="369332"/>
          </a:xfrm>
          <a:prstGeom prst="rect">
            <a:avLst/>
          </a:prstGeom>
          <a:solidFill>
            <a:srgbClr val="92D050"/>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dirty="0"/>
              <a:t>Design</a:t>
            </a:r>
          </a:p>
        </p:txBody>
      </p:sp>
      <p:sp>
        <p:nvSpPr>
          <p:cNvPr id="16" name="Rectangle 15">
            <a:extLst>
              <a:ext uri="{FF2B5EF4-FFF2-40B4-BE49-F238E27FC236}">
                <a16:creationId xmlns:a16="http://schemas.microsoft.com/office/drawing/2014/main" id="{6D049B6F-5570-47D0-A25A-6B0B12DD569C}"/>
              </a:ext>
            </a:extLst>
          </p:cNvPr>
          <p:cNvSpPr/>
          <p:nvPr/>
        </p:nvSpPr>
        <p:spPr bwMode="auto">
          <a:xfrm>
            <a:off x="5258085" y="1029233"/>
            <a:ext cx="2537409" cy="369332"/>
          </a:xfrm>
          <a:prstGeom prst="rect">
            <a:avLst/>
          </a:prstGeom>
          <a:solidFill>
            <a:srgbClr val="FFC000"/>
          </a:solidFill>
          <a:ln>
            <a:noFill/>
          </a:ln>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Development</a:t>
            </a:r>
          </a:p>
        </p:txBody>
      </p:sp>
      <p:sp>
        <p:nvSpPr>
          <p:cNvPr id="18" name="Rectangle 17">
            <a:extLst>
              <a:ext uri="{FF2B5EF4-FFF2-40B4-BE49-F238E27FC236}">
                <a16:creationId xmlns:a16="http://schemas.microsoft.com/office/drawing/2014/main" id="{3566C386-2876-4AED-9E73-497CBCD72717}"/>
              </a:ext>
            </a:extLst>
          </p:cNvPr>
          <p:cNvSpPr/>
          <p:nvPr/>
        </p:nvSpPr>
        <p:spPr bwMode="auto">
          <a:xfrm>
            <a:off x="8011336" y="1029233"/>
            <a:ext cx="1042787"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algn="ctr" eaLnBrk="0" fontAlgn="base" hangingPunct="0">
              <a:spcBef>
                <a:spcPct val="50000"/>
              </a:spcBef>
              <a:spcAft>
                <a:spcPct val="0"/>
              </a:spcAft>
            </a:pPr>
            <a:r>
              <a:rPr lang="en-US" sz="1000" dirty="0"/>
              <a:t>Test</a:t>
            </a:r>
          </a:p>
        </p:txBody>
      </p:sp>
      <p:sp>
        <p:nvSpPr>
          <p:cNvPr id="20" name="Rectangle 19">
            <a:extLst>
              <a:ext uri="{FF2B5EF4-FFF2-40B4-BE49-F238E27FC236}">
                <a16:creationId xmlns:a16="http://schemas.microsoft.com/office/drawing/2014/main" id="{22D6AE7A-3DA3-438A-BC0E-3295E8D0D086}"/>
              </a:ext>
            </a:extLst>
          </p:cNvPr>
          <p:cNvSpPr/>
          <p:nvPr/>
        </p:nvSpPr>
        <p:spPr bwMode="auto">
          <a:xfrm>
            <a:off x="9269965" y="1029233"/>
            <a:ext cx="1042787" cy="369332"/>
          </a:xfrm>
          <a:prstGeom prst="rect">
            <a:avLst/>
          </a:prstGeom>
          <a:solidFill>
            <a:srgbClr val="7030A0"/>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dirty="0"/>
              <a:t>Deploy</a:t>
            </a:r>
          </a:p>
        </p:txBody>
      </p:sp>
      <p:sp>
        <p:nvSpPr>
          <p:cNvPr id="48" name="Rectangle 47">
            <a:extLst>
              <a:ext uri="{FF2B5EF4-FFF2-40B4-BE49-F238E27FC236}">
                <a16:creationId xmlns:a16="http://schemas.microsoft.com/office/drawing/2014/main" id="{7C657046-F1F8-4253-93AF-E4F066B9BB36}"/>
              </a:ext>
            </a:extLst>
          </p:cNvPr>
          <p:cNvSpPr/>
          <p:nvPr/>
        </p:nvSpPr>
        <p:spPr bwMode="auto">
          <a:xfrm>
            <a:off x="2854661" y="5164167"/>
            <a:ext cx="323967" cy="369332"/>
          </a:xfrm>
          <a:prstGeom prst="rect">
            <a:avLst/>
          </a:prstGeom>
          <a:solidFill>
            <a:srgbClr val="FFC000"/>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Code</a:t>
            </a:r>
          </a:p>
        </p:txBody>
      </p:sp>
      <p:sp>
        <p:nvSpPr>
          <p:cNvPr id="50" name="Rectangle 49">
            <a:extLst>
              <a:ext uri="{FF2B5EF4-FFF2-40B4-BE49-F238E27FC236}">
                <a16:creationId xmlns:a16="http://schemas.microsoft.com/office/drawing/2014/main" id="{EEB77F13-0E0D-4049-AFFF-8874AD074EF8}"/>
              </a:ext>
            </a:extLst>
          </p:cNvPr>
          <p:cNvSpPr/>
          <p:nvPr/>
        </p:nvSpPr>
        <p:spPr bwMode="auto">
          <a:xfrm>
            <a:off x="3272219" y="5164167"/>
            <a:ext cx="323967"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Test</a:t>
            </a:r>
          </a:p>
        </p:txBody>
      </p:sp>
      <p:sp>
        <p:nvSpPr>
          <p:cNvPr id="60" name="Rectangle 59">
            <a:extLst>
              <a:ext uri="{FF2B5EF4-FFF2-40B4-BE49-F238E27FC236}">
                <a16:creationId xmlns:a16="http://schemas.microsoft.com/office/drawing/2014/main" id="{9982F7E4-AC89-4CEC-B332-C36A2D6477F1}"/>
              </a:ext>
            </a:extLst>
          </p:cNvPr>
          <p:cNvSpPr/>
          <p:nvPr/>
        </p:nvSpPr>
        <p:spPr bwMode="auto">
          <a:xfrm>
            <a:off x="3689777" y="5164167"/>
            <a:ext cx="400161" cy="369332"/>
          </a:xfrm>
          <a:prstGeom prst="rect">
            <a:avLst/>
          </a:prstGeom>
          <a:solidFill>
            <a:srgbClr val="7030A0"/>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Deploy</a:t>
            </a:r>
          </a:p>
        </p:txBody>
      </p:sp>
      <p:sp>
        <p:nvSpPr>
          <p:cNvPr id="62" name="Rectangle 61">
            <a:extLst>
              <a:ext uri="{FF2B5EF4-FFF2-40B4-BE49-F238E27FC236}">
                <a16:creationId xmlns:a16="http://schemas.microsoft.com/office/drawing/2014/main" id="{EF6C90A6-890A-4DD0-810B-80EC44744C5E}"/>
              </a:ext>
            </a:extLst>
          </p:cNvPr>
          <p:cNvSpPr/>
          <p:nvPr/>
        </p:nvSpPr>
        <p:spPr bwMode="auto">
          <a:xfrm>
            <a:off x="4183529" y="5164167"/>
            <a:ext cx="323967" cy="369332"/>
          </a:xfrm>
          <a:prstGeom prst="rect">
            <a:avLst/>
          </a:prstGeom>
          <a:solidFill>
            <a:srgbClr val="FFC000"/>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Code</a:t>
            </a:r>
          </a:p>
        </p:txBody>
      </p:sp>
      <p:sp>
        <p:nvSpPr>
          <p:cNvPr id="64" name="Rectangle 63">
            <a:extLst>
              <a:ext uri="{FF2B5EF4-FFF2-40B4-BE49-F238E27FC236}">
                <a16:creationId xmlns:a16="http://schemas.microsoft.com/office/drawing/2014/main" id="{3EA0E962-A4F2-4BEE-9E91-CD4EE6A392A4}"/>
              </a:ext>
            </a:extLst>
          </p:cNvPr>
          <p:cNvSpPr/>
          <p:nvPr/>
        </p:nvSpPr>
        <p:spPr bwMode="auto">
          <a:xfrm>
            <a:off x="4601087" y="5164167"/>
            <a:ext cx="323967"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Test</a:t>
            </a:r>
          </a:p>
        </p:txBody>
      </p:sp>
      <p:sp>
        <p:nvSpPr>
          <p:cNvPr id="66" name="Rectangle 65">
            <a:extLst>
              <a:ext uri="{FF2B5EF4-FFF2-40B4-BE49-F238E27FC236}">
                <a16:creationId xmlns:a16="http://schemas.microsoft.com/office/drawing/2014/main" id="{B53F1D01-C194-478E-9944-22E27DC72B2A}"/>
              </a:ext>
            </a:extLst>
          </p:cNvPr>
          <p:cNvSpPr/>
          <p:nvPr/>
        </p:nvSpPr>
        <p:spPr bwMode="auto">
          <a:xfrm>
            <a:off x="5018645" y="5164167"/>
            <a:ext cx="400161" cy="369332"/>
          </a:xfrm>
          <a:prstGeom prst="rect">
            <a:avLst/>
          </a:prstGeom>
          <a:solidFill>
            <a:srgbClr val="7030A0"/>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Deploy</a:t>
            </a:r>
          </a:p>
        </p:txBody>
      </p:sp>
      <p:sp>
        <p:nvSpPr>
          <p:cNvPr id="68" name="Rectangle 67">
            <a:extLst>
              <a:ext uri="{FF2B5EF4-FFF2-40B4-BE49-F238E27FC236}">
                <a16:creationId xmlns:a16="http://schemas.microsoft.com/office/drawing/2014/main" id="{54A72515-7B8A-44A9-9D71-7C087BAFB8F1}"/>
              </a:ext>
            </a:extLst>
          </p:cNvPr>
          <p:cNvSpPr/>
          <p:nvPr/>
        </p:nvSpPr>
        <p:spPr bwMode="auto">
          <a:xfrm>
            <a:off x="5512397" y="5164167"/>
            <a:ext cx="323967" cy="369332"/>
          </a:xfrm>
          <a:prstGeom prst="rect">
            <a:avLst/>
          </a:prstGeom>
          <a:solidFill>
            <a:srgbClr val="FFC000"/>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Code</a:t>
            </a:r>
          </a:p>
        </p:txBody>
      </p:sp>
      <p:sp>
        <p:nvSpPr>
          <p:cNvPr id="70" name="Rectangle 69">
            <a:extLst>
              <a:ext uri="{FF2B5EF4-FFF2-40B4-BE49-F238E27FC236}">
                <a16:creationId xmlns:a16="http://schemas.microsoft.com/office/drawing/2014/main" id="{473E4ECD-E86C-43E2-A5DE-029D99F4B731}"/>
              </a:ext>
            </a:extLst>
          </p:cNvPr>
          <p:cNvSpPr/>
          <p:nvPr/>
        </p:nvSpPr>
        <p:spPr bwMode="auto">
          <a:xfrm>
            <a:off x="5929955" y="5164167"/>
            <a:ext cx="323967"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Test</a:t>
            </a:r>
          </a:p>
        </p:txBody>
      </p:sp>
      <p:sp>
        <p:nvSpPr>
          <p:cNvPr id="72" name="Rectangle 71">
            <a:extLst>
              <a:ext uri="{FF2B5EF4-FFF2-40B4-BE49-F238E27FC236}">
                <a16:creationId xmlns:a16="http://schemas.microsoft.com/office/drawing/2014/main" id="{C9055719-D0F4-485F-B152-2CFBA5E236DB}"/>
              </a:ext>
            </a:extLst>
          </p:cNvPr>
          <p:cNvSpPr/>
          <p:nvPr/>
        </p:nvSpPr>
        <p:spPr bwMode="auto">
          <a:xfrm>
            <a:off x="6347513" y="5164167"/>
            <a:ext cx="400161" cy="369332"/>
          </a:xfrm>
          <a:prstGeom prst="rect">
            <a:avLst/>
          </a:prstGeom>
          <a:solidFill>
            <a:srgbClr val="7030A0"/>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Deploy</a:t>
            </a:r>
          </a:p>
        </p:txBody>
      </p:sp>
      <p:sp>
        <p:nvSpPr>
          <p:cNvPr id="74" name="Rectangle 73">
            <a:extLst>
              <a:ext uri="{FF2B5EF4-FFF2-40B4-BE49-F238E27FC236}">
                <a16:creationId xmlns:a16="http://schemas.microsoft.com/office/drawing/2014/main" id="{C8C70458-6A18-4DEA-A26F-FEB7A04E3911}"/>
              </a:ext>
            </a:extLst>
          </p:cNvPr>
          <p:cNvSpPr/>
          <p:nvPr/>
        </p:nvSpPr>
        <p:spPr bwMode="auto">
          <a:xfrm>
            <a:off x="6841265" y="5164167"/>
            <a:ext cx="323967" cy="369332"/>
          </a:xfrm>
          <a:prstGeom prst="rect">
            <a:avLst/>
          </a:prstGeom>
          <a:solidFill>
            <a:srgbClr val="FFC000"/>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Code</a:t>
            </a:r>
          </a:p>
        </p:txBody>
      </p:sp>
      <p:sp>
        <p:nvSpPr>
          <p:cNvPr id="76" name="Rectangle 75">
            <a:extLst>
              <a:ext uri="{FF2B5EF4-FFF2-40B4-BE49-F238E27FC236}">
                <a16:creationId xmlns:a16="http://schemas.microsoft.com/office/drawing/2014/main" id="{C3DBA1FE-8FBE-436F-8BC3-E870803F6A0A}"/>
              </a:ext>
            </a:extLst>
          </p:cNvPr>
          <p:cNvSpPr/>
          <p:nvPr/>
        </p:nvSpPr>
        <p:spPr bwMode="auto">
          <a:xfrm>
            <a:off x="7258823" y="5164167"/>
            <a:ext cx="323967"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Test</a:t>
            </a:r>
          </a:p>
        </p:txBody>
      </p:sp>
      <p:sp>
        <p:nvSpPr>
          <p:cNvPr id="78" name="Rectangle 77">
            <a:extLst>
              <a:ext uri="{FF2B5EF4-FFF2-40B4-BE49-F238E27FC236}">
                <a16:creationId xmlns:a16="http://schemas.microsoft.com/office/drawing/2014/main" id="{D105B6CE-B10C-4D62-8958-995113AE4826}"/>
              </a:ext>
            </a:extLst>
          </p:cNvPr>
          <p:cNvSpPr/>
          <p:nvPr/>
        </p:nvSpPr>
        <p:spPr bwMode="auto">
          <a:xfrm>
            <a:off x="7676381" y="5164167"/>
            <a:ext cx="400161" cy="369332"/>
          </a:xfrm>
          <a:prstGeom prst="rect">
            <a:avLst/>
          </a:prstGeom>
          <a:solidFill>
            <a:srgbClr val="7030A0"/>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Deploy</a:t>
            </a:r>
          </a:p>
        </p:txBody>
      </p:sp>
      <p:sp>
        <p:nvSpPr>
          <p:cNvPr id="80" name="Rectangle 79">
            <a:extLst>
              <a:ext uri="{FF2B5EF4-FFF2-40B4-BE49-F238E27FC236}">
                <a16:creationId xmlns:a16="http://schemas.microsoft.com/office/drawing/2014/main" id="{F86B8508-6E26-4132-8F92-E8CB2200FACE}"/>
              </a:ext>
            </a:extLst>
          </p:cNvPr>
          <p:cNvSpPr/>
          <p:nvPr/>
        </p:nvSpPr>
        <p:spPr bwMode="auto">
          <a:xfrm>
            <a:off x="8170133" y="5164167"/>
            <a:ext cx="323967" cy="369332"/>
          </a:xfrm>
          <a:prstGeom prst="rect">
            <a:avLst/>
          </a:prstGeom>
          <a:solidFill>
            <a:srgbClr val="FFC000"/>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Code</a:t>
            </a:r>
          </a:p>
        </p:txBody>
      </p:sp>
      <p:sp>
        <p:nvSpPr>
          <p:cNvPr id="82" name="Rectangle 81">
            <a:extLst>
              <a:ext uri="{FF2B5EF4-FFF2-40B4-BE49-F238E27FC236}">
                <a16:creationId xmlns:a16="http://schemas.microsoft.com/office/drawing/2014/main" id="{2D384BD9-27B3-45FE-A065-6FEE5E968C71}"/>
              </a:ext>
            </a:extLst>
          </p:cNvPr>
          <p:cNvSpPr/>
          <p:nvPr/>
        </p:nvSpPr>
        <p:spPr bwMode="auto">
          <a:xfrm>
            <a:off x="8587691" y="5164167"/>
            <a:ext cx="323967"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Test</a:t>
            </a:r>
          </a:p>
        </p:txBody>
      </p:sp>
      <p:sp>
        <p:nvSpPr>
          <p:cNvPr id="84" name="Rectangle 83">
            <a:extLst>
              <a:ext uri="{FF2B5EF4-FFF2-40B4-BE49-F238E27FC236}">
                <a16:creationId xmlns:a16="http://schemas.microsoft.com/office/drawing/2014/main" id="{16224E0D-4475-4548-9523-CFF72EEB8138}"/>
              </a:ext>
            </a:extLst>
          </p:cNvPr>
          <p:cNvSpPr/>
          <p:nvPr/>
        </p:nvSpPr>
        <p:spPr bwMode="auto">
          <a:xfrm>
            <a:off x="9005250" y="5164167"/>
            <a:ext cx="400161" cy="369332"/>
          </a:xfrm>
          <a:prstGeom prst="rect">
            <a:avLst/>
          </a:prstGeom>
          <a:solidFill>
            <a:srgbClr val="7030A0"/>
          </a:solidFill>
          <a:ln>
            <a:noFill/>
          </a:ln>
          <a:effectLst/>
        </p:spPr>
        <p:txBody>
          <a:bodyPr vert="horz" wrap="square" lIns="9144" tIns="9144" rIns="9144" bIns="9144"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Deploy</a:t>
            </a:r>
          </a:p>
        </p:txBody>
      </p:sp>
      <p:sp>
        <p:nvSpPr>
          <p:cNvPr id="3" name="TextBox 2">
            <a:extLst>
              <a:ext uri="{FF2B5EF4-FFF2-40B4-BE49-F238E27FC236}">
                <a16:creationId xmlns:a16="http://schemas.microsoft.com/office/drawing/2014/main" id="{A22EF4FE-1F46-4F12-AC37-A1A7A5DAB49B}"/>
              </a:ext>
            </a:extLst>
          </p:cNvPr>
          <p:cNvSpPr txBox="1"/>
          <p:nvPr/>
        </p:nvSpPr>
        <p:spPr>
          <a:xfrm>
            <a:off x="834633" y="1852815"/>
            <a:ext cx="1867927" cy="366422"/>
          </a:xfrm>
          <a:prstGeom prst="rect">
            <a:avLst/>
          </a:prstGeom>
          <a:noFill/>
        </p:spPr>
        <p:txBody>
          <a:bodyPr wrap="square" rtlCol="0">
            <a:spAutoFit/>
          </a:bodyPr>
          <a:lstStyle/>
          <a:p>
            <a:r>
              <a:rPr lang="en-US" dirty="0"/>
              <a:t>Water-SCRUM-fall</a:t>
            </a:r>
          </a:p>
        </p:txBody>
      </p:sp>
      <p:sp>
        <p:nvSpPr>
          <p:cNvPr id="4" name="Rectangle 3">
            <a:extLst>
              <a:ext uri="{FF2B5EF4-FFF2-40B4-BE49-F238E27FC236}">
                <a16:creationId xmlns:a16="http://schemas.microsoft.com/office/drawing/2014/main" id="{FB96AAFA-0041-461D-9387-E0376C25036F}"/>
              </a:ext>
            </a:extLst>
          </p:cNvPr>
          <p:cNvSpPr/>
          <p:nvPr/>
        </p:nvSpPr>
        <p:spPr bwMode="auto">
          <a:xfrm>
            <a:off x="2854661" y="1851740"/>
            <a:ext cx="1042787" cy="369332"/>
          </a:xfrm>
          <a:prstGeom prst="rect">
            <a:avLst/>
          </a:prstGeom>
          <a:solidFill>
            <a:schemeClr val="bg1">
              <a:lumMod val="50000"/>
            </a:schemeClr>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dirty="0"/>
              <a:t>Requirements</a:t>
            </a:r>
          </a:p>
        </p:txBody>
      </p:sp>
      <p:sp>
        <p:nvSpPr>
          <p:cNvPr id="6" name="Rectangle 5">
            <a:extLst>
              <a:ext uri="{FF2B5EF4-FFF2-40B4-BE49-F238E27FC236}">
                <a16:creationId xmlns:a16="http://schemas.microsoft.com/office/drawing/2014/main" id="{709434AB-47CD-4BB0-ACDB-42B24C01D4CD}"/>
              </a:ext>
            </a:extLst>
          </p:cNvPr>
          <p:cNvSpPr/>
          <p:nvPr/>
        </p:nvSpPr>
        <p:spPr bwMode="auto">
          <a:xfrm>
            <a:off x="4056373" y="1851740"/>
            <a:ext cx="1042787" cy="369332"/>
          </a:xfrm>
          <a:prstGeom prst="rect">
            <a:avLst/>
          </a:prstGeom>
          <a:solidFill>
            <a:srgbClr val="92D050"/>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dirty="0"/>
              <a:t>Design</a:t>
            </a:r>
          </a:p>
        </p:txBody>
      </p:sp>
      <p:sp>
        <p:nvSpPr>
          <p:cNvPr id="8" name="Rectangle 7">
            <a:extLst>
              <a:ext uri="{FF2B5EF4-FFF2-40B4-BE49-F238E27FC236}">
                <a16:creationId xmlns:a16="http://schemas.microsoft.com/office/drawing/2014/main" id="{2010A1E7-1A78-491A-B5F1-6E1168250320}"/>
              </a:ext>
            </a:extLst>
          </p:cNvPr>
          <p:cNvSpPr/>
          <p:nvPr/>
        </p:nvSpPr>
        <p:spPr bwMode="auto">
          <a:xfrm>
            <a:off x="5252200" y="1851740"/>
            <a:ext cx="804020" cy="369332"/>
          </a:xfrm>
          <a:prstGeom prst="rect">
            <a:avLst/>
          </a:prstGeom>
          <a:solidFill>
            <a:srgbClr val="FFC000"/>
          </a:solidFill>
          <a:ln>
            <a:noFill/>
          </a:ln>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Code</a:t>
            </a:r>
          </a:p>
        </p:txBody>
      </p:sp>
      <p:sp>
        <p:nvSpPr>
          <p:cNvPr id="11" name="Rectangle 10">
            <a:extLst>
              <a:ext uri="{FF2B5EF4-FFF2-40B4-BE49-F238E27FC236}">
                <a16:creationId xmlns:a16="http://schemas.microsoft.com/office/drawing/2014/main" id="{A34C4E17-1802-439C-A178-E1C95355A013}"/>
              </a:ext>
            </a:extLst>
          </p:cNvPr>
          <p:cNvSpPr/>
          <p:nvPr/>
        </p:nvSpPr>
        <p:spPr bwMode="auto">
          <a:xfrm>
            <a:off x="6361212" y="1851740"/>
            <a:ext cx="804020"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algn="ctr" eaLnBrk="0" fontAlgn="base" hangingPunct="0">
              <a:spcBef>
                <a:spcPct val="50000"/>
              </a:spcBef>
              <a:spcAft>
                <a:spcPct val="0"/>
              </a:spcAft>
            </a:pPr>
            <a:r>
              <a:rPr lang="en-US" sz="1000" dirty="0"/>
              <a:t>Test</a:t>
            </a:r>
          </a:p>
        </p:txBody>
      </p:sp>
      <p:sp>
        <p:nvSpPr>
          <p:cNvPr id="12" name="Rectangle 11">
            <a:extLst>
              <a:ext uri="{FF2B5EF4-FFF2-40B4-BE49-F238E27FC236}">
                <a16:creationId xmlns:a16="http://schemas.microsoft.com/office/drawing/2014/main" id="{11AC9A7C-70EA-423E-9211-53021ED0A1C2}"/>
              </a:ext>
            </a:extLst>
          </p:cNvPr>
          <p:cNvSpPr/>
          <p:nvPr/>
        </p:nvSpPr>
        <p:spPr bwMode="auto">
          <a:xfrm>
            <a:off x="7356933" y="1851740"/>
            <a:ext cx="804020" cy="369332"/>
          </a:xfrm>
          <a:prstGeom prst="rect">
            <a:avLst/>
          </a:prstGeom>
          <a:solidFill>
            <a:srgbClr val="FFC000"/>
          </a:solidFill>
          <a:ln>
            <a:noFill/>
          </a:ln>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Code</a:t>
            </a:r>
          </a:p>
        </p:txBody>
      </p:sp>
      <p:sp>
        <p:nvSpPr>
          <p:cNvPr id="13" name="Rectangle 12">
            <a:extLst>
              <a:ext uri="{FF2B5EF4-FFF2-40B4-BE49-F238E27FC236}">
                <a16:creationId xmlns:a16="http://schemas.microsoft.com/office/drawing/2014/main" id="{657E17E1-26E8-4569-9949-A17CDFBB035C}"/>
              </a:ext>
            </a:extLst>
          </p:cNvPr>
          <p:cNvSpPr/>
          <p:nvPr/>
        </p:nvSpPr>
        <p:spPr bwMode="auto">
          <a:xfrm>
            <a:off x="8465945" y="1851740"/>
            <a:ext cx="804020"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algn="ctr" eaLnBrk="0" fontAlgn="base" hangingPunct="0">
              <a:spcBef>
                <a:spcPct val="50000"/>
              </a:spcBef>
              <a:spcAft>
                <a:spcPct val="0"/>
              </a:spcAft>
            </a:pPr>
            <a:r>
              <a:rPr lang="en-US" sz="1000" dirty="0"/>
              <a:t>Test</a:t>
            </a:r>
          </a:p>
        </p:txBody>
      </p:sp>
      <p:sp>
        <p:nvSpPr>
          <p:cNvPr id="15" name="Rectangle 14">
            <a:extLst>
              <a:ext uri="{FF2B5EF4-FFF2-40B4-BE49-F238E27FC236}">
                <a16:creationId xmlns:a16="http://schemas.microsoft.com/office/drawing/2014/main" id="{B1430908-DEA4-49E9-855F-1E06B9881AC7}"/>
              </a:ext>
            </a:extLst>
          </p:cNvPr>
          <p:cNvSpPr/>
          <p:nvPr/>
        </p:nvSpPr>
        <p:spPr bwMode="auto">
          <a:xfrm>
            <a:off x="9508731" y="1852513"/>
            <a:ext cx="1042787" cy="369332"/>
          </a:xfrm>
          <a:prstGeom prst="rect">
            <a:avLst/>
          </a:prstGeom>
          <a:solidFill>
            <a:srgbClr val="7030A0"/>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dirty="0"/>
              <a:t>Deploy</a:t>
            </a:r>
          </a:p>
        </p:txBody>
      </p:sp>
      <p:sp>
        <p:nvSpPr>
          <p:cNvPr id="17" name="TextBox 16">
            <a:extLst>
              <a:ext uri="{FF2B5EF4-FFF2-40B4-BE49-F238E27FC236}">
                <a16:creationId xmlns:a16="http://schemas.microsoft.com/office/drawing/2014/main" id="{9F15C729-1DCC-456C-84E7-E0C7BEA3A47D}"/>
              </a:ext>
            </a:extLst>
          </p:cNvPr>
          <p:cNvSpPr txBox="1"/>
          <p:nvPr/>
        </p:nvSpPr>
        <p:spPr>
          <a:xfrm>
            <a:off x="883694" y="2650375"/>
            <a:ext cx="1036438" cy="369332"/>
          </a:xfrm>
          <a:prstGeom prst="rect">
            <a:avLst/>
          </a:prstGeom>
          <a:noFill/>
        </p:spPr>
        <p:txBody>
          <a:bodyPr wrap="none" rtlCol="0">
            <a:spAutoFit/>
          </a:bodyPr>
          <a:lstStyle/>
          <a:p>
            <a:r>
              <a:rPr lang="en-US" dirty="0"/>
              <a:t>Agile-like</a:t>
            </a:r>
          </a:p>
        </p:txBody>
      </p:sp>
      <p:sp>
        <p:nvSpPr>
          <p:cNvPr id="19" name="Rectangle 18">
            <a:extLst>
              <a:ext uri="{FF2B5EF4-FFF2-40B4-BE49-F238E27FC236}">
                <a16:creationId xmlns:a16="http://schemas.microsoft.com/office/drawing/2014/main" id="{8C382A79-93E9-4967-BA1F-649E2FEE3F66}"/>
              </a:ext>
            </a:extLst>
          </p:cNvPr>
          <p:cNvSpPr/>
          <p:nvPr/>
        </p:nvSpPr>
        <p:spPr bwMode="auto">
          <a:xfrm>
            <a:off x="2854661" y="2685356"/>
            <a:ext cx="1042787" cy="369332"/>
          </a:xfrm>
          <a:prstGeom prst="rect">
            <a:avLst/>
          </a:prstGeom>
          <a:solidFill>
            <a:schemeClr val="bg1">
              <a:lumMod val="50000"/>
            </a:schemeClr>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dirty="0"/>
              <a:t>Requirements</a:t>
            </a:r>
          </a:p>
        </p:txBody>
      </p:sp>
      <p:sp>
        <p:nvSpPr>
          <p:cNvPr id="25" name="Rectangle 24">
            <a:extLst>
              <a:ext uri="{FF2B5EF4-FFF2-40B4-BE49-F238E27FC236}">
                <a16:creationId xmlns:a16="http://schemas.microsoft.com/office/drawing/2014/main" id="{6848D5FE-FE07-4ECF-8ACA-CDB96733A315}"/>
              </a:ext>
            </a:extLst>
          </p:cNvPr>
          <p:cNvSpPr/>
          <p:nvPr/>
        </p:nvSpPr>
        <p:spPr bwMode="auto">
          <a:xfrm>
            <a:off x="6660163" y="2685356"/>
            <a:ext cx="804020"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algn="ctr" eaLnBrk="0" fontAlgn="base" hangingPunct="0">
              <a:spcBef>
                <a:spcPct val="50000"/>
              </a:spcBef>
              <a:spcAft>
                <a:spcPct val="0"/>
              </a:spcAft>
            </a:pPr>
            <a:r>
              <a:rPr lang="en-US" sz="1000" dirty="0"/>
              <a:t>Test</a:t>
            </a:r>
          </a:p>
        </p:txBody>
      </p:sp>
      <p:sp>
        <p:nvSpPr>
          <p:cNvPr id="29" name="Rectangle 28">
            <a:extLst>
              <a:ext uri="{FF2B5EF4-FFF2-40B4-BE49-F238E27FC236}">
                <a16:creationId xmlns:a16="http://schemas.microsoft.com/office/drawing/2014/main" id="{39A598A7-BC88-458F-B8F1-2244002DC440}"/>
              </a:ext>
            </a:extLst>
          </p:cNvPr>
          <p:cNvSpPr/>
          <p:nvPr/>
        </p:nvSpPr>
        <p:spPr bwMode="auto">
          <a:xfrm>
            <a:off x="8465945" y="2685356"/>
            <a:ext cx="804020"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algn="ctr" eaLnBrk="0" fontAlgn="base" hangingPunct="0">
              <a:spcBef>
                <a:spcPct val="50000"/>
              </a:spcBef>
              <a:spcAft>
                <a:spcPct val="0"/>
              </a:spcAft>
            </a:pPr>
            <a:r>
              <a:rPr lang="en-US" sz="1000" dirty="0"/>
              <a:t>Test</a:t>
            </a:r>
          </a:p>
        </p:txBody>
      </p:sp>
      <p:sp>
        <p:nvSpPr>
          <p:cNvPr id="31" name="Rectangle 30">
            <a:extLst>
              <a:ext uri="{FF2B5EF4-FFF2-40B4-BE49-F238E27FC236}">
                <a16:creationId xmlns:a16="http://schemas.microsoft.com/office/drawing/2014/main" id="{EF435A28-CE88-4B9C-AFA9-5B25D982FB64}"/>
              </a:ext>
            </a:extLst>
          </p:cNvPr>
          <p:cNvSpPr/>
          <p:nvPr/>
        </p:nvSpPr>
        <p:spPr bwMode="auto">
          <a:xfrm>
            <a:off x="9508731" y="2686129"/>
            <a:ext cx="1042787" cy="369332"/>
          </a:xfrm>
          <a:prstGeom prst="rect">
            <a:avLst/>
          </a:prstGeom>
          <a:solidFill>
            <a:srgbClr val="7030A0"/>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dirty="0"/>
              <a:t>Deploy</a:t>
            </a:r>
          </a:p>
        </p:txBody>
      </p:sp>
      <p:sp>
        <p:nvSpPr>
          <p:cNvPr id="32" name="Rectangle 31">
            <a:extLst>
              <a:ext uri="{FF2B5EF4-FFF2-40B4-BE49-F238E27FC236}">
                <a16:creationId xmlns:a16="http://schemas.microsoft.com/office/drawing/2014/main" id="{EF363B34-3C55-4DF7-90BE-910584D84EB8}"/>
              </a:ext>
            </a:extLst>
          </p:cNvPr>
          <p:cNvSpPr/>
          <p:nvPr/>
        </p:nvSpPr>
        <p:spPr bwMode="auto">
          <a:xfrm>
            <a:off x="3951487" y="2852020"/>
            <a:ext cx="804020" cy="202668"/>
          </a:xfrm>
          <a:prstGeom prst="rect">
            <a:avLst/>
          </a:prstGeom>
          <a:solidFill>
            <a:srgbClr val="FFC000"/>
          </a:solidFill>
          <a:ln>
            <a:noFill/>
          </a:ln>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Code</a:t>
            </a:r>
          </a:p>
        </p:txBody>
      </p:sp>
      <p:sp>
        <p:nvSpPr>
          <p:cNvPr id="33" name="Rectangle 32">
            <a:extLst>
              <a:ext uri="{FF2B5EF4-FFF2-40B4-BE49-F238E27FC236}">
                <a16:creationId xmlns:a16="http://schemas.microsoft.com/office/drawing/2014/main" id="{8D5BEA16-4887-42FE-BBAF-621E7798F54C}"/>
              </a:ext>
            </a:extLst>
          </p:cNvPr>
          <p:cNvSpPr/>
          <p:nvPr/>
        </p:nvSpPr>
        <p:spPr bwMode="auto">
          <a:xfrm>
            <a:off x="4854379" y="2685356"/>
            <a:ext cx="804020"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algn="ctr" eaLnBrk="0" fontAlgn="base" hangingPunct="0">
              <a:spcBef>
                <a:spcPct val="50000"/>
              </a:spcBef>
              <a:spcAft>
                <a:spcPct val="0"/>
              </a:spcAft>
            </a:pPr>
            <a:r>
              <a:rPr lang="en-US" sz="1000" dirty="0"/>
              <a:t>Test</a:t>
            </a:r>
          </a:p>
        </p:txBody>
      </p:sp>
      <p:sp>
        <p:nvSpPr>
          <p:cNvPr id="93" name="TextBox 92">
            <a:extLst>
              <a:ext uri="{FF2B5EF4-FFF2-40B4-BE49-F238E27FC236}">
                <a16:creationId xmlns:a16="http://schemas.microsoft.com/office/drawing/2014/main" id="{A45F584B-965E-4C33-BE04-A6FBA83CD862}"/>
              </a:ext>
            </a:extLst>
          </p:cNvPr>
          <p:cNvSpPr txBox="1"/>
          <p:nvPr/>
        </p:nvSpPr>
        <p:spPr>
          <a:xfrm>
            <a:off x="877347" y="3523347"/>
            <a:ext cx="647934" cy="369332"/>
          </a:xfrm>
          <a:prstGeom prst="rect">
            <a:avLst/>
          </a:prstGeom>
          <a:noFill/>
        </p:spPr>
        <p:txBody>
          <a:bodyPr wrap="none" rtlCol="0">
            <a:spAutoFit/>
          </a:bodyPr>
          <a:lstStyle/>
          <a:p>
            <a:r>
              <a:rPr lang="en-US" dirty="0"/>
              <a:t>Agile</a:t>
            </a:r>
          </a:p>
        </p:txBody>
      </p:sp>
      <p:sp>
        <p:nvSpPr>
          <p:cNvPr id="97" name="Rectangle 96">
            <a:extLst>
              <a:ext uri="{FF2B5EF4-FFF2-40B4-BE49-F238E27FC236}">
                <a16:creationId xmlns:a16="http://schemas.microsoft.com/office/drawing/2014/main" id="{573400CA-55D9-4B75-92BC-670ED656FFF5}"/>
              </a:ext>
            </a:extLst>
          </p:cNvPr>
          <p:cNvSpPr/>
          <p:nvPr/>
        </p:nvSpPr>
        <p:spPr bwMode="auto">
          <a:xfrm>
            <a:off x="3963674" y="3502815"/>
            <a:ext cx="804020"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algn="ctr" eaLnBrk="0" fontAlgn="base" hangingPunct="0">
              <a:spcBef>
                <a:spcPct val="50000"/>
              </a:spcBef>
              <a:spcAft>
                <a:spcPct val="0"/>
              </a:spcAft>
            </a:pPr>
            <a:r>
              <a:rPr lang="en-US" sz="1000" dirty="0"/>
              <a:t>Test</a:t>
            </a:r>
          </a:p>
        </p:txBody>
      </p:sp>
      <p:sp>
        <p:nvSpPr>
          <p:cNvPr id="101" name="Rectangle 100">
            <a:extLst>
              <a:ext uri="{FF2B5EF4-FFF2-40B4-BE49-F238E27FC236}">
                <a16:creationId xmlns:a16="http://schemas.microsoft.com/office/drawing/2014/main" id="{CF5D99B9-9BDD-4B6F-B847-FF25984547D5}"/>
              </a:ext>
            </a:extLst>
          </p:cNvPr>
          <p:cNvSpPr/>
          <p:nvPr/>
        </p:nvSpPr>
        <p:spPr bwMode="auto">
          <a:xfrm>
            <a:off x="6181698" y="3502815"/>
            <a:ext cx="804020"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algn="ctr" eaLnBrk="0" fontAlgn="base" hangingPunct="0">
              <a:spcBef>
                <a:spcPct val="50000"/>
              </a:spcBef>
              <a:spcAft>
                <a:spcPct val="0"/>
              </a:spcAft>
            </a:pPr>
            <a:r>
              <a:rPr lang="en-US" sz="1000" dirty="0"/>
              <a:t>Test</a:t>
            </a:r>
          </a:p>
        </p:txBody>
      </p:sp>
      <p:sp>
        <p:nvSpPr>
          <p:cNvPr id="105" name="Rectangle 104">
            <a:extLst>
              <a:ext uri="{FF2B5EF4-FFF2-40B4-BE49-F238E27FC236}">
                <a16:creationId xmlns:a16="http://schemas.microsoft.com/office/drawing/2014/main" id="{D013FCB2-CE2D-43D2-A82E-2A3A50DFC751}"/>
              </a:ext>
            </a:extLst>
          </p:cNvPr>
          <p:cNvSpPr/>
          <p:nvPr/>
        </p:nvSpPr>
        <p:spPr bwMode="auto">
          <a:xfrm>
            <a:off x="8399722" y="3502815"/>
            <a:ext cx="804020" cy="369332"/>
          </a:xfrm>
          <a:prstGeom prst="rect">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algn="ctr" eaLnBrk="0" fontAlgn="base" hangingPunct="0">
              <a:spcBef>
                <a:spcPct val="50000"/>
              </a:spcBef>
              <a:spcAft>
                <a:spcPct val="0"/>
              </a:spcAft>
            </a:pPr>
            <a:r>
              <a:rPr lang="en-US" sz="1000" dirty="0"/>
              <a:t>Test</a:t>
            </a:r>
          </a:p>
        </p:txBody>
      </p:sp>
      <p:sp>
        <p:nvSpPr>
          <p:cNvPr id="107" name="Rectangle 106">
            <a:extLst>
              <a:ext uri="{FF2B5EF4-FFF2-40B4-BE49-F238E27FC236}">
                <a16:creationId xmlns:a16="http://schemas.microsoft.com/office/drawing/2014/main" id="{3BB4CCC3-4663-4175-A966-6FA879B330A7}"/>
              </a:ext>
            </a:extLst>
          </p:cNvPr>
          <p:cNvSpPr/>
          <p:nvPr/>
        </p:nvSpPr>
        <p:spPr bwMode="auto">
          <a:xfrm>
            <a:off x="9508732" y="3502815"/>
            <a:ext cx="804020" cy="369332"/>
          </a:xfrm>
          <a:prstGeom prst="rect">
            <a:avLst/>
          </a:prstGeom>
          <a:solidFill>
            <a:srgbClr val="7030A0"/>
          </a:solidFill>
          <a:ln>
            <a:noFill/>
          </a:ln>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Deploy</a:t>
            </a:r>
          </a:p>
        </p:txBody>
      </p:sp>
      <p:sp>
        <p:nvSpPr>
          <p:cNvPr id="109" name="TextBox 108">
            <a:extLst>
              <a:ext uri="{FF2B5EF4-FFF2-40B4-BE49-F238E27FC236}">
                <a16:creationId xmlns:a16="http://schemas.microsoft.com/office/drawing/2014/main" id="{900E0DE8-1573-4EDE-B3A9-93A363CC5902}"/>
              </a:ext>
            </a:extLst>
          </p:cNvPr>
          <p:cNvSpPr txBox="1"/>
          <p:nvPr/>
        </p:nvSpPr>
        <p:spPr>
          <a:xfrm>
            <a:off x="877346" y="4348864"/>
            <a:ext cx="647934" cy="369332"/>
          </a:xfrm>
          <a:prstGeom prst="rect">
            <a:avLst/>
          </a:prstGeom>
          <a:noFill/>
        </p:spPr>
        <p:txBody>
          <a:bodyPr wrap="none" rtlCol="0">
            <a:spAutoFit/>
          </a:bodyPr>
          <a:lstStyle/>
          <a:p>
            <a:r>
              <a:rPr lang="en-US" dirty="0"/>
              <a:t>Agile</a:t>
            </a:r>
          </a:p>
        </p:txBody>
      </p:sp>
      <p:sp>
        <p:nvSpPr>
          <p:cNvPr id="123" name="Rectangle 122">
            <a:extLst>
              <a:ext uri="{FF2B5EF4-FFF2-40B4-BE49-F238E27FC236}">
                <a16:creationId xmlns:a16="http://schemas.microsoft.com/office/drawing/2014/main" id="{376F978E-CC36-4B3B-92AF-9DA5F766F998}"/>
              </a:ext>
            </a:extLst>
          </p:cNvPr>
          <p:cNvSpPr/>
          <p:nvPr/>
        </p:nvSpPr>
        <p:spPr bwMode="auto">
          <a:xfrm>
            <a:off x="9589959" y="4328930"/>
            <a:ext cx="804020" cy="369332"/>
          </a:xfrm>
          <a:prstGeom prst="rect">
            <a:avLst/>
          </a:prstGeom>
          <a:solidFill>
            <a:srgbClr val="7030A0"/>
          </a:solidFill>
          <a:ln>
            <a:noFill/>
          </a:ln>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Deploy</a:t>
            </a:r>
          </a:p>
        </p:txBody>
      </p:sp>
      <p:sp>
        <p:nvSpPr>
          <p:cNvPr id="125" name="Rectangle 124">
            <a:extLst>
              <a:ext uri="{FF2B5EF4-FFF2-40B4-BE49-F238E27FC236}">
                <a16:creationId xmlns:a16="http://schemas.microsoft.com/office/drawing/2014/main" id="{EF2543FB-48C9-48F2-AAC0-18E75D83A21E}"/>
              </a:ext>
            </a:extLst>
          </p:cNvPr>
          <p:cNvSpPr/>
          <p:nvPr/>
        </p:nvSpPr>
        <p:spPr bwMode="auto">
          <a:xfrm>
            <a:off x="5941925" y="4324484"/>
            <a:ext cx="804020" cy="369332"/>
          </a:xfrm>
          <a:prstGeom prst="rect">
            <a:avLst/>
          </a:prstGeom>
          <a:solidFill>
            <a:srgbClr val="7030A0"/>
          </a:solidFill>
          <a:ln>
            <a:noFill/>
          </a:ln>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Deploy</a:t>
            </a:r>
          </a:p>
        </p:txBody>
      </p:sp>
      <p:sp>
        <p:nvSpPr>
          <p:cNvPr id="137" name="Isosceles Triangle 136">
            <a:extLst>
              <a:ext uri="{FF2B5EF4-FFF2-40B4-BE49-F238E27FC236}">
                <a16:creationId xmlns:a16="http://schemas.microsoft.com/office/drawing/2014/main" id="{4BB4791B-1F4D-40D5-9FDF-AE6DA026CB18}"/>
              </a:ext>
            </a:extLst>
          </p:cNvPr>
          <p:cNvSpPr/>
          <p:nvPr/>
        </p:nvSpPr>
        <p:spPr bwMode="auto">
          <a:xfrm flipV="1">
            <a:off x="2854662" y="1520783"/>
            <a:ext cx="8307176" cy="180574"/>
          </a:xfrm>
          <a:prstGeom prst="triangle">
            <a:avLst/>
          </a:prstGeom>
          <a:solidFill>
            <a:schemeClr val="accent5">
              <a:lumMod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noFill/>
              </a:ln>
              <a:solidFill>
                <a:schemeClr val="tx1"/>
              </a:solidFill>
              <a:effectLst/>
              <a:latin typeface="Arial" panose="020B0604020202020204" pitchFamily="34" charset="0"/>
            </a:endParaRPr>
          </a:p>
        </p:txBody>
      </p:sp>
      <p:sp>
        <p:nvSpPr>
          <p:cNvPr id="139" name="Isosceles Triangle 138">
            <a:extLst>
              <a:ext uri="{FF2B5EF4-FFF2-40B4-BE49-F238E27FC236}">
                <a16:creationId xmlns:a16="http://schemas.microsoft.com/office/drawing/2014/main" id="{C4D84E56-E356-46E2-A275-784DA7AC2DAD}"/>
              </a:ext>
            </a:extLst>
          </p:cNvPr>
          <p:cNvSpPr/>
          <p:nvPr/>
        </p:nvSpPr>
        <p:spPr bwMode="auto">
          <a:xfrm flipV="1">
            <a:off x="2832129" y="2385237"/>
            <a:ext cx="8307176" cy="180574"/>
          </a:xfrm>
          <a:prstGeom prst="triangle">
            <a:avLst/>
          </a:prstGeom>
          <a:solidFill>
            <a:schemeClr val="accent5">
              <a:lumMod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noFill/>
              </a:ln>
              <a:solidFill>
                <a:schemeClr val="tx1"/>
              </a:solidFill>
              <a:effectLst/>
              <a:latin typeface="Arial" panose="020B0604020202020204" pitchFamily="34" charset="0"/>
            </a:endParaRPr>
          </a:p>
        </p:txBody>
      </p:sp>
      <p:sp>
        <p:nvSpPr>
          <p:cNvPr id="141" name="Isosceles Triangle 140">
            <a:extLst>
              <a:ext uri="{FF2B5EF4-FFF2-40B4-BE49-F238E27FC236}">
                <a16:creationId xmlns:a16="http://schemas.microsoft.com/office/drawing/2014/main" id="{3E284FC9-39B0-4A2F-919D-63C6532BC9D6}"/>
              </a:ext>
            </a:extLst>
          </p:cNvPr>
          <p:cNvSpPr/>
          <p:nvPr/>
        </p:nvSpPr>
        <p:spPr bwMode="auto">
          <a:xfrm flipV="1">
            <a:off x="2687677" y="3160152"/>
            <a:ext cx="8307176" cy="180574"/>
          </a:xfrm>
          <a:prstGeom prst="triangle">
            <a:avLst/>
          </a:prstGeom>
          <a:solidFill>
            <a:schemeClr val="accent5">
              <a:lumMod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noFill/>
              </a:ln>
              <a:solidFill>
                <a:schemeClr val="tx1"/>
              </a:solidFill>
              <a:effectLst/>
              <a:latin typeface="Arial" panose="020B0604020202020204" pitchFamily="34" charset="0"/>
            </a:endParaRPr>
          </a:p>
        </p:txBody>
      </p:sp>
      <p:sp>
        <p:nvSpPr>
          <p:cNvPr id="143" name="Isosceles Triangle 142">
            <a:extLst>
              <a:ext uri="{FF2B5EF4-FFF2-40B4-BE49-F238E27FC236}">
                <a16:creationId xmlns:a16="http://schemas.microsoft.com/office/drawing/2014/main" id="{F80073F8-D3C6-47EB-A92E-F66EEC61DDC2}"/>
              </a:ext>
            </a:extLst>
          </p:cNvPr>
          <p:cNvSpPr/>
          <p:nvPr/>
        </p:nvSpPr>
        <p:spPr bwMode="auto">
          <a:xfrm flipV="1">
            <a:off x="2751625" y="4023456"/>
            <a:ext cx="8307176" cy="180574"/>
          </a:xfrm>
          <a:prstGeom prst="triangle">
            <a:avLst/>
          </a:prstGeom>
          <a:solidFill>
            <a:schemeClr val="accent5">
              <a:lumMod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noFill/>
              </a:ln>
              <a:solidFill>
                <a:schemeClr val="tx1"/>
              </a:solidFill>
              <a:effectLst/>
              <a:latin typeface="Arial" panose="020B0604020202020204" pitchFamily="34" charset="0"/>
            </a:endParaRPr>
          </a:p>
        </p:txBody>
      </p:sp>
      <p:sp>
        <p:nvSpPr>
          <p:cNvPr id="145" name="Isosceles Triangle 144">
            <a:extLst>
              <a:ext uri="{FF2B5EF4-FFF2-40B4-BE49-F238E27FC236}">
                <a16:creationId xmlns:a16="http://schemas.microsoft.com/office/drawing/2014/main" id="{092B12AD-0166-47F4-B84C-9B873650786B}"/>
              </a:ext>
            </a:extLst>
          </p:cNvPr>
          <p:cNvSpPr/>
          <p:nvPr/>
        </p:nvSpPr>
        <p:spPr bwMode="auto">
          <a:xfrm flipV="1">
            <a:off x="2832129" y="4846701"/>
            <a:ext cx="8307176" cy="180574"/>
          </a:xfrm>
          <a:prstGeom prst="triangle">
            <a:avLst/>
          </a:prstGeom>
          <a:solidFill>
            <a:schemeClr val="accent5">
              <a:lumMod val="50000"/>
            </a:schemeClr>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pPr>
            <a:endParaRPr kumimoji="0" lang="en-US" sz="1600" b="0" i="0" u="none" strike="noStrike" cap="none" normalizeH="0" baseline="0">
              <a:ln>
                <a:noFill/>
              </a:ln>
              <a:solidFill>
                <a:schemeClr val="tx1"/>
              </a:solidFill>
              <a:effectLst/>
              <a:latin typeface="Arial" panose="020B0604020202020204" pitchFamily="34" charset="0"/>
            </a:endParaRPr>
          </a:p>
        </p:txBody>
      </p:sp>
      <p:sp>
        <p:nvSpPr>
          <p:cNvPr id="149" name="Rectangle 148">
            <a:extLst>
              <a:ext uri="{FF2B5EF4-FFF2-40B4-BE49-F238E27FC236}">
                <a16:creationId xmlns:a16="http://schemas.microsoft.com/office/drawing/2014/main" id="{F71FB145-FD88-47E1-ADC1-72BC5077FA6F}"/>
              </a:ext>
            </a:extLst>
          </p:cNvPr>
          <p:cNvSpPr/>
          <p:nvPr/>
        </p:nvSpPr>
        <p:spPr bwMode="auto">
          <a:xfrm>
            <a:off x="3953437" y="2662228"/>
            <a:ext cx="802070" cy="158470"/>
          </a:xfrm>
          <a:prstGeom prst="rect">
            <a:avLst/>
          </a:prstGeom>
          <a:solidFill>
            <a:srgbClr val="92D050"/>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dirty="0"/>
              <a:t>Design</a:t>
            </a:r>
          </a:p>
        </p:txBody>
      </p:sp>
      <p:sp>
        <p:nvSpPr>
          <p:cNvPr id="151" name="Rectangle 150">
            <a:extLst>
              <a:ext uri="{FF2B5EF4-FFF2-40B4-BE49-F238E27FC236}">
                <a16:creationId xmlns:a16="http://schemas.microsoft.com/office/drawing/2014/main" id="{F0F0ADB5-4EB8-461A-989E-BD79AC99B845}"/>
              </a:ext>
            </a:extLst>
          </p:cNvPr>
          <p:cNvSpPr/>
          <p:nvPr/>
        </p:nvSpPr>
        <p:spPr bwMode="auto">
          <a:xfrm>
            <a:off x="5757269" y="2852020"/>
            <a:ext cx="804020" cy="202668"/>
          </a:xfrm>
          <a:prstGeom prst="rect">
            <a:avLst/>
          </a:prstGeom>
          <a:solidFill>
            <a:srgbClr val="FFC000"/>
          </a:solidFill>
          <a:ln>
            <a:noFill/>
          </a:ln>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Code</a:t>
            </a:r>
          </a:p>
        </p:txBody>
      </p:sp>
      <p:sp>
        <p:nvSpPr>
          <p:cNvPr id="153" name="Rectangle 152">
            <a:extLst>
              <a:ext uri="{FF2B5EF4-FFF2-40B4-BE49-F238E27FC236}">
                <a16:creationId xmlns:a16="http://schemas.microsoft.com/office/drawing/2014/main" id="{F2F52034-21E2-4C12-AA3E-533C33C8724D}"/>
              </a:ext>
            </a:extLst>
          </p:cNvPr>
          <p:cNvSpPr/>
          <p:nvPr/>
        </p:nvSpPr>
        <p:spPr bwMode="auto">
          <a:xfrm>
            <a:off x="5759219" y="2662228"/>
            <a:ext cx="802070" cy="158470"/>
          </a:xfrm>
          <a:prstGeom prst="rect">
            <a:avLst/>
          </a:prstGeom>
          <a:solidFill>
            <a:srgbClr val="92D050"/>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dirty="0"/>
              <a:t>Design</a:t>
            </a:r>
          </a:p>
        </p:txBody>
      </p:sp>
      <p:sp>
        <p:nvSpPr>
          <p:cNvPr id="155" name="Rectangle 154">
            <a:extLst>
              <a:ext uri="{FF2B5EF4-FFF2-40B4-BE49-F238E27FC236}">
                <a16:creationId xmlns:a16="http://schemas.microsoft.com/office/drawing/2014/main" id="{CBF4E36A-63A1-4049-88A6-99694041BD80}"/>
              </a:ext>
            </a:extLst>
          </p:cNvPr>
          <p:cNvSpPr/>
          <p:nvPr/>
        </p:nvSpPr>
        <p:spPr bwMode="auto">
          <a:xfrm>
            <a:off x="7531415" y="2880280"/>
            <a:ext cx="804020" cy="202668"/>
          </a:xfrm>
          <a:prstGeom prst="rect">
            <a:avLst/>
          </a:prstGeom>
          <a:solidFill>
            <a:srgbClr val="FFC000"/>
          </a:solidFill>
          <a:ln>
            <a:noFill/>
          </a:ln>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Code</a:t>
            </a:r>
          </a:p>
        </p:txBody>
      </p:sp>
      <p:sp>
        <p:nvSpPr>
          <p:cNvPr id="157" name="Rectangle 156">
            <a:extLst>
              <a:ext uri="{FF2B5EF4-FFF2-40B4-BE49-F238E27FC236}">
                <a16:creationId xmlns:a16="http://schemas.microsoft.com/office/drawing/2014/main" id="{4D7D21CC-1ED3-4CA2-A5DD-6A32F850BD97}"/>
              </a:ext>
            </a:extLst>
          </p:cNvPr>
          <p:cNvSpPr/>
          <p:nvPr/>
        </p:nvSpPr>
        <p:spPr bwMode="auto">
          <a:xfrm>
            <a:off x="7533365" y="2690488"/>
            <a:ext cx="802070" cy="158470"/>
          </a:xfrm>
          <a:prstGeom prst="rect">
            <a:avLst/>
          </a:prstGeom>
          <a:solidFill>
            <a:srgbClr val="92D050"/>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dirty="0"/>
              <a:t>Design</a:t>
            </a:r>
          </a:p>
        </p:txBody>
      </p:sp>
      <p:sp>
        <p:nvSpPr>
          <p:cNvPr id="159" name="Rectangle 158">
            <a:extLst>
              <a:ext uri="{FF2B5EF4-FFF2-40B4-BE49-F238E27FC236}">
                <a16:creationId xmlns:a16="http://schemas.microsoft.com/office/drawing/2014/main" id="{FA04798D-258D-4FA8-A138-0C9CA6FC4D54}"/>
              </a:ext>
            </a:extLst>
          </p:cNvPr>
          <p:cNvSpPr/>
          <p:nvPr/>
        </p:nvSpPr>
        <p:spPr bwMode="auto">
          <a:xfrm>
            <a:off x="3048494" y="3692212"/>
            <a:ext cx="804020" cy="202668"/>
          </a:xfrm>
          <a:prstGeom prst="rect">
            <a:avLst/>
          </a:prstGeom>
          <a:solidFill>
            <a:srgbClr val="FFC000"/>
          </a:solidFill>
          <a:ln>
            <a:noFill/>
          </a:ln>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Code</a:t>
            </a:r>
          </a:p>
        </p:txBody>
      </p:sp>
      <p:sp>
        <p:nvSpPr>
          <p:cNvPr id="161" name="Rectangle 160">
            <a:extLst>
              <a:ext uri="{FF2B5EF4-FFF2-40B4-BE49-F238E27FC236}">
                <a16:creationId xmlns:a16="http://schemas.microsoft.com/office/drawing/2014/main" id="{DE398FF7-5A5D-4B42-B132-5FE03532BEE2}"/>
              </a:ext>
            </a:extLst>
          </p:cNvPr>
          <p:cNvSpPr/>
          <p:nvPr/>
        </p:nvSpPr>
        <p:spPr bwMode="auto">
          <a:xfrm>
            <a:off x="3050444" y="3502420"/>
            <a:ext cx="802070" cy="158470"/>
          </a:xfrm>
          <a:prstGeom prst="rect">
            <a:avLst/>
          </a:prstGeom>
          <a:solidFill>
            <a:srgbClr val="92D050"/>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dirty="0"/>
              <a:t>Design</a:t>
            </a:r>
          </a:p>
        </p:txBody>
      </p:sp>
      <p:sp>
        <p:nvSpPr>
          <p:cNvPr id="163" name="Rectangle 162">
            <a:extLst>
              <a:ext uri="{FF2B5EF4-FFF2-40B4-BE49-F238E27FC236}">
                <a16:creationId xmlns:a16="http://schemas.microsoft.com/office/drawing/2014/main" id="{69C8F545-23A0-4BDA-B874-06E017CFEA7F}"/>
              </a:ext>
            </a:extLst>
          </p:cNvPr>
          <p:cNvSpPr/>
          <p:nvPr/>
        </p:nvSpPr>
        <p:spPr bwMode="auto">
          <a:xfrm>
            <a:off x="5032344" y="3680179"/>
            <a:ext cx="804020" cy="202668"/>
          </a:xfrm>
          <a:prstGeom prst="rect">
            <a:avLst/>
          </a:prstGeom>
          <a:solidFill>
            <a:srgbClr val="FFC000"/>
          </a:solidFill>
          <a:ln>
            <a:noFill/>
          </a:ln>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Code</a:t>
            </a:r>
          </a:p>
        </p:txBody>
      </p:sp>
      <p:sp>
        <p:nvSpPr>
          <p:cNvPr id="165" name="Rectangle 164">
            <a:extLst>
              <a:ext uri="{FF2B5EF4-FFF2-40B4-BE49-F238E27FC236}">
                <a16:creationId xmlns:a16="http://schemas.microsoft.com/office/drawing/2014/main" id="{4CE7E218-8871-4DC4-BF0B-93AD9260A538}"/>
              </a:ext>
            </a:extLst>
          </p:cNvPr>
          <p:cNvSpPr/>
          <p:nvPr/>
        </p:nvSpPr>
        <p:spPr bwMode="auto">
          <a:xfrm>
            <a:off x="5034294" y="3490387"/>
            <a:ext cx="802070" cy="158470"/>
          </a:xfrm>
          <a:prstGeom prst="rect">
            <a:avLst/>
          </a:prstGeom>
          <a:solidFill>
            <a:srgbClr val="92D050"/>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dirty="0"/>
              <a:t>Design</a:t>
            </a:r>
          </a:p>
        </p:txBody>
      </p:sp>
      <p:sp>
        <p:nvSpPr>
          <p:cNvPr id="167" name="Rectangle 166">
            <a:extLst>
              <a:ext uri="{FF2B5EF4-FFF2-40B4-BE49-F238E27FC236}">
                <a16:creationId xmlns:a16="http://schemas.microsoft.com/office/drawing/2014/main" id="{E73E35D0-0D49-468D-984E-88E51F665691}"/>
              </a:ext>
            </a:extLst>
          </p:cNvPr>
          <p:cNvSpPr/>
          <p:nvPr/>
        </p:nvSpPr>
        <p:spPr bwMode="auto">
          <a:xfrm>
            <a:off x="7273396" y="3692212"/>
            <a:ext cx="804020" cy="202668"/>
          </a:xfrm>
          <a:prstGeom prst="rect">
            <a:avLst/>
          </a:prstGeom>
          <a:solidFill>
            <a:srgbClr val="FFC000"/>
          </a:solidFill>
          <a:ln>
            <a:noFill/>
          </a:ln>
          <a:effectLst/>
        </p:spPr>
        <p:txBody>
          <a:bodyPr vert="horz" wrap="square" lIns="91440" tIns="45720" rIns="91440" bIns="45720" numCol="1" rtlCol="0" anchor="ctr" anchorCtr="0" compatLnSpc="1">
            <a:prstTxWarp prst="textNoShape">
              <a:avLst/>
            </a:prstTxWarp>
            <a:noAutofit/>
          </a:bodyPr>
          <a:lstStyle/>
          <a:p>
            <a:pPr marR="0" algn="ctr" defTabSz="914400" rtl="0" eaLnBrk="0" fontAlgn="base" latinLnBrk="0" hangingPunct="0">
              <a:lnSpc>
                <a:spcPct val="100000"/>
              </a:lnSpc>
              <a:spcBef>
                <a:spcPct val="50000"/>
              </a:spcBef>
              <a:spcAft>
                <a:spcPct val="0"/>
              </a:spcAft>
              <a:buClrTx/>
              <a:buSzTx/>
              <a:tabLst/>
            </a:pPr>
            <a:r>
              <a:rPr kumimoji="0" lang="en-US" sz="1000" b="0" i="0" u="none" strike="noStrike" cap="none" normalizeH="0" baseline="0" dirty="0">
                <a:ln>
                  <a:noFill/>
                </a:ln>
                <a:solidFill>
                  <a:schemeClr val="tx1"/>
                </a:solidFill>
                <a:effectLst/>
              </a:rPr>
              <a:t>Code</a:t>
            </a:r>
          </a:p>
        </p:txBody>
      </p:sp>
      <p:sp>
        <p:nvSpPr>
          <p:cNvPr id="169" name="Rectangle 168">
            <a:extLst>
              <a:ext uri="{FF2B5EF4-FFF2-40B4-BE49-F238E27FC236}">
                <a16:creationId xmlns:a16="http://schemas.microsoft.com/office/drawing/2014/main" id="{6FD2FEFB-8B28-44AB-85F8-6371311A6CC2}"/>
              </a:ext>
            </a:extLst>
          </p:cNvPr>
          <p:cNvSpPr/>
          <p:nvPr/>
        </p:nvSpPr>
        <p:spPr bwMode="auto">
          <a:xfrm>
            <a:off x="7275346" y="3502420"/>
            <a:ext cx="802070" cy="158470"/>
          </a:xfrm>
          <a:prstGeom prst="rect">
            <a:avLst/>
          </a:prstGeom>
          <a:solidFill>
            <a:srgbClr val="92D050"/>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dirty="0"/>
              <a:t>Design</a:t>
            </a:r>
          </a:p>
        </p:txBody>
      </p:sp>
      <p:sp>
        <p:nvSpPr>
          <p:cNvPr id="171" name="Rectangle 170">
            <a:extLst>
              <a:ext uri="{FF2B5EF4-FFF2-40B4-BE49-F238E27FC236}">
                <a16:creationId xmlns:a16="http://schemas.microsoft.com/office/drawing/2014/main" id="{74708716-8337-4CDB-A33A-E5A71E78D3C4}"/>
              </a:ext>
            </a:extLst>
          </p:cNvPr>
          <p:cNvSpPr/>
          <p:nvPr/>
        </p:nvSpPr>
        <p:spPr bwMode="auto">
          <a:xfrm>
            <a:off x="2854661" y="4334259"/>
            <a:ext cx="449246" cy="369332"/>
          </a:xfrm>
          <a:prstGeom prst="rect">
            <a:avLst/>
          </a:prstGeom>
          <a:solidFill>
            <a:schemeClr val="bg1">
              <a:lumMod val="50000"/>
            </a:schemeClr>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dirty="0"/>
              <a:t>Plan</a:t>
            </a:r>
          </a:p>
        </p:txBody>
      </p:sp>
      <p:sp>
        <p:nvSpPr>
          <p:cNvPr id="173" name="Rectangle 172">
            <a:extLst>
              <a:ext uri="{FF2B5EF4-FFF2-40B4-BE49-F238E27FC236}">
                <a16:creationId xmlns:a16="http://schemas.microsoft.com/office/drawing/2014/main" id="{9036C96F-763F-4785-93F6-73861CA20CD4}"/>
              </a:ext>
            </a:extLst>
          </p:cNvPr>
          <p:cNvSpPr/>
          <p:nvPr/>
        </p:nvSpPr>
        <p:spPr bwMode="auto">
          <a:xfrm>
            <a:off x="3374317" y="4348865"/>
            <a:ext cx="577170" cy="330676"/>
          </a:xfrm>
          <a:prstGeom prst="rect">
            <a:avLst/>
          </a:prstGeom>
          <a:solidFill>
            <a:srgbClr val="92D050"/>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dirty="0"/>
              <a:t>Design</a:t>
            </a:r>
          </a:p>
        </p:txBody>
      </p:sp>
      <p:sp>
        <p:nvSpPr>
          <p:cNvPr id="174" name="Right Triangle 173">
            <a:extLst>
              <a:ext uri="{FF2B5EF4-FFF2-40B4-BE49-F238E27FC236}">
                <a16:creationId xmlns:a16="http://schemas.microsoft.com/office/drawing/2014/main" id="{8873ACAC-B3DF-444E-B1A7-CD41CD53500A}"/>
              </a:ext>
            </a:extLst>
          </p:cNvPr>
          <p:cNvSpPr/>
          <p:nvPr/>
        </p:nvSpPr>
        <p:spPr bwMode="auto">
          <a:xfrm>
            <a:off x="3882008" y="4313939"/>
            <a:ext cx="564427" cy="369332"/>
          </a:xfrm>
          <a:prstGeom prst="rtTriangle">
            <a:avLst/>
          </a:prstGeom>
          <a:solidFill>
            <a:srgbClr val="FFC000"/>
          </a:solidFill>
          <a:ln>
            <a:noFill/>
          </a:ln>
          <a:effectLst/>
        </p:spPr>
        <p:txBody>
          <a:bodyPr vert="horz" wrap="square" lIns="9144" tIns="9144" rIns="9144" bIns="9144" numCol="1" rtlCol="0" anchor="ctr" anchorCtr="0" compatLnSpc="1">
            <a:prstTxWarp prst="textNoShape">
              <a:avLst/>
            </a:prstTxWarp>
            <a:noAutofit/>
          </a:bodyPr>
          <a:lstStyle/>
          <a:p>
            <a:pPr algn="ctr" eaLnBrk="0" fontAlgn="base" hangingPunct="0">
              <a:spcBef>
                <a:spcPct val="50000"/>
              </a:spcBef>
              <a:spcAft>
                <a:spcPct val="0"/>
              </a:spcAft>
            </a:pPr>
            <a:endParaRPr lang="en-US" sz="1000"/>
          </a:p>
        </p:txBody>
      </p:sp>
      <p:sp>
        <p:nvSpPr>
          <p:cNvPr id="176" name="Right Triangle 175">
            <a:extLst>
              <a:ext uri="{FF2B5EF4-FFF2-40B4-BE49-F238E27FC236}">
                <a16:creationId xmlns:a16="http://schemas.microsoft.com/office/drawing/2014/main" id="{9A35E98D-6F12-4684-B2DA-9252AF80BEC3}"/>
              </a:ext>
            </a:extLst>
          </p:cNvPr>
          <p:cNvSpPr/>
          <p:nvPr/>
        </p:nvSpPr>
        <p:spPr bwMode="auto">
          <a:xfrm flipH="1" flipV="1">
            <a:off x="3999833" y="4313939"/>
            <a:ext cx="564427" cy="369332"/>
          </a:xfrm>
          <a:prstGeom prst="rtTriangle">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algn="ctr" eaLnBrk="0" fontAlgn="base" hangingPunct="0">
              <a:spcBef>
                <a:spcPct val="50000"/>
              </a:spcBef>
              <a:spcAft>
                <a:spcPct val="0"/>
              </a:spcAft>
            </a:pPr>
            <a:endParaRPr lang="en-US" sz="1000"/>
          </a:p>
        </p:txBody>
      </p:sp>
      <p:sp>
        <p:nvSpPr>
          <p:cNvPr id="178" name="Rectangle 177">
            <a:extLst>
              <a:ext uri="{FF2B5EF4-FFF2-40B4-BE49-F238E27FC236}">
                <a16:creationId xmlns:a16="http://schemas.microsoft.com/office/drawing/2014/main" id="{859B6987-7B65-49CD-8AE1-1D4A6928AEEA}"/>
              </a:ext>
            </a:extLst>
          </p:cNvPr>
          <p:cNvSpPr/>
          <p:nvPr/>
        </p:nvSpPr>
        <p:spPr bwMode="auto">
          <a:xfrm>
            <a:off x="4634157" y="4359025"/>
            <a:ext cx="577170" cy="330676"/>
          </a:xfrm>
          <a:prstGeom prst="rect">
            <a:avLst/>
          </a:prstGeom>
          <a:solidFill>
            <a:srgbClr val="92D050"/>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dirty="0"/>
              <a:t>Design</a:t>
            </a:r>
          </a:p>
        </p:txBody>
      </p:sp>
      <p:sp>
        <p:nvSpPr>
          <p:cNvPr id="180" name="Right Triangle 179">
            <a:extLst>
              <a:ext uri="{FF2B5EF4-FFF2-40B4-BE49-F238E27FC236}">
                <a16:creationId xmlns:a16="http://schemas.microsoft.com/office/drawing/2014/main" id="{649B9AFE-E24A-4EFA-A070-F9159083BEE0}"/>
              </a:ext>
            </a:extLst>
          </p:cNvPr>
          <p:cNvSpPr/>
          <p:nvPr/>
        </p:nvSpPr>
        <p:spPr bwMode="auto">
          <a:xfrm>
            <a:off x="5141848" y="4324099"/>
            <a:ext cx="564427" cy="369332"/>
          </a:xfrm>
          <a:prstGeom prst="rtTriangle">
            <a:avLst/>
          </a:prstGeom>
          <a:solidFill>
            <a:srgbClr val="FFC000"/>
          </a:solidFill>
          <a:ln>
            <a:noFill/>
          </a:ln>
          <a:effectLst/>
        </p:spPr>
        <p:txBody>
          <a:bodyPr vert="horz" wrap="square" lIns="9144" tIns="9144" rIns="9144" bIns="9144" numCol="1" rtlCol="0" anchor="ctr" anchorCtr="0" compatLnSpc="1">
            <a:prstTxWarp prst="textNoShape">
              <a:avLst/>
            </a:prstTxWarp>
            <a:noAutofit/>
          </a:bodyPr>
          <a:lstStyle/>
          <a:p>
            <a:pPr algn="ctr" eaLnBrk="0" fontAlgn="base" hangingPunct="0">
              <a:spcBef>
                <a:spcPct val="50000"/>
              </a:spcBef>
              <a:spcAft>
                <a:spcPct val="0"/>
              </a:spcAft>
            </a:pPr>
            <a:endParaRPr lang="en-US" sz="1000"/>
          </a:p>
        </p:txBody>
      </p:sp>
      <p:sp>
        <p:nvSpPr>
          <p:cNvPr id="182" name="Right Triangle 181">
            <a:extLst>
              <a:ext uri="{FF2B5EF4-FFF2-40B4-BE49-F238E27FC236}">
                <a16:creationId xmlns:a16="http://schemas.microsoft.com/office/drawing/2014/main" id="{5217E914-01B2-4127-8B8B-DE1BED980A52}"/>
              </a:ext>
            </a:extLst>
          </p:cNvPr>
          <p:cNvSpPr/>
          <p:nvPr/>
        </p:nvSpPr>
        <p:spPr bwMode="auto">
          <a:xfrm flipH="1" flipV="1">
            <a:off x="5259673" y="4324099"/>
            <a:ext cx="564427" cy="369332"/>
          </a:xfrm>
          <a:prstGeom prst="rtTriangle">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algn="ctr" eaLnBrk="0" fontAlgn="base" hangingPunct="0">
              <a:spcBef>
                <a:spcPct val="50000"/>
              </a:spcBef>
              <a:spcAft>
                <a:spcPct val="0"/>
              </a:spcAft>
            </a:pPr>
            <a:endParaRPr lang="en-US" sz="1000"/>
          </a:p>
        </p:txBody>
      </p:sp>
      <p:sp>
        <p:nvSpPr>
          <p:cNvPr id="184" name="Rectangle 183">
            <a:extLst>
              <a:ext uri="{FF2B5EF4-FFF2-40B4-BE49-F238E27FC236}">
                <a16:creationId xmlns:a16="http://schemas.microsoft.com/office/drawing/2014/main" id="{E84CADC4-7965-49CA-96A4-B1BD4A97DF90}"/>
              </a:ext>
            </a:extLst>
          </p:cNvPr>
          <p:cNvSpPr/>
          <p:nvPr/>
        </p:nvSpPr>
        <p:spPr bwMode="auto">
          <a:xfrm>
            <a:off x="6955628" y="4348865"/>
            <a:ext cx="577170" cy="330676"/>
          </a:xfrm>
          <a:prstGeom prst="rect">
            <a:avLst/>
          </a:prstGeom>
          <a:solidFill>
            <a:srgbClr val="92D050"/>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dirty="0"/>
              <a:t>Design</a:t>
            </a:r>
          </a:p>
        </p:txBody>
      </p:sp>
      <p:sp>
        <p:nvSpPr>
          <p:cNvPr id="186" name="Right Triangle 185">
            <a:extLst>
              <a:ext uri="{FF2B5EF4-FFF2-40B4-BE49-F238E27FC236}">
                <a16:creationId xmlns:a16="http://schemas.microsoft.com/office/drawing/2014/main" id="{52EF4615-F425-4747-8205-A30CC90DA02A}"/>
              </a:ext>
            </a:extLst>
          </p:cNvPr>
          <p:cNvSpPr/>
          <p:nvPr/>
        </p:nvSpPr>
        <p:spPr bwMode="auto">
          <a:xfrm>
            <a:off x="7463319" y="4313939"/>
            <a:ext cx="564427" cy="369332"/>
          </a:xfrm>
          <a:prstGeom prst="rtTriangle">
            <a:avLst/>
          </a:prstGeom>
          <a:solidFill>
            <a:srgbClr val="FFC000"/>
          </a:solidFill>
          <a:ln>
            <a:noFill/>
          </a:ln>
          <a:effectLst/>
        </p:spPr>
        <p:txBody>
          <a:bodyPr vert="horz" wrap="square" lIns="9144" tIns="9144" rIns="9144" bIns="9144" numCol="1" rtlCol="0" anchor="ctr" anchorCtr="0" compatLnSpc="1">
            <a:prstTxWarp prst="textNoShape">
              <a:avLst/>
            </a:prstTxWarp>
            <a:noAutofit/>
          </a:bodyPr>
          <a:lstStyle/>
          <a:p>
            <a:pPr algn="ctr" eaLnBrk="0" fontAlgn="base" hangingPunct="0">
              <a:spcBef>
                <a:spcPct val="50000"/>
              </a:spcBef>
              <a:spcAft>
                <a:spcPct val="0"/>
              </a:spcAft>
            </a:pPr>
            <a:endParaRPr lang="en-US" sz="1000"/>
          </a:p>
        </p:txBody>
      </p:sp>
      <p:sp>
        <p:nvSpPr>
          <p:cNvPr id="188" name="Right Triangle 187">
            <a:extLst>
              <a:ext uri="{FF2B5EF4-FFF2-40B4-BE49-F238E27FC236}">
                <a16:creationId xmlns:a16="http://schemas.microsoft.com/office/drawing/2014/main" id="{1C3BF19B-CC29-4644-8257-5053B95EE422}"/>
              </a:ext>
            </a:extLst>
          </p:cNvPr>
          <p:cNvSpPr/>
          <p:nvPr/>
        </p:nvSpPr>
        <p:spPr bwMode="auto">
          <a:xfrm flipH="1" flipV="1">
            <a:off x="7581144" y="4313939"/>
            <a:ext cx="564427" cy="369332"/>
          </a:xfrm>
          <a:prstGeom prst="rtTriangle">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algn="ctr" eaLnBrk="0" fontAlgn="base" hangingPunct="0">
              <a:spcBef>
                <a:spcPct val="50000"/>
              </a:spcBef>
              <a:spcAft>
                <a:spcPct val="0"/>
              </a:spcAft>
            </a:pPr>
            <a:endParaRPr lang="en-US" sz="1000"/>
          </a:p>
        </p:txBody>
      </p:sp>
      <p:sp>
        <p:nvSpPr>
          <p:cNvPr id="190" name="Rectangle 189">
            <a:extLst>
              <a:ext uri="{FF2B5EF4-FFF2-40B4-BE49-F238E27FC236}">
                <a16:creationId xmlns:a16="http://schemas.microsoft.com/office/drawing/2014/main" id="{8BB24573-2687-42BF-8BD5-D52FAAE9D722}"/>
              </a:ext>
            </a:extLst>
          </p:cNvPr>
          <p:cNvSpPr/>
          <p:nvPr/>
        </p:nvSpPr>
        <p:spPr bwMode="auto">
          <a:xfrm>
            <a:off x="8215468" y="4359025"/>
            <a:ext cx="577170" cy="330676"/>
          </a:xfrm>
          <a:prstGeom prst="rect">
            <a:avLst/>
          </a:prstGeom>
          <a:solidFill>
            <a:srgbClr val="92D050"/>
          </a:solidFill>
          <a:ln>
            <a:noFill/>
          </a:ln>
          <a:effectLst/>
        </p:spPr>
        <p:txBody>
          <a:bodyPr vert="horz" wrap="square" lIns="91440" tIns="45720" rIns="91440" bIns="45720" numCol="1" rtlCol="0" anchor="ctr" anchorCtr="0" compatLnSpc="1">
            <a:prstTxWarp prst="textNoShape">
              <a:avLst/>
            </a:prstTxWarp>
            <a:noAutofit/>
          </a:bodyPr>
          <a:lstStyle/>
          <a:p>
            <a:pPr algn="ctr" eaLnBrk="0" fontAlgn="base" hangingPunct="0">
              <a:spcBef>
                <a:spcPct val="50000"/>
              </a:spcBef>
              <a:spcAft>
                <a:spcPct val="0"/>
              </a:spcAft>
            </a:pPr>
            <a:r>
              <a:rPr lang="en-US" sz="1000" dirty="0"/>
              <a:t>Design</a:t>
            </a:r>
          </a:p>
        </p:txBody>
      </p:sp>
      <p:sp>
        <p:nvSpPr>
          <p:cNvPr id="192" name="Right Triangle 191">
            <a:extLst>
              <a:ext uri="{FF2B5EF4-FFF2-40B4-BE49-F238E27FC236}">
                <a16:creationId xmlns:a16="http://schemas.microsoft.com/office/drawing/2014/main" id="{E80A77C3-564A-4827-8F21-C6AE022382F8}"/>
              </a:ext>
            </a:extLst>
          </p:cNvPr>
          <p:cNvSpPr/>
          <p:nvPr/>
        </p:nvSpPr>
        <p:spPr bwMode="auto">
          <a:xfrm>
            <a:off x="8723159" y="4324099"/>
            <a:ext cx="564427" cy="369332"/>
          </a:xfrm>
          <a:prstGeom prst="rtTriangle">
            <a:avLst/>
          </a:prstGeom>
          <a:solidFill>
            <a:srgbClr val="FFC000"/>
          </a:solidFill>
          <a:ln>
            <a:noFill/>
          </a:ln>
          <a:effectLst/>
        </p:spPr>
        <p:txBody>
          <a:bodyPr vert="horz" wrap="square" lIns="9144" tIns="9144" rIns="9144" bIns="9144" numCol="1" rtlCol="0" anchor="ctr" anchorCtr="0" compatLnSpc="1">
            <a:prstTxWarp prst="textNoShape">
              <a:avLst/>
            </a:prstTxWarp>
            <a:noAutofit/>
          </a:bodyPr>
          <a:lstStyle/>
          <a:p>
            <a:pPr algn="ctr" eaLnBrk="0" fontAlgn="base" hangingPunct="0">
              <a:spcBef>
                <a:spcPct val="50000"/>
              </a:spcBef>
              <a:spcAft>
                <a:spcPct val="0"/>
              </a:spcAft>
            </a:pPr>
            <a:endParaRPr lang="en-US" sz="1000"/>
          </a:p>
        </p:txBody>
      </p:sp>
      <p:sp>
        <p:nvSpPr>
          <p:cNvPr id="194" name="Right Triangle 193">
            <a:extLst>
              <a:ext uri="{FF2B5EF4-FFF2-40B4-BE49-F238E27FC236}">
                <a16:creationId xmlns:a16="http://schemas.microsoft.com/office/drawing/2014/main" id="{936EEF8C-23A2-445D-84ED-AEAFC8DE5659}"/>
              </a:ext>
            </a:extLst>
          </p:cNvPr>
          <p:cNvSpPr/>
          <p:nvPr/>
        </p:nvSpPr>
        <p:spPr bwMode="auto">
          <a:xfrm flipH="1" flipV="1">
            <a:off x="8840984" y="4324099"/>
            <a:ext cx="564427" cy="369332"/>
          </a:xfrm>
          <a:prstGeom prst="rtTriangle">
            <a:avLst/>
          </a:prstGeom>
          <a:solidFill>
            <a:schemeClr val="accent6">
              <a:lumMod val="60000"/>
              <a:lumOff val="40000"/>
            </a:schemeClr>
          </a:solidFill>
          <a:ln>
            <a:noFill/>
          </a:ln>
          <a:effectLst/>
        </p:spPr>
        <p:txBody>
          <a:bodyPr vert="horz" wrap="square" lIns="9144" tIns="9144" rIns="9144" bIns="9144" numCol="1" rtlCol="0" anchor="ctr" anchorCtr="0" compatLnSpc="1">
            <a:prstTxWarp prst="textNoShape">
              <a:avLst/>
            </a:prstTxWarp>
            <a:noAutofit/>
          </a:bodyPr>
          <a:lstStyle/>
          <a:p>
            <a:pPr algn="ctr" eaLnBrk="0" fontAlgn="base" hangingPunct="0">
              <a:spcBef>
                <a:spcPct val="50000"/>
              </a:spcBef>
              <a:spcAft>
                <a:spcPct val="0"/>
              </a:spcAft>
            </a:pPr>
            <a:endParaRPr lang="en-US" sz="1000"/>
          </a:p>
        </p:txBody>
      </p:sp>
      <p:sp>
        <p:nvSpPr>
          <p:cNvPr id="196" name="TextBox 195">
            <a:extLst>
              <a:ext uri="{FF2B5EF4-FFF2-40B4-BE49-F238E27FC236}">
                <a16:creationId xmlns:a16="http://schemas.microsoft.com/office/drawing/2014/main" id="{D8335C2F-D143-49A6-9250-882E897483D3}"/>
              </a:ext>
            </a:extLst>
          </p:cNvPr>
          <p:cNvSpPr txBox="1"/>
          <p:nvPr/>
        </p:nvSpPr>
        <p:spPr>
          <a:xfrm>
            <a:off x="1369925" y="6370999"/>
            <a:ext cx="9143999" cy="375552"/>
          </a:xfrm>
          <a:prstGeom prst="rect">
            <a:avLst/>
          </a:prstGeom>
          <a:solidFill>
            <a:srgbClr val="FFFF99"/>
          </a:solidFill>
          <a:ln>
            <a:solidFill>
              <a:schemeClr val="tx1">
                <a:lumMod val="95000"/>
                <a:lumOff val="5000"/>
              </a:schemeClr>
            </a:solidFill>
          </a:ln>
        </p:spPr>
        <p:txBody>
          <a:bodyPr wrap="square">
            <a:spAutoFit/>
          </a:bodyPr>
          <a:lstStyle>
            <a:defPPr>
              <a:defRPr lang="en-US"/>
            </a:defPPr>
            <a:lvl1pPr marR="0" algn="ctr">
              <a:lnSpc>
                <a:spcPct val="107000"/>
              </a:lnSpc>
              <a:spcBef>
                <a:spcPts val="0"/>
              </a:spcBef>
              <a:spcAft>
                <a:spcPts val="800"/>
              </a:spcAft>
              <a:defRPr i="1">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Evolving to Agile</a:t>
            </a:r>
          </a:p>
        </p:txBody>
      </p:sp>
    </p:spTree>
    <p:extLst>
      <p:ext uri="{BB962C8B-B14F-4D97-AF65-F5344CB8AC3E}">
        <p14:creationId xmlns:p14="http://schemas.microsoft.com/office/powerpoint/2010/main" val="4056488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11CB33-15B3-4E39-90DA-4A12B65C4CB1}"/>
              </a:ext>
            </a:extLst>
          </p:cNvPr>
          <p:cNvSpPr txBox="1"/>
          <p:nvPr/>
        </p:nvSpPr>
        <p:spPr>
          <a:xfrm>
            <a:off x="1138335" y="1516364"/>
            <a:ext cx="8360228" cy="2518638"/>
          </a:xfrm>
          <a:prstGeom prst="rect">
            <a:avLst/>
          </a:prstGeom>
          <a:noFill/>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Take a step back and focus on implementing Agile and getting to production every couple of sprints. If you are going to production for an application every six months, try and get that down to 4 months and then 2 months and then 2 sprints. </a:t>
            </a:r>
          </a:p>
          <a:p>
            <a:pPr marL="285750" marR="0" indent="-285750">
              <a:lnSpc>
                <a:spcPct val="107000"/>
              </a:lnSpc>
              <a:spcBef>
                <a:spcPts val="0"/>
              </a:spcBef>
              <a:spcAft>
                <a:spcPts val="800"/>
              </a:spcAft>
              <a:buFont typeface="Arial" panose="020B0604020202020204" pitchFamily="34" charset="0"/>
              <a:buChar char="•"/>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indent="-285750">
              <a:lnSpc>
                <a:spcPct val="107000"/>
              </a:lnSpc>
              <a:spcBef>
                <a:spcPts val="0"/>
              </a:spcBef>
              <a:spcAft>
                <a:spcPts val="800"/>
              </a:spcAft>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By doing that, you will see what a lot of your issues are, giving your team a chance focus on addressing the blockers from deploying more frequently.</a:t>
            </a:r>
          </a:p>
          <a:p>
            <a:pPr marL="342900" marR="0" indent="-342900">
              <a:lnSpc>
                <a:spcPct val="107000"/>
              </a:lnSpc>
              <a:spcBef>
                <a:spcPts val="200"/>
              </a:spcBef>
              <a:spcAft>
                <a:spcPts val="0"/>
              </a:spcAft>
              <a:buFont typeface="Arial" panose="020B0604020202020204" pitchFamily="34" charset="0"/>
              <a:buChar char="•"/>
            </a:pPr>
            <a:endParaRPr lang="en-US" sz="20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FFA10A1-BFC1-4245-A552-2A47BC2BEDDC}"/>
              </a:ext>
            </a:extLst>
          </p:cNvPr>
          <p:cNvSpPr txBox="1"/>
          <p:nvPr/>
        </p:nvSpPr>
        <p:spPr>
          <a:xfrm>
            <a:off x="1138335" y="242596"/>
            <a:ext cx="5102166" cy="523220"/>
          </a:xfrm>
          <a:prstGeom prst="rect">
            <a:avLst/>
          </a:prstGeom>
          <a:noFill/>
        </p:spPr>
        <p:txBody>
          <a:bodyPr wrap="none" rtlCol="0">
            <a:spAutoFit/>
          </a:bodyPr>
          <a:lstStyle/>
          <a:p>
            <a:r>
              <a:rPr lang="en-US" sz="2800" b="1" dirty="0"/>
              <a:t>Call to Action : </a:t>
            </a:r>
            <a:r>
              <a:rPr lang="en-US" sz="2800" b="1" dirty="0">
                <a:effectLst/>
                <a:ea typeface="Times New Roman" panose="02020603050405020304" pitchFamily="18" charset="0"/>
                <a:cs typeface="Times New Roman" panose="02020603050405020304" pitchFamily="18" charset="0"/>
              </a:rPr>
              <a:t>What You Can Do</a:t>
            </a:r>
            <a:r>
              <a:rPr lang="en-US" sz="2800" b="1" dirty="0"/>
              <a:t> </a:t>
            </a:r>
          </a:p>
        </p:txBody>
      </p:sp>
      <p:sp>
        <p:nvSpPr>
          <p:cNvPr id="6" name="TextBox 5">
            <a:extLst>
              <a:ext uri="{FF2B5EF4-FFF2-40B4-BE49-F238E27FC236}">
                <a16:creationId xmlns:a16="http://schemas.microsoft.com/office/drawing/2014/main" id="{26DF5A8B-5A03-42FA-B20B-A81824E38C97}"/>
              </a:ext>
            </a:extLst>
          </p:cNvPr>
          <p:cNvSpPr txBox="1"/>
          <p:nvPr/>
        </p:nvSpPr>
        <p:spPr>
          <a:xfrm>
            <a:off x="1296955" y="5713844"/>
            <a:ext cx="9143999" cy="671915"/>
          </a:xfrm>
          <a:prstGeom prst="rect">
            <a:avLst/>
          </a:prstGeom>
          <a:solidFill>
            <a:srgbClr val="FFFF99"/>
          </a:solidFill>
          <a:ln>
            <a:solidFill>
              <a:schemeClr val="tx1">
                <a:lumMod val="95000"/>
                <a:lumOff val="5000"/>
              </a:schemeClr>
            </a:solidFill>
          </a:ln>
        </p:spPr>
        <p:txBody>
          <a:bodyPr wrap="square">
            <a:spAutoFit/>
          </a:bodyPr>
          <a:lstStyle>
            <a:defPPr>
              <a:defRPr lang="en-US"/>
            </a:defPPr>
            <a:lvl1pPr marR="0" algn="ctr">
              <a:lnSpc>
                <a:spcPct val="107000"/>
              </a:lnSpc>
              <a:spcBef>
                <a:spcPts val="0"/>
              </a:spcBef>
              <a:spcAft>
                <a:spcPts val="800"/>
              </a:spcAft>
              <a:defRPr i="1">
                <a:effectLst/>
                <a:latin typeface="Calibri" panose="020F0502020204030204" pitchFamily="34" charset="0"/>
                <a:ea typeface="Calibri" panose="020F0502020204030204" pitchFamily="34" charset="0"/>
                <a:cs typeface="Times New Roman" panose="02020603050405020304" pitchFamily="18" charset="0"/>
              </a:defRPr>
            </a:lvl1pPr>
          </a:lstStyle>
          <a:p>
            <a:r>
              <a:rPr lang="en-US" dirty="0"/>
              <a:t>Don’t try and achieve DevOps until you have a mature Agile organization. If you have applications that you are not continuously updating, there’s little value in going to DevOps</a:t>
            </a:r>
          </a:p>
        </p:txBody>
      </p:sp>
    </p:spTree>
    <p:extLst>
      <p:ext uri="{BB962C8B-B14F-4D97-AF65-F5344CB8AC3E}">
        <p14:creationId xmlns:p14="http://schemas.microsoft.com/office/powerpoint/2010/main" val="3245372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a:spPr>
      <a:bodyPr vert="horz" wrap="square" lIns="91440" tIns="45720" rIns="91440" bIns="45720" numCol="1" anchor="t" anchorCtr="0" compatLnSpc="1">
        <a:prstTxWarp prst="textNoShape">
          <a:avLst/>
        </a:prstTxWarp>
        <a:spAutoFit/>
      </a:bodyPr>
      <a:lstStyle>
        <a:def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defRPr kumimoji="0" lang="en-US" altLang="en-US" sz="16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12700" cap="flat" cmpd="sng" algn="ctr">
              <a:solidFill>
                <a:schemeClr val="bg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a:spPr>
      <a:bodyPr vert="horz" wrap="square" lIns="91440" tIns="45720" rIns="91440" bIns="45720" numCol="1" anchor="t" anchorCtr="0" compatLnSpc="1">
        <a:prstTxWarp prst="textNoShape">
          <a:avLst/>
        </a:prstTxWarp>
        <a:spAutoFit/>
      </a:bodyPr>
      <a:lstStyle>
        <a:defPPr marL="457200" marR="0" indent="0" algn="l" defTabSz="914400" rtl="0" eaLnBrk="0" fontAlgn="base" latinLnBrk="0" hangingPunct="0">
          <a:lnSpc>
            <a:spcPct val="100000"/>
          </a:lnSpc>
          <a:spcBef>
            <a:spcPct val="50000"/>
          </a:spcBef>
          <a:spcAft>
            <a:spcPct val="0"/>
          </a:spcAft>
          <a:buClrTx/>
          <a:buSzTx/>
          <a:buFont typeface="Symbol" panose="05050102010706020507" pitchFamily="18" charset="2"/>
          <a:buChar char="·"/>
          <a:tabLst/>
          <a:defRPr kumimoji="0" lang="en-US" altLang="en-US" sz="16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2D6A9F540F114B86B0D4C2BF691B42" ma:contentTypeVersion="15" ma:contentTypeDescription="Create a new document." ma:contentTypeScope="" ma:versionID="a244cf293d9284449a082d8df8b85dc4">
  <xsd:schema xmlns:xsd="http://www.w3.org/2001/XMLSchema" xmlns:xs="http://www.w3.org/2001/XMLSchema" xmlns:p="http://schemas.microsoft.com/office/2006/metadata/properties" xmlns:ns1="http://schemas.microsoft.com/sharepoint/v3" xmlns:ns3="dab01aef-cc9f-4c33-adf0-014110326303" xmlns:ns4="f5b22442-1a54-4d58-bc56-6de5958c86ae" targetNamespace="http://schemas.microsoft.com/office/2006/metadata/properties" ma:root="true" ma:fieldsID="1bafd88c7eddf145df4844cc394318eb" ns1:_="" ns3:_="" ns4:_="">
    <xsd:import namespace="http://schemas.microsoft.com/sharepoint/v3"/>
    <xsd:import namespace="dab01aef-cc9f-4c33-adf0-014110326303"/>
    <xsd:import namespace="f5b22442-1a54-4d58-bc56-6de5958c86a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ab01aef-cc9f-4c33-adf0-0141103263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5b22442-1a54-4d58-bc56-6de5958c86a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A2AD57-8200-446E-854E-BB8761482B2E}">
  <ds:schemaRefs>
    <ds:schemaRef ds:uri="http://purl.org/dc/terms/"/>
    <ds:schemaRef ds:uri="http://schemas.microsoft.com/sharepoint/v3"/>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dab01aef-cc9f-4c33-adf0-014110326303"/>
    <ds:schemaRef ds:uri="http://schemas.microsoft.com/office/infopath/2007/PartnerControls"/>
    <ds:schemaRef ds:uri="f5b22442-1a54-4d58-bc56-6de5958c86ae"/>
    <ds:schemaRef ds:uri="http://www.w3.org/XML/1998/namespace"/>
    <ds:schemaRef ds:uri="http://purl.org/dc/dcmitype/"/>
  </ds:schemaRefs>
</ds:datastoreItem>
</file>

<file path=customXml/itemProps2.xml><?xml version="1.0" encoding="utf-8"?>
<ds:datastoreItem xmlns:ds="http://schemas.openxmlformats.org/officeDocument/2006/customXml" ds:itemID="{259EB578-1FA2-4F71-B8F5-DF65A40EFA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ab01aef-cc9f-4c33-adf0-014110326303"/>
    <ds:schemaRef ds:uri="f5b22442-1a54-4d58-bc56-6de5958c86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17A669-7274-46BA-9AAE-6C4C4CEF6F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31603</TotalTime>
  <Words>1821</Words>
  <Application>Microsoft Office PowerPoint</Application>
  <PresentationFormat>Widescreen</PresentationFormat>
  <Paragraphs>313</Paragraphs>
  <Slides>22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Calibri Light</vt:lpstr>
      <vt:lpstr>Symbol</vt:lpstr>
      <vt:lpstr>Times New Roman</vt:lpstr>
      <vt:lpstr>Office Theme</vt:lpstr>
      <vt:lpstr>Default Design</vt:lpstr>
      <vt:lpstr>Three Popular DevOps  Anti-Patterns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and Beyond</dc:title>
  <dc:creator>Colin Wynd</dc:creator>
  <cp:lastModifiedBy>colin wynd</cp:lastModifiedBy>
  <cp:revision>73</cp:revision>
  <dcterms:created xsi:type="dcterms:W3CDTF">2020-05-26T16:34:25Z</dcterms:created>
  <dcterms:modified xsi:type="dcterms:W3CDTF">2020-10-01T17:38:20Z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0x010100602D6A9F540F114B86B0D4C2BF691B42</vt:lpwstr>
  </property>
</Properties>
</file>