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Domine" panose="02040503040403060204" pitchFamily="18" charset="0"/>
      <p:regular r:id="rId22"/>
      <p:bold r:id="rId23"/>
    </p:embeddedFont>
    <p:embeddedFont>
      <p:font typeface="Montserrat" pitchFamily="2" charset="77"/>
      <p:regular r:id="rId24"/>
      <p:bold r:id="rId25"/>
      <p:italic r:id="rId26"/>
      <p:boldItalic r:id="rId27"/>
    </p:embeddedFont>
    <p:embeddedFont>
      <p:font typeface="Montserrat Light"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71205-2A3D-43DE-8E99-075B831E5E78}">
  <a:tblStyle styleId="{B0F71205-2A3D-43DE-8E99-075B831E5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p:cViewPr varScale="1">
        <p:scale>
          <a:sx n="133" d="100"/>
          <a:sy n="133" d="100"/>
        </p:scale>
        <p:origin x="5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6404afcf1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6404afcf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Title</a:t>
            </a:r>
            <a:r>
              <a:rPr lang="en">
                <a:solidFill>
                  <a:schemeClr val="dk1"/>
                </a:solidFill>
              </a:rPr>
              <a:t>: Conversational Transformation - The Missing Foundation: How Difficult Conversations Unlock Successful Digital, Agile, Devops, and Lean Transformations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Summary</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Is your company transformation falling short of your goals? Have you bought all the books, held the trainings, followed all the practises—but you didn’t get the promised results?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so, </a:t>
            </a:r>
            <a:r>
              <a:rPr lang="en" i="1">
                <a:solidFill>
                  <a:schemeClr val="dk1"/>
                </a:solidFill>
              </a:rPr>
              <a:t>it is probably your fault</a:t>
            </a:r>
            <a:r>
              <a:rPr lang="en">
                <a:solidFill>
                  <a:schemeClr val="dk1"/>
                </a:solidFill>
              </a:rPr>
              <a:t>—there are almost certainly several difficult conversations you have been avoiding that could change your results dramatically: increasing trust, reducing fear, creating an inspiring Why, encouraging commitment, and ensuring accountability. The good news is that there are proven, concrete steps you can take today to start a conversational transformation that will address these problems. We will show you how to take the first steps toward a truly human-centred technology transformation using nothing more than a sheet of paper, and point the way to further development with techniques like Test-Driven Development for People and Directed Opportunism.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404afcf1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404afcf1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12:00 time check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04afcf12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04afcf12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Point out humorously that there are six Rs in the four Rs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404afcf12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404afcf1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Any telepaths in the room can write the other person’s thoughts. Others have to stick with their own.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404afcf12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404afcf12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Benjamin Mitchell story about shouting at the tape recorder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Can be emotionally challenging. The way forward is acceptance. Need to accept your mistakes if you want change them; “death of the ego”. “I made a mistake”, not “I’m a bad person”.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Book has more detailed steps including scoring. Lots of examples and a “cheat sheet”.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404afcf12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404afcf12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Genuine questions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Begin to learn how to say things previously left unsaid - autonomy in right hand column.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chance to create pre-planned actions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404afcf12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404afcf1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Options: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Audience roleplays with partner</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Individual roleplays with us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Both</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Us, on stage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Role-reversal: how to is sound &amp; feel when someone says it to you? We gain different insights hearing someone else say the same thing. (Self-distancing again)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404afcf12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404afcf12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404afcf12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404afcf1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talk covered only Chapter 2 -- the rest of the book is an instruction manual for using the 4 Rs in your (agile/devops/lean) team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8c8399d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88c8399d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03585392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03585392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404afcf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404afcf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404afcf1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404afcf1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404afcf1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404afcf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What’s the culture we are starting with? We are probably in one of the first two, trying to get to generative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404afcf1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404afcf1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Our approach to our transformation will reflect the culture we have, not the culture we want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04afcf1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04afcf1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First dysfunction is lack of trust.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Solutions are 1. share your personal history, 2. discuss your team members’ most important strengths and weaknesses, 3. provide feedback, 4. run personality type analyses, and 5. go on a ropes course.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Squirrel was angry with Lencioni and wanted his money back.</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8c8399d2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8c8399d2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“And you already know” → we’ll show you why this is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404afcf1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404afcf1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Options here:</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Ask audience to respond (in groups if possible)</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Ask individual to respond</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Both</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Just do ourselves, on stage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404afcf12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404afcf1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“Thanks, you already know how to make good decisions! We’ll cancel the book.”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Point out the theory-in-use is inconsistent with a generative culture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itrevolution.com/book/agile-conversatio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itrevolution.com/book/agile-conversatio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1765804/pdf/v013p0ii22.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tratechery.com/2013/the-uncanny-valley-of-a-functional-organiz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A50"/>
        </a:solidFill>
        <a:effectLst/>
      </p:bgPr>
    </p:bg>
    <p:spTree>
      <p:nvGrpSpPr>
        <p:cNvPr id="1" name="Shape 57"/>
        <p:cNvGrpSpPr/>
        <p:nvPr/>
      </p:nvGrpSpPr>
      <p:grpSpPr>
        <a:xfrm>
          <a:off x="0" y="0"/>
          <a:ext cx="0" cy="0"/>
          <a:chOff x="0" y="0"/>
          <a:chExt cx="0" cy="0"/>
        </a:xfrm>
      </p:grpSpPr>
      <p:sp>
        <p:nvSpPr>
          <p:cNvPr id="58" name="Google Shape;58;p14"/>
          <p:cNvSpPr txBox="1"/>
          <p:nvPr/>
        </p:nvSpPr>
        <p:spPr>
          <a:xfrm>
            <a:off x="789150" y="901000"/>
            <a:ext cx="7565700" cy="19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FBC3C"/>
                </a:solidFill>
                <a:latin typeface="Domine"/>
                <a:ea typeface="Domine"/>
                <a:cs typeface="Domine"/>
                <a:sym typeface="Domine"/>
              </a:rPr>
              <a:t>Dump the Ceremonies</a:t>
            </a:r>
            <a:endParaRPr sz="3600" b="1">
              <a:solidFill>
                <a:schemeClr val="lt2"/>
              </a:solidFill>
              <a:latin typeface="Domine"/>
              <a:ea typeface="Domine"/>
              <a:cs typeface="Domine"/>
              <a:sym typeface="Domine"/>
            </a:endParaRPr>
          </a:p>
          <a:p>
            <a:pPr marL="0" lvl="0" indent="0" algn="ctr" rtl="0">
              <a:spcBef>
                <a:spcPts val="0"/>
              </a:spcBef>
              <a:spcAft>
                <a:spcPts val="0"/>
              </a:spcAft>
              <a:buClr>
                <a:schemeClr val="dk1"/>
              </a:buClr>
              <a:buSzPts val="1100"/>
              <a:buFont typeface="Arial"/>
              <a:buNone/>
            </a:pPr>
            <a:r>
              <a:rPr lang="en" sz="2400">
                <a:solidFill>
                  <a:schemeClr val="lt2"/>
                </a:solidFill>
                <a:latin typeface="Montserrat"/>
                <a:ea typeface="Montserrat"/>
                <a:cs typeface="Montserrat"/>
                <a:sym typeface="Montserrat"/>
              </a:rPr>
              <a:t>Build Trust Instead</a:t>
            </a:r>
            <a:endParaRPr sz="2400">
              <a:solidFill>
                <a:schemeClr val="lt2"/>
              </a:solidFill>
              <a:latin typeface="Montserrat"/>
              <a:ea typeface="Montserrat"/>
              <a:cs typeface="Montserrat"/>
              <a:sym typeface="Montserrat"/>
            </a:endParaRPr>
          </a:p>
        </p:txBody>
      </p:sp>
      <p:sp>
        <p:nvSpPr>
          <p:cNvPr id="59" name="Google Shape;59;p14"/>
          <p:cNvSpPr/>
          <p:nvPr/>
        </p:nvSpPr>
        <p:spPr>
          <a:xfrm>
            <a:off x="0" y="2151475"/>
            <a:ext cx="7998300" cy="14235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p:nvPr/>
        </p:nvSpPr>
        <p:spPr>
          <a:xfrm>
            <a:off x="2149650" y="2458200"/>
            <a:ext cx="4844700" cy="8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Montserrat"/>
                <a:ea typeface="Montserrat"/>
                <a:cs typeface="Montserrat"/>
                <a:sym typeface="Montserrat"/>
              </a:rPr>
              <a:t>How Difficult Conversations Unlock Successful Digital, Agile, Devops, and Lean Transformations</a:t>
            </a:r>
            <a:endParaRPr sz="1800">
              <a:solidFill>
                <a:schemeClr val="lt1"/>
              </a:solidFill>
              <a:latin typeface="Montserrat"/>
              <a:ea typeface="Montserrat"/>
              <a:cs typeface="Montserrat"/>
              <a:sym typeface="Montserrat"/>
            </a:endParaRPr>
          </a:p>
        </p:txBody>
      </p:sp>
      <p:sp>
        <p:nvSpPr>
          <p:cNvPr id="61" name="Google Shape;61;p14"/>
          <p:cNvSpPr txBox="1"/>
          <p:nvPr/>
        </p:nvSpPr>
        <p:spPr>
          <a:xfrm>
            <a:off x="1987150" y="3936775"/>
            <a:ext cx="5348100" cy="8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Light"/>
                <a:ea typeface="Montserrat Light"/>
                <a:cs typeface="Montserrat Light"/>
                <a:sym typeface="Montserrat Light"/>
              </a:rPr>
              <a:t>Douglas Squirrel and Jeffrey Fredrick</a:t>
            </a:r>
            <a:endParaRPr>
              <a:solidFill>
                <a:schemeClr val="lt1"/>
              </a:solidFill>
              <a:latin typeface="Montserrat Light"/>
              <a:ea typeface="Montserrat Light"/>
              <a:cs typeface="Montserrat Light"/>
              <a:sym typeface="Montserrat Light"/>
            </a:endParaRPr>
          </a:p>
          <a:p>
            <a:pPr marL="0" lvl="0" indent="0" algn="ctr" rtl="0">
              <a:spcBef>
                <a:spcPts val="0"/>
              </a:spcBef>
              <a:spcAft>
                <a:spcPts val="0"/>
              </a:spcAft>
              <a:buClr>
                <a:schemeClr val="dk1"/>
              </a:buClr>
              <a:buSzPts val="1100"/>
              <a:buFont typeface="Arial"/>
              <a:buNone/>
            </a:pPr>
            <a:r>
              <a:rPr lang="en">
                <a:solidFill>
                  <a:schemeClr val="lt1"/>
                </a:solidFill>
                <a:latin typeface="Montserrat Light"/>
                <a:ea typeface="Montserrat Light"/>
                <a:cs typeface="Montserrat Light"/>
                <a:sym typeface="Montserrat Light"/>
              </a:rPr>
              <a:t>Authors of </a:t>
            </a:r>
            <a:r>
              <a:rPr lang="en" i="1">
                <a:solidFill>
                  <a:schemeClr val="lt1"/>
                </a:solidFill>
                <a:latin typeface="Montserrat Light"/>
                <a:ea typeface="Montserrat Light"/>
                <a:cs typeface="Montserrat Light"/>
                <a:sym typeface="Montserrat Light"/>
              </a:rPr>
              <a:t>Agile Conversations</a:t>
            </a:r>
            <a:endParaRPr i="1">
              <a:solidFill>
                <a:schemeClr val="lt1"/>
              </a:solidFill>
              <a:latin typeface="Montserrat Light"/>
              <a:ea typeface="Montserrat Light"/>
              <a:cs typeface="Montserrat Light"/>
              <a:sym typeface="Montserrat Light"/>
            </a:endParaRPr>
          </a:p>
          <a:p>
            <a:pPr marL="0" lvl="0" indent="0" algn="ctr" rtl="0">
              <a:spcBef>
                <a:spcPts val="0"/>
              </a:spcBef>
              <a:spcAft>
                <a:spcPts val="0"/>
              </a:spcAft>
              <a:buClr>
                <a:schemeClr val="dk1"/>
              </a:buClr>
              <a:buSzPts val="1100"/>
              <a:buFont typeface="Arial"/>
              <a:buNone/>
            </a:pPr>
            <a:r>
              <a:rPr lang="en">
                <a:solidFill>
                  <a:schemeClr val="lt1"/>
                </a:solidFill>
                <a:latin typeface="Montserrat Light"/>
                <a:ea typeface="Montserrat Light"/>
                <a:cs typeface="Montserrat Light"/>
                <a:sym typeface="Montserrat Light"/>
              </a:rPr>
              <a:t>DOES London—June 2020</a:t>
            </a:r>
            <a:endParaRPr>
              <a:solidFill>
                <a:schemeClr val="lt1"/>
              </a:solidFill>
              <a:latin typeface="Montserrat Light"/>
              <a:ea typeface="Montserrat Light"/>
              <a:cs typeface="Montserrat Light"/>
              <a:sym typeface="Montserrat Light"/>
            </a:endParaRPr>
          </a:p>
          <a:p>
            <a:pPr marL="0" lvl="0" indent="0" algn="l" rtl="0">
              <a:spcBef>
                <a:spcPts val="0"/>
              </a:spcBef>
              <a:spcAft>
                <a:spcPts val="0"/>
              </a:spcAft>
              <a:buNone/>
            </a:pPr>
            <a:endParaRPr>
              <a:solidFill>
                <a:schemeClr val="lt1"/>
              </a:solidFill>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A50"/>
        </a:solidFill>
        <a:effectLst/>
      </p:bgPr>
    </p:bg>
    <p:spTree>
      <p:nvGrpSpPr>
        <p:cNvPr id="1" name="Shape 168"/>
        <p:cNvGrpSpPr/>
        <p:nvPr/>
      </p:nvGrpSpPr>
      <p:grpSpPr>
        <a:xfrm>
          <a:off x="0" y="0"/>
          <a:ext cx="0" cy="0"/>
          <a:chOff x="0" y="0"/>
          <a:chExt cx="0" cy="0"/>
        </a:xfrm>
      </p:grpSpPr>
      <p:sp>
        <p:nvSpPr>
          <p:cNvPr id="169" name="Google Shape;169;p23"/>
          <p:cNvSpPr/>
          <p:nvPr/>
        </p:nvSpPr>
        <p:spPr>
          <a:xfrm>
            <a:off x="0" y="2151475"/>
            <a:ext cx="7998300" cy="14235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txBox="1"/>
          <p:nvPr/>
        </p:nvSpPr>
        <p:spPr>
          <a:xfrm>
            <a:off x="789150" y="2489725"/>
            <a:ext cx="7565700" cy="9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chemeClr val="lt1"/>
                </a:solidFill>
                <a:latin typeface="Domine"/>
                <a:ea typeface="Domine"/>
                <a:cs typeface="Domine"/>
                <a:sym typeface="Domine"/>
              </a:rPr>
              <a:t>The Four Rs</a:t>
            </a:r>
            <a:endParaRPr sz="3600" b="1">
              <a:solidFill>
                <a:schemeClr val="lt1"/>
              </a:solidFill>
              <a:latin typeface="Domine"/>
              <a:ea typeface="Domine"/>
              <a:cs typeface="Domine"/>
              <a:sym typeface="Domine"/>
            </a:endParaRPr>
          </a:p>
          <a:p>
            <a:pPr marL="0" lvl="0" indent="0" algn="l" rtl="0">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Conversational Analysis with The 4 Rs</a:t>
            </a:r>
            <a:endParaRPr sz="2400" b="1">
              <a:solidFill>
                <a:srgbClr val="3C3A50"/>
              </a:solidFill>
              <a:latin typeface="Domine"/>
              <a:ea typeface="Domine"/>
              <a:cs typeface="Domine"/>
              <a:sym typeface="Domine"/>
            </a:endParaRPr>
          </a:p>
        </p:txBody>
      </p:sp>
      <p:sp>
        <p:nvSpPr>
          <p:cNvPr id="179" name="Google Shape;179;p24"/>
          <p:cNvSpPr/>
          <p:nvPr/>
        </p:nvSpPr>
        <p:spPr>
          <a:xfrm>
            <a:off x="1060175" y="1373123"/>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p:nvPr/>
        </p:nvSpPr>
        <p:spPr>
          <a:xfrm>
            <a:off x="1342592" y="1325902"/>
            <a:ext cx="17328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1 | </a:t>
            </a:r>
            <a:r>
              <a:rPr lang="en" sz="1800" b="1">
                <a:solidFill>
                  <a:srgbClr val="3C3A50"/>
                </a:solidFill>
                <a:latin typeface="Montserrat"/>
                <a:ea typeface="Montserrat"/>
                <a:cs typeface="Montserrat"/>
                <a:sym typeface="Montserrat"/>
              </a:rPr>
              <a:t>Record</a:t>
            </a:r>
            <a:endParaRPr sz="1800" b="1">
              <a:solidFill>
                <a:srgbClr val="3C3A50"/>
              </a:solidFill>
              <a:latin typeface="Montserrat"/>
              <a:ea typeface="Montserrat"/>
              <a:cs typeface="Montserrat"/>
              <a:sym typeface="Montserrat"/>
            </a:endParaRPr>
          </a:p>
        </p:txBody>
      </p:sp>
      <p:sp>
        <p:nvSpPr>
          <p:cNvPr id="181" name="Google Shape;181;p24"/>
          <p:cNvSpPr txBox="1"/>
          <p:nvPr/>
        </p:nvSpPr>
        <p:spPr>
          <a:xfrm>
            <a:off x="1342592" y="2171970"/>
            <a:ext cx="17328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2 | </a:t>
            </a:r>
            <a:r>
              <a:rPr lang="en" sz="1800" b="1">
                <a:solidFill>
                  <a:srgbClr val="3C3A50"/>
                </a:solidFill>
                <a:latin typeface="Montserrat"/>
                <a:ea typeface="Montserrat"/>
                <a:cs typeface="Montserrat"/>
                <a:sym typeface="Montserrat"/>
              </a:rPr>
              <a:t>Reflect </a:t>
            </a:r>
            <a:endParaRPr sz="1800" b="1">
              <a:solidFill>
                <a:srgbClr val="3C3A50"/>
              </a:solidFill>
              <a:latin typeface="Montserrat"/>
              <a:ea typeface="Montserrat"/>
              <a:cs typeface="Montserrat"/>
              <a:sym typeface="Montserrat"/>
            </a:endParaRPr>
          </a:p>
        </p:txBody>
      </p:sp>
      <p:sp>
        <p:nvSpPr>
          <p:cNvPr id="182" name="Google Shape;182;p24"/>
          <p:cNvSpPr txBox="1"/>
          <p:nvPr/>
        </p:nvSpPr>
        <p:spPr>
          <a:xfrm>
            <a:off x="1342592" y="3038772"/>
            <a:ext cx="17328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3 | </a:t>
            </a:r>
            <a:r>
              <a:rPr lang="en" sz="1800" b="1">
                <a:solidFill>
                  <a:srgbClr val="3C3A50"/>
                </a:solidFill>
                <a:latin typeface="Montserrat"/>
                <a:ea typeface="Montserrat"/>
                <a:cs typeface="Montserrat"/>
                <a:sym typeface="Montserrat"/>
              </a:rPr>
              <a:t>Revise</a:t>
            </a:r>
            <a:endParaRPr sz="1800" b="1">
              <a:solidFill>
                <a:srgbClr val="3C3A50"/>
              </a:solidFill>
              <a:latin typeface="Montserrat"/>
              <a:ea typeface="Montserrat"/>
              <a:cs typeface="Montserrat"/>
              <a:sym typeface="Montserrat"/>
            </a:endParaRPr>
          </a:p>
        </p:txBody>
      </p:sp>
      <p:sp>
        <p:nvSpPr>
          <p:cNvPr id="183" name="Google Shape;183;p24"/>
          <p:cNvSpPr/>
          <p:nvPr/>
        </p:nvSpPr>
        <p:spPr>
          <a:xfrm>
            <a:off x="1060175" y="3964716"/>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txBox="1"/>
          <p:nvPr/>
        </p:nvSpPr>
        <p:spPr>
          <a:xfrm>
            <a:off x="1342592" y="3917495"/>
            <a:ext cx="17328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4 | </a:t>
            </a:r>
            <a:r>
              <a:rPr lang="en" sz="1800" b="1">
                <a:solidFill>
                  <a:srgbClr val="3C3A50"/>
                </a:solidFill>
                <a:latin typeface="Montserrat"/>
                <a:ea typeface="Montserrat"/>
                <a:cs typeface="Montserrat"/>
                <a:sym typeface="Montserrat"/>
              </a:rPr>
              <a:t>Roleplay</a:t>
            </a:r>
            <a:endParaRPr sz="1800" b="1">
              <a:solidFill>
                <a:srgbClr val="3C3A50"/>
              </a:solidFill>
              <a:latin typeface="Montserrat"/>
              <a:ea typeface="Montserrat"/>
              <a:cs typeface="Montserrat"/>
              <a:sym typeface="Montserrat"/>
            </a:endParaRPr>
          </a:p>
        </p:txBody>
      </p:sp>
      <p:sp>
        <p:nvSpPr>
          <p:cNvPr id="185" name="Google Shape;185;p24"/>
          <p:cNvSpPr/>
          <p:nvPr/>
        </p:nvSpPr>
        <p:spPr>
          <a:xfrm>
            <a:off x="4822500" y="2266418"/>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txBox="1"/>
          <p:nvPr/>
        </p:nvSpPr>
        <p:spPr>
          <a:xfrm>
            <a:off x="5104917" y="2219197"/>
            <a:ext cx="17328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3.1 | </a:t>
            </a:r>
            <a:r>
              <a:rPr lang="en" sz="1800" b="1">
                <a:solidFill>
                  <a:srgbClr val="3C3A50"/>
                </a:solidFill>
                <a:latin typeface="Montserrat"/>
                <a:ea typeface="Montserrat"/>
                <a:cs typeface="Montserrat"/>
                <a:sym typeface="Montserrat"/>
              </a:rPr>
              <a:t>Repeat</a:t>
            </a:r>
            <a:endParaRPr sz="1800" b="1">
              <a:solidFill>
                <a:srgbClr val="3C3A50"/>
              </a:solidFill>
              <a:latin typeface="Montserrat"/>
              <a:ea typeface="Montserrat"/>
              <a:cs typeface="Montserrat"/>
              <a:sym typeface="Montserrat"/>
            </a:endParaRPr>
          </a:p>
        </p:txBody>
      </p:sp>
      <p:sp>
        <p:nvSpPr>
          <p:cNvPr id="187" name="Google Shape;187;p24"/>
          <p:cNvSpPr/>
          <p:nvPr/>
        </p:nvSpPr>
        <p:spPr>
          <a:xfrm>
            <a:off x="4822500" y="3964716"/>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txBox="1"/>
          <p:nvPr/>
        </p:nvSpPr>
        <p:spPr>
          <a:xfrm>
            <a:off x="5104929" y="3917500"/>
            <a:ext cx="26004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3A50"/>
                </a:solidFill>
                <a:latin typeface="Montserrat Light"/>
                <a:ea typeface="Montserrat Light"/>
                <a:cs typeface="Montserrat Light"/>
                <a:sym typeface="Montserrat Light"/>
              </a:rPr>
              <a:t>4.1 | </a:t>
            </a:r>
            <a:r>
              <a:rPr lang="en" sz="1800" b="1">
                <a:solidFill>
                  <a:srgbClr val="3C3A50"/>
                </a:solidFill>
                <a:latin typeface="Montserrat"/>
                <a:ea typeface="Montserrat"/>
                <a:cs typeface="Montserrat"/>
                <a:sym typeface="Montserrat"/>
              </a:rPr>
              <a:t>Role-reversal</a:t>
            </a:r>
            <a:endParaRPr sz="1800" b="1">
              <a:solidFill>
                <a:srgbClr val="3C3A50"/>
              </a:solidFill>
              <a:latin typeface="Montserrat"/>
              <a:ea typeface="Montserrat"/>
              <a:cs typeface="Montserrat"/>
              <a:sym typeface="Montserrat"/>
            </a:endParaRPr>
          </a:p>
        </p:txBody>
      </p:sp>
      <p:sp>
        <p:nvSpPr>
          <p:cNvPr id="189" name="Google Shape;189;p24"/>
          <p:cNvSpPr/>
          <p:nvPr/>
        </p:nvSpPr>
        <p:spPr>
          <a:xfrm rot="-5400000">
            <a:off x="844325" y="1672850"/>
            <a:ext cx="705300" cy="106200"/>
          </a:xfrm>
          <a:prstGeom prst="lef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24"/>
          <p:cNvSpPr/>
          <p:nvPr/>
        </p:nvSpPr>
        <p:spPr>
          <a:xfrm>
            <a:off x="3216825" y="4063425"/>
            <a:ext cx="962100" cy="150000"/>
          </a:xfrm>
          <a:prstGeom prst="leftRigh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060175" y="2229560"/>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44325" y="2529288"/>
            <a:ext cx="705300" cy="106200"/>
          </a:xfrm>
          <a:prstGeom prst="lef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3" name="Google Shape;193;p24"/>
          <p:cNvSpPr/>
          <p:nvPr/>
        </p:nvSpPr>
        <p:spPr>
          <a:xfrm>
            <a:off x="1060175" y="3097148"/>
            <a:ext cx="273600" cy="3474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4325" y="3396875"/>
            <a:ext cx="705300" cy="106200"/>
          </a:xfrm>
          <a:prstGeom prst="lef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5" name="Google Shape;195;p24"/>
          <p:cNvSpPr/>
          <p:nvPr/>
        </p:nvSpPr>
        <p:spPr>
          <a:xfrm>
            <a:off x="3216825" y="2350156"/>
            <a:ext cx="962100" cy="150000"/>
          </a:xfrm>
          <a:prstGeom prst="lef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6" name="Google Shape;196;p24"/>
          <p:cNvSpPr/>
          <p:nvPr/>
        </p:nvSpPr>
        <p:spPr>
          <a:xfrm rot="5400000">
            <a:off x="5425750" y="3205456"/>
            <a:ext cx="962100" cy="150000"/>
          </a:xfrm>
          <a:prstGeom prst="leftArrow">
            <a:avLst>
              <a:gd name="adj1" fmla="val 50000"/>
              <a:gd name="adj2" fmla="val 50000"/>
            </a:avLst>
          </a:prstGeom>
          <a:solidFill>
            <a:srgbClr val="3C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cxnSp>
        <p:nvCxnSpPr>
          <p:cNvPr id="197" name="Google Shape;197;p24"/>
          <p:cNvCxnSpPr/>
          <p:nvPr/>
        </p:nvCxnSpPr>
        <p:spPr>
          <a:xfrm>
            <a:off x="3216825" y="3289300"/>
            <a:ext cx="2705700" cy="0"/>
          </a:xfrm>
          <a:prstGeom prst="straightConnector1">
            <a:avLst/>
          </a:prstGeom>
          <a:noFill/>
          <a:ln w="76200" cap="flat" cmpd="sng">
            <a:solidFill>
              <a:srgbClr val="3C3A5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p:nvPr/>
        </p:nvSpPr>
        <p:spPr>
          <a:xfrm>
            <a:off x="4705775" y="664475"/>
            <a:ext cx="4109100" cy="39501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Record</a:t>
            </a:r>
            <a:endParaRPr sz="2400" b="1">
              <a:solidFill>
                <a:srgbClr val="3C3A50"/>
              </a:solidFill>
              <a:latin typeface="Domine"/>
              <a:ea typeface="Domine"/>
              <a:cs typeface="Domine"/>
              <a:sym typeface="Domine"/>
            </a:endParaRPr>
          </a:p>
        </p:txBody>
      </p:sp>
      <p:pic>
        <p:nvPicPr>
          <p:cNvPr id="207" name="Google Shape;207;p25"/>
          <p:cNvPicPr preferRelativeResize="0"/>
          <p:nvPr/>
        </p:nvPicPr>
        <p:blipFill>
          <a:blip r:embed="rId3">
            <a:alphaModFix/>
          </a:blip>
          <a:stretch>
            <a:fillRect/>
          </a:stretch>
        </p:blipFill>
        <p:spPr>
          <a:xfrm>
            <a:off x="4999925" y="271475"/>
            <a:ext cx="3575725" cy="4600549"/>
          </a:xfrm>
          <a:prstGeom prst="rect">
            <a:avLst/>
          </a:prstGeom>
          <a:noFill/>
          <a:ln>
            <a:noFill/>
          </a:ln>
        </p:spPr>
      </p:pic>
      <p:sp>
        <p:nvSpPr>
          <p:cNvPr id="208" name="Google Shape;208;p25"/>
          <p:cNvSpPr txBox="1"/>
          <p:nvPr/>
        </p:nvSpPr>
        <p:spPr>
          <a:xfrm>
            <a:off x="926750" y="1250800"/>
            <a:ext cx="3889200" cy="314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C3A50"/>
                </a:solidFill>
                <a:latin typeface="Montserrat"/>
                <a:ea typeface="Montserrat"/>
                <a:cs typeface="Montserrat"/>
                <a:sym typeface="Montserrat"/>
              </a:rPr>
              <a:t>Fold your paper in half.</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0"/>
              </a:spcAft>
              <a:buNone/>
            </a:pPr>
            <a:r>
              <a:rPr lang="en">
                <a:solidFill>
                  <a:srgbClr val="3C3A50"/>
                </a:solidFill>
                <a:latin typeface="Montserrat"/>
                <a:ea typeface="Montserrat"/>
                <a:cs typeface="Montserrat"/>
                <a:sym typeface="Montserrat"/>
              </a:rPr>
              <a:t>On right, write what you and the other person said (</a:t>
            </a:r>
            <a:r>
              <a:rPr lang="en" b="1">
                <a:solidFill>
                  <a:srgbClr val="3C3A50"/>
                </a:solidFill>
                <a:latin typeface="Montserrat"/>
                <a:ea typeface="Montserrat"/>
                <a:cs typeface="Montserrat"/>
                <a:sym typeface="Montserrat"/>
              </a:rPr>
              <a:t>transparency</a:t>
            </a:r>
            <a:r>
              <a:rPr lang="en">
                <a:solidFill>
                  <a:srgbClr val="3C3A50"/>
                </a:solidFill>
                <a:latin typeface="Montserrat"/>
                <a:ea typeface="Montserrat"/>
                <a:cs typeface="Montserrat"/>
                <a:sym typeface="Montserrat"/>
              </a:rPr>
              <a:t>).</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0"/>
              </a:spcAft>
              <a:buNone/>
            </a:pPr>
            <a:r>
              <a:rPr lang="en">
                <a:solidFill>
                  <a:srgbClr val="3C3A50"/>
                </a:solidFill>
                <a:latin typeface="Montserrat"/>
                <a:ea typeface="Montserrat"/>
                <a:cs typeface="Montserrat"/>
                <a:sym typeface="Montserrat"/>
              </a:rPr>
              <a:t>On left, write your inner dialog, what you thought and felt (</a:t>
            </a:r>
            <a:r>
              <a:rPr lang="en" b="1">
                <a:solidFill>
                  <a:srgbClr val="3C3A50"/>
                </a:solidFill>
                <a:latin typeface="Montserrat"/>
                <a:ea typeface="Montserrat"/>
                <a:cs typeface="Montserrat"/>
                <a:sym typeface="Montserrat"/>
              </a:rPr>
              <a:t>curiosity</a:t>
            </a:r>
            <a:r>
              <a:rPr lang="en">
                <a:solidFill>
                  <a:srgbClr val="3C3A50"/>
                </a:solidFill>
                <a:latin typeface="Montserrat"/>
                <a:ea typeface="Montserrat"/>
                <a:cs typeface="Montserrat"/>
                <a:sym typeface="Montserrat"/>
              </a:rPr>
              <a:t>).</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1600"/>
              </a:spcAft>
              <a:buNone/>
            </a:pPr>
            <a:r>
              <a:rPr lang="en">
                <a:solidFill>
                  <a:srgbClr val="3C3A50"/>
                </a:solidFill>
                <a:latin typeface="Montserrat"/>
                <a:ea typeface="Montserrat"/>
                <a:cs typeface="Montserrat"/>
                <a:sym typeface="Montserrat"/>
              </a:rPr>
              <a:t>No cheating, must be written down!</a:t>
            </a:r>
            <a:endParaRPr>
              <a:solidFill>
                <a:srgbClr val="3C3A5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Reflect</a:t>
            </a:r>
            <a:endParaRPr sz="2400" b="1">
              <a:solidFill>
                <a:srgbClr val="3C3A50"/>
              </a:solidFill>
              <a:latin typeface="Domine"/>
              <a:ea typeface="Domine"/>
              <a:cs typeface="Domine"/>
              <a:sym typeface="Domine"/>
            </a:endParaRPr>
          </a:p>
        </p:txBody>
      </p:sp>
      <p:sp>
        <p:nvSpPr>
          <p:cNvPr id="216" name="Google Shape;216;p26"/>
          <p:cNvSpPr txBox="1"/>
          <p:nvPr/>
        </p:nvSpPr>
        <p:spPr>
          <a:xfrm>
            <a:off x="900275" y="4121732"/>
            <a:ext cx="7167000" cy="83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3C3A50"/>
                </a:solidFill>
                <a:latin typeface="Montserrat"/>
                <a:ea typeface="Montserrat"/>
                <a:cs typeface="Montserrat"/>
                <a:sym typeface="Montserrat"/>
              </a:rPr>
              <a:t>Curiosity: </a:t>
            </a:r>
            <a:r>
              <a:rPr lang="en">
                <a:solidFill>
                  <a:srgbClr val="3C3A50"/>
                </a:solidFill>
                <a:latin typeface="Montserrat"/>
                <a:ea typeface="Montserrat"/>
                <a:cs typeface="Montserrat"/>
                <a:sym typeface="Montserrat"/>
              </a:rPr>
              <a:t>Look for questions - are they genuine? </a:t>
            </a:r>
            <a:endParaRPr>
              <a:solidFill>
                <a:srgbClr val="3C3A50"/>
              </a:solidFill>
              <a:latin typeface="Montserrat"/>
              <a:ea typeface="Montserrat"/>
              <a:cs typeface="Montserrat"/>
              <a:sym typeface="Montserrat"/>
            </a:endParaRPr>
          </a:p>
          <a:p>
            <a:pPr marL="0" lvl="0" indent="0" algn="l" rtl="0">
              <a:lnSpc>
                <a:spcPct val="100000"/>
              </a:lnSpc>
              <a:spcBef>
                <a:spcPts val="0"/>
              </a:spcBef>
              <a:spcAft>
                <a:spcPts val="0"/>
              </a:spcAft>
              <a:buNone/>
            </a:pPr>
            <a:r>
              <a:rPr lang="en" b="1">
                <a:solidFill>
                  <a:srgbClr val="3C3A50"/>
                </a:solidFill>
                <a:latin typeface="Montserrat"/>
                <a:ea typeface="Montserrat"/>
                <a:cs typeface="Montserrat"/>
                <a:sym typeface="Montserrat"/>
              </a:rPr>
              <a:t>Transparency: </a:t>
            </a:r>
            <a:r>
              <a:rPr lang="en">
                <a:solidFill>
                  <a:srgbClr val="3C3A50"/>
                </a:solidFill>
                <a:latin typeface="Montserrat"/>
                <a:ea typeface="Montserrat"/>
                <a:cs typeface="Montserrat"/>
                <a:sym typeface="Montserrat"/>
              </a:rPr>
              <a:t>What is on the left that could be on the right? </a:t>
            </a:r>
            <a:endParaRPr>
              <a:solidFill>
                <a:srgbClr val="3C3A50"/>
              </a:solidFill>
              <a:latin typeface="Montserrat"/>
              <a:ea typeface="Montserrat"/>
              <a:cs typeface="Montserrat"/>
              <a:sym typeface="Montserrat"/>
            </a:endParaRPr>
          </a:p>
          <a:p>
            <a:pPr marL="0" lvl="0" indent="0" algn="l" rtl="0">
              <a:lnSpc>
                <a:spcPct val="100000"/>
              </a:lnSpc>
              <a:spcBef>
                <a:spcPts val="0"/>
              </a:spcBef>
              <a:spcAft>
                <a:spcPts val="0"/>
              </a:spcAft>
              <a:buNone/>
            </a:pPr>
            <a:r>
              <a:rPr lang="en" b="1">
                <a:solidFill>
                  <a:srgbClr val="3C3A50"/>
                </a:solidFill>
                <a:latin typeface="Montserrat"/>
                <a:ea typeface="Montserrat"/>
                <a:cs typeface="Montserrat"/>
                <a:sym typeface="Montserrat"/>
              </a:rPr>
              <a:t>Triggers: </a:t>
            </a:r>
            <a:r>
              <a:rPr lang="en">
                <a:solidFill>
                  <a:srgbClr val="3C3A50"/>
                </a:solidFill>
                <a:latin typeface="Montserrat"/>
                <a:ea typeface="Montserrat"/>
                <a:cs typeface="Montserrat"/>
                <a:sym typeface="Montserrat"/>
              </a:rPr>
              <a:t>What sets off a negative reaction for you?</a:t>
            </a:r>
            <a:endParaRPr>
              <a:solidFill>
                <a:srgbClr val="3C3A50"/>
              </a:solidFill>
              <a:latin typeface="Montserrat"/>
              <a:ea typeface="Montserrat"/>
              <a:cs typeface="Montserrat"/>
              <a:sym typeface="Montserrat"/>
            </a:endParaRPr>
          </a:p>
          <a:p>
            <a:pPr marL="0" lvl="0" indent="0" algn="l" rtl="0">
              <a:lnSpc>
                <a:spcPct val="100000"/>
              </a:lnSpc>
              <a:spcBef>
                <a:spcPts val="0"/>
              </a:spcBef>
              <a:spcAft>
                <a:spcPts val="0"/>
              </a:spcAft>
              <a:buNone/>
            </a:pPr>
            <a:endParaRPr>
              <a:solidFill>
                <a:srgbClr val="3C3A50"/>
              </a:solidFill>
              <a:latin typeface="Montserrat"/>
              <a:ea typeface="Montserrat"/>
              <a:cs typeface="Montserrat"/>
              <a:sym typeface="Montserrat"/>
            </a:endParaRPr>
          </a:p>
        </p:txBody>
      </p:sp>
      <p:sp>
        <p:nvSpPr>
          <p:cNvPr id="217" name="Google Shape;217;p26"/>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18" name="Google Shape;218;p26"/>
          <p:cNvGraphicFramePr/>
          <p:nvPr/>
        </p:nvGraphicFramePr>
        <p:xfrm>
          <a:off x="952500" y="1248500"/>
          <a:ext cx="3000000" cy="3000000"/>
        </p:xfrm>
        <a:graphic>
          <a:graphicData uri="http://schemas.openxmlformats.org/drawingml/2006/table">
            <a:tbl>
              <a:tblPr>
                <a:noFill/>
                <a:tableStyleId>{B0F71205-2A3D-43DE-8E99-075B831E5E78}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lt1"/>
                          </a:solidFill>
                          <a:latin typeface="Domine"/>
                          <a:ea typeface="Domine"/>
                          <a:cs typeface="Domine"/>
                          <a:sym typeface="Domine"/>
                        </a:rPr>
                        <a:t>What Norbert thought and felt</a:t>
                      </a:r>
                      <a:endParaRPr>
                        <a:solidFill>
                          <a:schemeClr val="lt1"/>
                        </a:solidFill>
                        <a:latin typeface="Domine"/>
                        <a:ea typeface="Domine"/>
                        <a:cs typeface="Domine"/>
                        <a:sym typeface="Domine"/>
                      </a:endParaRPr>
                    </a:p>
                  </a:txBody>
                  <a:tcPr marL="91425" marR="91425" marT="91425" marB="91425">
                    <a:solidFill>
                      <a:srgbClr val="3C3A50"/>
                    </a:solidFill>
                  </a:tcPr>
                </a:tc>
                <a:tc>
                  <a:txBody>
                    <a:bodyPr/>
                    <a:lstStyle/>
                    <a:p>
                      <a:pPr marL="0" lvl="0" indent="0" algn="ctr" rtl="0">
                        <a:lnSpc>
                          <a:spcPct val="120000"/>
                        </a:lnSpc>
                        <a:spcBef>
                          <a:spcPts val="0"/>
                        </a:spcBef>
                        <a:spcAft>
                          <a:spcPts val="0"/>
                        </a:spcAft>
                        <a:buNone/>
                      </a:pPr>
                      <a:r>
                        <a:rPr lang="en" b="1">
                          <a:solidFill>
                            <a:schemeClr val="lt1"/>
                          </a:solidFill>
                          <a:latin typeface="Domine"/>
                          <a:ea typeface="Domine"/>
                          <a:cs typeface="Domine"/>
                          <a:sym typeface="Domine"/>
                        </a:rPr>
                        <a:t>What Norbert &amp; Quinn said</a:t>
                      </a:r>
                      <a:endParaRPr>
                        <a:solidFill>
                          <a:schemeClr val="lt1"/>
                        </a:solidFill>
                        <a:latin typeface="Domine"/>
                        <a:ea typeface="Domine"/>
                        <a:cs typeface="Domine"/>
                        <a:sym typeface="Domine"/>
                      </a:endParaRPr>
                    </a:p>
                  </a:txBody>
                  <a:tcPr marL="91425" marR="91425" marT="91425" marB="91425">
                    <a:solidFill>
                      <a:srgbClr val="3C3A5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 sz="1300">
                          <a:solidFill>
                            <a:srgbClr val="3C3A50"/>
                          </a:solidFill>
                          <a:latin typeface="Montserrat"/>
                          <a:ea typeface="Montserrat"/>
                          <a:cs typeface="Montserrat"/>
                          <a:sym typeface="Montserrat"/>
                        </a:rPr>
                        <a:t>Not much training needed in fact - everyone’s already using it on their side projects.</a:t>
                      </a:r>
                      <a:endParaRPr sz="1300"/>
                    </a:p>
                  </a:txBody>
                  <a:tcPr marL="91425" marR="91425" marT="91425" marB="91425"/>
                </a:tc>
                <a:tc>
                  <a:txBody>
                    <a:bodyPr/>
                    <a:lstStyle/>
                    <a:p>
                      <a:pPr marL="0" lvl="0" indent="0" algn="l" rtl="0">
                        <a:spcBef>
                          <a:spcPts val="0"/>
                        </a:spcBef>
                        <a:spcAft>
                          <a:spcPts val="0"/>
                        </a:spcAft>
                        <a:buNone/>
                      </a:pPr>
                      <a:r>
                        <a:rPr lang="en" sz="1300" i="1">
                          <a:solidFill>
                            <a:srgbClr val="3C3A50"/>
                          </a:solidFill>
                          <a:latin typeface="Montserrat"/>
                          <a:ea typeface="Montserrat"/>
                          <a:cs typeface="Montserrat"/>
                          <a:sym typeface="Montserrat"/>
                        </a:rPr>
                        <a:t>Norbert</a:t>
                      </a:r>
                      <a:r>
                        <a:rPr lang="en" sz="1300">
                          <a:solidFill>
                            <a:srgbClr val="3C3A50"/>
                          </a:solidFill>
                          <a:latin typeface="Montserrat"/>
                          <a:ea typeface="Montserrat"/>
                          <a:cs typeface="Montserrat"/>
                          <a:sym typeface="Montserrat"/>
                        </a:rPr>
                        <a:t>: Why don’t we ask the team about KVM? I’m sure they’d be willing to self-train.</a:t>
                      </a: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300">
                          <a:solidFill>
                            <a:srgbClr val="3C3A50"/>
                          </a:solidFill>
                          <a:latin typeface="Montserrat"/>
                          <a:ea typeface="Montserrat"/>
                          <a:cs typeface="Montserrat"/>
                          <a:sym typeface="Montserrat"/>
                        </a:rPr>
                        <a:t>Weren’t you just saying you wanted us to have more autonomy?? What a hypocrite you are.</a:t>
                      </a:r>
                      <a:endParaRPr sz="1300"/>
                    </a:p>
                  </a:txBody>
                  <a:tcPr marL="91425" marR="91425" marT="91425" marB="91425"/>
                </a:tc>
                <a:tc>
                  <a:txBody>
                    <a:bodyPr/>
                    <a:lstStyle/>
                    <a:p>
                      <a:pPr marL="0" lvl="0" indent="0" algn="l" rtl="0">
                        <a:spcBef>
                          <a:spcPts val="0"/>
                        </a:spcBef>
                        <a:spcAft>
                          <a:spcPts val="0"/>
                        </a:spcAft>
                        <a:buNone/>
                      </a:pPr>
                      <a:r>
                        <a:rPr lang="en" sz="1300" i="1">
                          <a:solidFill>
                            <a:srgbClr val="3C3A50"/>
                          </a:solidFill>
                          <a:latin typeface="Montserrat"/>
                          <a:ea typeface="Montserrat"/>
                          <a:cs typeface="Montserrat"/>
                          <a:sym typeface="Montserrat"/>
                        </a:rPr>
                        <a:t>Quinn</a:t>
                      </a:r>
                      <a:r>
                        <a:rPr lang="en" sz="1300">
                          <a:solidFill>
                            <a:srgbClr val="3C3A50"/>
                          </a:solidFill>
                          <a:latin typeface="Montserrat"/>
                          <a:ea typeface="Montserrat"/>
                          <a:cs typeface="Montserrat"/>
                          <a:sym typeface="Montserrat"/>
                        </a:rPr>
                        <a:t>: Unfortunately I can’t leave budget-critical decisions like this up to the team.</a:t>
                      </a: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300">
                          <a:solidFill>
                            <a:srgbClr val="3C3A50"/>
                          </a:solidFill>
                          <a:latin typeface="Montserrat"/>
                          <a:ea typeface="Montserrat"/>
                          <a:cs typeface="Montserrat"/>
                          <a:sym typeface="Montserrat"/>
                        </a:rPr>
                        <a:t>Typical manager, not willing to take any risks. There’s no point arguing against a decision that you’ve already made.</a:t>
                      </a:r>
                      <a:endParaRPr sz="1300"/>
                    </a:p>
                  </a:txBody>
                  <a:tcPr marL="91425" marR="91425" marT="91425" marB="91425"/>
                </a:tc>
                <a:tc>
                  <a:txBody>
                    <a:bodyPr/>
                    <a:lstStyle/>
                    <a:p>
                      <a:pPr marL="0" lvl="0" indent="0" algn="l" rtl="0">
                        <a:spcBef>
                          <a:spcPts val="0"/>
                        </a:spcBef>
                        <a:spcAft>
                          <a:spcPts val="0"/>
                        </a:spcAft>
                        <a:buNone/>
                      </a:pPr>
                      <a:r>
                        <a:rPr lang="en" sz="1300" i="1">
                          <a:solidFill>
                            <a:srgbClr val="3C3A50"/>
                          </a:solidFill>
                          <a:latin typeface="Montserrat"/>
                          <a:ea typeface="Montserrat"/>
                          <a:cs typeface="Montserrat"/>
                          <a:sym typeface="Montserrat"/>
                        </a:rPr>
                        <a:t>Norbert</a:t>
                      </a:r>
                      <a:r>
                        <a:rPr lang="en" sz="1300">
                          <a:solidFill>
                            <a:srgbClr val="3C3A50"/>
                          </a:solidFill>
                          <a:latin typeface="Montserrat"/>
                          <a:ea typeface="Montserrat"/>
                          <a:cs typeface="Montserrat"/>
                          <a:sym typeface="Montserrat"/>
                        </a:rPr>
                        <a:t>: Okay, but I think you’re missing a real opportunity here.</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Revise</a:t>
            </a:r>
            <a:endParaRPr sz="2400" b="1">
              <a:solidFill>
                <a:srgbClr val="3C3A50"/>
              </a:solidFill>
              <a:latin typeface="Domine"/>
              <a:ea typeface="Domine"/>
              <a:cs typeface="Domine"/>
              <a:sym typeface="Domine"/>
            </a:endParaRPr>
          </a:p>
        </p:txBody>
      </p:sp>
      <p:sp>
        <p:nvSpPr>
          <p:cNvPr id="226" name="Google Shape;226;p27"/>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7" name="Google Shape;227;p27"/>
          <p:cNvGraphicFramePr/>
          <p:nvPr/>
        </p:nvGraphicFramePr>
        <p:xfrm>
          <a:off x="952500" y="1248500"/>
          <a:ext cx="3000000" cy="3000000"/>
        </p:xfrm>
        <a:graphic>
          <a:graphicData uri="http://schemas.openxmlformats.org/drawingml/2006/table">
            <a:tbl>
              <a:tblPr>
                <a:noFill/>
                <a:tableStyleId>{B0F71205-2A3D-43DE-8E99-075B831E5E78}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lt1"/>
                          </a:solidFill>
                          <a:latin typeface="Domine"/>
                          <a:ea typeface="Domine"/>
                          <a:cs typeface="Domine"/>
                          <a:sym typeface="Domine"/>
                        </a:rPr>
                        <a:t>What Norbert thought and felt</a:t>
                      </a:r>
                      <a:endParaRPr>
                        <a:solidFill>
                          <a:schemeClr val="lt1"/>
                        </a:solidFill>
                        <a:latin typeface="Domine"/>
                        <a:ea typeface="Domine"/>
                        <a:cs typeface="Domine"/>
                        <a:sym typeface="Domine"/>
                      </a:endParaRPr>
                    </a:p>
                  </a:txBody>
                  <a:tcPr marL="91425" marR="91425" marT="91425" marB="91425">
                    <a:solidFill>
                      <a:srgbClr val="3C3A50"/>
                    </a:solidFill>
                  </a:tcPr>
                </a:tc>
                <a:tc>
                  <a:txBody>
                    <a:bodyPr/>
                    <a:lstStyle/>
                    <a:p>
                      <a:pPr marL="0" lvl="0" indent="0" algn="ctr" rtl="0">
                        <a:lnSpc>
                          <a:spcPct val="120000"/>
                        </a:lnSpc>
                        <a:spcBef>
                          <a:spcPts val="0"/>
                        </a:spcBef>
                        <a:spcAft>
                          <a:spcPts val="0"/>
                        </a:spcAft>
                        <a:buNone/>
                      </a:pPr>
                      <a:r>
                        <a:rPr lang="en" b="1">
                          <a:solidFill>
                            <a:schemeClr val="lt1"/>
                          </a:solidFill>
                          <a:latin typeface="Domine"/>
                          <a:ea typeface="Domine"/>
                          <a:cs typeface="Domine"/>
                          <a:sym typeface="Domine"/>
                        </a:rPr>
                        <a:t>What Norbert &amp; Quinn said</a:t>
                      </a:r>
                      <a:endParaRPr>
                        <a:solidFill>
                          <a:schemeClr val="lt1"/>
                        </a:solidFill>
                        <a:latin typeface="Domine"/>
                        <a:ea typeface="Domine"/>
                        <a:cs typeface="Domine"/>
                        <a:sym typeface="Domine"/>
                      </a:endParaRPr>
                    </a:p>
                  </a:txBody>
                  <a:tcPr marL="91425" marR="91425" marT="91425" marB="91425">
                    <a:solidFill>
                      <a:srgbClr val="3C3A5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50">
                          <a:solidFill>
                            <a:srgbClr val="3C3A50"/>
                          </a:solidFill>
                          <a:latin typeface="Montserrat"/>
                          <a:ea typeface="Montserrat"/>
                          <a:cs typeface="Montserrat"/>
                          <a:sym typeface="Montserrat"/>
                        </a:rPr>
                        <a:t>Not much training needed in fact - everyone’s already using it on their side projects.</a:t>
                      </a:r>
                      <a:endParaRPr sz="1250"/>
                    </a:p>
                  </a:txBody>
                  <a:tcPr marL="91425" marR="91425" marT="91425" marB="91425"/>
                </a:tc>
                <a:tc>
                  <a:txBody>
                    <a:bodyPr/>
                    <a:lstStyle/>
                    <a:p>
                      <a:pPr marL="0" lvl="0" indent="0" algn="l" rtl="0">
                        <a:spcBef>
                          <a:spcPts val="0"/>
                        </a:spcBef>
                        <a:spcAft>
                          <a:spcPts val="0"/>
                        </a:spcAft>
                        <a:buNone/>
                      </a:pPr>
                      <a:r>
                        <a:rPr lang="en" sz="1250" i="1">
                          <a:solidFill>
                            <a:srgbClr val="3C3A50"/>
                          </a:solidFill>
                          <a:latin typeface="Montserrat"/>
                          <a:ea typeface="Montserrat"/>
                          <a:cs typeface="Montserrat"/>
                          <a:sym typeface="Montserrat"/>
                        </a:rPr>
                        <a:t>Norbert</a:t>
                      </a:r>
                      <a:r>
                        <a:rPr lang="en" sz="1250">
                          <a:solidFill>
                            <a:srgbClr val="3C3A50"/>
                          </a:solidFill>
                          <a:latin typeface="Montserrat"/>
                          <a:ea typeface="Montserrat"/>
                          <a:cs typeface="Montserrat"/>
                          <a:sym typeface="Montserrat"/>
                        </a:rPr>
                        <a:t>: Actually, almost everyone already knows KVM. I can check with them to be sure. Do you think that’s a good next step?</a:t>
                      </a:r>
                      <a:endParaRPr sz="125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50">
                          <a:solidFill>
                            <a:srgbClr val="3C3A50"/>
                          </a:solidFill>
                          <a:latin typeface="Montserrat"/>
                          <a:ea typeface="Montserrat"/>
                          <a:cs typeface="Montserrat"/>
                          <a:sym typeface="Montserrat"/>
                        </a:rPr>
                        <a:t>Weren’t you just saying you wanted us to have more autonomy?? This is one of my triggers, so I’ll try raising the issue of autonomy directly.</a:t>
                      </a:r>
                      <a:endParaRPr sz="1250"/>
                    </a:p>
                  </a:txBody>
                  <a:tcPr marL="91425" marR="91425" marT="91425" marB="91425"/>
                </a:tc>
                <a:tc>
                  <a:txBody>
                    <a:bodyPr/>
                    <a:lstStyle/>
                    <a:p>
                      <a:pPr marL="0" lvl="0" indent="0" algn="l" rtl="0">
                        <a:spcBef>
                          <a:spcPts val="0"/>
                        </a:spcBef>
                        <a:spcAft>
                          <a:spcPts val="0"/>
                        </a:spcAft>
                        <a:buNone/>
                      </a:pPr>
                      <a:r>
                        <a:rPr lang="en" sz="1250" i="1">
                          <a:solidFill>
                            <a:srgbClr val="3C3A50"/>
                          </a:solidFill>
                          <a:latin typeface="Montserrat"/>
                          <a:ea typeface="Montserrat"/>
                          <a:cs typeface="Montserrat"/>
                          <a:sym typeface="Montserrat"/>
                        </a:rPr>
                        <a:t>Quinn: </a:t>
                      </a:r>
                      <a:r>
                        <a:rPr lang="en" sz="1250">
                          <a:solidFill>
                            <a:srgbClr val="3C3A50"/>
                          </a:solidFill>
                          <a:latin typeface="Montserrat"/>
                          <a:ea typeface="Montserrat"/>
                          <a:cs typeface="Montserrat"/>
                          <a:sym typeface="Montserrat"/>
                        </a:rPr>
                        <a:t>It’s certainly good to get the information. But don’t let them think the choice has been made; unfortunately, I can’t leave budget-critical decisions like this up to the team. </a:t>
                      </a:r>
                      <a:endParaRPr sz="125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50">
                          <a:solidFill>
                            <a:srgbClr val="3C3A50"/>
                          </a:solidFill>
                          <a:latin typeface="Montserrat"/>
                          <a:ea typeface="Montserrat"/>
                          <a:cs typeface="Montserrat"/>
                          <a:sym typeface="Montserrat"/>
                        </a:rPr>
                        <a:t>I’m hopeful that we can have a meaningful discussion about increasing self-organization.</a:t>
                      </a:r>
                      <a:endParaRPr sz="1250"/>
                    </a:p>
                  </a:txBody>
                  <a:tcPr marL="91425" marR="91425" marT="91425" marB="91425"/>
                </a:tc>
                <a:tc>
                  <a:txBody>
                    <a:bodyPr/>
                    <a:lstStyle/>
                    <a:p>
                      <a:pPr marL="0" lvl="0" indent="0" algn="l" rtl="0">
                        <a:spcBef>
                          <a:spcPts val="0"/>
                        </a:spcBef>
                        <a:spcAft>
                          <a:spcPts val="0"/>
                        </a:spcAft>
                        <a:buNone/>
                      </a:pPr>
                      <a:r>
                        <a:rPr lang="en" sz="1250" i="1">
                          <a:solidFill>
                            <a:srgbClr val="3C3A50"/>
                          </a:solidFill>
                          <a:latin typeface="Montserrat"/>
                          <a:ea typeface="Montserrat"/>
                          <a:cs typeface="Montserrat"/>
                          <a:sym typeface="Montserrat"/>
                        </a:rPr>
                        <a:t>Norbert</a:t>
                      </a:r>
                      <a:r>
                        <a:rPr lang="en" sz="1250">
                          <a:solidFill>
                            <a:srgbClr val="3C3A50"/>
                          </a:solidFill>
                          <a:latin typeface="Montserrat"/>
                          <a:ea typeface="Montserrat"/>
                          <a:cs typeface="Montserrat"/>
                          <a:sym typeface="Montserrat"/>
                        </a:rPr>
                        <a:t>: You know, that doesn’t sit well with me, because I think we need more autonomy, not less. Can we talk more about how we make decisions?</a:t>
                      </a:r>
                      <a:endParaRPr sz="125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p:nvPr/>
        </p:nvSpPr>
        <p:spPr>
          <a:xfrm>
            <a:off x="4844325" y="803025"/>
            <a:ext cx="3442800" cy="39501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Roleplay</a:t>
            </a:r>
            <a:endParaRPr sz="2400" b="1">
              <a:solidFill>
                <a:srgbClr val="3C3A50"/>
              </a:solidFill>
              <a:latin typeface="Domine"/>
              <a:ea typeface="Domine"/>
              <a:cs typeface="Domine"/>
              <a:sym typeface="Domine"/>
            </a:endParaRPr>
          </a:p>
        </p:txBody>
      </p:sp>
      <p:sp>
        <p:nvSpPr>
          <p:cNvPr id="237" name="Google Shape;237;p28"/>
          <p:cNvSpPr txBox="1"/>
          <p:nvPr/>
        </p:nvSpPr>
        <p:spPr>
          <a:xfrm>
            <a:off x="900275" y="1187675"/>
            <a:ext cx="2885400" cy="277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C3A50"/>
                </a:solidFill>
                <a:latin typeface="Montserrat"/>
                <a:ea typeface="Montserrat"/>
                <a:cs typeface="Montserrat"/>
                <a:sym typeface="Montserrat"/>
              </a:rPr>
              <a:t>Try roleplaying your conversation.</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0"/>
              </a:spcAft>
              <a:buNone/>
            </a:pPr>
            <a:r>
              <a:rPr lang="en">
                <a:solidFill>
                  <a:srgbClr val="3C3A50"/>
                </a:solidFill>
                <a:latin typeface="Montserrat"/>
                <a:ea typeface="Montserrat"/>
                <a:cs typeface="Montserrat"/>
                <a:sym typeface="Montserrat"/>
              </a:rPr>
              <a:t>How does it sound? How does it feel? Sometimes it is awkward because it is poorly constructed, sometimes it is awkward because we lack practice. Roleplay can help with both.</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a:solidFill>
                <a:srgbClr val="3C3A50"/>
              </a:solidFill>
              <a:latin typeface="Montserrat"/>
              <a:ea typeface="Montserrat"/>
              <a:cs typeface="Montserrat"/>
              <a:sym typeface="Montserrat"/>
            </a:endParaRPr>
          </a:p>
        </p:txBody>
      </p:sp>
      <p:pic>
        <p:nvPicPr>
          <p:cNvPr id="238" name="Google Shape;238;p28"/>
          <p:cNvPicPr preferRelativeResize="0"/>
          <p:nvPr/>
        </p:nvPicPr>
        <p:blipFill>
          <a:blip r:embed="rId3">
            <a:alphaModFix/>
          </a:blip>
          <a:stretch>
            <a:fillRect/>
          </a:stretch>
        </p:blipFill>
        <p:spPr>
          <a:xfrm>
            <a:off x="3864025" y="1153700"/>
            <a:ext cx="4872124" cy="3248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What’s the Outcome?</a:t>
            </a:r>
            <a:endParaRPr sz="2400" b="1">
              <a:solidFill>
                <a:srgbClr val="3C3A50"/>
              </a:solidFill>
              <a:latin typeface="Domine"/>
              <a:ea typeface="Domine"/>
              <a:cs typeface="Domine"/>
              <a:sym typeface="Domine"/>
            </a:endParaRPr>
          </a:p>
        </p:txBody>
      </p:sp>
      <p:sp>
        <p:nvSpPr>
          <p:cNvPr id="247" name="Google Shape;247;p29"/>
          <p:cNvSpPr/>
          <p:nvPr/>
        </p:nvSpPr>
        <p:spPr>
          <a:xfrm rot="-5400000" flipH="1">
            <a:off x="1061862" y="173913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txBox="1"/>
          <p:nvPr/>
        </p:nvSpPr>
        <p:spPr>
          <a:xfrm>
            <a:off x="1377825" y="167977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Improved trust</a:t>
            </a:r>
            <a:endParaRPr b="1">
              <a:solidFill>
                <a:srgbClr val="009FC0"/>
              </a:solidFill>
              <a:latin typeface="Montserrat"/>
              <a:ea typeface="Montserrat"/>
              <a:cs typeface="Montserrat"/>
              <a:sym typeface="Montserrat"/>
            </a:endParaRPr>
          </a:p>
        </p:txBody>
      </p:sp>
      <p:sp>
        <p:nvSpPr>
          <p:cNvPr id="249" name="Google Shape;249;p29"/>
          <p:cNvSpPr/>
          <p:nvPr/>
        </p:nvSpPr>
        <p:spPr>
          <a:xfrm rot="-5400000" flipH="1">
            <a:off x="1061864" y="2042907"/>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txBox="1"/>
          <p:nvPr/>
        </p:nvSpPr>
        <p:spPr>
          <a:xfrm>
            <a:off x="1377826" y="1983547"/>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Better decisions</a:t>
            </a:r>
            <a:endParaRPr b="1">
              <a:solidFill>
                <a:srgbClr val="009FC0"/>
              </a:solidFill>
              <a:latin typeface="Montserrat"/>
              <a:ea typeface="Montserrat"/>
              <a:cs typeface="Montserrat"/>
              <a:sym typeface="Montserrat"/>
            </a:endParaRPr>
          </a:p>
        </p:txBody>
      </p:sp>
      <p:sp>
        <p:nvSpPr>
          <p:cNvPr id="251" name="Google Shape;251;p29"/>
          <p:cNvSpPr/>
          <p:nvPr/>
        </p:nvSpPr>
        <p:spPr>
          <a:xfrm rot="-5400000" flipH="1">
            <a:off x="1061864" y="234668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txBox="1"/>
          <p:nvPr/>
        </p:nvSpPr>
        <p:spPr>
          <a:xfrm>
            <a:off x="1377826" y="228732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Better leadership</a:t>
            </a:r>
            <a:endParaRPr b="1">
              <a:solidFill>
                <a:srgbClr val="009FC0"/>
              </a:solidFill>
              <a:latin typeface="Montserrat"/>
              <a:ea typeface="Montserrat"/>
              <a:cs typeface="Montserrat"/>
              <a:sym typeface="Montserrat"/>
            </a:endParaRPr>
          </a:p>
        </p:txBody>
      </p:sp>
      <p:sp>
        <p:nvSpPr>
          <p:cNvPr id="253" name="Google Shape;253;p29"/>
          <p:cNvSpPr txBox="1"/>
          <p:nvPr/>
        </p:nvSpPr>
        <p:spPr>
          <a:xfrm>
            <a:off x="904225" y="2871971"/>
            <a:ext cx="7767000" cy="187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C3A50"/>
                </a:solidFill>
                <a:latin typeface="Montserrat"/>
                <a:ea typeface="Montserrat"/>
                <a:cs typeface="Montserrat"/>
                <a:sym typeface="Montserrat"/>
              </a:rPr>
              <a:t>Takes as long as learning to play a passable game of tennis.</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1600"/>
              </a:spcAft>
              <a:buNone/>
            </a:pPr>
            <a:r>
              <a:rPr lang="en">
                <a:solidFill>
                  <a:srgbClr val="3C3A50"/>
                </a:solidFill>
                <a:latin typeface="Montserrat"/>
                <a:ea typeface="Montserrat"/>
                <a:cs typeface="Montserrat"/>
                <a:sym typeface="Montserrat"/>
              </a:rPr>
              <a:t>You practice with your everyday work, solving everyday problems.</a:t>
            </a:r>
            <a:endParaRPr>
              <a:solidFill>
                <a:srgbClr val="3C3A50"/>
              </a:solidFill>
              <a:latin typeface="Montserrat"/>
              <a:ea typeface="Montserrat"/>
              <a:cs typeface="Montserrat"/>
              <a:sym typeface="Montserrat"/>
            </a:endParaRPr>
          </a:p>
        </p:txBody>
      </p:sp>
      <p:sp>
        <p:nvSpPr>
          <p:cNvPr id="254" name="Google Shape;254;p29"/>
          <p:cNvSpPr/>
          <p:nvPr/>
        </p:nvSpPr>
        <p:spPr>
          <a:xfrm rot="-5400000" flipH="1">
            <a:off x="1061862" y="1435357"/>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txBox="1"/>
          <p:nvPr/>
        </p:nvSpPr>
        <p:spPr>
          <a:xfrm>
            <a:off x="1377825" y="1375997"/>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Improved relationships</a:t>
            </a:r>
            <a:endParaRPr b="1">
              <a:solidFill>
                <a:srgbClr val="009FC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The Five Conversations</a:t>
            </a:r>
            <a:endParaRPr sz="2400" b="1">
              <a:solidFill>
                <a:srgbClr val="3C3A50"/>
              </a:solidFill>
              <a:latin typeface="Domine"/>
              <a:ea typeface="Domine"/>
              <a:cs typeface="Domine"/>
              <a:sym typeface="Domine"/>
            </a:endParaRPr>
          </a:p>
        </p:txBody>
      </p:sp>
      <p:sp>
        <p:nvSpPr>
          <p:cNvPr id="264" name="Google Shape;264;p30"/>
          <p:cNvSpPr txBox="1"/>
          <p:nvPr/>
        </p:nvSpPr>
        <p:spPr>
          <a:xfrm>
            <a:off x="900275" y="1187675"/>
            <a:ext cx="7767000" cy="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3C3A50"/>
                </a:solidFill>
                <a:latin typeface="Montserrat"/>
                <a:ea typeface="Montserrat"/>
                <a:cs typeface="Montserrat"/>
                <a:sym typeface="Montserrat"/>
              </a:rPr>
              <a:t>Each conversation comes with techniques, examples, and case studies</a:t>
            </a:r>
            <a:endParaRPr>
              <a:solidFill>
                <a:srgbClr val="3C3A50"/>
              </a:solidFill>
              <a:latin typeface="Montserrat"/>
              <a:ea typeface="Montserrat"/>
              <a:cs typeface="Montserrat"/>
              <a:sym typeface="Montserrat"/>
            </a:endParaRPr>
          </a:p>
        </p:txBody>
      </p:sp>
      <p:sp>
        <p:nvSpPr>
          <p:cNvPr id="265" name="Google Shape;265;p30"/>
          <p:cNvSpPr/>
          <p:nvPr/>
        </p:nvSpPr>
        <p:spPr>
          <a:xfrm rot="-5400000" flipH="1">
            <a:off x="1061862" y="173913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txBox="1"/>
          <p:nvPr/>
        </p:nvSpPr>
        <p:spPr>
          <a:xfrm>
            <a:off x="1377825" y="167977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Trust </a:t>
            </a:r>
            <a:r>
              <a:rPr lang="en">
                <a:solidFill>
                  <a:srgbClr val="3C3A50"/>
                </a:solidFill>
                <a:latin typeface="Montserrat"/>
                <a:ea typeface="Montserrat"/>
                <a:cs typeface="Montserrat"/>
                <a:sym typeface="Montserrat"/>
              </a:rPr>
              <a:t>- TDD for People (Chris Argyris, </a:t>
            </a:r>
            <a:r>
              <a:rPr lang="en" i="1">
                <a:solidFill>
                  <a:srgbClr val="3C3A50"/>
                </a:solidFill>
                <a:latin typeface="Montserrat"/>
                <a:ea typeface="Montserrat"/>
                <a:cs typeface="Montserrat"/>
                <a:sym typeface="Montserrat"/>
              </a:rPr>
              <a:t>The Ladder of Inference</a:t>
            </a:r>
            <a:r>
              <a:rPr lang="en">
                <a:solidFill>
                  <a:srgbClr val="3C3A50"/>
                </a:solidFill>
                <a:latin typeface="Montserrat"/>
                <a:ea typeface="Montserrat"/>
                <a:cs typeface="Montserrat"/>
                <a:sym typeface="Montserrat"/>
              </a:rPr>
              <a:t>)</a:t>
            </a:r>
            <a:endParaRPr>
              <a:solidFill>
                <a:srgbClr val="009FC0"/>
              </a:solidFill>
              <a:latin typeface="Montserrat"/>
              <a:ea typeface="Montserrat"/>
              <a:cs typeface="Montserrat"/>
              <a:sym typeface="Montserrat"/>
            </a:endParaRPr>
          </a:p>
        </p:txBody>
      </p:sp>
      <p:sp>
        <p:nvSpPr>
          <p:cNvPr id="267" name="Google Shape;267;p30"/>
          <p:cNvSpPr/>
          <p:nvPr/>
        </p:nvSpPr>
        <p:spPr>
          <a:xfrm rot="-5400000" flipH="1">
            <a:off x="1061864" y="2042907"/>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txBox="1"/>
          <p:nvPr/>
        </p:nvSpPr>
        <p:spPr>
          <a:xfrm>
            <a:off x="1377826" y="1983547"/>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Fear </a:t>
            </a:r>
            <a:r>
              <a:rPr lang="en">
                <a:solidFill>
                  <a:srgbClr val="3C3A50"/>
                </a:solidFill>
                <a:latin typeface="Montserrat"/>
                <a:ea typeface="Montserrat"/>
                <a:cs typeface="Montserrat"/>
                <a:sym typeface="Montserrat"/>
              </a:rPr>
              <a:t>- Fear Chart (Squirrel/Fredrick)</a:t>
            </a:r>
            <a:endParaRPr>
              <a:solidFill>
                <a:srgbClr val="009FC0"/>
              </a:solidFill>
              <a:latin typeface="Montserrat"/>
              <a:ea typeface="Montserrat"/>
              <a:cs typeface="Montserrat"/>
              <a:sym typeface="Montserrat"/>
            </a:endParaRPr>
          </a:p>
        </p:txBody>
      </p:sp>
      <p:sp>
        <p:nvSpPr>
          <p:cNvPr id="269" name="Google Shape;269;p30"/>
          <p:cNvSpPr/>
          <p:nvPr/>
        </p:nvSpPr>
        <p:spPr>
          <a:xfrm rot="-5400000" flipH="1">
            <a:off x="1061864" y="234668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txBox="1"/>
          <p:nvPr/>
        </p:nvSpPr>
        <p:spPr>
          <a:xfrm>
            <a:off x="1377826" y="228732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Why </a:t>
            </a:r>
            <a:r>
              <a:rPr lang="en">
                <a:solidFill>
                  <a:srgbClr val="3C3A50"/>
                </a:solidFill>
                <a:latin typeface="Montserrat"/>
                <a:ea typeface="Montserrat"/>
                <a:cs typeface="Montserrat"/>
                <a:sym typeface="Montserrat"/>
              </a:rPr>
              <a:t>- Joint Design (Chris Argyris)</a:t>
            </a:r>
            <a:endParaRPr>
              <a:solidFill>
                <a:srgbClr val="009FC0"/>
              </a:solidFill>
              <a:latin typeface="Montserrat"/>
              <a:ea typeface="Montserrat"/>
              <a:cs typeface="Montserrat"/>
              <a:sym typeface="Montserrat"/>
            </a:endParaRPr>
          </a:p>
        </p:txBody>
      </p:sp>
      <p:sp>
        <p:nvSpPr>
          <p:cNvPr id="271" name="Google Shape;271;p30"/>
          <p:cNvSpPr/>
          <p:nvPr/>
        </p:nvSpPr>
        <p:spPr>
          <a:xfrm rot="-5400000" flipH="1">
            <a:off x="1061864" y="2650457"/>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txBox="1"/>
          <p:nvPr/>
        </p:nvSpPr>
        <p:spPr>
          <a:xfrm>
            <a:off x="1377826" y="2591097"/>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Commitment </a:t>
            </a:r>
            <a:r>
              <a:rPr lang="en">
                <a:solidFill>
                  <a:srgbClr val="3C3A50"/>
                </a:solidFill>
                <a:latin typeface="Montserrat"/>
                <a:ea typeface="Montserrat"/>
                <a:cs typeface="Montserrat"/>
                <a:sym typeface="Montserrat"/>
              </a:rPr>
              <a:t>- Walking Skeleton (Alistair Cockburn)</a:t>
            </a:r>
            <a:endParaRPr>
              <a:solidFill>
                <a:srgbClr val="009FC0"/>
              </a:solidFill>
              <a:latin typeface="Montserrat"/>
              <a:ea typeface="Montserrat"/>
              <a:cs typeface="Montserrat"/>
              <a:sym typeface="Montserrat"/>
            </a:endParaRPr>
          </a:p>
        </p:txBody>
      </p:sp>
      <p:sp>
        <p:nvSpPr>
          <p:cNvPr id="273" name="Google Shape;273;p30"/>
          <p:cNvSpPr/>
          <p:nvPr/>
        </p:nvSpPr>
        <p:spPr>
          <a:xfrm rot="-5400000" flipH="1">
            <a:off x="1061864" y="295423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p:nvPr/>
        </p:nvSpPr>
        <p:spPr>
          <a:xfrm>
            <a:off x="1377826" y="289487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Accountability </a:t>
            </a:r>
            <a:r>
              <a:rPr lang="en">
                <a:solidFill>
                  <a:srgbClr val="3C3A50"/>
                </a:solidFill>
                <a:latin typeface="Montserrat"/>
                <a:ea typeface="Montserrat"/>
                <a:cs typeface="Montserrat"/>
                <a:sym typeface="Montserrat"/>
              </a:rPr>
              <a:t>- Briefing and Back Briefing (Bungay, </a:t>
            </a:r>
            <a:r>
              <a:rPr lang="en" i="1">
                <a:solidFill>
                  <a:srgbClr val="3C3A50"/>
                </a:solidFill>
                <a:latin typeface="Montserrat"/>
                <a:ea typeface="Montserrat"/>
                <a:cs typeface="Montserrat"/>
                <a:sym typeface="Montserrat"/>
              </a:rPr>
              <a:t>Art of Action</a:t>
            </a:r>
            <a:r>
              <a:rPr lang="en">
                <a:solidFill>
                  <a:srgbClr val="3C3A50"/>
                </a:solidFill>
                <a:latin typeface="Montserrat"/>
                <a:ea typeface="Montserrat"/>
                <a:cs typeface="Montserrat"/>
                <a:sym typeface="Montserrat"/>
              </a:rPr>
              <a:t>)</a:t>
            </a:r>
            <a:endParaRPr>
              <a:solidFill>
                <a:srgbClr val="009FC0"/>
              </a:solidFill>
              <a:latin typeface="Montserrat"/>
              <a:ea typeface="Montserrat"/>
              <a:cs typeface="Montserrat"/>
              <a:sym typeface="Montserrat"/>
            </a:endParaRPr>
          </a:p>
        </p:txBody>
      </p:sp>
      <p:sp>
        <p:nvSpPr>
          <p:cNvPr id="275" name="Google Shape;275;p30"/>
          <p:cNvSpPr txBox="1"/>
          <p:nvPr/>
        </p:nvSpPr>
        <p:spPr>
          <a:xfrm>
            <a:off x="900275" y="3806200"/>
            <a:ext cx="7767000" cy="112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3C3A50"/>
                </a:solidFill>
                <a:latin typeface="Montserrat"/>
                <a:ea typeface="Montserrat"/>
                <a:cs typeface="Montserrat"/>
                <a:sym typeface="Montserrat"/>
              </a:rPr>
              <a:t>We want you to try these methods, tell us how it helped, and where you get stuck.</a:t>
            </a:r>
            <a:endParaRPr>
              <a:solidFill>
                <a:srgbClr val="3C3A5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p:nvPr/>
        </p:nvSpPr>
        <p:spPr>
          <a:xfrm>
            <a:off x="4819650" y="1813300"/>
            <a:ext cx="1322700" cy="24528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1" name="Google Shape;281;p31"/>
          <p:cNvPicPr preferRelativeResize="0"/>
          <p:nvPr/>
        </p:nvPicPr>
        <p:blipFill rotWithShape="1">
          <a:blip r:embed="rId3">
            <a:alphaModFix/>
          </a:blip>
          <a:srcRect t="913" b="913"/>
          <a:stretch/>
        </p:blipFill>
        <p:spPr>
          <a:xfrm>
            <a:off x="5716786" y="173023"/>
            <a:ext cx="3264674" cy="4800400"/>
          </a:xfrm>
          <a:prstGeom prst="rect">
            <a:avLst/>
          </a:prstGeom>
          <a:noFill/>
          <a:ln>
            <a:noFill/>
          </a:ln>
        </p:spPr>
      </p:pic>
      <p:sp>
        <p:nvSpPr>
          <p:cNvPr id="282" name="Google Shape;282;p31"/>
          <p:cNvSpPr/>
          <p:nvPr/>
        </p:nvSpPr>
        <p:spPr>
          <a:xfrm>
            <a:off x="0" y="1813300"/>
            <a:ext cx="362100" cy="24528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txBox="1">
            <a:spLocks noGrp="1"/>
          </p:cNvSpPr>
          <p:nvPr>
            <p:ph type="title"/>
          </p:nvPr>
        </p:nvSpPr>
        <p:spPr>
          <a:xfrm>
            <a:off x="513675" y="2112150"/>
            <a:ext cx="4154400" cy="19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Agile Conversations</a:t>
            </a:r>
            <a:br>
              <a:rPr lang="en" sz="2400"/>
            </a:br>
            <a:r>
              <a:rPr lang="en" sz="1800">
                <a:solidFill>
                  <a:srgbClr val="999999"/>
                </a:solidFill>
                <a:latin typeface="Montserrat"/>
                <a:ea typeface="Montserrat"/>
                <a:cs typeface="Montserrat"/>
                <a:sym typeface="Montserrat"/>
              </a:rPr>
              <a:t>Transform Your Conversations,</a:t>
            </a: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r>
              <a:rPr lang="en" sz="1800">
                <a:solidFill>
                  <a:srgbClr val="999999"/>
                </a:solidFill>
                <a:latin typeface="Montserrat"/>
                <a:ea typeface="Montserrat"/>
                <a:cs typeface="Montserrat"/>
                <a:sym typeface="Montserrat"/>
              </a:rPr>
              <a:t>Transform Your Culture</a:t>
            </a: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r>
              <a:rPr lang="en" sz="1400">
                <a:solidFill>
                  <a:srgbClr val="3C3A50"/>
                </a:solidFill>
                <a:latin typeface="Montserrat"/>
                <a:ea typeface="Montserrat"/>
                <a:cs typeface="Montserrat"/>
                <a:sym typeface="Montserrat"/>
              </a:rPr>
              <a:t>Published: </a:t>
            </a:r>
            <a:r>
              <a:rPr lang="en" sz="1400" b="1">
                <a:solidFill>
                  <a:srgbClr val="3C3A50"/>
                </a:solidFill>
                <a:latin typeface="Montserrat"/>
                <a:ea typeface="Montserrat"/>
                <a:cs typeface="Montserrat"/>
                <a:sym typeface="Montserrat"/>
              </a:rPr>
              <a:t>May 2020, IT Revolution Press</a:t>
            </a:r>
            <a:endParaRPr sz="14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sz="1400">
                <a:solidFill>
                  <a:srgbClr val="3C3A50"/>
                </a:solidFill>
                <a:latin typeface="Montserrat"/>
                <a:ea typeface="Montserrat"/>
                <a:cs typeface="Montserrat"/>
                <a:sym typeface="Montserrat"/>
              </a:rPr>
              <a:t>Available for </a:t>
            </a:r>
            <a:r>
              <a:rPr lang="en" sz="1400">
                <a:solidFill>
                  <a:srgbClr val="009FC0"/>
                </a:solidFill>
                <a:uFill>
                  <a:noFill/>
                </a:uFill>
                <a:latin typeface="Montserrat"/>
                <a:ea typeface="Montserrat"/>
                <a:cs typeface="Montserrat"/>
                <a:sym typeface="Montserrat"/>
                <a:hlinkClick r:id="rId4"/>
              </a:rPr>
              <a:t>Now</a:t>
            </a:r>
            <a:endParaRPr sz="1400">
              <a:solidFill>
                <a:srgbClr val="009FC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C3A50"/>
        </a:solidFill>
        <a:effectLst/>
      </p:bgPr>
    </p:bg>
    <p:spTree>
      <p:nvGrpSpPr>
        <p:cNvPr id="1" name="Shape 287"/>
        <p:cNvGrpSpPr/>
        <p:nvPr/>
      </p:nvGrpSpPr>
      <p:grpSpPr>
        <a:xfrm>
          <a:off x="0" y="0"/>
          <a:ext cx="0" cy="0"/>
          <a:chOff x="0" y="0"/>
          <a:chExt cx="0" cy="0"/>
        </a:xfrm>
      </p:grpSpPr>
      <p:sp>
        <p:nvSpPr>
          <p:cNvPr id="288" name="Google Shape;288;p32"/>
          <p:cNvSpPr/>
          <p:nvPr/>
        </p:nvSpPr>
        <p:spPr>
          <a:xfrm>
            <a:off x="0" y="2864750"/>
            <a:ext cx="9144000" cy="14235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txBox="1">
            <a:spLocks noGrp="1"/>
          </p:cNvSpPr>
          <p:nvPr>
            <p:ph type="body" idx="1"/>
          </p:nvPr>
        </p:nvSpPr>
        <p:spPr>
          <a:xfrm>
            <a:off x="722100" y="2955775"/>
            <a:ext cx="76998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Montserrat"/>
                <a:ea typeface="Montserrat"/>
                <a:cs typeface="Montserrat"/>
                <a:sym typeface="Montserrat"/>
              </a:rPr>
              <a:t>http://conversationaltransformation.com</a:t>
            </a:r>
            <a:endParaRPr b="1">
              <a:solidFill>
                <a:schemeClr val="lt1"/>
              </a:solidFill>
            </a:endParaRPr>
          </a:p>
          <a:p>
            <a:pPr marL="0" lvl="0" indent="0" algn="l" rtl="0">
              <a:spcBef>
                <a:spcPts val="1600"/>
              </a:spcBef>
              <a:spcAft>
                <a:spcPts val="1600"/>
              </a:spcAft>
              <a:buNone/>
            </a:pPr>
            <a:endParaRPr/>
          </a:p>
        </p:txBody>
      </p:sp>
      <p:sp>
        <p:nvSpPr>
          <p:cNvPr id="290" name="Google Shape;290;p32"/>
          <p:cNvSpPr txBox="1"/>
          <p:nvPr/>
        </p:nvSpPr>
        <p:spPr>
          <a:xfrm>
            <a:off x="2603700" y="1818925"/>
            <a:ext cx="39366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FFBC3C"/>
                </a:solidFill>
                <a:latin typeface="Domine"/>
                <a:ea typeface="Domine"/>
                <a:cs typeface="Domine"/>
                <a:sym typeface="Domine"/>
              </a:rPr>
              <a:t>Questions?</a:t>
            </a:r>
            <a:r>
              <a:rPr lang="en" sz="3000" b="1" dirty="0">
                <a:solidFill>
                  <a:schemeClr val="lt2"/>
                </a:solidFill>
                <a:latin typeface="Domine"/>
                <a:ea typeface="Domine"/>
                <a:cs typeface="Domine"/>
                <a:sym typeface="Domine"/>
              </a:rPr>
              <a:t> </a:t>
            </a:r>
            <a:endParaRPr sz="3000" b="1" dirty="0">
              <a:solidFill>
                <a:schemeClr val="lt2"/>
              </a:solidFill>
              <a:latin typeface="Domine"/>
              <a:ea typeface="Domine"/>
              <a:cs typeface="Domine"/>
              <a:sym typeface="Domine"/>
            </a:endParaRPr>
          </a:p>
          <a:p>
            <a:pPr marL="0" lvl="0" indent="0" algn="l" rtl="0">
              <a:spcBef>
                <a:spcPts val="0"/>
              </a:spcBef>
              <a:spcAft>
                <a:spcPts val="0"/>
              </a:spcAft>
              <a:buNone/>
            </a:pPr>
            <a:endParaRPr sz="3000" dirty="0">
              <a:solidFill>
                <a:schemeClr val="lt2"/>
              </a:solidFill>
              <a:latin typeface="Montserrat"/>
              <a:ea typeface="Montserrat"/>
              <a:cs typeface="Montserrat"/>
              <a:sym typeface="Montserrat"/>
            </a:endParaRPr>
          </a:p>
        </p:txBody>
      </p:sp>
      <p:pic>
        <p:nvPicPr>
          <p:cNvPr id="291" name="Google Shape;291;p32"/>
          <p:cNvPicPr preferRelativeResize="0"/>
          <p:nvPr/>
        </p:nvPicPr>
        <p:blipFill>
          <a:blip r:embed="rId3">
            <a:alphaModFix/>
          </a:blip>
          <a:stretch>
            <a:fillRect/>
          </a:stretch>
        </p:blipFill>
        <p:spPr>
          <a:xfrm>
            <a:off x="3915253" y="849550"/>
            <a:ext cx="959813" cy="836974"/>
          </a:xfrm>
          <a:prstGeom prst="rect">
            <a:avLst/>
          </a:prstGeom>
          <a:noFill/>
          <a:ln>
            <a:noFill/>
          </a:ln>
        </p:spPr>
      </p:pic>
      <p:grpSp>
        <p:nvGrpSpPr>
          <p:cNvPr id="292" name="Google Shape;292;p32"/>
          <p:cNvGrpSpPr/>
          <p:nvPr/>
        </p:nvGrpSpPr>
        <p:grpSpPr>
          <a:xfrm>
            <a:off x="971835" y="479450"/>
            <a:ext cx="7200330" cy="2092300"/>
            <a:chOff x="976880" y="479450"/>
            <a:chExt cx="7200330" cy="2092300"/>
          </a:xfrm>
        </p:grpSpPr>
        <p:pic>
          <p:nvPicPr>
            <p:cNvPr id="293" name="Google Shape;293;p32"/>
            <p:cNvPicPr preferRelativeResize="0"/>
            <p:nvPr/>
          </p:nvPicPr>
          <p:blipFill>
            <a:blip r:embed="rId4">
              <a:alphaModFix/>
            </a:blip>
            <a:stretch>
              <a:fillRect/>
            </a:stretch>
          </p:blipFill>
          <p:spPr>
            <a:xfrm>
              <a:off x="976880" y="514350"/>
              <a:ext cx="1689856" cy="2057400"/>
            </a:xfrm>
            <a:prstGeom prst="rect">
              <a:avLst/>
            </a:prstGeom>
            <a:noFill/>
            <a:ln>
              <a:noFill/>
            </a:ln>
          </p:spPr>
        </p:pic>
        <p:pic>
          <p:nvPicPr>
            <p:cNvPr id="294" name="Google Shape;294;p32"/>
            <p:cNvPicPr preferRelativeResize="0"/>
            <p:nvPr/>
          </p:nvPicPr>
          <p:blipFill>
            <a:blip r:embed="rId5">
              <a:alphaModFix/>
            </a:blip>
            <a:stretch>
              <a:fillRect/>
            </a:stretch>
          </p:blipFill>
          <p:spPr>
            <a:xfrm>
              <a:off x="6487353" y="479450"/>
              <a:ext cx="1689856" cy="2057400"/>
            </a:xfrm>
            <a:prstGeom prst="rect">
              <a:avLst/>
            </a:prstGeom>
            <a:noFill/>
            <a:ln>
              <a:noFill/>
            </a:ln>
          </p:spPr>
        </p:pic>
      </p:grpSp>
      <p:sp>
        <p:nvSpPr>
          <p:cNvPr id="295" name="Google Shape;295;p32"/>
          <p:cNvSpPr txBox="1"/>
          <p:nvPr/>
        </p:nvSpPr>
        <p:spPr>
          <a:xfrm>
            <a:off x="1273350" y="3399650"/>
            <a:ext cx="6597300" cy="8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Montserrat"/>
                <a:ea typeface="Montserrat"/>
                <a:cs typeface="Montserrat"/>
                <a:sym typeface="Montserrat"/>
              </a:rPr>
              <a:t>Newsletter : Personalised Advice : Training Workshops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 sz="1800">
                <a:solidFill>
                  <a:schemeClr val="lt1"/>
                </a:solidFill>
                <a:latin typeface="Montserrat"/>
                <a:ea typeface="Montserrat"/>
                <a:cs typeface="Montserrat"/>
                <a:sym typeface="Montserrat"/>
              </a:rPr>
              <a:t>Guided Transformation</a:t>
            </a:r>
            <a:endParaRPr sz="1800">
              <a:solidFill>
                <a:schemeClr val="lt1"/>
              </a:solidFill>
              <a:latin typeface="Montserrat"/>
              <a:ea typeface="Montserrat"/>
              <a:cs typeface="Montserrat"/>
              <a:sym typeface="Montserrat"/>
            </a:endParaRPr>
          </a:p>
        </p:txBody>
      </p:sp>
      <p:sp>
        <p:nvSpPr>
          <p:cNvPr id="296" name="Google Shape;296;p32"/>
          <p:cNvSpPr txBox="1"/>
          <p:nvPr/>
        </p:nvSpPr>
        <p:spPr>
          <a:xfrm>
            <a:off x="1540200" y="4420675"/>
            <a:ext cx="6063600" cy="6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Montserrat Light"/>
                <a:ea typeface="Montserrat Light"/>
                <a:cs typeface="Montserrat Light"/>
                <a:sym typeface="Montserrat Light"/>
              </a:rPr>
              <a:t>Troubleshooting Agile podcast at </a:t>
            </a:r>
            <a:r>
              <a:rPr lang="en">
                <a:solidFill>
                  <a:srgbClr val="009FC0"/>
                </a:solidFill>
                <a:latin typeface="Montserrat Light"/>
                <a:ea typeface="Montserrat Light"/>
                <a:cs typeface="Montserrat Light"/>
                <a:sym typeface="Montserrat Light"/>
              </a:rPr>
              <a:t>http://troubleshootingagile.com</a:t>
            </a:r>
            <a:endParaRPr>
              <a:solidFill>
                <a:srgbClr val="009FC0"/>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4819650" y="1813300"/>
            <a:ext cx="1322700" cy="24528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rotWithShape="1">
          <a:blip r:embed="rId3">
            <a:alphaModFix/>
          </a:blip>
          <a:srcRect t="913" b="913"/>
          <a:stretch/>
        </p:blipFill>
        <p:spPr>
          <a:xfrm>
            <a:off x="5716786" y="173023"/>
            <a:ext cx="3264674" cy="4800400"/>
          </a:xfrm>
          <a:prstGeom prst="rect">
            <a:avLst/>
          </a:prstGeom>
          <a:noFill/>
          <a:ln>
            <a:noFill/>
          </a:ln>
        </p:spPr>
      </p:pic>
      <p:sp>
        <p:nvSpPr>
          <p:cNvPr id="68" name="Google Shape;68;p15"/>
          <p:cNvSpPr/>
          <p:nvPr/>
        </p:nvSpPr>
        <p:spPr>
          <a:xfrm>
            <a:off x="0" y="1813300"/>
            <a:ext cx="362100" cy="24528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title"/>
          </p:nvPr>
        </p:nvSpPr>
        <p:spPr>
          <a:xfrm>
            <a:off x="513675" y="2112150"/>
            <a:ext cx="4154400" cy="19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Agile Conversations</a:t>
            </a:r>
            <a:br>
              <a:rPr lang="en" sz="2400"/>
            </a:br>
            <a:r>
              <a:rPr lang="en" sz="1800">
                <a:solidFill>
                  <a:srgbClr val="999999"/>
                </a:solidFill>
                <a:latin typeface="Montserrat"/>
                <a:ea typeface="Montserrat"/>
                <a:cs typeface="Montserrat"/>
                <a:sym typeface="Montserrat"/>
              </a:rPr>
              <a:t>Transform Your Conversations,</a:t>
            </a: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r>
              <a:rPr lang="en" sz="1800">
                <a:solidFill>
                  <a:srgbClr val="999999"/>
                </a:solidFill>
                <a:latin typeface="Montserrat"/>
                <a:ea typeface="Montserrat"/>
                <a:cs typeface="Montserrat"/>
                <a:sym typeface="Montserrat"/>
              </a:rPr>
              <a:t>Transform Your Culture</a:t>
            </a: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endParaRPr sz="1800">
              <a:solidFill>
                <a:srgbClr val="999999"/>
              </a:solidFill>
              <a:latin typeface="Montserrat"/>
              <a:ea typeface="Montserrat"/>
              <a:cs typeface="Montserrat"/>
              <a:sym typeface="Montserrat"/>
            </a:endParaRPr>
          </a:p>
          <a:p>
            <a:pPr marL="0" lvl="0" indent="0" algn="l" rtl="0">
              <a:spcBef>
                <a:spcPts val="0"/>
              </a:spcBef>
              <a:spcAft>
                <a:spcPts val="0"/>
              </a:spcAft>
              <a:buNone/>
            </a:pPr>
            <a:r>
              <a:rPr lang="en" sz="1400">
                <a:solidFill>
                  <a:srgbClr val="3C3A50"/>
                </a:solidFill>
                <a:latin typeface="Montserrat"/>
                <a:ea typeface="Montserrat"/>
                <a:cs typeface="Montserrat"/>
                <a:sym typeface="Montserrat"/>
              </a:rPr>
              <a:t>Published: </a:t>
            </a:r>
            <a:r>
              <a:rPr lang="en" sz="1400" b="1">
                <a:solidFill>
                  <a:srgbClr val="3C3A50"/>
                </a:solidFill>
                <a:latin typeface="Montserrat"/>
                <a:ea typeface="Montserrat"/>
                <a:cs typeface="Montserrat"/>
                <a:sym typeface="Montserrat"/>
              </a:rPr>
              <a:t>May 2020, IT Revolution Press</a:t>
            </a:r>
            <a:endParaRPr sz="14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sz="1400">
                <a:solidFill>
                  <a:srgbClr val="3C3A50"/>
                </a:solidFill>
                <a:latin typeface="Montserrat"/>
                <a:ea typeface="Montserrat"/>
                <a:cs typeface="Montserrat"/>
                <a:sym typeface="Montserrat"/>
              </a:rPr>
              <a:t>Available for </a:t>
            </a:r>
            <a:r>
              <a:rPr lang="en" sz="1400">
                <a:solidFill>
                  <a:srgbClr val="009FC0"/>
                </a:solidFill>
                <a:uFill>
                  <a:noFill/>
                </a:uFill>
                <a:latin typeface="Montserrat"/>
                <a:ea typeface="Montserrat"/>
                <a:cs typeface="Montserrat"/>
                <a:sym typeface="Montserrat"/>
                <a:hlinkClick r:id="rId4"/>
              </a:rPr>
              <a:t>Now</a:t>
            </a:r>
            <a:endParaRPr sz="1400">
              <a:solidFill>
                <a:srgbClr val="009FC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What makes transformations hard?</a:t>
            </a:r>
            <a:endParaRPr sz="2400" b="1">
              <a:solidFill>
                <a:srgbClr val="3C3A50"/>
              </a:solidFill>
              <a:latin typeface="Domine"/>
              <a:ea typeface="Domine"/>
              <a:cs typeface="Domine"/>
              <a:sym typeface="Domine"/>
            </a:endParaRPr>
          </a:p>
        </p:txBody>
      </p:sp>
      <p:sp>
        <p:nvSpPr>
          <p:cNvPr id="78" name="Google Shape;78;p16"/>
          <p:cNvSpPr txBox="1"/>
          <p:nvPr/>
        </p:nvSpPr>
        <p:spPr>
          <a:xfrm>
            <a:off x="900275" y="1187663"/>
            <a:ext cx="7617000" cy="43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3C3A50"/>
                </a:solidFill>
                <a:latin typeface="Montserrat"/>
                <a:ea typeface="Montserrat"/>
                <a:cs typeface="Montserrat"/>
                <a:sym typeface="Montserrat"/>
              </a:rPr>
              <a:t>84% of digital transformations fail (Michael Gale, author of </a:t>
            </a:r>
            <a:r>
              <a:rPr lang="en" i="1">
                <a:solidFill>
                  <a:srgbClr val="3C3A50"/>
                </a:solidFill>
                <a:latin typeface="Montserrat"/>
                <a:ea typeface="Montserrat"/>
                <a:cs typeface="Montserrat"/>
                <a:sym typeface="Montserrat"/>
              </a:rPr>
              <a:t>The Digital Helix</a:t>
            </a:r>
            <a:r>
              <a:rPr lang="en">
                <a:solidFill>
                  <a:srgbClr val="3C3A50"/>
                </a:solidFill>
                <a:latin typeface="Montserrat"/>
                <a:ea typeface="Montserrat"/>
                <a:cs typeface="Montserrat"/>
                <a:sym typeface="Montserrat"/>
              </a:rPr>
              <a:t>)</a:t>
            </a:r>
            <a:endParaRPr>
              <a:solidFill>
                <a:srgbClr val="3C3A50"/>
              </a:solidFill>
              <a:latin typeface="Montserrat"/>
              <a:ea typeface="Montserrat"/>
              <a:cs typeface="Montserrat"/>
              <a:sym typeface="Montserrat"/>
            </a:endParaRPr>
          </a:p>
        </p:txBody>
      </p:sp>
      <p:sp>
        <p:nvSpPr>
          <p:cNvPr id="79" name="Google Shape;79;p16"/>
          <p:cNvSpPr/>
          <p:nvPr/>
        </p:nvSpPr>
        <p:spPr>
          <a:xfrm>
            <a:off x="979725" y="1761388"/>
            <a:ext cx="8164200" cy="19017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1235806" y="1878098"/>
            <a:ext cx="7060800" cy="166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a:solidFill>
                  <a:schemeClr val="lt1"/>
                </a:solidFill>
                <a:latin typeface="Montserrat"/>
                <a:ea typeface="Montserrat"/>
                <a:cs typeface="Montserrat"/>
                <a:sym typeface="Montserrat"/>
              </a:rPr>
              <a:t>Success required a “fundamental shift in how people had to think about how they interact, how they collaborate and work, and if you don’t spend time changing people’s behaviors, you don’t spend time changing culture and how people make decisions, all of this falls flat.”</a:t>
            </a:r>
            <a:endParaRPr sz="1800">
              <a:solidFill>
                <a:schemeClr val="lt1"/>
              </a:solidFill>
              <a:latin typeface="Montserrat"/>
              <a:ea typeface="Montserrat"/>
              <a:cs typeface="Montserrat"/>
              <a:sym typeface="Montserrat"/>
            </a:endParaRPr>
          </a:p>
        </p:txBody>
      </p:sp>
      <p:sp>
        <p:nvSpPr>
          <p:cNvPr id="81" name="Google Shape;81;p16"/>
          <p:cNvSpPr txBox="1"/>
          <p:nvPr/>
        </p:nvSpPr>
        <p:spPr>
          <a:xfrm>
            <a:off x="957700" y="3890863"/>
            <a:ext cx="7617000" cy="67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3C3A50"/>
                </a:solidFill>
                <a:latin typeface="Montserrat"/>
                <a:ea typeface="Montserrat"/>
                <a:cs typeface="Montserrat"/>
                <a:sym typeface="Montserrat"/>
              </a:rPr>
              <a:t>Transformation advice says what bad and good look like... but not how to get from one to the other.</a:t>
            </a:r>
            <a:endParaRPr>
              <a:solidFill>
                <a:srgbClr val="3C3A5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Westrum’s “Three Cultures”</a:t>
            </a:r>
            <a:endParaRPr sz="2400" b="1">
              <a:solidFill>
                <a:srgbClr val="3C3A50"/>
              </a:solidFill>
              <a:latin typeface="Domine"/>
              <a:ea typeface="Domine"/>
              <a:cs typeface="Domine"/>
              <a:sym typeface="Domine"/>
            </a:endParaRPr>
          </a:p>
        </p:txBody>
      </p:sp>
      <p:sp>
        <p:nvSpPr>
          <p:cNvPr id="90" name="Google Shape;90;p17"/>
          <p:cNvSpPr txBox="1"/>
          <p:nvPr/>
        </p:nvSpPr>
        <p:spPr>
          <a:xfrm>
            <a:off x="957700" y="4517525"/>
            <a:ext cx="7617000" cy="3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a:solidFill>
                  <a:srgbClr val="009FC0"/>
                </a:solidFill>
                <a:uFill>
                  <a:noFill/>
                </a:uFill>
                <a:hlinkClick r:id="rId3"/>
              </a:rPr>
              <a:t>https://www.ncbi.nlm.nih.gov/pmc/articles/PMC1765804/pdf/v013p0ii22.pdf</a:t>
            </a:r>
            <a:endParaRPr>
              <a:solidFill>
                <a:srgbClr val="009FC0"/>
              </a:solidFill>
              <a:latin typeface="Montserrat"/>
              <a:ea typeface="Montserrat"/>
              <a:cs typeface="Montserrat"/>
              <a:sym typeface="Montserrat"/>
            </a:endParaRPr>
          </a:p>
        </p:txBody>
      </p:sp>
      <p:sp>
        <p:nvSpPr>
          <p:cNvPr id="91" name="Google Shape;91;p17"/>
          <p:cNvSpPr/>
          <p:nvPr/>
        </p:nvSpPr>
        <p:spPr>
          <a:xfrm rot="-5400000" flipH="1">
            <a:off x="1072650" y="1366438"/>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p:nvPr/>
        </p:nvSpPr>
        <p:spPr>
          <a:xfrm>
            <a:off x="1572000" y="1312882"/>
            <a:ext cx="49419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Pathological</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Preoccupied with “personal power, needs, and glory”</a:t>
            </a:r>
            <a:endParaRPr>
              <a:solidFill>
                <a:srgbClr val="009FC0"/>
              </a:solidFill>
              <a:latin typeface="Montserrat"/>
              <a:ea typeface="Montserrat"/>
              <a:cs typeface="Montserrat"/>
              <a:sym typeface="Montserrat"/>
            </a:endParaRPr>
          </a:p>
        </p:txBody>
      </p:sp>
      <p:sp>
        <p:nvSpPr>
          <p:cNvPr id="93" name="Google Shape;93;p17"/>
          <p:cNvSpPr/>
          <p:nvPr/>
        </p:nvSpPr>
        <p:spPr>
          <a:xfrm rot="-5400000" flipH="1">
            <a:off x="1072650" y="2201483"/>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1572000" y="2147940"/>
            <a:ext cx="54360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Bureaucratic</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Preoccupied with “rules, positions, and departmental turf”</a:t>
            </a:r>
            <a:endParaRPr>
              <a:solidFill>
                <a:srgbClr val="009FC0"/>
              </a:solidFill>
              <a:latin typeface="Montserrat"/>
              <a:ea typeface="Montserrat"/>
              <a:cs typeface="Montserrat"/>
              <a:sym typeface="Montserrat"/>
            </a:endParaRPr>
          </a:p>
        </p:txBody>
      </p:sp>
      <p:sp>
        <p:nvSpPr>
          <p:cNvPr id="95" name="Google Shape;95;p17"/>
          <p:cNvSpPr/>
          <p:nvPr/>
        </p:nvSpPr>
        <p:spPr>
          <a:xfrm rot="-5400000" flipH="1">
            <a:off x="1072650" y="3042483"/>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1572000" y="2997758"/>
            <a:ext cx="65481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Generative</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Concentration on the mission itself, as opposed to a concentration on persons or positions</a:t>
            </a:r>
            <a:endParaRPr>
              <a:solidFill>
                <a:srgbClr val="009FC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Three Approaches to Transformation</a:t>
            </a:r>
            <a:endParaRPr sz="2400" b="1">
              <a:solidFill>
                <a:srgbClr val="3C3A50"/>
              </a:solidFill>
              <a:latin typeface="Domine"/>
              <a:ea typeface="Domine"/>
              <a:cs typeface="Domine"/>
              <a:sym typeface="Domine"/>
            </a:endParaRPr>
          </a:p>
        </p:txBody>
      </p:sp>
      <p:sp>
        <p:nvSpPr>
          <p:cNvPr id="105" name="Google Shape;105;p18"/>
          <p:cNvSpPr/>
          <p:nvPr/>
        </p:nvSpPr>
        <p:spPr>
          <a:xfrm rot="-5400000" flipH="1">
            <a:off x="1072650" y="1366438"/>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1572000" y="1321721"/>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Pathological</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Transformation directed from the top, riding roughshod over the bodies</a:t>
            </a:r>
            <a:endParaRPr>
              <a:solidFill>
                <a:srgbClr val="009FC0"/>
              </a:solidFill>
              <a:latin typeface="Montserrat"/>
              <a:ea typeface="Montserrat"/>
              <a:cs typeface="Montserrat"/>
              <a:sym typeface="Montserrat"/>
            </a:endParaRPr>
          </a:p>
        </p:txBody>
      </p:sp>
      <p:sp>
        <p:nvSpPr>
          <p:cNvPr id="107" name="Google Shape;107;p18"/>
          <p:cNvSpPr/>
          <p:nvPr/>
        </p:nvSpPr>
        <p:spPr>
          <a:xfrm rot="-5400000" flipH="1">
            <a:off x="1072650" y="2219138"/>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p:nvPr/>
        </p:nvSpPr>
        <p:spPr>
          <a:xfrm>
            <a:off x="1572000" y="2165601"/>
            <a:ext cx="6927600" cy="8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Bureaucratic</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Transformation by the book, using approved best practises, paint by</a:t>
            </a:r>
            <a:endParaRPr>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numbers</a:t>
            </a:r>
            <a:endParaRPr>
              <a:solidFill>
                <a:srgbClr val="009FC0"/>
              </a:solidFill>
              <a:latin typeface="Montserrat"/>
              <a:ea typeface="Montserrat"/>
              <a:cs typeface="Montserrat"/>
              <a:sym typeface="Montserrat"/>
            </a:endParaRPr>
          </a:p>
        </p:txBody>
      </p:sp>
      <p:sp>
        <p:nvSpPr>
          <p:cNvPr id="109" name="Google Shape;109;p18"/>
          <p:cNvSpPr/>
          <p:nvPr/>
        </p:nvSpPr>
        <p:spPr>
          <a:xfrm rot="-5400000" flipH="1">
            <a:off x="1072650" y="3023743"/>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p:nvPr/>
        </p:nvSpPr>
        <p:spPr>
          <a:xfrm>
            <a:off x="1572000" y="2979006"/>
            <a:ext cx="67689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Generative</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Adaptive transformation that fits organisation goals and personal needs</a:t>
            </a:r>
            <a:endParaRPr>
              <a:solidFill>
                <a:srgbClr val="009FC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p:nvPr/>
        </p:nvSpPr>
        <p:spPr>
          <a:xfrm>
            <a:off x="7470150" y="4103325"/>
            <a:ext cx="1602000" cy="8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Image from </a:t>
            </a:r>
            <a:r>
              <a:rPr lang="en" sz="1100" i="1" u="sng">
                <a:solidFill>
                  <a:schemeClr val="hlink"/>
                </a:solidFill>
                <a:hlinkClick r:id="rId3"/>
              </a:rPr>
              <a:t>The Uncanny Valley of a Functional Organization</a:t>
            </a:r>
            <a:endParaRPr sz="1100" i="1"/>
          </a:p>
        </p:txBody>
      </p:sp>
      <p:pic>
        <p:nvPicPr>
          <p:cNvPr id="119" name="Google Shape;119;p19"/>
          <p:cNvPicPr preferRelativeResize="0"/>
          <p:nvPr/>
        </p:nvPicPr>
        <p:blipFill>
          <a:blip r:embed="rId4">
            <a:alphaModFix/>
          </a:blip>
          <a:stretch>
            <a:fillRect/>
          </a:stretch>
        </p:blipFill>
        <p:spPr>
          <a:xfrm>
            <a:off x="823250" y="152400"/>
            <a:ext cx="645159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3C3A50"/>
                </a:solidFill>
                <a:latin typeface="Domine"/>
                <a:ea typeface="Domine"/>
                <a:cs typeface="Domine"/>
                <a:sym typeface="Domine"/>
              </a:rPr>
              <a:t>Changing Your Culture</a:t>
            </a:r>
            <a:endParaRPr sz="2400" b="1">
              <a:solidFill>
                <a:srgbClr val="3C3A50"/>
              </a:solidFill>
              <a:latin typeface="Domine"/>
              <a:ea typeface="Domine"/>
              <a:cs typeface="Domine"/>
              <a:sym typeface="Domine"/>
            </a:endParaRPr>
          </a:p>
        </p:txBody>
      </p:sp>
      <p:sp>
        <p:nvSpPr>
          <p:cNvPr id="128" name="Google Shape;128;p20"/>
          <p:cNvSpPr/>
          <p:nvPr/>
        </p:nvSpPr>
        <p:spPr>
          <a:xfrm rot="-5400000" flipH="1">
            <a:off x="1072650" y="1366438"/>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p:nvPr/>
        </p:nvSpPr>
        <p:spPr>
          <a:xfrm>
            <a:off x="1572000" y="1312897"/>
            <a:ext cx="6646200" cy="22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Start with a conversational transformation…</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r>
              <a:rPr lang="en">
                <a:solidFill>
                  <a:srgbClr val="3C3A50"/>
                </a:solidFill>
                <a:latin typeface="Montserrat"/>
                <a:ea typeface="Montserrat"/>
                <a:cs typeface="Montserrat"/>
                <a:sym typeface="Montserrat"/>
              </a:rPr>
              <a:t>The good news is that there are tested, well-defined approaches to enabling organizational learning</a:t>
            </a:r>
            <a:endParaRPr>
              <a:solidFill>
                <a:srgbClr val="3C3A50"/>
              </a:solidFill>
              <a:latin typeface="Montserrat"/>
              <a:ea typeface="Montserrat"/>
              <a:cs typeface="Montserrat"/>
              <a:sym typeface="Montserrat"/>
            </a:endParaRPr>
          </a:p>
          <a:p>
            <a:pPr marL="0" lvl="0" indent="0" algn="l" rtl="0">
              <a:spcBef>
                <a:spcPts val="0"/>
              </a:spcBef>
              <a:spcAft>
                <a:spcPts val="0"/>
              </a:spcAft>
              <a:buNone/>
            </a:pPr>
            <a:endParaRPr>
              <a:solidFill>
                <a:srgbClr val="3C3A50"/>
              </a:solidFill>
              <a:latin typeface="Montserrat"/>
              <a:ea typeface="Montserrat"/>
              <a:cs typeface="Montserrat"/>
              <a:sym typeface="Montserrat"/>
            </a:endParaRPr>
          </a:p>
          <a:p>
            <a:pPr marL="457200" lvl="0" indent="-317500" algn="l" rtl="0">
              <a:lnSpc>
                <a:spcPct val="150000"/>
              </a:lnSpc>
              <a:spcBef>
                <a:spcPts val="0"/>
              </a:spcBef>
              <a:spcAft>
                <a:spcPts val="0"/>
              </a:spcAft>
              <a:buClr>
                <a:srgbClr val="3C3A50"/>
              </a:buClr>
              <a:buSzPts val="1400"/>
              <a:buFont typeface="Montserrat"/>
              <a:buChar char="●"/>
            </a:pPr>
            <a:r>
              <a:rPr lang="en">
                <a:solidFill>
                  <a:srgbClr val="3C3A50"/>
                </a:solidFill>
                <a:latin typeface="Montserrat"/>
                <a:ea typeface="Montserrat"/>
                <a:cs typeface="Montserrat"/>
                <a:sym typeface="Montserrat"/>
              </a:rPr>
              <a:t>Chris Argyris, Yale and Harvard professor, studied these questions </a:t>
            </a:r>
            <a:endParaRPr>
              <a:solidFill>
                <a:srgbClr val="3C3A50"/>
              </a:solidFill>
              <a:latin typeface="Montserrat"/>
              <a:ea typeface="Montserrat"/>
              <a:cs typeface="Montserrat"/>
              <a:sym typeface="Montserrat"/>
            </a:endParaRPr>
          </a:p>
          <a:p>
            <a:pPr marL="457200" lvl="0" indent="-317500" algn="l" rtl="0">
              <a:lnSpc>
                <a:spcPct val="150000"/>
              </a:lnSpc>
              <a:spcBef>
                <a:spcPts val="0"/>
              </a:spcBef>
              <a:spcAft>
                <a:spcPts val="0"/>
              </a:spcAft>
              <a:buClr>
                <a:srgbClr val="3C3A50"/>
              </a:buClr>
              <a:buSzPts val="1400"/>
              <a:buFont typeface="Montserrat"/>
              <a:buChar char="●"/>
            </a:pPr>
            <a:r>
              <a:rPr lang="en">
                <a:solidFill>
                  <a:srgbClr val="3C3A50"/>
                </a:solidFill>
                <a:latin typeface="Montserrat"/>
                <a:ea typeface="Montserrat"/>
                <a:cs typeface="Montserrat"/>
                <a:sym typeface="Montserrat"/>
              </a:rPr>
              <a:t>His answer (and ours) is to use conversations to become self-aware</a:t>
            </a:r>
            <a:endParaRPr>
              <a:solidFill>
                <a:srgbClr val="3C3A50"/>
              </a:solidFill>
              <a:latin typeface="Montserrat"/>
              <a:ea typeface="Montserrat"/>
              <a:cs typeface="Montserrat"/>
              <a:sym typeface="Montserrat"/>
            </a:endParaRPr>
          </a:p>
          <a:p>
            <a:pPr marL="457200" lvl="0" indent="-317500" algn="l" rtl="0">
              <a:lnSpc>
                <a:spcPct val="150000"/>
              </a:lnSpc>
              <a:spcBef>
                <a:spcPts val="0"/>
              </a:spcBef>
              <a:spcAft>
                <a:spcPts val="0"/>
              </a:spcAft>
              <a:buClr>
                <a:srgbClr val="3C3A50"/>
              </a:buClr>
              <a:buSzPts val="1400"/>
              <a:buFont typeface="Montserrat"/>
              <a:buChar char="●"/>
            </a:pPr>
            <a:r>
              <a:rPr lang="en">
                <a:solidFill>
                  <a:srgbClr val="3C3A50"/>
                </a:solidFill>
                <a:latin typeface="Montserrat"/>
                <a:ea typeface="Montserrat"/>
                <a:cs typeface="Montserrat"/>
                <a:sym typeface="Montserrat"/>
              </a:rPr>
              <a:t>When we change the conversations, we change the culture </a:t>
            </a:r>
            <a:endParaRPr>
              <a:solidFill>
                <a:srgbClr val="3C3A50"/>
              </a:solidFill>
              <a:latin typeface="Montserrat"/>
              <a:ea typeface="Montserrat"/>
              <a:cs typeface="Montserrat"/>
              <a:sym typeface="Montserrat"/>
            </a:endParaRPr>
          </a:p>
          <a:p>
            <a:pPr marL="457200" lvl="0" indent="-317500" algn="l" rtl="0">
              <a:lnSpc>
                <a:spcPct val="150000"/>
              </a:lnSpc>
              <a:spcBef>
                <a:spcPts val="0"/>
              </a:spcBef>
              <a:spcAft>
                <a:spcPts val="0"/>
              </a:spcAft>
              <a:buClr>
                <a:srgbClr val="3C3A50"/>
              </a:buClr>
              <a:buSzPts val="1400"/>
              <a:buFont typeface="Montserrat"/>
              <a:buChar char="●"/>
            </a:pPr>
            <a:r>
              <a:rPr lang="en">
                <a:solidFill>
                  <a:srgbClr val="3C3A50"/>
                </a:solidFill>
                <a:latin typeface="Montserrat"/>
                <a:ea typeface="Montserrat"/>
                <a:cs typeface="Montserrat"/>
                <a:sym typeface="Montserrat"/>
              </a:rPr>
              <a:t>This is a conversational transformation</a:t>
            </a:r>
            <a:endParaRPr>
              <a:solidFill>
                <a:srgbClr val="3C3A50"/>
              </a:solidFill>
              <a:latin typeface="Montserrat"/>
              <a:ea typeface="Montserrat"/>
              <a:cs typeface="Montserrat"/>
              <a:sym typeface="Montserrat"/>
            </a:endParaRPr>
          </a:p>
        </p:txBody>
      </p:sp>
      <p:sp>
        <p:nvSpPr>
          <p:cNvPr id="130" name="Google Shape;130;p20"/>
          <p:cNvSpPr/>
          <p:nvPr/>
        </p:nvSpPr>
        <p:spPr>
          <a:xfrm rot="-5400000" flipH="1">
            <a:off x="1072650" y="3859008"/>
            <a:ext cx="277050" cy="366750"/>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p:nvPr/>
        </p:nvSpPr>
        <p:spPr>
          <a:xfrm>
            <a:off x="1572000" y="3814274"/>
            <a:ext cx="6768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3A50"/>
                </a:solidFill>
                <a:latin typeface="Montserrat"/>
                <a:ea typeface="Montserrat"/>
                <a:cs typeface="Montserrat"/>
                <a:sym typeface="Montserrat"/>
              </a:rPr>
              <a:t>…and you already know what the results look like!</a:t>
            </a:r>
            <a:endParaRPr sz="1800" b="1">
              <a:solidFill>
                <a:srgbClr val="3C3A50"/>
              </a:solidFill>
              <a:latin typeface="Montserrat"/>
              <a:ea typeface="Montserrat"/>
              <a:cs typeface="Montserrat"/>
              <a:sym typeface="Montserrat"/>
            </a:endParaRPr>
          </a:p>
          <a:p>
            <a:pPr marL="0" lvl="0" indent="0" algn="l" rtl="0">
              <a:spcBef>
                <a:spcPts val="0"/>
              </a:spcBef>
              <a:spcAft>
                <a:spcPts val="0"/>
              </a:spcAft>
              <a:buNone/>
            </a:pPr>
            <a:endParaRPr>
              <a:solidFill>
                <a:srgbClr val="009FC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p:nvPr/>
        </p:nvSpPr>
        <p:spPr>
          <a:xfrm>
            <a:off x="4844325" y="803025"/>
            <a:ext cx="3442800" cy="3950100"/>
          </a:xfrm>
          <a:prstGeom prst="rect">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txBox="1"/>
          <p:nvPr/>
        </p:nvSpPr>
        <p:spPr>
          <a:xfrm>
            <a:off x="900275" y="572600"/>
            <a:ext cx="6646200" cy="9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Making an Important </a:t>
            </a:r>
            <a:endParaRPr sz="2400" b="1">
              <a:solidFill>
                <a:srgbClr val="3C3A50"/>
              </a:solidFill>
              <a:latin typeface="Domine"/>
              <a:ea typeface="Domine"/>
              <a:cs typeface="Domine"/>
              <a:sym typeface="Domine"/>
            </a:endParaRPr>
          </a:p>
          <a:p>
            <a:pPr marL="0" lvl="0" indent="0" algn="l" rtl="0">
              <a:spcBef>
                <a:spcPts val="0"/>
              </a:spcBef>
              <a:spcAft>
                <a:spcPts val="0"/>
              </a:spcAft>
              <a:buNone/>
            </a:pPr>
            <a:r>
              <a:rPr lang="en" sz="2400" b="1">
                <a:solidFill>
                  <a:srgbClr val="3C3A50"/>
                </a:solidFill>
                <a:latin typeface="Domine"/>
                <a:ea typeface="Domine"/>
                <a:cs typeface="Domine"/>
                <a:sym typeface="Domine"/>
              </a:rPr>
              <a:t>Decision</a:t>
            </a:r>
            <a:endParaRPr sz="2400" b="1">
              <a:solidFill>
                <a:srgbClr val="3C3A50"/>
              </a:solidFill>
              <a:latin typeface="Domine"/>
              <a:ea typeface="Domine"/>
              <a:cs typeface="Domine"/>
              <a:sym typeface="Domine"/>
            </a:endParaRPr>
          </a:p>
        </p:txBody>
      </p:sp>
      <p:sp>
        <p:nvSpPr>
          <p:cNvPr id="141" name="Google Shape;141;p21"/>
          <p:cNvSpPr txBox="1"/>
          <p:nvPr/>
        </p:nvSpPr>
        <p:spPr>
          <a:xfrm>
            <a:off x="900275" y="1673225"/>
            <a:ext cx="3091200" cy="289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C3A50"/>
                </a:solidFill>
                <a:latin typeface="Montserrat"/>
                <a:ea typeface="Montserrat"/>
                <a:cs typeface="Montserrat"/>
                <a:sym typeface="Montserrat"/>
              </a:rPr>
              <a:t>Imagine you and everyone here in the Slack channel are going to make an important decision together—for instance, the location of next year’s DOES conference. </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0"/>
              </a:spcAft>
              <a:buNone/>
            </a:pPr>
            <a:r>
              <a:rPr lang="en">
                <a:solidFill>
                  <a:srgbClr val="3C3A50"/>
                </a:solidFill>
                <a:latin typeface="Montserrat"/>
                <a:ea typeface="Montserrat"/>
                <a:cs typeface="Montserrat"/>
                <a:sym typeface="Montserrat"/>
              </a:rPr>
              <a:t>How would you propose the group make the decision?</a:t>
            </a:r>
            <a:endParaRPr>
              <a:solidFill>
                <a:srgbClr val="3C3A50"/>
              </a:solidFill>
              <a:latin typeface="Montserrat"/>
              <a:ea typeface="Montserrat"/>
              <a:cs typeface="Montserrat"/>
              <a:sym typeface="Montserrat"/>
            </a:endParaRPr>
          </a:p>
          <a:p>
            <a:pPr marL="0" lvl="0" indent="0" algn="l" rtl="0">
              <a:lnSpc>
                <a:spcPct val="115000"/>
              </a:lnSpc>
              <a:spcBef>
                <a:spcPts val="1600"/>
              </a:spcBef>
              <a:spcAft>
                <a:spcPts val="1600"/>
              </a:spcAft>
              <a:buNone/>
            </a:pPr>
            <a:r>
              <a:rPr lang="en">
                <a:solidFill>
                  <a:srgbClr val="3C3A50"/>
                </a:solidFill>
                <a:latin typeface="Montserrat"/>
                <a:ea typeface="Montserrat"/>
                <a:cs typeface="Montserrat"/>
                <a:sym typeface="Montserrat"/>
              </a:rPr>
              <a:t>Please type your answer in Slack.</a:t>
            </a:r>
            <a:endParaRPr>
              <a:solidFill>
                <a:srgbClr val="3C3A50"/>
              </a:solidFill>
              <a:latin typeface="Montserrat"/>
              <a:ea typeface="Montserrat"/>
              <a:cs typeface="Montserrat"/>
              <a:sym typeface="Montserrat"/>
            </a:endParaRPr>
          </a:p>
        </p:txBody>
      </p:sp>
      <p:pic>
        <p:nvPicPr>
          <p:cNvPr id="142" name="Google Shape;142;p21"/>
          <p:cNvPicPr preferRelativeResize="0"/>
          <p:nvPr/>
        </p:nvPicPr>
        <p:blipFill>
          <a:blip r:embed="rId3">
            <a:alphaModFix/>
          </a:blip>
          <a:stretch>
            <a:fillRect/>
          </a:stretch>
        </p:blipFill>
        <p:spPr>
          <a:xfrm>
            <a:off x="4188320" y="1256730"/>
            <a:ext cx="4638674" cy="309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p:nvPr/>
        </p:nvSpPr>
        <p:spPr>
          <a:xfrm>
            <a:off x="185450" y="-100"/>
            <a:ext cx="485400" cy="5143500"/>
          </a:xfrm>
          <a:prstGeom prst="rect">
            <a:avLst/>
          </a:prstGeom>
          <a:solidFill>
            <a:srgbClr val="FFB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flipH="1">
            <a:off x="414800" y="1153700"/>
            <a:ext cx="26700" cy="39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flipH="1">
            <a:off x="414800" y="-100"/>
            <a:ext cx="267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txBox="1"/>
          <p:nvPr/>
        </p:nvSpPr>
        <p:spPr>
          <a:xfrm>
            <a:off x="900280" y="572600"/>
            <a:ext cx="66462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3A50"/>
                </a:solidFill>
                <a:latin typeface="Domine"/>
                <a:ea typeface="Domine"/>
                <a:cs typeface="Domine"/>
                <a:sym typeface="Domine"/>
              </a:rPr>
              <a:t>The Paradox of Espoused Behavior</a:t>
            </a:r>
            <a:endParaRPr sz="2400" b="1">
              <a:solidFill>
                <a:srgbClr val="3C3A50"/>
              </a:solidFill>
              <a:latin typeface="Domine"/>
              <a:ea typeface="Domine"/>
              <a:cs typeface="Domine"/>
              <a:sym typeface="Domine"/>
            </a:endParaRPr>
          </a:p>
        </p:txBody>
      </p:sp>
      <p:sp>
        <p:nvSpPr>
          <p:cNvPr id="151" name="Google Shape;151;p22"/>
          <p:cNvSpPr txBox="1"/>
          <p:nvPr/>
        </p:nvSpPr>
        <p:spPr>
          <a:xfrm>
            <a:off x="900275" y="1187675"/>
            <a:ext cx="7767000" cy="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3C3A50"/>
                </a:solidFill>
                <a:latin typeface="Montserrat"/>
                <a:ea typeface="Montserrat"/>
                <a:cs typeface="Montserrat"/>
                <a:sym typeface="Montserrat"/>
              </a:rPr>
              <a:t>All of you know what is required to get to a good decision:</a:t>
            </a:r>
            <a:endParaRPr>
              <a:solidFill>
                <a:srgbClr val="3C3A50"/>
              </a:solidFill>
              <a:latin typeface="Montserrat"/>
              <a:ea typeface="Montserrat"/>
              <a:cs typeface="Montserrat"/>
              <a:sym typeface="Montserrat"/>
            </a:endParaRPr>
          </a:p>
        </p:txBody>
      </p:sp>
      <p:sp>
        <p:nvSpPr>
          <p:cNvPr id="152" name="Google Shape;152;p22"/>
          <p:cNvSpPr/>
          <p:nvPr/>
        </p:nvSpPr>
        <p:spPr>
          <a:xfrm rot="-5400000" flipH="1">
            <a:off x="1061862" y="173913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txBox="1"/>
          <p:nvPr/>
        </p:nvSpPr>
        <p:spPr>
          <a:xfrm>
            <a:off x="1377825" y="167977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Diversity is strength</a:t>
            </a:r>
            <a:endParaRPr b="1">
              <a:solidFill>
                <a:srgbClr val="009FC0"/>
              </a:solidFill>
              <a:latin typeface="Montserrat"/>
              <a:ea typeface="Montserrat"/>
              <a:cs typeface="Montserrat"/>
              <a:sym typeface="Montserrat"/>
            </a:endParaRPr>
          </a:p>
        </p:txBody>
      </p:sp>
      <p:sp>
        <p:nvSpPr>
          <p:cNvPr id="154" name="Google Shape;154;p22"/>
          <p:cNvSpPr/>
          <p:nvPr/>
        </p:nvSpPr>
        <p:spPr>
          <a:xfrm rot="-5400000" flipH="1">
            <a:off x="1061864" y="2042907"/>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txBox="1"/>
          <p:nvPr/>
        </p:nvSpPr>
        <p:spPr>
          <a:xfrm>
            <a:off x="1377826" y="1983547"/>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Share ideas, facts, reasoning</a:t>
            </a:r>
            <a:endParaRPr b="1">
              <a:solidFill>
                <a:srgbClr val="009FC0"/>
              </a:solidFill>
              <a:latin typeface="Montserrat"/>
              <a:ea typeface="Montserrat"/>
              <a:cs typeface="Montserrat"/>
              <a:sym typeface="Montserrat"/>
            </a:endParaRPr>
          </a:p>
        </p:txBody>
      </p:sp>
      <p:sp>
        <p:nvSpPr>
          <p:cNvPr id="156" name="Google Shape;156;p22"/>
          <p:cNvSpPr/>
          <p:nvPr/>
        </p:nvSpPr>
        <p:spPr>
          <a:xfrm rot="-5400000" flipH="1">
            <a:off x="1061864" y="2346682"/>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txBox="1"/>
          <p:nvPr/>
        </p:nvSpPr>
        <p:spPr>
          <a:xfrm>
            <a:off x="1377826" y="2287322"/>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Productive, collaborative conflict of ideas</a:t>
            </a:r>
            <a:endParaRPr b="1">
              <a:solidFill>
                <a:srgbClr val="009FC0"/>
              </a:solidFill>
              <a:latin typeface="Montserrat"/>
              <a:ea typeface="Montserrat"/>
              <a:cs typeface="Montserrat"/>
              <a:sym typeface="Montserrat"/>
            </a:endParaRPr>
          </a:p>
        </p:txBody>
      </p:sp>
      <p:sp>
        <p:nvSpPr>
          <p:cNvPr id="158" name="Google Shape;158;p22"/>
          <p:cNvSpPr txBox="1"/>
          <p:nvPr/>
        </p:nvSpPr>
        <p:spPr>
          <a:xfrm>
            <a:off x="904221" y="2871913"/>
            <a:ext cx="7767000" cy="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3C3A50"/>
                </a:solidFill>
                <a:latin typeface="Montserrat"/>
                <a:ea typeface="Montserrat"/>
                <a:cs typeface="Montserrat"/>
                <a:sym typeface="Montserrat"/>
              </a:rPr>
              <a:t>And yet our actual behavior is different, </a:t>
            </a:r>
            <a:r>
              <a:rPr lang="en" i="1">
                <a:solidFill>
                  <a:srgbClr val="3C3A50"/>
                </a:solidFill>
                <a:latin typeface="Montserrat"/>
                <a:ea typeface="Montserrat"/>
                <a:cs typeface="Montserrat"/>
                <a:sym typeface="Montserrat"/>
              </a:rPr>
              <a:t>especially when the stakes are high</a:t>
            </a:r>
            <a:r>
              <a:rPr lang="en">
                <a:solidFill>
                  <a:srgbClr val="3C3A50"/>
                </a:solidFill>
                <a:latin typeface="Montserrat"/>
                <a:ea typeface="Montserrat"/>
                <a:cs typeface="Montserrat"/>
                <a:sym typeface="Montserrat"/>
              </a:rPr>
              <a:t>:</a:t>
            </a:r>
            <a:endParaRPr>
              <a:solidFill>
                <a:srgbClr val="3C3A50"/>
              </a:solidFill>
              <a:latin typeface="Montserrat"/>
              <a:ea typeface="Montserrat"/>
              <a:cs typeface="Montserrat"/>
              <a:sym typeface="Montserrat"/>
            </a:endParaRPr>
          </a:p>
        </p:txBody>
      </p:sp>
      <p:sp>
        <p:nvSpPr>
          <p:cNvPr id="159" name="Google Shape;159;p22"/>
          <p:cNvSpPr/>
          <p:nvPr/>
        </p:nvSpPr>
        <p:spPr>
          <a:xfrm rot="-5400000" flipH="1">
            <a:off x="1061862" y="3423959"/>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txBox="1"/>
          <p:nvPr/>
        </p:nvSpPr>
        <p:spPr>
          <a:xfrm>
            <a:off x="1377825" y="3364600"/>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We want our idea to win</a:t>
            </a:r>
            <a:endParaRPr b="1">
              <a:solidFill>
                <a:srgbClr val="009FC0"/>
              </a:solidFill>
              <a:latin typeface="Montserrat"/>
              <a:ea typeface="Montserrat"/>
              <a:cs typeface="Montserrat"/>
              <a:sym typeface="Montserrat"/>
            </a:endParaRPr>
          </a:p>
        </p:txBody>
      </p:sp>
      <p:sp>
        <p:nvSpPr>
          <p:cNvPr id="161" name="Google Shape;161;p22"/>
          <p:cNvSpPr/>
          <p:nvPr/>
        </p:nvSpPr>
        <p:spPr>
          <a:xfrm rot="-5400000" flipH="1">
            <a:off x="1061864" y="3727734"/>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txBox="1"/>
          <p:nvPr/>
        </p:nvSpPr>
        <p:spPr>
          <a:xfrm>
            <a:off x="1377826" y="3668375"/>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Differences are a threat</a:t>
            </a:r>
            <a:endParaRPr b="1">
              <a:solidFill>
                <a:srgbClr val="009FC0"/>
              </a:solidFill>
              <a:latin typeface="Montserrat"/>
              <a:ea typeface="Montserrat"/>
              <a:cs typeface="Montserrat"/>
              <a:sym typeface="Montserrat"/>
            </a:endParaRPr>
          </a:p>
        </p:txBody>
      </p:sp>
      <p:sp>
        <p:nvSpPr>
          <p:cNvPr id="163" name="Google Shape;163;p22"/>
          <p:cNvSpPr/>
          <p:nvPr/>
        </p:nvSpPr>
        <p:spPr>
          <a:xfrm rot="-5400000" flipH="1">
            <a:off x="1061864" y="4031509"/>
            <a:ext cx="210350" cy="278475"/>
          </a:xfrm>
          <a:prstGeom prst="flowChartOffpageConnector">
            <a:avLst/>
          </a:prstGeom>
          <a:solidFill>
            <a:srgbClr val="009FC0">
              <a:alpha val="7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p:nvPr/>
        </p:nvSpPr>
        <p:spPr>
          <a:xfrm>
            <a:off x="1377826" y="3972150"/>
            <a:ext cx="66462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3A50"/>
                </a:solidFill>
                <a:latin typeface="Montserrat"/>
                <a:ea typeface="Montserrat"/>
                <a:cs typeface="Montserrat"/>
                <a:sym typeface="Montserrat"/>
              </a:rPr>
              <a:t>We don’t listen to others and don’t share all we know</a:t>
            </a:r>
            <a:endParaRPr b="1">
              <a:solidFill>
                <a:srgbClr val="009FC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1602</Words>
  <Application>Microsoft Macintosh PowerPoint</Application>
  <PresentationFormat>On-screen Show (16:9)</PresentationFormat>
  <Paragraphs>172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Montserrat</vt:lpstr>
      <vt:lpstr>Domine</vt:lpstr>
      <vt:lpstr>Montserrat Light</vt:lpstr>
      <vt:lpstr>Simple Light</vt:lpstr>
      <vt:lpstr>PowerPoint Presentation</vt:lpstr>
      <vt:lpstr>Agile Conversations Transform Your Conversations, Transform Your Culture  Published: May 2020, IT Revolution Press Available for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Conversations Transform Your Conversations, Transform Your Culture  Published: May 2020, IT Revolution Press Available for 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Jeffrey Fredrick</cp:lastModifiedBy>
  <cp:revision>1</cp:revision>
  <dcterms:modified xsi:type="dcterms:W3CDTF">2020-06-20T15:09:25Z</dcterms:modified>
</cp:coreProperties>
</file>