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lepromptermirror.com/telepromptersoftware.htm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Courtney do the title intro, then we each do a quick intro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https://telepromptermirror.com/telepromptersoftware.htm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6c406114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6c406114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7488fe6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7488fe6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80">
                <a:solidFill>
                  <a:schemeClr val="dk1"/>
                </a:solidFill>
              </a:rPr>
              <a:t>Split - Suzette take first 4, Courtney take final 4</a:t>
            </a:r>
            <a:endParaRPr sz="2080">
              <a:solidFill>
                <a:schemeClr val="dk1"/>
              </a:solidFill>
            </a:endParaRPr>
          </a:p>
          <a:p>
            <a:pPr indent="-36068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Char char="○"/>
            </a:pPr>
            <a:r>
              <a:rPr lang="en" sz="2080">
                <a:solidFill>
                  <a:schemeClr val="dk1"/>
                </a:solidFill>
              </a:rPr>
              <a:t>Win-win is not a “powerpoint presentation”</a:t>
            </a:r>
            <a:endParaRPr sz="2080">
              <a:solidFill>
                <a:schemeClr val="dk1"/>
              </a:solidFill>
            </a:endParaRPr>
          </a:p>
          <a:p>
            <a:pPr indent="-36068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Char char="○"/>
            </a:pPr>
            <a:r>
              <a:rPr lang="en" sz="2080">
                <a:solidFill>
                  <a:schemeClr val="dk1"/>
                </a:solidFill>
              </a:rPr>
              <a:t>Win-win is creating a capability that can be developed and owned internally</a:t>
            </a:r>
            <a:endParaRPr sz="258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80">
                <a:solidFill>
                  <a:schemeClr val="dk1"/>
                </a:solidFill>
              </a:rPr>
              <a:t>Don’t be insular - you brought in external help for a reason, leverage it with clear intent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7488fe6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7488fe6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6c4061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6c4061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6c406114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6c40611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Suzette start, ask Courtney: Who is driving your DevOps transformation?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Courtney: Talks about new ways of working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Courtney: Suzette, can you talk about what is needed to avoid creating consultant dependency?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c40611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c40611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6c40611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6c40611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Suzette speaks to this and transitions to Courtney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6c406114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6c406114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Courtney: Suzette, can you talk about the importance of building synergies amid complexity?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c406114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c406114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Suzette speaks to and then says Courtney, execs are usually </a:t>
            </a:r>
            <a:r>
              <a:rPr lang="en"/>
              <a:t>wondering</a:t>
            </a:r>
            <a:r>
              <a:rPr lang="en"/>
              <a:t> what is the “ask”?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c40611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6c40611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7488fe6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7488fe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Courtney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trevolution.com/free-resources-sign-up/" TargetMode="External"/><Relationship Id="rId4" Type="http://schemas.openxmlformats.org/officeDocument/2006/relationships/image" Target="../media/image1.gif"/><Relationship Id="rId5" Type="http://schemas.openxmlformats.org/officeDocument/2006/relationships/hyperlink" Target="https://www.pinterest.com/pin/160370436710406319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www.forbes.com/sites/blakemorgan/2020/04/05/is-covid-19-forcing-your-digital-transformation-12-steps-to-move-faster/?sh=44baa18c617b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www.kustomer.com/blog/3-seinfeld-situations-made-us-want-shout-serenity-no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27175" y="486250"/>
            <a:ext cx="8520600" cy="13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5650">
                <a:solidFill>
                  <a:srgbClr val="1D1C1D"/>
                </a:solidFill>
                <a:highlight>
                  <a:schemeClr val="lt1"/>
                </a:highlight>
              </a:rPr>
              <a:t>Build internal capability, not consultant dependency</a:t>
            </a:r>
            <a:endParaRPr b="1" i="1" sz="56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50">
                <a:solidFill>
                  <a:srgbClr val="1D1C1D"/>
                </a:solidFill>
                <a:highlight>
                  <a:schemeClr val="lt1"/>
                </a:highlight>
              </a:rPr>
              <a:t>DevOps Enterprise Summit London - May 2021</a:t>
            </a:r>
            <a:endParaRPr b="1" i="1" sz="24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50">
                <a:solidFill>
                  <a:srgbClr val="1D1C1D"/>
                </a:solidFill>
                <a:highlight>
                  <a:schemeClr val="lt1"/>
                </a:highlight>
              </a:rPr>
              <a:t>Courtney Kissler, CTO, Zulily - @chawklady</a:t>
            </a:r>
            <a:endParaRPr b="1" i="1" sz="15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50">
                <a:solidFill>
                  <a:srgbClr val="1D1C1D"/>
                </a:solidFill>
                <a:highlight>
                  <a:schemeClr val="lt1"/>
                </a:highlight>
              </a:rPr>
              <a:t>Suzette Johnson, Enterprise Lean/Agile Lead, Northrop Grumman - @drsuz_johnson</a:t>
            </a:r>
            <a:endParaRPr b="1" i="1" sz="15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450">
              <a:solidFill>
                <a:srgbClr val="1D1C1D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ctrTitle"/>
          </p:nvPr>
        </p:nvSpPr>
        <p:spPr>
          <a:xfrm>
            <a:off x="387350" y="1253450"/>
            <a:ext cx="8520600" cy="29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1" lang="en" sz="5650">
                <a:solidFill>
                  <a:srgbClr val="1D1C1D"/>
                </a:solidFill>
                <a:highlight>
                  <a:schemeClr val="lt1"/>
                </a:highlight>
              </a:rPr>
              <a:t>Build internal capability, not consultant dependency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subTitle"/>
          </p:nvPr>
        </p:nvSpPr>
        <p:spPr>
          <a:xfrm>
            <a:off x="311700" y="343450"/>
            <a:ext cx="8520600" cy="4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1600">
                <a:solidFill>
                  <a:srgbClr val="000000"/>
                </a:solidFill>
              </a:rPr>
              <a:t>Define the win-win.</a:t>
            </a:r>
            <a:endParaRPr sz="1600">
              <a:solidFill>
                <a:srgbClr val="000000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600">
                <a:solidFill>
                  <a:schemeClr val="dk1"/>
                </a:solidFill>
              </a:rPr>
              <a:t>Co-create and build synergies.</a:t>
            </a:r>
            <a:endParaRPr sz="1200">
              <a:solidFill>
                <a:srgbClr val="000000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600">
                <a:solidFill>
                  <a:schemeClr val="dk1"/>
                </a:solidFill>
              </a:rPr>
              <a:t>Be clear with accountabilities.</a:t>
            </a:r>
            <a:endParaRPr sz="1200">
              <a:solidFill>
                <a:srgbClr val="000000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600">
                <a:solidFill>
                  <a:schemeClr val="dk1"/>
                </a:solidFill>
              </a:rPr>
              <a:t>Treat people as equals.</a:t>
            </a:r>
            <a:endParaRPr sz="1200">
              <a:solidFill>
                <a:srgbClr val="000000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600">
                <a:solidFill>
                  <a:schemeClr val="dk1"/>
                </a:solidFill>
              </a:rPr>
              <a:t>Be open minded.</a:t>
            </a:r>
            <a:endParaRPr sz="16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600">
                <a:solidFill>
                  <a:schemeClr val="dk1"/>
                </a:solidFill>
              </a:rPr>
              <a:t>Listen to understand.</a:t>
            </a:r>
            <a:endParaRPr sz="16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600">
                <a:solidFill>
                  <a:schemeClr val="dk1"/>
                </a:solidFill>
              </a:rPr>
              <a:t>Create a structure to verify health of the engagement.</a:t>
            </a:r>
            <a:endParaRPr sz="16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600">
                <a:solidFill>
                  <a:schemeClr val="dk1"/>
                </a:solidFill>
              </a:rPr>
              <a:t>Use common language/vocabulary.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1" type="subTitle"/>
          </p:nvPr>
        </p:nvSpPr>
        <p:spPr>
          <a:xfrm>
            <a:off x="311700" y="343450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84"/>
              <a:t>Stay tuned for the upcoming release of this guidance as part of the 2021 DevOps Enterprise Forum!</a:t>
            </a:r>
            <a:endParaRPr sz="6384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/>
              <a:t>Previous year’s guidance can be found at</a:t>
            </a:r>
            <a:r>
              <a:rPr lang="en"/>
              <a:t> </a:t>
            </a:r>
            <a:r>
              <a:rPr lang="en" sz="4050" u="sng">
                <a:solidFill>
                  <a:schemeClr val="hlink"/>
                </a:solidFill>
                <a:hlinkClick r:id="rId3"/>
              </a:rPr>
              <a:t>https://itrevolution.com/free-resources-sign-up/</a:t>
            </a:r>
            <a:endParaRPr sz="4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975" y="2162200"/>
            <a:ext cx="37623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4"/>
          <p:cNvSpPr txBox="1"/>
          <p:nvPr/>
        </p:nvSpPr>
        <p:spPr>
          <a:xfrm>
            <a:off x="886050" y="4614000"/>
            <a:ext cx="420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Reference: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https://www.pinterest.com/pin/160370436710406319/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belief...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50" y="606225"/>
            <a:ext cx="7866500" cy="22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1588425" y="349022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67500" y="4604700"/>
            <a:ext cx="8776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Reference: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https://www.forbes.com/sites/blakemorgan/2020/04/05/is-covid-19-forcing-your-digital-transformation-12-steps-to-move-faster/?sh=44baa18c617b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8425" y="3401450"/>
            <a:ext cx="5352294" cy="4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needs...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343450"/>
            <a:ext cx="8520600" cy="4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Accountability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1600">
                <a:solidFill>
                  <a:srgbClr val="000000"/>
                </a:solidFill>
              </a:rPr>
              <a:t>Retain accountability for all decisions.</a:t>
            </a:r>
            <a:endParaRPr sz="1600">
              <a:solidFill>
                <a:srgbClr val="000000"/>
              </a:solidFill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1600">
                <a:solidFill>
                  <a:srgbClr val="000000"/>
                </a:solidFill>
              </a:rPr>
              <a:t>Hire the consultant(s)</a:t>
            </a:r>
            <a:r>
              <a:rPr lang="en" sz="1600">
                <a:solidFill>
                  <a:srgbClr val="000000"/>
                </a:solidFill>
              </a:rPr>
              <a:t> to work with you not do things for you. (Have clear intent)</a:t>
            </a:r>
            <a:endParaRPr sz="1600">
              <a:solidFill>
                <a:srgbClr val="000000"/>
              </a:solidFill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1600">
                <a:solidFill>
                  <a:srgbClr val="000000"/>
                </a:solidFill>
              </a:rPr>
              <a:t>Have a process for evaluating the effectiveness of your consulting engagements.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11700" y="343450"/>
            <a:ext cx="8520600" cy="4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Clearly understand dependencies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94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0253"/>
              <a:buChar char="○"/>
            </a:pPr>
            <a:r>
              <a:rPr lang="en" sz="1708">
                <a:solidFill>
                  <a:schemeClr val="dk1"/>
                </a:solidFill>
              </a:rPr>
              <a:t>Define how critical the new capability is in meeting your business outcomes.</a:t>
            </a:r>
            <a:endParaRPr sz="1308">
              <a:solidFill>
                <a:srgbClr val="000000"/>
              </a:solidFill>
            </a:endParaRPr>
          </a:p>
          <a:p>
            <a:pPr indent="-3994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0253"/>
              <a:buChar char="○"/>
            </a:pPr>
            <a:r>
              <a:rPr lang="en" sz="1708">
                <a:solidFill>
                  <a:schemeClr val="dk1"/>
                </a:solidFill>
              </a:rPr>
              <a:t>Before starting have a defined working agreement that articulates how your team and the consultants will work together towards a common goal.</a:t>
            </a:r>
            <a:endParaRPr sz="1308">
              <a:solidFill>
                <a:srgbClr val="000000"/>
              </a:solidFill>
            </a:endParaRPr>
          </a:p>
          <a:p>
            <a:pPr indent="-3994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0253"/>
              <a:buChar char="○"/>
            </a:pPr>
            <a:r>
              <a:rPr lang="en" sz="1708">
                <a:solidFill>
                  <a:schemeClr val="dk1"/>
                </a:solidFill>
              </a:rPr>
              <a:t>Clearly define the work of the consultants and the work of your team with regular demonstrations of progress against the goals.</a:t>
            </a:r>
            <a:endParaRPr sz="1308">
              <a:solidFill>
                <a:srgbClr val="000000"/>
              </a:solidFill>
            </a:endParaRPr>
          </a:p>
          <a:p>
            <a:pPr indent="-3994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0253"/>
              <a:buChar char="○"/>
            </a:pPr>
            <a:r>
              <a:rPr lang="en" sz="1708">
                <a:solidFill>
                  <a:schemeClr val="dk1"/>
                </a:solidFill>
              </a:rPr>
              <a:t>If the system the consultant is building breaks, ensure your people have the knowledge and skills to fix and maintain it. Your employees must be engaged throughout the effort.</a:t>
            </a:r>
            <a:endParaRPr sz="1308">
              <a:solidFill>
                <a:srgbClr val="000000"/>
              </a:solidFill>
            </a:endParaRPr>
          </a:p>
          <a:p>
            <a:pPr indent="-3994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0253"/>
              <a:buChar char="○"/>
            </a:pPr>
            <a:r>
              <a:rPr lang="en" sz="1708">
                <a:solidFill>
                  <a:schemeClr val="dk1"/>
                </a:solidFill>
              </a:rPr>
              <a:t>Don’t use proprietary methodologies – you will need to hire people </a:t>
            </a:r>
            <a:r>
              <a:rPr lang="en" sz="1708" u="sng">
                <a:solidFill>
                  <a:schemeClr val="dk1"/>
                </a:solidFill>
              </a:rPr>
              <a:t>before</a:t>
            </a:r>
            <a:r>
              <a:rPr lang="en" sz="1708">
                <a:solidFill>
                  <a:schemeClr val="dk1"/>
                </a:solidFill>
              </a:rPr>
              <a:t> the consultants leave who understand outcomes, not methodologies.</a:t>
            </a:r>
            <a:endParaRPr sz="1708">
              <a:solidFill>
                <a:schemeClr val="dk1"/>
              </a:solidFill>
            </a:endParaRPr>
          </a:p>
          <a:p>
            <a:pPr indent="-3994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0253"/>
              <a:buChar char="○"/>
            </a:pPr>
            <a:r>
              <a:rPr lang="en" sz="1708">
                <a:solidFill>
                  <a:schemeClr val="dk1"/>
                </a:solidFill>
              </a:rPr>
              <a:t>Build the knowledge and skills of your people so they are empowered.</a:t>
            </a:r>
            <a:endParaRPr sz="13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311700" y="343450"/>
            <a:ext cx="8520600" cy="4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synergies amid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600">
                <a:solidFill>
                  <a:schemeClr val="dk1"/>
                </a:solidFill>
              </a:rPr>
              <a:t>Create a clear win-win for your company and the consulting company.</a:t>
            </a:r>
            <a:endParaRPr sz="1200">
              <a:solidFill>
                <a:srgbClr val="000000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600">
                <a:solidFill>
                  <a:schemeClr val="dk1"/>
                </a:solidFill>
              </a:rPr>
              <a:t>Ensure the consulting company truly understands your business and the problem you are trying to solve. Regular communication is essential.</a:t>
            </a:r>
            <a:endParaRPr sz="1200">
              <a:solidFill>
                <a:srgbClr val="000000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600">
                <a:solidFill>
                  <a:schemeClr val="dk1"/>
                </a:solidFill>
              </a:rPr>
              <a:t>Be committed. Ensure you have the internal people ready to partner with the consultant(s).</a:t>
            </a:r>
            <a:endParaRPr sz="1200">
              <a:solidFill>
                <a:srgbClr val="000000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600">
                <a:solidFill>
                  <a:schemeClr val="dk1"/>
                </a:solidFill>
              </a:rPr>
              <a:t>Buy-in. Internally, are you bought into what the consulting company is doing?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 ask...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50" y="991725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/>
          <p:nvPr/>
        </p:nvSpPr>
        <p:spPr>
          <a:xfrm>
            <a:off x="615925" y="4495150"/>
            <a:ext cx="816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Reference: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https://www.kustomer.com/blog/3-seinfeld-situations-made-us-want-shout-serenity-now/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