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sldIdLst>
    <p:sldId id="342" r:id="rId2"/>
    <p:sldId id="1124" r:id="rId3"/>
    <p:sldId id="3131" r:id="rId4"/>
    <p:sldId id="10493" r:id="rId5"/>
    <p:sldId id="367" r:id="rId6"/>
    <p:sldId id="365" r:id="rId7"/>
    <p:sldId id="349" r:id="rId8"/>
    <p:sldId id="261" r:id="rId9"/>
    <p:sldId id="3091" r:id="rId10"/>
    <p:sldId id="3092" r:id="rId11"/>
    <p:sldId id="1118" r:id="rId12"/>
    <p:sldId id="3132" r:id="rId13"/>
    <p:sldId id="3133" r:id="rId14"/>
    <p:sldId id="3093" r:id="rId15"/>
    <p:sldId id="1123" r:id="rId16"/>
    <p:sldId id="10494" r:id="rId17"/>
    <p:sldId id="10495" r:id="rId18"/>
    <p:sldId id="10496" r:id="rId19"/>
    <p:sldId id="10497" r:id="rId20"/>
    <p:sldId id="1115" r:id="rId21"/>
    <p:sldId id="3119" r:id="rId22"/>
    <p:sldId id="1129" r:id="rId23"/>
    <p:sldId id="1116" r:id="rId24"/>
    <p:sldId id="1108" r:id="rId25"/>
    <p:sldId id="3128" r:id="rId26"/>
    <p:sldId id="3129" r:id="rId27"/>
    <p:sldId id="1050" r:id="rId28"/>
    <p:sldId id="356" r:id="rId29"/>
    <p:sldId id="3130" r:id="rId30"/>
  </p:sldIdLst>
  <p:sldSz cx="9144000" cy="5715000" type="screen16x1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7">
          <p15:clr>
            <a:srgbClr val="A4A3A4"/>
          </p15:clr>
        </p15:guide>
        <p15:guide id="2" orient="horz" pos="2616">
          <p15:clr>
            <a:srgbClr val="A4A3A4"/>
          </p15:clr>
        </p15:guide>
        <p15:guide id="3" orient="horz" pos="1755">
          <p15:clr>
            <a:srgbClr val="A4A3A4"/>
          </p15:clr>
        </p15:guide>
        <p15:guide id="4" orient="horz" pos="1709">
          <p15:clr>
            <a:srgbClr val="A4A3A4"/>
          </p15:clr>
        </p15:guide>
        <p15:guide id="5" orient="horz" pos="122">
          <p15:clr>
            <a:srgbClr val="A4A3A4"/>
          </p15:clr>
        </p15:guide>
        <p15:guide id="6" orient="horz" pos="3478">
          <p15:clr>
            <a:srgbClr val="A4A3A4"/>
          </p15:clr>
        </p15:guide>
        <p15:guide id="7" pos="249">
          <p15:clr>
            <a:srgbClr val="A4A3A4"/>
          </p15:clr>
        </p15:guide>
        <p15:guide id="8" pos="2857">
          <p15:clr>
            <a:srgbClr val="A4A3A4"/>
          </p15:clr>
        </p15:guide>
        <p15:guide id="9" pos="2903">
          <p15:clr>
            <a:srgbClr val="A4A3A4"/>
          </p15:clr>
        </p15:guide>
        <p15:guide id="10" pos="3787">
          <p15:clr>
            <a:srgbClr val="A4A3A4"/>
          </p15:clr>
        </p15:guide>
        <p15:guide id="11" pos="3742">
          <p15:clr>
            <a:srgbClr val="A4A3A4"/>
          </p15:clr>
        </p15:guide>
        <p15:guide id="12" pos="2018">
          <p15:clr>
            <a:srgbClr val="A4A3A4"/>
          </p15:clr>
        </p15:guide>
        <p15:guide id="13" pos="1973">
          <p15:clr>
            <a:srgbClr val="A4A3A4"/>
          </p15:clr>
        </p15:guide>
        <p15:guide id="14" pos="5511">
          <p15:clr>
            <a:srgbClr val="A4A3A4"/>
          </p15:clr>
        </p15:guide>
        <p15:guide id="15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4660"/>
  </p:normalViewPr>
  <p:slideViewPr>
    <p:cSldViewPr snapToObjects="1" showGuides="1">
      <p:cViewPr varScale="1">
        <p:scale>
          <a:sx n="148" d="100"/>
          <a:sy n="148" d="100"/>
        </p:scale>
        <p:origin x="360" y="192"/>
      </p:cViewPr>
      <p:guideLst>
        <p:guide orient="horz" pos="847"/>
        <p:guide orient="horz" pos="2616"/>
        <p:guide orient="horz" pos="1755"/>
        <p:guide orient="horz" pos="1709"/>
        <p:guide orient="horz" pos="122"/>
        <p:guide orient="horz" pos="3478"/>
        <p:guide pos="249"/>
        <p:guide pos="2857"/>
        <p:guide pos="2903"/>
        <p:guide pos="3787"/>
        <p:guide pos="3742"/>
        <p:guide pos="2018"/>
        <p:guide pos="1973"/>
        <p:guide pos="5511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64614-DAEE-44F6-83C9-AF9650CEF8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F12D59-9384-4D5D-A808-B86D23DBEFB2}">
      <dgm:prSet phldrT="[Text]" custT="1"/>
      <dgm:spPr/>
      <dgm:t>
        <a:bodyPr/>
        <a:lstStyle/>
        <a:p>
          <a:r>
            <a:rPr lang="de-DE" sz="800" dirty="0" err="1"/>
            <a:t>Usecase</a:t>
          </a:r>
          <a:r>
            <a:rPr lang="de-DE" sz="800" dirty="0"/>
            <a:t> </a:t>
          </a:r>
          <a:r>
            <a:rPr lang="de-DE" sz="800" dirty="0" err="1"/>
            <a:t>definition</a:t>
          </a:r>
          <a:r>
            <a:rPr lang="de-DE" sz="800" dirty="0"/>
            <a:t> (</a:t>
          </a:r>
          <a:r>
            <a:rPr lang="de-DE" sz="800" dirty="0" err="1"/>
            <a:t>canvas</a:t>
          </a:r>
          <a:r>
            <a:rPr lang="de-DE" sz="800" dirty="0"/>
            <a:t>)</a:t>
          </a:r>
        </a:p>
      </dgm:t>
    </dgm:pt>
    <dgm:pt modelId="{09FC9E43-B75B-42DD-AF8A-DE257AFC64C6}" type="parTrans" cxnId="{119FF76F-C615-4068-94FF-C7CDC2459024}">
      <dgm:prSet/>
      <dgm:spPr/>
      <dgm:t>
        <a:bodyPr/>
        <a:lstStyle/>
        <a:p>
          <a:endParaRPr lang="de-DE" sz="800"/>
        </a:p>
      </dgm:t>
    </dgm:pt>
    <dgm:pt modelId="{CF92D972-903A-4DDD-822A-21775DAE78EF}" type="sibTrans" cxnId="{119FF76F-C615-4068-94FF-C7CDC2459024}">
      <dgm:prSet/>
      <dgm:spPr/>
      <dgm:t>
        <a:bodyPr/>
        <a:lstStyle/>
        <a:p>
          <a:endParaRPr lang="de-DE" sz="800"/>
        </a:p>
      </dgm:t>
    </dgm:pt>
    <dgm:pt modelId="{5D085333-E206-4E89-8F81-E3A858EBE4A2}">
      <dgm:prSet phldrT="[Text]" custT="1"/>
      <dgm:spPr/>
      <dgm:t>
        <a:bodyPr/>
        <a:lstStyle/>
        <a:p>
          <a:r>
            <a:rPr lang="de-DE" sz="800" dirty="0" err="1"/>
            <a:t>Identification</a:t>
          </a:r>
          <a:r>
            <a:rPr lang="de-DE" sz="800" dirty="0"/>
            <a:t> of </a:t>
          </a:r>
          <a:r>
            <a:rPr lang="de-DE" sz="800" dirty="0" err="1"/>
            <a:t>data</a:t>
          </a:r>
          <a:r>
            <a:rPr lang="de-DE" sz="800" dirty="0"/>
            <a:t> </a:t>
          </a:r>
          <a:r>
            <a:rPr lang="de-DE" sz="800" dirty="0" err="1"/>
            <a:t>sources</a:t>
          </a:r>
          <a:endParaRPr lang="de-DE" sz="800" dirty="0"/>
        </a:p>
      </dgm:t>
    </dgm:pt>
    <dgm:pt modelId="{6A65FA20-0EC6-437F-8A36-E528CDBEF810}" type="parTrans" cxnId="{FACCACE3-8849-40C3-AAFA-6881CCC6F3B2}">
      <dgm:prSet/>
      <dgm:spPr/>
      <dgm:t>
        <a:bodyPr/>
        <a:lstStyle/>
        <a:p>
          <a:endParaRPr lang="de-DE" sz="800"/>
        </a:p>
      </dgm:t>
    </dgm:pt>
    <dgm:pt modelId="{B3637428-841E-400C-B68D-28F698AB5D62}" type="sibTrans" cxnId="{FACCACE3-8849-40C3-AAFA-6881CCC6F3B2}">
      <dgm:prSet/>
      <dgm:spPr/>
      <dgm:t>
        <a:bodyPr/>
        <a:lstStyle/>
        <a:p>
          <a:endParaRPr lang="de-DE" sz="800"/>
        </a:p>
      </dgm:t>
    </dgm:pt>
    <dgm:pt modelId="{4D01654E-324E-4B22-B177-FF18B1089F81}">
      <dgm:prSet custT="1"/>
      <dgm:spPr/>
      <dgm:t>
        <a:bodyPr/>
        <a:lstStyle/>
        <a:p>
          <a:r>
            <a:rPr lang="de-DE" sz="800" dirty="0"/>
            <a:t>Preparation of </a:t>
          </a:r>
          <a:r>
            <a:rPr lang="de-DE" sz="800" dirty="0" err="1"/>
            <a:t>development</a:t>
          </a:r>
          <a:r>
            <a:rPr lang="de-DE" sz="800" dirty="0"/>
            <a:t> </a:t>
          </a:r>
          <a:r>
            <a:rPr lang="de-DE" sz="800" dirty="0" err="1"/>
            <a:t>environment</a:t>
          </a:r>
          <a:endParaRPr lang="de-DE" sz="800" dirty="0"/>
        </a:p>
      </dgm:t>
    </dgm:pt>
    <dgm:pt modelId="{A3552AAB-54AE-4EB2-9E6C-9E519242D45B}" type="parTrans" cxnId="{6054F9BE-A12B-4CB1-B247-882FAA3B8934}">
      <dgm:prSet/>
      <dgm:spPr/>
      <dgm:t>
        <a:bodyPr/>
        <a:lstStyle/>
        <a:p>
          <a:endParaRPr lang="de-DE" sz="800"/>
        </a:p>
      </dgm:t>
    </dgm:pt>
    <dgm:pt modelId="{75522EA3-EBF8-4022-B200-82308FBDE216}" type="sibTrans" cxnId="{6054F9BE-A12B-4CB1-B247-882FAA3B8934}">
      <dgm:prSet/>
      <dgm:spPr/>
      <dgm:t>
        <a:bodyPr/>
        <a:lstStyle/>
        <a:p>
          <a:endParaRPr lang="de-DE" sz="800"/>
        </a:p>
      </dgm:t>
    </dgm:pt>
    <dgm:pt modelId="{AC81C5F8-743C-47A9-89E0-519513C13FB3}" type="pres">
      <dgm:prSet presAssocID="{19764614-DAEE-44F6-83C9-AF9650CEF8C8}" presName="Name0" presStyleCnt="0">
        <dgm:presLayoutVars>
          <dgm:dir/>
          <dgm:animLvl val="lvl"/>
          <dgm:resizeHandles val="exact"/>
        </dgm:presLayoutVars>
      </dgm:prSet>
      <dgm:spPr/>
    </dgm:pt>
    <dgm:pt modelId="{A5EEBF7F-9AA6-4F7A-931A-E24BF4A65A15}" type="pres">
      <dgm:prSet presAssocID="{D9F12D59-9384-4D5D-A808-B86D23DBEFB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CA24DF-F161-4A16-BD8D-246F9C61F59B}" type="pres">
      <dgm:prSet presAssocID="{CF92D972-903A-4DDD-822A-21775DAE78EF}" presName="parTxOnlySpace" presStyleCnt="0"/>
      <dgm:spPr/>
    </dgm:pt>
    <dgm:pt modelId="{0AC6456E-DC6C-48D2-A172-01FD34147E91}" type="pres">
      <dgm:prSet presAssocID="{5D085333-E206-4E89-8F81-E3A858EBE4A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FC7ED46-DBE7-4BFF-860E-BD0D3289992D}" type="pres">
      <dgm:prSet presAssocID="{B3637428-841E-400C-B68D-28F698AB5D62}" presName="parTxOnlySpace" presStyleCnt="0"/>
      <dgm:spPr/>
    </dgm:pt>
    <dgm:pt modelId="{48A09519-6645-449E-B149-4D5C770D5793}" type="pres">
      <dgm:prSet presAssocID="{4D01654E-324E-4B22-B177-FF18B1089F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8A06F5A-E84C-4E7A-890A-E4CB1321E690}" type="presOf" srcId="{5D085333-E206-4E89-8F81-E3A858EBE4A2}" destId="{0AC6456E-DC6C-48D2-A172-01FD34147E91}" srcOrd="0" destOrd="0" presId="urn:microsoft.com/office/officeart/2005/8/layout/chevron1"/>
    <dgm:cxn modelId="{119FF76F-C615-4068-94FF-C7CDC2459024}" srcId="{19764614-DAEE-44F6-83C9-AF9650CEF8C8}" destId="{D9F12D59-9384-4D5D-A808-B86D23DBEFB2}" srcOrd="0" destOrd="0" parTransId="{09FC9E43-B75B-42DD-AF8A-DE257AFC64C6}" sibTransId="{CF92D972-903A-4DDD-822A-21775DAE78EF}"/>
    <dgm:cxn modelId="{45BD4977-5463-45F0-A203-53781DD4810A}" type="presOf" srcId="{19764614-DAEE-44F6-83C9-AF9650CEF8C8}" destId="{AC81C5F8-743C-47A9-89E0-519513C13FB3}" srcOrd="0" destOrd="0" presId="urn:microsoft.com/office/officeart/2005/8/layout/chevron1"/>
    <dgm:cxn modelId="{0D701488-7E13-4E75-A399-6C01A8955B4E}" type="presOf" srcId="{D9F12D59-9384-4D5D-A808-B86D23DBEFB2}" destId="{A5EEBF7F-9AA6-4F7A-931A-E24BF4A65A15}" srcOrd="0" destOrd="0" presId="urn:microsoft.com/office/officeart/2005/8/layout/chevron1"/>
    <dgm:cxn modelId="{0A63A89A-F604-45EF-8EFA-C438DE4F69A5}" type="presOf" srcId="{4D01654E-324E-4B22-B177-FF18B1089F81}" destId="{48A09519-6645-449E-B149-4D5C770D5793}" srcOrd="0" destOrd="0" presId="urn:microsoft.com/office/officeart/2005/8/layout/chevron1"/>
    <dgm:cxn modelId="{6054F9BE-A12B-4CB1-B247-882FAA3B8934}" srcId="{19764614-DAEE-44F6-83C9-AF9650CEF8C8}" destId="{4D01654E-324E-4B22-B177-FF18B1089F81}" srcOrd="2" destOrd="0" parTransId="{A3552AAB-54AE-4EB2-9E6C-9E519242D45B}" sibTransId="{75522EA3-EBF8-4022-B200-82308FBDE216}"/>
    <dgm:cxn modelId="{FACCACE3-8849-40C3-AAFA-6881CCC6F3B2}" srcId="{19764614-DAEE-44F6-83C9-AF9650CEF8C8}" destId="{5D085333-E206-4E89-8F81-E3A858EBE4A2}" srcOrd="1" destOrd="0" parTransId="{6A65FA20-0EC6-437F-8A36-E528CDBEF810}" sibTransId="{B3637428-841E-400C-B68D-28F698AB5D62}"/>
    <dgm:cxn modelId="{580989CB-2CD3-4E84-BDA5-C787CBB13EC0}" type="presParOf" srcId="{AC81C5F8-743C-47A9-89E0-519513C13FB3}" destId="{A5EEBF7F-9AA6-4F7A-931A-E24BF4A65A15}" srcOrd="0" destOrd="0" presId="urn:microsoft.com/office/officeart/2005/8/layout/chevron1"/>
    <dgm:cxn modelId="{6A48069A-58DF-4D98-8888-197FC366E6DF}" type="presParOf" srcId="{AC81C5F8-743C-47A9-89E0-519513C13FB3}" destId="{47CA24DF-F161-4A16-BD8D-246F9C61F59B}" srcOrd="1" destOrd="0" presId="urn:microsoft.com/office/officeart/2005/8/layout/chevron1"/>
    <dgm:cxn modelId="{F4A10F8B-5593-46D2-82FF-26FF11C2A9D7}" type="presParOf" srcId="{AC81C5F8-743C-47A9-89E0-519513C13FB3}" destId="{0AC6456E-DC6C-48D2-A172-01FD34147E91}" srcOrd="2" destOrd="0" presId="urn:microsoft.com/office/officeart/2005/8/layout/chevron1"/>
    <dgm:cxn modelId="{2526AED8-F74F-461A-A3EE-E9C4044D9E6F}" type="presParOf" srcId="{AC81C5F8-743C-47A9-89E0-519513C13FB3}" destId="{3FC7ED46-DBE7-4BFF-860E-BD0D3289992D}" srcOrd="3" destOrd="0" presId="urn:microsoft.com/office/officeart/2005/8/layout/chevron1"/>
    <dgm:cxn modelId="{0BBD3730-A22B-4300-B9A4-81C03E450A22}" type="presParOf" srcId="{AC81C5F8-743C-47A9-89E0-519513C13FB3}" destId="{48A09519-6645-449E-B149-4D5C770D57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64614-DAEE-44F6-83C9-AF9650CEF8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F12D59-9384-4D5D-A808-B86D23DBEFB2}">
      <dgm:prSet phldrT="[Text]" custT="1"/>
      <dgm:spPr/>
      <dgm:t>
        <a:bodyPr/>
        <a:lstStyle/>
        <a:p>
          <a:r>
            <a:rPr lang="de-DE" sz="800" dirty="0"/>
            <a:t>Development in IDE</a:t>
          </a:r>
        </a:p>
      </dgm:t>
    </dgm:pt>
    <dgm:pt modelId="{09FC9E43-B75B-42DD-AF8A-DE257AFC64C6}" type="parTrans" cxnId="{119FF76F-C615-4068-94FF-C7CDC2459024}">
      <dgm:prSet/>
      <dgm:spPr/>
      <dgm:t>
        <a:bodyPr/>
        <a:lstStyle/>
        <a:p>
          <a:endParaRPr lang="de-DE" sz="800"/>
        </a:p>
      </dgm:t>
    </dgm:pt>
    <dgm:pt modelId="{CF92D972-903A-4DDD-822A-21775DAE78EF}" type="sibTrans" cxnId="{119FF76F-C615-4068-94FF-C7CDC2459024}">
      <dgm:prSet/>
      <dgm:spPr/>
      <dgm:t>
        <a:bodyPr/>
        <a:lstStyle/>
        <a:p>
          <a:endParaRPr lang="de-DE" sz="800"/>
        </a:p>
      </dgm:t>
    </dgm:pt>
    <dgm:pt modelId="{5D085333-E206-4E89-8F81-E3A858EBE4A2}">
      <dgm:prSet phldrT="[Text]" custT="1"/>
      <dgm:spPr/>
      <dgm:t>
        <a:bodyPr/>
        <a:lstStyle/>
        <a:p>
          <a:r>
            <a:rPr lang="de-DE" sz="800" dirty="0"/>
            <a:t>Industrialization/</a:t>
          </a:r>
          <a:r>
            <a:rPr lang="de-DE" sz="800" dirty="0" err="1"/>
            <a:t>Containerization</a:t>
          </a:r>
          <a:endParaRPr lang="de-DE" sz="800" dirty="0"/>
        </a:p>
      </dgm:t>
    </dgm:pt>
    <dgm:pt modelId="{6A65FA20-0EC6-437F-8A36-E528CDBEF810}" type="parTrans" cxnId="{FACCACE3-8849-40C3-AAFA-6881CCC6F3B2}">
      <dgm:prSet/>
      <dgm:spPr/>
      <dgm:t>
        <a:bodyPr/>
        <a:lstStyle/>
        <a:p>
          <a:endParaRPr lang="de-DE" sz="800"/>
        </a:p>
      </dgm:t>
    </dgm:pt>
    <dgm:pt modelId="{B3637428-841E-400C-B68D-28F698AB5D62}" type="sibTrans" cxnId="{FACCACE3-8849-40C3-AAFA-6881CCC6F3B2}">
      <dgm:prSet/>
      <dgm:spPr/>
      <dgm:t>
        <a:bodyPr/>
        <a:lstStyle/>
        <a:p>
          <a:endParaRPr lang="de-DE" sz="800"/>
        </a:p>
      </dgm:t>
    </dgm:pt>
    <dgm:pt modelId="{31A1D844-5F35-429E-B5A5-4459B266283F}">
      <dgm:prSet custT="1"/>
      <dgm:spPr/>
      <dgm:t>
        <a:bodyPr/>
        <a:lstStyle/>
        <a:p>
          <a:r>
            <a:rPr lang="de-DE" sz="800" dirty="0"/>
            <a:t>Industrialization Checklist (Beta)</a:t>
          </a:r>
        </a:p>
      </dgm:t>
    </dgm:pt>
    <dgm:pt modelId="{46670378-7FEF-409E-B2A5-E840995BD221}" type="parTrans" cxnId="{73DDA150-E396-447D-9558-8B1E64AC1924}">
      <dgm:prSet/>
      <dgm:spPr/>
      <dgm:t>
        <a:bodyPr/>
        <a:lstStyle/>
        <a:p>
          <a:endParaRPr lang="de-DE" sz="800"/>
        </a:p>
      </dgm:t>
    </dgm:pt>
    <dgm:pt modelId="{050998B9-1FB4-4040-BB8F-50DC8255511C}" type="sibTrans" cxnId="{73DDA150-E396-447D-9558-8B1E64AC1924}">
      <dgm:prSet/>
      <dgm:spPr/>
      <dgm:t>
        <a:bodyPr/>
        <a:lstStyle/>
        <a:p>
          <a:endParaRPr lang="de-DE" sz="800"/>
        </a:p>
      </dgm:t>
    </dgm:pt>
    <dgm:pt modelId="{AC81C5F8-743C-47A9-89E0-519513C13FB3}" type="pres">
      <dgm:prSet presAssocID="{19764614-DAEE-44F6-83C9-AF9650CEF8C8}" presName="Name0" presStyleCnt="0">
        <dgm:presLayoutVars>
          <dgm:dir/>
          <dgm:animLvl val="lvl"/>
          <dgm:resizeHandles val="exact"/>
        </dgm:presLayoutVars>
      </dgm:prSet>
      <dgm:spPr/>
    </dgm:pt>
    <dgm:pt modelId="{A5EEBF7F-9AA6-4F7A-931A-E24BF4A65A15}" type="pres">
      <dgm:prSet presAssocID="{D9F12D59-9384-4D5D-A808-B86D23DBEFB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CA24DF-F161-4A16-BD8D-246F9C61F59B}" type="pres">
      <dgm:prSet presAssocID="{CF92D972-903A-4DDD-822A-21775DAE78EF}" presName="parTxOnlySpace" presStyleCnt="0"/>
      <dgm:spPr/>
    </dgm:pt>
    <dgm:pt modelId="{64367CFB-7EFE-46A7-B3AE-9FFB6D1CC6BF}" type="pres">
      <dgm:prSet presAssocID="{31A1D844-5F35-429E-B5A5-4459B266283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0A756D-6B6F-463F-9092-DCC8B818BF37}" type="pres">
      <dgm:prSet presAssocID="{050998B9-1FB4-4040-BB8F-50DC8255511C}" presName="parTxOnlySpace" presStyleCnt="0"/>
      <dgm:spPr/>
    </dgm:pt>
    <dgm:pt modelId="{0AC6456E-DC6C-48D2-A172-01FD34147E91}" type="pres">
      <dgm:prSet presAssocID="{5D085333-E206-4E89-8F81-E3A858EBE4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DDA150-E396-447D-9558-8B1E64AC1924}" srcId="{19764614-DAEE-44F6-83C9-AF9650CEF8C8}" destId="{31A1D844-5F35-429E-B5A5-4459B266283F}" srcOrd="1" destOrd="0" parTransId="{46670378-7FEF-409E-B2A5-E840995BD221}" sibTransId="{050998B9-1FB4-4040-BB8F-50DC8255511C}"/>
    <dgm:cxn modelId="{68A06F5A-E84C-4E7A-890A-E4CB1321E690}" type="presOf" srcId="{5D085333-E206-4E89-8F81-E3A858EBE4A2}" destId="{0AC6456E-DC6C-48D2-A172-01FD34147E91}" srcOrd="0" destOrd="0" presId="urn:microsoft.com/office/officeart/2005/8/layout/chevron1"/>
    <dgm:cxn modelId="{119FF76F-C615-4068-94FF-C7CDC2459024}" srcId="{19764614-DAEE-44F6-83C9-AF9650CEF8C8}" destId="{D9F12D59-9384-4D5D-A808-B86D23DBEFB2}" srcOrd="0" destOrd="0" parTransId="{09FC9E43-B75B-42DD-AF8A-DE257AFC64C6}" sibTransId="{CF92D972-903A-4DDD-822A-21775DAE78EF}"/>
    <dgm:cxn modelId="{45BD4977-5463-45F0-A203-53781DD4810A}" type="presOf" srcId="{19764614-DAEE-44F6-83C9-AF9650CEF8C8}" destId="{AC81C5F8-743C-47A9-89E0-519513C13FB3}" srcOrd="0" destOrd="0" presId="urn:microsoft.com/office/officeart/2005/8/layout/chevron1"/>
    <dgm:cxn modelId="{0D701488-7E13-4E75-A399-6C01A8955B4E}" type="presOf" srcId="{D9F12D59-9384-4D5D-A808-B86D23DBEFB2}" destId="{A5EEBF7F-9AA6-4F7A-931A-E24BF4A65A15}" srcOrd="0" destOrd="0" presId="urn:microsoft.com/office/officeart/2005/8/layout/chevron1"/>
    <dgm:cxn modelId="{A42964D8-9B8E-445B-837A-921EE38946F4}" type="presOf" srcId="{31A1D844-5F35-429E-B5A5-4459B266283F}" destId="{64367CFB-7EFE-46A7-B3AE-9FFB6D1CC6BF}" srcOrd="0" destOrd="0" presId="urn:microsoft.com/office/officeart/2005/8/layout/chevron1"/>
    <dgm:cxn modelId="{FACCACE3-8849-40C3-AAFA-6881CCC6F3B2}" srcId="{19764614-DAEE-44F6-83C9-AF9650CEF8C8}" destId="{5D085333-E206-4E89-8F81-E3A858EBE4A2}" srcOrd="2" destOrd="0" parTransId="{6A65FA20-0EC6-437F-8A36-E528CDBEF810}" sibTransId="{B3637428-841E-400C-B68D-28F698AB5D62}"/>
    <dgm:cxn modelId="{580989CB-2CD3-4E84-BDA5-C787CBB13EC0}" type="presParOf" srcId="{AC81C5F8-743C-47A9-89E0-519513C13FB3}" destId="{A5EEBF7F-9AA6-4F7A-931A-E24BF4A65A15}" srcOrd="0" destOrd="0" presId="urn:microsoft.com/office/officeart/2005/8/layout/chevron1"/>
    <dgm:cxn modelId="{6A48069A-58DF-4D98-8888-197FC366E6DF}" type="presParOf" srcId="{AC81C5F8-743C-47A9-89E0-519513C13FB3}" destId="{47CA24DF-F161-4A16-BD8D-246F9C61F59B}" srcOrd="1" destOrd="0" presId="urn:microsoft.com/office/officeart/2005/8/layout/chevron1"/>
    <dgm:cxn modelId="{DFE3F173-57EF-486F-A629-53010297DD49}" type="presParOf" srcId="{AC81C5F8-743C-47A9-89E0-519513C13FB3}" destId="{64367CFB-7EFE-46A7-B3AE-9FFB6D1CC6BF}" srcOrd="2" destOrd="0" presId="urn:microsoft.com/office/officeart/2005/8/layout/chevron1"/>
    <dgm:cxn modelId="{196DB9DC-3235-498D-9C0C-C6F2F8B42D17}" type="presParOf" srcId="{AC81C5F8-743C-47A9-89E0-519513C13FB3}" destId="{160A756D-6B6F-463F-9092-DCC8B818BF37}" srcOrd="3" destOrd="0" presId="urn:microsoft.com/office/officeart/2005/8/layout/chevron1"/>
    <dgm:cxn modelId="{F4A10F8B-5593-46D2-82FF-26FF11C2A9D7}" type="presParOf" srcId="{AC81C5F8-743C-47A9-89E0-519513C13FB3}" destId="{0AC6456E-DC6C-48D2-A172-01FD34147E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8A172-0130-4262-98E8-045DC0AD7996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5C4F552-B834-4AC7-8152-F43D136E9C93}">
      <dgm:prSet/>
      <dgm:spPr/>
      <dgm:t>
        <a:bodyPr/>
        <a:lstStyle/>
        <a:p>
          <a:r>
            <a:rPr lang="de-DE"/>
            <a:t>Workflow integration:</a:t>
          </a:r>
          <a:endParaRPr lang="en-US"/>
        </a:p>
      </dgm:t>
    </dgm:pt>
    <dgm:pt modelId="{683E135D-3CFC-4C06-8E75-1B20AADE3494}" type="parTrans" cxnId="{45D59D08-C27C-4D71-ABB0-E977579C7432}">
      <dgm:prSet/>
      <dgm:spPr/>
      <dgm:t>
        <a:bodyPr/>
        <a:lstStyle/>
        <a:p>
          <a:endParaRPr lang="en-US"/>
        </a:p>
      </dgm:t>
    </dgm:pt>
    <dgm:pt modelId="{8D638B00-AE2B-474C-A267-A49E5337A5AC}" type="sibTrans" cxnId="{45D59D08-C27C-4D71-ABB0-E977579C7432}">
      <dgm:prSet/>
      <dgm:spPr/>
      <dgm:t>
        <a:bodyPr/>
        <a:lstStyle/>
        <a:p>
          <a:endParaRPr lang="en-US"/>
        </a:p>
      </dgm:t>
    </dgm:pt>
    <dgm:pt modelId="{BDDBCDB6-F7F7-4216-94B1-3B914F7385A9}">
      <dgm:prSet/>
      <dgm:spPr/>
      <dgm:t>
        <a:bodyPr/>
        <a:lstStyle/>
        <a:p>
          <a:r>
            <a:rPr lang="de-DE"/>
            <a:t>In SageMaker, DataScience and MLOps tasks are highly integrated</a:t>
          </a:r>
          <a:endParaRPr lang="en-US"/>
        </a:p>
      </dgm:t>
    </dgm:pt>
    <dgm:pt modelId="{B9DA201A-54CD-4578-A986-CC6DFE473D75}" type="parTrans" cxnId="{882FDDB1-E8DE-4FE3-86B2-9919794AECDA}">
      <dgm:prSet/>
      <dgm:spPr/>
      <dgm:t>
        <a:bodyPr/>
        <a:lstStyle/>
        <a:p>
          <a:endParaRPr lang="en-US"/>
        </a:p>
      </dgm:t>
    </dgm:pt>
    <dgm:pt modelId="{2CB658D7-B835-465B-8579-F244CEAA7471}" type="sibTrans" cxnId="{882FDDB1-E8DE-4FE3-86B2-9919794AECDA}">
      <dgm:prSet/>
      <dgm:spPr/>
      <dgm:t>
        <a:bodyPr/>
        <a:lstStyle/>
        <a:p>
          <a:endParaRPr lang="en-US"/>
        </a:p>
      </dgm:t>
    </dgm:pt>
    <dgm:pt modelId="{5E36E9B6-2B59-49D1-B8B2-8B5E1954BEC0}">
      <dgm:prSet/>
      <dgm:spPr/>
      <dgm:t>
        <a:bodyPr/>
        <a:lstStyle/>
        <a:p>
          <a:r>
            <a:rPr lang="de-DE"/>
            <a:t>DSF offers a clearer division</a:t>
          </a:r>
          <a:endParaRPr lang="en-US"/>
        </a:p>
      </dgm:t>
    </dgm:pt>
    <dgm:pt modelId="{D5CB2969-DCC2-40DF-B671-F4C0DA80E382}" type="parTrans" cxnId="{3BE03ED4-2312-4F78-AE0A-E6F36D1272C2}">
      <dgm:prSet/>
      <dgm:spPr/>
      <dgm:t>
        <a:bodyPr/>
        <a:lstStyle/>
        <a:p>
          <a:endParaRPr lang="en-US"/>
        </a:p>
      </dgm:t>
    </dgm:pt>
    <dgm:pt modelId="{2D269AFB-0ABB-484A-88F0-4FA1D1AD58AB}" type="sibTrans" cxnId="{3BE03ED4-2312-4F78-AE0A-E6F36D1272C2}">
      <dgm:prSet/>
      <dgm:spPr/>
      <dgm:t>
        <a:bodyPr/>
        <a:lstStyle/>
        <a:p>
          <a:endParaRPr lang="en-US"/>
        </a:p>
      </dgm:t>
    </dgm:pt>
    <dgm:pt modelId="{0980ADB7-AC2E-47AE-B13F-8213B233BF44}">
      <dgm:prSet/>
      <dgm:spPr/>
      <dgm:t>
        <a:bodyPr/>
        <a:lstStyle/>
        <a:p>
          <a:r>
            <a:rPr lang="de-DE"/>
            <a:t>With the current state of knowledge in the organization, the clear division of DSF is likely preferable</a:t>
          </a:r>
          <a:endParaRPr lang="en-US"/>
        </a:p>
      </dgm:t>
    </dgm:pt>
    <dgm:pt modelId="{8CA28C3C-3644-4844-9E52-BE92F6EF70CF}" type="parTrans" cxnId="{BB835D9D-3B07-4D51-9418-51F6F5F8CA24}">
      <dgm:prSet/>
      <dgm:spPr/>
      <dgm:t>
        <a:bodyPr/>
        <a:lstStyle/>
        <a:p>
          <a:endParaRPr lang="en-US"/>
        </a:p>
      </dgm:t>
    </dgm:pt>
    <dgm:pt modelId="{81E2029A-0375-4CBF-BD0B-65BFB8E7F3ED}" type="sibTrans" cxnId="{BB835D9D-3B07-4D51-9418-51F6F5F8CA24}">
      <dgm:prSet/>
      <dgm:spPr/>
      <dgm:t>
        <a:bodyPr/>
        <a:lstStyle/>
        <a:p>
          <a:endParaRPr lang="en-US"/>
        </a:p>
      </dgm:t>
    </dgm:pt>
    <dgm:pt modelId="{E467F243-8E6C-4A6C-A15D-BDB621BBA285}">
      <dgm:prSet/>
      <dgm:spPr/>
      <dgm:t>
        <a:bodyPr/>
        <a:lstStyle/>
        <a:p>
          <a:r>
            <a:rPr lang="de-DE"/>
            <a:t>Workflow complexity:</a:t>
          </a:r>
          <a:endParaRPr lang="en-US"/>
        </a:p>
      </dgm:t>
    </dgm:pt>
    <dgm:pt modelId="{3EE2A113-EE99-4E78-B519-1ADDA6F71B44}" type="parTrans" cxnId="{E7C20546-F795-4FF5-BCA6-138B7F8F8F44}">
      <dgm:prSet/>
      <dgm:spPr/>
      <dgm:t>
        <a:bodyPr/>
        <a:lstStyle/>
        <a:p>
          <a:endParaRPr lang="en-US"/>
        </a:p>
      </dgm:t>
    </dgm:pt>
    <dgm:pt modelId="{1A46BDE1-9A81-467D-88FA-F1EDB213DA58}" type="sibTrans" cxnId="{E7C20546-F795-4FF5-BCA6-138B7F8F8F44}">
      <dgm:prSet/>
      <dgm:spPr/>
      <dgm:t>
        <a:bodyPr/>
        <a:lstStyle/>
        <a:p>
          <a:endParaRPr lang="en-US"/>
        </a:p>
      </dgm:t>
    </dgm:pt>
    <dgm:pt modelId="{7B360E24-EB99-41F1-9391-30B35EF32834}">
      <dgm:prSet/>
      <dgm:spPr/>
      <dgm:t>
        <a:bodyPr/>
        <a:lstStyle/>
        <a:p>
          <a:r>
            <a:rPr lang="de-DE"/>
            <a:t>The complexity a Data Scientist is exposed to is HIGHER in SageMaker than in the DSF</a:t>
          </a:r>
          <a:endParaRPr lang="en-US"/>
        </a:p>
      </dgm:t>
    </dgm:pt>
    <dgm:pt modelId="{5AC3A5E6-DC85-44F1-960B-29874BBBF090}" type="parTrans" cxnId="{CB7286BB-1FB6-4376-89F3-9211403292A4}">
      <dgm:prSet/>
      <dgm:spPr/>
      <dgm:t>
        <a:bodyPr/>
        <a:lstStyle/>
        <a:p>
          <a:endParaRPr lang="en-US"/>
        </a:p>
      </dgm:t>
    </dgm:pt>
    <dgm:pt modelId="{8934BF33-A19D-4C40-B97E-CC08910CE920}" type="sibTrans" cxnId="{CB7286BB-1FB6-4376-89F3-9211403292A4}">
      <dgm:prSet/>
      <dgm:spPr/>
      <dgm:t>
        <a:bodyPr/>
        <a:lstStyle/>
        <a:p>
          <a:endParaRPr lang="en-US"/>
        </a:p>
      </dgm:t>
    </dgm:pt>
    <dgm:pt modelId="{0331A85D-E170-456F-BAFE-16BF8F45A065}">
      <dgm:prSet/>
      <dgm:spPr/>
      <dgm:t>
        <a:bodyPr/>
        <a:lstStyle/>
        <a:p>
          <a:r>
            <a:rPr lang="de-DE"/>
            <a:t>More complex as more services need to be known by Data Scientists</a:t>
          </a:r>
          <a:endParaRPr lang="en-US"/>
        </a:p>
      </dgm:t>
    </dgm:pt>
    <dgm:pt modelId="{F2647336-67CC-4714-B6EA-B7D1538319D9}" type="parTrans" cxnId="{84921939-17EE-4920-87C4-B7C12BA70197}">
      <dgm:prSet/>
      <dgm:spPr/>
      <dgm:t>
        <a:bodyPr/>
        <a:lstStyle/>
        <a:p>
          <a:endParaRPr lang="en-US"/>
        </a:p>
      </dgm:t>
    </dgm:pt>
    <dgm:pt modelId="{BF816D3E-9846-4A2C-BB5D-912606C04C1D}" type="sibTrans" cxnId="{84921939-17EE-4920-87C4-B7C12BA70197}">
      <dgm:prSet/>
      <dgm:spPr/>
      <dgm:t>
        <a:bodyPr/>
        <a:lstStyle/>
        <a:p>
          <a:endParaRPr lang="en-US"/>
        </a:p>
      </dgm:t>
    </dgm:pt>
    <dgm:pt modelId="{CD306E52-5E16-4351-94F8-56A512526F42}">
      <dgm:prSet/>
      <dgm:spPr/>
      <dgm:t>
        <a:bodyPr/>
        <a:lstStyle/>
        <a:p>
          <a:r>
            <a:rPr lang="de-DE"/>
            <a:t>Data Science projects will overall not get easier because of SageMaker</a:t>
          </a:r>
          <a:endParaRPr lang="en-US"/>
        </a:p>
      </dgm:t>
    </dgm:pt>
    <dgm:pt modelId="{E7606CF2-232D-4298-8417-0EBAD6170377}" type="parTrans" cxnId="{D6451959-A919-4AF7-9707-989B89DBAEFF}">
      <dgm:prSet/>
      <dgm:spPr/>
      <dgm:t>
        <a:bodyPr/>
        <a:lstStyle/>
        <a:p>
          <a:endParaRPr lang="en-US"/>
        </a:p>
      </dgm:t>
    </dgm:pt>
    <dgm:pt modelId="{45FE4080-2F9F-48E9-BF23-9B0EAFB2FAF1}" type="sibTrans" cxnId="{D6451959-A919-4AF7-9707-989B89DBAEFF}">
      <dgm:prSet/>
      <dgm:spPr/>
      <dgm:t>
        <a:bodyPr/>
        <a:lstStyle/>
        <a:p>
          <a:endParaRPr lang="en-US"/>
        </a:p>
      </dgm:t>
    </dgm:pt>
    <dgm:pt modelId="{D048D21A-D71D-476D-95E6-785E8813A5F7}">
      <dgm:prSet/>
      <dgm:spPr/>
      <dgm:t>
        <a:bodyPr/>
        <a:lstStyle/>
        <a:p>
          <a:r>
            <a:rPr lang="de-DE"/>
            <a:t>In DSF due to clear division many MLOps components are transparent to the Data Scientist</a:t>
          </a:r>
          <a:endParaRPr lang="en-US"/>
        </a:p>
      </dgm:t>
    </dgm:pt>
    <dgm:pt modelId="{04FC4EE2-619B-4829-9530-26422CC60E8B}" type="parTrans" cxnId="{EF1C0E8A-803F-40B1-ACB3-9D201B0F1635}">
      <dgm:prSet/>
      <dgm:spPr/>
      <dgm:t>
        <a:bodyPr/>
        <a:lstStyle/>
        <a:p>
          <a:endParaRPr lang="en-US"/>
        </a:p>
      </dgm:t>
    </dgm:pt>
    <dgm:pt modelId="{31BDCE44-0BA1-4040-883C-4E23A04C2F75}" type="sibTrans" cxnId="{EF1C0E8A-803F-40B1-ACB3-9D201B0F1635}">
      <dgm:prSet/>
      <dgm:spPr/>
      <dgm:t>
        <a:bodyPr/>
        <a:lstStyle/>
        <a:p>
          <a:endParaRPr lang="en-US"/>
        </a:p>
      </dgm:t>
    </dgm:pt>
    <dgm:pt modelId="{6C8DB5AC-83FF-4FC9-9926-A8474A5C9DF0}">
      <dgm:prSet/>
      <dgm:spPr/>
      <dgm:t>
        <a:bodyPr/>
        <a:lstStyle/>
        <a:p>
          <a:r>
            <a:rPr lang="de-DE"/>
            <a:t>The workload for MLOps seems to be similar in both infrastructures (needs to be reviewed)</a:t>
          </a:r>
          <a:endParaRPr lang="en-US"/>
        </a:p>
      </dgm:t>
    </dgm:pt>
    <dgm:pt modelId="{D983B75E-8619-4D49-A023-363770BE676F}" type="parTrans" cxnId="{C54FB32D-6B55-4280-AF38-FC697EB3C77F}">
      <dgm:prSet/>
      <dgm:spPr/>
      <dgm:t>
        <a:bodyPr/>
        <a:lstStyle/>
        <a:p>
          <a:endParaRPr lang="en-US"/>
        </a:p>
      </dgm:t>
    </dgm:pt>
    <dgm:pt modelId="{1B103928-B19E-4927-BC61-270C82D913A5}" type="sibTrans" cxnId="{C54FB32D-6B55-4280-AF38-FC697EB3C77F}">
      <dgm:prSet/>
      <dgm:spPr/>
      <dgm:t>
        <a:bodyPr/>
        <a:lstStyle/>
        <a:p>
          <a:endParaRPr lang="en-US"/>
        </a:p>
      </dgm:t>
    </dgm:pt>
    <dgm:pt modelId="{D212A782-E6FB-4A6C-9F87-07ABB90E022F}">
      <dgm:prSet/>
      <dgm:spPr/>
      <dgm:t>
        <a:bodyPr/>
        <a:lstStyle/>
        <a:p>
          <a:r>
            <a:rPr lang="de-DE"/>
            <a:t>SageMaker offers many solutions to many problems, choosing the right way may need additional expert knowledge currently not available in the organization</a:t>
          </a:r>
          <a:endParaRPr lang="en-US"/>
        </a:p>
      </dgm:t>
    </dgm:pt>
    <dgm:pt modelId="{A7BEF445-6558-4264-A511-755F54AED89F}" type="parTrans" cxnId="{5EE65125-ACFA-4648-A357-D6E331C66A0F}">
      <dgm:prSet/>
      <dgm:spPr/>
      <dgm:t>
        <a:bodyPr/>
        <a:lstStyle/>
        <a:p>
          <a:endParaRPr lang="en-US"/>
        </a:p>
      </dgm:t>
    </dgm:pt>
    <dgm:pt modelId="{0FC32703-0E6A-4FBA-8F9C-E6A06D787A65}" type="sibTrans" cxnId="{5EE65125-ACFA-4648-A357-D6E331C66A0F}">
      <dgm:prSet/>
      <dgm:spPr/>
      <dgm:t>
        <a:bodyPr/>
        <a:lstStyle/>
        <a:p>
          <a:endParaRPr lang="en-US"/>
        </a:p>
      </dgm:t>
    </dgm:pt>
    <dgm:pt modelId="{E75C0074-245B-4F0F-9AD8-BA1F4AFD35FB}" type="pres">
      <dgm:prSet presAssocID="{F798A172-0130-4262-98E8-045DC0AD7996}" presName="linear" presStyleCnt="0">
        <dgm:presLayoutVars>
          <dgm:animLvl val="lvl"/>
          <dgm:resizeHandles val="exact"/>
        </dgm:presLayoutVars>
      </dgm:prSet>
      <dgm:spPr/>
    </dgm:pt>
    <dgm:pt modelId="{2EF4C8D0-88DF-4AE7-93D8-FE455E5141DC}" type="pres">
      <dgm:prSet presAssocID="{95C4F552-B834-4AC7-8152-F43D136E9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3B4721-093F-4CED-9E1C-6D207623B787}" type="pres">
      <dgm:prSet presAssocID="{95C4F552-B834-4AC7-8152-F43D136E9C93}" presName="childText" presStyleLbl="revTx" presStyleIdx="0" presStyleCnt="2">
        <dgm:presLayoutVars>
          <dgm:bulletEnabled val="1"/>
        </dgm:presLayoutVars>
      </dgm:prSet>
      <dgm:spPr/>
    </dgm:pt>
    <dgm:pt modelId="{68D62DFC-3FD1-4600-A841-564A5992EB2C}" type="pres">
      <dgm:prSet presAssocID="{E467F243-8E6C-4A6C-A15D-BDB621BBA2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D66E4-3E26-4448-BDED-ED325A3B9527}" type="pres">
      <dgm:prSet presAssocID="{E467F243-8E6C-4A6C-A15D-BDB621BBA285}" presName="childText" presStyleLbl="revTx" presStyleIdx="1" presStyleCnt="2">
        <dgm:presLayoutVars>
          <dgm:bulletEnabled val="1"/>
        </dgm:presLayoutVars>
      </dgm:prSet>
      <dgm:spPr/>
    </dgm:pt>
    <dgm:pt modelId="{F8218916-63F1-4199-A26F-310E5C449D02}" type="pres">
      <dgm:prSet presAssocID="{D212A782-E6FB-4A6C-9F87-07ABB90E02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075604-3C05-44FE-916B-961845C24D02}" type="presOf" srcId="{BDDBCDB6-F7F7-4216-94B1-3B914F7385A9}" destId="{013B4721-093F-4CED-9E1C-6D207623B787}" srcOrd="0" destOrd="0" presId="urn:microsoft.com/office/officeart/2005/8/layout/vList2"/>
    <dgm:cxn modelId="{A0568A07-37F6-4766-A17B-0BC93EC1B598}" type="presOf" srcId="{7B360E24-EB99-41F1-9391-30B35EF32834}" destId="{28DD66E4-3E26-4448-BDED-ED325A3B9527}" srcOrd="0" destOrd="0" presId="urn:microsoft.com/office/officeart/2005/8/layout/vList2"/>
    <dgm:cxn modelId="{45D59D08-C27C-4D71-ABB0-E977579C7432}" srcId="{F798A172-0130-4262-98E8-045DC0AD7996}" destId="{95C4F552-B834-4AC7-8152-F43D136E9C93}" srcOrd="0" destOrd="0" parTransId="{683E135D-3CFC-4C06-8E75-1B20AADE3494}" sibTransId="{8D638B00-AE2B-474C-A267-A49E5337A5AC}"/>
    <dgm:cxn modelId="{5EE65125-ACFA-4648-A357-D6E331C66A0F}" srcId="{F798A172-0130-4262-98E8-045DC0AD7996}" destId="{D212A782-E6FB-4A6C-9F87-07ABB90E022F}" srcOrd="2" destOrd="0" parTransId="{A7BEF445-6558-4264-A511-755F54AED89F}" sibTransId="{0FC32703-0E6A-4FBA-8F9C-E6A06D787A65}"/>
    <dgm:cxn modelId="{65FF8F25-D435-4831-B8BB-6C27DF9D41FA}" type="presOf" srcId="{F798A172-0130-4262-98E8-045DC0AD7996}" destId="{E75C0074-245B-4F0F-9AD8-BA1F4AFD35FB}" srcOrd="0" destOrd="0" presId="urn:microsoft.com/office/officeart/2005/8/layout/vList2"/>
    <dgm:cxn modelId="{C54FB32D-6B55-4280-AF38-FC697EB3C77F}" srcId="{E467F243-8E6C-4A6C-A15D-BDB621BBA285}" destId="{6C8DB5AC-83FF-4FC9-9926-A8474A5C9DF0}" srcOrd="1" destOrd="0" parTransId="{D983B75E-8619-4D49-A023-363770BE676F}" sibTransId="{1B103928-B19E-4927-BC61-270C82D913A5}"/>
    <dgm:cxn modelId="{F69E8836-DBA3-4F3E-90E7-3695ED3FB9AC}" type="presOf" srcId="{E467F243-8E6C-4A6C-A15D-BDB621BBA285}" destId="{68D62DFC-3FD1-4600-A841-564A5992EB2C}" srcOrd="0" destOrd="0" presId="urn:microsoft.com/office/officeart/2005/8/layout/vList2"/>
    <dgm:cxn modelId="{84921939-17EE-4920-87C4-B7C12BA70197}" srcId="{7B360E24-EB99-41F1-9391-30B35EF32834}" destId="{0331A85D-E170-456F-BAFE-16BF8F45A065}" srcOrd="0" destOrd="0" parTransId="{F2647336-67CC-4714-B6EA-B7D1538319D9}" sibTransId="{BF816D3E-9846-4A2C-BB5D-912606C04C1D}"/>
    <dgm:cxn modelId="{282ED63E-7459-4B7D-B231-06855D6A34B1}" type="presOf" srcId="{D048D21A-D71D-476D-95E6-785E8813A5F7}" destId="{28DD66E4-3E26-4448-BDED-ED325A3B9527}" srcOrd="0" destOrd="3" presId="urn:microsoft.com/office/officeart/2005/8/layout/vList2"/>
    <dgm:cxn modelId="{B3BFF240-93C2-48AB-9C45-A6F6CD4E051B}" type="presOf" srcId="{95C4F552-B834-4AC7-8152-F43D136E9C93}" destId="{2EF4C8D0-88DF-4AE7-93D8-FE455E5141DC}" srcOrd="0" destOrd="0" presId="urn:microsoft.com/office/officeart/2005/8/layout/vList2"/>
    <dgm:cxn modelId="{E7C20546-F795-4FF5-BCA6-138B7F8F8F44}" srcId="{F798A172-0130-4262-98E8-045DC0AD7996}" destId="{E467F243-8E6C-4A6C-A15D-BDB621BBA285}" srcOrd="1" destOrd="0" parTransId="{3EE2A113-EE99-4E78-B519-1ADDA6F71B44}" sibTransId="{1A46BDE1-9A81-467D-88FA-F1EDB213DA58}"/>
    <dgm:cxn modelId="{EEE5A857-4288-4FEF-A7E8-0D25D527FC2C}" type="presOf" srcId="{5E36E9B6-2B59-49D1-B8B2-8B5E1954BEC0}" destId="{013B4721-093F-4CED-9E1C-6D207623B787}" srcOrd="0" destOrd="1" presId="urn:microsoft.com/office/officeart/2005/8/layout/vList2"/>
    <dgm:cxn modelId="{D6451959-A919-4AF7-9707-989B89DBAEFF}" srcId="{7B360E24-EB99-41F1-9391-30B35EF32834}" destId="{CD306E52-5E16-4351-94F8-56A512526F42}" srcOrd="1" destOrd="0" parTransId="{E7606CF2-232D-4298-8417-0EBAD6170377}" sibTransId="{45FE4080-2F9F-48E9-BF23-9B0EAFB2FAF1}"/>
    <dgm:cxn modelId="{CA2D7A60-BE7E-4185-93BC-75468B05D095}" type="presOf" srcId="{CD306E52-5E16-4351-94F8-56A512526F42}" destId="{28DD66E4-3E26-4448-BDED-ED325A3B9527}" srcOrd="0" destOrd="2" presId="urn:microsoft.com/office/officeart/2005/8/layout/vList2"/>
    <dgm:cxn modelId="{EF1C0E8A-803F-40B1-ACB3-9D201B0F1635}" srcId="{7B360E24-EB99-41F1-9391-30B35EF32834}" destId="{D048D21A-D71D-476D-95E6-785E8813A5F7}" srcOrd="2" destOrd="0" parTransId="{04FC4EE2-619B-4829-9530-26422CC60E8B}" sibTransId="{31BDCE44-0BA1-4040-883C-4E23A04C2F75}"/>
    <dgm:cxn modelId="{BB835D9D-3B07-4D51-9418-51F6F5F8CA24}" srcId="{95C4F552-B834-4AC7-8152-F43D136E9C93}" destId="{0980ADB7-AC2E-47AE-B13F-8213B233BF44}" srcOrd="2" destOrd="0" parTransId="{8CA28C3C-3644-4844-9E52-BE92F6EF70CF}" sibTransId="{81E2029A-0375-4CBF-BD0B-65BFB8E7F3ED}"/>
    <dgm:cxn modelId="{2AE7009E-656E-4CEC-96E1-8D3E2DBDF6CF}" type="presOf" srcId="{6C8DB5AC-83FF-4FC9-9926-A8474A5C9DF0}" destId="{28DD66E4-3E26-4448-BDED-ED325A3B9527}" srcOrd="0" destOrd="4" presId="urn:microsoft.com/office/officeart/2005/8/layout/vList2"/>
    <dgm:cxn modelId="{C55579A4-4AE7-414F-BAF1-4596EA3E56BD}" type="presOf" srcId="{0980ADB7-AC2E-47AE-B13F-8213B233BF44}" destId="{013B4721-093F-4CED-9E1C-6D207623B787}" srcOrd="0" destOrd="2" presId="urn:microsoft.com/office/officeart/2005/8/layout/vList2"/>
    <dgm:cxn modelId="{882FDDB1-E8DE-4FE3-86B2-9919794AECDA}" srcId="{95C4F552-B834-4AC7-8152-F43D136E9C93}" destId="{BDDBCDB6-F7F7-4216-94B1-3B914F7385A9}" srcOrd="0" destOrd="0" parTransId="{B9DA201A-54CD-4578-A986-CC6DFE473D75}" sibTransId="{2CB658D7-B835-465B-8579-F244CEAA7471}"/>
    <dgm:cxn modelId="{CB7286BB-1FB6-4376-89F3-9211403292A4}" srcId="{E467F243-8E6C-4A6C-A15D-BDB621BBA285}" destId="{7B360E24-EB99-41F1-9391-30B35EF32834}" srcOrd="0" destOrd="0" parTransId="{5AC3A5E6-DC85-44F1-960B-29874BBBF090}" sibTransId="{8934BF33-A19D-4C40-B97E-CC08910CE920}"/>
    <dgm:cxn modelId="{C44358C9-4C5D-453F-B7EA-21C9B8CEF1F8}" type="presOf" srcId="{D212A782-E6FB-4A6C-9F87-07ABB90E022F}" destId="{F8218916-63F1-4199-A26F-310E5C449D02}" srcOrd="0" destOrd="0" presId="urn:microsoft.com/office/officeart/2005/8/layout/vList2"/>
    <dgm:cxn modelId="{3BE03ED4-2312-4F78-AE0A-E6F36D1272C2}" srcId="{95C4F552-B834-4AC7-8152-F43D136E9C93}" destId="{5E36E9B6-2B59-49D1-B8B2-8B5E1954BEC0}" srcOrd="1" destOrd="0" parTransId="{D5CB2969-DCC2-40DF-B671-F4C0DA80E382}" sibTransId="{2D269AFB-0ABB-484A-88F0-4FA1D1AD58AB}"/>
    <dgm:cxn modelId="{B21793F8-50D0-46AA-8DB1-65D2BCD2C402}" type="presOf" srcId="{0331A85D-E170-456F-BAFE-16BF8F45A065}" destId="{28DD66E4-3E26-4448-BDED-ED325A3B9527}" srcOrd="0" destOrd="1" presId="urn:microsoft.com/office/officeart/2005/8/layout/vList2"/>
    <dgm:cxn modelId="{F1CD2BA2-E088-40AE-B34A-3DA5CA48E4A4}" type="presParOf" srcId="{E75C0074-245B-4F0F-9AD8-BA1F4AFD35FB}" destId="{2EF4C8D0-88DF-4AE7-93D8-FE455E5141DC}" srcOrd="0" destOrd="0" presId="urn:microsoft.com/office/officeart/2005/8/layout/vList2"/>
    <dgm:cxn modelId="{5E524C87-0546-4229-A8D4-F383545D7201}" type="presParOf" srcId="{E75C0074-245B-4F0F-9AD8-BA1F4AFD35FB}" destId="{013B4721-093F-4CED-9E1C-6D207623B787}" srcOrd="1" destOrd="0" presId="urn:microsoft.com/office/officeart/2005/8/layout/vList2"/>
    <dgm:cxn modelId="{39789147-BFC6-4830-A8E5-144F1EB2348B}" type="presParOf" srcId="{E75C0074-245B-4F0F-9AD8-BA1F4AFD35FB}" destId="{68D62DFC-3FD1-4600-A841-564A5992EB2C}" srcOrd="2" destOrd="0" presId="urn:microsoft.com/office/officeart/2005/8/layout/vList2"/>
    <dgm:cxn modelId="{A2523563-D890-483C-87CB-031E061F4971}" type="presParOf" srcId="{E75C0074-245B-4F0F-9AD8-BA1F4AFD35FB}" destId="{28DD66E4-3E26-4448-BDED-ED325A3B9527}" srcOrd="3" destOrd="0" presId="urn:microsoft.com/office/officeart/2005/8/layout/vList2"/>
    <dgm:cxn modelId="{FF6C23A6-3DA7-4AD3-A159-3932E9ABF61B}" type="presParOf" srcId="{E75C0074-245B-4F0F-9AD8-BA1F4AFD35FB}" destId="{F8218916-63F1-4199-A26F-310E5C449D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DB949-19E4-4992-B8FB-1B336D41ECAF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D048BAF-C187-4D23-9209-CC48427733C6}">
      <dgm:prSet/>
      <dgm:spPr/>
      <dgm:t>
        <a:bodyPr/>
        <a:lstStyle/>
        <a:p>
          <a:r>
            <a:rPr lang="de-DE"/>
            <a:t>Business driven tools</a:t>
          </a:r>
          <a:endParaRPr lang="en-US"/>
        </a:p>
      </dgm:t>
    </dgm:pt>
    <dgm:pt modelId="{CB9263CA-FA31-4DAA-9477-9886275064E5}" type="parTrans" cxnId="{3BEFB97C-7DFC-4845-9054-7D99572DF6C4}">
      <dgm:prSet/>
      <dgm:spPr/>
      <dgm:t>
        <a:bodyPr/>
        <a:lstStyle/>
        <a:p>
          <a:endParaRPr lang="en-US"/>
        </a:p>
      </dgm:t>
    </dgm:pt>
    <dgm:pt modelId="{5BA26B61-BD07-4992-9AE8-9AF9D61D991A}" type="sibTrans" cxnId="{3BEFB97C-7DFC-4845-9054-7D99572DF6C4}">
      <dgm:prSet/>
      <dgm:spPr/>
      <dgm:t>
        <a:bodyPr/>
        <a:lstStyle/>
        <a:p>
          <a:endParaRPr lang="en-US"/>
        </a:p>
      </dgm:t>
    </dgm:pt>
    <dgm:pt modelId="{77BE24A9-EC98-4196-BEB1-F91A542708EF}">
      <dgm:prSet/>
      <dgm:spPr/>
      <dgm:t>
        <a:bodyPr/>
        <a:lstStyle/>
        <a:p>
          <a:r>
            <a:rPr lang="de-DE"/>
            <a:t>Alteryx, Dataiku, KNIME</a:t>
          </a:r>
          <a:endParaRPr lang="en-US"/>
        </a:p>
      </dgm:t>
    </dgm:pt>
    <dgm:pt modelId="{227CFE8F-3F32-4CCD-B297-89C214EDB6F9}" type="parTrans" cxnId="{1BDCD6B8-DB9B-4CFF-9EEE-0ED826C1D0C0}">
      <dgm:prSet/>
      <dgm:spPr/>
      <dgm:t>
        <a:bodyPr/>
        <a:lstStyle/>
        <a:p>
          <a:endParaRPr lang="en-US"/>
        </a:p>
      </dgm:t>
    </dgm:pt>
    <dgm:pt modelId="{647C1D6D-8F32-4725-9D98-F54378982CED}" type="sibTrans" cxnId="{1BDCD6B8-DB9B-4CFF-9EEE-0ED826C1D0C0}">
      <dgm:prSet/>
      <dgm:spPr/>
      <dgm:t>
        <a:bodyPr/>
        <a:lstStyle/>
        <a:p>
          <a:endParaRPr lang="en-US"/>
        </a:p>
      </dgm:t>
    </dgm:pt>
    <dgm:pt modelId="{BF474B9C-00FB-483B-BCF7-116467542A3C}">
      <dgm:prSet/>
      <dgm:spPr/>
      <dgm:t>
        <a:bodyPr/>
        <a:lstStyle/>
        <a:p>
          <a:r>
            <a:rPr lang="de-DE"/>
            <a:t>Data Science driven tools</a:t>
          </a:r>
          <a:endParaRPr lang="en-US"/>
        </a:p>
      </dgm:t>
    </dgm:pt>
    <dgm:pt modelId="{D93E66D7-53AB-45D7-9DEB-4DC8B94DEBC7}" type="parTrans" cxnId="{3F8BEE45-1F1D-475F-B081-F835ADEBEEB9}">
      <dgm:prSet/>
      <dgm:spPr/>
      <dgm:t>
        <a:bodyPr/>
        <a:lstStyle/>
        <a:p>
          <a:endParaRPr lang="en-US"/>
        </a:p>
      </dgm:t>
    </dgm:pt>
    <dgm:pt modelId="{9FEB8D49-FA38-4510-A29F-B8401CE8127A}" type="sibTrans" cxnId="{3F8BEE45-1F1D-475F-B081-F835ADEBEEB9}">
      <dgm:prSet/>
      <dgm:spPr/>
      <dgm:t>
        <a:bodyPr/>
        <a:lstStyle/>
        <a:p>
          <a:endParaRPr lang="en-US"/>
        </a:p>
      </dgm:t>
    </dgm:pt>
    <dgm:pt modelId="{F408A5CD-00E4-4B30-A703-103D49360192}">
      <dgm:prSet/>
      <dgm:spPr/>
      <dgm:t>
        <a:bodyPr/>
        <a:lstStyle/>
        <a:p>
          <a:r>
            <a:rPr lang="de-DE"/>
            <a:t>Data Science Factory</a:t>
          </a:r>
          <a:endParaRPr lang="en-US"/>
        </a:p>
      </dgm:t>
    </dgm:pt>
    <dgm:pt modelId="{55439349-B4D0-4C08-8E2E-9D28B8D50BDD}" type="parTrans" cxnId="{3EC11AF4-F285-44B9-9184-3C76AF571EB6}">
      <dgm:prSet/>
      <dgm:spPr/>
      <dgm:t>
        <a:bodyPr/>
        <a:lstStyle/>
        <a:p>
          <a:endParaRPr lang="en-US"/>
        </a:p>
      </dgm:t>
    </dgm:pt>
    <dgm:pt modelId="{62B68139-D201-488C-A9A3-131CE21BA42E}" type="sibTrans" cxnId="{3EC11AF4-F285-44B9-9184-3C76AF571EB6}">
      <dgm:prSet/>
      <dgm:spPr/>
      <dgm:t>
        <a:bodyPr/>
        <a:lstStyle/>
        <a:p>
          <a:endParaRPr lang="en-US"/>
        </a:p>
      </dgm:t>
    </dgm:pt>
    <dgm:pt modelId="{AFC25522-7089-4427-B827-583E398171BF}">
      <dgm:prSet/>
      <dgm:spPr/>
      <dgm:t>
        <a:bodyPr/>
        <a:lstStyle/>
        <a:p>
          <a:r>
            <a:rPr lang="de-DE"/>
            <a:t>IT driven tools</a:t>
          </a:r>
          <a:endParaRPr lang="en-US"/>
        </a:p>
      </dgm:t>
    </dgm:pt>
    <dgm:pt modelId="{0965454D-8DDF-481B-B343-6B92F5676EBF}" type="parTrans" cxnId="{EC01E739-EAF1-458C-A08F-6497008460F4}">
      <dgm:prSet/>
      <dgm:spPr/>
      <dgm:t>
        <a:bodyPr/>
        <a:lstStyle/>
        <a:p>
          <a:endParaRPr lang="en-US"/>
        </a:p>
      </dgm:t>
    </dgm:pt>
    <dgm:pt modelId="{C50C7E21-5DD6-47C9-B41D-B3E49A6CA702}" type="sibTrans" cxnId="{EC01E739-EAF1-458C-A08F-6497008460F4}">
      <dgm:prSet/>
      <dgm:spPr/>
      <dgm:t>
        <a:bodyPr/>
        <a:lstStyle/>
        <a:p>
          <a:endParaRPr lang="en-US"/>
        </a:p>
      </dgm:t>
    </dgm:pt>
    <dgm:pt modelId="{F88B897C-44FC-4985-9BB6-C117B09E8893}">
      <dgm:prSet/>
      <dgm:spPr/>
      <dgm:t>
        <a:bodyPr/>
        <a:lstStyle/>
        <a:p>
          <a:r>
            <a:rPr lang="de-DE"/>
            <a:t>AWS, Google, Azure</a:t>
          </a:r>
          <a:endParaRPr lang="en-US"/>
        </a:p>
      </dgm:t>
    </dgm:pt>
    <dgm:pt modelId="{184B36B8-BD68-49AC-BC9C-B204E489A1E3}" type="parTrans" cxnId="{98772A28-8FD1-425C-8D1C-EFE31023C6F6}">
      <dgm:prSet/>
      <dgm:spPr/>
      <dgm:t>
        <a:bodyPr/>
        <a:lstStyle/>
        <a:p>
          <a:endParaRPr lang="en-US"/>
        </a:p>
      </dgm:t>
    </dgm:pt>
    <dgm:pt modelId="{97343860-F0D9-4EA8-9DB4-AF14F513B293}" type="sibTrans" cxnId="{98772A28-8FD1-425C-8D1C-EFE31023C6F6}">
      <dgm:prSet/>
      <dgm:spPr/>
      <dgm:t>
        <a:bodyPr/>
        <a:lstStyle/>
        <a:p>
          <a:endParaRPr lang="en-US"/>
        </a:p>
      </dgm:t>
    </dgm:pt>
    <dgm:pt modelId="{EAC1FAD9-F888-45FD-999D-D2BE9CE22063}" type="pres">
      <dgm:prSet presAssocID="{92BDB949-19E4-4992-B8FB-1B336D41ECAF}" presName="Name0" presStyleCnt="0">
        <dgm:presLayoutVars>
          <dgm:dir/>
          <dgm:resizeHandles val="exact"/>
        </dgm:presLayoutVars>
      </dgm:prSet>
      <dgm:spPr/>
    </dgm:pt>
    <dgm:pt modelId="{5AAD6019-0F6A-47C5-BE5B-7A3225FA653C}" type="pres">
      <dgm:prSet presAssocID="{92BDB949-19E4-4992-B8FB-1B336D41ECAF}" presName="fgShape" presStyleLbl="fgShp" presStyleIdx="0" presStyleCnt="1"/>
      <dgm:spPr/>
    </dgm:pt>
    <dgm:pt modelId="{1E368771-BD97-47CE-A4EF-C7164A961AB7}" type="pres">
      <dgm:prSet presAssocID="{92BDB949-19E4-4992-B8FB-1B336D41ECAF}" presName="linComp" presStyleCnt="0"/>
      <dgm:spPr/>
    </dgm:pt>
    <dgm:pt modelId="{5840276A-656F-4B39-9E42-9C6BE2AACDB6}" type="pres">
      <dgm:prSet presAssocID="{9D048BAF-C187-4D23-9209-CC48427733C6}" presName="compNode" presStyleCnt="0"/>
      <dgm:spPr/>
    </dgm:pt>
    <dgm:pt modelId="{49E1FA73-49D0-4926-8274-C18676B986F2}" type="pres">
      <dgm:prSet presAssocID="{9D048BAF-C187-4D23-9209-CC48427733C6}" presName="bkgdShape" presStyleLbl="node1" presStyleIdx="0" presStyleCnt="3"/>
      <dgm:spPr/>
    </dgm:pt>
    <dgm:pt modelId="{76B42802-3793-4728-BFC2-C887B3C344C9}" type="pres">
      <dgm:prSet presAssocID="{9D048BAF-C187-4D23-9209-CC48427733C6}" presName="nodeTx" presStyleLbl="node1" presStyleIdx="0" presStyleCnt="3">
        <dgm:presLayoutVars>
          <dgm:bulletEnabled val="1"/>
        </dgm:presLayoutVars>
      </dgm:prSet>
      <dgm:spPr/>
    </dgm:pt>
    <dgm:pt modelId="{D9992105-87A7-4857-B09D-891B5220CBB2}" type="pres">
      <dgm:prSet presAssocID="{9D048BAF-C187-4D23-9209-CC48427733C6}" presName="invisiNode" presStyleLbl="node1" presStyleIdx="0" presStyleCnt="3"/>
      <dgm:spPr/>
    </dgm:pt>
    <dgm:pt modelId="{EF7AD468-236B-43BD-BF67-5FFA1D44D6D8}" type="pres">
      <dgm:prSet presAssocID="{9D048BAF-C187-4D23-9209-CC48427733C6}" presName="imagNode" presStyleLbl="fgImgPlac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kendiagramm RNL"/>
        </a:ext>
      </dgm:extLst>
    </dgm:pt>
    <dgm:pt modelId="{4730E16F-AD4F-47FE-A1E0-19D137AC2B82}" type="pres">
      <dgm:prSet presAssocID="{5BA26B61-BD07-4992-9AE8-9AF9D61D991A}" presName="sibTrans" presStyleLbl="sibTrans2D1" presStyleIdx="0" presStyleCnt="0"/>
      <dgm:spPr/>
    </dgm:pt>
    <dgm:pt modelId="{D4FAE111-4591-4288-BE62-D47DE0C68C6E}" type="pres">
      <dgm:prSet presAssocID="{BF474B9C-00FB-483B-BCF7-116467542A3C}" presName="compNode" presStyleCnt="0"/>
      <dgm:spPr/>
    </dgm:pt>
    <dgm:pt modelId="{B0CBB3D4-A0A0-48F9-92AE-305EFA6AAFCF}" type="pres">
      <dgm:prSet presAssocID="{BF474B9C-00FB-483B-BCF7-116467542A3C}" presName="bkgdShape" presStyleLbl="node1" presStyleIdx="1" presStyleCnt="3"/>
      <dgm:spPr/>
    </dgm:pt>
    <dgm:pt modelId="{607CFBA0-0B90-41AD-AB65-33A5B26E4F31}" type="pres">
      <dgm:prSet presAssocID="{BF474B9C-00FB-483B-BCF7-116467542A3C}" presName="nodeTx" presStyleLbl="node1" presStyleIdx="1" presStyleCnt="3">
        <dgm:presLayoutVars>
          <dgm:bulletEnabled val="1"/>
        </dgm:presLayoutVars>
      </dgm:prSet>
      <dgm:spPr/>
    </dgm:pt>
    <dgm:pt modelId="{39991E0D-AF4D-465D-A04A-558753D791EE}" type="pres">
      <dgm:prSet presAssocID="{BF474B9C-00FB-483B-BCF7-116467542A3C}" presName="invisiNode" presStyleLbl="node1" presStyleIdx="1" presStyleCnt="3"/>
      <dgm:spPr/>
    </dgm:pt>
    <dgm:pt modelId="{A5762670-B59F-4C28-95EC-D7BB6024DE2C}" type="pres">
      <dgm:prSet presAssocID="{BF474B9C-00FB-483B-BCF7-116467542A3C}" presName="imagNode" presStyleLbl="fgImgPlace1" presStyleIdx="1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182291E-8039-4F8A-8606-E01D2E2D2F08}" type="pres">
      <dgm:prSet presAssocID="{9FEB8D49-FA38-4510-A29F-B8401CE8127A}" presName="sibTrans" presStyleLbl="sibTrans2D1" presStyleIdx="0" presStyleCnt="0"/>
      <dgm:spPr/>
    </dgm:pt>
    <dgm:pt modelId="{5680D9BD-7A19-4293-8EBC-279E9640AFE1}" type="pres">
      <dgm:prSet presAssocID="{AFC25522-7089-4427-B827-583E398171BF}" presName="compNode" presStyleCnt="0"/>
      <dgm:spPr/>
    </dgm:pt>
    <dgm:pt modelId="{F352FCC4-012E-44D6-A694-F82F8857F680}" type="pres">
      <dgm:prSet presAssocID="{AFC25522-7089-4427-B827-583E398171BF}" presName="bkgdShape" presStyleLbl="node1" presStyleIdx="2" presStyleCnt="3"/>
      <dgm:spPr/>
    </dgm:pt>
    <dgm:pt modelId="{E0F08146-7810-47D5-A08F-0251B729D963}" type="pres">
      <dgm:prSet presAssocID="{AFC25522-7089-4427-B827-583E398171BF}" presName="nodeTx" presStyleLbl="node1" presStyleIdx="2" presStyleCnt="3">
        <dgm:presLayoutVars>
          <dgm:bulletEnabled val="1"/>
        </dgm:presLayoutVars>
      </dgm:prSet>
      <dgm:spPr/>
    </dgm:pt>
    <dgm:pt modelId="{FB1DFC48-7FE6-4B6B-8019-EC6CC425AECE}" type="pres">
      <dgm:prSet presAssocID="{AFC25522-7089-4427-B827-583E398171BF}" presName="invisiNode" presStyleLbl="node1" presStyleIdx="2" presStyleCnt="3"/>
      <dgm:spPr/>
    </dgm:pt>
    <dgm:pt modelId="{16E2FDBB-0F6E-4CCD-B951-C87E7AE875F3}" type="pres">
      <dgm:prSet presAssocID="{AFC25522-7089-4427-B827-583E398171BF}" presName="imagNode" presStyleLbl="fgImgPlace1" presStyleIdx="2" presStyleCnt="3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</dgm:ptLst>
  <dgm:cxnLst>
    <dgm:cxn modelId="{E5D76A06-9CDB-4AE2-AEE2-9285E4B48985}" type="presOf" srcId="{9FEB8D49-FA38-4510-A29F-B8401CE8127A}" destId="{9182291E-8039-4F8A-8606-E01D2E2D2F08}" srcOrd="0" destOrd="0" presId="urn:microsoft.com/office/officeart/2005/8/layout/hList7"/>
    <dgm:cxn modelId="{98772A28-8FD1-425C-8D1C-EFE31023C6F6}" srcId="{AFC25522-7089-4427-B827-583E398171BF}" destId="{F88B897C-44FC-4985-9BB6-C117B09E8893}" srcOrd="0" destOrd="0" parTransId="{184B36B8-BD68-49AC-BC9C-B204E489A1E3}" sibTransId="{97343860-F0D9-4EA8-9DB4-AF14F513B293}"/>
    <dgm:cxn modelId="{D3BBB734-5969-4978-8E5F-3175780D043A}" type="presOf" srcId="{77BE24A9-EC98-4196-BEB1-F91A542708EF}" destId="{49E1FA73-49D0-4926-8274-C18676B986F2}" srcOrd="0" destOrd="1" presId="urn:microsoft.com/office/officeart/2005/8/layout/hList7"/>
    <dgm:cxn modelId="{EC01E739-EAF1-458C-A08F-6497008460F4}" srcId="{92BDB949-19E4-4992-B8FB-1B336D41ECAF}" destId="{AFC25522-7089-4427-B827-583E398171BF}" srcOrd="2" destOrd="0" parTransId="{0965454D-8DDF-481B-B343-6B92F5676EBF}" sibTransId="{C50C7E21-5DD6-47C9-B41D-B3E49A6CA702}"/>
    <dgm:cxn modelId="{7C091643-A351-49E5-AE4F-4607325805FF}" type="presOf" srcId="{F88B897C-44FC-4985-9BB6-C117B09E8893}" destId="{F352FCC4-012E-44D6-A694-F82F8857F680}" srcOrd="0" destOrd="1" presId="urn:microsoft.com/office/officeart/2005/8/layout/hList7"/>
    <dgm:cxn modelId="{3F8BEE45-1F1D-475F-B081-F835ADEBEEB9}" srcId="{92BDB949-19E4-4992-B8FB-1B336D41ECAF}" destId="{BF474B9C-00FB-483B-BCF7-116467542A3C}" srcOrd="1" destOrd="0" parTransId="{D93E66D7-53AB-45D7-9DEB-4DC8B94DEBC7}" sibTransId="{9FEB8D49-FA38-4510-A29F-B8401CE8127A}"/>
    <dgm:cxn modelId="{64C76F50-07A2-42C5-8C1F-0527A0D4A561}" type="presOf" srcId="{F408A5CD-00E4-4B30-A703-103D49360192}" destId="{B0CBB3D4-A0A0-48F9-92AE-305EFA6AAFCF}" srcOrd="0" destOrd="1" presId="urn:microsoft.com/office/officeart/2005/8/layout/hList7"/>
    <dgm:cxn modelId="{D6A04759-7CBE-4A2D-8040-491CDF87E7AB}" type="presOf" srcId="{9D048BAF-C187-4D23-9209-CC48427733C6}" destId="{49E1FA73-49D0-4926-8274-C18676B986F2}" srcOrd="0" destOrd="0" presId="urn:microsoft.com/office/officeart/2005/8/layout/hList7"/>
    <dgm:cxn modelId="{74FE4E66-6F24-4BA8-B7D5-DCBBEA7FB230}" type="presOf" srcId="{F408A5CD-00E4-4B30-A703-103D49360192}" destId="{607CFBA0-0B90-41AD-AB65-33A5B26E4F31}" srcOrd="1" destOrd="1" presId="urn:microsoft.com/office/officeart/2005/8/layout/hList7"/>
    <dgm:cxn modelId="{2F8AFA71-8ECF-43F8-A594-E4D92E392EA9}" type="presOf" srcId="{F88B897C-44FC-4985-9BB6-C117B09E8893}" destId="{E0F08146-7810-47D5-A08F-0251B729D963}" srcOrd="1" destOrd="1" presId="urn:microsoft.com/office/officeart/2005/8/layout/hList7"/>
    <dgm:cxn modelId="{8A664377-8064-4301-B597-C92DA650580B}" type="presOf" srcId="{92BDB949-19E4-4992-B8FB-1B336D41ECAF}" destId="{EAC1FAD9-F888-45FD-999D-D2BE9CE22063}" srcOrd="0" destOrd="0" presId="urn:microsoft.com/office/officeart/2005/8/layout/hList7"/>
    <dgm:cxn modelId="{3BEFB97C-7DFC-4845-9054-7D99572DF6C4}" srcId="{92BDB949-19E4-4992-B8FB-1B336D41ECAF}" destId="{9D048BAF-C187-4D23-9209-CC48427733C6}" srcOrd="0" destOrd="0" parTransId="{CB9263CA-FA31-4DAA-9477-9886275064E5}" sibTransId="{5BA26B61-BD07-4992-9AE8-9AF9D61D991A}"/>
    <dgm:cxn modelId="{A921D78C-DEDD-4457-85EA-86C13008C672}" type="presOf" srcId="{BF474B9C-00FB-483B-BCF7-116467542A3C}" destId="{607CFBA0-0B90-41AD-AB65-33A5B26E4F31}" srcOrd="1" destOrd="0" presId="urn:microsoft.com/office/officeart/2005/8/layout/hList7"/>
    <dgm:cxn modelId="{E90DFA9A-BD6B-47BE-90C6-968F2416B924}" type="presOf" srcId="{AFC25522-7089-4427-B827-583E398171BF}" destId="{F352FCC4-012E-44D6-A694-F82F8857F680}" srcOrd="0" destOrd="0" presId="urn:microsoft.com/office/officeart/2005/8/layout/hList7"/>
    <dgm:cxn modelId="{254580A4-E3D1-4E76-8270-DC4B6EB91696}" type="presOf" srcId="{BF474B9C-00FB-483B-BCF7-116467542A3C}" destId="{B0CBB3D4-A0A0-48F9-92AE-305EFA6AAFCF}" srcOrd="0" destOrd="0" presId="urn:microsoft.com/office/officeart/2005/8/layout/hList7"/>
    <dgm:cxn modelId="{1BDCD6B8-DB9B-4CFF-9EEE-0ED826C1D0C0}" srcId="{9D048BAF-C187-4D23-9209-CC48427733C6}" destId="{77BE24A9-EC98-4196-BEB1-F91A542708EF}" srcOrd="0" destOrd="0" parTransId="{227CFE8F-3F32-4CCD-B297-89C214EDB6F9}" sibTransId="{647C1D6D-8F32-4725-9D98-F54378982CED}"/>
    <dgm:cxn modelId="{659974BA-2213-4365-9DBD-BB9887514338}" type="presOf" srcId="{AFC25522-7089-4427-B827-583E398171BF}" destId="{E0F08146-7810-47D5-A08F-0251B729D963}" srcOrd="1" destOrd="0" presId="urn:microsoft.com/office/officeart/2005/8/layout/hList7"/>
    <dgm:cxn modelId="{D95786CF-91E5-4755-819A-4EC546CDBBF1}" type="presOf" srcId="{5BA26B61-BD07-4992-9AE8-9AF9D61D991A}" destId="{4730E16F-AD4F-47FE-A1E0-19D137AC2B82}" srcOrd="0" destOrd="0" presId="urn:microsoft.com/office/officeart/2005/8/layout/hList7"/>
    <dgm:cxn modelId="{29F6F7F0-2995-45FC-B50F-5C3C66AC2DCC}" type="presOf" srcId="{9D048BAF-C187-4D23-9209-CC48427733C6}" destId="{76B42802-3793-4728-BFC2-C887B3C344C9}" srcOrd="1" destOrd="0" presId="urn:microsoft.com/office/officeart/2005/8/layout/hList7"/>
    <dgm:cxn modelId="{3EC11AF4-F285-44B9-9184-3C76AF571EB6}" srcId="{BF474B9C-00FB-483B-BCF7-116467542A3C}" destId="{F408A5CD-00E4-4B30-A703-103D49360192}" srcOrd="0" destOrd="0" parTransId="{55439349-B4D0-4C08-8E2E-9D28B8D50BDD}" sibTransId="{62B68139-D201-488C-A9A3-131CE21BA42E}"/>
    <dgm:cxn modelId="{61E603F5-6035-48B2-A8B2-C0CE1B68FA27}" type="presOf" srcId="{77BE24A9-EC98-4196-BEB1-F91A542708EF}" destId="{76B42802-3793-4728-BFC2-C887B3C344C9}" srcOrd="1" destOrd="1" presId="urn:microsoft.com/office/officeart/2005/8/layout/hList7"/>
    <dgm:cxn modelId="{AFD4E510-A881-4C92-AA0E-9FF775A6E9FF}" type="presParOf" srcId="{EAC1FAD9-F888-45FD-999D-D2BE9CE22063}" destId="{5AAD6019-0F6A-47C5-BE5B-7A3225FA653C}" srcOrd="0" destOrd="0" presId="urn:microsoft.com/office/officeart/2005/8/layout/hList7"/>
    <dgm:cxn modelId="{2D4311AC-EB1E-4901-8DA0-73F2A0B10994}" type="presParOf" srcId="{EAC1FAD9-F888-45FD-999D-D2BE9CE22063}" destId="{1E368771-BD97-47CE-A4EF-C7164A961AB7}" srcOrd="1" destOrd="0" presId="urn:microsoft.com/office/officeart/2005/8/layout/hList7"/>
    <dgm:cxn modelId="{0549249B-491B-4DBB-86B2-D53F851B055D}" type="presParOf" srcId="{1E368771-BD97-47CE-A4EF-C7164A961AB7}" destId="{5840276A-656F-4B39-9E42-9C6BE2AACDB6}" srcOrd="0" destOrd="0" presId="urn:microsoft.com/office/officeart/2005/8/layout/hList7"/>
    <dgm:cxn modelId="{7118E055-584D-4249-91B1-54C3D315A5ED}" type="presParOf" srcId="{5840276A-656F-4B39-9E42-9C6BE2AACDB6}" destId="{49E1FA73-49D0-4926-8274-C18676B986F2}" srcOrd="0" destOrd="0" presId="urn:microsoft.com/office/officeart/2005/8/layout/hList7"/>
    <dgm:cxn modelId="{A73CE5A2-66D2-4BAD-9178-41FEB07CA3F5}" type="presParOf" srcId="{5840276A-656F-4B39-9E42-9C6BE2AACDB6}" destId="{76B42802-3793-4728-BFC2-C887B3C344C9}" srcOrd="1" destOrd="0" presId="urn:microsoft.com/office/officeart/2005/8/layout/hList7"/>
    <dgm:cxn modelId="{B4B27B05-1279-4F75-B1E8-9D315BE1066E}" type="presParOf" srcId="{5840276A-656F-4B39-9E42-9C6BE2AACDB6}" destId="{D9992105-87A7-4857-B09D-891B5220CBB2}" srcOrd="2" destOrd="0" presId="urn:microsoft.com/office/officeart/2005/8/layout/hList7"/>
    <dgm:cxn modelId="{C4493882-BC28-424C-A0A8-D1F471AF1580}" type="presParOf" srcId="{5840276A-656F-4B39-9E42-9C6BE2AACDB6}" destId="{EF7AD468-236B-43BD-BF67-5FFA1D44D6D8}" srcOrd="3" destOrd="0" presId="urn:microsoft.com/office/officeart/2005/8/layout/hList7"/>
    <dgm:cxn modelId="{9AD24212-42B7-4030-B0FB-98CA8F84B767}" type="presParOf" srcId="{1E368771-BD97-47CE-A4EF-C7164A961AB7}" destId="{4730E16F-AD4F-47FE-A1E0-19D137AC2B82}" srcOrd="1" destOrd="0" presId="urn:microsoft.com/office/officeart/2005/8/layout/hList7"/>
    <dgm:cxn modelId="{03B164A3-E622-4FBA-81E5-69B7E5C11924}" type="presParOf" srcId="{1E368771-BD97-47CE-A4EF-C7164A961AB7}" destId="{D4FAE111-4591-4288-BE62-D47DE0C68C6E}" srcOrd="2" destOrd="0" presId="urn:microsoft.com/office/officeart/2005/8/layout/hList7"/>
    <dgm:cxn modelId="{8638BAB2-CB29-43F4-8A34-0E735880AF8F}" type="presParOf" srcId="{D4FAE111-4591-4288-BE62-D47DE0C68C6E}" destId="{B0CBB3D4-A0A0-48F9-92AE-305EFA6AAFCF}" srcOrd="0" destOrd="0" presId="urn:microsoft.com/office/officeart/2005/8/layout/hList7"/>
    <dgm:cxn modelId="{5B85AF3C-3128-4FD3-B09C-3A9E17544395}" type="presParOf" srcId="{D4FAE111-4591-4288-BE62-D47DE0C68C6E}" destId="{607CFBA0-0B90-41AD-AB65-33A5B26E4F31}" srcOrd="1" destOrd="0" presId="urn:microsoft.com/office/officeart/2005/8/layout/hList7"/>
    <dgm:cxn modelId="{F18B256F-A323-458C-81A1-52F10A8764BE}" type="presParOf" srcId="{D4FAE111-4591-4288-BE62-D47DE0C68C6E}" destId="{39991E0D-AF4D-465D-A04A-558753D791EE}" srcOrd="2" destOrd="0" presId="urn:microsoft.com/office/officeart/2005/8/layout/hList7"/>
    <dgm:cxn modelId="{42B610E6-41AD-4BD4-92FA-042AC28FC4DF}" type="presParOf" srcId="{D4FAE111-4591-4288-BE62-D47DE0C68C6E}" destId="{A5762670-B59F-4C28-95EC-D7BB6024DE2C}" srcOrd="3" destOrd="0" presId="urn:microsoft.com/office/officeart/2005/8/layout/hList7"/>
    <dgm:cxn modelId="{34396321-4BA4-40AF-A49B-9346A9999CB3}" type="presParOf" srcId="{1E368771-BD97-47CE-A4EF-C7164A961AB7}" destId="{9182291E-8039-4F8A-8606-E01D2E2D2F08}" srcOrd="3" destOrd="0" presId="urn:microsoft.com/office/officeart/2005/8/layout/hList7"/>
    <dgm:cxn modelId="{E7C2B2C0-BE8A-4B69-A827-27C87D390B2B}" type="presParOf" srcId="{1E368771-BD97-47CE-A4EF-C7164A961AB7}" destId="{5680D9BD-7A19-4293-8EBC-279E9640AFE1}" srcOrd="4" destOrd="0" presId="urn:microsoft.com/office/officeart/2005/8/layout/hList7"/>
    <dgm:cxn modelId="{6A7B222D-0A14-498B-92E9-E0000D22CB96}" type="presParOf" srcId="{5680D9BD-7A19-4293-8EBC-279E9640AFE1}" destId="{F352FCC4-012E-44D6-A694-F82F8857F680}" srcOrd="0" destOrd="0" presId="urn:microsoft.com/office/officeart/2005/8/layout/hList7"/>
    <dgm:cxn modelId="{060206E8-5AB6-4C17-B4C0-FBB5EC64B7EF}" type="presParOf" srcId="{5680D9BD-7A19-4293-8EBC-279E9640AFE1}" destId="{E0F08146-7810-47D5-A08F-0251B729D963}" srcOrd="1" destOrd="0" presId="urn:microsoft.com/office/officeart/2005/8/layout/hList7"/>
    <dgm:cxn modelId="{15A18580-0581-4742-A586-65D64493C9BC}" type="presParOf" srcId="{5680D9BD-7A19-4293-8EBC-279E9640AFE1}" destId="{FB1DFC48-7FE6-4B6B-8019-EC6CC425AECE}" srcOrd="2" destOrd="0" presId="urn:microsoft.com/office/officeart/2005/8/layout/hList7"/>
    <dgm:cxn modelId="{9F4E850C-3000-45F3-AB4C-588B2ADEBE94}" type="presParOf" srcId="{5680D9BD-7A19-4293-8EBC-279E9640AFE1}" destId="{16E2FDBB-0F6E-4CCD-B951-C87E7AE875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A10AC0-452A-4A47-989F-103B792BAE9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F7B84B5D-ABE5-458A-8965-A0D7F0CF3F26}">
      <dgm:prSet/>
      <dgm:spPr/>
      <dgm:t>
        <a:bodyPr/>
        <a:lstStyle/>
        <a:p>
          <a:r>
            <a:rPr lang="de-DE"/>
            <a:t>Raw data</a:t>
          </a:r>
        </a:p>
      </dgm:t>
    </dgm:pt>
    <dgm:pt modelId="{29AB823F-65D1-47C4-9992-668BBC0DBBF7}" type="parTrans" cxnId="{BCA63BB4-D83D-4E94-B8DD-CADFA513E575}">
      <dgm:prSet/>
      <dgm:spPr/>
      <dgm:t>
        <a:bodyPr/>
        <a:lstStyle/>
        <a:p>
          <a:endParaRPr lang="de-DE"/>
        </a:p>
      </dgm:t>
    </dgm:pt>
    <dgm:pt modelId="{B9840622-0C24-4BDB-8172-F5481DCD423C}" type="sibTrans" cxnId="{BCA63BB4-D83D-4E94-B8DD-CADFA513E575}">
      <dgm:prSet/>
      <dgm:spPr/>
      <dgm:t>
        <a:bodyPr/>
        <a:lstStyle/>
        <a:p>
          <a:endParaRPr lang="de-DE"/>
        </a:p>
      </dgm:t>
    </dgm:pt>
    <dgm:pt modelId="{CBA76605-A6D0-44C7-8038-B497FDF98C38}">
      <dgm:prSet/>
      <dgm:spPr/>
      <dgm:t>
        <a:bodyPr/>
        <a:lstStyle/>
        <a:p>
          <a:r>
            <a:rPr lang="de-DE"/>
            <a:t>Data cleansing &amp; processing</a:t>
          </a:r>
        </a:p>
      </dgm:t>
    </dgm:pt>
    <dgm:pt modelId="{2CD581D4-989D-460E-AF91-8548E2921D3D}" type="parTrans" cxnId="{760AA12D-6786-41CC-8D21-4BFB79EEFCF2}">
      <dgm:prSet/>
      <dgm:spPr/>
      <dgm:t>
        <a:bodyPr/>
        <a:lstStyle/>
        <a:p>
          <a:endParaRPr lang="de-DE"/>
        </a:p>
      </dgm:t>
    </dgm:pt>
    <dgm:pt modelId="{D961A885-1DD2-4E06-A8AE-1D9A9F106392}" type="sibTrans" cxnId="{760AA12D-6786-41CC-8D21-4BFB79EEFCF2}">
      <dgm:prSet/>
      <dgm:spPr/>
      <dgm:t>
        <a:bodyPr/>
        <a:lstStyle/>
        <a:p>
          <a:endParaRPr lang="de-DE"/>
        </a:p>
      </dgm:t>
    </dgm:pt>
    <dgm:pt modelId="{A4A3A5C8-DC11-49FE-8E78-FCA7F1F1D3D6}">
      <dgm:prSet/>
      <dgm:spPr/>
      <dgm:t>
        <a:bodyPr/>
        <a:lstStyle/>
        <a:p>
          <a:r>
            <a:rPr lang="de-DE"/>
            <a:t>Tire status</a:t>
          </a:r>
        </a:p>
      </dgm:t>
    </dgm:pt>
    <dgm:pt modelId="{9D9F3D46-A54C-4D52-9908-DD9BA52F800F}" type="parTrans" cxnId="{5E0A6AD9-6B73-4FA9-B230-C6E19C19A4C6}">
      <dgm:prSet/>
      <dgm:spPr/>
      <dgm:t>
        <a:bodyPr/>
        <a:lstStyle/>
        <a:p>
          <a:endParaRPr lang="de-DE"/>
        </a:p>
      </dgm:t>
    </dgm:pt>
    <dgm:pt modelId="{4697AABC-F1B4-4978-927A-ECAB325DA988}" type="sibTrans" cxnId="{5E0A6AD9-6B73-4FA9-B230-C6E19C19A4C6}">
      <dgm:prSet/>
      <dgm:spPr/>
      <dgm:t>
        <a:bodyPr/>
        <a:lstStyle/>
        <a:p>
          <a:endParaRPr lang="de-DE"/>
        </a:p>
      </dgm:t>
    </dgm:pt>
    <dgm:pt modelId="{576077E3-74DC-46F2-84B4-81274F11317E}">
      <dgm:prSet/>
      <dgm:spPr/>
      <dgm:t>
        <a:bodyPr/>
        <a:lstStyle/>
        <a:p>
          <a:r>
            <a:rPr lang="de-DE"/>
            <a:t>Predictive Maintainance</a:t>
          </a:r>
        </a:p>
      </dgm:t>
    </dgm:pt>
    <dgm:pt modelId="{C81D0E4E-14DF-4B58-9ADC-1A32FE630A0D}" type="parTrans" cxnId="{94984C2A-A508-4A25-8E16-CA4220F6046F}">
      <dgm:prSet/>
      <dgm:spPr/>
      <dgm:t>
        <a:bodyPr/>
        <a:lstStyle/>
        <a:p>
          <a:endParaRPr lang="de-DE"/>
        </a:p>
      </dgm:t>
    </dgm:pt>
    <dgm:pt modelId="{3AF82025-1B97-4F97-AEBB-8ADEE67CE799}" type="sibTrans" cxnId="{94984C2A-A508-4A25-8E16-CA4220F6046F}">
      <dgm:prSet/>
      <dgm:spPr/>
      <dgm:t>
        <a:bodyPr/>
        <a:lstStyle/>
        <a:p>
          <a:endParaRPr lang="de-DE"/>
        </a:p>
      </dgm:t>
    </dgm:pt>
    <dgm:pt modelId="{9A346220-7CF6-4D15-9811-3C821C46220B}" type="pres">
      <dgm:prSet presAssocID="{4AA10AC0-452A-4A47-989F-103B792BAE92}" presName="Name0" presStyleCnt="0">
        <dgm:presLayoutVars>
          <dgm:chMax val="4"/>
          <dgm:resizeHandles val="exact"/>
        </dgm:presLayoutVars>
      </dgm:prSet>
      <dgm:spPr/>
    </dgm:pt>
    <dgm:pt modelId="{3714D968-141F-4E61-B074-4AA2F786AB24}" type="pres">
      <dgm:prSet presAssocID="{4AA10AC0-452A-4A47-989F-103B792BAE92}" presName="ellipse" presStyleLbl="trBgShp" presStyleIdx="0" presStyleCnt="1"/>
      <dgm:spPr/>
    </dgm:pt>
    <dgm:pt modelId="{16A4A3D4-10F0-4F05-8E4F-91817C0E9908}" type="pres">
      <dgm:prSet presAssocID="{4AA10AC0-452A-4A47-989F-103B792BAE92}" presName="arrow1" presStyleLbl="fgShp" presStyleIdx="0" presStyleCnt="1"/>
      <dgm:spPr/>
    </dgm:pt>
    <dgm:pt modelId="{1081ECD9-555B-4EB0-897D-B35275735591}" type="pres">
      <dgm:prSet presAssocID="{4AA10AC0-452A-4A47-989F-103B792BAE92}" presName="rectangle" presStyleLbl="revTx" presStyleIdx="0" presStyleCnt="1">
        <dgm:presLayoutVars>
          <dgm:bulletEnabled val="1"/>
        </dgm:presLayoutVars>
      </dgm:prSet>
      <dgm:spPr/>
    </dgm:pt>
    <dgm:pt modelId="{0E124773-7677-42BB-AE7E-671402425573}" type="pres">
      <dgm:prSet presAssocID="{CBA76605-A6D0-44C7-8038-B497FDF98C38}" presName="item1" presStyleLbl="node1" presStyleIdx="0" presStyleCnt="3">
        <dgm:presLayoutVars>
          <dgm:bulletEnabled val="1"/>
        </dgm:presLayoutVars>
      </dgm:prSet>
      <dgm:spPr/>
    </dgm:pt>
    <dgm:pt modelId="{2C09E1F0-17F0-4C2D-A7B0-8D97703795B9}" type="pres">
      <dgm:prSet presAssocID="{A4A3A5C8-DC11-49FE-8E78-FCA7F1F1D3D6}" presName="item2" presStyleLbl="node1" presStyleIdx="1" presStyleCnt="3">
        <dgm:presLayoutVars>
          <dgm:bulletEnabled val="1"/>
        </dgm:presLayoutVars>
      </dgm:prSet>
      <dgm:spPr/>
    </dgm:pt>
    <dgm:pt modelId="{D1381858-906B-4C15-A168-6795BEA5D9B1}" type="pres">
      <dgm:prSet presAssocID="{576077E3-74DC-46F2-84B4-81274F11317E}" presName="item3" presStyleLbl="node1" presStyleIdx="2" presStyleCnt="3">
        <dgm:presLayoutVars>
          <dgm:bulletEnabled val="1"/>
        </dgm:presLayoutVars>
      </dgm:prSet>
      <dgm:spPr/>
    </dgm:pt>
    <dgm:pt modelId="{685C5A65-F770-49FB-B6E0-89CDDCCB3DB9}" type="pres">
      <dgm:prSet presAssocID="{4AA10AC0-452A-4A47-989F-103B792BAE92}" presName="funnel" presStyleLbl="trAlignAcc1" presStyleIdx="0" presStyleCnt="1"/>
      <dgm:spPr/>
    </dgm:pt>
  </dgm:ptLst>
  <dgm:cxnLst>
    <dgm:cxn modelId="{B693240F-A785-41E7-923A-C318ABFD6402}" type="presOf" srcId="{F7B84B5D-ABE5-458A-8965-A0D7F0CF3F26}" destId="{D1381858-906B-4C15-A168-6795BEA5D9B1}" srcOrd="0" destOrd="0" presId="urn:microsoft.com/office/officeart/2005/8/layout/funnel1"/>
    <dgm:cxn modelId="{94984C2A-A508-4A25-8E16-CA4220F6046F}" srcId="{4AA10AC0-452A-4A47-989F-103B792BAE92}" destId="{576077E3-74DC-46F2-84B4-81274F11317E}" srcOrd="3" destOrd="0" parTransId="{C81D0E4E-14DF-4B58-9ADC-1A32FE630A0D}" sibTransId="{3AF82025-1B97-4F97-AEBB-8ADEE67CE799}"/>
    <dgm:cxn modelId="{760AA12D-6786-41CC-8D21-4BFB79EEFCF2}" srcId="{4AA10AC0-452A-4A47-989F-103B792BAE92}" destId="{CBA76605-A6D0-44C7-8038-B497FDF98C38}" srcOrd="1" destOrd="0" parTransId="{2CD581D4-989D-460E-AF91-8548E2921D3D}" sibTransId="{D961A885-1DD2-4E06-A8AE-1D9A9F106392}"/>
    <dgm:cxn modelId="{3E0E1D61-2D8F-42D1-8B50-21343B7E573C}" type="presOf" srcId="{4AA10AC0-452A-4A47-989F-103B792BAE92}" destId="{9A346220-7CF6-4D15-9811-3C821C46220B}" srcOrd="0" destOrd="0" presId="urn:microsoft.com/office/officeart/2005/8/layout/funnel1"/>
    <dgm:cxn modelId="{3CF19A75-447D-423D-80F3-40F8352F0043}" type="presOf" srcId="{A4A3A5C8-DC11-49FE-8E78-FCA7F1F1D3D6}" destId="{0E124773-7677-42BB-AE7E-671402425573}" srcOrd="0" destOrd="0" presId="urn:microsoft.com/office/officeart/2005/8/layout/funnel1"/>
    <dgm:cxn modelId="{A96A5D9A-1C00-40FB-8A66-CA754E447AB0}" type="presOf" srcId="{CBA76605-A6D0-44C7-8038-B497FDF98C38}" destId="{2C09E1F0-17F0-4C2D-A7B0-8D97703795B9}" srcOrd="0" destOrd="0" presId="urn:microsoft.com/office/officeart/2005/8/layout/funnel1"/>
    <dgm:cxn modelId="{BCA63BB4-D83D-4E94-B8DD-CADFA513E575}" srcId="{4AA10AC0-452A-4A47-989F-103B792BAE92}" destId="{F7B84B5D-ABE5-458A-8965-A0D7F0CF3F26}" srcOrd="0" destOrd="0" parTransId="{29AB823F-65D1-47C4-9992-668BBC0DBBF7}" sibTransId="{B9840622-0C24-4BDB-8172-F5481DCD423C}"/>
    <dgm:cxn modelId="{727C1EBF-984C-4ADE-A3AA-6577C2169C94}" type="presOf" srcId="{576077E3-74DC-46F2-84B4-81274F11317E}" destId="{1081ECD9-555B-4EB0-897D-B35275735591}" srcOrd="0" destOrd="0" presId="urn:microsoft.com/office/officeart/2005/8/layout/funnel1"/>
    <dgm:cxn modelId="{5E0A6AD9-6B73-4FA9-B230-C6E19C19A4C6}" srcId="{4AA10AC0-452A-4A47-989F-103B792BAE92}" destId="{A4A3A5C8-DC11-49FE-8E78-FCA7F1F1D3D6}" srcOrd="2" destOrd="0" parTransId="{9D9F3D46-A54C-4D52-9908-DD9BA52F800F}" sibTransId="{4697AABC-F1B4-4978-927A-ECAB325DA988}"/>
    <dgm:cxn modelId="{54FA0062-811B-407F-9D56-12A60047FC79}" type="presParOf" srcId="{9A346220-7CF6-4D15-9811-3C821C46220B}" destId="{3714D968-141F-4E61-B074-4AA2F786AB24}" srcOrd="0" destOrd="0" presId="urn:microsoft.com/office/officeart/2005/8/layout/funnel1"/>
    <dgm:cxn modelId="{1AC2C74E-B2B5-492E-8377-B4AD624473E0}" type="presParOf" srcId="{9A346220-7CF6-4D15-9811-3C821C46220B}" destId="{16A4A3D4-10F0-4F05-8E4F-91817C0E9908}" srcOrd="1" destOrd="0" presId="urn:microsoft.com/office/officeart/2005/8/layout/funnel1"/>
    <dgm:cxn modelId="{BED6784E-50BA-4A26-9093-A35EF1BF4038}" type="presParOf" srcId="{9A346220-7CF6-4D15-9811-3C821C46220B}" destId="{1081ECD9-555B-4EB0-897D-B35275735591}" srcOrd="2" destOrd="0" presId="urn:microsoft.com/office/officeart/2005/8/layout/funnel1"/>
    <dgm:cxn modelId="{87E277E1-CE81-4154-A985-FC34998B408C}" type="presParOf" srcId="{9A346220-7CF6-4D15-9811-3C821C46220B}" destId="{0E124773-7677-42BB-AE7E-671402425573}" srcOrd="3" destOrd="0" presId="urn:microsoft.com/office/officeart/2005/8/layout/funnel1"/>
    <dgm:cxn modelId="{2851C221-E1A2-45D3-97DB-452C53280CF9}" type="presParOf" srcId="{9A346220-7CF6-4D15-9811-3C821C46220B}" destId="{2C09E1F0-17F0-4C2D-A7B0-8D97703795B9}" srcOrd="4" destOrd="0" presId="urn:microsoft.com/office/officeart/2005/8/layout/funnel1"/>
    <dgm:cxn modelId="{CAAD5B58-1B5D-430E-AE07-DA73F149AFBF}" type="presParOf" srcId="{9A346220-7CF6-4D15-9811-3C821C46220B}" destId="{D1381858-906B-4C15-A168-6795BEA5D9B1}" srcOrd="5" destOrd="0" presId="urn:microsoft.com/office/officeart/2005/8/layout/funnel1"/>
    <dgm:cxn modelId="{A9E1B3FF-EEFE-4B8E-B4EF-2E2ABBFE5ECC}" type="presParOf" srcId="{9A346220-7CF6-4D15-9811-3C821C46220B}" destId="{685C5A65-F770-49FB-B6E0-89CDDCCB3DB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BF7F-9AA6-4F7A-931A-E24BF4A65A15}">
      <dsp:nvSpPr>
        <dsp:cNvPr id="0" name=""/>
        <dsp:cNvSpPr/>
      </dsp:nvSpPr>
      <dsp:spPr>
        <a:xfrm>
          <a:off x="2491" y="0"/>
          <a:ext cx="3035246" cy="216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Usecase</a:t>
          </a:r>
          <a:r>
            <a:rPr lang="de-DE" sz="800" kern="1200" dirty="0"/>
            <a:t> </a:t>
          </a:r>
          <a:r>
            <a:rPr lang="de-DE" sz="800" kern="1200" dirty="0" err="1"/>
            <a:t>definition</a:t>
          </a:r>
          <a:r>
            <a:rPr lang="de-DE" sz="800" kern="1200" dirty="0"/>
            <a:t> (</a:t>
          </a:r>
          <a:r>
            <a:rPr lang="de-DE" sz="800" kern="1200" dirty="0" err="1"/>
            <a:t>canvas</a:t>
          </a:r>
          <a:r>
            <a:rPr lang="de-DE" sz="800" kern="1200" dirty="0"/>
            <a:t>)</a:t>
          </a:r>
        </a:p>
      </dsp:txBody>
      <dsp:txXfrm>
        <a:off x="110618" y="0"/>
        <a:ext cx="2818992" cy="216254"/>
      </dsp:txXfrm>
    </dsp:sp>
    <dsp:sp modelId="{0AC6456E-DC6C-48D2-A172-01FD34147E91}">
      <dsp:nvSpPr>
        <dsp:cNvPr id="0" name=""/>
        <dsp:cNvSpPr/>
      </dsp:nvSpPr>
      <dsp:spPr>
        <a:xfrm>
          <a:off x="2734213" y="0"/>
          <a:ext cx="3035246" cy="216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Identification</a:t>
          </a:r>
          <a:r>
            <a:rPr lang="de-DE" sz="800" kern="1200" dirty="0"/>
            <a:t> of </a:t>
          </a:r>
          <a:r>
            <a:rPr lang="de-DE" sz="800" kern="1200" dirty="0" err="1"/>
            <a:t>data</a:t>
          </a:r>
          <a:r>
            <a:rPr lang="de-DE" sz="800" kern="1200" dirty="0"/>
            <a:t> </a:t>
          </a:r>
          <a:r>
            <a:rPr lang="de-DE" sz="800" kern="1200" dirty="0" err="1"/>
            <a:t>sources</a:t>
          </a:r>
          <a:endParaRPr lang="de-DE" sz="800" kern="1200" dirty="0"/>
        </a:p>
      </dsp:txBody>
      <dsp:txXfrm>
        <a:off x="2842340" y="0"/>
        <a:ext cx="2818992" cy="216254"/>
      </dsp:txXfrm>
    </dsp:sp>
    <dsp:sp modelId="{48A09519-6645-449E-B149-4D5C770D5793}">
      <dsp:nvSpPr>
        <dsp:cNvPr id="0" name=""/>
        <dsp:cNvSpPr/>
      </dsp:nvSpPr>
      <dsp:spPr>
        <a:xfrm>
          <a:off x="5465935" y="0"/>
          <a:ext cx="3035246" cy="216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Preparation of </a:t>
          </a:r>
          <a:r>
            <a:rPr lang="de-DE" sz="800" kern="1200" dirty="0" err="1"/>
            <a:t>development</a:t>
          </a:r>
          <a:r>
            <a:rPr lang="de-DE" sz="800" kern="1200" dirty="0"/>
            <a:t> </a:t>
          </a:r>
          <a:r>
            <a:rPr lang="de-DE" sz="800" kern="1200" dirty="0" err="1"/>
            <a:t>environment</a:t>
          </a:r>
          <a:endParaRPr lang="de-DE" sz="800" kern="1200" dirty="0"/>
        </a:p>
      </dsp:txBody>
      <dsp:txXfrm>
        <a:off x="5574062" y="0"/>
        <a:ext cx="2818992" cy="216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BF7F-9AA6-4F7A-931A-E24BF4A65A15}">
      <dsp:nvSpPr>
        <dsp:cNvPr id="0" name=""/>
        <dsp:cNvSpPr/>
      </dsp:nvSpPr>
      <dsp:spPr>
        <a:xfrm>
          <a:off x="2491" y="0"/>
          <a:ext cx="3035246" cy="216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Development in IDE</a:t>
          </a:r>
        </a:p>
      </dsp:txBody>
      <dsp:txXfrm>
        <a:off x="110618" y="0"/>
        <a:ext cx="2818992" cy="216254"/>
      </dsp:txXfrm>
    </dsp:sp>
    <dsp:sp modelId="{64367CFB-7EFE-46A7-B3AE-9FFB6D1CC6BF}">
      <dsp:nvSpPr>
        <dsp:cNvPr id="0" name=""/>
        <dsp:cNvSpPr/>
      </dsp:nvSpPr>
      <dsp:spPr>
        <a:xfrm>
          <a:off x="2734213" y="0"/>
          <a:ext cx="3035246" cy="216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Industrialization Checklist (Beta)</a:t>
          </a:r>
        </a:p>
      </dsp:txBody>
      <dsp:txXfrm>
        <a:off x="2842340" y="0"/>
        <a:ext cx="2818992" cy="216254"/>
      </dsp:txXfrm>
    </dsp:sp>
    <dsp:sp modelId="{0AC6456E-DC6C-48D2-A172-01FD34147E91}">
      <dsp:nvSpPr>
        <dsp:cNvPr id="0" name=""/>
        <dsp:cNvSpPr/>
      </dsp:nvSpPr>
      <dsp:spPr>
        <a:xfrm>
          <a:off x="5465935" y="0"/>
          <a:ext cx="3035246" cy="2162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Industrialization/</a:t>
          </a:r>
          <a:r>
            <a:rPr lang="de-DE" sz="800" kern="1200" dirty="0" err="1"/>
            <a:t>Containerization</a:t>
          </a:r>
          <a:endParaRPr lang="de-DE" sz="800" kern="1200" dirty="0"/>
        </a:p>
      </dsp:txBody>
      <dsp:txXfrm>
        <a:off x="5574062" y="0"/>
        <a:ext cx="2818992" cy="216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4C8D0-88DF-4AE7-93D8-FE455E5141DC}">
      <dsp:nvSpPr>
        <dsp:cNvPr id="0" name=""/>
        <dsp:cNvSpPr/>
      </dsp:nvSpPr>
      <dsp:spPr>
        <a:xfrm>
          <a:off x="0" y="44379"/>
          <a:ext cx="8353425" cy="532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Workflow integration:</a:t>
          </a:r>
          <a:endParaRPr lang="en-US" sz="1400" kern="1200"/>
        </a:p>
      </dsp:txBody>
      <dsp:txXfrm>
        <a:off x="25987" y="70366"/>
        <a:ext cx="8301451" cy="480376"/>
      </dsp:txXfrm>
    </dsp:sp>
    <dsp:sp modelId="{013B4721-093F-4CED-9E1C-6D207623B787}">
      <dsp:nvSpPr>
        <dsp:cNvPr id="0" name=""/>
        <dsp:cNvSpPr/>
      </dsp:nvSpPr>
      <dsp:spPr>
        <a:xfrm>
          <a:off x="0" y="576729"/>
          <a:ext cx="8353425" cy="53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22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In SageMaker, DataScience and MLOps tasks are highly integrated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DSF offers a clearer division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With the current state of knowledge in the organization, the clear division of DSF is likely preferable</a:t>
          </a:r>
          <a:endParaRPr lang="en-US" sz="1100" kern="1200"/>
        </a:p>
      </dsp:txBody>
      <dsp:txXfrm>
        <a:off x="0" y="576729"/>
        <a:ext cx="8353425" cy="536130"/>
      </dsp:txXfrm>
    </dsp:sp>
    <dsp:sp modelId="{68D62DFC-3FD1-4600-A841-564A5992EB2C}">
      <dsp:nvSpPr>
        <dsp:cNvPr id="0" name=""/>
        <dsp:cNvSpPr/>
      </dsp:nvSpPr>
      <dsp:spPr>
        <a:xfrm>
          <a:off x="0" y="1112859"/>
          <a:ext cx="8353425" cy="532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Workflow complexity:</a:t>
          </a:r>
          <a:endParaRPr lang="en-US" sz="1400" kern="1200"/>
        </a:p>
      </dsp:txBody>
      <dsp:txXfrm>
        <a:off x="25987" y="1138846"/>
        <a:ext cx="8301451" cy="480376"/>
      </dsp:txXfrm>
    </dsp:sp>
    <dsp:sp modelId="{28DD66E4-3E26-4448-BDED-ED325A3B9527}">
      <dsp:nvSpPr>
        <dsp:cNvPr id="0" name=""/>
        <dsp:cNvSpPr/>
      </dsp:nvSpPr>
      <dsp:spPr>
        <a:xfrm>
          <a:off x="0" y="1645209"/>
          <a:ext cx="8353425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22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The complexity a Data Scientist is exposed to is HIGHER in SageMaker than in the DSF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More complex as more services need to be known by Data Scientists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Data Science projects will overall not get easier because of SageMaker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In DSF due to clear division many MLOps components are transparent to the Data Scientist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100" kern="1200"/>
            <a:t>The workload for MLOps seems to be similar in both infrastructures (needs to be reviewed)</a:t>
          </a:r>
          <a:endParaRPr lang="en-US" sz="1100" kern="1200"/>
        </a:p>
      </dsp:txBody>
      <dsp:txXfrm>
        <a:off x="0" y="1645209"/>
        <a:ext cx="8353425" cy="898380"/>
      </dsp:txXfrm>
    </dsp:sp>
    <dsp:sp modelId="{F8218916-63F1-4199-A26F-310E5C449D02}">
      <dsp:nvSpPr>
        <dsp:cNvPr id="0" name=""/>
        <dsp:cNvSpPr/>
      </dsp:nvSpPr>
      <dsp:spPr>
        <a:xfrm>
          <a:off x="0" y="2543589"/>
          <a:ext cx="8353425" cy="532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SageMaker offers many solutions to many problems, choosing the right way may need additional expert knowledge currently not available in the organization</a:t>
          </a:r>
          <a:endParaRPr lang="en-US" sz="1400" kern="1200"/>
        </a:p>
      </dsp:txBody>
      <dsp:txXfrm>
        <a:off x="25987" y="2569576"/>
        <a:ext cx="8301451" cy="480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FA73-49D0-4926-8274-C18676B986F2}">
      <dsp:nvSpPr>
        <dsp:cNvPr id="0" name=""/>
        <dsp:cNvSpPr/>
      </dsp:nvSpPr>
      <dsp:spPr>
        <a:xfrm>
          <a:off x="1466" y="0"/>
          <a:ext cx="2281648" cy="20313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Business driven tools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Alteryx, Dataiku, KNIME</a:t>
          </a:r>
          <a:endParaRPr lang="en-US" sz="1100" kern="1200"/>
        </a:p>
      </dsp:txBody>
      <dsp:txXfrm>
        <a:off x="1466" y="812530"/>
        <a:ext cx="2281648" cy="812530"/>
      </dsp:txXfrm>
    </dsp:sp>
    <dsp:sp modelId="{EF7AD468-236B-43BD-BF67-5FFA1D44D6D8}">
      <dsp:nvSpPr>
        <dsp:cNvPr id="0" name=""/>
        <dsp:cNvSpPr/>
      </dsp:nvSpPr>
      <dsp:spPr>
        <a:xfrm>
          <a:off x="804074" y="121879"/>
          <a:ext cx="676431" cy="676431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BB3D4-A0A0-48F9-92AE-305EFA6AAFCF}">
      <dsp:nvSpPr>
        <dsp:cNvPr id="0" name=""/>
        <dsp:cNvSpPr/>
      </dsp:nvSpPr>
      <dsp:spPr>
        <a:xfrm>
          <a:off x="2351563" y="0"/>
          <a:ext cx="2281648" cy="2031325"/>
        </a:xfrm>
        <a:prstGeom prst="roundRect">
          <a:avLst>
            <a:gd name="adj" fmla="val 10000"/>
          </a:avLst>
        </a:prstGeom>
        <a:solidFill>
          <a:schemeClr val="accent4">
            <a:hueOff val="-1082351"/>
            <a:satOff val="-50000"/>
            <a:lumOff val="-16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Data Science driven tools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Data Science Factory</a:t>
          </a:r>
          <a:endParaRPr lang="en-US" sz="1100" kern="1200"/>
        </a:p>
      </dsp:txBody>
      <dsp:txXfrm>
        <a:off x="2351563" y="812530"/>
        <a:ext cx="2281648" cy="812530"/>
      </dsp:txXfrm>
    </dsp:sp>
    <dsp:sp modelId="{A5762670-B59F-4C28-95EC-D7BB6024DE2C}">
      <dsp:nvSpPr>
        <dsp:cNvPr id="0" name=""/>
        <dsp:cNvSpPr/>
      </dsp:nvSpPr>
      <dsp:spPr>
        <a:xfrm>
          <a:off x="3154172" y="121879"/>
          <a:ext cx="676431" cy="676431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2FCC4-012E-44D6-A694-F82F8857F680}">
      <dsp:nvSpPr>
        <dsp:cNvPr id="0" name=""/>
        <dsp:cNvSpPr/>
      </dsp:nvSpPr>
      <dsp:spPr>
        <a:xfrm>
          <a:off x="4701661" y="0"/>
          <a:ext cx="2281648" cy="2031325"/>
        </a:xfrm>
        <a:prstGeom prst="roundRect">
          <a:avLst>
            <a:gd name="adj" fmla="val 10000"/>
          </a:avLst>
        </a:prstGeom>
        <a:solidFill>
          <a:schemeClr val="accent4">
            <a:hueOff val="-2164702"/>
            <a:satOff val="-100000"/>
            <a:lumOff val="-327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IT driven tools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AWS, Google, Azure</a:t>
          </a:r>
          <a:endParaRPr lang="en-US" sz="1100" kern="1200"/>
        </a:p>
      </dsp:txBody>
      <dsp:txXfrm>
        <a:off x="4701661" y="812530"/>
        <a:ext cx="2281648" cy="812530"/>
      </dsp:txXfrm>
    </dsp:sp>
    <dsp:sp modelId="{16E2FDBB-0F6E-4CCD-B951-C87E7AE875F3}">
      <dsp:nvSpPr>
        <dsp:cNvPr id="0" name=""/>
        <dsp:cNvSpPr/>
      </dsp:nvSpPr>
      <dsp:spPr>
        <a:xfrm>
          <a:off x="5504269" y="121879"/>
          <a:ext cx="676431" cy="676431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6019-0F6A-47C5-BE5B-7A3225FA653C}">
      <dsp:nvSpPr>
        <dsp:cNvPr id="0" name=""/>
        <dsp:cNvSpPr/>
      </dsp:nvSpPr>
      <dsp:spPr>
        <a:xfrm>
          <a:off x="279391" y="1625060"/>
          <a:ext cx="6425993" cy="30469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4D968-141F-4E61-B074-4AA2F786AB24}">
      <dsp:nvSpPr>
        <dsp:cNvPr id="0" name=""/>
        <dsp:cNvSpPr/>
      </dsp:nvSpPr>
      <dsp:spPr>
        <a:xfrm>
          <a:off x="540237" y="87245"/>
          <a:ext cx="1731496" cy="6013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4A3D4-10F0-4F05-8E4F-91817C0E9908}">
      <dsp:nvSpPr>
        <dsp:cNvPr id="0" name=""/>
        <dsp:cNvSpPr/>
      </dsp:nvSpPr>
      <dsp:spPr>
        <a:xfrm>
          <a:off x="1240889" y="1559689"/>
          <a:ext cx="335561" cy="21475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1ECD9-555B-4EB0-897D-B35275735591}">
      <dsp:nvSpPr>
        <dsp:cNvPr id="0" name=""/>
        <dsp:cNvSpPr/>
      </dsp:nvSpPr>
      <dsp:spPr>
        <a:xfrm>
          <a:off x="603323" y="1731496"/>
          <a:ext cx="1610694" cy="40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Predictive Maintainance</a:t>
          </a:r>
        </a:p>
      </dsp:txBody>
      <dsp:txXfrm>
        <a:off x="603323" y="1731496"/>
        <a:ext cx="1610694" cy="402673"/>
      </dsp:txXfrm>
    </dsp:sp>
    <dsp:sp modelId="{0E124773-7677-42BB-AE7E-671402425573}">
      <dsp:nvSpPr>
        <dsp:cNvPr id="0" name=""/>
        <dsp:cNvSpPr/>
      </dsp:nvSpPr>
      <dsp:spPr>
        <a:xfrm>
          <a:off x="1169750" y="735013"/>
          <a:ext cx="604010" cy="6040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/>
            <a:t>Tire status</a:t>
          </a:r>
        </a:p>
      </dsp:txBody>
      <dsp:txXfrm>
        <a:off x="1258205" y="823468"/>
        <a:ext cx="427100" cy="427100"/>
      </dsp:txXfrm>
    </dsp:sp>
    <dsp:sp modelId="{2C09E1F0-17F0-4C2D-A7B0-8D97703795B9}">
      <dsp:nvSpPr>
        <dsp:cNvPr id="0" name=""/>
        <dsp:cNvSpPr/>
      </dsp:nvSpPr>
      <dsp:spPr>
        <a:xfrm>
          <a:off x="737547" y="281871"/>
          <a:ext cx="604010" cy="6040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/>
            <a:t>Data cleansing &amp; processing</a:t>
          </a:r>
        </a:p>
      </dsp:txBody>
      <dsp:txXfrm>
        <a:off x="826002" y="370326"/>
        <a:ext cx="427100" cy="427100"/>
      </dsp:txXfrm>
    </dsp:sp>
    <dsp:sp modelId="{D1381858-906B-4C15-A168-6795BEA5D9B1}">
      <dsp:nvSpPr>
        <dsp:cNvPr id="0" name=""/>
        <dsp:cNvSpPr/>
      </dsp:nvSpPr>
      <dsp:spPr>
        <a:xfrm>
          <a:off x="1354980" y="135835"/>
          <a:ext cx="604010" cy="6040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/>
            <a:t>Raw data</a:t>
          </a:r>
        </a:p>
      </dsp:txBody>
      <dsp:txXfrm>
        <a:off x="1443435" y="224290"/>
        <a:ext cx="427100" cy="427100"/>
      </dsp:txXfrm>
    </dsp:sp>
    <dsp:sp modelId="{685C5A65-F770-49FB-B6E0-89CDDCCB3DB9}">
      <dsp:nvSpPr>
        <dsp:cNvPr id="0" name=""/>
        <dsp:cNvSpPr/>
      </dsp:nvSpPr>
      <dsp:spPr>
        <a:xfrm>
          <a:off x="469098" y="13422"/>
          <a:ext cx="1879143" cy="15033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3:44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0,'670'0,"-660"0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47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0,'2'0,"2"0,3 0,4 0,3 0,-1 0,1 0,0 0,1 0,0 0,-1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6:37:10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0,'1134'0,"-1117"0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6:37:31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0,'305'0,"-301"0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6:38:07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35,'80'3,"0"3,0 3,36 11,-42-10,1-3,0-3,32-5,-51 1,2 0,-25 2,-1-2,0-1,0-2,0-1,18-5,-25 5,-22 4,1 0,0 0,-1-1,1 0,0 0,-1 0,1 0,0 0,-1 0,0-1,3-1,-6 3,0-1,0 1,0 0,0-1,0 1,0-1,0 1,0 0,0-1,0 1,0-1,-1 1,1 0,0-1,0 1,0 0,0-1,-1 1,1 0,0-1,0 1,-1 0,1-1,0 1,0 0,-1 0,1-1,0 1,-1 0,1 0,0 0,-1-1,1 1,0 0,-1 0,1 0,-1 0,1 0,0 0,-1 0,1 0,-1 0,1 0,0 0,-1 0,1 0,0 0,-1 0,1 0,-1 0,-23-3,-31 0,32 2,1 0,-1-2,1 0,-9-3,-6-4,-1 3,0 1,0 2,-1 1,-16 2,19 2,1 1,0 1,0 2,-4 2,9-2,-1-2,1-1,0-1,-2-2,-87 5,2 9,104-12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3:48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25,'464'0,"-452"-1,0 0,0-1,-1-1,10-2,-9 1,0 2,1-1,-1 1,8 1,37 1,-46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3:52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35,'80'3,"0"3,0 3,36 11,-42-10,1-3,0-3,32-5,-51 1,2 0,-25 2,-1-2,0-1,0-2,0-1,18-5,-25 5,-22 4,1 0,0 0,-1-1,1 0,0 0,-1 0,1 0,0 0,-1 0,0-1,3-1,-6 3,0-1,0 1,0 0,0-1,0 1,0-1,0 1,0 0,0-1,0 1,0-1,-1 1,1 0,0-1,0 1,0 0,0-1,-1 1,1 0,0-1,0 1,-1 0,1-1,0 1,0 0,-1 0,1-1,0 1,-1 0,1 0,0 0,-1-1,1 1,0 0,-1 0,1 0,-1 0,1 0,0 0,-1 0,1 0,-1 0,1 0,0 0,-1 0,1 0,0 0,-1 0,1 0,-1 0,-23-3,-31 0,32 2,1 0,-1-2,1 0,-9-3,-6-4,-1 3,0 1,0 2,-1 1,-16 2,19 2,1 1,0 1,0 2,-4 2,9-2,-1-2,1-1,0-1,-2-2,-87 5,2 9,104-12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12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1,'4'0,"3"0,5 0,3 0,2 0,0 0,-1 0,-2 0,0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14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0,'0'2,"2"1,4-1,4 0,3 0,2-1,1-1,-2 0,0 0,-1 0,0 0,-3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31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10,'131'1,"126"29,-165-15,0-6,4-7,-86-1,0 1,0 1,0 1,0 0,6 5,24 9,73 5,1-8,0-8,72-13,-15 2,2620 4,-2625-18,-77 5,-22 2,33-16,14-4,115 1,1 17,42 19,-32-2,72-4,-293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36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0,'6122'0,"-6104"0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45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1,'2'0,"2"0,5 0,3 0,3 0,1 0,2 0,-1 0,0 0,0 0,-1 0,-1 0,-3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6T09:14:46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24,'0'-2,"0"-2,2-1,5 0,7 2,4 0,8 2,4 0,-1 1,0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A66D-6B88-4DFD-88AC-0E021D66121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20BF-572D-4064-8A75-02EFC56E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3847-0D0E-490E-88B7-47D41B21E1F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44538"/>
            <a:ext cx="59563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21" name="Rechteck 20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6" name="Rechteck 35"/>
          <p:cNvSpPr/>
          <p:nvPr userDrawn="1"/>
        </p:nvSpPr>
        <p:spPr>
          <a:xfrm>
            <a:off x="179389" y="193675"/>
            <a:ext cx="8785225" cy="3060000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tx1"/>
                </a:solidFill>
              </a:rPr>
              <a:t>Bitte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decken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Sie</a:t>
            </a:r>
            <a:r>
              <a:rPr lang="en-US" sz="1600" baseline="0" noProof="0" dirty="0">
                <a:solidFill>
                  <a:schemeClr val="tx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tx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Fläche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mit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einem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Bild</a:t>
            </a:r>
            <a:r>
              <a:rPr lang="en-US" sz="1600" baseline="0" noProof="0" dirty="0">
                <a:solidFill>
                  <a:schemeClr val="tx1"/>
                </a:solidFill>
              </a:rPr>
              <a:t> ab</a:t>
            </a:r>
            <a:r>
              <a:rPr lang="en-US" sz="1600" noProof="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tx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tx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tx1"/>
                </a:solidFill>
              </a:rPr>
              <a:t>(24,4 x 8,5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457567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801600"/>
            <a:ext cx="8172140" cy="84240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867200"/>
            <a:ext cx="2628590" cy="4080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867200"/>
            <a:ext cx="5075797" cy="4080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40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 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43654"/>
            <a:ext cx="8640452" cy="36583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ysClr val="windowText" lastClr="000000"/>
                </a:solidFill>
              </a:rPr>
              <a:t>Wenn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Sie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ein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neues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Bild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einfügen</a:t>
            </a:r>
            <a:r>
              <a:rPr lang="en-US" sz="900" noProof="0" dirty="0">
                <a:solidFill>
                  <a:sysClr val="windowText" lastClr="000000"/>
                </a:solidFill>
              </a:rPr>
              <a:t>: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Klicken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Sie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mit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der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rechten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Maustaste</a:t>
            </a:r>
            <a:r>
              <a:rPr lang="en-US" sz="900" noProof="0" dirty="0">
                <a:solidFill>
                  <a:sysClr val="windowText" lastClr="000000"/>
                </a:solidFill>
              </a:rPr>
              <a:t> auf das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Bild</a:t>
            </a:r>
            <a:r>
              <a:rPr lang="en-US" sz="900" noProof="0" dirty="0">
                <a:solidFill>
                  <a:sysClr val="windowText" lastClr="000000"/>
                </a:solidFill>
              </a:rPr>
              <a:t> und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wählen</a:t>
            </a:r>
            <a:r>
              <a:rPr lang="en-US" sz="900" noProof="0" dirty="0">
                <a:solidFill>
                  <a:sysClr val="windowText" lastClr="000000"/>
                </a:solidFill>
              </a:rPr>
              <a:t> „In den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Hintergrund</a:t>
            </a:r>
            <a:r>
              <a:rPr lang="en-US" sz="900" noProof="0" dirty="0">
                <a:solidFill>
                  <a:sysClr val="windowText" lastClr="000000"/>
                </a:solidFill>
              </a:rPr>
              <a:t>“, um das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Bild</a:t>
            </a:r>
            <a:r>
              <a:rPr lang="en-US" sz="900" noProof="0" dirty="0">
                <a:solidFill>
                  <a:sysClr val="windowText" lastClr="000000"/>
                </a:solidFill>
              </a:rPr>
              <a:t> hinter das Quality Seal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zu</a:t>
            </a:r>
            <a:r>
              <a:rPr lang="en-US" sz="900" noProof="0" dirty="0">
                <a:solidFill>
                  <a:sysClr val="windowText" lastClr="000000"/>
                </a:solidFill>
              </a:rPr>
              <a:t> </a:t>
            </a:r>
            <a:r>
              <a:rPr lang="en-US" sz="900" noProof="0" dirty="0" err="1">
                <a:solidFill>
                  <a:sysClr val="windowText" lastClr="000000"/>
                </a:solidFill>
              </a:rPr>
              <a:t>bringen</a:t>
            </a:r>
            <a:r>
              <a:rPr lang="en-US" sz="900" noProof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sz="900" noProof="0" dirty="0">
                <a:solidFill>
                  <a:sysClr val="windowText" lastClr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42833"/>
            <a:ext cx="0" cy="11153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42833"/>
            <a:ext cx="0" cy="11153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3890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4613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4612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4613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4613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4613"/>
            <a:ext cx="4140200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8" y="1344613"/>
            <a:ext cx="4141787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6063"/>
            <a:ext cx="4140199" cy="136683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6063"/>
            <a:ext cx="4141788" cy="136683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433600"/>
            <a:ext cx="8353425" cy="2109861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7560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ADE39-D176-4F20-980F-C8D999BF5D0B}" type="datetime3">
              <a:rPr lang="en-US" smtClean="0"/>
              <a:pPr/>
              <a:t>14 May 2021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Author, © Continental AG</a:t>
            </a:r>
          </a:p>
        </p:txBody>
      </p: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945732"/>
            <a:ext cx="1857600" cy="570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27" name="Rechteck 26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31" name="Gerade Verbindung 30"/>
          <p:cNvCxnSpPr/>
          <p:nvPr userDrawn="1"/>
        </p:nvCxnSpPr>
        <p:spPr>
          <a:xfrm>
            <a:off x="395289" y="4909728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433600"/>
            <a:ext cx="8353425" cy="2109861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7560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8027D-CB80-4127-8194-C68C34AC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72BC04-61C0-4066-84C6-21C6719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9750-17B6-4A2D-A748-198B678B22D2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915B2-AE3A-4606-A056-DC15287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58E8C3-BF73-47BD-88DB-C3DA53A6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6CC-80F1-408C-B392-918613D2FC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91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90" y="1497543"/>
            <a:ext cx="8353425" cy="3120319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90" y="336000"/>
            <a:ext cx="8353425" cy="8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7782034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Sub Haupt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255" y="223020"/>
            <a:ext cx="7426895" cy="564118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1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7"/>
          </p:nvPr>
        </p:nvSpPr>
        <p:spPr>
          <a:xfrm>
            <a:off x="251256" y="1447272"/>
            <a:ext cx="8641490" cy="3642889"/>
          </a:xfrm>
        </p:spPr>
        <p:txBody>
          <a:bodyPr vert="horz" lIns="90000" tIns="72000" rIns="90000" bIns="72000" rtlCol="0">
            <a:normAutofit/>
          </a:bodyPr>
          <a:lstStyle>
            <a:lvl1pPr>
              <a:defRPr lang="de-DE" sz="1500" b="1" dirty="0" smtClean="0"/>
            </a:lvl1pPr>
            <a:lvl2pPr>
              <a:defRPr lang="de-DE" sz="1350" dirty="0" smtClean="0"/>
            </a:lvl2pPr>
            <a:lvl3pPr>
              <a:defRPr lang="de-DE" sz="1200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43034" y="979513"/>
            <a:ext cx="8657327" cy="258739"/>
          </a:xfrm>
        </p:spPr>
        <p:txBody>
          <a:bodyPr vert="horz" lIns="90000" tIns="0" rIns="90000" bIns="0" rtlCol="0" anchor="t" anchorCtr="0">
            <a:noAutofit/>
          </a:bodyPr>
          <a:lstStyle>
            <a:lvl1pPr marL="0" indent="0">
              <a:buNone/>
              <a:defRPr lang="de-DE" sz="1500" b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132160" lvl="0" indent="-132160"/>
            <a:r>
              <a:rPr lang="de-DE"/>
              <a:t>Textmasterformat bearbeiten</a:t>
            </a:r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16"/>
          </p:nvPr>
        </p:nvSpPr>
        <p:spPr>
          <a:xfrm>
            <a:off x="7678149" y="5408719"/>
            <a:ext cx="1214596" cy="300000"/>
          </a:xfrm>
        </p:spPr>
        <p:txBody>
          <a:bodyPr/>
          <a:lstStyle/>
          <a:p>
            <a:fld id="{9DC1E638-3F78-4E0D-883A-B278700C48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7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4613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D. Dolic, © Continental AG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2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29" name="Rechteck 28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1" name="Rechteck 30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697317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042000"/>
            <a:ext cx="8172140" cy="84240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867200"/>
            <a:ext cx="2628590" cy="4080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867200"/>
            <a:ext cx="5075797" cy="4080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38" y="-1"/>
            <a:ext cx="2555876" cy="1310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27" name="Rechteck 26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6" name="Rechteck 35"/>
          <p:cNvSpPr/>
          <p:nvPr userDrawn="1"/>
        </p:nvSpPr>
        <p:spPr>
          <a:xfrm>
            <a:off x="179389" y="193675"/>
            <a:ext cx="8785225" cy="532764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tx1"/>
                </a:solidFill>
              </a:rPr>
              <a:t>Bitte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decken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Sie</a:t>
            </a:r>
            <a:r>
              <a:rPr lang="en-US" sz="1600" baseline="0" noProof="0" dirty="0">
                <a:solidFill>
                  <a:schemeClr val="tx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tx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Fläche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mit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einem</a:t>
            </a:r>
            <a:r>
              <a:rPr lang="en-US" sz="1600" baseline="0" noProof="0" dirty="0">
                <a:solidFill>
                  <a:schemeClr val="tx1"/>
                </a:solidFill>
              </a:rPr>
              <a:t> </a:t>
            </a:r>
            <a:r>
              <a:rPr lang="en-US" sz="1600" baseline="0" noProof="0" dirty="0" err="1">
                <a:solidFill>
                  <a:schemeClr val="tx1"/>
                </a:solidFill>
              </a:rPr>
              <a:t>Bild</a:t>
            </a:r>
            <a:r>
              <a:rPr lang="en-US" sz="1600" baseline="0" noProof="0" dirty="0">
                <a:solidFill>
                  <a:schemeClr val="tx1"/>
                </a:solidFill>
              </a:rPr>
              <a:t> ab</a:t>
            </a:r>
            <a:r>
              <a:rPr lang="en-US" sz="1600" noProof="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tx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tx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tx1"/>
                </a:solidFill>
              </a:rPr>
              <a:t>(24,4 x 14,8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4560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801600"/>
            <a:ext cx="8172140" cy="84240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867200"/>
            <a:ext cx="2628590" cy="4080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867200"/>
            <a:ext cx="5075797" cy="4080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40" y="1"/>
            <a:ext cx="2555875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 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72837"/>
            <a:ext cx="8640452" cy="40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bg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bg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42833"/>
            <a:ext cx="0" cy="11153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42833"/>
            <a:ext cx="0" cy="111533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3890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4613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tx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tx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tx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tx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6350486" y="5089748"/>
            <a:ext cx="2001935" cy="1253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0CE834-690D-4F26-8C93-130BA36FD7C0}" type="datetime3">
              <a:rPr lang="en-US" smtClean="0"/>
              <a:pPr/>
              <a:t>14 May 2021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388426" y="5215603"/>
            <a:ext cx="360289" cy="1253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6350487" y="5215603"/>
            <a:ext cx="2001935" cy="1253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D. Dolic, © Continental AG</a:t>
            </a:r>
          </a:p>
        </p:txBody>
      </p:sp>
      <p:pic>
        <p:nvPicPr>
          <p:cNvPr id="16" name="Bild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945732"/>
            <a:ext cx="1857600" cy="570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9" name="Gerade Verbindung 28"/>
          <p:cNvCxnSpPr/>
          <p:nvPr userDrawn="1"/>
        </p:nvCxnSpPr>
        <p:spPr>
          <a:xfrm>
            <a:off x="395289" y="4909728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4613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A75B6-8E1B-4380-84B9-49631E7ED158}" type="datetime3">
              <a:rPr lang="en-US" smtClean="0"/>
              <a:pPr/>
              <a:t>14 May 2021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27" name="Rechteck 26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31" name="Gerade Verbindung 30"/>
          <p:cNvCxnSpPr/>
          <p:nvPr userDrawn="1"/>
        </p:nvCxnSpPr>
        <p:spPr>
          <a:xfrm>
            <a:off x="395289" y="4909728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4613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6063"/>
            <a:ext cx="8353425" cy="1366837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4613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4613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4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9" y="4909728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1"/>
            <a:ext cx="8353425" cy="2813274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6" y="5090554"/>
            <a:ext cx="2001935" cy="1253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7" y="5216409"/>
            <a:ext cx="2001935" cy="1253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D. Dolic, © Continental AG</a:t>
            </a:r>
            <a:endParaRPr lang="en-US" noProof="0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6" y="5216409"/>
            <a:ext cx="360289" cy="1253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3501408" y="5216409"/>
            <a:ext cx="2726779" cy="1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3"/>
            </p:custDataLst>
          </p:nvPr>
        </p:nvSpPr>
        <p:spPr bwMode="auto">
          <a:xfrm>
            <a:off x="3501407" y="5101241"/>
            <a:ext cx="2726778" cy="11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Dubravko Dolic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9" name="Bild 4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1520" y="4945732"/>
            <a:ext cx="1857600" cy="570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pieren 15"/>
          <p:cNvGrpSpPr/>
          <p:nvPr userDrawn="1"/>
        </p:nvGrpSpPr>
        <p:grpSpPr>
          <a:xfrm>
            <a:off x="0" y="1"/>
            <a:ext cx="9144000" cy="5715001"/>
            <a:chOff x="0" y="0"/>
            <a:chExt cx="9144000" cy="6858001"/>
          </a:xfrm>
          <a:solidFill>
            <a:schemeClr val="tx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0" y="1"/>
              <a:ext cx="9144000" cy="23240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25589"/>
              <a:ext cx="9144000" cy="2324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0" name="empower - DO NOT DELETE!!!" hidden="1"/>
          <p:cNvSpPr/>
          <p:nvPr userDrawn="1">
            <p:custDataLst>
              <p:tags r:id="rId25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548471-1EC7-4833-977D-4DAB3A0D5699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825" y="4972306"/>
            <a:ext cx="684391" cy="350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NULL"/><Relationship Id="rId18" Type="http://schemas.openxmlformats.org/officeDocument/2006/relationships/customXml" Target="../ink/ink8.xml"/><Relationship Id="rId26" Type="http://schemas.openxmlformats.org/officeDocument/2006/relationships/image" Target="../media/image520.png"/><Relationship Id="rId3" Type="http://schemas.openxmlformats.org/officeDocument/2006/relationships/image" Target="../media/image5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5.xml"/><Relationship Id="rId17" Type="http://schemas.openxmlformats.org/officeDocument/2006/relationships/image" Target="NULL"/><Relationship Id="rId25" Type="http://schemas.openxmlformats.org/officeDocument/2006/relationships/customXml" Target="../ink/ink12.xml"/><Relationship Id="rId2" Type="http://schemas.openxmlformats.org/officeDocument/2006/relationships/image" Target="../media/image5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NULL"/><Relationship Id="rId24" Type="http://schemas.openxmlformats.org/officeDocument/2006/relationships/image" Target="../media/image510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customXml" Target="../ink/ink11.xml"/><Relationship Id="rId28" Type="http://schemas.openxmlformats.org/officeDocument/2006/relationships/image" Target="../media/image530.png"/><Relationship Id="rId10" Type="http://schemas.openxmlformats.org/officeDocument/2006/relationships/customXml" Target="../ink/ink4.xml"/><Relationship Id="rId19" Type="http://schemas.openxmlformats.org/officeDocument/2006/relationships/image" Target="NULL"/><Relationship Id="rId4" Type="http://schemas.openxmlformats.org/officeDocument/2006/relationships/customXml" Target="../ink/ink1.xml"/><Relationship Id="rId9" Type="http://schemas.openxmlformats.org/officeDocument/2006/relationships/image" Target="NUL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1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14.emf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emf"/><Relationship Id="rId5" Type="http://schemas.openxmlformats.org/officeDocument/2006/relationships/tags" Target="../tags/tag10.xml"/><Relationship Id="rId10" Type="http://schemas.openxmlformats.org/officeDocument/2006/relationships/image" Target="../media/image11.emf"/><Relationship Id="rId4" Type="http://schemas.openxmlformats.org/officeDocument/2006/relationships/tags" Target="../tags/tag9.xml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29.svg"/><Relationship Id="rId3" Type="http://schemas.openxmlformats.org/officeDocument/2006/relationships/image" Target="../media/image24.png"/><Relationship Id="rId21" Type="http://schemas.openxmlformats.org/officeDocument/2006/relationships/image" Target="../media/image3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26.png"/><Relationship Id="rId10" Type="http://schemas.openxmlformats.org/officeDocument/2006/relationships/diagramData" Target="../diagrams/data2.xml"/><Relationship Id="rId19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msa.com/sites/default/files/styles/photo_gallery_image_on_article_page_car_corral/public/news/2017/08/imsa_continental_tire_sportscar_challenge_features_three_classes_10_races_in_2018/imsa_29010718_980.jpg?itok=QkaGMu_D">
            <a:extLst>
              <a:ext uri="{FF2B5EF4-FFF2-40B4-BE49-F238E27FC236}">
                <a16:creationId xmlns:a16="http://schemas.microsoft.com/office/drawing/2014/main" id="{C8612EC2-4877-48E8-860B-75FE5CE51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9512" y="201013"/>
            <a:ext cx="8784976" cy="30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Industrializing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Data Science </a:t>
            </a:r>
            <a:r>
              <a:rPr lang="de-DE" dirty="0" err="1"/>
              <a:t>capabilities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Dubravko Dolic – Head </a:t>
            </a:r>
            <a:r>
              <a:rPr lang="de-DE" dirty="0" err="1"/>
              <a:t>of</a:t>
            </a:r>
            <a:r>
              <a:rPr lang="de-DE" dirty="0"/>
              <a:t> Applied Analytics and AI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Continental </a:t>
            </a:r>
            <a:r>
              <a:rPr lang="de-DE" dirty="0" err="1"/>
              <a:t>Tires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CC0A159-300F-4026-9ED9-CA21D46AD7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96" y="323483"/>
            <a:ext cx="1547664" cy="7934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8BDECB0-4F9C-4C85-BB2C-8E612CBEF0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2123530"/>
            <a:ext cx="8353425" cy="166955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2EDC11-C525-487D-BC19-A5C7393C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 anchor="t">
            <a:normAutofit/>
          </a:bodyPr>
          <a:lstStyle/>
          <a:p>
            <a:r>
              <a:rPr lang="de-DE" dirty="0"/>
              <a:t>Phase 3: Operation in DSF </a:t>
            </a:r>
            <a:r>
              <a:rPr lang="de-DE" dirty="0" err="1"/>
              <a:t>stages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7541D7-7B4C-4A7E-BFFE-897567FE7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6" y="5216409"/>
            <a:ext cx="360289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6761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362F7-2295-4A1D-9344-BBE4FF36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832FE0-A400-46B4-9304-6C8A7BE06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8" name="AutoShape 4" descr="image2019-2-15_22-19-0.png">
            <a:extLst>
              <a:ext uri="{FF2B5EF4-FFF2-40B4-BE49-F238E27FC236}">
                <a16:creationId xmlns:a16="http://schemas.microsoft.com/office/drawing/2014/main" id="{2241DF17-27FE-4B77-A396-4B879E778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B3A9F85-294B-43EB-BEE7-C47251F4EF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9" y="1175581"/>
            <a:ext cx="2752231" cy="336383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C60E637-E57F-4A20-9599-42A0EBDCAC4D}"/>
              </a:ext>
            </a:extLst>
          </p:cNvPr>
          <p:cNvSpPr/>
          <p:nvPr/>
        </p:nvSpPr>
        <p:spPr>
          <a:xfrm>
            <a:off x="3563888" y="1309687"/>
            <a:ext cx="5184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DSF platform is running on the AWS infrastructure. Setup, provisioning and configuration of all required resources are driven by code (</a:t>
            </a:r>
            <a:r>
              <a:rPr lang="en-US" dirty="0" err="1"/>
              <a:t>IaC</a:t>
            </a:r>
            <a:r>
              <a:rPr lang="en-US" dirty="0"/>
              <a:t>). This approach enables automated provisioning and reduces administration costs considerably.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104D63-1B20-4F6C-A38A-3EEE9D2C9C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9006" y="1726720"/>
            <a:ext cx="683568" cy="291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2FB7D9-9C1D-4DB7-BBC8-75CE23808FF1}"/>
              </a:ext>
            </a:extLst>
          </p:cNvPr>
          <p:cNvSpPr txBox="1"/>
          <p:nvPr/>
        </p:nvSpPr>
        <p:spPr>
          <a:xfrm>
            <a:off x="1115616" y="4113786"/>
            <a:ext cx="360040" cy="18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600" dirty="0"/>
              <a:t>ELK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825310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DFC1C18-5AE9-48B7-B820-551CD358DDEB">
            <a:extLst>
              <a:ext uri="{FF2B5EF4-FFF2-40B4-BE49-F238E27FC236}">
                <a16:creationId xmlns:a16="http://schemas.microsoft.com/office/drawing/2014/main" id="{A3985EEC-8DB1-4879-A86B-F8C04316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95286" y="1011657"/>
            <a:ext cx="8299228" cy="36724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 anchor="t">
            <a:normAutofit/>
          </a:bodyPr>
          <a:lstStyle/>
          <a:p>
            <a:r>
              <a:rPr lang="de-DE" dirty="0"/>
              <a:t>Data Science </a:t>
            </a:r>
            <a:r>
              <a:rPr lang="de-DE" dirty="0" err="1"/>
              <a:t>Platform</a:t>
            </a:r>
            <a:r>
              <a:rPr lang="de-DE" dirty="0"/>
              <a:t>: Workflow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388426" y="5216409"/>
            <a:ext cx="360289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82731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62D5CA24-ECA3-4372-B4D7-C95A77695608">
            <a:extLst>
              <a:ext uri="{FF2B5EF4-FFF2-40B4-BE49-F238E27FC236}">
                <a16:creationId xmlns:a16="http://schemas.microsoft.com/office/drawing/2014/main" id="{6BD04287-3213-44AE-9036-B6334B39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9950" y="298980"/>
            <a:ext cx="7144100" cy="4536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66ABAE-A059-49E3-A4C6-4998C655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6" y="5216409"/>
            <a:ext cx="360289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85288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454563-91C2-4D2D-A7F0-19CB82DA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DEBB81-5466-4D06-AB1D-F504C26E8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01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FF689B1-8F2A-412C-BEAF-CA8A6542A2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26" y="1055863"/>
            <a:ext cx="3201445" cy="2208998"/>
          </a:xfrm>
          <a:prstGeom prst="rect">
            <a:avLst/>
          </a:prstGeom>
          <a:noFill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0600CC8-6653-49D1-80C7-20A8E9C2A1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9" y="1036258"/>
            <a:ext cx="3885203" cy="219514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520E7B-E8B5-43DE-A495-1D37A4A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 anchor="t">
            <a:normAutofit/>
          </a:bodyPr>
          <a:lstStyle/>
          <a:p>
            <a:r>
              <a:rPr lang="de-DE" dirty="0"/>
              <a:t>Intuitive User Interface </a:t>
            </a:r>
            <a:r>
              <a:rPr lang="de-DE" dirty="0" err="1"/>
              <a:t>for</a:t>
            </a:r>
            <a:r>
              <a:rPr lang="de-DE" dirty="0"/>
              <a:t> Data </a:t>
            </a:r>
            <a:r>
              <a:rPr lang="de-DE" dirty="0" err="1"/>
              <a:t>Scientists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583468-9953-4F55-8F07-303FA62B3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6" y="5216409"/>
            <a:ext cx="360289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E0E1535-C2BA-40E6-9F5B-A9C853F25E3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5289" y="3361556"/>
            <a:ext cx="4140200" cy="1210444"/>
          </a:xfrm>
        </p:spPr>
        <p:txBody>
          <a:bodyPr>
            <a:normAutofit/>
          </a:bodyPr>
          <a:lstStyle/>
          <a:p>
            <a:r>
              <a:rPr lang="de-DE" sz="1200" dirty="0" err="1"/>
              <a:t>Creating</a:t>
            </a:r>
            <a:r>
              <a:rPr lang="de-DE" sz="1200" dirty="0"/>
              <a:t> </a:t>
            </a:r>
            <a:r>
              <a:rPr lang="de-DE" sz="1200" dirty="0" err="1"/>
              <a:t>ready-to-use</a:t>
            </a:r>
            <a:r>
              <a:rPr lang="de-DE" sz="1200" dirty="0"/>
              <a:t> </a:t>
            </a:r>
            <a:r>
              <a:rPr lang="de-DE" sz="1200" dirty="0" err="1"/>
              <a:t>working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templates</a:t>
            </a:r>
            <a:endParaRPr lang="de-DE" sz="1200" dirty="0"/>
          </a:p>
          <a:p>
            <a:r>
              <a:rPr lang="de-DE" sz="1200" dirty="0"/>
              <a:t>Root </a:t>
            </a:r>
            <a:r>
              <a:rPr lang="de-DE" sz="1200" dirty="0" err="1"/>
              <a:t>access</a:t>
            </a:r>
            <a:endParaRPr lang="de-DE" sz="1200" dirty="0"/>
          </a:p>
          <a:p>
            <a:r>
              <a:rPr lang="de-DE" sz="1200" dirty="0"/>
              <a:t>EC2-based</a:t>
            </a:r>
            <a:endParaRPr lang="en-US" sz="1200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86137DD2-B887-4E6E-B4C9-355638BF6A5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06926" y="3361556"/>
            <a:ext cx="4141788" cy="1210444"/>
          </a:xfrm>
        </p:spPr>
        <p:txBody>
          <a:bodyPr>
            <a:normAutofit lnSpcReduction="10000"/>
          </a:bodyPr>
          <a:lstStyle/>
          <a:p>
            <a:r>
              <a:rPr lang="de-DE" sz="1200" dirty="0"/>
              <a:t>R-Studio</a:t>
            </a:r>
          </a:p>
          <a:p>
            <a:r>
              <a:rPr lang="de-DE" sz="1200" dirty="0" err="1"/>
              <a:t>Jupyter</a:t>
            </a:r>
            <a:r>
              <a:rPr lang="de-DE" sz="1200" dirty="0"/>
              <a:t> Notebook</a:t>
            </a:r>
          </a:p>
          <a:p>
            <a:r>
              <a:rPr lang="de-DE" sz="1200" dirty="0"/>
              <a:t>Python</a:t>
            </a:r>
          </a:p>
          <a:p>
            <a:r>
              <a:rPr lang="de-DE" sz="1200" dirty="0"/>
              <a:t>KNIME, MATLAB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11717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DA3F71B-2296-4B34-9426-6BDCE92BFC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90" y="1463770"/>
            <a:ext cx="3535772" cy="3120319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2EA79CEC-8AF2-4F3A-84A7-8A9C153C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0" y="336000"/>
            <a:ext cx="8353425" cy="800000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respository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AAE80-7464-4428-BAED-C5C04C9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0486" y="5090554"/>
            <a:ext cx="2001935" cy="125367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DE66952-8BA7-4545-9894-562BD7F5549F}" type="datetime3">
              <a:rPr lang="en-US" noProof="0" smtClean="0"/>
              <a:pPr>
                <a:spcAft>
                  <a:spcPts val="600"/>
                </a:spcAft>
              </a:pPr>
              <a:t>14 May 2021</a:t>
            </a:fld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D7798-436D-4D46-B5E8-5DA122CE2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6" y="5216409"/>
            <a:ext cx="360289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20A789D-C157-4024-841F-A98B4AC407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50487" y="5216409"/>
            <a:ext cx="2001935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Author, © Continental AG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C1AD9AD-D626-4EE9-9247-0784C42F30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702" y="1463770"/>
            <a:ext cx="4347823" cy="30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03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A19C2-5F41-42B9-981B-3C60A272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Central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DSF </a:t>
            </a:r>
            <a:r>
              <a:rPr lang="de-DE" dirty="0" err="1"/>
              <a:t>projects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49A9C7-559B-4841-B3DE-67C1C5CB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051F-9C00-4D71-9B67-0FF240BFCC4F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11205-8C78-419E-8AFE-0B5AFAE64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E0504-37AD-4504-8314-AFE8A092B3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FCB50E-5FCF-40FB-9AB0-B7C5B59295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9" y="1326950"/>
            <a:ext cx="5120965" cy="30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0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DCB2-B7CF-4022-9EE2-2164B4C6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/>
              <a:t> DSF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EB069-BD14-4246-A6F0-5E386356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051F-9C00-4D71-9B67-0FF240BFCC4F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92B5E-7DD9-478A-8AB9-3031E576B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9018C-C045-42DF-B384-54CB30B6F5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9D9211-75C0-4D77-BF09-2B2FFEBB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4" y="1333287"/>
            <a:ext cx="757343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85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4CB74-A58D-4528-8969-565878CF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B9E4D-59A4-4A5F-BCE6-F9C52F02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051F-9C00-4D71-9B67-0FF240BFCC4F}" type="datetime3">
              <a:rPr lang="en-US" noProof="0" smtClean="0"/>
              <a:pPr/>
              <a:t>14 May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657AF0-1B75-4707-BD93-5A4EA89DE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ED431-429F-4BFC-A39B-E330373D5D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CCCCE8-DDD8-4930-A224-9047F25465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289" y="815148"/>
            <a:ext cx="8256412" cy="39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6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F44FC4-D766-432F-9570-6BD6043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dirty="0" err="1"/>
              <a:t>There</a:t>
            </a:r>
            <a:r>
              <a:rPr lang="de-DE" dirty="0"/>
              <a:t> and back </a:t>
            </a:r>
            <a:r>
              <a:rPr lang="de-DE" dirty="0" err="1"/>
              <a:t>again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99671F-2F45-432E-8D79-051CDBF97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88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C2B058-B99A-4938-A78C-39057DE96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20</a:t>
            </a:fld>
            <a:endParaRPr lang="en-US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E2B6EF-8584-49D7-A3F1-70CEAEA093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373224"/>
            <a:ext cx="6786946" cy="44699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A3C5F-5003-46BC-98C8-217969810259}"/>
              </a:ext>
            </a:extLst>
          </p:cNvPr>
          <p:cNvSpPr txBox="1"/>
          <p:nvPr/>
        </p:nvSpPr>
        <p:spPr>
          <a:xfrm rot="5400000">
            <a:off x="6124818" y="244829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Advanced</a:t>
            </a:r>
            <a:r>
              <a:rPr lang="de-DE" b="1" dirty="0">
                <a:solidFill>
                  <a:schemeClr val="accent1"/>
                </a:solidFill>
              </a:rPr>
              <a:t> Analytics &amp; AI Technology Stack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388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7AC4DFD-9D36-429D-81FF-F4725D69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0" y="336000"/>
            <a:ext cx="8353425" cy="800000"/>
          </a:xfrm>
        </p:spPr>
        <p:txBody>
          <a:bodyPr anchor="t">
            <a:normAutofit/>
          </a:bodyPr>
          <a:lstStyle/>
          <a:p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vs DSF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AF3D1F97-6547-467D-B196-9AD48A739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6" y="5216409"/>
            <a:ext cx="360289" cy="125367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9DC1E638-3F78-4E0D-883A-B278700C48C0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graphicFrame>
        <p:nvGraphicFramePr>
          <p:cNvPr id="21" name="Textfeld 3">
            <a:extLst>
              <a:ext uri="{FF2B5EF4-FFF2-40B4-BE49-F238E27FC236}">
                <a16:creationId xmlns:a16="http://schemas.microsoft.com/office/drawing/2014/main" id="{700130BC-E088-4624-9AA8-D619A37B7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11770"/>
              </p:ext>
            </p:extLst>
          </p:nvPr>
        </p:nvGraphicFramePr>
        <p:xfrm>
          <a:off x="395290" y="1497543"/>
          <a:ext cx="8353425" cy="312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7433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07056-7476-4CBC-9BCF-F7CA167C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004BF-EEEF-4720-B4E6-436426441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22</a:t>
            </a:fld>
            <a:endParaRPr lang="en-US" noProof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865AFB7-8E65-446B-A57C-F79EE3A1E96E}"/>
              </a:ext>
            </a:extLst>
          </p:cNvPr>
          <p:cNvGraphicFramePr/>
          <p:nvPr/>
        </p:nvGraphicFramePr>
        <p:xfrm>
          <a:off x="971600" y="1921396"/>
          <a:ext cx="698477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149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793F16-483F-4B97-A217-AA361011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45AA66-EE67-4733-9A9C-B97E3CB50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9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2C24-F726-4429-A2FA-F7F85B98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Tire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B8366D8-E75F-4318-86DC-82E242C76F0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1256" y="1447272"/>
            <a:ext cx="4248736" cy="3642889"/>
          </a:xfrm>
        </p:spPr>
        <p:txBody>
          <a:bodyPr/>
          <a:lstStyle/>
          <a:p>
            <a:pPr marL="0" indent="0">
              <a:buNone/>
            </a:pPr>
            <a:r>
              <a:rPr lang="de-DE" b="0" dirty="0"/>
              <a:t>Monitoring</a:t>
            </a:r>
          </a:p>
          <a:p>
            <a:r>
              <a:rPr lang="de-DE" b="0" dirty="0"/>
              <a:t>Speed</a:t>
            </a:r>
          </a:p>
          <a:p>
            <a:r>
              <a:rPr lang="de-DE" b="0" dirty="0"/>
              <a:t>Elevation</a:t>
            </a:r>
          </a:p>
          <a:p>
            <a:r>
              <a:rPr lang="de-DE" b="0" dirty="0" err="1"/>
              <a:t>Pressure</a:t>
            </a:r>
            <a:endParaRPr lang="de-DE" b="0" dirty="0"/>
          </a:p>
          <a:p>
            <a:endParaRPr lang="de-DE" b="0" dirty="0"/>
          </a:p>
          <a:p>
            <a:pPr marL="0" indent="0">
              <a:buNone/>
            </a:pPr>
            <a:r>
              <a:rPr lang="de-DE" b="0" dirty="0" err="1"/>
              <a:t>Predict</a:t>
            </a:r>
            <a:r>
              <a:rPr lang="de-DE" b="0" dirty="0"/>
              <a:t> </a:t>
            </a:r>
            <a:r>
              <a:rPr lang="de-DE" b="0" dirty="0" err="1"/>
              <a:t>harmful</a:t>
            </a:r>
            <a:r>
              <a:rPr lang="de-DE" b="0" dirty="0"/>
              <a:t> </a:t>
            </a:r>
            <a:r>
              <a:rPr lang="de-DE" b="0" dirty="0" err="1"/>
              <a:t>driving</a:t>
            </a:r>
            <a:r>
              <a:rPr lang="de-DE" b="0" dirty="0"/>
              <a:t> </a:t>
            </a:r>
            <a:r>
              <a:rPr lang="de-DE" b="0" dirty="0" err="1"/>
              <a:t>behaviour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specialty</a:t>
            </a:r>
            <a:r>
              <a:rPr lang="de-DE" b="0" dirty="0"/>
              <a:t> </a:t>
            </a:r>
            <a:r>
              <a:rPr lang="de-DE" b="0" dirty="0" err="1"/>
              <a:t>tires</a:t>
            </a:r>
            <a:endParaRPr lang="de-DE" b="0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6F55CD-979B-49EE-90A3-16FAC88F0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lt2"/>
                </a:solidFill>
              </a:rPr>
              <a:t>Predictive</a:t>
            </a:r>
            <a:r>
              <a:rPr lang="de-DE" dirty="0">
                <a:solidFill>
                  <a:schemeClr val="lt2"/>
                </a:solidFill>
              </a:rPr>
              <a:t> Maintenance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0999C0-D59F-462A-91A8-B45C967964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9992" y="513654"/>
            <a:ext cx="4104456" cy="4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2097D6-C709-4032-B870-4321D8149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25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E1F77C-673D-40CD-8CFF-8D75752C61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7" y="1088486"/>
            <a:ext cx="7269287" cy="332127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11B170-57E7-4EAE-8F06-6EEAD78FEB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3928" y="924684"/>
            <a:ext cx="3102464" cy="351869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EEE950CA-185E-412B-9A15-89EAD91C4B96}"/>
              </a:ext>
            </a:extLst>
          </p:cNvPr>
          <p:cNvSpPr txBox="1">
            <a:spLocks/>
          </p:cNvSpPr>
          <p:nvPr/>
        </p:nvSpPr>
        <p:spPr>
          <a:xfrm>
            <a:off x="395289" y="552600"/>
            <a:ext cx="8353424" cy="720725"/>
          </a:xfrm>
          <a:prstGeom prst="rect">
            <a:avLst/>
          </a:prstGeom>
        </p:spPr>
        <p:txBody>
          <a:bodyPr vert="horz" lIns="0" tIns="25200" rIns="9144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600" dirty="0"/>
              <a:t>Mixing Analysis</a:t>
            </a:r>
            <a:endParaRPr lang="en-GB" sz="1600" b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223BFBB0-F247-415F-B669-8E73D2879D19}"/>
                  </a:ext>
                </a:extLst>
              </p14:cNvPr>
              <p14:cNvContentPartPr/>
              <p14:nvPr/>
            </p14:nvContentPartPr>
            <p14:xfrm>
              <a:off x="4600865" y="1483756"/>
              <a:ext cx="2451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223BFBB0-F247-415F-B669-8E73D2879D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3225" y="1447756"/>
                <a:ext cx="280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A78F6CF5-B908-4175-A6FF-FDBC43E4010C}"/>
                  </a:ext>
                </a:extLst>
              </p14:cNvPr>
              <p14:cNvContentPartPr/>
              <p14:nvPr/>
            </p14:nvContentPartPr>
            <p14:xfrm>
              <a:off x="4600865" y="2264596"/>
              <a:ext cx="241200" cy="90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A78F6CF5-B908-4175-A6FF-FDBC43E401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225" y="2228956"/>
                <a:ext cx="276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A636D92-E9BF-4508-8688-D1750B21E490}"/>
                  </a:ext>
                </a:extLst>
              </p14:cNvPr>
              <p14:cNvContentPartPr/>
              <p14:nvPr/>
            </p14:nvContentPartPr>
            <p14:xfrm>
              <a:off x="4434545" y="3191956"/>
              <a:ext cx="389880" cy="345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A636D92-E9BF-4508-8688-D1750B21E4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6905" y="3155956"/>
                <a:ext cx="4255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032583B-2B1F-4303-A4AC-75C6E7F2A10F}"/>
                  </a:ext>
                </a:extLst>
              </p14:cNvPr>
              <p14:cNvContentPartPr/>
              <p14:nvPr/>
            </p14:nvContentPartPr>
            <p14:xfrm>
              <a:off x="5365505" y="1487716"/>
              <a:ext cx="4572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032583B-2B1F-4303-A4AC-75C6E7F2A1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7865" y="1452076"/>
                <a:ext cx="81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BC96037-554B-45A7-82B7-63FE865F7FB6}"/>
                  </a:ext>
                </a:extLst>
              </p14:cNvPr>
              <p14:cNvContentPartPr/>
              <p14:nvPr/>
            </p14:nvContentPartPr>
            <p14:xfrm>
              <a:off x="5369825" y="2277556"/>
              <a:ext cx="45720" cy="46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BC96037-554B-45A7-82B7-63FE865F7F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2185" y="2241556"/>
                <a:ext cx="81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8B653F9C-96B4-4FFE-8C1F-A900BB4FB245}"/>
                  </a:ext>
                </a:extLst>
              </p14:cNvPr>
              <p14:cNvContentPartPr/>
              <p14:nvPr/>
            </p14:nvContentPartPr>
            <p14:xfrm>
              <a:off x="4205945" y="2029002"/>
              <a:ext cx="2196720" cy="55954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8B653F9C-96B4-4FFE-8C1F-A900BB4FB2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8305" y="1992668"/>
                <a:ext cx="2232360" cy="128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54A15ADB-1EB0-48C4-9B05-6CE0BA609B81}"/>
                  </a:ext>
                </a:extLst>
              </p14:cNvPr>
              <p14:cNvContentPartPr/>
              <p14:nvPr/>
            </p14:nvContentPartPr>
            <p14:xfrm>
              <a:off x="4313945" y="2830516"/>
              <a:ext cx="221076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54A15ADB-1EB0-48C4-9B05-6CE0BA609B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96305" y="2794516"/>
                <a:ext cx="2246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2E05FB0A-389D-4EC9-80AE-427163685AE7}"/>
                  </a:ext>
                </a:extLst>
              </p14:cNvPr>
              <p14:cNvContentPartPr/>
              <p14:nvPr/>
            </p14:nvContentPartPr>
            <p14:xfrm>
              <a:off x="4426265" y="3545116"/>
              <a:ext cx="6156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2E05FB0A-389D-4EC9-80AE-427163685A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08625" y="3509476"/>
                <a:ext cx="97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5854505C-9D50-4480-92D0-E092208FF0C5}"/>
                  </a:ext>
                </a:extLst>
              </p14:cNvPr>
              <p14:cNvContentPartPr/>
              <p14:nvPr/>
            </p14:nvContentPartPr>
            <p14:xfrm>
              <a:off x="5864465" y="3540796"/>
              <a:ext cx="64440" cy="900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5854505C-9D50-4480-92D0-E092208FF0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6465" y="3504796"/>
                <a:ext cx="100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C1AA48F7-0832-4F0D-905D-806371B5BA0D}"/>
                  </a:ext>
                </a:extLst>
              </p14:cNvPr>
              <p14:cNvContentPartPr/>
              <p14:nvPr/>
            </p14:nvContentPartPr>
            <p14:xfrm>
              <a:off x="5851865" y="3753196"/>
              <a:ext cx="489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C1AA48F7-0832-4F0D-905D-806371B5BA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4225" y="3717196"/>
                <a:ext cx="846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DCAEF5C3-6464-4E66-965D-BFEFC77901BB}"/>
              </a:ext>
            </a:extLst>
          </p:cNvPr>
          <p:cNvSpPr/>
          <p:nvPr/>
        </p:nvSpPr>
        <p:spPr>
          <a:xfrm>
            <a:off x="1691680" y="2084956"/>
            <a:ext cx="621401" cy="214069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51BC96D-52F7-41E5-BF93-B0FE9D89F586}"/>
              </a:ext>
            </a:extLst>
          </p:cNvPr>
          <p:cNvSpPr/>
          <p:nvPr/>
        </p:nvSpPr>
        <p:spPr>
          <a:xfrm>
            <a:off x="991310" y="2084956"/>
            <a:ext cx="621401" cy="214069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6772AF-859B-4EBF-836A-143F3CC85411}"/>
              </a:ext>
            </a:extLst>
          </p:cNvPr>
          <p:cNvSpPr/>
          <p:nvPr/>
        </p:nvSpPr>
        <p:spPr>
          <a:xfrm>
            <a:off x="7284074" y="2103810"/>
            <a:ext cx="144016" cy="21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70A6DBE3-2912-4D17-96B3-70B2911E7E39}"/>
                  </a:ext>
                </a:extLst>
              </p14:cNvPr>
              <p14:cNvContentPartPr/>
              <p14:nvPr/>
            </p14:nvContentPartPr>
            <p14:xfrm>
              <a:off x="4661208" y="1034443"/>
              <a:ext cx="414848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70A6DBE3-2912-4D17-96B3-70B2911E7E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43202" y="998443"/>
                <a:ext cx="450499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A90E8997-DE0A-4E5D-A2D9-B7285E0EE8B6}"/>
                  </a:ext>
                </a:extLst>
              </p14:cNvPr>
              <p14:cNvContentPartPr/>
              <p14:nvPr/>
            </p14:nvContentPartPr>
            <p14:xfrm>
              <a:off x="4202366" y="1034083"/>
              <a:ext cx="111579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A90E8997-DE0A-4E5D-A2D9-B7285E0EE8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4369" y="998083"/>
                <a:ext cx="14721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5543DC1D-DF08-4A86-BAEA-245B149FBE39}"/>
                  </a:ext>
                </a:extLst>
              </p14:cNvPr>
              <p14:cNvContentPartPr/>
              <p14:nvPr/>
            </p14:nvContentPartPr>
            <p14:xfrm>
              <a:off x="4926730" y="3191956"/>
              <a:ext cx="389880" cy="345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5543DC1D-DF08-4A86-BAEA-245B149FBE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08730" y="3155956"/>
                <a:ext cx="42552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1675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EE56-1725-4538-8810-6A0469FE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Extrusion: iterative </a:t>
            </a:r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scrap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D0C66-225A-4F15-A27A-12C7115C4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26</a:t>
            </a:fld>
            <a:endParaRPr lang="en-U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318BE5-E74D-47E0-804E-65F9AD6A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271588"/>
            <a:ext cx="7620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704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D791A07-BD39-4BB3-BB95-99C08B39923A}"/>
              </a:ext>
            </a:extLst>
          </p:cNvPr>
          <p:cNvSpPr/>
          <p:nvPr/>
        </p:nvSpPr>
        <p:spPr>
          <a:xfrm>
            <a:off x="899592" y="994175"/>
            <a:ext cx="7128792" cy="355351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2943FF-0375-48F0-AC07-37C66E7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25200" rIns="91440" bIns="0" rtlCol="0" anchor="t" anchorCtr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400" b="1" dirty="0" err="1"/>
              <a:t>Tyre</a:t>
            </a:r>
            <a:r>
              <a:rPr lang="de-DE" sz="2400" b="1" dirty="0"/>
              <a:t> ID </a:t>
            </a:r>
            <a:r>
              <a:rPr lang="de-DE" sz="2400" b="1" dirty="0" err="1"/>
              <a:t>recognition</a:t>
            </a:r>
            <a:endParaRPr lang="de-DE" sz="2400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2C8E32-C4B9-45BC-A576-3E7B13265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9632" y="1040976"/>
            <a:ext cx="5063364" cy="460905"/>
          </a:xfrm>
        </p:spPr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OpenCV</a:t>
            </a:r>
            <a:r>
              <a:rPr lang="de-DE" dirty="0"/>
              <a:t> and YOLO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9B2F2-DDD7-4499-894F-6681C1685A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27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ABB955-D6A0-4E7E-BDB5-A5D305D1A2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1532797"/>
            <a:ext cx="4005064" cy="30037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6DD8CE3-9471-4D96-A5B0-4692ADB42E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0071" y="1269032"/>
            <a:ext cx="1387222" cy="3003798"/>
          </a:xfrm>
          <a:prstGeom prst="rect">
            <a:avLst/>
          </a:prstGeom>
        </p:spPr>
      </p:pic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8F051F-2964-4063-98EB-A2491A5E47D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9518" y="1708918"/>
            <a:ext cx="1562214" cy="27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2D629-B293-4CDC-8720-ADAF3937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Maintainance as Service for Fleet Manager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8967E-381D-4650-A48A-0A33094B3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28</a:t>
            </a:fld>
            <a:endParaRPr lang="en-US" noProof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273BC41-D05F-4459-8ED9-9FCE66C262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954" y="1489348"/>
            <a:ext cx="4822970" cy="2808312"/>
          </a:xfrm>
          <a:prstGeom prst="rect">
            <a:avLst/>
          </a:prstGeom>
        </p:spPr>
      </p:pic>
      <p:pic>
        <p:nvPicPr>
          <p:cNvPr id="7" name="Picture 2" descr="I:\Continental\_tires-Division\charts\2014\2014_07_IAA_Setzer-Batsch\CPC-3D-Container_und_Sensor_sw_S4_kl.png">
            <a:extLst>
              <a:ext uri="{FF2B5EF4-FFF2-40B4-BE49-F238E27FC236}">
                <a16:creationId xmlns:a16="http://schemas.microsoft.com/office/drawing/2014/main" id="{E79EDD88-83BD-48B0-8D3C-9EC3EF44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10461" y="1250779"/>
            <a:ext cx="1138585" cy="78961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44E8D72A-30CD-4D00-BF66-E2C5906A6CF5}"/>
              </a:ext>
            </a:extLst>
          </p:cNvPr>
          <p:cNvGraphicFramePr/>
          <p:nvPr/>
        </p:nvGraphicFramePr>
        <p:xfrm>
          <a:off x="5571084" y="2150067"/>
          <a:ext cx="2817341" cy="2147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093977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6D148-64D5-4B20-AE74-E34C0336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462BF2-E73D-48A7-AD5D-FA51D581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listening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4671BF-AE5E-4134-ABE7-EC8EF2D8C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67330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7B67F-DDC4-4FED-BC2D-1E9EBEFC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You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heard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…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tires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BB3927-5FCA-433E-A56D-6A7A6BF5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6004-9A7B-4BB0-B583-D40548C318C7}" type="datetime1">
              <a:rPr lang="de-DE" smtClean="0"/>
              <a:t>14.05.21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A055E-ACE6-413B-842B-A38D4D42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26C58-E02B-49B5-B661-46C2E3D6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E6CC-80F1-408C-B392-918613D2FC1A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1E0858-25A0-4165-B16C-CEB1C8E4D2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338" y="1007491"/>
            <a:ext cx="7771324" cy="38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76A1-7030-48A4-98B4-016B0A81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Rollout on Data Science Factory</a:t>
            </a:r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110DE6E2-198F-4CF9-8790-E2A87754B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en-US" noProof="0" dirty="0"/>
              <a:t>5</a:t>
            </a:r>
          </a:p>
        </p:txBody>
      </p:sp>
      <p:sp>
        <p:nvSpPr>
          <p:cNvPr id="67" name="Content Placeholder 1">
            <a:extLst>
              <a:ext uri="{FF2B5EF4-FFF2-40B4-BE49-F238E27FC236}">
                <a16:creationId xmlns:a16="http://schemas.microsoft.com/office/drawing/2014/main" id="{0CC144BA-8DBE-4988-A2FC-E8E6B28EE81D}"/>
              </a:ext>
            </a:extLst>
          </p:cNvPr>
          <p:cNvSpPr txBox="1">
            <a:spLocks/>
          </p:cNvSpPr>
          <p:nvPr/>
        </p:nvSpPr>
        <p:spPr>
          <a:xfrm>
            <a:off x="395290" y="1633539"/>
            <a:ext cx="8353425" cy="2808287"/>
          </a:xfrm>
          <a:prstGeom prst="rect">
            <a:avLst/>
          </a:prstGeom>
        </p:spPr>
        <p:txBody>
          <a:bodyPr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Deployment of algorithm to Data Science Factory: runtime of analysis: ~20 hours for all data (1-3 hours per year-production-hall combination, in total 8 combinations)</a:t>
            </a:r>
          </a:p>
          <a:p>
            <a:pPr lvl="1"/>
            <a:r>
              <a:rPr lang="en-US" sz="1200" dirty="0"/>
              <a:t>Jobs containerized on press level</a:t>
            </a:r>
          </a:p>
          <a:p>
            <a:pPr lvl="1"/>
            <a:r>
              <a:rPr lang="en-US" sz="1200" dirty="0"/>
              <a:t>Peak RAM Usage: ~600GB   </a:t>
            </a:r>
          </a:p>
          <a:p>
            <a:pPr lvl="1"/>
            <a:r>
              <a:rPr lang="en-US" sz="1200" dirty="0"/>
              <a:t>Peak parallel jobs executed: 195</a:t>
            </a:r>
          </a:p>
          <a:p>
            <a:pPr lvl="1"/>
            <a:r>
              <a:rPr lang="en-US" sz="1200" dirty="0"/>
              <a:t>Time to rollout for generic process</a:t>
            </a:r>
            <a:br>
              <a:rPr lang="en-US" sz="1200" dirty="0"/>
            </a:br>
            <a:r>
              <a:rPr lang="en-US" sz="1200" dirty="0"/>
              <a:t>covering all relevant years: &lt; 1 day</a:t>
            </a:r>
          </a:p>
          <a:p>
            <a:pPr marL="719138" lvl="2" indent="0"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68" name="Grafik 2">
            <a:extLst>
              <a:ext uri="{FF2B5EF4-FFF2-40B4-BE49-F238E27FC236}">
                <a16:creationId xmlns:a16="http://schemas.microsoft.com/office/drawing/2014/main" id="{ED013EF4-35BC-459E-8E4D-3F1D7FED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52503" y="2240055"/>
            <a:ext cx="4216066" cy="16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9C9B1C8D-BF42-4186-8B68-16B017001F81}"/>
              </a:ext>
            </a:extLst>
          </p:cNvPr>
          <p:cNvSpPr/>
          <p:nvPr/>
        </p:nvSpPr>
        <p:spPr>
          <a:xfrm>
            <a:off x="5724129" y="3874585"/>
            <a:ext cx="9845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2017 example</a:t>
            </a:r>
          </a:p>
        </p:txBody>
      </p:sp>
    </p:spTree>
    <p:extLst>
      <p:ext uri="{BB962C8B-B14F-4D97-AF65-F5344CB8AC3E}">
        <p14:creationId xmlns:p14="http://schemas.microsoft.com/office/powerpoint/2010/main" val="25091990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Use-Case: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demand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46E2-F619-494A-9C0F-93F74B79CC60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9" y="985294"/>
            <a:ext cx="5256584" cy="270109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EE4A315-3D94-4EA1-9BF6-F7DC94D9CA9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3619" y="3831170"/>
            <a:ext cx="698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pPr>
            <a:r>
              <a:rPr lang="de-DE" dirty="0"/>
              <a:t>Data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SQL</a:t>
            </a:r>
          </a:p>
          <a:p>
            <a:pPr marL="177800" indent="-177800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pPr>
            <a:r>
              <a:rPr lang="de-DE" dirty="0"/>
              <a:t>CSV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R </a:t>
            </a:r>
            <a:r>
              <a:rPr lang="de-DE" dirty="0" err="1"/>
              <a:t>installation</a:t>
            </a:r>
            <a:endParaRPr lang="de-DE" dirty="0"/>
          </a:p>
          <a:p>
            <a:pPr marL="177800" indent="-177800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pPr>
            <a:r>
              <a:rPr lang="de-DE" dirty="0" err="1"/>
              <a:t>Visualizations</a:t>
            </a:r>
            <a:r>
              <a:rPr lang="de-DE" dirty="0"/>
              <a:t> in a PPT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convince</a:t>
            </a:r>
            <a:r>
              <a:rPr lang="de-DE" dirty="0"/>
              <a:t> </a:t>
            </a:r>
            <a:r>
              <a:rPr lang="de-DE" dirty="0" err="1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67DD4B-F9D9-47AD-83DD-3CBEC684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8398"/>
            <a:ext cx="8208912" cy="539353"/>
          </a:xfrm>
        </p:spPr>
        <p:txBody>
          <a:bodyPr>
            <a:normAutofit/>
          </a:bodyPr>
          <a:lstStyle/>
          <a:p>
            <a:r>
              <a:rPr lang="de-DE" dirty="0"/>
              <a:t>Data Science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draft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95EB85-A126-4B77-9BB7-2FCDD00CB7DE}"/>
              </a:ext>
            </a:extLst>
          </p:cNvPr>
          <p:cNvGrpSpPr/>
          <p:nvPr/>
        </p:nvGrpSpPr>
        <p:grpSpPr>
          <a:xfrm>
            <a:off x="1187625" y="1160632"/>
            <a:ext cx="6341003" cy="3353053"/>
            <a:chOff x="1438864" y="946889"/>
            <a:chExt cx="6341003" cy="335305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4186F02-1802-419B-817D-1FC95C42D525}"/>
                </a:ext>
              </a:extLst>
            </p:cNvPr>
            <p:cNvSpPr/>
            <p:nvPr/>
          </p:nvSpPr>
          <p:spPr>
            <a:xfrm>
              <a:off x="1439038" y="946889"/>
              <a:ext cx="6109100" cy="52416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1"/>
                  </a:solidFill>
                </a:rPr>
                <a:t>Analytics Shop</a:t>
              </a: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C4797773-6621-4801-B115-DD88D2D47D50}"/>
                </a:ext>
              </a:extLst>
            </p:cNvPr>
            <p:cNvSpPr/>
            <p:nvPr/>
          </p:nvSpPr>
          <p:spPr>
            <a:xfrm>
              <a:off x="1439653" y="1805071"/>
              <a:ext cx="1590623" cy="1288601"/>
            </a:xfrm>
            <a:prstGeom prst="chevron">
              <a:avLst>
                <a:gd name="adj" fmla="val 1653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bg2">
                      <a:lumMod val="90000"/>
                    </a:schemeClr>
                  </a:solidFill>
                </a:rPr>
                <a:t>Analytics</a:t>
              </a:r>
            </a:p>
            <a:p>
              <a:r>
                <a:rPr lang="de-DE" sz="1200" dirty="0" err="1">
                  <a:solidFill>
                    <a:schemeClr val="bg2">
                      <a:lumMod val="90000"/>
                    </a:schemeClr>
                  </a:solidFill>
                </a:rPr>
                <a:t>Workbench</a:t>
              </a:r>
              <a:endParaRPr lang="de-DE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9D6A6BF7-4C59-4399-9AD3-4DEBBD7CC3EB}"/>
                </a:ext>
              </a:extLst>
            </p:cNvPr>
            <p:cNvSpPr/>
            <p:nvPr/>
          </p:nvSpPr>
          <p:spPr>
            <a:xfrm>
              <a:off x="2946636" y="1806365"/>
              <a:ext cx="1646563" cy="1287306"/>
            </a:xfrm>
            <a:prstGeom prst="chevron">
              <a:avLst>
                <a:gd name="adj" fmla="val 16635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bg2">
                      <a:lumMod val="90000"/>
                    </a:schemeClr>
                  </a:solidFill>
                </a:rPr>
                <a:t>Data Science Laboratory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F8102825-6F52-4E51-9A34-374D79F0B3F7}"/>
                </a:ext>
              </a:extLst>
            </p:cNvPr>
            <p:cNvSpPr/>
            <p:nvPr/>
          </p:nvSpPr>
          <p:spPr>
            <a:xfrm>
              <a:off x="4520684" y="1805071"/>
              <a:ext cx="1650696" cy="1285421"/>
            </a:xfrm>
            <a:prstGeom prst="chevron">
              <a:avLst>
                <a:gd name="adj" fmla="val 1727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bg2">
                      <a:lumMod val="90000"/>
                    </a:schemeClr>
                  </a:solidFill>
                </a:rPr>
                <a:t>Data </a:t>
              </a:r>
              <a:r>
                <a:rPr lang="de-DE" sz="1200" dirty="0" err="1">
                  <a:solidFill>
                    <a:schemeClr val="bg2">
                      <a:lumMod val="90000"/>
                    </a:schemeClr>
                  </a:solidFill>
                </a:rPr>
                <a:t>Product</a:t>
              </a:r>
              <a:r>
                <a:rPr lang="de-DE" sz="1200" dirty="0">
                  <a:solidFill>
                    <a:schemeClr val="bg2">
                      <a:lumMod val="90000"/>
                    </a:schemeClr>
                  </a:solidFill>
                </a:rPr>
                <a:t> Development</a:t>
              </a:r>
            </a:p>
          </p:txBody>
        </p:sp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866C9817-A234-4A69-BB2D-1919C59A0533}"/>
                </a:ext>
              </a:extLst>
            </p:cNvPr>
            <p:cNvSpPr/>
            <p:nvPr/>
          </p:nvSpPr>
          <p:spPr>
            <a:xfrm>
              <a:off x="6076102" y="1805071"/>
              <a:ext cx="1703765" cy="1285421"/>
            </a:xfrm>
            <a:prstGeom prst="chevron">
              <a:avLst>
                <a:gd name="adj" fmla="val 18511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bg2">
                      <a:lumMod val="90000"/>
                    </a:schemeClr>
                  </a:solidFill>
                </a:rPr>
                <a:t>Data </a:t>
              </a:r>
              <a:r>
                <a:rPr lang="de-DE" sz="1200" dirty="0" err="1">
                  <a:solidFill>
                    <a:schemeClr val="bg2">
                      <a:lumMod val="90000"/>
                    </a:schemeClr>
                  </a:solidFill>
                </a:rPr>
                <a:t>Product</a:t>
              </a:r>
              <a:r>
                <a:rPr lang="de-DE" sz="12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90000"/>
                    </a:schemeClr>
                  </a:solidFill>
                </a:rPr>
                <a:t>Operations</a:t>
              </a:r>
              <a:endParaRPr lang="de-DE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55DA2FF-F195-4085-9E3A-868FE8E9F0F9}"/>
                </a:ext>
              </a:extLst>
            </p:cNvPr>
            <p:cNvSpPr/>
            <p:nvPr/>
          </p:nvSpPr>
          <p:spPr>
            <a:xfrm>
              <a:off x="1438864" y="3222604"/>
              <a:ext cx="6109274" cy="50388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1"/>
                  </a:solidFill>
                </a:rPr>
                <a:t>Data Access </a:t>
              </a:r>
            </a:p>
            <a:p>
              <a:r>
                <a:rPr lang="de-DE" sz="1200" b="1" dirty="0">
                  <a:solidFill>
                    <a:schemeClr val="tx1"/>
                  </a:solidFill>
                </a:rPr>
                <a:t>&amp; </a:t>
              </a:r>
              <a:r>
                <a:rPr lang="de-DE" sz="1200" b="1" dirty="0" err="1">
                  <a:solidFill>
                    <a:schemeClr val="tx1"/>
                  </a:solidFill>
                </a:rPr>
                <a:t>Provisioning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18745B5-D7C2-43E2-B0CE-A19E9910AA53}"/>
                </a:ext>
              </a:extLst>
            </p:cNvPr>
            <p:cNvSpPr/>
            <p:nvPr/>
          </p:nvSpPr>
          <p:spPr>
            <a:xfrm>
              <a:off x="1438864" y="3801412"/>
              <a:ext cx="6109274" cy="49853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1"/>
                  </a:solidFill>
                </a:rPr>
                <a:t>Infrastructure </a:t>
              </a:r>
            </a:p>
            <a:p>
              <a:r>
                <a:rPr lang="de-DE" sz="1200" b="1" dirty="0">
                  <a:solidFill>
                    <a:schemeClr val="tx1"/>
                  </a:solidFill>
                </a:rPr>
                <a:t>&amp; Environments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7AF33C2-2FB5-4804-91B6-3EBEE7DD296E}"/>
                </a:ext>
              </a:extLst>
            </p:cNvPr>
            <p:cNvSpPr txBox="1"/>
            <p:nvPr/>
          </p:nvSpPr>
          <p:spPr>
            <a:xfrm>
              <a:off x="3496468" y="967518"/>
              <a:ext cx="178318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Information Assets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Overview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Solution / Model Repository</a:t>
              </a: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Administration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150C16B-B869-458F-9BB9-C5E244A88CF2}"/>
                </a:ext>
              </a:extLst>
            </p:cNvPr>
            <p:cNvSpPr txBox="1"/>
            <p:nvPr/>
          </p:nvSpPr>
          <p:spPr>
            <a:xfrm>
              <a:off x="1638524" y="2291993"/>
              <a:ext cx="14926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Flexible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tools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Explore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data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Reports &amp; </a:t>
              </a:r>
            </a:p>
            <a:p>
              <a:pPr>
                <a:buClr>
                  <a:schemeClr val="accent1"/>
                </a:buClr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     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dashboards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Share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use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cases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949182C-0388-496D-8655-9BA41187FEA2}"/>
                </a:ext>
              </a:extLst>
            </p:cNvPr>
            <p:cNvSpPr txBox="1"/>
            <p:nvPr/>
          </p:nvSpPr>
          <p:spPr>
            <a:xfrm>
              <a:off x="3165572" y="2296057"/>
              <a:ext cx="146915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Explain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use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cases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Use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cases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>
                <a:buClr>
                  <a:schemeClr val="accent1"/>
                </a:buClr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     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experiments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Blueprints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>
                <a:buClr>
                  <a:schemeClr val="accent1"/>
                </a:buClr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      (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best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practice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)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3536E7E-82FA-429E-857D-1472BC1741B8}"/>
                </a:ext>
              </a:extLst>
            </p:cNvPr>
            <p:cNvSpPr txBox="1"/>
            <p:nvPr/>
          </p:nvSpPr>
          <p:spPr>
            <a:xfrm>
              <a:off x="4714470" y="2211710"/>
              <a:ext cx="1461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Data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ingest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&amp;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prepare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Train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predictive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models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Complete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>
                <a:buClr>
                  <a:schemeClr val="accent1"/>
                </a:buClr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      Data Products</a:t>
              </a: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Quality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standards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6B99CAE-9C2B-42A5-8E2C-E4EB9E3BCB9E}"/>
                </a:ext>
              </a:extLst>
            </p:cNvPr>
            <p:cNvSpPr txBox="1"/>
            <p:nvPr/>
          </p:nvSpPr>
          <p:spPr>
            <a:xfrm>
              <a:off x="6308914" y="2211710"/>
              <a:ext cx="144944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Run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analytics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solutions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Improve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Data Products</a:t>
              </a: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Monitor and </a:t>
              </a:r>
            </a:p>
            <a:p>
              <a:pPr>
                <a:buClr>
                  <a:schemeClr val="accent1"/>
                </a:buClr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      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assure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uptime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7633587-99AC-45B0-8A58-757364689066}"/>
                </a:ext>
              </a:extLst>
            </p:cNvPr>
            <p:cNvSpPr txBox="1"/>
            <p:nvPr/>
          </p:nvSpPr>
          <p:spPr>
            <a:xfrm>
              <a:off x="3496468" y="3271431"/>
              <a:ext cx="3165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2">
                      <a:lumMod val="90000"/>
                    </a:schemeClr>
                  </a:solidFill>
                </a:rPr>
                <a:t>Connections to data sources (internal &amp; external data)</a:t>
              </a: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Data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ingestion</a:t>
              </a:r>
              <a:r>
                <a:rPr lang="de-DE" sz="900" dirty="0">
                  <a:solidFill>
                    <a:schemeClr val="bg2">
                      <a:lumMod val="90000"/>
                    </a:schemeClr>
                  </a:solidFill>
                </a:rPr>
                <a:t> and </a:t>
              </a:r>
              <a:r>
                <a:rPr lang="de-DE" sz="900" dirty="0" err="1">
                  <a:solidFill>
                    <a:schemeClr val="bg2">
                      <a:lumMod val="90000"/>
                    </a:schemeClr>
                  </a:solidFill>
                </a:rPr>
                <a:t>storage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0C518BA-B033-4D8F-9B94-416E8580C75D}"/>
                </a:ext>
              </a:extLst>
            </p:cNvPr>
            <p:cNvSpPr txBox="1"/>
            <p:nvPr/>
          </p:nvSpPr>
          <p:spPr>
            <a:xfrm>
              <a:off x="3496468" y="3867894"/>
              <a:ext cx="388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2">
                      <a:lumMod val="90000"/>
                    </a:schemeClr>
                  </a:solidFill>
                </a:rPr>
                <a:t>Host Data Products in cloud or on premise</a:t>
              </a:r>
            </a:p>
            <a:p>
              <a:pPr marL="128588" indent="-128588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bg2">
                      <a:lumMod val="90000"/>
                    </a:schemeClr>
                  </a:solidFill>
                </a:rPr>
                <a:t>Provide satellites for the Data Science Laboratory</a:t>
              </a:r>
              <a:endParaRPr lang="de-DE" sz="9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3A7B330-44AF-4A88-8A6C-E1FB0871E889}"/>
                </a:ext>
              </a:extLst>
            </p:cNvPr>
            <p:cNvSpPr/>
            <p:nvPr/>
          </p:nvSpPr>
          <p:spPr>
            <a:xfrm>
              <a:off x="1439467" y="1569648"/>
              <a:ext cx="2941475" cy="23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Lab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FF97033-CDC4-4D62-9147-8228022732AA}"/>
                </a:ext>
              </a:extLst>
            </p:cNvPr>
            <p:cNvSpPr/>
            <p:nvPr/>
          </p:nvSpPr>
          <p:spPr>
            <a:xfrm>
              <a:off x="4525288" y="1569648"/>
              <a:ext cx="3022850" cy="2354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Factory</a:t>
              </a:r>
            </a:p>
          </p:txBody>
        </p:sp>
        <p:pic>
          <p:nvPicPr>
            <p:cNvPr id="24" name="Inhaltsplatzhalter 84">
              <a:extLst>
                <a:ext uri="{FF2B5EF4-FFF2-40B4-BE49-F238E27FC236}">
                  <a16:creationId xmlns:a16="http://schemas.microsoft.com/office/drawing/2014/main" id="{63BB95F0-D9CC-49F0-BA1E-6D8296A2EAB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29538" y="1060021"/>
              <a:ext cx="401475" cy="300385"/>
            </a:xfrm>
            <a:prstGeom prst="rect">
              <a:avLst/>
            </a:prstGeom>
          </p:spPr>
        </p:pic>
        <p:pic>
          <p:nvPicPr>
            <p:cNvPr id="27" name="Picture 43" descr="I:\Continental\_charts\empower-PowerPoint-Tool\empower-ELEMENTS\PIKTOGRAMME\research.emf">
              <a:extLst>
                <a:ext uri="{FF2B5EF4-FFF2-40B4-BE49-F238E27FC236}">
                  <a16:creationId xmlns:a16="http://schemas.microsoft.com/office/drawing/2014/main" id="{4E191A80-A29A-40C0-92D2-A37D0C74C80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114" y="1988614"/>
              <a:ext cx="321512" cy="272391"/>
            </a:xfrm>
            <a:prstGeom prst="rect">
              <a:avLst/>
            </a:prstGeom>
            <a:noFill/>
          </p:spPr>
        </p:pic>
        <p:pic>
          <p:nvPicPr>
            <p:cNvPr id="28" name="Picture 42" descr="I:\Continental\_charts\empower-PowerPoint-Tool\empower-ELEMENTS\PIKTOGRAMME\tools.emf">
              <a:extLst>
                <a:ext uri="{FF2B5EF4-FFF2-40B4-BE49-F238E27FC236}">
                  <a16:creationId xmlns:a16="http://schemas.microsoft.com/office/drawing/2014/main" id="{DD9E1C62-9C8E-44CB-8802-C81DCECD546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552781">
              <a:off x="5820979" y="1919623"/>
              <a:ext cx="147247" cy="338945"/>
            </a:xfrm>
            <a:prstGeom prst="rect">
              <a:avLst/>
            </a:prstGeom>
            <a:noFill/>
          </p:spPr>
        </p:pic>
        <p:pic>
          <p:nvPicPr>
            <p:cNvPr id="30" name="Inhaltsplatzhalter 88">
              <a:extLst>
                <a:ext uri="{FF2B5EF4-FFF2-40B4-BE49-F238E27FC236}">
                  <a16:creationId xmlns:a16="http://schemas.microsoft.com/office/drawing/2014/main" id="{8116DDE1-9EDC-450A-ACE2-4E217014E67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82804" y="1962440"/>
              <a:ext cx="345502" cy="270435"/>
            </a:xfrm>
            <a:prstGeom prst="rect">
              <a:avLst/>
            </a:prstGeom>
          </p:spPr>
        </p:pic>
        <p:pic>
          <p:nvPicPr>
            <p:cNvPr id="31" name="Picture 45" descr="I:\Continental\_charts\empower-PowerPoint-Tool\empower-ELEMENTS\PIKTOGRAMME\ideas.emf">
              <a:extLst>
                <a:ext uri="{FF2B5EF4-FFF2-40B4-BE49-F238E27FC236}">
                  <a16:creationId xmlns:a16="http://schemas.microsoft.com/office/drawing/2014/main" id="{2897A125-103F-4281-AF4E-7A226725B9C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292" y="1962440"/>
              <a:ext cx="197873" cy="319235"/>
            </a:xfrm>
            <a:prstGeom prst="rect">
              <a:avLst/>
            </a:prstGeom>
            <a:noFill/>
          </p:spPr>
        </p:pic>
        <p:sp>
          <p:nvSpPr>
            <p:cNvPr id="32" name="Zylinder 31">
              <a:extLst>
                <a:ext uri="{FF2B5EF4-FFF2-40B4-BE49-F238E27FC236}">
                  <a16:creationId xmlns:a16="http://schemas.microsoft.com/office/drawing/2014/main" id="{113C4EF6-1CCE-464D-B5FE-A2E684856309}"/>
                </a:ext>
              </a:extLst>
            </p:cNvPr>
            <p:cNvSpPr/>
            <p:nvPr/>
          </p:nvSpPr>
          <p:spPr>
            <a:xfrm>
              <a:off x="2910029" y="3355239"/>
              <a:ext cx="320984" cy="238612"/>
            </a:xfrm>
            <a:prstGeom prst="can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 err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pic>
          <p:nvPicPr>
            <p:cNvPr id="33" name="Picture 36" descr="I:\Continental\_charts\empower-PowerPoint-Tool\empower-ELEMENTS\PIKTOGRAMME\intelligent electronics.emf">
              <a:extLst>
                <a:ext uri="{FF2B5EF4-FFF2-40B4-BE49-F238E27FC236}">
                  <a16:creationId xmlns:a16="http://schemas.microsoft.com/office/drawing/2014/main" id="{EECF43A1-3514-44C6-8D20-D384AE2C4D4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029" y="3931655"/>
              <a:ext cx="339030" cy="34187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337444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93E55-0481-44BB-A531-2A1917F0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0" y="588963"/>
            <a:ext cx="8353425" cy="720725"/>
          </a:xfrm>
        </p:spPr>
        <p:txBody>
          <a:bodyPr/>
          <a:lstStyle/>
          <a:p>
            <a:r>
              <a:rPr lang="de-DE" dirty="0"/>
              <a:t>Components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native </a:t>
            </a:r>
            <a:r>
              <a:rPr lang="de-DE" dirty="0" err="1"/>
              <a:t>architectures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E5C08E-6832-4BB5-8D40-101ECCBEC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Freeform 1">
            <a:extLst>
              <a:ext uri="{FF2B5EF4-FFF2-40B4-BE49-F238E27FC236}">
                <a16:creationId xmlns:a16="http://schemas.microsoft.com/office/drawing/2014/main" id="{1B7D9647-A742-4729-9C82-3CE9B303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90" y="2816194"/>
            <a:ext cx="576740" cy="869041"/>
          </a:xfrm>
          <a:custGeom>
            <a:avLst/>
            <a:gdLst>
              <a:gd name="T0" fmla="*/ 1468 w 1469"/>
              <a:gd name="T1" fmla="*/ 0 h 2220"/>
              <a:gd name="T2" fmla="*/ 281 w 1469"/>
              <a:gd name="T3" fmla="*/ 0 h 2220"/>
              <a:gd name="T4" fmla="*/ 0 w 1469"/>
              <a:gd name="T5" fmla="*/ 1219 h 2220"/>
              <a:gd name="T6" fmla="*/ 1187 w 1469"/>
              <a:gd name="T7" fmla="*/ 2219 h 2220"/>
              <a:gd name="T8" fmla="*/ 1468 w 1469"/>
              <a:gd name="T9" fmla="*/ 2219 h 2220"/>
              <a:gd name="T10" fmla="*/ 1468 w 1469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9" h="2220">
                <a:moveTo>
                  <a:pt x="1468" y="0"/>
                </a:moveTo>
                <a:lnTo>
                  <a:pt x="281" y="0"/>
                </a:lnTo>
                <a:lnTo>
                  <a:pt x="0" y="1219"/>
                </a:lnTo>
                <a:lnTo>
                  <a:pt x="1187" y="2219"/>
                </a:lnTo>
                <a:lnTo>
                  <a:pt x="1468" y="2219"/>
                </a:lnTo>
                <a:lnTo>
                  <a:pt x="1468" y="0"/>
                </a:lnTo>
              </a:path>
            </a:pathLst>
          </a:custGeom>
          <a:solidFill>
            <a:schemeClr val="accent2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84B9C8CC-DEEF-4D15-9B4F-A3068090B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93" y="3181238"/>
            <a:ext cx="429524" cy="503997"/>
          </a:xfrm>
          <a:custGeom>
            <a:avLst/>
            <a:gdLst>
              <a:gd name="T0" fmla="*/ 0 w 1094"/>
              <a:gd name="T1" fmla="*/ 0 h 1282"/>
              <a:gd name="T2" fmla="*/ 187 w 1094"/>
              <a:gd name="T3" fmla="*/ 1281 h 1282"/>
              <a:gd name="T4" fmla="*/ 1093 w 1094"/>
              <a:gd name="T5" fmla="*/ 1281 h 1282"/>
              <a:gd name="T6" fmla="*/ 1093 w 1094"/>
              <a:gd name="T7" fmla="*/ 0 h 1282"/>
              <a:gd name="T8" fmla="*/ 0 w 1094"/>
              <a:gd name="T9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1282">
                <a:moveTo>
                  <a:pt x="0" y="0"/>
                </a:moveTo>
                <a:lnTo>
                  <a:pt x="187" y="1281"/>
                </a:lnTo>
                <a:lnTo>
                  <a:pt x="1093" y="1281"/>
                </a:lnTo>
                <a:lnTo>
                  <a:pt x="1093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D2838245-D266-4E5D-A347-88A1943BC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6" y="2816194"/>
            <a:ext cx="478019" cy="479751"/>
          </a:xfrm>
          <a:custGeom>
            <a:avLst/>
            <a:gdLst>
              <a:gd name="T0" fmla="*/ 1218 w 1219"/>
              <a:gd name="T1" fmla="*/ 0 h 1220"/>
              <a:gd name="T2" fmla="*/ 0 w 1219"/>
              <a:gd name="T3" fmla="*/ 0 h 1220"/>
              <a:gd name="T4" fmla="*/ 0 w 1219"/>
              <a:gd name="T5" fmla="*/ 938 h 1220"/>
              <a:gd name="T6" fmla="*/ 625 w 1219"/>
              <a:gd name="T7" fmla="*/ 1219 h 1220"/>
              <a:gd name="T8" fmla="*/ 1218 w 1219"/>
              <a:gd name="T9" fmla="*/ 938 h 1220"/>
              <a:gd name="T10" fmla="*/ 1218 w 1219"/>
              <a:gd name="T11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9" h="1220">
                <a:moveTo>
                  <a:pt x="1218" y="0"/>
                </a:moveTo>
                <a:lnTo>
                  <a:pt x="0" y="0"/>
                </a:lnTo>
                <a:lnTo>
                  <a:pt x="0" y="938"/>
                </a:lnTo>
                <a:lnTo>
                  <a:pt x="625" y="1219"/>
                </a:lnTo>
                <a:lnTo>
                  <a:pt x="1218" y="938"/>
                </a:lnTo>
                <a:lnTo>
                  <a:pt x="1218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9481DA08-3B45-4A82-B7EC-AD83C920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6" y="3181238"/>
            <a:ext cx="478019" cy="503997"/>
          </a:xfrm>
          <a:custGeom>
            <a:avLst/>
            <a:gdLst>
              <a:gd name="T0" fmla="*/ 0 w 1219"/>
              <a:gd name="T1" fmla="*/ 0 h 1282"/>
              <a:gd name="T2" fmla="*/ 1218 w 1219"/>
              <a:gd name="T3" fmla="*/ 0 h 1282"/>
              <a:gd name="T4" fmla="*/ 1218 w 1219"/>
              <a:gd name="T5" fmla="*/ 1281 h 1282"/>
              <a:gd name="T6" fmla="*/ 0 w 1219"/>
              <a:gd name="T7" fmla="*/ 1281 h 1282"/>
              <a:gd name="T8" fmla="*/ 0 w 1219"/>
              <a:gd name="T9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282">
                <a:moveTo>
                  <a:pt x="0" y="0"/>
                </a:moveTo>
                <a:lnTo>
                  <a:pt x="1218" y="0"/>
                </a:lnTo>
                <a:lnTo>
                  <a:pt x="1218" y="1281"/>
                </a:lnTo>
                <a:lnTo>
                  <a:pt x="0" y="128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3238F1E-79C2-4BCC-A23B-6A2F9281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17" y="2005641"/>
            <a:ext cx="368905" cy="233814"/>
          </a:xfrm>
          <a:custGeom>
            <a:avLst/>
            <a:gdLst>
              <a:gd name="T0" fmla="*/ 156 w 938"/>
              <a:gd name="T1" fmla="*/ 0 h 595"/>
              <a:gd name="T2" fmla="*/ 156 w 938"/>
              <a:gd name="T3" fmla="*/ 0 h 595"/>
              <a:gd name="T4" fmla="*/ 0 w 938"/>
              <a:gd name="T5" fmla="*/ 0 h 595"/>
              <a:gd name="T6" fmla="*/ 687 w 938"/>
              <a:gd name="T7" fmla="*/ 594 h 595"/>
              <a:gd name="T8" fmla="*/ 937 w 938"/>
              <a:gd name="T9" fmla="*/ 562 h 595"/>
              <a:gd name="T10" fmla="*/ 156 w 938"/>
              <a:gd name="T11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595">
                <a:moveTo>
                  <a:pt x="156" y="0"/>
                </a:moveTo>
                <a:lnTo>
                  <a:pt x="156" y="0"/>
                </a:lnTo>
                <a:cubicBezTo>
                  <a:pt x="94" y="0"/>
                  <a:pt x="63" y="0"/>
                  <a:pt x="0" y="0"/>
                </a:cubicBezTo>
                <a:cubicBezTo>
                  <a:pt x="687" y="594"/>
                  <a:pt x="687" y="594"/>
                  <a:pt x="687" y="594"/>
                </a:cubicBezTo>
                <a:cubicBezTo>
                  <a:pt x="937" y="562"/>
                  <a:pt x="937" y="562"/>
                  <a:pt x="937" y="562"/>
                </a:cubicBezTo>
                <a:cubicBezTo>
                  <a:pt x="843" y="250"/>
                  <a:pt x="499" y="0"/>
                  <a:pt x="156" y="0"/>
                </a:cubicBezTo>
              </a:path>
            </a:pathLst>
          </a:custGeom>
          <a:solidFill>
            <a:schemeClr val="accent2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5A19593-D8E3-4516-8A66-8C41C34B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43" y="2227331"/>
            <a:ext cx="332535" cy="441648"/>
          </a:xfrm>
          <a:custGeom>
            <a:avLst/>
            <a:gdLst>
              <a:gd name="T0" fmla="*/ 281 w 845"/>
              <a:gd name="T1" fmla="*/ 0 h 1126"/>
              <a:gd name="T2" fmla="*/ 281 w 845"/>
              <a:gd name="T3" fmla="*/ 0 h 1126"/>
              <a:gd name="T4" fmla="*/ 125 w 845"/>
              <a:gd name="T5" fmla="*/ 32 h 1126"/>
              <a:gd name="T6" fmla="*/ 0 w 845"/>
              <a:gd name="T7" fmla="*/ 1125 h 1126"/>
              <a:gd name="T8" fmla="*/ 281 w 845"/>
              <a:gd name="T9" fmla="*/ 1125 h 1126"/>
              <a:gd name="T10" fmla="*/ 844 w 845"/>
              <a:gd name="T11" fmla="*/ 563 h 1126"/>
              <a:gd name="T12" fmla="*/ 281 w 845"/>
              <a:gd name="T13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5" h="1126">
                <a:moveTo>
                  <a:pt x="281" y="0"/>
                </a:moveTo>
                <a:lnTo>
                  <a:pt x="281" y="0"/>
                </a:lnTo>
                <a:cubicBezTo>
                  <a:pt x="219" y="0"/>
                  <a:pt x="188" y="0"/>
                  <a:pt x="125" y="32"/>
                </a:cubicBezTo>
                <a:cubicBezTo>
                  <a:pt x="0" y="1125"/>
                  <a:pt x="0" y="1125"/>
                  <a:pt x="0" y="1125"/>
                </a:cubicBezTo>
                <a:cubicBezTo>
                  <a:pt x="281" y="1125"/>
                  <a:pt x="281" y="1125"/>
                  <a:pt x="281" y="1125"/>
                </a:cubicBezTo>
                <a:cubicBezTo>
                  <a:pt x="594" y="1125"/>
                  <a:pt x="844" y="875"/>
                  <a:pt x="844" y="563"/>
                </a:cubicBezTo>
                <a:cubicBezTo>
                  <a:pt x="844" y="250"/>
                  <a:pt x="594" y="0"/>
                  <a:pt x="281" y="0"/>
                </a:cubicBezTo>
              </a:path>
            </a:pathLst>
          </a:custGeom>
          <a:solidFill>
            <a:schemeClr val="accent2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D36898B-C81F-445E-BEEB-5FCB34DD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01" y="2005641"/>
            <a:ext cx="1129232" cy="663337"/>
          </a:xfrm>
          <a:custGeom>
            <a:avLst/>
            <a:gdLst>
              <a:gd name="T0" fmla="*/ 2874 w 2875"/>
              <a:gd name="T1" fmla="*/ 1125 h 1688"/>
              <a:gd name="T2" fmla="*/ 2874 w 2875"/>
              <a:gd name="T3" fmla="*/ 1125 h 1688"/>
              <a:gd name="T4" fmla="*/ 2436 w 2875"/>
              <a:gd name="T5" fmla="*/ 594 h 1688"/>
              <a:gd name="T6" fmla="*/ 2405 w 2875"/>
              <a:gd name="T7" fmla="*/ 594 h 1688"/>
              <a:gd name="T8" fmla="*/ 2374 w 2875"/>
              <a:gd name="T9" fmla="*/ 562 h 1688"/>
              <a:gd name="T10" fmla="*/ 2311 w 2875"/>
              <a:gd name="T11" fmla="*/ 562 h 1688"/>
              <a:gd name="T12" fmla="*/ 2124 w 2875"/>
              <a:gd name="T13" fmla="*/ 594 h 1688"/>
              <a:gd name="T14" fmla="*/ 1437 w 2875"/>
              <a:gd name="T15" fmla="*/ 0 h 1688"/>
              <a:gd name="T16" fmla="*/ 781 w 2875"/>
              <a:gd name="T17" fmla="*/ 594 h 1688"/>
              <a:gd name="T18" fmla="*/ 562 w 2875"/>
              <a:gd name="T19" fmla="*/ 562 h 1688"/>
              <a:gd name="T20" fmla="*/ 0 w 2875"/>
              <a:gd name="T21" fmla="*/ 1125 h 1688"/>
              <a:gd name="T22" fmla="*/ 562 w 2875"/>
              <a:gd name="T23" fmla="*/ 1687 h 1688"/>
              <a:gd name="T24" fmla="*/ 2311 w 2875"/>
              <a:gd name="T25" fmla="*/ 1687 h 1688"/>
              <a:gd name="T26" fmla="*/ 2874 w 2875"/>
              <a:gd name="T27" fmla="*/ 1125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75" h="1688">
                <a:moveTo>
                  <a:pt x="2874" y="1125"/>
                </a:moveTo>
                <a:lnTo>
                  <a:pt x="2874" y="1125"/>
                </a:lnTo>
                <a:cubicBezTo>
                  <a:pt x="2874" y="875"/>
                  <a:pt x="2686" y="656"/>
                  <a:pt x="2436" y="594"/>
                </a:cubicBezTo>
                <a:lnTo>
                  <a:pt x="2405" y="594"/>
                </a:lnTo>
                <a:cubicBezTo>
                  <a:pt x="2374" y="594"/>
                  <a:pt x="2374" y="594"/>
                  <a:pt x="2374" y="562"/>
                </a:cubicBezTo>
                <a:cubicBezTo>
                  <a:pt x="2342" y="562"/>
                  <a:pt x="2342" y="562"/>
                  <a:pt x="2311" y="562"/>
                </a:cubicBezTo>
                <a:cubicBezTo>
                  <a:pt x="2249" y="562"/>
                  <a:pt x="2186" y="562"/>
                  <a:pt x="2124" y="594"/>
                </a:cubicBezTo>
                <a:cubicBezTo>
                  <a:pt x="2030" y="312"/>
                  <a:pt x="1749" y="62"/>
                  <a:pt x="1437" y="0"/>
                </a:cubicBezTo>
                <a:cubicBezTo>
                  <a:pt x="1125" y="62"/>
                  <a:pt x="875" y="312"/>
                  <a:pt x="781" y="594"/>
                </a:cubicBezTo>
                <a:cubicBezTo>
                  <a:pt x="718" y="562"/>
                  <a:pt x="656" y="562"/>
                  <a:pt x="562" y="562"/>
                </a:cubicBezTo>
                <a:cubicBezTo>
                  <a:pt x="250" y="562"/>
                  <a:pt x="0" y="812"/>
                  <a:pt x="0" y="1125"/>
                </a:cubicBezTo>
                <a:cubicBezTo>
                  <a:pt x="0" y="1437"/>
                  <a:pt x="250" y="1687"/>
                  <a:pt x="562" y="1687"/>
                </a:cubicBezTo>
                <a:cubicBezTo>
                  <a:pt x="2311" y="1687"/>
                  <a:pt x="2311" y="1687"/>
                  <a:pt x="2311" y="1687"/>
                </a:cubicBezTo>
                <a:cubicBezTo>
                  <a:pt x="2624" y="1687"/>
                  <a:pt x="2874" y="1437"/>
                  <a:pt x="2874" y="112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12D4F366-D167-4C12-909E-07ACF6AE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01" y="2816194"/>
            <a:ext cx="625234" cy="258061"/>
          </a:xfrm>
          <a:custGeom>
            <a:avLst/>
            <a:gdLst>
              <a:gd name="T0" fmla="*/ 1218 w 1594"/>
              <a:gd name="T1" fmla="*/ 657 h 658"/>
              <a:gd name="T2" fmla="*/ 0 w 1594"/>
              <a:gd name="T3" fmla="*/ 657 h 658"/>
              <a:gd name="T4" fmla="*/ 375 w 1594"/>
              <a:gd name="T5" fmla="*/ 0 h 658"/>
              <a:gd name="T6" fmla="*/ 1593 w 1594"/>
              <a:gd name="T7" fmla="*/ 0 h 658"/>
              <a:gd name="T8" fmla="*/ 1218 w 1594"/>
              <a:gd name="T9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4" h="658">
                <a:moveTo>
                  <a:pt x="1218" y="657"/>
                </a:moveTo>
                <a:lnTo>
                  <a:pt x="0" y="657"/>
                </a:lnTo>
                <a:lnTo>
                  <a:pt x="375" y="0"/>
                </a:lnTo>
                <a:lnTo>
                  <a:pt x="1593" y="0"/>
                </a:lnTo>
                <a:lnTo>
                  <a:pt x="1218" y="657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9A5647A6-AFF6-4D02-993F-F5D15E25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35" y="2816194"/>
            <a:ext cx="613111" cy="258061"/>
          </a:xfrm>
          <a:custGeom>
            <a:avLst/>
            <a:gdLst>
              <a:gd name="T0" fmla="*/ 374 w 1563"/>
              <a:gd name="T1" fmla="*/ 657 h 658"/>
              <a:gd name="T2" fmla="*/ 1562 w 1563"/>
              <a:gd name="T3" fmla="*/ 657 h 658"/>
              <a:gd name="T4" fmla="*/ 1187 w 1563"/>
              <a:gd name="T5" fmla="*/ 0 h 658"/>
              <a:gd name="T6" fmla="*/ 0 w 1563"/>
              <a:gd name="T7" fmla="*/ 0 h 658"/>
              <a:gd name="T8" fmla="*/ 374 w 1563"/>
              <a:gd name="T9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3" h="658">
                <a:moveTo>
                  <a:pt x="374" y="657"/>
                </a:moveTo>
                <a:lnTo>
                  <a:pt x="1562" y="657"/>
                </a:lnTo>
                <a:lnTo>
                  <a:pt x="1187" y="0"/>
                </a:lnTo>
                <a:lnTo>
                  <a:pt x="0" y="0"/>
                </a:lnTo>
                <a:lnTo>
                  <a:pt x="374" y="657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FAE0EE-6110-4242-8C98-91CCFE4BD72D}"/>
              </a:ext>
            </a:extLst>
          </p:cNvPr>
          <p:cNvGrpSpPr/>
          <p:nvPr/>
        </p:nvGrpSpPr>
        <p:grpSpPr>
          <a:xfrm>
            <a:off x="2727188" y="1385813"/>
            <a:ext cx="513822" cy="513822"/>
            <a:chOff x="13068331" y="3776870"/>
            <a:chExt cx="1971666" cy="1971666"/>
          </a:xfrm>
        </p:grpSpPr>
        <p:sp>
          <p:nvSpPr>
            <p:cNvPr id="25" name="Freeform 429">
              <a:extLst>
                <a:ext uri="{FF2B5EF4-FFF2-40B4-BE49-F238E27FC236}">
                  <a16:creationId xmlns:a16="http://schemas.microsoft.com/office/drawing/2014/main" id="{988E1A06-D9F1-42D1-B79E-71B70DD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8331" y="3776870"/>
              <a:ext cx="1971666" cy="1971666"/>
            </a:xfrm>
            <a:custGeom>
              <a:avLst/>
              <a:gdLst>
                <a:gd name="T0" fmla="*/ 1304 w 1305"/>
                <a:gd name="T1" fmla="*/ 648 h 1305"/>
                <a:gd name="T2" fmla="*/ 1304 w 1305"/>
                <a:gd name="T3" fmla="*/ 648 h 1305"/>
                <a:gd name="T4" fmla="*/ 656 w 1305"/>
                <a:gd name="T5" fmla="*/ 1304 h 1305"/>
                <a:gd name="T6" fmla="*/ 0 w 1305"/>
                <a:gd name="T7" fmla="*/ 648 h 1305"/>
                <a:gd name="T8" fmla="*/ 656 w 1305"/>
                <a:gd name="T9" fmla="*/ 0 h 1305"/>
                <a:gd name="T10" fmla="*/ 1304 w 1305"/>
                <a:gd name="T11" fmla="*/ 648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" h="1305">
                  <a:moveTo>
                    <a:pt x="1304" y="648"/>
                  </a:moveTo>
                  <a:lnTo>
                    <a:pt x="1304" y="648"/>
                  </a:lnTo>
                  <a:cubicBezTo>
                    <a:pt x="1304" y="1007"/>
                    <a:pt x="1016" y="1304"/>
                    <a:pt x="656" y="1304"/>
                  </a:cubicBezTo>
                  <a:cubicBezTo>
                    <a:pt x="296" y="1304"/>
                    <a:pt x="0" y="1007"/>
                    <a:pt x="0" y="648"/>
                  </a:cubicBezTo>
                  <a:cubicBezTo>
                    <a:pt x="0" y="288"/>
                    <a:pt x="296" y="0"/>
                    <a:pt x="656" y="0"/>
                  </a:cubicBezTo>
                  <a:cubicBezTo>
                    <a:pt x="1016" y="0"/>
                    <a:pt x="1304" y="288"/>
                    <a:pt x="1304" y="6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347">
              <a:extLst>
                <a:ext uri="{FF2B5EF4-FFF2-40B4-BE49-F238E27FC236}">
                  <a16:creationId xmlns:a16="http://schemas.microsoft.com/office/drawing/2014/main" id="{9672E233-C0D8-4E82-BA3A-9FE45797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1240" y="4249764"/>
              <a:ext cx="1016378" cy="1016381"/>
            </a:xfrm>
            <a:custGeom>
              <a:avLst/>
              <a:gdLst>
                <a:gd name="T0" fmla="*/ 696 w 823"/>
                <a:gd name="T1" fmla="*/ 578 h 823"/>
                <a:gd name="T2" fmla="*/ 696 w 823"/>
                <a:gd name="T3" fmla="*/ 578 h 823"/>
                <a:gd name="T4" fmla="*/ 633 w 823"/>
                <a:gd name="T5" fmla="*/ 596 h 823"/>
                <a:gd name="T6" fmla="*/ 290 w 823"/>
                <a:gd name="T7" fmla="*/ 406 h 823"/>
                <a:gd name="T8" fmla="*/ 642 w 823"/>
                <a:gd name="T9" fmla="*/ 235 h 823"/>
                <a:gd name="T10" fmla="*/ 696 w 823"/>
                <a:gd name="T11" fmla="*/ 244 h 823"/>
                <a:gd name="T12" fmla="*/ 822 w 823"/>
                <a:gd name="T13" fmla="*/ 127 h 823"/>
                <a:gd name="T14" fmla="*/ 696 w 823"/>
                <a:gd name="T15" fmla="*/ 0 h 823"/>
                <a:gd name="T16" fmla="*/ 579 w 823"/>
                <a:gd name="T17" fmla="*/ 127 h 823"/>
                <a:gd name="T18" fmla="*/ 597 w 823"/>
                <a:gd name="T19" fmla="*/ 190 h 823"/>
                <a:gd name="T20" fmla="*/ 235 w 823"/>
                <a:gd name="T21" fmla="*/ 371 h 823"/>
                <a:gd name="T22" fmla="*/ 127 w 823"/>
                <a:gd name="T23" fmla="*/ 290 h 823"/>
                <a:gd name="T24" fmla="*/ 0 w 823"/>
                <a:gd name="T25" fmla="*/ 406 h 823"/>
                <a:gd name="T26" fmla="*/ 127 w 823"/>
                <a:gd name="T27" fmla="*/ 533 h 823"/>
                <a:gd name="T28" fmla="*/ 235 w 823"/>
                <a:gd name="T29" fmla="*/ 442 h 823"/>
                <a:gd name="T30" fmla="*/ 597 w 823"/>
                <a:gd name="T31" fmla="*/ 632 h 823"/>
                <a:gd name="T32" fmla="*/ 579 w 823"/>
                <a:gd name="T33" fmla="*/ 695 h 823"/>
                <a:gd name="T34" fmla="*/ 696 w 823"/>
                <a:gd name="T35" fmla="*/ 822 h 823"/>
                <a:gd name="T36" fmla="*/ 822 w 823"/>
                <a:gd name="T37" fmla="*/ 695 h 823"/>
                <a:gd name="T38" fmla="*/ 696 w 823"/>
                <a:gd name="T39" fmla="*/ 578 h 823"/>
                <a:gd name="T40" fmla="*/ 696 w 823"/>
                <a:gd name="T41" fmla="*/ 55 h 823"/>
                <a:gd name="T42" fmla="*/ 696 w 823"/>
                <a:gd name="T43" fmla="*/ 55 h 823"/>
                <a:gd name="T44" fmla="*/ 768 w 823"/>
                <a:gd name="T45" fmla="*/ 127 h 823"/>
                <a:gd name="T46" fmla="*/ 696 w 823"/>
                <a:gd name="T47" fmla="*/ 190 h 823"/>
                <a:gd name="T48" fmla="*/ 633 w 823"/>
                <a:gd name="T49" fmla="*/ 127 h 823"/>
                <a:gd name="T50" fmla="*/ 696 w 823"/>
                <a:gd name="T51" fmla="*/ 55 h 823"/>
                <a:gd name="T52" fmla="*/ 127 w 823"/>
                <a:gd name="T53" fmla="*/ 478 h 823"/>
                <a:gd name="T54" fmla="*/ 127 w 823"/>
                <a:gd name="T55" fmla="*/ 478 h 823"/>
                <a:gd name="T56" fmla="*/ 54 w 823"/>
                <a:gd name="T57" fmla="*/ 406 h 823"/>
                <a:gd name="T58" fmla="*/ 127 w 823"/>
                <a:gd name="T59" fmla="*/ 344 h 823"/>
                <a:gd name="T60" fmla="*/ 190 w 823"/>
                <a:gd name="T61" fmla="*/ 406 h 823"/>
                <a:gd name="T62" fmla="*/ 127 w 823"/>
                <a:gd name="T63" fmla="*/ 478 h 823"/>
                <a:gd name="T64" fmla="*/ 696 w 823"/>
                <a:gd name="T65" fmla="*/ 767 h 823"/>
                <a:gd name="T66" fmla="*/ 696 w 823"/>
                <a:gd name="T67" fmla="*/ 767 h 823"/>
                <a:gd name="T68" fmla="*/ 633 w 823"/>
                <a:gd name="T69" fmla="*/ 695 h 823"/>
                <a:gd name="T70" fmla="*/ 696 w 823"/>
                <a:gd name="T71" fmla="*/ 632 h 823"/>
                <a:gd name="T72" fmla="*/ 768 w 823"/>
                <a:gd name="T73" fmla="*/ 695 h 823"/>
                <a:gd name="T74" fmla="*/ 696 w 823"/>
                <a:gd name="T75" fmla="*/ 76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3" h="823">
                  <a:moveTo>
                    <a:pt x="696" y="578"/>
                  </a:moveTo>
                  <a:lnTo>
                    <a:pt x="696" y="578"/>
                  </a:lnTo>
                  <a:cubicBezTo>
                    <a:pt x="678" y="578"/>
                    <a:pt x="651" y="578"/>
                    <a:pt x="633" y="596"/>
                  </a:cubicBezTo>
                  <a:cubicBezTo>
                    <a:pt x="290" y="406"/>
                    <a:pt x="290" y="406"/>
                    <a:pt x="290" y="406"/>
                  </a:cubicBezTo>
                  <a:cubicBezTo>
                    <a:pt x="642" y="235"/>
                    <a:pt x="642" y="235"/>
                    <a:pt x="642" y="235"/>
                  </a:cubicBezTo>
                  <a:cubicBezTo>
                    <a:pt x="660" y="244"/>
                    <a:pt x="678" y="244"/>
                    <a:pt x="696" y="244"/>
                  </a:cubicBezTo>
                  <a:cubicBezTo>
                    <a:pt x="768" y="244"/>
                    <a:pt x="822" y="190"/>
                    <a:pt x="822" y="127"/>
                  </a:cubicBezTo>
                  <a:cubicBezTo>
                    <a:pt x="822" y="55"/>
                    <a:pt x="768" y="0"/>
                    <a:pt x="696" y="0"/>
                  </a:cubicBezTo>
                  <a:cubicBezTo>
                    <a:pt x="633" y="0"/>
                    <a:pt x="579" y="55"/>
                    <a:pt x="579" y="127"/>
                  </a:cubicBezTo>
                  <a:cubicBezTo>
                    <a:pt x="579" y="154"/>
                    <a:pt x="588" y="172"/>
                    <a:pt x="597" y="190"/>
                  </a:cubicBezTo>
                  <a:cubicBezTo>
                    <a:pt x="235" y="371"/>
                    <a:pt x="235" y="371"/>
                    <a:pt x="235" y="371"/>
                  </a:cubicBezTo>
                  <a:cubicBezTo>
                    <a:pt x="226" y="326"/>
                    <a:pt x="181" y="290"/>
                    <a:pt x="127" y="290"/>
                  </a:cubicBezTo>
                  <a:cubicBezTo>
                    <a:pt x="54" y="290"/>
                    <a:pt x="0" y="344"/>
                    <a:pt x="0" y="406"/>
                  </a:cubicBezTo>
                  <a:cubicBezTo>
                    <a:pt x="0" y="478"/>
                    <a:pt x="54" y="533"/>
                    <a:pt x="127" y="533"/>
                  </a:cubicBezTo>
                  <a:cubicBezTo>
                    <a:pt x="181" y="533"/>
                    <a:pt x="226" y="496"/>
                    <a:pt x="235" y="442"/>
                  </a:cubicBezTo>
                  <a:cubicBezTo>
                    <a:pt x="597" y="632"/>
                    <a:pt x="597" y="632"/>
                    <a:pt x="597" y="632"/>
                  </a:cubicBezTo>
                  <a:cubicBezTo>
                    <a:pt x="588" y="650"/>
                    <a:pt x="579" y="668"/>
                    <a:pt x="579" y="695"/>
                  </a:cubicBezTo>
                  <a:cubicBezTo>
                    <a:pt x="579" y="767"/>
                    <a:pt x="633" y="822"/>
                    <a:pt x="696" y="822"/>
                  </a:cubicBezTo>
                  <a:cubicBezTo>
                    <a:pt x="768" y="822"/>
                    <a:pt x="822" y="767"/>
                    <a:pt x="822" y="695"/>
                  </a:cubicBezTo>
                  <a:cubicBezTo>
                    <a:pt x="822" y="632"/>
                    <a:pt x="768" y="578"/>
                    <a:pt x="696" y="578"/>
                  </a:cubicBezTo>
                  <a:close/>
                  <a:moveTo>
                    <a:pt x="696" y="55"/>
                  </a:moveTo>
                  <a:lnTo>
                    <a:pt x="696" y="55"/>
                  </a:lnTo>
                  <a:cubicBezTo>
                    <a:pt x="741" y="55"/>
                    <a:pt x="768" y="91"/>
                    <a:pt x="768" y="127"/>
                  </a:cubicBezTo>
                  <a:cubicBezTo>
                    <a:pt x="768" y="163"/>
                    <a:pt x="741" y="190"/>
                    <a:pt x="696" y="190"/>
                  </a:cubicBezTo>
                  <a:cubicBezTo>
                    <a:pt x="660" y="190"/>
                    <a:pt x="633" y="163"/>
                    <a:pt x="633" y="127"/>
                  </a:cubicBezTo>
                  <a:cubicBezTo>
                    <a:pt x="633" y="91"/>
                    <a:pt x="660" y="55"/>
                    <a:pt x="696" y="55"/>
                  </a:cubicBezTo>
                  <a:close/>
                  <a:moveTo>
                    <a:pt x="127" y="478"/>
                  </a:moveTo>
                  <a:lnTo>
                    <a:pt x="127" y="478"/>
                  </a:lnTo>
                  <a:cubicBezTo>
                    <a:pt x="82" y="478"/>
                    <a:pt x="54" y="442"/>
                    <a:pt x="54" y="406"/>
                  </a:cubicBezTo>
                  <a:cubicBezTo>
                    <a:pt x="54" y="371"/>
                    <a:pt x="82" y="344"/>
                    <a:pt x="127" y="344"/>
                  </a:cubicBezTo>
                  <a:cubicBezTo>
                    <a:pt x="163" y="344"/>
                    <a:pt x="190" y="371"/>
                    <a:pt x="190" y="406"/>
                  </a:cubicBezTo>
                  <a:cubicBezTo>
                    <a:pt x="190" y="442"/>
                    <a:pt x="163" y="478"/>
                    <a:pt x="127" y="478"/>
                  </a:cubicBezTo>
                  <a:close/>
                  <a:moveTo>
                    <a:pt x="696" y="767"/>
                  </a:moveTo>
                  <a:lnTo>
                    <a:pt x="696" y="767"/>
                  </a:lnTo>
                  <a:cubicBezTo>
                    <a:pt x="660" y="767"/>
                    <a:pt x="633" y="731"/>
                    <a:pt x="633" y="695"/>
                  </a:cubicBezTo>
                  <a:cubicBezTo>
                    <a:pt x="633" y="659"/>
                    <a:pt x="660" y="632"/>
                    <a:pt x="696" y="632"/>
                  </a:cubicBezTo>
                  <a:cubicBezTo>
                    <a:pt x="741" y="632"/>
                    <a:pt x="768" y="659"/>
                    <a:pt x="768" y="695"/>
                  </a:cubicBezTo>
                  <a:cubicBezTo>
                    <a:pt x="768" y="731"/>
                    <a:pt x="741" y="767"/>
                    <a:pt x="696" y="7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0E5C800-E6C8-48EB-B112-F11A88CC742E}"/>
              </a:ext>
            </a:extLst>
          </p:cNvPr>
          <p:cNvSpPr txBox="1"/>
          <p:nvPr/>
        </p:nvSpPr>
        <p:spPr>
          <a:xfrm>
            <a:off x="3419873" y="1297755"/>
            <a:ext cx="242893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</a:p>
          <a:p>
            <a:r>
              <a:rPr lang="de-DE" sz="800" dirty="0" err="1"/>
              <a:t>Collaborate</a:t>
            </a:r>
            <a:r>
              <a:rPr lang="de-DE" sz="800" dirty="0"/>
              <a:t> on </a:t>
            </a:r>
            <a:r>
              <a:rPr lang="de-DE" sz="800" dirty="0" err="1"/>
              <a:t>your</a:t>
            </a:r>
            <a:r>
              <a:rPr lang="de-DE" sz="800" dirty="0"/>
              <a:t> </a:t>
            </a:r>
            <a:r>
              <a:rPr lang="de-DE" sz="800" dirty="0" err="1"/>
              <a:t>projects</a:t>
            </a:r>
            <a:r>
              <a:rPr lang="de-DE" sz="800" dirty="0"/>
              <a:t> </a:t>
            </a:r>
            <a:r>
              <a:rPr lang="de-DE" sz="800" dirty="0" err="1"/>
              <a:t>by</a:t>
            </a:r>
            <a:r>
              <a:rPr lang="de-DE" sz="800" dirty="0"/>
              <a:t> </a:t>
            </a:r>
            <a:r>
              <a:rPr lang="de-DE" sz="800" dirty="0" err="1"/>
              <a:t>share</a:t>
            </a:r>
            <a:r>
              <a:rPr lang="de-DE" sz="800" dirty="0"/>
              <a:t> and </a:t>
            </a:r>
            <a:r>
              <a:rPr lang="de-DE" sz="800" dirty="0" err="1"/>
              <a:t>version</a:t>
            </a:r>
            <a:r>
              <a:rPr lang="de-DE" sz="800" dirty="0"/>
              <a:t> </a:t>
            </a:r>
            <a:r>
              <a:rPr lang="de-DE" sz="800" dirty="0" err="1"/>
              <a:t>you</a:t>
            </a:r>
            <a:r>
              <a:rPr lang="de-DE" sz="800" dirty="0"/>
              <a:t> code </a:t>
            </a:r>
          </a:p>
          <a:p>
            <a:endParaRPr lang="de-DE" sz="800" dirty="0"/>
          </a:p>
          <a:p>
            <a:r>
              <a:rPr lang="de-DE" sz="800" i="1" dirty="0" err="1"/>
              <a:t>git</a:t>
            </a:r>
            <a:endParaRPr lang="en-US" sz="800" i="1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369194D-3718-471B-88E2-98093F665794}"/>
              </a:ext>
            </a:extLst>
          </p:cNvPr>
          <p:cNvGrpSpPr/>
          <p:nvPr/>
        </p:nvGrpSpPr>
        <p:grpSpPr>
          <a:xfrm>
            <a:off x="2727188" y="2216356"/>
            <a:ext cx="514800" cy="514800"/>
            <a:chOff x="6808078" y="2756824"/>
            <a:chExt cx="514800" cy="514800"/>
          </a:xfrm>
        </p:grpSpPr>
        <p:sp>
          <p:nvSpPr>
            <p:cNvPr id="39" name="Freeform 270">
              <a:extLst>
                <a:ext uri="{FF2B5EF4-FFF2-40B4-BE49-F238E27FC236}">
                  <a16:creationId xmlns:a16="http://schemas.microsoft.com/office/drawing/2014/main" id="{17FAD823-3E8D-4FC1-9F8C-8CA5FEC1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078" y="2756824"/>
              <a:ext cx="514800" cy="514800"/>
            </a:xfrm>
            <a:custGeom>
              <a:avLst/>
              <a:gdLst>
                <a:gd name="T0" fmla="*/ 678 w 1356"/>
                <a:gd name="T1" fmla="*/ 1354 h 1355"/>
                <a:gd name="T2" fmla="*/ 678 w 1356"/>
                <a:gd name="T3" fmla="*/ 1354 h 1355"/>
                <a:gd name="T4" fmla="*/ 0 w 1356"/>
                <a:gd name="T5" fmla="*/ 676 h 1355"/>
                <a:gd name="T6" fmla="*/ 0 w 1356"/>
                <a:gd name="T7" fmla="*/ 676 h 1355"/>
                <a:gd name="T8" fmla="*/ 678 w 1356"/>
                <a:gd name="T9" fmla="*/ 0 h 1355"/>
                <a:gd name="T10" fmla="*/ 678 w 1356"/>
                <a:gd name="T11" fmla="*/ 0 h 1355"/>
                <a:gd name="T12" fmla="*/ 1355 w 1356"/>
                <a:gd name="T13" fmla="*/ 676 h 1355"/>
                <a:gd name="T14" fmla="*/ 1355 w 1356"/>
                <a:gd name="T15" fmla="*/ 676 h 1355"/>
                <a:gd name="T16" fmla="*/ 678 w 1356"/>
                <a:gd name="T17" fmla="*/ 1354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355">
                  <a:moveTo>
                    <a:pt x="678" y="1354"/>
                  </a:moveTo>
                  <a:lnTo>
                    <a:pt x="678" y="1354"/>
                  </a:lnTo>
                  <a:cubicBezTo>
                    <a:pt x="304" y="1354"/>
                    <a:pt x="0" y="1050"/>
                    <a:pt x="0" y="676"/>
                  </a:cubicBezTo>
                  <a:lnTo>
                    <a:pt x="0" y="676"/>
                  </a:lnTo>
                  <a:cubicBezTo>
                    <a:pt x="0" y="304"/>
                    <a:pt x="304" y="0"/>
                    <a:pt x="678" y="0"/>
                  </a:cubicBezTo>
                  <a:lnTo>
                    <a:pt x="678" y="0"/>
                  </a:lnTo>
                  <a:cubicBezTo>
                    <a:pt x="1051" y="0"/>
                    <a:pt x="1355" y="304"/>
                    <a:pt x="1355" y="676"/>
                  </a:cubicBezTo>
                  <a:lnTo>
                    <a:pt x="1355" y="676"/>
                  </a:lnTo>
                  <a:cubicBezTo>
                    <a:pt x="1355" y="1050"/>
                    <a:pt x="1051" y="1354"/>
                    <a:pt x="678" y="13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75"/>
            </a:p>
          </p:txBody>
        </p:sp>
        <p:grpSp>
          <p:nvGrpSpPr>
            <p:cNvPr id="35" name="Group 8">
              <a:extLst>
                <a:ext uri="{FF2B5EF4-FFF2-40B4-BE49-F238E27FC236}">
                  <a16:creationId xmlns:a16="http://schemas.microsoft.com/office/drawing/2014/main" id="{04AAF15F-7496-4271-BAC3-AE7624514BC0}"/>
                </a:ext>
              </a:extLst>
            </p:cNvPr>
            <p:cNvGrpSpPr/>
            <p:nvPr/>
          </p:nvGrpSpPr>
          <p:grpSpPr>
            <a:xfrm>
              <a:off x="6948264" y="2892982"/>
              <a:ext cx="255954" cy="254832"/>
              <a:chOff x="4199648" y="8068073"/>
              <a:chExt cx="1117848" cy="1112946"/>
            </a:xfrm>
            <a:solidFill>
              <a:schemeClr val="bg1"/>
            </a:solidFill>
          </p:grpSpPr>
          <p:sp>
            <p:nvSpPr>
              <p:cNvPr id="36" name="Freeform 445">
                <a:extLst>
                  <a:ext uri="{FF2B5EF4-FFF2-40B4-BE49-F238E27FC236}">
                    <a16:creationId xmlns:a16="http://schemas.microsoft.com/office/drawing/2014/main" id="{4946D1F0-DCB6-4967-B3B5-A48CF8065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648" y="8068073"/>
                <a:ext cx="1117848" cy="1112946"/>
              </a:xfrm>
              <a:custGeom>
                <a:avLst/>
                <a:gdLst>
                  <a:gd name="T0" fmla="*/ 873 w 1007"/>
                  <a:gd name="T1" fmla="*/ 922 h 999"/>
                  <a:gd name="T2" fmla="*/ 133 w 1007"/>
                  <a:gd name="T3" fmla="*/ 922 h 999"/>
                  <a:gd name="T4" fmla="*/ 133 w 1007"/>
                  <a:gd name="T5" fmla="*/ 291 h 999"/>
                  <a:gd name="T6" fmla="*/ 189 w 1007"/>
                  <a:gd name="T7" fmla="*/ 291 h 999"/>
                  <a:gd name="T8" fmla="*/ 803 w 1007"/>
                  <a:gd name="T9" fmla="*/ 291 h 999"/>
                  <a:gd name="T10" fmla="*/ 873 w 1007"/>
                  <a:gd name="T11" fmla="*/ 291 h 999"/>
                  <a:gd name="T12" fmla="*/ 873 w 1007"/>
                  <a:gd name="T13" fmla="*/ 922 h 999"/>
                  <a:gd name="T14" fmla="*/ 76 w 1007"/>
                  <a:gd name="T15" fmla="*/ 76 h 999"/>
                  <a:gd name="T16" fmla="*/ 930 w 1007"/>
                  <a:gd name="T17" fmla="*/ 76 h 999"/>
                  <a:gd name="T18" fmla="*/ 930 w 1007"/>
                  <a:gd name="T19" fmla="*/ 215 h 999"/>
                  <a:gd name="T20" fmla="*/ 896 w 1007"/>
                  <a:gd name="T21" fmla="*/ 215 h 999"/>
                  <a:gd name="T22" fmla="*/ 803 w 1007"/>
                  <a:gd name="T23" fmla="*/ 215 h 999"/>
                  <a:gd name="T24" fmla="*/ 189 w 1007"/>
                  <a:gd name="T25" fmla="*/ 215 h 999"/>
                  <a:gd name="T26" fmla="*/ 110 w 1007"/>
                  <a:gd name="T27" fmla="*/ 215 h 999"/>
                  <a:gd name="T28" fmla="*/ 76 w 1007"/>
                  <a:gd name="T29" fmla="*/ 215 h 999"/>
                  <a:gd name="T30" fmla="*/ 76 w 1007"/>
                  <a:gd name="T31" fmla="*/ 76 h 999"/>
                  <a:gd name="T32" fmla="*/ 951 w 1007"/>
                  <a:gd name="T33" fmla="*/ 0 h 999"/>
                  <a:gd name="T34" fmla="*/ 55 w 1007"/>
                  <a:gd name="T35" fmla="*/ 0 h 999"/>
                  <a:gd name="T36" fmla="*/ 55 w 1007"/>
                  <a:gd name="T37" fmla="*/ 0 h 999"/>
                  <a:gd name="T38" fmla="*/ 0 w 1007"/>
                  <a:gd name="T39" fmla="*/ 44 h 999"/>
                  <a:gd name="T40" fmla="*/ 0 w 1007"/>
                  <a:gd name="T41" fmla="*/ 247 h 999"/>
                  <a:gd name="T42" fmla="*/ 0 w 1007"/>
                  <a:gd name="T43" fmla="*/ 247 h 999"/>
                  <a:gd name="T44" fmla="*/ 55 w 1007"/>
                  <a:gd name="T45" fmla="*/ 291 h 999"/>
                  <a:gd name="T46" fmla="*/ 58 w 1007"/>
                  <a:gd name="T47" fmla="*/ 291 h 999"/>
                  <a:gd name="T48" fmla="*/ 58 w 1007"/>
                  <a:gd name="T49" fmla="*/ 947 h 999"/>
                  <a:gd name="T50" fmla="*/ 58 w 1007"/>
                  <a:gd name="T51" fmla="*/ 947 h 999"/>
                  <a:gd name="T52" fmla="*/ 110 w 1007"/>
                  <a:gd name="T53" fmla="*/ 998 h 999"/>
                  <a:gd name="T54" fmla="*/ 896 w 1007"/>
                  <a:gd name="T55" fmla="*/ 998 h 999"/>
                  <a:gd name="T56" fmla="*/ 896 w 1007"/>
                  <a:gd name="T57" fmla="*/ 998 h 999"/>
                  <a:gd name="T58" fmla="*/ 949 w 1007"/>
                  <a:gd name="T59" fmla="*/ 947 h 999"/>
                  <a:gd name="T60" fmla="*/ 949 w 1007"/>
                  <a:gd name="T61" fmla="*/ 291 h 999"/>
                  <a:gd name="T62" fmla="*/ 951 w 1007"/>
                  <a:gd name="T63" fmla="*/ 291 h 999"/>
                  <a:gd name="T64" fmla="*/ 951 w 1007"/>
                  <a:gd name="T65" fmla="*/ 291 h 999"/>
                  <a:gd name="T66" fmla="*/ 1006 w 1007"/>
                  <a:gd name="T67" fmla="*/ 247 h 999"/>
                  <a:gd name="T68" fmla="*/ 1006 w 1007"/>
                  <a:gd name="T69" fmla="*/ 44 h 999"/>
                  <a:gd name="T70" fmla="*/ 1006 w 1007"/>
                  <a:gd name="T71" fmla="*/ 44 h 999"/>
                  <a:gd name="T72" fmla="*/ 951 w 1007"/>
                  <a:gd name="T73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7" h="999">
                    <a:moveTo>
                      <a:pt x="873" y="922"/>
                    </a:moveTo>
                    <a:lnTo>
                      <a:pt x="133" y="922"/>
                    </a:lnTo>
                    <a:lnTo>
                      <a:pt x="133" y="291"/>
                    </a:lnTo>
                    <a:lnTo>
                      <a:pt x="189" y="291"/>
                    </a:lnTo>
                    <a:lnTo>
                      <a:pt x="803" y="291"/>
                    </a:lnTo>
                    <a:lnTo>
                      <a:pt x="873" y="291"/>
                    </a:lnTo>
                    <a:lnTo>
                      <a:pt x="873" y="922"/>
                    </a:lnTo>
                    <a:close/>
                    <a:moveTo>
                      <a:pt x="76" y="76"/>
                    </a:moveTo>
                    <a:lnTo>
                      <a:pt x="930" y="76"/>
                    </a:lnTo>
                    <a:lnTo>
                      <a:pt x="930" y="215"/>
                    </a:lnTo>
                    <a:lnTo>
                      <a:pt x="896" y="215"/>
                    </a:lnTo>
                    <a:lnTo>
                      <a:pt x="803" y="215"/>
                    </a:lnTo>
                    <a:lnTo>
                      <a:pt x="189" y="215"/>
                    </a:lnTo>
                    <a:lnTo>
                      <a:pt x="110" y="215"/>
                    </a:lnTo>
                    <a:lnTo>
                      <a:pt x="76" y="215"/>
                    </a:lnTo>
                    <a:lnTo>
                      <a:pt x="76" y="76"/>
                    </a:lnTo>
                    <a:close/>
                    <a:moveTo>
                      <a:pt x="951" y="0"/>
                    </a:moveTo>
                    <a:lnTo>
                      <a:pt x="55" y="0"/>
                    </a:lnTo>
                    <a:lnTo>
                      <a:pt x="55" y="0"/>
                    </a:lnTo>
                    <a:cubicBezTo>
                      <a:pt x="17" y="0"/>
                      <a:pt x="0" y="22"/>
                      <a:pt x="0" y="44"/>
                    </a:cubicBezTo>
                    <a:lnTo>
                      <a:pt x="0" y="247"/>
                    </a:lnTo>
                    <a:lnTo>
                      <a:pt x="0" y="247"/>
                    </a:lnTo>
                    <a:cubicBezTo>
                      <a:pt x="0" y="269"/>
                      <a:pt x="17" y="291"/>
                      <a:pt x="55" y="291"/>
                    </a:cubicBezTo>
                    <a:lnTo>
                      <a:pt x="58" y="291"/>
                    </a:lnTo>
                    <a:lnTo>
                      <a:pt x="58" y="947"/>
                    </a:lnTo>
                    <a:lnTo>
                      <a:pt x="58" y="947"/>
                    </a:lnTo>
                    <a:cubicBezTo>
                      <a:pt x="58" y="975"/>
                      <a:pt x="81" y="998"/>
                      <a:pt x="110" y="998"/>
                    </a:cubicBezTo>
                    <a:lnTo>
                      <a:pt x="896" y="998"/>
                    </a:lnTo>
                    <a:lnTo>
                      <a:pt x="896" y="998"/>
                    </a:lnTo>
                    <a:cubicBezTo>
                      <a:pt x="925" y="998"/>
                      <a:pt x="949" y="975"/>
                      <a:pt x="949" y="947"/>
                    </a:cubicBezTo>
                    <a:lnTo>
                      <a:pt x="949" y="291"/>
                    </a:lnTo>
                    <a:lnTo>
                      <a:pt x="951" y="291"/>
                    </a:lnTo>
                    <a:lnTo>
                      <a:pt x="951" y="291"/>
                    </a:lnTo>
                    <a:cubicBezTo>
                      <a:pt x="989" y="291"/>
                      <a:pt x="1006" y="269"/>
                      <a:pt x="1006" y="247"/>
                    </a:cubicBezTo>
                    <a:lnTo>
                      <a:pt x="1006" y="44"/>
                    </a:lnTo>
                    <a:lnTo>
                      <a:pt x="1006" y="44"/>
                    </a:lnTo>
                    <a:cubicBezTo>
                      <a:pt x="1006" y="22"/>
                      <a:pt x="989" y="0"/>
                      <a:pt x="9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446">
                <a:extLst>
                  <a:ext uri="{FF2B5EF4-FFF2-40B4-BE49-F238E27FC236}">
                    <a16:creationId xmlns:a16="http://schemas.microsoft.com/office/drawing/2014/main" id="{B5B69A7E-A33A-4E66-B83A-C07CAA822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903" y="8514233"/>
                <a:ext cx="235336" cy="83347"/>
              </a:xfrm>
              <a:custGeom>
                <a:avLst/>
                <a:gdLst>
                  <a:gd name="T0" fmla="*/ 175 w 213"/>
                  <a:gd name="T1" fmla="*/ 0 h 76"/>
                  <a:gd name="T2" fmla="*/ 38 w 213"/>
                  <a:gd name="T3" fmla="*/ 0 h 76"/>
                  <a:gd name="T4" fmla="*/ 38 w 213"/>
                  <a:gd name="T5" fmla="*/ 0 h 76"/>
                  <a:gd name="T6" fmla="*/ 0 w 213"/>
                  <a:gd name="T7" fmla="*/ 37 h 76"/>
                  <a:gd name="T8" fmla="*/ 0 w 213"/>
                  <a:gd name="T9" fmla="*/ 37 h 76"/>
                  <a:gd name="T10" fmla="*/ 38 w 213"/>
                  <a:gd name="T11" fmla="*/ 75 h 76"/>
                  <a:gd name="T12" fmla="*/ 175 w 213"/>
                  <a:gd name="T13" fmla="*/ 75 h 76"/>
                  <a:gd name="T14" fmla="*/ 175 w 213"/>
                  <a:gd name="T15" fmla="*/ 75 h 76"/>
                  <a:gd name="T16" fmla="*/ 212 w 213"/>
                  <a:gd name="T17" fmla="*/ 37 h 76"/>
                  <a:gd name="T18" fmla="*/ 212 w 213"/>
                  <a:gd name="T19" fmla="*/ 37 h 76"/>
                  <a:gd name="T20" fmla="*/ 175 w 213"/>
                  <a:gd name="T2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76">
                    <a:moveTo>
                      <a:pt x="175" y="0"/>
                    </a:moveTo>
                    <a:lnTo>
                      <a:pt x="38" y="0"/>
                    </a:lnTo>
                    <a:lnTo>
                      <a:pt x="38" y="0"/>
                    </a:lnTo>
                    <a:cubicBezTo>
                      <a:pt x="16" y="0"/>
                      <a:pt x="0" y="17"/>
                      <a:pt x="0" y="37"/>
                    </a:cubicBezTo>
                    <a:lnTo>
                      <a:pt x="0" y="37"/>
                    </a:lnTo>
                    <a:cubicBezTo>
                      <a:pt x="0" y="59"/>
                      <a:pt x="16" y="75"/>
                      <a:pt x="38" y="75"/>
                    </a:cubicBezTo>
                    <a:lnTo>
                      <a:pt x="175" y="75"/>
                    </a:lnTo>
                    <a:lnTo>
                      <a:pt x="175" y="75"/>
                    </a:lnTo>
                    <a:cubicBezTo>
                      <a:pt x="195" y="75"/>
                      <a:pt x="212" y="59"/>
                      <a:pt x="212" y="37"/>
                    </a:cubicBezTo>
                    <a:lnTo>
                      <a:pt x="212" y="37"/>
                    </a:lnTo>
                    <a:cubicBezTo>
                      <a:pt x="212" y="17"/>
                      <a:pt x="195" y="0"/>
                      <a:pt x="1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B7280811-2BA1-4DE4-8E23-5D4C2C9AE3D4}"/>
              </a:ext>
            </a:extLst>
          </p:cNvPr>
          <p:cNvSpPr txBox="1"/>
          <p:nvPr/>
        </p:nvSpPr>
        <p:spPr>
          <a:xfrm>
            <a:off x="3419872" y="2875810"/>
            <a:ext cx="243000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</a:p>
          <a:p>
            <a:r>
              <a:rPr lang="de-DE" sz="800" dirty="0"/>
              <a:t>Bring </a:t>
            </a:r>
            <a:r>
              <a:rPr lang="de-DE" sz="800" dirty="0" err="1"/>
              <a:t>your</a:t>
            </a:r>
            <a:r>
              <a:rPr lang="de-DE" sz="800" dirty="0"/>
              <a:t> code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machine</a:t>
            </a:r>
            <a:r>
              <a:rPr lang="de-DE" sz="800" dirty="0"/>
              <a:t> and </a:t>
            </a:r>
            <a:r>
              <a:rPr lang="de-DE" sz="800" dirty="0" err="1"/>
              <a:t>integrate</a:t>
            </a:r>
            <a:r>
              <a:rPr lang="de-DE" sz="800" dirty="0"/>
              <a:t> </a:t>
            </a:r>
            <a:r>
              <a:rPr lang="de-DE" sz="800" dirty="0" err="1"/>
              <a:t>your</a:t>
            </a:r>
            <a:r>
              <a:rPr lang="de-DE" sz="800" dirty="0"/>
              <a:t> </a:t>
            </a:r>
            <a:r>
              <a:rPr lang="de-DE" sz="800" dirty="0" err="1"/>
              <a:t>application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CD/CI </a:t>
            </a:r>
          </a:p>
          <a:p>
            <a:endParaRPr lang="de-DE" sz="800" dirty="0"/>
          </a:p>
          <a:p>
            <a:r>
              <a:rPr lang="de-DE" sz="800" i="1" dirty="0"/>
              <a:t>Jenkins</a:t>
            </a:r>
            <a:endParaRPr lang="en-US" sz="800" i="1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9820F9A4-8844-4D4F-97DD-DBA046D6CBA5}"/>
              </a:ext>
            </a:extLst>
          </p:cNvPr>
          <p:cNvGrpSpPr/>
          <p:nvPr/>
        </p:nvGrpSpPr>
        <p:grpSpPr>
          <a:xfrm>
            <a:off x="2727188" y="3047877"/>
            <a:ext cx="514800" cy="514800"/>
            <a:chOff x="14921364" y="5951523"/>
            <a:chExt cx="1971666" cy="1971666"/>
          </a:xfrm>
        </p:grpSpPr>
        <p:sp>
          <p:nvSpPr>
            <p:cNvPr id="44" name="Freeform 431">
              <a:extLst>
                <a:ext uri="{FF2B5EF4-FFF2-40B4-BE49-F238E27FC236}">
                  <a16:creationId xmlns:a16="http://schemas.microsoft.com/office/drawing/2014/main" id="{764138EE-FEEF-42CC-B2B1-70318BFF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1364" y="5951523"/>
              <a:ext cx="1971666" cy="1971666"/>
            </a:xfrm>
            <a:custGeom>
              <a:avLst/>
              <a:gdLst>
                <a:gd name="T0" fmla="*/ 1304 w 1305"/>
                <a:gd name="T1" fmla="*/ 646 h 1304"/>
                <a:gd name="T2" fmla="*/ 1304 w 1305"/>
                <a:gd name="T3" fmla="*/ 646 h 1304"/>
                <a:gd name="T4" fmla="*/ 647 w 1305"/>
                <a:gd name="T5" fmla="*/ 1303 h 1304"/>
                <a:gd name="T6" fmla="*/ 0 w 1305"/>
                <a:gd name="T7" fmla="*/ 646 h 1304"/>
                <a:gd name="T8" fmla="*/ 647 w 1305"/>
                <a:gd name="T9" fmla="*/ 0 h 1304"/>
                <a:gd name="T10" fmla="*/ 1304 w 1305"/>
                <a:gd name="T11" fmla="*/ 646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" h="1304">
                  <a:moveTo>
                    <a:pt x="1304" y="646"/>
                  </a:moveTo>
                  <a:lnTo>
                    <a:pt x="1304" y="646"/>
                  </a:lnTo>
                  <a:cubicBezTo>
                    <a:pt x="1304" y="1015"/>
                    <a:pt x="1007" y="1303"/>
                    <a:pt x="647" y="1303"/>
                  </a:cubicBezTo>
                  <a:cubicBezTo>
                    <a:pt x="288" y="1303"/>
                    <a:pt x="0" y="1015"/>
                    <a:pt x="0" y="646"/>
                  </a:cubicBezTo>
                  <a:cubicBezTo>
                    <a:pt x="0" y="288"/>
                    <a:pt x="288" y="0"/>
                    <a:pt x="647" y="0"/>
                  </a:cubicBezTo>
                  <a:cubicBezTo>
                    <a:pt x="1007" y="0"/>
                    <a:pt x="1304" y="288"/>
                    <a:pt x="1304" y="6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5" name="Group 140">
              <a:extLst>
                <a:ext uri="{FF2B5EF4-FFF2-40B4-BE49-F238E27FC236}">
                  <a16:creationId xmlns:a16="http://schemas.microsoft.com/office/drawing/2014/main" id="{587F33AA-A54C-4697-8BDD-627E8175C8C0}"/>
                </a:ext>
              </a:extLst>
            </p:cNvPr>
            <p:cNvGrpSpPr/>
            <p:nvPr/>
          </p:nvGrpSpPr>
          <p:grpSpPr>
            <a:xfrm>
              <a:off x="15405321" y="6424603"/>
              <a:ext cx="1041800" cy="1037063"/>
              <a:chOff x="8985989" y="14774274"/>
              <a:chExt cx="1014828" cy="1010214"/>
            </a:xfrm>
            <a:solidFill>
              <a:schemeClr val="bg1"/>
            </a:solidFill>
          </p:grpSpPr>
          <p:sp>
            <p:nvSpPr>
              <p:cNvPr id="46" name="Freeform 336">
                <a:extLst>
                  <a:ext uri="{FF2B5EF4-FFF2-40B4-BE49-F238E27FC236}">
                    <a16:creationId xmlns:a16="http://schemas.microsoft.com/office/drawing/2014/main" id="{F6D10FD9-EDF2-4F4D-85B7-E5C7D209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5791" y="15134077"/>
                <a:ext cx="295223" cy="295223"/>
              </a:xfrm>
              <a:custGeom>
                <a:avLst/>
                <a:gdLst>
                  <a:gd name="T0" fmla="*/ 136 w 281"/>
                  <a:gd name="T1" fmla="*/ 280 h 281"/>
                  <a:gd name="T2" fmla="*/ 136 w 281"/>
                  <a:gd name="T3" fmla="*/ 280 h 281"/>
                  <a:gd name="T4" fmla="*/ 0 w 281"/>
                  <a:gd name="T5" fmla="*/ 144 h 281"/>
                  <a:gd name="T6" fmla="*/ 136 w 281"/>
                  <a:gd name="T7" fmla="*/ 0 h 281"/>
                  <a:gd name="T8" fmla="*/ 280 w 281"/>
                  <a:gd name="T9" fmla="*/ 144 h 281"/>
                  <a:gd name="T10" fmla="*/ 136 w 281"/>
                  <a:gd name="T11" fmla="*/ 280 h 281"/>
                  <a:gd name="T12" fmla="*/ 136 w 281"/>
                  <a:gd name="T13" fmla="*/ 63 h 281"/>
                  <a:gd name="T14" fmla="*/ 136 w 281"/>
                  <a:gd name="T15" fmla="*/ 63 h 281"/>
                  <a:gd name="T16" fmla="*/ 63 w 281"/>
                  <a:gd name="T17" fmla="*/ 144 h 281"/>
                  <a:gd name="T18" fmla="*/ 136 w 281"/>
                  <a:gd name="T19" fmla="*/ 217 h 281"/>
                  <a:gd name="T20" fmla="*/ 217 w 281"/>
                  <a:gd name="T21" fmla="*/ 144 h 281"/>
                  <a:gd name="T22" fmla="*/ 136 w 281"/>
                  <a:gd name="T23" fmla="*/ 63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81">
                    <a:moveTo>
                      <a:pt x="136" y="280"/>
                    </a:moveTo>
                    <a:lnTo>
                      <a:pt x="136" y="280"/>
                    </a:lnTo>
                    <a:cubicBezTo>
                      <a:pt x="63" y="280"/>
                      <a:pt x="0" y="217"/>
                      <a:pt x="0" y="144"/>
                    </a:cubicBezTo>
                    <a:cubicBezTo>
                      <a:pt x="0" y="63"/>
                      <a:pt x="63" y="0"/>
                      <a:pt x="136" y="0"/>
                    </a:cubicBezTo>
                    <a:cubicBezTo>
                      <a:pt x="217" y="0"/>
                      <a:pt x="280" y="63"/>
                      <a:pt x="280" y="144"/>
                    </a:cubicBezTo>
                    <a:cubicBezTo>
                      <a:pt x="280" y="217"/>
                      <a:pt x="217" y="280"/>
                      <a:pt x="136" y="280"/>
                    </a:cubicBezTo>
                    <a:close/>
                    <a:moveTo>
                      <a:pt x="136" y="63"/>
                    </a:moveTo>
                    <a:lnTo>
                      <a:pt x="136" y="63"/>
                    </a:lnTo>
                    <a:cubicBezTo>
                      <a:pt x="100" y="63"/>
                      <a:pt x="63" y="99"/>
                      <a:pt x="63" y="144"/>
                    </a:cubicBezTo>
                    <a:cubicBezTo>
                      <a:pt x="63" y="181"/>
                      <a:pt x="100" y="217"/>
                      <a:pt x="136" y="217"/>
                    </a:cubicBezTo>
                    <a:cubicBezTo>
                      <a:pt x="181" y="217"/>
                      <a:pt x="217" y="181"/>
                      <a:pt x="217" y="144"/>
                    </a:cubicBezTo>
                    <a:cubicBezTo>
                      <a:pt x="217" y="99"/>
                      <a:pt x="181" y="63"/>
                      <a:pt x="13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337">
                <a:extLst>
                  <a:ext uri="{FF2B5EF4-FFF2-40B4-BE49-F238E27FC236}">
                    <a16:creationId xmlns:a16="http://schemas.microsoft.com/office/drawing/2014/main" id="{3E672C5D-81A6-49FD-8BD8-03D7CE502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5989" y="14774274"/>
                <a:ext cx="1014828" cy="1010214"/>
              </a:xfrm>
              <a:custGeom>
                <a:avLst/>
                <a:gdLst>
                  <a:gd name="T0" fmla="*/ 561 w 969"/>
                  <a:gd name="T1" fmla="*/ 966 h 967"/>
                  <a:gd name="T2" fmla="*/ 371 w 969"/>
                  <a:gd name="T3" fmla="*/ 930 h 967"/>
                  <a:gd name="T4" fmla="*/ 335 w 969"/>
                  <a:gd name="T5" fmla="*/ 786 h 967"/>
                  <a:gd name="T6" fmla="*/ 199 w 969"/>
                  <a:gd name="T7" fmla="*/ 876 h 967"/>
                  <a:gd name="T8" fmla="*/ 91 w 969"/>
                  <a:gd name="T9" fmla="*/ 723 h 967"/>
                  <a:gd name="T10" fmla="*/ 163 w 969"/>
                  <a:gd name="T11" fmla="*/ 596 h 967"/>
                  <a:gd name="T12" fmla="*/ 0 w 969"/>
                  <a:gd name="T13" fmla="*/ 560 h 967"/>
                  <a:gd name="T14" fmla="*/ 37 w 969"/>
                  <a:gd name="T15" fmla="*/ 379 h 967"/>
                  <a:gd name="T16" fmla="*/ 172 w 969"/>
                  <a:gd name="T17" fmla="*/ 325 h 967"/>
                  <a:gd name="T18" fmla="*/ 91 w 969"/>
                  <a:gd name="T19" fmla="*/ 198 h 967"/>
                  <a:gd name="T20" fmla="*/ 245 w 969"/>
                  <a:gd name="T21" fmla="*/ 90 h 967"/>
                  <a:gd name="T22" fmla="*/ 371 w 969"/>
                  <a:gd name="T23" fmla="*/ 153 h 967"/>
                  <a:gd name="T24" fmla="*/ 407 w 969"/>
                  <a:gd name="T25" fmla="*/ 0 h 967"/>
                  <a:gd name="T26" fmla="*/ 588 w 969"/>
                  <a:gd name="T27" fmla="*/ 36 h 967"/>
                  <a:gd name="T28" fmla="*/ 642 w 969"/>
                  <a:gd name="T29" fmla="*/ 171 h 967"/>
                  <a:gd name="T30" fmla="*/ 769 w 969"/>
                  <a:gd name="T31" fmla="*/ 90 h 967"/>
                  <a:gd name="T32" fmla="*/ 877 w 969"/>
                  <a:gd name="T33" fmla="*/ 243 h 967"/>
                  <a:gd name="T34" fmla="*/ 805 w 969"/>
                  <a:gd name="T35" fmla="*/ 370 h 967"/>
                  <a:gd name="T36" fmla="*/ 968 w 969"/>
                  <a:gd name="T37" fmla="*/ 406 h 967"/>
                  <a:gd name="T38" fmla="*/ 932 w 969"/>
                  <a:gd name="T39" fmla="*/ 587 h 967"/>
                  <a:gd name="T40" fmla="*/ 787 w 969"/>
                  <a:gd name="T41" fmla="*/ 632 h 967"/>
                  <a:gd name="T42" fmla="*/ 877 w 969"/>
                  <a:gd name="T43" fmla="*/ 768 h 967"/>
                  <a:gd name="T44" fmla="*/ 724 w 969"/>
                  <a:gd name="T45" fmla="*/ 876 h 967"/>
                  <a:gd name="T46" fmla="*/ 588 w 969"/>
                  <a:gd name="T47" fmla="*/ 795 h 967"/>
                  <a:gd name="T48" fmla="*/ 561 w 969"/>
                  <a:gd name="T49" fmla="*/ 966 h 967"/>
                  <a:gd name="T50" fmla="*/ 434 w 969"/>
                  <a:gd name="T51" fmla="*/ 903 h 967"/>
                  <a:gd name="T52" fmla="*/ 534 w 969"/>
                  <a:gd name="T53" fmla="*/ 777 h 967"/>
                  <a:gd name="T54" fmla="*/ 615 w 969"/>
                  <a:gd name="T55" fmla="*/ 713 h 967"/>
                  <a:gd name="T56" fmla="*/ 751 w 969"/>
                  <a:gd name="T57" fmla="*/ 813 h 967"/>
                  <a:gd name="T58" fmla="*/ 724 w 969"/>
                  <a:gd name="T59" fmla="*/ 659 h 967"/>
                  <a:gd name="T60" fmla="*/ 751 w 969"/>
                  <a:gd name="T61" fmla="*/ 551 h 967"/>
                  <a:gd name="T62" fmla="*/ 904 w 969"/>
                  <a:gd name="T63" fmla="*/ 533 h 967"/>
                  <a:gd name="T64" fmla="*/ 787 w 969"/>
                  <a:gd name="T65" fmla="*/ 433 h 967"/>
                  <a:gd name="T66" fmla="*/ 724 w 969"/>
                  <a:gd name="T67" fmla="*/ 334 h 967"/>
                  <a:gd name="T68" fmla="*/ 814 w 969"/>
                  <a:gd name="T69" fmla="*/ 216 h 967"/>
                  <a:gd name="T70" fmla="*/ 669 w 969"/>
                  <a:gd name="T71" fmla="*/ 234 h 967"/>
                  <a:gd name="T72" fmla="*/ 552 w 969"/>
                  <a:gd name="T73" fmla="*/ 207 h 967"/>
                  <a:gd name="T74" fmla="*/ 525 w 969"/>
                  <a:gd name="T75" fmla="*/ 63 h 967"/>
                  <a:gd name="T76" fmla="*/ 434 w 969"/>
                  <a:gd name="T77" fmla="*/ 171 h 967"/>
                  <a:gd name="T78" fmla="*/ 335 w 969"/>
                  <a:gd name="T79" fmla="*/ 234 h 967"/>
                  <a:gd name="T80" fmla="*/ 217 w 969"/>
                  <a:gd name="T81" fmla="*/ 153 h 967"/>
                  <a:gd name="T82" fmla="*/ 236 w 969"/>
                  <a:gd name="T83" fmla="*/ 298 h 967"/>
                  <a:gd name="T84" fmla="*/ 208 w 969"/>
                  <a:gd name="T85" fmla="*/ 415 h 967"/>
                  <a:gd name="T86" fmla="*/ 64 w 969"/>
                  <a:gd name="T87" fmla="*/ 433 h 967"/>
                  <a:gd name="T88" fmla="*/ 181 w 969"/>
                  <a:gd name="T89" fmla="*/ 533 h 967"/>
                  <a:gd name="T90" fmla="*/ 245 w 969"/>
                  <a:gd name="T91" fmla="*/ 623 h 967"/>
                  <a:gd name="T92" fmla="*/ 154 w 969"/>
                  <a:gd name="T93" fmla="*/ 750 h 967"/>
                  <a:gd name="T94" fmla="*/ 308 w 969"/>
                  <a:gd name="T95" fmla="*/ 723 h 967"/>
                  <a:gd name="T96" fmla="*/ 416 w 969"/>
                  <a:gd name="T97" fmla="*/ 741 h 967"/>
                  <a:gd name="T98" fmla="*/ 434 w 969"/>
                  <a:gd name="T99" fmla="*/ 903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9" h="967">
                    <a:moveTo>
                      <a:pt x="561" y="966"/>
                    </a:moveTo>
                    <a:lnTo>
                      <a:pt x="561" y="966"/>
                    </a:lnTo>
                    <a:cubicBezTo>
                      <a:pt x="407" y="966"/>
                      <a:pt x="407" y="966"/>
                      <a:pt x="407" y="966"/>
                    </a:cubicBezTo>
                    <a:cubicBezTo>
                      <a:pt x="389" y="966"/>
                      <a:pt x="371" y="949"/>
                      <a:pt x="371" y="930"/>
                    </a:cubicBezTo>
                    <a:cubicBezTo>
                      <a:pt x="371" y="795"/>
                      <a:pt x="371" y="795"/>
                      <a:pt x="371" y="795"/>
                    </a:cubicBezTo>
                    <a:cubicBezTo>
                      <a:pt x="362" y="795"/>
                      <a:pt x="353" y="786"/>
                      <a:pt x="335" y="786"/>
                    </a:cubicBezTo>
                    <a:cubicBezTo>
                      <a:pt x="245" y="876"/>
                      <a:pt x="245" y="876"/>
                      <a:pt x="245" y="876"/>
                    </a:cubicBezTo>
                    <a:cubicBezTo>
                      <a:pt x="227" y="894"/>
                      <a:pt x="208" y="894"/>
                      <a:pt x="199" y="876"/>
                    </a:cubicBezTo>
                    <a:cubicBezTo>
                      <a:pt x="91" y="768"/>
                      <a:pt x="91" y="768"/>
                      <a:pt x="91" y="768"/>
                    </a:cubicBezTo>
                    <a:cubicBezTo>
                      <a:pt x="73" y="759"/>
                      <a:pt x="73" y="741"/>
                      <a:pt x="91" y="723"/>
                    </a:cubicBezTo>
                    <a:cubicBezTo>
                      <a:pt x="181" y="632"/>
                      <a:pt x="181" y="632"/>
                      <a:pt x="181" y="632"/>
                    </a:cubicBezTo>
                    <a:cubicBezTo>
                      <a:pt x="172" y="623"/>
                      <a:pt x="163" y="605"/>
                      <a:pt x="163" y="596"/>
                    </a:cubicBezTo>
                    <a:cubicBezTo>
                      <a:pt x="37" y="596"/>
                      <a:pt x="37" y="596"/>
                      <a:pt x="37" y="596"/>
                    </a:cubicBezTo>
                    <a:cubicBezTo>
                      <a:pt x="19" y="596"/>
                      <a:pt x="0" y="578"/>
                      <a:pt x="0" y="56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388"/>
                      <a:pt x="19" y="379"/>
                      <a:pt x="37" y="379"/>
                    </a:cubicBezTo>
                    <a:cubicBezTo>
                      <a:pt x="154" y="370"/>
                      <a:pt x="154" y="370"/>
                      <a:pt x="154" y="370"/>
                    </a:cubicBezTo>
                    <a:cubicBezTo>
                      <a:pt x="163" y="361"/>
                      <a:pt x="163" y="343"/>
                      <a:pt x="172" y="325"/>
                    </a:cubicBezTo>
                    <a:cubicBezTo>
                      <a:pt x="91" y="243"/>
                      <a:pt x="91" y="243"/>
                      <a:pt x="91" y="243"/>
                    </a:cubicBezTo>
                    <a:cubicBezTo>
                      <a:pt x="73" y="234"/>
                      <a:pt x="73" y="207"/>
                      <a:pt x="91" y="198"/>
                    </a:cubicBezTo>
                    <a:cubicBezTo>
                      <a:pt x="199" y="90"/>
                      <a:pt x="199" y="90"/>
                      <a:pt x="199" y="90"/>
                    </a:cubicBezTo>
                    <a:cubicBezTo>
                      <a:pt x="208" y="81"/>
                      <a:pt x="227" y="81"/>
                      <a:pt x="245" y="90"/>
                    </a:cubicBezTo>
                    <a:cubicBezTo>
                      <a:pt x="326" y="171"/>
                      <a:pt x="326" y="171"/>
                      <a:pt x="326" y="171"/>
                    </a:cubicBezTo>
                    <a:cubicBezTo>
                      <a:pt x="344" y="162"/>
                      <a:pt x="353" y="153"/>
                      <a:pt x="371" y="153"/>
                    </a:cubicBezTo>
                    <a:cubicBezTo>
                      <a:pt x="371" y="36"/>
                      <a:pt x="371" y="36"/>
                      <a:pt x="371" y="36"/>
                    </a:cubicBezTo>
                    <a:cubicBezTo>
                      <a:pt x="371" y="17"/>
                      <a:pt x="389" y="0"/>
                      <a:pt x="407" y="0"/>
                    </a:cubicBezTo>
                    <a:cubicBezTo>
                      <a:pt x="561" y="0"/>
                      <a:pt x="561" y="0"/>
                      <a:pt x="561" y="0"/>
                    </a:cubicBezTo>
                    <a:cubicBezTo>
                      <a:pt x="579" y="0"/>
                      <a:pt x="588" y="17"/>
                      <a:pt x="588" y="36"/>
                    </a:cubicBezTo>
                    <a:cubicBezTo>
                      <a:pt x="588" y="153"/>
                      <a:pt x="588" y="153"/>
                      <a:pt x="588" y="153"/>
                    </a:cubicBezTo>
                    <a:cubicBezTo>
                      <a:pt x="606" y="153"/>
                      <a:pt x="624" y="162"/>
                      <a:pt x="642" y="171"/>
                    </a:cubicBezTo>
                    <a:cubicBezTo>
                      <a:pt x="724" y="90"/>
                      <a:pt x="724" y="90"/>
                      <a:pt x="724" y="90"/>
                    </a:cubicBezTo>
                    <a:cubicBezTo>
                      <a:pt x="733" y="72"/>
                      <a:pt x="760" y="72"/>
                      <a:pt x="769" y="90"/>
                    </a:cubicBezTo>
                    <a:cubicBezTo>
                      <a:pt x="877" y="198"/>
                      <a:pt x="877" y="198"/>
                      <a:pt x="877" y="198"/>
                    </a:cubicBezTo>
                    <a:cubicBezTo>
                      <a:pt x="886" y="207"/>
                      <a:pt x="886" y="225"/>
                      <a:pt x="877" y="243"/>
                    </a:cubicBezTo>
                    <a:cubicBezTo>
                      <a:pt x="796" y="325"/>
                      <a:pt x="796" y="325"/>
                      <a:pt x="796" y="325"/>
                    </a:cubicBezTo>
                    <a:cubicBezTo>
                      <a:pt x="796" y="343"/>
                      <a:pt x="805" y="361"/>
                      <a:pt x="805" y="370"/>
                    </a:cubicBezTo>
                    <a:cubicBezTo>
                      <a:pt x="932" y="370"/>
                      <a:pt x="932" y="370"/>
                      <a:pt x="932" y="370"/>
                    </a:cubicBezTo>
                    <a:cubicBezTo>
                      <a:pt x="950" y="370"/>
                      <a:pt x="968" y="388"/>
                      <a:pt x="968" y="406"/>
                    </a:cubicBezTo>
                    <a:cubicBezTo>
                      <a:pt x="968" y="560"/>
                      <a:pt x="968" y="560"/>
                      <a:pt x="968" y="560"/>
                    </a:cubicBezTo>
                    <a:cubicBezTo>
                      <a:pt x="968" y="578"/>
                      <a:pt x="950" y="587"/>
                      <a:pt x="932" y="587"/>
                    </a:cubicBezTo>
                    <a:cubicBezTo>
                      <a:pt x="805" y="596"/>
                      <a:pt x="805" y="596"/>
                      <a:pt x="805" y="596"/>
                    </a:cubicBezTo>
                    <a:cubicBezTo>
                      <a:pt x="796" y="605"/>
                      <a:pt x="796" y="614"/>
                      <a:pt x="787" y="632"/>
                    </a:cubicBezTo>
                    <a:cubicBezTo>
                      <a:pt x="877" y="723"/>
                      <a:pt x="877" y="723"/>
                      <a:pt x="877" y="723"/>
                    </a:cubicBezTo>
                    <a:cubicBezTo>
                      <a:pt x="886" y="741"/>
                      <a:pt x="886" y="759"/>
                      <a:pt x="877" y="768"/>
                    </a:cubicBezTo>
                    <a:cubicBezTo>
                      <a:pt x="769" y="876"/>
                      <a:pt x="769" y="876"/>
                      <a:pt x="769" y="876"/>
                    </a:cubicBezTo>
                    <a:cubicBezTo>
                      <a:pt x="760" y="885"/>
                      <a:pt x="733" y="894"/>
                      <a:pt x="724" y="876"/>
                    </a:cubicBezTo>
                    <a:cubicBezTo>
                      <a:pt x="633" y="786"/>
                      <a:pt x="633" y="786"/>
                      <a:pt x="633" y="786"/>
                    </a:cubicBezTo>
                    <a:cubicBezTo>
                      <a:pt x="615" y="786"/>
                      <a:pt x="606" y="795"/>
                      <a:pt x="588" y="795"/>
                    </a:cubicBezTo>
                    <a:cubicBezTo>
                      <a:pt x="588" y="930"/>
                      <a:pt x="588" y="930"/>
                      <a:pt x="588" y="930"/>
                    </a:cubicBezTo>
                    <a:cubicBezTo>
                      <a:pt x="588" y="949"/>
                      <a:pt x="579" y="966"/>
                      <a:pt x="561" y="966"/>
                    </a:cubicBezTo>
                    <a:close/>
                    <a:moveTo>
                      <a:pt x="434" y="903"/>
                    </a:moveTo>
                    <a:lnTo>
                      <a:pt x="434" y="903"/>
                    </a:lnTo>
                    <a:cubicBezTo>
                      <a:pt x="534" y="903"/>
                      <a:pt x="534" y="903"/>
                      <a:pt x="534" y="903"/>
                    </a:cubicBezTo>
                    <a:cubicBezTo>
                      <a:pt x="534" y="777"/>
                      <a:pt x="534" y="777"/>
                      <a:pt x="534" y="777"/>
                    </a:cubicBezTo>
                    <a:cubicBezTo>
                      <a:pt x="534" y="759"/>
                      <a:pt x="543" y="750"/>
                      <a:pt x="552" y="741"/>
                    </a:cubicBezTo>
                    <a:cubicBezTo>
                      <a:pt x="579" y="741"/>
                      <a:pt x="597" y="732"/>
                      <a:pt x="615" y="713"/>
                    </a:cubicBezTo>
                    <a:cubicBezTo>
                      <a:pt x="633" y="713"/>
                      <a:pt x="642" y="713"/>
                      <a:pt x="660" y="723"/>
                    </a:cubicBezTo>
                    <a:cubicBezTo>
                      <a:pt x="751" y="813"/>
                      <a:pt x="751" y="813"/>
                      <a:pt x="751" y="813"/>
                    </a:cubicBezTo>
                    <a:cubicBezTo>
                      <a:pt x="814" y="750"/>
                      <a:pt x="814" y="750"/>
                      <a:pt x="814" y="750"/>
                    </a:cubicBezTo>
                    <a:cubicBezTo>
                      <a:pt x="724" y="659"/>
                      <a:pt x="724" y="659"/>
                      <a:pt x="724" y="659"/>
                    </a:cubicBezTo>
                    <a:cubicBezTo>
                      <a:pt x="715" y="650"/>
                      <a:pt x="715" y="632"/>
                      <a:pt x="724" y="623"/>
                    </a:cubicBezTo>
                    <a:cubicBezTo>
                      <a:pt x="733" y="596"/>
                      <a:pt x="742" y="578"/>
                      <a:pt x="751" y="551"/>
                    </a:cubicBezTo>
                    <a:cubicBezTo>
                      <a:pt x="751" y="542"/>
                      <a:pt x="769" y="533"/>
                      <a:pt x="778" y="533"/>
                    </a:cubicBezTo>
                    <a:cubicBezTo>
                      <a:pt x="904" y="533"/>
                      <a:pt x="904" y="533"/>
                      <a:pt x="904" y="533"/>
                    </a:cubicBezTo>
                    <a:cubicBezTo>
                      <a:pt x="904" y="433"/>
                      <a:pt x="904" y="433"/>
                      <a:pt x="904" y="433"/>
                    </a:cubicBezTo>
                    <a:cubicBezTo>
                      <a:pt x="787" y="433"/>
                      <a:pt x="787" y="433"/>
                      <a:pt x="787" y="433"/>
                    </a:cubicBezTo>
                    <a:cubicBezTo>
                      <a:pt x="769" y="433"/>
                      <a:pt x="760" y="424"/>
                      <a:pt x="751" y="415"/>
                    </a:cubicBezTo>
                    <a:cubicBezTo>
                      <a:pt x="751" y="388"/>
                      <a:pt x="742" y="361"/>
                      <a:pt x="724" y="334"/>
                    </a:cubicBezTo>
                    <a:cubicBezTo>
                      <a:pt x="724" y="325"/>
                      <a:pt x="724" y="307"/>
                      <a:pt x="733" y="298"/>
                    </a:cubicBezTo>
                    <a:cubicBezTo>
                      <a:pt x="814" y="216"/>
                      <a:pt x="814" y="216"/>
                      <a:pt x="814" y="216"/>
                    </a:cubicBezTo>
                    <a:cubicBezTo>
                      <a:pt x="742" y="153"/>
                      <a:pt x="742" y="153"/>
                      <a:pt x="742" y="153"/>
                    </a:cubicBezTo>
                    <a:cubicBezTo>
                      <a:pt x="669" y="234"/>
                      <a:pt x="669" y="234"/>
                      <a:pt x="669" y="234"/>
                    </a:cubicBezTo>
                    <a:cubicBezTo>
                      <a:pt x="660" y="243"/>
                      <a:pt x="642" y="243"/>
                      <a:pt x="633" y="234"/>
                    </a:cubicBezTo>
                    <a:cubicBezTo>
                      <a:pt x="606" y="225"/>
                      <a:pt x="579" y="207"/>
                      <a:pt x="552" y="207"/>
                    </a:cubicBezTo>
                    <a:cubicBezTo>
                      <a:pt x="543" y="198"/>
                      <a:pt x="525" y="189"/>
                      <a:pt x="525" y="171"/>
                    </a:cubicBezTo>
                    <a:cubicBezTo>
                      <a:pt x="525" y="63"/>
                      <a:pt x="525" y="63"/>
                      <a:pt x="525" y="63"/>
                    </a:cubicBezTo>
                    <a:cubicBezTo>
                      <a:pt x="434" y="63"/>
                      <a:pt x="434" y="63"/>
                      <a:pt x="434" y="63"/>
                    </a:cubicBezTo>
                    <a:cubicBezTo>
                      <a:pt x="434" y="171"/>
                      <a:pt x="434" y="171"/>
                      <a:pt x="434" y="171"/>
                    </a:cubicBezTo>
                    <a:cubicBezTo>
                      <a:pt x="434" y="189"/>
                      <a:pt x="425" y="198"/>
                      <a:pt x="416" y="207"/>
                    </a:cubicBezTo>
                    <a:cubicBezTo>
                      <a:pt x="389" y="207"/>
                      <a:pt x="362" y="225"/>
                      <a:pt x="335" y="234"/>
                    </a:cubicBezTo>
                    <a:cubicBezTo>
                      <a:pt x="326" y="243"/>
                      <a:pt x="308" y="243"/>
                      <a:pt x="299" y="234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154" y="216"/>
                      <a:pt x="154" y="216"/>
                      <a:pt x="154" y="216"/>
                    </a:cubicBezTo>
                    <a:cubicBezTo>
                      <a:pt x="236" y="298"/>
                      <a:pt x="236" y="298"/>
                      <a:pt x="236" y="298"/>
                    </a:cubicBezTo>
                    <a:cubicBezTo>
                      <a:pt x="245" y="307"/>
                      <a:pt x="245" y="325"/>
                      <a:pt x="236" y="334"/>
                    </a:cubicBezTo>
                    <a:cubicBezTo>
                      <a:pt x="227" y="361"/>
                      <a:pt x="217" y="388"/>
                      <a:pt x="208" y="415"/>
                    </a:cubicBezTo>
                    <a:cubicBezTo>
                      <a:pt x="208" y="424"/>
                      <a:pt x="190" y="433"/>
                      <a:pt x="181" y="433"/>
                    </a:cubicBezTo>
                    <a:cubicBezTo>
                      <a:pt x="64" y="433"/>
                      <a:pt x="64" y="433"/>
                      <a:pt x="64" y="433"/>
                    </a:cubicBezTo>
                    <a:cubicBezTo>
                      <a:pt x="64" y="533"/>
                      <a:pt x="64" y="533"/>
                      <a:pt x="64" y="533"/>
                    </a:cubicBezTo>
                    <a:cubicBezTo>
                      <a:pt x="181" y="533"/>
                      <a:pt x="181" y="533"/>
                      <a:pt x="181" y="533"/>
                    </a:cubicBezTo>
                    <a:cubicBezTo>
                      <a:pt x="199" y="533"/>
                      <a:pt x="208" y="542"/>
                      <a:pt x="217" y="551"/>
                    </a:cubicBezTo>
                    <a:cubicBezTo>
                      <a:pt x="227" y="578"/>
                      <a:pt x="236" y="596"/>
                      <a:pt x="245" y="623"/>
                    </a:cubicBezTo>
                    <a:cubicBezTo>
                      <a:pt x="253" y="632"/>
                      <a:pt x="253" y="650"/>
                      <a:pt x="245" y="659"/>
                    </a:cubicBezTo>
                    <a:cubicBezTo>
                      <a:pt x="154" y="750"/>
                      <a:pt x="154" y="750"/>
                      <a:pt x="154" y="750"/>
                    </a:cubicBezTo>
                    <a:cubicBezTo>
                      <a:pt x="217" y="813"/>
                      <a:pt x="217" y="813"/>
                      <a:pt x="217" y="813"/>
                    </a:cubicBezTo>
                    <a:cubicBezTo>
                      <a:pt x="308" y="723"/>
                      <a:pt x="308" y="723"/>
                      <a:pt x="308" y="723"/>
                    </a:cubicBezTo>
                    <a:cubicBezTo>
                      <a:pt x="317" y="713"/>
                      <a:pt x="335" y="713"/>
                      <a:pt x="344" y="713"/>
                    </a:cubicBezTo>
                    <a:cubicBezTo>
                      <a:pt x="371" y="732"/>
                      <a:pt x="389" y="741"/>
                      <a:pt x="416" y="741"/>
                    </a:cubicBezTo>
                    <a:cubicBezTo>
                      <a:pt x="425" y="750"/>
                      <a:pt x="434" y="759"/>
                      <a:pt x="434" y="777"/>
                    </a:cubicBezTo>
                    <a:lnTo>
                      <a:pt x="434" y="90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C301DF93-B9BB-4CA2-B7CC-7BD2C80875C0}"/>
              </a:ext>
            </a:extLst>
          </p:cNvPr>
          <p:cNvSpPr txBox="1"/>
          <p:nvPr/>
        </p:nvSpPr>
        <p:spPr>
          <a:xfrm>
            <a:off x="3419873" y="3726392"/>
            <a:ext cx="242893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/>
              <a:t>Run </a:t>
            </a:r>
            <a:r>
              <a:rPr lang="de-DE" sz="800" dirty="0" err="1"/>
              <a:t>your</a:t>
            </a:r>
            <a:r>
              <a:rPr lang="de-DE" sz="800" dirty="0"/>
              <a:t> </a:t>
            </a:r>
            <a:r>
              <a:rPr lang="de-DE" sz="800" dirty="0" err="1"/>
              <a:t>application</a:t>
            </a:r>
            <a:r>
              <a:rPr lang="de-DE" sz="800" dirty="0"/>
              <a:t> and </a:t>
            </a:r>
            <a:r>
              <a:rPr lang="de-DE" sz="800" dirty="0" err="1"/>
              <a:t>scale</a:t>
            </a:r>
            <a:r>
              <a:rPr lang="de-DE" sz="800" dirty="0"/>
              <a:t> </a:t>
            </a:r>
            <a:r>
              <a:rPr lang="de-DE" sz="800" dirty="0" err="1"/>
              <a:t>it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many</a:t>
            </a:r>
            <a:r>
              <a:rPr lang="de-DE" sz="800" dirty="0"/>
              <a:t> </a:t>
            </a:r>
            <a:r>
              <a:rPr lang="de-DE" sz="800" dirty="0" err="1"/>
              <a:t>other</a:t>
            </a:r>
            <a:r>
              <a:rPr lang="de-DE" sz="800" dirty="0"/>
              <a:t> </a:t>
            </a:r>
            <a:r>
              <a:rPr lang="de-DE" sz="800" dirty="0" err="1"/>
              <a:t>applications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needs</a:t>
            </a:r>
            <a:r>
              <a:rPr lang="de-DE" sz="800" dirty="0"/>
              <a:t>.</a:t>
            </a:r>
          </a:p>
          <a:p>
            <a:endParaRPr lang="de-DE" sz="800" dirty="0"/>
          </a:p>
          <a:p>
            <a:r>
              <a:rPr lang="de-DE" sz="800" i="1" dirty="0" err="1"/>
              <a:t>Kubernetes</a:t>
            </a:r>
            <a:endParaRPr lang="en-US" sz="800" i="1" dirty="0"/>
          </a:p>
        </p:txBody>
      </p:sp>
      <p:sp>
        <p:nvSpPr>
          <p:cNvPr id="31" name="Right Arrow 57">
            <a:extLst>
              <a:ext uri="{FF2B5EF4-FFF2-40B4-BE49-F238E27FC236}">
                <a16:creationId xmlns:a16="http://schemas.microsoft.com/office/drawing/2014/main" id="{AEA67658-F069-4575-9FC4-CEA96F853132}"/>
              </a:ext>
            </a:extLst>
          </p:cNvPr>
          <p:cNvSpPr/>
          <p:nvPr/>
        </p:nvSpPr>
        <p:spPr>
          <a:xfrm>
            <a:off x="1979713" y="1406369"/>
            <a:ext cx="490439" cy="472710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32" name="Right Arrow 58">
            <a:extLst>
              <a:ext uri="{FF2B5EF4-FFF2-40B4-BE49-F238E27FC236}">
                <a16:creationId xmlns:a16="http://schemas.microsoft.com/office/drawing/2014/main" id="{E5978E5D-A1D2-404A-9E31-E9DBB555F4B1}"/>
              </a:ext>
            </a:extLst>
          </p:cNvPr>
          <p:cNvSpPr/>
          <p:nvPr/>
        </p:nvSpPr>
        <p:spPr>
          <a:xfrm>
            <a:off x="1979713" y="3843980"/>
            <a:ext cx="490439" cy="472710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33" name="Right Arrow 59">
            <a:extLst>
              <a:ext uri="{FF2B5EF4-FFF2-40B4-BE49-F238E27FC236}">
                <a16:creationId xmlns:a16="http://schemas.microsoft.com/office/drawing/2014/main" id="{49ADF300-BE20-436B-948A-59444CA5A6B3}"/>
              </a:ext>
            </a:extLst>
          </p:cNvPr>
          <p:cNvSpPr/>
          <p:nvPr/>
        </p:nvSpPr>
        <p:spPr>
          <a:xfrm>
            <a:off x="1979713" y="2218906"/>
            <a:ext cx="490439" cy="472710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9" name="Right Arrow 59">
            <a:extLst>
              <a:ext uri="{FF2B5EF4-FFF2-40B4-BE49-F238E27FC236}">
                <a16:creationId xmlns:a16="http://schemas.microsoft.com/office/drawing/2014/main" id="{5EAC8D8A-C846-4D6F-B013-44DA6A6BC6D8}"/>
              </a:ext>
            </a:extLst>
          </p:cNvPr>
          <p:cNvSpPr/>
          <p:nvPr/>
        </p:nvSpPr>
        <p:spPr>
          <a:xfrm>
            <a:off x="1979713" y="3031443"/>
            <a:ext cx="490439" cy="472710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5A1754-D54D-4FDE-AB50-03CB97D4D8B0}"/>
              </a:ext>
            </a:extLst>
          </p:cNvPr>
          <p:cNvSpPr txBox="1"/>
          <p:nvPr/>
        </p:nvSpPr>
        <p:spPr>
          <a:xfrm>
            <a:off x="3419872" y="2148339"/>
            <a:ext cx="2430000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 err="1"/>
              <a:t>Dockerize</a:t>
            </a:r>
            <a:r>
              <a:rPr lang="de-DE" sz="800" dirty="0"/>
              <a:t> </a:t>
            </a:r>
            <a:r>
              <a:rPr lang="de-DE" sz="800" dirty="0" err="1"/>
              <a:t>your</a:t>
            </a:r>
            <a:r>
              <a:rPr lang="de-DE" sz="800" dirty="0"/>
              <a:t> </a:t>
            </a:r>
            <a:r>
              <a:rPr lang="de-DE" sz="800" dirty="0" err="1"/>
              <a:t>application</a:t>
            </a:r>
            <a:endParaRPr lang="de-DE" sz="800" dirty="0"/>
          </a:p>
          <a:p>
            <a:endParaRPr lang="de-DE" sz="800" dirty="0"/>
          </a:p>
          <a:p>
            <a:r>
              <a:rPr lang="de-DE" sz="800" i="1" dirty="0"/>
              <a:t>Docker </a:t>
            </a:r>
            <a:r>
              <a:rPr lang="de-DE" sz="800" i="1" dirty="0" err="1"/>
              <a:t>container</a:t>
            </a:r>
            <a:endParaRPr lang="en-US" sz="800" i="1" dirty="0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9C9254E-B0D5-445F-B36D-1A6E620869E5}"/>
              </a:ext>
            </a:extLst>
          </p:cNvPr>
          <p:cNvGrpSpPr/>
          <p:nvPr/>
        </p:nvGrpSpPr>
        <p:grpSpPr>
          <a:xfrm>
            <a:off x="2727188" y="3879397"/>
            <a:ext cx="514800" cy="514800"/>
            <a:chOff x="14921364" y="8765947"/>
            <a:chExt cx="1971666" cy="1971666"/>
          </a:xfrm>
        </p:grpSpPr>
        <p:sp>
          <p:nvSpPr>
            <p:cNvPr id="54" name="Freeform 432">
              <a:extLst>
                <a:ext uri="{FF2B5EF4-FFF2-40B4-BE49-F238E27FC236}">
                  <a16:creationId xmlns:a16="http://schemas.microsoft.com/office/drawing/2014/main" id="{37CCDF85-B19D-44EE-AF4B-B9D8022C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1364" y="8765947"/>
              <a:ext cx="1971666" cy="1971666"/>
            </a:xfrm>
            <a:custGeom>
              <a:avLst/>
              <a:gdLst>
                <a:gd name="T0" fmla="*/ 1304 w 1305"/>
                <a:gd name="T1" fmla="*/ 648 h 1305"/>
                <a:gd name="T2" fmla="*/ 1304 w 1305"/>
                <a:gd name="T3" fmla="*/ 648 h 1305"/>
                <a:gd name="T4" fmla="*/ 647 w 1305"/>
                <a:gd name="T5" fmla="*/ 1304 h 1305"/>
                <a:gd name="T6" fmla="*/ 0 w 1305"/>
                <a:gd name="T7" fmla="*/ 648 h 1305"/>
                <a:gd name="T8" fmla="*/ 647 w 1305"/>
                <a:gd name="T9" fmla="*/ 0 h 1305"/>
                <a:gd name="T10" fmla="*/ 1304 w 1305"/>
                <a:gd name="T11" fmla="*/ 648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" h="1305">
                  <a:moveTo>
                    <a:pt x="1304" y="648"/>
                  </a:moveTo>
                  <a:lnTo>
                    <a:pt x="1304" y="648"/>
                  </a:lnTo>
                  <a:cubicBezTo>
                    <a:pt x="1304" y="1007"/>
                    <a:pt x="1007" y="1304"/>
                    <a:pt x="647" y="1304"/>
                  </a:cubicBezTo>
                  <a:cubicBezTo>
                    <a:pt x="288" y="1304"/>
                    <a:pt x="0" y="1007"/>
                    <a:pt x="0" y="648"/>
                  </a:cubicBezTo>
                  <a:cubicBezTo>
                    <a:pt x="0" y="288"/>
                    <a:pt x="288" y="0"/>
                    <a:pt x="647" y="0"/>
                  </a:cubicBezTo>
                  <a:cubicBezTo>
                    <a:pt x="1007" y="0"/>
                    <a:pt x="1304" y="288"/>
                    <a:pt x="1304" y="6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5" name="Group 136">
              <a:extLst>
                <a:ext uri="{FF2B5EF4-FFF2-40B4-BE49-F238E27FC236}">
                  <a16:creationId xmlns:a16="http://schemas.microsoft.com/office/drawing/2014/main" id="{AA237215-B2E7-4CB0-B268-C7EC2BD6EFA4}"/>
                </a:ext>
              </a:extLst>
            </p:cNvPr>
            <p:cNvGrpSpPr/>
            <p:nvPr/>
          </p:nvGrpSpPr>
          <p:grpSpPr>
            <a:xfrm>
              <a:off x="15322914" y="9378798"/>
              <a:ext cx="1168566" cy="782668"/>
              <a:chOff x="11498771" y="20409553"/>
              <a:chExt cx="1948963" cy="1305353"/>
            </a:xfrm>
            <a:solidFill>
              <a:schemeClr val="bg1"/>
            </a:solidFill>
          </p:grpSpPr>
          <p:sp>
            <p:nvSpPr>
              <p:cNvPr id="56" name="Freeform 350">
                <a:extLst>
                  <a:ext uri="{FF2B5EF4-FFF2-40B4-BE49-F238E27FC236}">
                    <a16:creationId xmlns:a16="http://schemas.microsoft.com/office/drawing/2014/main" id="{361EBB01-8E83-42FD-A76A-61F0145FF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8771" y="20409553"/>
                <a:ext cx="1948963" cy="1096856"/>
              </a:xfrm>
              <a:custGeom>
                <a:avLst/>
                <a:gdLst>
                  <a:gd name="T0" fmla="*/ 886 w 950"/>
                  <a:gd name="T1" fmla="*/ 154 h 534"/>
                  <a:gd name="T2" fmla="*/ 886 w 950"/>
                  <a:gd name="T3" fmla="*/ 154 h 534"/>
                  <a:gd name="T4" fmla="*/ 804 w 950"/>
                  <a:gd name="T5" fmla="*/ 100 h 534"/>
                  <a:gd name="T6" fmla="*/ 705 w 950"/>
                  <a:gd name="T7" fmla="*/ 72 h 534"/>
                  <a:gd name="T8" fmla="*/ 678 w 950"/>
                  <a:gd name="T9" fmla="*/ 81 h 534"/>
                  <a:gd name="T10" fmla="*/ 515 w 950"/>
                  <a:gd name="T11" fmla="*/ 0 h 534"/>
                  <a:gd name="T12" fmla="*/ 307 w 950"/>
                  <a:gd name="T13" fmla="*/ 163 h 534"/>
                  <a:gd name="T14" fmla="*/ 253 w 950"/>
                  <a:gd name="T15" fmla="*/ 154 h 534"/>
                  <a:gd name="T16" fmla="*/ 27 w 950"/>
                  <a:gd name="T17" fmla="*/ 262 h 534"/>
                  <a:gd name="T18" fmla="*/ 27 w 950"/>
                  <a:gd name="T19" fmla="*/ 443 h 534"/>
                  <a:gd name="T20" fmla="*/ 217 w 950"/>
                  <a:gd name="T21" fmla="*/ 533 h 534"/>
                  <a:gd name="T22" fmla="*/ 217 w 950"/>
                  <a:gd name="T23" fmla="*/ 533 h 534"/>
                  <a:gd name="T24" fmla="*/ 289 w 950"/>
                  <a:gd name="T25" fmla="*/ 533 h 534"/>
                  <a:gd name="T26" fmla="*/ 316 w 950"/>
                  <a:gd name="T27" fmla="*/ 506 h 534"/>
                  <a:gd name="T28" fmla="*/ 289 w 950"/>
                  <a:gd name="T29" fmla="*/ 479 h 534"/>
                  <a:gd name="T30" fmla="*/ 289 w 950"/>
                  <a:gd name="T31" fmla="*/ 479 h 534"/>
                  <a:gd name="T32" fmla="*/ 217 w 950"/>
                  <a:gd name="T33" fmla="*/ 479 h 534"/>
                  <a:gd name="T34" fmla="*/ 72 w 950"/>
                  <a:gd name="T35" fmla="*/ 416 h 534"/>
                  <a:gd name="T36" fmla="*/ 81 w 950"/>
                  <a:gd name="T37" fmla="*/ 289 h 534"/>
                  <a:gd name="T38" fmla="*/ 135 w 950"/>
                  <a:gd name="T39" fmla="*/ 226 h 534"/>
                  <a:gd name="T40" fmla="*/ 253 w 950"/>
                  <a:gd name="T41" fmla="*/ 208 h 534"/>
                  <a:gd name="T42" fmla="*/ 316 w 950"/>
                  <a:gd name="T43" fmla="*/ 217 h 534"/>
                  <a:gd name="T44" fmla="*/ 343 w 950"/>
                  <a:gd name="T45" fmla="*/ 217 h 534"/>
                  <a:gd name="T46" fmla="*/ 352 w 950"/>
                  <a:gd name="T47" fmla="*/ 199 h 534"/>
                  <a:gd name="T48" fmla="*/ 515 w 950"/>
                  <a:gd name="T49" fmla="*/ 54 h 534"/>
                  <a:gd name="T50" fmla="*/ 651 w 950"/>
                  <a:gd name="T51" fmla="*/ 127 h 534"/>
                  <a:gd name="T52" fmla="*/ 678 w 950"/>
                  <a:gd name="T53" fmla="*/ 136 h 534"/>
                  <a:gd name="T54" fmla="*/ 705 w 950"/>
                  <a:gd name="T55" fmla="*/ 127 h 534"/>
                  <a:gd name="T56" fmla="*/ 894 w 950"/>
                  <a:gd name="T57" fmla="*/ 316 h 534"/>
                  <a:gd name="T58" fmla="*/ 849 w 950"/>
                  <a:gd name="T59" fmla="*/ 434 h 534"/>
                  <a:gd name="T60" fmla="*/ 687 w 950"/>
                  <a:gd name="T61" fmla="*/ 479 h 534"/>
                  <a:gd name="T62" fmla="*/ 660 w 950"/>
                  <a:gd name="T63" fmla="*/ 506 h 534"/>
                  <a:gd name="T64" fmla="*/ 687 w 950"/>
                  <a:gd name="T65" fmla="*/ 533 h 534"/>
                  <a:gd name="T66" fmla="*/ 949 w 950"/>
                  <a:gd name="T67" fmla="*/ 316 h 534"/>
                  <a:gd name="T68" fmla="*/ 886 w 950"/>
                  <a:gd name="T69" fmla="*/ 154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0" h="534">
                    <a:moveTo>
                      <a:pt x="886" y="154"/>
                    </a:moveTo>
                    <a:lnTo>
                      <a:pt x="886" y="154"/>
                    </a:lnTo>
                    <a:cubicBezTo>
                      <a:pt x="868" y="127"/>
                      <a:pt x="840" y="109"/>
                      <a:pt x="804" y="100"/>
                    </a:cubicBezTo>
                    <a:cubicBezTo>
                      <a:pt x="777" y="81"/>
                      <a:pt x="741" y="81"/>
                      <a:pt x="705" y="72"/>
                    </a:cubicBezTo>
                    <a:cubicBezTo>
                      <a:pt x="696" y="72"/>
                      <a:pt x="687" y="81"/>
                      <a:pt x="678" y="81"/>
                    </a:cubicBezTo>
                    <a:cubicBezTo>
                      <a:pt x="641" y="27"/>
                      <a:pt x="578" y="0"/>
                      <a:pt x="515" y="0"/>
                    </a:cubicBezTo>
                    <a:cubicBezTo>
                      <a:pt x="416" y="0"/>
                      <a:pt x="334" y="63"/>
                      <a:pt x="307" y="163"/>
                    </a:cubicBezTo>
                    <a:cubicBezTo>
                      <a:pt x="289" y="154"/>
                      <a:pt x="271" y="154"/>
                      <a:pt x="253" y="154"/>
                    </a:cubicBezTo>
                    <a:cubicBezTo>
                      <a:pt x="154" y="154"/>
                      <a:pt x="72" y="190"/>
                      <a:pt x="27" y="262"/>
                    </a:cubicBezTo>
                    <a:cubicBezTo>
                      <a:pt x="0" y="316"/>
                      <a:pt x="0" y="389"/>
                      <a:pt x="27" y="443"/>
                    </a:cubicBezTo>
                    <a:cubicBezTo>
                      <a:pt x="63" y="506"/>
                      <a:pt x="135" y="533"/>
                      <a:pt x="217" y="533"/>
                    </a:cubicBezTo>
                    <a:lnTo>
                      <a:pt x="217" y="533"/>
                    </a:lnTo>
                    <a:cubicBezTo>
                      <a:pt x="289" y="533"/>
                      <a:pt x="289" y="533"/>
                      <a:pt x="289" y="533"/>
                    </a:cubicBezTo>
                    <a:cubicBezTo>
                      <a:pt x="307" y="533"/>
                      <a:pt x="316" y="524"/>
                      <a:pt x="316" y="506"/>
                    </a:cubicBezTo>
                    <a:cubicBezTo>
                      <a:pt x="316" y="497"/>
                      <a:pt x="307" y="479"/>
                      <a:pt x="289" y="479"/>
                    </a:cubicBezTo>
                    <a:lnTo>
                      <a:pt x="289" y="479"/>
                    </a:lnTo>
                    <a:cubicBezTo>
                      <a:pt x="217" y="479"/>
                      <a:pt x="217" y="479"/>
                      <a:pt x="217" y="479"/>
                    </a:cubicBezTo>
                    <a:cubicBezTo>
                      <a:pt x="154" y="479"/>
                      <a:pt x="99" y="461"/>
                      <a:pt x="72" y="416"/>
                    </a:cubicBezTo>
                    <a:cubicBezTo>
                      <a:pt x="54" y="380"/>
                      <a:pt x="54" y="325"/>
                      <a:pt x="81" y="289"/>
                    </a:cubicBezTo>
                    <a:cubicBezTo>
                      <a:pt x="90" y="262"/>
                      <a:pt x="109" y="244"/>
                      <a:pt x="135" y="226"/>
                    </a:cubicBezTo>
                    <a:cubicBezTo>
                      <a:pt x="172" y="217"/>
                      <a:pt x="208" y="208"/>
                      <a:pt x="253" y="208"/>
                    </a:cubicBezTo>
                    <a:cubicBezTo>
                      <a:pt x="280" y="208"/>
                      <a:pt x="298" y="208"/>
                      <a:pt x="316" y="217"/>
                    </a:cubicBezTo>
                    <a:cubicBezTo>
                      <a:pt x="325" y="226"/>
                      <a:pt x="334" y="217"/>
                      <a:pt x="343" y="217"/>
                    </a:cubicBezTo>
                    <a:cubicBezTo>
                      <a:pt x="352" y="217"/>
                      <a:pt x="352" y="208"/>
                      <a:pt x="352" y="199"/>
                    </a:cubicBezTo>
                    <a:cubicBezTo>
                      <a:pt x="362" y="118"/>
                      <a:pt x="434" y="54"/>
                      <a:pt x="515" y="54"/>
                    </a:cubicBezTo>
                    <a:cubicBezTo>
                      <a:pt x="569" y="54"/>
                      <a:pt x="615" y="81"/>
                      <a:pt x="651" y="127"/>
                    </a:cubicBezTo>
                    <a:cubicBezTo>
                      <a:pt x="651" y="127"/>
                      <a:pt x="660" y="136"/>
                      <a:pt x="678" y="136"/>
                    </a:cubicBezTo>
                    <a:cubicBezTo>
                      <a:pt x="687" y="136"/>
                      <a:pt x="696" y="127"/>
                      <a:pt x="705" y="127"/>
                    </a:cubicBezTo>
                    <a:cubicBezTo>
                      <a:pt x="831" y="136"/>
                      <a:pt x="894" y="226"/>
                      <a:pt x="894" y="316"/>
                    </a:cubicBezTo>
                    <a:cubicBezTo>
                      <a:pt x="894" y="362"/>
                      <a:pt x="877" y="398"/>
                      <a:pt x="849" y="434"/>
                    </a:cubicBezTo>
                    <a:cubicBezTo>
                      <a:pt x="813" y="461"/>
                      <a:pt x="750" y="479"/>
                      <a:pt x="687" y="479"/>
                    </a:cubicBezTo>
                    <a:cubicBezTo>
                      <a:pt x="669" y="479"/>
                      <a:pt x="660" y="497"/>
                      <a:pt x="660" y="506"/>
                    </a:cubicBezTo>
                    <a:cubicBezTo>
                      <a:pt x="660" y="524"/>
                      <a:pt x="669" y="533"/>
                      <a:pt x="687" y="533"/>
                    </a:cubicBezTo>
                    <a:cubicBezTo>
                      <a:pt x="868" y="533"/>
                      <a:pt x="949" y="425"/>
                      <a:pt x="949" y="316"/>
                    </a:cubicBezTo>
                    <a:cubicBezTo>
                      <a:pt x="949" y="253"/>
                      <a:pt x="931" y="199"/>
                      <a:pt x="886" y="15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351">
                <a:extLst>
                  <a:ext uri="{FF2B5EF4-FFF2-40B4-BE49-F238E27FC236}">
                    <a16:creationId xmlns:a16="http://schemas.microsoft.com/office/drawing/2014/main" id="{EA97CFEC-17B3-4065-83CD-A2C1018FA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7708" y="21007839"/>
                <a:ext cx="634547" cy="707067"/>
              </a:xfrm>
              <a:custGeom>
                <a:avLst/>
                <a:gdLst>
                  <a:gd name="T0" fmla="*/ 262 w 308"/>
                  <a:gd name="T1" fmla="*/ 172 h 345"/>
                  <a:gd name="T2" fmla="*/ 262 w 308"/>
                  <a:gd name="T3" fmla="*/ 172 h 345"/>
                  <a:gd name="T4" fmla="*/ 181 w 308"/>
                  <a:gd name="T5" fmla="*/ 253 h 345"/>
                  <a:gd name="T6" fmla="*/ 181 w 308"/>
                  <a:gd name="T7" fmla="*/ 27 h 345"/>
                  <a:gd name="T8" fmla="*/ 154 w 308"/>
                  <a:gd name="T9" fmla="*/ 0 h 345"/>
                  <a:gd name="T10" fmla="*/ 154 w 308"/>
                  <a:gd name="T11" fmla="*/ 0 h 345"/>
                  <a:gd name="T12" fmla="*/ 127 w 308"/>
                  <a:gd name="T13" fmla="*/ 27 h 345"/>
                  <a:gd name="T14" fmla="*/ 127 w 308"/>
                  <a:gd name="T15" fmla="*/ 253 h 345"/>
                  <a:gd name="T16" fmla="*/ 46 w 308"/>
                  <a:gd name="T17" fmla="*/ 172 h 345"/>
                  <a:gd name="T18" fmla="*/ 9 w 308"/>
                  <a:gd name="T19" fmla="*/ 172 h 345"/>
                  <a:gd name="T20" fmla="*/ 9 w 308"/>
                  <a:gd name="T21" fmla="*/ 208 h 345"/>
                  <a:gd name="T22" fmla="*/ 136 w 308"/>
                  <a:gd name="T23" fmla="*/ 334 h 345"/>
                  <a:gd name="T24" fmla="*/ 136 w 308"/>
                  <a:gd name="T25" fmla="*/ 334 h 345"/>
                  <a:gd name="T26" fmla="*/ 136 w 308"/>
                  <a:gd name="T27" fmla="*/ 334 h 345"/>
                  <a:gd name="T28" fmla="*/ 136 w 308"/>
                  <a:gd name="T29" fmla="*/ 334 h 345"/>
                  <a:gd name="T30" fmla="*/ 136 w 308"/>
                  <a:gd name="T31" fmla="*/ 334 h 345"/>
                  <a:gd name="T32" fmla="*/ 136 w 308"/>
                  <a:gd name="T33" fmla="*/ 334 h 345"/>
                  <a:gd name="T34" fmla="*/ 136 w 308"/>
                  <a:gd name="T35" fmla="*/ 334 h 345"/>
                  <a:gd name="T36" fmla="*/ 145 w 308"/>
                  <a:gd name="T37" fmla="*/ 344 h 345"/>
                  <a:gd name="T38" fmla="*/ 145 w 308"/>
                  <a:gd name="T39" fmla="*/ 344 h 345"/>
                  <a:gd name="T40" fmla="*/ 145 w 308"/>
                  <a:gd name="T41" fmla="*/ 344 h 345"/>
                  <a:gd name="T42" fmla="*/ 145 w 308"/>
                  <a:gd name="T43" fmla="*/ 344 h 345"/>
                  <a:gd name="T44" fmla="*/ 154 w 308"/>
                  <a:gd name="T45" fmla="*/ 344 h 345"/>
                  <a:gd name="T46" fmla="*/ 172 w 308"/>
                  <a:gd name="T47" fmla="*/ 334 h 345"/>
                  <a:gd name="T48" fmla="*/ 299 w 308"/>
                  <a:gd name="T49" fmla="*/ 208 h 345"/>
                  <a:gd name="T50" fmla="*/ 299 w 308"/>
                  <a:gd name="T51" fmla="*/ 172 h 345"/>
                  <a:gd name="T52" fmla="*/ 262 w 308"/>
                  <a:gd name="T53" fmla="*/ 172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8" h="345">
                    <a:moveTo>
                      <a:pt x="262" y="172"/>
                    </a:moveTo>
                    <a:lnTo>
                      <a:pt x="262" y="172"/>
                    </a:lnTo>
                    <a:cubicBezTo>
                      <a:pt x="181" y="253"/>
                      <a:pt x="181" y="253"/>
                      <a:pt x="181" y="253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9"/>
                      <a:pt x="163" y="0"/>
                      <a:pt x="154" y="0"/>
                    </a:cubicBezTo>
                    <a:lnTo>
                      <a:pt x="154" y="0"/>
                    </a:lnTo>
                    <a:cubicBezTo>
                      <a:pt x="136" y="0"/>
                      <a:pt x="127" y="9"/>
                      <a:pt x="127" y="27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37" y="163"/>
                      <a:pt x="18" y="163"/>
                      <a:pt x="9" y="172"/>
                    </a:cubicBezTo>
                    <a:cubicBezTo>
                      <a:pt x="0" y="181"/>
                      <a:pt x="0" y="199"/>
                      <a:pt x="9" y="208"/>
                    </a:cubicBezTo>
                    <a:cubicBezTo>
                      <a:pt x="136" y="334"/>
                      <a:pt x="136" y="334"/>
                      <a:pt x="136" y="334"/>
                    </a:cubicBez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cubicBezTo>
                      <a:pt x="145" y="344"/>
                      <a:pt x="145" y="344"/>
                      <a:pt x="145" y="344"/>
                    </a:cubicBezTo>
                    <a:lnTo>
                      <a:pt x="145" y="344"/>
                    </a:lnTo>
                    <a:lnTo>
                      <a:pt x="145" y="344"/>
                    </a:lnTo>
                    <a:lnTo>
                      <a:pt x="145" y="344"/>
                    </a:lnTo>
                    <a:lnTo>
                      <a:pt x="154" y="344"/>
                    </a:lnTo>
                    <a:cubicBezTo>
                      <a:pt x="163" y="344"/>
                      <a:pt x="163" y="344"/>
                      <a:pt x="172" y="334"/>
                    </a:cubicBezTo>
                    <a:cubicBezTo>
                      <a:pt x="299" y="208"/>
                      <a:pt x="299" y="208"/>
                      <a:pt x="299" y="208"/>
                    </a:cubicBezTo>
                    <a:cubicBezTo>
                      <a:pt x="307" y="199"/>
                      <a:pt x="307" y="181"/>
                      <a:pt x="299" y="172"/>
                    </a:cubicBezTo>
                    <a:cubicBezTo>
                      <a:pt x="290" y="163"/>
                      <a:pt x="271" y="163"/>
                      <a:pt x="262" y="17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41FE639-ED62-4B3F-9ABE-31505C36425D}"/>
              </a:ext>
            </a:extLst>
          </p:cNvPr>
          <p:cNvGrpSpPr/>
          <p:nvPr/>
        </p:nvGrpSpPr>
        <p:grpSpPr>
          <a:xfrm>
            <a:off x="6726724" y="1641488"/>
            <a:ext cx="1512168" cy="978421"/>
            <a:chOff x="7025494" y="1544436"/>
            <a:chExt cx="1512168" cy="97842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F10EAF0C-016C-4460-9FD8-B21A90811776}"/>
                </a:ext>
              </a:extLst>
            </p:cNvPr>
            <p:cNvSpPr/>
            <p:nvPr/>
          </p:nvSpPr>
          <p:spPr>
            <a:xfrm>
              <a:off x="7025494" y="1544436"/>
              <a:ext cx="1512168" cy="97842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C0B6317-FCC9-4047-8D43-40D96A5D1339}"/>
                </a:ext>
              </a:extLst>
            </p:cNvPr>
            <p:cNvCxnSpPr/>
            <p:nvPr/>
          </p:nvCxnSpPr>
          <p:spPr>
            <a:xfrm>
              <a:off x="7603840" y="1807264"/>
              <a:ext cx="30161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DEDD45B-F6DB-4F5B-8E6B-E04F515265C6}"/>
                </a:ext>
              </a:extLst>
            </p:cNvPr>
            <p:cNvCxnSpPr>
              <a:cxnSpLocks/>
            </p:cNvCxnSpPr>
            <p:nvPr/>
          </p:nvCxnSpPr>
          <p:spPr>
            <a:xfrm>
              <a:off x="8080914" y="1882715"/>
              <a:ext cx="0" cy="19304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8617BD3-D5EB-48F6-A658-D3C567C848B1}"/>
                </a:ext>
              </a:extLst>
            </p:cNvPr>
            <p:cNvCxnSpPr/>
            <p:nvPr/>
          </p:nvCxnSpPr>
          <p:spPr>
            <a:xfrm>
              <a:off x="7521651" y="2267949"/>
              <a:ext cx="30161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1F89CEAC-BB97-4CCD-BAFF-C757D3131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8654" y="1941723"/>
              <a:ext cx="0" cy="19704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D77F0DD-5640-4E2B-9FC2-E4B49452B571}"/>
                </a:ext>
              </a:extLst>
            </p:cNvPr>
            <p:cNvSpPr/>
            <p:nvPr/>
          </p:nvSpPr>
          <p:spPr>
            <a:xfrm>
              <a:off x="7257210" y="1652229"/>
              <a:ext cx="399102" cy="34687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D8B60C72-2A2F-4022-9A41-8AC2D222125C}"/>
                </a:ext>
              </a:extLst>
            </p:cNvPr>
            <p:cNvSpPr/>
            <p:nvPr/>
          </p:nvSpPr>
          <p:spPr>
            <a:xfrm>
              <a:off x="7823270" y="1673731"/>
              <a:ext cx="515288" cy="26799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4C773C58-B4FB-4D9B-8A12-9EF049357BAC}"/>
                </a:ext>
              </a:extLst>
            </p:cNvPr>
            <p:cNvSpPr/>
            <p:nvPr/>
          </p:nvSpPr>
          <p:spPr>
            <a:xfrm>
              <a:off x="7204738" y="2098533"/>
              <a:ext cx="399102" cy="34687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54175E4-8808-450A-AAAD-AF573EC0E3E7}"/>
                </a:ext>
              </a:extLst>
            </p:cNvPr>
            <p:cNvSpPr/>
            <p:nvPr/>
          </p:nvSpPr>
          <p:spPr>
            <a:xfrm>
              <a:off x="7758380" y="2028801"/>
              <a:ext cx="515288" cy="34687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E517E5A-BFD8-488B-B0A8-125FA2389C58}"/>
              </a:ext>
            </a:extLst>
          </p:cNvPr>
          <p:cNvGrpSpPr/>
          <p:nvPr/>
        </p:nvGrpSpPr>
        <p:grpSpPr>
          <a:xfrm>
            <a:off x="7254061" y="2784845"/>
            <a:ext cx="1441675" cy="932085"/>
            <a:chOff x="7051433" y="3098855"/>
            <a:chExt cx="1441675" cy="932085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F0AA4D78-5303-4801-9AA4-97FD470CBD98}"/>
                </a:ext>
              </a:extLst>
            </p:cNvPr>
            <p:cNvSpPr/>
            <p:nvPr/>
          </p:nvSpPr>
          <p:spPr>
            <a:xfrm>
              <a:off x="7051433" y="3098855"/>
              <a:ext cx="1441675" cy="93208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40" name="Grafik 39" descr="Glühbirne und Zahnrad">
              <a:extLst>
                <a:ext uri="{FF2B5EF4-FFF2-40B4-BE49-F238E27FC236}">
                  <a16:creationId xmlns:a16="http://schemas.microsoft.com/office/drawing/2014/main" id="{028B6A48-B04D-4C3B-910C-55BD445B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7680" y="3156424"/>
              <a:ext cx="423971" cy="423971"/>
            </a:xfrm>
            <a:prstGeom prst="rect">
              <a:avLst/>
            </a:prstGeom>
          </p:spPr>
        </p:pic>
        <p:pic>
          <p:nvPicPr>
            <p:cNvPr id="62" name="Grafik 61" descr="Glühbirne und Zahnrad">
              <a:extLst>
                <a:ext uri="{FF2B5EF4-FFF2-40B4-BE49-F238E27FC236}">
                  <a16:creationId xmlns:a16="http://schemas.microsoft.com/office/drawing/2014/main" id="{D74C8BC7-62B7-4637-88FB-5F01EA1BF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9385" y="3156424"/>
              <a:ext cx="423971" cy="423971"/>
            </a:xfrm>
            <a:prstGeom prst="rect">
              <a:avLst/>
            </a:prstGeom>
          </p:spPr>
        </p:pic>
        <p:pic>
          <p:nvPicPr>
            <p:cNvPr id="63" name="Grafik 62" descr="Glühbirne und Zahnrad">
              <a:extLst>
                <a:ext uri="{FF2B5EF4-FFF2-40B4-BE49-F238E27FC236}">
                  <a16:creationId xmlns:a16="http://schemas.microsoft.com/office/drawing/2014/main" id="{39FE8C62-B0FD-4AA3-8BE0-D591079C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1090" y="3156424"/>
              <a:ext cx="423971" cy="423971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42B0385C-4A25-41B2-8BCC-E026B5AF784F}"/>
              </a:ext>
            </a:extLst>
          </p:cNvPr>
          <p:cNvSpPr txBox="1"/>
          <p:nvPr/>
        </p:nvSpPr>
        <p:spPr>
          <a:xfrm>
            <a:off x="6645179" y="1368021"/>
            <a:ext cx="183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Project </a:t>
            </a:r>
            <a:r>
              <a:rPr lang="de-DE" sz="1000" dirty="0" err="1"/>
              <a:t>specific</a:t>
            </a:r>
            <a:r>
              <a:rPr lang="de-DE" sz="1000" dirty="0"/>
              <a:t> </a:t>
            </a:r>
            <a:r>
              <a:rPr lang="de-DE" sz="1000" dirty="0" err="1"/>
              <a:t>architecture</a:t>
            </a:r>
            <a:endParaRPr lang="en-US" sz="10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7202065-E170-45B9-93D0-07D9D56E4EC7}"/>
              </a:ext>
            </a:extLst>
          </p:cNvPr>
          <p:cNvSpPr txBox="1"/>
          <p:nvPr/>
        </p:nvSpPr>
        <p:spPr>
          <a:xfrm>
            <a:off x="7222873" y="3361546"/>
            <a:ext cx="1367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Solution</a:t>
            </a:r>
            <a:endParaRPr lang="en-US" sz="1000" dirty="0"/>
          </a:p>
        </p:txBody>
      </p:sp>
      <p:sp>
        <p:nvSpPr>
          <p:cNvPr id="68" name="Right Arrow 58">
            <a:extLst>
              <a:ext uri="{FF2B5EF4-FFF2-40B4-BE49-F238E27FC236}">
                <a16:creationId xmlns:a16="http://schemas.microsoft.com/office/drawing/2014/main" id="{FA8FEF55-2ED3-41D0-AF6E-7D7EBC7B9546}"/>
              </a:ext>
            </a:extLst>
          </p:cNvPr>
          <p:cNvSpPr/>
          <p:nvPr/>
        </p:nvSpPr>
        <p:spPr>
          <a:xfrm>
            <a:off x="6105266" y="2551384"/>
            <a:ext cx="490439" cy="472710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</p:spTree>
    <p:extLst>
      <p:ext uri="{BB962C8B-B14F-4D97-AF65-F5344CB8AC3E}">
        <p14:creationId xmlns:p14="http://schemas.microsoft.com/office/powerpoint/2010/main" val="3770543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CA0ADA1-4538-44CA-AB03-B6AC40E221CD}"/>
              </a:ext>
            </a:extLst>
          </p:cNvPr>
          <p:cNvSpPr/>
          <p:nvPr/>
        </p:nvSpPr>
        <p:spPr>
          <a:xfrm>
            <a:off x="894283" y="3625343"/>
            <a:ext cx="7890199" cy="1154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0D3528-B7DA-4607-B2A1-5423F33DD905}"/>
              </a:ext>
            </a:extLst>
          </p:cNvPr>
          <p:cNvSpPr/>
          <p:nvPr/>
        </p:nvSpPr>
        <p:spPr>
          <a:xfrm>
            <a:off x="883364" y="2299330"/>
            <a:ext cx="7890199" cy="1154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1350">
                <a:cs typeface="Calibri"/>
              </a:rPr>
              <a:t>…</a:t>
            </a:r>
            <a:endParaRPr lang="de-DE" sz="135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871C97F-8D30-45C8-BCEF-9C015C8353E0}"/>
              </a:ext>
            </a:extLst>
          </p:cNvPr>
          <p:cNvSpPr/>
          <p:nvPr/>
        </p:nvSpPr>
        <p:spPr>
          <a:xfrm>
            <a:off x="882620" y="971950"/>
            <a:ext cx="7890199" cy="1154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26047-05A1-40C8-B63D-7A0D1869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Running down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DevOps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road</a:t>
            </a:r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09972-E057-4770-AEE4-12CAD6F4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19" y="1022054"/>
            <a:ext cx="7892531" cy="42349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r">
              <a:buNone/>
            </a:pPr>
            <a:r>
              <a:rPr lang="de-DE" dirty="0" err="1">
                <a:cs typeface="Calibri" panose="020F0502020204030204"/>
              </a:rPr>
              <a:t>Waterfall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63EC387-AA07-47AB-884E-9E7A8F965FCC}"/>
              </a:ext>
            </a:extLst>
          </p:cNvPr>
          <p:cNvSpPr txBox="1">
            <a:spLocks/>
          </p:cNvSpPr>
          <p:nvPr/>
        </p:nvSpPr>
        <p:spPr>
          <a:xfrm>
            <a:off x="883786" y="2331838"/>
            <a:ext cx="7886700" cy="347689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100">
                <a:cs typeface="Calibri" panose="020F0502020204030204"/>
              </a:rPr>
              <a:t>Agile</a:t>
            </a:r>
            <a:endParaRPr lang="de-DE" sz="210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0789ADD-B2C3-4DB0-9F12-566BF8DBD852}"/>
              </a:ext>
            </a:extLst>
          </p:cNvPr>
          <p:cNvSpPr txBox="1">
            <a:spLocks/>
          </p:cNvSpPr>
          <p:nvPr/>
        </p:nvSpPr>
        <p:spPr>
          <a:xfrm>
            <a:off x="883786" y="3608965"/>
            <a:ext cx="7886700" cy="576446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100" dirty="0" err="1">
                <a:cs typeface="Calibri" panose="020F0502020204030204"/>
              </a:rPr>
              <a:t>Continous</a:t>
            </a:r>
            <a:endParaRPr lang="de-DE" sz="2100" dirty="0">
              <a:cs typeface="Calibri" panose="020F0502020204030204"/>
            </a:endParaRPr>
          </a:p>
          <a:p>
            <a:pPr marL="0" indent="0" algn="r">
              <a:buNone/>
            </a:pPr>
            <a:r>
              <a:rPr lang="de-DE" sz="2100" dirty="0">
                <a:cs typeface="Calibri" panose="020F0502020204030204"/>
              </a:rPr>
              <a:t> </a:t>
            </a:r>
            <a:r>
              <a:rPr lang="de-DE" sz="2100" dirty="0" err="1">
                <a:cs typeface="Calibri" panose="020F0502020204030204"/>
              </a:rPr>
              <a:t>delivery</a:t>
            </a:r>
            <a:endParaRPr lang="de-DE" sz="2100" dirty="0"/>
          </a:p>
        </p:txBody>
      </p:sp>
      <p:pic>
        <p:nvPicPr>
          <p:cNvPr id="14" name="Grafik 14" descr="Erdgeschoss mit einfarbiger Füllung">
            <a:extLst>
              <a:ext uri="{FF2B5EF4-FFF2-40B4-BE49-F238E27FC236}">
                <a16:creationId xmlns:a16="http://schemas.microsoft.com/office/drawing/2014/main" id="{C6684F2C-343C-4FE9-843E-6F434E59F2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0558" y="1467639"/>
            <a:ext cx="685800" cy="685800"/>
          </a:xfrm>
          <a:prstGeom prst="rect">
            <a:avLst/>
          </a:prstGeom>
        </p:spPr>
      </p:pic>
      <p:pic>
        <p:nvPicPr>
          <p:cNvPr id="15" name="Grafik 15" descr="Unendlich mit einfarbiger Füllung">
            <a:extLst>
              <a:ext uri="{FF2B5EF4-FFF2-40B4-BE49-F238E27FC236}">
                <a16:creationId xmlns:a16="http://schemas.microsoft.com/office/drawing/2014/main" id="{8AA539B7-69DB-4CBD-B257-1961F44D28C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558" y="4027726"/>
            <a:ext cx="685800" cy="685800"/>
          </a:xfrm>
          <a:prstGeom prst="rect">
            <a:avLst/>
          </a:prstGeom>
        </p:spPr>
      </p:pic>
      <p:pic>
        <p:nvPicPr>
          <p:cNvPr id="22" name="Grafik 22" descr="Pfeil Kreis mit einfarbiger Füllung">
            <a:extLst>
              <a:ext uri="{FF2B5EF4-FFF2-40B4-BE49-F238E27FC236}">
                <a16:creationId xmlns:a16="http://schemas.microsoft.com/office/drawing/2014/main" id="{89D7137F-962F-4D53-BB1D-385794CF4B1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460000" flipH="1">
            <a:off x="8002297" y="2677717"/>
            <a:ext cx="742949" cy="726621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530D3A5-55CB-4865-B2F6-66D5D7BDA786}"/>
              </a:ext>
            </a:extLst>
          </p:cNvPr>
          <p:cNvCxnSpPr/>
          <p:nvPr/>
        </p:nvCxnSpPr>
        <p:spPr>
          <a:xfrm flipV="1">
            <a:off x="8106554" y="3248328"/>
            <a:ext cx="551673" cy="2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C964CF07-1812-4A1F-9370-D3AF690DA9BA}"/>
              </a:ext>
            </a:extLst>
          </p:cNvPr>
          <p:cNvSpPr/>
          <p:nvPr/>
        </p:nvSpPr>
        <p:spPr>
          <a:xfrm>
            <a:off x="2288772" y="1281756"/>
            <a:ext cx="868913" cy="320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cs typeface="Calibri"/>
              </a:rPr>
              <a:t>Design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91F5B90-293E-43F1-9576-1CB0978CE9B0}"/>
              </a:ext>
            </a:extLst>
          </p:cNvPr>
          <p:cNvSpPr/>
          <p:nvPr/>
        </p:nvSpPr>
        <p:spPr>
          <a:xfrm>
            <a:off x="3192675" y="1281756"/>
            <a:ext cx="1452076" cy="3207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cs typeface="Calibri"/>
              </a:rPr>
              <a:t>Implement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6DE88E9-0BD9-437E-9B3B-5FF2E9673099}"/>
              </a:ext>
            </a:extLst>
          </p:cNvPr>
          <p:cNvSpPr/>
          <p:nvPr/>
        </p:nvSpPr>
        <p:spPr>
          <a:xfrm>
            <a:off x="4679741" y="1281755"/>
            <a:ext cx="495689" cy="3207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cs typeface="Calibri"/>
              </a:rPr>
              <a:t>Test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A439EC3-D122-43EB-942A-8CFE76F01AE0}"/>
              </a:ext>
            </a:extLst>
          </p:cNvPr>
          <p:cNvSpPr/>
          <p:nvPr/>
        </p:nvSpPr>
        <p:spPr>
          <a:xfrm>
            <a:off x="5210419" y="1281756"/>
            <a:ext cx="676469" cy="320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cs typeface="Calibri"/>
              </a:rPr>
              <a:t>Deploy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FF7F70A-3E04-4D81-B5AF-53FD00D6B9DC}"/>
              </a:ext>
            </a:extLst>
          </p:cNvPr>
          <p:cNvSpPr txBox="1"/>
          <p:nvPr/>
        </p:nvSpPr>
        <p:spPr>
          <a:xfrm>
            <a:off x="6579541" y="2604224"/>
            <a:ext cx="6286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350" dirty="0"/>
              <a:t>…....</a:t>
            </a:r>
            <a:endParaRPr lang="de-DE" sz="1350" dirty="0">
              <a:cs typeface="Calibri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2D92611-3F73-4FA7-858D-2400A86A0C3E}"/>
              </a:ext>
            </a:extLst>
          </p:cNvPr>
          <p:cNvSpPr/>
          <p:nvPr/>
        </p:nvSpPr>
        <p:spPr>
          <a:xfrm>
            <a:off x="5920265" y="1281756"/>
            <a:ext cx="1259632" cy="320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cs typeface="Calibri"/>
              </a:rPr>
              <a:t>Operate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6D41EFD-D492-4C9E-B23F-5E10065B8B5E}"/>
              </a:ext>
            </a:extLst>
          </p:cNvPr>
          <p:cNvSpPr txBox="1"/>
          <p:nvPr/>
        </p:nvSpPr>
        <p:spPr>
          <a:xfrm>
            <a:off x="6435735" y="3834201"/>
            <a:ext cx="51120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350" dirty="0"/>
              <a:t>…....</a:t>
            </a:r>
            <a:endParaRPr lang="de-DE" sz="1350" dirty="0">
              <a:cs typeface="Calibri"/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1912925-6C50-41AB-99F7-788A877D7D6E}"/>
              </a:ext>
            </a:extLst>
          </p:cNvPr>
          <p:cNvCxnSpPr/>
          <p:nvPr/>
        </p:nvCxnSpPr>
        <p:spPr>
          <a:xfrm flipH="1">
            <a:off x="3174710" y="1113614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87E4EAD-4B72-4D5D-9F3E-C8041D192FB1}"/>
              </a:ext>
            </a:extLst>
          </p:cNvPr>
          <p:cNvCxnSpPr>
            <a:cxnSpLocks/>
          </p:cNvCxnSpPr>
          <p:nvPr/>
        </p:nvCxnSpPr>
        <p:spPr>
          <a:xfrm flipH="1">
            <a:off x="4661776" y="1113614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43562B2D-B98D-453B-8C3F-0A34A767EC03}"/>
              </a:ext>
            </a:extLst>
          </p:cNvPr>
          <p:cNvCxnSpPr>
            <a:cxnSpLocks/>
          </p:cNvCxnSpPr>
          <p:nvPr/>
        </p:nvCxnSpPr>
        <p:spPr>
          <a:xfrm flipH="1">
            <a:off x="5192454" y="1113614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8827E35F-D411-466A-A27D-120DA4AEABD2}"/>
              </a:ext>
            </a:extLst>
          </p:cNvPr>
          <p:cNvCxnSpPr>
            <a:cxnSpLocks/>
          </p:cNvCxnSpPr>
          <p:nvPr/>
        </p:nvCxnSpPr>
        <p:spPr>
          <a:xfrm flipH="1">
            <a:off x="5903913" y="1113614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DF39D15-FC48-4FE3-BE7C-632088516E04}"/>
              </a:ext>
            </a:extLst>
          </p:cNvPr>
          <p:cNvSpPr txBox="1"/>
          <p:nvPr/>
        </p:nvSpPr>
        <p:spPr>
          <a:xfrm>
            <a:off x="2870622" y="1080964"/>
            <a:ext cx="605324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FAD0C83-90EF-479D-B27A-098CF02DD19D}"/>
              </a:ext>
            </a:extLst>
          </p:cNvPr>
          <p:cNvSpPr txBox="1"/>
          <p:nvPr/>
        </p:nvSpPr>
        <p:spPr>
          <a:xfrm>
            <a:off x="4375183" y="1080964"/>
            <a:ext cx="605324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Milestone</a:t>
            </a:r>
            <a:endParaRPr lang="de-DE" sz="12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AFEEFC30-0B05-4116-BAE1-CC3737AEEAC6}"/>
              </a:ext>
            </a:extLst>
          </p:cNvPr>
          <p:cNvSpPr txBox="1"/>
          <p:nvPr/>
        </p:nvSpPr>
        <p:spPr>
          <a:xfrm>
            <a:off x="4888367" y="1080964"/>
            <a:ext cx="605324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Milestone</a:t>
            </a:r>
            <a:endParaRPr lang="de-DE" sz="12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BF5EB177-7309-43C4-B8EE-43F9116A5029}"/>
              </a:ext>
            </a:extLst>
          </p:cNvPr>
          <p:cNvSpPr txBox="1"/>
          <p:nvPr/>
        </p:nvSpPr>
        <p:spPr>
          <a:xfrm>
            <a:off x="5599826" y="1080964"/>
            <a:ext cx="605324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Milestone</a:t>
            </a:r>
            <a:endParaRPr lang="de-DE" sz="12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A2AB55D-25FB-4977-B9F9-F82652B6D728}"/>
              </a:ext>
            </a:extLst>
          </p:cNvPr>
          <p:cNvCxnSpPr>
            <a:cxnSpLocks/>
          </p:cNvCxnSpPr>
          <p:nvPr/>
        </p:nvCxnSpPr>
        <p:spPr>
          <a:xfrm flipH="1">
            <a:off x="3670398" y="2396573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2B49B3E-2E95-44B6-9678-DB5A4ADF6200}"/>
              </a:ext>
            </a:extLst>
          </p:cNvPr>
          <p:cNvCxnSpPr>
            <a:cxnSpLocks/>
          </p:cNvCxnSpPr>
          <p:nvPr/>
        </p:nvCxnSpPr>
        <p:spPr>
          <a:xfrm flipH="1">
            <a:off x="5087484" y="2396573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671CAB9-8287-4F3D-9197-B2D4071665AD}"/>
              </a:ext>
            </a:extLst>
          </p:cNvPr>
          <p:cNvCxnSpPr>
            <a:cxnSpLocks/>
          </p:cNvCxnSpPr>
          <p:nvPr/>
        </p:nvCxnSpPr>
        <p:spPr>
          <a:xfrm flipH="1">
            <a:off x="6498740" y="2437394"/>
            <a:ext cx="440" cy="6952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67D62393-698D-43AF-8786-7E8C14F93C56}"/>
              </a:ext>
            </a:extLst>
          </p:cNvPr>
          <p:cNvSpPr txBox="1"/>
          <p:nvPr/>
        </p:nvSpPr>
        <p:spPr>
          <a:xfrm>
            <a:off x="2748158" y="2297008"/>
            <a:ext cx="430375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C2D9E5BA-2B28-467D-8BB4-BB2F806CAEB1}"/>
              </a:ext>
            </a:extLst>
          </p:cNvPr>
          <p:cNvSpPr txBox="1"/>
          <p:nvPr/>
        </p:nvSpPr>
        <p:spPr>
          <a:xfrm>
            <a:off x="4159413" y="2302840"/>
            <a:ext cx="430375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D0D092E-F5AA-4904-90EE-DDEC2FF6029F}"/>
              </a:ext>
            </a:extLst>
          </p:cNvPr>
          <p:cNvSpPr txBox="1"/>
          <p:nvPr/>
        </p:nvSpPr>
        <p:spPr>
          <a:xfrm>
            <a:off x="5384056" y="2302840"/>
            <a:ext cx="430375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Sprint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72ADAB90-FE10-4873-8059-C243C055FAAE}"/>
              </a:ext>
            </a:extLst>
          </p:cNvPr>
          <p:cNvSpPr txBox="1"/>
          <p:nvPr/>
        </p:nvSpPr>
        <p:spPr>
          <a:xfrm>
            <a:off x="6182989" y="2264934"/>
            <a:ext cx="628650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rPr>
              <a:t>Handover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9205749-AA5A-4FE9-AA36-087D72507139}"/>
              </a:ext>
            </a:extLst>
          </p:cNvPr>
          <p:cNvCxnSpPr>
            <a:cxnSpLocks/>
          </p:cNvCxnSpPr>
          <p:nvPr/>
        </p:nvCxnSpPr>
        <p:spPr>
          <a:xfrm flipH="1">
            <a:off x="3629577" y="3767007"/>
            <a:ext cx="440" cy="4970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BC709E4-289A-4B7E-9A1C-F04625FF032C}"/>
              </a:ext>
            </a:extLst>
          </p:cNvPr>
          <p:cNvSpPr txBox="1"/>
          <p:nvPr/>
        </p:nvSpPr>
        <p:spPr>
          <a:xfrm>
            <a:off x="2366186" y="1814038"/>
            <a:ext cx="25939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cs typeface="Calibri"/>
              </a:rPr>
              <a:t>time </a:t>
            </a:r>
            <a:r>
              <a:rPr lang="de-DE" sz="1350" dirty="0" err="1">
                <a:cs typeface="Calibri"/>
              </a:rPr>
              <a:t>of</a:t>
            </a:r>
            <a:r>
              <a:rPr lang="de-DE" sz="1350" dirty="0">
                <a:cs typeface="Calibri"/>
              </a:rPr>
              <a:t> </a:t>
            </a:r>
            <a:r>
              <a:rPr lang="de-DE" sz="1350" dirty="0" err="1">
                <a:cs typeface="Calibri"/>
              </a:rPr>
              <a:t>increment</a:t>
            </a:r>
            <a:r>
              <a:rPr lang="de-DE" sz="1350" dirty="0">
                <a:cs typeface="Calibri"/>
              </a:rPr>
              <a:t>: 3 – 9 </a:t>
            </a:r>
            <a:r>
              <a:rPr lang="de-DE" sz="1350" dirty="0" err="1">
                <a:cs typeface="Calibri"/>
              </a:rPr>
              <a:t>months</a:t>
            </a:r>
            <a:endParaRPr lang="de-DE" sz="1350" dirty="0">
              <a:cs typeface="Calibri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C51D8703-798E-4E5E-BC08-AF8A79987B0A}"/>
              </a:ext>
            </a:extLst>
          </p:cNvPr>
          <p:cNvSpPr txBox="1"/>
          <p:nvPr/>
        </p:nvSpPr>
        <p:spPr>
          <a:xfrm>
            <a:off x="2366186" y="3079503"/>
            <a:ext cx="25939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50">
                <a:cs typeface="Calibri"/>
              </a:rPr>
              <a:t>time of increment: 2 – 6 weeks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B3AE336E-5652-46F8-BFEC-EE544AC52A3F}"/>
              </a:ext>
            </a:extLst>
          </p:cNvPr>
          <p:cNvSpPr txBox="1"/>
          <p:nvPr/>
        </p:nvSpPr>
        <p:spPr>
          <a:xfrm>
            <a:off x="2447828" y="4403284"/>
            <a:ext cx="25939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50">
                <a:cs typeface="Calibri"/>
              </a:rPr>
              <a:t>time of increment: hours to days</a:t>
            </a:r>
          </a:p>
        </p:txBody>
      </p:sp>
      <p:sp>
        <p:nvSpPr>
          <p:cNvPr id="107" name="Flussdiagramm: Verbinder zu einer anderen Seite 106">
            <a:extLst>
              <a:ext uri="{FF2B5EF4-FFF2-40B4-BE49-F238E27FC236}">
                <a16:creationId xmlns:a16="http://schemas.microsoft.com/office/drawing/2014/main" id="{64E94623-229C-4722-9504-B92E8F13C118}"/>
              </a:ext>
            </a:extLst>
          </p:cNvPr>
          <p:cNvSpPr/>
          <p:nvPr/>
        </p:nvSpPr>
        <p:spPr>
          <a:xfrm>
            <a:off x="887161" y="3040890"/>
            <a:ext cx="1271295" cy="1586203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5" name="Flussdiagramm: Verbinder zu einer anderen Seite 104">
            <a:extLst>
              <a:ext uri="{FF2B5EF4-FFF2-40B4-BE49-F238E27FC236}">
                <a16:creationId xmlns:a16="http://schemas.microsoft.com/office/drawing/2014/main" id="{D5E9C443-831F-463C-9920-E2488FF1DFA8}"/>
              </a:ext>
            </a:extLst>
          </p:cNvPr>
          <p:cNvSpPr/>
          <p:nvPr/>
        </p:nvSpPr>
        <p:spPr>
          <a:xfrm>
            <a:off x="881331" y="1279737"/>
            <a:ext cx="1277126" cy="1574540"/>
          </a:xfrm>
          <a:prstGeom prst="flowChartOffpageConnector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CE120CB-0EE2-4770-BFE7-5A89BA91A882}"/>
              </a:ext>
            </a:extLst>
          </p:cNvPr>
          <p:cNvSpPr txBox="1"/>
          <p:nvPr/>
        </p:nvSpPr>
        <p:spPr>
          <a:xfrm>
            <a:off x="883494" y="1328554"/>
            <a:ext cx="1322615" cy="14433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788" dirty="0" err="1">
                <a:ea typeface="+mn-lt"/>
                <a:cs typeface="+mn-lt"/>
              </a:rPr>
              <a:t>highlighting</a:t>
            </a:r>
            <a:r>
              <a:rPr lang="de-DE" sz="788" dirty="0">
                <a:ea typeface="+mn-lt"/>
                <a:cs typeface="+mn-lt"/>
              </a:rPr>
              <a:t> </a:t>
            </a:r>
            <a:r>
              <a:rPr lang="de-DE" sz="788" b="1" dirty="0" err="1">
                <a:ea typeface="+mn-lt"/>
                <a:cs typeface="+mn-lt"/>
              </a:rPr>
              <a:t>change</a:t>
            </a:r>
            <a:endParaRPr lang="de-DE" sz="788" b="1" dirty="0">
              <a:ea typeface="+mn-lt"/>
              <a:cs typeface="+mn-lt"/>
            </a:endParaRPr>
          </a:p>
          <a:p>
            <a:endParaRPr lang="de-DE" sz="788" b="1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rethink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processes</a:t>
            </a:r>
            <a:endParaRPr lang="de-DE" sz="788" dirty="0">
              <a:cs typeface="Calibri"/>
            </a:endParaRPr>
          </a:p>
          <a:p>
            <a:endParaRPr lang="de-DE" sz="788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spread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decisions</a:t>
            </a:r>
            <a:r>
              <a:rPr lang="de-DE" sz="788" dirty="0">
                <a:cs typeface="Calibri"/>
              </a:rPr>
              <a:t> </a:t>
            </a:r>
            <a:r>
              <a:rPr lang="de-DE" sz="788" dirty="0" err="1">
                <a:cs typeface="Calibri"/>
              </a:rPr>
              <a:t>to</a:t>
            </a:r>
            <a:r>
              <a:rPr lang="de-DE" sz="788" dirty="0">
                <a:cs typeface="Calibri"/>
              </a:rPr>
              <a:t> </a:t>
            </a:r>
            <a:r>
              <a:rPr lang="de-DE" sz="788" dirty="0" err="1">
                <a:cs typeface="Calibri"/>
              </a:rPr>
              <a:t>the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right</a:t>
            </a:r>
            <a:endParaRPr lang="de-DE" sz="788" dirty="0">
              <a:cs typeface="Calibri"/>
            </a:endParaRPr>
          </a:p>
          <a:p>
            <a:endParaRPr lang="de-DE" sz="788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gain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flexibility</a:t>
            </a:r>
            <a:endParaRPr lang="de-DE" sz="788" b="1" dirty="0">
              <a:cs typeface="Calibri"/>
            </a:endParaRPr>
          </a:p>
          <a:p>
            <a:endParaRPr lang="de-DE" sz="788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accelerate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delivery</a:t>
            </a:r>
            <a:endParaRPr lang="de-DE" sz="788" dirty="0"/>
          </a:p>
          <a:p>
            <a:endParaRPr lang="de-DE" sz="1050" dirty="0">
              <a:cs typeface="Calibri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EE77633-42B6-4978-BC13-CC8831EF5F8F}"/>
              </a:ext>
            </a:extLst>
          </p:cNvPr>
          <p:cNvSpPr txBox="1"/>
          <p:nvPr/>
        </p:nvSpPr>
        <p:spPr>
          <a:xfrm>
            <a:off x="883494" y="3036726"/>
            <a:ext cx="1299288" cy="1564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788" dirty="0" err="1">
                <a:ea typeface="+mn-lt"/>
                <a:cs typeface="+mn-lt"/>
              </a:rPr>
              <a:t>highlighting</a:t>
            </a:r>
            <a:r>
              <a:rPr lang="de-DE" sz="788" dirty="0">
                <a:ea typeface="+mn-lt"/>
                <a:cs typeface="+mn-lt"/>
              </a:rPr>
              <a:t> </a:t>
            </a:r>
            <a:r>
              <a:rPr lang="de-DE" sz="788" b="1" dirty="0" err="1">
                <a:ea typeface="+mn-lt"/>
                <a:cs typeface="+mn-lt"/>
              </a:rPr>
              <a:t>ownership</a:t>
            </a:r>
            <a:endParaRPr lang="de-DE" sz="788" b="1" dirty="0">
              <a:ea typeface="+mn-lt"/>
              <a:cs typeface="+mn-lt"/>
            </a:endParaRPr>
          </a:p>
          <a:p>
            <a:endParaRPr lang="de-DE" sz="788" b="1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rethink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roles</a:t>
            </a:r>
            <a:endParaRPr lang="de-DE" sz="788" dirty="0">
              <a:cs typeface="Calibri"/>
            </a:endParaRPr>
          </a:p>
          <a:p>
            <a:endParaRPr lang="de-DE" sz="788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spread</a:t>
            </a:r>
            <a:r>
              <a:rPr lang="de-DE" sz="788" dirty="0">
                <a:cs typeface="Calibri"/>
              </a:rPr>
              <a:t> </a:t>
            </a:r>
            <a:r>
              <a:rPr lang="de-DE" sz="788" b="1" dirty="0" err="1">
                <a:cs typeface="Calibri"/>
              </a:rPr>
              <a:t>operation</a:t>
            </a:r>
            <a:r>
              <a:rPr lang="de-DE" sz="788" dirty="0">
                <a:cs typeface="Calibri"/>
              </a:rPr>
              <a:t> </a:t>
            </a:r>
            <a:r>
              <a:rPr lang="de-DE" sz="788" dirty="0" err="1">
                <a:cs typeface="Calibri"/>
              </a:rPr>
              <a:t>to</a:t>
            </a:r>
            <a:r>
              <a:rPr lang="de-DE" sz="788" dirty="0">
                <a:cs typeface="Calibri"/>
              </a:rPr>
              <a:t> </a:t>
            </a:r>
            <a:r>
              <a:rPr lang="de-DE" sz="788" dirty="0" err="1">
                <a:cs typeface="Calibri"/>
              </a:rPr>
              <a:t>the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left</a:t>
            </a:r>
            <a:endParaRPr lang="de-DE" sz="788" dirty="0">
              <a:cs typeface="Calibri"/>
            </a:endParaRPr>
          </a:p>
          <a:p>
            <a:endParaRPr lang="de-DE" sz="788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gain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 err="1">
                <a:cs typeface="Calibri"/>
              </a:rPr>
              <a:t>responsiveness</a:t>
            </a:r>
            <a:endParaRPr lang="de-DE" sz="788" b="1" dirty="0">
              <a:cs typeface="Calibri"/>
            </a:endParaRPr>
          </a:p>
          <a:p>
            <a:endParaRPr lang="de-DE" sz="788" dirty="0">
              <a:cs typeface="Calibri"/>
            </a:endParaRPr>
          </a:p>
          <a:p>
            <a:r>
              <a:rPr lang="de-DE" sz="788" dirty="0" err="1">
                <a:cs typeface="Calibri"/>
              </a:rPr>
              <a:t>accelerate</a:t>
            </a:r>
            <a:r>
              <a:rPr lang="de-DE" sz="788" dirty="0">
                <a:cs typeface="Calibri"/>
              </a:rPr>
              <a:t> </a:t>
            </a:r>
            <a:r>
              <a:rPr lang="de-DE" sz="788" b="1" dirty="0">
                <a:cs typeface="Calibri"/>
              </a:rPr>
              <a:t>time-</a:t>
            </a:r>
            <a:r>
              <a:rPr lang="de-DE" sz="788" b="1" dirty="0" err="1">
                <a:cs typeface="Calibri"/>
              </a:rPr>
              <a:t>to</a:t>
            </a:r>
            <a:r>
              <a:rPr lang="de-DE" sz="788" b="1" dirty="0">
                <a:cs typeface="Calibri"/>
              </a:rPr>
              <a:t>-</a:t>
            </a:r>
            <a:r>
              <a:rPr lang="de-DE" sz="788" b="1" dirty="0" err="1">
                <a:cs typeface="Calibri"/>
              </a:rPr>
              <a:t>market</a:t>
            </a:r>
            <a:endParaRPr lang="de-DE" sz="788" dirty="0"/>
          </a:p>
          <a:p>
            <a:endParaRPr lang="de-DE" sz="1050" dirty="0">
              <a:cs typeface="Calibri"/>
            </a:endParaRP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DC3572AB-4B87-4157-8002-635276C83C50}"/>
              </a:ext>
            </a:extLst>
          </p:cNvPr>
          <p:cNvSpPr/>
          <p:nvPr/>
        </p:nvSpPr>
        <p:spPr>
          <a:xfrm rot="-5400000">
            <a:off x="-1392446" y="2703217"/>
            <a:ext cx="3796392" cy="33823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5288DD-D452-45A5-BFAF-CC45A5C76C7C}"/>
              </a:ext>
            </a:extLst>
          </p:cNvPr>
          <p:cNvSpPr txBox="1"/>
          <p:nvPr/>
        </p:nvSpPr>
        <p:spPr>
          <a:xfrm rot="-5400000">
            <a:off x="-135585" y="4100038"/>
            <a:ext cx="129345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 err="1">
                <a:cs typeface="Calibri"/>
              </a:rPr>
              <a:t>Complexity</a:t>
            </a:r>
            <a:endParaRPr lang="de-DE" sz="1350" dirty="0" err="1"/>
          </a:p>
        </p:txBody>
      </p:sp>
      <p:sp>
        <p:nvSpPr>
          <p:cNvPr id="85" name="Rechteck: abgerundete Ecken 40">
            <a:extLst>
              <a:ext uri="{FF2B5EF4-FFF2-40B4-BE49-F238E27FC236}">
                <a16:creationId xmlns:a16="http://schemas.microsoft.com/office/drawing/2014/main" id="{52038769-E0CB-4C1E-81F9-3DCA53C10D15}"/>
              </a:ext>
            </a:extLst>
          </p:cNvPr>
          <p:cNvSpPr/>
          <p:nvPr/>
        </p:nvSpPr>
        <p:spPr>
          <a:xfrm>
            <a:off x="2291511" y="2505153"/>
            <a:ext cx="1347106" cy="2773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825" dirty="0">
                <a:solidFill>
                  <a:schemeClr val="bg1"/>
                </a:solidFill>
                <a:cs typeface="Calibri"/>
              </a:rPr>
              <a:t>Design, Implement, Test, Deploy, etc.</a:t>
            </a:r>
          </a:p>
        </p:txBody>
      </p:sp>
      <p:sp>
        <p:nvSpPr>
          <p:cNvPr id="110" name="Rechteck: abgerundete Ecken 40">
            <a:extLst>
              <a:ext uri="{FF2B5EF4-FFF2-40B4-BE49-F238E27FC236}">
                <a16:creationId xmlns:a16="http://schemas.microsoft.com/office/drawing/2014/main" id="{AE7283E3-7861-4410-8283-C06437DE6AAE}"/>
              </a:ext>
            </a:extLst>
          </p:cNvPr>
          <p:cNvSpPr/>
          <p:nvPr/>
        </p:nvSpPr>
        <p:spPr>
          <a:xfrm>
            <a:off x="3702766" y="2505153"/>
            <a:ext cx="1347106" cy="2773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825" dirty="0">
                <a:solidFill>
                  <a:schemeClr val="bg1"/>
                </a:solidFill>
                <a:cs typeface="Calibri"/>
              </a:rPr>
              <a:t>Design, Implement, Test, Deploy, etc.</a:t>
            </a: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03926257-FB83-42A0-A758-3128492EA363}"/>
              </a:ext>
            </a:extLst>
          </p:cNvPr>
          <p:cNvSpPr/>
          <p:nvPr/>
        </p:nvSpPr>
        <p:spPr>
          <a:xfrm>
            <a:off x="3701018" y="2844633"/>
            <a:ext cx="1347106" cy="1982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825" err="1">
                <a:solidFill>
                  <a:schemeClr val="bg1"/>
                </a:solidFill>
                <a:cs typeface="Calibri"/>
              </a:rPr>
              <a:t>Operate</a:t>
            </a:r>
            <a:endParaRPr lang="de-DE" sz="825">
              <a:solidFill>
                <a:schemeClr val="bg1"/>
              </a:solidFill>
              <a:cs typeface="Calibri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0AB0E13F-D8C5-4171-A69E-CEE569A952E1}"/>
              </a:ext>
            </a:extLst>
          </p:cNvPr>
          <p:cNvSpPr txBox="1"/>
          <p:nvPr/>
        </p:nvSpPr>
        <p:spPr>
          <a:xfrm>
            <a:off x="3354647" y="2247439"/>
            <a:ext cx="628650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rPr>
              <a:t>Handover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CAA3FE3-2759-4CF0-85C1-3BEEB40BB6A6}"/>
              </a:ext>
            </a:extLst>
          </p:cNvPr>
          <p:cNvSpPr txBox="1"/>
          <p:nvPr/>
        </p:nvSpPr>
        <p:spPr>
          <a:xfrm>
            <a:off x="4777565" y="2247439"/>
            <a:ext cx="628650" cy="192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rPr>
              <a:t>Handover</a:t>
            </a:r>
            <a:endParaRPr lang="de-DE" sz="8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114" name="Rechteck: abgerundete Ecken 40">
            <a:extLst>
              <a:ext uri="{FF2B5EF4-FFF2-40B4-BE49-F238E27FC236}">
                <a16:creationId xmlns:a16="http://schemas.microsoft.com/office/drawing/2014/main" id="{EA774E6B-1FFF-4B44-964D-FC0A4FFA41AA}"/>
              </a:ext>
            </a:extLst>
          </p:cNvPr>
          <p:cNvSpPr/>
          <p:nvPr/>
        </p:nvSpPr>
        <p:spPr>
          <a:xfrm>
            <a:off x="5119853" y="2505153"/>
            <a:ext cx="1347106" cy="2773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825" dirty="0">
                <a:solidFill>
                  <a:schemeClr val="bg1"/>
                </a:solidFill>
                <a:cs typeface="Calibri"/>
              </a:rPr>
              <a:t>Design, Implement, Test, Deploy, etc.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659C0B7D-4341-4478-8FCE-17B5A59DE0FE}"/>
              </a:ext>
            </a:extLst>
          </p:cNvPr>
          <p:cNvSpPr/>
          <p:nvPr/>
        </p:nvSpPr>
        <p:spPr>
          <a:xfrm>
            <a:off x="5118105" y="2844633"/>
            <a:ext cx="1347106" cy="1982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825" err="1">
                <a:solidFill>
                  <a:schemeClr val="bg1"/>
                </a:solidFill>
                <a:cs typeface="Calibri"/>
              </a:rPr>
              <a:t>Operate</a:t>
            </a:r>
            <a:endParaRPr lang="de-DE" sz="825">
              <a:solidFill>
                <a:schemeClr val="bg1"/>
              </a:solidFill>
              <a:cs typeface="Calibri"/>
            </a:endParaRP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F857B12D-1AC2-4AD3-865D-5B97611575A3}"/>
              </a:ext>
            </a:extLst>
          </p:cNvPr>
          <p:cNvSpPr/>
          <p:nvPr/>
        </p:nvSpPr>
        <p:spPr>
          <a:xfrm>
            <a:off x="2312097" y="3765535"/>
            <a:ext cx="1259014" cy="69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cs typeface="Calibri"/>
              </a:rPr>
              <a:t>Plan</a:t>
            </a:r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F7FDBA32-B0B0-400A-BDD8-2C963DF2B479}"/>
              </a:ext>
            </a:extLst>
          </p:cNvPr>
          <p:cNvSpPr/>
          <p:nvPr/>
        </p:nvSpPr>
        <p:spPr>
          <a:xfrm>
            <a:off x="2310979" y="3835264"/>
            <a:ext cx="1261370" cy="69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Implement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770F5490-DFB3-4FFD-AD86-D93569A05101}"/>
              </a:ext>
            </a:extLst>
          </p:cNvPr>
          <p:cNvSpPr/>
          <p:nvPr/>
        </p:nvSpPr>
        <p:spPr>
          <a:xfrm>
            <a:off x="2312965" y="3905244"/>
            <a:ext cx="1255911" cy="699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Test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FC2A55D0-E3A9-4B38-A97E-0617719ED8DC}"/>
              </a:ext>
            </a:extLst>
          </p:cNvPr>
          <p:cNvSpPr/>
          <p:nvPr/>
        </p:nvSpPr>
        <p:spPr>
          <a:xfrm>
            <a:off x="2309986" y="4045202"/>
            <a:ext cx="1259012" cy="69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Deploy</a:t>
            </a:r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C2F3EAF5-7DEA-4BD1-B6C3-DF336DA67A8D}"/>
              </a:ext>
            </a:extLst>
          </p:cNvPr>
          <p:cNvSpPr/>
          <p:nvPr/>
        </p:nvSpPr>
        <p:spPr>
          <a:xfrm>
            <a:off x="2311476" y="4115431"/>
            <a:ext cx="1260127" cy="699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 err="1">
                <a:solidFill>
                  <a:schemeClr val="bg1"/>
                </a:solidFill>
                <a:cs typeface="Calibri"/>
              </a:rPr>
              <a:t>Operate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504029EB-B8F7-479F-BFE0-354D23BF2A37}"/>
              </a:ext>
            </a:extLst>
          </p:cNvPr>
          <p:cNvSpPr/>
          <p:nvPr/>
        </p:nvSpPr>
        <p:spPr>
          <a:xfrm>
            <a:off x="2312965" y="3975223"/>
            <a:ext cx="1255911" cy="69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Release</a:t>
            </a:r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8028C4BB-34D1-40E2-9049-541E70ED1AB6}"/>
              </a:ext>
            </a:extLst>
          </p:cNvPr>
          <p:cNvSpPr/>
          <p:nvPr/>
        </p:nvSpPr>
        <p:spPr>
          <a:xfrm>
            <a:off x="2311476" y="4185410"/>
            <a:ext cx="1260127" cy="699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Monitor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11C61D3-50F4-499A-970E-803BED9690EF}"/>
              </a:ext>
            </a:extLst>
          </p:cNvPr>
          <p:cNvCxnSpPr>
            <a:cxnSpLocks/>
          </p:cNvCxnSpPr>
          <p:nvPr/>
        </p:nvCxnSpPr>
        <p:spPr>
          <a:xfrm flipH="1">
            <a:off x="5017505" y="3772838"/>
            <a:ext cx="440" cy="4970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A9120E9-3D6D-4FEB-89CD-41E04334E106}"/>
              </a:ext>
            </a:extLst>
          </p:cNvPr>
          <p:cNvSpPr/>
          <p:nvPr/>
        </p:nvSpPr>
        <p:spPr>
          <a:xfrm>
            <a:off x="3700025" y="3771366"/>
            <a:ext cx="1259014" cy="69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Plan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5DC6EAAF-5C24-47A5-9568-7BF59DCA394E}"/>
              </a:ext>
            </a:extLst>
          </p:cNvPr>
          <p:cNvSpPr/>
          <p:nvPr/>
        </p:nvSpPr>
        <p:spPr>
          <a:xfrm>
            <a:off x="3698907" y="3841095"/>
            <a:ext cx="1261370" cy="69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Implement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6CD37742-3B07-4C9E-8481-D8EDE70FAD4E}"/>
              </a:ext>
            </a:extLst>
          </p:cNvPr>
          <p:cNvSpPr/>
          <p:nvPr/>
        </p:nvSpPr>
        <p:spPr>
          <a:xfrm>
            <a:off x="3700893" y="3911075"/>
            <a:ext cx="1255911" cy="699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Test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DB040DEE-0DFE-48E3-973C-6D7E0AE8BC7F}"/>
              </a:ext>
            </a:extLst>
          </p:cNvPr>
          <p:cNvSpPr/>
          <p:nvPr/>
        </p:nvSpPr>
        <p:spPr>
          <a:xfrm>
            <a:off x="3697914" y="4051033"/>
            <a:ext cx="1259012" cy="69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Deploy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BB919ABD-2749-446E-B7D4-6B917B964A74}"/>
              </a:ext>
            </a:extLst>
          </p:cNvPr>
          <p:cNvSpPr/>
          <p:nvPr/>
        </p:nvSpPr>
        <p:spPr>
          <a:xfrm>
            <a:off x="3699404" y="4121263"/>
            <a:ext cx="1260127" cy="699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 err="1">
                <a:solidFill>
                  <a:schemeClr val="bg1"/>
                </a:solidFill>
                <a:cs typeface="Calibri"/>
              </a:rPr>
              <a:t>Operate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2D2166A0-B7F6-413F-8BFF-677623F20075}"/>
              </a:ext>
            </a:extLst>
          </p:cNvPr>
          <p:cNvSpPr/>
          <p:nvPr/>
        </p:nvSpPr>
        <p:spPr>
          <a:xfrm>
            <a:off x="3700893" y="3981054"/>
            <a:ext cx="1255911" cy="69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Release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E9F17AAC-9FE4-40F8-BDBD-792D721703AB}"/>
              </a:ext>
            </a:extLst>
          </p:cNvPr>
          <p:cNvSpPr/>
          <p:nvPr/>
        </p:nvSpPr>
        <p:spPr>
          <a:xfrm>
            <a:off x="3699404" y="4191241"/>
            <a:ext cx="1260127" cy="699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Monitor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EE203A-7931-44BE-8219-C26EF0D66C65}"/>
              </a:ext>
            </a:extLst>
          </p:cNvPr>
          <p:cNvCxnSpPr>
            <a:cxnSpLocks/>
          </p:cNvCxnSpPr>
          <p:nvPr/>
        </p:nvCxnSpPr>
        <p:spPr>
          <a:xfrm flipH="1">
            <a:off x="6405433" y="3767006"/>
            <a:ext cx="440" cy="4970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52218D58-19CC-4708-8C2A-C67458F0A9CB}"/>
              </a:ext>
            </a:extLst>
          </p:cNvPr>
          <p:cNvSpPr/>
          <p:nvPr/>
        </p:nvSpPr>
        <p:spPr>
          <a:xfrm>
            <a:off x="5087954" y="3765534"/>
            <a:ext cx="1259014" cy="69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Plan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9F62CABB-5650-451E-AB66-5446D49A2B88}"/>
              </a:ext>
            </a:extLst>
          </p:cNvPr>
          <p:cNvSpPr/>
          <p:nvPr/>
        </p:nvSpPr>
        <p:spPr>
          <a:xfrm>
            <a:off x="5086836" y="3835263"/>
            <a:ext cx="1261370" cy="69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Implement</a:t>
            </a: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011497AE-4D93-4667-93EA-193BE8DECE6B}"/>
              </a:ext>
            </a:extLst>
          </p:cNvPr>
          <p:cNvSpPr/>
          <p:nvPr/>
        </p:nvSpPr>
        <p:spPr>
          <a:xfrm>
            <a:off x="5088821" y="3905244"/>
            <a:ext cx="1255911" cy="699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Test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22C4A49-8ED9-4C14-9E09-136BFED10F8B}"/>
              </a:ext>
            </a:extLst>
          </p:cNvPr>
          <p:cNvSpPr/>
          <p:nvPr/>
        </p:nvSpPr>
        <p:spPr>
          <a:xfrm>
            <a:off x="5085843" y="4045202"/>
            <a:ext cx="1259012" cy="69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Deploy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DB5CAC2F-1C36-431F-8C1E-AC3B756487E8}"/>
              </a:ext>
            </a:extLst>
          </p:cNvPr>
          <p:cNvSpPr/>
          <p:nvPr/>
        </p:nvSpPr>
        <p:spPr>
          <a:xfrm>
            <a:off x="5087333" y="4115431"/>
            <a:ext cx="1260127" cy="699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 err="1">
                <a:solidFill>
                  <a:schemeClr val="bg1"/>
                </a:solidFill>
                <a:cs typeface="Calibri"/>
              </a:rPr>
              <a:t>Operate</a:t>
            </a:r>
          </a:p>
        </p:txBody>
      </p: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886B43C4-54D7-4257-85D2-769AC0110958}"/>
              </a:ext>
            </a:extLst>
          </p:cNvPr>
          <p:cNvSpPr/>
          <p:nvPr/>
        </p:nvSpPr>
        <p:spPr>
          <a:xfrm>
            <a:off x="5088821" y="3975222"/>
            <a:ext cx="1255911" cy="69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Release</a:t>
            </a: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491718D7-FFC7-40B5-A2A8-75B79EE540CA}"/>
              </a:ext>
            </a:extLst>
          </p:cNvPr>
          <p:cNvSpPr/>
          <p:nvPr/>
        </p:nvSpPr>
        <p:spPr>
          <a:xfrm>
            <a:off x="5087333" y="4185409"/>
            <a:ext cx="1260127" cy="699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600">
                <a:solidFill>
                  <a:schemeClr val="bg1"/>
                </a:solidFill>
                <a:cs typeface="Calibri"/>
              </a:rPr>
              <a:t>Monitor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A58E0BA-86F2-428D-8E48-0CB1B6CC019B}"/>
              </a:ext>
            </a:extLst>
          </p:cNvPr>
          <p:cNvSpPr txBox="1"/>
          <p:nvPr/>
        </p:nvSpPr>
        <p:spPr>
          <a:xfrm>
            <a:off x="2724832" y="3601187"/>
            <a:ext cx="430375" cy="1615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45D70FFE-1BBC-4F15-902C-9F4A95247142}"/>
              </a:ext>
            </a:extLst>
          </p:cNvPr>
          <p:cNvSpPr txBox="1"/>
          <p:nvPr/>
        </p:nvSpPr>
        <p:spPr>
          <a:xfrm>
            <a:off x="4112760" y="3612850"/>
            <a:ext cx="430375" cy="1615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00">
                <a:solidFill>
                  <a:schemeClr val="tx1">
                    <a:lumMod val="75000"/>
                    <a:lumOff val="25000"/>
                  </a:schemeClr>
                </a:solidFill>
              </a:rPr>
              <a:t>Sprint</a:t>
            </a:r>
            <a:endParaRPr lang="de-DE" sz="105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08E85E3-CD6F-48A2-B287-60A69DF22485}"/>
              </a:ext>
            </a:extLst>
          </p:cNvPr>
          <p:cNvSpPr txBox="1"/>
          <p:nvPr/>
        </p:nvSpPr>
        <p:spPr>
          <a:xfrm>
            <a:off x="5500689" y="3601186"/>
            <a:ext cx="430375" cy="1615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00">
                <a:solidFill>
                  <a:schemeClr val="tx1">
                    <a:lumMod val="75000"/>
                    <a:lumOff val="25000"/>
                  </a:schemeClr>
                </a:solidFill>
              </a:rPr>
              <a:t>Sprint</a:t>
            </a:r>
            <a:endParaRPr lang="de-DE" sz="105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3C4B4F7E-FD62-4085-A64C-8100927D32DE}"/>
              </a:ext>
            </a:extLst>
          </p:cNvPr>
          <p:cNvSpPr/>
          <p:nvPr/>
        </p:nvSpPr>
        <p:spPr>
          <a:xfrm>
            <a:off x="6534638" y="2844633"/>
            <a:ext cx="1347106" cy="19827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sz="825" err="1">
                <a:solidFill>
                  <a:schemeClr val="bg1"/>
                </a:solidFill>
                <a:cs typeface="Calibri"/>
              </a:rPr>
              <a:t>Operate</a:t>
            </a:r>
            <a:endParaRPr lang="de-DE" sz="825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7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8AB1AD9-CA88-4AAD-BA58-8AC1AB5D8C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029" y="2303395"/>
            <a:ext cx="929359" cy="1217758"/>
          </a:xfrm>
          <a:prstGeom prst="rect">
            <a:avLst/>
          </a:prstGeom>
          <a:ln>
            <a:solidFill>
              <a:schemeClr val="tx1">
                <a:alpha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B192980-6593-45C8-A283-CB793EDF61DD}"/>
              </a:ext>
            </a:extLst>
          </p:cNvPr>
          <p:cNvSpPr txBox="1"/>
          <p:nvPr/>
        </p:nvSpPr>
        <p:spPr>
          <a:xfrm>
            <a:off x="1525500" y="2301737"/>
            <a:ext cx="1729666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59" indent="-137159">
              <a:buFontTx/>
              <a:buChar char="-"/>
            </a:pPr>
            <a:r>
              <a:rPr lang="de-DE" sz="711" dirty="0"/>
              <a:t>Data </a:t>
            </a:r>
            <a:r>
              <a:rPr lang="de-DE" sz="711" dirty="0" err="1"/>
              <a:t>processing</a:t>
            </a:r>
            <a:r>
              <a:rPr lang="de-DE" sz="711" dirty="0"/>
              <a:t> and </a:t>
            </a:r>
            <a:r>
              <a:rPr lang="de-DE" sz="711" dirty="0" err="1"/>
              <a:t>management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 err="1"/>
              <a:t>Exploratory</a:t>
            </a:r>
            <a:r>
              <a:rPr lang="de-DE" sz="711" dirty="0"/>
              <a:t> </a:t>
            </a:r>
            <a:r>
              <a:rPr lang="de-DE" sz="711" dirty="0" err="1"/>
              <a:t>data</a:t>
            </a:r>
            <a:r>
              <a:rPr lang="de-DE" sz="711" dirty="0"/>
              <a:t> </a:t>
            </a:r>
            <a:r>
              <a:rPr lang="de-DE" sz="711" dirty="0" err="1"/>
              <a:t>analysis</a:t>
            </a:r>
            <a:r>
              <a:rPr lang="de-DE" sz="711" dirty="0"/>
              <a:t> / </a:t>
            </a:r>
            <a:br>
              <a:rPr lang="de-DE" sz="711" dirty="0"/>
            </a:br>
            <a:r>
              <a:rPr lang="de-DE" sz="711" dirty="0" err="1"/>
              <a:t>descriptive</a:t>
            </a:r>
            <a:r>
              <a:rPr lang="de-DE" sz="711" dirty="0"/>
              <a:t> </a:t>
            </a:r>
            <a:r>
              <a:rPr lang="de-DE" sz="711" dirty="0" err="1"/>
              <a:t>statistics</a:t>
            </a:r>
            <a:r>
              <a:rPr lang="de-DE" sz="711" dirty="0"/>
              <a:t> / </a:t>
            </a:r>
            <a:r>
              <a:rPr lang="de-DE" sz="711" dirty="0" err="1"/>
              <a:t>visualization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/>
              <a:t>Feature </a:t>
            </a:r>
            <a:r>
              <a:rPr lang="de-DE" sz="711" dirty="0" err="1"/>
              <a:t>engineering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/>
              <a:t>Model design</a:t>
            </a:r>
          </a:p>
          <a:p>
            <a:pPr marL="137159" indent="-137159">
              <a:buFontTx/>
              <a:buChar char="-"/>
            </a:pPr>
            <a:r>
              <a:rPr lang="de-DE" sz="711" dirty="0"/>
              <a:t>Model </a:t>
            </a:r>
            <a:r>
              <a:rPr lang="de-DE" sz="711" dirty="0" err="1"/>
              <a:t>evaluation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/>
              <a:t>Update virtual </a:t>
            </a:r>
            <a:r>
              <a:rPr lang="de-DE" sz="711" dirty="0" err="1"/>
              <a:t>project</a:t>
            </a:r>
            <a:r>
              <a:rPr lang="de-DE" sz="711" dirty="0"/>
              <a:t> </a:t>
            </a:r>
            <a:r>
              <a:rPr lang="de-DE" sz="711" dirty="0" err="1"/>
              <a:t>environment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 err="1"/>
              <a:t>Documentation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/>
              <a:t>Development on </a:t>
            </a:r>
            <a:r>
              <a:rPr lang="de-DE" sz="711" dirty="0" err="1"/>
              <a:t>git</a:t>
            </a:r>
            <a:r>
              <a:rPr lang="de-DE" sz="711" dirty="0"/>
              <a:t> </a:t>
            </a:r>
            <a:r>
              <a:rPr lang="de-DE" sz="711" dirty="0" err="1"/>
              <a:t>branches</a:t>
            </a:r>
            <a:r>
              <a:rPr lang="de-DE" sz="711" dirty="0"/>
              <a:t> </a:t>
            </a:r>
            <a:r>
              <a:rPr lang="de-DE" sz="711" dirty="0" err="1"/>
              <a:t>other</a:t>
            </a:r>
            <a:r>
              <a:rPr lang="de-DE" sz="711" dirty="0"/>
              <a:t> </a:t>
            </a:r>
            <a:r>
              <a:rPr lang="de-DE" sz="711" dirty="0" err="1"/>
              <a:t>than</a:t>
            </a:r>
            <a:r>
              <a:rPr lang="de-DE" sz="711" dirty="0"/>
              <a:t> </a:t>
            </a:r>
            <a:r>
              <a:rPr lang="de-DE" sz="711" dirty="0" err="1"/>
              <a:t>master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/>
              <a:t>Push </a:t>
            </a:r>
            <a:r>
              <a:rPr lang="de-DE" sz="711" dirty="0" err="1"/>
              <a:t>deployable</a:t>
            </a:r>
            <a:r>
              <a:rPr lang="de-DE" sz="711" dirty="0"/>
              <a:t> </a:t>
            </a:r>
            <a:r>
              <a:rPr lang="de-DE" sz="711" dirty="0" err="1"/>
              <a:t>versions</a:t>
            </a:r>
            <a:r>
              <a:rPr lang="de-DE" sz="711" dirty="0"/>
              <a:t> to </a:t>
            </a:r>
            <a:r>
              <a:rPr lang="de-DE" sz="711" dirty="0" err="1"/>
              <a:t>master</a:t>
            </a:r>
            <a:endParaRPr lang="de-DE" sz="711" dirty="0"/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380DE32E-F077-46A1-B5C8-158DBD661C2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3747" y="2299847"/>
            <a:ext cx="691261" cy="905774"/>
          </a:xfrm>
          <a:prstGeom prst="rect">
            <a:avLst/>
          </a:prstGeom>
          <a:ln>
            <a:solidFill>
              <a:schemeClr val="tx1">
                <a:alpha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5B20EAC-A622-43FE-B345-4A76FE7BF45F}"/>
              </a:ext>
            </a:extLst>
          </p:cNvPr>
          <p:cNvSpPr txBox="1"/>
          <p:nvPr/>
        </p:nvSpPr>
        <p:spPr>
          <a:xfrm>
            <a:off x="6797340" y="2272223"/>
            <a:ext cx="2101056" cy="12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59" indent="-137159">
              <a:buFontTx/>
              <a:buChar char="-"/>
            </a:pPr>
            <a:r>
              <a:rPr lang="de-DE" sz="711" dirty="0"/>
              <a:t>Create </a:t>
            </a:r>
            <a:r>
              <a:rPr lang="de-DE" sz="711" dirty="0" err="1"/>
              <a:t>project</a:t>
            </a:r>
            <a:r>
              <a:rPr lang="de-DE" sz="711" dirty="0"/>
              <a:t> in Data Science Factory (DSF)</a:t>
            </a:r>
          </a:p>
          <a:p>
            <a:pPr marL="137159" indent="-137159">
              <a:buFontTx/>
              <a:buChar char="-"/>
            </a:pPr>
            <a:r>
              <a:rPr lang="de-DE" sz="711" dirty="0" err="1"/>
              <a:t>Build</a:t>
            </a:r>
            <a:r>
              <a:rPr lang="de-DE" sz="711" dirty="0"/>
              <a:t> </a:t>
            </a:r>
            <a:r>
              <a:rPr lang="de-DE" sz="711" dirty="0" err="1"/>
              <a:t>Dockerfile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 err="1"/>
              <a:t>Build</a:t>
            </a:r>
            <a:r>
              <a:rPr lang="de-DE" sz="711" dirty="0"/>
              <a:t> </a:t>
            </a:r>
            <a:r>
              <a:rPr lang="de-DE" sz="711" dirty="0" err="1"/>
              <a:t>Jenkinsfile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 err="1"/>
              <a:t>Define</a:t>
            </a:r>
            <a:r>
              <a:rPr lang="de-DE" sz="711" dirty="0"/>
              <a:t> DSF Job </a:t>
            </a:r>
            <a:r>
              <a:rPr lang="de-DE" sz="711" dirty="0" err="1"/>
              <a:t>config</a:t>
            </a:r>
            <a:r>
              <a:rPr lang="de-DE" sz="711" dirty="0"/>
              <a:t> </a:t>
            </a:r>
          </a:p>
          <a:p>
            <a:pPr marL="137159" indent="-137159">
              <a:buFontTx/>
              <a:buChar char="-"/>
            </a:pPr>
            <a:r>
              <a:rPr lang="de-DE" sz="711" dirty="0"/>
              <a:t>Create </a:t>
            </a:r>
            <a:r>
              <a:rPr lang="de-DE" sz="711" dirty="0" err="1"/>
              <a:t>resources</a:t>
            </a:r>
            <a:r>
              <a:rPr lang="de-DE" sz="711" dirty="0"/>
              <a:t> (also for </a:t>
            </a:r>
            <a:r>
              <a:rPr lang="de-DE" sz="711" dirty="0" err="1"/>
              <a:t>artifacts</a:t>
            </a:r>
            <a:r>
              <a:rPr lang="de-DE" sz="711" dirty="0"/>
              <a:t>)</a:t>
            </a:r>
          </a:p>
          <a:p>
            <a:pPr marL="137159" indent="-137159">
              <a:buFontTx/>
              <a:buChar char="-"/>
            </a:pPr>
            <a:r>
              <a:rPr lang="de-DE" sz="711" dirty="0"/>
              <a:t>Implement Pipeline</a:t>
            </a:r>
          </a:p>
          <a:p>
            <a:pPr marL="137159" indent="-137159">
              <a:buFontTx/>
              <a:buChar char="-"/>
            </a:pPr>
            <a:r>
              <a:rPr lang="de-DE" sz="711" dirty="0"/>
              <a:t>Deploy </a:t>
            </a:r>
            <a:r>
              <a:rPr lang="de-DE" sz="711" dirty="0" err="1"/>
              <a:t>project</a:t>
            </a:r>
            <a:r>
              <a:rPr lang="de-DE" sz="711" dirty="0"/>
              <a:t> on DSF</a:t>
            </a:r>
          </a:p>
          <a:p>
            <a:pPr marL="137159" indent="-137159">
              <a:buFontTx/>
              <a:buChar char="-"/>
            </a:pPr>
            <a:r>
              <a:rPr lang="de-DE" sz="711" dirty="0" err="1"/>
              <a:t>Make</a:t>
            </a:r>
            <a:r>
              <a:rPr lang="de-DE" sz="711" dirty="0"/>
              <a:t> </a:t>
            </a:r>
            <a:r>
              <a:rPr lang="de-DE" sz="711" dirty="0" err="1"/>
              <a:t>service</a:t>
            </a:r>
            <a:r>
              <a:rPr lang="de-DE" sz="711" dirty="0"/>
              <a:t> </a:t>
            </a:r>
            <a:r>
              <a:rPr lang="de-DE" sz="711" dirty="0" err="1"/>
              <a:t>addresses</a:t>
            </a:r>
            <a:r>
              <a:rPr lang="de-DE" sz="711" dirty="0"/>
              <a:t> </a:t>
            </a:r>
            <a:r>
              <a:rPr lang="de-DE" sz="711" dirty="0" err="1"/>
              <a:t>available</a:t>
            </a:r>
            <a:endParaRPr lang="de-DE" sz="711" dirty="0"/>
          </a:p>
          <a:p>
            <a:pPr marL="137159" indent="-137159">
              <a:buFontTx/>
              <a:buChar char="-"/>
            </a:pPr>
            <a:r>
              <a:rPr lang="de-DE" sz="711" dirty="0" err="1"/>
              <a:t>Complete</a:t>
            </a:r>
            <a:r>
              <a:rPr lang="de-DE" sz="711" dirty="0"/>
              <a:t> ticket</a:t>
            </a:r>
          </a:p>
          <a:p>
            <a:endParaRPr lang="de-DE" sz="71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A9EDBC-6B58-4D2F-9120-7AE080DD7091}"/>
              </a:ext>
            </a:extLst>
          </p:cNvPr>
          <p:cNvSpPr txBox="1"/>
          <p:nvPr/>
        </p:nvSpPr>
        <p:spPr>
          <a:xfrm rot="16200000">
            <a:off x="-451168" y="1066162"/>
            <a:ext cx="153630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13" b="1" dirty="0"/>
              <a:t>Phase I: Preparation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1F35D5D8-1C79-4061-BBB6-BBC76FAE31A0}"/>
              </a:ext>
            </a:extLst>
          </p:cNvPr>
          <p:cNvSpPr/>
          <p:nvPr/>
        </p:nvSpPr>
        <p:spPr>
          <a:xfrm>
            <a:off x="365448" y="406726"/>
            <a:ext cx="109736" cy="1536306"/>
          </a:xfrm>
          <a:prstGeom prst="downArrow">
            <a:avLst/>
          </a:prstGeom>
          <a:solidFill>
            <a:schemeClr val="tx2">
              <a:lumMod val="85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1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A29EBE-9EE9-474D-8525-7760617918E7}"/>
              </a:ext>
            </a:extLst>
          </p:cNvPr>
          <p:cNvSpPr txBox="1"/>
          <p:nvPr/>
        </p:nvSpPr>
        <p:spPr>
          <a:xfrm rot="16200000">
            <a:off x="-540150" y="2821942"/>
            <a:ext cx="168262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13" b="1" dirty="0"/>
              <a:t>Phase 2: Development</a:t>
            </a:r>
          </a:p>
        </p:txBody>
      </p: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E9195B48-AAFA-4BB6-A19B-28F8BB778FDA}"/>
              </a:ext>
            </a:extLst>
          </p:cNvPr>
          <p:cNvSpPr/>
          <p:nvPr/>
        </p:nvSpPr>
        <p:spPr>
          <a:xfrm>
            <a:off x="358308" y="2062083"/>
            <a:ext cx="120820" cy="1782653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1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C9A2A17-A0ED-469A-8DC9-CD51F31BD2A0}"/>
              </a:ext>
            </a:extLst>
          </p:cNvPr>
          <p:cNvGrpSpPr/>
          <p:nvPr/>
        </p:nvGrpSpPr>
        <p:grpSpPr>
          <a:xfrm>
            <a:off x="949758" y="697984"/>
            <a:ext cx="1976200" cy="1211793"/>
            <a:chOff x="237134" y="693784"/>
            <a:chExt cx="8669733" cy="4789378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7612FEC-0102-4663-B54D-47EE55584592}"/>
                </a:ext>
              </a:extLst>
            </p:cNvPr>
            <p:cNvSpPr/>
            <p:nvPr/>
          </p:nvSpPr>
          <p:spPr>
            <a:xfrm>
              <a:off x="237134" y="693784"/>
              <a:ext cx="8663708" cy="409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8352">
                <a:defRPr/>
              </a:pPr>
              <a:endParaRPr lang="de-DE" sz="457" kern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CD9BA87-2E7B-4B99-B5E0-86BA4CBE8883}"/>
                </a:ext>
              </a:extLst>
            </p:cNvPr>
            <p:cNvSpPr/>
            <p:nvPr/>
          </p:nvSpPr>
          <p:spPr bwMode="auto">
            <a:xfrm>
              <a:off x="245493" y="693784"/>
              <a:ext cx="3248836" cy="8948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Targetgroup/User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5C8EEF1-EE1D-4165-A1F9-425E165C5A59}"/>
                </a:ext>
              </a:extLst>
            </p:cNvPr>
            <p:cNvSpPr/>
            <p:nvPr/>
          </p:nvSpPr>
          <p:spPr bwMode="auto">
            <a:xfrm>
              <a:off x="255464" y="1588663"/>
              <a:ext cx="1619789" cy="2268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Business value for the customer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E5048DA-B6BF-4FEC-9561-F75CE9E19679}"/>
                </a:ext>
              </a:extLst>
            </p:cNvPr>
            <p:cNvSpPr/>
            <p:nvPr/>
          </p:nvSpPr>
          <p:spPr bwMode="auto">
            <a:xfrm>
              <a:off x="1874539" y="1588661"/>
              <a:ext cx="1619789" cy="2268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Business value for the company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A0ED4C4-CB03-4F37-9668-CFE3240F2921}"/>
                </a:ext>
              </a:extLst>
            </p:cNvPr>
            <p:cNvSpPr/>
            <p:nvPr/>
          </p:nvSpPr>
          <p:spPr bwMode="auto">
            <a:xfrm>
              <a:off x="3494328" y="694386"/>
              <a:ext cx="2104991" cy="894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Solution</a:t>
              </a: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4FDA356-C4C5-41B2-BD22-CD05ED1A50ED}"/>
                </a:ext>
              </a:extLst>
            </p:cNvPr>
            <p:cNvSpPr/>
            <p:nvPr/>
          </p:nvSpPr>
          <p:spPr bwMode="auto">
            <a:xfrm>
              <a:off x="3494327" y="2792023"/>
              <a:ext cx="2104991" cy="1992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Description of problem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29C817B-B373-4117-8400-A64E5C535772}"/>
                </a:ext>
              </a:extLst>
            </p:cNvPr>
            <p:cNvSpPr/>
            <p:nvPr/>
          </p:nvSpPr>
          <p:spPr bwMode="auto">
            <a:xfrm>
              <a:off x="255461" y="3857056"/>
              <a:ext cx="3238865" cy="9228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KPI for measuring the success (SMART)</a:t>
              </a:r>
            </a:p>
            <a:p>
              <a:pPr marL="108860" indent="-108860" defTabSz="348352">
                <a:buFont typeface="Wingdings" panose="05000000000000000000" pitchFamily="2" charset="2"/>
                <a:buChar char="§"/>
                <a:defRPr/>
              </a:pP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57A629E-3D87-4C86-B47E-221DB385D874}"/>
                </a:ext>
              </a:extLst>
            </p:cNvPr>
            <p:cNvSpPr/>
            <p:nvPr/>
          </p:nvSpPr>
          <p:spPr bwMode="auto">
            <a:xfrm>
              <a:off x="5599316" y="3857055"/>
              <a:ext cx="3307551" cy="9228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Data to be used</a:t>
              </a:r>
            </a:p>
            <a:p>
              <a:pPr marL="108860" indent="-108860" defTabSz="348352">
                <a:buFont typeface="Wingdings" panose="05000000000000000000" pitchFamily="2" charset="2"/>
                <a:buChar char="§"/>
                <a:defRPr/>
              </a:pP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B5576E1-4F28-42F8-8C20-29B9EA00D452}"/>
                </a:ext>
              </a:extLst>
            </p:cNvPr>
            <p:cNvSpPr/>
            <p:nvPr/>
          </p:nvSpPr>
          <p:spPr bwMode="auto">
            <a:xfrm>
              <a:off x="3494328" y="1588659"/>
              <a:ext cx="2104990" cy="1203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TOP Features</a:t>
              </a: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C676F14-1CB9-467C-8547-C7D53813E1CE}"/>
                </a:ext>
              </a:extLst>
            </p:cNvPr>
            <p:cNvSpPr/>
            <p:nvPr/>
          </p:nvSpPr>
          <p:spPr bwMode="auto">
            <a:xfrm>
              <a:off x="5599318" y="1588656"/>
              <a:ext cx="1678143" cy="22683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Analytical Questions</a:t>
              </a: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E52CC2A-876C-4853-894F-FEE540C24146}"/>
                </a:ext>
              </a:extLst>
            </p:cNvPr>
            <p:cNvSpPr/>
            <p:nvPr/>
          </p:nvSpPr>
          <p:spPr bwMode="auto">
            <a:xfrm>
              <a:off x="5599319" y="698853"/>
              <a:ext cx="3292913" cy="889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Ressources</a:t>
              </a: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b="1" kern="0" dirty="0">
                <a:latin typeface="Calibri" panose="020F0502020204030204"/>
              </a:endParaRPr>
            </a:p>
            <a:p>
              <a:pPr defTabSz="348352">
                <a:defRPr/>
              </a:pP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054CBA5-9D93-40B7-B68D-F7E677622218}"/>
                </a:ext>
              </a:extLst>
            </p:cNvPr>
            <p:cNvSpPr/>
            <p:nvPr/>
          </p:nvSpPr>
          <p:spPr bwMode="auto">
            <a:xfrm>
              <a:off x="7276747" y="1588656"/>
              <a:ext cx="1619789" cy="22683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t"/>
            <a:lstStyle/>
            <a:p>
              <a:pPr defTabSz="348352">
                <a:defRPr/>
              </a:pPr>
              <a:r>
                <a:rPr lang="de-DE" sz="457" b="1" kern="0" dirty="0">
                  <a:latin typeface="Calibri" panose="020F0502020204030204"/>
                </a:rPr>
                <a:t>Tasks</a:t>
              </a:r>
              <a:endParaRPr lang="de-DE" sz="457" kern="0" dirty="0">
                <a:latin typeface="Calibri" panose="020F0502020204030204"/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120460EB-7552-4EAC-9B71-A98B2B031274}"/>
                </a:ext>
              </a:extLst>
            </p:cNvPr>
            <p:cNvSpPr txBox="1"/>
            <p:nvPr/>
          </p:nvSpPr>
          <p:spPr>
            <a:xfrm>
              <a:off x="255463" y="4840228"/>
              <a:ext cx="3238862" cy="64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8352">
                <a:defRPr/>
              </a:pPr>
              <a:r>
                <a:rPr lang="de-DE" sz="457" kern="0" dirty="0">
                  <a:latin typeface="Calibri" panose="020F0502020204030204"/>
                </a:rPr>
                <a:t>Value and goals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00390B5-BC38-4623-A0CE-739D5C61ACEE}"/>
                </a:ext>
              </a:extLst>
            </p:cNvPr>
            <p:cNvSpPr txBox="1"/>
            <p:nvPr/>
          </p:nvSpPr>
          <p:spPr>
            <a:xfrm>
              <a:off x="3494329" y="4840228"/>
              <a:ext cx="2104988" cy="64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8352">
                <a:defRPr/>
              </a:pPr>
              <a:r>
                <a:rPr lang="de-DE" sz="457" kern="0" dirty="0">
                  <a:latin typeface="Calibri" panose="020F0502020204030204"/>
                </a:rPr>
                <a:t>Solution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5790A59D-3824-4FE6-8E54-DD19DAA8F52D}"/>
                </a:ext>
              </a:extLst>
            </p:cNvPr>
            <p:cNvSpPr txBox="1"/>
            <p:nvPr/>
          </p:nvSpPr>
          <p:spPr>
            <a:xfrm>
              <a:off x="5599317" y="4840228"/>
              <a:ext cx="3292915" cy="64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8352">
                <a:defRPr/>
              </a:pPr>
              <a:r>
                <a:rPr lang="de-DE" sz="457" kern="0" dirty="0">
                  <a:latin typeface="Calibri" panose="020F0502020204030204"/>
                </a:rPr>
                <a:t>Approach</a:t>
              </a:r>
            </a:p>
          </p:txBody>
        </p:sp>
      </p:grp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E074CF79-4E93-4787-8E59-F51DAC6F1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091979"/>
              </p:ext>
            </p:extLst>
          </p:nvPr>
        </p:nvGraphicFramePr>
        <p:xfrm>
          <a:off x="530930" y="406726"/>
          <a:ext cx="8503674" cy="216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15F97917-8CAD-42D8-9136-CDAF1C3BB957}"/>
              </a:ext>
            </a:extLst>
          </p:cNvPr>
          <p:cNvSpPr txBox="1"/>
          <p:nvPr/>
        </p:nvSpPr>
        <p:spPr>
          <a:xfrm>
            <a:off x="3320190" y="638847"/>
            <a:ext cx="249548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258" indent="-232258">
              <a:buFontTx/>
              <a:buChar char="-"/>
            </a:pPr>
            <a:r>
              <a:rPr lang="de-DE" sz="711" dirty="0" err="1"/>
              <a:t>Clarification</a:t>
            </a:r>
            <a:r>
              <a:rPr lang="de-DE" sz="711" dirty="0"/>
              <a:t> </a:t>
            </a:r>
            <a:r>
              <a:rPr lang="de-DE" sz="711" dirty="0" err="1"/>
              <a:t>with</a:t>
            </a:r>
            <a:r>
              <a:rPr lang="de-DE" sz="711" dirty="0"/>
              <a:t> relevant IT</a:t>
            </a:r>
          </a:p>
          <a:p>
            <a:pPr marL="232258" indent="-232258">
              <a:buFontTx/>
              <a:buChar char="-"/>
            </a:pPr>
            <a:r>
              <a:rPr lang="de-DE" sz="711" dirty="0" err="1"/>
              <a:t>Obtain</a:t>
            </a:r>
            <a:r>
              <a:rPr lang="de-DE" sz="711" dirty="0"/>
              <a:t> </a:t>
            </a:r>
            <a:r>
              <a:rPr lang="de-DE" sz="711" dirty="0" err="1"/>
              <a:t>access</a:t>
            </a:r>
            <a:r>
              <a:rPr lang="de-DE" sz="711" dirty="0"/>
              <a:t> </a:t>
            </a:r>
            <a:r>
              <a:rPr lang="de-DE" sz="711" dirty="0" err="1"/>
              <a:t>credentials</a:t>
            </a:r>
            <a:r>
              <a:rPr lang="de-DE" sz="711" dirty="0"/>
              <a:t> and </a:t>
            </a:r>
            <a:r>
              <a:rPr lang="de-DE" sz="711" dirty="0" err="1"/>
              <a:t>define</a:t>
            </a:r>
            <a:r>
              <a:rPr lang="de-DE" sz="711" dirty="0"/>
              <a:t> </a:t>
            </a:r>
            <a:r>
              <a:rPr lang="de-DE" sz="711" dirty="0" err="1"/>
              <a:t>rules</a:t>
            </a:r>
            <a:r>
              <a:rPr lang="de-DE" sz="711" dirty="0"/>
              <a:t> for </a:t>
            </a:r>
            <a:r>
              <a:rPr lang="de-DE" sz="711" dirty="0" err="1"/>
              <a:t>access</a:t>
            </a:r>
            <a:endParaRPr lang="de-DE" sz="711" dirty="0"/>
          </a:p>
          <a:p>
            <a:pPr marL="232258" indent="-232258">
              <a:buFontTx/>
              <a:buChar char="-"/>
            </a:pPr>
            <a:r>
              <a:rPr lang="de-DE" sz="711" dirty="0"/>
              <a:t>Database </a:t>
            </a:r>
            <a:r>
              <a:rPr lang="de-DE" sz="711" dirty="0" err="1"/>
              <a:t>access</a:t>
            </a:r>
            <a:r>
              <a:rPr lang="de-DE" sz="711" dirty="0"/>
              <a:t> </a:t>
            </a:r>
            <a:r>
              <a:rPr lang="de-DE" sz="711" dirty="0" err="1"/>
              <a:t>or</a:t>
            </a:r>
            <a:r>
              <a:rPr lang="de-DE" sz="711" dirty="0"/>
              <a:t> </a:t>
            </a:r>
            <a:r>
              <a:rPr lang="de-DE" sz="711" dirty="0" err="1"/>
              <a:t>static</a:t>
            </a:r>
            <a:r>
              <a:rPr lang="de-DE" sz="711" dirty="0"/>
              <a:t> </a:t>
            </a:r>
            <a:r>
              <a:rPr lang="de-DE" sz="711" dirty="0" err="1"/>
              <a:t>extract</a:t>
            </a:r>
            <a:r>
              <a:rPr lang="de-DE" sz="711" dirty="0"/>
              <a:t> of </a:t>
            </a:r>
            <a:r>
              <a:rPr lang="de-DE" sz="711" dirty="0" err="1"/>
              <a:t>data</a:t>
            </a:r>
            <a:endParaRPr lang="de-DE" sz="711" dirty="0"/>
          </a:p>
          <a:p>
            <a:pPr marL="232258" indent="-232258">
              <a:buFontTx/>
              <a:buChar char="-"/>
            </a:pPr>
            <a:r>
              <a:rPr lang="de-DE" sz="711" dirty="0"/>
              <a:t>Evaluation of </a:t>
            </a:r>
            <a:r>
              <a:rPr lang="de-DE" sz="711" dirty="0" err="1"/>
              <a:t>data</a:t>
            </a:r>
            <a:r>
              <a:rPr lang="de-DE" sz="711" dirty="0"/>
              <a:t> </a:t>
            </a:r>
            <a:r>
              <a:rPr lang="de-DE" sz="711" dirty="0" err="1"/>
              <a:t>dictionaries</a:t>
            </a:r>
            <a:r>
              <a:rPr lang="de-DE" sz="711" dirty="0"/>
              <a:t> and </a:t>
            </a:r>
            <a:r>
              <a:rPr lang="de-DE" sz="711" dirty="0" err="1"/>
              <a:t>descriptions</a:t>
            </a:r>
            <a:endParaRPr lang="de-DE" sz="711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B73450F-A789-4BCE-869D-660F200C8C05}"/>
              </a:ext>
            </a:extLst>
          </p:cNvPr>
          <p:cNvSpPr txBox="1"/>
          <p:nvPr/>
        </p:nvSpPr>
        <p:spPr>
          <a:xfrm>
            <a:off x="627941" y="4430385"/>
            <a:ext cx="4481810" cy="2174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de-DE" sz="813" dirty="0" err="1">
                <a:ln w="635">
                  <a:noFill/>
                </a:ln>
              </a:rPr>
              <a:t>Responsibilities</a:t>
            </a:r>
            <a:r>
              <a:rPr lang="de-DE" sz="813" dirty="0">
                <a:ln w="635">
                  <a:noFill/>
                </a:ln>
              </a:rPr>
              <a:t>: </a:t>
            </a:r>
            <a:r>
              <a:rPr lang="de-DE" sz="813" dirty="0">
                <a:ln w="635">
                  <a:noFill/>
                </a:ln>
                <a:solidFill>
                  <a:srgbClr val="92D050"/>
                </a:solidFill>
              </a:rPr>
              <a:t>Data Scientist (DS) </a:t>
            </a:r>
            <a:r>
              <a:rPr lang="de-DE" sz="813" dirty="0">
                <a:ln w="635">
                  <a:noFill/>
                </a:ln>
                <a:solidFill>
                  <a:srgbClr val="00B0F0"/>
                </a:solidFill>
              </a:rPr>
              <a:t>Business Partner (BP) </a:t>
            </a:r>
            <a:r>
              <a:rPr lang="de-DE" sz="813" dirty="0">
                <a:ln w="635">
                  <a:noFill/>
                </a:ln>
                <a:solidFill>
                  <a:srgbClr val="FFC000"/>
                </a:solidFill>
              </a:rPr>
              <a:t>IT Key User (KU) </a:t>
            </a:r>
            <a:r>
              <a:rPr lang="de-DE" sz="813" dirty="0" err="1">
                <a:ln w="635">
                  <a:noFill/>
                </a:ln>
                <a:solidFill>
                  <a:srgbClr val="C00000"/>
                </a:solidFill>
              </a:rPr>
              <a:t>MLOps</a:t>
            </a:r>
            <a:r>
              <a:rPr lang="de-DE" sz="813" dirty="0">
                <a:ln w="635">
                  <a:noFill/>
                </a:ln>
                <a:solidFill>
                  <a:srgbClr val="C00000"/>
                </a:solidFill>
              </a:rPr>
              <a:t> (ML)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563B27F-D40C-4A9B-99E2-B652A25C5AA3}"/>
              </a:ext>
            </a:extLst>
          </p:cNvPr>
          <p:cNvSpPr txBox="1"/>
          <p:nvPr/>
        </p:nvSpPr>
        <p:spPr>
          <a:xfrm>
            <a:off x="6083746" y="609974"/>
            <a:ext cx="2821069" cy="4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258" indent="-232258">
              <a:buFontTx/>
              <a:buChar char="-"/>
            </a:pPr>
            <a:r>
              <a:rPr lang="de-DE" sz="711" dirty="0"/>
              <a:t>Copy </a:t>
            </a:r>
            <a:r>
              <a:rPr lang="de-DE" sz="711" dirty="0" err="1"/>
              <a:t>data</a:t>
            </a:r>
            <a:r>
              <a:rPr lang="de-DE" sz="711" dirty="0"/>
              <a:t> to </a:t>
            </a:r>
            <a:r>
              <a:rPr lang="de-DE" sz="711" dirty="0" err="1"/>
              <a:t>datalake</a:t>
            </a:r>
            <a:r>
              <a:rPr lang="de-DE" sz="711" dirty="0"/>
              <a:t> </a:t>
            </a:r>
            <a:r>
              <a:rPr lang="de-DE" sz="711" dirty="0" err="1"/>
              <a:t>or</a:t>
            </a:r>
            <a:r>
              <a:rPr lang="de-DE" sz="711" dirty="0"/>
              <a:t> </a:t>
            </a:r>
            <a:r>
              <a:rPr lang="de-DE" sz="711" dirty="0" err="1"/>
              <a:t>work</a:t>
            </a:r>
            <a:r>
              <a:rPr lang="de-DE" sz="711" dirty="0"/>
              <a:t> </a:t>
            </a:r>
            <a:r>
              <a:rPr lang="de-DE" sz="711" dirty="0" err="1"/>
              <a:t>locally</a:t>
            </a:r>
            <a:endParaRPr lang="de-DE" sz="711" dirty="0"/>
          </a:p>
          <a:p>
            <a:pPr marL="232258" indent="-232258">
              <a:buFontTx/>
              <a:buChar char="-"/>
            </a:pPr>
            <a:r>
              <a:rPr lang="de-DE" sz="711" dirty="0"/>
              <a:t>Generate virtual </a:t>
            </a:r>
            <a:r>
              <a:rPr lang="de-DE" sz="711" dirty="0" err="1"/>
              <a:t>project</a:t>
            </a:r>
            <a:r>
              <a:rPr lang="de-DE" sz="711" dirty="0"/>
              <a:t> </a:t>
            </a:r>
            <a:r>
              <a:rPr lang="de-DE" sz="711" dirty="0" err="1"/>
              <a:t>environment</a:t>
            </a:r>
            <a:r>
              <a:rPr lang="de-DE" sz="711" dirty="0"/>
              <a:t> (e.g., </a:t>
            </a:r>
            <a:r>
              <a:rPr lang="de-DE" sz="711" dirty="0" err="1"/>
              <a:t>Miniconda</a:t>
            </a:r>
            <a:r>
              <a:rPr lang="de-DE" sz="711" dirty="0"/>
              <a:t>)</a:t>
            </a:r>
          </a:p>
          <a:p>
            <a:pPr marL="232258" indent="-232258">
              <a:buFontTx/>
              <a:buChar char="-"/>
            </a:pPr>
            <a:r>
              <a:rPr lang="de-DE" sz="711" dirty="0"/>
              <a:t>Create </a:t>
            </a:r>
            <a:r>
              <a:rPr lang="de-DE" sz="711" dirty="0" err="1"/>
              <a:t>git</a:t>
            </a:r>
            <a:r>
              <a:rPr lang="de-DE" sz="711" dirty="0"/>
              <a:t> </a:t>
            </a:r>
            <a:r>
              <a:rPr lang="de-DE" sz="711" dirty="0" err="1"/>
              <a:t>repository</a:t>
            </a:r>
            <a:r>
              <a:rPr lang="de-DE" sz="711" dirty="0"/>
              <a:t> on https://github.conti.de</a:t>
            </a:r>
          </a:p>
        </p:txBody>
      </p:sp>
      <p:graphicFrame>
        <p:nvGraphicFramePr>
          <p:cNvPr id="83" name="Diagramm 82">
            <a:extLst>
              <a:ext uri="{FF2B5EF4-FFF2-40B4-BE49-F238E27FC236}">
                <a16:creationId xmlns:a16="http://schemas.microsoft.com/office/drawing/2014/main" id="{3D186A28-9E7E-4941-AA17-6390FA9EA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831649"/>
              </p:ext>
            </p:extLst>
          </p:nvPr>
        </p:nvGraphicFramePr>
        <p:xfrm>
          <a:off x="530930" y="2059579"/>
          <a:ext cx="8503674" cy="216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7C191804-960B-48F1-8AEA-8F0465E60DAC}"/>
              </a:ext>
            </a:extLst>
          </p:cNvPr>
          <p:cNvSpPr txBox="1"/>
          <p:nvPr/>
        </p:nvSpPr>
        <p:spPr>
          <a:xfrm>
            <a:off x="3312165" y="2299575"/>
            <a:ext cx="2749250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 err="1"/>
              <a:t>Designated</a:t>
            </a:r>
            <a:r>
              <a:rPr lang="de-DE" sz="711" dirty="0"/>
              <a:t> </a:t>
            </a:r>
            <a:r>
              <a:rPr lang="de-DE" sz="711" dirty="0" err="1"/>
              <a:t>project</a:t>
            </a:r>
            <a:r>
              <a:rPr lang="de-DE" sz="711" dirty="0"/>
              <a:t> </a:t>
            </a:r>
            <a:r>
              <a:rPr lang="de-DE" sz="711" dirty="0" err="1"/>
              <a:t>name</a:t>
            </a:r>
            <a:r>
              <a:rPr lang="de-DE" sz="711" dirty="0"/>
              <a:t> in DSF</a:t>
            </a:r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/>
              <a:t>Name </a:t>
            </a:r>
            <a:r>
              <a:rPr lang="de-DE" sz="711" dirty="0" err="1"/>
              <a:t>your</a:t>
            </a:r>
            <a:r>
              <a:rPr lang="de-DE" sz="711" dirty="0"/>
              <a:t> </a:t>
            </a:r>
            <a:r>
              <a:rPr lang="de-DE" sz="711" dirty="0" err="1"/>
              <a:t>operating</a:t>
            </a:r>
            <a:r>
              <a:rPr lang="de-DE" sz="711" dirty="0"/>
              <a:t> </a:t>
            </a:r>
            <a:r>
              <a:rPr lang="de-DE" sz="711" dirty="0" err="1"/>
              <a:t>system</a:t>
            </a:r>
            <a:endParaRPr lang="de-DE" sz="711" dirty="0"/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/>
              <a:t>List of </a:t>
            </a:r>
            <a:r>
              <a:rPr lang="de-DE" sz="711" dirty="0" err="1"/>
              <a:t>project-specific</a:t>
            </a:r>
            <a:r>
              <a:rPr lang="de-DE" sz="711" dirty="0"/>
              <a:t> </a:t>
            </a:r>
            <a:r>
              <a:rPr lang="de-DE" sz="711" dirty="0" err="1"/>
              <a:t>software</a:t>
            </a:r>
            <a:r>
              <a:rPr lang="de-DE" sz="711" dirty="0"/>
              <a:t> </a:t>
            </a:r>
            <a:r>
              <a:rPr lang="de-DE" sz="711" dirty="0" err="1"/>
              <a:t>installed</a:t>
            </a:r>
            <a:r>
              <a:rPr lang="de-DE" sz="711" dirty="0"/>
              <a:t> on OS (e.g., </a:t>
            </a:r>
            <a:r>
              <a:rPr lang="de-DE" sz="711" dirty="0" err="1"/>
              <a:t>drivers</a:t>
            </a:r>
            <a:r>
              <a:rPr lang="de-DE" sz="711" dirty="0"/>
              <a:t>)</a:t>
            </a:r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/>
              <a:t>List of </a:t>
            </a:r>
            <a:r>
              <a:rPr lang="de-DE" sz="711" dirty="0" err="1"/>
              <a:t>installed</a:t>
            </a:r>
            <a:r>
              <a:rPr lang="de-DE" sz="711" dirty="0"/>
              <a:t> </a:t>
            </a:r>
            <a:r>
              <a:rPr lang="de-DE" sz="711" dirty="0" err="1"/>
              <a:t>language</a:t>
            </a:r>
            <a:r>
              <a:rPr lang="de-DE" sz="711" dirty="0"/>
              <a:t> </a:t>
            </a:r>
            <a:r>
              <a:rPr lang="de-DE" sz="711" dirty="0" err="1"/>
              <a:t>packages</a:t>
            </a:r>
            <a:r>
              <a:rPr lang="de-DE" sz="711" dirty="0"/>
              <a:t> (e.g. Python </a:t>
            </a:r>
            <a:r>
              <a:rPr lang="de-DE" sz="711" dirty="0" err="1"/>
              <a:t>libraries</a:t>
            </a:r>
            <a:r>
              <a:rPr lang="de-DE" sz="711" dirty="0"/>
              <a:t>) </a:t>
            </a:r>
            <a:r>
              <a:rPr lang="de-DE" sz="711" dirty="0" err="1"/>
              <a:t>required</a:t>
            </a:r>
            <a:r>
              <a:rPr lang="de-DE" sz="711" dirty="0"/>
              <a:t> in </a:t>
            </a:r>
            <a:r>
              <a:rPr lang="de-DE" sz="711" dirty="0" err="1"/>
              <a:t>project</a:t>
            </a:r>
            <a:r>
              <a:rPr lang="de-DE" sz="711" dirty="0"/>
              <a:t>, incl. </a:t>
            </a:r>
            <a:r>
              <a:rPr lang="de-DE" sz="711" dirty="0" err="1"/>
              <a:t>version</a:t>
            </a:r>
            <a:r>
              <a:rPr lang="de-DE" sz="711" dirty="0"/>
              <a:t> </a:t>
            </a:r>
            <a:r>
              <a:rPr lang="de-DE" sz="711" dirty="0" err="1"/>
              <a:t>number</a:t>
            </a:r>
            <a:endParaRPr lang="de-DE" sz="711" dirty="0"/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/>
              <a:t>Definition of </a:t>
            </a:r>
            <a:r>
              <a:rPr lang="de-DE" sz="711" dirty="0" err="1"/>
              <a:t>other</a:t>
            </a:r>
            <a:r>
              <a:rPr lang="de-DE" sz="711" dirty="0"/>
              <a:t> </a:t>
            </a:r>
            <a:r>
              <a:rPr lang="de-DE" sz="711" dirty="0" err="1"/>
              <a:t>artefacts</a:t>
            </a:r>
            <a:r>
              <a:rPr lang="de-DE" sz="711" dirty="0"/>
              <a:t> (e.g., </a:t>
            </a:r>
            <a:r>
              <a:rPr lang="de-DE" sz="711" dirty="0" err="1"/>
              <a:t>databases</a:t>
            </a:r>
            <a:r>
              <a:rPr lang="de-DE" sz="711" dirty="0"/>
              <a:t>)</a:t>
            </a:r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/>
              <a:t>Definition of </a:t>
            </a:r>
            <a:r>
              <a:rPr lang="de-DE" sz="711" dirty="0" err="1"/>
              <a:t>project</a:t>
            </a:r>
            <a:r>
              <a:rPr lang="de-DE" sz="711" dirty="0"/>
              <a:t> </a:t>
            </a:r>
            <a:r>
              <a:rPr lang="de-DE" sz="711" dirty="0" err="1"/>
              <a:t>execution</a:t>
            </a:r>
            <a:r>
              <a:rPr lang="de-DE" sz="711" dirty="0"/>
              <a:t> </a:t>
            </a:r>
            <a:r>
              <a:rPr lang="de-DE" sz="711" dirty="0" err="1"/>
              <a:t>specifics</a:t>
            </a:r>
            <a:r>
              <a:rPr lang="de-DE" sz="711" dirty="0"/>
              <a:t> (e.g., </a:t>
            </a:r>
            <a:r>
              <a:rPr lang="de-DE" sz="711" dirty="0" err="1"/>
              <a:t>scheduling</a:t>
            </a:r>
            <a:r>
              <a:rPr lang="de-DE" sz="711" dirty="0"/>
              <a:t>)</a:t>
            </a:r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/>
              <a:t>Definition of </a:t>
            </a:r>
            <a:r>
              <a:rPr lang="de-DE" sz="711" dirty="0" err="1"/>
              <a:t>pipeline</a:t>
            </a:r>
            <a:endParaRPr lang="de-DE" sz="711" dirty="0"/>
          </a:p>
          <a:p>
            <a:pPr marL="145161" indent="-145161">
              <a:buFont typeface="Wingdings" panose="05000000000000000000" pitchFamily="2" charset="2"/>
              <a:buChar char="ü"/>
            </a:pPr>
            <a:r>
              <a:rPr lang="de-DE" sz="711" dirty="0" err="1"/>
              <a:t>Requested</a:t>
            </a:r>
            <a:r>
              <a:rPr lang="de-DE" sz="711" dirty="0"/>
              <a:t> </a:t>
            </a:r>
            <a:r>
              <a:rPr lang="de-DE" sz="711" dirty="0" err="1"/>
              <a:t>version</a:t>
            </a:r>
            <a:r>
              <a:rPr lang="de-DE" sz="711" dirty="0"/>
              <a:t> </a:t>
            </a:r>
            <a:r>
              <a:rPr lang="de-DE" sz="711" dirty="0" err="1"/>
              <a:t>pushed</a:t>
            </a:r>
            <a:r>
              <a:rPr lang="de-DE" sz="711" dirty="0"/>
              <a:t> to </a:t>
            </a:r>
            <a:r>
              <a:rPr lang="de-DE" sz="711" dirty="0" err="1"/>
              <a:t>master</a:t>
            </a:r>
            <a:endParaRPr lang="de-DE" sz="711" dirty="0"/>
          </a:p>
          <a:p>
            <a:pPr marL="145161" indent="-145161">
              <a:buFont typeface="Wingdings" panose="05000000000000000000" pitchFamily="2" charset="2"/>
              <a:buChar char="ü"/>
            </a:pPr>
            <a:endParaRPr lang="de-DE" sz="711" dirty="0"/>
          </a:p>
          <a:p>
            <a:r>
              <a:rPr lang="de-DE" sz="711" dirty="0"/>
              <a:t>-&gt; Open Ticket to IT </a:t>
            </a:r>
            <a:r>
              <a:rPr lang="de-DE" sz="711" dirty="0" err="1"/>
              <a:t>Tires</a:t>
            </a:r>
            <a:r>
              <a:rPr lang="de-DE" sz="711" dirty="0"/>
              <a:t> </a:t>
            </a:r>
            <a:r>
              <a:rPr lang="de-DE" sz="711" dirty="0" err="1"/>
              <a:t>MLOps</a:t>
            </a:r>
            <a:r>
              <a:rPr lang="de-DE" sz="711" dirty="0"/>
              <a:t> via </a:t>
            </a:r>
            <a:r>
              <a:rPr lang="de-DE" sz="711" dirty="0" err="1"/>
              <a:t>EMail</a:t>
            </a:r>
            <a:r>
              <a:rPr lang="de-DE" sz="711" dirty="0"/>
              <a:t>/</a:t>
            </a:r>
            <a:r>
              <a:rPr lang="de-DE" sz="711" dirty="0" err="1"/>
              <a:t>Confluence</a:t>
            </a:r>
            <a:r>
              <a:rPr lang="de-DE" sz="711" dirty="0"/>
              <a:t>/HPSM</a:t>
            </a:r>
            <a:endParaRPr lang="de-DE" sz="960" dirty="0"/>
          </a:p>
        </p:txBody>
      </p:sp>
      <p:pic>
        <p:nvPicPr>
          <p:cNvPr id="28" name="Grafik 27" descr="Benutzer">
            <a:extLst>
              <a:ext uri="{FF2B5EF4-FFF2-40B4-BE49-F238E27FC236}">
                <a16:creationId xmlns:a16="http://schemas.microsoft.com/office/drawing/2014/main" id="{665BAC84-8543-4733-8389-D40CE376C88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17508" y="346390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Grafik 91" descr="Benutzer">
            <a:extLst>
              <a:ext uri="{FF2B5EF4-FFF2-40B4-BE49-F238E27FC236}">
                <a16:creationId xmlns:a16="http://schemas.microsoft.com/office/drawing/2014/main" id="{610D5DC8-128A-433B-A52B-927F8B4288E0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74068" y="341381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Grafik 95" descr="Benutzer">
            <a:extLst>
              <a:ext uri="{FF2B5EF4-FFF2-40B4-BE49-F238E27FC236}">
                <a16:creationId xmlns:a16="http://schemas.microsoft.com/office/drawing/2014/main" id="{07A36124-260B-4564-BA7C-95781059727C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1574" y="344591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Grafik 96" descr="Benutzer">
            <a:extLst>
              <a:ext uri="{FF2B5EF4-FFF2-40B4-BE49-F238E27FC236}">
                <a16:creationId xmlns:a16="http://schemas.microsoft.com/office/drawing/2014/main" id="{C4AE93F8-9476-48B3-BF3E-192B51089D7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74131" y="348813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Grafik 98" descr="Benutzer">
            <a:extLst>
              <a:ext uri="{FF2B5EF4-FFF2-40B4-BE49-F238E27FC236}">
                <a16:creationId xmlns:a16="http://schemas.microsoft.com/office/drawing/2014/main" id="{9EA515FD-B528-42AD-9D7E-A087DEF9BC7A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2177" y="1992430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Grafik 100" descr="Benutzer">
            <a:extLst>
              <a:ext uri="{FF2B5EF4-FFF2-40B4-BE49-F238E27FC236}">
                <a16:creationId xmlns:a16="http://schemas.microsoft.com/office/drawing/2014/main" id="{83591C8B-90B0-4BEB-973F-D5960B95A86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5453" y="2009546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Grafik 104" descr="Benutzer">
            <a:extLst>
              <a:ext uri="{FF2B5EF4-FFF2-40B4-BE49-F238E27FC236}">
                <a16:creationId xmlns:a16="http://schemas.microsoft.com/office/drawing/2014/main" id="{D16FFDD0-FD64-4731-8803-17CDE9589A76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41573" y="1992430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Grafik 110" descr="Benutzer">
            <a:extLst>
              <a:ext uri="{FF2B5EF4-FFF2-40B4-BE49-F238E27FC236}">
                <a16:creationId xmlns:a16="http://schemas.microsoft.com/office/drawing/2014/main" id="{DEE4617E-B79E-43DA-90FA-261E0921718E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92721" y="4167940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Grafik 97" descr="Benutzer">
            <a:extLst>
              <a:ext uri="{FF2B5EF4-FFF2-40B4-BE49-F238E27FC236}">
                <a16:creationId xmlns:a16="http://schemas.microsoft.com/office/drawing/2014/main" id="{2DC807D8-C142-4820-9ACB-5A1F9B09C7A9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19872" y="4181028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Grafik 112" descr="Benutzer">
            <a:extLst>
              <a:ext uri="{FF2B5EF4-FFF2-40B4-BE49-F238E27FC236}">
                <a16:creationId xmlns:a16="http://schemas.microsoft.com/office/drawing/2014/main" id="{A83D44CE-06BF-4627-91EC-288CB5E03172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06306" y="4178688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7" name="Geschweifte Klammer links 126">
            <a:extLst>
              <a:ext uri="{FF2B5EF4-FFF2-40B4-BE49-F238E27FC236}">
                <a16:creationId xmlns:a16="http://schemas.microsoft.com/office/drawing/2014/main" id="{647B868B-26E1-4BB3-85A3-3AFCF61BD787}"/>
              </a:ext>
            </a:extLst>
          </p:cNvPr>
          <p:cNvSpPr/>
          <p:nvPr/>
        </p:nvSpPr>
        <p:spPr>
          <a:xfrm rot="16200000">
            <a:off x="4653916" y="-531391"/>
            <a:ext cx="167011" cy="8334786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914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AE8802E8-164C-4F0C-90B3-9EC82A038599}"/>
              </a:ext>
            </a:extLst>
          </p:cNvPr>
          <p:cNvSpPr txBox="1"/>
          <p:nvPr/>
        </p:nvSpPr>
        <p:spPr>
          <a:xfrm>
            <a:off x="4524492" y="3698811"/>
            <a:ext cx="58525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/>
              <a:t>iterative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A473105D-6CCE-41B5-8B6C-2946B616112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6983" y="1989350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Grafik 66" descr="Benutzer">
            <a:extLst>
              <a:ext uri="{FF2B5EF4-FFF2-40B4-BE49-F238E27FC236}">
                <a16:creationId xmlns:a16="http://schemas.microsoft.com/office/drawing/2014/main" id="{F2E2C9BC-6B62-4DCE-BFE9-51659221554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55075" y="4184483"/>
            <a:ext cx="318186" cy="318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51642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25d7629-6f0c-4954-b0f9-005b680dbbbc"/>
  <p:tag name="MIO_EK" val="10029"/>
  <p:tag name="MIO_UPDATE" val="True"/>
  <p:tag name="MIO_VERSION" val="24.03.2015 16:19:34"/>
  <p:tag name="MIO_DBID" val="ED9FF2F2-6643-46BA-B685-7D49126FFAFF"/>
  <p:tag name="MIO_LASTDOWNLOADED" val="02.12.2017 10:32:57"/>
  <p:tag name="MIO_OBJECTNAME" val="Ideas - Pictogram"/>
  <p:tag name="MIO_LASTEDITORNAME" val="Ali Parvan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27eedee-2d61-47b2-abe0-20323065d250"/>
  <p:tag name="MIO_EK" val="10020"/>
  <p:tag name="MIO_UPDATE" val="True"/>
  <p:tag name="MIO_VERSION" val="24.03.2015 16:14:56"/>
  <p:tag name="MIO_DBID" val="ED9FF2F2-6643-46BA-B685-7D49126FFAFF"/>
  <p:tag name="MIO_LASTDOWNLOADED" val="02.12.2017 10:35:06"/>
  <p:tag name="MIO_OBJECTNAME" val="Intelligent Electronics - Pictogram"/>
  <p:tag name="MIO_LASTEDITORNAME" val="Ali Parvan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3"/>
  <p:tag name="MIO_SHOW_DATE" val="True"/>
  <p:tag name="MIO_SHOW_FOOTER" val="True"/>
  <p:tag name="MIO_SHOW_PAGENUMBER" val="True"/>
  <p:tag name="MIO_AVOID_BLANK_LAYOUT" val="False"/>
  <p:tag name="MIO_NUMBER_OF_VALID_LAYOUTS" val="16"/>
  <p:tag name="MIO_MST_COLOR_1" val="255,255,255,Dunkel 1"/>
  <p:tag name="MIO_MST_COLOR_2" val="0,0,0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3"/>
  <p:tag name="MIO_UPDATE" val="True"/>
  <p:tag name="MIO_VERSION" val="30.06.2017 15:42:53"/>
  <p:tag name="MIO_DBID" val="ED9FF2F2-6643-46BA-B685-7D49126FFAFF"/>
  <p:tag name="MIO_LASTDOWNLOADED" val="11.07.2017 12:34:16"/>
  <p:tag name="MIO_OBJECTNAME" val="Tire external, 16x10 (only for fairs &amp; ev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6"/>
  <p:tag name="MIO_MST_COLOR_1" val="255,255,255,Dunkel 1"/>
  <p:tag name="MIO_MST_COLOR_2" val="0,0,0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3"/>
  <p:tag name="MIO_UPDATE" val="True"/>
  <p:tag name="MIO_VERSION" val="11.07.2017 12:36:46"/>
  <p:tag name="MIO_DBID" val="ED9FF2F2-6643-46BA-B685-7D49126FFAFF"/>
  <p:tag name="MIO_LASTDOWNLOADED" val="12.10.2020 09:23:35"/>
  <p:tag name="MIO_OBJECTNAME" val="Rubber external, 16x10 (only for fairs &amp; e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ae4cd0b-e855-458e-9000-75db6dcd53d4"/>
  <p:tag name="MIO_EK" val="13913"/>
  <p:tag name="MIO_UPDATE" val="True"/>
  <p:tag name="MIO_VERSION" val="04.10.2017 13:29:15"/>
  <p:tag name="MIO_DBID" val="ED9FF2F2-6643-46BA-B685-7D49126FFAFF"/>
  <p:tag name="MIO_LASTDOWNLOADED" val="02.12.2017 10:36:29"/>
  <p:tag name="MIO_OBJECTNAME" val="ImageProcessing-ComputerVison - Pictogram"/>
  <p:tag name="MIO_LASTEDITORNAME" val="Isabell Hop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c0c54953-8ef2-4178-8b4a-47f4e6b642b6"/>
  <p:tag name="MIO_EK" val="10027"/>
  <p:tag name="MIO_UPDATE" val="True"/>
  <p:tag name="MIO_VERSION" val="24.03.2015 16:17:41"/>
  <p:tag name="MIO_DBID" val="ED9FF2F2-6643-46BA-B685-7D49126FFAFF"/>
  <p:tag name="MIO_LASTDOWNLOADED" val="02.12.2017 10:36:57"/>
  <p:tag name="MIO_OBJECTNAME" val="Research - Pictogram"/>
  <p:tag name="MIO_LASTEDITORNAME" val="Ali Parvant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ddcc2d7-b78c-4eac-9c7e-65983090654a"/>
  <p:tag name="MIO_EK" val="10026"/>
  <p:tag name="MIO_UPDATE" val="True"/>
  <p:tag name="MIO_VERSION" val="24.03.2015 16:17:20"/>
  <p:tag name="MIO_DBID" val="ED9FF2F2-6643-46BA-B685-7D49126FFAFF"/>
  <p:tag name="MIO_LASTDOWNLOADED" val="02.12.2017 10:35:18"/>
  <p:tag name="MIO_OBJECTNAME" val="Tools - Pictogram"/>
  <p:tag name="MIO_LASTEDITORNAME" val="Ali Parvan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24184c0-9bfb-4135-a64a-699f2d22cebb"/>
  <p:tag name="MIO_EK" val="13915"/>
  <p:tag name="MIO_UPDATE" val="True"/>
  <p:tag name="MIO_VERSION" val="04.10.2017 13:30:14"/>
  <p:tag name="MIO_DBID" val="ED9FF2F2-6643-46BA-B685-7D49126FFAFF"/>
  <p:tag name="MIO_LASTDOWNLOADED" val="02.12.2017 10:43:38"/>
  <p:tag name="MIO_OBJECTNAME" val="Industry - Pictogram"/>
  <p:tag name="MIO_LASTEDITORNAME" val="Isabell Hoppe"/>
</p:tagLst>
</file>

<file path=ppt/theme/theme1.xml><?xml version="1.0" encoding="utf-8"?>
<a:theme xmlns:a="http://schemas.openxmlformats.org/drawingml/2006/main" name="Continental AG, 4x3">
  <a:themeElements>
    <a:clrScheme name="Continental 2013-06-24 black">
      <a:dk1>
        <a:srgbClr val="FFFFFF"/>
      </a:dk1>
      <a:lt1>
        <a:srgbClr val="000000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Macintosh PowerPoint</Application>
  <PresentationFormat>On-screen Show (16:10)</PresentationFormat>
  <Paragraphs>309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Continental AG, 4x3</vt:lpstr>
      <vt:lpstr>Industrializing your Data Science capabilities</vt:lpstr>
      <vt:lpstr>There and back again</vt:lpstr>
      <vt:lpstr>You may have heard about…if you‘re interested in tires </vt:lpstr>
      <vt:lpstr>Technical Rollout on Data Science Factory</vt:lpstr>
      <vt:lpstr>Our first Use-Case: Predicting demand</vt:lpstr>
      <vt:lpstr>Data Science Platform: Our first draft</vt:lpstr>
      <vt:lpstr>Components of cloud native architectures</vt:lpstr>
      <vt:lpstr>Running down the DevOps road</vt:lpstr>
      <vt:lpstr>PowerPoint Presentation</vt:lpstr>
      <vt:lpstr>Phase 3: Operation in DSF stages</vt:lpstr>
      <vt:lpstr>Data Science Platform: technical components</vt:lpstr>
      <vt:lpstr>Data Science Platform: Workflow</vt:lpstr>
      <vt:lpstr>PowerPoint Presentation</vt:lpstr>
      <vt:lpstr>Deployment process</vt:lpstr>
      <vt:lpstr>Intuitive User Interface for Data Scientists</vt:lpstr>
      <vt:lpstr>Git as central respository </vt:lpstr>
      <vt:lpstr>Central configuration for DSF projects</vt:lpstr>
      <vt:lpstr>Deploy your version using DSF</vt:lpstr>
      <vt:lpstr>Monitoring</vt:lpstr>
      <vt:lpstr>PowerPoint Presentation</vt:lpstr>
      <vt:lpstr>AWS SageMaker vs DSF</vt:lpstr>
      <vt:lpstr>Where are we?</vt:lpstr>
      <vt:lpstr>Usecases</vt:lpstr>
      <vt:lpstr>Tire sensor data</vt:lpstr>
      <vt:lpstr>PowerPoint Presentation</vt:lpstr>
      <vt:lpstr>Extrusion: iterative optimizing of scrap prediction</vt:lpstr>
      <vt:lpstr>Tyre ID recognition</vt:lpstr>
      <vt:lpstr>Predictive Maintainance as Service for Fleet Manager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Industrializing your Data Science capabilities</dc:title>
  <dc:creator>Dolic, Dubravko</dc:creator>
  <cp:lastModifiedBy>Alex Broderick-Forster</cp:lastModifiedBy>
  <cp:revision>11</cp:revision>
  <dcterms:created xsi:type="dcterms:W3CDTF">2021-04-23T06:58:36Z</dcterms:created>
  <dcterms:modified xsi:type="dcterms:W3CDTF">2021-05-14T19:55:03Z</dcterms:modified>
</cp:coreProperties>
</file>