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84" r:id="rId5"/>
    <p:sldId id="359" r:id="rId6"/>
    <p:sldId id="377" r:id="rId7"/>
    <p:sldId id="368" r:id="rId8"/>
    <p:sldId id="369" r:id="rId9"/>
    <p:sldId id="370" r:id="rId10"/>
    <p:sldId id="371" r:id="rId11"/>
    <p:sldId id="372" r:id="rId12"/>
    <p:sldId id="373" r:id="rId13"/>
    <p:sldId id="367" r:id="rId14"/>
    <p:sldId id="379" r:id="rId15"/>
    <p:sldId id="374" r:id="rId16"/>
    <p:sldId id="375" r:id="rId17"/>
    <p:sldId id="376" r:id="rId18"/>
    <p:sldId id="3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D1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819FB-659A-4E4F-974A-0D91319FE207}"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87362-731B-4834-A70E-2286680D7C79}" type="slidenum">
              <a:rPr lang="en-US" smtClean="0"/>
              <a:t>‹#›</a:t>
            </a:fld>
            <a:endParaRPr lang="en-US"/>
          </a:p>
        </p:txBody>
      </p:sp>
    </p:spTree>
    <p:extLst>
      <p:ext uri="{BB962C8B-B14F-4D97-AF65-F5344CB8AC3E}">
        <p14:creationId xmlns:p14="http://schemas.microsoft.com/office/powerpoint/2010/main" val="1188885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3392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575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6823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7580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8991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0988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2921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644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298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901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37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2507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4876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6B82DAB-9773-4E61-BD8A-F4768BBF71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6044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14B761-A06B-42A5-BCA8-17964BB04F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54" y="-23431"/>
            <a:ext cx="12275311" cy="6904861"/>
          </a:xfrm>
          <a:prstGeom prst="rect">
            <a:avLst/>
          </a:prstGeom>
        </p:spPr>
      </p:pic>
      <p:sp>
        <p:nvSpPr>
          <p:cNvPr id="11" name="Title 4"/>
          <p:cNvSpPr>
            <a:spLocks noGrp="1"/>
          </p:cNvSpPr>
          <p:nvPr userDrawn="1">
            <p:ph type="ctrTitle" hasCustomPrompt="1"/>
          </p:nvPr>
        </p:nvSpPr>
        <p:spPr>
          <a:xfrm>
            <a:off x="628045" y="1744728"/>
            <a:ext cx="10962460" cy="1463040"/>
          </a:xfrm>
          <a:prstGeom prst="rect">
            <a:avLst/>
          </a:prstGeom>
        </p:spPr>
        <p:txBody>
          <a:bodyPr tIns="0" rIns="0" bIns="0" anchor="b" anchorCtr="0">
            <a:noAutofit/>
          </a:bodyPr>
          <a:lstStyle>
            <a:lvl1pPr>
              <a:lnSpc>
                <a:spcPct val="100000"/>
              </a:lnSpc>
              <a:defRPr sz="4800" b="0">
                <a:solidFill>
                  <a:schemeClr val="bg1"/>
                </a:solidFill>
              </a:defRPr>
            </a:lvl1pPr>
          </a:lstStyle>
          <a:p>
            <a:r>
              <a:rPr lang="en-US"/>
              <a:t>Presentation Title Can </a:t>
            </a:r>
            <a:br>
              <a:rPr lang="en-US"/>
            </a:br>
            <a:r>
              <a:rPr lang="en-US"/>
              <a:t>Wrap Lines</a:t>
            </a:r>
          </a:p>
        </p:txBody>
      </p:sp>
      <p:sp>
        <p:nvSpPr>
          <p:cNvPr id="12" name="Subtitle 5"/>
          <p:cNvSpPr>
            <a:spLocks noGrp="1"/>
          </p:cNvSpPr>
          <p:nvPr userDrawn="1">
            <p:ph type="subTitle" idx="1" hasCustomPrompt="1"/>
          </p:nvPr>
        </p:nvSpPr>
        <p:spPr>
          <a:xfrm>
            <a:off x="628044" y="3436368"/>
            <a:ext cx="10962461" cy="502920"/>
          </a:xfrm>
          <a:prstGeom prst="rect">
            <a:avLst/>
          </a:prstGeom>
        </p:spPr>
        <p:txBody>
          <a:bodyPr tIns="0" rIns="0" bIns="0">
            <a:no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2800" b="1">
                <a:solidFill>
                  <a:srgbClr val="40DAC5"/>
                </a:solidFill>
              </a:defRPr>
            </a:lvl1pPr>
          </a:lstStyle>
          <a:p>
            <a:r>
              <a:rPr lang="en-US"/>
              <a:t>Add Subhead Here</a:t>
            </a:r>
          </a:p>
        </p:txBody>
      </p:sp>
      <p:pic>
        <p:nvPicPr>
          <p:cNvPr id="6" name="Picture 5">
            <a:extLst>
              <a:ext uri="{FF2B5EF4-FFF2-40B4-BE49-F238E27FC236}">
                <a16:creationId xmlns:a16="http://schemas.microsoft.com/office/drawing/2014/main" id="{DE82DFC5-FAD5-A04A-BFC2-7DD3CAB63D1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8045" y="375925"/>
            <a:ext cx="2443620" cy="926340"/>
          </a:xfrm>
          <a:prstGeom prst="rect">
            <a:avLst/>
          </a:prstGeom>
        </p:spPr>
      </p:pic>
    </p:spTree>
    <p:extLst>
      <p:ext uri="{BB962C8B-B14F-4D97-AF65-F5344CB8AC3E}">
        <p14:creationId xmlns:p14="http://schemas.microsoft.com/office/powerpoint/2010/main" val="2774518451"/>
      </p:ext>
    </p:extLst>
  </p:cSld>
  <p:clrMapOvr>
    <a:masterClrMapping/>
  </p:clrMapOvr>
  <p:extLst>
    <p:ext uri="{DCECCB84-F9BA-43D5-87BE-67443E8EF086}">
      <p15:sldGuideLst xmlns:p15="http://schemas.microsoft.com/office/powerpoint/2012/main">
        <p15:guide id="1" orient="horz" pos="3485">
          <p15:clr>
            <a:srgbClr val="FBAE40"/>
          </p15:clr>
        </p15:guide>
        <p15:guide id="2" orient="horz" pos="4119">
          <p15:clr>
            <a:srgbClr val="FBAE40"/>
          </p15:clr>
        </p15:guide>
        <p15:guide id="3" pos="74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Agenda (3 column)">
    <p:spTree>
      <p:nvGrpSpPr>
        <p:cNvPr id="1" name=""/>
        <p:cNvGrpSpPr/>
        <p:nvPr/>
      </p:nvGrpSpPr>
      <p:grpSpPr>
        <a:xfrm>
          <a:off x="0" y="0"/>
          <a:ext cx="0" cy="0"/>
          <a:chOff x="0" y="0"/>
          <a:chExt cx="0" cy="0"/>
        </a:xfrm>
      </p:grpSpPr>
      <p:sp>
        <p:nvSpPr>
          <p:cNvPr id="31" name="TextBox 30"/>
          <p:cNvSpPr txBox="1"/>
          <p:nvPr userDrawn="1"/>
        </p:nvSpPr>
        <p:spPr>
          <a:xfrm>
            <a:off x="2743200" y="6451685"/>
            <a:ext cx="4064000" cy="276999"/>
          </a:xfrm>
          <a:prstGeom prst="rect">
            <a:avLst/>
          </a:prstGeom>
          <a:noFill/>
        </p:spPr>
        <p:txBody>
          <a:bodyPr wrap="square" rtlCol="0">
            <a:spAutoFit/>
          </a:bodyPr>
          <a:lstStyle/>
          <a:p>
            <a:endParaRPr lang="en-US" sz="1200" baseline="0">
              <a:solidFill>
                <a:srgbClr val="58595B"/>
              </a:solidFill>
              <a:latin typeface="Times New Roman" pitchFamily="18" charset="0"/>
              <a:cs typeface="Times New Roman" pitchFamily="18" charset="0"/>
            </a:endParaRPr>
          </a:p>
        </p:txBody>
      </p:sp>
      <p:sp>
        <p:nvSpPr>
          <p:cNvPr id="7" name="Title 4"/>
          <p:cNvSpPr>
            <a:spLocks noGrp="1"/>
          </p:cNvSpPr>
          <p:nvPr>
            <p:ph type="ctrTitle" hasCustomPrompt="1"/>
          </p:nvPr>
        </p:nvSpPr>
        <p:spPr>
          <a:xfrm>
            <a:off x="914400" y="2240280"/>
            <a:ext cx="10363200" cy="1463040"/>
          </a:xfrm>
          <a:prstGeom prst="rect">
            <a:avLst/>
          </a:prstGeom>
        </p:spPr>
        <p:txBody>
          <a:bodyPr tIns="0" rIns="0" bIns="0" anchor="t" anchorCtr="0">
            <a:noAutofit/>
          </a:bodyPr>
          <a:lstStyle>
            <a:lvl1pPr>
              <a:lnSpc>
                <a:spcPts val="6667"/>
              </a:lnSpc>
              <a:defRPr sz="4800" b="0">
                <a:solidFill>
                  <a:srgbClr val="007D8A"/>
                </a:solidFill>
              </a:defRPr>
            </a:lvl1pPr>
          </a:lstStyle>
          <a:p>
            <a:r>
              <a:rPr lang="en-US"/>
              <a:t>Section Title Can </a:t>
            </a:r>
            <a:br>
              <a:rPr lang="en-US"/>
            </a:br>
            <a:r>
              <a:rPr lang="en-US"/>
              <a:t>Wrap Lines</a:t>
            </a:r>
          </a:p>
        </p:txBody>
      </p:sp>
      <p:sp>
        <p:nvSpPr>
          <p:cNvPr id="8" name="Subtitle 5"/>
          <p:cNvSpPr>
            <a:spLocks noGrp="1"/>
          </p:cNvSpPr>
          <p:nvPr>
            <p:ph type="subTitle" idx="1" hasCustomPrompt="1"/>
          </p:nvPr>
        </p:nvSpPr>
        <p:spPr>
          <a:xfrm>
            <a:off x="914400" y="3931920"/>
            <a:ext cx="10363200" cy="502920"/>
          </a:xfrm>
          <a:prstGeom prst="rect">
            <a:avLst/>
          </a:prstGeom>
        </p:spPr>
        <p:txBody>
          <a:bodyPr tIns="0" rIns="0" bIns="0">
            <a:no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2800" b="1">
                <a:solidFill>
                  <a:srgbClr val="002B45"/>
                </a:solidFill>
              </a:defRPr>
            </a:lvl1pPr>
          </a:lstStyle>
          <a:p>
            <a:r>
              <a:rPr lang="en-US"/>
              <a:t>Add Subhead Here</a:t>
            </a:r>
          </a:p>
        </p:txBody>
      </p:sp>
      <p:sp>
        <p:nvSpPr>
          <p:cNvPr id="6" name="Rectangle 5">
            <a:extLst>
              <a:ext uri="{FF2B5EF4-FFF2-40B4-BE49-F238E27FC236}">
                <a16:creationId xmlns:a16="http://schemas.microsoft.com/office/drawing/2014/main" id="{5E7B64E8-E4E8-47E4-AEEE-E5202EED147E}"/>
              </a:ext>
            </a:extLst>
          </p:cNvPr>
          <p:cNvSpPr/>
          <p:nvPr userDrawn="1"/>
        </p:nvSpPr>
        <p:spPr>
          <a:xfrm>
            <a:off x="0" y="6328806"/>
            <a:ext cx="12191999" cy="529194"/>
          </a:xfrm>
          <a:prstGeom prst="rect">
            <a:avLst/>
          </a:prstGeom>
          <a:solidFill>
            <a:srgbClr val="253746"/>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F53B3438-8C8E-4AA6-B398-87D62ADD577F}"/>
              </a:ext>
            </a:extLst>
          </p:cNvPr>
          <p:cNvCxnSpPr>
            <a:cxnSpLocks/>
          </p:cNvCxnSpPr>
          <p:nvPr userDrawn="1"/>
        </p:nvCxnSpPr>
        <p:spPr>
          <a:xfrm>
            <a:off x="-19538" y="6322944"/>
            <a:ext cx="12211538" cy="0"/>
          </a:xfrm>
          <a:prstGeom prst="line">
            <a:avLst/>
          </a:prstGeom>
          <a:ln w="12700">
            <a:solidFill>
              <a:srgbClr val="40DAC5"/>
            </a:solidFill>
            <a:prstDash val="solid"/>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C39811C-6555-42E8-98C2-72AF3160F3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39557" y="6416998"/>
            <a:ext cx="273558" cy="357888"/>
          </a:xfrm>
          <a:prstGeom prst="rect">
            <a:avLst/>
          </a:prstGeom>
        </p:spPr>
      </p:pic>
    </p:spTree>
    <p:extLst>
      <p:ext uri="{BB962C8B-B14F-4D97-AF65-F5344CB8AC3E}">
        <p14:creationId xmlns:p14="http://schemas.microsoft.com/office/powerpoint/2010/main" val="7054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916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F6C7F7F9-C0C9-440B-AA83-758DDE2BE2CA}"/>
              </a:ext>
            </a:extLst>
          </p:cNvPr>
          <p:cNvSpPr>
            <a:spLocks noGrp="1"/>
          </p:cNvSpPr>
          <p:nvPr>
            <p:ph type="title" hasCustomPrompt="1"/>
          </p:nvPr>
        </p:nvSpPr>
        <p:spPr>
          <a:xfrm>
            <a:off x="225878" y="181296"/>
            <a:ext cx="11771540" cy="643298"/>
          </a:xfrm>
          <a:prstGeom prst="rect">
            <a:avLst/>
          </a:prstGeom>
        </p:spPr>
        <p:txBody>
          <a:bodyPr bIns="0" anchor="t" anchorCtr="0">
            <a:noAutofit/>
          </a:bodyPr>
          <a:lstStyle>
            <a:lvl1pPr algn="l">
              <a:lnSpc>
                <a:spcPts val="4533"/>
              </a:lnSpc>
              <a:spcAft>
                <a:spcPts val="0"/>
              </a:spcAft>
              <a:defRPr sz="3200" b="0" baseline="0">
                <a:solidFill>
                  <a:srgbClr val="007D8A"/>
                </a:solidFill>
                <a:latin typeface="Arial" pitchFamily="34" charset="0"/>
                <a:cs typeface="Arial" pitchFamily="34" charset="0"/>
              </a:defRPr>
            </a:lvl1pPr>
          </a:lstStyle>
          <a:p>
            <a:r>
              <a:rPr lang="en-US"/>
              <a:t>Headline (30 pt, Arial) headline</a:t>
            </a:r>
          </a:p>
        </p:txBody>
      </p:sp>
      <p:sp>
        <p:nvSpPr>
          <p:cNvPr id="18" name="Content Placeholder 2">
            <a:extLst>
              <a:ext uri="{FF2B5EF4-FFF2-40B4-BE49-F238E27FC236}">
                <a16:creationId xmlns:a16="http://schemas.microsoft.com/office/drawing/2014/main" id="{DE9018D4-F12A-432B-81CC-7B2FD8A0BCB1}"/>
              </a:ext>
            </a:extLst>
          </p:cNvPr>
          <p:cNvSpPr>
            <a:spLocks noGrp="1"/>
          </p:cNvSpPr>
          <p:nvPr>
            <p:ph idx="1" hasCustomPrompt="1"/>
          </p:nvPr>
        </p:nvSpPr>
        <p:spPr>
          <a:xfrm>
            <a:off x="225877" y="926651"/>
            <a:ext cx="11771539" cy="5355768"/>
          </a:xfrm>
          <a:prstGeom prst="rect">
            <a:avLst/>
          </a:prstGeom>
        </p:spPr>
        <p:txBody>
          <a:bodyPr>
            <a:normAutofit/>
          </a:bodyPr>
          <a:lstStyle>
            <a:lvl1pPr marL="302676" indent="-302676">
              <a:buClr>
                <a:srgbClr val="002B45"/>
              </a:buClr>
              <a:buFont typeface="Wingdings" panose="05000000000000000000" pitchFamily="2" charset="2"/>
              <a:buChar char="§"/>
              <a:defRPr sz="1800">
                <a:solidFill>
                  <a:srgbClr val="4D4F53"/>
                </a:solidFill>
              </a:defRPr>
            </a:lvl1pPr>
            <a:lvl2pPr marL="759877" indent="-457200">
              <a:buFont typeface="Courier New" panose="02070309020205020404" pitchFamily="49" charset="0"/>
              <a:buChar char="o"/>
              <a:defRPr sz="1800">
                <a:solidFill>
                  <a:srgbClr val="4D4F53"/>
                </a:solidFill>
              </a:defRPr>
            </a:lvl2pPr>
            <a:lvl3pPr>
              <a:defRPr sz="1800">
                <a:solidFill>
                  <a:srgbClr val="4D4F53"/>
                </a:solidFill>
              </a:defRPr>
            </a:lvl3pPr>
            <a:lvl4pPr>
              <a:defRPr sz="2667"/>
            </a:lvl4pPr>
            <a:lvl5pPr>
              <a:defRPr sz="1600">
                <a:solidFill>
                  <a:srgbClr val="4D4F53"/>
                </a:solidFill>
              </a:defRPr>
            </a:lvl5pPr>
          </a:lstStyle>
          <a:p>
            <a:pPr marL="227013" indent="-227013">
              <a:buClr>
                <a:srgbClr val="002B45"/>
              </a:buClr>
            </a:pPr>
            <a:r>
              <a:rPr lang="en-US">
                <a:solidFill>
                  <a:srgbClr val="747678"/>
                </a:solidFill>
              </a:rPr>
              <a:t>Text appears here</a:t>
            </a:r>
          </a:p>
          <a:p>
            <a:pPr marL="227013" indent="-227013">
              <a:buClr>
                <a:srgbClr val="002B45"/>
              </a:buClr>
            </a:pPr>
            <a:r>
              <a:rPr lang="en-US">
                <a:solidFill>
                  <a:srgbClr val="747678"/>
                </a:solidFill>
              </a:rPr>
              <a:t>The content is bulleted, but the bullets can be removed</a:t>
            </a:r>
          </a:p>
          <a:p>
            <a:pPr marL="607469" lvl="1" indent="-304792">
              <a:buClr>
                <a:srgbClr val="002B45"/>
              </a:buClr>
            </a:pPr>
            <a:r>
              <a:rPr lang="en-US">
                <a:solidFill>
                  <a:srgbClr val="747678"/>
                </a:solidFill>
              </a:rPr>
              <a:t>Sub bullet</a:t>
            </a:r>
          </a:p>
          <a:p>
            <a:pPr marL="910144" lvl="2" indent="-302676">
              <a:buClr>
                <a:srgbClr val="002B45"/>
              </a:buClr>
            </a:pPr>
            <a:r>
              <a:rPr lang="en-US">
                <a:solidFill>
                  <a:srgbClr val="747678"/>
                </a:solidFill>
              </a:rPr>
              <a:t>Sub bullet</a:t>
            </a:r>
          </a:p>
          <a:p>
            <a:pPr marL="1530312" lvl="4" indent="-315376">
              <a:buClr>
                <a:srgbClr val="002B45"/>
              </a:buClr>
            </a:pPr>
            <a:r>
              <a:rPr lang="en-US">
                <a:solidFill>
                  <a:srgbClr val="747678"/>
                </a:solidFill>
              </a:rPr>
              <a:t>Sub bullet</a:t>
            </a:r>
          </a:p>
        </p:txBody>
      </p:sp>
      <p:pic>
        <p:nvPicPr>
          <p:cNvPr id="9" name="Picture 8">
            <a:extLst>
              <a:ext uri="{FF2B5EF4-FFF2-40B4-BE49-F238E27FC236}">
                <a16:creationId xmlns:a16="http://schemas.microsoft.com/office/drawing/2014/main" id="{B217AF13-E689-487F-96ED-3935E6B9FA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2227" y="6422258"/>
            <a:ext cx="288219" cy="357888"/>
          </a:xfrm>
          <a:prstGeom prst="rect">
            <a:avLst/>
          </a:prstGeom>
        </p:spPr>
      </p:pic>
      <p:sp>
        <p:nvSpPr>
          <p:cNvPr id="10" name="Slide Number Placeholder 5">
            <a:extLst>
              <a:ext uri="{FF2B5EF4-FFF2-40B4-BE49-F238E27FC236}">
                <a16:creationId xmlns:a16="http://schemas.microsoft.com/office/drawing/2014/main" id="{EA48DECC-C959-4E22-ADB8-188077827536}"/>
              </a:ext>
            </a:extLst>
          </p:cNvPr>
          <p:cNvSpPr>
            <a:spLocks noGrp="1"/>
          </p:cNvSpPr>
          <p:nvPr>
            <p:ph type="sldNum" sz="quarter" idx="12"/>
          </p:nvPr>
        </p:nvSpPr>
        <p:spPr>
          <a:xfrm>
            <a:off x="11502956" y="6416998"/>
            <a:ext cx="494459" cy="366183"/>
          </a:xfrm>
          <a:prstGeom prst="rect">
            <a:avLst/>
          </a:prstGeom>
        </p:spPr>
        <p:txBody>
          <a:bodyPr anchor="ctr" anchorCtr="0"/>
          <a:lstStyle>
            <a:lvl1pPr algn="r">
              <a:defRPr sz="1100" b="1">
                <a:solidFill>
                  <a:srgbClr val="4D4F53"/>
                </a:solidFill>
                <a:latin typeface="+mn-lt"/>
                <a:cs typeface="Arial" pitchFamily="34" charset="0"/>
              </a:defRPr>
            </a:lvl1pPr>
          </a:lstStyle>
          <a:p>
            <a:fld id="{23B99C07-6774-7B4C-A880-8CAF4048FB67}" type="slidenum">
              <a:rPr lang="en-US" smtClean="0"/>
              <a:pPr/>
              <a:t>‹#›</a:t>
            </a:fld>
            <a:endParaRPr lang="en-US"/>
          </a:p>
        </p:txBody>
      </p:sp>
      <p:sp>
        <p:nvSpPr>
          <p:cNvPr id="11" name="Date Placeholder 6">
            <a:extLst>
              <a:ext uri="{FF2B5EF4-FFF2-40B4-BE49-F238E27FC236}">
                <a16:creationId xmlns:a16="http://schemas.microsoft.com/office/drawing/2014/main" id="{F4078FD5-DF16-4AF1-8539-CD4D81740639}"/>
              </a:ext>
            </a:extLst>
          </p:cNvPr>
          <p:cNvSpPr>
            <a:spLocks noGrp="1"/>
          </p:cNvSpPr>
          <p:nvPr>
            <p:ph type="dt" sz="half" idx="2"/>
          </p:nvPr>
        </p:nvSpPr>
        <p:spPr>
          <a:xfrm>
            <a:off x="700391" y="6422258"/>
            <a:ext cx="10802565" cy="366183"/>
          </a:xfrm>
          <a:prstGeom prst="rect">
            <a:avLst/>
          </a:prstGeom>
        </p:spPr>
        <p:txBody>
          <a:bodyPr vert="horz" lIns="91440" tIns="45720" rIns="91440" bIns="45720" rtlCol="0" anchor="ctr"/>
          <a:lstStyle>
            <a:lvl1pPr algn="ctr">
              <a:defRPr sz="1100" b="1">
                <a:solidFill>
                  <a:srgbClr val="4D4F53"/>
                </a:solidFill>
                <a:latin typeface="+mn-lt"/>
              </a:defRPr>
            </a:lvl1pPr>
          </a:lstStyle>
          <a:p>
            <a:fld id="{C131D0EB-7EFD-5B4A-97CF-DEB1324C1B69}" type="datetime4">
              <a:rPr lang="en-US" smtClean="0"/>
              <a:pPr/>
              <a:t>April 15, 2021</a:t>
            </a:fld>
            <a:endParaRPr lang="en-US"/>
          </a:p>
        </p:txBody>
      </p:sp>
    </p:spTree>
    <p:extLst>
      <p:ext uri="{BB962C8B-B14F-4D97-AF65-F5344CB8AC3E}">
        <p14:creationId xmlns:p14="http://schemas.microsoft.com/office/powerpoint/2010/main" val="240789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2CE3A2-CC56-47C7-9EE1-FCC14553AB5F}"/>
              </a:ext>
            </a:extLst>
          </p:cNvPr>
          <p:cNvSpPr/>
          <p:nvPr userDrawn="1"/>
        </p:nvSpPr>
        <p:spPr>
          <a:xfrm>
            <a:off x="0" y="0"/>
            <a:ext cx="12191999" cy="6858000"/>
          </a:xfrm>
          <a:prstGeom prst="rect">
            <a:avLst/>
          </a:prstGeom>
          <a:solidFill>
            <a:srgbClr val="253746"/>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a:extLst>
              <a:ext uri="{FF2B5EF4-FFF2-40B4-BE49-F238E27FC236}">
                <a16:creationId xmlns:a16="http://schemas.microsoft.com/office/drawing/2014/main" id="{31A08DB5-D3FB-4F54-8F09-390F6C39BDEE}"/>
              </a:ext>
            </a:extLst>
          </p:cNvPr>
          <p:cNvSpPr/>
          <p:nvPr userDrawn="1"/>
        </p:nvSpPr>
        <p:spPr>
          <a:xfrm>
            <a:off x="-1" y="0"/>
            <a:ext cx="2441121" cy="6858000"/>
          </a:xfrm>
          <a:prstGeom prst="rect">
            <a:avLst/>
          </a:prstGeom>
          <a:solidFill>
            <a:srgbClr val="279989"/>
          </a:solidFill>
          <a:ln>
            <a:solidFill>
              <a:srgbClr val="2799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Content Placeholder 2"/>
          <p:cNvSpPr>
            <a:spLocks noGrp="1"/>
          </p:cNvSpPr>
          <p:nvPr userDrawn="1">
            <p:ph idx="1" hasCustomPrompt="1"/>
          </p:nvPr>
        </p:nvSpPr>
        <p:spPr>
          <a:xfrm>
            <a:off x="2738470" y="926651"/>
            <a:ext cx="9258946" cy="5355768"/>
          </a:xfrm>
          <a:prstGeom prst="rect">
            <a:avLst/>
          </a:prstGeom>
        </p:spPr>
        <p:txBody>
          <a:bodyPr>
            <a:normAutofit/>
          </a:bodyPr>
          <a:lstStyle>
            <a:lvl1pPr marL="302676" indent="-302676">
              <a:buClr>
                <a:srgbClr val="40DAC5"/>
              </a:buClr>
              <a:buFont typeface="Wingdings" panose="05000000000000000000" pitchFamily="2" charset="2"/>
              <a:buChar char="§"/>
              <a:defRPr sz="1800">
                <a:solidFill>
                  <a:schemeClr val="bg1">
                    <a:lumMod val="95000"/>
                  </a:schemeClr>
                </a:solidFill>
              </a:defRPr>
            </a:lvl1pPr>
            <a:lvl2pPr marL="759877" indent="-457200">
              <a:buClr>
                <a:srgbClr val="40DAC5"/>
              </a:buClr>
              <a:buFont typeface="Courier New" panose="02070309020205020404" pitchFamily="49" charset="0"/>
              <a:buChar char="o"/>
              <a:defRPr sz="1800">
                <a:solidFill>
                  <a:schemeClr val="bg1">
                    <a:lumMod val="95000"/>
                  </a:schemeClr>
                </a:solidFill>
              </a:defRPr>
            </a:lvl2pPr>
            <a:lvl3pPr>
              <a:buClr>
                <a:srgbClr val="40DAC5"/>
              </a:buClr>
              <a:defRPr sz="1800">
                <a:solidFill>
                  <a:schemeClr val="bg1">
                    <a:lumMod val="95000"/>
                  </a:schemeClr>
                </a:solidFill>
              </a:defRPr>
            </a:lvl3pPr>
            <a:lvl4pPr>
              <a:defRPr sz="2667"/>
            </a:lvl4pPr>
            <a:lvl5pPr>
              <a:buClr>
                <a:srgbClr val="40DAC5"/>
              </a:buClr>
              <a:defRPr sz="1600">
                <a:solidFill>
                  <a:schemeClr val="bg1">
                    <a:lumMod val="95000"/>
                  </a:schemeClr>
                </a:solidFill>
              </a:defRPr>
            </a:lvl5pPr>
          </a:lstStyle>
          <a:p>
            <a:pPr marL="227013" indent="-227013">
              <a:buClr>
                <a:srgbClr val="002B45"/>
              </a:buClr>
            </a:pPr>
            <a:r>
              <a:rPr lang="en-US">
                <a:solidFill>
                  <a:srgbClr val="747678"/>
                </a:solidFill>
              </a:rPr>
              <a:t>Text appears here</a:t>
            </a:r>
          </a:p>
          <a:p>
            <a:pPr marL="227013" indent="-227013">
              <a:buClr>
                <a:srgbClr val="002B45"/>
              </a:buClr>
            </a:pPr>
            <a:r>
              <a:rPr lang="en-US">
                <a:solidFill>
                  <a:srgbClr val="747678"/>
                </a:solidFill>
              </a:rPr>
              <a:t>The content is bulleted, but the bullets can be removed</a:t>
            </a:r>
          </a:p>
          <a:p>
            <a:pPr marL="607469" lvl="1" indent="-304792">
              <a:buClr>
                <a:srgbClr val="002B45"/>
              </a:buClr>
            </a:pPr>
            <a:r>
              <a:rPr lang="en-US">
                <a:solidFill>
                  <a:srgbClr val="747678"/>
                </a:solidFill>
              </a:rPr>
              <a:t>Sub bullet</a:t>
            </a:r>
          </a:p>
          <a:p>
            <a:pPr marL="910144" lvl="2" indent="-302676">
              <a:buClr>
                <a:srgbClr val="002B45"/>
              </a:buClr>
            </a:pPr>
            <a:r>
              <a:rPr lang="en-US">
                <a:solidFill>
                  <a:srgbClr val="747678"/>
                </a:solidFill>
              </a:rPr>
              <a:t>Sub bullet</a:t>
            </a:r>
          </a:p>
          <a:p>
            <a:pPr marL="1530312" lvl="4" indent="-315376">
              <a:buClr>
                <a:srgbClr val="002B45"/>
              </a:buClr>
            </a:pPr>
            <a:r>
              <a:rPr lang="en-US">
                <a:solidFill>
                  <a:srgbClr val="747678"/>
                </a:solidFill>
              </a:rPr>
              <a:t>Sub bullet</a:t>
            </a:r>
          </a:p>
        </p:txBody>
      </p:sp>
      <p:sp>
        <p:nvSpPr>
          <p:cNvPr id="9" name="Title 1"/>
          <p:cNvSpPr>
            <a:spLocks noGrp="1"/>
          </p:cNvSpPr>
          <p:nvPr>
            <p:ph type="title" hasCustomPrompt="1"/>
          </p:nvPr>
        </p:nvSpPr>
        <p:spPr>
          <a:xfrm>
            <a:off x="-2" y="769124"/>
            <a:ext cx="2441122" cy="643298"/>
          </a:xfrm>
          <a:prstGeom prst="rect">
            <a:avLst/>
          </a:prstGeom>
        </p:spPr>
        <p:txBody>
          <a:bodyPr bIns="0" anchor="t" anchorCtr="0">
            <a:noAutofit/>
          </a:bodyPr>
          <a:lstStyle>
            <a:lvl1pPr algn="ctr">
              <a:lnSpc>
                <a:spcPts val="4533"/>
              </a:lnSpc>
              <a:spcAft>
                <a:spcPts val="0"/>
              </a:spcAft>
              <a:defRPr sz="3200" b="0" baseline="0">
                <a:solidFill>
                  <a:srgbClr val="40DAC5"/>
                </a:solidFill>
                <a:latin typeface="Arial" pitchFamily="34" charset="0"/>
                <a:cs typeface="Arial" pitchFamily="34" charset="0"/>
              </a:defRPr>
            </a:lvl1pPr>
          </a:lstStyle>
          <a:p>
            <a:r>
              <a:rPr lang="en-US"/>
              <a:t>Agenda</a:t>
            </a:r>
          </a:p>
        </p:txBody>
      </p:sp>
      <p:pic>
        <p:nvPicPr>
          <p:cNvPr id="8" name="Picture 7">
            <a:extLst>
              <a:ext uri="{FF2B5EF4-FFF2-40B4-BE49-F238E27FC236}">
                <a16:creationId xmlns:a16="http://schemas.microsoft.com/office/drawing/2014/main" id="{41AA5C56-4333-F644-A870-B5E9243D7F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61998" y="5150686"/>
            <a:ext cx="717122" cy="938190"/>
          </a:xfrm>
          <a:prstGeom prst="rect">
            <a:avLst/>
          </a:prstGeom>
        </p:spPr>
      </p:pic>
    </p:spTree>
    <p:extLst>
      <p:ext uri="{BB962C8B-B14F-4D97-AF65-F5344CB8AC3E}">
        <p14:creationId xmlns:p14="http://schemas.microsoft.com/office/powerpoint/2010/main" val="127685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213405" y="6328806"/>
            <a:ext cx="11784011" cy="0"/>
          </a:xfrm>
          <a:prstGeom prst="line">
            <a:avLst/>
          </a:prstGeom>
          <a:ln w="6350">
            <a:solidFill>
              <a:srgbClr val="C9CAC8"/>
            </a:solidFill>
            <a:prstDash val="solid"/>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userDrawn="1">
            <p:ph idx="1" hasCustomPrompt="1"/>
          </p:nvPr>
        </p:nvSpPr>
        <p:spPr>
          <a:xfrm>
            <a:off x="225877" y="926651"/>
            <a:ext cx="11771539" cy="5355768"/>
          </a:xfrm>
          <a:prstGeom prst="rect">
            <a:avLst/>
          </a:prstGeom>
        </p:spPr>
        <p:txBody>
          <a:bodyPr>
            <a:normAutofit/>
          </a:bodyPr>
          <a:lstStyle>
            <a:lvl1pPr marL="302676" indent="-302676">
              <a:buClr>
                <a:srgbClr val="007D8A"/>
              </a:buClr>
              <a:buFont typeface="Wingdings" panose="05000000000000000000" pitchFamily="2" charset="2"/>
              <a:buChar char="§"/>
              <a:defRPr sz="1800">
                <a:solidFill>
                  <a:srgbClr val="4D4F53"/>
                </a:solidFill>
              </a:defRPr>
            </a:lvl1pPr>
            <a:lvl2pPr marL="759877" indent="-457200">
              <a:buClr>
                <a:srgbClr val="007D8A"/>
              </a:buClr>
              <a:buFont typeface="Courier New" panose="02070309020205020404" pitchFamily="49" charset="0"/>
              <a:buChar char="o"/>
              <a:defRPr sz="1800">
                <a:solidFill>
                  <a:srgbClr val="4D4F53"/>
                </a:solidFill>
              </a:defRPr>
            </a:lvl2pPr>
            <a:lvl3pPr>
              <a:buClr>
                <a:srgbClr val="007D8A"/>
              </a:buClr>
              <a:defRPr sz="1800">
                <a:solidFill>
                  <a:srgbClr val="4D4F53"/>
                </a:solidFill>
              </a:defRPr>
            </a:lvl3pPr>
            <a:lvl4pPr>
              <a:defRPr sz="2667"/>
            </a:lvl4pPr>
            <a:lvl5pPr>
              <a:buClr>
                <a:srgbClr val="007D8A"/>
              </a:buClr>
              <a:defRPr sz="1600">
                <a:solidFill>
                  <a:srgbClr val="4D4F53"/>
                </a:solidFill>
              </a:defRPr>
            </a:lvl5pPr>
          </a:lstStyle>
          <a:p>
            <a:pPr marL="227013" indent="-227013">
              <a:buClr>
                <a:srgbClr val="002B45"/>
              </a:buClr>
            </a:pPr>
            <a:r>
              <a:rPr lang="en-US">
                <a:solidFill>
                  <a:srgbClr val="747678"/>
                </a:solidFill>
              </a:rPr>
              <a:t>Text appears here</a:t>
            </a:r>
          </a:p>
          <a:p>
            <a:pPr marL="227013" indent="-227013">
              <a:buClr>
                <a:srgbClr val="002B45"/>
              </a:buClr>
            </a:pPr>
            <a:r>
              <a:rPr lang="en-US">
                <a:solidFill>
                  <a:srgbClr val="747678"/>
                </a:solidFill>
              </a:rPr>
              <a:t>The content is bulleted, but the bullets can be removed</a:t>
            </a:r>
          </a:p>
          <a:p>
            <a:pPr marL="607469" lvl="1" indent="-304792">
              <a:buClr>
                <a:srgbClr val="002B45"/>
              </a:buClr>
            </a:pPr>
            <a:r>
              <a:rPr lang="en-US">
                <a:solidFill>
                  <a:srgbClr val="747678"/>
                </a:solidFill>
              </a:rPr>
              <a:t>Sub bullet</a:t>
            </a:r>
          </a:p>
          <a:p>
            <a:pPr marL="910144" lvl="2" indent="-302676">
              <a:buClr>
                <a:srgbClr val="002B45"/>
              </a:buClr>
            </a:pPr>
            <a:r>
              <a:rPr lang="en-US">
                <a:solidFill>
                  <a:srgbClr val="747678"/>
                </a:solidFill>
              </a:rPr>
              <a:t>Sub bullet</a:t>
            </a:r>
          </a:p>
          <a:p>
            <a:pPr marL="1530312" lvl="4" indent="-315376">
              <a:buClr>
                <a:srgbClr val="002B45"/>
              </a:buClr>
            </a:pPr>
            <a:r>
              <a:rPr lang="en-US">
                <a:solidFill>
                  <a:srgbClr val="747678"/>
                </a:solidFill>
              </a:rPr>
              <a:t>Sub bullet</a:t>
            </a:r>
          </a:p>
        </p:txBody>
      </p:sp>
      <p:sp>
        <p:nvSpPr>
          <p:cNvPr id="9" name="Title 1"/>
          <p:cNvSpPr>
            <a:spLocks noGrp="1"/>
          </p:cNvSpPr>
          <p:nvPr>
            <p:ph type="title" hasCustomPrompt="1"/>
          </p:nvPr>
        </p:nvSpPr>
        <p:spPr>
          <a:xfrm>
            <a:off x="225878" y="181296"/>
            <a:ext cx="11771540" cy="643298"/>
          </a:xfrm>
          <a:prstGeom prst="rect">
            <a:avLst/>
          </a:prstGeom>
        </p:spPr>
        <p:txBody>
          <a:bodyPr bIns="0" anchor="t" anchorCtr="0">
            <a:noAutofit/>
          </a:bodyPr>
          <a:lstStyle>
            <a:lvl1pPr algn="l">
              <a:lnSpc>
                <a:spcPts val="4533"/>
              </a:lnSpc>
              <a:spcAft>
                <a:spcPts val="0"/>
              </a:spcAft>
              <a:defRPr sz="3200" b="0" baseline="0">
                <a:solidFill>
                  <a:srgbClr val="007D8A"/>
                </a:solidFill>
                <a:latin typeface="Arial" pitchFamily="34" charset="0"/>
                <a:cs typeface="Arial" pitchFamily="34" charset="0"/>
              </a:defRPr>
            </a:lvl1pPr>
          </a:lstStyle>
          <a:p>
            <a:r>
              <a:rPr lang="en-US"/>
              <a:t>Headline (30 pt, Arial) headline</a:t>
            </a:r>
          </a:p>
        </p:txBody>
      </p:sp>
      <p:pic>
        <p:nvPicPr>
          <p:cNvPr id="8" name="Picture 7">
            <a:extLst>
              <a:ext uri="{FF2B5EF4-FFF2-40B4-BE49-F238E27FC236}">
                <a16:creationId xmlns:a16="http://schemas.microsoft.com/office/drawing/2014/main" id="{41AA5C56-4333-F644-A870-B5E9243D7F0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2227" y="6422258"/>
            <a:ext cx="288219" cy="357888"/>
          </a:xfrm>
          <a:prstGeom prst="rect">
            <a:avLst/>
          </a:prstGeom>
        </p:spPr>
      </p:pic>
      <p:sp>
        <p:nvSpPr>
          <p:cNvPr id="11" name="Slide Number Placeholder 5">
            <a:extLst>
              <a:ext uri="{FF2B5EF4-FFF2-40B4-BE49-F238E27FC236}">
                <a16:creationId xmlns:a16="http://schemas.microsoft.com/office/drawing/2014/main" id="{A6FC9553-CAA7-3346-8FE0-5C93DEA219F9}"/>
              </a:ext>
            </a:extLst>
          </p:cNvPr>
          <p:cNvSpPr>
            <a:spLocks noGrp="1"/>
          </p:cNvSpPr>
          <p:nvPr>
            <p:ph type="sldNum" sz="quarter" idx="12"/>
          </p:nvPr>
        </p:nvSpPr>
        <p:spPr>
          <a:xfrm>
            <a:off x="11502956" y="6416998"/>
            <a:ext cx="494459" cy="366183"/>
          </a:xfrm>
          <a:prstGeom prst="rect">
            <a:avLst/>
          </a:prstGeom>
        </p:spPr>
        <p:txBody>
          <a:bodyPr anchor="ctr" anchorCtr="0"/>
          <a:lstStyle>
            <a:lvl1pPr algn="r">
              <a:defRPr sz="1100" b="1">
                <a:solidFill>
                  <a:srgbClr val="4D4F53"/>
                </a:solidFill>
                <a:latin typeface="+mn-lt"/>
                <a:cs typeface="Arial" pitchFamily="34" charset="0"/>
              </a:defRPr>
            </a:lvl1pPr>
          </a:lstStyle>
          <a:p>
            <a:fld id="{23B99C07-6774-7B4C-A880-8CAF4048FB67}" type="slidenum">
              <a:rPr lang="en-US" smtClean="0"/>
              <a:pPr/>
              <a:t>‹#›</a:t>
            </a:fld>
            <a:endParaRPr lang="en-US"/>
          </a:p>
        </p:txBody>
      </p:sp>
      <p:sp>
        <p:nvSpPr>
          <p:cNvPr id="12" name="Date Placeholder 6">
            <a:extLst>
              <a:ext uri="{FF2B5EF4-FFF2-40B4-BE49-F238E27FC236}">
                <a16:creationId xmlns:a16="http://schemas.microsoft.com/office/drawing/2014/main" id="{373C15BB-BB61-2042-9D34-B54C999EF17A}"/>
              </a:ext>
            </a:extLst>
          </p:cNvPr>
          <p:cNvSpPr>
            <a:spLocks noGrp="1"/>
          </p:cNvSpPr>
          <p:nvPr>
            <p:ph type="dt" sz="half" idx="2"/>
          </p:nvPr>
        </p:nvSpPr>
        <p:spPr>
          <a:xfrm>
            <a:off x="700391" y="6422258"/>
            <a:ext cx="10802565" cy="366183"/>
          </a:xfrm>
          <a:prstGeom prst="rect">
            <a:avLst/>
          </a:prstGeom>
        </p:spPr>
        <p:txBody>
          <a:bodyPr vert="horz" lIns="91440" tIns="45720" rIns="91440" bIns="45720" rtlCol="0" anchor="ctr"/>
          <a:lstStyle>
            <a:lvl1pPr algn="ctr">
              <a:defRPr sz="1100" b="1">
                <a:solidFill>
                  <a:srgbClr val="4D4F53"/>
                </a:solidFill>
                <a:latin typeface="+mn-lt"/>
              </a:defRPr>
            </a:lvl1pPr>
          </a:lstStyle>
          <a:p>
            <a:fld id="{C131D0EB-7EFD-5B4A-97CF-DEB1324C1B69}" type="datetime4">
              <a:rPr lang="en-US" smtClean="0"/>
              <a:pPr/>
              <a:t>April 15, 2021</a:t>
            </a:fld>
            <a:endParaRPr lang="en-US"/>
          </a:p>
        </p:txBody>
      </p:sp>
    </p:spTree>
    <p:extLst>
      <p:ext uri="{BB962C8B-B14F-4D97-AF65-F5344CB8AC3E}">
        <p14:creationId xmlns:p14="http://schemas.microsoft.com/office/powerpoint/2010/main" val="125773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2CE3A2-CC56-47C7-9EE1-FCC14553AB5F}"/>
              </a:ext>
            </a:extLst>
          </p:cNvPr>
          <p:cNvSpPr/>
          <p:nvPr userDrawn="1"/>
        </p:nvSpPr>
        <p:spPr>
          <a:xfrm>
            <a:off x="0" y="0"/>
            <a:ext cx="12191999" cy="6858000"/>
          </a:xfrm>
          <a:prstGeom prst="rect">
            <a:avLst/>
          </a:prstGeom>
          <a:solidFill>
            <a:srgbClr val="253746"/>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1" name="Straight Connector 20"/>
          <p:cNvCxnSpPr>
            <a:cxnSpLocks/>
          </p:cNvCxnSpPr>
          <p:nvPr userDrawn="1"/>
        </p:nvCxnSpPr>
        <p:spPr>
          <a:xfrm>
            <a:off x="213405" y="6328806"/>
            <a:ext cx="11784011" cy="0"/>
          </a:xfrm>
          <a:prstGeom prst="line">
            <a:avLst/>
          </a:prstGeom>
          <a:ln w="6350">
            <a:solidFill>
              <a:srgbClr val="40DAC5"/>
            </a:solidFill>
            <a:prstDash val="solid"/>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userDrawn="1">
            <p:ph idx="1" hasCustomPrompt="1"/>
          </p:nvPr>
        </p:nvSpPr>
        <p:spPr>
          <a:xfrm>
            <a:off x="225877" y="926651"/>
            <a:ext cx="11771539" cy="5355768"/>
          </a:xfrm>
          <a:prstGeom prst="rect">
            <a:avLst/>
          </a:prstGeom>
        </p:spPr>
        <p:txBody>
          <a:bodyPr>
            <a:normAutofit/>
          </a:bodyPr>
          <a:lstStyle>
            <a:lvl1pPr marL="302676" indent="-302676">
              <a:buClr>
                <a:srgbClr val="40DAC5"/>
              </a:buClr>
              <a:buFont typeface="Wingdings" panose="05000000000000000000" pitchFamily="2" charset="2"/>
              <a:buChar char="§"/>
              <a:defRPr sz="1800">
                <a:solidFill>
                  <a:schemeClr val="bg1">
                    <a:lumMod val="95000"/>
                  </a:schemeClr>
                </a:solidFill>
              </a:defRPr>
            </a:lvl1pPr>
            <a:lvl2pPr marL="759877" indent="-457200">
              <a:buClr>
                <a:srgbClr val="40DAC5"/>
              </a:buClr>
              <a:buFont typeface="Courier New" panose="02070309020205020404" pitchFamily="49" charset="0"/>
              <a:buChar char="o"/>
              <a:defRPr sz="1800">
                <a:solidFill>
                  <a:schemeClr val="bg1">
                    <a:lumMod val="95000"/>
                  </a:schemeClr>
                </a:solidFill>
              </a:defRPr>
            </a:lvl2pPr>
            <a:lvl3pPr>
              <a:buClr>
                <a:srgbClr val="40DAC5"/>
              </a:buClr>
              <a:defRPr sz="1800">
                <a:solidFill>
                  <a:schemeClr val="bg1">
                    <a:lumMod val="95000"/>
                  </a:schemeClr>
                </a:solidFill>
              </a:defRPr>
            </a:lvl3pPr>
            <a:lvl4pPr>
              <a:defRPr sz="2667"/>
            </a:lvl4pPr>
            <a:lvl5pPr>
              <a:buClr>
                <a:srgbClr val="40DAC5"/>
              </a:buClr>
              <a:defRPr sz="1600">
                <a:solidFill>
                  <a:schemeClr val="bg1">
                    <a:lumMod val="95000"/>
                  </a:schemeClr>
                </a:solidFill>
              </a:defRPr>
            </a:lvl5pPr>
          </a:lstStyle>
          <a:p>
            <a:pPr marL="227013" indent="-227013">
              <a:buClr>
                <a:srgbClr val="002B45"/>
              </a:buClr>
            </a:pPr>
            <a:r>
              <a:rPr lang="en-US">
                <a:solidFill>
                  <a:srgbClr val="747678"/>
                </a:solidFill>
              </a:rPr>
              <a:t>Text appears here</a:t>
            </a:r>
          </a:p>
          <a:p>
            <a:pPr marL="227013" indent="-227013">
              <a:buClr>
                <a:srgbClr val="002B45"/>
              </a:buClr>
            </a:pPr>
            <a:r>
              <a:rPr lang="en-US">
                <a:solidFill>
                  <a:srgbClr val="747678"/>
                </a:solidFill>
              </a:rPr>
              <a:t>The content is bulleted, but the bullets can be removed</a:t>
            </a:r>
          </a:p>
          <a:p>
            <a:pPr marL="607469" lvl="1" indent="-304792">
              <a:buClr>
                <a:srgbClr val="002B45"/>
              </a:buClr>
            </a:pPr>
            <a:r>
              <a:rPr lang="en-US">
                <a:solidFill>
                  <a:srgbClr val="747678"/>
                </a:solidFill>
              </a:rPr>
              <a:t>Sub bullet</a:t>
            </a:r>
          </a:p>
          <a:p>
            <a:pPr marL="910144" lvl="2" indent="-302676">
              <a:buClr>
                <a:srgbClr val="002B45"/>
              </a:buClr>
            </a:pPr>
            <a:r>
              <a:rPr lang="en-US">
                <a:solidFill>
                  <a:srgbClr val="747678"/>
                </a:solidFill>
              </a:rPr>
              <a:t>Sub bullet</a:t>
            </a:r>
          </a:p>
          <a:p>
            <a:pPr marL="1530312" lvl="4" indent="-315376">
              <a:buClr>
                <a:srgbClr val="002B45"/>
              </a:buClr>
            </a:pPr>
            <a:r>
              <a:rPr lang="en-US">
                <a:solidFill>
                  <a:srgbClr val="747678"/>
                </a:solidFill>
              </a:rPr>
              <a:t>Sub bullet</a:t>
            </a:r>
          </a:p>
        </p:txBody>
      </p:sp>
      <p:sp>
        <p:nvSpPr>
          <p:cNvPr id="9" name="Title 1"/>
          <p:cNvSpPr>
            <a:spLocks noGrp="1"/>
          </p:cNvSpPr>
          <p:nvPr>
            <p:ph type="title" hasCustomPrompt="1"/>
          </p:nvPr>
        </p:nvSpPr>
        <p:spPr>
          <a:xfrm>
            <a:off x="225878" y="181296"/>
            <a:ext cx="11771540" cy="643298"/>
          </a:xfrm>
          <a:prstGeom prst="rect">
            <a:avLst/>
          </a:prstGeom>
        </p:spPr>
        <p:txBody>
          <a:bodyPr bIns="0" anchor="t" anchorCtr="0">
            <a:noAutofit/>
          </a:bodyPr>
          <a:lstStyle>
            <a:lvl1pPr algn="l">
              <a:lnSpc>
                <a:spcPts val="4533"/>
              </a:lnSpc>
              <a:spcAft>
                <a:spcPts val="0"/>
              </a:spcAft>
              <a:defRPr sz="3200" b="0" baseline="0">
                <a:solidFill>
                  <a:srgbClr val="40DAC5"/>
                </a:solidFill>
                <a:latin typeface="Arial" pitchFamily="34" charset="0"/>
                <a:cs typeface="Arial" pitchFamily="34" charset="0"/>
              </a:defRPr>
            </a:lvl1pPr>
          </a:lstStyle>
          <a:p>
            <a:r>
              <a:rPr lang="en-US"/>
              <a:t>Headline (30 pt, Arial) headline</a:t>
            </a:r>
          </a:p>
        </p:txBody>
      </p:sp>
      <p:pic>
        <p:nvPicPr>
          <p:cNvPr id="8" name="Picture 7">
            <a:extLst>
              <a:ext uri="{FF2B5EF4-FFF2-40B4-BE49-F238E27FC236}">
                <a16:creationId xmlns:a16="http://schemas.microsoft.com/office/drawing/2014/main" id="{41AA5C56-4333-F644-A870-B5E9243D7F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39557" y="6416998"/>
            <a:ext cx="273558" cy="357888"/>
          </a:xfrm>
          <a:prstGeom prst="rect">
            <a:avLst/>
          </a:prstGeom>
        </p:spPr>
      </p:pic>
      <p:sp>
        <p:nvSpPr>
          <p:cNvPr id="12" name="Slide Number Placeholder 5">
            <a:extLst>
              <a:ext uri="{FF2B5EF4-FFF2-40B4-BE49-F238E27FC236}">
                <a16:creationId xmlns:a16="http://schemas.microsoft.com/office/drawing/2014/main" id="{E560E935-B7F8-4C23-90E3-D28C43B3FDC5}"/>
              </a:ext>
            </a:extLst>
          </p:cNvPr>
          <p:cNvSpPr>
            <a:spLocks noGrp="1"/>
          </p:cNvSpPr>
          <p:nvPr>
            <p:ph type="sldNum" sz="quarter" idx="12"/>
          </p:nvPr>
        </p:nvSpPr>
        <p:spPr>
          <a:xfrm>
            <a:off x="11502956" y="6416998"/>
            <a:ext cx="494459" cy="366183"/>
          </a:xfrm>
          <a:prstGeom prst="rect">
            <a:avLst/>
          </a:prstGeom>
        </p:spPr>
        <p:txBody>
          <a:bodyPr anchor="ctr" anchorCtr="0"/>
          <a:lstStyle>
            <a:lvl1pPr algn="r">
              <a:defRPr sz="1100" b="1">
                <a:solidFill>
                  <a:schemeClr val="bg1"/>
                </a:solidFill>
                <a:latin typeface="+mn-lt"/>
                <a:cs typeface="Arial" pitchFamily="34" charset="0"/>
              </a:defRPr>
            </a:lvl1pPr>
          </a:lstStyle>
          <a:p>
            <a:fld id="{23B99C07-6774-7B4C-A880-8CAF4048FB67}" type="slidenum">
              <a:rPr lang="en-US" smtClean="0"/>
              <a:pPr/>
              <a:t>‹#›</a:t>
            </a:fld>
            <a:endParaRPr lang="en-US"/>
          </a:p>
        </p:txBody>
      </p:sp>
      <p:sp>
        <p:nvSpPr>
          <p:cNvPr id="14" name="Date Placeholder 6">
            <a:extLst>
              <a:ext uri="{FF2B5EF4-FFF2-40B4-BE49-F238E27FC236}">
                <a16:creationId xmlns:a16="http://schemas.microsoft.com/office/drawing/2014/main" id="{229F60CA-C470-456C-B77B-759C873A8623}"/>
              </a:ext>
            </a:extLst>
          </p:cNvPr>
          <p:cNvSpPr>
            <a:spLocks noGrp="1"/>
          </p:cNvSpPr>
          <p:nvPr>
            <p:ph type="dt" sz="half" idx="2"/>
          </p:nvPr>
        </p:nvSpPr>
        <p:spPr>
          <a:xfrm>
            <a:off x="700391" y="6422258"/>
            <a:ext cx="10802565" cy="366183"/>
          </a:xfrm>
          <a:prstGeom prst="rect">
            <a:avLst/>
          </a:prstGeom>
        </p:spPr>
        <p:txBody>
          <a:bodyPr vert="horz" lIns="91440" tIns="45720" rIns="91440" bIns="45720" rtlCol="0" anchor="ctr"/>
          <a:lstStyle>
            <a:lvl1pPr algn="ctr">
              <a:defRPr sz="1100" b="1">
                <a:solidFill>
                  <a:schemeClr val="bg1"/>
                </a:solidFill>
                <a:latin typeface="+mn-lt"/>
              </a:defRPr>
            </a:lvl1pPr>
          </a:lstStyle>
          <a:p>
            <a:fld id="{C131D0EB-7EFD-5B4A-97CF-DEB1324C1B69}" type="datetime4">
              <a:rPr lang="en-US" smtClean="0"/>
              <a:pPr/>
              <a:t>April 15, 2021</a:t>
            </a:fld>
            <a:endParaRPr lang="en-US"/>
          </a:p>
        </p:txBody>
      </p:sp>
    </p:spTree>
    <p:extLst>
      <p:ext uri="{BB962C8B-B14F-4D97-AF65-F5344CB8AC3E}">
        <p14:creationId xmlns:p14="http://schemas.microsoft.com/office/powerpoint/2010/main" val="41262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2CE3A2-CC56-47C7-9EE1-FCC14553AB5F}"/>
              </a:ext>
            </a:extLst>
          </p:cNvPr>
          <p:cNvSpPr/>
          <p:nvPr userDrawn="1"/>
        </p:nvSpPr>
        <p:spPr>
          <a:xfrm>
            <a:off x="0" y="6328806"/>
            <a:ext cx="12191999" cy="529194"/>
          </a:xfrm>
          <a:prstGeom prst="rect">
            <a:avLst/>
          </a:prstGeom>
          <a:solidFill>
            <a:srgbClr val="253746"/>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1" name="Straight Connector 20"/>
          <p:cNvCxnSpPr>
            <a:cxnSpLocks/>
          </p:cNvCxnSpPr>
          <p:nvPr userDrawn="1"/>
        </p:nvCxnSpPr>
        <p:spPr>
          <a:xfrm>
            <a:off x="-19538" y="6322944"/>
            <a:ext cx="12211538" cy="0"/>
          </a:xfrm>
          <a:prstGeom prst="line">
            <a:avLst/>
          </a:prstGeom>
          <a:ln w="12700">
            <a:solidFill>
              <a:srgbClr val="40DAC5"/>
            </a:solidFill>
            <a:prstDash val="solid"/>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userDrawn="1">
            <p:ph idx="1" hasCustomPrompt="1"/>
          </p:nvPr>
        </p:nvSpPr>
        <p:spPr>
          <a:xfrm>
            <a:off x="225877" y="926651"/>
            <a:ext cx="11771539" cy="5355768"/>
          </a:xfrm>
          <a:prstGeom prst="rect">
            <a:avLst/>
          </a:prstGeom>
        </p:spPr>
        <p:txBody>
          <a:bodyPr>
            <a:normAutofit/>
          </a:bodyPr>
          <a:lstStyle>
            <a:lvl1pPr marL="302676" indent="-302676">
              <a:buClr>
                <a:srgbClr val="007D8A"/>
              </a:buClr>
              <a:buFont typeface="Wingdings" panose="05000000000000000000" pitchFamily="2" charset="2"/>
              <a:buChar char="§"/>
              <a:defRPr sz="1800">
                <a:solidFill>
                  <a:srgbClr val="4D4F53"/>
                </a:solidFill>
              </a:defRPr>
            </a:lvl1pPr>
            <a:lvl2pPr marL="759877" indent="-457200">
              <a:buClr>
                <a:srgbClr val="007D8A"/>
              </a:buClr>
              <a:buFont typeface="Courier New" panose="02070309020205020404" pitchFamily="49" charset="0"/>
              <a:buChar char="o"/>
              <a:defRPr sz="1800">
                <a:solidFill>
                  <a:srgbClr val="4D4F53"/>
                </a:solidFill>
              </a:defRPr>
            </a:lvl2pPr>
            <a:lvl3pPr>
              <a:buClr>
                <a:srgbClr val="007D8A"/>
              </a:buClr>
              <a:defRPr sz="1800">
                <a:solidFill>
                  <a:srgbClr val="4D4F53"/>
                </a:solidFill>
              </a:defRPr>
            </a:lvl3pPr>
            <a:lvl4pPr>
              <a:defRPr sz="2667"/>
            </a:lvl4pPr>
            <a:lvl5pPr>
              <a:buClr>
                <a:srgbClr val="007D8A"/>
              </a:buClr>
              <a:defRPr sz="1600">
                <a:solidFill>
                  <a:srgbClr val="4D4F53"/>
                </a:solidFill>
              </a:defRPr>
            </a:lvl5pPr>
          </a:lstStyle>
          <a:p>
            <a:pPr marL="227013" indent="-227013">
              <a:buClr>
                <a:srgbClr val="002B45"/>
              </a:buClr>
            </a:pPr>
            <a:r>
              <a:rPr lang="en-US">
                <a:solidFill>
                  <a:srgbClr val="747678"/>
                </a:solidFill>
              </a:rPr>
              <a:t>Text appears here</a:t>
            </a:r>
          </a:p>
          <a:p>
            <a:pPr marL="227013" indent="-227013">
              <a:buClr>
                <a:srgbClr val="002B45"/>
              </a:buClr>
            </a:pPr>
            <a:r>
              <a:rPr lang="en-US">
                <a:solidFill>
                  <a:srgbClr val="747678"/>
                </a:solidFill>
              </a:rPr>
              <a:t>The content is bulleted, but the bullets can be removed</a:t>
            </a:r>
          </a:p>
          <a:p>
            <a:pPr marL="607469" lvl="1" indent="-304792">
              <a:buClr>
                <a:srgbClr val="002B45"/>
              </a:buClr>
            </a:pPr>
            <a:r>
              <a:rPr lang="en-US">
                <a:solidFill>
                  <a:srgbClr val="747678"/>
                </a:solidFill>
              </a:rPr>
              <a:t>Sub bullet</a:t>
            </a:r>
          </a:p>
          <a:p>
            <a:pPr marL="910144" lvl="2" indent="-302676">
              <a:buClr>
                <a:srgbClr val="002B45"/>
              </a:buClr>
            </a:pPr>
            <a:r>
              <a:rPr lang="en-US">
                <a:solidFill>
                  <a:srgbClr val="747678"/>
                </a:solidFill>
              </a:rPr>
              <a:t>Sub bullet</a:t>
            </a:r>
          </a:p>
          <a:p>
            <a:pPr marL="1530312" lvl="4" indent="-315376">
              <a:buClr>
                <a:srgbClr val="002B45"/>
              </a:buClr>
            </a:pPr>
            <a:r>
              <a:rPr lang="en-US">
                <a:solidFill>
                  <a:srgbClr val="747678"/>
                </a:solidFill>
              </a:rPr>
              <a:t>Sub bullet</a:t>
            </a:r>
          </a:p>
        </p:txBody>
      </p:sp>
      <p:sp>
        <p:nvSpPr>
          <p:cNvPr id="9" name="Title 1"/>
          <p:cNvSpPr>
            <a:spLocks noGrp="1"/>
          </p:cNvSpPr>
          <p:nvPr>
            <p:ph type="title" hasCustomPrompt="1"/>
          </p:nvPr>
        </p:nvSpPr>
        <p:spPr>
          <a:xfrm>
            <a:off x="225878" y="181296"/>
            <a:ext cx="11771540" cy="643298"/>
          </a:xfrm>
          <a:prstGeom prst="rect">
            <a:avLst/>
          </a:prstGeom>
        </p:spPr>
        <p:txBody>
          <a:bodyPr bIns="0" anchor="t" anchorCtr="0">
            <a:noAutofit/>
          </a:bodyPr>
          <a:lstStyle>
            <a:lvl1pPr algn="l">
              <a:lnSpc>
                <a:spcPts val="4533"/>
              </a:lnSpc>
              <a:spcAft>
                <a:spcPts val="0"/>
              </a:spcAft>
              <a:defRPr sz="3200" b="0" baseline="0">
                <a:solidFill>
                  <a:srgbClr val="007D8A"/>
                </a:solidFill>
                <a:latin typeface="Arial" pitchFamily="34" charset="0"/>
                <a:cs typeface="Arial" pitchFamily="34" charset="0"/>
              </a:defRPr>
            </a:lvl1pPr>
          </a:lstStyle>
          <a:p>
            <a:r>
              <a:rPr lang="en-US"/>
              <a:t>Headline (30 pt, Arial) headline</a:t>
            </a:r>
          </a:p>
        </p:txBody>
      </p:sp>
      <p:pic>
        <p:nvPicPr>
          <p:cNvPr id="8" name="Picture 7">
            <a:extLst>
              <a:ext uri="{FF2B5EF4-FFF2-40B4-BE49-F238E27FC236}">
                <a16:creationId xmlns:a16="http://schemas.microsoft.com/office/drawing/2014/main" id="{41AA5C56-4333-F644-A870-B5E9243D7F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39557" y="6416998"/>
            <a:ext cx="273558" cy="357888"/>
          </a:xfrm>
          <a:prstGeom prst="rect">
            <a:avLst/>
          </a:prstGeom>
        </p:spPr>
      </p:pic>
      <p:sp>
        <p:nvSpPr>
          <p:cNvPr id="12" name="Slide Number Placeholder 5">
            <a:extLst>
              <a:ext uri="{FF2B5EF4-FFF2-40B4-BE49-F238E27FC236}">
                <a16:creationId xmlns:a16="http://schemas.microsoft.com/office/drawing/2014/main" id="{E560E935-B7F8-4C23-90E3-D28C43B3FDC5}"/>
              </a:ext>
            </a:extLst>
          </p:cNvPr>
          <p:cNvSpPr>
            <a:spLocks noGrp="1"/>
          </p:cNvSpPr>
          <p:nvPr>
            <p:ph type="sldNum" sz="quarter" idx="12"/>
          </p:nvPr>
        </p:nvSpPr>
        <p:spPr>
          <a:xfrm>
            <a:off x="11502956" y="6416998"/>
            <a:ext cx="494459" cy="366183"/>
          </a:xfrm>
          <a:prstGeom prst="rect">
            <a:avLst/>
          </a:prstGeom>
        </p:spPr>
        <p:txBody>
          <a:bodyPr anchor="ctr" anchorCtr="0"/>
          <a:lstStyle>
            <a:lvl1pPr algn="r">
              <a:defRPr sz="1100" b="1">
                <a:solidFill>
                  <a:schemeClr val="bg1"/>
                </a:solidFill>
                <a:latin typeface="+mn-lt"/>
                <a:cs typeface="Arial" pitchFamily="34" charset="0"/>
              </a:defRPr>
            </a:lvl1pPr>
          </a:lstStyle>
          <a:p>
            <a:fld id="{23B99C07-6774-7B4C-A880-8CAF4048FB67}" type="slidenum">
              <a:rPr lang="en-US" smtClean="0"/>
              <a:pPr/>
              <a:t>‹#›</a:t>
            </a:fld>
            <a:endParaRPr lang="en-US"/>
          </a:p>
        </p:txBody>
      </p:sp>
      <p:sp>
        <p:nvSpPr>
          <p:cNvPr id="14" name="Date Placeholder 6">
            <a:extLst>
              <a:ext uri="{FF2B5EF4-FFF2-40B4-BE49-F238E27FC236}">
                <a16:creationId xmlns:a16="http://schemas.microsoft.com/office/drawing/2014/main" id="{229F60CA-C470-456C-B77B-759C873A8623}"/>
              </a:ext>
            </a:extLst>
          </p:cNvPr>
          <p:cNvSpPr>
            <a:spLocks noGrp="1"/>
          </p:cNvSpPr>
          <p:nvPr>
            <p:ph type="dt" sz="half" idx="2"/>
          </p:nvPr>
        </p:nvSpPr>
        <p:spPr>
          <a:xfrm>
            <a:off x="700391" y="6422258"/>
            <a:ext cx="10802565" cy="366183"/>
          </a:xfrm>
          <a:prstGeom prst="rect">
            <a:avLst/>
          </a:prstGeom>
        </p:spPr>
        <p:txBody>
          <a:bodyPr vert="horz" lIns="91440" tIns="45720" rIns="91440" bIns="45720" rtlCol="0" anchor="ctr"/>
          <a:lstStyle>
            <a:lvl1pPr algn="ctr">
              <a:defRPr sz="1100" b="1">
                <a:solidFill>
                  <a:schemeClr val="bg1"/>
                </a:solidFill>
                <a:latin typeface="+mn-lt"/>
              </a:defRPr>
            </a:lvl1pPr>
          </a:lstStyle>
          <a:p>
            <a:fld id="{C131D0EB-7EFD-5B4A-97CF-DEB1324C1B69}" type="datetime4">
              <a:rPr lang="en-US" smtClean="0"/>
              <a:pPr/>
              <a:t>April 15, 2021</a:t>
            </a:fld>
            <a:endParaRPr lang="en-US"/>
          </a:p>
        </p:txBody>
      </p:sp>
    </p:spTree>
    <p:extLst>
      <p:ext uri="{BB962C8B-B14F-4D97-AF65-F5344CB8AC3E}">
        <p14:creationId xmlns:p14="http://schemas.microsoft.com/office/powerpoint/2010/main" val="1603730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2CE3A2-CC56-47C7-9EE1-FCC14553AB5F}"/>
              </a:ext>
            </a:extLst>
          </p:cNvPr>
          <p:cNvSpPr/>
          <p:nvPr userDrawn="1"/>
        </p:nvSpPr>
        <p:spPr>
          <a:xfrm>
            <a:off x="1" y="881678"/>
            <a:ext cx="12191998" cy="5976322"/>
          </a:xfrm>
          <a:prstGeom prst="rect">
            <a:avLst/>
          </a:prstGeom>
          <a:solidFill>
            <a:srgbClr val="253746"/>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itle 1"/>
          <p:cNvSpPr>
            <a:spLocks noGrp="1"/>
          </p:cNvSpPr>
          <p:nvPr>
            <p:ph type="title" hasCustomPrompt="1"/>
          </p:nvPr>
        </p:nvSpPr>
        <p:spPr>
          <a:xfrm>
            <a:off x="225878" y="181296"/>
            <a:ext cx="11771540" cy="643298"/>
          </a:xfrm>
          <a:prstGeom prst="rect">
            <a:avLst/>
          </a:prstGeom>
        </p:spPr>
        <p:txBody>
          <a:bodyPr bIns="0" anchor="t" anchorCtr="0">
            <a:noAutofit/>
          </a:bodyPr>
          <a:lstStyle>
            <a:lvl1pPr algn="l">
              <a:lnSpc>
                <a:spcPts val="4533"/>
              </a:lnSpc>
              <a:spcAft>
                <a:spcPts val="0"/>
              </a:spcAft>
              <a:defRPr sz="3200" b="0" baseline="0">
                <a:solidFill>
                  <a:srgbClr val="003B5C"/>
                </a:solidFill>
                <a:latin typeface="Arial" pitchFamily="34" charset="0"/>
                <a:cs typeface="Arial" pitchFamily="34" charset="0"/>
              </a:defRPr>
            </a:lvl1pPr>
          </a:lstStyle>
          <a:p>
            <a:r>
              <a:rPr lang="en-US"/>
              <a:t>Headline (30 pt, Arial) headline</a:t>
            </a:r>
          </a:p>
        </p:txBody>
      </p:sp>
      <p:pic>
        <p:nvPicPr>
          <p:cNvPr id="8" name="Picture 7">
            <a:extLst>
              <a:ext uri="{FF2B5EF4-FFF2-40B4-BE49-F238E27FC236}">
                <a16:creationId xmlns:a16="http://schemas.microsoft.com/office/drawing/2014/main" id="{41AA5C56-4333-F644-A870-B5E9243D7F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39557" y="6416998"/>
            <a:ext cx="273558" cy="357888"/>
          </a:xfrm>
          <a:prstGeom prst="rect">
            <a:avLst/>
          </a:prstGeom>
        </p:spPr>
      </p:pic>
      <p:sp>
        <p:nvSpPr>
          <p:cNvPr id="12" name="Slide Number Placeholder 5">
            <a:extLst>
              <a:ext uri="{FF2B5EF4-FFF2-40B4-BE49-F238E27FC236}">
                <a16:creationId xmlns:a16="http://schemas.microsoft.com/office/drawing/2014/main" id="{E560E935-B7F8-4C23-90E3-D28C43B3FDC5}"/>
              </a:ext>
            </a:extLst>
          </p:cNvPr>
          <p:cNvSpPr>
            <a:spLocks noGrp="1"/>
          </p:cNvSpPr>
          <p:nvPr>
            <p:ph type="sldNum" sz="quarter" idx="12"/>
          </p:nvPr>
        </p:nvSpPr>
        <p:spPr>
          <a:xfrm>
            <a:off x="11502956" y="6416998"/>
            <a:ext cx="494459" cy="366183"/>
          </a:xfrm>
          <a:prstGeom prst="rect">
            <a:avLst/>
          </a:prstGeom>
        </p:spPr>
        <p:txBody>
          <a:bodyPr anchor="ctr" anchorCtr="0"/>
          <a:lstStyle>
            <a:lvl1pPr algn="r">
              <a:defRPr sz="1100" b="1">
                <a:solidFill>
                  <a:schemeClr val="bg1"/>
                </a:solidFill>
                <a:latin typeface="+mn-lt"/>
                <a:cs typeface="Arial" pitchFamily="34" charset="0"/>
              </a:defRPr>
            </a:lvl1pPr>
          </a:lstStyle>
          <a:p>
            <a:fld id="{23B99C07-6774-7B4C-A880-8CAF4048FB67}" type="slidenum">
              <a:rPr lang="en-US" smtClean="0"/>
              <a:pPr/>
              <a:t>‹#›</a:t>
            </a:fld>
            <a:endParaRPr lang="en-US"/>
          </a:p>
        </p:txBody>
      </p:sp>
      <p:sp>
        <p:nvSpPr>
          <p:cNvPr id="14" name="Date Placeholder 6">
            <a:extLst>
              <a:ext uri="{FF2B5EF4-FFF2-40B4-BE49-F238E27FC236}">
                <a16:creationId xmlns:a16="http://schemas.microsoft.com/office/drawing/2014/main" id="{229F60CA-C470-456C-B77B-759C873A8623}"/>
              </a:ext>
            </a:extLst>
          </p:cNvPr>
          <p:cNvSpPr>
            <a:spLocks noGrp="1"/>
          </p:cNvSpPr>
          <p:nvPr>
            <p:ph type="dt" sz="half" idx="2"/>
          </p:nvPr>
        </p:nvSpPr>
        <p:spPr>
          <a:xfrm>
            <a:off x="700391" y="6422258"/>
            <a:ext cx="10802565" cy="366183"/>
          </a:xfrm>
          <a:prstGeom prst="rect">
            <a:avLst/>
          </a:prstGeom>
        </p:spPr>
        <p:txBody>
          <a:bodyPr vert="horz" lIns="91440" tIns="45720" rIns="91440" bIns="45720" rtlCol="0" anchor="ctr"/>
          <a:lstStyle>
            <a:lvl1pPr algn="ctr">
              <a:defRPr sz="1100" b="1">
                <a:solidFill>
                  <a:schemeClr val="bg1"/>
                </a:solidFill>
                <a:latin typeface="+mn-lt"/>
              </a:defRPr>
            </a:lvl1pPr>
          </a:lstStyle>
          <a:p>
            <a:fld id="{C131D0EB-7EFD-5B4A-97CF-DEB1324C1B69}" type="datetime4">
              <a:rPr lang="en-US" smtClean="0"/>
              <a:pPr/>
              <a:t>April 15, 2021</a:t>
            </a:fld>
            <a:endParaRPr lang="en-US"/>
          </a:p>
        </p:txBody>
      </p:sp>
      <p:sp>
        <p:nvSpPr>
          <p:cNvPr id="17" name="Content Placeholder 2">
            <a:extLst>
              <a:ext uri="{FF2B5EF4-FFF2-40B4-BE49-F238E27FC236}">
                <a16:creationId xmlns:a16="http://schemas.microsoft.com/office/drawing/2014/main" id="{09398199-0339-49EC-A571-F55648881565}"/>
              </a:ext>
            </a:extLst>
          </p:cNvPr>
          <p:cNvSpPr>
            <a:spLocks noGrp="1"/>
          </p:cNvSpPr>
          <p:nvPr>
            <p:ph idx="1" hasCustomPrompt="1"/>
          </p:nvPr>
        </p:nvSpPr>
        <p:spPr>
          <a:xfrm>
            <a:off x="225877" y="1045034"/>
            <a:ext cx="11771539" cy="5237384"/>
          </a:xfrm>
          <a:prstGeom prst="rect">
            <a:avLst/>
          </a:prstGeom>
        </p:spPr>
        <p:txBody>
          <a:bodyPr>
            <a:normAutofit/>
          </a:bodyPr>
          <a:lstStyle>
            <a:lvl1pPr marL="302676" indent="-302676">
              <a:buClr>
                <a:srgbClr val="40DAC5"/>
              </a:buClr>
              <a:buFont typeface="Wingdings" panose="05000000000000000000" pitchFamily="2" charset="2"/>
              <a:buChar char="§"/>
              <a:defRPr sz="1800">
                <a:solidFill>
                  <a:schemeClr val="bg1"/>
                </a:solidFill>
              </a:defRPr>
            </a:lvl1pPr>
            <a:lvl2pPr marL="759877" indent="-457200">
              <a:buClr>
                <a:srgbClr val="40DAC5"/>
              </a:buClr>
              <a:buFont typeface="Courier New" panose="02070309020205020404" pitchFamily="49" charset="0"/>
              <a:buChar char="o"/>
              <a:defRPr sz="1800">
                <a:solidFill>
                  <a:schemeClr val="bg1"/>
                </a:solidFill>
              </a:defRPr>
            </a:lvl2pPr>
            <a:lvl3pPr>
              <a:buClr>
                <a:srgbClr val="40DAC5"/>
              </a:buClr>
              <a:defRPr sz="1800">
                <a:solidFill>
                  <a:schemeClr val="bg1"/>
                </a:solidFill>
              </a:defRPr>
            </a:lvl3pPr>
            <a:lvl4pPr>
              <a:defRPr sz="2667"/>
            </a:lvl4pPr>
            <a:lvl5pPr>
              <a:buClr>
                <a:srgbClr val="40DAC5"/>
              </a:buClr>
              <a:defRPr sz="1600">
                <a:solidFill>
                  <a:schemeClr val="bg1"/>
                </a:solidFill>
              </a:defRPr>
            </a:lvl5pPr>
          </a:lstStyle>
          <a:p>
            <a:pPr marL="227013" indent="-227013">
              <a:buClr>
                <a:srgbClr val="002B45"/>
              </a:buClr>
            </a:pPr>
            <a:r>
              <a:rPr lang="en-US">
                <a:solidFill>
                  <a:srgbClr val="747678"/>
                </a:solidFill>
              </a:rPr>
              <a:t>Text appears here</a:t>
            </a:r>
          </a:p>
          <a:p>
            <a:pPr marL="227013" indent="-227013">
              <a:buClr>
                <a:srgbClr val="002B45"/>
              </a:buClr>
            </a:pPr>
            <a:r>
              <a:rPr lang="en-US">
                <a:solidFill>
                  <a:srgbClr val="747678"/>
                </a:solidFill>
              </a:rPr>
              <a:t>The content is bulleted, but the bullets can be removed</a:t>
            </a:r>
          </a:p>
          <a:p>
            <a:pPr marL="607469" lvl="1" indent="-304792">
              <a:buClr>
                <a:srgbClr val="002B45"/>
              </a:buClr>
            </a:pPr>
            <a:r>
              <a:rPr lang="en-US">
                <a:solidFill>
                  <a:srgbClr val="747678"/>
                </a:solidFill>
              </a:rPr>
              <a:t>Sub bullet</a:t>
            </a:r>
          </a:p>
          <a:p>
            <a:pPr marL="910144" lvl="2" indent="-302676">
              <a:buClr>
                <a:srgbClr val="002B45"/>
              </a:buClr>
            </a:pPr>
            <a:r>
              <a:rPr lang="en-US">
                <a:solidFill>
                  <a:srgbClr val="747678"/>
                </a:solidFill>
              </a:rPr>
              <a:t>Sub bullet</a:t>
            </a:r>
          </a:p>
          <a:p>
            <a:pPr marL="1530312" lvl="4" indent="-315376">
              <a:buClr>
                <a:srgbClr val="002B45"/>
              </a:buClr>
            </a:pPr>
            <a:r>
              <a:rPr lang="en-US">
                <a:solidFill>
                  <a:srgbClr val="747678"/>
                </a:solidFill>
              </a:rPr>
              <a:t>Sub bullet</a:t>
            </a:r>
          </a:p>
        </p:txBody>
      </p:sp>
      <p:cxnSp>
        <p:nvCxnSpPr>
          <p:cNvPr id="5" name="Straight Connector 4">
            <a:extLst>
              <a:ext uri="{FF2B5EF4-FFF2-40B4-BE49-F238E27FC236}">
                <a16:creationId xmlns:a16="http://schemas.microsoft.com/office/drawing/2014/main" id="{41F727DE-17C3-4366-8B43-D4A2DF94EC88}"/>
              </a:ext>
            </a:extLst>
          </p:cNvPr>
          <p:cNvCxnSpPr>
            <a:cxnSpLocks/>
          </p:cNvCxnSpPr>
          <p:nvPr userDrawn="1"/>
        </p:nvCxnSpPr>
        <p:spPr>
          <a:xfrm>
            <a:off x="0" y="872834"/>
            <a:ext cx="12191999" cy="0"/>
          </a:xfrm>
          <a:prstGeom prst="line">
            <a:avLst/>
          </a:prstGeom>
          <a:ln w="28575" cap="sq">
            <a:solidFill>
              <a:srgbClr val="40DAC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6E4649-93E2-418E-88F0-582F2DFCE0E5}"/>
              </a:ext>
            </a:extLst>
          </p:cNvPr>
          <p:cNvCxnSpPr>
            <a:cxnSpLocks/>
          </p:cNvCxnSpPr>
          <p:nvPr userDrawn="1"/>
        </p:nvCxnSpPr>
        <p:spPr>
          <a:xfrm>
            <a:off x="213405" y="6328806"/>
            <a:ext cx="11784011" cy="0"/>
          </a:xfrm>
          <a:prstGeom prst="line">
            <a:avLst/>
          </a:prstGeom>
          <a:ln w="6350">
            <a:solidFill>
              <a:srgbClr val="40DAC5"/>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19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2 column)">
    <p:spTree>
      <p:nvGrpSpPr>
        <p:cNvPr id="1" name=""/>
        <p:cNvGrpSpPr/>
        <p:nvPr/>
      </p:nvGrpSpPr>
      <p:grpSpPr>
        <a:xfrm>
          <a:off x="0" y="0"/>
          <a:ext cx="0" cy="0"/>
          <a:chOff x="0" y="0"/>
          <a:chExt cx="0" cy="0"/>
        </a:xfrm>
      </p:grpSpPr>
      <p:sp>
        <p:nvSpPr>
          <p:cNvPr id="10" name="Title 2"/>
          <p:cNvSpPr>
            <a:spLocks noGrp="1"/>
          </p:cNvSpPr>
          <p:nvPr>
            <p:ph type="title"/>
          </p:nvPr>
        </p:nvSpPr>
        <p:spPr>
          <a:xfrm>
            <a:off x="609600" y="1701802"/>
            <a:ext cx="11176000" cy="634999"/>
          </a:xfrm>
          <a:prstGeom prst="rect">
            <a:avLst/>
          </a:prstGeom>
        </p:spPr>
        <p:txBody>
          <a:bodyPr>
            <a:noAutofit/>
          </a:bodyPr>
          <a:lstStyle>
            <a:lvl1pPr>
              <a:defRPr sz="4000" b="1">
                <a:solidFill>
                  <a:srgbClr val="007D8A"/>
                </a:solidFill>
              </a:defRPr>
            </a:lvl1pPr>
          </a:lstStyle>
          <a:p>
            <a:r>
              <a:rPr lang="en-US" b="0"/>
              <a:t>Contents</a:t>
            </a:r>
          </a:p>
        </p:txBody>
      </p:sp>
      <p:sp>
        <p:nvSpPr>
          <p:cNvPr id="11" name="Content Placeholder 3"/>
          <p:cNvSpPr>
            <a:spLocks noGrp="1"/>
          </p:cNvSpPr>
          <p:nvPr>
            <p:ph idx="4294967295" hasCustomPrompt="1"/>
          </p:nvPr>
        </p:nvSpPr>
        <p:spPr>
          <a:xfrm>
            <a:off x="609600" y="2606040"/>
            <a:ext cx="11176000" cy="3032760"/>
          </a:xfrm>
          <a:prstGeom prst="rect">
            <a:avLst/>
          </a:prstGeom>
        </p:spPr>
        <p:txBody>
          <a:bodyPr/>
          <a:lstStyle>
            <a:lvl1pPr>
              <a:defRPr sz="3600">
                <a:solidFill>
                  <a:srgbClr val="253746"/>
                </a:solidFill>
              </a:defRPr>
            </a:lvl1pPr>
          </a:lstStyle>
          <a:p>
            <a:pPr marL="0" lvl="0" indent="0">
              <a:buNone/>
              <a:defRPr/>
            </a:pPr>
            <a:r>
              <a:rPr lang="en-US" sz="3200" b="1">
                <a:solidFill>
                  <a:srgbClr val="002B45"/>
                </a:solidFill>
              </a:rPr>
              <a:t>Section I header here</a:t>
            </a:r>
            <a:br>
              <a:rPr lang="en-US" sz="1400"/>
            </a:br>
            <a:r>
              <a:rPr lang="en-US" sz="2667">
                <a:solidFill>
                  <a:srgbClr val="747678"/>
                </a:solidFill>
              </a:rPr>
              <a:t>Descriptive text here</a:t>
            </a:r>
          </a:p>
          <a:p>
            <a:pPr lvl="0">
              <a:defRPr/>
            </a:pPr>
            <a:endParaRPr lang="en-US" sz="1600">
              <a:solidFill>
                <a:srgbClr val="002B45"/>
              </a:solidFill>
            </a:endParaRPr>
          </a:p>
          <a:p>
            <a:pPr marL="0" lvl="0" indent="0">
              <a:buNone/>
              <a:defRPr/>
            </a:pPr>
            <a:r>
              <a:rPr lang="en-US" sz="3200" b="1">
                <a:solidFill>
                  <a:srgbClr val="002B45"/>
                </a:solidFill>
              </a:rPr>
              <a:t>Section II header here</a:t>
            </a:r>
            <a:br>
              <a:rPr lang="en-US" sz="3200">
                <a:solidFill>
                  <a:srgbClr val="002B45"/>
                </a:solidFill>
              </a:rPr>
            </a:br>
            <a:r>
              <a:rPr lang="en-US" sz="2667">
                <a:solidFill>
                  <a:srgbClr val="747678"/>
                </a:solidFill>
              </a:rPr>
              <a:t>Descriptive text here</a:t>
            </a:r>
          </a:p>
        </p:txBody>
      </p:sp>
    </p:spTree>
    <p:extLst>
      <p:ext uri="{BB962C8B-B14F-4D97-AF65-F5344CB8AC3E}">
        <p14:creationId xmlns:p14="http://schemas.microsoft.com/office/powerpoint/2010/main" val="171551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14B761-A06B-42A5-BCA8-17964BB04F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54" y="-23431"/>
            <a:ext cx="12275311" cy="6904861"/>
          </a:xfrm>
          <a:prstGeom prst="rect">
            <a:avLst/>
          </a:prstGeom>
        </p:spPr>
      </p:pic>
      <p:sp>
        <p:nvSpPr>
          <p:cNvPr id="11" name="Title 4"/>
          <p:cNvSpPr>
            <a:spLocks noGrp="1"/>
          </p:cNvSpPr>
          <p:nvPr userDrawn="1">
            <p:ph type="ctrTitle" hasCustomPrompt="1"/>
          </p:nvPr>
        </p:nvSpPr>
        <p:spPr>
          <a:xfrm>
            <a:off x="628045" y="1744728"/>
            <a:ext cx="10962460" cy="1463040"/>
          </a:xfrm>
          <a:prstGeom prst="rect">
            <a:avLst/>
          </a:prstGeom>
        </p:spPr>
        <p:txBody>
          <a:bodyPr tIns="0" rIns="0" bIns="0" anchor="b" anchorCtr="0">
            <a:noAutofit/>
          </a:bodyPr>
          <a:lstStyle>
            <a:lvl1pPr>
              <a:lnSpc>
                <a:spcPct val="100000"/>
              </a:lnSpc>
              <a:defRPr sz="4800" b="0">
                <a:solidFill>
                  <a:schemeClr val="bg1"/>
                </a:solidFill>
              </a:defRPr>
            </a:lvl1pPr>
          </a:lstStyle>
          <a:p>
            <a:r>
              <a:rPr lang="en-US"/>
              <a:t>Presentation Title Can </a:t>
            </a:r>
            <a:br>
              <a:rPr lang="en-US"/>
            </a:br>
            <a:r>
              <a:rPr lang="en-US"/>
              <a:t>Wrap Lines</a:t>
            </a:r>
          </a:p>
        </p:txBody>
      </p:sp>
      <p:sp>
        <p:nvSpPr>
          <p:cNvPr id="12" name="Subtitle 5"/>
          <p:cNvSpPr>
            <a:spLocks noGrp="1"/>
          </p:cNvSpPr>
          <p:nvPr userDrawn="1">
            <p:ph type="subTitle" idx="1" hasCustomPrompt="1"/>
          </p:nvPr>
        </p:nvSpPr>
        <p:spPr>
          <a:xfrm>
            <a:off x="628044" y="3436368"/>
            <a:ext cx="10962461" cy="502920"/>
          </a:xfrm>
          <a:prstGeom prst="rect">
            <a:avLst/>
          </a:prstGeom>
        </p:spPr>
        <p:txBody>
          <a:bodyPr tIns="0" rIns="0" bIns="0">
            <a:no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2800" b="1">
                <a:solidFill>
                  <a:srgbClr val="40DAC5"/>
                </a:solidFill>
              </a:defRPr>
            </a:lvl1pPr>
          </a:lstStyle>
          <a:p>
            <a:r>
              <a:rPr lang="en-US"/>
              <a:t>Add Subhead Here</a:t>
            </a:r>
          </a:p>
        </p:txBody>
      </p:sp>
    </p:spTree>
    <p:extLst>
      <p:ext uri="{BB962C8B-B14F-4D97-AF65-F5344CB8AC3E}">
        <p14:creationId xmlns:p14="http://schemas.microsoft.com/office/powerpoint/2010/main" val="3456148560"/>
      </p:ext>
    </p:extLst>
  </p:cSld>
  <p:clrMapOvr>
    <a:masterClrMapping/>
  </p:clrMapOvr>
  <p:extLst>
    <p:ext uri="{DCECCB84-F9BA-43D5-87BE-67443E8EF086}">
      <p15:sldGuideLst xmlns:p15="http://schemas.microsoft.com/office/powerpoint/2012/main">
        <p15:guide id="1" orient="horz" pos="3485">
          <p15:clr>
            <a:srgbClr val="FBAE40"/>
          </p15:clr>
        </p15:guide>
        <p15:guide id="2" orient="horz" pos="4119">
          <p15:clr>
            <a:srgbClr val="FBAE40"/>
          </p15:clr>
        </p15:guide>
        <p15:guide id="3" pos="74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3 colum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C3D774-56CD-46DB-AAD9-A5A6473BA3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55" y="-23430"/>
            <a:ext cx="12275313" cy="6904863"/>
          </a:xfrm>
          <a:prstGeom prst="rect">
            <a:avLst/>
          </a:prstGeom>
        </p:spPr>
      </p:pic>
      <p:sp>
        <p:nvSpPr>
          <p:cNvPr id="31" name="TextBox 30"/>
          <p:cNvSpPr txBox="1"/>
          <p:nvPr userDrawn="1"/>
        </p:nvSpPr>
        <p:spPr>
          <a:xfrm>
            <a:off x="2743200" y="6451685"/>
            <a:ext cx="4064000" cy="276999"/>
          </a:xfrm>
          <a:prstGeom prst="rect">
            <a:avLst/>
          </a:prstGeom>
          <a:noFill/>
        </p:spPr>
        <p:txBody>
          <a:bodyPr wrap="square" rtlCol="0">
            <a:spAutoFit/>
          </a:bodyPr>
          <a:lstStyle/>
          <a:p>
            <a:endParaRPr lang="en-US" sz="1200" baseline="0">
              <a:solidFill>
                <a:srgbClr val="58595B"/>
              </a:solidFill>
              <a:latin typeface="Times New Roman" pitchFamily="18" charset="0"/>
              <a:cs typeface="Times New Roman" pitchFamily="18" charset="0"/>
            </a:endParaRPr>
          </a:p>
        </p:txBody>
      </p:sp>
      <p:sp>
        <p:nvSpPr>
          <p:cNvPr id="7" name="Title 4"/>
          <p:cNvSpPr>
            <a:spLocks noGrp="1"/>
          </p:cNvSpPr>
          <p:nvPr>
            <p:ph type="ctrTitle" hasCustomPrompt="1"/>
          </p:nvPr>
        </p:nvSpPr>
        <p:spPr>
          <a:xfrm>
            <a:off x="914400" y="2240280"/>
            <a:ext cx="10363200" cy="1463040"/>
          </a:xfrm>
          <a:prstGeom prst="rect">
            <a:avLst/>
          </a:prstGeom>
        </p:spPr>
        <p:txBody>
          <a:bodyPr tIns="0" rIns="0" bIns="0" anchor="t" anchorCtr="0">
            <a:noAutofit/>
          </a:bodyPr>
          <a:lstStyle>
            <a:lvl1pPr>
              <a:lnSpc>
                <a:spcPts val="6667"/>
              </a:lnSpc>
              <a:defRPr sz="4800" b="0">
                <a:solidFill>
                  <a:schemeClr val="bg1"/>
                </a:solidFill>
              </a:defRPr>
            </a:lvl1pPr>
          </a:lstStyle>
          <a:p>
            <a:r>
              <a:rPr lang="en-US"/>
              <a:t>Section Title Can </a:t>
            </a:r>
            <a:br>
              <a:rPr lang="en-US"/>
            </a:br>
            <a:r>
              <a:rPr lang="en-US"/>
              <a:t>Wrap Lines</a:t>
            </a:r>
          </a:p>
        </p:txBody>
      </p:sp>
      <p:sp>
        <p:nvSpPr>
          <p:cNvPr id="8" name="Subtitle 5"/>
          <p:cNvSpPr>
            <a:spLocks noGrp="1"/>
          </p:cNvSpPr>
          <p:nvPr>
            <p:ph type="subTitle" idx="1" hasCustomPrompt="1"/>
          </p:nvPr>
        </p:nvSpPr>
        <p:spPr>
          <a:xfrm>
            <a:off x="914400" y="3931920"/>
            <a:ext cx="10363200" cy="502920"/>
          </a:xfrm>
          <a:prstGeom prst="rect">
            <a:avLst/>
          </a:prstGeom>
        </p:spPr>
        <p:txBody>
          <a:bodyPr tIns="0" rIns="0" bIns="0">
            <a:no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2800" b="1">
                <a:solidFill>
                  <a:srgbClr val="002B45"/>
                </a:solidFill>
              </a:defRPr>
            </a:lvl1pPr>
          </a:lstStyle>
          <a:p>
            <a:r>
              <a:rPr lang="en-US"/>
              <a:t>Add Subhead Here</a:t>
            </a:r>
          </a:p>
        </p:txBody>
      </p:sp>
    </p:spTree>
    <p:extLst>
      <p:ext uri="{BB962C8B-B14F-4D97-AF65-F5344CB8AC3E}">
        <p14:creationId xmlns:p14="http://schemas.microsoft.com/office/powerpoint/2010/main" val="168245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75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1219170" rtl="0" eaLnBrk="1" latinLnBrk="0" hangingPunct="1">
        <a:spcBef>
          <a:spcPct val="0"/>
        </a:spcBef>
        <a:buNone/>
        <a:defRPr lang="en-US" sz="3200" b="1" kern="1200" baseline="0" dirty="0">
          <a:solidFill>
            <a:srgbClr val="000000"/>
          </a:solidFill>
          <a:latin typeface="Arial" pitchFamily="34" charset="0"/>
          <a:ea typeface="+mj-ea"/>
          <a:cs typeface="Arial" pitchFamily="34" charset="0"/>
        </a:defRPr>
      </a:lvl1pPr>
    </p:titleStyle>
    <p:bodyStyle>
      <a:lvl1pPr marL="457189" indent="-457189" algn="l" defTabSz="1219170" rtl="0" eaLnBrk="1" latinLnBrk="0" hangingPunct="1">
        <a:spcBef>
          <a:spcPct val="20000"/>
        </a:spcBef>
        <a:buFont typeface="Arial" pitchFamily="34" charset="0"/>
        <a:buChar char="•"/>
        <a:defRPr lang="en-US" sz="2133" kern="1200" baseline="0" dirty="0" smtClean="0">
          <a:solidFill>
            <a:schemeClr val="tx1"/>
          </a:solidFill>
          <a:latin typeface="Arial" pitchFamily="34" charset="0"/>
          <a:ea typeface="+mn-ea"/>
          <a:cs typeface="Arial" pitchFamily="34" charset="0"/>
        </a:defRPr>
      </a:lvl1pPr>
      <a:lvl2pPr marL="757748" indent="-296326" algn="l" defTabSz="1219170" rtl="0" eaLnBrk="1" latinLnBrk="0" hangingPunct="1">
        <a:spcBef>
          <a:spcPct val="20000"/>
        </a:spcBef>
        <a:buFont typeface="Arial" pitchFamily="34" charset="0"/>
        <a:buChar char="–"/>
        <a:defRPr lang="en-US" sz="2133" kern="1200" baseline="0" dirty="0" smtClean="0">
          <a:solidFill>
            <a:schemeClr val="tx1"/>
          </a:solidFill>
          <a:latin typeface="Arial" pitchFamily="34" charset="0"/>
          <a:ea typeface="+mn-ea"/>
          <a:cs typeface="Arial" pitchFamily="34" charset="0"/>
        </a:defRPr>
      </a:lvl2pPr>
      <a:lvl3pPr marL="1064657" indent="-306910" algn="l" defTabSz="1219170" rtl="0" eaLnBrk="1" latinLnBrk="0" hangingPunct="1">
        <a:spcBef>
          <a:spcPct val="20000"/>
        </a:spcBef>
        <a:buFont typeface="Arial" pitchFamily="34" charset="0"/>
        <a:buChar char="•"/>
        <a:defRPr lang="en-US" sz="2133" kern="1200" baseline="0" dirty="0" smtClean="0">
          <a:solidFill>
            <a:schemeClr val="tx1"/>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133" kern="1200" baseline="0" dirty="0" smtClean="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Font typeface="Arial" pitchFamily="34" charset="0"/>
        <a:buChar char="»"/>
        <a:defRPr lang="en-US" sz="2133" kern="1200" baseline="0" dirty="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11.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4.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8.svg"/><Relationship Id="rId4" Type="http://schemas.openxmlformats.org/officeDocument/2006/relationships/image" Target="../media/image37.svg"/></Relationships>
</file>

<file path=ppt/slides/_rels/slide1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28.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4.svg"/><Relationship Id="rId4" Type="http://schemas.openxmlformats.org/officeDocument/2006/relationships/image" Target="../media/image39.svg"/><Relationship Id="rId9"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47.svg"/><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7.sv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072D-5CBE-4B5D-97A8-B4D65E6E7880}"/>
              </a:ext>
            </a:extLst>
          </p:cNvPr>
          <p:cNvSpPr>
            <a:spLocks noGrp="1"/>
          </p:cNvSpPr>
          <p:nvPr>
            <p:ph type="ctrTitle"/>
          </p:nvPr>
        </p:nvSpPr>
        <p:spPr>
          <a:xfrm>
            <a:off x="628045" y="1512310"/>
            <a:ext cx="10962460" cy="1192537"/>
          </a:xfrm>
        </p:spPr>
        <p:txBody>
          <a:bodyPr>
            <a:normAutofit/>
          </a:bodyPr>
          <a:lstStyle/>
          <a:p>
            <a:r>
              <a:rPr lang="en-US" dirty="0">
                <a:solidFill>
                  <a:schemeClr val="tx2"/>
                </a:solidFill>
              </a:rPr>
              <a:t>DevOps Enterprise Summit</a:t>
            </a:r>
          </a:p>
        </p:txBody>
      </p:sp>
      <p:sp>
        <p:nvSpPr>
          <p:cNvPr id="3" name="Subtitle 2">
            <a:extLst>
              <a:ext uri="{FF2B5EF4-FFF2-40B4-BE49-F238E27FC236}">
                <a16:creationId xmlns:a16="http://schemas.microsoft.com/office/drawing/2014/main" id="{9C05B3AC-B14F-49E2-9CC9-D6857FE4E50D}"/>
              </a:ext>
            </a:extLst>
          </p:cNvPr>
          <p:cNvSpPr>
            <a:spLocks noGrp="1"/>
          </p:cNvSpPr>
          <p:nvPr>
            <p:ph type="subTitle" idx="1"/>
          </p:nvPr>
        </p:nvSpPr>
        <p:spPr>
          <a:xfrm>
            <a:off x="628045" y="2946054"/>
            <a:ext cx="10962461" cy="1306349"/>
          </a:xfrm>
        </p:spPr>
        <p:txBody>
          <a:bodyPr/>
          <a:lstStyle/>
          <a:p>
            <a:r>
              <a:rPr lang="en-US" sz="2000" dirty="0">
                <a:solidFill>
                  <a:srgbClr val="1CCDD7"/>
                </a:solidFill>
              </a:rPr>
              <a:t>How the Infrastructure Product Model accelerated delivery and transparency to drive outcomes and increase engagement</a:t>
            </a:r>
          </a:p>
        </p:txBody>
      </p:sp>
    </p:spTree>
    <p:extLst>
      <p:ext uri="{BB962C8B-B14F-4D97-AF65-F5344CB8AC3E}">
        <p14:creationId xmlns:p14="http://schemas.microsoft.com/office/powerpoint/2010/main" val="586041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059A16-A714-4FCE-95B5-AF86A3C82562}"/>
              </a:ext>
            </a:extLst>
          </p:cNvPr>
          <p:cNvSpPr>
            <a:spLocks noGrp="1"/>
          </p:cNvSpPr>
          <p:nvPr>
            <p:ph idx="1"/>
          </p:nvPr>
        </p:nvSpPr>
        <p:spPr>
          <a:xfrm>
            <a:off x="225878" y="872617"/>
            <a:ext cx="11771539" cy="797307"/>
          </a:xfrm>
        </p:spPr>
        <p:txBody>
          <a:bodyPr>
            <a:normAutofit fontScale="92500" lnSpcReduction="10000"/>
          </a:bodyPr>
          <a:lstStyle/>
          <a:p>
            <a:pPr marL="0" indent="0">
              <a:buNone/>
            </a:pPr>
            <a:r>
              <a:rPr lang="en-US" dirty="0"/>
              <a:t>At Nationwide, a three-year multi million-dollar program was created to reduce risk and add/upgrade IAM capabilities.  To support this program, Steering and Governance were also introduced to set direction and ensure alignment across the organization.  </a:t>
            </a:r>
          </a:p>
        </p:txBody>
      </p:sp>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cxnSp>
        <p:nvCxnSpPr>
          <p:cNvPr id="6" name="Straight Connector 5">
            <a:extLst>
              <a:ext uri="{FF2B5EF4-FFF2-40B4-BE49-F238E27FC236}">
                <a16:creationId xmlns:a16="http://schemas.microsoft.com/office/drawing/2014/main" id="{2F08DD3A-A3D1-4F0D-9786-7AAF30B75DB0}"/>
              </a:ext>
            </a:extLst>
          </p:cNvPr>
          <p:cNvCxnSpPr>
            <a:cxnSpLocks/>
          </p:cNvCxnSpPr>
          <p:nvPr/>
        </p:nvCxnSpPr>
        <p:spPr>
          <a:xfrm flipH="1">
            <a:off x="225878" y="1638381"/>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8A73067-8C83-4741-BD39-07F32E9F88AE}"/>
              </a:ext>
            </a:extLst>
          </p:cNvPr>
          <p:cNvSpPr txBox="1"/>
          <p:nvPr/>
        </p:nvSpPr>
        <p:spPr>
          <a:xfrm rot="5400000">
            <a:off x="1710980" y="2637643"/>
            <a:ext cx="369332" cy="1878548"/>
          </a:xfrm>
          <a:prstGeom prst="rect">
            <a:avLst/>
          </a:prstGeom>
          <a:noFill/>
          <a:ln>
            <a:solidFill>
              <a:srgbClr val="30CDD7"/>
            </a:solidFill>
          </a:ln>
        </p:spPr>
        <p:txBody>
          <a:bodyPr vert="vert270"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IRM: Product Ownership</a:t>
            </a:r>
          </a:p>
        </p:txBody>
      </p:sp>
      <p:sp>
        <p:nvSpPr>
          <p:cNvPr id="45" name="TextBox 44">
            <a:extLst>
              <a:ext uri="{FF2B5EF4-FFF2-40B4-BE49-F238E27FC236}">
                <a16:creationId xmlns:a16="http://schemas.microsoft.com/office/drawing/2014/main" id="{3B0ACEB7-E897-469D-81A1-F4C3F9DF65D8}"/>
              </a:ext>
            </a:extLst>
          </p:cNvPr>
          <p:cNvSpPr txBox="1"/>
          <p:nvPr/>
        </p:nvSpPr>
        <p:spPr>
          <a:xfrm rot="10800000">
            <a:off x="975179" y="3884992"/>
            <a:ext cx="553998" cy="1786827"/>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IAM </a:t>
            </a:r>
            <a:r>
              <a:rPr kumimoji="0" lang="en-US" sz="1200" b="0" i="0" u="none" strike="noStrike" kern="1200" cap="none" spc="0" normalizeH="0" baseline="0" noProof="0" err="1">
                <a:ln>
                  <a:noFill/>
                </a:ln>
                <a:solidFill>
                  <a:srgbClr val="FFFFFF"/>
                </a:solidFill>
                <a:effectLst/>
                <a:uLnTx/>
                <a:uFillTx/>
                <a:latin typeface="Arial"/>
                <a:ea typeface="+mn-ea"/>
                <a:cs typeface="+mn-cs"/>
              </a:rPr>
              <a:t>AuthN</a:t>
            </a:r>
            <a:r>
              <a:rPr kumimoji="0" lang="en-US" sz="1200" b="0" i="0" u="none" strike="noStrike" kern="1200" cap="none" spc="0" normalizeH="0" baseline="0" noProof="0">
                <a:ln>
                  <a:noFill/>
                </a:ln>
                <a:solidFill>
                  <a:srgbClr val="FFFFFF"/>
                </a:solidFill>
                <a:effectLst/>
                <a:uLnTx/>
                <a:uFillTx/>
                <a:latin typeface="Arial"/>
                <a:ea typeface="+mn-ea"/>
                <a:cs typeface="+mn-cs"/>
              </a:rPr>
              <a:t> Services</a:t>
            </a:r>
          </a:p>
        </p:txBody>
      </p:sp>
      <p:sp>
        <p:nvSpPr>
          <p:cNvPr id="46" name="TextBox 45">
            <a:extLst>
              <a:ext uri="{FF2B5EF4-FFF2-40B4-BE49-F238E27FC236}">
                <a16:creationId xmlns:a16="http://schemas.microsoft.com/office/drawing/2014/main" id="{28A102F9-6016-43E2-BA7A-A8AA023C1E03}"/>
              </a:ext>
            </a:extLst>
          </p:cNvPr>
          <p:cNvSpPr txBox="1"/>
          <p:nvPr/>
        </p:nvSpPr>
        <p:spPr>
          <a:xfrm rot="10800000">
            <a:off x="1612684" y="3884992"/>
            <a:ext cx="553998" cy="1786827"/>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Int/Ext IAM Services</a:t>
            </a:r>
          </a:p>
        </p:txBody>
      </p:sp>
      <p:sp>
        <p:nvSpPr>
          <p:cNvPr id="47" name="TextBox 46">
            <a:extLst>
              <a:ext uri="{FF2B5EF4-FFF2-40B4-BE49-F238E27FC236}">
                <a16:creationId xmlns:a16="http://schemas.microsoft.com/office/drawing/2014/main" id="{CCFEFECD-C921-4B8C-9CB7-E1DBE26E8EC1}"/>
              </a:ext>
            </a:extLst>
          </p:cNvPr>
          <p:cNvSpPr txBox="1"/>
          <p:nvPr/>
        </p:nvSpPr>
        <p:spPr>
          <a:xfrm rot="5400000">
            <a:off x="3877288" y="2511258"/>
            <a:ext cx="369332" cy="2131318"/>
          </a:xfrm>
          <a:prstGeom prst="rect">
            <a:avLst/>
          </a:prstGeom>
          <a:noFill/>
          <a:ln>
            <a:solidFill>
              <a:srgbClr val="30CDD7"/>
            </a:solidFill>
          </a:ln>
        </p:spPr>
        <p:txBody>
          <a:bodyPr vert="vert270"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I&amp;O: Product  Management</a:t>
            </a:r>
          </a:p>
        </p:txBody>
      </p:sp>
      <p:sp>
        <p:nvSpPr>
          <p:cNvPr id="48" name="TextBox 47">
            <a:extLst>
              <a:ext uri="{FF2B5EF4-FFF2-40B4-BE49-F238E27FC236}">
                <a16:creationId xmlns:a16="http://schemas.microsoft.com/office/drawing/2014/main" id="{14CE41F1-201A-4594-AF32-9FE2E5FFE0BA}"/>
              </a:ext>
            </a:extLst>
          </p:cNvPr>
          <p:cNvSpPr txBox="1"/>
          <p:nvPr/>
        </p:nvSpPr>
        <p:spPr>
          <a:xfrm rot="10800000">
            <a:off x="2996295" y="3886501"/>
            <a:ext cx="738664" cy="1786827"/>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Identity Lifecycle Management</a:t>
            </a:r>
          </a:p>
        </p:txBody>
      </p:sp>
      <p:sp>
        <p:nvSpPr>
          <p:cNvPr id="49" name="TextBox 48">
            <a:extLst>
              <a:ext uri="{FF2B5EF4-FFF2-40B4-BE49-F238E27FC236}">
                <a16:creationId xmlns:a16="http://schemas.microsoft.com/office/drawing/2014/main" id="{BF43420A-1A42-49A3-9D8B-3EDC2565B75C}"/>
              </a:ext>
            </a:extLst>
          </p:cNvPr>
          <p:cNvSpPr txBox="1"/>
          <p:nvPr/>
        </p:nvSpPr>
        <p:spPr>
          <a:xfrm rot="10800000">
            <a:off x="3786153" y="3891205"/>
            <a:ext cx="738664" cy="1786827"/>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Directory and Certification Services</a:t>
            </a:r>
          </a:p>
        </p:txBody>
      </p:sp>
      <p:sp>
        <p:nvSpPr>
          <p:cNvPr id="51" name="TextBox 50">
            <a:extLst>
              <a:ext uri="{FF2B5EF4-FFF2-40B4-BE49-F238E27FC236}">
                <a16:creationId xmlns:a16="http://schemas.microsoft.com/office/drawing/2014/main" id="{4EA3A4AE-0072-4925-9F48-3DED3197165D}"/>
              </a:ext>
            </a:extLst>
          </p:cNvPr>
          <p:cNvSpPr txBox="1"/>
          <p:nvPr/>
        </p:nvSpPr>
        <p:spPr>
          <a:xfrm rot="10800000">
            <a:off x="4573615" y="3889342"/>
            <a:ext cx="553998" cy="1786827"/>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SSO &amp; MFA</a:t>
            </a:r>
          </a:p>
        </p:txBody>
      </p:sp>
      <p:sp>
        <p:nvSpPr>
          <p:cNvPr id="52" name="TextBox 51">
            <a:extLst>
              <a:ext uri="{FF2B5EF4-FFF2-40B4-BE49-F238E27FC236}">
                <a16:creationId xmlns:a16="http://schemas.microsoft.com/office/drawing/2014/main" id="{CDFB981F-0181-453E-A3F3-C80264A03EE3}"/>
              </a:ext>
            </a:extLst>
          </p:cNvPr>
          <p:cNvSpPr txBox="1"/>
          <p:nvPr/>
        </p:nvSpPr>
        <p:spPr>
          <a:xfrm rot="5400000">
            <a:off x="2866730" y="1029590"/>
            <a:ext cx="369332" cy="4152434"/>
          </a:xfrm>
          <a:prstGeom prst="rect">
            <a:avLst/>
          </a:prstGeom>
          <a:noFill/>
          <a:ln>
            <a:solidFill>
              <a:srgbClr val="30CDD7"/>
            </a:solidFill>
          </a:ln>
        </p:spPr>
        <p:txBody>
          <a:bodyPr vert="vert270"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IAM Product Management: “One Team”</a:t>
            </a:r>
          </a:p>
        </p:txBody>
      </p:sp>
      <p:sp>
        <p:nvSpPr>
          <p:cNvPr id="53" name="TextBox 52">
            <a:extLst>
              <a:ext uri="{FF2B5EF4-FFF2-40B4-BE49-F238E27FC236}">
                <a16:creationId xmlns:a16="http://schemas.microsoft.com/office/drawing/2014/main" id="{0F435270-0C5E-4A8C-A645-4435D9EBBF8A}"/>
              </a:ext>
            </a:extLst>
          </p:cNvPr>
          <p:cNvSpPr txBox="1"/>
          <p:nvPr/>
        </p:nvSpPr>
        <p:spPr>
          <a:xfrm>
            <a:off x="351181" y="2921141"/>
            <a:ext cx="553998" cy="2752187"/>
          </a:xfrm>
          <a:prstGeom prst="rect">
            <a:avLst/>
          </a:prstGeom>
          <a:noFill/>
          <a:ln>
            <a:solidFill>
              <a:srgbClr val="30CDD7"/>
            </a:solidFill>
          </a:ln>
        </p:spPr>
        <p:txBody>
          <a:bodyPr vert="vert270"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Federated IAM Orgs (App and Business)</a:t>
            </a:r>
          </a:p>
        </p:txBody>
      </p:sp>
      <p:sp>
        <p:nvSpPr>
          <p:cNvPr id="54" name="TextBox 53">
            <a:extLst>
              <a:ext uri="{FF2B5EF4-FFF2-40B4-BE49-F238E27FC236}">
                <a16:creationId xmlns:a16="http://schemas.microsoft.com/office/drawing/2014/main" id="{C5AF05EC-0E0C-4643-A7E0-12537E5E9752}"/>
              </a:ext>
            </a:extLst>
          </p:cNvPr>
          <p:cNvSpPr txBox="1"/>
          <p:nvPr/>
        </p:nvSpPr>
        <p:spPr>
          <a:xfrm rot="5400000">
            <a:off x="2554731" y="297371"/>
            <a:ext cx="369332" cy="4776432"/>
          </a:xfrm>
          <a:prstGeom prst="rect">
            <a:avLst/>
          </a:prstGeom>
          <a:noFill/>
          <a:ln>
            <a:solidFill>
              <a:srgbClr val="30CDD7"/>
            </a:solidFill>
          </a:ln>
        </p:spPr>
        <p:txBody>
          <a:bodyPr vert="vert270"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Enterprise IAM Governance</a:t>
            </a:r>
          </a:p>
        </p:txBody>
      </p:sp>
      <p:sp>
        <p:nvSpPr>
          <p:cNvPr id="55" name="TextBox 54">
            <a:extLst>
              <a:ext uri="{FF2B5EF4-FFF2-40B4-BE49-F238E27FC236}">
                <a16:creationId xmlns:a16="http://schemas.microsoft.com/office/drawing/2014/main" id="{0A6F9540-CB5C-4AF7-9252-489F82C46960}"/>
              </a:ext>
            </a:extLst>
          </p:cNvPr>
          <p:cNvSpPr txBox="1"/>
          <p:nvPr/>
        </p:nvSpPr>
        <p:spPr>
          <a:xfrm rot="5400000">
            <a:off x="2554731" y="-112733"/>
            <a:ext cx="369332" cy="4776432"/>
          </a:xfrm>
          <a:prstGeom prst="rect">
            <a:avLst/>
          </a:prstGeom>
          <a:noFill/>
          <a:ln>
            <a:solidFill>
              <a:srgbClr val="30CDD7"/>
            </a:solidFill>
          </a:ln>
        </p:spPr>
        <p:txBody>
          <a:bodyPr vert="vert270"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IAM Steering Committee</a:t>
            </a:r>
          </a:p>
        </p:txBody>
      </p:sp>
      <p:sp>
        <p:nvSpPr>
          <p:cNvPr id="56" name="TextBox 55">
            <a:extLst>
              <a:ext uri="{FF2B5EF4-FFF2-40B4-BE49-F238E27FC236}">
                <a16:creationId xmlns:a16="http://schemas.microsoft.com/office/drawing/2014/main" id="{6D55BB0D-A119-47B3-9579-E29668C496D4}"/>
              </a:ext>
            </a:extLst>
          </p:cNvPr>
          <p:cNvSpPr txBox="1"/>
          <p:nvPr/>
        </p:nvSpPr>
        <p:spPr>
          <a:xfrm rot="5400000">
            <a:off x="2554731" y="3520665"/>
            <a:ext cx="369332" cy="4776432"/>
          </a:xfrm>
          <a:prstGeom prst="rect">
            <a:avLst/>
          </a:prstGeom>
          <a:noFill/>
          <a:ln>
            <a:solidFill>
              <a:srgbClr val="30CDD7"/>
            </a:solidFill>
          </a:ln>
        </p:spPr>
        <p:txBody>
          <a:bodyPr vert="vert270"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IAM Architecture</a:t>
            </a:r>
          </a:p>
        </p:txBody>
      </p:sp>
      <p:sp>
        <p:nvSpPr>
          <p:cNvPr id="57" name="TextBox 56">
            <a:extLst>
              <a:ext uri="{FF2B5EF4-FFF2-40B4-BE49-F238E27FC236}">
                <a16:creationId xmlns:a16="http://schemas.microsoft.com/office/drawing/2014/main" id="{ECBB58BC-B6AE-4481-A55A-1CDB239755D1}"/>
              </a:ext>
            </a:extLst>
          </p:cNvPr>
          <p:cNvSpPr txBox="1"/>
          <p:nvPr/>
        </p:nvSpPr>
        <p:spPr>
          <a:xfrm rot="10800000">
            <a:off x="2263263" y="3884992"/>
            <a:ext cx="553998" cy="1786827"/>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IRM IAM </a:t>
            </a:r>
            <a:r>
              <a:rPr kumimoji="0" lang="en-US" sz="1200" b="0" i="0" u="none" strike="noStrike" kern="1200" cap="none" spc="0" normalizeH="0" baseline="0" noProof="0" err="1">
                <a:ln>
                  <a:noFill/>
                </a:ln>
                <a:solidFill>
                  <a:srgbClr val="FFFFFF"/>
                </a:solidFill>
                <a:effectLst/>
                <a:uLnTx/>
                <a:uFillTx/>
                <a:latin typeface="Arial"/>
                <a:ea typeface="+mn-ea"/>
                <a:cs typeface="+mn-cs"/>
              </a:rPr>
              <a:t>LifeCycle</a:t>
            </a:r>
            <a:r>
              <a:rPr kumimoji="0" lang="en-US" sz="1200" b="0" i="0" u="none" strike="noStrike" kern="1200" cap="none" spc="0" normalizeH="0" baseline="0" noProof="0">
                <a:ln>
                  <a:noFill/>
                </a:ln>
                <a:solidFill>
                  <a:srgbClr val="FFFFFF"/>
                </a:solidFill>
                <a:effectLst/>
                <a:uLnTx/>
                <a:uFillTx/>
                <a:latin typeface="Arial"/>
                <a:ea typeface="+mn-ea"/>
                <a:cs typeface="+mn-cs"/>
              </a:rPr>
              <a:t> Mgt</a:t>
            </a:r>
          </a:p>
        </p:txBody>
      </p:sp>
      <p:sp>
        <p:nvSpPr>
          <p:cNvPr id="26" name="Rectangle 25">
            <a:extLst>
              <a:ext uri="{FF2B5EF4-FFF2-40B4-BE49-F238E27FC236}">
                <a16:creationId xmlns:a16="http://schemas.microsoft.com/office/drawing/2014/main" id="{CAC08858-677F-472A-87C8-7AF86A1628FB}"/>
              </a:ext>
            </a:extLst>
          </p:cNvPr>
          <p:cNvSpPr/>
          <p:nvPr/>
        </p:nvSpPr>
        <p:spPr>
          <a:xfrm>
            <a:off x="953976" y="2893625"/>
            <a:ext cx="4173637" cy="2778194"/>
          </a:xfrm>
          <a:prstGeom prst="rect">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Arrow: Chevron 26">
            <a:extLst>
              <a:ext uri="{FF2B5EF4-FFF2-40B4-BE49-F238E27FC236}">
                <a16:creationId xmlns:a16="http://schemas.microsoft.com/office/drawing/2014/main" id="{D1BEA8B7-B431-44A3-A371-BB0A6C027C95}"/>
              </a:ext>
            </a:extLst>
          </p:cNvPr>
          <p:cNvSpPr/>
          <p:nvPr/>
        </p:nvSpPr>
        <p:spPr>
          <a:xfrm>
            <a:off x="5427677" y="2921141"/>
            <a:ext cx="716609" cy="280307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0" name="Content Placeholder 1">
            <a:extLst>
              <a:ext uri="{FF2B5EF4-FFF2-40B4-BE49-F238E27FC236}">
                <a16:creationId xmlns:a16="http://schemas.microsoft.com/office/drawing/2014/main" id="{7D82E794-360D-4D99-8D57-12CCC9F8ACFC}"/>
              </a:ext>
            </a:extLst>
          </p:cNvPr>
          <p:cNvSpPr txBox="1">
            <a:spLocks/>
          </p:cNvSpPr>
          <p:nvPr/>
        </p:nvSpPr>
        <p:spPr>
          <a:xfrm>
            <a:off x="6306230" y="2870254"/>
            <a:ext cx="5448995" cy="3223293"/>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The combined I&amp;O IAM Team and the IRM IAM Product Team form an overall IAM Product Team</a:t>
            </a:r>
          </a:p>
          <a:p>
            <a:pPr marL="0" indent="0">
              <a:buNone/>
            </a:pPr>
            <a:endParaRPr lang="en-US" dirty="0"/>
          </a:p>
          <a:p>
            <a:r>
              <a:rPr lang="en-US" dirty="0"/>
              <a:t>The overall IAM Product Team is accountable for all delivery and operations of the IAM products</a:t>
            </a:r>
          </a:p>
          <a:p>
            <a:endParaRPr lang="en-US" dirty="0"/>
          </a:p>
          <a:p>
            <a:r>
              <a:rPr lang="en-US" dirty="0"/>
              <a:t>The combined team is “One Team”  they win together and fail together</a:t>
            </a:r>
          </a:p>
        </p:txBody>
      </p:sp>
    </p:spTree>
    <p:extLst>
      <p:ext uri="{BB962C8B-B14F-4D97-AF65-F5344CB8AC3E}">
        <p14:creationId xmlns:p14="http://schemas.microsoft.com/office/powerpoint/2010/main" val="345297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rtial Circle 34">
            <a:extLst>
              <a:ext uri="{FF2B5EF4-FFF2-40B4-BE49-F238E27FC236}">
                <a16:creationId xmlns:a16="http://schemas.microsoft.com/office/drawing/2014/main" id="{AA7DDB51-EBF2-4692-8037-55ECE039C3C7}"/>
              </a:ext>
            </a:extLst>
          </p:cNvPr>
          <p:cNvSpPr/>
          <p:nvPr/>
        </p:nvSpPr>
        <p:spPr>
          <a:xfrm>
            <a:off x="7467355" y="1663542"/>
            <a:ext cx="1983176" cy="1884525"/>
          </a:xfrm>
          <a:prstGeom prst="pieWedge">
            <a:avLst/>
          </a:prstGeom>
          <a:solidFill>
            <a:schemeClr val="accent1">
              <a:lumMod val="40000"/>
              <a:lumOff val="6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a:lstStyle/>
          <a:p>
            <a:endParaRPr lang="en-US" sz="1400">
              <a:solidFill>
                <a:schemeClr val="bg1"/>
              </a:solidFill>
            </a:endParaRPr>
          </a:p>
        </p:txBody>
      </p:sp>
      <p:sp>
        <p:nvSpPr>
          <p:cNvPr id="36" name="Partial Circle 35">
            <a:extLst>
              <a:ext uri="{FF2B5EF4-FFF2-40B4-BE49-F238E27FC236}">
                <a16:creationId xmlns:a16="http://schemas.microsoft.com/office/drawing/2014/main" id="{CF893DA4-6E37-45EA-9377-795E9418157A}"/>
              </a:ext>
            </a:extLst>
          </p:cNvPr>
          <p:cNvSpPr/>
          <p:nvPr/>
        </p:nvSpPr>
        <p:spPr>
          <a:xfrm rot="5400000">
            <a:off x="9549797" y="1687144"/>
            <a:ext cx="1884523" cy="1839011"/>
          </a:xfrm>
          <a:prstGeom prst="pieWedge">
            <a:avLst/>
          </a:prstGeom>
          <a:solidFill>
            <a:schemeClr val="accent2">
              <a:lumMod val="7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2252848"/>
              <a:satOff val="-5806"/>
              <a:lumOff val="-3922"/>
              <a:alphaOff val="0"/>
            </a:schemeClr>
          </a:fillRef>
          <a:effectRef idx="1">
            <a:schemeClr val="accent5">
              <a:hueOff val="-2252848"/>
              <a:satOff val="-5806"/>
              <a:lumOff val="-3922"/>
              <a:alphaOff val="0"/>
            </a:schemeClr>
          </a:effectRef>
          <a:fontRef idx="minor">
            <a:schemeClr val="dk1"/>
          </a:fontRef>
        </p:style>
        <p:txBody>
          <a:bodyPr/>
          <a:lstStyle/>
          <a:p>
            <a:endParaRPr lang="en-US" sz="1400">
              <a:solidFill>
                <a:schemeClr val="bg1"/>
              </a:solidFill>
            </a:endParaRPr>
          </a:p>
        </p:txBody>
      </p:sp>
      <p:sp>
        <p:nvSpPr>
          <p:cNvPr id="37" name="Partial Circle 36">
            <a:extLst>
              <a:ext uri="{FF2B5EF4-FFF2-40B4-BE49-F238E27FC236}">
                <a16:creationId xmlns:a16="http://schemas.microsoft.com/office/drawing/2014/main" id="{41048C7B-646A-4A62-98FB-7A3ACCECAA9B}"/>
              </a:ext>
            </a:extLst>
          </p:cNvPr>
          <p:cNvSpPr/>
          <p:nvPr/>
        </p:nvSpPr>
        <p:spPr>
          <a:xfrm rot="10800000">
            <a:off x="9572553" y="3635513"/>
            <a:ext cx="1839011" cy="1884523"/>
          </a:xfrm>
          <a:prstGeom prst="pieWedge">
            <a:avLst/>
          </a:prstGeom>
          <a:solidFill>
            <a:schemeClr val="accent2">
              <a:lumMod val="60000"/>
              <a:lumOff val="4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4505695"/>
              <a:satOff val="-11613"/>
              <a:lumOff val="-7843"/>
              <a:alphaOff val="0"/>
            </a:schemeClr>
          </a:fillRef>
          <a:effectRef idx="1">
            <a:schemeClr val="accent5">
              <a:hueOff val="-4505695"/>
              <a:satOff val="-11613"/>
              <a:lumOff val="-7843"/>
              <a:alphaOff val="0"/>
            </a:schemeClr>
          </a:effectRef>
          <a:fontRef idx="minor">
            <a:schemeClr val="dk1"/>
          </a:fontRef>
        </p:style>
        <p:txBody>
          <a:bodyPr/>
          <a:lstStyle/>
          <a:p>
            <a:endParaRPr lang="en-US" sz="1400" dirty="0">
              <a:solidFill>
                <a:schemeClr val="bg1"/>
              </a:solidFill>
            </a:endParaRPr>
          </a:p>
        </p:txBody>
      </p:sp>
      <p:sp>
        <p:nvSpPr>
          <p:cNvPr id="38" name="Partial Circle 37">
            <a:extLst>
              <a:ext uri="{FF2B5EF4-FFF2-40B4-BE49-F238E27FC236}">
                <a16:creationId xmlns:a16="http://schemas.microsoft.com/office/drawing/2014/main" id="{470C3863-3B93-44FB-A971-72C70B62CD23}"/>
              </a:ext>
            </a:extLst>
          </p:cNvPr>
          <p:cNvSpPr/>
          <p:nvPr/>
        </p:nvSpPr>
        <p:spPr>
          <a:xfrm rot="16200000">
            <a:off x="7530330" y="3586185"/>
            <a:ext cx="1884523" cy="1983177"/>
          </a:xfrm>
          <a:prstGeom prst="pieWedge">
            <a:avLst/>
          </a:prstGeom>
          <a:solidFill>
            <a:srgbClr val="92D05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6758543"/>
              <a:satOff val="-17419"/>
              <a:lumOff val="-11765"/>
              <a:alphaOff val="0"/>
            </a:schemeClr>
          </a:fillRef>
          <a:effectRef idx="1">
            <a:schemeClr val="accent5">
              <a:hueOff val="-6758543"/>
              <a:satOff val="-17419"/>
              <a:lumOff val="-11765"/>
              <a:alphaOff val="0"/>
            </a:schemeClr>
          </a:effectRef>
          <a:fontRef idx="minor">
            <a:schemeClr val="dk1"/>
          </a:fontRef>
        </p:style>
        <p:txBody>
          <a:bodyPr/>
          <a:lstStyle/>
          <a:p>
            <a:endParaRPr lang="en-US" sz="1400">
              <a:solidFill>
                <a:schemeClr val="bg1"/>
              </a:solidFill>
            </a:endParaRPr>
          </a:p>
        </p:txBody>
      </p:sp>
      <p:sp>
        <p:nvSpPr>
          <p:cNvPr id="2" name="Content Placeholder 1">
            <a:extLst>
              <a:ext uri="{FF2B5EF4-FFF2-40B4-BE49-F238E27FC236}">
                <a16:creationId xmlns:a16="http://schemas.microsoft.com/office/drawing/2014/main" id="{B3059A16-A714-4FCE-95B5-AF86A3C82562}"/>
              </a:ext>
            </a:extLst>
          </p:cNvPr>
          <p:cNvSpPr>
            <a:spLocks noGrp="1"/>
          </p:cNvSpPr>
          <p:nvPr>
            <p:ph idx="1"/>
          </p:nvPr>
        </p:nvSpPr>
        <p:spPr>
          <a:xfrm>
            <a:off x="225878" y="872617"/>
            <a:ext cx="11771539" cy="696203"/>
          </a:xfrm>
        </p:spPr>
        <p:txBody>
          <a:bodyPr>
            <a:normAutofit/>
          </a:bodyPr>
          <a:lstStyle/>
          <a:p>
            <a:pPr marL="0" indent="0">
              <a:buNone/>
            </a:pPr>
            <a:r>
              <a:rPr lang="en-US" dirty="0"/>
              <a:t>Defining where expense occurs in the different “types” of work is critical to understanding how your </a:t>
            </a:r>
            <a:r>
              <a:rPr lang="en-US" u="sng" dirty="0"/>
              <a:t>Unit Cost</a:t>
            </a:r>
            <a:r>
              <a:rPr lang="en-US" dirty="0"/>
              <a:t> is managed</a:t>
            </a:r>
          </a:p>
        </p:txBody>
      </p:sp>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cxnSp>
        <p:nvCxnSpPr>
          <p:cNvPr id="6" name="Straight Connector 5">
            <a:extLst>
              <a:ext uri="{FF2B5EF4-FFF2-40B4-BE49-F238E27FC236}">
                <a16:creationId xmlns:a16="http://schemas.microsoft.com/office/drawing/2014/main" id="{2F08DD3A-A3D1-4F0D-9786-7AAF30B75DB0}"/>
              </a:ext>
            </a:extLst>
          </p:cNvPr>
          <p:cNvCxnSpPr>
            <a:cxnSpLocks/>
          </p:cNvCxnSpPr>
          <p:nvPr/>
        </p:nvCxnSpPr>
        <p:spPr>
          <a:xfrm flipH="1">
            <a:off x="276060" y="782056"/>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7DCCB87-A61A-4AA4-BC84-49D0F03035DB}"/>
              </a:ext>
            </a:extLst>
          </p:cNvPr>
          <p:cNvSpPr txBox="1"/>
          <p:nvPr/>
        </p:nvSpPr>
        <p:spPr>
          <a:xfrm>
            <a:off x="247989" y="2147542"/>
            <a:ext cx="562154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Calibri"/>
                <a:ea typeface="+mn-ea"/>
                <a:cs typeface="Arial"/>
              </a:rPr>
              <a:t>Discretionary</a:t>
            </a:r>
            <a:r>
              <a:rPr kumimoji="0" lang="en-US" sz="1200" b="0" i="0" u="none" strike="noStrike" kern="1200" cap="none" spc="0" normalizeH="0" baseline="0" noProof="0" dirty="0">
                <a:ln>
                  <a:noFill/>
                </a:ln>
                <a:solidFill>
                  <a:schemeClr val="bg1"/>
                </a:solidFill>
                <a:effectLst/>
                <a:uLnTx/>
                <a:uFillTx/>
                <a:latin typeface="Calibri"/>
                <a:ea typeface="+mn-ea"/>
                <a:cs typeface="Arial"/>
              </a:rPr>
              <a:t> activities in support of the Tier 2 IAM Program.  Priorities set by IAM Steering Committee. </a:t>
            </a:r>
          </a:p>
        </p:txBody>
      </p:sp>
      <p:sp>
        <p:nvSpPr>
          <p:cNvPr id="14" name="TextBox 13">
            <a:extLst>
              <a:ext uri="{FF2B5EF4-FFF2-40B4-BE49-F238E27FC236}">
                <a16:creationId xmlns:a16="http://schemas.microsoft.com/office/drawing/2014/main" id="{4FEB5AAF-EC70-40D1-9A6E-2EEB0666FFB5}"/>
              </a:ext>
            </a:extLst>
          </p:cNvPr>
          <p:cNvSpPr txBox="1"/>
          <p:nvPr/>
        </p:nvSpPr>
        <p:spPr>
          <a:xfrm>
            <a:off x="267304" y="1639478"/>
            <a:ext cx="5962094" cy="369332"/>
          </a:xfrm>
          <a:prstGeom prst="rect">
            <a:avLst/>
          </a:prstGeom>
          <a:solidFill>
            <a:schemeClr val="accent1">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a:ea typeface="+mn-ea"/>
                <a:cs typeface="+mn-cs"/>
              </a:rPr>
              <a:t>External Demand - IAM Program Capability Build &amp; Adoption</a:t>
            </a:r>
          </a:p>
        </p:txBody>
      </p:sp>
      <p:sp>
        <p:nvSpPr>
          <p:cNvPr id="16" name="TextBox 15">
            <a:extLst>
              <a:ext uri="{FF2B5EF4-FFF2-40B4-BE49-F238E27FC236}">
                <a16:creationId xmlns:a16="http://schemas.microsoft.com/office/drawing/2014/main" id="{3DA978E1-DBA1-465A-A664-2BAAF501D6B9}"/>
              </a:ext>
            </a:extLst>
          </p:cNvPr>
          <p:cNvSpPr txBox="1"/>
          <p:nvPr/>
        </p:nvSpPr>
        <p:spPr>
          <a:xfrm>
            <a:off x="285455" y="4383180"/>
            <a:ext cx="5994557" cy="369332"/>
          </a:xfrm>
          <a:prstGeom prst="rect">
            <a:avLst/>
          </a:prstGeom>
          <a:solidFill>
            <a:srgbClr val="92D05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1"/>
                </a:solidFill>
                <a:effectLst/>
                <a:uLnTx/>
                <a:uFillTx/>
                <a:latin typeface="Calibri"/>
                <a:ea typeface="+mn-ea"/>
                <a:cs typeface="+mn-cs"/>
              </a:rPr>
              <a:t>Operational Support</a:t>
            </a:r>
          </a:p>
        </p:txBody>
      </p:sp>
      <p:sp>
        <p:nvSpPr>
          <p:cNvPr id="18" name="TextBox 17">
            <a:extLst>
              <a:ext uri="{FF2B5EF4-FFF2-40B4-BE49-F238E27FC236}">
                <a16:creationId xmlns:a16="http://schemas.microsoft.com/office/drawing/2014/main" id="{D3AA86FB-2FF1-4B44-BD99-6EBC877F14E9}"/>
              </a:ext>
            </a:extLst>
          </p:cNvPr>
          <p:cNvSpPr txBox="1"/>
          <p:nvPr/>
        </p:nvSpPr>
        <p:spPr>
          <a:xfrm>
            <a:off x="229028" y="3472201"/>
            <a:ext cx="51941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Calibri"/>
                <a:ea typeface="+mn-ea"/>
                <a:cs typeface="Arial" panose="020B0604020202020204" pitchFamily="34" charset="0"/>
              </a:rPr>
              <a:t>Discretionary</a:t>
            </a:r>
            <a:r>
              <a:rPr kumimoji="0" lang="en-US" sz="1200" b="0" i="0" u="none" strike="noStrike" kern="1200" cap="none" spc="0" normalizeH="0" baseline="0" noProof="0" dirty="0">
                <a:ln>
                  <a:noFill/>
                </a:ln>
                <a:solidFill>
                  <a:schemeClr val="bg1"/>
                </a:solidFill>
                <a:effectLst/>
                <a:uLnTx/>
                <a:uFillTx/>
                <a:latin typeface="Calibri"/>
                <a:ea typeface="+mn-ea"/>
                <a:cs typeface="Arial" panose="020B0604020202020204" pitchFamily="34" charset="0"/>
              </a:rPr>
              <a:t> activities in support of non IAM program Demand. </a:t>
            </a:r>
          </a:p>
        </p:txBody>
      </p:sp>
      <p:sp>
        <p:nvSpPr>
          <p:cNvPr id="21" name="TextBox 20">
            <a:extLst>
              <a:ext uri="{FF2B5EF4-FFF2-40B4-BE49-F238E27FC236}">
                <a16:creationId xmlns:a16="http://schemas.microsoft.com/office/drawing/2014/main" id="{F8FC2248-5570-4004-AE1F-1DE9448CC0C7}"/>
              </a:ext>
            </a:extLst>
          </p:cNvPr>
          <p:cNvSpPr txBox="1"/>
          <p:nvPr/>
        </p:nvSpPr>
        <p:spPr>
          <a:xfrm>
            <a:off x="267303" y="3018117"/>
            <a:ext cx="5962094" cy="369332"/>
          </a:xfrm>
          <a:prstGeom prst="rect">
            <a:avLst/>
          </a:prstGeom>
          <a:solidFill>
            <a:schemeClr val="accent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1"/>
                </a:solidFill>
                <a:effectLst/>
                <a:uLnTx/>
                <a:uFillTx/>
                <a:latin typeface="Calibri"/>
                <a:ea typeface="+mn-ea"/>
                <a:cs typeface="+mn-cs"/>
              </a:rPr>
              <a:t>External Demand – All Other</a:t>
            </a:r>
          </a:p>
        </p:txBody>
      </p:sp>
      <p:sp>
        <p:nvSpPr>
          <p:cNvPr id="23" name="TextBox 22">
            <a:extLst>
              <a:ext uri="{FF2B5EF4-FFF2-40B4-BE49-F238E27FC236}">
                <a16:creationId xmlns:a16="http://schemas.microsoft.com/office/drawing/2014/main" id="{2F7E9870-D90C-41A8-B2C0-E79D706C6FCD}"/>
              </a:ext>
            </a:extLst>
          </p:cNvPr>
          <p:cNvSpPr txBox="1"/>
          <p:nvPr/>
        </p:nvSpPr>
        <p:spPr>
          <a:xfrm>
            <a:off x="225878" y="4831577"/>
            <a:ext cx="60127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Calibri"/>
                <a:ea typeface="+mn-ea"/>
                <a:cs typeface="Arial" panose="020B0604020202020204" pitchFamily="34" charset="0"/>
              </a:rPr>
              <a:t>Non Discretionary</a:t>
            </a:r>
            <a:r>
              <a:rPr kumimoji="0" lang="en-US" sz="1200" b="0" i="0" u="none" strike="noStrike" kern="1200" cap="none" spc="0" normalizeH="0" baseline="0" noProof="0" dirty="0">
                <a:ln>
                  <a:noFill/>
                </a:ln>
                <a:solidFill>
                  <a:schemeClr val="bg1"/>
                </a:solidFill>
                <a:effectLst/>
                <a:uLnTx/>
                <a:uFillTx/>
                <a:latin typeface="Calibri"/>
                <a:ea typeface="+mn-ea"/>
                <a:cs typeface="Arial" panose="020B0604020202020204" pitchFamily="34" charset="0"/>
              </a:rPr>
              <a:t> activities to support the availability and health of the product. Includes support from IRM.</a:t>
            </a:r>
          </a:p>
        </p:txBody>
      </p:sp>
      <p:sp>
        <p:nvSpPr>
          <p:cNvPr id="25" name="TextBox 24">
            <a:extLst>
              <a:ext uri="{FF2B5EF4-FFF2-40B4-BE49-F238E27FC236}">
                <a16:creationId xmlns:a16="http://schemas.microsoft.com/office/drawing/2014/main" id="{A31C3B03-2BF1-42F7-87BA-D0BFBCA156A9}"/>
              </a:ext>
            </a:extLst>
          </p:cNvPr>
          <p:cNvSpPr txBox="1"/>
          <p:nvPr/>
        </p:nvSpPr>
        <p:spPr>
          <a:xfrm>
            <a:off x="267303" y="5572007"/>
            <a:ext cx="6012709" cy="369332"/>
          </a:xfrm>
          <a:prstGeom prst="rect">
            <a:avLst/>
          </a:prstGeom>
          <a:solidFill>
            <a:schemeClr val="accent2">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1"/>
                </a:solidFill>
                <a:effectLst/>
                <a:uLnTx/>
                <a:uFillTx/>
                <a:latin typeface="Calibri"/>
                <a:ea typeface="+mn-ea"/>
                <a:cs typeface="+mn-cs"/>
              </a:rPr>
              <a:t>Product Evolution</a:t>
            </a:r>
          </a:p>
        </p:txBody>
      </p:sp>
      <p:sp>
        <p:nvSpPr>
          <p:cNvPr id="26" name="TextBox 25">
            <a:extLst>
              <a:ext uri="{FF2B5EF4-FFF2-40B4-BE49-F238E27FC236}">
                <a16:creationId xmlns:a16="http://schemas.microsoft.com/office/drawing/2014/main" id="{950B102C-B97F-4790-8BF0-39DA81523380}"/>
              </a:ext>
            </a:extLst>
          </p:cNvPr>
          <p:cNvSpPr txBox="1"/>
          <p:nvPr/>
        </p:nvSpPr>
        <p:spPr>
          <a:xfrm>
            <a:off x="225878" y="5995677"/>
            <a:ext cx="60541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Calibri"/>
                <a:ea typeface="+mn-ea"/>
                <a:cs typeface="Arial"/>
              </a:rPr>
              <a:t>Semi Discretionary </a:t>
            </a:r>
            <a:r>
              <a:rPr kumimoji="0" lang="en-US" sz="1200" b="0" i="0" u="none" strike="noStrike" kern="1200" cap="none" spc="0" normalizeH="0" baseline="0" noProof="0" dirty="0">
                <a:ln>
                  <a:noFill/>
                </a:ln>
                <a:solidFill>
                  <a:schemeClr val="bg1"/>
                </a:solidFill>
                <a:effectLst/>
                <a:uLnTx/>
                <a:uFillTx/>
                <a:latin typeface="Calibri"/>
                <a:ea typeface="+mn-ea"/>
                <a:cs typeface="Arial"/>
              </a:rPr>
              <a:t>activities to support product development.</a:t>
            </a:r>
          </a:p>
        </p:txBody>
      </p:sp>
      <p:sp>
        <p:nvSpPr>
          <p:cNvPr id="39" name="TextBox 38">
            <a:extLst>
              <a:ext uri="{FF2B5EF4-FFF2-40B4-BE49-F238E27FC236}">
                <a16:creationId xmlns:a16="http://schemas.microsoft.com/office/drawing/2014/main" id="{F339DEFB-B439-4161-87DB-9938B7D2B38B}"/>
              </a:ext>
            </a:extLst>
          </p:cNvPr>
          <p:cNvSpPr txBox="1"/>
          <p:nvPr/>
        </p:nvSpPr>
        <p:spPr>
          <a:xfrm>
            <a:off x="9812820" y="2410774"/>
            <a:ext cx="1281852" cy="646331"/>
          </a:xfrm>
          <a:prstGeom prst="rect">
            <a:avLst/>
          </a:prstGeom>
          <a:noFill/>
        </p:spPr>
        <p:txBody>
          <a:bodyPr wrap="square" rtlCol="0">
            <a:spAutoFit/>
          </a:bodyPr>
          <a:lstStyle/>
          <a:p>
            <a:r>
              <a:rPr lang="en-US" sz="1200" dirty="0">
                <a:solidFill>
                  <a:schemeClr val="bg1"/>
                </a:solidFill>
              </a:rPr>
              <a:t>External Demand</a:t>
            </a:r>
          </a:p>
          <a:p>
            <a:r>
              <a:rPr lang="en-US" sz="1200" dirty="0">
                <a:solidFill>
                  <a:schemeClr val="bg1"/>
                </a:solidFill>
              </a:rPr>
              <a:t> </a:t>
            </a:r>
            <a:r>
              <a:rPr lang="en-US" sz="1100" dirty="0">
                <a:solidFill>
                  <a:schemeClr val="bg1"/>
                </a:solidFill>
              </a:rPr>
              <a:t>All Other</a:t>
            </a:r>
            <a:endParaRPr lang="en-US" sz="1400" dirty="0">
              <a:solidFill>
                <a:schemeClr val="bg1"/>
              </a:solidFill>
            </a:endParaRPr>
          </a:p>
        </p:txBody>
      </p:sp>
      <p:sp>
        <p:nvSpPr>
          <p:cNvPr id="40" name="TextBox 39">
            <a:extLst>
              <a:ext uri="{FF2B5EF4-FFF2-40B4-BE49-F238E27FC236}">
                <a16:creationId xmlns:a16="http://schemas.microsoft.com/office/drawing/2014/main" id="{5FE5A1DF-D9EA-4BB4-8812-AA5EFDFA7C82}"/>
              </a:ext>
            </a:extLst>
          </p:cNvPr>
          <p:cNvSpPr txBox="1"/>
          <p:nvPr/>
        </p:nvSpPr>
        <p:spPr>
          <a:xfrm>
            <a:off x="7311050" y="2503106"/>
            <a:ext cx="1997646" cy="461665"/>
          </a:xfrm>
          <a:prstGeom prst="rect">
            <a:avLst/>
          </a:prstGeom>
          <a:noFill/>
        </p:spPr>
        <p:txBody>
          <a:bodyPr wrap="square" rtlCol="0">
            <a:spAutoFit/>
          </a:bodyPr>
          <a:lstStyle/>
          <a:p>
            <a:pPr algn="r"/>
            <a:r>
              <a:rPr lang="en-US" sz="1200" dirty="0">
                <a:solidFill>
                  <a:schemeClr val="bg1"/>
                </a:solidFill>
              </a:rPr>
              <a:t>External Demand</a:t>
            </a:r>
          </a:p>
          <a:p>
            <a:pPr algn="r"/>
            <a:r>
              <a:rPr lang="en-US" sz="1100" dirty="0">
                <a:solidFill>
                  <a:schemeClr val="bg1"/>
                </a:solidFill>
              </a:rPr>
              <a:t>IAM Program</a:t>
            </a:r>
            <a:endParaRPr lang="en-US" sz="1200" dirty="0">
              <a:solidFill>
                <a:schemeClr val="bg1"/>
              </a:solidFill>
            </a:endParaRPr>
          </a:p>
        </p:txBody>
      </p:sp>
      <p:sp>
        <p:nvSpPr>
          <p:cNvPr id="41" name="TextBox 40">
            <a:extLst>
              <a:ext uri="{FF2B5EF4-FFF2-40B4-BE49-F238E27FC236}">
                <a16:creationId xmlns:a16="http://schemas.microsoft.com/office/drawing/2014/main" id="{49E4BCCE-6CA5-4CB2-B12C-C697A3CCCDDC}"/>
              </a:ext>
            </a:extLst>
          </p:cNvPr>
          <p:cNvSpPr txBox="1"/>
          <p:nvPr/>
        </p:nvSpPr>
        <p:spPr>
          <a:xfrm>
            <a:off x="7311050" y="4106181"/>
            <a:ext cx="1997646" cy="461665"/>
          </a:xfrm>
          <a:prstGeom prst="rect">
            <a:avLst/>
          </a:prstGeom>
          <a:noFill/>
        </p:spPr>
        <p:txBody>
          <a:bodyPr wrap="square" rtlCol="0">
            <a:spAutoFit/>
          </a:bodyPr>
          <a:lstStyle/>
          <a:p>
            <a:pPr algn="r"/>
            <a:r>
              <a:rPr lang="en-US" sz="1200" dirty="0">
                <a:solidFill>
                  <a:schemeClr val="bg1"/>
                </a:solidFill>
              </a:rPr>
              <a:t>Operational </a:t>
            </a:r>
          </a:p>
          <a:p>
            <a:pPr algn="r"/>
            <a:r>
              <a:rPr lang="en-US" sz="1200" dirty="0">
                <a:solidFill>
                  <a:schemeClr val="bg1"/>
                </a:solidFill>
              </a:rPr>
              <a:t>Support</a:t>
            </a:r>
            <a:endParaRPr lang="en-US" sz="1400" dirty="0">
              <a:solidFill>
                <a:schemeClr val="bg1"/>
              </a:solidFill>
            </a:endParaRPr>
          </a:p>
        </p:txBody>
      </p:sp>
      <p:sp>
        <p:nvSpPr>
          <p:cNvPr id="42" name="TextBox 41">
            <a:extLst>
              <a:ext uri="{FF2B5EF4-FFF2-40B4-BE49-F238E27FC236}">
                <a16:creationId xmlns:a16="http://schemas.microsoft.com/office/drawing/2014/main" id="{8AAD94E8-0FA7-43C3-81C4-A74251DC5935}"/>
              </a:ext>
            </a:extLst>
          </p:cNvPr>
          <p:cNvSpPr txBox="1"/>
          <p:nvPr/>
        </p:nvSpPr>
        <p:spPr>
          <a:xfrm>
            <a:off x="9812820" y="4120472"/>
            <a:ext cx="1997646" cy="461665"/>
          </a:xfrm>
          <a:prstGeom prst="rect">
            <a:avLst/>
          </a:prstGeom>
          <a:noFill/>
        </p:spPr>
        <p:txBody>
          <a:bodyPr wrap="square" rtlCol="0">
            <a:spAutoFit/>
          </a:bodyPr>
          <a:lstStyle/>
          <a:p>
            <a:r>
              <a:rPr lang="en-US" sz="1200" dirty="0">
                <a:solidFill>
                  <a:schemeClr val="bg1"/>
                </a:solidFill>
              </a:rPr>
              <a:t>Product </a:t>
            </a:r>
          </a:p>
          <a:p>
            <a:r>
              <a:rPr lang="en-US" sz="1200" dirty="0">
                <a:solidFill>
                  <a:schemeClr val="bg1"/>
                </a:solidFill>
              </a:rPr>
              <a:t>Evolution</a:t>
            </a:r>
            <a:endParaRPr lang="en-US" sz="1400" dirty="0">
              <a:solidFill>
                <a:schemeClr val="bg1"/>
              </a:solidFill>
            </a:endParaRPr>
          </a:p>
        </p:txBody>
      </p:sp>
      <p:sp>
        <p:nvSpPr>
          <p:cNvPr id="47" name="Arrow: Circular 46">
            <a:extLst>
              <a:ext uri="{FF2B5EF4-FFF2-40B4-BE49-F238E27FC236}">
                <a16:creationId xmlns:a16="http://schemas.microsoft.com/office/drawing/2014/main" id="{14C2348D-71FB-4477-8C8B-C4F15E6D608F}"/>
              </a:ext>
            </a:extLst>
          </p:cNvPr>
          <p:cNvSpPr/>
          <p:nvPr/>
        </p:nvSpPr>
        <p:spPr>
          <a:xfrm rot="10982446">
            <a:off x="9148879" y="3430434"/>
            <a:ext cx="703557" cy="566924"/>
          </a:xfrm>
          <a:prstGeom prst="circularArrow">
            <a:avLst/>
          </a:prstGeom>
          <a:solidFill>
            <a:schemeClr val="bg1"/>
          </a:solidFill>
          <a:ln>
            <a:noFill/>
          </a:ln>
          <a:effectLst/>
        </p:spPr>
        <p:style>
          <a:lnRef idx="1">
            <a:schemeClr val="lt1">
              <a:hueOff val="0"/>
              <a:satOff val="0"/>
              <a:lumOff val="0"/>
              <a:alphaOff val="0"/>
            </a:schemeClr>
          </a:lnRef>
          <a:fillRef idx="2">
            <a:schemeClr val="accent5">
              <a:tint val="40000"/>
              <a:hueOff val="0"/>
              <a:satOff val="0"/>
              <a:lumOff val="0"/>
              <a:alphaOff val="0"/>
            </a:schemeClr>
          </a:fillRef>
          <a:effectRef idx="1">
            <a:schemeClr val="accent5">
              <a:tint val="40000"/>
              <a:hueOff val="0"/>
              <a:satOff val="0"/>
              <a:lumOff val="0"/>
              <a:alphaOff val="0"/>
            </a:schemeClr>
          </a:effectRef>
          <a:fontRef idx="minor">
            <a:schemeClr val="dk1">
              <a:hueOff val="0"/>
              <a:satOff val="0"/>
              <a:lumOff val="0"/>
              <a:alphaOff val="0"/>
            </a:schemeClr>
          </a:fontRef>
        </p:style>
        <p:txBody>
          <a:bodyPr/>
          <a:lstStyle/>
          <a:p>
            <a:endParaRPr lang="en-US" sz="1400">
              <a:solidFill>
                <a:schemeClr val="bg1"/>
              </a:solidFill>
            </a:endParaRPr>
          </a:p>
        </p:txBody>
      </p:sp>
      <p:sp>
        <p:nvSpPr>
          <p:cNvPr id="48" name="Arrow: Circular 47">
            <a:extLst>
              <a:ext uri="{FF2B5EF4-FFF2-40B4-BE49-F238E27FC236}">
                <a16:creationId xmlns:a16="http://schemas.microsoft.com/office/drawing/2014/main" id="{C7F5CE99-A848-4F00-9E1E-F46FED52A9E5}"/>
              </a:ext>
            </a:extLst>
          </p:cNvPr>
          <p:cNvSpPr/>
          <p:nvPr/>
        </p:nvSpPr>
        <p:spPr>
          <a:xfrm>
            <a:off x="9150986" y="3173253"/>
            <a:ext cx="701567" cy="603522"/>
          </a:xfrm>
          <a:prstGeom prst="circularArrow">
            <a:avLst/>
          </a:prstGeom>
          <a:solidFill>
            <a:schemeClr val="bg1"/>
          </a:solidFill>
          <a:ln>
            <a:noFill/>
          </a:ln>
          <a:effectLst/>
          <a:scene3d>
            <a:camera prst="orthographicFront"/>
            <a:lightRig rig="flat" dir="t"/>
          </a:scene3d>
          <a:sp3d prstMaterial="dkEdge">
            <a:bevelT w="8200" h="38100"/>
          </a:sp3d>
        </p:spPr>
        <p:style>
          <a:lnRef idx="1">
            <a:schemeClr val="lt1">
              <a:hueOff val="0"/>
              <a:satOff val="0"/>
              <a:lumOff val="0"/>
              <a:alphaOff val="0"/>
            </a:schemeClr>
          </a:lnRef>
          <a:fillRef idx="2">
            <a:schemeClr val="accent5">
              <a:tint val="40000"/>
              <a:hueOff val="0"/>
              <a:satOff val="0"/>
              <a:lumOff val="0"/>
              <a:alphaOff val="0"/>
            </a:schemeClr>
          </a:fillRef>
          <a:effectRef idx="1">
            <a:schemeClr val="accent5">
              <a:tint val="40000"/>
              <a:hueOff val="0"/>
              <a:satOff val="0"/>
              <a:lumOff val="0"/>
              <a:alphaOff val="0"/>
            </a:schemeClr>
          </a:effectRef>
          <a:fontRef idx="minor">
            <a:schemeClr val="dk1">
              <a:hueOff val="0"/>
              <a:satOff val="0"/>
              <a:lumOff val="0"/>
              <a:alphaOff val="0"/>
            </a:schemeClr>
          </a:fontRef>
        </p:style>
        <p:txBody>
          <a:bodyPr/>
          <a:lstStyle/>
          <a:p>
            <a:endParaRPr lang="en-US" sz="1400">
              <a:solidFill>
                <a:schemeClr val="bg1"/>
              </a:solidFill>
            </a:endParaRPr>
          </a:p>
        </p:txBody>
      </p:sp>
      <p:sp>
        <p:nvSpPr>
          <p:cNvPr id="49" name="Slide Number Placeholder 2">
            <a:extLst>
              <a:ext uri="{FF2B5EF4-FFF2-40B4-BE49-F238E27FC236}">
                <a16:creationId xmlns:a16="http://schemas.microsoft.com/office/drawing/2014/main" id="{2E9E96FF-D68E-47F8-984E-4AEC94851A22}"/>
              </a:ext>
            </a:extLst>
          </p:cNvPr>
          <p:cNvSpPr txBox="1">
            <a:spLocks noChangeArrowheads="1"/>
          </p:cNvSpPr>
          <p:nvPr/>
        </p:nvSpPr>
        <p:spPr bwMode="auto">
          <a:xfrm>
            <a:off x="9448800" y="6492875"/>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defPPr>
              <a:defRPr lang="en-US"/>
            </a:defPPr>
            <a:lvl1pPr marL="0" algn="l" defTabSz="914400" rtl="0" eaLnBrk="1" latinLnBrk="0" hangingPunct="1">
              <a:lnSpc>
                <a:spcPct val="90000"/>
              </a:lnSpc>
              <a:spcBef>
                <a:spcPts val="1000"/>
              </a:spcBef>
              <a:buFont typeface="Arial" panose="020B0604020202020204" pitchFamily="34" charset="0"/>
              <a:buChar char="•"/>
              <a:defRPr sz="2400" kern="1200">
                <a:solidFill>
                  <a:srgbClr val="004851"/>
                </a:solidFill>
                <a:latin typeface="Arial Regular"/>
                <a:ea typeface="Gotham Book"/>
                <a:cs typeface="Gotham Book"/>
              </a:defRPr>
            </a:lvl1pPr>
            <a:lvl2pPr marL="742950" indent="-285750" algn="l" defTabSz="914400" rtl="0" eaLnBrk="1" latinLnBrk="0" hangingPunct="1">
              <a:lnSpc>
                <a:spcPct val="90000"/>
              </a:lnSpc>
              <a:spcBef>
                <a:spcPts val="500"/>
              </a:spcBef>
              <a:buFont typeface="Arial" panose="020B0604020202020204" pitchFamily="34" charset="0"/>
              <a:buChar char="•"/>
              <a:defRPr sz="2100" kern="1200">
                <a:solidFill>
                  <a:srgbClr val="333333"/>
                </a:solidFill>
                <a:latin typeface="Arial Regular"/>
                <a:ea typeface="Gotham Book"/>
                <a:cs typeface="Gotham Book"/>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D8A"/>
                </a:solidFill>
                <a:latin typeface="Arial Regular"/>
                <a:ea typeface="Gotham Book"/>
                <a:cs typeface="Gotham Book"/>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2CF"/>
                </a:solidFill>
                <a:latin typeface="Arial Regular"/>
                <a:ea typeface="Gotham Book"/>
                <a:cs typeface="Gotham Book"/>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Regular"/>
                <a:ea typeface="Gotham Book"/>
                <a:cs typeface="Gotham Book"/>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rgbClr val="333333"/>
                </a:solidFill>
                <a:latin typeface="Arial Regular"/>
                <a:ea typeface="Gotham Book"/>
                <a:cs typeface="Gotham Book"/>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rgbClr val="333333"/>
                </a:solidFill>
                <a:latin typeface="Arial Regular"/>
                <a:ea typeface="Gotham Book"/>
                <a:cs typeface="Gotham Book"/>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rgbClr val="333333"/>
                </a:solidFill>
                <a:latin typeface="Arial Regular"/>
                <a:ea typeface="Gotham Book"/>
                <a:cs typeface="Gotham Book"/>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rgbClr val="333333"/>
                </a:solidFill>
                <a:latin typeface="Arial Regular"/>
                <a:ea typeface="Gotham Book"/>
                <a:cs typeface="Gotham Book"/>
              </a:defRPr>
            </a:lvl9pPr>
          </a:lstStyle>
          <a:p>
            <a:pPr algn="r" fontAlgn="base">
              <a:lnSpc>
                <a:spcPct val="100000"/>
              </a:lnSpc>
              <a:spcBef>
                <a:spcPct val="0"/>
              </a:spcBef>
              <a:spcAft>
                <a:spcPct val="0"/>
              </a:spcAft>
              <a:buFontTx/>
              <a:buNone/>
              <a:defRPr/>
            </a:pPr>
            <a:fld id="{E59934F2-B047-4BFE-803E-145FC27F4A7F}" type="slidenum">
              <a:rPr lang="en-US" altLang="en-US" sz="1200" smtClean="0">
                <a:solidFill>
                  <a:schemeClr val="bg1"/>
                </a:solidFill>
                <a:latin typeface="Arial" panose="020B0604020202020204" pitchFamily="34" charset="0"/>
                <a:cs typeface="Arial" panose="020B0604020202020204" pitchFamily="34" charset="0"/>
              </a:rPr>
              <a:pPr algn="r" fontAlgn="base">
                <a:lnSpc>
                  <a:spcPct val="100000"/>
                </a:lnSpc>
                <a:spcBef>
                  <a:spcPct val="0"/>
                </a:spcBef>
                <a:spcAft>
                  <a:spcPct val="0"/>
                </a:spcAft>
                <a:buFontTx/>
                <a:buNone/>
                <a:defRPr/>
              </a:pPr>
              <a:t>11</a:t>
            </a:fld>
            <a:endParaRPr lang="en-US" altLang="en-US" sz="12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21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059A16-A714-4FCE-95B5-AF86A3C82562}"/>
              </a:ext>
            </a:extLst>
          </p:cNvPr>
          <p:cNvSpPr>
            <a:spLocks noGrp="1"/>
          </p:cNvSpPr>
          <p:nvPr>
            <p:ph idx="1"/>
          </p:nvPr>
        </p:nvSpPr>
        <p:spPr>
          <a:xfrm>
            <a:off x="225878" y="872617"/>
            <a:ext cx="11771539" cy="696203"/>
          </a:xfrm>
        </p:spPr>
        <p:txBody>
          <a:bodyPr>
            <a:normAutofit/>
          </a:bodyPr>
          <a:lstStyle/>
          <a:p>
            <a:pPr marL="0" indent="0">
              <a:buNone/>
            </a:pPr>
            <a:r>
              <a:rPr lang="en-US" dirty="0"/>
              <a:t>Once your roles are defined and your teams are organized into product teams (for both product management and product ownership) it’s time to develop your OKR’s inject your Agile, LEAN and DevOps capabilities!</a:t>
            </a:r>
          </a:p>
        </p:txBody>
      </p:sp>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cxnSp>
        <p:nvCxnSpPr>
          <p:cNvPr id="6" name="Straight Connector 5">
            <a:extLst>
              <a:ext uri="{FF2B5EF4-FFF2-40B4-BE49-F238E27FC236}">
                <a16:creationId xmlns:a16="http://schemas.microsoft.com/office/drawing/2014/main" id="{2F08DD3A-A3D1-4F0D-9786-7AAF30B75DB0}"/>
              </a:ext>
            </a:extLst>
          </p:cNvPr>
          <p:cNvCxnSpPr>
            <a:cxnSpLocks/>
          </p:cNvCxnSpPr>
          <p:nvPr/>
        </p:nvCxnSpPr>
        <p:spPr>
          <a:xfrm flipH="1">
            <a:off x="225878" y="1546025"/>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E541401F-6E34-4B0E-832A-69881214CDB4}"/>
              </a:ext>
            </a:extLst>
          </p:cNvPr>
          <p:cNvSpPr/>
          <p:nvPr/>
        </p:nvSpPr>
        <p:spPr>
          <a:xfrm>
            <a:off x="225878" y="1835503"/>
            <a:ext cx="11495067" cy="4583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Arial"/>
                <a:cs typeface="Segoe UI Semilight" panose="020B0402040204020203" pitchFamily="34" charset="0"/>
              </a:rPr>
              <a:t>Delivery in a Product Centric Model</a:t>
            </a:r>
            <a:endParaRPr kumimoji="0" lang="en-US" u="none" strike="noStrike" kern="1200" cap="none" spc="0" normalizeH="0" baseline="0" noProof="0" dirty="0">
              <a:ln>
                <a:noFill/>
              </a:ln>
              <a:solidFill>
                <a:srgbClr val="FFFFFF"/>
              </a:solidFill>
              <a:effectLst/>
              <a:uLnTx/>
              <a:uFillTx/>
              <a:latin typeface="Arial"/>
              <a:ea typeface="+mn-ea"/>
              <a:cs typeface="Segoe UI Semilight" panose="020B0402040204020203" pitchFamily="34" charset="0"/>
            </a:endParaRPr>
          </a:p>
        </p:txBody>
      </p:sp>
      <p:grpSp>
        <p:nvGrpSpPr>
          <p:cNvPr id="7" name="Group 6">
            <a:extLst>
              <a:ext uri="{FF2B5EF4-FFF2-40B4-BE49-F238E27FC236}">
                <a16:creationId xmlns:a16="http://schemas.microsoft.com/office/drawing/2014/main" id="{37C05070-73BD-4E06-A915-8E2BA7F4E5CA}"/>
              </a:ext>
            </a:extLst>
          </p:cNvPr>
          <p:cNvGrpSpPr/>
          <p:nvPr/>
        </p:nvGrpSpPr>
        <p:grpSpPr>
          <a:xfrm>
            <a:off x="253125" y="3666743"/>
            <a:ext cx="5291617" cy="579595"/>
            <a:chOff x="253125" y="3666743"/>
            <a:chExt cx="5291617" cy="579595"/>
          </a:xfrm>
        </p:grpSpPr>
        <p:grpSp>
          <p:nvGrpSpPr>
            <p:cNvPr id="87" name="Group 86">
              <a:extLst>
                <a:ext uri="{FF2B5EF4-FFF2-40B4-BE49-F238E27FC236}">
                  <a16:creationId xmlns:a16="http://schemas.microsoft.com/office/drawing/2014/main" id="{C3980E32-9614-47D4-B008-DC6E739548FC}"/>
                </a:ext>
              </a:extLst>
            </p:cNvPr>
            <p:cNvGrpSpPr/>
            <p:nvPr/>
          </p:nvGrpSpPr>
          <p:grpSpPr>
            <a:xfrm>
              <a:off x="1124695" y="3666743"/>
              <a:ext cx="531420" cy="531420"/>
              <a:chOff x="6752254" y="2293890"/>
              <a:chExt cx="531420" cy="531420"/>
            </a:xfrm>
            <a:solidFill>
              <a:schemeClr val="tx1">
                <a:lumMod val="75000"/>
                <a:lumOff val="25000"/>
              </a:schemeClr>
            </a:solidFill>
          </p:grpSpPr>
          <p:sp>
            <p:nvSpPr>
              <p:cNvPr id="88" name="Oval 87">
                <a:extLst>
                  <a:ext uri="{FF2B5EF4-FFF2-40B4-BE49-F238E27FC236}">
                    <a16:creationId xmlns:a16="http://schemas.microsoft.com/office/drawing/2014/main" id="{0FC020C6-9194-4A9A-A544-F31DB5A8A1B8}"/>
                  </a:ext>
                </a:extLst>
              </p:cNvPr>
              <p:cNvSpPr/>
              <p:nvPr/>
            </p:nvSpPr>
            <p:spPr>
              <a:xfrm>
                <a:off x="6752254" y="2293890"/>
                <a:ext cx="531420" cy="53142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9" name="Graphic 88" descr="Research">
                <a:extLst>
                  <a:ext uri="{FF2B5EF4-FFF2-40B4-BE49-F238E27FC236}">
                    <a16:creationId xmlns:a16="http://schemas.microsoft.com/office/drawing/2014/main" id="{7707941C-AB5B-4D6F-890C-117DFA6D1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7755" y="2386852"/>
                <a:ext cx="394854" cy="394854"/>
              </a:xfrm>
              <a:prstGeom prst="rect">
                <a:avLst/>
              </a:prstGeom>
            </p:spPr>
          </p:pic>
          <p:pic>
            <p:nvPicPr>
              <p:cNvPr id="90" name="Graphic 89" descr="Chevron arrows">
                <a:extLst>
                  <a:ext uri="{FF2B5EF4-FFF2-40B4-BE49-F238E27FC236}">
                    <a16:creationId xmlns:a16="http://schemas.microsoft.com/office/drawing/2014/main" id="{E1D9AEC0-7238-40AD-9BFD-E6E795148B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6444" y="2423253"/>
                <a:ext cx="204455" cy="204455"/>
              </a:xfrm>
              <a:prstGeom prst="rect">
                <a:avLst/>
              </a:prstGeom>
            </p:spPr>
          </p:pic>
        </p:grpSp>
        <p:sp>
          <p:nvSpPr>
            <p:cNvPr id="91" name="TextBox 90">
              <a:extLst>
                <a:ext uri="{FF2B5EF4-FFF2-40B4-BE49-F238E27FC236}">
                  <a16:creationId xmlns:a16="http://schemas.microsoft.com/office/drawing/2014/main" id="{73E31CA8-CC89-49E5-A9B9-EEFD3C602C3F}"/>
                </a:ext>
              </a:extLst>
            </p:cNvPr>
            <p:cNvSpPr txBox="1"/>
            <p:nvPr/>
          </p:nvSpPr>
          <p:spPr>
            <a:xfrm>
              <a:off x="253125" y="3708359"/>
              <a:ext cx="808781" cy="415498"/>
            </a:xfrm>
            <a:prstGeom prst="rect">
              <a:avLst/>
            </a:prstGeom>
            <a:noFill/>
          </p:spPr>
          <p:txBody>
            <a:bodyPr wrap="square" rtlCol="0">
              <a:spAutoFit/>
            </a:bodyPr>
            <a:lstStyle/>
            <a:p>
              <a:r>
                <a:rPr lang="en-US" sz="1050" dirty="0">
                  <a:solidFill>
                    <a:schemeClr val="bg1"/>
                  </a:solidFill>
                </a:rPr>
                <a:t>Product Strategy</a:t>
              </a:r>
            </a:p>
          </p:txBody>
        </p:sp>
        <p:cxnSp>
          <p:nvCxnSpPr>
            <p:cNvPr id="92" name="Straight Arrow Connector 91">
              <a:extLst>
                <a:ext uri="{FF2B5EF4-FFF2-40B4-BE49-F238E27FC236}">
                  <a16:creationId xmlns:a16="http://schemas.microsoft.com/office/drawing/2014/main" id="{2CB7BC36-7E9A-492D-92AC-32905ECB2CD3}"/>
                </a:ext>
              </a:extLst>
            </p:cNvPr>
            <p:cNvCxnSpPr>
              <a:cxnSpLocks/>
            </p:cNvCxnSpPr>
            <p:nvPr/>
          </p:nvCxnSpPr>
          <p:spPr>
            <a:xfrm flipV="1">
              <a:off x="2003201" y="3887232"/>
              <a:ext cx="651609" cy="665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Content Placeholder 2">
              <a:extLst>
                <a:ext uri="{FF2B5EF4-FFF2-40B4-BE49-F238E27FC236}">
                  <a16:creationId xmlns:a16="http://schemas.microsoft.com/office/drawing/2014/main" id="{A7017672-A824-4C6B-941A-D9D2D7E97CF3}"/>
                </a:ext>
              </a:extLst>
            </p:cNvPr>
            <p:cNvSpPr txBox="1">
              <a:spLocks/>
            </p:cNvSpPr>
            <p:nvPr/>
          </p:nvSpPr>
          <p:spPr bwMode="auto">
            <a:xfrm>
              <a:off x="2650470" y="3741534"/>
              <a:ext cx="2894272" cy="50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b="0" i="0" kern="1200">
                  <a:solidFill>
                    <a:srgbClr val="004851"/>
                  </a:solidFill>
                  <a:latin typeface="Arial Regular"/>
                  <a:ea typeface="Gotham Book" pitchFamily="2" charset="0"/>
                  <a:cs typeface="Gotham Book" pitchFamily="2"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100" b="0" i="0" kern="1200">
                  <a:solidFill>
                    <a:srgbClr val="333333"/>
                  </a:solidFill>
                  <a:latin typeface="Arial Regular"/>
                  <a:ea typeface="Gotham Book" pitchFamily="2" charset="0"/>
                  <a:cs typeface="Gotham Book" pitchFamily="2"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0" i="0" kern="1200">
                  <a:solidFill>
                    <a:srgbClr val="007D8A"/>
                  </a:solidFill>
                  <a:latin typeface="Arial Regular"/>
                  <a:ea typeface="Gotham Book" pitchFamily="2" charset="0"/>
                  <a:cs typeface="Gotham Book" pitchFamily="2"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0072CF"/>
                  </a:solidFill>
                  <a:latin typeface="Arial Regular"/>
                  <a:ea typeface="Gotham Book" pitchFamily="2" charset="0"/>
                  <a:cs typeface="Gotham Book" pitchFamily="2"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333333"/>
                  </a:solidFill>
                  <a:latin typeface="Arial Regular"/>
                  <a:ea typeface="Gotham Book" pitchFamily="2" charset="0"/>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dirty="0">
                  <a:solidFill>
                    <a:schemeClr val="bg1"/>
                  </a:solidFill>
                  <a:latin typeface="+mn-lt"/>
                  <a:cs typeface="Segoe UI" panose="020B0502040204020203" pitchFamily="34" charset="0"/>
                </a:rPr>
                <a:t>Integrated IAM Roadmap Alignment for IAM Governance and Steering.  </a:t>
              </a:r>
            </a:p>
          </p:txBody>
        </p:sp>
      </p:grpSp>
      <p:grpSp>
        <p:nvGrpSpPr>
          <p:cNvPr id="8" name="Group 7">
            <a:extLst>
              <a:ext uri="{FF2B5EF4-FFF2-40B4-BE49-F238E27FC236}">
                <a16:creationId xmlns:a16="http://schemas.microsoft.com/office/drawing/2014/main" id="{A04F20C2-7CEE-415E-BAAA-C91963F80105}"/>
              </a:ext>
            </a:extLst>
          </p:cNvPr>
          <p:cNvGrpSpPr/>
          <p:nvPr/>
        </p:nvGrpSpPr>
        <p:grpSpPr>
          <a:xfrm>
            <a:off x="283462" y="4797277"/>
            <a:ext cx="5298592" cy="658209"/>
            <a:chOff x="283462" y="4797277"/>
            <a:chExt cx="5298592" cy="658209"/>
          </a:xfrm>
        </p:grpSpPr>
        <p:grpSp>
          <p:nvGrpSpPr>
            <p:cNvPr id="94" name="Group 93">
              <a:extLst>
                <a:ext uri="{FF2B5EF4-FFF2-40B4-BE49-F238E27FC236}">
                  <a16:creationId xmlns:a16="http://schemas.microsoft.com/office/drawing/2014/main" id="{71F4949F-B862-41D9-8892-B8B050719FFA}"/>
                </a:ext>
              </a:extLst>
            </p:cNvPr>
            <p:cNvGrpSpPr/>
            <p:nvPr/>
          </p:nvGrpSpPr>
          <p:grpSpPr>
            <a:xfrm>
              <a:off x="1160173" y="4856655"/>
              <a:ext cx="531420" cy="531420"/>
              <a:chOff x="6752254" y="1472129"/>
              <a:chExt cx="531420" cy="531420"/>
            </a:xfrm>
          </p:grpSpPr>
          <p:sp>
            <p:nvSpPr>
              <p:cNvPr id="95" name="Oval 94">
                <a:extLst>
                  <a:ext uri="{FF2B5EF4-FFF2-40B4-BE49-F238E27FC236}">
                    <a16:creationId xmlns:a16="http://schemas.microsoft.com/office/drawing/2014/main" id="{D08008C7-4303-4D04-A57A-DB39A05972CA}"/>
                  </a:ext>
                </a:extLst>
              </p:cNvPr>
              <p:cNvSpPr/>
              <p:nvPr/>
            </p:nvSpPr>
            <p:spPr>
              <a:xfrm>
                <a:off x="6752254" y="1472129"/>
                <a:ext cx="531420" cy="531420"/>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Graphic 95" descr="Statistics">
                <a:extLst>
                  <a:ext uri="{FF2B5EF4-FFF2-40B4-BE49-F238E27FC236}">
                    <a16:creationId xmlns:a16="http://schemas.microsoft.com/office/drawing/2014/main" id="{5722E77F-0D7E-47E7-97F9-2177F72235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900000" flipH="1">
                <a:off x="6843164" y="1564476"/>
                <a:ext cx="349601" cy="349601"/>
              </a:xfrm>
              <a:prstGeom prst="rect">
                <a:avLst/>
              </a:prstGeom>
            </p:spPr>
          </p:pic>
        </p:grpSp>
        <p:sp>
          <p:nvSpPr>
            <p:cNvPr id="97" name="TextBox 96">
              <a:extLst>
                <a:ext uri="{FF2B5EF4-FFF2-40B4-BE49-F238E27FC236}">
                  <a16:creationId xmlns:a16="http://schemas.microsoft.com/office/drawing/2014/main" id="{2624D3A0-1895-4103-9977-79E143663148}"/>
                </a:ext>
              </a:extLst>
            </p:cNvPr>
            <p:cNvSpPr txBox="1"/>
            <p:nvPr/>
          </p:nvSpPr>
          <p:spPr>
            <a:xfrm>
              <a:off x="283462" y="4871577"/>
              <a:ext cx="798601" cy="577081"/>
            </a:xfrm>
            <a:prstGeom prst="rect">
              <a:avLst/>
            </a:prstGeom>
            <a:noFill/>
          </p:spPr>
          <p:txBody>
            <a:bodyPr wrap="square" rtlCol="0">
              <a:spAutoFit/>
            </a:bodyPr>
            <a:lstStyle/>
            <a:p>
              <a:r>
                <a:rPr lang="en-US" sz="1050">
                  <a:solidFill>
                    <a:schemeClr val="bg1"/>
                  </a:solidFill>
                </a:rPr>
                <a:t>Managing Through Metrics</a:t>
              </a:r>
            </a:p>
          </p:txBody>
        </p:sp>
        <p:cxnSp>
          <p:nvCxnSpPr>
            <p:cNvPr id="98" name="Straight Arrow Connector 97">
              <a:extLst>
                <a:ext uri="{FF2B5EF4-FFF2-40B4-BE49-F238E27FC236}">
                  <a16:creationId xmlns:a16="http://schemas.microsoft.com/office/drawing/2014/main" id="{EDA9C4BB-958B-4E29-A2AD-40AC2399548A}"/>
                </a:ext>
              </a:extLst>
            </p:cNvPr>
            <p:cNvCxnSpPr>
              <a:cxnSpLocks/>
            </p:cNvCxnSpPr>
            <p:nvPr/>
          </p:nvCxnSpPr>
          <p:spPr>
            <a:xfrm>
              <a:off x="2013178" y="5052932"/>
              <a:ext cx="674604"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Content Placeholder 2">
              <a:extLst>
                <a:ext uri="{FF2B5EF4-FFF2-40B4-BE49-F238E27FC236}">
                  <a16:creationId xmlns:a16="http://schemas.microsoft.com/office/drawing/2014/main" id="{4CAB26AD-271C-40A8-8FB0-26C6318A1360}"/>
                </a:ext>
              </a:extLst>
            </p:cNvPr>
            <p:cNvSpPr txBox="1">
              <a:spLocks/>
            </p:cNvSpPr>
            <p:nvPr/>
          </p:nvSpPr>
          <p:spPr bwMode="auto">
            <a:xfrm>
              <a:off x="2687782" y="4797277"/>
              <a:ext cx="2894272" cy="65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b="0" i="0" kern="1200">
                  <a:solidFill>
                    <a:srgbClr val="004851"/>
                  </a:solidFill>
                  <a:latin typeface="Arial Regular"/>
                  <a:ea typeface="Gotham Book" pitchFamily="2" charset="0"/>
                  <a:cs typeface="Gotham Book" pitchFamily="2"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100" b="0" i="0" kern="1200">
                  <a:solidFill>
                    <a:srgbClr val="333333"/>
                  </a:solidFill>
                  <a:latin typeface="Arial Regular"/>
                  <a:ea typeface="Gotham Book" pitchFamily="2" charset="0"/>
                  <a:cs typeface="Gotham Book" pitchFamily="2"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0" i="0" kern="1200">
                  <a:solidFill>
                    <a:srgbClr val="007D8A"/>
                  </a:solidFill>
                  <a:latin typeface="Arial Regular"/>
                  <a:ea typeface="Gotham Book" pitchFamily="2" charset="0"/>
                  <a:cs typeface="Gotham Book" pitchFamily="2"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0072CF"/>
                  </a:solidFill>
                  <a:latin typeface="Arial Regular"/>
                  <a:ea typeface="Gotham Book" pitchFamily="2" charset="0"/>
                  <a:cs typeface="Gotham Book" pitchFamily="2"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333333"/>
                  </a:solidFill>
                  <a:latin typeface="Arial Regular"/>
                  <a:ea typeface="Gotham Book" pitchFamily="2" charset="0"/>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bg1"/>
                  </a:solidFill>
                  <a:latin typeface="+mn-lt"/>
                  <a:cs typeface="Segoe UI" panose="020B0502040204020203" pitchFamily="34" charset="0"/>
                </a:rPr>
                <a:t>Develop, track and report standardized FLOW metrics for release, demand, cycle time and workforce planning</a:t>
              </a:r>
            </a:p>
          </p:txBody>
        </p:sp>
      </p:grpSp>
      <p:grpSp>
        <p:nvGrpSpPr>
          <p:cNvPr id="4" name="Group 3">
            <a:extLst>
              <a:ext uri="{FF2B5EF4-FFF2-40B4-BE49-F238E27FC236}">
                <a16:creationId xmlns:a16="http://schemas.microsoft.com/office/drawing/2014/main" id="{BF42401C-9DEA-4380-BE34-098FF3323B0D}"/>
              </a:ext>
            </a:extLst>
          </p:cNvPr>
          <p:cNvGrpSpPr/>
          <p:nvPr/>
        </p:nvGrpSpPr>
        <p:grpSpPr>
          <a:xfrm>
            <a:off x="225878" y="2497513"/>
            <a:ext cx="5323204" cy="658209"/>
            <a:chOff x="225878" y="2497513"/>
            <a:chExt cx="5323204" cy="658209"/>
          </a:xfrm>
        </p:grpSpPr>
        <p:sp>
          <p:nvSpPr>
            <p:cNvPr id="80" name="Content Placeholder 2">
              <a:extLst>
                <a:ext uri="{FF2B5EF4-FFF2-40B4-BE49-F238E27FC236}">
                  <a16:creationId xmlns:a16="http://schemas.microsoft.com/office/drawing/2014/main" id="{773404F4-70AC-4A4D-A094-645FF3F2057A}"/>
                </a:ext>
              </a:extLst>
            </p:cNvPr>
            <p:cNvSpPr txBox="1">
              <a:spLocks/>
            </p:cNvSpPr>
            <p:nvPr/>
          </p:nvSpPr>
          <p:spPr bwMode="auto">
            <a:xfrm>
              <a:off x="2654810" y="2497513"/>
              <a:ext cx="2894272" cy="65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b="0" i="0" kern="1200">
                  <a:solidFill>
                    <a:srgbClr val="004851"/>
                  </a:solidFill>
                  <a:latin typeface="Arial Regular"/>
                  <a:ea typeface="Gotham Book" pitchFamily="2" charset="0"/>
                  <a:cs typeface="Gotham Book" pitchFamily="2"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100" b="0" i="0" kern="1200">
                  <a:solidFill>
                    <a:srgbClr val="333333"/>
                  </a:solidFill>
                  <a:latin typeface="Arial Regular"/>
                  <a:ea typeface="Gotham Book" pitchFamily="2" charset="0"/>
                  <a:cs typeface="Gotham Book" pitchFamily="2"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0" i="0" kern="1200">
                  <a:solidFill>
                    <a:srgbClr val="007D8A"/>
                  </a:solidFill>
                  <a:latin typeface="Arial Regular"/>
                  <a:ea typeface="Gotham Book" pitchFamily="2" charset="0"/>
                  <a:cs typeface="Gotham Book" pitchFamily="2"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0072CF"/>
                  </a:solidFill>
                  <a:latin typeface="Arial Regular"/>
                  <a:ea typeface="Gotham Book" pitchFamily="2" charset="0"/>
                  <a:cs typeface="Gotham Book" pitchFamily="2"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333333"/>
                  </a:solidFill>
                  <a:latin typeface="Arial Regular"/>
                  <a:ea typeface="Gotham Book" pitchFamily="2" charset="0"/>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dirty="0">
                  <a:solidFill>
                    <a:schemeClr val="bg1"/>
                  </a:solidFill>
                  <a:latin typeface="+mn-lt"/>
                  <a:cs typeface="Segoe UI" panose="020B0502040204020203" pitchFamily="34" charset="0"/>
                </a:rPr>
                <a:t>Establish a common vocabulary and inject use of enterprise tools (JIRA) to manage and make visible all work execution – “Learn by Doing”.  Categorize workflow by Product Category</a:t>
              </a:r>
            </a:p>
          </p:txBody>
        </p:sp>
        <p:sp>
          <p:nvSpPr>
            <p:cNvPr id="82" name="TextBox 81">
              <a:extLst>
                <a:ext uri="{FF2B5EF4-FFF2-40B4-BE49-F238E27FC236}">
                  <a16:creationId xmlns:a16="http://schemas.microsoft.com/office/drawing/2014/main" id="{2BC55702-429B-443E-9DEB-768E6833F9F5}"/>
                </a:ext>
              </a:extLst>
            </p:cNvPr>
            <p:cNvSpPr txBox="1"/>
            <p:nvPr/>
          </p:nvSpPr>
          <p:spPr>
            <a:xfrm>
              <a:off x="225878" y="2555852"/>
              <a:ext cx="965543" cy="577081"/>
            </a:xfrm>
            <a:prstGeom prst="rect">
              <a:avLst/>
            </a:prstGeom>
            <a:noFill/>
          </p:spPr>
          <p:txBody>
            <a:bodyPr wrap="square" rtlCol="0">
              <a:spAutoFit/>
            </a:bodyPr>
            <a:lstStyle/>
            <a:p>
              <a:r>
                <a:rPr lang="en-US" sz="1050" dirty="0">
                  <a:solidFill>
                    <a:schemeClr val="bg1"/>
                  </a:solidFill>
                </a:rPr>
                <a:t>Product Principles - FLOW</a:t>
              </a:r>
            </a:p>
          </p:txBody>
        </p:sp>
        <p:grpSp>
          <p:nvGrpSpPr>
            <p:cNvPr id="84" name="Group 83">
              <a:extLst>
                <a:ext uri="{FF2B5EF4-FFF2-40B4-BE49-F238E27FC236}">
                  <a16:creationId xmlns:a16="http://schemas.microsoft.com/office/drawing/2014/main" id="{7941468C-A4C0-4A27-A3E7-D0D67650F316}"/>
                </a:ext>
              </a:extLst>
            </p:cNvPr>
            <p:cNvGrpSpPr/>
            <p:nvPr/>
          </p:nvGrpSpPr>
          <p:grpSpPr>
            <a:xfrm>
              <a:off x="1124695" y="2512787"/>
              <a:ext cx="528172" cy="528172"/>
              <a:chOff x="640831" y="3654872"/>
              <a:chExt cx="528172" cy="528172"/>
            </a:xfrm>
            <a:solidFill>
              <a:schemeClr val="tx1">
                <a:lumMod val="75000"/>
                <a:lumOff val="25000"/>
              </a:schemeClr>
            </a:solidFill>
          </p:grpSpPr>
          <p:sp>
            <p:nvSpPr>
              <p:cNvPr id="85" name="Oval 84">
                <a:extLst>
                  <a:ext uri="{FF2B5EF4-FFF2-40B4-BE49-F238E27FC236}">
                    <a16:creationId xmlns:a16="http://schemas.microsoft.com/office/drawing/2014/main" id="{A8580831-994B-4B6B-8772-B5A56031266E}"/>
                  </a:ext>
                </a:extLst>
              </p:cNvPr>
              <p:cNvSpPr/>
              <p:nvPr/>
            </p:nvSpPr>
            <p:spPr>
              <a:xfrm>
                <a:off x="640831" y="3654872"/>
                <a:ext cx="528172" cy="52817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6" name="Graphic 85" descr="Customer review RTL">
                <a:extLst>
                  <a:ext uri="{FF2B5EF4-FFF2-40B4-BE49-F238E27FC236}">
                    <a16:creationId xmlns:a16="http://schemas.microsoft.com/office/drawing/2014/main" id="{1361D633-65CE-4809-A993-4F67DD3030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557" y="3740603"/>
                <a:ext cx="413296" cy="413296"/>
              </a:xfrm>
              <a:prstGeom prst="rect">
                <a:avLst/>
              </a:prstGeom>
            </p:spPr>
          </p:pic>
        </p:grpSp>
        <p:cxnSp>
          <p:nvCxnSpPr>
            <p:cNvPr id="61" name="Straight Arrow Connector 60">
              <a:extLst>
                <a:ext uri="{FF2B5EF4-FFF2-40B4-BE49-F238E27FC236}">
                  <a16:creationId xmlns:a16="http://schemas.microsoft.com/office/drawing/2014/main" id="{EFD4D257-C7EC-469B-85F8-75C797E3B556}"/>
                </a:ext>
              </a:extLst>
            </p:cNvPr>
            <p:cNvCxnSpPr>
              <a:cxnSpLocks/>
            </p:cNvCxnSpPr>
            <p:nvPr/>
          </p:nvCxnSpPr>
          <p:spPr>
            <a:xfrm flipV="1">
              <a:off x="1987075" y="2819962"/>
              <a:ext cx="651609" cy="665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24AD85B-BEC6-4C61-9F55-46DDA29CFE5D}"/>
              </a:ext>
            </a:extLst>
          </p:cNvPr>
          <p:cNvGrpSpPr/>
          <p:nvPr/>
        </p:nvGrpSpPr>
        <p:grpSpPr>
          <a:xfrm>
            <a:off x="6445656" y="2520547"/>
            <a:ext cx="5444190" cy="658209"/>
            <a:chOff x="6445656" y="2520547"/>
            <a:chExt cx="5444190" cy="658209"/>
          </a:xfrm>
        </p:grpSpPr>
        <p:grpSp>
          <p:nvGrpSpPr>
            <p:cNvPr id="44" name="Group 43">
              <a:extLst>
                <a:ext uri="{FF2B5EF4-FFF2-40B4-BE49-F238E27FC236}">
                  <a16:creationId xmlns:a16="http://schemas.microsoft.com/office/drawing/2014/main" id="{57EA3A08-D12D-467F-93EF-2D11031A42AE}"/>
                </a:ext>
              </a:extLst>
            </p:cNvPr>
            <p:cNvGrpSpPr/>
            <p:nvPr/>
          </p:nvGrpSpPr>
          <p:grpSpPr>
            <a:xfrm>
              <a:off x="7485574" y="2554252"/>
              <a:ext cx="531420" cy="531420"/>
              <a:chOff x="4721047" y="2024935"/>
              <a:chExt cx="358762" cy="358762"/>
            </a:xfrm>
            <a:solidFill>
              <a:schemeClr val="accent1"/>
            </a:solidFill>
          </p:grpSpPr>
          <p:sp>
            <p:nvSpPr>
              <p:cNvPr id="50" name="Oval 49">
                <a:extLst>
                  <a:ext uri="{FF2B5EF4-FFF2-40B4-BE49-F238E27FC236}">
                    <a16:creationId xmlns:a16="http://schemas.microsoft.com/office/drawing/2014/main" id="{3C8486CB-91D7-4F15-8508-8D447B217C36}"/>
                  </a:ext>
                </a:extLst>
              </p:cNvPr>
              <p:cNvSpPr/>
              <p:nvPr/>
            </p:nvSpPr>
            <p:spPr>
              <a:xfrm>
                <a:off x="4721047" y="2024935"/>
                <a:ext cx="358762" cy="35876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Graphic 58" descr="Lightbulb">
                <a:extLst>
                  <a:ext uri="{FF2B5EF4-FFF2-40B4-BE49-F238E27FC236}">
                    <a16:creationId xmlns:a16="http://schemas.microsoft.com/office/drawing/2014/main" id="{BA45F77F-FFFB-417C-AB05-A93F73AADC4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91575" y="2064853"/>
                <a:ext cx="158815" cy="158815"/>
              </a:xfrm>
              <a:prstGeom prst="rect">
                <a:avLst/>
              </a:prstGeom>
            </p:spPr>
          </p:pic>
          <p:pic>
            <p:nvPicPr>
              <p:cNvPr id="60" name="Graphic 59" descr="Head with gears">
                <a:extLst>
                  <a:ext uri="{FF2B5EF4-FFF2-40B4-BE49-F238E27FC236}">
                    <a16:creationId xmlns:a16="http://schemas.microsoft.com/office/drawing/2014/main" id="{4681A3E2-665E-4F26-B907-03999EA9B89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42820" y="2124177"/>
                <a:ext cx="230210" cy="230210"/>
              </a:xfrm>
              <a:prstGeom prst="rect">
                <a:avLst/>
              </a:prstGeom>
            </p:spPr>
          </p:pic>
        </p:grpSp>
        <p:cxnSp>
          <p:nvCxnSpPr>
            <p:cNvPr id="62" name="Straight Arrow Connector 61">
              <a:extLst>
                <a:ext uri="{FF2B5EF4-FFF2-40B4-BE49-F238E27FC236}">
                  <a16:creationId xmlns:a16="http://schemas.microsoft.com/office/drawing/2014/main" id="{76F438FC-3B96-475C-8285-EEA231A13DEB}"/>
                </a:ext>
              </a:extLst>
            </p:cNvPr>
            <p:cNvCxnSpPr>
              <a:cxnSpLocks/>
            </p:cNvCxnSpPr>
            <p:nvPr/>
          </p:nvCxnSpPr>
          <p:spPr>
            <a:xfrm flipV="1">
              <a:off x="8269590" y="2809980"/>
              <a:ext cx="651609" cy="665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35456B67-00E4-4F9D-9087-9AFE0FA0F6A6}"/>
                </a:ext>
              </a:extLst>
            </p:cNvPr>
            <p:cNvSpPr txBox="1">
              <a:spLocks/>
            </p:cNvSpPr>
            <p:nvPr/>
          </p:nvSpPr>
          <p:spPr bwMode="auto">
            <a:xfrm>
              <a:off x="8995574" y="2520547"/>
              <a:ext cx="2894272" cy="65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b="0" i="0" kern="1200">
                  <a:solidFill>
                    <a:srgbClr val="004851"/>
                  </a:solidFill>
                  <a:latin typeface="Arial Regular"/>
                  <a:ea typeface="Gotham Book" pitchFamily="2" charset="0"/>
                  <a:cs typeface="Gotham Book" pitchFamily="2"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100" b="0" i="0" kern="1200">
                  <a:solidFill>
                    <a:srgbClr val="333333"/>
                  </a:solidFill>
                  <a:latin typeface="Arial Regular"/>
                  <a:ea typeface="Gotham Book" pitchFamily="2" charset="0"/>
                  <a:cs typeface="Gotham Book" pitchFamily="2"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0" i="0" kern="1200">
                  <a:solidFill>
                    <a:srgbClr val="007D8A"/>
                  </a:solidFill>
                  <a:latin typeface="Arial Regular"/>
                  <a:ea typeface="Gotham Book" pitchFamily="2" charset="0"/>
                  <a:cs typeface="Gotham Book" pitchFamily="2"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0072CF"/>
                  </a:solidFill>
                  <a:latin typeface="Arial Regular"/>
                  <a:ea typeface="Gotham Book" pitchFamily="2" charset="0"/>
                  <a:cs typeface="Gotham Book" pitchFamily="2"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333333"/>
                  </a:solidFill>
                  <a:latin typeface="Arial Regular"/>
                  <a:ea typeface="Gotham Book" pitchFamily="2" charset="0"/>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dirty="0">
                  <a:solidFill>
                    <a:schemeClr val="bg1"/>
                  </a:solidFill>
                  <a:latin typeface="+mn-lt"/>
                  <a:cs typeface="Segoe UI" panose="020B0502040204020203" pitchFamily="34" charset="0"/>
                </a:rPr>
                <a:t>Adopt a Customer Centric Mindset.  Implement micro surveys, group feedback sessions and interviews with consumers,  Create metrics and scoring</a:t>
              </a:r>
            </a:p>
          </p:txBody>
        </p:sp>
        <p:sp>
          <p:nvSpPr>
            <p:cNvPr id="69" name="TextBox 68">
              <a:extLst>
                <a:ext uri="{FF2B5EF4-FFF2-40B4-BE49-F238E27FC236}">
                  <a16:creationId xmlns:a16="http://schemas.microsoft.com/office/drawing/2014/main" id="{4E5E308F-A2F1-46DB-BE7C-61042D80A1B4}"/>
                </a:ext>
              </a:extLst>
            </p:cNvPr>
            <p:cNvSpPr txBox="1"/>
            <p:nvPr/>
          </p:nvSpPr>
          <p:spPr>
            <a:xfrm>
              <a:off x="6445656" y="2625461"/>
              <a:ext cx="965543" cy="415498"/>
            </a:xfrm>
            <a:prstGeom prst="rect">
              <a:avLst/>
            </a:prstGeom>
            <a:noFill/>
          </p:spPr>
          <p:txBody>
            <a:bodyPr wrap="square" rtlCol="0">
              <a:spAutoFit/>
            </a:bodyPr>
            <a:lstStyle/>
            <a:p>
              <a:r>
                <a:rPr lang="en-US" sz="1050" dirty="0">
                  <a:solidFill>
                    <a:schemeClr val="bg1"/>
                  </a:solidFill>
                </a:rPr>
                <a:t>Customer Centricity</a:t>
              </a:r>
            </a:p>
          </p:txBody>
        </p:sp>
      </p:grpSp>
      <p:grpSp>
        <p:nvGrpSpPr>
          <p:cNvPr id="10" name="Group 9">
            <a:extLst>
              <a:ext uri="{FF2B5EF4-FFF2-40B4-BE49-F238E27FC236}">
                <a16:creationId xmlns:a16="http://schemas.microsoft.com/office/drawing/2014/main" id="{AFE49FC4-2778-44D8-911F-7B33E2A7B2AC}"/>
              </a:ext>
            </a:extLst>
          </p:cNvPr>
          <p:cNvGrpSpPr/>
          <p:nvPr/>
        </p:nvGrpSpPr>
        <p:grpSpPr>
          <a:xfrm>
            <a:off x="6481747" y="3564782"/>
            <a:ext cx="5408099" cy="658209"/>
            <a:chOff x="6481747" y="3564782"/>
            <a:chExt cx="5408099" cy="658209"/>
          </a:xfrm>
        </p:grpSpPr>
        <p:grpSp>
          <p:nvGrpSpPr>
            <p:cNvPr id="64" name="Group 63">
              <a:extLst>
                <a:ext uri="{FF2B5EF4-FFF2-40B4-BE49-F238E27FC236}">
                  <a16:creationId xmlns:a16="http://schemas.microsoft.com/office/drawing/2014/main" id="{50827C1B-80A7-4912-BD6C-D5420BC06611}"/>
                </a:ext>
              </a:extLst>
            </p:cNvPr>
            <p:cNvGrpSpPr/>
            <p:nvPr/>
          </p:nvGrpSpPr>
          <p:grpSpPr>
            <a:xfrm>
              <a:off x="7440995" y="3599232"/>
              <a:ext cx="575999" cy="575999"/>
              <a:chOff x="6729964" y="3082507"/>
              <a:chExt cx="575999" cy="575999"/>
            </a:xfrm>
            <a:solidFill>
              <a:schemeClr val="accent1"/>
            </a:solidFill>
          </p:grpSpPr>
          <p:sp>
            <p:nvSpPr>
              <p:cNvPr id="65" name="Oval 64">
                <a:extLst>
                  <a:ext uri="{FF2B5EF4-FFF2-40B4-BE49-F238E27FC236}">
                    <a16:creationId xmlns:a16="http://schemas.microsoft.com/office/drawing/2014/main" id="{7C1CBFCC-BE34-40E2-8FD2-21B3007FB701}"/>
                  </a:ext>
                </a:extLst>
              </p:cNvPr>
              <p:cNvSpPr/>
              <p:nvPr/>
            </p:nvSpPr>
            <p:spPr>
              <a:xfrm>
                <a:off x="6752254" y="3127086"/>
                <a:ext cx="531420" cy="53142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Network">
                <a:extLst>
                  <a:ext uri="{FF2B5EF4-FFF2-40B4-BE49-F238E27FC236}">
                    <a16:creationId xmlns:a16="http://schemas.microsoft.com/office/drawing/2014/main" id="{D2058C8D-6C3B-42AB-826C-F36E4B763EA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29964" y="3082507"/>
                <a:ext cx="575999" cy="575999"/>
              </a:xfrm>
              <a:prstGeom prst="rect">
                <a:avLst/>
              </a:prstGeom>
            </p:spPr>
          </p:pic>
          <p:sp>
            <p:nvSpPr>
              <p:cNvPr id="67" name="Oval 66">
                <a:extLst>
                  <a:ext uri="{FF2B5EF4-FFF2-40B4-BE49-F238E27FC236}">
                    <a16:creationId xmlns:a16="http://schemas.microsoft.com/office/drawing/2014/main" id="{3C1E0A61-502C-4077-B530-C6E8252E2A33}"/>
                  </a:ext>
                </a:extLst>
              </p:cNvPr>
              <p:cNvSpPr/>
              <p:nvPr/>
            </p:nvSpPr>
            <p:spPr>
              <a:xfrm>
                <a:off x="6929278" y="3309743"/>
                <a:ext cx="177370" cy="177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Graphic 67" descr="Dollar">
                <a:extLst>
                  <a:ext uri="{FF2B5EF4-FFF2-40B4-BE49-F238E27FC236}">
                    <a16:creationId xmlns:a16="http://schemas.microsoft.com/office/drawing/2014/main" id="{C9A57B87-57E7-4E85-830E-8B0559B9955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39180" y="3319645"/>
                <a:ext cx="157566" cy="157566"/>
              </a:xfrm>
              <a:prstGeom prst="rect">
                <a:avLst/>
              </a:prstGeom>
            </p:spPr>
          </p:pic>
        </p:grpSp>
        <p:sp>
          <p:nvSpPr>
            <p:cNvPr id="70" name="TextBox 69">
              <a:extLst>
                <a:ext uri="{FF2B5EF4-FFF2-40B4-BE49-F238E27FC236}">
                  <a16:creationId xmlns:a16="http://schemas.microsoft.com/office/drawing/2014/main" id="{52D79838-69DA-4031-ACC3-A2D7EEB917AD}"/>
                </a:ext>
              </a:extLst>
            </p:cNvPr>
            <p:cNvSpPr txBox="1"/>
            <p:nvPr/>
          </p:nvSpPr>
          <p:spPr>
            <a:xfrm>
              <a:off x="6481747" y="3692792"/>
              <a:ext cx="808781" cy="415498"/>
            </a:xfrm>
            <a:prstGeom prst="rect">
              <a:avLst/>
            </a:prstGeom>
            <a:noFill/>
          </p:spPr>
          <p:txBody>
            <a:bodyPr wrap="square" rtlCol="0">
              <a:spAutoFit/>
            </a:bodyPr>
            <a:lstStyle/>
            <a:p>
              <a:r>
                <a:rPr lang="en-US" sz="1050" dirty="0">
                  <a:solidFill>
                    <a:schemeClr val="bg1"/>
                  </a:solidFill>
                </a:rPr>
                <a:t>Priority Alignment</a:t>
              </a:r>
            </a:p>
          </p:txBody>
        </p:sp>
        <p:sp>
          <p:nvSpPr>
            <p:cNvPr id="71" name="Content Placeholder 2">
              <a:extLst>
                <a:ext uri="{FF2B5EF4-FFF2-40B4-BE49-F238E27FC236}">
                  <a16:creationId xmlns:a16="http://schemas.microsoft.com/office/drawing/2014/main" id="{DCFBC816-9BB3-4BDA-AAEF-75ECCB6E3ED1}"/>
                </a:ext>
              </a:extLst>
            </p:cNvPr>
            <p:cNvSpPr txBox="1">
              <a:spLocks/>
            </p:cNvSpPr>
            <p:nvPr/>
          </p:nvSpPr>
          <p:spPr bwMode="auto">
            <a:xfrm>
              <a:off x="8995574" y="3564782"/>
              <a:ext cx="2894272" cy="65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b="0" i="0" kern="1200">
                  <a:solidFill>
                    <a:srgbClr val="004851"/>
                  </a:solidFill>
                  <a:latin typeface="Arial Regular"/>
                  <a:ea typeface="Gotham Book" pitchFamily="2" charset="0"/>
                  <a:cs typeface="Gotham Book" pitchFamily="2"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100" b="0" i="0" kern="1200">
                  <a:solidFill>
                    <a:srgbClr val="333333"/>
                  </a:solidFill>
                  <a:latin typeface="Arial Regular"/>
                  <a:ea typeface="Gotham Book" pitchFamily="2" charset="0"/>
                  <a:cs typeface="Gotham Book" pitchFamily="2"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0" i="0" kern="1200">
                  <a:solidFill>
                    <a:srgbClr val="007D8A"/>
                  </a:solidFill>
                  <a:latin typeface="Arial Regular"/>
                  <a:ea typeface="Gotham Book" pitchFamily="2" charset="0"/>
                  <a:cs typeface="Gotham Book" pitchFamily="2"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0072CF"/>
                  </a:solidFill>
                  <a:latin typeface="Arial Regular"/>
                  <a:ea typeface="Gotham Book" pitchFamily="2" charset="0"/>
                  <a:cs typeface="Gotham Book" pitchFamily="2"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333333"/>
                  </a:solidFill>
                  <a:latin typeface="Arial Regular"/>
                  <a:ea typeface="Gotham Book" pitchFamily="2" charset="0"/>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dirty="0">
                  <a:solidFill>
                    <a:schemeClr val="bg1"/>
                  </a:solidFill>
                  <a:latin typeface="+mn-lt"/>
                  <a:cs typeface="Segoe UI" panose="020B0502040204020203" pitchFamily="34" charset="0"/>
                </a:rPr>
                <a:t>Consistent Product Backlog grooming for 30/60/90 commitments.  Working closely with Product Owners to ensure ALL demand (Build and Run) is reviewed and prioritized</a:t>
              </a:r>
            </a:p>
          </p:txBody>
        </p:sp>
        <p:cxnSp>
          <p:nvCxnSpPr>
            <p:cNvPr id="72" name="Straight Arrow Connector 71">
              <a:extLst>
                <a:ext uri="{FF2B5EF4-FFF2-40B4-BE49-F238E27FC236}">
                  <a16:creationId xmlns:a16="http://schemas.microsoft.com/office/drawing/2014/main" id="{B0684BAC-AFAB-4386-9625-E93AC1AED260}"/>
                </a:ext>
              </a:extLst>
            </p:cNvPr>
            <p:cNvCxnSpPr>
              <a:cxnSpLocks/>
            </p:cNvCxnSpPr>
            <p:nvPr/>
          </p:nvCxnSpPr>
          <p:spPr>
            <a:xfrm flipV="1">
              <a:off x="8269590" y="3893886"/>
              <a:ext cx="651609" cy="665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8A300A5-D894-41AF-9482-CEF4921B59F5}"/>
              </a:ext>
            </a:extLst>
          </p:cNvPr>
          <p:cNvGrpSpPr/>
          <p:nvPr/>
        </p:nvGrpSpPr>
        <p:grpSpPr>
          <a:xfrm>
            <a:off x="6512860" y="4664415"/>
            <a:ext cx="5395678" cy="700770"/>
            <a:chOff x="6512860" y="4664415"/>
            <a:chExt cx="5395678" cy="700770"/>
          </a:xfrm>
        </p:grpSpPr>
        <p:grpSp>
          <p:nvGrpSpPr>
            <p:cNvPr id="73" name="Group 72">
              <a:extLst>
                <a:ext uri="{FF2B5EF4-FFF2-40B4-BE49-F238E27FC236}">
                  <a16:creationId xmlns:a16="http://schemas.microsoft.com/office/drawing/2014/main" id="{AAAA765C-B2BB-4C0A-93CA-FF586151385F}"/>
                </a:ext>
              </a:extLst>
            </p:cNvPr>
            <p:cNvGrpSpPr/>
            <p:nvPr/>
          </p:nvGrpSpPr>
          <p:grpSpPr>
            <a:xfrm>
              <a:off x="7472460" y="4730527"/>
              <a:ext cx="531420" cy="531420"/>
              <a:chOff x="614897" y="4750400"/>
              <a:chExt cx="531420" cy="531420"/>
            </a:xfrm>
            <a:solidFill>
              <a:schemeClr val="accent1"/>
            </a:solidFill>
          </p:grpSpPr>
          <p:sp>
            <p:nvSpPr>
              <p:cNvPr id="74" name="Oval 73">
                <a:extLst>
                  <a:ext uri="{FF2B5EF4-FFF2-40B4-BE49-F238E27FC236}">
                    <a16:creationId xmlns:a16="http://schemas.microsoft.com/office/drawing/2014/main" id="{DB6BD698-5B6B-4116-A55B-EA063D262AD3}"/>
                  </a:ext>
                </a:extLst>
              </p:cNvPr>
              <p:cNvSpPr/>
              <p:nvPr/>
            </p:nvSpPr>
            <p:spPr>
              <a:xfrm>
                <a:off x="614897" y="4750400"/>
                <a:ext cx="531420" cy="53142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Graphic 74" descr="Lightbulb and gear">
                <a:extLst>
                  <a:ext uri="{FF2B5EF4-FFF2-40B4-BE49-F238E27FC236}">
                    <a16:creationId xmlns:a16="http://schemas.microsoft.com/office/drawing/2014/main" id="{1A387F38-60F0-43D6-B9E7-9E210A72667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36184" y="4762354"/>
                <a:ext cx="289048" cy="289049"/>
              </a:xfrm>
              <a:prstGeom prst="rect">
                <a:avLst/>
              </a:prstGeom>
            </p:spPr>
          </p:pic>
          <p:sp>
            <p:nvSpPr>
              <p:cNvPr id="76" name="Oval 75">
                <a:extLst>
                  <a:ext uri="{FF2B5EF4-FFF2-40B4-BE49-F238E27FC236}">
                    <a16:creationId xmlns:a16="http://schemas.microsoft.com/office/drawing/2014/main" id="{8136C53A-EA8A-45BA-A581-A698ECC3F448}"/>
                  </a:ext>
                </a:extLst>
              </p:cNvPr>
              <p:cNvSpPr/>
              <p:nvPr/>
            </p:nvSpPr>
            <p:spPr>
              <a:xfrm>
                <a:off x="796769" y="5067764"/>
                <a:ext cx="167675" cy="1676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6903A349-EB1C-4981-AC65-51788C716924}"/>
                  </a:ext>
                </a:extLst>
              </p:cNvPr>
              <p:cNvGrpSpPr/>
              <p:nvPr/>
            </p:nvGrpSpPr>
            <p:grpSpPr>
              <a:xfrm>
                <a:off x="809785" y="5080068"/>
                <a:ext cx="146694" cy="145727"/>
                <a:chOff x="-3411298" y="-422712"/>
                <a:chExt cx="3144343" cy="3123594"/>
              </a:xfrm>
              <a:grpFill/>
            </p:grpSpPr>
            <p:sp>
              <p:nvSpPr>
                <p:cNvPr id="78" name="Arrow: Circular 77">
                  <a:extLst>
                    <a:ext uri="{FF2B5EF4-FFF2-40B4-BE49-F238E27FC236}">
                      <a16:creationId xmlns:a16="http://schemas.microsoft.com/office/drawing/2014/main" id="{1E992BA4-7D48-422D-B57B-7059048952EB}"/>
                    </a:ext>
                  </a:extLst>
                </p:cNvPr>
                <p:cNvSpPr/>
                <p:nvPr/>
              </p:nvSpPr>
              <p:spPr>
                <a:xfrm rot="18185874">
                  <a:off x="-3411298" y="-422709"/>
                  <a:ext cx="3123591" cy="3123591"/>
                </a:xfrm>
                <a:prstGeom prst="circularArrow">
                  <a:avLst>
                    <a:gd name="adj1" fmla="val 3733"/>
                    <a:gd name="adj2" fmla="val 1176386"/>
                    <a:gd name="adj3" fmla="val 20602244"/>
                    <a:gd name="adj4" fmla="val 18302138"/>
                    <a:gd name="adj5" fmla="val 61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Arrow: Circular 78">
                  <a:extLst>
                    <a:ext uri="{FF2B5EF4-FFF2-40B4-BE49-F238E27FC236}">
                      <a16:creationId xmlns:a16="http://schemas.microsoft.com/office/drawing/2014/main" id="{7D73D892-DF75-4DB0-B3C9-675E16A805E4}"/>
                    </a:ext>
                  </a:extLst>
                </p:cNvPr>
                <p:cNvSpPr/>
                <p:nvPr/>
              </p:nvSpPr>
              <p:spPr>
                <a:xfrm rot="900000">
                  <a:off x="-3411298" y="-422712"/>
                  <a:ext cx="3123596" cy="3123594"/>
                </a:xfrm>
                <a:prstGeom prst="circularArrow">
                  <a:avLst>
                    <a:gd name="adj1" fmla="val 3733"/>
                    <a:gd name="adj2" fmla="val 1176386"/>
                    <a:gd name="adj3" fmla="val 20602244"/>
                    <a:gd name="adj4" fmla="val 18302138"/>
                    <a:gd name="adj5" fmla="val 61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Arrow: Circular 82">
                  <a:extLst>
                    <a:ext uri="{FF2B5EF4-FFF2-40B4-BE49-F238E27FC236}">
                      <a16:creationId xmlns:a16="http://schemas.microsoft.com/office/drawing/2014/main" id="{9A4972FA-7E73-4E47-800A-3389CFA674C3}"/>
                    </a:ext>
                  </a:extLst>
                </p:cNvPr>
                <p:cNvSpPr/>
                <p:nvPr/>
              </p:nvSpPr>
              <p:spPr>
                <a:xfrm rot="900000">
                  <a:off x="-3390546" y="-422711"/>
                  <a:ext cx="3123591" cy="3123591"/>
                </a:xfrm>
                <a:prstGeom prst="circularArrow">
                  <a:avLst>
                    <a:gd name="adj1" fmla="val 3733"/>
                    <a:gd name="adj2" fmla="val 1176386"/>
                    <a:gd name="adj3" fmla="val 20602244"/>
                    <a:gd name="adj4" fmla="val 18302138"/>
                    <a:gd name="adj5" fmla="val 61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Arrow: Circular 99">
                  <a:extLst>
                    <a:ext uri="{FF2B5EF4-FFF2-40B4-BE49-F238E27FC236}">
                      <a16:creationId xmlns:a16="http://schemas.microsoft.com/office/drawing/2014/main" id="{8C3FFA01-9BBF-4796-A512-3353F24C8909}"/>
                    </a:ext>
                  </a:extLst>
                </p:cNvPr>
                <p:cNvSpPr/>
                <p:nvPr/>
              </p:nvSpPr>
              <p:spPr>
                <a:xfrm rot="5197544">
                  <a:off x="-3411298" y="-422709"/>
                  <a:ext cx="3123591" cy="3123591"/>
                </a:xfrm>
                <a:prstGeom prst="circularArrow">
                  <a:avLst>
                    <a:gd name="adj1" fmla="val 3733"/>
                    <a:gd name="adj2" fmla="val 1176386"/>
                    <a:gd name="adj3" fmla="val 20602244"/>
                    <a:gd name="adj4" fmla="val 18302138"/>
                    <a:gd name="adj5" fmla="val 61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Arrow: Circular 100">
                  <a:extLst>
                    <a:ext uri="{FF2B5EF4-FFF2-40B4-BE49-F238E27FC236}">
                      <a16:creationId xmlns:a16="http://schemas.microsoft.com/office/drawing/2014/main" id="{18381CBD-5CD2-4F13-8C3C-9E5BECD0AEEF}"/>
                    </a:ext>
                  </a:extLst>
                </p:cNvPr>
                <p:cNvSpPr/>
                <p:nvPr/>
              </p:nvSpPr>
              <p:spPr>
                <a:xfrm rot="9894998">
                  <a:off x="-3390546" y="-422711"/>
                  <a:ext cx="3123591" cy="3123591"/>
                </a:xfrm>
                <a:prstGeom prst="circularArrow">
                  <a:avLst>
                    <a:gd name="adj1" fmla="val 3733"/>
                    <a:gd name="adj2" fmla="val 1176386"/>
                    <a:gd name="adj3" fmla="val 20602244"/>
                    <a:gd name="adj4" fmla="val 18302138"/>
                    <a:gd name="adj5" fmla="val 61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Arrow: Circular 101">
                  <a:extLst>
                    <a:ext uri="{FF2B5EF4-FFF2-40B4-BE49-F238E27FC236}">
                      <a16:creationId xmlns:a16="http://schemas.microsoft.com/office/drawing/2014/main" id="{FE620C4F-2263-4AA6-95D5-ED9DBE50441C}"/>
                    </a:ext>
                  </a:extLst>
                </p:cNvPr>
                <p:cNvSpPr/>
                <p:nvPr/>
              </p:nvSpPr>
              <p:spPr>
                <a:xfrm rot="14007661">
                  <a:off x="-3391347" y="-422712"/>
                  <a:ext cx="3123591" cy="3123591"/>
                </a:xfrm>
                <a:prstGeom prst="circularArrow">
                  <a:avLst>
                    <a:gd name="adj1" fmla="val 3733"/>
                    <a:gd name="adj2" fmla="val 1176386"/>
                    <a:gd name="adj3" fmla="val 20602244"/>
                    <a:gd name="adj4" fmla="val 18302138"/>
                    <a:gd name="adj5" fmla="val 61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03" name="TextBox 102">
              <a:extLst>
                <a:ext uri="{FF2B5EF4-FFF2-40B4-BE49-F238E27FC236}">
                  <a16:creationId xmlns:a16="http://schemas.microsoft.com/office/drawing/2014/main" id="{5E5F4A86-2323-45DF-BDAD-24575817F588}"/>
                </a:ext>
              </a:extLst>
            </p:cNvPr>
            <p:cNvSpPr txBox="1"/>
            <p:nvPr/>
          </p:nvSpPr>
          <p:spPr>
            <a:xfrm>
              <a:off x="6512860" y="4788104"/>
              <a:ext cx="965543" cy="577081"/>
            </a:xfrm>
            <a:prstGeom prst="rect">
              <a:avLst/>
            </a:prstGeom>
            <a:noFill/>
          </p:spPr>
          <p:txBody>
            <a:bodyPr wrap="square" rtlCol="0">
              <a:spAutoFit/>
            </a:bodyPr>
            <a:lstStyle/>
            <a:p>
              <a:r>
                <a:rPr lang="en-US" sz="1050" dirty="0">
                  <a:solidFill>
                    <a:schemeClr val="bg1"/>
                  </a:solidFill>
                </a:rPr>
                <a:t>LEAN Management Systems</a:t>
              </a:r>
            </a:p>
          </p:txBody>
        </p:sp>
        <p:cxnSp>
          <p:nvCxnSpPr>
            <p:cNvPr id="104" name="Straight Arrow Connector 103">
              <a:extLst>
                <a:ext uri="{FF2B5EF4-FFF2-40B4-BE49-F238E27FC236}">
                  <a16:creationId xmlns:a16="http://schemas.microsoft.com/office/drawing/2014/main" id="{FE75528B-E5B5-4DA5-A60F-CCAC45B30CF4}"/>
                </a:ext>
              </a:extLst>
            </p:cNvPr>
            <p:cNvCxnSpPr>
              <a:cxnSpLocks/>
            </p:cNvCxnSpPr>
            <p:nvPr/>
          </p:nvCxnSpPr>
          <p:spPr>
            <a:xfrm flipV="1">
              <a:off x="8269589" y="4970946"/>
              <a:ext cx="651609" cy="665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9730060B-5A2E-43CA-BEBA-209A26042B58}"/>
                </a:ext>
              </a:extLst>
            </p:cNvPr>
            <p:cNvSpPr txBox="1">
              <a:spLocks/>
            </p:cNvSpPr>
            <p:nvPr/>
          </p:nvSpPr>
          <p:spPr bwMode="auto">
            <a:xfrm>
              <a:off x="9014266" y="4664415"/>
              <a:ext cx="2894272" cy="65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b="0" i="0" kern="1200">
                  <a:solidFill>
                    <a:srgbClr val="004851"/>
                  </a:solidFill>
                  <a:latin typeface="Arial Regular"/>
                  <a:ea typeface="Gotham Book" pitchFamily="2" charset="0"/>
                  <a:cs typeface="Gotham Book" pitchFamily="2"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100" b="0" i="0" kern="1200">
                  <a:solidFill>
                    <a:srgbClr val="333333"/>
                  </a:solidFill>
                  <a:latin typeface="Arial Regular"/>
                  <a:ea typeface="Gotham Book" pitchFamily="2" charset="0"/>
                  <a:cs typeface="Gotham Book" pitchFamily="2"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0" i="0" kern="1200">
                  <a:solidFill>
                    <a:srgbClr val="007D8A"/>
                  </a:solidFill>
                  <a:latin typeface="Arial Regular"/>
                  <a:ea typeface="Gotham Book" pitchFamily="2" charset="0"/>
                  <a:cs typeface="Gotham Book" pitchFamily="2"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0072CF"/>
                  </a:solidFill>
                  <a:latin typeface="Arial Regular"/>
                  <a:ea typeface="Gotham Book" pitchFamily="2" charset="0"/>
                  <a:cs typeface="Gotham Book" pitchFamily="2"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0" i="0" kern="1200">
                  <a:solidFill>
                    <a:srgbClr val="333333"/>
                  </a:solidFill>
                  <a:latin typeface="Arial Regular"/>
                  <a:ea typeface="Gotham Book" pitchFamily="2" charset="0"/>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dirty="0">
                  <a:solidFill>
                    <a:schemeClr val="bg1"/>
                  </a:solidFill>
                  <a:latin typeface="+mn-lt"/>
                  <a:cs typeface="Segoe UI" panose="020B0502040204020203" pitchFamily="34" charset="0"/>
                </a:rPr>
                <a:t>Implement Leader Standard Work, Standups and Huddles.  TDP’s actively facilitate these sessions with Engineers, Product Managers and Product Owners</a:t>
              </a:r>
            </a:p>
          </p:txBody>
        </p:sp>
      </p:grpSp>
    </p:spTree>
    <p:extLst>
      <p:ext uri="{BB962C8B-B14F-4D97-AF65-F5344CB8AC3E}">
        <p14:creationId xmlns:p14="http://schemas.microsoft.com/office/powerpoint/2010/main" val="167225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059A16-A714-4FCE-95B5-AF86A3C82562}"/>
              </a:ext>
            </a:extLst>
          </p:cNvPr>
          <p:cNvSpPr>
            <a:spLocks noGrp="1"/>
          </p:cNvSpPr>
          <p:nvPr>
            <p:ph idx="1"/>
          </p:nvPr>
        </p:nvSpPr>
        <p:spPr>
          <a:xfrm>
            <a:off x="225878" y="872617"/>
            <a:ext cx="11771539" cy="696203"/>
          </a:xfrm>
        </p:spPr>
        <p:txBody>
          <a:bodyPr>
            <a:normAutofit/>
          </a:bodyPr>
          <a:lstStyle/>
          <a:p>
            <a:pPr marL="0" indent="0">
              <a:buNone/>
            </a:pPr>
            <a:r>
              <a:rPr lang="en-US" dirty="0"/>
              <a:t>The Identity and Access Management team is 14 months into its Product Journey.  What have we experienced?</a:t>
            </a:r>
          </a:p>
        </p:txBody>
      </p:sp>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cxnSp>
        <p:nvCxnSpPr>
          <p:cNvPr id="6" name="Straight Connector 5">
            <a:extLst>
              <a:ext uri="{FF2B5EF4-FFF2-40B4-BE49-F238E27FC236}">
                <a16:creationId xmlns:a16="http://schemas.microsoft.com/office/drawing/2014/main" id="{2F08DD3A-A3D1-4F0D-9786-7AAF30B75DB0}"/>
              </a:ext>
            </a:extLst>
          </p:cNvPr>
          <p:cNvCxnSpPr>
            <a:cxnSpLocks/>
          </p:cNvCxnSpPr>
          <p:nvPr/>
        </p:nvCxnSpPr>
        <p:spPr>
          <a:xfrm flipH="1">
            <a:off x="225878" y="1333588"/>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66A0D095-C531-4702-BAE6-B7903F3D203E}"/>
              </a:ext>
            </a:extLst>
          </p:cNvPr>
          <p:cNvGrpSpPr/>
          <p:nvPr/>
        </p:nvGrpSpPr>
        <p:grpSpPr>
          <a:xfrm>
            <a:off x="300183" y="1719218"/>
            <a:ext cx="9003615" cy="643305"/>
            <a:chOff x="300183" y="1719218"/>
            <a:chExt cx="9003615" cy="643305"/>
          </a:xfrm>
        </p:grpSpPr>
        <p:pic>
          <p:nvPicPr>
            <p:cNvPr id="7" name="Graphic 6" descr="Checkmark">
              <a:extLst>
                <a:ext uri="{FF2B5EF4-FFF2-40B4-BE49-F238E27FC236}">
                  <a16:creationId xmlns:a16="http://schemas.microsoft.com/office/drawing/2014/main" id="{BD1AAAC0-8BA8-4DBB-B439-50D9B09626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183" y="1719218"/>
              <a:ext cx="621145" cy="621145"/>
            </a:xfrm>
            <a:prstGeom prst="rect">
              <a:avLst/>
            </a:prstGeom>
          </p:spPr>
        </p:pic>
        <p:sp>
          <p:nvSpPr>
            <p:cNvPr id="57" name="Content Placeholder 1">
              <a:extLst>
                <a:ext uri="{FF2B5EF4-FFF2-40B4-BE49-F238E27FC236}">
                  <a16:creationId xmlns:a16="http://schemas.microsoft.com/office/drawing/2014/main" id="{E52A6C5E-7B6B-4800-B57E-BF253F21536B}"/>
                </a:ext>
              </a:extLst>
            </p:cNvPr>
            <p:cNvSpPr txBox="1">
              <a:spLocks/>
            </p:cNvSpPr>
            <p:nvPr/>
          </p:nvSpPr>
          <p:spPr>
            <a:xfrm>
              <a:off x="1152698" y="1741378"/>
              <a:ext cx="8151100" cy="621145"/>
            </a:xfrm>
            <a:prstGeom prst="rect">
              <a:avLst/>
            </a:prstGeom>
          </p:spPr>
          <p:txBody>
            <a:bodyPr>
              <a:normAutofit lnSpcReduction="10000"/>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Clear priority into all the active and backlog work.  Big Room Planning drives commitments to 30/60/90 day deliverables.</a:t>
              </a:r>
            </a:p>
          </p:txBody>
        </p:sp>
      </p:grpSp>
      <p:grpSp>
        <p:nvGrpSpPr>
          <p:cNvPr id="9" name="Group 8">
            <a:extLst>
              <a:ext uri="{FF2B5EF4-FFF2-40B4-BE49-F238E27FC236}">
                <a16:creationId xmlns:a16="http://schemas.microsoft.com/office/drawing/2014/main" id="{CA204301-3581-4229-89A6-0ADF12F32905}"/>
              </a:ext>
            </a:extLst>
          </p:cNvPr>
          <p:cNvGrpSpPr/>
          <p:nvPr/>
        </p:nvGrpSpPr>
        <p:grpSpPr>
          <a:xfrm>
            <a:off x="300184" y="2681321"/>
            <a:ext cx="10040529" cy="665077"/>
            <a:chOff x="300184" y="1719218"/>
            <a:chExt cx="6171612" cy="665077"/>
          </a:xfrm>
        </p:grpSpPr>
        <p:pic>
          <p:nvPicPr>
            <p:cNvPr id="10" name="Graphic 9" descr="Checkmark">
              <a:extLst>
                <a:ext uri="{FF2B5EF4-FFF2-40B4-BE49-F238E27FC236}">
                  <a16:creationId xmlns:a16="http://schemas.microsoft.com/office/drawing/2014/main" id="{9490EB19-55CB-4BE8-A46A-3881E848A6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184" y="1719218"/>
              <a:ext cx="381799" cy="621145"/>
            </a:xfrm>
            <a:prstGeom prst="rect">
              <a:avLst/>
            </a:prstGeom>
          </p:spPr>
        </p:pic>
        <p:sp>
          <p:nvSpPr>
            <p:cNvPr id="11" name="Content Placeholder 1">
              <a:extLst>
                <a:ext uri="{FF2B5EF4-FFF2-40B4-BE49-F238E27FC236}">
                  <a16:creationId xmlns:a16="http://schemas.microsoft.com/office/drawing/2014/main" id="{7D54B50B-10A2-4AA3-B530-55183FCA4A1B}"/>
                </a:ext>
              </a:extLst>
            </p:cNvPr>
            <p:cNvSpPr txBox="1">
              <a:spLocks/>
            </p:cNvSpPr>
            <p:nvPr/>
          </p:nvSpPr>
          <p:spPr>
            <a:xfrm>
              <a:off x="824199" y="1763150"/>
              <a:ext cx="5647597" cy="621145"/>
            </a:xfrm>
            <a:prstGeom prst="rect">
              <a:avLst/>
            </a:prstGeom>
          </p:spPr>
          <p:txBody>
            <a:bodyPr>
              <a:normAutofit lnSpcReduction="10000"/>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Engineers have clear line of sight to what they work on everyday.  “If it’s not in JIRA, it doesn’t exist”. Higher Engagement.</a:t>
              </a:r>
            </a:p>
          </p:txBody>
        </p:sp>
      </p:grpSp>
      <p:grpSp>
        <p:nvGrpSpPr>
          <p:cNvPr id="12" name="Group 11">
            <a:extLst>
              <a:ext uri="{FF2B5EF4-FFF2-40B4-BE49-F238E27FC236}">
                <a16:creationId xmlns:a16="http://schemas.microsoft.com/office/drawing/2014/main" id="{07DDB33A-E13F-44B0-B171-49E2A5092567}"/>
              </a:ext>
            </a:extLst>
          </p:cNvPr>
          <p:cNvGrpSpPr/>
          <p:nvPr/>
        </p:nvGrpSpPr>
        <p:grpSpPr>
          <a:xfrm>
            <a:off x="300184" y="3611847"/>
            <a:ext cx="10040529" cy="665077"/>
            <a:chOff x="300184" y="1719218"/>
            <a:chExt cx="6171612" cy="665077"/>
          </a:xfrm>
        </p:grpSpPr>
        <p:pic>
          <p:nvPicPr>
            <p:cNvPr id="13" name="Graphic 12" descr="Checkmark">
              <a:extLst>
                <a:ext uri="{FF2B5EF4-FFF2-40B4-BE49-F238E27FC236}">
                  <a16:creationId xmlns:a16="http://schemas.microsoft.com/office/drawing/2014/main" id="{7BA89383-70B0-4D36-B51B-CBA635083C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184" y="1719218"/>
              <a:ext cx="381799" cy="621145"/>
            </a:xfrm>
            <a:prstGeom prst="rect">
              <a:avLst/>
            </a:prstGeom>
          </p:spPr>
        </p:pic>
        <p:sp>
          <p:nvSpPr>
            <p:cNvPr id="14" name="Content Placeholder 1">
              <a:extLst>
                <a:ext uri="{FF2B5EF4-FFF2-40B4-BE49-F238E27FC236}">
                  <a16:creationId xmlns:a16="http://schemas.microsoft.com/office/drawing/2014/main" id="{82427BEB-2439-48FA-933B-554480436C5A}"/>
                </a:ext>
              </a:extLst>
            </p:cNvPr>
            <p:cNvSpPr txBox="1">
              <a:spLocks/>
            </p:cNvSpPr>
            <p:nvPr/>
          </p:nvSpPr>
          <p:spPr>
            <a:xfrm>
              <a:off x="824199" y="1763150"/>
              <a:ext cx="5647597" cy="621145"/>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Transparency into our financials.  Defined Unit Cost and “Cost Per ID”. </a:t>
              </a:r>
            </a:p>
          </p:txBody>
        </p:sp>
      </p:grpSp>
      <p:grpSp>
        <p:nvGrpSpPr>
          <p:cNvPr id="15" name="Group 14">
            <a:extLst>
              <a:ext uri="{FF2B5EF4-FFF2-40B4-BE49-F238E27FC236}">
                <a16:creationId xmlns:a16="http://schemas.microsoft.com/office/drawing/2014/main" id="{0ECD816E-D43E-4DD6-BF40-8C92157F7D0B}"/>
              </a:ext>
            </a:extLst>
          </p:cNvPr>
          <p:cNvGrpSpPr/>
          <p:nvPr/>
        </p:nvGrpSpPr>
        <p:grpSpPr>
          <a:xfrm>
            <a:off x="300183" y="4542373"/>
            <a:ext cx="10040529" cy="665077"/>
            <a:chOff x="300184" y="1719218"/>
            <a:chExt cx="6171612" cy="665077"/>
          </a:xfrm>
        </p:grpSpPr>
        <p:pic>
          <p:nvPicPr>
            <p:cNvPr id="16" name="Graphic 15" descr="Checkmark">
              <a:extLst>
                <a:ext uri="{FF2B5EF4-FFF2-40B4-BE49-F238E27FC236}">
                  <a16:creationId xmlns:a16="http://schemas.microsoft.com/office/drawing/2014/main" id="{0239DD96-4AEA-4996-93B7-66A9A88E48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184" y="1719218"/>
              <a:ext cx="381799" cy="621145"/>
            </a:xfrm>
            <a:prstGeom prst="rect">
              <a:avLst/>
            </a:prstGeom>
          </p:spPr>
        </p:pic>
        <p:sp>
          <p:nvSpPr>
            <p:cNvPr id="17" name="Content Placeholder 1">
              <a:extLst>
                <a:ext uri="{FF2B5EF4-FFF2-40B4-BE49-F238E27FC236}">
                  <a16:creationId xmlns:a16="http://schemas.microsoft.com/office/drawing/2014/main" id="{3FBCB8F0-7E18-485C-8DAF-B80637D4673E}"/>
                </a:ext>
              </a:extLst>
            </p:cNvPr>
            <p:cNvSpPr txBox="1">
              <a:spLocks/>
            </p:cNvSpPr>
            <p:nvPr/>
          </p:nvSpPr>
          <p:spPr>
            <a:xfrm>
              <a:off x="824199" y="1763150"/>
              <a:ext cx="5647597" cy="621145"/>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Velocity.  We now know how much we can complete in a release cycle.</a:t>
              </a:r>
            </a:p>
          </p:txBody>
        </p:sp>
      </p:grpSp>
    </p:spTree>
    <p:extLst>
      <p:ext uri="{BB962C8B-B14F-4D97-AF65-F5344CB8AC3E}">
        <p14:creationId xmlns:p14="http://schemas.microsoft.com/office/powerpoint/2010/main" val="285050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059A16-A714-4FCE-95B5-AF86A3C82562}"/>
              </a:ext>
            </a:extLst>
          </p:cNvPr>
          <p:cNvSpPr>
            <a:spLocks noGrp="1"/>
          </p:cNvSpPr>
          <p:nvPr>
            <p:ph idx="1"/>
          </p:nvPr>
        </p:nvSpPr>
        <p:spPr>
          <a:xfrm>
            <a:off x="225878" y="872617"/>
            <a:ext cx="11771539" cy="696203"/>
          </a:xfrm>
        </p:spPr>
        <p:txBody>
          <a:bodyPr>
            <a:normAutofit/>
          </a:bodyPr>
          <a:lstStyle/>
          <a:p>
            <a:pPr marL="0" indent="0">
              <a:buNone/>
            </a:pPr>
            <a:r>
              <a:rPr lang="en-US" dirty="0"/>
              <a:t>What are the key factors for success in implementing a product model?</a:t>
            </a:r>
          </a:p>
        </p:txBody>
      </p:sp>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cxnSp>
        <p:nvCxnSpPr>
          <p:cNvPr id="6" name="Straight Connector 5">
            <a:extLst>
              <a:ext uri="{FF2B5EF4-FFF2-40B4-BE49-F238E27FC236}">
                <a16:creationId xmlns:a16="http://schemas.microsoft.com/office/drawing/2014/main" id="{2F08DD3A-A3D1-4F0D-9786-7AAF30B75DB0}"/>
              </a:ext>
            </a:extLst>
          </p:cNvPr>
          <p:cNvCxnSpPr>
            <a:cxnSpLocks/>
          </p:cNvCxnSpPr>
          <p:nvPr/>
        </p:nvCxnSpPr>
        <p:spPr>
          <a:xfrm flipH="1">
            <a:off x="225878" y="1333588"/>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CABA611E-0252-4416-AE45-EA572CFD3A5D}"/>
              </a:ext>
            </a:extLst>
          </p:cNvPr>
          <p:cNvGrpSpPr/>
          <p:nvPr/>
        </p:nvGrpSpPr>
        <p:grpSpPr>
          <a:xfrm>
            <a:off x="161278" y="1616843"/>
            <a:ext cx="5014404" cy="870473"/>
            <a:chOff x="161278" y="1616843"/>
            <a:chExt cx="5014404" cy="870473"/>
          </a:xfrm>
        </p:grpSpPr>
        <p:sp>
          <p:nvSpPr>
            <p:cNvPr id="57" name="Content Placeholder 1">
              <a:extLst>
                <a:ext uri="{FF2B5EF4-FFF2-40B4-BE49-F238E27FC236}">
                  <a16:creationId xmlns:a16="http://schemas.microsoft.com/office/drawing/2014/main" id="{E52A6C5E-7B6B-4800-B57E-BF253F21536B}"/>
                </a:ext>
              </a:extLst>
            </p:cNvPr>
            <p:cNvSpPr txBox="1">
              <a:spLocks/>
            </p:cNvSpPr>
            <p:nvPr/>
          </p:nvSpPr>
          <p:spPr>
            <a:xfrm>
              <a:off x="1126065" y="1817354"/>
              <a:ext cx="4049617" cy="633365"/>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Executive Sponsorship</a:t>
              </a:r>
            </a:p>
          </p:txBody>
        </p:sp>
        <p:pic>
          <p:nvPicPr>
            <p:cNvPr id="8" name="Graphic 7" descr="Head with gears">
              <a:extLst>
                <a:ext uri="{FF2B5EF4-FFF2-40B4-BE49-F238E27FC236}">
                  <a16:creationId xmlns:a16="http://schemas.microsoft.com/office/drawing/2014/main" id="{42F7D45F-D030-4BDD-AF36-0DF433096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278" y="1616843"/>
              <a:ext cx="870473" cy="870473"/>
            </a:xfrm>
            <a:prstGeom prst="rect">
              <a:avLst/>
            </a:prstGeom>
          </p:spPr>
        </p:pic>
      </p:grpSp>
      <p:grpSp>
        <p:nvGrpSpPr>
          <p:cNvPr id="4" name="Group 3">
            <a:extLst>
              <a:ext uri="{FF2B5EF4-FFF2-40B4-BE49-F238E27FC236}">
                <a16:creationId xmlns:a16="http://schemas.microsoft.com/office/drawing/2014/main" id="{EE48F848-842A-4D34-B69D-23575B042D09}"/>
              </a:ext>
            </a:extLst>
          </p:cNvPr>
          <p:cNvGrpSpPr/>
          <p:nvPr/>
        </p:nvGrpSpPr>
        <p:grpSpPr>
          <a:xfrm>
            <a:off x="161278" y="2699253"/>
            <a:ext cx="5014404" cy="870473"/>
            <a:chOff x="161278" y="2699253"/>
            <a:chExt cx="5014404" cy="870473"/>
          </a:xfrm>
        </p:grpSpPr>
        <p:sp>
          <p:nvSpPr>
            <p:cNvPr id="12" name="Content Placeholder 1">
              <a:extLst>
                <a:ext uri="{FF2B5EF4-FFF2-40B4-BE49-F238E27FC236}">
                  <a16:creationId xmlns:a16="http://schemas.microsoft.com/office/drawing/2014/main" id="{16396E15-A3F2-4A8B-878A-7851F766963C}"/>
                </a:ext>
              </a:extLst>
            </p:cNvPr>
            <p:cNvSpPr txBox="1">
              <a:spLocks/>
            </p:cNvSpPr>
            <p:nvPr/>
          </p:nvSpPr>
          <p:spPr>
            <a:xfrm>
              <a:off x="1126065" y="2936361"/>
              <a:ext cx="4049617" cy="633365"/>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A team that can “Lean In” to change</a:t>
              </a:r>
            </a:p>
          </p:txBody>
        </p:sp>
        <p:pic>
          <p:nvPicPr>
            <p:cNvPr id="14" name="Graphic 13" descr="Group success">
              <a:extLst>
                <a:ext uri="{FF2B5EF4-FFF2-40B4-BE49-F238E27FC236}">
                  <a16:creationId xmlns:a16="http://schemas.microsoft.com/office/drawing/2014/main" id="{0E06D0DE-0DED-426D-91D7-5B3D4FDB6D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278" y="2699253"/>
              <a:ext cx="870473" cy="870473"/>
            </a:xfrm>
            <a:prstGeom prst="rect">
              <a:avLst/>
            </a:prstGeom>
          </p:spPr>
        </p:pic>
      </p:grpSp>
      <p:grpSp>
        <p:nvGrpSpPr>
          <p:cNvPr id="7" name="Group 6">
            <a:extLst>
              <a:ext uri="{FF2B5EF4-FFF2-40B4-BE49-F238E27FC236}">
                <a16:creationId xmlns:a16="http://schemas.microsoft.com/office/drawing/2014/main" id="{1DCE1B5E-BC27-46A9-B078-F2089A5E7F17}"/>
              </a:ext>
            </a:extLst>
          </p:cNvPr>
          <p:cNvGrpSpPr/>
          <p:nvPr/>
        </p:nvGrpSpPr>
        <p:grpSpPr>
          <a:xfrm>
            <a:off x="161277" y="3773678"/>
            <a:ext cx="7686584" cy="964356"/>
            <a:chOff x="161277" y="3773678"/>
            <a:chExt cx="7686584" cy="964356"/>
          </a:xfrm>
        </p:grpSpPr>
        <p:pic>
          <p:nvPicPr>
            <p:cNvPr id="16" name="Graphic 15" descr="Man">
              <a:extLst>
                <a:ext uri="{FF2B5EF4-FFF2-40B4-BE49-F238E27FC236}">
                  <a16:creationId xmlns:a16="http://schemas.microsoft.com/office/drawing/2014/main" id="{A27E678D-3169-4E96-A47E-06E67E96C4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277" y="3773678"/>
              <a:ext cx="870473" cy="870473"/>
            </a:xfrm>
            <a:prstGeom prst="rect">
              <a:avLst/>
            </a:prstGeom>
          </p:spPr>
        </p:pic>
        <p:sp>
          <p:nvSpPr>
            <p:cNvPr id="18" name="Content Placeholder 1">
              <a:extLst>
                <a:ext uri="{FF2B5EF4-FFF2-40B4-BE49-F238E27FC236}">
                  <a16:creationId xmlns:a16="http://schemas.microsoft.com/office/drawing/2014/main" id="{C85A88A2-07DB-4241-83E5-4B301648B82B}"/>
                </a:ext>
              </a:extLst>
            </p:cNvPr>
            <p:cNvSpPr txBox="1">
              <a:spLocks/>
            </p:cNvSpPr>
            <p:nvPr/>
          </p:nvSpPr>
          <p:spPr>
            <a:xfrm>
              <a:off x="1126065" y="4104669"/>
              <a:ext cx="6721796" cy="633365"/>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Having a dynamic Technology Delivery Professional</a:t>
              </a:r>
            </a:p>
          </p:txBody>
        </p:sp>
      </p:grpSp>
      <p:grpSp>
        <p:nvGrpSpPr>
          <p:cNvPr id="10" name="Group 9">
            <a:extLst>
              <a:ext uri="{FF2B5EF4-FFF2-40B4-BE49-F238E27FC236}">
                <a16:creationId xmlns:a16="http://schemas.microsoft.com/office/drawing/2014/main" id="{B702B3B1-40E8-4B26-ACBE-75A46C2ECB66}"/>
              </a:ext>
            </a:extLst>
          </p:cNvPr>
          <p:cNvGrpSpPr/>
          <p:nvPr/>
        </p:nvGrpSpPr>
        <p:grpSpPr>
          <a:xfrm>
            <a:off x="161276" y="5046428"/>
            <a:ext cx="7686585" cy="870473"/>
            <a:chOff x="161276" y="5046428"/>
            <a:chExt cx="7686585" cy="870473"/>
          </a:xfrm>
        </p:grpSpPr>
        <p:pic>
          <p:nvPicPr>
            <p:cNvPr id="19" name="Graphic 18" descr="Handshake">
              <a:extLst>
                <a:ext uri="{FF2B5EF4-FFF2-40B4-BE49-F238E27FC236}">
                  <a16:creationId xmlns:a16="http://schemas.microsoft.com/office/drawing/2014/main" id="{9A8D6A7B-30D3-4343-BF2D-F3ADB0931A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1276" y="5046428"/>
              <a:ext cx="870473" cy="870473"/>
            </a:xfrm>
            <a:prstGeom prst="rect">
              <a:avLst/>
            </a:prstGeom>
          </p:spPr>
        </p:pic>
        <p:sp>
          <p:nvSpPr>
            <p:cNvPr id="21" name="Content Placeholder 1">
              <a:extLst>
                <a:ext uri="{FF2B5EF4-FFF2-40B4-BE49-F238E27FC236}">
                  <a16:creationId xmlns:a16="http://schemas.microsoft.com/office/drawing/2014/main" id="{3DB7B013-0AB7-4CEE-B3ED-40D3422CF9B0}"/>
                </a:ext>
              </a:extLst>
            </p:cNvPr>
            <p:cNvSpPr txBox="1">
              <a:spLocks/>
            </p:cNvSpPr>
            <p:nvPr/>
          </p:nvSpPr>
          <p:spPr>
            <a:xfrm>
              <a:off x="1126065" y="5223676"/>
              <a:ext cx="6721796" cy="633365"/>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Alignment and buy in from your Product Owner(s)</a:t>
              </a:r>
            </a:p>
          </p:txBody>
        </p:sp>
      </p:grpSp>
    </p:spTree>
    <p:extLst>
      <p:ext uri="{BB962C8B-B14F-4D97-AF65-F5344CB8AC3E}">
        <p14:creationId xmlns:p14="http://schemas.microsoft.com/office/powerpoint/2010/main" val="203278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059A16-A714-4FCE-95B5-AF86A3C82562}"/>
              </a:ext>
            </a:extLst>
          </p:cNvPr>
          <p:cNvSpPr>
            <a:spLocks noGrp="1"/>
          </p:cNvSpPr>
          <p:nvPr>
            <p:ph idx="1"/>
          </p:nvPr>
        </p:nvSpPr>
        <p:spPr>
          <a:xfrm>
            <a:off x="225878" y="872617"/>
            <a:ext cx="11771539" cy="696203"/>
          </a:xfrm>
        </p:spPr>
        <p:txBody>
          <a:bodyPr>
            <a:normAutofit/>
          </a:bodyPr>
          <a:lstStyle/>
          <a:p>
            <a:pPr marL="0" indent="0">
              <a:buNone/>
            </a:pPr>
            <a:r>
              <a:rPr lang="en-US" dirty="0"/>
              <a:t>Here’s the help I’m looking for</a:t>
            </a:r>
          </a:p>
        </p:txBody>
      </p:sp>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cxnSp>
        <p:nvCxnSpPr>
          <p:cNvPr id="6" name="Straight Connector 5">
            <a:extLst>
              <a:ext uri="{FF2B5EF4-FFF2-40B4-BE49-F238E27FC236}">
                <a16:creationId xmlns:a16="http://schemas.microsoft.com/office/drawing/2014/main" id="{2F08DD3A-A3D1-4F0D-9786-7AAF30B75DB0}"/>
              </a:ext>
            </a:extLst>
          </p:cNvPr>
          <p:cNvCxnSpPr>
            <a:cxnSpLocks/>
          </p:cNvCxnSpPr>
          <p:nvPr/>
        </p:nvCxnSpPr>
        <p:spPr>
          <a:xfrm flipH="1">
            <a:off x="225878" y="1333588"/>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pic>
        <p:nvPicPr>
          <p:cNvPr id="7" name="Graphic 6" descr="Help">
            <a:extLst>
              <a:ext uri="{FF2B5EF4-FFF2-40B4-BE49-F238E27FC236}">
                <a16:creationId xmlns:a16="http://schemas.microsoft.com/office/drawing/2014/main" id="{B25FC728-606D-4014-BF22-C71864FCF7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975" y="1879713"/>
            <a:ext cx="914400" cy="914400"/>
          </a:xfrm>
          <a:prstGeom prst="rect">
            <a:avLst/>
          </a:prstGeom>
        </p:spPr>
      </p:pic>
      <p:sp>
        <p:nvSpPr>
          <p:cNvPr id="17" name="Content Placeholder 1">
            <a:extLst>
              <a:ext uri="{FF2B5EF4-FFF2-40B4-BE49-F238E27FC236}">
                <a16:creationId xmlns:a16="http://schemas.microsoft.com/office/drawing/2014/main" id="{E5E8121F-F8BB-47B4-94F1-CC7B524BB0E0}"/>
              </a:ext>
            </a:extLst>
          </p:cNvPr>
          <p:cNvSpPr txBox="1">
            <a:spLocks/>
          </p:cNvSpPr>
          <p:nvPr/>
        </p:nvSpPr>
        <p:spPr>
          <a:xfrm>
            <a:off x="1463416" y="2098604"/>
            <a:ext cx="8426308" cy="633365"/>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Experience with Product Ownership where a single Product Owner is not clear</a:t>
            </a:r>
          </a:p>
        </p:txBody>
      </p:sp>
      <p:pic>
        <p:nvPicPr>
          <p:cNvPr id="20" name="Graphic 19" descr="Help">
            <a:extLst>
              <a:ext uri="{FF2B5EF4-FFF2-40B4-BE49-F238E27FC236}">
                <a16:creationId xmlns:a16="http://schemas.microsoft.com/office/drawing/2014/main" id="{94A36D58-C3F5-43D6-8AFF-852AA3964C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975" y="3319279"/>
            <a:ext cx="914400" cy="914400"/>
          </a:xfrm>
          <a:prstGeom prst="rect">
            <a:avLst/>
          </a:prstGeom>
        </p:spPr>
      </p:pic>
      <p:sp>
        <p:nvSpPr>
          <p:cNvPr id="22" name="Content Placeholder 1">
            <a:extLst>
              <a:ext uri="{FF2B5EF4-FFF2-40B4-BE49-F238E27FC236}">
                <a16:creationId xmlns:a16="http://schemas.microsoft.com/office/drawing/2014/main" id="{5411602B-69D1-4C6B-8203-EE366F4CA7C3}"/>
              </a:ext>
            </a:extLst>
          </p:cNvPr>
          <p:cNvSpPr txBox="1">
            <a:spLocks/>
          </p:cNvSpPr>
          <p:nvPr/>
        </p:nvSpPr>
        <p:spPr>
          <a:xfrm>
            <a:off x="1463416" y="3538170"/>
            <a:ext cx="8426308" cy="633365"/>
          </a:xfrm>
          <a:prstGeom prst="rect">
            <a:avLst/>
          </a:prstGeom>
        </p:spPr>
        <p:txBody>
          <a:bodyPr>
            <a:normAutofit lnSpcReduction="10000"/>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Implementing a TDP like role broadly across an organization.  The mix of technical skills and Agile skills.</a:t>
            </a:r>
          </a:p>
        </p:txBody>
      </p:sp>
    </p:spTree>
    <p:extLst>
      <p:ext uri="{BB962C8B-B14F-4D97-AF65-F5344CB8AC3E}">
        <p14:creationId xmlns:p14="http://schemas.microsoft.com/office/powerpoint/2010/main" val="251829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Who is Nationwide</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pic>
        <p:nvPicPr>
          <p:cNvPr id="9" name="Picture 8">
            <a:extLst>
              <a:ext uri="{FF2B5EF4-FFF2-40B4-BE49-F238E27FC236}">
                <a16:creationId xmlns:a16="http://schemas.microsoft.com/office/drawing/2014/main" id="{950F3899-F4AC-4FB4-94C0-D509F3D44634}"/>
              </a:ext>
            </a:extLst>
          </p:cNvPr>
          <p:cNvPicPr>
            <a:picLocks noChangeAspect="1"/>
          </p:cNvPicPr>
          <p:nvPr/>
        </p:nvPicPr>
        <p:blipFill>
          <a:blip r:embed="rId3"/>
          <a:stretch>
            <a:fillRect/>
          </a:stretch>
        </p:blipFill>
        <p:spPr>
          <a:xfrm>
            <a:off x="225878" y="1025880"/>
            <a:ext cx="5952980" cy="4120024"/>
          </a:xfrm>
          <a:prstGeom prst="rect">
            <a:avLst/>
          </a:prstGeom>
        </p:spPr>
      </p:pic>
      <p:pic>
        <p:nvPicPr>
          <p:cNvPr id="10" name="Picture 9">
            <a:extLst>
              <a:ext uri="{FF2B5EF4-FFF2-40B4-BE49-F238E27FC236}">
                <a16:creationId xmlns:a16="http://schemas.microsoft.com/office/drawing/2014/main" id="{0FEB1771-4673-4C46-8F9B-B1908DDEC997}"/>
              </a:ext>
            </a:extLst>
          </p:cNvPr>
          <p:cNvPicPr>
            <a:picLocks noChangeAspect="1"/>
          </p:cNvPicPr>
          <p:nvPr/>
        </p:nvPicPr>
        <p:blipFill>
          <a:blip r:embed="rId4"/>
          <a:stretch>
            <a:fillRect/>
          </a:stretch>
        </p:blipFill>
        <p:spPr>
          <a:xfrm>
            <a:off x="6640199" y="1025880"/>
            <a:ext cx="5032112" cy="3546120"/>
          </a:xfrm>
          <a:prstGeom prst="rect">
            <a:avLst/>
          </a:prstGeom>
        </p:spPr>
      </p:pic>
      <p:cxnSp>
        <p:nvCxnSpPr>
          <p:cNvPr id="11" name="Straight Connector 10">
            <a:extLst>
              <a:ext uri="{FF2B5EF4-FFF2-40B4-BE49-F238E27FC236}">
                <a16:creationId xmlns:a16="http://schemas.microsoft.com/office/drawing/2014/main" id="{11DAB173-A646-4926-9702-9672B462D486}"/>
              </a:ext>
            </a:extLst>
          </p:cNvPr>
          <p:cNvCxnSpPr>
            <a:cxnSpLocks/>
          </p:cNvCxnSpPr>
          <p:nvPr/>
        </p:nvCxnSpPr>
        <p:spPr>
          <a:xfrm flipH="1">
            <a:off x="334857" y="824594"/>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76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Who am I</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sp>
        <p:nvSpPr>
          <p:cNvPr id="6" name="Content Placeholder 1">
            <a:extLst>
              <a:ext uri="{FF2B5EF4-FFF2-40B4-BE49-F238E27FC236}">
                <a16:creationId xmlns:a16="http://schemas.microsoft.com/office/drawing/2014/main" id="{DABBC958-BD6D-4404-AB6F-45025ACF6010}"/>
              </a:ext>
            </a:extLst>
          </p:cNvPr>
          <p:cNvSpPr txBox="1">
            <a:spLocks/>
          </p:cNvSpPr>
          <p:nvPr/>
        </p:nvSpPr>
        <p:spPr>
          <a:xfrm>
            <a:off x="2365947" y="1898649"/>
            <a:ext cx="8712626" cy="1909871"/>
          </a:xfrm>
          <a:prstGeom prst="rect">
            <a:avLst/>
          </a:prstGeom>
        </p:spPr>
        <p:txBody>
          <a:bodyPr>
            <a:normAutofit lnSpcReduction="10000"/>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Wingdings" panose="05000000000000000000" pitchFamily="2" charset="2"/>
              <a:buNone/>
            </a:pPr>
            <a:r>
              <a:rPr lang="en-US" dirty="0"/>
              <a:t>Tod Bickley: Associate Vice President in Technology Engineering</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Technology Product Manager for Identity and Access Management (IAM)</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Over 25 Years of experience in Technology with a focus and passion for Identity and Access Management – and now Product Model delivery practices</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pic>
        <p:nvPicPr>
          <p:cNvPr id="8" name="Picture 7">
            <a:extLst>
              <a:ext uri="{FF2B5EF4-FFF2-40B4-BE49-F238E27FC236}">
                <a16:creationId xmlns:a16="http://schemas.microsoft.com/office/drawing/2014/main" id="{904FC72C-7E7F-4F3A-8658-A181E92B4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91" y="1898649"/>
            <a:ext cx="1491633" cy="1988844"/>
          </a:xfrm>
          <a:prstGeom prst="rect">
            <a:avLst/>
          </a:prstGeom>
        </p:spPr>
      </p:pic>
      <p:cxnSp>
        <p:nvCxnSpPr>
          <p:cNvPr id="9" name="Straight Connector 8">
            <a:extLst>
              <a:ext uri="{FF2B5EF4-FFF2-40B4-BE49-F238E27FC236}">
                <a16:creationId xmlns:a16="http://schemas.microsoft.com/office/drawing/2014/main" id="{D10B28C2-35D6-45C7-B9D9-541775881F36}"/>
              </a:ext>
            </a:extLst>
          </p:cNvPr>
          <p:cNvCxnSpPr>
            <a:cxnSpLocks/>
          </p:cNvCxnSpPr>
          <p:nvPr/>
        </p:nvCxnSpPr>
        <p:spPr>
          <a:xfrm flipH="1">
            <a:off x="334857" y="824594"/>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7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pic>
        <p:nvPicPr>
          <p:cNvPr id="9" name="Graphic 8">
            <a:extLst>
              <a:ext uri="{FF2B5EF4-FFF2-40B4-BE49-F238E27FC236}">
                <a16:creationId xmlns:a16="http://schemas.microsoft.com/office/drawing/2014/main" id="{2AC9167E-39CB-48A6-824B-AA8F6E2D0D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857" y="2122076"/>
            <a:ext cx="2177524" cy="2743681"/>
          </a:xfrm>
          <a:prstGeom prst="rect">
            <a:avLst/>
          </a:prstGeom>
        </p:spPr>
      </p:pic>
      <p:sp>
        <p:nvSpPr>
          <p:cNvPr id="10" name="Content Placeholder 1">
            <a:extLst>
              <a:ext uri="{FF2B5EF4-FFF2-40B4-BE49-F238E27FC236}">
                <a16:creationId xmlns:a16="http://schemas.microsoft.com/office/drawing/2014/main" id="{F8DBFF9F-0642-46FA-9368-D32FE8482EA6}"/>
              </a:ext>
            </a:extLst>
          </p:cNvPr>
          <p:cNvSpPr txBox="1">
            <a:spLocks/>
          </p:cNvSpPr>
          <p:nvPr/>
        </p:nvSpPr>
        <p:spPr>
          <a:xfrm>
            <a:off x="2852474" y="1765376"/>
            <a:ext cx="8712626" cy="3327247"/>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Wingdings" panose="05000000000000000000" pitchFamily="2" charset="2"/>
              <a:buNone/>
            </a:pPr>
            <a:r>
              <a:rPr lang="en-US" dirty="0"/>
              <a:t>Nationwide’s development teams focused on developing Agile and DevOps practices starting in 2006</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Centralized development in a Development Center in 2008 expending to full scale Agile DevOps lines (225+) across the enterprise by 2016</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Infused LEAN, Scrum, Kanban – All the “things”</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But what about Infrastructure?</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cxnSp>
        <p:nvCxnSpPr>
          <p:cNvPr id="6" name="Straight Connector 5">
            <a:extLst>
              <a:ext uri="{FF2B5EF4-FFF2-40B4-BE49-F238E27FC236}">
                <a16:creationId xmlns:a16="http://schemas.microsoft.com/office/drawing/2014/main" id="{80A5F0DD-6BB7-470F-8936-9BFC2A98E3CE}"/>
              </a:ext>
            </a:extLst>
          </p:cNvPr>
          <p:cNvCxnSpPr>
            <a:cxnSpLocks/>
          </p:cNvCxnSpPr>
          <p:nvPr/>
        </p:nvCxnSpPr>
        <p:spPr>
          <a:xfrm flipH="1">
            <a:off x="334857" y="824594"/>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1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sp>
        <p:nvSpPr>
          <p:cNvPr id="10" name="Content Placeholder 1">
            <a:extLst>
              <a:ext uri="{FF2B5EF4-FFF2-40B4-BE49-F238E27FC236}">
                <a16:creationId xmlns:a16="http://schemas.microsoft.com/office/drawing/2014/main" id="{F8DBFF9F-0642-46FA-9368-D32FE8482EA6}"/>
              </a:ext>
            </a:extLst>
          </p:cNvPr>
          <p:cNvSpPr txBox="1">
            <a:spLocks/>
          </p:cNvSpPr>
          <p:nvPr/>
        </p:nvSpPr>
        <p:spPr>
          <a:xfrm>
            <a:off x="2852474" y="1765376"/>
            <a:ext cx="8712626" cy="3327247"/>
          </a:xfrm>
          <a:prstGeom prst="rect">
            <a:avLst/>
          </a:prstGeom>
        </p:spPr>
        <p:txBody>
          <a:bodyPr>
            <a:normAutofit lnSpcReduction="10000"/>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Wingdings" panose="05000000000000000000" pitchFamily="2" charset="2"/>
              <a:buNone/>
            </a:pPr>
            <a:r>
              <a:rPr lang="en-US" dirty="0"/>
              <a:t>Infrastructure teams still operated in a Plan, Build and Run Model – LOTS of Handoffs</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No consistent demand process</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No consistent prioritization process or “owners” of prioritization</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No true customer feedback</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No way to track “how much” work gets completed, or can be completed in a timeframe</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pic>
        <p:nvPicPr>
          <p:cNvPr id="6" name="Graphic 5">
            <a:extLst>
              <a:ext uri="{FF2B5EF4-FFF2-40B4-BE49-F238E27FC236}">
                <a16:creationId xmlns:a16="http://schemas.microsoft.com/office/drawing/2014/main" id="{DFF77F1A-2FB9-438B-A7B5-97FF95CEBC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4788" y="2154229"/>
            <a:ext cx="1897494" cy="2371868"/>
          </a:xfrm>
          <a:prstGeom prst="rect">
            <a:avLst/>
          </a:prstGeom>
        </p:spPr>
      </p:pic>
      <p:cxnSp>
        <p:nvCxnSpPr>
          <p:cNvPr id="7" name="Straight Connector 6">
            <a:extLst>
              <a:ext uri="{FF2B5EF4-FFF2-40B4-BE49-F238E27FC236}">
                <a16:creationId xmlns:a16="http://schemas.microsoft.com/office/drawing/2014/main" id="{EDF98C62-B8FD-4E90-A5C4-EA2FC7D76DC8}"/>
              </a:ext>
            </a:extLst>
          </p:cNvPr>
          <p:cNvCxnSpPr>
            <a:cxnSpLocks/>
          </p:cNvCxnSpPr>
          <p:nvPr/>
        </p:nvCxnSpPr>
        <p:spPr>
          <a:xfrm flipH="1">
            <a:off x="225878" y="824594"/>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75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sp>
        <p:nvSpPr>
          <p:cNvPr id="10" name="Content Placeholder 1">
            <a:extLst>
              <a:ext uri="{FF2B5EF4-FFF2-40B4-BE49-F238E27FC236}">
                <a16:creationId xmlns:a16="http://schemas.microsoft.com/office/drawing/2014/main" id="{F8DBFF9F-0642-46FA-9368-D32FE8482EA6}"/>
              </a:ext>
            </a:extLst>
          </p:cNvPr>
          <p:cNvSpPr txBox="1">
            <a:spLocks/>
          </p:cNvSpPr>
          <p:nvPr/>
        </p:nvSpPr>
        <p:spPr>
          <a:xfrm>
            <a:off x="225878" y="1259349"/>
            <a:ext cx="10802564" cy="1386197"/>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Wingdings" panose="05000000000000000000" pitchFamily="2" charset="2"/>
              <a:buNone/>
            </a:pPr>
            <a:r>
              <a:rPr lang="en-US" dirty="0"/>
              <a:t>How did the IAM Team address these issues to increase delivery, provide new capabilities, reduce risk, improve relationships with business partners and increase the engagement of the engineers on the team?</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pic>
        <p:nvPicPr>
          <p:cNvPr id="4" name="Graphic 3" descr="Fire">
            <a:extLst>
              <a:ext uri="{FF2B5EF4-FFF2-40B4-BE49-F238E27FC236}">
                <a16:creationId xmlns:a16="http://schemas.microsoft.com/office/drawing/2014/main" id="{CB2216F4-9A04-4FB5-917C-4E6E3B60C2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485" y="2645546"/>
            <a:ext cx="2212760" cy="2212760"/>
          </a:xfrm>
          <a:prstGeom prst="rect">
            <a:avLst/>
          </a:prstGeom>
        </p:spPr>
      </p:pic>
      <p:sp>
        <p:nvSpPr>
          <p:cNvPr id="9" name="Content Placeholder 1">
            <a:extLst>
              <a:ext uri="{FF2B5EF4-FFF2-40B4-BE49-F238E27FC236}">
                <a16:creationId xmlns:a16="http://schemas.microsoft.com/office/drawing/2014/main" id="{47E9E99B-7C03-4B2A-99A9-086CE0EF0B8E}"/>
              </a:ext>
            </a:extLst>
          </p:cNvPr>
          <p:cNvSpPr txBox="1">
            <a:spLocks/>
          </p:cNvSpPr>
          <p:nvPr/>
        </p:nvSpPr>
        <p:spPr>
          <a:xfrm>
            <a:off x="2859852" y="3080301"/>
            <a:ext cx="3438791" cy="1742337"/>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Wingdings" panose="05000000000000000000" pitchFamily="2" charset="2"/>
              <a:buNone/>
            </a:pPr>
            <a:r>
              <a:rPr lang="en-US" dirty="0"/>
              <a:t>Where do you start?</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It starts with People…</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cxnSp>
        <p:nvCxnSpPr>
          <p:cNvPr id="7" name="Straight Connector 6">
            <a:extLst>
              <a:ext uri="{FF2B5EF4-FFF2-40B4-BE49-F238E27FC236}">
                <a16:creationId xmlns:a16="http://schemas.microsoft.com/office/drawing/2014/main" id="{24772406-1822-4FB0-B665-2A94137FA063}"/>
              </a:ext>
            </a:extLst>
          </p:cNvPr>
          <p:cNvCxnSpPr>
            <a:cxnSpLocks/>
          </p:cNvCxnSpPr>
          <p:nvPr/>
        </p:nvCxnSpPr>
        <p:spPr>
          <a:xfrm flipH="1">
            <a:off x="155064" y="824594"/>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29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sp>
        <p:nvSpPr>
          <p:cNvPr id="10" name="Content Placeholder 1">
            <a:extLst>
              <a:ext uri="{FF2B5EF4-FFF2-40B4-BE49-F238E27FC236}">
                <a16:creationId xmlns:a16="http://schemas.microsoft.com/office/drawing/2014/main" id="{F8DBFF9F-0642-46FA-9368-D32FE8482EA6}"/>
              </a:ext>
            </a:extLst>
          </p:cNvPr>
          <p:cNvSpPr txBox="1">
            <a:spLocks/>
          </p:cNvSpPr>
          <p:nvPr/>
        </p:nvSpPr>
        <p:spPr>
          <a:xfrm>
            <a:off x="225878" y="1259349"/>
            <a:ext cx="10802564" cy="1386197"/>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Re-defining the Engineering Jobs to support Product driven Delivery through Agile Practices.  Three key jobs were defined to support this model:</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grpSp>
        <p:nvGrpSpPr>
          <p:cNvPr id="7" name="Group 6">
            <a:extLst>
              <a:ext uri="{FF2B5EF4-FFF2-40B4-BE49-F238E27FC236}">
                <a16:creationId xmlns:a16="http://schemas.microsoft.com/office/drawing/2014/main" id="{579EE74C-0787-40E4-802A-232E21681F62}"/>
              </a:ext>
            </a:extLst>
          </p:cNvPr>
          <p:cNvGrpSpPr/>
          <p:nvPr/>
        </p:nvGrpSpPr>
        <p:grpSpPr>
          <a:xfrm>
            <a:off x="178017" y="2389430"/>
            <a:ext cx="10898285" cy="914400"/>
            <a:chOff x="243191" y="2709026"/>
            <a:chExt cx="10898285" cy="914400"/>
          </a:xfrm>
        </p:grpSpPr>
        <p:sp>
          <p:nvSpPr>
            <p:cNvPr id="9" name="Content Placeholder 1">
              <a:extLst>
                <a:ext uri="{FF2B5EF4-FFF2-40B4-BE49-F238E27FC236}">
                  <a16:creationId xmlns:a16="http://schemas.microsoft.com/office/drawing/2014/main" id="{47E9E99B-7C03-4B2A-99A9-086CE0EF0B8E}"/>
                </a:ext>
              </a:extLst>
            </p:cNvPr>
            <p:cNvSpPr txBox="1">
              <a:spLocks/>
            </p:cNvSpPr>
            <p:nvPr/>
          </p:nvSpPr>
          <p:spPr>
            <a:xfrm>
              <a:off x="1039930" y="2887368"/>
              <a:ext cx="10101546" cy="654822"/>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Wingdings" panose="05000000000000000000" pitchFamily="2" charset="2"/>
                <a:buNone/>
              </a:pPr>
              <a:r>
                <a:rPr lang="en-US" u="sng" dirty="0"/>
                <a:t>Technology Delivery Professional</a:t>
              </a:r>
              <a:r>
                <a:rPr lang="en-US" dirty="0"/>
                <a:t>: Manages the FLOW of work in an Agile team but also has the technical ability to “pull cards” and do hands on engineering  </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pic>
          <p:nvPicPr>
            <p:cNvPr id="6" name="Graphic 5" descr="Man">
              <a:extLst>
                <a:ext uri="{FF2B5EF4-FFF2-40B4-BE49-F238E27FC236}">
                  <a16:creationId xmlns:a16="http://schemas.microsoft.com/office/drawing/2014/main" id="{8551FE32-1CB4-40FA-9F8C-14F95F2107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191" y="2709026"/>
              <a:ext cx="914400" cy="914400"/>
            </a:xfrm>
            <a:prstGeom prst="rect">
              <a:avLst/>
            </a:prstGeom>
          </p:spPr>
        </p:pic>
      </p:grpSp>
      <p:grpSp>
        <p:nvGrpSpPr>
          <p:cNvPr id="11" name="Group 10">
            <a:extLst>
              <a:ext uri="{FF2B5EF4-FFF2-40B4-BE49-F238E27FC236}">
                <a16:creationId xmlns:a16="http://schemas.microsoft.com/office/drawing/2014/main" id="{7F7152B1-21BE-48F7-969B-104BF5888F6D}"/>
              </a:ext>
            </a:extLst>
          </p:cNvPr>
          <p:cNvGrpSpPr/>
          <p:nvPr/>
        </p:nvGrpSpPr>
        <p:grpSpPr>
          <a:xfrm>
            <a:off x="178017" y="3567058"/>
            <a:ext cx="10898285" cy="914400"/>
            <a:chOff x="243191" y="2709026"/>
            <a:chExt cx="10898285" cy="914400"/>
          </a:xfrm>
        </p:grpSpPr>
        <p:sp>
          <p:nvSpPr>
            <p:cNvPr id="12" name="Content Placeholder 1">
              <a:extLst>
                <a:ext uri="{FF2B5EF4-FFF2-40B4-BE49-F238E27FC236}">
                  <a16:creationId xmlns:a16="http://schemas.microsoft.com/office/drawing/2014/main" id="{6B85561B-7DF3-49F4-9821-DB207355BF58}"/>
                </a:ext>
              </a:extLst>
            </p:cNvPr>
            <p:cNvSpPr txBox="1">
              <a:spLocks/>
            </p:cNvSpPr>
            <p:nvPr/>
          </p:nvSpPr>
          <p:spPr>
            <a:xfrm>
              <a:off x="1039930" y="2887368"/>
              <a:ext cx="10101546" cy="654822"/>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Wingdings" panose="05000000000000000000" pitchFamily="2" charset="2"/>
                <a:buNone/>
              </a:pPr>
              <a:r>
                <a:rPr lang="en-US" u="sng" dirty="0"/>
                <a:t>Technology Product Manager</a:t>
              </a:r>
              <a:r>
                <a:rPr lang="en-US" dirty="0"/>
                <a:t>: Accountable for the end-to-end management of a Technology product</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pic>
          <p:nvPicPr>
            <p:cNvPr id="13" name="Graphic 12" descr="Man">
              <a:extLst>
                <a:ext uri="{FF2B5EF4-FFF2-40B4-BE49-F238E27FC236}">
                  <a16:creationId xmlns:a16="http://schemas.microsoft.com/office/drawing/2014/main" id="{30225C84-3A28-4004-B53C-E5902694E4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3191" y="2709026"/>
              <a:ext cx="914400" cy="914400"/>
            </a:xfrm>
            <a:prstGeom prst="rect">
              <a:avLst/>
            </a:prstGeom>
          </p:spPr>
        </p:pic>
      </p:grpSp>
      <p:grpSp>
        <p:nvGrpSpPr>
          <p:cNvPr id="14" name="Group 13">
            <a:extLst>
              <a:ext uri="{FF2B5EF4-FFF2-40B4-BE49-F238E27FC236}">
                <a16:creationId xmlns:a16="http://schemas.microsoft.com/office/drawing/2014/main" id="{7BD813F3-23B7-4FF6-B114-760DE9B12A09}"/>
              </a:ext>
            </a:extLst>
          </p:cNvPr>
          <p:cNvGrpSpPr/>
          <p:nvPr/>
        </p:nvGrpSpPr>
        <p:grpSpPr>
          <a:xfrm>
            <a:off x="178017" y="4744686"/>
            <a:ext cx="10898285" cy="914400"/>
            <a:chOff x="243191" y="2709026"/>
            <a:chExt cx="10898285" cy="914400"/>
          </a:xfrm>
        </p:grpSpPr>
        <p:sp>
          <p:nvSpPr>
            <p:cNvPr id="15" name="Content Placeholder 1">
              <a:extLst>
                <a:ext uri="{FF2B5EF4-FFF2-40B4-BE49-F238E27FC236}">
                  <a16:creationId xmlns:a16="http://schemas.microsoft.com/office/drawing/2014/main" id="{1149FE9C-EC99-4F4C-8D17-A30162C1460D}"/>
                </a:ext>
              </a:extLst>
            </p:cNvPr>
            <p:cNvSpPr txBox="1">
              <a:spLocks/>
            </p:cNvSpPr>
            <p:nvPr/>
          </p:nvSpPr>
          <p:spPr>
            <a:xfrm>
              <a:off x="1039930" y="2887368"/>
              <a:ext cx="10101546" cy="654822"/>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Wingdings" panose="05000000000000000000" pitchFamily="2" charset="2"/>
                <a:buNone/>
              </a:pPr>
              <a:r>
                <a:rPr lang="en-US" u="sng" dirty="0"/>
                <a:t>Technology Product Owner</a:t>
              </a:r>
              <a:r>
                <a:rPr lang="en-US" dirty="0"/>
                <a:t>: Accountable for setting priority with the Technology Product Manager and working closely with engineering and business teams.  </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pic>
          <p:nvPicPr>
            <p:cNvPr id="16" name="Graphic 15" descr="Man">
              <a:extLst>
                <a:ext uri="{FF2B5EF4-FFF2-40B4-BE49-F238E27FC236}">
                  <a16:creationId xmlns:a16="http://schemas.microsoft.com/office/drawing/2014/main" id="{5AC46AD1-CABF-43F3-A272-ED7E439C87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3191" y="2709026"/>
              <a:ext cx="914400" cy="914400"/>
            </a:xfrm>
            <a:prstGeom prst="rect">
              <a:avLst/>
            </a:prstGeom>
          </p:spPr>
        </p:pic>
      </p:grpSp>
      <p:cxnSp>
        <p:nvCxnSpPr>
          <p:cNvPr id="17" name="Straight Connector 16">
            <a:extLst>
              <a:ext uri="{FF2B5EF4-FFF2-40B4-BE49-F238E27FC236}">
                <a16:creationId xmlns:a16="http://schemas.microsoft.com/office/drawing/2014/main" id="{FFE722D5-EB58-4668-820A-283FF1600DF4}"/>
              </a:ext>
            </a:extLst>
          </p:cNvPr>
          <p:cNvCxnSpPr>
            <a:cxnSpLocks/>
          </p:cNvCxnSpPr>
          <p:nvPr/>
        </p:nvCxnSpPr>
        <p:spPr>
          <a:xfrm flipH="1">
            <a:off x="155064" y="866366"/>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40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sp>
        <p:nvSpPr>
          <p:cNvPr id="10" name="Content Placeholder 1">
            <a:extLst>
              <a:ext uri="{FF2B5EF4-FFF2-40B4-BE49-F238E27FC236}">
                <a16:creationId xmlns:a16="http://schemas.microsoft.com/office/drawing/2014/main" id="{F8DBFF9F-0642-46FA-9368-D32FE8482EA6}"/>
              </a:ext>
            </a:extLst>
          </p:cNvPr>
          <p:cNvSpPr txBox="1">
            <a:spLocks/>
          </p:cNvSpPr>
          <p:nvPr/>
        </p:nvSpPr>
        <p:spPr>
          <a:xfrm>
            <a:off x="225878" y="1259349"/>
            <a:ext cx="10802564" cy="1386197"/>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Redesign the organization into a product specific “build it run it” model with end-to-end accountability for IAM Products.   Each Product team is led by a Technology Product Manager and Supported by a Technology Delivery Professional.  An executive level Technology Product Manager is accountable for all three Product Teams.</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grpSp>
        <p:nvGrpSpPr>
          <p:cNvPr id="4" name="Group 3">
            <a:extLst>
              <a:ext uri="{FF2B5EF4-FFF2-40B4-BE49-F238E27FC236}">
                <a16:creationId xmlns:a16="http://schemas.microsoft.com/office/drawing/2014/main" id="{47DB8719-4B7C-47BE-B56C-9B348232C1AC}"/>
              </a:ext>
            </a:extLst>
          </p:cNvPr>
          <p:cNvGrpSpPr/>
          <p:nvPr/>
        </p:nvGrpSpPr>
        <p:grpSpPr>
          <a:xfrm>
            <a:off x="345458" y="2623953"/>
            <a:ext cx="3007342" cy="3177004"/>
            <a:chOff x="2091131" y="2300158"/>
            <a:chExt cx="3007342" cy="3177004"/>
          </a:xfrm>
        </p:grpSpPr>
        <p:sp>
          <p:nvSpPr>
            <p:cNvPr id="17" name="TextBox 16">
              <a:extLst>
                <a:ext uri="{FF2B5EF4-FFF2-40B4-BE49-F238E27FC236}">
                  <a16:creationId xmlns:a16="http://schemas.microsoft.com/office/drawing/2014/main" id="{DA6556DE-BE2C-4690-8FCC-2A0A6C4957C1}"/>
                </a:ext>
              </a:extLst>
            </p:cNvPr>
            <p:cNvSpPr txBox="1"/>
            <p:nvPr/>
          </p:nvSpPr>
          <p:spPr>
            <a:xfrm rot="5400000">
              <a:off x="3317803" y="1073486"/>
              <a:ext cx="553998" cy="3007342"/>
            </a:xfrm>
            <a:prstGeom prst="rect">
              <a:avLst/>
            </a:prstGeom>
            <a:noFill/>
            <a:ln>
              <a:solidFill>
                <a:srgbClr val="30CDD7"/>
              </a:solidFill>
            </a:ln>
          </p:spPr>
          <p:txBody>
            <a:bodyPr vert="vert270"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Infrastructure &amp; Operations: </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Product  Management</a:t>
              </a:r>
            </a:p>
          </p:txBody>
        </p:sp>
        <p:sp>
          <p:nvSpPr>
            <p:cNvPr id="18" name="TextBox 17">
              <a:extLst>
                <a:ext uri="{FF2B5EF4-FFF2-40B4-BE49-F238E27FC236}">
                  <a16:creationId xmlns:a16="http://schemas.microsoft.com/office/drawing/2014/main" id="{8654055A-9280-4326-946E-5FCD4CDB9DA7}"/>
                </a:ext>
              </a:extLst>
            </p:cNvPr>
            <p:cNvSpPr txBox="1"/>
            <p:nvPr/>
          </p:nvSpPr>
          <p:spPr>
            <a:xfrm rot="10800000">
              <a:off x="2091131" y="2922286"/>
              <a:ext cx="738664" cy="2554876"/>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Identity Lifecycle Management</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19" name="TextBox 18">
              <a:extLst>
                <a:ext uri="{FF2B5EF4-FFF2-40B4-BE49-F238E27FC236}">
                  <a16:creationId xmlns:a16="http://schemas.microsoft.com/office/drawing/2014/main" id="{BCC78194-A470-48AA-878A-0DA32F49BF2F}"/>
                </a:ext>
              </a:extLst>
            </p:cNvPr>
            <p:cNvSpPr txBox="1"/>
            <p:nvPr/>
          </p:nvSpPr>
          <p:spPr>
            <a:xfrm rot="10800000">
              <a:off x="3225469" y="2922286"/>
              <a:ext cx="738664" cy="2547650"/>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Directory and Certificate Services</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TextBox 19">
              <a:extLst>
                <a:ext uri="{FF2B5EF4-FFF2-40B4-BE49-F238E27FC236}">
                  <a16:creationId xmlns:a16="http://schemas.microsoft.com/office/drawing/2014/main" id="{CC8102D3-1919-4F98-B64E-483A9A0A1FFD}"/>
                </a:ext>
              </a:extLst>
            </p:cNvPr>
            <p:cNvSpPr txBox="1"/>
            <p:nvPr/>
          </p:nvSpPr>
          <p:spPr>
            <a:xfrm rot="10800000">
              <a:off x="4359806" y="2915059"/>
              <a:ext cx="738664" cy="2554877"/>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Single Sign On &amp; Multi Factor Authentication</a:t>
              </a:r>
            </a:p>
          </p:txBody>
        </p:sp>
      </p:grpSp>
      <p:grpSp>
        <p:nvGrpSpPr>
          <p:cNvPr id="21" name="Group 20">
            <a:extLst>
              <a:ext uri="{FF2B5EF4-FFF2-40B4-BE49-F238E27FC236}">
                <a16:creationId xmlns:a16="http://schemas.microsoft.com/office/drawing/2014/main" id="{D1B51FD2-6652-48A3-BBF0-192B11005B76}"/>
              </a:ext>
            </a:extLst>
          </p:cNvPr>
          <p:cNvGrpSpPr/>
          <p:nvPr/>
        </p:nvGrpSpPr>
        <p:grpSpPr>
          <a:xfrm>
            <a:off x="4155113" y="3325301"/>
            <a:ext cx="6402908" cy="743600"/>
            <a:chOff x="387734" y="2798590"/>
            <a:chExt cx="8686054" cy="743600"/>
          </a:xfrm>
        </p:grpSpPr>
        <p:sp>
          <p:nvSpPr>
            <p:cNvPr id="22" name="Content Placeholder 1">
              <a:extLst>
                <a:ext uri="{FF2B5EF4-FFF2-40B4-BE49-F238E27FC236}">
                  <a16:creationId xmlns:a16="http://schemas.microsoft.com/office/drawing/2014/main" id="{9030C571-311B-40C8-BF41-1F0049D7BBCB}"/>
                </a:ext>
              </a:extLst>
            </p:cNvPr>
            <p:cNvSpPr txBox="1">
              <a:spLocks/>
            </p:cNvSpPr>
            <p:nvPr/>
          </p:nvSpPr>
          <p:spPr>
            <a:xfrm>
              <a:off x="1039930" y="2887368"/>
              <a:ext cx="8033858" cy="654822"/>
            </a:xfrm>
            <a:prstGeom prst="rect">
              <a:avLst/>
            </a:prstGeom>
          </p:spPr>
          <p:txBody>
            <a:bodyPr>
              <a:no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Wingdings" panose="05000000000000000000" pitchFamily="2" charset="2"/>
                <a:buNone/>
              </a:pPr>
              <a:r>
                <a:rPr lang="en-US" sz="1200" u="sng" dirty="0"/>
                <a:t>Technology Delivery Professional</a:t>
              </a:r>
              <a:r>
                <a:rPr lang="en-US" sz="1200" dirty="0"/>
                <a:t>: Manages the FLOW of work in an Agile team but also has the technical ability to “pull cards” and do hands on engineering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p:txBody>
        </p:sp>
        <p:pic>
          <p:nvPicPr>
            <p:cNvPr id="23" name="Graphic 22" descr="Man">
              <a:extLst>
                <a:ext uri="{FF2B5EF4-FFF2-40B4-BE49-F238E27FC236}">
                  <a16:creationId xmlns:a16="http://schemas.microsoft.com/office/drawing/2014/main" id="{4B0671AC-7C2A-44BC-8738-C1EDE7E6BE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734" y="2798590"/>
              <a:ext cx="754502" cy="662202"/>
            </a:xfrm>
            <a:prstGeom prst="rect">
              <a:avLst/>
            </a:prstGeom>
          </p:spPr>
        </p:pic>
      </p:grpSp>
      <p:cxnSp>
        <p:nvCxnSpPr>
          <p:cNvPr id="24" name="Straight Arrow Connector 23">
            <a:extLst>
              <a:ext uri="{FF2B5EF4-FFF2-40B4-BE49-F238E27FC236}">
                <a16:creationId xmlns:a16="http://schemas.microsoft.com/office/drawing/2014/main" id="{3908F43E-CB9C-4D52-B627-D5CA1DEF4A52}"/>
              </a:ext>
            </a:extLst>
          </p:cNvPr>
          <p:cNvCxnSpPr/>
          <p:nvPr/>
        </p:nvCxnSpPr>
        <p:spPr>
          <a:xfrm>
            <a:off x="3525625" y="3656402"/>
            <a:ext cx="55618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79F39562-D3B9-4D56-950C-B4AEE7C7D15E}"/>
              </a:ext>
            </a:extLst>
          </p:cNvPr>
          <p:cNvGrpSpPr/>
          <p:nvPr/>
        </p:nvGrpSpPr>
        <p:grpSpPr>
          <a:xfrm>
            <a:off x="4155113" y="4534522"/>
            <a:ext cx="6402908" cy="743600"/>
            <a:chOff x="387734" y="2798590"/>
            <a:chExt cx="8686054" cy="743600"/>
          </a:xfrm>
        </p:grpSpPr>
        <p:sp>
          <p:nvSpPr>
            <p:cNvPr id="26" name="Content Placeholder 1">
              <a:extLst>
                <a:ext uri="{FF2B5EF4-FFF2-40B4-BE49-F238E27FC236}">
                  <a16:creationId xmlns:a16="http://schemas.microsoft.com/office/drawing/2014/main" id="{F6126715-1700-4DF9-A28C-C45D08401E8E}"/>
                </a:ext>
              </a:extLst>
            </p:cNvPr>
            <p:cNvSpPr txBox="1">
              <a:spLocks/>
            </p:cNvSpPr>
            <p:nvPr/>
          </p:nvSpPr>
          <p:spPr>
            <a:xfrm>
              <a:off x="1039930" y="2887368"/>
              <a:ext cx="8033858" cy="654822"/>
            </a:xfrm>
            <a:prstGeom prst="rect">
              <a:avLst/>
            </a:prstGeom>
          </p:spPr>
          <p:txBody>
            <a:bodyPr>
              <a:no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sz="1200" u="sng" dirty="0"/>
                <a:t>Technology Product Manager</a:t>
              </a:r>
              <a:r>
                <a:rPr lang="en-US" sz="1200" dirty="0"/>
                <a:t>: Accountable for the end-to-end management of a Technology product</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p:txBody>
        </p:sp>
        <p:pic>
          <p:nvPicPr>
            <p:cNvPr id="27" name="Graphic 26" descr="Man">
              <a:extLst>
                <a:ext uri="{FF2B5EF4-FFF2-40B4-BE49-F238E27FC236}">
                  <a16:creationId xmlns:a16="http://schemas.microsoft.com/office/drawing/2014/main" id="{0DC2FDE0-90D7-46FB-9862-7545122F92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734" y="2798590"/>
              <a:ext cx="754502" cy="662202"/>
            </a:xfrm>
            <a:prstGeom prst="rect">
              <a:avLst/>
            </a:prstGeom>
          </p:spPr>
        </p:pic>
      </p:grpSp>
      <p:cxnSp>
        <p:nvCxnSpPr>
          <p:cNvPr id="28" name="Straight Arrow Connector 27">
            <a:extLst>
              <a:ext uri="{FF2B5EF4-FFF2-40B4-BE49-F238E27FC236}">
                <a16:creationId xmlns:a16="http://schemas.microsoft.com/office/drawing/2014/main" id="{7A677F02-6601-4B3C-B71B-549B458EFF42}"/>
              </a:ext>
            </a:extLst>
          </p:cNvPr>
          <p:cNvCxnSpPr/>
          <p:nvPr/>
        </p:nvCxnSpPr>
        <p:spPr>
          <a:xfrm>
            <a:off x="3525625" y="4826897"/>
            <a:ext cx="55618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Man">
            <a:extLst>
              <a:ext uri="{FF2B5EF4-FFF2-40B4-BE49-F238E27FC236}">
                <a16:creationId xmlns:a16="http://schemas.microsoft.com/office/drawing/2014/main" id="{773EC75C-F656-4B9B-A536-78E5FCE6C6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768" y="3288497"/>
            <a:ext cx="236015" cy="281005"/>
          </a:xfrm>
          <a:prstGeom prst="rect">
            <a:avLst/>
          </a:prstGeom>
        </p:spPr>
      </p:pic>
      <p:pic>
        <p:nvPicPr>
          <p:cNvPr id="30" name="Graphic 29" descr="Man">
            <a:extLst>
              <a:ext uri="{FF2B5EF4-FFF2-40B4-BE49-F238E27FC236}">
                <a16:creationId xmlns:a16="http://schemas.microsoft.com/office/drawing/2014/main" id="{362AC295-C6FA-4ED3-BC26-654EDB341D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533" y="3288497"/>
            <a:ext cx="236015" cy="281005"/>
          </a:xfrm>
          <a:prstGeom prst="rect">
            <a:avLst/>
          </a:prstGeom>
        </p:spPr>
      </p:pic>
      <p:pic>
        <p:nvPicPr>
          <p:cNvPr id="31" name="Graphic 30" descr="Man">
            <a:extLst>
              <a:ext uri="{FF2B5EF4-FFF2-40B4-BE49-F238E27FC236}">
                <a16:creationId xmlns:a16="http://schemas.microsoft.com/office/drawing/2014/main" id="{CBE265D3-15D0-4C25-B263-369CCA3509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528" y="3288497"/>
            <a:ext cx="236015" cy="281005"/>
          </a:xfrm>
          <a:prstGeom prst="rect">
            <a:avLst/>
          </a:prstGeom>
        </p:spPr>
      </p:pic>
      <p:pic>
        <p:nvPicPr>
          <p:cNvPr id="32" name="Graphic 31" descr="Man">
            <a:extLst>
              <a:ext uri="{FF2B5EF4-FFF2-40B4-BE49-F238E27FC236}">
                <a16:creationId xmlns:a16="http://schemas.microsoft.com/office/drawing/2014/main" id="{B9C6FC50-A202-47D4-937A-1CDEF67456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2178" y="3291270"/>
            <a:ext cx="236015" cy="281005"/>
          </a:xfrm>
          <a:prstGeom prst="rect">
            <a:avLst/>
          </a:prstGeom>
        </p:spPr>
      </p:pic>
      <p:pic>
        <p:nvPicPr>
          <p:cNvPr id="33" name="Graphic 32" descr="Man">
            <a:extLst>
              <a:ext uri="{FF2B5EF4-FFF2-40B4-BE49-F238E27FC236}">
                <a16:creationId xmlns:a16="http://schemas.microsoft.com/office/drawing/2014/main" id="{88A0796E-9D77-4756-8342-CBA94F96DB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13484" y="3288497"/>
            <a:ext cx="236015" cy="281005"/>
          </a:xfrm>
          <a:prstGeom prst="rect">
            <a:avLst/>
          </a:prstGeom>
        </p:spPr>
      </p:pic>
      <p:pic>
        <p:nvPicPr>
          <p:cNvPr id="34" name="Graphic 33" descr="Man">
            <a:extLst>
              <a:ext uri="{FF2B5EF4-FFF2-40B4-BE49-F238E27FC236}">
                <a16:creationId xmlns:a16="http://schemas.microsoft.com/office/drawing/2014/main" id="{B927C3AF-2BB5-45B2-B493-940D2501A7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06339" y="3289593"/>
            <a:ext cx="236015" cy="281005"/>
          </a:xfrm>
          <a:prstGeom prst="rect">
            <a:avLst/>
          </a:prstGeom>
        </p:spPr>
      </p:pic>
      <p:pic>
        <p:nvPicPr>
          <p:cNvPr id="35" name="Graphic 34" descr="Man">
            <a:extLst>
              <a:ext uri="{FF2B5EF4-FFF2-40B4-BE49-F238E27FC236}">
                <a16:creationId xmlns:a16="http://schemas.microsoft.com/office/drawing/2014/main" id="{F8A621D1-DE2A-42CE-8DB3-48E85228DF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06338" y="2661194"/>
            <a:ext cx="236015" cy="281005"/>
          </a:xfrm>
          <a:prstGeom prst="rect">
            <a:avLst/>
          </a:prstGeom>
        </p:spPr>
      </p:pic>
      <p:cxnSp>
        <p:nvCxnSpPr>
          <p:cNvPr id="36" name="Straight Connector 35">
            <a:extLst>
              <a:ext uri="{FF2B5EF4-FFF2-40B4-BE49-F238E27FC236}">
                <a16:creationId xmlns:a16="http://schemas.microsoft.com/office/drawing/2014/main" id="{5E06C44D-3FBF-47F2-8CC8-DACDD191589A}"/>
              </a:ext>
            </a:extLst>
          </p:cNvPr>
          <p:cNvCxnSpPr>
            <a:cxnSpLocks/>
          </p:cNvCxnSpPr>
          <p:nvPr/>
        </p:nvCxnSpPr>
        <p:spPr>
          <a:xfrm flipH="1">
            <a:off x="225878" y="817447"/>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41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BA059-2257-4C64-961B-24F5D134A030}"/>
              </a:ext>
            </a:extLst>
          </p:cNvPr>
          <p:cNvSpPr>
            <a:spLocks noGrp="1"/>
          </p:cNvSpPr>
          <p:nvPr>
            <p:ph type="title"/>
          </p:nvPr>
        </p:nvSpPr>
        <p:spPr/>
        <p:txBody>
          <a:bodyPr/>
          <a:lstStyle/>
          <a:p>
            <a:r>
              <a:rPr lang="en-US" sz="2400" dirty="0"/>
              <a:t>Identity and Access Managements Journey to an Infrastructure Product Model</a:t>
            </a:r>
            <a:endParaRPr lang="en-US" sz="2400" b="1" dirty="0">
              <a:solidFill>
                <a:schemeClr val="bg1"/>
              </a:solidFill>
            </a:endParaRPr>
          </a:p>
        </p:txBody>
      </p:sp>
      <p:sp>
        <p:nvSpPr>
          <p:cNvPr id="5" name="Date Placeholder 4">
            <a:extLst>
              <a:ext uri="{FF2B5EF4-FFF2-40B4-BE49-F238E27FC236}">
                <a16:creationId xmlns:a16="http://schemas.microsoft.com/office/drawing/2014/main" id="{C35F31CF-D1C3-4CD7-BB2C-249ADCA94076}"/>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C131D0EB-7EFD-5B4A-97CF-DEB1324C1B69}" type="datetime4">
              <a:rPr kumimoji="0" lang="en-US" sz="1100" b="1" i="0" u="none" strike="noStrike" kern="1200" cap="none" spc="0" normalizeH="0" baseline="0" noProof="0" smtClean="0">
                <a:ln>
                  <a:noFill/>
                </a:ln>
                <a:solidFill>
                  <a:srgbClr val="FFFFFF"/>
                </a:solidFill>
                <a:effectLst/>
                <a:uLnTx/>
                <a:uFillTx/>
                <a:latin typeface="Arial"/>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April 15, 2021</a:t>
            </a:fld>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sp>
        <p:nvSpPr>
          <p:cNvPr id="10" name="Content Placeholder 1">
            <a:extLst>
              <a:ext uri="{FF2B5EF4-FFF2-40B4-BE49-F238E27FC236}">
                <a16:creationId xmlns:a16="http://schemas.microsoft.com/office/drawing/2014/main" id="{F8DBFF9F-0642-46FA-9368-D32FE8482EA6}"/>
              </a:ext>
            </a:extLst>
          </p:cNvPr>
          <p:cNvSpPr txBox="1">
            <a:spLocks/>
          </p:cNvSpPr>
          <p:nvPr/>
        </p:nvSpPr>
        <p:spPr>
          <a:xfrm>
            <a:off x="225878" y="1259349"/>
            <a:ext cx="10802564" cy="1386197"/>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dirty="0"/>
              <a:t>Identify an organization* that can perform the role of Product Owner.  In the case if IAM at Nationwide the Information Risk Management Team (IRM) had similar organization that focused on IAM policies and capability adoption.  The IRM Product Team also has an executive level Product Owner that faces off to the Executive level Product Manager.</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grpSp>
        <p:nvGrpSpPr>
          <p:cNvPr id="4" name="Group 3">
            <a:extLst>
              <a:ext uri="{FF2B5EF4-FFF2-40B4-BE49-F238E27FC236}">
                <a16:creationId xmlns:a16="http://schemas.microsoft.com/office/drawing/2014/main" id="{47DB8719-4B7C-47BE-B56C-9B348232C1AC}"/>
              </a:ext>
            </a:extLst>
          </p:cNvPr>
          <p:cNvGrpSpPr/>
          <p:nvPr/>
        </p:nvGrpSpPr>
        <p:grpSpPr>
          <a:xfrm>
            <a:off x="345458" y="2623953"/>
            <a:ext cx="3007342" cy="3177004"/>
            <a:chOff x="2091131" y="2300158"/>
            <a:chExt cx="3007342" cy="3177004"/>
          </a:xfrm>
        </p:grpSpPr>
        <p:sp>
          <p:nvSpPr>
            <p:cNvPr id="17" name="TextBox 16">
              <a:extLst>
                <a:ext uri="{FF2B5EF4-FFF2-40B4-BE49-F238E27FC236}">
                  <a16:creationId xmlns:a16="http://schemas.microsoft.com/office/drawing/2014/main" id="{DA6556DE-BE2C-4690-8FCC-2A0A6C4957C1}"/>
                </a:ext>
              </a:extLst>
            </p:cNvPr>
            <p:cNvSpPr txBox="1"/>
            <p:nvPr/>
          </p:nvSpPr>
          <p:spPr>
            <a:xfrm rot="5400000">
              <a:off x="3317803" y="1073486"/>
              <a:ext cx="553998" cy="3007342"/>
            </a:xfrm>
            <a:prstGeom prst="rect">
              <a:avLst/>
            </a:prstGeom>
            <a:noFill/>
            <a:ln>
              <a:solidFill>
                <a:srgbClr val="30CDD7"/>
              </a:solidFill>
            </a:ln>
          </p:spPr>
          <p:txBody>
            <a:bodyPr vert="vert270"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Information Risk Management: </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Product  Ownership</a:t>
              </a:r>
            </a:p>
          </p:txBody>
        </p:sp>
        <p:sp>
          <p:nvSpPr>
            <p:cNvPr id="18" name="TextBox 17">
              <a:extLst>
                <a:ext uri="{FF2B5EF4-FFF2-40B4-BE49-F238E27FC236}">
                  <a16:creationId xmlns:a16="http://schemas.microsoft.com/office/drawing/2014/main" id="{8654055A-9280-4326-946E-5FCD4CDB9DA7}"/>
                </a:ext>
              </a:extLst>
            </p:cNvPr>
            <p:cNvSpPr txBox="1"/>
            <p:nvPr/>
          </p:nvSpPr>
          <p:spPr>
            <a:xfrm rot="10800000">
              <a:off x="2091131" y="2922286"/>
              <a:ext cx="738664" cy="2554876"/>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IAM Authentication Services</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19" name="TextBox 18">
              <a:extLst>
                <a:ext uri="{FF2B5EF4-FFF2-40B4-BE49-F238E27FC236}">
                  <a16:creationId xmlns:a16="http://schemas.microsoft.com/office/drawing/2014/main" id="{BCC78194-A470-48AA-878A-0DA32F49BF2F}"/>
                </a:ext>
              </a:extLst>
            </p:cNvPr>
            <p:cNvSpPr txBox="1"/>
            <p:nvPr/>
          </p:nvSpPr>
          <p:spPr>
            <a:xfrm rot="10800000">
              <a:off x="3225469" y="2922286"/>
              <a:ext cx="738664" cy="2547650"/>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Internal and External IAM Services</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TextBox 19">
              <a:extLst>
                <a:ext uri="{FF2B5EF4-FFF2-40B4-BE49-F238E27FC236}">
                  <a16:creationId xmlns:a16="http://schemas.microsoft.com/office/drawing/2014/main" id="{CC8102D3-1919-4F98-B64E-483A9A0A1FFD}"/>
                </a:ext>
              </a:extLst>
            </p:cNvPr>
            <p:cNvSpPr txBox="1"/>
            <p:nvPr/>
          </p:nvSpPr>
          <p:spPr>
            <a:xfrm rot="10800000">
              <a:off x="4359806" y="2915059"/>
              <a:ext cx="738664" cy="2554877"/>
            </a:xfrm>
            <a:prstGeom prst="rect">
              <a:avLst/>
            </a:prstGeom>
            <a:noFill/>
            <a:ln>
              <a:solidFill>
                <a:srgbClr val="30CDD7"/>
              </a:solidFill>
            </a:ln>
          </p:spPr>
          <p:txBody>
            <a:bodyPr vert="vert270"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IRM IAM Lifecycle Management</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21" name="Group 20">
            <a:extLst>
              <a:ext uri="{FF2B5EF4-FFF2-40B4-BE49-F238E27FC236}">
                <a16:creationId xmlns:a16="http://schemas.microsoft.com/office/drawing/2014/main" id="{D1B51FD2-6652-48A3-BBF0-192B11005B76}"/>
              </a:ext>
            </a:extLst>
          </p:cNvPr>
          <p:cNvGrpSpPr/>
          <p:nvPr/>
        </p:nvGrpSpPr>
        <p:grpSpPr>
          <a:xfrm>
            <a:off x="4155113" y="3790302"/>
            <a:ext cx="6402908" cy="743600"/>
            <a:chOff x="387734" y="2798590"/>
            <a:chExt cx="8686054" cy="743600"/>
          </a:xfrm>
        </p:grpSpPr>
        <p:sp>
          <p:nvSpPr>
            <p:cNvPr id="22" name="Content Placeholder 1">
              <a:extLst>
                <a:ext uri="{FF2B5EF4-FFF2-40B4-BE49-F238E27FC236}">
                  <a16:creationId xmlns:a16="http://schemas.microsoft.com/office/drawing/2014/main" id="{9030C571-311B-40C8-BF41-1F0049D7BBCB}"/>
                </a:ext>
              </a:extLst>
            </p:cNvPr>
            <p:cNvSpPr txBox="1">
              <a:spLocks/>
            </p:cNvSpPr>
            <p:nvPr/>
          </p:nvSpPr>
          <p:spPr>
            <a:xfrm>
              <a:off x="1039930" y="2887368"/>
              <a:ext cx="8033858" cy="654822"/>
            </a:xfrm>
            <a:prstGeom prst="rect">
              <a:avLst/>
            </a:prstGeom>
          </p:spPr>
          <p:txBody>
            <a:bodyPr>
              <a:no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sz="1200" u="sng" dirty="0"/>
                <a:t>Technology Product Owner</a:t>
              </a:r>
              <a:r>
                <a:rPr lang="en-US" sz="1200" dirty="0"/>
                <a:t>: Accountable for setting priority with the Technology Product Manager and working closely with engineering and business teams</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p:txBody>
        </p:sp>
        <p:pic>
          <p:nvPicPr>
            <p:cNvPr id="23" name="Graphic 22" descr="Man">
              <a:extLst>
                <a:ext uri="{FF2B5EF4-FFF2-40B4-BE49-F238E27FC236}">
                  <a16:creationId xmlns:a16="http://schemas.microsoft.com/office/drawing/2014/main" id="{4B0671AC-7C2A-44BC-8738-C1EDE7E6BE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734" y="2798590"/>
              <a:ext cx="754502" cy="662202"/>
            </a:xfrm>
            <a:prstGeom prst="rect">
              <a:avLst/>
            </a:prstGeom>
          </p:spPr>
        </p:pic>
      </p:grpSp>
      <p:cxnSp>
        <p:nvCxnSpPr>
          <p:cNvPr id="24" name="Straight Arrow Connector 23">
            <a:extLst>
              <a:ext uri="{FF2B5EF4-FFF2-40B4-BE49-F238E27FC236}">
                <a16:creationId xmlns:a16="http://schemas.microsoft.com/office/drawing/2014/main" id="{3908F43E-CB9C-4D52-B627-D5CA1DEF4A52}"/>
              </a:ext>
            </a:extLst>
          </p:cNvPr>
          <p:cNvCxnSpPr/>
          <p:nvPr/>
        </p:nvCxnSpPr>
        <p:spPr>
          <a:xfrm>
            <a:off x="3525625" y="4121403"/>
            <a:ext cx="55618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Man">
            <a:extLst>
              <a:ext uri="{FF2B5EF4-FFF2-40B4-BE49-F238E27FC236}">
                <a16:creationId xmlns:a16="http://schemas.microsoft.com/office/drawing/2014/main" id="{773EC75C-F656-4B9B-A536-78E5FCE6C6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768" y="3288497"/>
            <a:ext cx="236015" cy="281005"/>
          </a:xfrm>
          <a:prstGeom prst="rect">
            <a:avLst/>
          </a:prstGeom>
        </p:spPr>
      </p:pic>
      <p:pic>
        <p:nvPicPr>
          <p:cNvPr id="31" name="Graphic 30" descr="Man">
            <a:extLst>
              <a:ext uri="{FF2B5EF4-FFF2-40B4-BE49-F238E27FC236}">
                <a16:creationId xmlns:a16="http://schemas.microsoft.com/office/drawing/2014/main" id="{CBE265D3-15D0-4C25-B263-369CCA3509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528" y="3288497"/>
            <a:ext cx="236015" cy="281005"/>
          </a:xfrm>
          <a:prstGeom prst="rect">
            <a:avLst/>
          </a:prstGeom>
        </p:spPr>
      </p:pic>
      <p:pic>
        <p:nvPicPr>
          <p:cNvPr id="33" name="Graphic 32" descr="Man">
            <a:extLst>
              <a:ext uri="{FF2B5EF4-FFF2-40B4-BE49-F238E27FC236}">
                <a16:creationId xmlns:a16="http://schemas.microsoft.com/office/drawing/2014/main" id="{88A0796E-9D77-4756-8342-CBA94F96DB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13484" y="3288497"/>
            <a:ext cx="236015" cy="281005"/>
          </a:xfrm>
          <a:prstGeom prst="rect">
            <a:avLst/>
          </a:prstGeom>
        </p:spPr>
      </p:pic>
      <p:sp>
        <p:nvSpPr>
          <p:cNvPr id="35" name="Content Placeholder 1">
            <a:extLst>
              <a:ext uri="{FF2B5EF4-FFF2-40B4-BE49-F238E27FC236}">
                <a16:creationId xmlns:a16="http://schemas.microsoft.com/office/drawing/2014/main" id="{8B37B3E0-5A2A-4C41-9DE3-00F45DF801F5}"/>
              </a:ext>
            </a:extLst>
          </p:cNvPr>
          <p:cNvSpPr txBox="1">
            <a:spLocks/>
          </p:cNvSpPr>
          <p:nvPr/>
        </p:nvSpPr>
        <p:spPr>
          <a:xfrm>
            <a:off x="5279307" y="5832521"/>
            <a:ext cx="6589421" cy="379384"/>
          </a:xfrm>
          <a:prstGeom prst="rect">
            <a:avLst/>
          </a:prstGeom>
        </p:spPr>
        <p:txBody>
          <a:bodyPr>
            <a:normAutofit/>
          </a:bodyPr>
          <a:lstStyle>
            <a:lvl1pPr marL="302676" indent="-302676" algn="l" defTabSz="1219170" rtl="0" eaLnBrk="1" latinLnBrk="0" hangingPunct="1">
              <a:spcBef>
                <a:spcPct val="20000"/>
              </a:spcBef>
              <a:buClr>
                <a:srgbClr val="40DAC5"/>
              </a:buClr>
              <a:buFont typeface="Wingdings" panose="05000000000000000000" pitchFamily="2" charset="2"/>
              <a:buChar char="§"/>
              <a:defRPr lang="en-US" sz="1800" kern="1200" baseline="0">
                <a:solidFill>
                  <a:schemeClr val="bg1">
                    <a:lumMod val="95000"/>
                  </a:schemeClr>
                </a:solidFill>
                <a:latin typeface="Arial" pitchFamily="34" charset="0"/>
                <a:ea typeface="+mn-ea"/>
                <a:cs typeface="Arial" pitchFamily="34" charset="0"/>
              </a:defRPr>
            </a:lvl1pPr>
            <a:lvl2pPr marL="759877" indent="-457200" algn="l" defTabSz="1219170" rtl="0" eaLnBrk="1" latinLnBrk="0" hangingPunct="1">
              <a:spcBef>
                <a:spcPct val="20000"/>
              </a:spcBef>
              <a:buClr>
                <a:srgbClr val="40DAC5"/>
              </a:buClr>
              <a:buFont typeface="Courier New" panose="02070309020205020404" pitchFamily="49" charset="0"/>
              <a:buChar char="o"/>
              <a:defRPr lang="en-US" sz="1800" kern="1200" baseline="0">
                <a:solidFill>
                  <a:schemeClr val="bg1">
                    <a:lumMod val="95000"/>
                  </a:schemeClr>
                </a:solidFill>
                <a:latin typeface="Arial" pitchFamily="34" charset="0"/>
                <a:ea typeface="+mn-ea"/>
                <a:cs typeface="Arial" pitchFamily="34" charset="0"/>
              </a:defRPr>
            </a:lvl2pPr>
            <a:lvl3pPr marL="1064657" indent="-306910" algn="l" defTabSz="1219170" rtl="0" eaLnBrk="1" latinLnBrk="0" hangingPunct="1">
              <a:spcBef>
                <a:spcPct val="20000"/>
              </a:spcBef>
              <a:buClr>
                <a:srgbClr val="40DAC5"/>
              </a:buClr>
              <a:buFont typeface="Arial" pitchFamily="34" charset="0"/>
              <a:buChar char="•"/>
              <a:defRPr lang="en-US" sz="1800" kern="1200" baseline="0">
                <a:solidFill>
                  <a:schemeClr val="bg1">
                    <a:lumMod val="95000"/>
                  </a:schemeClr>
                </a:solidFill>
                <a:latin typeface="Arial" pitchFamily="34" charset="0"/>
                <a:ea typeface="+mn-ea"/>
                <a:cs typeface="Arial" pitchFamily="34" charset="0"/>
              </a:defRPr>
            </a:lvl3pPr>
            <a:lvl4pPr marL="1373683" indent="-309026" algn="l" defTabSz="1219170" rtl="0" eaLnBrk="1" latinLnBrk="0" hangingPunct="1">
              <a:spcBef>
                <a:spcPct val="20000"/>
              </a:spcBef>
              <a:buFont typeface="Arial" pitchFamily="34" charset="0"/>
              <a:buChar char="–"/>
              <a:defRPr lang="en-US" sz="2667" kern="1200" baseline="0">
                <a:solidFill>
                  <a:schemeClr val="tx1"/>
                </a:solidFill>
                <a:latin typeface="Arial" pitchFamily="34" charset="0"/>
                <a:ea typeface="+mn-ea"/>
                <a:cs typeface="Arial" pitchFamily="34" charset="0"/>
              </a:defRPr>
            </a:lvl4pPr>
            <a:lvl5pPr marL="1680591" indent="-306910" algn="l" defTabSz="1219170" rtl="0" eaLnBrk="1" latinLnBrk="0" hangingPunct="1">
              <a:spcBef>
                <a:spcPct val="20000"/>
              </a:spcBef>
              <a:buClr>
                <a:srgbClr val="40DAC5"/>
              </a:buClr>
              <a:buFont typeface="Arial" pitchFamily="34" charset="0"/>
              <a:buChar char="»"/>
              <a:defRPr lang="en-US" sz="1600" kern="1200" baseline="0">
                <a:solidFill>
                  <a:schemeClr val="bg1">
                    <a:lumMod val="9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sz="800" dirty="0"/>
              <a:t>* Form an Infrastructure Product perspective, it may be difficult to identify a single Product Ownership Organization.  Product Ownership could also be executed through a federated model</a:t>
            </a:r>
          </a:p>
          <a:p>
            <a:pPr marL="0" indent="0">
              <a:buFont typeface="Wingdings" panose="05000000000000000000" pitchFamily="2" charset="2"/>
              <a:buNone/>
            </a:pPr>
            <a:endParaRPr lang="en-US" sz="800" dirty="0"/>
          </a:p>
          <a:p>
            <a:pPr marL="0" indent="0">
              <a:buFont typeface="Wingdings" panose="05000000000000000000" pitchFamily="2" charset="2"/>
              <a:buNone/>
            </a:pPr>
            <a:endParaRPr lang="en-US" sz="800" dirty="0"/>
          </a:p>
        </p:txBody>
      </p:sp>
      <p:pic>
        <p:nvPicPr>
          <p:cNvPr id="36" name="Graphic 35" descr="Man">
            <a:extLst>
              <a:ext uri="{FF2B5EF4-FFF2-40B4-BE49-F238E27FC236}">
                <a16:creationId xmlns:a16="http://schemas.microsoft.com/office/drawing/2014/main" id="{D1723C99-B8FF-4A23-A8F9-055ABD6EF9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5299" y="2678804"/>
            <a:ext cx="236015" cy="281005"/>
          </a:xfrm>
          <a:prstGeom prst="rect">
            <a:avLst/>
          </a:prstGeom>
        </p:spPr>
      </p:pic>
      <p:cxnSp>
        <p:nvCxnSpPr>
          <p:cNvPr id="37" name="Straight Connector 36">
            <a:extLst>
              <a:ext uri="{FF2B5EF4-FFF2-40B4-BE49-F238E27FC236}">
                <a16:creationId xmlns:a16="http://schemas.microsoft.com/office/drawing/2014/main" id="{F8D809AE-5D4B-445D-8DD9-EA18905372C5}"/>
              </a:ext>
            </a:extLst>
          </p:cNvPr>
          <p:cNvCxnSpPr>
            <a:cxnSpLocks/>
          </p:cNvCxnSpPr>
          <p:nvPr/>
        </p:nvCxnSpPr>
        <p:spPr>
          <a:xfrm flipH="1">
            <a:off x="155064" y="801799"/>
            <a:ext cx="11347892" cy="22795"/>
          </a:xfrm>
          <a:prstGeom prst="line">
            <a:avLst/>
          </a:prstGeom>
          <a:ln w="6350">
            <a:solidFill>
              <a:srgbClr val="1F9E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018592"/>
      </p:ext>
    </p:extLst>
  </p:cSld>
  <p:clrMapOvr>
    <a:masterClrMapping/>
  </p:clrMapOvr>
</p:sld>
</file>

<file path=ppt/theme/theme1.xml><?xml version="1.0" encoding="utf-8"?>
<a:theme xmlns:a="http://schemas.openxmlformats.org/drawingml/2006/main" name="MarketingStrategy_PPTTemplate_2-23-12">
  <a:themeElements>
    <a:clrScheme name="DkBlue and Green">
      <a:dk1>
        <a:srgbClr val="003B5C"/>
      </a:dk1>
      <a:lt1>
        <a:srgbClr val="FFFFFF"/>
      </a:lt1>
      <a:dk2>
        <a:srgbClr val="FFFFFF"/>
      </a:dk2>
      <a:lt2>
        <a:srgbClr val="FFFFFF"/>
      </a:lt2>
      <a:accent1>
        <a:srgbClr val="0070CF"/>
      </a:accent1>
      <a:accent2>
        <a:srgbClr val="3A913F"/>
      </a:accent2>
      <a:accent3>
        <a:srgbClr val="36573A"/>
      </a:accent3>
      <a:accent4>
        <a:srgbClr val="58C140"/>
      </a:accent4>
      <a:accent5>
        <a:srgbClr val="003B5C"/>
      </a:accent5>
      <a:accent6>
        <a:srgbClr val="5E9CAE"/>
      </a:accent6>
      <a:hlink>
        <a:srgbClr val="3A913E"/>
      </a:hlink>
      <a:folHlink>
        <a:srgbClr val="5E9CAE"/>
      </a:folHlink>
    </a:clrScheme>
    <a:fontScheme name="Arial,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64CDFB56E89048996B9D42780A3BDE" ma:contentTypeVersion="13" ma:contentTypeDescription="Create a new document." ma:contentTypeScope="" ma:versionID="96e7b08d76dbda1c2d894f2ac81661d6">
  <xsd:schema xmlns:xsd="http://www.w3.org/2001/XMLSchema" xmlns:xs="http://www.w3.org/2001/XMLSchema" xmlns:p="http://schemas.microsoft.com/office/2006/metadata/properties" xmlns:ns3="35360bb6-9540-4669-93c9-f83b5cf64b17" xmlns:ns4="919ba9b7-33ce-4f35-9da8-90aec4a4a8fd" targetNamespace="http://schemas.microsoft.com/office/2006/metadata/properties" ma:root="true" ma:fieldsID="80c5ee0fa0c754c9ad618f9e32f1ae77" ns3:_="" ns4:_="">
    <xsd:import namespace="35360bb6-9540-4669-93c9-f83b5cf64b17"/>
    <xsd:import namespace="919ba9b7-33ce-4f35-9da8-90aec4a4a8f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360bb6-9540-4669-93c9-f83b5cf64b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9ba9b7-33ce-4f35-9da8-90aec4a4a8f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C478C8-2BAD-4A79-ADD1-8B462C7EA78E}">
  <ds:schemaRefs>
    <ds:schemaRef ds:uri="http://schemas.microsoft.com/sharepoint/v3/contenttype/forms"/>
  </ds:schemaRefs>
</ds:datastoreItem>
</file>

<file path=customXml/itemProps2.xml><?xml version="1.0" encoding="utf-8"?>
<ds:datastoreItem xmlns:ds="http://schemas.openxmlformats.org/officeDocument/2006/customXml" ds:itemID="{13F76395-08C5-484A-8B3B-EFAEE4509C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360bb6-9540-4669-93c9-f83b5cf64b17"/>
    <ds:schemaRef ds:uri="919ba9b7-33ce-4f35-9da8-90aec4a4a8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DE6918-21CB-454A-83C7-B4CF98C58B0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10133</TotalTime>
  <Words>1315</Words>
  <Application>Microsoft Office PowerPoint</Application>
  <PresentationFormat>Widescreen</PresentationFormat>
  <Paragraphs>171</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Times New Roman</vt:lpstr>
      <vt:lpstr>Wingdings</vt:lpstr>
      <vt:lpstr>MarketingStrategy_PPTTemplate_2-23-12</vt:lpstr>
      <vt:lpstr>DevOps Enterprise Summit</vt:lpstr>
      <vt:lpstr>Who is Nationwide</vt:lpstr>
      <vt:lpstr>Who am I</vt:lpstr>
      <vt:lpstr>Identity and Access Managements Journey to an Infrastructure Product Model</vt:lpstr>
      <vt:lpstr>Identity and Access Managements Journey to an Infrastructure Product Model</vt:lpstr>
      <vt:lpstr>Identity and Access Managements Journey to an Infrastructure Product Model</vt:lpstr>
      <vt:lpstr>Identity and Access Managements Journey to an Infrastructure Product Model</vt:lpstr>
      <vt:lpstr>Identity and Access Managements Journey to an Infrastructure Product Model</vt:lpstr>
      <vt:lpstr>Identity and Access Managements Journey to an Infrastructure Product Model</vt:lpstr>
      <vt:lpstr>Identity and Access Managements Journey to an Infrastructure Product Model</vt:lpstr>
      <vt:lpstr>Identity and Access Managements Journey to an Infrastructure Product Model</vt:lpstr>
      <vt:lpstr>Identity and Access Managements Journey to an Infrastructure Product Model</vt:lpstr>
      <vt:lpstr>Identity and Access Managements Journey to an Infrastructure Product Model</vt:lpstr>
      <vt:lpstr>Identity and Access Managements Journey to an Infrastructure Product Model</vt:lpstr>
      <vt:lpstr>Identity and Access Managements Journey to an Infrastructure Product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Roles Focused on Product</dc:title>
  <dc:creator>Spinosi, Kara</dc:creator>
  <cp:lastModifiedBy>Bickley, Tod A</cp:lastModifiedBy>
  <cp:revision>34</cp:revision>
  <dcterms:created xsi:type="dcterms:W3CDTF">2021-01-13T15:08:58Z</dcterms:created>
  <dcterms:modified xsi:type="dcterms:W3CDTF">2021-04-19T13:01:02Z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0x0101006C64CDFB56E89048996B9D42780A3BDE</vt:lpwstr>
  </property>
</Properties>
</file>