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4"/>
  </p:sldMasterIdLst>
  <p:notesMasterIdLst>
    <p:notesMasterId r:id="rId22"/>
  </p:notesMasterIdLst>
  <p:handoutMasterIdLst>
    <p:handoutMasterId r:id="rId23"/>
  </p:handoutMasterIdLst>
  <p:sldIdLst>
    <p:sldId id="2072577842" r:id="rId5"/>
    <p:sldId id="2072577849" r:id="rId6"/>
    <p:sldId id="508" r:id="rId7"/>
    <p:sldId id="473" r:id="rId8"/>
    <p:sldId id="510" r:id="rId9"/>
    <p:sldId id="2072577861" r:id="rId10"/>
    <p:sldId id="2072577850" r:id="rId11"/>
    <p:sldId id="2072577860" r:id="rId12"/>
    <p:sldId id="2072577851" r:id="rId13"/>
    <p:sldId id="2072577847" r:id="rId14"/>
    <p:sldId id="2072577827" r:id="rId15"/>
    <p:sldId id="2072577843" r:id="rId16"/>
    <p:sldId id="2072577858" r:id="rId17"/>
    <p:sldId id="2072577859" r:id="rId18"/>
    <p:sldId id="2072577856" r:id="rId19"/>
    <p:sldId id="2072577862" r:id="rId20"/>
    <p:sldId id="4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DA9D76-892B-4F00-9010-1BC6B2DE9F58}">
          <p14:sldIdLst>
            <p14:sldId id="2072577842"/>
            <p14:sldId id="2072577849"/>
            <p14:sldId id="508"/>
            <p14:sldId id="473"/>
            <p14:sldId id="510"/>
            <p14:sldId id="2072577861"/>
            <p14:sldId id="2072577850"/>
            <p14:sldId id="2072577860"/>
            <p14:sldId id="2072577851"/>
            <p14:sldId id="2072577847"/>
            <p14:sldId id="2072577827"/>
            <p14:sldId id="2072577843"/>
            <p14:sldId id="2072577858"/>
            <p14:sldId id="2072577859"/>
            <p14:sldId id="2072577856"/>
            <p14:sldId id="2072577862"/>
            <p14:sldId id="475"/>
          </p14:sldIdLst>
        </p14:section>
        <p14:section name="Backup" id="{B19E3ED2-C403-4CEF-88A8-441C951210FD}">
          <p14:sldIdLst/>
        </p14:section>
        <p14:section name="Untitled Section" id="{42C81980-D28B-4AF2-AF38-1486E9218C1F}">
          <p14:sldIdLst/>
        </p14:section>
      </p14:sectionLst>
    </p:ext>
    <p:ext uri="{EFAFB233-063F-42B5-8137-9DF3F51BA10A}">
      <p15:sldGuideLst xmlns:p15="http://schemas.microsoft.com/office/powerpoint/2012/main">
        <p15:guide id="3" orient="horz" pos="2160" userDrawn="1">
          <p15:clr>
            <a:srgbClr val="A4A3A4"/>
          </p15:clr>
        </p15:guide>
        <p15:guide id="4"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427"/>
    <a:srgbClr val="EA371B"/>
    <a:srgbClr val="FB5A28"/>
    <a:srgbClr val="EB3B20"/>
    <a:srgbClr val="77C1FF"/>
    <a:srgbClr val="BFBFBF"/>
    <a:srgbClr val="00A0E4"/>
    <a:srgbClr val="010411"/>
    <a:srgbClr val="FFFFFF"/>
    <a:srgbClr val="1A1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99" autoAdjust="0"/>
    <p:restoredTop sz="62162" autoAdjust="0"/>
  </p:normalViewPr>
  <p:slideViewPr>
    <p:cSldViewPr snapToGrid="0" showGuides="1">
      <p:cViewPr varScale="1">
        <p:scale>
          <a:sx n="51" d="100"/>
          <a:sy n="51" d="100"/>
        </p:scale>
        <p:origin x="1363"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man, Robin" userId="8faaa8b4-06af-45ff-b00b-75cde81c1a62" providerId="ADAL" clId="{7743F692-19DC-40EA-932B-A2B84987E480}"/>
    <pc:docChg chg="delSld modSection">
      <pc:chgData name="Yeman, Robin" userId="8faaa8b4-06af-45ff-b00b-75cde81c1a62" providerId="ADAL" clId="{7743F692-19DC-40EA-932B-A2B84987E480}" dt="2021-04-22T18:11:35.289" v="0" actId="2696"/>
      <pc:docMkLst>
        <pc:docMk/>
      </pc:docMkLst>
      <pc:sldChg chg="del">
        <pc:chgData name="Yeman, Robin" userId="8faaa8b4-06af-45ff-b00b-75cde81c1a62" providerId="ADAL" clId="{7743F692-19DC-40EA-932B-A2B84987E480}" dt="2021-04-22T18:11:35.289" v="0" actId="2696"/>
        <pc:sldMkLst>
          <pc:docMk/>
          <pc:sldMk cId="1622470600" sldId="2072577860"/>
        </pc:sldMkLst>
      </pc:sldChg>
      <pc:sldChg chg="del">
        <pc:chgData name="Yeman, Robin" userId="8faaa8b4-06af-45ff-b00b-75cde81c1a62" providerId="ADAL" clId="{7743F692-19DC-40EA-932B-A2B84987E480}" dt="2021-04-22T18:11:35.289" v="0" actId="2696"/>
        <pc:sldMkLst>
          <pc:docMk/>
          <pc:sldMk cId="1865619521" sldId="20725778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Lockheed Martin Proprietary Information</a:t>
            </a:r>
          </a:p>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1B0925-D018-4694-8BD2-B89F172BCC04}" type="datetimeFigureOut">
              <a:rPr lang="en-US" smtClean="0"/>
              <a:t>5/2/2021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a:p>
            <a:r>
              <a:rPr lang="en-US"/>
              <a:t>Lockheed Martin Proprietary Information</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51C376-EA5F-40EB-B5C9-F210D82C3856}" type="slidenum">
              <a:rPr lang="en-US" smtClean="0"/>
              <a:t>‹#›</a:t>
            </a:fld>
            <a:endParaRPr lang="en-US"/>
          </a:p>
        </p:txBody>
      </p:sp>
    </p:spTree>
    <p:extLst>
      <p:ext uri="{BB962C8B-B14F-4D97-AF65-F5344CB8AC3E}">
        <p14:creationId xmlns:p14="http://schemas.microsoft.com/office/powerpoint/2010/main" val="13368875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Lockheed Martin Proprietary Information</a:t>
            </a:r>
          </a:p>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F5D99-016A-414A-B5D0-2B391DB0FAA8}" type="datetimeFigureOut">
              <a:rPr lang="en-US" smtClean="0"/>
              <a:t>5/2/2021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a:p>
            <a:r>
              <a:rPr lang="en-US"/>
              <a:t>Lockheed Martin Proprietary Information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5F514-E216-4B0B-9B33-6FEA2EC08AD4}" type="slidenum">
              <a:rPr lang="en-US" smtClean="0"/>
              <a:t>‹#›</a:t>
            </a:fld>
            <a:endParaRPr lang="en-US"/>
          </a:p>
        </p:txBody>
      </p:sp>
    </p:spTree>
    <p:extLst>
      <p:ext uri="{BB962C8B-B14F-4D97-AF65-F5344CB8AC3E}">
        <p14:creationId xmlns:p14="http://schemas.microsoft.com/office/powerpoint/2010/main" val="34468886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br.org/2013/12/how-diversity-can-drive-innov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tangocode.com/2019/01/the-role-of-diversity-in-innovation/" TargetMode="External"/><Relationship Id="rId4" Type="http://schemas.openxmlformats.org/officeDocument/2006/relationships/hyperlink" Target="https://www.forbes.com/sites/forbesinsights/2020/01/15/diversity-confirmed-to-boost-innovation-and-financial-results/?sh=54879173c4a6"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loud.google.com/architecture/devops/devops-culture-westrum-organizational-cultu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visualcapitalist.com/iceberg-organizational-culture-chang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charset="0"/>
                <a:ea typeface="+mn-ea"/>
                <a:cs typeface="Arial" charset="0"/>
              </a:rPr>
              <a:t>Welcome! Thank you for the opportunity to be here and for</a:t>
            </a:r>
            <a:r>
              <a:rPr lang="en-US" sz="1200" kern="1200" baseline="0" dirty="0" smtClean="0">
                <a:solidFill>
                  <a:schemeClr val="tx1"/>
                </a:solidFill>
                <a:effectLst/>
                <a:latin typeface="Arial" charset="0"/>
                <a:ea typeface="+mn-ea"/>
                <a:cs typeface="Arial" charset="0"/>
              </a:rPr>
              <a:t> joining us in this session </a:t>
            </a:r>
            <a:r>
              <a:rPr lang="en-US" sz="1200" kern="1200" dirty="0" smtClean="0">
                <a:solidFill>
                  <a:schemeClr val="tx1"/>
                </a:solidFill>
                <a:effectLst/>
                <a:latin typeface="Arial" charset="0"/>
                <a:ea typeface="+mn-ea"/>
                <a:cs typeface="Arial" charset="0"/>
              </a:rPr>
              <a:t>as we share</a:t>
            </a:r>
            <a:r>
              <a:rPr lang="en-US" sz="1200" kern="1200" baseline="0" dirty="0" smtClean="0">
                <a:solidFill>
                  <a:schemeClr val="tx1"/>
                </a:solidFill>
                <a:effectLst/>
                <a:latin typeface="Arial" charset="0"/>
                <a:ea typeface="+mn-ea"/>
                <a:cs typeface="Arial" charset="0"/>
              </a:rPr>
              <a:t> with you: Industrial DevOps – What are the barriers?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solidFill>
                  <a:srgbClr val="FF0000"/>
                </a:solidFill>
                <a:latin typeface="Arial" panose="020B0604020202020204" pitchFamily="34" charset="0"/>
                <a:ea typeface="Times New Roman" panose="02020603050405020304" pitchFamily="18" charset="0"/>
              </a:rPr>
              <a:t>In this presentation, Robin and</a:t>
            </a:r>
            <a:r>
              <a:rPr lang="en-US" altLang="en-US" sz="1200" baseline="0" dirty="0" smtClean="0">
                <a:solidFill>
                  <a:srgbClr val="FF0000"/>
                </a:solidFill>
                <a:latin typeface="Arial" panose="020B0604020202020204" pitchFamily="34" charset="0"/>
                <a:ea typeface="Times New Roman" panose="02020603050405020304" pitchFamily="18" charset="0"/>
              </a:rPr>
              <a:t> I will continue the Industrial DevOps journey. We</a:t>
            </a:r>
            <a:r>
              <a:rPr lang="en-US" altLang="en-US" sz="1200" dirty="0" smtClean="0">
                <a:solidFill>
                  <a:srgbClr val="FF0000"/>
                </a:solidFill>
                <a:latin typeface="Arial" panose="020B0604020202020204" pitchFamily="34" charset="0"/>
                <a:ea typeface="Times New Roman" panose="02020603050405020304" pitchFamily="18" charset="0"/>
              </a:rPr>
              <a:t> will</a:t>
            </a:r>
            <a:r>
              <a:rPr lang="en-US" altLang="en-US" sz="1200" baseline="0" dirty="0" smtClean="0">
                <a:solidFill>
                  <a:srgbClr val="FF0000"/>
                </a:solidFill>
                <a:latin typeface="Arial" panose="020B0604020202020204" pitchFamily="34" charset="0"/>
                <a:ea typeface="Times New Roman" panose="02020603050405020304" pitchFamily="18" charset="0"/>
              </a:rPr>
              <a:t> briefly revisit the principles of Industrial DevOps and then discuss barriers to an IDO transformation with some recommendations based on research and our own experiences and we believe that you have likely experienced some similar situations.  </a:t>
            </a:r>
            <a:endParaRPr lang="en-US" sz="1200" b="0" i="0" kern="1200" dirty="0" smtClean="0">
              <a:solidFill>
                <a:schemeClr val="tx1"/>
              </a:solidFill>
              <a:effectLst/>
              <a:latin typeface="Arial" charset="0"/>
              <a:ea typeface="+mn-ea"/>
              <a:cs typeface="Arial" charset="0"/>
            </a:endParaRPr>
          </a:p>
          <a:p>
            <a:endParaRPr lang="en-US" dirty="0"/>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1</a:t>
            </a:fld>
            <a:endParaRPr lang="en-US"/>
          </a:p>
        </p:txBody>
      </p:sp>
    </p:spTree>
    <p:extLst>
      <p:ext uri="{BB962C8B-B14F-4D97-AF65-F5344CB8AC3E}">
        <p14:creationId xmlns:p14="http://schemas.microsoft.com/office/powerpoint/2010/main" val="574804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Alset, like so many organizations, struggled to understand their value stream….the end-2-end flow from customer need to value delivery. This isn’t really surprising as defining the value stream in solutions that include both hardware and software is a significant undertaking. </a:t>
            </a:r>
          </a:p>
          <a:p>
            <a:r>
              <a:rPr lang="en-US" baseline="0" dirty="0" smtClean="0"/>
              <a:t>Why d we 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Value streams allow you to measure and visualize, in real time, the flow metrics and the progress that is being made.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Discover the bottlenecks in the system</a:t>
            </a:r>
          </a:p>
          <a:p>
            <a:endParaRPr lang="en-US" baseline="0" dirty="0" smtClean="0"/>
          </a:p>
          <a:p>
            <a:r>
              <a:rPr lang="en-US" baseline="0" dirty="0" smtClean="0"/>
              <a:t>It takes time to really understand and capture your portfolio’s value stream.  </a:t>
            </a:r>
          </a:p>
          <a:p>
            <a:r>
              <a:rPr lang="en-US" baseline="0" dirty="0" smtClean="0"/>
              <a:t>And that is the first recommendation. Due to the growing complexities of the solutions, organizations should start their transformation by understanding their value stream and where to start their transformation journey based on the priorities of the organization.</a:t>
            </a:r>
          </a:p>
          <a:p>
            <a:endParaRPr lang="en-US" baseline="0" dirty="0" smtClean="0"/>
          </a:p>
          <a:p>
            <a:r>
              <a:rPr lang="en-US" baseline="0" dirty="0" smtClean="0"/>
              <a:t>So</a:t>
            </a:r>
            <a:r>
              <a:rPr lang="en-US" baseline="0" dirty="0" smtClean="0"/>
              <a:t>, some ways to address these challenges:</a:t>
            </a:r>
            <a:endParaRPr lang="en-US"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4F81BD">
                    <a:lumMod val="75000"/>
                  </a:srgbClr>
                </a:solidFill>
                <a:effectLst/>
                <a:uLnTx/>
                <a:uFillTx/>
                <a:latin typeface="Calibri" panose="020F0502020204030204" pitchFamily="34" charset="0"/>
                <a:ea typeface="+mn-ea"/>
                <a:cs typeface="Calibri" panose="020F0502020204030204" pitchFamily="34" charset="0"/>
              </a:rPr>
              <a:t>Hold training and workshops on value stream mapping, this is often misunderstood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4F81BD">
                    <a:lumMod val="75000"/>
                  </a:srgbClr>
                </a:solidFill>
                <a:effectLst/>
                <a:uLnTx/>
                <a:uFillTx/>
                <a:latin typeface="Calibri" panose="020F0502020204030204" pitchFamily="34" charset="0"/>
                <a:ea typeface="+mn-ea"/>
                <a:cs typeface="Calibri" panose="020F0502020204030204" pitchFamily="34" charset="0"/>
              </a:rPr>
              <a:t>Identify bottlenecks in your value stream and create improvement items (Current state, Improvement, New State)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4F81BD">
                    <a:lumMod val="75000"/>
                  </a:srgbClr>
                </a:solidFill>
                <a:effectLst/>
                <a:uLnTx/>
                <a:uFillTx/>
                <a:latin typeface="Calibri" panose="020F0502020204030204" pitchFamily="34" charset="0"/>
                <a:ea typeface="+mn-ea"/>
                <a:cs typeface="Calibri" panose="020F0502020204030204" pitchFamily="34" charset="0"/>
              </a:rPr>
              <a:t>Use metrics to understand the impacts of change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4F81BD">
                    <a:lumMod val="75000"/>
                  </a:srgbClr>
                </a:solidFill>
                <a:effectLst/>
                <a:uLnTx/>
                <a:uFillTx/>
                <a:latin typeface="Calibri" panose="020F0502020204030204" pitchFamily="34" charset="0"/>
                <a:ea typeface="+mn-ea"/>
                <a:cs typeface="Calibri" panose="020F0502020204030204" pitchFamily="34" charset="0"/>
              </a:rPr>
              <a:t>Use a modeling tool make the value stream visible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srgbClr val="4F81BD">
                    <a:lumMod val="75000"/>
                  </a:srgbClr>
                </a:solidFill>
                <a:effectLst/>
                <a:uLnTx/>
                <a:uFillTx/>
                <a:latin typeface="Calibri" panose="020F0502020204030204" pitchFamily="34" charset="0"/>
                <a:ea typeface="+mn-ea"/>
                <a:cs typeface="Calibri" panose="020F0502020204030204" pitchFamily="34" charset="0"/>
              </a:rPr>
              <a:t>Revisit regularly</a:t>
            </a:r>
          </a:p>
          <a:p>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Team </a:t>
            </a:r>
            <a:r>
              <a:rPr lang="en-US" baseline="0" dirty="0" smtClean="0"/>
              <a:t>Topologies p.86 who also references Accelerate (continuous learning and technical specialists (similar to </a:t>
            </a:r>
            <a:r>
              <a:rPr lang="en-US" baseline="0" dirty="0" err="1" smtClean="0"/>
              <a:t>SAFe’s</a:t>
            </a:r>
            <a:r>
              <a:rPr lang="en-US" baseline="0" dirty="0" smtClean="0"/>
              <a:t> shared services concept)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smtClean="0">
                <a:latin typeface="Arial" pitchFamily="34" charset="0"/>
                <a:cs typeface="Arial" pitchFamily="34" charset="0"/>
              </a:rPr>
              <a:t>We know Conway’s Law that “organizations which design systems…are constrained to produce design which are copies of the communication structures of these organizations.”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smtClean="0">
                <a:solidFill>
                  <a:schemeClr val="bg1">
                    <a:lumMod val="85000"/>
                  </a:schemeClr>
                </a:solidFill>
                <a:latin typeface="Arial" pitchFamily="34" charset="0"/>
                <a:cs typeface="Arial" pitchFamily="34" charset="0"/>
              </a:rPr>
              <a:t>It’s similar to having a common API, defined interface, between the teams like we have when building system components. Define the team interfaces be cognizant of the communication flows across the teams. </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12</a:t>
            </a:fld>
            <a:endParaRPr lang="en-US"/>
          </a:p>
        </p:txBody>
      </p:sp>
    </p:spTree>
    <p:extLst>
      <p:ext uri="{BB962C8B-B14F-4D97-AF65-F5344CB8AC3E}">
        <p14:creationId xmlns:p14="http://schemas.microsoft.com/office/powerpoint/2010/main" val="4280270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So, some ways to address these challenges:</a:t>
            </a:r>
            <a:endParaRPr lang="en-US" b="1" dirty="0" smtClean="0"/>
          </a:p>
          <a:p>
            <a:pPr marL="285750" indent="-285750">
              <a:buFont typeface="Arial" panose="020B0604020202020204" pitchFamily="34" charset="0"/>
              <a:buChar char="•"/>
            </a:pPr>
            <a:r>
              <a:rPr lang="en-US" sz="1200" dirty="0" smtClean="0">
                <a:latin typeface="Arial" pitchFamily="34" charset="0"/>
                <a:cs typeface="Arial" pitchFamily="34" charset="0"/>
              </a:rPr>
              <a:t>Create small, cross functional, persisten</a:t>
            </a:r>
            <a:r>
              <a:rPr lang="en-US" sz="1200" baseline="0" dirty="0" smtClean="0">
                <a:latin typeface="Arial" pitchFamily="34" charset="0"/>
                <a:cs typeface="Arial" pitchFamily="34" charset="0"/>
              </a:rPr>
              <a:t>t teams that share a common set of practices and rules of engagement </a:t>
            </a:r>
          </a:p>
          <a:p>
            <a:pPr marL="285750" indent="-285750">
              <a:buFont typeface="Arial" panose="020B0604020202020204" pitchFamily="34" charset="0"/>
              <a:buChar char="•"/>
            </a:pPr>
            <a:r>
              <a:rPr lang="en-US" sz="1200" baseline="0" dirty="0" smtClean="0">
                <a:latin typeface="Arial" pitchFamily="34" charset="0"/>
                <a:cs typeface="Arial" pitchFamily="34" charset="0"/>
              </a:rPr>
              <a:t>Support self-managing teams and explicitly agree on interaction modes with other teams to include the expectations on behaviors. </a:t>
            </a:r>
          </a:p>
          <a:p>
            <a:pPr marL="285750" indent="-285750">
              <a:buFont typeface="Arial" panose="020B0604020202020204" pitchFamily="34" charset="0"/>
              <a:buChar char="•"/>
            </a:pPr>
            <a:r>
              <a:rPr lang="en-US" sz="1200" dirty="0" smtClean="0">
                <a:latin typeface="Arial" pitchFamily="34" charset="0"/>
                <a:cs typeface="Arial" pitchFamily="34" charset="0"/>
              </a:rPr>
              <a:t>Create not only a system architecture</a:t>
            </a:r>
            <a:r>
              <a:rPr lang="en-US" sz="1200" baseline="0" dirty="0" smtClean="0">
                <a:latin typeface="Arial" pitchFamily="34" charset="0"/>
                <a:cs typeface="Arial" pitchFamily="34" charset="0"/>
              </a:rPr>
              <a:t> but an organization architecture </a:t>
            </a:r>
            <a:r>
              <a:rPr lang="en-US" sz="1200" dirty="0" smtClean="0">
                <a:latin typeface="Arial" pitchFamily="34" charset="0"/>
                <a:cs typeface="Arial" pitchFamily="34" charset="0"/>
              </a:rPr>
              <a:t>designed</a:t>
            </a:r>
            <a:r>
              <a:rPr lang="en-US" sz="1200" baseline="0" dirty="0" smtClean="0">
                <a:latin typeface="Arial" pitchFamily="34" charset="0"/>
                <a:cs typeface="Arial" pitchFamily="34" charset="0"/>
              </a:rPr>
              <a:t> to</a:t>
            </a:r>
            <a:r>
              <a:rPr lang="en-US" sz="1200" dirty="0" smtClean="0">
                <a:latin typeface="Arial" pitchFamily="34" charset="0"/>
                <a:cs typeface="Arial" pitchFamily="34" charset="0"/>
              </a:rPr>
              <a:t> reduce handoffs while improving the interfaces, that is,</a:t>
            </a:r>
            <a:r>
              <a:rPr lang="en-US" sz="1200" baseline="0" dirty="0" smtClean="0">
                <a:latin typeface="Arial" pitchFamily="34" charset="0"/>
                <a:cs typeface="Arial" pitchFamily="34" charset="0"/>
              </a:rPr>
              <a:t> the collaboration points, between the multiple development teams while using a common, defined set of practices. </a:t>
            </a:r>
          </a:p>
          <a:p>
            <a:pPr marL="285750" indent="-285750">
              <a:buFont typeface="Arial" panose="020B0604020202020204" pitchFamily="34" charset="0"/>
              <a:buChar char="•"/>
            </a:pPr>
            <a:r>
              <a:rPr lang="en-US" sz="1200" baseline="0" dirty="0" smtClean="0">
                <a:latin typeface="Arial" pitchFamily="34" charset="0"/>
                <a:cs typeface="Arial" pitchFamily="34" charset="0"/>
              </a:rPr>
              <a:t>technical competence – ensure the teams have the technical competency, that is skills, to complete the required actions and work in the new environment; Leaders ensure that employees have the training, resources, and opportunities to gain these new skills such as training on new tools, used of digital twins, or automation environments. This means organizations will need to invest more in skill and talent development.</a:t>
            </a:r>
            <a:endParaRPr lang="en-US" sz="1200" dirty="0" smtClean="0">
              <a:latin typeface="Arial" pitchFamily="34" charset="0"/>
              <a:cs typeface="Arial" pitchFamily="34" charset="0"/>
            </a:endParaRPr>
          </a:p>
          <a:p>
            <a:endParaRPr lang="en-US" dirty="0"/>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13</a:t>
            </a:fld>
            <a:endParaRPr lang="en-US"/>
          </a:p>
        </p:txBody>
      </p:sp>
    </p:spTree>
    <p:extLst>
      <p:ext uri="{BB962C8B-B14F-4D97-AF65-F5344CB8AC3E}">
        <p14:creationId xmlns:p14="http://schemas.microsoft.com/office/powerpoint/2010/main" val="152741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diversity can create an innovative culture:  </a:t>
            </a:r>
            <a:r>
              <a:rPr lang="en-US" dirty="0" smtClean="0">
                <a:hlinkClick r:id="rId3"/>
              </a:rPr>
              <a:t>How Diversity Can Drive Innovation (hbr.org)</a:t>
            </a:r>
            <a:endParaRPr lang="en-US" dirty="0" smtClean="0"/>
          </a:p>
          <a:p>
            <a:r>
              <a:rPr lang="en-US" dirty="0" smtClean="0"/>
              <a:t> </a:t>
            </a:r>
            <a:r>
              <a:rPr lang="en-US" dirty="0" smtClean="0">
                <a:hlinkClick r:id="rId4"/>
              </a:rPr>
              <a:t>Diversity Confirmed To Boost Innovation And Financial Results (forbes.com)</a:t>
            </a:r>
            <a:r>
              <a:rPr lang="en-US" dirty="0" smtClean="0"/>
              <a:t> </a:t>
            </a:r>
          </a:p>
          <a:p>
            <a:r>
              <a:rPr lang="en-US" dirty="0" smtClean="0"/>
              <a:t> </a:t>
            </a:r>
            <a:r>
              <a:rPr lang="en-US" sz="1200" b="0" i="0" kern="1200" dirty="0" smtClean="0">
                <a:solidFill>
                  <a:schemeClr val="tx1"/>
                </a:solidFill>
                <a:effectLst/>
                <a:latin typeface="+mn-lt"/>
                <a:ea typeface="+mn-ea"/>
                <a:cs typeface="+mn-cs"/>
              </a:rPr>
              <a:t>Companies with above-average </a:t>
            </a:r>
            <a:r>
              <a:rPr lang="en-US" sz="1200" b="1" i="0" kern="1200" dirty="0" smtClean="0">
                <a:solidFill>
                  <a:schemeClr val="tx1"/>
                </a:solidFill>
                <a:effectLst/>
                <a:latin typeface="+mn-lt"/>
                <a:ea typeface="+mn-ea"/>
                <a:cs typeface="+mn-cs"/>
              </a:rPr>
              <a:t>diversity</a:t>
            </a:r>
            <a:r>
              <a:rPr lang="en-US" sz="1200" b="0" i="0" kern="1200" dirty="0" smtClean="0">
                <a:solidFill>
                  <a:schemeClr val="tx1"/>
                </a:solidFill>
                <a:effectLst/>
                <a:latin typeface="+mn-lt"/>
                <a:ea typeface="+mn-ea"/>
                <a:cs typeface="+mn-cs"/>
              </a:rPr>
              <a:t> produced a greater proportion of revenue from </a:t>
            </a:r>
            <a:r>
              <a:rPr lang="en-US" sz="1200" b="1" i="0" kern="1200" dirty="0" smtClean="0">
                <a:solidFill>
                  <a:schemeClr val="tx1"/>
                </a:solidFill>
                <a:effectLst/>
                <a:latin typeface="+mn-lt"/>
                <a:ea typeface="+mn-ea"/>
                <a:cs typeface="+mn-cs"/>
              </a:rPr>
              <a:t>innovation</a:t>
            </a:r>
            <a:r>
              <a:rPr lang="en-US" sz="1200" b="0" i="0" kern="1200" dirty="0" smtClean="0">
                <a:solidFill>
                  <a:schemeClr val="tx1"/>
                </a:solidFill>
                <a:effectLst/>
                <a:latin typeface="+mn-lt"/>
                <a:ea typeface="+mn-ea"/>
                <a:cs typeface="+mn-cs"/>
              </a:rPr>
              <a:t> (45% of total) than from companies with below average </a:t>
            </a:r>
            <a:r>
              <a:rPr lang="en-US" sz="1200" b="1" i="0" kern="1200" dirty="0" smtClean="0">
                <a:solidFill>
                  <a:schemeClr val="tx1"/>
                </a:solidFill>
                <a:effectLst/>
                <a:latin typeface="+mn-lt"/>
                <a:ea typeface="+mn-ea"/>
                <a:cs typeface="+mn-cs"/>
              </a:rPr>
              <a:t>diversity</a:t>
            </a:r>
            <a:r>
              <a:rPr lang="en-US" sz="1200" b="0" i="0" kern="1200" dirty="0" smtClean="0">
                <a:solidFill>
                  <a:schemeClr val="tx1"/>
                </a:solidFill>
                <a:effectLst/>
                <a:latin typeface="+mn-lt"/>
                <a:ea typeface="+mn-ea"/>
                <a:cs typeface="+mn-cs"/>
              </a:rPr>
              <a:t> (26%). This 19% </a:t>
            </a:r>
            <a:r>
              <a:rPr lang="en-US" sz="1200" b="1" i="0" kern="1200" dirty="0" smtClean="0">
                <a:solidFill>
                  <a:schemeClr val="tx1"/>
                </a:solidFill>
                <a:effectLst/>
                <a:latin typeface="+mn-lt"/>
                <a:ea typeface="+mn-ea"/>
                <a:cs typeface="+mn-cs"/>
              </a:rPr>
              <a:t>innovation</a:t>
            </a:r>
            <a:r>
              <a:rPr lang="en-US" sz="1200" b="0" i="0" kern="1200" dirty="0" smtClean="0">
                <a:solidFill>
                  <a:schemeClr val="tx1"/>
                </a:solidFill>
                <a:effectLst/>
                <a:latin typeface="+mn-lt"/>
                <a:ea typeface="+mn-ea"/>
                <a:cs typeface="+mn-cs"/>
              </a:rPr>
              <a:t>-related advantage translated into overall better ﬁnancial performance. Jan 15, 2020</a:t>
            </a:r>
          </a:p>
          <a:p>
            <a:r>
              <a:rPr lang="en-US" sz="1200" b="0" i="0" kern="1200" dirty="0" smtClean="0">
                <a:solidFill>
                  <a:schemeClr val="tx1"/>
                </a:solidFill>
                <a:effectLst/>
                <a:latin typeface="+mn-lt"/>
                <a:ea typeface="+mn-ea"/>
                <a:cs typeface="+mn-cs"/>
              </a:rPr>
              <a:t> </a:t>
            </a:r>
            <a:r>
              <a:rPr lang="en-US" dirty="0" smtClean="0">
                <a:hlinkClick r:id="rId5"/>
              </a:rPr>
              <a:t>The Role of Diversity in Innovation - </a:t>
            </a:r>
            <a:r>
              <a:rPr lang="en-US" dirty="0" err="1" smtClean="0">
                <a:hlinkClick r:id="rId5"/>
              </a:rPr>
              <a:t>Tangocode</a:t>
            </a:r>
            <a:endParaRPr lang="en-US" dirty="0"/>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14</a:t>
            </a:fld>
            <a:endParaRPr lang="en-US"/>
          </a:p>
        </p:txBody>
      </p:sp>
    </p:spTree>
    <p:extLst>
      <p:ext uri="{BB962C8B-B14F-4D97-AF65-F5344CB8AC3E}">
        <p14:creationId xmlns:p14="http://schemas.microsoft.com/office/powerpoint/2010/main" val="305042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Image - Bing</a:t>
            </a:r>
          </a:p>
          <a:p>
            <a:r>
              <a:rPr lang="en-US" sz="1200" kern="1200" dirty="0" smtClean="0">
                <a:solidFill>
                  <a:schemeClr val="tx1"/>
                </a:solidFill>
                <a:latin typeface="+mn-lt"/>
                <a:ea typeface="+mn-ea"/>
                <a:cs typeface="+mn-cs"/>
              </a:rPr>
              <a:t>Create a culture of psychological</a:t>
            </a:r>
            <a:r>
              <a:rPr lang="en-US" sz="1200" kern="1200" baseline="0" dirty="0" smtClean="0">
                <a:solidFill>
                  <a:schemeClr val="tx1"/>
                </a:solidFill>
                <a:latin typeface="+mn-lt"/>
                <a:ea typeface="+mn-ea"/>
                <a:cs typeface="+mn-cs"/>
              </a:rPr>
              <a:t> safety (Amy Edmondson), Generative Culture (Ron </a:t>
            </a:r>
            <a:r>
              <a:rPr lang="en-US" sz="1200" kern="1200" baseline="0" dirty="0" err="1" smtClean="0">
                <a:solidFill>
                  <a:schemeClr val="tx1"/>
                </a:solidFill>
                <a:latin typeface="+mn-lt"/>
                <a:ea typeface="+mn-ea"/>
                <a:cs typeface="+mn-cs"/>
              </a:rPr>
              <a:t>Westrum</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a:t>
            </a:r>
            <a:r>
              <a:rPr lang="en-US" dirty="0" smtClean="0">
                <a:hlinkClick r:id="rId3"/>
              </a:rPr>
              <a:t>DevOps culture: </a:t>
            </a:r>
            <a:r>
              <a:rPr lang="en-US" dirty="0" err="1" smtClean="0">
                <a:hlinkClick r:id="rId3"/>
              </a:rPr>
              <a:t>Westrum</a:t>
            </a:r>
            <a:r>
              <a:rPr lang="en-US" dirty="0" smtClean="0">
                <a:hlinkClick r:id="rId3"/>
              </a:rPr>
              <a:t> organizational culture  |  Google Cloud</a:t>
            </a:r>
            <a:r>
              <a:rPr lang="en-US" dirty="0" smtClean="0"/>
              <a:t> </a:t>
            </a:r>
            <a:endParaRPr lang="en-US" sz="1200" kern="1200" dirty="0" smtClean="0">
              <a:solidFill>
                <a:schemeClr val="tx1"/>
              </a:solidFill>
              <a:latin typeface="+mn-lt"/>
              <a:ea typeface="+mn-ea"/>
              <a:cs typeface="+mn-cs"/>
            </a:endParaRPr>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15</a:t>
            </a:fld>
            <a:endParaRPr lang="en-US"/>
          </a:p>
        </p:txBody>
      </p:sp>
    </p:spTree>
    <p:extLst>
      <p:ext uri="{BB962C8B-B14F-4D97-AF65-F5344CB8AC3E}">
        <p14:creationId xmlns:p14="http://schemas.microsoft.com/office/powerpoint/2010/main" val="3528365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Image -  we created this image</a:t>
            </a:r>
          </a:p>
          <a:p>
            <a:r>
              <a:rPr lang="en-US" dirty="0" smtClean="0"/>
              <a:t>Suzette</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Addressing the barriers to Industrial</a:t>
            </a:r>
            <a:r>
              <a:rPr lang="en-US" baseline="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DevOps transformation needs to be intentional. The guiding coalition </a:t>
            </a:r>
            <a:r>
              <a:rPr lang="en-US" b="0" i="0" baseline="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 </a:t>
            </a:r>
            <a:r>
              <a:rPr lang="en-US" b="0" i="0" baseline="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leadership team </a:t>
            </a:r>
            <a:r>
              <a:rPr lang="en-US" b="0" i="0" baseline="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creates a roadmap that addresses the barriers through the implementation of </a:t>
            </a:r>
            <a:r>
              <a:rPr lang="en-US" b="0" i="0" baseline="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success patterns, principles and mindset for this new way of </a:t>
            </a:r>
            <a:r>
              <a:rPr lang="en-US" b="0" i="0" baseline="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working. This creates actionable steps that the </a:t>
            </a:r>
            <a:r>
              <a:rPr lang="en-US" b="0" i="0" baseline="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organization </a:t>
            </a:r>
            <a:r>
              <a:rPr lang="en-US" b="0" i="0" baseline="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can take to drive improvements towards achieving their desired business outcomes and desired results.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00000"/>
                </a:solidFill>
                <a:latin typeface="Times New Roman" panose="02020603050405020304" pitchFamily="18" charset="0"/>
                <a:cs typeface="Times New Roman" panose="02020603050405020304" pitchFamily="18" charset="0"/>
              </a:rPr>
              <a:t>This</a:t>
            </a:r>
            <a:r>
              <a:rPr lang="en-US" baseline="0" dirty="0" smtClean="0">
                <a:solidFill>
                  <a:srgbClr val="000000"/>
                </a:solidFill>
                <a:latin typeface="Times New Roman" panose="02020603050405020304" pitchFamily="18" charset="0"/>
                <a:cs typeface="Times New Roman" panose="02020603050405020304" pitchFamily="18" charset="0"/>
              </a:rPr>
              <a:t> example is organized around 4 areas</a:t>
            </a:r>
            <a:r>
              <a:rPr lang="en-US" dirty="0" smtClean="0">
                <a:solidFill>
                  <a:srgbClr val="000000"/>
                </a:solidFill>
                <a:latin typeface="Times New Roman" panose="02020603050405020304" pitchFamily="18" charset="0"/>
                <a:cs typeface="Times New Roman" panose="02020603050405020304" pitchFamily="18" charset="0"/>
              </a:rPr>
              <a:t>:</a:t>
            </a:r>
            <a:r>
              <a:rPr lang="en-US" baseline="0" dirty="0" smtClean="0">
                <a:solidFill>
                  <a:srgbClr val="000000"/>
                </a:solidFill>
                <a:latin typeface="Times New Roman" panose="02020603050405020304" pitchFamily="18" charset="0"/>
                <a:cs typeface="Times New Roman" panose="02020603050405020304" pitchFamily="18" charset="0"/>
              </a:rPr>
              <a:t> </a:t>
            </a:r>
            <a:r>
              <a:rPr lang="en-US" baseline="0" dirty="0">
                <a:solidFill>
                  <a:srgbClr val="000000"/>
                </a:solidFill>
                <a:latin typeface="Times New Roman" panose="02020603050405020304" pitchFamily="18" charset="0"/>
                <a:cs typeface="Times New Roman" panose="02020603050405020304" pitchFamily="18" charset="0"/>
              </a:rPr>
              <a:t>Mindset validation, Support structures of the organization, technical competency, and </a:t>
            </a:r>
            <a:r>
              <a:rPr lang="en-US" baseline="0" dirty="0" smtClean="0">
                <a:solidFill>
                  <a:srgbClr val="000000"/>
                </a:solidFill>
                <a:latin typeface="Times New Roman" panose="02020603050405020304" pitchFamily="18" charset="0"/>
                <a:cs typeface="Times New Roman" panose="02020603050405020304" pitchFamily="18" charset="0"/>
              </a:rPr>
              <a:t>role-modeling.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olidFill>
                  <a:srgbClr val="000000"/>
                </a:solidFill>
                <a:latin typeface="Times New Roman" panose="02020603050405020304" pitchFamily="18" charset="0"/>
                <a:cs typeface="Times New Roman" panose="02020603050405020304" pitchFamily="18" charset="0"/>
              </a:rPr>
              <a:t>As the improvements are implemented it is important to communicate to the rest of the organization what success </a:t>
            </a:r>
            <a:r>
              <a:rPr lang="en-US" baseline="0" dirty="0">
                <a:solidFill>
                  <a:srgbClr val="000000"/>
                </a:solidFill>
                <a:latin typeface="Times New Roman" panose="02020603050405020304" pitchFamily="18" charset="0"/>
                <a:cs typeface="Times New Roman" panose="02020603050405020304" pitchFamily="18" charset="0"/>
              </a:rPr>
              <a:t>looks like. </a:t>
            </a:r>
            <a:r>
              <a:rPr lang="en-US" baseline="0" dirty="0" smtClean="0">
                <a:solidFill>
                  <a:srgbClr val="000000"/>
                </a:solidFill>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olidFill>
                  <a:srgbClr val="000000"/>
                </a:solidFill>
                <a:latin typeface="Times New Roman" panose="02020603050405020304" pitchFamily="18" charset="0"/>
                <a:cs typeface="Times New Roman" panose="02020603050405020304" pitchFamily="18" charset="0"/>
              </a:rPr>
              <a:t>Success </a:t>
            </a:r>
            <a:r>
              <a:rPr lang="en-US" baseline="0" dirty="0">
                <a:solidFill>
                  <a:srgbClr val="000000"/>
                </a:solidFill>
                <a:latin typeface="Times New Roman" panose="02020603050405020304" pitchFamily="18" charset="0"/>
                <a:cs typeface="Times New Roman" panose="02020603050405020304" pitchFamily="18" charset="0"/>
              </a:rPr>
              <a:t>build more success.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2B205D-311F-449C-BC2F-DB011333AA5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8921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a:p>
            <a:pPr>
              <a:defRPr/>
            </a:pPr>
            <a:endParaRPr lang="en-US"/>
          </a:p>
        </p:txBody>
      </p:sp>
      <p:sp>
        <p:nvSpPr>
          <p:cNvPr id="5" name="Footer Placeholder 4"/>
          <p:cNvSpPr>
            <a:spLocks noGrp="1"/>
          </p:cNvSpPr>
          <p:nvPr>
            <p:ph type="ftr" sz="quarter" idx="11"/>
          </p:nvPr>
        </p:nvSpPr>
        <p:spPr/>
        <p:txBody>
          <a:bodyPr/>
          <a:lstStyle/>
          <a:p>
            <a:pPr>
              <a:defRPr/>
            </a:pPr>
            <a:endParaRPr lang="en-US"/>
          </a:p>
          <a:p>
            <a:pPr>
              <a:defRPr/>
            </a:pPr>
            <a:endParaRPr lang="en-US"/>
          </a:p>
        </p:txBody>
      </p:sp>
      <p:sp>
        <p:nvSpPr>
          <p:cNvPr id="6" name="Slide Number Placeholder 5"/>
          <p:cNvSpPr>
            <a:spLocks noGrp="1"/>
          </p:cNvSpPr>
          <p:nvPr>
            <p:ph type="sldNum" sz="quarter" idx="12"/>
          </p:nvPr>
        </p:nvSpPr>
        <p:spPr/>
        <p:txBody>
          <a:bodyPr/>
          <a:lstStyle/>
          <a:p>
            <a:pPr>
              <a:defRPr/>
            </a:pPr>
            <a:fld id="{6C2B205D-311F-449C-BC2F-DB011333AA54}" type="slidenum">
              <a:rPr lang="en-US" smtClean="0"/>
              <a:pPr>
                <a:defRPr/>
              </a:pPr>
              <a:t>4</a:t>
            </a:fld>
            <a:endParaRPr lang="en-US"/>
          </a:p>
        </p:txBody>
      </p:sp>
    </p:spTree>
    <p:extLst>
      <p:ext uri="{BB962C8B-B14F-4D97-AF65-F5344CB8AC3E}">
        <p14:creationId xmlns:p14="http://schemas.microsoft.com/office/powerpoint/2010/main" val="325988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IDO</a:t>
            </a:r>
            <a:r>
              <a:rPr lang="en-US" baseline="0" dirty="0" smtClean="0"/>
              <a:t> is designed for large cyber physical solutions</a:t>
            </a:r>
          </a:p>
          <a:p>
            <a:r>
              <a:rPr lang="en-US" baseline="0" dirty="0" smtClean="0"/>
              <a:t>There are 8 principles…</a:t>
            </a:r>
          </a:p>
          <a:p>
            <a:r>
              <a:rPr lang="en-US" baseline="0" dirty="0" smtClean="0"/>
              <a:t>As we discuss barriers to transformation we stay centered on principle 1 which is to ensure the organization is organized and centered on the delivery of value.</a:t>
            </a:r>
          </a:p>
          <a:p>
            <a:endParaRPr lang="en-US" dirty="0"/>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5</a:t>
            </a:fld>
            <a:endParaRPr lang="en-US"/>
          </a:p>
        </p:txBody>
      </p:sp>
    </p:spTree>
    <p:extLst>
      <p:ext uri="{BB962C8B-B14F-4D97-AF65-F5344CB8AC3E}">
        <p14:creationId xmlns:p14="http://schemas.microsoft.com/office/powerpoint/2010/main" val="33829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Calibri" panose="020F0502020204030204" pitchFamily="34" charset="0"/>
                <a:cs typeface="Calibri" panose="020F0502020204030204" pitchFamily="34" charset="0"/>
              </a:rPr>
              <a:t>Alset Transport needs to manage challenges including multiple competitors, rapidly changing technology, regulatory compliance, and safety concerns. </a:t>
            </a:r>
          </a:p>
          <a:p>
            <a:endParaRPr lang="en-US" dirty="0"/>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6</a:t>
            </a:fld>
            <a:endParaRPr lang="en-US"/>
          </a:p>
        </p:txBody>
      </p:sp>
    </p:spTree>
    <p:extLst>
      <p:ext uri="{BB962C8B-B14F-4D97-AF65-F5344CB8AC3E}">
        <p14:creationId xmlns:p14="http://schemas.microsoft.com/office/powerpoint/2010/main" val="2620470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and Programs want the benefits of Agile and DevOps</a:t>
            </a:r>
          </a:p>
          <a:p>
            <a:r>
              <a:rPr lang="en-US" dirty="0"/>
              <a:t>They understand the need to change, but make decisions</a:t>
            </a:r>
          </a:p>
          <a:p>
            <a:r>
              <a:rPr lang="en-US" dirty="0"/>
              <a:t>Counter to these beliefs with new or transforming programs, often for good reason.</a:t>
            </a:r>
          </a:p>
        </p:txBody>
      </p:sp>
      <p:sp>
        <p:nvSpPr>
          <p:cNvPr id="4" name="Header Placeholder 3"/>
          <p:cNvSpPr>
            <a:spLocks noGrp="1"/>
          </p:cNvSpPr>
          <p:nvPr>
            <p:ph type="hdr" sz="quarter"/>
          </p:nvPr>
        </p:nvSpPr>
        <p:spPr/>
        <p:txBody>
          <a:bodyPr/>
          <a:lstStyle/>
          <a:p>
            <a:r>
              <a:rPr lang="en-US"/>
              <a:t>Lockheed Martin Proprietary Information</a:t>
            </a:r>
          </a:p>
          <a:p>
            <a:endParaRPr lang="en-US"/>
          </a:p>
        </p:txBody>
      </p:sp>
      <p:sp>
        <p:nvSpPr>
          <p:cNvPr id="5" name="Footer Placeholder 4"/>
          <p:cNvSpPr>
            <a:spLocks noGrp="1"/>
          </p:cNvSpPr>
          <p:nvPr>
            <p:ph type="ftr" sz="quarter" idx="4"/>
          </p:nvPr>
        </p:nvSpPr>
        <p:spPr/>
        <p:txBody>
          <a:bodyPr/>
          <a:lstStyle/>
          <a:p>
            <a:endParaRPr lang="en-US"/>
          </a:p>
          <a:p>
            <a:r>
              <a:rPr lang="en-US"/>
              <a:t>Lockheed Martin Proprietary Information</a:t>
            </a:r>
          </a:p>
        </p:txBody>
      </p:sp>
      <p:sp>
        <p:nvSpPr>
          <p:cNvPr id="6" name="Slide Number Placeholder 5"/>
          <p:cNvSpPr>
            <a:spLocks noGrp="1"/>
          </p:cNvSpPr>
          <p:nvPr>
            <p:ph type="sldNum" sz="quarter" idx="5"/>
          </p:nvPr>
        </p:nvSpPr>
        <p:spPr/>
        <p:txBody>
          <a:bodyPr/>
          <a:lstStyle/>
          <a:p>
            <a:fld id="{91F5F514-E216-4B0B-9B33-6FEA2EC08AD4}" type="slidenum">
              <a:rPr lang="en-US" smtClean="0"/>
              <a:t>7</a:t>
            </a:fld>
            <a:endParaRPr lang="en-US"/>
          </a:p>
        </p:txBody>
      </p:sp>
    </p:spTree>
    <p:extLst>
      <p:ext uri="{BB962C8B-B14F-4D97-AF65-F5344CB8AC3E}">
        <p14:creationId xmlns:p14="http://schemas.microsoft.com/office/powerpoint/2010/main" val="163040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Alset experienced some challenges</a:t>
            </a:r>
            <a:r>
              <a:rPr lang="en-US" baseline="0" dirty="0" smtClean="0"/>
              <a:t> along their Industrial DevOps journey. As the experienced these challenges the team also addressed these barriers through a variety of practices. We have captured these experiences in the form of recommendations.  </a:t>
            </a:r>
            <a:endParaRPr lang="en-US" dirty="0"/>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8</a:t>
            </a:fld>
            <a:endParaRPr lang="en-US"/>
          </a:p>
        </p:txBody>
      </p:sp>
    </p:spTree>
    <p:extLst>
      <p:ext uri="{BB962C8B-B14F-4D97-AF65-F5344CB8AC3E}">
        <p14:creationId xmlns:p14="http://schemas.microsoft.com/office/powerpoint/2010/main" val="138677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bg2">
                    <a:lumMod val="75000"/>
                    <a:lumOff val="25000"/>
                  </a:schemeClr>
                </a:solidFill>
                <a:latin typeface="Calibri" panose="020F0502020204030204" pitchFamily="34" charset="0"/>
                <a:cs typeface="Calibri" panose="020F0502020204030204" pitchFamily="34" charset="0"/>
              </a:rPr>
              <a:t>Image – Bing – public domain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smtClean="0">
              <a:solidFill>
                <a:schemeClr val="bg2">
                  <a:lumMod val="75000"/>
                  <a:lumOff val="25000"/>
                </a:scheme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bg2">
                    <a:lumMod val="75000"/>
                    <a:lumOff val="25000"/>
                  </a:schemeClr>
                </a:solidFill>
                <a:latin typeface="Calibri" panose="020F0502020204030204" pitchFamily="34" charset="0"/>
                <a:cs typeface="Calibri" panose="020F0502020204030204" pitchFamily="34" charset="0"/>
              </a:rPr>
              <a:t>There are many barriers to change an organization faces. Here are six barriers that continue to emerge in large organizations. We</a:t>
            </a:r>
            <a:r>
              <a:rPr lang="en-US" sz="1200" b="0" baseline="0" dirty="0" smtClean="0">
                <a:solidFill>
                  <a:schemeClr val="bg2">
                    <a:lumMod val="75000"/>
                    <a:lumOff val="25000"/>
                  </a:schemeClr>
                </a:solidFill>
                <a:latin typeface="Calibri" panose="020F0502020204030204" pitchFamily="34" charset="0"/>
                <a:cs typeface="Calibri" panose="020F0502020204030204" pitchFamily="34" charset="0"/>
              </a:rPr>
              <a:t> recognize there are many barriers that an organization may face that we have not listed.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2">
                    <a:lumMod val="75000"/>
                    <a:lumOff val="25000"/>
                  </a:schemeClr>
                </a:solidFill>
                <a:latin typeface="Calibri" panose="020F0502020204030204" pitchFamily="34" charset="0"/>
                <a:cs typeface="Calibri" panose="020F0502020204030204" pitchFamily="34" charset="0"/>
              </a:rPr>
              <a:t>Interesting read: </a:t>
            </a:r>
            <a:r>
              <a:rPr lang="en-US" dirty="0" smtClean="0">
                <a:hlinkClick r:id="rId3"/>
              </a:rPr>
              <a:t>Infographic: The Iceberg That Sinks Organizational Culture Change (visualcapitalist.com)</a:t>
            </a:r>
            <a:endParaRPr lang="en-US" sz="1200" b="0" dirty="0" smtClean="0">
              <a:solidFill>
                <a:schemeClr val="bg2">
                  <a:lumMod val="75000"/>
                  <a:lumOff val="25000"/>
                </a:schemeClr>
              </a:solidFill>
              <a:latin typeface="Calibri" panose="020F0502020204030204" pitchFamily="34" charset="0"/>
              <a:cs typeface="Calibri" panose="020F0502020204030204" pitchFamily="34" charset="0"/>
            </a:endParaRPr>
          </a:p>
          <a:p>
            <a:endParaRPr lang="en-US" dirty="0"/>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9</a:t>
            </a:fld>
            <a:endParaRPr lang="en-US"/>
          </a:p>
        </p:txBody>
      </p:sp>
    </p:spTree>
    <p:extLst>
      <p:ext uri="{BB962C8B-B14F-4D97-AF65-F5344CB8AC3E}">
        <p14:creationId xmlns:p14="http://schemas.microsoft.com/office/powerpoint/2010/main" val="3600625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Team Topology p.24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Organizational Structure </a:t>
            </a:r>
            <a:r>
              <a:rPr lang="en-US" baseline="0" dirty="0" smtClean="0"/>
              <a:t>(reference Team Topologies/Chap 1 on </a:t>
            </a:r>
            <a:r>
              <a:rPr lang="en-US" baseline="0" dirty="0" err="1" smtClean="0"/>
              <a:t>Comm</a:t>
            </a:r>
            <a:r>
              <a:rPr lang="en-US" baseline="0" dirty="0" smtClean="0"/>
              <a:t> Structures): which how the organization aligns its people and teams to provide value. The structure is important to ensure we are organizing around value delivery and to enable decision making at the right levels along with improving the flow of information and collaboration. For example, are teams aligned around features or components and as the build the solution how often do their changes have a rippling effect across other teams. This rippling impact is often caused by the system structure or architecture or how the organization has defined the team structure. This is an important element that requires  attention to ensure teams are able to build new capabilities and functionality with minimal impact to the other teams.</a:t>
            </a:r>
          </a:p>
          <a:p>
            <a:endParaRPr lang="en-US" dirty="0"/>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10</a:t>
            </a:fld>
            <a:endParaRPr lang="en-US"/>
          </a:p>
        </p:txBody>
      </p:sp>
    </p:spTree>
    <p:extLst>
      <p:ext uri="{BB962C8B-B14F-4D97-AF65-F5344CB8AC3E}">
        <p14:creationId xmlns:p14="http://schemas.microsoft.com/office/powerpoint/2010/main" val="377501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Lockheed Martin Proprietary Information</a:t>
            </a:r>
          </a:p>
          <a:p>
            <a:endParaRPr lang="en-US"/>
          </a:p>
        </p:txBody>
      </p:sp>
      <p:sp>
        <p:nvSpPr>
          <p:cNvPr id="5" name="Footer Placeholder 4"/>
          <p:cNvSpPr>
            <a:spLocks noGrp="1"/>
          </p:cNvSpPr>
          <p:nvPr>
            <p:ph type="ftr" sz="quarter" idx="11"/>
          </p:nvPr>
        </p:nvSpPr>
        <p:spPr/>
        <p:txBody>
          <a:bodyPr/>
          <a:lstStyle/>
          <a:p>
            <a:endParaRPr lang="en-US" smtClean="0"/>
          </a:p>
          <a:p>
            <a:r>
              <a:rPr lang="en-US" smtClean="0"/>
              <a:t>Lockheed Martin Proprietary Information</a:t>
            </a:r>
            <a:endParaRPr lang="en-US"/>
          </a:p>
        </p:txBody>
      </p:sp>
      <p:sp>
        <p:nvSpPr>
          <p:cNvPr id="6" name="Slide Number Placeholder 5"/>
          <p:cNvSpPr>
            <a:spLocks noGrp="1"/>
          </p:cNvSpPr>
          <p:nvPr>
            <p:ph type="sldNum" sz="quarter" idx="12"/>
          </p:nvPr>
        </p:nvSpPr>
        <p:spPr/>
        <p:txBody>
          <a:bodyPr/>
          <a:lstStyle/>
          <a:p>
            <a:fld id="{91F5F514-E216-4B0B-9B33-6FEA2EC08AD4}" type="slidenum">
              <a:rPr lang="en-US" smtClean="0"/>
              <a:t>11</a:t>
            </a:fld>
            <a:endParaRPr lang="en-US"/>
          </a:p>
        </p:txBody>
      </p:sp>
    </p:spTree>
    <p:extLst>
      <p:ext uri="{BB962C8B-B14F-4D97-AF65-F5344CB8AC3E}">
        <p14:creationId xmlns:p14="http://schemas.microsoft.com/office/powerpoint/2010/main" val="446828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90C8A83-0593-0246-920F-9370688C6A65}"/>
              </a:ext>
            </a:extLst>
          </p:cNvPr>
          <p:cNvPicPr>
            <a:picLocks noChangeAspect="1"/>
          </p:cNvPicPr>
          <p:nvPr userDrawn="1"/>
        </p:nvPicPr>
        <p:blipFill>
          <a:blip r:embed="rId2"/>
          <a:stretch>
            <a:fillRect/>
          </a:stretch>
        </p:blipFill>
        <p:spPr>
          <a:xfrm>
            <a:off x="573024" y="6583680"/>
            <a:ext cx="1487435" cy="135221"/>
          </a:xfrm>
          <a:prstGeom prst="rect">
            <a:avLst/>
          </a:prstGeom>
        </p:spPr>
      </p:pic>
      <p:sp>
        <p:nvSpPr>
          <p:cNvPr id="4" name="TextBox 8"/>
          <p:cNvSpPr txBox="1">
            <a:spLocks noChangeArrowheads="1"/>
          </p:cNvSpPr>
          <p:nvPr userDrawn="1"/>
        </p:nvSpPr>
        <p:spPr bwMode="auto">
          <a:xfrm>
            <a:off x="10687051" y="6400801"/>
            <a:ext cx="872067" cy="361951"/>
          </a:xfrm>
          <a:prstGeom prst="rect">
            <a:avLst/>
          </a:prstGeom>
          <a:solidFill>
            <a:schemeClr val="bg1">
              <a:alpha val="0"/>
            </a:schemeClr>
          </a:solidFill>
          <a:ln w="9525">
            <a:solidFill>
              <a:schemeClr val="bg1">
                <a:alpha val="0"/>
              </a:schemeClr>
            </a:solidFill>
            <a:miter lim="800000"/>
            <a:headEnd/>
            <a:tailEnd/>
          </a:ln>
        </p:spPr>
        <p:txBody>
          <a:bodyPr lIns="0" tIns="0" rIns="0" bIns="0" anchor="b"/>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r"/>
            <a:fld id="{705CFB84-F9F3-2A41-B873-D1B5592A88DE}" type="slidenum">
              <a:rPr lang="en-US" sz="1200">
                <a:solidFill>
                  <a:schemeClr val="bg1"/>
                </a:solidFill>
              </a:rPr>
              <a:pPr algn="r"/>
              <a:t>‹#›</a:t>
            </a:fld>
            <a:endParaRPr lang="en-US" sz="1200">
              <a:solidFill>
                <a:schemeClr val="bg1"/>
              </a:solidFill>
            </a:endParaRPr>
          </a:p>
        </p:txBody>
      </p:sp>
      <p:sp>
        <p:nvSpPr>
          <p:cNvPr id="5" name="TextBox 11"/>
          <p:cNvSpPr txBox="1">
            <a:spLocks noChangeArrowheads="1"/>
          </p:cNvSpPr>
          <p:nvPr userDrawn="1"/>
        </p:nvSpPr>
        <p:spPr bwMode="auto">
          <a:xfrm>
            <a:off x="2059518" y="6555317"/>
            <a:ext cx="2518833" cy="215444"/>
          </a:xfrm>
          <a:prstGeom prst="rect">
            <a:avLst/>
          </a:prstGeom>
          <a:solidFill>
            <a:schemeClr val="bg1">
              <a:alpha val="0"/>
            </a:schemeClr>
          </a:solidFill>
          <a:ln w="9525">
            <a:solidFill>
              <a:schemeClr val="bg1">
                <a:alpha val="0"/>
              </a:schemeClr>
            </a:solidFill>
            <a:miter lim="800000"/>
            <a:headEnd/>
            <a:tailEnd/>
          </a:ln>
        </p:spPr>
        <p:txBody>
          <a:bodyPr>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800">
                <a:solidFill>
                  <a:schemeClr val="bg1"/>
                </a:solidFill>
              </a:rPr>
              <a:t>© Scaled Agile, Inc. </a:t>
            </a:r>
          </a:p>
        </p:txBody>
      </p:sp>
      <p:pic>
        <p:nvPicPr>
          <p:cNvPr id="6" name="Picture 5">
            <a:extLst>
              <a:ext uri="{FF2B5EF4-FFF2-40B4-BE49-F238E27FC236}">
                <a16:creationId xmlns:a16="http://schemas.microsoft.com/office/drawing/2014/main" id="{726DFB7B-4A25-7B41-B51B-6B027F4DACC9}"/>
              </a:ext>
            </a:extLst>
          </p:cNvPr>
          <p:cNvPicPr>
            <a:picLocks noChangeAspect="1"/>
          </p:cNvPicPr>
          <p:nvPr userDrawn="1"/>
        </p:nvPicPr>
        <p:blipFill>
          <a:blip r:embed="rId3"/>
          <a:srcRect/>
          <a:stretch/>
        </p:blipFill>
        <p:spPr>
          <a:xfrm>
            <a:off x="-21644" y="-7215"/>
            <a:ext cx="12299413" cy="6918420"/>
          </a:xfrm>
          <a:prstGeom prst="rect">
            <a:avLst/>
          </a:prstGeom>
        </p:spPr>
      </p:pic>
      <p:sp>
        <p:nvSpPr>
          <p:cNvPr id="2" name="Title 1"/>
          <p:cNvSpPr>
            <a:spLocks noGrp="1"/>
          </p:cNvSpPr>
          <p:nvPr>
            <p:ph type="title"/>
          </p:nvPr>
        </p:nvSpPr>
        <p:spPr>
          <a:xfrm>
            <a:off x="-21645" y="2245167"/>
            <a:ext cx="12299413" cy="2367667"/>
          </a:xfrm>
          <a:solidFill>
            <a:schemeClr val="bg1"/>
          </a:solidFill>
          <a:ln w="9525">
            <a:solidFill>
              <a:schemeClr val="bg1">
                <a:alpha val="0"/>
              </a:schemeClr>
            </a:solidFill>
            <a:miter lim="800000"/>
            <a:headEnd/>
            <a:tailEnd/>
          </a:ln>
        </p:spPr>
        <p:txBody>
          <a:bodyPr lIns="91440" tIns="45720" rIns="91440" bIns="45720" anchor="ctr">
            <a:noAutofit/>
          </a:bodyPr>
          <a:lstStyle>
            <a:lvl1pPr algn="ctr" rtl="0" eaLnBrk="0" fontAlgn="base" hangingPunct="0">
              <a:spcBef>
                <a:spcPct val="0"/>
              </a:spcBef>
              <a:spcAft>
                <a:spcPct val="0"/>
              </a:spcAft>
              <a:defRPr lang="en-US" altLang="en-US" sz="4000" b="0" cap="none" baseline="0" dirty="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4425906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200" y="173748"/>
            <a:ext cx="10058400" cy="740653"/>
          </a:xfrm>
        </p:spPr>
        <p:txBody>
          <a:bodyPr/>
          <a:lstStyle>
            <a:lvl1pPr>
              <a:defRPr/>
            </a:lvl1pPr>
          </a:lstStyle>
          <a:p>
            <a:r>
              <a:rPr lang="en-US" dirty="0"/>
              <a:t>CLICK TO EDIT </a:t>
            </a:r>
            <a:br>
              <a:rPr lang="en-US" dirty="0"/>
            </a:br>
            <a:r>
              <a:rPr lang="en-US" dirty="0"/>
              <a:t>MASTER TITLE STYLE</a:t>
            </a:r>
          </a:p>
        </p:txBody>
      </p:sp>
      <p:sp>
        <p:nvSpPr>
          <p:cNvPr id="3" name="Content Placeholder 2"/>
          <p:cNvSpPr>
            <a:spLocks noGrp="1"/>
          </p:cNvSpPr>
          <p:nvPr>
            <p:ph idx="1"/>
          </p:nvPr>
        </p:nvSpPr>
        <p:spPr/>
        <p:txBody>
          <a:bodyPr/>
          <a:lstStyle>
            <a:lvl1pPr>
              <a:buClr>
                <a:srgbClr val="C00000"/>
              </a:buClr>
              <a:defRPr/>
            </a:lvl1pPr>
            <a:lvl2pPr>
              <a:buClr>
                <a:srgbClr val="C00000"/>
              </a:buClr>
              <a:defRPr/>
            </a:lvl2pPr>
            <a:lvl3pPr>
              <a:buClr>
                <a:srgbClr val="C00000"/>
              </a:buClr>
              <a:defRPr/>
            </a:lvl3pPr>
            <a:lvl4pPr>
              <a:buClr>
                <a:srgbClr val="C00000"/>
              </a:buClr>
              <a:defRPr/>
            </a:lvl4pPr>
            <a:lvl5pPr>
              <a:buClr>
                <a:srgbClr val="C0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tx1">
                    <a:lumMod val="50000"/>
                    <a:lumOff val="50000"/>
                  </a:schemeClr>
                </a:solidFill>
              </a:defRPr>
            </a:lvl1pPr>
          </a:lstStyle>
          <a:p>
            <a:fld id="{CD64BFC3-983F-4B0A-9A55-84A85105ADC0}" type="slidenum">
              <a:rPr lang="en-US" smtClean="0"/>
              <a:pPr/>
              <a:t>‹#›</a:t>
            </a:fld>
            <a:endParaRPr lang="en-US"/>
          </a:p>
        </p:txBody>
      </p:sp>
    </p:spTree>
    <p:extLst>
      <p:ext uri="{BB962C8B-B14F-4D97-AF65-F5344CB8AC3E}">
        <p14:creationId xmlns:p14="http://schemas.microsoft.com/office/powerpoint/2010/main" val="307285079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2F6C"/>
        </a:solidFill>
        <a:effectLst/>
      </p:bgPr>
    </p:bg>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508000" y="1801418"/>
            <a:ext cx="11176000" cy="762900"/>
          </a:xfrm>
        </p:spPr>
        <p:txBody>
          <a:bodyPr anchor="b"/>
          <a:lstStyle>
            <a:lvl1pPr algn="ctr" defTabSz="877888">
              <a:lnSpc>
                <a:spcPct val="100000"/>
              </a:lnSpc>
              <a:defRPr sz="4000" b="0" cap="none" baseline="0">
                <a:solidFill>
                  <a:schemeClr val="tx1"/>
                </a:solidFill>
                <a:latin typeface="Calibri Light" panose="020F0302020204030204" pitchFamily="34" charset="0"/>
                <a:cs typeface="Arial" panose="020B0604020202020204" pitchFamily="34" charset="0"/>
              </a:defRPr>
            </a:lvl1pPr>
          </a:lstStyle>
          <a:p>
            <a:r>
              <a:rPr lang="en-US" dirty="0"/>
              <a:t>Click to edit Master title style</a:t>
            </a:r>
          </a:p>
        </p:txBody>
      </p:sp>
      <p:sp>
        <p:nvSpPr>
          <p:cNvPr id="22" name="Text Placeholder 21"/>
          <p:cNvSpPr>
            <a:spLocks noGrp="1"/>
          </p:cNvSpPr>
          <p:nvPr>
            <p:ph type="body" sz="quarter" idx="10"/>
          </p:nvPr>
        </p:nvSpPr>
        <p:spPr>
          <a:xfrm>
            <a:off x="1727201" y="3679958"/>
            <a:ext cx="8737600" cy="246221"/>
          </a:xfrm>
        </p:spPr>
        <p:txBody>
          <a:bodyPr/>
          <a:lstStyle>
            <a:lvl1pPr marL="0" indent="0" algn="ctr">
              <a:buNone/>
              <a:defRPr sz="1600" b="1">
                <a:solidFill>
                  <a:schemeClr val="tx1"/>
                </a:solidFill>
                <a:latin typeface="Calibri" panose="020F0502020204030204" pitchFamily="34" charset="0"/>
                <a:cs typeface="Calibri" panose="020F0502020204030204" pitchFamily="34" charset="0"/>
              </a:defRPr>
            </a:lvl1pPr>
            <a:lvl2pPr marL="0" indent="0">
              <a:buNone/>
              <a:defRPr sz="1800"/>
            </a:lvl2pPr>
            <a:lvl3pPr marL="0" indent="0">
              <a:buNone/>
              <a:defRPr sz="1800"/>
            </a:lvl3pPr>
            <a:lvl4pPr marL="0" indent="0">
              <a:buNone/>
              <a:defRPr sz="1800"/>
            </a:lvl4pPr>
            <a:lvl5pPr marL="0" indent="0">
              <a:buNone/>
              <a:defRPr sz="1800"/>
            </a:lvl5pPr>
          </a:lstStyle>
          <a:p>
            <a:pPr lvl="0"/>
            <a:r>
              <a:rPr lang="en-US" dirty="0"/>
              <a:t>Click to edit Master text styles</a:t>
            </a:r>
          </a:p>
        </p:txBody>
      </p:sp>
      <p:sp>
        <p:nvSpPr>
          <p:cNvPr id="24" name="Text Placeholder 21"/>
          <p:cNvSpPr>
            <a:spLocks noGrp="1"/>
          </p:cNvSpPr>
          <p:nvPr>
            <p:ph type="body" sz="quarter" idx="12"/>
          </p:nvPr>
        </p:nvSpPr>
        <p:spPr>
          <a:xfrm>
            <a:off x="508002" y="2637930"/>
            <a:ext cx="11175999" cy="369332"/>
          </a:xfrm>
        </p:spPr>
        <p:txBody>
          <a:bodyPr wrap="square">
            <a:spAutoFit/>
          </a:bodyPr>
          <a:lstStyle>
            <a:lvl1pPr marL="0" indent="0" algn="ctr">
              <a:spcBef>
                <a:spcPts val="0"/>
              </a:spcBef>
              <a:buNone/>
              <a:defRPr sz="2400" b="0" cap="none" spc="100" baseline="0">
                <a:solidFill>
                  <a:schemeClr val="tx1"/>
                </a:solidFill>
                <a:latin typeface="Calibri Light" panose="020F0302020204030204" pitchFamily="34" charset="0"/>
                <a:cs typeface="Arial" panose="020B0604020202020204" pitchFamily="34" charset="0"/>
              </a:defRPr>
            </a:lvl1pPr>
            <a:lvl2pPr marL="0" indent="0" algn="ctr">
              <a:buNone/>
              <a:defRPr sz="1800"/>
            </a:lvl2pPr>
            <a:lvl3pPr marL="0" indent="0">
              <a:buNone/>
              <a:defRPr sz="1800"/>
            </a:lvl3pPr>
            <a:lvl4pPr marL="0" indent="0">
              <a:buNone/>
              <a:defRPr sz="1800"/>
            </a:lvl4pPr>
            <a:lvl5pPr marL="0" indent="0">
              <a:buNone/>
              <a:defRPr sz="1800"/>
            </a:lvl5pPr>
          </a:lstStyle>
          <a:p>
            <a:pPr lvl="0"/>
            <a:r>
              <a:rPr lang="en-US" dirty="0"/>
              <a:t>Click to edit Master text styles</a:t>
            </a:r>
          </a:p>
        </p:txBody>
      </p:sp>
      <p:sp>
        <p:nvSpPr>
          <p:cNvPr id="10" name="Text Placeholder 21"/>
          <p:cNvSpPr>
            <a:spLocks noGrp="1"/>
          </p:cNvSpPr>
          <p:nvPr>
            <p:ph type="body" sz="quarter" idx="13"/>
          </p:nvPr>
        </p:nvSpPr>
        <p:spPr>
          <a:xfrm>
            <a:off x="1727201" y="3971213"/>
            <a:ext cx="8737600" cy="246221"/>
          </a:xfrm>
        </p:spPr>
        <p:txBody>
          <a:bodyPr/>
          <a:lstStyle>
            <a:lvl1pPr marL="0" indent="0" algn="ctr">
              <a:buNone/>
              <a:defRPr sz="1600" b="0">
                <a:solidFill>
                  <a:schemeClr val="tx1"/>
                </a:solidFill>
                <a:latin typeface="Calibri" panose="020F0502020204030204" pitchFamily="34" charset="0"/>
                <a:cs typeface="Calibri" panose="020F0502020204030204" pitchFamily="34" charset="0"/>
              </a:defRPr>
            </a:lvl1pPr>
            <a:lvl2pPr marL="0" indent="0">
              <a:buNone/>
              <a:defRPr sz="1800"/>
            </a:lvl2pPr>
            <a:lvl3pPr marL="0" indent="0">
              <a:buNone/>
              <a:defRPr sz="1800"/>
            </a:lvl3pPr>
            <a:lvl4pPr marL="0" indent="0">
              <a:buNone/>
              <a:defRPr sz="1800"/>
            </a:lvl4pPr>
            <a:lvl5pPr marL="0" indent="0">
              <a:buNone/>
              <a:defRPr sz="1800"/>
            </a:lvl5pPr>
          </a:lstStyle>
          <a:p>
            <a:pPr lvl="0"/>
            <a:r>
              <a:rPr lang="en-US" dirty="0"/>
              <a:t>Click to edit Master text styles</a:t>
            </a:r>
          </a:p>
        </p:txBody>
      </p:sp>
    </p:spTree>
    <p:extLst>
      <p:ext uri="{BB962C8B-B14F-4D97-AF65-F5344CB8AC3E}">
        <p14:creationId xmlns:p14="http://schemas.microsoft.com/office/powerpoint/2010/main" val="9571067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12700">
            <a:noFill/>
            <a:miter lim="800000"/>
            <a:headEnd/>
            <a:tailEnd/>
          </a:ln>
          <a:effectLst/>
        </p:spPr>
        <p:txBody>
          <a:bodyPr vert="horz" wrap="square" lIns="0" tIns="0" rIns="0" bIns="0" numCol="1" anchor="b" anchorCtr="0" compatLnSpc="1">
            <a:prstTxWarp prst="textNoShape">
              <a:avLst/>
            </a:prstTxWarp>
          </a:bodyPr>
          <a:lstStyle>
            <a:lvl1pPr>
              <a:defRPr lang="en-US" dirty="0"/>
            </a:lvl1pPr>
          </a:lstStyle>
          <a:p>
            <a:pPr lvl="0"/>
            <a:r>
              <a:rPr lang="en-US" dirty="0"/>
              <a:t>Click to Edit Master Title Style</a:t>
            </a:r>
          </a:p>
        </p:txBody>
      </p:sp>
      <p:sp>
        <p:nvSpPr>
          <p:cNvPr id="5" name="Rectangle 5"/>
          <p:cNvSpPr>
            <a:spLocks noGrp="1" noChangeArrowheads="1"/>
          </p:cNvSpPr>
          <p:nvPr>
            <p:ph idx="10"/>
          </p:nvPr>
        </p:nvSpPr>
        <p:spPr bwMode="auto">
          <a:xfrm>
            <a:off x="406400" y="914401"/>
            <a:ext cx="11379200" cy="830997"/>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lvl1pPr>
              <a:spcBef>
                <a:spcPts val="1200"/>
              </a:spcBef>
              <a:defRPr sz="1800" b="1"/>
            </a:lvl1pPr>
            <a:lvl2pPr>
              <a:defRPr sz="1800" b="0">
                <a:latin typeface="Calibri Light" panose="020F0302020204030204" pitchFamily="34" charset="0"/>
              </a:defRPr>
            </a:lvl2pPr>
            <a:lvl3pPr>
              <a:defRPr sz="1800" b="0">
                <a:latin typeface="Calibri Light" panose="020F0302020204030204"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390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4"/>
          <p:cNvSpPr>
            <a:spLocks noGrp="1" noChangeArrowheads="1"/>
          </p:cNvSpPr>
          <p:nvPr>
            <p:ph type="title" hasCustomPrompt="1"/>
          </p:nvPr>
        </p:nvSpPr>
        <p:spPr bwMode="auto">
          <a:xfrm>
            <a:off x="412752" y="230188"/>
            <a:ext cx="11372849" cy="531812"/>
          </a:xfrm>
          <a:prstGeom prst="rect">
            <a:avLst/>
          </a:prstGeom>
          <a:noFill/>
          <a:ln w="12700">
            <a:noFill/>
            <a:miter lim="800000"/>
            <a:headEnd/>
            <a:tailEnd/>
          </a:ln>
          <a:effectLst/>
        </p:spPr>
        <p:txBody>
          <a:bodyPr vert="horz" wrap="square" lIns="0" tIns="0" rIns="0" bIns="0" numCol="1" anchor="b" anchorCtr="0" compatLnSpc="1">
            <a:prstTxWarp prst="textNoShape">
              <a:avLst/>
            </a:prstTxWarp>
          </a:bodyPr>
          <a:lstStyle>
            <a:lvl1pPr>
              <a:defRPr/>
            </a:lvl1pPr>
          </a:lstStyle>
          <a:p>
            <a:pPr lvl="0"/>
            <a:r>
              <a:rPr lang="en-US" dirty="0"/>
              <a:t>Click to Edit Master Title Style</a:t>
            </a:r>
          </a:p>
        </p:txBody>
      </p:sp>
    </p:spTree>
    <p:extLst>
      <p:ext uri="{BB962C8B-B14F-4D97-AF65-F5344CB8AC3E}">
        <p14:creationId xmlns:p14="http://schemas.microsoft.com/office/powerpoint/2010/main" val="172429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e Bullet">
    <p:spTree>
      <p:nvGrpSpPr>
        <p:cNvPr id="1" name=""/>
        <p:cNvGrpSpPr/>
        <p:nvPr/>
      </p:nvGrpSpPr>
      <p:grpSpPr>
        <a:xfrm>
          <a:off x="0" y="0"/>
          <a:ext cx="0" cy="0"/>
          <a:chOff x="0" y="0"/>
          <a:chExt cx="0" cy="0"/>
        </a:xfrm>
      </p:grpSpPr>
      <p:sp>
        <p:nvSpPr>
          <p:cNvPr id="5" name="Rectangle 5"/>
          <p:cNvSpPr>
            <a:spLocks noGrp="1" noChangeArrowheads="1"/>
          </p:cNvSpPr>
          <p:nvPr>
            <p:ph idx="10"/>
          </p:nvPr>
        </p:nvSpPr>
        <p:spPr bwMode="auto">
          <a:xfrm>
            <a:off x="1454726" y="1276351"/>
            <a:ext cx="10330873" cy="1323439"/>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lvl1pPr marL="457200" indent="-457200">
              <a:spcBef>
                <a:spcPts val="0"/>
              </a:spcBef>
              <a:spcAft>
                <a:spcPts val="2400"/>
              </a:spcAft>
              <a:buClr>
                <a:schemeClr val="bg1">
                  <a:lumMod val="40000"/>
                  <a:lumOff val="60000"/>
                </a:schemeClr>
              </a:buClr>
              <a:buSzPct val="85000"/>
              <a:buFont typeface="Wingdings 3" panose="05040102010807070707" pitchFamily="18" charset="2"/>
              <a:buChar char=""/>
              <a:defRPr lang="en-US" sz="3200" b="0" dirty="0" smtClean="0">
                <a:solidFill>
                  <a:srgbClr val="636664"/>
                </a:solidFill>
                <a:latin typeface="Calibri Light" panose="020F0302020204030204" pitchFamily="34" charset="0"/>
              </a:defRPr>
            </a:lvl1pPr>
            <a:lvl2pPr>
              <a:spcBef>
                <a:spcPts val="600"/>
              </a:spcBef>
              <a:defRPr sz="2400"/>
            </a:lvl2pPr>
          </a:lstStyle>
          <a:p>
            <a:pPr lvl="0">
              <a:spcBef>
                <a:spcPts val="1200"/>
              </a:spcBef>
            </a:pPr>
            <a:r>
              <a:rPr lang="en-US" dirty="0"/>
              <a:t>Click to edit Master text styles</a:t>
            </a:r>
          </a:p>
          <a:p>
            <a:pPr lvl="1">
              <a:spcBef>
                <a:spcPts val="1200"/>
              </a:spcBef>
            </a:pPr>
            <a:endParaRPr lang="en-US" dirty="0"/>
          </a:p>
        </p:txBody>
      </p:sp>
      <p:sp>
        <p:nvSpPr>
          <p:cNvPr id="4" name="Rectangle 4"/>
          <p:cNvSpPr>
            <a:spLocks noGrp="1" noChangeArrowheads="1"/>
          </p:cNvSpPr>
          <p:nvPr>
            <p:ph type="title"/>
          </p:nvPr>
        </p:nvSpPr>
        <p:spPr bwMode="auto">
          <a:xfrm>
            <a:off x="412752" y="230188"/>
            <a:ext cx="11372849" cy="531812"/>
          </a:xfrm>
          <a:prstGeom prst="rect">
            <a:avLst/>
          </a:prstGeom>
          <a:noFill/>
          <a:ln w="12700">
            <a:noFill/>
            <a:miter lim="800000"/>
            <a:headEnd/>
            <a:tailEnd/>
          </a:ln>
          <a:effectLst/>
        </p:spPr>
        <p:txBody>
          <a:bodyPr vert="horz" wrap="square" lIns="0" tIns="0" rIns="0" bIns="0" numCol="1" anchor="b"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1137397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1531728"/>
            <a:ext cx="11176000" cy="1367118"/>
          </a:xfrm>
        </p:spPr>
        <p:txBody>
          <a:bodyPr wrap="square" anchor="b" anchorCtr="0">
            <a:noAutofit/>
          </a:bodyPr>
          <a:lstStyle>
            <a:lvl1pPr algn="ctr">
              <a:defRPr sz="4800" baseline="0">
                <a:effectLst/>
              </a:defRPr>
            </a:lvl1pPr>
          </a:lstStyle>
          <a:p>
            <a:r>
              <a:rPr lang="en-US" dirty="0"/>
              <a:t>Click to Edit Master Title Style</a:t>
            </a:r>
          </a:p>
        </p:txBody>
      </p:sp>
      <p:sp>
        <p:nvSpPr>
          <p:cNvPr id="3" name="Text Placeholder 21"/>
          <p:cNvSpPr>
            <a:spLocks noGrp="1"/>
          </p:cNvSpPr>
          <p:nvPr>
            <p:ph type="body" sz="quarter" idx="12"/>
          </p:nvPr>
        </p:nvSpPr>
        <p:spPr>
          <a:xfrm>
            <a:off x="508002" y="2998113"/>
            <a:ext cx="11175999" cy="369332"/>
          </a:xfrm>
        </p:spPr>
        <p:txBody>
          <a:bodyPr wrap="square">
            <a:spAutoFit/>
          </a:bodyPr>
          <a:lstStyle>
            <a:lvl1pPr marL="0" indent="0" algn="ctr">
              <a:spcBef>
                <a:spcPts val="0"/>
              </a:spcBef>
              <a:buNone/>
              <a:defRPr sz="2400" b="0" cap="none" spc="100" baseline="0">
                <a:solidFill>
                  <a:srgbClr val="002F6C"/>
                </a:solidFill>
                <a:latin typeface="Calibri Light" panose="020F0302020204030204" pitchFamily="34" charset="0"/>
                <a:cs typeface="Arial" panose="020B0604020202020204" pitchFamily="34" charset="0"/>
              </a:defRPr>
            </a:lvl1pPr>
            <a:lvl2pPr marL="0" indent="0" algn="ctr">
              <a:buNone/>
              <a:defRPr sz="1800"/>
            </a:lvl2pPr>
            <a:lvl3pPr marL="0" indent="0">
              <a:buNone/>
              <a:defRPr sz="1800"/>
            </a:lvl3pPr>
            <a:lvl4pPr marL="0" indent="0">
              <a:buNone/>
              <a:defRPr sz="1800"/>
            </a:lvl4pPr>
            <a:lvl5pPr marL="0" indent="0">
              <a:buNone/>
              <a:defRPr sz="1800"/>
            </a:lvl5pPr>
          </a:lstStyle>
          <a:p>
            <a:pPr lvl="0"/>
            <a:r>
              <a:rPr lang="en-US" dirty="0"/>
              <a:t>Click to edit Master text styles</a:t>
            </a:r>
          </a:p>
        </p:txBody>
      </p:sp>
    </p:spTree>
    <p:extLst>
      <p:ext uri="{BB962C8B-B14F-4D97-AF65-F5344CB8AC3E}">
        <p14:creationId xmlns:p14="http://schemas.microsoft.com/office/powerpoint/2010/main" val="3860957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08000" y="1531728"/>
            <a:ext cx="11176000" cy="1367118"/>
          </a:xfrm>
        </p:spPr>
        <p:txBody>
          <a:bodyPr wrap="square" anchor="b" anchorCtr="0">
            <a:noAutofit/>
          </a:bodyPr>
          <a:lstStyle>
            <a:lvl1pPr algn="ctr">
              <a:defRPr sz="4800" baseline="0">
                <a:effectLst/>
              </a:defRPr>
            </a:lvl1pPr>
          </a:lstStyle>
          <a:p>
            <a:r>
              <a:rPr lang="en-US" dirty="0"/>
              <a:t>Click to Edit Master Title Style</a:t>
            </a:r>
          </a:p>
        </p:txBody>
      </p:sp>
    </p:spTree>
    <p:extLst>
      <p:ext uri="{BB962C8B-B14F-4D97-AF65-F5344CB8AC3E}">
        <p14:creationId xmlns:p14="http://schemas.microsoft.com/office/powerpoint/2010/main" val="186237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5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Kick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65656"/>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609601" y="1293091"/>
            <a:ext cx="10968567" cy="4944533"/>
          </a:xfrm>
        </p:spPr>
        <p:txBody>
          <a:bodyPr/>
          <a:lstStyle>
            <a:lvl1pPr marL="0" indent="0">
              <a:spcBef>
                <a:spcPts val="0"/>
              </a:spcBef>
              <a:spcAft>
                <a:spcPts val="0"/>
              </a:spcAft>
              <a:buNone/>
              <a:defRPr sz="2667" baseline="0">
                <a:solidFill>
                  <a:schemeClr val="tx1"/>
                </a:solidFill>
              </a:defRPr>
            </a:lvl1pPr>
            <a:lvl2pPr marL="850879" indent="-380990">
              <a:spcBef>
                <a:spcPts val="0"/>
              </a:spcBef>
              <a:spcAft>
                <a:spcPts val="0"/>
              </a:spcAft>
              <a:buFont typeface="Arial" panose="020B0604020202020204" pitchFamily="34" charset="0"/>
              <a:buChar char="•"/>
              <a:defRPr sz="2200"/>
            </a:lvl2pPr>
            <a:lvl3pPr marL="800080" indent="0">
              <a:spcBef>
                <a:spcPts val="0"/>
              </a:spcBef>
              <a:spcAft>
                <a:spcPts val="0"/>
              </a:spcAft>
              <a:buNone/>
              <a:defRPr sz="2200"/>
            </a:lvl3pPr>
            <a:lvl4pPr marL="1142971" indent="0">
              <a:spcBef>
                <a:spcPts val="0"/>
              </a:spcBef>
              <a:spcAft>
                <a:spcPts val="0"/>
              </a:spcAft>
              <a:buNone/>
              <a:defRPr sz="2200"/>
            </a:lvl4pPr>
            <a:lvl5pPr marL="1435064" indent="0">
              <a:spcBef>
                <a:spcPts val="0"/>
              </a:spcBef>
              <a:spcAft>
                <a:spcPts val="0"/>
              </a:spcAft>
              <a:buNone/>
              <a:defRPr sz="2200"/>
            </a:lvl5pPr>
          </a:lstStyle>
          <a:p>
            <a:pPr lvl="0"/>
            <a:r>
              <a:rPr lang="en-US" dirty="0"/>
              <a:t>Click to edit Master text styles</a:t>
            </a:r>
          </a:p>
          <a:p>
            <a:pPr lvl="1"/>
            <a:r>
              <a:rPr lang="en-US" dirty="0"/>
              <a:t>Second level</a:t>
            </a:r>
          </a:p>
        </p:txBody>
      </p:sp>
      <p:sp>
        <p:nvSpPr>
          <p:cNvPr id="5" name="Slide Number Placeholder 6">
            <a:extLst>
              <a:ext uri="{FF2B5EF4-FFF2-40B4-BE49-F238E27FC236}">
                <a16:creationId xmlns:a16="http://schemas.microsoft.com/office/drawing/2014/main" id="{DED7AC48-9D78-4AB1-A27E-AD6616B488E8}"/>
              </a:ext>
            </a:extLst>
          </p:cNvPr>
          <p:cNvSpPr>
            <a:spLocks noGrp="1"/>
          </p:cNvSpPr>
          <p:nvPr>
            <p:ph type="sldNum" sz="quarter" idx="12"/>
          </p:nvPr>
        </p:nvSpPr>
        <p:spPr>
          <a:xfrm>
            <a:off x="203200" y="6400801"/>
            <a:ext cx="482600" cy="365125"/>
          </a:xfrm>
        </p:spPr>
        <p:txBody>
          <a:bodyPr/>
          <a:lstStyle/>
          <a:p>
            <a:fld id="{CD64BFC3-983F-4B0A-9A55-84A85105ADC0}" type="slidenum">
              <a:rPr lang="en-US" smtClean="0"/>
              <a:pPr/>
              <a:t>‹#›</a:t>
            </a:fld>
            <a:endParaRPr lang="en-US"/>
          </a:p>
        </p:txBody>
      </p:sp>
    </p:spTree>
    <p:extLst>
      <p:ext uri="{BB962C8B-B14F-4D97-AF65-F5344CB8AC3E}">
        <p14:creationId xmlns:p14="http://schemas.microsoft.com/office/powerpoint/2010/main" val="80530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2" name="Rectangle 11"/>
          <p:cNvSpPr/>
          <p:nvPr userDrawn="1"/>
        </p:nvSpPr>
        <p:spPr>
          <a:xfrm>
            <a:off x="0" y="6237028"/>
            <a:ext cx="12192000" cy="641100"/>
          </a:xfrm>
          <a:prstGeom prst="rect">
            <a:avLst/>
          </a:prstGeom>
          <a:solidFill>
            <a:srgbClr val="002F6C"/>
          </a:solidFill>
          <a:ln w="12700" cap="flat" cmpd="sng" algn="ctr">
            <a:noFill/>
            <a:prstDash val="solid"/>
            <a:miter lim="800000"/>
          </a:ln>
          <a:effectLst/>
        </p:spPr>
        <p:txBody>
          <a:bodyPr rtlCol="0" anchor="ctr"/>
          <a:lstStyle/>
          <a:p>
            <a:pPr algn="ctr">
              <a:defRPr/>
            </a:pPr>
            <a:endParaRPr lang="en-US" kern="0" dirty="0">
              <a:solidFill>
                <a:srgbClr val="FFFFFF"/>
              </a:solidFill>
              <a:latin typeface="Calibri" panose="020F0502020204030204"/>
              <a:ea typeface="ＭＳ Ｐゴシック" pitchFamily="-112" charset="-128"/>
            </a:endParaRPr>
          </a:p>
        </p:txBody>
      </p:sp>
      <p:sp>
        <p:nvSpPr>
          <p:cNvPr id="1028" name="Rectangle 4"/>
          <p:cNvSpPr>
            <a:spLocks noGrp="1" noChangeArrowheads="1"/>
          </p:cNvSpPr>
          <p:nvPr>
            <p:ph type="title"/>
          </p:nvPr>
        </p:nvSpPr>
        <p:spPr bwMode="auto">
          <a:xfrm>
            <a:off x="412752" y="230188"/>
            <a:ext cx="11372849" cy="531812"/>
          </a:xfrm>
          <a:prstGeom prst="rect">
            <a:avLst/>
          </a:prstGeom>
          <a:noFill/>
          <a:ln w="12700">
            <a:noFill/>
            <a:miter lim="800000"/>
            <a:headEnd/>
            <a:tailEnd/>
          </a:ln>
          <a:effec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9" name="Rectangle 5"/>
          <p:cNvSpPr>
            <a:spLocks noGrp="1" noChangeArrowheads="1"/>
          </p:cNvSpPr>
          <p:nvPr>
            <p:ph type="body" idx="1"/>
          </p:nvPr>
        </p:nvSpPr>
        <p:spPr bwMode="auto">
          <a:xfrm>
            <a:off x="406400" y="914400"/>
            <a:ext cx="11379200" cy="861774"/>
          </a:xfrm>
          <a:prstGeom prst="rect">
            <a:avLst/>
          </a:prstGeom>
          <a:noFill/>
          <a:ln w="12700">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56253922"/>
      </p:ext>
    </p:extLst>
  </p:cSld>
  <p:clrMap bg1="dk2" tx1="lt1" bg2="dk1" tx2="lt2" accent1="accent1" accent2="accent2" accent3="accent3" accent4="accent4" accent5="accent5" accent6="accent6" hlink="hlink" folHlink="folHlink"/>
  <p:sldLayoutIdLst>
    <p:sldLayoutId id="2147483840" r:id="rId1"/>
    <p:sldLayoutId id="2147483829" r:id="rId2"/>
    <p:sldLayoutId id="2147483830" r:id="rId3"/>
    <p:sldLayoutId id="2147483831" r:id="rId4"/>
    <p:sldLayoutId id="2147483832" r:id="rId5"/>
    <p:sldLayoutId id="2147483833" r:id="rId6"/>
    <p:sldLayoutId id="2147483834" r:id="rId7"/>
    <p:sldLayoutId id="2147483835" r:id="rId8"/>
    <p:sldLayoutId id="2147483838" r:id="rId9"/>
    <p:sldLayoutId id="2147483839" r:id="rId10"/>
  </p:sldLayoutIdLst>
  <p:timing>
    <p:tnLst>
      <p:par>
        <p:cTn id="1" dur="indefinite" restart="never" nodeType="tmRoot"/>
      </p:par>
    </p:tnLst>
  </p:timing>
  <p:hf hdr="0" ftr="0" dt="0"/>
  <p:txStyles>
    <p:titleStyle>
      <a:lvl1pPr algn="l" defTabSz="887413" rtl="0" eaLnBrk="1" fontAlgn="base" hangingPunct="1">
        <a:lnSpc>
          <a:spcPct val="100000"/>
        </a:lnSpc>
        <a:spcBef>
          <a:spcPct val="0"/>
        </a:spcBef>
        <a:spcAft>
          <a:spcPct val="0"/>
        </a:spcAft>
        <a:defRPr sz="4000" b="0" cap="none" spc="100" baseline="0">
          <a:solidFill>
            <a:srgbClr val="002F6C"/>
          </a:solidFill>
          <a:effectLst/>
          <a:latin typeface="Calibri Light" panose="020F0302020204030204" pitchFamily="34" charset="0"/>
          <a:ea typeface="ＭＳ Ｐゴシック" pitchFamily="-112" charset="-128"/>
          <a:cs typeface="Arial" panose="020B0604020202020204" pitchFamily="34" charset="0"/>
        </a:defRPr>
      </a:lvl1pPr>
      <a:lvl2pPr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2pPr>
      <a:lvl3pPr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3pPr>
      <a:lvl4pPr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4pPr>
      <a:lvl5pPr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ea typeface="ＭＳ Ｐゴシック" pitchFamily="-112" charset="-128"/>
          <a:cs typeface="ＭＳ Ｐゴシック" pitchFamily="-112" charset="-128"/>
        </a:defRPr>
      </a:lvl5pPr>
      <a:lvl6pPr marL="4572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6pPr>
      <a:lvl7pPr marL="9144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7pPr>
      <a:lvl8pPr marL="13716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8pPr>
      <a:lvl9pPr marL="1828800" algn="l" defTabSz="887413" rtl="0" eaLnBrk="1" fontAlgn="base" hangingPunct="1">
        <a:spcBef>
          <a:spcPct val="0"/>
        </a:spcBef>
        <a:spcAft>
          <a:spcPct val="0"/>
        </a:spcAft>
        <a:defRPr sz="3600" b="1">
          <a:solidFill>
            <a:srgbClr val="FFFFFF"/>
          </a:solidFill>
          <a:effectLst>
            <a:outerShdw blurRad="38100" dist="38100" dir="2700000" algn="tl">
              <a:srgbClr val="000000"/>
            </a:outerShdw>
          </a:effectLst>
          <a:latin typeface="Arial" pitchFamily="-112" charset="0"/>
        </a:defRPr>
      </a:lvl9pPr>
    </p:titleStyle>
    <p:bodyStyle>
      <a:lvl1pPr marL="222250" indent="-222250" algn="l" defTabSz="887413" rtl="0" eaLnBrk="1" fontAlgn="base" hangingPunct="1">
        <a:spcBef>
          <a:spcPts val="0"/>
        </a:spcBef>
        <a:spcAft>
          <a:spcPct val="0"/>
        </a:spcAft>
        <a:buSzPct val="100000"/>
        <a:buChar char="•"/>
        <a:defRPr sz="1800" b="1">
          <a:solidFill>
            <a:srgbClr val="636664"/>
          </a:solidFill>
          <a:effectLst/>
          <a:latin typeface="Calibri" panose="020F0502020204030204" pitchFamily="34" charset="0"/>
          <a:ea typeface="ＭＳ Ｐゴシック" pitchFamily="-112" charset="-128"/>
          <a:cs typeface="Calibri" panose="020F0502020204030204" pitchFamily="34" charset="0"/>
        </a:defRPr>
      </a:lvl1pPr>
      <a:lvl2pPr marL="511175" indent="-279400" algn="l" defTabSz="887413" rtl="0" eaLnBrk="1" fontAlgn="base" hangingPunct="1">
        <a:spcBef>
          <a:spcPts val="0"/>
        </a:spcBef>
        <a:spcAft>
          <a:spcPct val="0"/>
        </a:spcAft>
        <a:buSzPct val="100000"/>
        <a:buChar char="–"/>
        <a:defRPr sz="1800" b="0">
          <a:solidFill>
            <a:srgbClr val="636664"/>
          </a:solidFill>
          <a:effectLst/>
          <a:latin typeface="Calibri Light" panose="020F0302020204030204" pitchFamily="34" charset="0"/>
          <a:ea typeface="ＭＳ Ｐゴシック" pitchFamily="-112" charset="-128"/>
          <a:cs typeface="Calibri Light" panose="020F0302020204030204" pitchFamily="34" charset="0"/>
        </a:defRPr>
      </a:lvl2pPr>
      <a:lvl3pPr marL="744538" indent="-233363" algn="l" defTabSz="887413" rtl="0" eaLnBrk="1" fontAlgn="base" hangingPunct="1">
        <a:spcBef>
          <a:spcPts val="0"/>
        </a:spcBef>
        <a:spcAft>
          <a:spcPct val="0"/>
        </a:spcAft>
        <a:buSzPct val="80000"/>
        <a:buChar char="•"/>
        <a:defRPr sz="1800" b="0">
          <a:solidFill>
            <a:srgbClr val="636664"/>
          </a:solidFill>
          <a:effectLst/>
          <a:latin typeface="Calibri Light" panose="020F0302020204030204" pitchFamily="34" charset="0"/>
          <a:ea typeface="ＭＳ Ｐゴシック" pitchFamily="-112" charset="-128"/>
          <a:cs typeface="Calibri Light" panose="020F0302020204030204" pitchFamily="34" charset="0"/>
        </a:defRPr>
      </a:lvl3pPr>
      <a:lvl4pPr marL="914400" indent="-169863" algn="l" defTabSz="887413" rtl="0" eaLnBrk="1" fontAlgn="base" hangingPunct="1">
        <a:spcBef>
          <a:spcPct val="20000"/>
        </a:spcBef>
        <a:spcAft>
          <a:spcPct val="0"/>
        </a:spcAft>
        <a:buSzPct val="80000"/>
        <a:buFont typeface="Arial" pitchFamily="34" charset="0"/>
        <a:buChar char="–"/>
        <a:defRPr sz="2000" b="1">
          <a:solidFill>
            <a:schemeClr val="bg2"/>
          </a:solidFill>
          <a:effectLst/>
          <a:latin typeface="Arial" panose="020B0604020202020204" pitchFamily="34" charset="0"/>
          <a:ea typeface="ＭＳ Ｐゴシック" pitchFamily="-112" charset="-128"/>
          <a:cs typeface="Arial" panose="020B0604020202020204" pitchFamily="34" charset="0"/>
        </a:defRPr>
      </a:lvl4pPr>
      <a:lvl5pPr marL="1146175" indent="-177800" algn="l" defTabSz="887413" rtl="0" eaLnBrk="1" fontAlgn="base" hangingPunct="1">
        <a:spcBef>
          <a:spcPct val="20000"/>
        </a:spcBef>
        <a:spcAft>
          <a:spcPct val="0"/>
        </a:spcAft>
        <a:buSzPct val="80000"/>
        <a:buFont typeface="Arial" pitchFamily="34" charset="0"/>
        <a:buChar char="•"/>
        <a:defRPr sz="2000" b="1">
          <a:solidFill>
            <a:schemeClr val="bg2"/>
          </a:solidFill>
          <a:effectLst/>
          <a:latin typeface="Arial" panose="020B0604020202020204" pitchFamily="34" charset="0"/>
          <a:ea typeface="ＭＳ Ｐゴシック" pitchFamily="-112" charset="-128"/>
          <a:cs typeface="Arial" panose="020B0604020202020204" pitchFamily="34" charset="0"/>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5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02EDF9-9067-4296-9065-AA2064831F0A}"/>
              </a:ext>
            </a:extLst>
          </p:cNvPr>
          <p:cNvSpPr>
            <a:spLocks noGrp="1"/>
          </p:cNvSpPr>
          <p:nvPr>
            <p:ph type="title"/>
          </p:nvPr>
        </p:nvSpPr>
        <p:spPr>
          <a:xfrm>
            <a:off x="0" y="2109310"/>
            <a:ext cx="12299413" cy="2367667"/>
          </a:xfrm>
        </p:spPr>
        <p:txBody>
          <a:bodyPr/>
          <a:lstStyle/>
          <a:p>
            <a:r>
              <a:rPr lang="en-US" sz="5400" dirty="0"/>
              <a:t>Industrial DevOps</a:t>
            </a:r>
          </a:p>
        </p:txBody>
      </p:sp>
      <p:sp>
        <p:nvSpPr>
          <p:cNvPr id="3" name="Text Placeholder 2">
            <a:extLst>
              <a:ext uri="{FF2B5EF4-FFF2-40B4-BE49-F238E27FC236}">
                <a16:creationId xmlns:a16="http://schemas.microsoft.com/office/drawing/2014/main" id="{FC617318-99F4-49A2-AFDD-449F98316F78}"/>
              </a:ext>
            </a:extLst>
          </p:cNvPr>
          <p:cNvSpPr>
            <a:spLocks noGrp="1"/>
          </p:cNvSpPr>
          <p:nvPr>
            <p:ph type="body" sz="quarter" idx="4294967295"/>
          </p:nvPr>
        </p:nvSpPr>
        <p:spPr>
          <a:xfrm>
            <a:off x="1" y="3922939"/>
            <a:ext cx="12094028" cy="554038"/>
          </a:xfrm>
        </p:spPr>
        <p:txBody>
          <a:bodyPr/>
          <a:lstStyle/>
          <a:p>
            <a:pPr marL="0" indent="0" algn="ctr">
              <a:buNone/>
            </a:pPr>
            <a:r>
              <a:rPr lang="en-US" sz="3600" dirty="0">
                <a:solidFill>
                  <a:schemeClr val="tx1"/>
                </a:solidFill>
              </a:rPr>
              <a:t>“What are the barriers?”</a:t>
            </a:r>
          </a:p>
        </p:txBody>
      </p:sp>
      <p:sp>
        <p:nvSpPr>
          <p:cNvPr id="5" name="Text Placeholder 9"/>
          <p:cNvSpPr txBox="1">
            <a:spLocks/>
          </p:cNvSpPr>
          <p:nvPr/>
        </p:nvSpPr>
        <p:spPr bwMode="auto">
          <a:xfrm>
            <a:off x="6813734" y="5143403"/>
            <a:ext cx="5180821" cy="746627"/>
          </a:xfrm>
          <a:prstGeom prst="rect">
            <a:avLst/>
          </a:prstGeom>
          <a:noFill/>
          <a:ln w="12700">
            <a:noFill/>
            <a:miter lim="800000"/>
            <a:headEnd/>
            <a:tailEnd/>
          </a:ln>
          <a:effectLst/>
        </p:spPr>
        <p:txBody>
          <a:bodyPr vert="horz" wrap="square" lIns="0" tIns="0" rIns="0" bIns="0" numCol="1" anchor="t" anchorCtr="0" compatLnSpc="1">
            <a:prstTxWarp prst="textNoShape">
              <a:avLst/>
            </a:prstTxWarp>
            <a:noAutofit/>
          </a:bodyPr>
          <a:lstStyle>
            <a:lvl1pPr marL="222250" indent="-222250" algn="l" defTabSz="887413" rtl="0" eaLnBrk="1" fontAlgn="base" hangingPunct="1">
              <a:spcBef>
                <a:spcPts val="0"/>
              </a:spcBef>
              <a:spcAft>
                <a:spcPct val="0"/>
              </a:spcAft>
              <a:buSzPct val="100000"/>
              <a:buChar char="•"/>
              <a:defRPr sz="1800" b="1">
                <a:solidFill>
                  <a:srgbClr val="636664"/>
                </a:solidFill>
                <a:effectLst/>
                <a:latin typeface="Calibri" panose="020F0502020204030204" pitchFamily="34" charset="0"/>
                <a:ea typeface="ＭＳ Ｐゴシック" pitchFamily="-112" charset="-128"/>
                <a:cs typeface="Calibri" panose="020F0502020204030204" pitchFamily="34" charset="0"/>
              </a:defRPr>
            </a:lvl1pPr>
            <a:lvl2pPr marL="511175" indent="-279400" algn="l" defTabSz="887413" rtl="0" eaLnBrk="1" fontAlgn="base" hangingPunct="1">
              <a:spcBef>
                <a:spcPts val="0"/>
              </a:spcBef>
              <a:spcAft>
                <a:spcPct val="0"/>
              </a:spcAft>
              <a:buSzPct val="100000"/>
              <a:buChar char="–"/>
              <a:defRPr sz="1800" b="0">
                <a:solidFill>
                  <a:srgbClr val="636664"/>
                </a:solidFill>
                <a:effectLst/>
                <a:latin typeface="Calibri Light" panose="020F0302020204030204" pitchFamily="34" charset="0"/>
                <a:ea typeface="ＭＳ Ｐゴシック" pitchFamily="-112" charset="-128"/>
                <a:cs typeface="Calibri Light" panose="020F0302020204030204" pitchFamily="34" charset="0"/>
              </a:defRPr>
            </a:lvl2pPr>
            <a:lvl3pPr marL="744538" indent="-233363" algn="l" defTabSz="887413" rtl="0" eaLnBrk="1" fontAlgn="base" hangingPunct="1">
              <a:spcBef>
                <a:spcPts val="0"/>
              </a:spcBef>
              <a:spcAft>
                <a:spcPct val="0"/>
              </a:spcAft>
              <a:buSzPct val="80000"/>
              <a:buChar char="•"/>
              <a:defRPr sz="1800" b="0">
                <a:solidFill>
                  <a:srgbClr val="636664"/>
                </a:solidFill>
                <a:effectLst/>
                <a:latin typeface="Calibri Light" panose="020F0302020204030204" pitchFamily="34" charset="0"/>
                <a:ea typeface="ＭＳ Ｐゴシック" pitchFamily="-112" charset="-128"/>
                <a:cs typeface="Calibri Light" panose="020F0302020204030204" pitchFamily="34" charset="0"/>
              </a:defRPr>
            </a:lvl3pPr>
            <a:lvl4pPr marL="914400" indent="-169863" algn="l" defTabSz="887413" rtl="0" eaLnBrk="1" fontAlgn="base" hangingPunct="1">
              <a:spcBef>
                <a:spcPct val="20000"/>
              </a:spcBef>
              <a:spcAft>
                <a:spcPct val="0"/>
              </a:spcAft>
              <a:buSzPct val="80000"/>
              <a:buFont typeface="Arial" pitchFamily="34" charset="0"/>
              <a:buChar char="–"/>
              <a:defRPr sz="2000" b="1">
                <a:solidFill>
                  <a:schemeClr val="bg2"/>
                </a:solidFill>
                <a:effectLst/>
                <a:latin typeface="Arial" panose="020B0604020202020204" pitchFamily="34" charset="0"/>
                <a:ea typeface="ＭＳ Ｐゴシック" pitchFamily="-112" charset="-128"/>
                <a:cs typeface="Arial" panose="020B0604020202020204" pitchFamily="34" charset="0"/>
              </a:defRPr>
            </a:lvl4pPr>
            <a:lvl5pPr marL="1146175" indent="-177800" algn="l" defTabSz="887413" rtl="0" eaLnBrk="1" fontAlgn="base" hangingPunct="1">
              <a:spcBef>
                <a:spcPct val="20000"/>
              </a:spcBef>
              <a:spcAft>
                <a:spcPct val="0"/>
              </a:spcAft>
              <a:buSzPct val="80000"/>
              <a:buFont typeface="Arial" pitchFamily="34" charset="0"/>
              <a:buChar char="•"/>
              <a:defRPr sz="2000" b="1">
                <a:solidFill>
                  <a:schemeClr val="bg2"/>
                </a:solidFill>
                <a:effectLst/>
                <a:latin typeface="Arial" panose="020B0604020202020204" pitchFamily="34" charset="0"/>
                <a:ea typeface="ＭＳ Ｐゴシック" pitchFamily="-112" charset="-128"/>
                <a:cs typeface="Arial" panose="020B0604020202020204" pitchFamily="34" charset="0"/>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a:lstStyle>
          <a:p>
            <a:pPr marL="0" indent="0" algn="r">
              <a:buFontTx/>
              <a:buNone/>
            </a:pPr>
            <a:r>
              <a:rPr lang="en-US" sz="2800" kern="0" dirty="0" smtClean="0">
                <a:solidFill>
                  <a:schemeClr val="tx1"/>
                </a:solidFill>
              </a:rPr>
              <a:t>Dr. Suzette S. Johnson</a:t>
            </a:r>
          </a:p>
          <a:p>
            <a:pPr marL="0" indent="0" algn="r">
              <a:buFontTx/>
              <a:buNone/>
            </a:pPr>
            <a:r>
              <a:rPr lang="en-US" sz="2800" kern="0" dirty="0" smtClean="0">
                <a:solidFill>
                  <a:schemeClr val="tx1"/>
                </a:solidFill>
              </a:rPr>
              <a:t>Northrop Grumman Corporation</a:t>
            </a:r>
          </a:p>
          <a:p>
            <a:pPr marL="0" indent="0" algn="r">
              <a:buFontTx/>
              <a:buNone/>
            </a:pPr>
            <a:r>
              <a:rPr lang="en-US" sz="2800" kern="0" dirty="0" smtClean="0">
                <a:solidFill>
                  <a:schemeClr val="tx1"/>
                </a:solidFill>
              </a:rPr>
              <a:t>Suzette.Johnson@ngc.com</a:t>
            </a:r>
            <a:endParaRPr lang="en-US" sz="2800" kern="0" dirty="0">
              <a:solidFill>
                <a:schemeClr val="tx1"/>
              </a:solidFill>
            </a:endParaRPr>
          </a:p>
        </p:txBody>
      </p:sp>
      <p:sp>
        <p:nvSpPr>
          <p:cNvPr id="6" name="Text Placeholder 9"/>
          <p:cNvSpPr txBox="1">
            <a:spLocks/>
          </p:cNvSpPr>
          <p:nvPr/>
        </p:nvSpPr>
        <p:spPr bwMode="auto">
          <a:xfrm>
            <a:off x="312808" y="4902101"/>
            <a:ext cx="5483836" cy="1801685"/>
          </a:xfrm>
          <a:prstGeom prst="rect">
            <a:avLst/>
          </a:prstGeom>
          <a:noFill/>
          <a:ln w="12700">
            <a:noFill/>
            <a:miter lim="800000"/>
            <a:headEnd/>
            <a:tailEnd/>
          </a:ln>
          <a:effectLst/>
        </p:spPr>
        <p:txBody>
          <a:bodyPr vert="horz" wrap="square" lIns="0" tIns="0" rIns="0" bIns="0" numCol="1" anchor="t" anchorCtr="0" compatLnSpc="1">
            <a:prstTxWarp prst="textNoShape">
              <a:avLst/>
            </a:prstTxWarp>
            <a:noAutofit/>
          </a:bodyPr>
          <a:lstStyle>
            <a:lvl1pPr marL="222250" indent="-222250" algn="l" defTabSz="887413" rtl="0" eaLnBrk="1" fontAlgn="base" hangingPunct="1">
              <a:spcBef>
                <a:spcPts val="0"/>
              </a:spcBef>
              <a:spcAft>
                <a:spcPct val="0"/>
              </a:spcAft>
              <a:buSzPct val="100000"/>
              <a:buChar char="•"/>
              <a:defRPr sz="1800" b="1">
                <a:solidFill>
                  <a:srgbClr val="636664"/>
                </a:solidFill>
                <a:effectLst/>
                <a:latin typeface="Calibri" panose="020F0502020204030204" pitchFamily="34" charset="0"/>
                <a:ea typeface="ＭＳ Ｐゴシック" pitchFamily="-112" charset="-128"/>
                <a:cs typeface="Calibri" panose="020F0502020204030204" pitchFamily="34" charset="0"/>
              </a:defRPr>
            </a:lvl1pPr>
            <a:lvl2pPr marL="511175" indent="-279400" algn="l" defTabSz="887413" rtl="0" eaLnBrk="1" fontAlgn="base" hangingPunct="1">
              <a:spcBef>
                <a:spcPts val="0"/>
              </a:spcBef>
              <a:spcAft>
                <a:spcPct val="0"/>
              </a:spcAft>
              <a:buSzPct val="100000"/>
              <a:buChar char="–"/>
              <a:defRPr sz="1800" b="0">
                <a:solidFill>
                  <a:srgbClr val="636664"/>
                </a:solidFill>
                <a:effectLst/>
                <a:latin typeface="Calibri Light" panose="020F0302020204030204" pitchFamily="34" charset="0"/>
                <a:ea typeface="ＭＳ Ｐゴシック" pitchFamily="-112" charset="-128"/>
                <a:cs typeface="Calibri Light" panose="020F0302020204030204" pitchFamily="34" charset="0"/>
              </a:defRPr>
            </a:lvl2pPr>
            <a:lvl3pPr marL="744538" indent="-233363" algn="l" defTabSz="887413" rtl="0" eaLnBrk="1" fontAlgn="base" hangingPunct="1">
              <a:spcBef>
                <a:spcPts val="0"/>
              </a:spcBef>
              <a:spcAft>
                <a:spcPct val="0"/>
              </a:spcAft>
              <a:buSzPct val="80000"/>
              <a:buChar char="•"/>
              <a:defRPr sz="1800" b="0">
                <a:solidFill>
                  <a:srgbClr val="636664"/>
                </a:solidFill>
                <a:effectLst/>
                <a:latin typeface="Calibri Light" panose="020F0302020204030204" pitchFamily="34" charset="0"/>
                <a:ea typeface="ＭＳ Ｐゴシック" pitchFamily="-112" charset="-128"/>
                <a:cs typeface="Calibri Light" panose="020F0302020204030204" pitchFamily="34" charset="0"/>
              </a:defRPr>
            </a:lvl3pPr>
            <a:lvl4pPr marL="914400" indent="-169863" algn="l" defTabSz="887413" rtl="0" eaLnBrk="1" fontAlgn="base" hangingPunct="1">
              <a:spcBef>
                <a:spcPct val="20000"/>
              </a:spcBef>
              <a:spcAft>
                <a:spcPct val="0"/>
              </a:spcAft>
              <a:buSzPct val="80000"/>
              <a:buFont typeface="Arial" pitchFamily="34" charset="0"/>
              <a:buChar char="–"/>
              <a:defRPr sz="2000" b="1">
                <a:solidFill>
                  <a:schemeClr val="bg2"/>
                </a:solidFill>
                <a:effectLst/>
                <a:latin typeface="Arial" panose="020B0604020202020204" pitchFamily="34" charset="0"/>
                <a:ea typeface="ＭＳ Ｐゴシック" pitchFamily="-112" charset="-128"/>
                <a:cs typeface="Arial" panose="020B0604020202020204" pitchFamily="34" charset="0"/>
              </a:defRPr>
            </a:lvl4pPr>
            <a:lvl5pPr marL="1146175" indent="-177800" algn="l" defTabSz="887413" rtl="0" eaLnBrk="1" fontAlgn="base" hangingPunct="1">
              <a:spcBef>
                <a:spcPct val="20000"/>
              </a:spcBef>
              <a:spcAft>
                <a:spcPct val="0"/>
              </a:spcAft>
              <a:buSzPct val="80000"/>
              <a:buFont typeface="Arial" pitchFamily="34" charset="0"/>
              <a:buChar char="•"/>
              <a:defRPr sz="2000" b="1">
                <a:solidFill>
                  <a:schemeClr val="bg2"/>
                </a:solidFill>
                <a:effectLst/>
                <a:latin typeface="Arial" panose="020B0604020202020204" pitchFamily="34" charset="0"/>
                <a:ea typeface="ＭＳ Ｐゴシック" pitchFamily="-112" charset="-128"/>
                <a:cs typeface="Arial" panose="020B0604020202020204" pitchFamily="34" charset="0"/>
              </a:defRPr>
            </a:lvl5pPr>
            <a:lvl6pPr marL="24511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6pPr>
            <a:lvl7pPr marL="29083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7pPr>
            <a:lvl8pPr marL="33655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8pPr>
            <a:lvl9pPr marL="3822700" indent="-222250" algn="l" defTabSz="887413" rtl="0" eaLnBrk="1" fontAlgn="base" hangingPunct="1">
              <a:spcBef>
                <a:spcPct val="20000"/>
              </a:spcBef>
              <a:spcAft>
                <a:spcPct val="0"/>
              </a:spcAft>
              <a:buChar char="»"/>
              <a:defRPr sz="2000" b="1">
                <a:solidFill>
                  <a:srgbClr val="FAFD00"/>
                </a:solidFill>
                <a:effectLst>
                  <a:outerShdw blurRad="38100" dist="38100" dir="2700000" algn="tl">
                    <a:srgbClr val="000000"/>
                  </a:outerShdw>
                </a:effectLst>
                <a:latin typeface="+mn-lt"/>
                <a:ea typeface="ＭＳ Ｐゴシック" pitchFamily="-112" charset="-128"/>
              </a:defRPr>
            </a:lvl9pPr>
          </a:lstStyle>
          <a:p>
            <a:pPr marL="0" indent="0">
              <a:buFontTx/>
              <a:buNone/>
            </a:pPr>
            <a:r>
              <a:rPr lang="en-US" sz="2800" kern="0" dirty="0" smtClean="0">
                <a:solidFill>
                  <a:schemeClr val="tx1"/>
                </a:solidFill>
              </a:rPr>
              <a:t>Robin Yeman</a:t>
            </a:r>
          </a:p>
          <a:p>
            <a:pPr marL="0" indent="0">
              <a:buFontTx/>
              <a:buNone/>
            </a:pPr>
            <a:r>
              <a:rPr lang="en-US" sz="2800" dirty="0" smtClean="0">
                <a:solidFill>
                  <a:schemeClr val="tx1"/>
                </a:solidFill>
              </a:rPr>
              <a:t>Catalyst </a:t>
            </a:r>
            <a:r>
              <a:rPr lang="en-US" sz="2800" dirty="0">
                <a:solidFill>
                  <a:schemeClr val="tx1"/>
                </a:solidFill>
              </a:rPr>
              <a:t>Campus</a:t>
            </a:r>
          </a:p>
          <a:p>
            <a:pPr marL="0" indent="0">
              <a:buFontTx/>
              <a:buNone/>
            </a:pPr>
            <a:r>
              <a:rPr lang="en-US" sz="2800" kern="0" dirty="0" smtClean="0">
                <a:solidFill>
                  <a:schemeClr val="tx1"/>
                </a:solidFill>
              </a:rPr>
              <a:t>Robin.Yeman@catalystcampus.org</a:t>
            </a:r>
            <a:endParaRPr lang="en-US" sz="2800" kern="0" dirty="0">
              <a:solidFill>
                <a:schemeClr val="tx1"/>
              </a:solidFill>
            </a:endParaRPr>
          </a:p>
        </p:txBody>
      </p:sp>
      <p:sp>
        <p:nvSpPr>
          <p:cNvPr id="7" name="Footer Placeholder 2">
            <a:extLst>
              <a:ext uri="{FF2B5EF4-FFF2-40B4-BE49-F238E27FC236}">
                <a16:creationId xmlns:a16="http://schemas.microsoft.com/office/drawing/2014/main" id="{7C751283-F5C3-4B7F-AEE0-A8EA6B0470DE}"/>
              </a:ext>
            </a:extLst>
          </p:cNvPr>
          <p:cNvSpPr txBox="1">
            <a:spLocks/>
          </p:cNvSpPr>
          <p:nvPr/>
        </p:nvSpPr>
        <p:spPr>
          <a:xfrm>
            <a:off x="9132962" y="6540030"/>
            <a:ext cx="2961067" cy="246221"/>
          </a:xfrm>
          <a:prstGeom prst="rect">
            <a:avLst/>
          </a:prstGeom>
        </p:spPr>
        <p:txBody>
          <a:bodyPr wrap="none">
            <a:spAutoFit/>
          </a:bodyPr>
          <a:lstStyle>
            <a:defPPr>
              <a:defRPr lang="en-US"/>
            </a:defPPr>
            <a:lvl1pPr>
              <a:defRPr sz="1000">
                <a:latin typeface="Arial" pitchFamily="34"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r>
              <a:rPr lang="en-US" dirty="0"/>
              <a:t>© </a:t>
            </a:r>
            <a:r>
              <a:rPr lang="en-US" dirty="0" smtClean="0"/>
              <a:t>2021 </a:t>
            </a:r>
            <a:r>
              <a:rPr lang="en-US" dirty="0"/>
              <a:t>Northrop Grumman Systems Corporation</a:t>
            </a:r>
          </a:p>
        </p:txBody>
      </p:sp>
    </p:spTree>
    <p:extLst>
      <p:ext uri="{BB962C8B-B14F-4D97-AF65-F5344CB8AC3E}">
        <p14:creationId xmlns:p14="http://schemas.microsoft.com/office/powerpoint/2010/main" val="1190686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4142-E0DA-4A14-9B1E-CDBEE071F140}"/>
              </a:ext>
            </a:extLst>
          </p:cNvPr>
          <p:cNvSpPr>
            <a:spLocks noGrp="1"/>
          </p:cNvSpPr>
          <p:nvPr>
            <p:ph type="title"/>
          </p:nvPr>
        </p:nvSpPr>
        <p:spPr>
          <a:xfrm>
            <a:off x="1521915" y="99134"/>
            <a:ext cx="9394762" cy="740653"/>
          </a:xfrm>
        </p:spPr>
        <p:txBody>
          <a:bodyPr wrap="square" anchor="b">
            <a:noAutofit/>
          </a:bodyPr>
          <a:lstStyle/>
          <a:p>
            <a:r>
              <a:rPr lang="en-US" sz="3200" b="1" dirty="0"/>
              <a:t>Challenges with the existing organizational structure</a:t>
            </a:r>
          </a:p>
        </p:txBody>
      </p:sp>
      <p:pic>
        <p:nvPicPr>
          <p:cNvPr id="31" name="Picture 30">
            <a:extLst>
              <a:ext uri="{FF2B5EF4-FFF2-40B4-BE49-F238E27FC236}">
                <a16:creationId xmlns:a16="http://schemas.microsoft.com/office/drawing/2014/main" id="{4445DE0C-95EE-4C21-A0E5-9E8A2B22B80D}"/>
              </a:ext>
            </a:extLst>
          </p:cNvPr>
          <p:cNvPicPr>
            <a:picLocks noChangeAspect="1"/>
          </p:cNvPicPr>
          <p:nvPr/>
        </p:nvPicPr>
        <p:blipFill>
          <a:blip r:embed="rId3"/>
          <a:stretch>
            <a:fillRect/>
          </a:stretch>
        </p:blipFill>
        <p:spPr>
          <a:xfrm>
            <a:off x="2742996" y="1818685"/>
            <a:ext cx="5818338" cy="2054815"/>
          </a:xfrm>
          <a:prstGeom prst="rect">
            <a:avLst/>
          </a:prstGeom>
        </p:spPr>
      </p:pic>
      <p:pic>
        <p:nvPicPr>
          <p:cNvPr id="36" name="Picture 35">
            <a:extLst>
              <a:ext uri="{FF2B5EF4-FFF2-40B4-BE49-F238E27FC236}">
                <a16:creationId xmlns:a16="http://schemas.microsoft.com/office/drawing/2014/main" id="{EA97A8D1-E153-474E-AF28-3718CD941B9D}"/>
              </a:ext>
            </a:extLst>
          </p:cNvPr>
          <p:cNvPicPr>
            <a:picLocks noChangeAspect="1"/>
          </p:cNvPicPr>
          <p:nvPr/>
        </p:nvPicPr>
        <p:blipFill>
          <a:blip r:embed="rId4"/>
          <a:stretch>
            <a:fillRect/>
          </a:stretch>
        </p:blipFill>
        <p:spPr>
          <a:xfrm>
            <a:off x="1003300" y="1879599"/>
            <a:ext cx="635000" cy="1261645"/>
          </a:xfrm>
          <a:prstGeom prst="rect">
            <a:avLst/>
          </a:prstGeom>
        </p:spPr>
      </p:pic>
      <p:pic>
        <p:nvPicPr>
          <p:cNvPr id="39" name="Picture 38">
            <a:extLst>
              <a:ext uri="{FF2B5EF4-FFF2-40B4-BE49-F238E27FC236}">
                <a16:creationId xmlns:a16="http://schemas.microsoft.com/office/drawing/2014/main" id="{AE09F0B6-B84C-48DB-89DA-7C85C9A1CDC8}"/>
              </a:ext>
            </a:extLst>
          </p:cNvPr>
          <p:cNvPicPr>
            <a:picLocks noChangeAspect="1"/>
          </p:cNvPicPr>
          <p:nvPr/>
        </p:nvPicPr>
        <p:blipFill>
          <a:blip r:embed="rId4"/>
          <a:stretch>
            <a:fillRect/>
          </a:stretch>
        </p:blipFill>
        <p:spPr>
          <a:xfrm>
            <a:off x="9723457" y="1879598"/>
            <a:ext cx="635000" cy="1261645"/>
          </a:xfrm>
          <a:prstGeom prst="rect">
            <a:avLst/>
          </a:prstGeom>
        </p:spPr>
      </p:pic>
      <p:sp>
        <p:nvSpPr>
          <p:cNvPr id="40" name="TextBox 39">
            <a:extLst>
              <a:ext uri="{FF2B5EF4-FFF2-40B4-BE49-F238E27FC236}">
                <a16:creationId xmlns:a16="http://schemas.microsoft.com/office/drawing/2014/main" id="{988D82D2-6399-42E3-B726-45EA92FCA291}"/>
              </a:ext>
            </a:extLst>
          </p:cNvPr>
          <p:cNvSpPr txBox="1"/>
          <p:nvPr/>
        </p:nvSpPr>
        <p:spPr>
          <a:xfrm>
            <a:off x="702778" y="1571821"/>
            <a:ext cx="1236044"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DevOps Coach</a:t>
            </a:r>
          </a:p>
        </p:txBody>
      </p:sp>
      <p:sp>
        <p:nvSpPr>
          <p:cNvPr id="41" name="TextBox 40">
            <a:extLst>
              <a:ext uri="{FF2B5EF4-FFF2-40B4-BE49-F238E27FC236}">
                <a16:creationId xmlns:a16="http://schemas.microsoft.com/office/drawing/2014/main" id="{D2B8E31E-6936-4CC1-8F93-4B6303617E3B}"/>
              </a:ext>
            </a:extLst>
          </p:cNvPr>
          <p:cNvSpPr txBox="1"/>
          <p:nvPr/>
        </p:nvSpPr>
        <p:spPr>
          <a:xfrm>
            <a:off x="9601606" y="1510908"/>
            <a:ext cx="878702"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Executive</a:t>
            </a:r>
          </a:p>
        </p:txBody>
      </p:sp>
      <p:sp>
        <p:nvSpPr>
          <p:cNvPr id="42" name="TextBox 41">
            <a:extLst>
              <a:ext uri="{FF2B5EF4-FFF2-40B4-BE49-F238E27FC236}">
                <a16:creationId xmlns:a16="http://schemas.microsoft.com/office/drawing/2014/main" id="{760D4602-4157-44EF-84C2-973455894C11}"/>
              </a:ext>
            </a:extLst>
          </p:cNvPr>
          <p:cNvSpPr txBox="1"/>
          <p:nvPr/>
        </p:nvSpPr>
        <p:spPr>
          <a:xfrm>
            <a:off x="116170" y="3282752"/>
            <a:ext cx="2310954" cy="1077218"/>
          </a:xfrm>
          <a:prstGeom prst="rect">
            <a:avLst/>
          </a:prstGeom>
          <a:noFill/>
        </p:spPr>
        <p:txBody>
          <a:bodyPr wrap="none" rtlCol="0">
            <a:spAutoFit/>
          </a:bodyPr>
          <a:lstStyle/>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Conway's Law</a:t>
            </a:r>
          </a:p>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Incentive mismatch</a:t>
            </a:r>
          </a:p>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Handoffs cause </a:t>
            </a:r>
            <a:r>
              <a:rPr lang="en-US" sz="1600" b="0" dirty="0" smtClean="0">
                <a:solidFill>
                  <a:schemeClr val="bg2"/>
                </a:solidFill>
                <a:latin typeface="Calibri" panose="020F0502020204030204" pitchFamily="34" charset="0"/>
                <a:cs typeface="Calibri" panose="020F0502020204030204" pitchFamily="34" charset="0"/>
              </a:rPr>
              <a:t>delays</a:t>
            </a:r>
          </a:p>
          <a:p>
            <a:pPr marL="285750" indent="-285750">
              <a:buFont typeface="Arial" panose="020B0604020202020204" pitchFamily="34" charset="0"/>
              <a:buChar char="•"/>
            </a:pPr>
            <a:r>
              <a:rPr lang="en-US" sz="1600" dirty="0" smtClean="0">
                <a:solidFill>
                  <a:schemeClr val="bg2"/>
                </a:solidFill>
                <a:latin typeface="Calibri" panose="020F0502020204030204" pitchFamily="34" charset="0"/>
                <a:cs typeface="Calibri" panose="020F0502020204030204" pitchFamily="34" charset="0"/>
              </a:rPr>
              <a:t>Reduce dependencies</a:t>
            </a:r>
            <a:endParaRPr lang="en-US" sz="1600" b="0" dirty="0">
              <a:solidFill>
                <a:schemeClr val="bg2"/>
              </a:solidFill>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78F422A3-902B-4105-8DC3-9A1B48EFBA6F}"/>
              </a:ext>
            </a:extLst>
          </p:cNvPr>
          <p:cNvSpPr txBox="1"/>
          <p:nvPr/>
        </p:nvSpPr>
        <p:spPr>
          <a:xfrm>
            <a:off x="8809731" y="3282752"/>
            <a:ext cx="3097451" cy="1077218"/>
          </a:xfrm>
          <a:prstGeom prst="rect">
            <a:avLst/>
          </a:prstGeom>
          <a:noFill/>
        </p:spPr>
        <p:txBody>
          <a:bodyPr wrap="none" rtlCol="0">
            <a:spAutoFit/>
          </a:bodyPr>
          <a:lstStyle/>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Specialization creates efficiency</a:t>
            </a:r>
          </a:p>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Clear roles and responsibilities</a:t>
            </a:r>
          </a:p>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Existing role descriptions</a:t>
            </a:r>
          </a:p>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Schools educate by function</a:t>
            </a:r>
            <a:endParaRPr lang="en-US" sz="1600" b="0" dirty="0">
              <a:solidFill>
                <a:schemeClr val="bg2"/>
              </a:solidFill>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138F8601-A0DF-4332-943C-927830812841}"/>
              </a:ext>
            </a:extLst>
          </p:cNvPr>
          <p:cNvSpPr txBox="1"/>
          <p:nvPr/>
        </p:nvSpPr>
        <p:spPr>
          <a:xfrm>
            <a:off x="203200" y="4724765"/>
            <a:ext cx="9099564" cy="1569660"/>
          </a:xfrm>
          <a:prstGeom prst="rect">
            <a:avLst/>
          </a:prstGeom>
          <a:noFill/>
        </p:spPr>
        <p:txBody>
          <a:bodyPr wrap="square" rtlCol="0">
            <a:spAutoFit/>
          </a:bodyPr>
          <a:lstStyle/>
          <a:p>
            <a:r>
              <a:rPr lang="en-US" sz="1600" b="1" dirty="0" smtClean="0">
                <a:solidFill>
                  <a:schemeClr val="accent1">
                    <a:lumMod val="75000"/>
                  </a:schemeClr>
                </a:solidFill>
                <a:latin typeface="Calibri" panose="020F0502020204030204" pitchFamily="34" charset="0"/>
                <a:cs typeface="Calibri" panose="020F0502020204030204" pitchFamily="34" charset="0"/>
              </a:rPr>
              <a:t>Recommendation </a:t>
            </a:r>
            <a:r>
              <a:rPr lang="en-US" sz="1600" b="1" dirty="0">
                <a:solidFill>
                  <a:schemeClr val="accent1">
                    <a:lumMod val="75000"/>
                  </a:schemeClr>
                </a:solidFill>
                <a:latin typeface="Calibri" panose="020F0502020204030204" pitchFamily="34" charset="0"/>
                <a:cs typeface="Calibri" panose="020F0502020204030204" pitchFamily="34" charset="0"/>
              </a:rPr>
              <a:t>to the </a:t>
            </a:r>
            <a:r>
              <a:rPr lang="en-US" sz="1600" b="1" dirty="0" smtClean="0">
                <a:solidFill>
                  <a:schemeClr val="accent1">
                    <a:lumMod val="75000"/>
                  </a:schemeClr>
                </a:solidFill>
                <a:latin typeface="Calibri" panose="020F0502020204030204" pitchFamily="34" charset="0"/>
                <a:cs typeface="Calibri" panose="020F0502020204030204" pitchFamily="34" charset="0"/>
              </a:rPr>
              <a:t>business</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D</a:t>
            </a:r>
            <a:r>
              <a:rPr lang="en-US" sz="1600" b="0" dirty="0" smtClean="0">
                <a:solidFill>
                  <a:schemeClr val="accent1">
                    <a:lumMod val="75000"/>
                  </a:schemeClr>
                </a:solidFill>
                <a:latin typeface="Calibri" panose="020F0502020204030204" pitchFamily="34" charset="0"/>
                <a:cs typeface="Calibri" panose="020F0502020204030204" pitchFamily="34" charset="0"/>
              </a:rPr>
              <a:t>ecide </a:t>
            </a:r>
            <a:r>
              <a:rPr lang="en-US" sz="1600" b="0" dirty="0">
                <a:solidFill>
                  <a:schemeClr val="accent1">
                    <a:lumMod val="75000"/>
                  </a:schemeClr>
                </a:solidFill>
                <a:latin typeface="Calibri" panose="020F0502020204030204" pitchFamily="34" charset="0"/>
                <a:cs typeface="Calibri" panose="020F0502020204030204" pitchFamily="34" charset="0"/>
              </a:rPr>
              <a:t>if you want to optimize for product </a:t>
            </a:r>
            <a:r>
              <a:rPr lang="en-US" sz="1600" b="0" dirty="0" smtClean="0">
                <a:solidFill>
                  <a:schemeClr val="accent1">
                    <a:lumMod val="75000"/>
                  </a:schemeClr>
                </a:solidFill>
                <a:latin typeface="Calibri" panose="020F0502020204030204" pitchFamily="34" charset="0"/>
                <a:cs typeface="Calibri" panose="020F0502020204030204" pitchFamily="34" charset="0"/>
              </a:rPr>
              <a:t>delivery </a:t>
            </a:r>
            <a:r>
              <a:rPr lang="en-US" sz="1600" b="0" dirty="0">
                <a:solidFill>
                  <a:schemeClr val="accent1">
                    <a:lumMod val="75000"/>
                  </a:schemeClr>
                </a:solidFill>
                <a:latin typeface="Calibri" panose="020F0502020204030204" pitchFamily="34" charset="0"/>
                <a:cs typeface="Calibri" panose="020F0502020204030204" pitchFamily="34" charset="0"/>
              </a:rPr>
              <a:t>or individual specialization and </a:t>
            </a:r>
            <a:r>
              <a:rPr lang="en-US" sz="1600" b="0" dirty="0" smtClean="0">
                <a:solidFill>
                  <a:schemeClr val="accent1">
                    <a:lumMod val="75000"/>
                  </a:schemeClr>
                </a:solidFill>
                <a:latin typeface="Calibri" panose="020F0502020204030204" pitchFamily="34" charset="0"/>
                <a:cs typeface="Calibri" panose="020F0502020204030204" pitchFamily="34" charset="0"/>
              </a:rPr>
              <a:t>efficiency</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Consider a dual operating structure to build synergies within the organization </a:t>
            </a:r>
            <a:endParaRPr lang="en-US" sz="1600" b="0" dirty="0" smtClean="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Conduct an impact analysis as part of the decision-making process</a:t>
            </a:r>
          </a:p>
          <a:p>
            <a:pPr marL="285750" indent="-285750">
              <a:buFont typeface="Arial" panose="020B0604020202020204" pitchFamily="34" charset="0"/>
              <a:buChar char="•"/>
            </a:pPr>
            <a:r>
              <a:rPr lang="en-US" sz="1600" dirty="0">
                <a:solidFill>
                  <a:schemeClr val="accent1">
                    <a:lumMod val="75000"/>
                  </a:schemeClr>
                </a:solidFill>
                <a:latin typeface="Calibri" panose="020F0502020204030204" pitchFamily="34" charset="0"/>
                <a:cs typeface="Calibri" panose="020F0502020204030204" pitchFamily="34" charset="0"/>
              </a:rPr>
              <a:t>Involve technical people in organization design of the team </a:t>
            </a:r>
            <a:r>
              <a:rPr lang="en-US" sz="1600" dirty="0" smtClean="0">
                <a:solidFill>
                  <a:schemeClr val="accent1">
                    <a:lumMod val="75000"/>
                  </a:schemeClr>
                </a:solidFill>
                <a:latin typeface="Calibri" panose="020F0502020204030204" pitchFamily="34" charset="0"/>
                <a:cs typeface="Calibri" panose="020F0502020204030204" pitchFamily="34" charset="0"/>
              </a:rPr>
              <a:t>structure</a:t>
            </a:r>
          </a:p>
          <a:p>
            <a:endParaRPr lang="en-US" sz="1600" b="0" dirty="0">
              <a:solidFill>
                <a:schemeClr val="accent1">
                  <a:lumMod val="75000"/>
                </a:schemeClr>
              </a:solidFill>
              <a:latin typeface="Calibri" panose="020F0502020204030204" pitchFamily="34" charset="0"/>
              <a:cs typeface="Calibri" panose="020F0502020204030204" pitchFamily="34" charset="0"/>
            </a:endParaRPr>
          </a:p>
        </p:txBody>
      </p:sp>
      <p:sp>
        <p:nvSpPr>
          <p:cNvPr id="3" name="Rectangle 2"/>
          <p:cNvSpPr/>
          <p:nvPr/>
        </p:nvSpPr>
        <p:spPr>
          <a:xfrm rot="20239719">
            <a:off x="-62816" y="229278"/>
            <a:ext cx="1531188" cy="584775"/>
          </a:xfrm>
          <a:prstGeom prst="rect">
            <a:avLst/>
          </a:prstGeom>
          <a:noFill/>
        </p:spPr>
        <p:txBody>
          <a:bodyPr wrap="none" lIns="91440" tIns="45720" rIns="91440" bIns="45720">
            <a:spAutoFit/>
          </a:bodyPr>
          <a:lstStyle/>
          <a:p>
            <a:pPr algn="ctr"/>
            <a:r>
              <a:rPr lang="en-US" sz="3200" b="1" cap="none" spc="0" dirty="0" smtClean="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rPr>
              <a:t>Barrier</a:t>
            </a:r>
            <a:endParaRPr lang="en-US" sz="3200" b="1" cap="none" spc="0" dirty="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endParaRPr>
          </a:p>
        </p:txBody>
      </p:sp>
      <p:sp>
        <p:nvSpPr>
          <p:cNvPr id="4" name="Slide Number Placeholder 3"/>
          <p:cNvSpPr>
            <a:spLocks noGrp="1"/>
          </p:cNvSpPr>
          <p:nvPr>
            <p:ph type="sldNum" sz="quarter" idx="12"/>
          </p:nvPr>
        </p:nvSpPr>
        <p:spPr/>
        <p:txBody>
          <a:bodyPr/>
          <a:lstStyle/>
          <a:p>
            <a:fld id="{CD64BFC3-983F-4B0A-9A55-84A85105ADC0}" type="slidenum">
              <a:rPr lang="en-US" smtClean="0"/>
              <a:pPr/>
              <a:t>10</a:t>
            </a:fld>
            <a:endParaRPr lang="en-US"/>
          </a:p>
        </p:txBody>
      </p:sp>
    </p:spTree>
    <p:extLst>
      <p:ext uri="{BB962C8B-B14F-4D97-AF65-F5344CB8AC3E}">
        <p14:creationId xmlns:p14="http://schemas.microsoft.com/office/powerpoint/2010/main" val="76381972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E885-9270-224F-9102-0F488E1D3C4F}"/>
              </a:ext>
            </a:extLst>
          </p:cNvPr>
          <p:cNvSpPr>
            <a:spLocks noGrp="1"/>
          </p:cNvSpPr>
          <p:nvPr>
            <p:ph type="title"/>
          </p:nvPr>
        </p:nvSpPr>
        <p:spPr>
          <a:xfrm>
            <a:off x="1468650" y="336486"/>
            <a:ext cx="10798629" cy="531812"/>
          </a:xfrm>
        </p:spPr>
        <p:txBody>
          <a:bodyPr/>
          <a:lstStyle/>
          <a:p>
            <a:r>
              <a:rPr lang="en-US" sz="3600" b="1" dirty="0"/>
              <a:t>Lack of common language in the new way of working</a:t>
            </a:r>
          </a:p>
        </p:txBody>
      </p:sp>
      <p:pic>
        <p:nvPicPr>
          <p:cNvPr id="7" name="Picture 6">
            <a:extLst>
              <a:ext uri="{FF2B5EF4-FFF2-40B4-BE49-F238E27FC236}">
                <a16:creationId xmlns:a16="http://schemas.microsoft.com/office/drawing/2014/main" id="{F66CAE20-D022-48BB-964C-95A5ED316959}"/>
              </a:ext>
            </a:extLst>
          </p:cNvPr>
          <p:cNvPicPr>
            <a:picLocks noChangeAspect="1"/>
          </p:cNvPicPr>
          <p:nvPr/>
        </p:nvPicPr>
        <p:blipFill>
          <a:blip r:embed="rId3"/>
          <a:stretch>
            <a:fillRect/>
          </a:stretch>
        </p:blipFill>
        <p:spPr>
          <a:xfrm>
            <a:off x="1003300" y="1879599"/>
            <a:ext cx="635000" cy="1261645"/>
          </a:xfrm>
          <a:prstGeom prst="rect">
            <a:avLst/>
          </a:prstGeom>
        </p:spPr>
      </p:pic>
      <p:sp>
        <p:nvSpPr>
          <p:cNvPr id="8" name="TextBox 7">
            <a:extLst>
              <a:ext uri="{FF2B5EF4-FFF2-40B4-BE49-F238E27FC236}">
                <a16:creationId xmlns:a16="http://schemas.microsoft.com/office/drawing/2014/main" id="{21AEFD69-1961-4B3E-93D6-7A2FEA406584}"/>
              </a:ext>
            </a:extLst>
          </p:cNvPr>
          <p:cNvSpPr txBox="1"/>
          <p:nvPr/>
        </p:nvSpPr>
        <p:spPr>
          <a:xfrm>
            <a:off x="702778" y="1571821"/>
            <a:ext cx="1236044"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DevOps Coach</a:t>
            </a:r>
          </a:p>
        </p:txBody>
      </p:sp>
      <p:sp>
        <p:nvSpPr>
          <p:cNvPr id="9" name="TextBox 8">
            <a:extLst>
              <a:ext uri="{FF2B5EF4-FFF2-40B4-BE49-F238E27FC236}">
                <a16:creationId xmlns:a16="http://schemas.microsoft.com/office/drawing/2014/main" id="{4EFF1730-694D-4F17-B40C-7B9AEED7B497}"/>
              </a:ext>
            </a:extLst>
          </p:cNvPr>
          <p:cNvSpPr txBox="1"/>
          <p:nvPr/>
        </p:nvSpPr>
        <p:spPr>
          <a:xfrm>
            <a:off x="452661" y="3286644"/>
            <a:ext cx="3778535"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Cross-functional teams reduce handoffs</a:t>
            </a:r>
          </a:p>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Working together drives innovation</a:t>
            </a:r>
          </a:p>
        </p:txBody>
      </p:sp>
      <p:pic>
        <p:nvPicPr>
          <p:cNvPr id="10" name="Picture 9">
            <a:extLst>
              <a:ext uri="{FF2B5EF4-FFF2-40B4-BE49-F238E27FC236}">
                <a16:creationId xmlns:a16="http://schemas.microsoft.com/office/drawing/2014/main" id="{14F756C7-9597-4333-A679-77BA12C26797}"/>
              </a:ext>
            </a:extLst>
          </p:cNvPr>
          <p:cNvPicPr>
            <a:picLocks noChangeAspect="1"/>
          </p:cNvPicPr>
          <p:nvPr/>
        </p:nvPicPr>
        <p:blipFill>
          <a:blip r:embed="rId3"/>
          <a:stretch>
            <a:fillRect/>
          </a:stretch>
        </p:blipFill>
        <p:spPr>
          <a:xfrm>
            <a:off x="10255811" y="2011721"/>
            <a:ext cx="635000" cy="1261645"/>
          </a:xfrm>
          <a:prstGeom prst="rect">
            <a:avLst/>
          </a:prstGeom>
        </p:spPr>
      </p:pic>
      <p:sp>
        <p:nvSpPr>
          <p:cNvPr id="11" name="TextBox 10">
            <a:extLst>
              <a:ext uri="{FF2B5EF4-FFF2-40B4-BE49-F238E27FC236}">
                <a16:creationId xmlns:a16="http://schemas.microsoft.com/office/drawing/2014/main" id="{C2C4DD78-9EEC-44D7-908D-328DFA9DBB1A}"/>
              </a:ext>
            </a:extLst>
          </p:cNvPr>
          <p:cNvSpPr txBox="1"/>
          <p:nvPr/>
        </p:nvSpPr>
        <p:spPr>
          <a:xfrm>
            <a:off x="10133960" y="1738260"/>
            <a:ext cx="878702"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Executive</a:t>
            </a:r>
          </a:p>
        </p:txBody>
      </p:sp>
      <p:sp>
        <p:nvSpPr>
          <p:cNvPr id="12" name="TextBox 11">
            <a:extLst>
              <a:ext uri="{FF2B5EF4-FFF2-40B4-BE49-F238E27FC236}">
                <a16:creationId xmlns:a16="http://schemas.microsoft.com/office/drawing/2014/main" id="{3FC6CC70-8D5E-44C1-865B-67CF6705FE6C}"/>
              </a:ext>
            </a:extLst>
          </p:cNvPr>
          <p:cNvSpPr txBox="1"/>
          <p:nvPr/>
        </p:nvSpPr>
        <p:spPr>
          <a:xfrm>
            <a:off x="8249478" y="3282168"/>
            <a:ext cx="3665906" cy="830997"/>
          </a:xfrm>
          <a:prstGeom prst="rect">
            <a:avLst/>
          </a:prstGeom>
          <a:noFill/>
        </p:spPr>
        <p:txBody>
          <a:bodyPr wrap="square" rtlCol="0">
            <a:spAutoFit/>
          </a:bodyPr>
          <a:lstStyle/>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Cross-functional teams don’t understand each other</a:t>
            </a:r>
          </a:p>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Language barrier reduces trust</a:t>
            </a:r>
            <a:endParaRPr lang="en-US" sz="1600" b="0" dirty="0">
              <a:solidFill>
                <a:schemeClr val="bg2"/>
              </a:solidFill>
              <a:latin typeface="Calibri" panose="020F0502020204030204" pitchFamily="34" charset="0"/>
              <a:cs typeface="Calibri" panose="020F0502020204030204" pitchFamily="34" charset="0"/>
            </a:endParaRPr>
          </a:p>
        </p:txBody>
      </p:sp>
      <p:pic>
        <p:nvPicPr>
          <p:cNvPr id="52" name="Picture 51">
            <a:extLst>
              <a:ext uri="{FF2B5EF4-FFF2-40B4-BE49-F238E27FC236}">
                <a16:creationId xmlns:a16="http://schemas.microsoft.com/office/drawing/2014/main" id="{714BAAD0-E724-4FEB-B28A-8A3C254A6DA0}"/>
              </a:ext>
            </a:extLst>
          </p:cNvPr>
          <p:cNvPicPr>
            <a:picLocks noChangeAspect="1"/>
          </p:cNvPicPr>
          <p:nvPr/>
        </p:nvPicPr>
        <p:blipFill>
          <a:blip r:embed="rId4"/>
          <a:stretch>
            <a:fillRect/>
          </a:stretch>
        </p:blipFill>
        <p:spPr>
          <a:xfrm>
            <a:off x="4353047" y="1391955"/>
            <a:ext cx="3383573" cy="2932430"/>
          </a:xfrm>
          <a:prstGeom prst="rect">
            <a:avLst/>
          </a:prstGeom>
        </p:spPr>
      </p:pic>
      <p:sp>
        <p:nvSpPr>
          <p:cNvPr id="53" name="TextBox 52">
            <a:extLst>
              <a:ext uri="{FF2B5EF4-FFF2-40B4-BE49-F238E27FC236}">
                <a16:creationId xmlns:a16="http://schemas.microsoft.com/office/drawing/2014/main" id="{D692AE53-9EEB-4C00-B4AB-FD6FA53741F3}"/>
              </a:ext>
            </a:extLst>
          </p:cNvPr>
          <p:cNvSpPr txBox="1"/>
          <p:nvPr/>
        </p:nvSpPr>
        <p:spPr>
          <a:xfrm>
            <a:off x="452972" y="4777351"/>
            <a:ext cx="6080525" cy="1323439"/>
          </a:xfrm>
          <a:prstGeom prst="rect">
            <a:avLst/>
          </a:prstGeom>
          <a:noFill/>
        </p:spPr>
        <p:txBody>
          <a:bodyPr wrap="square" rtlCol="0">
            <a:spAutoFit/>
          </a:bodyPr>
          <a:lstStyle/>
          <a:p>
            <a:r>
              <a:rPr lang="en-US" sz="1600" b="1" dirty="0" smtClean="0">
                <a:solidFill>
                  <a:schemeClr val="accent1">
                    <a:lumMod val="75000"/>
                  </a:schemeClr>
                </a:solidFill>
                <a:latin typeface="Calibri" panose="020F0502020204030204" pitchFamily="34" charset="0"/>
                <a:cs typeface="Calibri" panose="020F0502020204030204" pitchFamily="34" charset="0"/>
              </a:rPr>
              <a:t>Recommendation </a:t>
            </a:r>
            <a:r>
              <a:rPr lang="en-US" sz="1600" b="1" dirty="0">
                <a:solidFill>
                  <a:schemeClr val="accent1">
                    <a:lumMod val="75000"/>
                  </a:schemeClr>
                </a:solidFill>
                <a:latin typeface="Calibri" panose="020F0502020204030204" pitchFamily="34" charset="0"/>
                <a:cs typeface="Calibri" panose="020F0502020204030204" pitchFamily="34" charset="0"/>
              </a:rPr>
              <a:t>to the business: </a:t>
            </a:r>
            <a:endParaRPr lang="en-US" sz="1600" b="1" dirty="0" smtClean="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dirty="0" smtClean="0">
                <a:solidFill>
                  <a:schemeClr val="accent1">
                    <a:lumMod val="75000"/>
                  </a:schemeClr>
                </a:solidFill>
                <a:latin typeface="Calibri" panose="020F0502020204030204" pitchFamily="34" charset="0"/>
                <a:cs typeface="Calibri" panose="020F0502020204030204" pitchFamily="34" charset="0"/>
              </a:rPr>
              <a:t>Agree upon a common language</a:t>
            </a:r>
          </a:p>
          <a:p>
            <a:pPr marL="285750" indent="-285750">
              <a:buFont typeface="Arial" panose="020B0604020202020204" pitchFamily="34" charset="0"/>
              <a:buChar char="•"/>
            </a:pPr>
            <a:r>
              <a:rPr lang="en-US" sz="1600" b="0" dirty="0" smtClean="0">
                <a:solidFill>
                  <a:schemeClr val="accent1">
                    <a:lumMod val="75000"/>
                  </a:schemeClr>
                </a:solidFill>
                <a:latin typeface="Calibri" panose="020F0502020204030204" pitchFamily="34" charset="0"/>
                <a:cs typeface="Calibri" panose="020F0502020204030204" pitchFamily="34" charset="0"/>
              </a:rPr>
              <a:t>Identify </a:t>
            </a:r>
            <a:r>
              <a:rPr lang="en-US" sz="1600" b="0" dirty="0">
                <a:solidFill>
                  <a:schemeClr val="accent1">
                    <a:lumMod val="75000"/>
                  </a:schemeClr>
                </a:solidFill>
                <a:latin typeface="Calibri" panose="020F0502020204030204" pitchFamily="34" charset="0"/>
                <a:cs typeface="Calibri" panose="020F0502020204030204" pitchFamily="34" charset="0"/>
              </a:rPr>
              <a:t>terminology </a:t>
            </a:r>
            <a:r>
              <a:rPr lang="en-US" sz="1600" b="0" dirty="0" smtClean="0">
                <a:solidFill>
                  <a:schemeClr val="accent1">
                    <a:lumMod val="75000"/>
                  </a:schemeClr>
                </a:solidFill>
                <a:latin typeface="Calibri" panose="020F0502020204030204" pitchFamily="34" charset="0"/>
                <a:cs typeface="Calibri" panose="020F0502020204030204" pitchFamily="34" charset="0"/>
              </a:rPr>
              <a:t>and lexicon</a:t>
            </a:r>
            <a:endParaRPr lang="en-US" sz="1600" b="0" dirty="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Map </a:t>
            </a:r>
            <a:r>
              <a:rPr lang="en-US" sz="1600" dirty="0">
                <a:solidFill>
                  <a:schemeClr val="accent1">
                    <a:lumMod val="75000"/>
                  </a:schemeClr>
                </a:solidFill>
                <a:latin typeface="Calibri" panose="020F0502020204030204" pitchFamily="34" charset="0"/>
                <a:cs typeface="Calibri" panose="020F0502020204030204" pitchFamily="34" charset="0"/>
              </a:rPr>
              <a:t>them </a:t>
            </a:r>
            <a:r>
              <a:rPr lang="en-US" sz="1600" dirty="0" smtClean="0">
                <a:solidFill>
                  <a:schemeClr val="accent1">
                    <a:lumMod val="75000"/>
                  </a:schemeClr>
                </a:solidFill>
                <a:latin typeface="Calibri" panose="020F0502020204030204" pitchFamily="34" charset="0"/>
                <a:cs typeface="Calibri" panose="020F0502020204030204" pitchFamily="34" charset="0"/>
              </a:rPr>
              <a:t>together and make it visible and accessible</a:t>
            </a:r>
          </a:p>
          <a:p>
            <a:pPr marL="285750" indent="-285750">
              <a:buFont typeface="Arial" panose="020B0604020202020204" pitchFamily="34" charset="0"/>
              <a:buChar char="•"/>
            </a:pPr>
            <a:r>
              <a:rPr lang="en-US" sz="1600" dirty="0">
                <a:solidFill>
                  <a:schemeClr val="accent1">
                    <a:lumMod val="75000"/>
                  </a:schemeClr>
                </a:solidFill>
                <a:latin typeface="Calibri" panose="020F0502020204030204" pitchFamily="34" charset="0"/>
                <a:cs typeface="Calibri" panose="020F0502020204030204" pitchFamily="34" charset="0"/>
              </a:rPr>
              <a:t>Create a Rosetta </a:t>
            </a:r>
            <a:r>
              <a:rPr lang="en-US" sz="1600" dirty="0" smtClean="0">
                <a:solidFill>
                  <a:schemeClr val="accent1">
                    <a:lumMod val="75000"/>
                  </a:schemeClr>
                </a:solidFill>
                <a:latin typeface="Calibri" panose="020F0502020204030204" pitchFamily="34" charset="0"/>
                <a:cs typeface="Calibri" panose="020F0502020204030204" pitchFamily="34" charset="0"/>
              </a:rPr>
              <a:t>Stone when you need to align process to tools</a:t>
            </a:r>
            <a:endParaRPr lang="en-US" sz="1600" b="0" dirty="0">
              <a:solidFill>
                <a:schemeClr val="accent1">
                  <a:lumMod val="75000"/>
                </a:schemeClr>
              </a:solidFill>
              <a:latin typeface="Calibri" panose="020F0502020204030204" pitchFamily="34" charset="0"/>
              <a:cs typeface="Calibri" panose="020F0502020204030204" pitchFamily="34" charset="0"/>
            </a:endParaRPr>
          </a:p>
        </p:txBody>
      </p:sp>
      <p:sp>
        <p:nvSpPr>
          <p:cNvPr id="13" name="Rectangle 12"/>
          <p:cNvSpPr/>
          <p:nvPr/>
        </p:nvSpPr>
        <p:spPr>
          <a:xfrm rot="20239719">
            <a:off x="-62817" y="261577"/>
            <a:ext cx="1531188" cy="584775"/>
          </a:xfrm>
          <a:prstGeom prst="rect">
            <a:avLst/>
          </a:prstGeom>
          <a:noFill/>
        </p:spPr>
        <p:txBody>
          <a:bodyPr wrap="none" lIns="91440" tIns="45720" rIns="91440" bIns="45720">
            <a:spAutoFit/>
          </a:bodyPr>
          <a:lstStyle/>
          <a:p>
            <a:pPr algn="ctr"/>
            <a:r>
              <a:rPr lang="en-US" sz="3200" b="1" cap="none" spc="0" dirty="0" smtClean="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rPr>
              <a:t>Barrier</a:t>
            </a:r>
            <a:endParaRPr lang="en-US" sz="3200" b="1" cap="none" spc="0" dirty="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endParaRPr>
          </a:p>
        </p:txBody>
      </p:sp>
    </p:spTree>
    <p:extLst>
      <p:ext uri="{BB962C8B-B14F-4D97-AF65-F5344CB8AC3E}">
        <p14:creationId xmlns:p14="http://schemas.microsoft.com/office/powerpoint/2010/main" val="2847388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peech Bubble: Rectangle 101">
            <a:extLst>
              <a:ext uri="{FF2B5EF4-FFF2-40B4-BE49-F238E27FC236}">
                <a16:creationId xmlns:a16="http://schemas.microsoft.com/office/drawing/2014/main" id="{928CEB2E-BBFE-40AE-BFE1-43321D7B6B5E}"/>
              </a:ext>
            </a:extLst>
          </p:cNvPr>
          <p:cNvSpPr/>
          <p:nvPr/>
        </p:nvSpPr>
        <p:spPr bwMode="auto">
          <a:xfrm>
            <a:off x="2489200" y="1441450"/>
            <a:ext cx="3562350" cy="2103120"/>
          </a:xfrm>
          <a:prstGeom prst="wedgeRectCallout">
            <a:avLst>
              <a:gd name="adj1" fmla="val -60156"/>
              <a:gd name="adj2" fmla="val -8389"/>
            </a:avLst>
          </a:prstGeom>
          <a:no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i="0" u="none" strike="noStrike" cap="none" normalizeH="0" baseline="0" dirty="0">
              <a:ln>
                <a:noFill/>
              </a:ln>
              <a:latin typeface="Calibri Light" panose="020F0302020204030204" pitchFamily="34" charset="0"/>
            </a:endParaRPr>
          </a:p>
        </p:txBody>
      </p:sp>
      <p:sp>
        <p:nvSpPr>
          <p:cNvPr id="4" name="Title 3">
            <a:extLst>
              <a:ext uri="{FF2B5EF4-FFF2-40B4-BE49-F238E27FC236}">
                <a16:creationId xmlns:a16="http://schemas.microsoft.com/office/drawing/2014/main" id="{4113E631-D76E-456E-97F0-EB0E144DE4C0}"/>
              </a:ext>
            </a:extLst>
          </p:cNvPr>
          <p:cNvSpPr>
            <a:spLocks noGrp="1"/>
          </p:cNvSpPr>
          <p:nvPr>
            <p:ph type="title"/>
          </p:nvPr>
        </p:nvSpPr>
        <p:spPr>
          <a:xfrm>
            <a:off x="1739581" y="224743"/>
            <a:ext cx="11372849" cy="531812"/>
          </a:xfrm>
        </p:spPr>
        <p:txBody>
          <a:bodyPr/>
          <a:lstStyle/>
          <a:p>
            <a:r>
              <a:rPr lang="en-US" sz="3600" b="1" dirty="0"/>
              <a:t>Not understanding the Value Stream</a:t>
            </a:r>
          </a:p>
        </p:txBody>
      </p:sp>
      <p:pic>
        <p:nvPicPr>
          <p:cNvPr id="7" name="Picture 6">
            <a:extLst>
              <a:ext uri="{FF2B5EF4-FFF2-40B4-BE49-F238E27FC236}">
                <a16:creationId xmlns:a16="http://schemas.microsoft.com/office/drawing/2014/main" id="{39D6BC27-DA77-4D7A-8B20-B5BCBAD6591D}"/>
              </a:ext>
            </a:extLst>
          </p:cNvPr>
          <p:cNvPicPr>
            <a:picLocks noChangeAspect="1"/>
          </p:cNvPicPr>
          <p:nvPr/>
        </p:nvPicPr>
        <p:blipFill>
          <a:blip r:embed="rId3"/>
          <a:stretch>
            <a:fillRect/>
          </a:stretch>
        </p:blipFill>
        <p:spPr>
          <a:xfrm>
            <a:off x="1005861" y="2417970"/>
            <a:ext cx="635000" cy="1261645"/>
          </a:xfrm>
          <a:prstGeom prst="rect">
            <a:avLst/>
          </a:prstGeom>
        </p:spPr>
      </p:pic>
      <p:sp>
        <p:nvSpPr>
          <p:cNvPr id="8" name="TextBox 7">
            <a:extLst>
              <a:ext uri="{FF2B5EF4-FFF2-40B4-BE49-F238E27FC236}">
                <a16:creationId xmlns:a16="http://schemas.microsoft.com/office/drawing/2014/main" id="{6B899F96-A045-4C5C-A211-66900A51531F}"/>
              </a:ext>
            </a:extLst>
          </p:cNvPr>
          <p:cNvSpPr txBox="1"/>
          <p:nvPr/>
        </p:nvSpPr>
        <p:spPr>
          <a:xfrm>
            <a:off x="636252" y="2070064"/>
            <a:ext cx="1236044"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DevOps Coach</a:t>
            </a:r>
          </a:p>
        </p:txBody>
      </p:sp>
      <p:sp>
        <p:nvSpPr>
          <p:cNvPr id="9" name="TextBox 8">
            <a:extLst>
              <a:ext uri="{FF2B5EF4-FFF2-40B4-BE49-F238E27FC236}">
                <a16:creationId xmlns:a16="http://schemas.microsoft.com/office/drawing/2014/main" id="{96452F9C-13C0-4F6D-A629-99B90CBBCFFC}"/>
              </a:ext>
            </a:extLst>
          </p:cNvPr>
          <p:cNvSpPr txBox="1"/>
          <p:nvPr/>
        </p:nvSpPr>
        <p:spPr>
          <a:xfrm>
            <a:off x="477274" y="3913114"/>
            <a:ext cx="3521413"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Organize teams around value </a:t>
            </a:r>
            <a:r>
              <a:rPr lang="en-US" sz="1600" dirty="0" smtClean="0">
                <a:solidFill>
                  <a:schemeClr val="bg2"/>
                </a:solidFill>
                <a:latin typeface="Calibri" panose="020F0502020204030204" pitchFamily="34" charset="0"/>
                <a:cs typeface="Calibri" panose="020F0502020204030204" pitchFamily="34" charset="0"/>
              </a:rPr>
              <a:t>stream</a:t>
            </a:r>
          </a:p>
          <a:p>
            <a:pPr marL="285750" indent="-285750">
              <a:buFont typeface="Arial" panose="020B0604020202020204" pitchFamily="34" charset="0"/>
              <a:buChar char="•"/>
            </a:pPr>
            <a:r>
              <a:rPr lang="en-US" sz="1600" dirty="0" smtClean="0">
                <a:solidFill>
                  <a:schemeClr val="bg2"/>
                </a:solidFill>
                <a:latin typeface="Calibri" panose="020F0502020204030204" pitchFamily="34" charset="0"/>
                <a:cs typeface="Calibri" panose="020F0502020204030204" pitchFamily="34" charset="0"/>
              </a:rPr>
              <a:t>Make improvement metrics visible</a:t>
            </a:r>
            <a:endParaRPr lang="en-US" sz="1600" dirty="0">
              <a:solidFill>
                <a:schemeClr val="bg2"/>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E8DC7079-ECCA-43F0-8C02-18985524D8D0}"/>
              </a:ext>
            </a:extLst>
          </p:cNvPr>
          <p:cNvPicPr>
            <a:picLocks noChangeAspect="1"/>
          </p:cNvPicPr>
          <p:nvPr/>
        </p:nvPicPr>
        <p:blipFill>
          <a:blip r:embed="rId3"/>
          <a:stretch>
            <a:fillRect/>
          </a:stretch>
        </p:blipFill>
        <p:spPr>
          <a:xfrm>
            <a:off x="6791006" y="2567136"/>
            <a:ext cx="635000" cy="1261645"/>
          </a:xfrm>
          <a:prstGeom prst="rect">
            <a:avLst/>
          </a:prstGeom>
        </p:spPr>
      </p:pic>
      <p:sp>
        <p:nvSpPr>
          <p:cNvPr id="11" name="TextBox 10">
            <a:extLst>
              <a:ext uri="{FF2B5EF4-FFF2-40B4-BE49-F238E27FC236}">
                <a16:creationId xmlns:a16="http://schemas.microsoft.com/office/drawing/2014/main" id="{6EED122E-8355-4D23-9D03-E2B588AEDEFD}"/>
              </a:ext>
            </a:extLst>
          </p:cNvPr>
          <p:cNvSpPr txBox="1"/>
          <p:nvPr/>
        </p:nvSpPr>
        <p:spPr>
          <a:xfrm>
            <a:off x="6649821" y="2286186"/>
            <a:ext cx="878702"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Executive</a:t>
            </a:r>
          </a:p>
        </p:txBody>
      </p:sp>
      <p:sp>
        <p:nvSpPr>
          <p:cNvPr id="12" name="TextBox 11">
            <a:extLst>
              <a:ext uri="{FF2B5EF4-FFF2-40B4-BE49-F238E27FC236}">
                <a16:creationId xmlns:a16="http://schemas.microsoft.com/office/drawing/2014/main" id="{3D4F047B-CAB8-4588-8B1A-DC49AEE92B22}"/>
              </a:ext>
            </a:extLst>
          </p:cNvPr>
          <p:cNvSpPr txBox="1"/>
          <p:nvPr/>
        </p:nvSpPr>
        <p:spPr>
          <a:xfrm>
            <a:off x="6412836" y="3913114"/>
            <a:ext cx="3535840" cy="584775"/>
          </a:xfrm>
          <a:prstGeom prst="rect">
            <a:avLst/>
          </a:prstGeom>
          <a:noFill/>
        </p:spPr>
        <p:txBody>
          <a:bodyPr wrap="none" rtlCol="0">
            <a:spAutoFit/>
          </a:bodyPr>
          <a:lstStyle/>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Organize Teams around value </a:t>
            </a:r>
            <a:r>
              <a:rPr lang="en-US" sz="1600" dirty="0" smtClean="0">
                <a:solidFill>
                  <a:schemeClr val="bg2"/>
                </a:solidFill>
                <a:latin typeface="Calibri" panose="020F0502020204030204" pitchFamily="34" charset="0"/>
                <a:cs typeface="Calibri" panose="020F0502020204030204" pitchFamily="34" charset="0"/>
              </a:rPr>
              <a:t>s</a:t>
            </a:r>
            <a:r>
              <a:rPr lang="en-US" sz="1600" b="0" dirty="0" smtClean="0">
                <a:solidFill>
                  <a:schemeClr val="bg2"/>
                </a:solidFill>
                <a:latin typeface="Calibri" panose="020F0502020204030204" pitchFamily="34" charset="0"/>
                <a:cs typeface="Calibri" panose="020F0502020204030204" pitchFamily="34" charset="0"/>
              </a:rPr>
              <a:t>tream</a:t>
            </a:r>
          </a:p>
          <a:p>
            <a:pPr marL="285750" indent="-285750">
              <a:buFont typeface="Arial" panose="020B0604020202020204" pitchFamily="34" charset="0"/>
              <a:buChar char="•"/>
            </a:pPr>
            <a:r>
              <a:rPr lang="en-US" sz="1600" dirty="0" smtClean="0">
                <a:solidFill>
                  <a:schemeClr val="bg2"/>
                </a:solidFill>
                <a:latin typeface="Calibri" panose="020F0502020204030204" pitchFamily="34" charset="0"/>
                <a:cs typeface="Calibri" panose="020F0502020204030204" pitchFamily="34" charset="0"/>
              </a:rPr>
              <a:t>Use metrics to make decisions</a:t>
            </a:r>
            <a:endParaRPr lang="en-US" sz="1600" b="0" dirty="0">
              <a:solidFill>
                <a:schemeClr val="bg2"/>
              </a:solidFill>
              <a:latin typeface="Calibri" panose="020F0502020204030204" pitchFamily="34" charset="0"/>
              <a:cs typeface="Calibri" panose="020F0502020204030204" pitchFamily="34" charset="0"/>
            </a:endParaRPr>
          </a:p>
        </p:txBody>
      </p:sp>
      <p:pic>
        <p:nvPicPr>
          <p:cNvPr id="99" name="Picture 98">
            <a:extLst>
              <a:ext uri="{FF2B5EF4-FFF2-40B4-BE49-F238E27FC236}">
                <a16:creationId xmlns:a16="http://schemas.microsoft.com/office/drawing/2014/main" id="{1133F6F2-965C-4CAA-A43A-A528ED85A74D}"/>
              </a:ext>
            </a:extLst>
          </p:cNvPr>
          <p:cNvPicPr>
            <a:picLocks noChangeAspect="1"/>
          </p:cNvPicPr>
          <p:nvPr/>
        </p:nvPicPr>
        <p:blipFill>
          <a:blip r:embed="rId4"/>
          <a:stretch>
            <a:fillRect/>
          </a:stretch>
        </p:blipFill>
        <p:spPr>
          <a:xfrm>
            <a:off x="2531693" y="1543894"/>
            <a:ext cx="3383473" cy="1917617"/>
          </a:xfrm>
          <a:prstGeom prst="rect">
            <a:avLst/>
          </a:prstGeom>
        </p:spPr>
      </p:pic>
      <p:sp>
        <p:nvSpPr>
          <p:cNvPr id="100" name="Oval 99">
            <a:extLst>
              <a:ext uri="{FF2B5EF4-FFF2-40B4-BE49-F238E27FC236}">
                <a16:creationId xmlns:a16="http://schemas.microsoft.com/office/drawing/2014/main" id="{5439BB56-85E2-40F1-AAE6-4E0D3D7EA9B5}"/>
              </a:ext>
            </a:extLst>
          </p:cNvPr>
          <p:cNvSpPr>
            <a:spLocks noChangeAspect="1"/>
          </p:cNvSpPr>
          <p:nvPr/>
        </p:nvSpPr>
        <p:spPr bwMode="auto">
          <a:xfrm>
            <a:off x="1862782" y="2652864"/>
            <a:ext cx="120711" cy="120711"/>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i="0" u="none" strike="noStrike" cap="none" normalizeH="0" baseline="0" dirty="0">
              <a:ln>
                <a:noFill/>
              </a:ln>
              <a:latin typeface="Calibri Light" panose="020F0302020204030204" pitchFamily="34" charset="0"/>
            </a:endParaRPr>
          </a:p>
        </p:txBody>
      </p:sp>
      <p:sp>
        <p:nvSpPr>
          <p:cNvPr id="101" name="Oval 100">
            <a:extLst>
              <a:ext uri="{FF2B5EF4-FFF2-40B4-BE49-F238E27FC236}">
                <a16:creationId xmlns:a16="http://schemas.microsoft.com/office/drawing/2014/main" id="{EF368654-2D93-4E0E-B9A3-594F88E9BD08}"/>
              </a:ext>
            </a:extLst>
          </p:cNvPr>
          <p:cNvSpPr>
            <a:spLocks noChangeAspect="1"/>
          </p:cNvSpPr>
          <p:nvPr/>
        </p:nvSpPr>
        <p:spPr bwMode="auto">
          <a:xfrm>
            <a:off x="2023854" y="2532153"/>
            <a:ext cx="120711" cy="120711"/>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i="0" u="none" strike="noStrike" cap="none" normalizeH="0" baseline="0" dirty="0">
              <a:ln>
                <a:noFill/>
              </a:ln>
              <a:latin typeface="Calibri Light" panose="020F0302020204030204" pitchFamily="34" charset="0"/>
            </a:endParaRPr>
          </a:p>
        </p:txBody>
      </p:sp>
      <p:pic>
        <p:nvPicPr>
          <p:cNvPr id="103" name="Picture 102">
            <a:extLst>
              <a:ext uri="{FF2B5EF4-FFF2-40B4-BE49-F238E27FC236}">
                <a16:creationId xmlns:a16="http://schemas.microsoft.com/office/drawing/2014/main" id="{542EBA46-B660-43AE-BE10-085756649E55}"/>
              </a:ext>
            </a:extLst>
          </p:cNvPr>
          <p:cNvPicPr>
            <a:picLocks noChangeAspect="1"/>
          </p:cNvPicPr>
          <p:nvPr/>
        </p:nvPicPr>
        <p:blipFill>
          <a:blip r:embed="rId5"/>
          <a:stretch>
            <a:fillRect/>
          </a:stretch>
        </p:blipFill>
        <p:spPr>
          <a:xfrm>
            <a:off x="7964101" y="1629111"/>
            <a:ext cx="3562350" cy="1799889"/>
          </a:xfrm>
          <a:prstGeom prst="rect">
            <a:avLst/>
          </a:prstGeom>
        </p:spPr>
      </p:pic>
      <p:sp>
        <p:nvSpPr>
          <p:cNvPr id="104" name="Speech Bubble: Rectangle 103">
            <a:extLst>
              <a:ext uri="{FF2B5EF4-FFF2-40B4-BE49-F238E27FC236}">
                <a16:creationId xmlns:a16="http://schemas.microsoft.com/office/drawing/2014/main" id="{C91A0157-EDEC-40DC-B4DC-A031899F0519}"/>
              </a:ext>
            </a:extLst>
          </p:cNvPr>
          <p:cNvSpPr/>
          <p:nvPr/>
        </p:nvSpPr>
        <p:spPr bwMode="auto">
          <a:xfrm>
            <a:off x="7964101" y="1441450"/>
            <a:ext cx="3562350" cy="2103120"/>
          </a:xfrm>
          <a:prstGeom prst="wedgeRectCallout">
            <a:avLst>
              <a:gd name="adj1" fmla="val -60156"/>
              <a:gd name="adj2" fmla="val -8389"/>
            </a:avLst>
          </a:prstGeom>
          <a:noFill/>
          <a:ln w="127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i="0" u="none" strike="noStrike" cap="none" normalizeH="0" baseline="0" dirty="0">
              <a:ln>
                <a:noFill/>
              </a:ln>
              <a:latin typeface="Calibri Light" panose="020F0302020204030204" pitchFamily="34" charset="0"/>
            </a:endParaRPr>
          </a:p>
        </p:txBody>
      </p:sp>
      <p:sp>
        <p:nvSpPr>
          <p:cNvPr id="105" name="Oval 104">
            <a:extLst>
              <a:ext uri="{FF2B5EF4-FFF2-40B4-BE49-F238E27FC236}">
                <a16:creationId xmlns:a16="http://schemas.microsoft.com/office/drawing/2014/main" id="{1177E440-110B-4C68-A592-E3C83D45A821}"/>
              </a:ext>
            </a:extLst>
          </p:cNvPr>
          <p:cNvSpPr>
            <a:spLocks noChangeAspect="1"/>
          </p:cNvSpPr>
          <p:nvPr/>
        </p:nvSpPr>
        <p:spPr bwMode="auto">
          <a:xfrm>
            <a:off x="7552382" y="2657803"/>
            <a:ext cx="120711" cy="120711"/>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i="0" u="none" strike="noStrike" cap="none" normalizeH="0" baseline="0" dirty="0">
              <a:ln>
                <a:noFill/>
              </a:ln>
              <a:latin typeface="Calibri Light" panose="020F0302020204030204" pitchFamily="34" charset="0"/>
            </a:endParaRPr>
          </a:p>
        </p:txBody>
      </p:sp>
      <p:sp>
        <p:nvSpPr>
          <p:cNvPr id="106" name="Oval 105">
            <a:extLst>
              <a:ext uri="{FF2B5EF4-FFF2-40B4-BE49-F238E27FC236}">
                <a16:creationId xmlns:a16="http://schemas.microsoft.com/office/drawing/2014/main" id="{27766419-BB0E-466F-930E-CBFC78062888}"/>
              </a:ext>
            </a:extLst>
          </p:cNvPr>
          <p:cNvSpPr>
            <a:spLocks noChangeAspect="1"/>
          </p:cNvSpPr>
          <p:nvPr/>
        </p:nvSpPr>
        <p:spPr bwMode="auto">
          <a:xfrm>
            <a:off x="7689303" y="2440075"/>
            <a:ext cx="120711" cy="120711"/>
          </a:xfrm>
          <a:prstGeom prst="ellipse">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i="0" u="none" strike="noStrike" cap="none" normalizeH="0" baseline="0" dirty="0">
              <a:ln>
                <a:noFill/>
              </a:ln>
              <a:latin typeface="Calibri Light" panose="020F0302020204030204" pitchFamily="34" charset="0"/>
            </a:endParaRPr>
          </a:p>
        </p:txBody>
      </p:sp>
      <p:sp>
        <p:nvSpPr>
          <p:cNvPr id="107" name="TextBox 106">
            <a:extLst>
              <a:ext uri="{FF2B5EF4-FFF2-40B4-BE49-F238E27FC236}">
                <a16:creationId xmlns:a16="http://schemas.microsoft.com/office/drawing/2014/main" id="{A932B50C-C3EF-4DD6-81FE-E95F0E6E2698}"/>
              </a:ext>
            </a:extLst>
          </p:cNvPr>
          <p:cNvSpPr txBox="1"/>
          <p:nvPr/>
        </p:nvSpPr>
        <p:spPr>
          <a:xfrm>
            <a:off x="412752" y="4642271"/>
            <a:ext cx="9927299" cy="1569660"/>
          </a:xfrm>
          <a:prstGeom prst="rect">
            <a:avLst/>
          </a:prstGeom>
          <a:noFill/>
        </p:spPr>
        <p:txBody>
          <a:bodyPr wrap="square" rtlCol="0">
            <a:spAutoFit/>
          </a:bodyPr>
          <a:lstStyle/>
          <a:p>
            <a:r>
              <a:rPr lang="en-US" sz="1600" b="1" dirty="0" smtClean="0">
                <a:solidFill>
                  <a:schemeClr val="accent1">
                    <a:lumMod val="75000"/>
                  </a:schemeClr>
                </a:solidFill>
                <a:latin typeface="Calibri" panose="020F0502020204030204" pitchFamily="34" charset="0"/>
                <a:cs typeface="Calibri" panose="020F0502020204030204" pitchFamily="34" charset="0"/>
              </a:rPr>
              <a:t>Recommendation to </a:t>
            </a:r>
            <a:r>
              <a:rPr lang="en-US" sz="1600" b="1" dirty="0">
                <a:solidFill>
                  <a:schemeClr val="accent1">
                    <a:lumMod val="75000"/>
                  </a:schemeClr>
                </a:solidFill>
                <a:latin typeface="Calibri" panose="020F0502020204030204" pitchFamily="34" charset="0"/>
                <a:cs typeface="Calibri" panose="020F0502020204030204" pitchFamily="34" charset="0"/>
              </a:rPr>
              <a:t>the </a:t>
            </a:r>
            <a:r>
              <a:rPr lang="en-US" sz="1600" b="1" dirty="0" smtClean="0">
                <a:solidFill>
                  <a:schemeClr val="accent1">
                    <a:lumMod val="75000"/>
                  </a:schemeClr>
                </a:solidFill>
                <a:latin typeface="Calibri" panose="020F0502020204030204" pitchFamily="34" charset="0"/>
                <a:cs typeface="Calibri" panose="020F0502020204030204" pitchFamily="34" charset="0"/>
              </a:rPr>
              <a:t>business</a:t>
            </a:r>
          </a:p>
          <a:p>
            <a:pPr marL="285750" indent="-285750">
              <a:buFont typeface="Arial" panose="020B0604020202020204" pitchFamily="34" charset="0"/>
              <a:buChar char="•"/>
            </a:pPr>
            <a:r>
              <a:rPr lang="en-US" sz="1600" b="0" dirty="0" smtClean="0">
                <a:solidFill>
                  <a:schemeClr val="accent1">
                    <a:lumMod val="75000"/>
                  </a:schemeClr>
                </a:solidFill>
                <a:latin typeface="Calibri" panose="020F0502020204030204" pitchFamily="34" charset="0"/>
                <a:cs typeface="Calibri" panose="020F0502020204030204" pitchFamily="34" charset="0"/>
              </a:rPr>
              <a:t>Hold training and workshops </a:t>
            </a:r>
            <a:r>
              <a:rPr lang="en-US" sz="1600" b="0" dirty="0">
                <a:solidFill>
                  <a:schemeClr val="accent1">
                    <a:lumMod val="75000"/>
                  </a:schemeClr>
                </a:solidFill>
                <a:latin typeface="Calibri" panose="020F0502020204030204" pitchFamily="34" charset="0"/>
                <a:cs typeface="Calibri" panose="020F0502020204030204" pitchFamily="34" charset="0"/>
              </a:rPr>
              <a:t>on value stream mapping, this is often </a:t>
            </a:r>
            <a:r>
              <a:rPr lang="en-US" sz="1600" b="0" dirty="0" smtClean="0">
                <a:solidFill>
                  <a:schemeClr val="accent1">
                    <a:lumMod val="75000"/>
                  </a:schemeClr>
                </a:solidFill>
                <a:latin typeface="Calibri" panose="020F0502020204030204" pitchFamily="34" charset="0"/>
                <a:cs typeface="Calibri" panose="020F0502020204030204" pitchFamily="34" charset="0"/>
              </a:rPr>
              <a:t>misunderstood</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Identify bottlenecks in your value stream and create improvement items (Current state, Improvement, New State)</a:t>
            </a:r>
            <a:endParaRPr lang="en-US" sz="1600" dirty="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Use metrics to understand the impacts of change</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Use a modeling tool make the value stream visible</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Revisit regularly</a:t>
            </a:r>
          </a:p>
        </p:txBody>
      </p:sp>
      <p:sp>
        <p:nvSpPr>
          <p:cNvPr id="2" name="TextBox 1"/>
          <p:cNvSpPr txBox="1"/>
          <p:nvPr/>
        </p:nvSpPr>
        <p:spPr>
          <a:xfrm>
            <a:off x="2889504" y="6336792"/>
            <a:ext cx="6679136" cy="400110"/>
          </a:xfrm>
          <a:prstGeom prst="rect">
            <a:avLst/>
          </a:prstGeom>
          <a:noFill/>
        </p:spPr>
        <p:txBody>
          <a:bodyPr wrap="none" rtlCol="0">
            <a:spAutoFit/>
          </a:bodyPr>
          <a:lstStyle/>
          <a:p>
            <a:r>
              <a:rPr lang="en-US" sz="2000" b="0" i="1" dirty="0" smtClean="0">
                <a:latin typeface="Calibri" panose="020F0502020204030204" pitchFamily="34" charset="0"/>
                <a:cs typeface="Calibri" panose="020F0502020204030204" pitchFamily="34" charset="0"/>
              </a:rPr>
              <a:t>How well do you understand your portfolio and value streams?</a:t>
            </a:r>
          </a:p>
        </p:txBody>
      </p:sp>
      <p:sp>
        <p:nvSpPr>
          <p:cNvPr id="19" name="Rectangle 18"/>
          <p:cNvSpPr/>
          <p:nvPr/>
        </p:nvSpPr>
        <p:spPr>
          <a:xfrm rot="20239719">
            <a:off x="-42253" y="267853"/>
            <a:ext cx="1531188" cy="584775"/>
          </a:xfrm>
          <a:prstGeom prst="rect">
            <a:avLst/>
          </a:prstGeom>
          <a:noFill/>
        </p:spPr>
        <p:txBody>
          <a:bodyPr wrap="none" lIns="91440" tIns="45720" rIns="91440" bIns="45720">
            <a:spAutoFit/>
          </a:bodyPr>
          <a:lstStyle/>
          <a:p>
            <a:pPr algn="ctr"/>
            <a:r>
              <a:rPr lang="en-US" sz="3200" b="1" cap="none" spc="0" dirty="0" smtClean="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rPr>
              <a:t>Barrier</a:t>
            </a:r>
            <a:endParaRPr lang="en-US" sz="3200" b="1" cap="none" spc="0" dirty="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endParaRPr>
          </a:p>
        </p:txBody>
      </p:sp>
    </p:spTree>
    <p:extLst>
      <p:ext uri="{BB962C8B-B14F-4D97-AF65-F5344CB8AC3E}">
        <p14:creationId xmlns:p14="http://schemas.microsoft.com/office/powerpoint/2010/main" val="4158280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3E631-D76E-456E-97F0-EB0E144DE4C0}"/>
              </a:ext>
            </a:extLst>
          </p:cNvPr>
          <p:cNvSpPr>
            <a:spLocks noGrp="1"/>
          </p:cNvSpPr>
          <p:nvPr>
            <p:ph type="title"/>
          </p:nvPr>
        </p:nvSpPr>
        <p:spPr>
          <a:xfrm>
            <a:off x="1542478" y="143962"/>
            <a:ext cx="11372849" cy="531812"/>
          </a:xfrm>
        </p:spPr>
        <p:txBody>
          <a:bodyPr/>
          <a:lstStyle/>
          <a:p>
            <a:r>
              <a:rPr lang="en-US" sz="3200" b="1" dirty="0"/>
              <a:t>Access to patterns to design system</a:t>
            </a:r>
          </a:p>
        </p:txBody>
      </p:sp>
      <p:pic>
        <p:nvPicPr>
          <p:cNvPr id="7" name="Picture 6">
            <a:extLst>
              <a:ext uri="{FF2B5EF4-FFF2-40B4-BE49-F238E27FC236}">
                <a16:creationId xmlns:a16="http://schemas.microsoft.com/office/drawing/2014/main" id="{1DE1F40C-6F93-4281-BBBD-D78D91FDBEE6}"/>
              </a:ext>
            </a:extLst>
          </p:cNvPr>
          <p:cNvPicPr>
            <a:picLocks noChangeAspect="1"/>
          </p:cNvPicPr>
          <p:nvPr/>
        </p:nvPicPr>
        <p:blipFill>
          <a:blip r:embed="rId3"/>
          <a:stretch>
            <a:fillRect/>
          </a:stretch>
        </p:blipFill>
        <p:spPr>
          <a:xfrm>
            <a:off x="1037262" y="1713869"/>
            <a:ext cx="635000" cy="1261645"/>
          </a:xfrm>
          <a:prstGeom prst="rect">
            <a:avLst/>
          </a:prstGeom>
        </p:spPr>
      </p:pic>
      <p:sp>
        <p:nvSpPr>
          <p:cNvPr id="8" name="TextBox 7">
            <a:extLst>
              <a:ext uri="{FF2B5EF4-FFF2-40B4-BE49-F238E27FC236}">
                <a16:creationId xmlns:a16="http://schemas.microsoft.com/office/drawing/2014/main" id="{7B07F22D-A992-46D9-A1F0-9E994907BAE1}"/>
              </a:ext>
            </a:extLst>
          </p:cNvPr>
          <p:cNvSpPr txBox="1"/>
          <p:nvPr/>
        </p:nvSpPr>
        <p:spPr>
          <a:xfrm>
            <a:off x="702777" y="1363914"/>
            <a:ext cx="1236044"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DevOps Coach</a:t>
            </a:r>
          </a:p>
        </p:txBody>
      </p:sp>
      <p:sp>
        <p:nvSpPr>
          <p:cNvPr id="9" name="TextBox 8">
            <a:extLst>
              <a:ext uri="{FF2B5EF4-FFF2-40B4-BE49-F238E27FC236}">
                <a16:creationId xmlns:a16="http://schemas.microsoft.com/office/drawing/2014/main" id="{110632A8-C4EB-4FC2-9828-16D5EC4DED9C}"/>
              </a:ext>
            </a:extLst>
          </p:cNvPr>
          <p:cNvSpPr txBox="1"/>
          <p:nvPr/>
        </p:nvSpPr>
        <p:spPr>
          <a:xfrm>
            <a:off x="290742" y="3540097"/>
            <a:ext cx="4235006"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Design systems around products and services</a:t>
            </a:r>
          </a:p>
        </p:txBody>
      </p:sp>
      <p:pic>
        <p:nvPicPr>
          <p:cNvPr id="10" name="Picture 9">
            <a:extLst>
              <a:ext uri="{FF2B5EF4-FFF2-40B4-BE49-F238E27FC236}">
                <a16:creationId xmlns:a16="http://schemas.microsoft.com/office/drawing/2014/main" id="{2F1982F1-8E4C-4AD5-805D-4AAD4EE5E61B}"/>
              </a:ext>
            </a:extLst>
          </p:cNvPr>
          <p:cNvPicPr>
            <a:picLocks noChangeAspect="1"/>
          </p:cNvPicPr>
          <p:nvPr/>
        </p:nvPicPr>
        <p:blipFill>
          <a:blip r:embed="rId3"/>
          <a:stretch>
            <a:fillRect/>
          </a:stretch>
        </p:blipFill>
        <p:spPr>
          <a:xfrm>
            <a:off x="6999307" y="1717763"/>
            <a:ext cx="635000" cy="1261645"/>
          </a:xfrm>
          <a:prstGeom prst="rect">
            <a:avLst/>
          </a:prstGeom>
        </p:spPr>
      </p:pic>
      <p:sp>
        <p:nvSpPr>
          <p:cNvPr id="11" name="TextBox 10">
            <a:extLst>
              <a:ext uri="{FF2B5EF4-FFF2-40B4-BE49-F238E27FC236}">
                <a16:creationId xmlns:a16="http://schemas.microsoft.com/office/drawing/2014/main" id="{93377B61-57E2-4B5F-BC23-0A2E5B116144}"/>
              </a:ext>
            </a:extLst>
          </p:cNvPr>
          <p:cNvSpPr txBox="1"/>
          <p:nvPr/>
        </p:nvSpPr>
        <p:spPr>
          <a:xfrm>
            <a:off x="6877456" y="1435172"/>
            <a:ext cx="878702"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Executive</a:t>
            </a:r>
          </a:p>
        </p:txBody>
      </p:sp>
      <p:sp>
        <p:nvSpPr>
          <p:cNvPr id="12" name="TextBox 11">
            <a:extLst>
              <a:ext uri="{FF2B5EF4-FFF2-40B4-BE49-F238E27FC236}">
                <a16:creationId xmlns:a16="http://schemas.microsoft.com/office/drawing/2014/main" id="{0BABA763-7ACC-4791-8AC4-8E1CAC0980E0}"/>
              </a:ext>
            </a:extLst>
          </p:cNvPr>
          <p:cNvSpPr txBox="1"/>
          <p:nvPr/>
        </p:nvSpPr>
        <p:spPr>
          <a:xfrm>
            <a:off x="6999307" y="3506075"/>
            <a:ext cx="4690448"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If we have good documentation and clear roles and responsibilities </a:t>
            </a:r>
            <a:r>
              <a:rPr lang="en-US" sz="1600" dirty="0" smtClean="0">
                <a:solidFill>
                  <a:schemeClr val="bg2"/>
                </a:solidFill>
                <a:latin typeface="Calibri" panose="020F0502020204030204" pitchFamily="34" charset="0"/>
                <a:cs typeface="Calibri" panose="020F0502020204030204" pitchFamily="34" charset="0"/>
              </a:rPr>
              <a:t>functional based teams should work fine</a:t>
            </a:r>
            <a:endParaRPr lang="en-US" sz="1600" b="0" dirty="0">
              <a:solidFill>
                <a:schemeClr val="bg2"/>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37BD875-7B6C-4D89-9167-B646F92E3D20}"/>
              </a:ext>
            </a:extLst>
          </p:cNvPr>
          <p:cNvSpPr txBox="1"/>
          <p:nvPr/>
        </p:nvSpPr>
        <p:spPr>
          <a:xfrm>
            <a:off x="290742" y="4569321"/>
            <a:ext cx="10352874" cy="2062103"/>
          </a:xfrm>
          <a:prstGeom prst="rect">
            <a:avLst/>
          </a:prstGeom>
          <a:noFill/>
        </p:spPr>
        <p:txBody>
          <a:bodyPr wrap="square" rtlCol="0">
            <a:spAutoFit/>
          </a:bodyPr>
          <a:lstStyle/>
          <a:p>
            <a:r>
              <a:rPr lang="en-US" sz="1600" b="1" dirty="0" smtClean="0">
                <a:solidFill>
                  <a:schemeClr val="accent1">
                    <a:lumMod val="75000"/>
                  </a:schemeClr>
                </a:solidFill>
                <a:latin typeface="Calibri" panose="020F0502020204030204" pitchFamily="34" charset="0"/>
                <a:cs typeface="Calibri" panose="020F0502020204030204" pitchFamily="34" charset="0"/>
              </a:rPr>
              <a:t>Recommendations </a:t>
            </a:r>
            <a:r>
              <a:rPr lang="en-US" sz="1600" b="1" dirty="0">
                <a:solidFill>
                  <a:schemeClr val="accent1">
                    <a:lumMod val="75000"/>
                  </a:schemeClr>
                </a:solidFill>
                <a:latin typeface="Calibri" panose="020F0502020204030204" pitchFamily="34" charset="0"/>
                <a:cs typeface="Calibri" panose="020F0502020204030204" pitchFamily="34" charset="0"/>
              </a:rPr>
              <a:t>to the </a:t>
            </a:r>
            <a:r>
              <a:rPr lang="en-US" sz="1600" b="1" dirty="0" smtClean="0">
                <a:solidFill>
                  <a:schemeClr val="accent1">
                    <a:lumMod val="75000"/>
                  </a:schemeClr>
                </a:solidFill>
                <a:latin typeface="Calibri" panose="020F0502020204030204" pitchFamily="34" charset="0"/>
                <a:cs typeface="Calibri" panose="020F0502020204030204" pitchFamily="34" charset="0"/>
              </a:rPr>
              <a:t>business </a:t>
            </a:r>
          </a:p>
          <a:p>
            <a:pPr marL="285750" indent="-285750">
              <a:buFont typeface="Arial" panose="020B0604020202020204" pitchFamily="34" charset="0"/>
              <a:buChar char="•"/>
            </a:pPr>
            <a:r>
              <a:rPr lang="en-US" sz="1600" b="0" dirty="0" smtClean="0">
                <a:solidFill>
                  <a:schemeClr val="accent1">
                    <a:lumMod val="75000"/>
                  </a:schemeClr>
                </a:solidFill>
                <a:latin typeface="Calibri" panose="020F0502020204030204" pitchFamily="34" charset="0"/>
                <a:cs typeface="Calibri" panose="020F0502020204030204" pitchFamily="34" charset="0"/>
              </a:rPr>
              <a:t>Decompose </a:t>
            </a:r>
            <a:r>
              <a:rPr lang="en-US" sz="1600" b="0" dirty="0">
                <a:solidFill>
                  <a:schemeClr val="accent1">
                    <a:lumMod val="75000"/>
                  </a:schemeClr>
                </a:solidFill>
                <a:latin typeface="Calibri" panose="020F0502020204030204" pitchFamily="34" charset="0"/>
                <a:cs typeface="Calibri" panose="020F0502020204030204" pitchFamily="34" charset="0"/>
              </a:rPr>
              <a:t>your system into outcome-based products not by functional </a:t>
            </a:r>
            <a:r>
              <a:rPr lang="en-US" sz="1600" b="0" dirty="0" smtClean="0">
                <a:solidFill>
                  <a:schemeClr val="accent1">
                    <a:lumMod val="75000"/>
                  </a:schemeClr>
                </a:solidFill>
                <a:latin typeface="Calibri" panose="020F0502020204030204" pitchFamily="34" charset="0"/>
                <a:cs typeface="Calibri" panose="020F0502020204030204" pitchFamily="34" charset="0"/>
              </a:rPr>
              <a:t>roles</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Shift to product teams versus project teams</a:t>
            </a:r>
            <a:endParaRPr lang="en-US" sz="1600" b="0" dirty="0" smtClean="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Architect </a:t>
            </a:r>
            <a:r>
              <a:rPr lang="en-US" sz="1600" dirty="0">
                <a:solidFill>
                  <a:schemeClr val="accent1">
                    <a:lumMod val="75000"/>
                  </a:schemeClr>
                </a:solidFill>
                <a:latin typeface="Calibri" panose="020F0502020204030204" pitchFamily="34" charset="0"/>
                <a:cs typeface="Calibri" panose="020F0502020204030204" pitchFamily="34" charset="0"/>
              </a:rPr>
              <a:t>to reduce </a:t>
            </a:r>
            <a:r>
              <a:rPr lang="en-US" sz="1600" dirty="0" smtClean="0">
                <a:solidFill>
                  <a:schemeClr val="accent1">
                    <a:lumMod val="75000"/>
                  </a:schemeClr>
                </a:solidFill>
                <a:latin typeface="Calibri" panose="020F0502020204030204" pitchFamily="34" charset="0"/>
                <a:cs typeface="Calibri" panose="020F0502020204030204" pitchFamily="34" charset="0"/>
              </a:rPr>
              <a:t>handoffs</a:t>
            </a:r>
            <a:endParaRPr lang="en-US" sz="1600" dirty="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accent1">
                    <a:lumMod val="75000"/>
                  </a:schemeClr>
                </a:solidFill>
                <a:latin typeface="Calibri" panose="020F0502020204030204" pitchFamily="34" charset="0"/>
                <a:cs typeface="Calibri" panose="020F0502020204030204" pitchFamily="34" charset="0"/>
              </a:rPr>
              <a:t>Create small, cross functional, persistent teams that share a common set of practices and rules of engagement </a:t>
            </a:r>
            <a:endParaRPr lang="en-US" sz="1600" dirty="0" smtClean="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solidFill>
                <a:schemeClr val="accent1">
                  <a:lumMod val="75000"/>
                </a:schemeClr>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27E50842-2B8A-4675-8F72-0092A1B0155C}"/>
              </a:ext>
            </a:extLst>
          </p:cNvPr>
          <p:cNvSpPr txBox="1"/>
          <p:nvPr/>
        </p:nvSpPr>
        <p:spPr>
          <a:xfrm>
            <a:off x="8393983" y="825117"/>
            <a:ext cx="3391618" cy="646331"/>
          </a:xfrm>
          <a:prstGeom prst="rect">
            <a:avLst/>
          </a:prstGeom>
          <a:noFill/>
        </p:spPr>
        <p:txBody>
          <a:bodyPr wrap="square" rtlCol="0">
            <a:spAutoFit/>
          </a:bodyPr>
          <a:lstStyle/>
          <a:p>
            <a:r>
              <a:rPr lang="en-US" sz="1200" b="0" i="1" dirty="0">
                <a:solidFill>
                  <a:schemeClr val="bg2">
                    <a:lumMod val="75000"/>
                    <a:lumOff val="25000"/>
                  </a:schemeClr>
                </a:solidFill>
                <a:latin typeface="Calibri" panose="020F0502020204030204" pitchFamily="34" charset="0"/>
                <a:cs typeface="Calibri" panose="020F0502020204030204" pitchFamily="34" charset="0"/>
              </a:rPr>
              <a:t>“Any organization that designs a system will inevitably produce a design whose structure is a copy of the organizations communication structure” </a:t>
            </a:r>
          </a:p>
        </p:txBody>
      </p:sp>
      <p:pic>
        <p:nvPicPr>
          <p:cNvPr id="18" name="Picture 17" descr="Diagram&#10;&#10;Description automatically generated">
            <a:extLst>
              <a:ext uri="{FF2B5EF4-FFF2-40B4-BE49-F238E27FC236}">
                <a16:creationId xmlns:a16="http://schemas.microsoft.com/office/drawing/2014/main" id="{07523A99-2A8D-40C9-8F4B-6F099C7781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7391" y="1217102"/>
            <a:ext cx="3415308" cy="1781107"/>
          </a:xfrm>
          <a:prstGeom prst="rect">
            <a:avLst/>
          </a:prstGeom>
        </p:spPr>
      </p:pic>
      <p:grpSp>
        <p:nvGrpSpPr>
          <p:cNvPr id="24" name="Group 23">
            <a:extLst>
              <a:ext uri="{FF2B5EF4-FFF2-40B4-BE49-F238E27FC236}">
                <a16:creationId xmlns:a16="http://schemas.microsoft.com/office/drawing/2014/main" id="{183F3173-1445-44BF-AFA3-6D203D7EFB85}"/>
              </a:ext>
            </a:extLst>
          </p:cNvPr>
          <p:cNvGrpSpPr/>
          <p:nvPr/>
        </p:nvGrpSpPr>
        <p:grpSpPr>
          <a:xfrm>
            <a:off x="8464550" y="1455124"/>
            <a:ext cx="3112517" cy="1881118"/>
            <a:chOff x="8464550" y="1055074"/>
            <a:chExt cx="3112517" cy="1881118"/>
          </a:xfrm>
        </p:grpSpPr>
        <p:pic>
          <p:nvPicPr>
            <p:cNvPr id="15" name="Picture 14" descr="Chart, bubble chart&#10;&#10;Description automatically generated">
              <a:extLst>
                <a:ext uri="{FF2B5EF4-FFF2-40B4-BE49-F238E27FC236}">
                  <a16:creationId xmlns:a16="http://schemas.microsoft.com/office/drawing/2014/main" id="{A7A0CCCF-686C-466B-A699-2AA8F73156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4550" y="1055074"/>
              <a:ext cx="2943264" cy="1779137"/>
            </a:xfrm>
            <a:prstGeom prst="rect">
              <a:avLst/>
            </a:prstGeom>
          </p:spPr>
        </p:pic>
        <p:sp>
          <p:nvSpPr>
            <p:cNvPr id="19" name="TextBox 18">
              <a:extLst>
                <a:ext uri="{FF2B5EF4-FFF2-40B4-BE49-F238E27FC236}">
                  <a16:creationId xmlns:a16="http://schemas.microsoft.com/office/drawing/2014/main" id="{173F8339-132A-4AB0-8C03-0CD4BC5C344B}"/>
                </a:ext>
              </a:extLst>
            </p:cNvPr>
            <p:cNvSpPr txBox="1"/>
            <p:nvPr/>
          </p:nvSpPr>
          <p:spPr>
            <a:xfrm>
              <a:off x="10954781" y="2004635"/>
              <a:ext cx="622286" cy="246221"/>
            </a:xfrm>
            <a:prstGeom prst="rect">
              <a:avLst/>
            </a:prstGeom>
            <a:noFill/>
          </p:spPr>
          <p:txBody>
            <a:bodyPr wrap="none" rtlCol="0">
              <a:spAutoFit/>
            </a:bodyPr>
            <a:lstStyle/>
            <a:p>
              <a:r>
                <a:rPr lang="en-US" sz="1000" b="1" dirty="0">
                  <a:solidFill>
                    <a:schemeClr val="bg2">
                      <a:lumMod val="75000"/>
                      <a:lumOff val="25000"/>
                    </a:schemeClr>
                  </a:solidFill>
                  <a:latin typeface="Calibri" panose="020F0502020204030204" pitchFamily="34" charset="0"/>
                  <a:cs typeface="Calibri" panose="020F0502020204030204" pitchFamily="34" charset="0"/>
                </a:rPr>
                <a:t>Systems</a:t>
              </a:r>
            </a:p>
          </p:txBody>
        </p:sp>
        <p:sp>
          <p:nvSpPr>
            <p:cNvPr id="20" name="TextBox 19">
              <a:extLst>
                <a:ext uri="{FF2B5EF4-FFF2-40B4-BE49-F238E27FC236}">
                  <a16:creationId xmlns:a16="http://schemas.microsoft.com/office/drawing/2014/main" id="{6527A23A-55E5-43C0-B287-11B57AEFFE57}"/>
                </a:ext>
              </a:extLst>
            </p:cNvPr>
            <p:cNvSpPr txBox="1"/>
            <p:nvPr/>
          </p:nvSpPr>
          <p:spPr>
            <a:xfrm>
              <a:off x="10839886" y="2689971"/>
              <a:ext cx="667170" cy="246221"/>
            </a:xfrm>
            <a:prstGeom prst="rect">
              <a:avLst/>
            </a:prstGeom>
            <a:noFill/>
          </p:spPr>
          <p:txBody>
            <a:bodyPr wrap="none" rtlCol="0">
              <a:spAutoFit/>
            </a:bodyPr>
            <a:lstStyle/>
            <a:p>
              <a:r>
                <a:rPr lang="en-US" sz="1000" b="1" dirty="0">
                  <a:solidFill>
                    <a:schemeClr val="bg2">
                      <a:lumMod val="75000"/>
                      <a:lumOff val="25000"/>
                    </a:schemeClr>
                  </a:solidFill>
                  <a:latin typeface="Calibri" panose="020F0502020204030204" pitchFamily="34" charset="0"/>
                  <a:cs typeface="Calibri" panose="020F0502020204030204" pitchFamily="34" charset="0"/>
                </a:rPr>
                <a:t>Software</a:t>
              </a:r>
            </a:p>
          </p:txBody>
        </p:sp>
        <p:sp>
          <p:nvSpPr>
            <p:cNvPr id="21" name="TextBox 20">
              <a:extLst>
                <a:ext uri="{FF2B5EF4-FFF2-40B4-BE49-F238E27FC236}">
                  <a16:creationId xmlns:a16="http://schemas.microsoft.com/office/drawing/2014/main" id="{51E09B00-11DC-4F83-9CDF-C00570191BA0}"/>
                </a:ext>
              </a:extLst>
            </p:cNvPr>
            <p:cNvSpPr txBox="1"/>
            <p:nvPr/>
          </p:nvSpPr>
          <p:spPr>
            <a:xfrm>
              <a:off x="9632266" y="2032461"/>
              <a:ext cx="708848" cy="246221"/>
            </a:xfrm>
            <a:prstGeom prst="rect">
              <a:avLst/>
            </a:prstGeom>
            <a:noFill/>
          </p:spPr>
          <p:txBody>
            <a:bodyPr wrap="none" rtlCol="0">
              <a:spAutoFit/>
            </a:bodyPr>
            <a:lstStyle/>
            <a:p>
              <a:r>
                <a:rPr lang="en-US" sz="1000" b="1" dirty="0">
                  <a:solidFill>
                    <a:schemeClr val="bg2">
                      <a:lumMod val="75000"/>
                      <a:lumOff val="25000"/>
                    </a:schemeClr>
                  </a:solidFill>
                  <a:latin typeface="Calibri" panose="020F0502020204030204" pitchFamily="34" charset="0"/>
                  <a:cs typeface="Calibri" panose="020F0502020204030204" pitchFamily="34" charset="0"/>
                </a:rPr>
                <a:t>Hardware</a:t>
              </a:r>
            </a:p>
          </p:txBody>
        </p:sp>
        <p:sp>
          <p:nvSpPr>
            <p:cNvPr id="22" name="TextBox 21">
              <a:extLst>
                <a:ext uri="{FF2B5EF4-FFF2-40B4-BE49-F238E27FC236}">
                  <a16:creationId xmlns:a16="http://schemas.microsoft.com/office/drawing/2014/main" id="{4C26B2DF-ACDF-4A68-8F5E-86EF83FF60FC}"/>
                </a:ext>
              </a:extLst>
            </p:cNvPr>
            <p:cNvSpPr txBox="1"/>
            <p:nvPr/>
          </p:nvSpPr>
          <p:spPr>
            <a:xfrm>
              <a:off x="9981881" y="2639040"/>
              <a:ext cx="409086" cy="246221"/>
            </a:xfrm>
            <a:prstGeom prst="rect">
              <a:avLst/>
            </a:prstGeom>
            <a:noFill/>
          </p:spPr>
          <p:txBody>
            <a:bodyPr wrap="none" rtlCol="0">
              <a:spAutoFit/>
            </a:bodyPr>
            <a:lstStyle/>
            <a:p>
              <a:r>
                <a:rPr lang="en-US" sz="1000" b="1" dirty="0">
                  <a:solidFill>
                    <a:schemeClr val="bg2">
                      <a:lumMod val="75000"/>
                      <a:lumOff val="25000"/>
                    </a:schemeClr>
                  </a:solidFill>
                  <a:latin typeface="Calibri" panose="020F0502020204030204" pitchFamily="34" charset="0"/>
                  <a:cs typeface="Calibri" panose="020F0502020204030204" pitchFamily="34" charset="0"/>
                </a:rPr>
                <a:t>Test</a:t>
              </a:r>
            </a:p>
          </p:txBody>
        </p:sp>
        <p:sp>
          <p:nvSpPr>
            <p:cNvPr id="23" name="TextBox 22">
              <a:extLst>
                <a:ext uri="{FF2B5EF4-FFF2-40B4-BE49-F238E27FC236}">
                  <a16:creationId xmlns:a16="http://schemas.microsoft.com/office/drawing/2014/main" id="{877562EA-77CE-414A-AFB9-41AAEA39247E}"/>
                </a:ext>
              </a:extLst>
            </p:cNvPr>
            <p:cNvSpPr txBox="1"/>
            <p:nvPr/>
          </p:nvSpPr>
          <p:spPr>
            <a:xfrm>
              <a:off x="10280572" y="2243476"/>
              <a:ext cx="452368" cy="246221"/>
            </a:xfrm>
            <a:prstGeom prst="rect">
              <a:avLst/>
            </a:prstGeom>
            <a:noFill/>
          </p:spPr>
          <p:txBody>
            <a:bodyPr wrap="none" rtlCol="0">
              <a:spAutoFit/>
            </a:bodyPr>
            <a:lstStyle/>
            <a:p>
              <a:r>
                <a:rPr lang="en-US" sz="1000" b="1" dirty="0">
                  <a:solidFill>
                    <a:schemeClr val="bg2">
                      <a:lumMod val="75000"/>
                      <a:lumOff val="25000"/>
                    </a:schemeClr>
                  </a:solidFill>
                  <a:latin typeface="Calibri" panose="020F0502020204030204" pitchFamily="34" charset="0"/>
                  <a:cs typeface="Calibri" panose="020F0502020204030204" pitchFamily="34" charset="0"/>
                </a:rPr>
                <a:t>PMO</a:t>
              </a:r>
            </a:p>
          </p:txBody>
        </p:sp>
      </p:grpSp>
      <p:sp>
        <p:nvSpPr>
          <p:cNvPr id="25" name="Rectangle 24"/>
          <p:cNvSpPr/>
          <p:nvPr/>
        </p:nvSpPr>
        <p:spPr>
          <a:xfrm rot="20239719">
            <a:off x="-42253" y="267853"/>
            <a:ext cx="1531188" cy="584775"/>
          </a:xfrm>
          <a:prstGeom prst="rect">
            <a:avLst/>
          </a:prstGeom>
          <a:noFill/>
        </p:spPr>
        <p:txBody>
          <a:bodyPr wrap="none" lIns="91440" tIns="45720" rIns="91440" bIns="45720">
            <a:spAutoFit/>
          </a:bodyPr>
          <a:lstStyle/>
          <a:p>
            <a:pPr algn="ctr"/>
            <a:r>
              <a:rPr lang="en-US" sz="3200" b="1" cap="none" spc="0" dirty="0" smtClean="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rPr>
              <a:t>Barrier</a:t>
            </a:r>
            <a:endParaRPr lang="en-US" sz="3200" b="1" cap="none" spc="0" dirty="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endParaRPr>
          </a:p>
        </p:txBody>
      </p:sp>
    </p:spTree>
    <p:extLst>
      <p:ext uri="{BB962C8B-B14F-4D97-AF65-F5344CB8AC3E}">
        <p14:creationId xmlns:p14="http://schemas.microsoft.com/office/powerpoint/2010/main" val="1634725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3E631-D76E-456E-97F0-EB0E144DE4C0}"/>
              </a:ext>
            </a:extLst>
          </p:cNvPr>
          <p:cNvSpPr>
            <a:spLocks noGrp="1"/>
          </p:cNvSpPr>
          <p:nvPr>
            <p:ph type="title"/>
          </p:nvPr>
        </p:nvSpPr>
        <p:spPr>
          <a:xfrm>
            <a:off x="1542478" y="252100"/>
            <a:ext cx="11372849" cy="531812"/>
          </a:xfrm>
        </p:spPr>
        <p:txBody>
          <a:bodyPr/>
          <a:lstStyle/>
          <a:p>
            <a:r>
              <a:rPr lang="en-US" sz="3600" b="1" dirty="0" smtClean="0"/>
              <a:t>Valuing exclusivity over inclusivity</a:t>
            </a:r>
            <a:endParaRPr lang="en-US" sz="3600" b="1" dirty="0"/>
          </a:p>
        </p:txBody>
      </p:sp>
      <p:pic>
        <p:nvPicPr>
          <p:cNvPr id="7" name="Picture 6">
            <a:extLst>
              <a:ext uri="{FF2B5EF4-FFF2-40B4-BE49-F238E27FC236}">
                <a16:creationId xmlns:a16="http://schemas.microsoft.com/office/drawing/2014/main" id="{DA39254C-C8B9-4748-90BD-3A7039A2F4BA}"/>
              </a:ext>
            </a:extLst>
          </p:cNvPr>
          <p:cNvPicPr>
            <a:picLocks noChangeAspect="1"/>
          </p:cNvPicPr>
          <p:nvPr/>
        </p:nvPicPr>
        <p:blipFill>
          <a:blip r:embed="rId3"/>
          <a:stretch>
            <a:fillRect/>
          </a:stretch>
        </p:blipFill>
        <p:spPr>
          <a:xfrm>
            <a:off x="1003300" y="1780209"/>
            <a:ext cx="635000" cy="1261645"/>
          </a:xfrm>
          <a:prstGeom prst="rect">
            <a:avLst/>
          </a:prstGeom>
        </p:spPr>
      </p:pic>
      <p:sp>
        <p:nvSpPr>
          <p:cNvPr id="8" name="TextBox 7">
            <a:extLst>
              <a:ext uri="{FF2B5EF4-FFF2-40B4-BE49-F238E27FC236}">
                <a16:creationId xmlns:a16="http://schemas.microsoft.com/office/drawing/2014/main" id="{6F3F329A-EDED-40A4-A3D6-BB5B2041ACF2}"/>
              </a:ext>
            </a:extLst>
          </p:cNvPr>
          <p:cNvSpPr txBox="1"/>
          <p:nvPr/>
        </p:nvSpPr>
        <p:spPr>
          <a:xfrm>
            <a:off x="702778" y="1402858"/>
            <a:ext cx="1236044"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DevOps Coach</a:t>
            </a:r>
          </a:p>
        </p:txBody>
      </p:sp>
      <p:sp>
        <p:nvSpPr>
          <p:cNvPr id="9" name="TextBox 8">
            <a:extLst>
              <a:ext uri="{FF2B5EF4-FFF2-40B4-BE49-F238E27FC236}">
                <a16:creationId xmlns:a16="http://schemas.microsoft.com/office/drawing/2014/main" id="{BDC7A7A1-3C99-4CF0-AEC0-FFE0A5EB6F32}"/>
              </a:ext>
            </a:extLst>
          </p:cNvPr>
          <p:cNvSpPr txBox="1"/>
          <p:nvPr/>
        </p:nvSpPr>
        <p:spPr>
          <a:xfrm>
            <a:off x="164181" y="3428425"/>
            <a:ext cx="4646358"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Diverse culture, skills, and experience produce better products</a:t>
            </a:r>
          </a:p>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Inclusive environments have happier employees</a:t>
            </a:r>
          </a:p>
        </p:txBody>
      </p:sp>
      <p:pic>
        <p:nvPicPr>
          <p:cNvPr id="10" name="Picture 9">
            <a:extLst>
              <a:ext uri="{FF2B5EF4-FFF2-40B4-BE49-F238E27FC236}">
                <a16:creationId xmlns:a16="http://schemas.microsoft.com/office/drawing/2014/main" id="{AD096FBA-E176-4991-9FF3-8F4F22353904}"/>
              </a:ext>
            </a:extLst>
          </p:cNvPr>
          <p:cNvPicPr>
            <a:picLocks noChangeAspect="1"/>
          </p:cNvPicPr>
          <p:nvPr/>
        </p:nvPicPr>
        <p:blipFill>
          <a:blip r:embed="rId3"/>
          <a:stretch>
            <a:fillRect/>
          </a:stretch>
        </p:blipFill>
        <p:spPr>
          <a:xfrm>
            <a:off x="6959896" y="1780209"/>
            <a:ext cx="635000" cy="1261645"/>
          </a:xfrm>
          <a:prstGeom prst="rect">
            <a:avLst/>
          </a:prstGeom>
        </p:spPr>
      </p:pic>
      <p:sp>
        <p:nvSpPr>
          <p:cNvPr id="11" name="TextBox 10">
            <a:extLst>
              <a:ext uri="{FF2B5EF4-FFF2-40B4-BE49-F238E27FC236}">
                <a16:creationId xmlns:a16="http://schemas.microsoft.com/office/drawing/2014/main" id="{A8ADE93D-B544-4F53-823A-640BA43E78C8}"/>
              </a:ext>
            </a:extLst>
          </p:cNvPr>
          <p:cNvSpPr txBox="1"/>
          <p:nvPr/>
        </p:nvSpPr>
        <p:spPr>
          <a:xfrm>
            <a:off x="6838045" y="1402858"/>
            <a:ext cx="878702"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Executive</a:t>
            </a:r>
          </a:p>
        </p:txBody>
      </p:sp>
      <p:sp>
        <p:nvSpPr>
          <p:cNvPr id="12" name="TextBox 11">
            <a:extLst>
              <a:ext uri="{FF2B5EF4-FFF2-40B4-BE49-F238E27FC236}">
                <a16:creationId xmlns:a16="http://schemas.microsoft.com/office/drawing/2014/main" id="{EEEA55ED-C311-4EE2-962D-617B4852B0F4}"/>
              </a:ext>
            </a:extLst>
          </p:cNvPr>
          <p:cNvSpPr txBox="1"/>
          <p:nvPr/>
        </p:nvSpPr>
        <p:spPr>
          <a:xfrm>
            <a:off x="6369478" y="3480339"/>
            <a:ext cx="4405783" cy="830997"/>
          </a:xfrm>
          <a:prstGeom prst="rect">
            <a:avLst/>
          </a:prstGeom>
          <a:noFill/>
        </p:spPr>
        <p:txBody>
          <a:bodyPr wrap="square" rtlCol="0">
            <a:spAutoFit/>
          </a:bodyPr>
          <a:lstStyle/>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I have earned my position</a:t>
            </a:r>
          </a:p>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I have more knowledge</a:t>
            </a:r>
          </a:p>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I’m </a:t>
            </a:r>
            <a:r>
              <a:rPr lang="en-US" sz="1600" dirty="0">
                <a:solidFill>
                  <a:schemeClr val="bg2"/>
                </a:solidFill>
                <a:latin typeface="Calibri" panose="020F0502020204030204" pitchFamily="34" charset="0"/>
                <a:cs typeface="Calibri" panose="020F0502020204030204" pitchFamily="34" charset="0"/>
              </a:rPr>
              <a:t>special</a:t>
            </a:r>
            <a:endParaRPr lang="en-US" sz="1600" b="0" dirty="0">
              <a:solidFill>
                <a:schemeClr val="bg2"/>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0A248954-C67F-4891-A7FB-5C94F648DFE3}"/>
              </a:ext>
            </a:extLst>
          </p:cNvPr>
          <p:cNvSpPr txBox="1"/>
          <p:nvPr/>
        </p:nvSpPr>
        <p:spPr>
          <a:xfrm>
            <a:off x="164181" y="4577104"/>
            <a:ext cx="7097972" cy="1815882"/>
          </a:xfrm>
          <a:prstGeom prst="rect">
            <a:avLst/>
          </a:prstGeom>
          <a:noFill/>
        </p:spPr>
        <p:txBody>
          <a:bodyPr wrap="square" rtlCol="0">
            <a:spAutoFit/>
          </a:bodyPr>
          <a:lstStyle/>
          <a:p>
            <a:r>
              <a:rPr lang="en-US" sz="1600" b="1" dirty="0" smtClean="0">
                <a:solidFill>
                  <a:schemeClr val="accent1">
                    <a:lumMod val="75000"/>
                  </a:schemeClr>
                </a:solidFill>
                <a:latin typeface="Calibri" panose="020F0502020204030204" pitchFamily="34" charset="0"/>
                <a:cs typeface="Calibri" panose="020F0502020204030204" pitchFamily="34" charset="0"/>
              </a:rPr>
              <a:t>Recommendation </a:t>
            </a:r>
            <a:r>
              <a:rPr lang="en-US" sz="1600" b="1" dirty="0">
                <a:solidFill>
                  <a:schemeClr val="accent1">
                    <a:lumMod val="75000"/>
                  </a:schemeClr>
                </a:solidFill>
                <a:latin typeface="Calibri" panose="020F0502020204030204" pitchFamily="34" charset="0"/>
                <a:cs typeface="Calibri" panose="020F0502020204030204" pitchFamily="34" charset="0"/>
              </a:rPr>
              <a:t>to the </a:t>
            </a:r>
            <a:r>
              <a:rPr lang="en-US" sz="1600" b="1" dirty="0" smtClean="0">
                <a:solidFill>
                  <a:schemeClr val="accent1">
                    <a:lumMod val="75000"/>
                  </a:schemeClr>
                </a:solidFill>
                <a:latin typeface="Calibri" panose="020F0502020204030204" pitchFamily="34" charset="0"/>
                <a:cs typeface="Calibri" panose="020F0502020204030204" pitchFamily="34" charset="0"/>
              </a:rPr>
              <a:t>business</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Apply a growth mindset</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Use </a:t>
            </a:r>
            <a:r>
              <a:rPr lang="en-US" sz="1600" dirty="0">
                <a:solidFill>
                  <a:schemeClr val="accent1">
                    <a:lumMod val="75000"/>
                  </a:schemeClr>
                </a:solidFill>
                <a:latin typeface="Calibri" panose="020F0502020204030204" pitchFamily="34" charset="0"/>
                <a:cs typeface="Calibri" panose="020F0502020204030204" pitchFamily="34" charset="0"/>
              </a:rPr>
              <a:t>a model for Decentralized Decision </a:t>
            </a:r>
            <a:r>
              <a:rPr lang="en-US" sz="1600" dirty="0" smtClean="0">
                <a:solidFill>
                  <a:schemeClr val="accent1">
                    <a:lumMod val="75000"/>
                  </a:schemeClr>
                </a:solidFill>
                <a:latin typeface="Calibri" panose="020F0502020204030204" pitchFamily="34" charset="0"/>
                <a:cs typeface="Calibri" panose="020F0502020204030204" pitchFamily="34" charset="0"/>
              </a:rPr>
              <a:t>making</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Build safe environments where ideas are shared openly</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Ask questions and practice active listening</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Access to tools where teams can brainstorm and exchange ideas easily</a:t>
            </a:r>
            <a:endParaRPr lang="en-US" sz="1600" dirty="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b="0" dirty="0">
              <a:solidFill>
                <a:schemeClr val="accent1">
                  <a:lumMod val="75000"/>
                </a:schemeClr>
              </a:solidFill>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0BDF223E-2649-4810-8BF1-BBA569765DB5}"/>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68189" y="1010221"/>
            <a:ext cx="1907072" cy="1907072"/>
          </a:xfrm>
          <a:prstGeom prst="rect">
            <a:avLst/>
          </a:prstGeom>
        </p:spPr>
      </p:pic>
      <p:pic>
        <p:nvPicPr>
          <p:cNvPr id="17" name="Picture 16" descr="Text, whiteboard&#10;&#10;Description automatically generated">
            <a:extLst>
              <a:ext uri="{FF2B5EF4-FFF2-40B4-BE49-F238E27FC236}">
                <a16:creationId xmlns:a16="http://schemas.microsoft.com/office/drawing/2014/main" id="{2DDE831C-8408-4A9B-B608-3902DA11AF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2036" y="945907"/>
            <a:ext cx="2490172" cy="1971386"/>
          </a:xfrm>
          <a:prstGeom prst="rect">
            <a:avLst/>
          </a:prstGeom>
        </p:spPr>
      </p:pic>
      <p:sp>
        <p:nvSpPr>
          <p:cNvPr id="2" name="TextBox 1"/>
          <p:cNvSpPr txBox="1"/>
          <p:nvPr/>
        </p:nvSpPr>
        <p:spPr>
          <a:xfrm>
            <a:off x="152455" y="6341072"/>
            <a:ext cx="11736674" cy="338554"/>
          </a:xfrm>
          <a:prstGeom prst="rect">
            <a:avLst/>
          </a:prstGeom>
          <a:noFill/>
        </p:spPr>
        <p:txBody>
          <a:bodyPr wrap="none" rtlCol="0">
            <a:spAutoFit/>
          </a:bodyPr>
          <a:lstStyle/>
          <a:p>
            <a:r>
              <a:rPr lang="en-US" sz="1600" b="0" dirty="0" smtClean="0">
                <a:latin typeface="Arial" panose="020B0604020202020204" pitchFamily="34" charset="0"/>
                <a:cs typeface="Arial" panose="020B0604020202020204" pitchFamily="34" charset="0"/>
              </a:rPr>
              <a:t>“Diversity produces greater proportion of revenue from innovation than companies with below average diversity.”   Forbes, 2020</a:t>
            </a:r>
          </a:p>
        </p:txBody>
      </p:sp>
      <p:sp>
        <p:nvSpPr>
          <p:cNvPr id="14" name="Rectangle 13"/>
          <p:cNvSpPr/>
          <p:nvPr/>
        </p:nvSpPr>
        <p:spPr>
          <a:xfrm rot="20239719">
            <a:off x="-42253" y="267853"/>
            <a:ext cx="1531188" cy="584775"/>
          </a:xfrm>
          <a:prstGeom prst="rect">
            <a:avLst/>
          </a:prstGeom>
          <a:noFill/>
        </p:spPr>
        <p:txBody>
          <a:bodyPr wrap="none" lIns="91440" tIns="45720" rIns="91440" bIns="45720">
            <a:spAutoFit/>
          </a:bodyPr>
          <a:lstStyle/>
          <a:p>
            <a:pPr algn="ctr"/>
            <a:r>
              <a:rPr lang="en-US" sz="3200" b="1" cap="none" spc="0" dirty="0" smtClean="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rPr>
              <a:t>Barrier</a:t>
            </a:r>
            <a:endParaRPr lang="en-US" sz="3200" b="1" cap="none" spc="0" dirty="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endParaRPr>
          </a:p>
        </p:txBody>
      </p:sp>
    </p:spTree>
    <p:extLst>
      <p:ext uri="{BB962C8B-B14F-4D97-AF65-F5344CB8AC3E}">
        <p14:creationId xmlns:p14="http://schemas.microsoft.com/office/powerpoint/2010/main" val="2285826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4142-E0DA-4A14-9B1E-CDBEE071F140}"/>
              </a:ext>
            </a:extLst>
          </p:cNvPr>
          <p:cNvSpPr>
            <a:spLocks noGrp="1"/>
          </p:cNvSpPr>
          <p:nvPr>
            <p:ph type="title"/>
          </p:nvPr>
        </p:nvSpPr>
        <p:spPr>
          <a:xfrm>
            <a:off x="1457782" y="213171"/>
            <a:ext cx="11372849" cy="531812"/>
          </a:xfrm>
        </p:spPr>
        <p:txBody>
          <a:bodyPr/>
          <a:lstStyle/>
          <a:p>
            <a:r>
              <a:rPr lang="en-US" sz="3200" b="1" dirty="0" smtClean="0"/>
              <a:t>Lack of Psychological </a:t>
            </a:r>
            <a:r>
              <a:rPr lang="en-US" sz="3200" b="1" dirty="0"/>
              <a:t>Safety</a:t>
            </a:r>
          </a:p>
        </p:txBody>
      </p:sp>
      <p:pic>
        <p:nvPicPr>
          <p:cNvPr id="7" name="Picture 6">
            <a:extLst>
              <a:ext uri="{FF2B5EF4-FFF2-40B4-BE49-F238E27FC236}">
                <a16:creationId xmlns:a16="http://schemas.microsoft.com/office/drawing/2014/main" id="{201B26BA-7D12-4F34-8A64-80C7BC829D99}"/>
              </a:ext>
            </a:extLst>
          </p:cNvPr>
          <p:cNvPicPr>
            <a:picLocks noChangeAspect="1"/>
          </p:cNvPicPr>
          <p:nvPr/>
        </p:nvPicPr>
        <p:blipFill>
          <a:blip r:embed="rId3"/>
          <a:stretch>
            <a:fillRect/>
          </a:stretch>
        </p:blipFill>
        <p:spPr>
          <a:xfrm>
            <a:off x="993360" y="1536862"/>
            <a:ext cx="635000" cy="1261645"/>
          </a:xfrm>
          <a:prstGeom prst="rect">
            <a:avLst/>
          </a:prstGeom>
        </p:spPr>
      </p:pic>
      <p:sp>
        <p:nvSpPr>
          <p:cNvPr id="8" name="TextBox 7">
            <a:extLst>
              <a:ext uri="{FF2B5EF4-FFF2-40B4-BE49-F238E27FC236}">
                <a16:creationId xmlns:a16="http://schemas.microsoft.com/office/drawing/2014/main" id="{4AC9DD74-FB71-4E98-88ED-5466A7E275E6}"/>
              </a:ext>
            </a:extLst>
          </p:cNvPr>
          <p:cNvSpPr txBox="1"/>
          <p:nvPr/>
        </p:nvSpPr>
        <p:spPr>
          <a:xfrm>
            <a:off x="692838" y="1263401"/>
            <a:ext cx="1236044"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DevOps Coach</a:t>
            </a:r>
          </a:p>
        </p:txBody>
      </p:sp>
      <p:sp>
        <p:nvSpPr>
          <p:cNvPr id="9" name="TextBox 8">
            <a:extLst>
              <a:ext uri="{FF2B5EF4-FFF2-40B4-BE49-F238E27FC236}">
                <a16:creationId xmlns:a16="http://schemas.microsoft.com/office/drawing/2014/main" id="{3EAD714F-FA5C-406B-B17D-A02DC5FC4B2B}"/>
              </a:ext>
            </a:extLst>
          </p:cNvPr>
          <p:cNvSpPr txBox="1"/>
          <p:nvPr/>
        </p:nvSpPr>
        <p:spPr>
          <a:xfrm>
            <a:off x="187145" y="3071968"/>
            <a:ext cx="2903487"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Transparency is critical</a:t>
            </a:r>
            <a:endParaRPr lang="en-US" sz="1600" b="0" dirty="0">
              <a:solidFill>
                <a:schemeClr val="bg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Failure needs to be an option</a:t>
            </a:r>
          </a:p>
        </p:txBody>
      </p:sp>
      <p:pic>
        <p:nvPicPr>
          <p:cNvPr id="10" name="Picture 9">
            <a:extLst>
              <a:ext uri="{FF2B5EF4-FFF2-40B4-BE49-F238E27FC236}">
                <a16:creationId xmlns:a16="http://schemas.microsoft.com/office/drawing/2014/main" id="{D0F18C85-C574-4825-9CAC-60713C0BB390}"/>
              </a:ext>
            </a:extLst>
          </p:cNvPr>
          <p:cNvPicPr>
            <a:picLocks noChangeAspect="1"/>
          </p:cNvPicPr>
          <p:nvPr/>
        </p:nvPicPr>
        <p:blipFill>
          <a:blip r:embed="rId3"/>
          <a:stretch>
            <a:fillRect/>
          </a:stretch>
        </p:blipFill>
        <p:spPr>
          <a:xfrm>
            <a:off x="9713517" y="1536862"/>
            <a:ext cx="635000" cy="1261645"/>
          </a:xfrm>
          <a:prstGeom prst="rect">
            <a:avLst/>
          </a:prstGeom>
        </p:spPr>
      </p:pic>
      <p:sp>
        <p:nvSpPr>
          <p:cNvPr id="11" name="TextBox 10">
            <a:extLst>
              <a:ext uri="{FF2B5EF4-FFF2-40B4-BE49-F238E27FC236}">
                <a16:creationId xmlns:a16="http://schemas.microsoft.com/office/drawing/2014/main" id="{A56C4C3B-7C77-4484-951F-791EAAE6E897}"/>
              </a:ext>
            </a:extLst>
          </p:cNvPr>
          <p:cNvSpPr txBox="1"/>
          <p:nvPr/>
        </p:nvSpPr>
        <p:spPr>
          <a:xfrm>
            <a:off x="9591666" y="1263401"/>
            <a:ext cx="878702" cy="307777"/>
          </a:xfrm>
          <a:prstGeom prst="rect">
            <a:avLst/>
          </a:prstGeom>
          <a:noFill/>
        </p:spPr>
        <p:txBody>
          <a:bodyPr wrap="none" rtlCol="0">
            <a:spAutoFit/>
          </a:bodyPr>
          <a:lstStyle/>
          <a:p>
            <a:r>
              <a:rPr lang="en-US" sz="1400" b="0" dirty="0">
                <a:solidFill>
                  <a:schemeClr val="bg2"/>
                </a:solidFill>
                <a:latin typeface="Calibri" panose="020F0502020204030204" pitchFamily="34" charset="0"/>
                <a:cs typeface="Calibri" panose="020F0502020204030204" pitchFamily="34" charset="0"/>
              </a:rPr>
              <a:t>Executive</a:t>
            </a:r>
          </a:p>
        </p:txBody>
      </p:sp>
      <p:sp>
        <p:nvSpPr>
          <p:cNvPr id="12" name="TextBox 11">
            <a:extLst>
              <a:ext uri="{FF2B5EF4-FFF2-40B4-BE49-F238E27FC236}">
                <a16:creationId xmlns:a16="http://schemas.microsoft.com/office/drawing/2014/main" id="{76128B76-E37F-4D81-AF05-4AEEF086E677}"/>
              </a:ext>
            </a:extLst>
          </p:cNvPr>
          <p:cNvSpPr txBox="1"/>
          <p:nvPr/>
        </p:nvSpPr>
        <p:spPr>
          <a:xfrm>
            <a:off x="8841606" y="3115243"/>
            <a:ext cx="3031279" cy="830997"/>
          </a:xfrm>
          <a:prstGeom prst="rect">
            <a:avLst/>
          </a:prstGeom>
          <a:noFill/>
        </p:spPr>
        <p:txBody>
          <a:bodyPr wrap="none" rtlCol="0">
            <a:spAutoFit/>
          </a:bodyPr>
          <a:lstStyle/>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We need to keep funding</a:t>
            </a:r>
          </a:p>
          <a:p>
            <a:pPr marL="285750" indent="-285750">
              <a:buFont typeface="Arial" panose="020B0604020202020204" pitchFamily="34" charset="0"/>
              <a:buChar char="•"/>
            </a:pPr>
            <a:r>
              <a:rPr lang="en-US" sz="1600" dirty="0">
                <a:solidFill>
                  <a:schemeClr val="bg2"/>
                </a:solidFill>
                <a:latin typeface="Calibri" panose="020F0502020204030204" pitchFamily="34" charset="0"/>
                <a:cs typeface="Calibri" panose="020F0502020204030204" pitchFamily="34" charset="0"/>
              </a:rPr>
              <a:t>People want to see success</a:t>
            </a:r>
          </a:p>
          <a:p>
            <a:pPr marL="285750" indent="-285750">
              <a:buFont typeface="Arial" panose="020B0604020202020204" pitchFamily="34" charset="0"/>
              <a:buChar char="•"/>
            </a:pPr>
            <a:r>
              <a:rPr lang="en-US" sz="1600" b="0" dirty="0">
                <a:solidFill>
                  <a:schemeClr val="bg2"/>
                </a:solidFill>
                <a:latin typeface="Calibri" panose="020F0502020204030204" pitchFamily="34" charset="0"/>
                <a:cs typeface="Calibri" panose="020F0502020204030204" pitchFamily="34" charset="0"/>
              </a:rPr>
              <a:t>Success allows you to move up</a:t>
            </a:r>
          </a:p>
        </p:txBody>
      </p:sp>
      <p:pic>
        <p:nvPicPr>
          <p:cNvPr id="14" name="Picture 13" descr="A picture containing application&#10;&#10;Description automatically generated">
            <a:extLst>
              <a:ext uri="{FF2B5EF4-FFF2-40B4-BE49-F238E27FC236}">
                <a16:creationId xmlns:a16="http://schemas.microsoft.com/office/drawing/2014/main" id="{A02FC07D-BE93-4E91-8DD5-17D68B317F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597" y="1662226"/>
            <a:ext cx="4757212" cy="2674527"/>
          </a:xfrm>
          <a:prstGeom prst="rect">
            <a:avLst/>
          </a:prstGeom>
        </p:spPr>
      </p:pic>
      <p:sp>
        <p:nvSpPr>
          <p:cNvPr id="15" name="TextBox 14">
            <a:extLst>
              <a:ext uri="{FF2B5EF4-FFF2-40B4-BE49-F238E27FC236}">
                <a16:creationId xmlns:a16="http://schemas.microsoft.com/office/drawing/2014/main" id="{DE6D14CD-845F-4223-AC35-6F791AA40826}"/>
              </a:ext>
            </a:extLst>
          </p:cNvPr>
          <p:cNvSpPr txBox="1"/>
          <p:nvPr/>
        </p:nvSpPr>
        <p:spPr>
          <a:xfrm>
            <a:off x="187145" y="4610214"/>
            <a:ext cx="9899537" cy="1569660"/>
          </a:xfrm>
          <a:prstGeom prst="rect">
            <a:avLst/>
          </a:prstGeom>
          <a:noFill/>
        </p:spPr>
        <p:txBody>
          <a:bodyPr wrap="square" rtlCol="0">
            <a:spAutoFit/>
          </a:bodyPr>
          <a:lstStyle/>
          <a:p>
            <a:r>
              <a:rPr lang="en-US" sz="1600" b="1" dirty="0" smtClean="0">
                <a:solidFill>
                  <a:schemeClr val="accent1">
                    <a:lumMod val="75000"/>
                  </a:schemeClr>
                </a:solidFill>
                <a:latin typeface="Calibri" panose="020F0502020204030204" pitchFamily="34" charset="0"/>
                <a:cs typeface="Calibri" panose="020F0502020204030204" pitchFamily="34" charset="0"/>
              </a:rPr>
              <a:t>Recommendation </a:t>
            </a:r>
            <a:r>
              <a:rPr lang="en-US" sz="1600" b="1" dirty="0">
                <a:solidFill>
                  <a:schemeClr val="accent1">
                    <a:lumMod val="75000"/>
                  </a:schemeClr>
                </a:solidFill>
                <a:latin typeface="Calibri" panose="020F0502020204030204" pitchFamily="34" charset="0"/>
                <a:cs typeface="Calibri" panose="020F0502020204030204" pitchFamily="34" charset="0"/>
              </a:rPr>
              <a:t>to the </a:t>
            </a:r>
            <a:r>
              <a:rPr lang="en-US" sz="1600" b="1" dirty="0" smtClean="0">
                <a:solidFill>
                  <a:schemeClr val="accent1">
                    <a:lumMod val="75000"/>
                  </a:schemeClr>
                </a:solidFill>
                <a:latin typeface="Calibri" panose="020F0502020204030204" pitchFamily="34" charset="0"/>
                <a:cs typeface="Calibri" panose="020F0502020204030204" pitchFamily="34" charset="0"/>
              </a:rPr>
              <a:t>business</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Lead by example. Be present.</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Assess your culture</a:t>
            </a:r>
          </a:p>
          <a:p>
            <a:pPr marL="285750" indent="-285750">
              <a:buFont typeface="Arial" panose="020B0604020202020204" pitchFamily="34" charset="0"/>
              <a:buChar char="•"/>
            </a:pPr>
            <a:r>
              <a:rPr lang="en-US" sz="1600" b="0" dirty="0" smtClean="0">
                <a:solidFill>
                  <a:schemeClr val="accent1">
                    <a:lumMod val="75000"/>
                  </a:schemeClr>
                </a:solidFill>
                <a:latin typeface="Calibri" panose="020F0502020204030204" pitchFamily="34" charset="0"/>
                <a:cs typeface="Calibri" panose="020F0502020204030204" pitchFamily="34" charset="0"/>
              </a:rPr>
              <a:t>Build a Generative Culture</a:t>
            </a:r>
          </a:p>
          <a:p>
            <a:pPr marL="285750" indent="-285750">
              <a:buFont typeface="Arial" panose="020B0604020202020204" pitchFamily="34" charset="0"/>
              <a:buChar char="•"/>
            </a:pPr>
            <a:r>
              <a:rPr lang="en-US" sz="1600" dirty="0" smtClean="0">
                <a:solidFill>
                  <a:schemeClr val="accent1">
                    <a:lumMod val="75000"/>
                  </a:schemeClr>
                </a:solidFill>
                <a:latin typeface="Calibri" panose="020F0502020204030204" pitchFamily="34" charset="0"/>
                <a:cs typeface="Calibri" panose="020F0502020204030204" pitchFamily="34" charset="0"/>
              </a:rPr>
              <a:t>Intent based leadership</a:t>
            </a:r>
            <a:endParaRPr lang="en-US" sz="1600" b="0" dirty="0" smtClean="0">
              <a:solidFill>
                <a:schemeClr val="accent1">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accent1">
                    <a:lumMod val="75000"/>
                  </a:schemeClr>
                </a:solidFill>
                <a:latin typeface="Calibri" panose="020F0502020204030204" pitchFamily="34" charset="0"/>
                <a:cs typeface="Calibri" panose="020F0502020204030204" pitchFamily="34" charset="0"/>
              </a:rPr>
              <a:t>Consider re-evaluating performance appraisals from top down to bottom up and build leader </a:t>
            </a:r>
            <a:r>
              <a:rPr lang="en-US" sz="1600" dirty="0" smtClean="0">
                <a:solidFill>
                  <a:schemeClr val="accent1">
                    <a:lumMod val="75000"/>
                  </a:schemeClr>
                </a:solidFill>
                <a:latin typeface="Calibri" panose="020F0502020204030204" pitchFamily="34" charset="0"/>
                <a:cs typeface="Calibri" panose="020F0502020204030204" pitchFamily="34" charset="0"/>
              </a:rPr>
              <a:t>competencies</a:t>
            </a:r>
            <a:endParaRPr lang="en-US" sz="1600" dirty="0">
              <a:solidFill>
                <a:schemeClr val="accent1">
                  <a:lumMod val="75000"/>
                </a:schemeClr>
              </a:solidFill>
              <a:latin typeface="Calibri" panose="020F0502020204030204" pitchFamily="34" charset="0"/>
              <a:cs typeface="Calibri" panose="020F0502020204030204" pitchFamily="34" charset="0"/>
            </a:endParaRPr>
          </a:p>
        </p:txBody>
      </p:sp>
      <p:sp>
        <p:nvSpPr>
          <p:cNvPr id="3" name="Rectangle 2"/>
          <p:cNvSpPr/>
          <p:nvPr/>
        </p:nvSpPr>
        <p:spPr>
          <a:xfrm>
            <a:off x="187145" y="6273225"/>
            <a:ext cx="11653896" cy="584775"/>
          </a:xfrm>
          <a:prstGeom prst="rect">
            <a:avLst/>
          </a:prstGeom>
        </p:spPr>
        <p:txBody>
          <a:bodyPr wrap="square">
            <a:spAutoFit/>
          </a:bodyPr>
          <a:lstStyle/>
          <a:p>
            <a:pPr algn="ctr"/>
            <a:r>
              <a:rPr lang="en-US" sz="1600" dirty="0" smtClean="0"/>
              <a:t>“Psychological safety is a belief that one will not be punished or humiliated for speaking up with ideas, questions, concerns, or mistakes.”   Amy Edmondson, Harvard Business School</a:t>
            </a:r>
            <a:endParaRPr lang="en-US" sz="1600" dirty="0"/>
          </a:p>
        </p:txBody>
      </p:sp>
      <p:sp>
        <p:nvSpPr>
          <p:cNvPr id="13" name="Rectangle 12"/>
          <p:cNvSpPr/>
          <p:nvPr/>
        </p:nvSpPr>
        <p:spPr>
          <a:xfrm rot="20239719">
            <a:off x="-42253" y="267853"/>
            <a:ext cx="1531188" cy="584775"/>
          </a:xfrm>
          <a:prstGeom prst="rect">
            <a:avLst/>
          </a:prstGeom>
          <a:noFill/>
        </p:spPr>
        <p:txBody>
          <a:bodyPr wrap="none" lIns="91440" tIns="45720" rIns="91440" bIns="45720">
            <a:spAutoFit/>
          </a:bodyPr>
          <a:lstStyle/>
          <a:p>
            <a:pPr algn="ctr"/>
            <a:r>
              <a:rPr lang="en-US" sz="3200" b="1" cap="none" spc="0" dirty="0" smtClean="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rPr>
              <a:t>Barrier</a:t>
            </a:r>
            <a:endParaRPr lang="en-US" sz="3200" b="1" cap="none" spc="0" dirty="0">
              <a:ln w="6600">
                <a:solidFill>
                  <a:schemeClr val="accent2"/>
                </a:solidFill>
                <a:prstDash val="solid"/>
              </a:ln>
              <a:gradFill>
                <a:gsLst>
                  <a:gs pos="0">
                    <a:schemeClr val="accent2">
                      <a:lumMod val="40000"/>
                      <a:lumOff val="60000"/>
                    </a:schemeClr>
                  </a:gs>
                  <a:gs pos="0">
                    <a:schemeClr val="accent2">
                      <a:lumMod val="75000"/>
                    </a:schemeClr>
                  </a:gs>
                  <a:gs pos="64000">
                    <a:schemeClr val="accent2">
                      <a:lumMod val="40000"/>
                      <a:lumOff val="60000"/>
                    </a:schemeClr>
                  </a:gs>
                  <a:gs pos="93000">
                    <a:schemeClr val="accent2">
                      <a:lumMod val="20000"/>
                      <a:lumOff val="80000"/>
                    </a:schemeClr>
                  </a:gs>
                </a:gsLst>
                <a:lin ang="5400000" scaled="1"/>
              </a:gradFill>
              <a:effectLst>
                <a:outerShdw dist="38100" dir="2700000" algn="tl" rotWithShape="0">
                  <a:schemeClr val="accent2"/>
                </a:outerShdw>
              </a:effectLst>
            </a:endParaRPr>
          </a:p>
        </p:txBody>
      </p:sp>
    </p:spTree>
    <p:extLst>
      <p:ext uri="{BB962C8B-B14F-4D97-AF65-F5344CB8AC3E}">
        <p14:creationId xmlns:p14="http://schemas.microsoft.com/office/powerpoint/2010/main" val="187794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447" y="201222"/>
            <a:ext cx="11431640" cy="531812"/>
          </a:xfrm>
        </p:spPr>
        <p:txBody>
          <a:bodyPr/>
          <a:lstStyle/>
          <a:p>
            <a:r>
              <a:rPr lang="en-US" sz="3200" b="1" dirty="0"/>
              <a:t>Create an intentional </a:t>
            </a:r>
            <a:r>
              <a:rPr lang="en-US" sz="3200" b="1" dirty="0" smtClean="0"/>
              <a:t>culture</a:t>
            </a:r>
            <a:endParaRPr lang="en-US" sz="3200" b="1" dirty="0"/>
          </a:p>
        </p:txBody>
      </p:sp>
      <p:sp>
        <p:nvSpPr>
          <p:cNvPr id="6" name="Rectangle 5"/>
          <p:cNvSpPr/>
          <p:nvPr/>
        </p:nvSpPr>
        <p:spPr>
          <a:xfrm>
            <a:off x="90073" y="2986562"/>
            <a:ext cx="6096000" cy="1673022"/>
          </a:xfrm>
          <a:prstGeom prst="rect">
            <a:avLst/>
          </a:prstGeom>
        </p:spPr>
        <p:txBody>
          <a:bodyPr>
            <a:spAutoFit/>
          </a:bodyPr>
          <a:lstStyle/>
          <a:p>
            <a:pPr marL="457189" indent="-457189" defTabSz="1219170" fontAlgn="base">
              <a:lnSpc>
                <a:spcPct val="107000"/>
              </a:lnSpc>
              <a:buFont typeface="+mj-lt"/>
              <a:buAutoNum type="arabicPeriod"/>
              <a:tabLst>
                <a:tab pos="609585" algn="l"/>
              </a:tabLst>
            </a:pPr>
            <a:r>
              <a:rPr lang="en-US" sz="2400" dirty="0">
                <a:solidFill>
                  <a:srgbClr val="000000"/>
                </a:solidFill>
                <a:latin typeface="Times New Roman" panose="02020603050405020304" pitchFamily="18" charset="0"/>
                <a:ea typeface="ＭＳ Ｐゴシック" charset="0"/>
                <a:cs typeface="Times New Roman" panose="02020603050405020304" pitchFamily="18" charset="0"/>
              </a:rPr>
              <a:t>Mind-set Validation</a:t>
            </a:r>
          </a:p>
          <a:p>
            <a:pPr marL="457189" indent="-457189" defTabSz="1219170" fontAlgn="base">
              <a:lnSpc>
                <a:spcPct val="107000"/>
              </a:lnSpc>
              <a:buFont typeface="+mj-lt"/>
              <a:buAutoNum type="arabicPeriod"/>
              <a:tabLst>
                <a:tab pos="609585" algn="l"/>
              </a:tabLst>
            </a:pPr>
            <a:r>
              <a:rPr lang="en-US" sz="2400" dirty="0">
                <a:solidFill>
                  <a:srgbClr val="000000"/>
                </a:solidFill>
                <a:latin typeface="Times New Roman" panose="02020603050405020304" pitchFamily="18" charset="0"/>
                <a:ea typeface="ＭＳ Ｐゴシック" charset="0"/>
                <a:cs typeface="Times New Roman" panose="02020603050405020304" pitchFamily="18" charset="0"/>
              </a:rPr>
              <a:t>Org Surrounding Support Structure</a:t>
            </a:r>
          </a:p>
          <a:p>
            <a:pPr marL="457189" indent="-457189" defTabSz="1219170" fontAlgn="base">
              <a:lnSpc>
                <a:spcPct val="107000"/>
              </a:lnSpc>
              <a:buFont typeface="+mj-lt"/>
              <a:buAutoNum type="arabicPeriod"/>
              <a:tabLst>
                <a:tab pos="609585" algn="l"/>
              </a:tabLst>
            </a:pPr>
            <a:r>
              <a:rPr lang="en-US" sz="2400" dirty="0">
                <a:solidFill>
                  <a:srgbClr val="000000"/>
                </a:solidFill>
                <a:latin typeface="Times New Roman" panose="02020603050405020304" pitchFamily="18" charset="0"/>
                <a:ea typeface="ＭＳ Ｐゴシック" charset="0"/>
                <a:cs typeface="Times New Roman" panose="02020603050405020304" pitchFamily="18" charset="0"/>
              </a:rPr>
              <a:t>Technical Competency</a:t>
            </a:r>
          </a:p>
          <a:p>
            <a:pPr marL="457189" indent="-457189" defTabSz="1219170" fontAlgn="base">
              <a:lnSpc>
                <a:spcPct val="107000"/>
              </a:lnSpc>
              <a:buFont typeface="+mj-lt"/>
              <a:buAutoNum type="arabicPeriod"/>
              <a:tabLst>
                <a:tab pos="609585" algn="l"/>
              </a:tabLst>
            </a:pPr>
            <a:r>
              <a:rPr lang="en-US" sz="2400" dirty="0">
                <a:solidFill>
                  <a:srgbClr val="000000"/>
                </a:solidFill>
                <a:latin typeface="Times New Roman" panose="02020603050405020304" pitchFamily="18" charset="0"/>
                <a:ea typeface="ＭＳ Ｐゴシック" charset="0"/>
                <a:cs typeface="Times New Roman" panose="02020603050405020304" pitchFamily="18" charset="0"/>
              </a:rPr>
              <a:t>Active Role-modeling</a:t>
            </a:r>
          </a:p>
        </p:txBody>
      </p:sp>
      <p:sp>
        <p:nvSpPr>
          <p:cNvPr id="8" name="Rectangle 7"/>
          <p:cNvSpPr/>
          <p:nvPr/>
        </p:nvSpPr>
        <p:spPr>
          <a:xfrm>
            <a:off x="147063" y="883256"/>
            <a:ext cx="12044937" cy="882678"/>
          </a:xfrm>
          <a:prstGeom prst="rect">
            <a:avLst/>
          </a:prstGeom>
          <a:noFill/>
        </p:spPr>
        <p:txBody>
          <a:bodyPr wrap="square">
            <a:spAutoFit/>
          </a:bodyPr>
          <a:lstStyle/>
          <a:p>
            <a:pPr defTabSz="1219170" fontAlgn="base">
              <a:lnSpc>
                <a:spcPct val="107000"/>
              </a:lnSpc>
            </a:pPr>
            <a:r>
              <a:rPr lang="en-US" sz="240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Alset transitioned to apply Industrial DevOps across the </a:t>
            </a:r>
            <a:r>
              <a:rPr lang="en-US" sz="2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organization</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it came to understand that many of the barriers to implementation stemmed from </a:t>
            </a:r>
            <a:r>
              <a:rPr lang="en-US" sz="2400" b="1"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Alset’s</a:t>
            </a:r>
            <a:r>
              <a:rPr lang="en-US" sz="24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organizational culture</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133" dirty="0">
              <a:solidFill>
                <a:srgbClr val="565656"/>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309956" y="1779751"/>
            <a:ext cx="6448131" cy="4379704"/>
          </a:xfrm>
          <a:prstGeom prst="rect">
            <a:avLst/>
          </a:prstGeom>
        </p:spPr>
      </p:pic>
    </p:spTree>
    <p:extLst>
      <p:ext uri="{BB962C8B-B14F-4D97-AF65-F5344CB8AC3E}">
        <p14:creationId xmlns:p14="http://schemas.microsoft.com/office/powerpoint/2010/main" val="2136501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bwMode="auto">
          <a:xfrm>
            <a:off x="28411" y="4857751"/>
            <a:ext cx="400378" cy="297651"/>
          </a:xfrm>
          <a:prstGeom prst="rect">
            <a:avLst/>
          </a:prstGeom>
          <a:noFill/>
          <a:ln w="9525">
            <a:noFill/>
            <a:miter lim="800000"/>
            <a:headEnd/>
            <a:tailEnd/>
          </a:ln>
          <a:effectLst/>
        </p:spPr>
        <p:txBody>
          <a:bodyPr vert="horz" wrap="none" lIns="96653" tIns="48326" rIns="96653" bIns="48326" numCol="1" anchor="t" anchorCtr="0" compatLnSpc="1">
            <a:prstTxWarp prst="textNoShape">
              <a:avLst/>
            </a:prstTxWarp>
            <a:spAutoFit/>
          </a:bodyPr>
          <a:lstStyle>
            <a:defPPr>
              <a:defRPr lang="en-US"/>
            </a:defPPr>
            <a:lvl1pPr algn="ctr" rtl="0" fontAlgn="base">
              <a:spcBef>
                <a:spcPct val="0"/>
              </a:spcBef>
              <a:spcAft>
                <a:spcPct val="0"/>
              </a:spcAft>
              <a:defRPr sz="1300" kern="1200">
                <a:solidFill>
                  <a:srgbClr val="000000"/>
                </a:solidFill>
                <a:latin typeface="Arial"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a:lstStyle>
          <a:p>
            <a:fld id="{F6EFC63E-F8D9-44BB-A462-AC735E845F95}" type="slidenum">
              <a:rPr lang="en-US" smtClean="0"/>
              <a:pPr/>
              <a:t>17</a:t>
            </a:fld>
            <a:endParaRPr lang="en-US"/>
          </a:p>
        </p:txBody>
      </p:sp>
      <p:sp>
        <p:nvSpPr>
          <p:cNvPr id="6" name="Rectangle 5"/>
          <p:cNvSpPr/>
          <p:nvPr/>
        </p:nvSpPr>
        <p:spPr>
          <a:xfrm>
            <a:off x="2972072" y="2967335"/>
            <a:ext cx="6247864" cy="1231106"/>
          </a:xfrm>
          <a:prstGeom prst="rect">
            <a:avLst/>
          </a:prstGeom>
          <a:noFill/>
        </p:spPr>
        <p:txBody>
          <a:bodyPr wrap="none" lIns="121920" tIns="60960" rIns="121920" bIns="6096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Questions?</a:t>
            </a:r>
          </a:p>
        </p:txBody>
      </p:sp>
    </p:spTree>
    <p:extLst>
      <p:ext uri="{BB962C8B-B14F-4D97-AF65-F5344CB8AC3E}">
        <p14:creationId xmlns:p14="http://schemas.microsoft.com/office/powerpoint/2010/main" val="417925445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C957-9439-4E00-826E-D077350391F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4EE575B-DB30-4DD7-9FF4-9468CCC8F3BD}"/>
              </a:ext>
            </a:extLst>
          </p:cNvPr>
          <p:cNvSpPr>
            <a:spLocks noGrp="1"/>
          </p:cNvSpPr>
          <p:nvPr>
            <p:ph idx="10"/>
          </p:nvPr>
        </p:nvSpPr>
        <p:spPr>
          <a:xfrm>
            <a:off x="1671725" y="914401"/>
            <a:ext cx="7769596" cy="4585871"/>
          </a:xfrm>
        </p:spPr>
        <p:txBody>
          <a:bodyPr/>
          <a:lstStyle/>
          <a:p>
            <a:pPr marL="0" indent="0">
              <a:buNone/>
            </a:pPr>
            <a:r>
              <a:rPr lang="en-US" sz="1600" b="0" dirty="0">
                <a:solidFill>
                  <a:schemeClr val="bg2"/>
                </a:solidFill>
              </a:rPr>
              <a:t>In 2009 Patrick </a:t>
            </a:r>
            <a:r>
              <a:rPr lang="en-US" sz="1600" b="0" dirty="0" err="1">
                <a:solidFill>
                  <a:schemeClr val="bg2"/>
                </a:solidFill>
              </a:rPr>
              <a:t>Debois</a:t>
            </a:r>
            <a:r>
              <a:rPr lang="en-US" sz="1600" b="0" dirty="0">
                <a:solidFill>
                  <a:schemeClr val="bg2"/>
                </a:solidFill>
              </a:rPr>
              <a:t> coined the term DevOps at a Velocity event in Belgium. 12 years later there have been countless books to describe this cooperation between development and operations to deliver capability rapidly to the user. We further have extended that term into Industrial DevOps to account for complex system of systems which include hardware, firmware, and software. Many of the practices such as small batch sizes, limit work in progress, and organizing around value are not new. The benefits of these practices in quality, schedule, cost, transparency, value are undisputed facts that have been shown repeatedly in periodicals such as the DORA report. </a:t>
            </a:r>
          </a:p>
          <a:p>
            <a:pPr marL="0" indent="0">
              <a:buNone/>
            </a:pPr>
            <a:r>
              <a:rPr lang="en-US" sz="1600" b="0" dirty="0">
                <a:solidFill>
                  <a:schemeClr val="bg2"/>
                </a:solidFill>
              </a:rPr>
              <a:t>The question is if the ideas are not new, and the benefits are proven why is it so difficult for organizations to move to DevOps and almost impossible to move to Industrial DevOps. Robin Yeman, Senior Lockheed Martin Fellow and Suzette Johnson Senior Northrop Grumman Fellow will walk through the common barriers to adoption they see in these two large scale companies as well as invite the audience to participate in potential root causes of these barriers. The barriers we will discuss are </a:t>
            </a:r>
            <a:r>
              <a:rPr lang="en-US" sz="1600" i="1" dirty="0">
                <a:solidFill>
                  <a:schemeClr val="bg2"/>
                </a:solidFill>
              </a:rPr>
              <a:t>Organizational Structure, Psychological Safety, Access to Common Language, Understanding the Value Stream, Lack of Trust, Access to patterns to break down systems, and exclusive over inclusive behaviors</a:t>
            </a:r>
            <a:r>
              <a:rPr lang="en-US" sz="1600" b="0" dirty="0">
                <a:solidFill>
                  <a:schemeClr val="bg2"/>
                </a:solidFill>
              </a:rPr>
              <a:t>. In this session you will not only hear stories of programs who are experiencing these barriers you will have the opportunity to collaborate on solutions.</a:t>
            </a:r>
          </a:p>
        </p:txBody>
      </p:sp>
    </p:spTree>
    <p:extLst>
      <p:ext uri="{BB962C8B-B14F-4D97-AF65-F5344CB8AC3E}">
        <p14:creationId xmlns:p14="http://schemas.microsoft.com/office/powerpoint/2010/main" val="3238291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C39838-5BF8-40C5-999D-973FE1B74713}"/>
              </a:ext>
            </a:extLst>
          </p:cNvPr>
          <p:cNvSpPr>
            <a:spLocks noGrp="1"/>
          </p:cNvSpPr>
          <p:nvPr>
            <p:ph type="sldNum" sz="quarter" idx="4294967295"/>
          </p:nvPr>
        </p:nvSpPr>
        <p:spPr>
          <a:xfrm>
            <a:off x="203200" y="6400801"/>
            <a:ext cx="482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0" kern="1200">
                <a:solidFill>
                  <a:schemeClr val="tx1">
                    <a:lumMod val="50000"/>
                    <a:lumOff val="50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64BFC3-983F-4B0A-9A55-84A85105ADC0}" type="slidenum">
              <a:rPr lang="en-US" smtClean="0"/>
              <a:pPr/>
              <a:t>3</a:t>
            </a:fld>
            <a:endParaRPr lang="en-US"/>
          </a:p>
        </p:txBody>
      </p:sp>
      <p:pic>
        <p:nvPicPr>
          <p:cNvPr id="4" name="Picture 3">
            <a:extLst>
              <a:ext uri="{FF2B5EF4-FFF2-40B4-BE49-F238E27FC236}">
                <a16:creationId xmlns:a16="http://schemas.microsoft.com/office/drawing/2014/main" id="{36293EBB-44A4-4119-B31A-895BE287825B}"/>
              </a:ext>
            </a:extLst>
          </p:cNvPr>
          <p:cNvPicPr>
            <a:picLocks noChangeAspect="1"/>
          </p:cNvPicPr>
          <p:nvPr/>
        </p:nvPicPr>
        <p:blipFill>
          <a:blip r:embed="rId2"/>
          <a:stretch>
            <a:fillRect/>
          </a:stretch>
        </p:blipFill>
        <p:spPr>
          <a:xfrm>
            <a:off x="2014408" y="935059"/>
            <a:ext cx="2102069" cy="2102069"/>
          </a:xfrm>
          <a:prstGeom prst="rect">
            <a:avLst/>
          </a:prstGeom>
        </p:spPr>
      </p:pic>
      <p:pic>
        <p:nvPicPr>
          <p:cNvPr id="5" name="Picture 4">
            <a:extLst>
              <a:ext uri="{FF2B5EF4-FFF2-40B4-BE49-F238E27FC236}">
                <a16:creationId xmlns:a16="http://schemas.microsoft.com/office/drawing/2014/main" id="{EA29FAD4-1CAF-42B1-96CD-893D10E468F5}"/>
              </a:ext>
            </a:extLst>
          </p:cNvPr>
          <p:cNvPicPr>
            <a:picLocks noChangeAspect="1"/>
          </p:cNvPicPr>
          <p:nvPr/>
        </p:nvPicPr>
        <p:blipFill>
          <a:blip r:embed="rId3"/>
          <a:stretch>
            <a:fillRect/>
          </a:stretch>
        </p:blipFill>
        <p:spPr>
          <a:xfrm>
            <a:off x="7215269" y="1064786"/>
            <a:ext cx="2103302" cy="2103302"/>
          </a:xfrm>
          <a:prstGeom prst="rect">
            <a:avLst/>
          </a:prstGeom>
        </p:spPr>
      </p:pic>
      <p:sp>
        <p:nvSpPr>
          <p:cNvPr id="6" name="TextBox 5">
            <a:extLst>
              <a:ext uri="{FF2B5EF4-FFF2-40B4-BE49-F238E27FC236}">
                <a16:creationId xmlns:a16="http://schemas.microsoft.com/office/drawing/2014/main" id="{38ADE2DE-D1CA-4BA6-A1B7-942AA9CDC69A}"/>
              </a:ext>
            </a:extLst>
          </p:cNvPr>
          <p:cNvSpPr txBox="1"/>
          <p:nvPr/>
        </p:nvSpPr>
        <p:spPr>
          <a:xfrm>
            <a:off x="914400" y="3335102"/>
            <a:ext cx="4302084" cy="2305759"/>
          </a:xfrm>
          <a:prstGeom prst="rect">
            <a:avLst/>
          </a:prstGeom>
          <a:noFill/>
        </p:spPr>
        <p:txBody>
          <a:bodyPr wrap="square" rtlCol="0">
            <a:spAutoFit/>
          </a:bodyPr>
          <a:lstStyle/>
          <a:p>
            <a:pPr algn="ctr">
              <a:spcBef>
                <a:spcPts val="800"/>
              </a:spcBef>
              <a:spcAft>
                <a:spcPts val="800"/>
              </a:spcAft>
            </a:pPr>
            <a:r>
              <a:rPr lang="en-US" b="1" dirty="0">
                <a:solidFill>
                  <a:schemeClr val="bg2"/>
                </a:solidFill>
              </a:rPr>
              <a:t>Robin Yeman</a:t>
            </a:r>
          </a:p>
          <a:p>
            <a:pPr algn="ctr">
              <a:lnSpc>
                <a:spcPts val="2667"/>
              </a:lnSpc>
              <a:spcAft>
                <a:spcPts val="800"/>
              </a:spcAft>
            </a:pPr>
            <a:r>
              <a:rPr lang="en-US" b="1" dirty="0">
                <a:solidFill>
                  <a:schemeClr val="bg2"/>
                </a:solidFill>
              </a:rPr>
              <a:t>Chief Technical Officer</a:t>
            </a:r>
            <a:br>
              <a:rPr lang="en-US" b="1" dirty="0">
                <a:solidFill>
                  <a:schemeClr val="bg2"/>
                </a:solidFill>
              </a:rPr>
            </a:br>
            <a:r>
              <a:rPr lang="en-US" b="1" dirty="0">
                <a:solidFill>
                  <a:schemeClr val="bg2"/>
                </a:solidFill>
              </a:rPr>
              <a:t>Catalyst Campus</a:t>
            </a:r>
          </a:p>
          <a:p>
            <a:pPr algn="ctr">
              <a:lnSpc>
                <a:spcPts val="2667"/>
              </a:lnSpc>
            </a:pPr>
            <a:endParaRPr lang="en-US" b="1" smtClean="0">
              <a:solidFill>
                <a:schemeClr val="bg2">
                  <a:lumMod val="75000"/>
                  <a:lumOff val="25000"/>
                </a:schemeClr>
              </a:solidFill>
            </a:endParaRPr>
          </a:p>
          <a:p>
            <a:pPr algn="ctr">
              <a:lnSpc>
                <a:spcPts val="2667"/>
              </a:lnSpc>
            </a:pPr>
            <a:r>
              <a:rPr lang="en-US" b="1" smtClean="0">
                <a:solidFill>
                  <a:schemeClr val="bg2">
                    <a:lumMod val="75000"/>
                    <a:lumOff val="25000"/>
                  </a:schemeClr>
                </a:solidFill>
              </a:rPr>
              <a:t>Advisory </a:t>
            </a:r>
            <a:r>
              <a:rPr lang="en-US" b="1" dirty="0">
                <a:solidFill>
                  <a:schemeClr val="bg2">
                    <a:lumMod val="75000"/>
                    <a:lumOff val="25000"/>
                  </a:schemeClr>
                </a:solidFill>
              </a:rPr>
              <a:t>Board</a:t>
            </a:r>
          </a:p>
          <a:p>
            <a:pPr algn="ctr">
              <a:lnSpc>
                <a:spcPts val="2667"/>
              </a:lnSpc>
            </a:pPr>
            <a:r>
              <a:rPr lang="en-US" b="1" dirty="0" err="1">
                <a:solidFill>
                  <a:schemeClr val="bg2">
                    <a:lumMod val="75000"/>
                    <a:lumOff val="25000"/>
                  </a:schemeClr>
                </a:solidFill>
              </a:rPr>
              <a:t>Project&amp;Team</a:t>
            </a:r>
            <a:endParaRPr lang="en-US" b="1" dirty="0">
              <a:solidFill>
                <a:schemeClr val="bg2">
                  <a:lumMod val="75000"/>
                  <a:lumOff val="25000"/>
                </a:schemeClr>
              </a:solidFill>
            </a:endParaRPr>
          </a:p>
        </p:txBody>
      </p:sp>
      <p:sp>
        <p:nvSpPr>
          <p:cNvPr id="7" name="TextBox 6">
            <a:extLst>
              <a:ext uri="{FF2B5EF4-FFF2-40B4-BE49-F238E27FC236}">
                <a16:creationId xmlns:a16="http://schemas.microsoft.com/office/drawing/2014/main" id="{6D5DDE74-6475-4084-AF59-FD94FAC7BDE5}"/>
              </a:ext>
            </a:extLst>
          </p:cNvPr>
          <p:cNvSpPr txBox="1"/>
          <p:nvPr/>
        </p:nvSpPr>
        <p:spPr>
          <a:xfrm>
            <a:off x="6115878" y="3335102"/>
            <a:ext cx="4302084" cy="1379865"/>
          </a:xfrm>
          <a:prstGeom prst="rect">
            <a:avLst/>
          </a:prstGeom>
          <a:noFill/>
        </p:spPr>
        <p:txBody>
          <a:bodyPr wrap="square" rtlCol="0">
            <a:spAutoFit/>
          </a:bodyPr>
          <a:lstStyle>
            <a:defPPr>
              <a:defRPr lang="en-US"/>
            </a:defPPr>
            <a:lvl1pPr algn="ctr">
              <a:spcBef>
                <a:spcPts val="800"/>
              </a:spcBef>
              <a:spcAft>
                <a:spcPts val="800"/>
              </a:spcAft>
              <a:defRPr b="1">
                <a:solidFill>
                  <a:schemeClr val="bg2"/>
                </a:solidFill>
              </a:defRPr>
            </a:lvl1pPr>
          </a:lstStyle>
          <a:p>
            <a:r>
              <a:rPr lang="en-US" dirty="0"/>
              <a:t>Suzette </a:t>
            </a:r>
            <a:r>
              <a:rPr lang="en-US" dirty="0" smtClean="0"/>
              <a:t>S. Johnson</a:t>
            </a:r>
            <a:endParaRPr lang="en-US" dirty="0"/>
          </a:p>
          <a:p>
            <a:pPr>
              <a:spcBef>
                <a:spcPts val="600"/>
              </a:spcBef>
              <a:spcAft>
                <a:spcPts val="0"/>
              </a:spcAft>
            </a:pPr>
            <a:r>
              <a:rPr lang="en-US" dirty="0"/>
              <a:t>NG Senior </a:t>
            </a:r>
            <a:r>
              <a:rPr lang="en-US" dirty="0" smtClean="0"/>
              <a:t>Fellow</a:t>
            </a:r>
          </a:p>
          <a:p>
            <a:pPr>
              <a:spcBef>
                <a:spcPts val="0"/>
              </a:spcBef>
              <a:spcAft>
                <a:spcPts val="0"/>
              </a:spcAft>
            </a:pPr>
            <a:r>
              <a:rPr lang="en-US" dirty="0" smtClean="0"/>
              <a:t>Enterprise Lean-Agile Strategy</a:t>
            </a:r>
            <a:r>
              <a:rPr lang="en-US" dirty="0"/>
              <a:t/>
            </a:r>
            <a:br>
              <a:rPr lang="en-US" dirty="0"/>
            </a:br>
            <a:r>
              <a:rPr lang="en-US" dirty="0"/>
              <a:t>Northrop Grumman</a:t>
            </a:r>
          </a:p>
        </p:txBody>
      </p:sp>
    </p:spTree>
    <p:extLst>
      <p:ext uri="{BB962C8B-B14F-4D97-AF65-F5344CB8AC3E}">
        <p14:creationId xmlns:p14="http://schemas.microsoft.com/office/powerpoint/2010/main" val="3749914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08" y="190431"/>
            <a:ext cx="11372849" cy="531812"/>
          </a:xfrm>
        </p:spPr>
        <p:txBody>
          <a:bodyPr/>
          <a:lstStyle/>
          <a:p>
            <a:r>
              <a:rPr lang="en-AU" dirty="0"/>
              <a:t>Introductions</a:t>
            </a:r>
          </a:p>
        </p:txBody>
      </p:sp>
      <p:sp>
        <p:nvSpPr>
          <p:cNvPr id="15" name="TextBox 14">
            <a:extLst>
              <a:ext uri="{FF2B5EF4-FFF2-40B4-BE49-F238E27FC236}">
                <a16:creationId xmlns:a16="http://schemas.microsoft.com/office/drawing/2014/main" id="{1E9D8A73-873D-45BA-B7B9-4FAEEF193962}"/>
              </a:ext>
            </a:extLst>
          </p:cNvPr>
          <p:cNvSpPr txBox="1"/>
          <p:nvPr/>
        </p:nvSpPr>
        <p:spPr>
          <a:xfrm>
            <a:off x="7413291" y="1433565"/>
            <a:ext cx="2031325" cy="369332"/>
          </a:xfrm>
          <a:prstGeom prst="rect">
            <a:avLst/>
          </a:prstGeom>
          <a:noFill/>
        </p:spPr>
        <p:txBody>
          <a:bodyPr wrap="none" rtlCol="0">
            <a:spAutoFit/>
          </a:bodyPr>
          <a:lstStyle/>
          <a:p>
            <a:r>
              <a:rPr lang="en-US" b="1" dirty="0">
                <a:solidFill>
                  <a:schemeClr val="bg2"/>
                </a:solidFill>
                <a:latin typeface="Arial" pitchFamily="34" charset="0"/>
                <a:cs typeface="Arial" pitchFamily="34" charset="0"/>
              </a:rPr>
              <a:t>Suzette Johnson</a:t>
            </a:r>
          </a:p>
        </p:txBody>
      </p:sp>
      <p:sp>
        <p:nvSpPr>
          <p:cNvPr id="16" name="TextBox 15">
            <a:extLst>
              <a:ext uri="{FF2B5EF4-FFF2-40B4-BE49-F238E27FC236}">
                <a16:creationId xmlns:a16="http://schemas.microsoft.com/office/drawing/2014/main" id="{802DEC1A-3B3F-4DEA-991F-0354CF85C204}"/>
              </a:ext>
            </a:extLst>
          </p:cNvPr>
          <p:cNvSpPr txBox="1"/>
          <p:nvPr/>
        </p:nvSpPr>
        <p:spPr>
          <a:xfrm>
            <a:off x="2078404" y="1371857"/>
            <a:ext cx="1642501" cy="369332"/>
          </a:xfrm>
          <a:prstGeom prst="rect">
            <a:avLst/>
          </a:prstGeom>
          <a:noFill/>
        </p:spPr>
        <p:txBody>
          <a:bodyPr wrap="none" rtlCol="0">
            <a:spAutoFit/>
          </a:bodyPr>
          <a:lstStyle/>
          <a:p>
            <a:r>
              <a:rPr lang="en-US" b="1" dirty="0">
                <a:solidFill>
                  <a:schemeClr val="bg2"/>
                </a:solidFill>
                <a:latin typeface="Arial" pitchFamily="34" charset="0"/>
                <a:cs typeface="Arial" pitchFamily="34" charset="0"/>
              </a:rPr>
              <a:t>Robin Yeman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0346" y="1974014"/>
            <a:ext cx="5043608" cy="3782705"/>
          </a:xfrm>
          <a:prstGeom prst="rect">
            <a:avLst/>
          </a:prstGeom>
          <a:ln w="88900" cap="sq" cmpd="thickThin">
            <a:solidFill>
              <a:srgbClr val="000000"/>
            </a:solidFill>
            <a:prstDash val="solid"/>
            <a:miter lim="800000"/>
          </a:ln>
          <a:effectLst>
            <a:innerShdw blurRad="76200">
              <a:srgbClr val="000000"/>
            </a:innerShdw>
          </a:effectLst>
        </p:spPr>
      </p:pic>
      <p:sp>
        <p:nvSpPr>
          <p:cNvPr id="4" name="TextBox 3"/>
          <p:cNvSpPr txBox="1"/>
          <p:nvPr/>
        </p:nvSpPr>
        <p:spPr>
          <a:xfrm>
            <a:off x="3512952" y="6243407"/>
            <a:ext cx="4516814" cy="523220"/>
          </a:xfrm>
          <a:prstGeom prst="rect">
            <a:avLst/>
          </a:prstGeom>
          <a:noFill/>
        </p:spPr>
        <p:txBody>
          <a:bodyPr wrap="none" rtlCol="0">
            <a:spAutoFit/>
          </a:bodyPr>
          <a:lstStyle/>
          <a:p>
            <a:r>
              <a:rPr lang="en-US" sz="2800" i="1" dirty="0" smtClean="0">
                <a:latin typeface="Calibri" panose="020F0502020204030204" pitchFamily="34" charset="0"/>
                <a:cs typeface="Calibri" panose="020F0502020204030204" pitchFamily="34" charset="0"/>
              </a:rPr>
              <a:t>A continuous </a:t>
            </a:r>
            <a:r>
              <a:rPr lang="en-US" sz="2800" i="1" dirty="0">
                <a:latin typeface="Calibri" panose="020F0502020204030204" pitchFamily="34" charset="0"/>
                <a:cs typeface="Calibri" panose="020F0502020204030204" pitchFamily="34" charset="0"/>
              </a:rPr>
              <a:t>l</a:t>
            </a:r>
            <a:r>
              <a:rPr lang="en-US" sz="2800" i="1" dirty="0" smtClean="0">
                <a:latin typeface="Calibri" panose="020F0502020204030204" pitchFamily="34" charset="0"/>
                <a:cs typeface="Calibri" panose="020F0502020204030204" pitchFamily="34" charset="0"/>
              </a:rPr>
              <a:t>earning journey</a:t>
            </a:r>
            <a:endParaRPr lang="en-US" sz="2800" b="0" i="1" dirty="0"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CD64BFC3-983F-4B0A-9A55-84A85105ADC0}" type="slidenum">
              <a:rPr lang="en-US" smtClean="0"/>
              <a:pPr/>
              <a:t>4</a:t>
            </a:fld>
            <a:endParaRPr lang="en-US"/>
          </a:p>
        </p:txBody>
      </p:sp>
    </p:spTree>
    <p:extLst>
      <p:ext uri="{BB962C8B-B14F-4D97-AF65-F5344CB8AC3E}">
        <p14:creationId xmlns:p14="http://schemas.microsoft.com/office/powerpoint/2010/main" val="410645514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F644-758C-482C-A793-64F44FAFA8FB}"/>
              </a:ext>
            </a:extLst>
          </p:cNvPr>
          <p:cNvSpPr>
            <a:spLocks noGrp="1"/>
          </p:cNvSpPr>
          <p:nvPr>
            <p:ph type="title"/>
          </p:nvPr>
        </p:nvSpPr>
        <p:spPr>
          <a:xfrm>
            <a:off x="133627" y="145347"/>
            <a:ext cx="10058400" cy="740653"/>
          </a:xfrm>
        </p:spPr>
        <p:txBody>
          <a:bodyPr/>
          <a:lstStyle/>
          <a:p>
            <a:r>
              <a:rPr lang="en-US" dirty="0"/>
              <a:t>Industrial DevSecOps Principles</a:t>
            </a:r>
          </a:p>
        </p:txBody>
      </p:sp>
      <p:sp>
        <p:nvSpPr>
          <p:cNvPr id="5" name="Slide Number Placeholder 4">
            <a:extLst>
              <a:ext uri="{FF2B5EF4-FFF2-40B4-BE49-F238E27FC236}">
                <a16:creationId xmlns:a16="http://schemas.microsoft.com/office/drawing/2014/main" id="{677F914B-2BD8-402D-987D-250581C91973}"/>
              </a:ext>
            </a:extLst>
          </p:cNvPr>
          <p:cNvSpPr>
            <a:spLocks noGrp="1"/>
          </p:cNvSpPr>
          <p:nvPr>
            <p:ph type="sldNum" sz="quarter" idx="12"/>
          </p:nvPr>
        </p:nvSpPr>
        <p:spPr/>
        <p:txBody>
          <a:bodyPr/>
          <a:lstStyle/>
          <a:p>
            <a:fld id="{CD64BFC3-983F-4B0A-9A55-84A85105ADC0}" type="slidenum">
              <a:rPr lang="en-US" smtClean="0"/>
              <a:pPr/>
              <a:t>5</a:t>
            </a:fld>
            <a:endParaRPr lang="en-US"/>
          </a:p>
        </p:txBody>
      </p:sp>
      <p:sp>
        <p:nvSpPr>
          <p:cNvPr id="6" name="Content Placeholder 1">
            <a:extLst>
              <a:ext uri="{FF2B5EF4-FFF2-40B4-BE49-F238E27FC236}">
                <a16:creationId xmlns:a16="http://schemas.microsoft.com/office/drawing/2014/main" id="{84D7FF10-F2C3-4120-A180-0214AD61C56C}"/>
              </a:ext>
            </a:extLst>
          </p:cNvPr>
          <p:cNvSpPr>
            <a:spLocks noGrp="1"/>
          </p:cNvSpPr>
          <p:nvPr>
            <p:ph idx="1"/>
          </p:nvPr>
        </p:nvSpPr>
        <p:spPr>
          <a:xfrm>
            <a:off x="251073" y="1301855"/>
            <a:ext cx="10972800" cy="4830763"/>
          </a:xfrm>
        </p:spPr>
        <p:txBody>
          <a:bodyPr>
            <a:normAutofit/>
          </a:bodyPr>
          <a:lstStyle/>
          <a:p>
            <a:pPr marL="832083" indent="-685783">
              <a:spcBef>
                <a:spcPts val="600"/>
              </a:spcBef>
              <a:buClr>
                <a:srgbClr val="010411"/>
              </a:buClr>
              <a:buFont typeface="+mj-lt"/>
              <a:buAutoNum type="arabicPeriod"/>
            </a:pPr>
            <a:r>
              <a:rPr lang="en-US" sz="2800" dirty="0">
                <a:solidFill>
                  <a:schemeClr val="bg2"/>
                </a:solidFill>
              </a:rPr>
              <a:t>Visualize and organize around the value stream</a:t>
            </a:r>
            <a:endParaRPr lang="en-US" sz="2400" dirty="0">
              <a:solidFill>
                <a:schemeClr val="bg2"/>
              </a:solidFill>
            </a:endParaRPr>
          </a:p>
          <a:p>
            <a:pPr marL="832083" indent="-685783">
              <a:spcBef>
                <a:spcPts val="600"/>
              </a:spcBef>
              <a:buClr>
                <a:srgbClr val="010411"/>
              </a:buClr>
              <a:buFont typeface="+mj-lt"/>
              <a:buAutoNum type="arabicPeriod"/>
            </a:pPr>
            <a:r>
              <a:rPr lang="en-US" sz="2400" b="0" dirty="0">
                <a:solidFill>
                  <a:schemeClr val="bg2"/>
                </a:solidFill>
              </a:rPr>
              <a:t>Multiple Horizons of Planning</a:t>
            </a:r>
          </a:p>
          <a:p>
            <a:pPr marL="832083" indent="-685783">
              <a:spcBef>
                <a:spcPts val="600"/>
              </a:spcBef>
              <a:buClr>
                <a:srgbClr val="010411"/>
              </a:buClr>
              <a:buFont typeface="+mj-lt"/>
              <a:buAutoNum type="arabicPeriod"/>
            </a:pPr>
            <a:r>
              <a:rPr lang="en-US" sz="2400" b="0" dirty="0">
                <a:solidFill>
                  <a:schemeClr val="bg2"/>
                </a:solidFill>
              </a:rPr>
              <a:t>Base decisions on objective evidence of system state and performance</a:t>
            </a:r>
          </a:p>
          <a:p>
            <a:pPr marL="832083" indent="-685783">
              <a:spcBef>
                <a:spcPts val="600"/>
              </a:spcBef>
              <a:buClr>
                <a:srgbClr val="010411"/>
              </a:buClr>
              <a:buFont typeface="+mj-lt"/>
              <a:buAutoNum type="arabicPeriod"/>
            </a:pPr>
            <a:r>
              <a:rPr lang="en-US" sz="2400" b="0" dirty="0">
                <a:solidFill>
                  <a:schemeClr val="bg2"/>
                </a:solidFill>
              </a:rPr>
              <a:t>Architect for Scale, Modularity, and Serviceability</a:t>
            </a:r>
          </a:p>
          <a:p>
            <a:pPr marL="832083" indent="-685783">
              <a:spcBef>
                <a:spcPts val="600"/>
              </a:spcBef>
              <a:buClr>
                <a:srgbClr val="010411"/>
              </a:buClr>
              <a:buFont typeface="+mj-lt"/>
              <a:buAutoNum type="arabicPeriod"/>
            </a:pPr>
            <a:r>
              <a:rPr lang="en-US" sz="2400" b="0" dirty="0">
                <a:solidFill>
                  <a:schemeClr val="bg2"/>
                </a:solidFill>
              </a:rPr>
              <a:t>Iterate / Reduce batch size  / Get fast feedback</a:t>
            </a:r>
          </a:p>
          <a:p>
            <a:pPr marL="832083" indent="-685783">
              <a:spcBef>
                <a:spcPts val="600"/>
              </a:spcBef>
              <a:buClr>
                <a:srgbClr val="010411"/>
              </a:buClr>
              <a:buFont typeface="+mj-lt"/>
              <a:buAutoNum type="arabicPeriod"/>
            </a:pPr>
            <a:r>
              <a:rPr lang="en-US" sz="2400" b="0" dirty="0">
                <a:solidFill>
                  <a:schemeClr val="bg2"/>
                </a:solidFill>
              </a:rPr>
              <a:t>Cadence and </a:t>
            </a:r>
            <a:r>
              <a:rPr lang="en-US" sz="2400" b="0" dirty="0">
                <a:solidFill>
                  <a:schemeClr val="bg2"/>
                </a:solidFill>
              </a:rPr>
              <a:t>Synchronization</a:t>
            </a:r>
          </a:p>
          <a:p>
            <a:pPr marL="832083" indent="-685783">
              <a:spcBef>
                <a:spcPts val="600"/>
              </a:spcBef>
              <a:buClr>
                <a:srgbClr val="010411"/>
              </a:buClr>
              <a:buFont typeface="+mj-lt"/>
              <a:buAutoNum type="arabicPeriod"/>
            </a:pPr>
            <a:r>
              <a:rPr lang="en-US" sz="2400" b="0" dirty="0" err="1">
                <a:solidFill>
                  <a:schemeClr val="bg2"/>
                </a:solidFill>
              </a:rPr>
              <a:t>Continuish</a:t>
            </a:r>
            <a:r>
              <a:rPr lang="en-US" sz="2400" b="0" dirty="0">
                <a:solidFill>
                  <a:schemeClr val="bg2"/>
                </a:solidFill>
              </a:rPr>
              <a:t> Integration</a:t>
            </a:r>
          </a:p>
          <a:p>
            <a:pPr marL="832083" indent="-685783">
              <a:spcBef>
                <a:spcPts val="600"/>
              </a:spcBef>
              <a:buClr>
                <a:srgbClr val="010411"/>
              </a:buClr>
              <a:buFont typeface="+mj-lt"/>
              <a:buAutoNum type="arabicPeriod"/>
            </a:pPr>
            <a:r>
              <a:rPr lang="en-US" sz="2400" b="0" dirty="0">
                <a:solidFill>
                  <a:schemeClr val="bg2"/>
                </a:solidFill>
              </a:rPr>
              <a:t>Test Driven Development</a:t>
            </a:r>
          </a:p>
          <a:p>
            <a:pPr marL="832083" indent="-685783">
              <a:spcBef>
                <a:spcPts val="1600"/>
              </a:spcBef>
              <a:buClr>
                <a:srgbClr val="010411"/>
              </a:buClr>
              <a:buFont typeface="+mj-lt"/>
              <a:buAutoNum type="arabicPeriod"/>
            </a:pPr>
            <a:endParaRPr lang="en-US" sz="2000" b="0" dirty="0"/>
          </a:p>
        </p:txBody>
      </p:sp>
      <p:sp>
        <p:nvSpPr>
          <p:cNvPr id="7" name="Rounded Rectangle 8">
            <a:extLst>
              <a:ext uri="{FF2B5EF4-FFF2-40B4-BE49-F238E27FC236}">
                <a16:creationId xmlns:a16="http://schemas.microsoft.com/office/drawing/2014/main" id="{C868B1AE-8C22-4094-97ED-65D6F13C5F47}"/>
              </a:ext>
            </a:extLst>
          </p:cNvPr>
          <p:cNvSpPr/>
          <p:nvPr/>
        </p:nvSpPr>
        <p:spPr>
          <a:xfrm>
            <a:off x="0" y="5437398"/>
            <a:ext cx="12192000" cy="764793"/>
          </a:xfrm>
          <a:prstGeom prst="round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1600" dirty="0">
                <a:solidFill>
                  <a:schemeClr val="bg2"/>
                </a:solidFill>
                <a:latin typeface="Arial" panose="020B0604020202020204" pitchFamily="34" charset="0"/>
                <a:cs typeface="Arial" panose="020B0604020202020204" pitchFamily="34" charset="0"/>
              </a:rPr>
              <a:t>“DevOps is a mixture of people, process, and technologies that provides a delivery pipeline enabling organizations to move both responsively and efficiently from concept to business outcome.”  - Robin Yeman</a:t>
            </a:r>
          </a:p>
        </p:txBody>
      </p:sp>
    </p:spTree>
    <p:extLst>
      <p:ext uri="{BB962C8B-B14F-4D97-AF65-F5344CB8AC3E}">
        <p14:creationId xmlns:p14="http://schemas.microsoft.com/office/powerpoint/2010/main" val="418059676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Alset’s</a:t>
            </a:r>
            <a:r>
              <a:rPr lang="en-US" dirty="0" smtClean="0"/>
              <a:t> Current Situation</a:t>
            </a:r>
            <a:endParaRPr lang="en-US" dirty="0"/>
          </a:p>
        </p:txBody>
      </p:sp>
      <p:sp>
        <p:nvSpPr>
          <p:cNvPr id="7" name="TextBox 6"/>
          <p:cNvSpPr txBox="1"/>
          <p:nvPr/>
        </p:nvSpPr>
        <p:spPr>
          <a:xfrm>
            <a:off x="57978" y="5327374"/>
            <a:ext cx="12076043" cy="707886"/>
          </a:xfrm>
          <a:prstGeom prst="rect">
            <a:avLst/>
          </a:prstGeom>
          <a:noFill/>
        </p:spPr>
        <p:txBody>
          <a:bodyPr wrap="square" rtlCol="0">
            <a:spAutoFit/>
          </a:bodyPr>
          <a:lstStyle/>
          <a:p>
            <a:pPr algn="ctr"/>
            <a:r>
              <a:rPr lang="en-US" sz="2000" b="0" dirty="0" smtClean="0">
                <a:solidFill>
                  <a:schemeClr val="bg1"/>
                </a:solidFill>
                <a:latin typeface="Calibri" panose="020F0502020204030204" pitchFamily="34" charset="0"/>
                <a:cs typeface="Calibri" panose="020F0502020204030204" pitchFamily="34" charset="0"/>
              </a:rPr>
              <a:t>Alset  Transport is </a:t>
            </a:r>
            <a:r>
              <a:rPr lang="en-US" sz="2000" dirty="0" smtClean="0">
                <a:solidFill>
                  <a:schemeClr val="bg1"/>
                </a:solidFill>
                <a:latin typeface="Calibri" panose="020F0502020204030204" pitchFamily="34" charset="0"/>
                <a:cs typeface="Calibri" panose="020F0502020204030204" pitchFamily="34" charset="0"/>
              </a:rPr>
              <a:t>fictitious company </a:t>
            </a:r>
            <a:r>
              <a:rPr lang="en-US" sz="2000" dirty="0">
                <a:solidFill>
                  <a:schemeClr val="bg1"/>
                </a:solidFill>
                <a:latin typeface="Calibri" panose="020F0502020204030204" pitchFamily="34" charset="0"/>
                <a:cs typeface="Calibri" panose="020F0502020204030204" pitchFamily="34" charset="0"/>
              </a:rPr>
              <a:t>who produces </a:t>
            </a:r>
            <a:r>
              <a:rPr lang="en-US" sz="2000" dirty="0" smtClean="0">
                <a:solidFill>
                  <a:schemeClr val="bg1"/>
                </a:solidFill>
                <a:latin typeface="Calibri" panose="020F0502020204030204" pitchFamily="34" charset="0"/>
                <a:cs typeface="Calibri" panose="020F0502020204030204" pitchFamily="34" charset="0"/>
              </a:rPr>
              <a:t>vehicles </a:t>
            </a:r>
            <a:r>
              <a:rPr lang="en-US" sz="2000" dirty="0">
                <a:solidFill>
                  <a:schemeClr val="bg1"/>
                </a:solidFill>
                <a:latin typeface="Calibri" panose="020F0502020204030204" pitchFamily="34" charset="0"/>
                <a:cs typeface="Calibri" panose="020F0502020204030204" pitchFamily="34" charset="0"/>
              </a:rPr>
              <a:t>to support assisted and autonomous driving in both the commercial and consumer markets. </a:t>
            </a:r>
          </a:p>
        </p:txBody>
      </p:sp>
    </p:spTree>
    <p:extLst>
      <p:ext uri="{BB962C8B-B14F-4D97-AF65-F5344CB8AC3E}">
        <p14:creationId xmlns:p14="http://schemas.microsoft.com/office/powerpoint/2010/main" val="1887363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C11B-A34D-49C5-9722-059632A857A3}"/>
              </a:ext>
            </a:extLst>
          </p:cNvPr>
          <p:cNvSpPr>
            <a:spLocks noGrp="1"/>
          </p:cNvSpPr>
          <p:nvPr>
            <p:ph type="title"/>
          </p:nvPr>
        </p:nvSpPr>
        <p:spPr>
          <a:xfrm>
            <a:off x="285041" y="252972"/>
            <a:ext cx="11372849" cy="531812"/>
          </a:xfrm>
        </p:spPr>
        <p:txBody>
          <a:bodyPr/>
          <a:lstStyle/>
          <a:p>
            <a:r>
              <a:rPr lang="en-US" sz="3600" dirty="0">
                <a:solidFill>
                  <a:srgbClr val="002F6C"/>
                </a:solidFill>
              </a:rPr>
              <a:t>New Federal DevOps Program Awarded to </a:t>
            </a:r>
            <a:r>
              <a:rPr lang="en-US" sz="3600" dirty="0" err="1">
                <a:solidFill>
                  <a:srgbClr val="002F6C"/>
                </a:solidFill>
              </a:rPr>
              <a:t>Alset</a:t>
            </a:r>
            <a:endParaRPr lang="en-US" sz="3600" dirty="0">
              <a:solidFill>
                <a:srgbClr val="002F6C"/>
              </a:solidFill>
            </a:endParaRPr>
          </a:p>
        </p:txBody>
      </p:sp>
      <p:sp>
        <p:nvSpPr>
          <p:cNvPr id="3" name="Text Placeholder 2">
            <a:extLst>
              <a:ext uri="{FF2B5EF4-FFF2-40B4-BE49-F238E27FC236}">
                <a16:creationId xmlns:a16="http://schemas.microsoft.com/office/drawing/2014/main" id="{C7A90AFA-9BBB-46FB-895C-BDE8D9F4A7F3}"/>
              </a:ext>
            </a:extLst>
          </p:cNvPr>
          <p:cNvSpPr>
            <a:spLocks noGrp="1"/>
          </p:cNvSpPr>
          <p:nvPr>
            <p:ph type="body" sz="quarter" idx="10"/>
          </p:nvPr>
        </p:nvSpPr>
        <p:spPr>
          <a:xfrm>
            <a:off x="285041" y="913930"/>
            <a:ext cx="5944309" cy="553998"/>
          </a:xfrm>
        </p:spPr>
        <p:txBody>
          <a:bodyPr/>
          <a:lstStyle/>
          <a:p>
            <a:r>
              <a:rPr lang="en-US" sz="1800" dirty="0">
                <a:solidFill>
                  <a:schemeClr val="bg1"/>
                </a:solidFill>
              </a:rPr>
              <a:t>Autonomous Transportation Communication System (ATCS)</a:t>
            </a:r>
          </a:p>
          <a:p>
            <a:pPr algn="ctr"/>
            <a:r>
              <a:rPr lang="en-US" sz="1800" b="0" i="1" dirty="0">
                <a:solidFill>
                  <a:schemeClr val="bg1"/>
                </a:solidFill>
              </a:rPr>
              <a:t>$5B in federal funding</a:t>
            </a:r>
          </a:p>
        </p:txBody>
      </p:sp>
      <p:grpSp>
        <p:nvGrpSpPr>
          <p:cNvPr id="11" name="Group 10">
            <a:extLst>
              <a:ext uri="{FF2B5EF4-FFF2-40B4-BE49-F238E27FC236}">
                <a16:creationId xmlns:a16="http://schemas.microsoft.com/office/drawing/2014/main" id="{5CE0FB21-BE99-44AC-A05D-9F1B2097FE2B}"/>
              </a:ext>
            </a:extLst>
          </p:cNvPr>
          <p:cNvGrpSpPr/>
          <p:nvPr/>
        </p:nvGrpSpPr>
        <p:grpSpPr>
          <a:xfrm>
            <a:off x="767998" y="1854326"/>
            <a:ext cx="4023709" cy="2987299"/>
            <a:chOff x="767998" y="1854326"/>
            <a:chExt cx="4023709" cy="2987299"/>
          </a:xfrm>
        </p:grpSpPr>
        <p:pic>
          <p:nvPicPr>
            <p:cNvPr id="9" name="Picture 8">
              <a:extLst>
                <a:ext uri="{FF2B5EF4-FFF2-40B4-BE49-F238E27FC236}">
                  <a16:creationId xmlns:a16="http://schemas.microsoft.com/office/drawing/2014/main" id="{5F917412-7FD5-43FC-9921-A92AB4F7E379}"/>
                </a:ext>
              </a:extLst>
            </p:cNvPr>
            <p:cNvPicPr>
              <a:picLocks noChangeAspect="1"/>
            </p:cNvPicPr>
            <p:nvPr/>
          </p:nvPicPr>
          <p:blipFill>
            <a:blip r:embed="rId3">
              <a:duotone>
                <a:schemeClr val="accent1">
                  <a:shade val="45000"/>
                  <a:satMod val="135000"/>
                </a:schemeClr>
                <a:prstClr val="white"/>
              </a:duotone>
            </a:blip>
            <a:stretch>
              <a:fillRect/>
            </a:stretch>
          </p:blipFill>
          <p:spPr>
            <a:xfrm>
              <a:off x="767998" y="1854326"/>
              <a:ext cx="4023709" cy="2987299"/>
            </a:xfrm>
            <a:prstGeom prst="rect">
              <a:avLst/>
            </a:prstGeom>
          </p:spPr>
        </p:pic>
        <p:sp>
          <p:nvSpPr>
            <p:cNvPr id="10" name="TextBox 9">
              <a:extLst>
                <a:ext uri="{FF2B5EF4-FFF2-40B4-BE49-F238E27FC236}">
                  <a16:creationId xmlns:a16="http://schemas.microsoft.com/office/drawing/2014/main" id="{18F37934-A95A-4113-A464-CB99CD247F45}"/>
                </a:ext>
              </a:extLst>
            </p:cNvPr>
            <p:cNvSpPr txBox="1"/>
            <p:nvPr/>
          </p:nvSpPr>
          <p:spPr>
            <a:xfrm>
              <a:off x="2430269" y="3818738"/>
              <a:ext cx="699166" cy="400110"/>
            </a:xfrm>
            <a:prstGeom prst="rect">
              <a:avLst/>
            </a:prstGeom>
            <a:noFill/>
          </p:spPr>
          <p:txBody>
            <a:bodyPr wrap="none" rtlCol="0">
              <a:spAutoFit/>
            </a:bodyPr>
            <a:lstStyle/>
            <a:p>
              <a:r>
                <a:rPr lang="en-US" sz="2000" b="1" dirty="0">
                  <a:solidFill>
                    <a:schemeClr val="bg1"/>
                  </a:solidFill>
                  <a:latin typeface="Calibri" panose="020F0502020204030204" pitchFamily="34" charset="0"/>
                  <a:ea typeface="ＭＳ Ｐゴシック" pitchFamily="-112" charset="-128"/>
                  <a:cs typeface="Calibri" panose="020F0502020204030204" pitchFamily="34" charset="0"/>
                </a:rPr>
                <a:t>ATCS</a:t>
              </a:r>
            </a:p>
          </p:txBody>
        </p:sp>
      </p:grpSp>
      <p:sp>
        <p:nvSpPr>
          <p:cNvPr id="12" name="TextBox 11">
            <a:extLst>
              <a:ext uri="{FF2B5EF4-FFF2-40B4-BE49-F238E27FC236}">
                <a16:creationId xmlns:a16="http://schemas.microsoft.com/office/drawing/2014/main" id="{55B5359C-DEDB-4CCD-9A16-A80BB5C906C9}"/>
              </a:ext>
            </a:extLst>
          </p:cNvPr>
          <p:cNvSpPr txBox="1"/>
          <p:nvPr/>
        </p:nvSpPr>
        <p:spPr>
          <a:xfrm>
            <a:off x="6229350" y="1252908"/>
            <a:ext cx="1527982" cy="338554"/>
          </a:xfrm>
          <a:prstGeom prst="rect">
            <a:avLst/>
          </a:prstGeom>
          <a:noFill/>
        </p:spPr>
        <p:txBody>
          <a:bodyPr wrap="none" rtlCol="0">
            <a:spAutoFit/>
          </a:bodyPr>
          <a:lstStyle/>
          <a:p>
            <a:r>
              <a:rPr lang="en-US" sz="1600" b="1" dirty="0">
                <a:solidFill>
                  <a:schemeClr val="bg2">
                    <a:lumMod val="75000"/>
                    <a:lumOff val="25000"/>
                  </a:schemeClr>
                </a:solidFill>
                <a:latin typeface="Calibri" panose="020F0502020204030204" pitchFamily="34" charset="0"/>
                <a:cs typeface="Calibri" panose="020F0502020204030204" pitchFamily="34" charset="0"/>
              </a:rPr>
              <a:t>Decisions Made</a:t>
            </a:r>
          </a:p>
        </p:txBody>
      </p:sp>
      <p:sp>
        <p:nvSpPr>
          <p:cNvPr id="13" name="Rectangle 12">
            <a:extLst>
              <a:ext uri="{FF2B5EF4-FFF2-40B4-BE49-F238E27FC236}">
                <a16:creationId xmlns:a16="http://schemas.microsoft.com/office/drawing/2014/main" id="{06D9B27A-0F23-4F8E-8F07-5C8E7FB7A774}"/>
              </a:ext>
            </a:extLst>
          </p:cNvPr>
          <p:cNvSpPr/>
          <p:nvPr/>
        </p:nvSpPr>
        <p:spPr bwMode="auto">
          <a:xfrm>
            <a:off x="5492750" y="1802339"/>
            <a:ext cx="3302000" cy="276999"/>
          </a:xfrm>
          <a:prstGeom prst="rect">
            <a:avLst/>
          </a:prstGeom>
          <a:solidFill>
            <a:schemeClr val="bg1">
              <a:lumMod val="20000"/>
              <a:lumOff val="80000"/>
            </a:schemeClr>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a:ln>
                  <a:noFill/>
                </a:ln>
                <a:solidFill>
                  <a:schemeClr val="bg2"/>
                </a:solidFill>
                <a:latin typeface="Calibri Light" panose="020F0302020204030204" pitchFamily="34" charset="0"/>
              </a:rPr>
              <a:t>Use </a:t>
            </a:r>
            <a:r>
              <a:rPr kumimoji="0" lang="en-US" sz="1200" i="0" u="none" strike="noStrike" cap="none" normalizeH="0" baseline="0" dirty="0" err="1">
                <a:ln>
                  <a:noFill/>
                </a:ln>
                <a:solidFill>
                  <a:schemeClr val="bg2"/>
                </a:solidFill>
                <a:latin typeface="Calibri Light" panose="020F0302020204030204" pitchFamily="34" charset="0"/>
              </a:rPr>
              <a:t>Alset’s</a:t>
            </a:r>
            <a:r>
              <a:rPr kumimoji="0" lang="en-US" sz="1200" i="0" u="none" strike="noStrike" cap="none" normalizeH="0" baseline="0" dirty="0">
                <a:ln>
                  <a:noFill/>
                </a:ln>
                <a:solidFill>
                  <a:schemeClr val="bg2"/>
                </a:solidFill>
                <a:latin typeface="Calibri Light" panose="020F0302020204030204" pitchFamily="34" charset="0"/>
              </a:rPr>
              <a:t> existing functional org structure</a:t>
            </a:r>
          </a:p>
        </p:txBody>
      </p:sp>
      <p:sp>
        <p:nvSpPr>
          <p:cNvPr id="14" name="Rectangle 13">
            <a:extLst>
              <a:ext uri="{FF2B5EF4-FFF2-40B4-BE49-F238E27FC236}">
                <a16:creationId xmlns:a16="http://schemas.microsoft.com/office/drawing/2014/main" id="{F8E6AAD3-238E-4FC4-9FC5-B6A3A6ED7A00}"/>
              </a:ext>
            </a:extLst>
          </p:cNvPr>
          <p:cNvSpPr/>
          <p:nvPr/>
        </p:nvSpPr>
        <p:spPr bwMode="auto">
          <a:xfrm>
            <a:off x="5492750" y="2674071"/>
            <a:ext cx="3302000" cy="276999"/>
          </a:xfrm>
          <a:prstGeom prst="rect">
            <a:avLst/>
          </a:prstGeom>
          <a:solidFill>
            <a:schemeClr val="bg1">
              <a:lumMod val="20000"/>
              <a:lumOff val="80000"/>
            </a:schemeClr>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a:ln>
                  <a:noFill/>
                </a:ln>
                <a:solidFill>
                  <a:schemeClr val="bg2"/>
                </a:solidFill>
                <a:latin typeface="Calibri Light" panose="020F0302020204030204" pitchFamily="34" charset="0"/>
              </a:rPr>
              <a:t>Use sprints to build architectural artifacts</a:t>
            </a:r>
          </a:p>
        </p:txBody>
      </p:sp>
      <p:sp>
        <p:nvSpPr>
          <p:cNvPr id="15" name="Rectangle 14">
            <a:extLst>
              <a:ext uri="{FF2B5EF4-FFF2-40B4-BE49-F238E27FC236}">
                <a16:creationId xmlns:a16="http://schemas.microsoft.com/office/drawing/2014/main" id="{79B6704F-BDB4-4A07-883D-D596B260823E}"/>
              </a:ext>
            </a:extLst>
          </p:cNvPr>
          <p:cNvSpPr/>
          <p:nvPr/>
        </p:nvSpPr>
        <p:spPr bwMode="auto">
          <a:xfrm>
            <a:off x="5492750" y="3109937"/>
            <a:ext cx="3302000" cy="276999"/>
          </a:xfrm>
          <a:prstGeom prst="rect">
            <a:avLst/>
          </a:prstGeom>
          <a:solidFill>
            <a:schemeClr val="bg1">
              <a:lumMod val="20000"/>
              <a:lumOff val="80000"/>
            </a:schemeClr>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a:ln>
                  <a:noFill/>
                </a:ln>
                <a:solidFill>
                  <a:schemeClr val="bg2"/>
                </a:solidFill>
                <a:latin typeface="Calibri Light" panose="020F0302020204030204" pitchFamily="34" charset="0"/>
              </a:rPr>
              <a:t>Develop a detailed Integrated Master Schedule</a:t>
            </a:r>
          </a:p>
        </p:txBody>
      </p:sp>
      <p:sp>
        <p:nvSpPr>
          <p:cNvPr id="16" name="Rectangle 15">
            <a:extLst>
              <a:ext uri="{FF2B5EF4-FFF2-40B4-BE49-F238E27FC236}">
                <a16:creationId xmlns:a16="http://schemas.microsoft.com/office/drawing/2014/main" id="{79F2A30A-3794-4192-BEAE-EE72FF91D437}"/>
              </a:ext>
            </a:extLst>
          </p:cNvPr>
          <p:cNvSpPr/>
          <p:nvPr/>
        </p:nvSpPr>
        <p:spPr bwMode="auto">
          <a:xfrm>
            <a:off x="5492750" y="4498931"/>
            <a:ext cx="3302000" cy="276999"/>
          </a:xfrm>
          <a:prstGeom prst="rect">
            <a:avLst/>
          </a:prstGeom>
          <a:solidFill>
            <a:schemeClr val="bg1">
              <a:lumMod val="20000"/>
              <a:lumOff val="80000"/>
            </a:schemeClr>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a:ln>
                  <a:noFill/>
                </a:ln>
                <a:solidFill>
                  <a:schemeClr val="bg2"/>
                </a:solidFill>
                <a:latin typeface="Calibri Light" panose="020F0302020204030204" pitchFamily="34" charset="0"/>
              </a:rPr>
              <a:t>Start all features in program at once</a:t>
            </a:r>
          </a:p>
        </p:txBody>
      </p:sp>
      <p:sp>
        <p:nvSpPr>
          <p:cNvPr id="17" name="Rectangle 16">
            <a:extLst>
              <a:ext uri="{FF2B5EF4-FFF2-40B4-BE49-F238E27FC236}">
                <a16:creationId xmlns:a16="http://schemas.microsoft.com/office/drawing/2014/main" id="{8704D757-5396-48A9-A570-71B7B8BB6006}"/>
              </a:ext>
            </a:extLst>
          </p:cNvPr>
          <p:cNvSpPr/>
          <p:nvPr/>
        </p:nvSpPr>
        <p:spPr bwMode="auto">
          <a:xfrm>
            <a:off x="5486400" y="3572935"/>
            <a:ext cx="3302000" cy="276999"/>
          </a:xfrm>
          <a:prstGeom prst="rect">
            <a:avLst/>
          </a:prstGeom>
          <a:solidFill>
            <a:schemeClr val="bg1">
              <a:lumMod val="20000"/>
              <a:lumOff val="80000"/>
            </a:schemeClr>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a:ln>
                  <a:noFill/>
                </a:ln>
                <a:solidFill>
                  <a:schemeClr val="bg2"/>
                </a:solidFill>
                <a:latin typeface="Calibri Light" panose="020F0302020204030204" pitchFamily="34" charset="0"/>
              </a:rPr>
              <a:t>Hold a hiring event to staff 500 – 1000 positions</a:t>
            </a:r>
          </a:p>
        </p:txBody>
      </p:sp>
      <p:sp>
        <p:nvSpPr>
          <p:cNvPr id="18" name="Rectangle 17">
            <a:extLst>
              <a:ext uri="{FF2B5EF4-FFF2-40B4-BE49-F238E27FC236}">
                <a16:creationId xmlns:a16="http://schemas.microsoft.com/office/drawing/2014/main" id="{0D0F8714-C15B-4478-84DA-F8C32A0B002E}"/>
              </a:ext>
            </a:extLst>
          </p:cNvPr>
          <p:cNvSpPr/>
          <p:nvPr/>
        </p:nvSpPr>
        <p:spPr bwMode="auto">
          <a:xfrm>
            <a:off x="5486400" y="4035933"/>
            <a:ext cx="3302000" cy="276999"/>
          </a:xfrm>
          <a:prstGeom prst="rect">
            <a:avLst/>
          </a:prstGeom>
          <a:solidFill>
            <a:schemeClr val="bg1">
              <a:lumMod val="20000"/>
              <a:lumOff val="80000"/>
            </a:schemeClr>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a:ln>
                  <a:noFill/>
                </a:ln>
                <a:solidFill>
                  <a:schemeClr val="bg2"/>
                </a:solidFill>
                <a:latin typeface="Calibri Light" panose="020F0302020204030204" pitchFamily="34" charset="0"/>
              </a:rPr>
              <a:t>Create Detailed Statements of work for suppliers</a:t>
            </a:r>
          </a:p>
        </p:txBody>
      </p:sp>
      <p:sp>
        <p:nvSpPr>
          <p:cNvPr id="19" name="Rectangle 18">
            <a:extLst>
              <a:ext uri="{FF2B5EF4-FFF2-40B4-BE49-F238E27FC236}">
                <a16:creationId xmlns:a16="http://schemas.microsoft.com/office/drawing/2014/main" id="{D59DD63C-9941-472B-BC5A-0ADD2142DC49}"/>
              </a:ext>
            </a:extLst>
          </p:cNvPr>
          <p:cNvSpPr/>
          <p:nvPr/>
        </p:nvSpPr>
        <p:spPr bwMode="auto">
          <a:xfrm>
            <a:off x="5492750" y="2238205"/>
            <a:ext cx="3302000" cy="276999"/>
          </a:xfrm>
          <a:prstGeom prst="rect">
            <a:avLst/>
          </a:prstGeom>
          <a:solidFill>
            <a:schemeClr val="bg1">
              <a:lumMod val="20000"/>
              <a:lumOff val="80000"/>
            </a:schemeClr>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i="0" u="none" strike="noStrike" cap="none" normalizeH="0" baseline="0" dirty="0">
                <a:ln>
                  <a:noFill/>
                </a:ln>
                <a:solidFill>
                  <a:schemeClr val="bg2"/>
                </a:solidFill>
                <a:latin typeface="Calibri Light" panose="020F0302020204030204" pitchFamily="34" charset="0"/>
              </a:rPr>
              <a:t>Engineers to allocate all requirements to f</a:t>
            </a:r>
            <a:r>
              <a:rPr lang="en-US" sz="1200" dirty="0">
                <a:solidFill>
                  <a:schemeClr val="bg2"/>
                </a:solidFill>
                <a:latin typeface="Calibri Light" panose="020F0302020204030204" pitchFamily="34" charset="0"/>
              </a:rPr>
              <a:t>unctions</a:t>
            </a:r>
            <a:endParaRPr kumimoji="0" lang="en-US" sz="1200" i="0" u="none" strike="noStrike" cap="none" normalizeH="0" baseline="0" dirty="0">
              <a:ln>
                <a:noFill/>
              </a:ln>
              <a:solidFill>
                <a:schemeClr val="bg2"/>
              </a:solidFill>
              <a:latin typeface="Calibri Light" panose="020F0302020204030204" pitchFamily="34" charset="0"/>
            </a:endParaRPr>
          </a:p>
        </p:txBody>
      </p:sp>
      <p:sp>
        <p:nvSpPr>
          <p:cNvPr id="21" name="Speech Bubble: Rectangle 20">
            <a:extLst>
              <a:ext uri="{FF2B5EF4-FFF2-40B4-BE49-F238E27FC236}">
                <a16:creationId xmlns:a16="http://schemas.microsoft.com/office/drawing/2014/main" id="{B8BA8DFE-E8F3-4FB6-87FE-867B93B36329}"/>
              </a:ext>
            </a:extLst>
          </p:cNvPr>
          <p:cNvSpPr/>
          <p:nvPr/>
        </p:nvSpPr>
        <p:spPr bwMode="auto">
          <a:xfrm>
            <a:off x="9378950" y="1265676"/>
            <a:ext cx="2349500" cy="553998"/>
          </a:xfrm>
          <a:prstGeom prst="wedgeRectCallout">
            <a:avLst>
              <a:gd name="adj1" fmla="val -73931"/>
              <a:gd name="adj2" fmla="val 54499"/>
            </a:avLst>
          </a:prstGeom>
          <a:solidFill>
            <a:schemeClr val="tx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a:ln>
                  <a:noFill/>
                </a:ln>
                <a:solidFill>
                  <a:schemeClr val="bg2"/>
                </a:solidFill>
                <a:latin typeface="Calibri Light" panose="020F0302020204030204" pitchFamily="34" charset="0"/>
              </a:rPr>
              <a:t>We must get started </a:t>
            </a:r>
            <a:r>
              <a:rPr lang="en-US" sz="1000" dirty="0">
                <a:solidFill>
                  <a:schemeClr val="bg2"/>
                </a:solidFill>
                <a:latin typeface="Calibri Light" panose="020F0302020204030204" pitchFamily="34" charset="0"/>
              </a:rPr>
              <a:t>quickly, we can’t reorganize the entire company, but we will use IPTs for cross functional teams</a:t>
            </a:r>
            <a:endParaRPr kumimoji="0" lang="en-US" sz="1000" i="0" u="none" strike="noStrike" cap="none" normalizeH="0" baseline="0" dirty="0">
              <a:ln>
                <a:noFill/>
              </a:ln>
              <a:solidFill>
                <a:schemeClr val="bg2"/>
              </a:solidFill>
              <a:latin typeface="Calibri Light" panose="020F0302020204030204" pitchFamily="34" charset="0"/>
            </a:endParaRPr>
          </a:p>
        </p:txBody>
      </p:sp>
      <p:sp>
        <p:nvSpPr>
          <p:cNvPr id="22" name="Speech Bubble: Rectangle 21">
            <a:extLst>
              <a:ext uri="{FF2B5EF4-FFF2-40B4-BE49-F238E27FC236}">
                <a16:creationId xmlns:a16="http://schemas.microsoft.com/office/drawing/2014/main" id="{05B46546-5801-464B-9022-945FAF3FA8AC}"/>
              </a:ext>
            </a:extLst>
          </p:cNvPr>
          <p:cNvSpPr/>
          <p:nvPr/>
        </p:nvSpPr>
        <p:spPr bwMode="auto">
          <a:xfrm>
            <a:off x="9378950" y="1890208"/>
            <a:ext cx="2349500" cy="400110"/>
          </a:xfrm>
          <a:prstGeom prst="wedgeRectCallout">
            <a:avLst>
              <a:gd name="adj1" fmla="val -73931"/>
              <a:gd name="adj2" fmla="val 54499"/>
            </a:avLst>
          </a:prstGeom>
          <a:solidFill>
            <a:schemeClr val="tx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a:ln>
                  <a:noFill/>
                </a:ln>
                <a:solidFill>
                  <a:schemeClr val="bg2"/>
                </a:solidFill>
                <a:latin typeface="Calibri Light" panose="020F0302020204030204" pitchFamily="34" charset="0"/>
              </a:rPr>
              <a:t>We need to identify how much work we have by function to staff correctly</a:t>
            </a:r>
          </a:p>
        </p:txBody>
      </p:sp>
      <p:sp>
        <p:nvSpPr>
          <p:cNvPr id="23" name="Speech Bubble: Rectangle 22">
            <a:extLst>
              <a:ext uri="{FF2B5EF4-FFF2-40B4-BE49-F238E27FC236}">
                <a16:creationId xmlns:a16="http://schemas.microsoft.com/office/drawing/2014/main" id="{9DD4F51B-828D-49AE-9924-342496B05763}"/>
              </a:ext>
            </a:extLst>
          </p:cNvPr>
          <p:cNvSpPr/>
          <p:nvPr/>
        </p:nvSpPr>
        <p:spPr bwMode="auto">
          <a:xfrm>
            <a:off x="9378950" y="2376705"/>
            <a:ext cx="2349500" cy="553998"/>
          </a:xfrm>
          <a:prstGeom prst="wedgeRectCallout">
            <a:avLst>
              <a:gd name="adj1" fmla="val -73931"/>
              <a:gd name="adj2" fmla="val 35013"/>
            </a:avLst>
          </a:prstGeom>
          <a:solidFill>
            <a:schemeClr val="tx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a:ln>
                  <a:noFill/>
                </a:ln>
                <a:solidFill>
                  <a:schemeClr val="bg2"/>
                </a:solidFill>
                <a:latin typeface="Calibri Light" panose="020F0302020204030204" pitchFamily="34" charset="0"/>
              </a:rPr>
              <a:t>We must understand the whole system and show progress, so we do not lose funding </a:t>
            </a:r>
          </a:p>
        </p:txBody>
      </p:sp>
      <p:sp>
        <p:nvSpPr>
          <p:cNvPr id="24" name="Speech Bubble: Rectangle 23">
            <a:extLst>
              <a:ext uri="{FF2B5EF4-FFF2-40B4-BE49-F238E27FC236}">
                <a16:creationId xmlns:a16="http://schemas.microsoft.com/office/drawing/2014/main" id="{1C302D26-887A-4B45-A0C1-FC5915CE7543}"/>
              </a:ext>
            </a:extLst>
          </p:cNvPr>
          <p:cNvSpPr/>
          <p:nvPr/>
        </p:nvSpPr>
        <p:spPr bwMode="auto">
          <a:xfrm>
            <a:off x="9378950" y="3094034"/>
            <a:ext cx="2349500" cy="553998"/>
          </a:xfrm>
          <a:prstGeom prst="wedgeRectCallout">
            <a:avLst>
              <a:gd name="adj1" fmla="val -75077"/>
              <a:gd name="adj2" fmla="val -13328"/>
            </a:avLst>
          </a:prstGeom>
          <a:solidFill>
            <a:schemeClr val="tx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a:ln>
                  <a:noFill/>
                </a:ln>
                <a:solidFill>
                  <a:schemeClr val="bg2"/>
                </a:solidFill>
                <a:latin typeface="Calibri Light" panose="020F0302020204030204" pitchFamily="34" charset="0"/>
              </a:rPr>
              <a:t>The customer wants to know when we will be done, and we must bring together products from multiple suppliers</a:t>
            </a:r>
          </a:p>
        </p:txBody>
      </p:sp>
      <p:sp>
        <p:nvSpPr>
          <p:cNvPr id="25" name="Speech Bubble: Rectangle 24">
            <a:extLst>
              <a:ext uri="{FF2B5EF4-FFF2-40B4-BE49-F238E27FC236}">
                <a16:creationId xmlns:a16="http://schemas.microsoft.com/office/drawing/2014/main" id="{D7CA5A1A-3423-4721-92CD-B96CB31F3267}"/>
              </a:ext>
            </a:extLst>
          </p:cNvPr>
          <p:cNvSpPr/>
          <p:nvPr/>
        </p:nvSpPr>
        <p:spPr bwMode="auto">
          <a:xfrm>
            <a:off x="9378950" y="3774322"/>
            <a:ext cx="2349500" cy="400110"/>
          </a:xfrm>
          <a:prstGeom prst="wedgeRectCallout">
            <a:avLst>
              <a:gd name="adj1" fmla="val -73358"/>
              <a:gd name="adj2" fmla="val -56635"/>
            </a:avLst>
          </a:prstGeom>
          <a:solidFill>
            <a:schemeClr val="tx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a:ln>
                  <a:noFill/>
                </a:ln>
                <a:solidFill>
                  <a:schemeClr val="bg2"/>
                </a:solidFill>
                <a:latin typeface="Calibri Light" panose="020F0302020204030204" pitchFamily="34" charset="0"/>
              </a:rPr>
              <a:t>We must go fast to keep funding, domain knowledge is not that important</a:t>
            </a:r>
          </a:p>
        </p:txBody>
      </p:sp>
      <p:sp>
        <p:nvSpPr>
          <p:cNvPr id="26" name="Speech Bubble: Rectangle 25">
            <a:extLst>
              <a:ext uri="{FF2B5EF4-FFF2-40B4-BE49-F238E27FC236}">
                <a16:creationId xmlns:a16="http://schemas.microsoft.com/office/drawing/2014/main" id="{2540421D-2165-4EF1-9F34-24A652C1ECC3}"/>
              </a:ext>
            </a:extLst>
          </p:cNvPr>
          <p:cNvSpPr/>
          <p:nvPr/>
        </p:nvSpPr>
        <p:spPr bwMode="auto">
          <a:xfrm>
            <a:off x="9378950" y="4329925"/>
            <a:ext cx="2349500" cy="400110"/>
          </a:xfrm>
          <a:prstGeom prst="wedgeRectCallout">
            <a:avLst>
              <a:gd name="adj1" fmla="val -73152"/>
              <a:gd name="adj2" fmla="val -71624"/>
            </a:avLst>
          </a:prstGeom>
          <a:solidFill>
            <a:schemeClr val="tx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a:ln>
                  <a:noFill/>
                </a:ln>
                <a:solidFill>
                  <a:schemeClr val="bg2"/>
                </a:solidFill>
                <a:latin typeface="Calibri Light" panose="020F0302020204030204" pitchFamily="34" charset="0"/>
              </a:rPr>
              <a:t>We must hold feet to fire and manage scope</a:t>
            </a:r>
          </a:p>
        </p:txBody>
      </p:sp>
      <p:sp>
        <p:nvSpPr>
          <p:cNvPr id="27" name="Speech Bubble: Rectangle 26">
            <a:extLst>
              <a:ext uri="{FF2B5EF4-FFF2-40B4-BE49-F238E27FC236}">
                <a16:creationId xmlns:a16="http://schemas.microsoft.com/office/drawing/2014/main" id="{13F1E15C-033B-414F-BA6A-C90C82E87F9A}"/>
              </a:ext>
            </a:extLst>
          </p:cNvPr>
          <p:cNvSpPr/>
          <p:nvPr/>
        </p:nvSpPr>
        <p:spPr bwMode="auto">
          <a:xfrm>
            <a:off x="9378950" y="4885528"/>
            <a:ext cx="2349500" cy="400110"/>
          </a:xfrm>
          <a:prstGeom prst="wedgeRectCallout">
            <a:avLst>
              <a:gd name="adj1" fmla="val -73422"/>
              <a:gd name="adj2" fmla="val -90669"/>
            </a:avLst>
          </a:prstGeom>
          <a:solidFill>
            <a:schemeClr val="tx1"/>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a:ln>
                  <a:noFill/>
                </a:ln>
                <a:solidFill>
                  <a:schemeClr val="bg2"/>
                </a:solidFill>
                <a:latin typeface="Calibri Light" panose="020F0302020204030204" pitchFamily="34" charset="0"/>
              </a:rPr>
              <a:t>We hired a lot of staff and need to keep everyone busy</a:t>
            </a:r>
          </a:p>
        </p:txBody>
      </p:sp>
      <p:sp>
        <p:nvSpPr>
          <p:cNvPr id="28" name="TextBox 27">
            <a:extLst>
              <a:ext uri="{FF2B5EF4-FFF2-40B4-BE49-F238E27FC236}">
                <a16:creationId xmlns:a16="http://schemas.microsoft.com/office/drawing/2014/main" id="{EA2F73D8-B54F-49BC-8405-B2F279756A6D}"/>
              </a:ext>
            </a:extLst>
          </p:cNvPr>
          <p:cNvSpPr txBox="1"/>
          <p:nvPr/>
        </p:nvSpPr>
        <p:spPr>
          <a:xfrm>
            <a:off x="10266057" y="863977"/>
            <a:ext cx="575286" cy="338554"/>
          </a:xfrm>
          <a:prstGeom prst="rect">
            <a:avLst/>
          </a:prstGeom>
          <a:noFill/>
        </p:spPr>
        <p:txBody>
          <a:bodyPr wrap="none" rtlCol="0">
            <a:spAutoFit/>
          </a:bodyPr>
          <a:lstStyle/>
          <a:p>
            <a:r>
              <a:rPr lang="en-US" sz="1600" b="1" dirty="0">
                <a:solidFill>
                  <a:schemeClr val="bg2">
                    <a:lumMod val="75000"/>
                    <a:lumOff val="25000"/>
                  </a:schemeClr>
                </a:solidFill>
                <a:latin typeface="Calibri" panose="020F0502020204030204" pitchFamily="34" charset="0"/>
                <a:cs typeface="Calibri" panose="020F0502020204030204" pitchFamily="34" charset="0"/>
              </a:rPr>
              <a:t>Why</a:t>
            </a:r>
          </a:p>
        </p:txBody>
      </p:sp>
      <p:sp>
        <p:nvSpPr>
          <p:cNvPr id="4" name="Slide Number Placeholder 3"/>
          <p:cNvSpPr>
            <a:spLocks noGrp="1"/>
          </p:cNvSpPr>
          <p:nvPr>
            <p:ph type="sldNum" sz="quarter" idx="12"/>
          </p:nvPr>
        </p:nvSpPr>
        <p:spPr/>
        <p:txBody>
          <a:bodyPr/>
          <a:lstStyle/>
          <a:p>
            <a:fld id="{CD64BFC3-983F-4B0A-9A55-84A85105ADC0}" type="slidenum">
              <a:rPr lang="en-US" smtClean="0"/>
              <a:pPr/>
              <a:t>7</a:t>
            </a:fld>
            <a:endParaRPr lang="en-US"/>
          </a:p>
        </p:txBody>
      </p:sp>
    </p:spTree>
    <p:extLst>
      <p:ext uri="{BB962C8B-B14F-4D97-AF65-F5344CB8AC3E}">
        <p14:creationId xmlns:p14="http://schemas.microsoft.com/office/powerpoint/2010/main" val="203262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41853" y="289824"/>
            <a:ext cx="11372849" cy="723968"/>
          </a:xfrm>
        </p:spPr>
        <p:txBody>
          <a:bodyPr/>
          <a:lstStyle/>
          <a:p>
            <a:r>
              <a:rPr lang="en-US" sz="3600" dirty="0" err="1">
                <a:solidFill>
                  <a:srgbClr val="002F6C"/>
                </a:solidFill>
              </a:rPr>
              <a:t>Alset’s</a:t>
            </a:r>
            <a:r>
              <a:rPr lang="en-US" sz="3600" dirty="0">
                <a:solidFill>
                  <a:srgbClr val="002F6C"/>
                </a:solidFill>
              </a:rPr>
              <a:t> Industrial DevSecOps Challenge</a:t>
            </a:r>
          </a:p>
        </p:txBody>
      </p:sp>
      <p:sp>
        <p:nvSpPr>
          <p:cNvPr id="5" name="Text Placeholder 4"/>
          <p:cNvSpPr>
            <a:spLocks noGrp="1"/>
          </p:cNvSpPr>
          <p:nvPr>
            <p:ph type="body" sz="quarter" idx="10"/>
          </p:nvPr>
        </p:nvSpPr>
        <p:spPr>
          <a:xfrm>
            <a:off x="241853" y="1660839"/>
            <a:ext cx="10968567" cy="1138773"/>
          </a:xfrm>
        </p:spPr>
        <p:txBody>
          <a:bodyPr/>
          <a:lstStyle/>
          <a:p>
            <a:pPr marL="457200" indent="-457200">
              <a:spcBef>
                <a:spcPts val="1200"/>
              </a:spcBef>
              <a:buFont typeface="Wingdings" panose="05000000000000000000" pitchFamily="2" charset="2"/>
              <a:buChar char="Ø"/>
            </a:pPr>
            <a:r>
              <a:rPr lang="en-US" sz="3200" b="0" dirty="0" smtClean="0">
                <a:solidFill>
                  <a:schemeClr val="bg1"/>
                </a:solidFill>
              </a:rPr>
              <a:t>What are barriers to </a:t>
            </a:r>
            <a:r>
              <a:rPr lang="en-US" sz="3200" b="0" dirty="0" err="1" smtClean="0">
                <a:solidFill>
                  <a:schemeClr val="bg1"/>
                </a:solidFill>
              </a:rPr>
              <a:t>Alset’s</a:t>
            </a:r>
            <a:r>
              <a:rPr lang="en-US" sz="3200" b="0" dirty="0" smtClean="0">
                <a:solidFill>
                  <a:schemeClr val="bg1"/>
                </a:solidFill>
              </a:rPr>
              <a:t> transformation?</a:t>
            </a:r>
          </a:p>
          <a:p>
            <a:pPr marL="457200" indent="-457200">
              <a:spcBef>
                <a:spcPts val="1200"/>
              </a:spcBef>
              <a:buFont typeface="Wingdings" panose="05000000000000000000" pitchFamily="2" charset="2"/>
              <a:buChar char="Ø"/>
            </a:pPr>
            <a:r>
              <a:rPr lang="en-US" sz="3200" b="0" dirty="0" smtClean="0">
                <a:solidFill>
                  <a:schemeClr val="bg1"/>
                </a:solidFill>
              </a:rPr>
              <a:t>What are recommended tactics?  </a:t>
            </a:r>
            <a:endParaRPr lang="en-US" sz="3200" b="0" dirty="0">
              <a:solidFill>
                <a:schemeClr val="bg1"/>
              </a:solidFill>
            </a:endParaRPr>
          </a:p>
        </p:txBody>
      </p:sp>
      <p:sp>
        <p:nvSpPr>
          <p:cNvPr id="2" name="Slide Number Placeholder 1"/>
          <p:cNvSpPr>
            <a:spLocks noGrp="1"/>
          </p:cNvSpPr>
          <p:nvPr>
            <p:ph type="sldNum" sz="quarter" idx="12"/>
          </p:nvPr>
        </p:nvSpPr>
        <p:spPr/>
        <p:txBody>
          <a:bodyPr/>
          <a:lstStyle/>
          <a:p>
            <a:fld id="{CD64BFC3-983F-4B0A-9A55-84A85105ADC0}" type="slidenum">
              <a:rPr lang="en-US" smtClean="0"/>
              <a:pPr/>
              <a:t>8</a:t>
            </a:fld>
            <a:endParaRPr lang="en-US"/>
          </a:p>
        </p:txBody>
      </p:sp>
    </p:spTree>
    <p:extLst>
      <p:ext uri="{BB962C8B-B14F-4D97-AF65-F5344CB8AC3E}">
        <p14:creationId xmlns:p14="http://schemas.microsoft.com/office/powerpoint/2010/main" val="1609305465"/>
      </p:ext>
    </p:extLst>
  </p:cSld>
  <p:clrMapOvr>
    <a:overrideClrMapping bg1="dk2" tx1="lt1" bg2="dk1"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7E0C-F31C-4421-8AAB-B6990BAFCAD1}"/>
              </a:ext>
            </a:extLst>
          </p:cNvPr>
          <p:cNvSpPr>
            <a:spLocks noGrp="1"/>
          </p:cNvSpPr>
          <p:nvPr>
            <p:ph type="title"/>
          </p:nvPr>
        </p:nvSpPr>
        <p:spPr>
          <a:xfrm>
            <a:off x="239016" y="257620"/>
            <a:ext cx="11372849" cy="531812"/>
          </a:xfrm>
        </p:spPr>
        <p:txBody>
          <a:bodyPr/>
          <a:lstStyle/>
          <a:p>
            <a:r>
              <a:rPr lang="en-US" sz="3600" dirty="0">
                <a:solidFill>
                  <a:srgbClr val="002F6C"/>
                </a:solidFill>
              </a:rPr>
              <a:t>Six Barriers</a:t>
            </a:r>
          </a:p>
        </p:txBody>
      </p:sp>
      <p:sp>
        <p:nvSpPr>
          <p:cNvPr id="3" name="Text Placeholder 2">
            <a:extLst>
              <a:ext uri="{FF2B5EF4-FFF2-40B4-BE49-F238E27FC236}">
                <a16:creationId xmlns:a16="http://schemas.microsoft.com/office/drawing/2014/main" id="{609F0571-ED6E-47F6-A786-ED232D323590}"/>
              </a:ext>
            </a:extLst>
          </p:cNvPr>
          <p:cNvSpPr>
            <a:spLocks noGrp="1"/>
          </p:cNvSpPr>
          <p:nvPr>
            <p:ph type="body" sz="quarter" idx="10"/>
          </p:nvPr>
        </p:nvSpPr>
        <p:spPr>
          <a:xfrm>
            <a:off x="323300" y="1332847"/>
            <a:ext cx="8755385" cy="3348483"/>
          </a:xfrm>
        </p:spPr>
        <p:txBody>
          <a:bodyPr>
            <a:noAutofit/>
          </a:bodyPr>
          <a:lstStyle/>
          <a:p>
            <a:pPr marL="457200" indent="-457200">
              <a:spcBef>
                <a:spcPts val="1200"/>
              </a:spcBef>
              <a:buAutoNum type="arabicPeriod"/>
            </a:pPr>
            <a:r>
              <a:rPr lang="en-US" sz="2800" b="0" dirty="0" smtClean="0">
                <a:solidFill>
                  <a:schemeClr val="bg2"/>
                </a:solidFill>
              </a:rPr>
              <a:t>Challenges with the existing organizational structure</a:t>
            </a:r>
            <a:endParaRPr lang="en-US" sz="2800" b="0" dirty="0">
              <a:solidFill>
                <a:schemeClr val="bg2"/>
              </a:solidFill>
            </a:endParaRPr>
          </a:p>
          <a:p>
            <a:pPr marL="457200" indent="-457200">
              <a:spcBef>
                <a:spcPts val="1200"/>
              </a:spcBef>
              <a:buAutoNum type="arabicPeriod"/>
            </a:pPr>
            <a:r>
              <a:rPr lang="en-US" sz="2800" b="0" dirty="0" smtClean="0">
                <a:solidFill>
                  <a:schemeClr val="bg2"/>
                </a:solidFill>
              </a:rPr>
              <a:t>Lack of common language in the new way of working</a:t>
            </a:r>
            <a:endParaRPr lang="en-US" sz="2800" b="0" dirty="0">
              <a:solidFill>
                <a:schemeClr val="bg2"/>
              </a:solidFill>
            </a:endParaRPr>
          </a:p>
          <a:p>
            <a:pPr marL="457200" indent="-457200">
              <a:spcBef>
                <a:spcPts val="1200"/>
              </a:spcBef>
              <a:buAutoNum type="arabicPeriod"/>
            </a:pPr>
            <a:r>
              <a:rPr lang="en-US" sz="2800" b="0" dirty="0" smtClean="0">
                <a:solidFill>
                  <a:schemeClr val="bg2"/>
                </a:solidFill>
              </a:rPr>
              <a:t>Not understanding </a:t>
            </a:r>
            <a:r>
              <a:rPr lang="en-US" sz="2800" b="0" dirty="0">
                <a:solidFill>
                  <a:schemeClr val="bg2"/>
                </a:solidFill>
              </a:rPr>
              <a:t>the Value Stream</a:t>
            </a:r>
          </a:p>
          <a:p>
            <a:pPr marL="457200" indent="-457200">
              <a:spcBef>
                <a:spcPts val="1200"/>
              </a:spcBef>
              <a:buAutoNum type="arabicPeriod"/>
            </a:pPr>
            <a:r>
              <a:rPr lang="en-US" sz="2800" b="0" dirty="0">
                <a:solidFill>
                  <a:schemeClr val="bg2"/>
                </a:solidFill>
              </a:rPr>
              <a:t>Access to patterns to break down the system</a:t>
            </a:r>
          </a:p>
          <a:p>
            <a:pPr marL="457200" indent="-457200">
              <a:spcBef>
                <a:spcPts val="1200"/>
              </a:spcBef>
              <a:buAutoNum type="arabicPeriod"/>
            </a:pPr>
            <a:r>
              <a:rPr lang="en-US" sz="2800" b="0" dirty="0">
                <a:solidFill>
                  <a:schemeClr val="bg2"/>
                </a:solidFill>
              </a:rPr>
              <a:t>Valuing exclusivity over inclusivity</a:t>
            </a:r>
          </a:p>
          <a:p>
            <a:pPr marL="457200" indent="-457200">
              <a:spcBef>
                <a:spcPts val="1200"/>
              </a:spcBef>
              <a:buAutoNum type="arabicPeriod"/>
            </a:pPr>
            <a:r>
              <a:rPr lang="en-US" sz="2800" b="0" dirty="0" smtClean="0">
                <a:solidFill>
                  <a:schemeClr val="bg2"/>
                </a:solidFill>
              </a:rPr>
              <a:t>Lack of Psychological </a:t>
            </a:r>
            <a:r>
              <a:rPr lang="en-US" sz="2800" b="0" dirty="0">
                <a:solidFill>
                  <a:schemeClr val="bg2"/>
                </a:solidFill>
              </a:rPr>
              <a:t>Safety</a:t>
            </a:r>
          </a:p>
          <a:p>
            <a:pPr>
              <a:spcBef>
                <a:spcPts val="1200"/>
              </a:spcBef>
            </a:pPr>
            <a:endParaRPr lang="en-US" sz="2400" b="0" dirty="0">
              <a:solidFill>
                <a:schemeClr val="bg2"/>
              </a:solidFill>
            </a:endParaRPr>
          </a:p>
        </p:txBody>
      </p:sp>
      <p:pic>
        <p:nvPicPr>
          <p:cNvPr id="1038" name="Picture 14" descr="https://as2.ftcdn.net/jpg/01/89/08/93/220_F_189089377_L6vz52b9Rh9ELNESuYEnF3g7gkpMPEX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869" y="3220333"/>
            <a:ext cx="3652492" cy="292199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D64BFC3-983F-4B0A-9A55-84A85105ADC0}" type="slidenum">
              <a:rPr lang="en-US" smtClean="0"/>
              <a:pPr/>
              <a:t>9</a:t>
            </a:fld>
            <a:endParaRPr lang="en-US"/>
          </a:p>
        </p:txBody>
      </p:sp>
    </p:spTree>
    <p:extLst>
      <p:ext uri="{BB962C8B-B14F-4D97-AF65-F5344CB8AC3E}">
        <p14:creationId xmlns:p14="http://schemas.microsoft.com/office/powerpoint/2010/main" val="4124631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8_Corporate Presentation">
  <a:themeElements>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632423"/>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75000"/>
          </a:schemeClr>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2000" i="0" u="none" strike="noStrike" cap="none" normalizeH="0" baseline="0" dirty="0" smtClean="0">
            <a:ln>
              <a:noFill/>
            </a:ln>
            <a:latin typeface="Calibri Light" panose="020F0302020204030204" pitchFamily="34" charset="0"/>
          </a:defRPr>
        </a:defPPr>
      </a:lstStyle>
    </a:spDef>
    <a:lnDef>
      <a:spPr bwMode="auto">
        <a:gradFill rotWithShape="0">
          <a:gsLst>
            <a:gs pos="0">
              <a:schemeClr val="accent1">
                <a:gamma/>
                <a:shade val="46275"/>
                <a:invGamma/>
              </a:schemeClr>
            </a:gs>
            <a:gs pos="100000">
              <a:schemeClr val="accent1"/>
            </a:gs>
          </a:gsLst>
          <a:lin ang="5400000" scaled="1"/>
        </a:gradFill>
        <a:ln w="38100" cap="sq" cmpd="sng" algn="ctr">
          <a:solidFill>
            <a:schemeClr val="tx1">
              <a:lumMod val="85000"/>
            </a:schemeClr>
          </a:solidFill>
          <a:prstDash val="solid"/>
          <a:miter lim="800000"/>
          <a:headEnd type="none" w="med" len="med"/>
          <a:tailEnd type="none" w="med" len="med"/>
        </a:ln>
        <a:effectLst/>
      </a:spPr>
      <a:bodyPr/>
      <a:lstStyle/>
    </a:lnDef>
    <a:txDef>
      <a:spPr>
        <a:noFill/>
      </a:spPr>
      <a:bodyPr wrap="none" rtlCol="0">
        <a:spAutoFit/>
      </a:bodyPr>
      <a:lstStyle>
        <a:defPPr>
          <a:defRPr sz="1600" b="0" dirty="0" smtClean="0">
            <a:solidFill>
              <a:schemeClr val="bg2">
                <a:lumMod val="75000"/>
                <a:lumOff val="25000"/>
              </a:schemeClr>
            </a:solidFill>
            <a:latin typeface="Calibri" panose="020F0502020204030204" pitchFamily="34" charset="0"/>
            <a:cs typeface="Calibri" panose="020F0502020204030204" pitchFamily="34" charset="0"/>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279F"/>
        </a:dk2>
        <a:lt2>
          <a:srgbClr val="FFFFFF"/>
        </a:lt2>
        <a:accent1>
          <a:srgbClr val="0000FF"/>
        </a:accent1>
        <a:accent2>
          <a:srgbClr val="00AE00"/>
        </a:accent2>
        <a:accent3>
          <a:srgbClr val="AAACCD"/>
        </a:accent3>
        <a:accent4>
          <a:srgbClr val="DADADA"/>
        </a:accent4>
        <a:accent5>
          <a:srgbClr val="AAA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
      <a:clrScheme name="Office Theme 9">
        <a:dk1>
          <a:srgbClr val="000000"/>
        </a:dk1>
        <a:lt1>
          <a:srgbClr val="FFFFFF"/>
        </a:lt1>
        <a:dk2>
          <a:srgbClr val="00279F"/>
        </a:dk2>
        <a:lt2>
          <a:srgbClr val="FFFFFF"/>
        </a:lt2>
        <a:accent1>
          <a:srgbClr val="6699FF"/>
        </a:accent1>
        <a:accent2>
          <a:srgbClr val="00AE00"/>
        </a:accent2>
        <a:accent3>
          <a:srgbClr val="AAACCD"/>
        </a:accent3>
        <a:accent4>
          <a:srgbClr val="DADADA"/>
        </a:accent4>
        <a:accent5>
          <a:srgbClr val="B8CAFF"/>
        </a:accent5>
        <a:accent6>
          <a:srgbClr val="009D00"/>
        </a:accent6>
        <a:hlink>
          <a:srgbClr val="9933FF"/>
        </a:hlink>
        <a:folHlink>
          <a:srgbClr val="33C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63242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9BFE13F2C6DC4E8A742168C5E5E2A3" ma:contentTypeVersion="12" ma:contentTypeDescription="Create a new document." ma:contentTypeScope="" ma:versionID="48900e67c0d0066448a8529c3e1c1e65">
  <xsd:schema xmlns:xsd="http://www.w3.org/2001/XMLSchema" xmlns:xs="http://www.w3.org/2001/XMLSchema" xmlns:p="http://schemas.microsoft.com/office/2006/metadata/properties" xmlns:ns2="661bd46e-921f-4b2f-94f6-3f9bfcdede32" xmlns:ns3="1042a8a7-e606-4d6a-9cd6-c2fbda9658e7" targetNamespace="http://schemas.microsoft.com/office/2006/metadata/properties" ma:root="true" ma:fieldsID="7935dc6e203849a374f4e7dc4c1c3403" ns2:_="" ns3:_="">
    <xsd:import namespace="661bd46e-921f-4b2f-94f6-3f9bfcdede32"/>
    <xsd:import namespace="1042a8a7-e606-4d6a-9cd6-c2fbda9658e7"/>
    <xsd:element name="properties">
      <xsd:complexType>
        <xsd:sequence>
          <xsd:element name="documentManagement">
            <xsd:complexType>
              <xsd:all>
                <xsd:element ref="ns2:TaxKeywordTaxHTField" minOccurs="0"/>
                <xsd:element ref="ns2:TaxCatchAll" minOccurs="0"/>
                <xsd:element ref="ns3:Info" minOccurs="0"/>
                <xsd:element ref="ns2:SIPLabel" minOccurs="0"/>
                <xsd:element ref="ns2:SIPLabel_ECICountry" minOccurs="0"/>
                <xsd:element ref="ns2:SIPLabel_OCI" minOccurs="0"/>
                <xsd:element ref="ns2:SIPLabel_TPPI" minOccurs="0"/>
                <xsd:element ref="ns2:SIPLabel_Special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bd46e-921f-4b2f-94f6-3f9bfcdede32"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Enterprise_x0020_Keywords" ma:displayName="Enterprise Keywords" ma:fieldId="{23f27201-bee3-471e-b2e7-b64fd8b7ca38}" ma:taxonomyMulti="true" ma:sspId="5f68076a-9896-4f70-850d-4130ed0339a6"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description="" ma:hidden="true" ma:list="{5dfc3885-0e86-4dcb-a692-351b8f83f0b3}" ma:internalName="TaxCatchAll" ma:showField="CatchAllData" ma:web="661bd46e-921f-4b2f-94f6-3f9bfcdede32">
      <xsd:complexType>
        <xsd:complexContent>
          <xsd:extension base="dms:MultiChoiceLookup">
            <xsd:sequence>
              <xsd:element name="Value" type="dms:Lookup" maxOccurs="unbounded" minOccurs="0" nillable="true"/>
            </xsd:sequence>
          </xsd:extension>
        </xsd:complexContent>
      </xsd:complexType>
    </xsd:element>
    <xsd:element name="SIPLabel" ma:index="12" nillable="true" ma:displayName="Sensitive Information Protection (SIP) Label" ma:internalName="SIPLabel" ma:requiredMultiChoice="true">
      <xsd:complexType>
        <xsd:complexContent>
          <xsd:extension base="dms:MultiChoice">
            <xsd:sequence>
              <xsd:element name="Value" maxOccurs="unbounded" minOccurs="0" nillable="true">
                <xsd:simpleType>
                  <xsd:restriction base="dms:Choice">
                    <xsd:enumeration value="Unrestricted"/>
                    <xsd:enumeration value="Lockheed Martin Proprietary Information (LMPI)"/>
                    <xsd:enumeration value="Export Controlled Information (ECI)"/>
                    <xsd:enumeration value="Attorney-Client Privileged Information and/or Attorney Work Product"/>
                    <xsd:enumeration value="Protected Information"/>
                    <xsd:enumeration value="Personal Information"/>
                    <xsd:enumeration value="Third Party Proprietary Information"/>
                    <xsd:enumeration value="Organizational Conflict of Interest (OCI)"/>
                    <xsd:enumeration value="Specialty Label"/>
                  </xsd:restriction>
                </xsd:simpleType>
              </xsd:element>
            </xsd:sequence>
          </xsd:extension>
        </xsd:complexContent>
      </xsd:complexType>
    </xsd:element>
    <xsd:element name="SIPLabel_ECICountry" ma:index="13" nillable="true" ma:displayName="Export Control Country of Jurisdiction" ma:internalName="SIPLabel_ECICountry">
      <xsd:complexType>
        <xsd:complexContent>
          <xsd:extension base="dms:MultiChoice">
            <xsd:sequence>
              <xsd:element name="Value" maxOccurs="unbounded" minOccurs="0" nillable="true">
                <xsd:simpleType>
                  <xsd:restriction base="dms:Choice">
                    <xsd:enumeration value="United States (US)"/>
                    <xsd:enumeration value="Canada (CA)"/>
                    <xsd:enumeration value="United Kingdom (GB)"/>
                    <xsd:enumeration value="Australia (AU)"/>
                    <xsd:enumeration value="Albania (AL)"/>
                    <xsd:enumeration value="Argentina (AR)"/>
                    <xsd:enumeration value="Bahrain (BH)"/>
                    <xsd:enumeration value="Belgium (BE)"/>
                    <xsd:enumeration value="Brazil (BR)"/>
                    <xsd:enumeration value="China (CN)"/>
                    <xsd:enumeration value="Colombia (CO)"/>
                    <xsd:enumeration value="Croatia (HR)"/>
                    <xsd:enumeration value="Denmark (DK)"/>
                    <xsd:enumeration value="Egypt (EG)"/>
                    <xsd:enumeration value="Finland (FI)"/>
                    <xsd:enumeration value="France (FR)"/>
                    <xsd:enumeration value="Germany (DE)"/>
                    <xsd:enumeration value="Greece (GR)"/>
                    <xsd:enumeration value="Guam (GU)"/>
                    <xsd:enumeration value="Hong Kong (HK)"/>
                    <xsd:enumeration value="India (IN)"/>
                    <xsd:enumeration value="Israel (IL)"/>
                    <xsd:enumeration value="Italy (IT)"/>
                    <xsd:enumeration value="Japan (JP)"/>
                    <xsd:enumeration value="Korea, Republic of (KR)"/>
                    <xsd:enumeration value="Kuwait (KW)"/>
                    <xsd:enumeration value="Malaysia (MY)"/>
                    <xsd:enumeration value="Mauritius (MU)"/>
                    <xsd:enumeration value="Mexico (MX)"/>
                    <xsd:enumeration value="Netherlands (NL)"/>
                    <xsd:enumeration value="New Zealand (NZ)"/>
                    <xsd:enumeration value="Norway (NO)"/>
                    <xsd:enumeration value="Philippines (PH)"/>
                    <xsd:enumeration value="Poland (PL)"/>
                    <xsd:enumeration value="Portugal (PT)"/>
                    <xsd:enumeration value="Puerto Rico (PR)"/>
                    <xsd:enumeration value="Romania (RO)"/>
                    <xsd:enumeration value="Saudi Arabia (SA)"/>
                    <xsd:enumeration value="Singapore (SG)"/>
                    <xsd:enumeration value="South Africa (ZA)"/>
                    <xsd:enumeration value="Spain (ES)"/>
                    <xsd:enumeration value="Sweden (SE)"/>
                    <xsd:enumeration value="Switzerland (CH)"/>
                    <xsd:enumeration value="Taiwan, Province of China (TW)"/>
                    <xsd:enumeration value="Thailand (TH)"/>
                    <xsd:enumeration value="Turkey (TR)"/>
                    <xsd:enumeration value="United Arab Emirates (AE)"/>
                    <xsd:enumeration value="Venezuela (VE)"/>
                    <xsd:enumeration value="Viet Nam (VN)"/>
                  </xsd:restriction>
                </xsd:simpleType>
              </xsd:element>
            </xsd:sequence>
          </xsd:extension>
        </xsd:complexContent>
      </xsd:complexType>
    </xsd:element>
    <xsd:element name="SIPLabel_OCI" ma:index="14" nillable="true" ma:displayName="Organizational Conflict of Interest" ma:internalName="SIPLabel_OCI">
      <xsd:simpleType>
        <xsd:restriction base="dms:Text"/>
      </xsd:simpleType>
    </xsd:element>
    <xsd:element name="SIPLabel_TPPI" ma:index="15" nillable="true" ma:displayName="Third Party" ma:internalName="SIPLabel_TPPI">
      <xsd:simpleType>
        <xsd:restriction base="dms:Text"/>
      </xsd:simpleType>
    </xsd:element>
    <xsd:element name="SIPLabel_Specialty" ma:index="16" nillable="true" ma:displayName="Specialty Label" ma:internalName="SIPLabel_Specialty">
      <xsd:complexType>
        <xsd:complexContent>
          <xsd:extension base="dms:MultiChoice">
            <xsd:sequence>
              <xsd:element name="Value" maxOccurs="unbounded" minOccurs="0" nillable="true">
                <xsd:simpleType>
                  <xsd:restriction base="dms:Choice">
                    <xsd:enumeration value="For Official Use Only"/>
                    <xsd:enumeration value="NATO Restricted"/>
                    <xsd:enumeration value="UK OFFICIAL"/>
                    <xsd:enumeration value="UK OFFICIAL-SENSITIV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042a8a7-e606-4d6a-9cd6-c2fbda9658e7" elementFormDefault="qualified">
    <xsd:import namespace="http://schemas.microsoft.com/office/2006/documentManagement/types"/>
    <xsd:import namespace="http://schemas.microsoft.com/office/infopath/2007/PartnerControls"/>
    <xsd:element name="Info" ma:index="11" nillable="true" ma:displayName="Info" ma:internalName="Info">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61bd46e-921f-4b2f-94f6-3f9bfcdede32">
      <Value>34</Value>
      <Value>33</Value>
      <Value>32</Value>
    </TaxCatchAll>
    <SIPLabel_Specialty xmlns="661bd46e-921f-4b2f-94f6-3f9bfcdede32"/>
    <SIPLabel_TPPI xmlns="661bd46e-921f-4b2f-94f6-3f9bfcdede32" xsi:nil="true"/>
    <TaxKeywordTaxHTField xmlns="661bd46e-921f-4b2f-94f6-3f9bfcdede32">
      <Terms xmlns="http://schemas.microsoft.com/office/infopath/2007/PartnerControls">
        <TermInfo xmlns="http://schemas.microsoft.com/office/infopath/2007/PartnerControls">
          <TermName xmlns="http://schemas.microsoft.com/office/infopath/2007/PartnerControls">Official</TermName>
          <TermId xmlns="http://schemas.microsoft.com/office/infopath/2007/PartnerControls">00000000-0000-0000-0000-000000000000</TermId>
        </TermInfo>
        <TermInfo xmlns="http://schemas.microsoft.com/office/infopath/2007/PartnerControls">
          <TermName xmlns="http://schemas.microsoft.com/office/infopath/2007/PartnerControls">template</TermName>
          <TermId xmlns="http://schemas.microsoft.com/office/infopath/2007/PartnerControls">00000000-0000-0000-0000-000000000000</TermId>
        </TermInfo>
        <TermInfo xmlns="http://schemas.microsoft.com/office/infopath/2007/PartnerControls">
          <TermName xmlns="http://schemas.microsoft.com/office/infopath/2007/PartnerControls">PowerPoint</TermName>
          <TermId xmlns="http://schemas.microsoft.com/office/infopath/2007/PartnerControls">00000000-0000-0000-0000-000000000000</TermId>
        </TermInfo>
      </Terms>
    </TaxKeywordTaxHTField>
    <SIPLabel_OCI xmlns="661bd46e-921f-4b2f-94f6-3f9bfcdede32" xsi:nil="true"/>
    <Info xmlns="1042a8a7-e606-4d6a-9cd6-c2fbda9658e7">Blue background on title &amp; end slides</Info>
    <SIPLabel_ECICountry xmlns="661bd46e-921f-4b2f-94f6-3f9bfcdede32"/>
    <SIPLabel xmlns="661bd46e-921f-4b2f-94f6-3f9bfcdede32">
      <Value>Unrestricted</Value>
    </SIPLabel>
  </documentManagement>
</p:properties>
</file>

<file path=customXml/itemProps1.xml><?xml version="1.0" encoding="utf-8"?>
<ds:datastoreItem xmlns:ds="http://schemas.openxmlformats.org/officeDocument/2006/customXml" ds:itemID="{45D910FE-BA35-46CD-9006-7B6EAFC62712}">
  <ds:schemaRefs>
    <ds:schemaRef ds:uri="http://schemas.microsoft.com/sharepoint/v3/contenttype/forms"/>
  </ds:schemaRefs>
</ds:datastoreItem>
</file>

<file path=customXml/itemProps2.xml><?xml version="1.0" encoding="utf-8"?>
<ds:datastoreItem xmlns:ds="http://schemas.openxmlformats.org/officeDocument/2006/customXml" ds:itemID="{C66939EC-D0B0-4FCE-ACE8-B16456A0ED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1bd46e-921f-4b2f-94f6-3f9bfcdede32"/>
    <ds:schemaRef ds:uri="1042a8a7-e606-4d6a-9cd6-c2fbda9658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99D200-8C76-4381-B149-0ABAA83066DA}">
  <ds:schemaRefs>
    <ds:schemaRef ds:uri="1042a8a7-e606-4d6a-9cd6-c2fbda9658e7"/>
    <ds:schemaRef ds:uri="http://schemas.microsoft.com/office/infopath/2007/PartnerControls"/>
    <ds:schemaRef ds:uri="http://www.w3.org/XML/1998/namespac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661bd46e-921f-4b2f-94f6-3f9bfcdede32"/>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16107</TotalTime>
  <Words>2472</Words>
  <Application>Microsoft Office PowerPoint</Application>
  <PresentationFormat>Widescreen</PresentationFormat>
  <Paragraphs>278</Paragraphs>
  <Slides>17</Slides>
  <Notes>14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ＭＳ Ｐゴシック</vt:lpstr>
      <vt:lpstr>Arial</vt:lpstr>
      <vt:lpstr>Calibri</vt:lpstr>
      <vt:lpstr>Calibri Light</vt:lpstr>
      <vt:lpstr>Times New Roman</vt:lpstr>
      <vt:lpstr>Wingdings</vt:lpstr>
      <vt:lpstr>Wingdings 3</vt:lpstr>
      <vt:lpstr>18_Corporate Presentation</vt:lpstr>
      <vt:lpstr>Industrial DevOps</vt:lpstr>
      <vt:lpstr>Abstract</vt:lpstr>
      <vt:lpstr>PowerPoint Presentation</vt:lpstr>
      <vt:lpstr>Introductions</vt:lpstr>
      <vt:lpstr>Industrial DevSecOps Principles</vt:lpstr>
      <vt:lpstr>Alset’s Current Situation</vt:lpstr>
      <vt:lpstr>New Federal DevOps Program Awarded to Alset</vt:lpstr>
      <vt:lpstr>Alset’s Industrial DevSecOps Challenge</vt:lpstr>
      <vt:lpstr>Six Barriers</vt:lpstr>
      <vt:lpstr>Challenges with the existing organizational structure</vt:lpstr>
      <vt:lpstr>Lack of common language in the new way of working</vt:lpstr>
      <vt:lpstr>Not understanding the Value Stream</vt:lpstr>
      <vt:lpstr>Access to patterns to design system</vt:lpstr>
      <vt:lpstr>Valuing exclusivity over inclusivity</vt:lpstr>
      <vt:lpstr>Lack of Psychological Safety</vt:lpstr>
      <vt:lpstr>Create an intentional culture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robin.yeman@catalystcampus.org</dc:creator>
  <cp:keywords>Lockheed Martin Proprietary Information,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 , , , , , , , , , , , template; Official; PowerPoint</cp:keywords>
  <cp:lastModifiedBy>Johnson, Suzette S [US] (MS)</cp:lastModifiedBy>
  <cp:revision>735</cp:revision>
  <dcterms:created xsi:type="dcterms:W3CDTF">2018-09-19T12:26:03Z</dcterms:created>
  <dcterms:modified xsi:type="dcterms:W3CDTF">2021-05-03T16:38:52Z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0x010100A29BFE13F2C6DC4E8A742168C5E5E2A3</vt:lpwstr>
  </property>
  <property fmtid="{D5CDD505-2E9C-101B-9397-08002B2CF9AE}" pid="3" name="Enterprise Keywords">
    <vt:lpwstr>34;#Official|cf27d6ae-165f-4fd4-82df-b359670c06e5;#33;#template|aa6d2b24-3068-464c-b8a1-9c0912f06071;#32;#PowerPoint|fdd97a65-f75e-49d0-985b-95654da0a884</vt:lpwstr>
  </property>
  <property fmtid="{D5CDD505-2E9C-101B-9397-08002B2CF9AE}" pid="4" name="checkedProgramsCount">
    <vt:i4>0</vt:i4>
  </property>
  <property fmtid="{D5CDD505-2E9C-101B-9397-08002B2CF9AE}" pid="5" name="LM SIP Document Sensitivity">
    <vt:lpwstr>Lockheed Martin Proprietary Information</vt:lpwstr>
  </property>
  <property fmtid="{D5CDD505-2E9C-101B-9397-08002B2CF9AE}" pid="6" name="Document Author">
    <vt:lpwstr>ACCT04\rmassey</vt:lpwstr>
  </property>
  <property fmtid="{D5CDD505-2E9C-101B-9397-08002B2CF9AE}" pid="7" name="Document Sensitivity">
    <vt:lpwstr>2</vt:lpwstr>
  </property>
  <property fmtid="{D5CDD505-2E9C-101B-9397-08002B2CF9AE}" pid="8" name="ThirdParty">
    <vt:lpwstr/>
  </property>
  <property fmtid="{D5CDD505-2E9C-101B-9397-08002B2CF9AE}" pid="9" name="OCI Restriction">
    <vt:bool>false</vt:bool>
  </property>
  <property fmtid="{D5CDD505-2E9C-101B-9397-08002B2CF9AE}" pid="10" name="OCI Additional Info">
    <vt:lpwstr/>
  </property>
  <property fmtid="{D5CDD505-2E9C-101B-9397-08002B2CF9AE}" pid="11" name="Allow Header Overwrite">
    <vt:bool>true</vt:bool>
  </property>
  <property fmtid="{D5CDD505-2E9C-101B-9397-08002B2CF9AE}" pid="12" name="Allow Footer Overwrite">
    <vt:bool>true</vt:bool>
  </property>
  <property fmtid="{D5CDD505-2E9C-101B-9397-08002B2CF9AE}" pid="13" name="Multiple Selected">
    <vt:lpwstr>-1</vt:lpwstr>
  </property>
  <property fmtid="{D5CDD505-2E9C-101B-9397-08002B2CF9AE}" pid="14" name="SIPLongWording">
    <vt:lpwstr>Lockheed Martin Proprietary Information_x000d_
_x000d_
</vt:lpwstr>
  </property>
  <property fmtid="{D5CDD505-2E9C-101B-9397-08002B2CF9AE}" pid="15" name="ExpCountry">
    <vt:lpwstr/>
  </property>
</Properties>
</file>