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2"/>
  </p:notesMasterIdLst>
  <p:sldIdLst>
    <p:sldId id="321" r:id="rId2"/>
    <p:sldId id="336" r:id="rId3"/>
    <p:sldId id="274" r:id="rId4"/>
    <p:sldId id="322" r:id="rId5"/>
    <p:sldId id="323" r:id="rId6"/>
    <p:sldId id="338" r:id="rId7"/>
    <p:sldId id="270" r:id="rId8"/>
    <p:sldId id="335" r:id="rId9"/>
    <p:sldId id="334" r:id="rId10"/>
    <p:sldId id="324" r:id="rId11"/>
    <p:sldId id="337" r:id="rId12"/>
    <p:sldId id="296" r:id="rId13"/>
    <p:sldId id="330" r:id="rId14"/>
    <p:sldId id="328" r:id="rId15"/>
    <p:sldId id="329" r:id="rId16"/>
    <p:sldId id="326" r:id="rId17"/>
    <p:sldId id="332" r:id="rId18"/>
    <p:sldId id="333" r:id="rId19"/>
    <p:sldId id="331" r:id="rId20"/>
    <p:sldId id="271" r:id="rId2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9"/>
    <p:restoredTop sz="97674"/>
  </p:normalViewPr>
  <p:slideViewPr>
    <p:cSldViewPr snapToGrid="0" snapToObjects="1">
      <p:cViewPr varScale="1">
        <p:scale>
          <a:sx n="171" d="100"/>
          <a:sy n="171" d="100"/>
        </p:scale>
        <p:origin x="328" y="168"/>
      </p:cViewPr>
      <p:guideLst>
        <p:guide pos="314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F649-81DD-3A43-83BD-0B15839EB80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9A345-220C-4C40-BE6D-54421A659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8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chore/syft" TargetMode="External"/><Relationship Id="rId2" Type="http://schemas.openxmlformats.org/officeDocument/2006/relationships/hyperlink" Target="https://anchore.com/enterprise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anchore.com/integrations" TargetMode="External"/><Relationship Id="rId4" Type="http://schemas.openxmlformats.org/officeDocument/2006/relationships/hyperlink" Target="https://github.com/anchore/gryp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lugins.jenkins.io/anchore-container-scanner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iance.linuxfoundation.org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Enabling engineers to deliver value</a:t>
            </a:r>
          </a:p>
          <a:p>
            <a:r>
              <a:rPr lang="en-US" dirty="0"/>
              <a:t>Reduce friction caused by</a:t>
            </a:r>
          </a:p>
          <a:p>
            <a:pPr lvl="1"/>
            <a:r>
              <a:rPr lang="en-US" sz="2200" dirty="0"/>
              <a:t>Tooling</a:t>
            </a:r>
          </a:p>
          <a:p>
            <a:pPr lvl="1"/>
            <a:r>
              <a:rPr lang="en-US" sz="2200" dirty="0"/>
              <a:t>Process &amp; Procedure</a:t>
            </a:r>
          </a:p>
          <a:p>
            <a:pPr lvl="1"/>
            <a:r>
              <a:rPr lang="en-US" sz="2200" dirty="0"/>
              <a:t>Compliance</a:t>
            </a:r>
          </a:p>
          <a:p>
            <a:r>
              <a:rPr lang="en-US" dirty="0"/>
              <a:t>Apply an engineering and product level approach</a:t>
            </a:r>
          </a:p>
        </p:txBody>
      </p:sp>
    </p:spTree>
    <p:extLst>
      <p:ext uri="{BB962C8B-B14F-4D97-AF65-F5344CB8AC3E}">
        <p14:creationId xmlns:p14="http://schemas.microsoft.com/office/powerpoint/2010/main" val="388545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SBOM Reporting</a:t>
            </a:r>
          </a:p>
          <a:p>
            <a:pPr lvl="1"/>
            <a:r>
              <a:rPr lang="en-US" sz="2200" dirty="0"/>
              <a:t>All components</a:t>
            </a:r>
          </a:p>
          <a:p>
            <a:pPr lvl="1"/>
            <a:r>
              <a:rPr lang="en-US" sz="2200" dirty="0"/>
              <a:t>Vulnerabilities</a:t>
            </a:r>
          </a:p>
          <a:p>
            <a:pPr lvl="1"/>
            <a:r>
              <a:rPr lang="en-US" sz="2200" dirty="0"/>
              <a:t>OSS licenses</a:t>
            </a:r>
          </a:p>
          <a:p>
            <a:r>
              <a:rPr lang="en-US" dirty="0"/>
              <a:t>Scan &amp; Catalog</a:t>
            </a:r>
          </a:p>
          <a:p>
            <a:pPr lvl="1"/>
            <a:r>
              <a:rPr lang="en-US" sz="2200" dirty="0"/>
              <a:t>Retention based on type</a:t>
            </a:r>
          </a:p>
          <a:p>
            <a:pPr lvl="1"/>
            <a:r>
              <a:rPr lang="en-US" sz="2200" dirty="0"/>
              <a:t>Lifecycle</a:t>
            </a:r>
          </a:p>
          <a:p>
            <a:r>
              <a:rPr lang="en-US" dirty="0"/>
              <a:t>Integrate with existing Cisco tooling</a:t>
            </a:r>
          </a:p>
        </p:txBody>
      </p:sp>
    </p:spTree>
    <p:extLst>
      <p:ext uri="{BB962C8B-B14F-4D97-AF65-F5344CB8AC3E}">
        <p14:creationId xmlns:p14="http://schemas.microsoft.com/office/powerpoint/2010/main" val="271222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Leverage existing tooling for SBOM and vulnerability date</a:t>
            </a:r>
          </a:p>
          <a:p>
            <a:r>
              <a:rPr lang="en-US" dirty="0"/>
              <a:t>Write middleware to integrate with existing Cisco tooling</a:t>
            </a:r>
          </a:p>
        </p:txBody>
      </p:sp>
    </p:spTree>
    <p:extLst>
      <p:ext uri="{BB962C8B-B14F-4D97-AF65-F5344CB8AC3E}">
        <p14:creationId xmlns:p14="http://schemas.microsoft.com/office/powerpoint/2010/main" val="33856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Opensource &amp; Commercial offerings for scanning images</a:t>
            </a:r>
          </a:p>
          <a:p>
            <a:pPr lvl="1"/>
            <a:r>
              <a:rPr lang="en-US" dirty="0" err="1"/>
              <a:t>Anchore</a:t>
            </a:r>
            <a:r>
              <a:rPr lang="en-US" dirty="0"/>
              <a:t> Enterprise - </a:t>
            </a:r>
            <a:r>
              <a:rPr lang="en-US" dirty="0">
                <a:hlinkClick r:id="rId2"/>
              </a:rPr>
              <a:t>https://anchore.com/enterprise</a:t>
            </a:r>
            <a:endParaRPr lang="en-US" dirty="0"/>
          </a:p>
          <a:p>
            <a:pPr lvl="1"/>
            <a:r>
              <a:rPr lang="en-US" dirty="0" err="1"/>
              <a:t>Syft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https://github.com/anchore/syft</a:t>
            </a:r>
            <a:endParaRPr lang="en-US" dirty="0"/>
          </a:p>
          <a:p>
            <a:pPr lvl="1"/>
            <a:r>
              <a:rPr lang="en-US" dirty="0" err="1"/>
              <a:t>Grype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https://github.com/anchore/grype</a:t>
            </a:r>
            <a:endParaRPr lang="en-US" dirty="0"/>
          </a:p>
          <a:p>
            <a:pPr lvl="1"/>
            <a:r>
              <a:rPr lang="en-US" dirty="0"/>
              <a:t>Various integrations - </a:t>
            </a:r>
            <a:r>
              <a:rPr lang="en-US" dirty="0">
                <a:hlinkClick r:id="rId5"/>
              </a:rPr>
              <a:t>https://anchore.com/integrations</a:t>
            </a:r>
            <a:endParaRPr lang="en-US" dirty="0"/>
          </a:p>
          <a:p>
            <a:r>
              <a:rPr lang="en-US" dirty="0"/>
              <a:t>Able to inventory and monitor numerous types of packages for CVEs</a:t>
            </a:r>
          </a:p>
          <a:p>
            <a:pPr lvl="1"/>
            <a:r>
              <a:rPr lang="en-US" dirty="0"/>
              <a:t>Ubuntu, Debian, CentOS, Alpine, Python, Java, node/NPM, Ruby/Gems</a:t>
            </a:r>
          </a:p>
          <a:p>
            <a:pPr lvl="1"/>
            <a:r>
              <a:rPr lang="en-US" dirty="0"/>
              <a:t>Also supports self-discovery</a:t>
            </a:r>
          </a:p>
          <a:p>
            <a:r>
              <a:rPr lang="en-US" dirty="0"/>
              <a:t>Rich policy engine that can enforce container best practices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Core Container Scanning Solution - </a:t>
            </a:r>
            <a:r>
              <a:rPr lang="en-US" dirty="0" err="1"/>
              <a:t>Anchore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96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Why we choose </a:t>
            </a:r>
            <a:r>
              <a:rPr lang="en-US" dirty="0" err="1"/>
              <a:t>Anchore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Clean easy to work with restful API</a:t>
            </a:r>
          </a:p>
          <a:p>
            <a:r>
              <a:rPr lang="en-US" dirty="0"/>
              <a:t>Accurate SBOM &amp; vulnerability data</a:t>
            </a:r>
          </a:p>
          <a:p>
            <a:r>
              <a:rPr lang="en-US" dirty="0"/>
              <a:t>Numerous integrations available out of the box</a:t>
            </a:r>
          </a:p>
          <a:p>
            <a:r>
              <a:rPr lang="en-US" dirty="0"/>
              <a:t>Great support</a:t>
            </a:r>
          </a:p>
          <a:p>
            <a:r>
              <a:rPr lang="en-US" dirty="0"/>
              <a:t>Fantastic team that really worked with us as partners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9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In-house restful service for cataloging and reporting on releases</a:t>
            </a:r>
          </a:p>
          <a:p>
            <a:r>
              <a:rPr lang="en-US" dirty="0"/>
              <a:t>git tags trigger pre-release/release workflow</a:t>
            </a:r>
          </a:p>
          <a:p>
            <a:pPr lvl="1"/>
            <a:r>
              <a:rPr lang="en-US" dirty="0"/>
              <a:t>Release and images added to Helios</a:t>
            </a:r>
          </a:p>
          <a:p>
            <a:pPr lvl="1"/>
            <a:r>
              <a:rPr lang="en-US" dirty="0"/>
              <a:t>Polls </a:t>
            </a:r>
            <a:r>
              <a:rPr lang="en-US" dirty="0" err="1"/>
              <a:t>Anchore</a:t>
            </a:r>
            <a:r>
              <a:rPr lang="en-US" dirty="0"/>
              <a:t> for SBOM, and continually polls for vulnerability data</a:t>
            </a:r>
          </a:p>
          <a:p>
            <a:r>
              <a:rPr lang="en-US" dirty="0"/>
              <a:t>State management for releases (RC, released, EOL, etc.)</a:t>
            </a:r>
          </a:p>
          <a:p>
            <a:r>
              <a:rPr lang="en-US" dirty="0"/>
              <a:t>Synchronizes with Cisco internal tooling</a:t>
            </a:r>
          </a:p>
          <a:p>
            <a:pPr lvl="1"/>
            <a:r>
              <a:rPr lang="en-US" dirty="0"/>
              <a:t>SBOM reporting &amp; OSS compliance</a:t>
            </a:r>
          </a:p>
          <a:p>
            <a:pPr lvl="1"/>
            <a:r>
              <a:rPr lang="en-US" dirty="0"/>
              <a:t>Vulnerability management</a:t>
            </a:r>
          </a:p>
          <a:p>
            <a:r>
              <a:rPr lang="en-US" dirty="0"/>
              <a:t>Real time reporting on SBOM and current vulnerabilities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Helios</a:t>
            </a:r>
          </a:p>
        </p:txBody>
      </p:sp>
    </p:spTree>
    <p:extLst>
      <p:ext uri="{BB962C8B-B14F-4D97-AF65-F5344CB8AC3E}">
        <p14:creationId xmlns:p14="http://schemas.microsoft.com/office/powerpoint/2010/main" val="61672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In-house service for vulnerability trending and analysis</a:t>
            </a:r>
          </a:p>
          <a:p>
            <a:pPr lvl="1"/>
            <a:r>
              <a:rPr lang="en-US" dirty="0"/>
              <a:t>Real-time &amp; historical reporting on vulnerabilities in releases</a:t>
            </a:r>
          </a:p>
          <a:p>
            <a:pPr lvl="1"/>
            <a:r>
              <a:rPr lang="en-US" dirty="0"/>
              <a:t>Ability to chart release over time and product/component release over release</a:t>
            </a:r>
          </a:p>
          <a:p>
            <a:r>
              <a:rPr lang="en-US" dirty="0"/>
              <a:t>Pulls SBOM and vulnerability data from Helios and other Cisco internal tools</a:t>
            </a:r>
          </a:p>
          <a:p>
            <a:r>
              <a:rPr lang="en-US" dirty="0"/>
              <a:t>Integrates with Cisco internal tooling for vulnerability reporting</a:t>
            </a:r>
          </a:p>
          <a:p>
            <a:r>
              <a:rPr lang="en-US" dirty="0"/>
              <a:t>Automates engineering ticket creation for remediation of vulnerabilities</a:t>
            </a:r>
          </a:p>
          <a:p>
            <a:pPr lvl="1"/>
            <a:r>
              <a:rPr lang="en-US" dirty="0"/>
              <a:t>Image + component + vulnerability</a:t>
            </a:r>
          </a:p>
          <a:p>
            <a:pPr lvl="1"/>
            <a:r>
              <a:rPr lang="en-US" dirty="0"/>
              <a:t>Fix versions</a:t>
            </a:r>
          </a:p>
          <a:p>
            <a:pPr lvl="1"/>
            <a:r>
              <a:rPr lang="en-US" dirty="0"/>
              <a:t>Time to remediation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Minerva</a:t>
            </a:r>
          </a:p>
        </p:txBody>
      </p:sp>
    </p:spTree>
    <p:extLst>
      <p:ext uri="{BB962C8B-B14F-4D97-AF65-F5344CB8AC3E}">
        <p14:creationId xmlns:p14="http://schemas.microsoft.com/office/powerpoint/2010/main" val="3616753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722055-9DBC-BE49-8BDA-C499EAD4C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Jenkins Plugin - </a:t>
            </a:r>
            <a:r>
              <a:rPr lang="en-US" dirty="0">
                <a:hlinkClick r:id="rId2"/>
              </a:rPr>
              <a:t>https://plugins.jenkins.io/anchore-container-scanner</a:t>
            </a:r>
            <a:endParaRPr lang="en-US" dirty="0"/>
          </a:p>
          <a:p>
            <a:r>
              <a:rPr lang="en-US" dirty="0"/>
              <a:t>In-house wrapper to parse results from Jenkins and post to GitHub PRs</a:t>
            </a:r>
          </a:p>
          <a:p>
            <a:r>
              <a:rPr lang="en-US" dirty="0"/>
              <a:t>Non-voting, informational only vulnerability report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49CEEE-E2D1-DE41-8677-8FF715FD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29" y="362956"/>
            <a:ext cx="8345488" cy="731837"/>
          </a:xfrm>
        </p:spPr>
        <p:txBody>
          <a:bodyPr/>
          <a:lstStyle/>
          <a:p>
            <a:r>
              <a:rPr lang="en-US" dirty="0"/>
              <a:t>Implementation - PR scanning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E4B0335-8887-2545-9E42-BAF87663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05" y="2463569"/>
            <a:ext cx="5353190" cy="22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Helios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4039" y="531812"/>
            <a:ext cx="4401015" cy="4059237"/>
          </a:xfrm>
        </p:spPr>
        <p:txBody>
          <a:bodyPr anchor="ctr"/>
          <a:lstStyle/>
          <a:p>
            <a:pPr lvl="1"/>
            <a:r>
              <a:rPr lang="en-US" dirty="0"/>
              <a:t>Ingesting SBOMs from </a:t>
            </a:r>
            <a:r>
              <a:rPr lang="en-US" dirty="0" err="1"/>
              <a:t>syft</a:t>
            </a:r>
            <a:endParaRPr lang="en-US" dirty="0"/>
          </a:p>
          <a:p>
            <a:pPr lvl="1"/>
            <a:r>
              <a:rPr lang="en-US" dirty="0"/>
              <a:t>Better SaaS support (</a:t>
            </a:r>
            <a:r>
              <a:rPr lang="en-US" dirty="0" err="1"/>
              <a:t>Anchore</a:t>
            </a:r>
            <a:r>
              <a:rPr lang="en-US" dirty="0"/>
              <a:t> Kubernetes Runtime Inventory)</a:t>
            </a:r>
          </a:p>
          <a:p>
            <a:pPr lvl="1"/>
            <a:r>
              <a:rPr lang="en-US" dirty="0"/>
              <a:t>SBOM evolution</a:t>
            </a:r>
          </a:p>
          <a:p>
            <a:pPr lvl="2"/>
            <a:r>
              <a:rPr lang="en-US" dirty="0"/>
              <a:t>Executive Order on Improving the Nation’s Cybersecurity</a:t>
            </a:r>
          </a:p>
          <a:p>
            <a:pPr lvl="2"/>
            <a:r>
              <a:rPr lang="en-US" dirty="0"/>
              <a:t>SPDX</a:t>
            </a:r>
          </a:p>
          <a:p>
            <a:pPr lvl="2"/>
            <a:r>
              <a:rPr lang="en-US" dirty="0" err="1"/>
              <a:t>CycloneDX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3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Minerva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lvl="1"/>
            <a:r>
              <a:rPr lang="en-US" dirty="0"/>
              <a:t>Risk based assessment</a:t>
            </a:r>
          </a:p>
          <a:p>
            <a:pPr lvl="1"/>
            <a:r>
              <a:rPr lang="en-US" dirty="0"/>
              <a:t>Vendor </a:t>
            </a:r>
            <a:r>
              <a:rPr lang="en-US" dirty="0" err="1"/>
              <a:t>dispostion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46" y="1657350"/>
            <a:ext cx="4453054" cy="1828800"/>
          </a:xfrm>
        </p:spPr>
        <p:txBody>
          <a:bodyPr/>
          <a:lstStyle/>
          <a:p>
            <a:r>
              <a:rPr lang="en-US" dirty="0"/>
              <a:t>Next Steps – PR Scanning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lvl="1"/>
            <a:r>
              <a:rPr lang="en-US" dirty="0"/>
              <a:t>Move to </a:t>
            </a:r>
            <a:r>
              <a:rPr lang="en-US" dirty="0" err="1"/>
              <a:t>syft</a:t>
            </a:r>
            <a:endParaRPr lang="en-US" dirty="0"/>
          </a:p>
          <a:p>
            <a:pPr lvl="2"/>
            <a:r>
              <a:rPr lang="en-US" dirty="0"/>
              <a:t>Expand to non-container artifacts</a:t>
            </a:r>
          </a:p>
          <a:p>
            <a:pPr lvl="2"/>
            <a:r>
              <a:rPr lang="en-US" dirty="0"/>
              <a:t>Send SBOM to </a:t>
            </a:r>
            <a:r>
              <a:rPr lang="en-US" dirty="0" err="1"/>
              <a:t>anchore</a:t>
            </a:r>
            <a:r>
              <a:rPr lang="en-US" dirty="0"/>
              <a:t> enterprise for vulnerability analysis</a:t>
            </a:r>
          </a:p>
          <a:p>
            <a:pPr lvl="1"/>
            <a:r>
              <a:rPr lang="en-US" dirty="0"/>
              <a:t>Make voting</a:t>
            </a:r>
          </a:p>
          <a:p>
            <a:pPr lvl="1"/>
            <a:r>
              <a:rPr lang="en-US" dirty="0"/>
              <a:t>Add license check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Engineering Labs</a:t>
            </a:r>
          </a:p>
          <a:p>
            <a:r>
              <a:rPr lang="en-US" dirty="0"/>
              <a:t>Support CI/CD pipelines</a:t>
            </a:r>
          </a:p>
          <a:p>
            <a:r>
              <a:rPr lang="en-US" dirty="0"/>
              <a:t>Support developer services</a:t>
            </a:r>
          </a:p>
          <a:p>
            <a:r>
              <a:rPr lang="en-US" dirty="0"/>
              <a:t>Develop &amp; Release Automation</a:t>
            </a:r>
          </a:p>
        </p:txBody>
      </p:sp>
    </p:spTree>
    <p:extLst>
      <p:ext uri="{BB962C8B-B14F-4D97-AF65-F5344CB8AC3E}">
        <p14:creationId xmlns:p14="http://schemas.microsoft.com/office/powerpoint/2010/main" val="364332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8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57350"/>
            <a:ext cx="3900139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Developer Experience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Small dedicated team</a:t>
            </a:r>
          </a:p>
          <a:p>
            <a:r>
              <a:rPr lang="en-US" dirty="0"/>
              <a:t>Wide backgrounds</a:t>
            </a:r>
          </a:p>
          <a:p>
            <a:r>
              <a:rPr lang="en-US" dirty="0"/>
              <a:t>Support deliver of various types of product offerings</a:t>
            </a:r>
          </a:p>
        </p:txBody>
      </p:sp>
    </p:spTree>
    <p:extLst>
      <p:ext uri="{BB962C8B-B14F-4D97-AF65-F5344CB8AC3E}">
        <p14:creationId xmlns:p14="http://schemas.microsoft.com/office/powerpoint/2010/main" val="309898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Compliance Obligations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Ship only the software you need</a:t>
            </a:r>
          </a:p>
          <a:p>
            <a:r>
              <a:rPr lang="en-US" dirty="0"/>
              <a:t>Keep your software up-to—date</a:t>
            </a:r>
          </a:p>
          <a:p>
            <a:r>
              <a:rPr lang="en-US" dirty="0"/>
              <a:t>Open Source Software Compliance</a:t>
            </a:r>
          </a:p>
        </p:txBody>
      </p:sp>
    </p:spTree>
    <p:extLst>
      <p:ext uri="{BB962C8B-B14F-4D97-AF65-F5344CB8AC3E}">
        <p14:creationId xmlns:p14="http://schemas.microsoft.com/office/powerpoint/2010/main" val="202531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384CD-594A-2940-83FB-B41E2B687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200" dirty="0"/>
              <a:t>OSS exists within a legal framework that creates obligations for the developers and distributors</a:t>
            </a:r>
          </a:p>
          <a:p>
            <a:r>
              <a:rPr lang="en-US" sz="2200" dirty="0"/>
              <a:t>Not all “open” licenses are as “open” or as “free” as you might think</a:t>
            </a:r>
          </a:p>
          <a:p>
            <a:pPr lvl="1"/>
            <a:r>
              <a:rPr lang="en-US" sz="2000" dirty="0"/>
              <a:t>Recent trend in source available and “open-</a:t>
            </a:r>
            <a:r>
              <a:rPr lang="en-US" sz="2000" dirty="0" err="1"/>
              <a:t>ish</a:t>
            </a:r>
            <a:r>
              <a:rPr lang="en-US" sz="2000" dirty="0"/>
              <a:t>” licenses</a:t>
            </a:r>
          </a:p>
          <a:p>
            <a:r>
              <a:rPr lang="en-US" sz="2200" dirty="0"/>
              <a:t>Licenses can differ based upon use</a:t>
            </a:r>
          </a:p>
          <a:p>
            <a:pPr lvl="1"/>
            <a:r>
              <a:rPr lang="en-US" sz="2000" dirty="0"/>
              <a:t>SaaS vs traditional software distribution</a:t>
            </a:r>
          </a:p>
          <a:p>
            <a:r>
              <a:rPr lang="en-US" sz="2200" dirty="0">
                <a:hlinkClick r:id="rId2"/>
              </a:rPr>
              <a:t>https://compliance.linuxfoundation.org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79671C-6BBF-9D49-A716-C48AD623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 Compliance</a:t>
            </a:r>
          </a:p>
        </p:txBody>
      </p:sp>
    </p:spTree>
    <p:extLst>
      <p:ext uri="{BB962C8B-B14F-4D97-AF65-F5344CB8AC3E}">
        <p14:creationId xmlns:p14="http://schemas.microsoft.com/office/powerpoint/2010/main" val="352121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FF4-1C21-7348-91F1-5587F2E3E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we meet compliance obligations for containers?</a:t>
            </a:r>
          </a:p>
        </p:txBody>
      </p:sp>
    </p:spTree>
    <p:extLst>
      <p:ext uri="{BB962C8B-B14F-4D97-AF65-F5344CB8AC3E}">
        <p14:creationId xmlns:p14="http://schemas.microsoft.com/office/powerpoint/2010/main" val="40333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SBOM is the key!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SBOM – Software Bill of Materials</a:t>
            </a:r>
          </a:p>
          <a:p>
            <a:r>
              <a:rPr lang="en-US" dirty="0"/>
              <a:t>Complete inventory of </a:t>
            </a:r>
            <a:r>
              <a:rPr lang="en-US" b="1" dirty="0"/>
              <a:t>ALL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550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components?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  <a:p>
            <a:pPr lvl="1"/>
            <a:r>
              <a:rPr lang="en-US" sz="2200" dirty="0"/>
              <a:t>What your product use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(and greater)</a:t>
            </a:r>
          </a:p>
          <a:p>
            <a:pPr lvl="1"/>
            <a:r>
              <a:rPr lang="en-US" sz="2200" dirty="0"/>
              <a:t>What the 1</a:t>
            </a:r>
            <a:r>
              <a:rPr lang="en-US" sz="2200" baseline="30000" dirty="0"/>
              <a:t>st</a:t>
            </a:r>
            <a:r>
              <a:rPr lang="en-US" sz="2200" dirty="0"/>
              <a:t> order needs to function</a:t>
            </a:r>
          </a:p>
          <a:p>
            <a:pPr lvl="1"/>
            <a:r>
              <a:rPr lang="en-US" sz="2200" dirty="0"/>
              <a:t>Its turtles all the way 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0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730-351D-2F43-BA75-F55295D6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3695-2BAE-2243-BC55-B252A592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Lack of container support in existing tooling</a:t>
            </a:r>
          </a:p>
          <a:p>
            <a:r>
              <a:rPr lang="en-US" dirty="0"/>
              <a:t>Container Ecosystem</a:t>
            </a:r>
          </a:p>
          <a:p>
            <a:pPr lvl="1"/>
            <a:r>
              <a:rPr lang="en-US" sz="2200" dirty="0"/>
              <a:t>Unknown content</a:t>
            </a:r>
          </a:p>
          <a:p>
            <a:pPr lvl="1"/>
            <a:r>
              <a:rPr lang="en-US" sz="2200" dirty="0"/>
              <a:t>Unnecessary software</a:t>
            </a:r>
          </a:p>
          <a:p>
            <a:pPr lvl="1"/>
            <a:r>
              <a:rPr lang="en-US" sz="2200" dirty="0"/>
              <a:t>Out-of-date software</a:t>
            </a:r>
          </a:p>
        </p:txBody>
      </p:sp>
    </p:spTree>
    <p:extLst>
      <p:ext uri="{BB962C8B-B14F-4D97-AF65-F5344CB8AC3E}">
        <p14:creationId xmlns:p14="http://schemas.microsoft.com/office/powerpoint/2010/main" val="3106610130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20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20" id="{CF415107-FAEE-F645-9959-5302B370CF09}" vid="{34FF270E-4024-594C-B865-CCAF02BEF0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2020</Template>
  <TotalTime>13556</TotalTime>
  <Words>613</Words>
  <Application>Microsoft Macintosh PowerPoint</Application>
  <PresentationFormat>On-screen Show (16:9)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CiscoSansTT ExtraLight</vt:lpstr>
      <vt:lpstr>Cisco Corporate Template 2020</vt:lpstr>
      <vt:lpstr>Developer Experience</vt:lpstr>
      <vt:lpstr>Developer Experience</vt:lpstr>
      <vt:lpstr>Developer Experience</vt:lpstr>
      <vt:lpstr>Compliance Obligations</vt:lpstr>
      <vt:lpstr>Open Source Software Compliance</vt:lpstr>
      <vt:lpstr>How do we meet compliance obligations for containers?</vt:lpstr>
      <vt:lpstr>The SBOM is the key!</vt:lpstr>
      <vt:lpstr>All components?</vt:lpstr>
      <vt:lpstr>Compliance Challenges</vt:lpstr>
      <vt:lpstr>Requirements</vt:lpstr>
      <vt:lpstr>Approach</vt:lpstr>
      <vt:lpstr>Core Container Scanning Solution - Anchore</vt:lpstr>
      <vt:lpstr>Why we choose Anchore</vt:lpstr>
      <vt:lpstr>Implementation - Helios</vt:lpstr>
      <vt:lpstr>Implementation - Minerva</vt:lpstr>
      <vt:lpstr>Implementation - PR scanning</vt:lpstr>
      <vt:lpstr>Next Steps – Helios</vt:lpstr>
      <vt:lpstr>Next Steps – Minerva</vt:lpstr>
      <vt:lpstr>Next Steps – PR Scanning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&amp; Building Better Images</dc:title>
  <dc:creator>Chet Burgess (cheburge)</dc:creator>
  <cp:lastModifiedBy>Chet Burgess (cheburge)</cp:lastModifiedBy>
  <cp:revision>76</cp:revision>
  <dcterms:created xsi:type="dcterms:W3CDTF">2020-03-03T21:24:33Z</dcterms:created>
  <dcterms:modified xsi:type="dcterms:W3CDTF">2021-09-30T14:38:33Z</dcterms:modified>
</cp:coreProperties>
</file>