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72" r:id="rId4"/>
    <p:sldId id="273" r:id="rId5"/>
    <p:sldId id="259" r:id="rId6"/>
    <p:sldId id="279" r:id="rId7"/>
    <p:sldId id="281" r:id="rId8"/>
    <p:sldId id="282" r:id="rId9"/>
    <p:sldId id="296" r:id="rId10"/>
    <p:sldId id="293" r:id="rId11"/>
    <p:sldId id="274" r:id="rId12"/>
    <p:sldId id="303" r:id="rId13"/>
    <p:sldId id="302" r:id="rId14"/>
    <p:sldId id="304" r:id="rId15"/>
    <p:sldId id="299" r:id="rId16"/>
    <p:sldId id="300" r:id="rId17"/>
    <p:sldId id="306" r:id="rId18"/>
    <p:sldId id="301" r:id="rId19"/>
    <p:sldId id="298" r:id="rId20"/>
    <p:sldId id="307" r:id="rId21"/>
    <p:sldId id="308" r:id="rId22"/>
    <p:sldId id="309" r:id="rId23"/>
    <p:sldId id="311" r:id="rId24"/>
    <p:sldId id="312" r:id="rId25"/>
    <p:sldId id="318" r:id="rId26"/>
    <p:sldId id="313" r:id="rId27"/>
    <p:sldId id="265" r:id="rId28"/>
    <p:sldId id="291" r:id="rId29"/>
    <p:sldId id="305" r:id="rId30"/>
    <p:sldId id="316" r:id="rId31"/>
    <p:sldId id="297" r:id="rId32"/>
    <p:sldId id="315" r:id="rId33"/>
    <p:sldId id="28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0029"/>
    <a:srgbClr val="969696"/>
    <a:srgbClr val="6D6D6E"/>
    <a:srgbClr val="575757"/>
    <a:srgbClr val="6D6E6E"/>
    <a:srgbClr val="969695"/>
    <a:srgbClr val="D2D2D2"/>
    <a:srgbClr val="242424"/>
    <a:srgbClr val="252525"/>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47"/>
    <p:restoredTop sz="75539"/>
  </p:normalViewPr>
  <p:slideViewPr>
    <p:cSldViewPr snapToGrid="0" snapToObjects="1">
      <p:cViewPr varScale="1">
        <p:scale>
          <a:sx n="86" d="100"/>
          <a:sy n="86" d="100"/>
        </p:scale>
        <p:origin x="17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59CCF-E5A4-4D49-8060-116CC5D5BDA8}" type="doc">
      <dgm:prSet loTypeId="urn:microsoft.com/office/officeart/2008/layout/CaptionedPictures" loCatId="" qsTypeId="urn:microsoft.com/office/officeart/2005/8/quickstyle/simple1" qsCatId="simple" csTypeId="urn:microsoft.com/office/officeart/2005/8/colors/accent1_2" csCatId="accent1" phldr="1"/>
      <dgm:spPr/>
      <dgm:t>
        <a:bodyPr/>
        <a:lstStyle/>
        <a:p>
          <a:endParaRPr lang="en-US"/>
        </a:p>
      </dgm:t>
    </dgm:pt>
    <dgm:pt modelId="{0C7FD900-5286-0340-AD05-329E4F0C46EF}">
      <dgm:prSet phldrT="[Text]"/>
      <dgm:spPr/>
      <dgm:t>
        <a:bodyPr/>
        <a:lstStyle/>
        <a:p>
          <a:r>
            <a:rPr lang="en-US" dirty="0">
              <a:latin typeface="Arial" panose="020B0604020202020204" pitchFamily="34" charset="0"/>
              <a:cs typeface="Arial" panose="020B0604020202020204" pitchFamily="34" charset="0"/>
            </a:rPr>
            <a:t>Private Data Center</a:t>
          </a:r>
        </a:p>
      </dgm:t>
    </dgm:pt>
    <dgm:pt modelId="{03EE6309-3F5D-D94E-9D10-E62D8E785222}" type="parTrans" cxnId="{A967201A-EC8B-A34A-BE4C-741857BA3EE8}">
      <dgm:prSet/>
      <dgm:spPr/>
      <dgm:t>
        <a:bodyPr/>
        <a:lstStyle/>
        <a:p>
          <a:endParaRPr lang="en-US"/>
        </a:p>
      </dgm:t>
    </dgm:pt>
    <dgm:pt modelId="{1FCB75D2-EE5F-4642-AD11-F5D1CAEE3D0D}" type="sibTrans" cxnId="{A967201A-EC8B-A34A-BE4C-741857BA3EE8}">
      <dgm:prSet/>
      <dgm:spPr/>
      <dgm:t>
        <a:bodyPr/>
        <a:lstStyle/>
        <a:p>
          <a:endParaRPr lang="en-US"/>
        </a:p>
      </dgm:t>
    </dgm:pt>
    <dgm:pt modelId="{C4E8237C-57BC-1848-8E32-BD1A519B332F}">
      <dgm:prSet phldrT="[Text]"/>
      <dgm:spPr/>
      <dgm:t>
        <a:bodyPr/>
        <a:lstStyle/>
        <a:p>
          <a:r>
            <a:rPr lang="en-US" dirty="0">
              <a:latin typeface="Arial" panose="020B0604020202020204" pitchFamily="34" charset="0"/>
              <a:cs typeface="Arial" panose="020B0604020202020204" pitchFamily="34" charset="0"/>
            </a:rPr>
            <a:t>Controlled deployments</a:t>
          </a:r>
        </a:p>
      </dgm:t>
    </dgm:pt>
    <dgm:pt modelId="{11A64D01-1F38-504C-A66A-9779F8491C29}" type="parTrans" cxnId="{955DE237-B205-004E-AB90-D35CDFCBDDCC}">
      <dgm:prSet/>
      <dgm:spPr/>
      <dgm:t>
        <a:bodyPr/>
        <a:lstStyle/>
        <a:p>
          <a:endParaRPr lang="en-US"/>
        </a:p>
      </dgm:t>
    </dgm:pt>
    <dgm:pt modelId="{1D498389-BEA6-2C45-B69F-DEA4F0892FAD}" type="sibTrans" cxnId="{955DE237-B205-004E-AB90-D35CDFCBDDCC}">
      <dgm:prSet/>
      <dgm:spPr/>
      <dgm:t>
        <a:bodyPr/>
        <a:lstStyle/>
        <a:p>
          <a:endParaRPr lang="en-US"/>
        </a:p>
      </dgm:t>
    </dgm:pt>
    <dgm:pt modelId="{C52AA74F-140F-7D48-8CBE-EE2CA267971B}">
      <dgm:prSet phldrT="[Text]"/>
      <dgm:spPr/>
      <dgm:t>
        <a:bodyPr/>
        <a:lstStyle/>
        <a:p>
          <a:r>
            <a:rPr lang="en-US" dirty="0">
              <a:latin typeface="Arial" panose="020B0604020202020204" pitchFamily="34" charset="0"/>
              <a:cs typeface="Arial" panose="020B0604020202020204" pitchFamily="34" charset="0"/>
            </a:rPr>
            <a:t>Alert-only visibility</a:t>
          </a:r>
        </a:p>
      </dgm:t>
    </dgm:pt>
    <dgm:pt modelId="{39A00396-55D0-9848-BC98-9A3977EBFF52}" type="parTrans" cxnId="{FC0FDDA4-ACB1-2040-9A8E-4839967B0A66}">
      <dgm:prSet/>
      <dgm:spPr/>
      <dgm:t>
        <a:bodyPr/>
        <a:lstStyle/>
        <a:p>
          <a:endParaRPr lang="en-US"/>
        </a:p>
      </dgm:t>
    </dgm:pt>
    <dgm:pt modelId="{5CBC0BAA-8B4B-B648-8E43-D8DDBA23EF4D}" type="sibTrans" cxnId="{FC0FDDA4-ACB1-2040-9A8E-4839967B0A66}">
      <dgm:prSet/>
      <dgm:spPr/>
      <dgm:t>
        <a:bodyPr/>
        <a:lstStyle/>
        <a:p>
          <a:endParaRPr lang="en-US"/>
        </a:p>
      </dgm:t>
    </dgm:pt>
    <dgm:pt modelId="{90DA2DF5-7419-F248-BD83-2C104B632874}">
      <dgm:prSet phldrT="[Text]"/>
      <dgm:spPr/>
      <dgm:t>
        <a:bodyPr/>
        <a:lstStyle/>
        <a:p>
          <a:r>
            <a:rPr lang="en-US" dirty="0">
              <a:latin typeface="Arial" panose="020B0604020202020204" pitchFamily="34" charset="0"/>
              <a:cs typeface="Arial" panose="020B0604020202020204" pitchFamily="34" charset="0"/>
            </a:rPr>
            <a:t>Development and Operations</a:t>
          </a:r>
        </a:p>
      </dgm:t>
    </dgm:pt>
    <dgm:pt modelId="{B5D3B42A-AB03-534C-AD54-BBBE89DC90C6}" type="parTrans" cxnId="{8B358519-EC7A-9048-9F97-C4FB383C6583}">
      <dgm:prSet/>
      <dgm:spPr/>
      <dgm:t>
        <a:bodyPr/>
        <a:lstStyle/>
        <a:p>
          <a:endParaRPr lang="en-US"/>
        </a:p>
      </dgm:t>
    </dgm:pt>
    <dgm:pt modelId="{88A640BA-E920-1747-9BF5-79F5654566DD}" type="sibTrans" cxnId="{8B358519-EC7A-9048-9F97-C4FB383C6583}">
      <dgm:prSet/>
      <dgm:spPr/>
      <dgm:t>
        <a:bodyPr/>
        <a:lstStyle/>
        <a:p>
          <a:endParaRPr lang="en-US"/>
        </a:p>
      </dgm:t>
    </dgm:pt>
    <dgm:pt modelId="{A3BDE9C6-51EC-1146-8B83-A10194CE9C6A}" type="pres">
      <dgm:prSet presAssocID="{87C59CCF-E5A4-4D49-8060-116CC5D5BDA8}" presName="Name0" presStyleCnt="0">
        <dgm:presLayoutVars>
          <dgm:chMax/>
          <dgm:chPref/>
          <dgm:dir/>
        </dgm:presLayoutVars>
      </dgm:prSet>
      <dgm:spPr/>
    </dgm:pt>
    <dgm:pt modelId="{271ECB45-CEB7-E24D-A286-336BB4CC58F1}" type="pres">
      <dgm:prSet presAssocID="{0C7FD900-5286-0340-AD05-329E4F0C46EF}" presName="composite" presStyleCnt="0">
        <dgm:presLayoutVars>
          <dgm:chMax val="1"/>
          <dgm:chPref val="1"/>
        </dgm:presLayoutVars>
      </dgm:prSet>
      <dgm:spPr/>
    </dgm:pt>
    <dgm:pt modelId="{E69EB9BD-EC76-2B4A-89A8-718A656D6C85}" type="pres">
      <dgm:prSet presAssocID="{0C7FD900-5286-0340-AD05-329E4F0C46EF}" presName="Accent" presStyleLbl="trAlignAcc1" presStyleIdx="0" presStyleCnt="4">
        <dgm:presLayoutVars>
          <dgm:chMax val="0"/>
          <dgm:chPref val="0"/>
        </dgm:presLayoutVars>
      </dgm:prSet>
      <dgm:spPr>
        <a:solidFill>
          <a:schemeClr val="bg1"/>
        </a:solidFill>
        <a:ln>
          <a:noFill/>
        </a:ln>
      </dgm:spPr>
    </dgm:pt>
    <dgm:pt modelId="{6F117329-F5AD-494C-B611-5AC74E67665B}" type="pres">
      <dgm:prSet presAssocID="{0C7FD900-5286-0340-AD05-329E4F0C46EF}" presName="Image" presStyleLbl="alignImgPlace1" presStyleIdx="0" presStyleCnt="4">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dgm:spPr>
      <dgm:extLst>
        <a:ext uri="{E40237B7-FDA0-4F09-8148-C483321AD2D9}">
          <dgm14:cNvPr xmlns:dgm14="http://schemas.microsoft.com/office/drawing/2010/diagram" id="0" name="" descr="Database outline"/>
        </a:ext>
      </dgm:extLst>
    </dgm:pt>
    <dgm:pt modelId="{FA2A62E5-5CAE-4C45-BF0A-592FBE2E8C35}" type="pres">
      <dgm:prSet presAssocID="{0C7FD900-5286-0340-AD05-329E4F0C46EF}" presName="ChildComposite" presStyleCnt="0"/>
      <dgm:spPr/>
    </dgm:pt>
    <dgm:pt modelId="{B9A00D78-0D63-364F-B125-B587857299DB}" type="pres">
      <dgm:prSet presAssocID="{0C7FD900-5286-0340-AD05-329E4F0C46EF}" presName="Child" presStyleLbl="node1" presStyleIdx="0" presStyleCnt="0">
        <dgm:presLayoutVars>
          <dgm:chMax val="0"/>
          <dgm:chPref val="0"/>
          <dgm:bulletEnabled val="1"/>
        </dgm:presLayoutVars>
      </dgm:prSet>
      <dgm:spPr/>
    </dgm:pt>
    <dgm:pt modelId="{34794086-7C9D-D84E-BE06-2C75AA27BB54}" type="pres">
      <dgm:prSet presAssocID="{0C7FD900-5286-0340-AD05-329E4F0C46EF}" presName="Parent" presStyleLbl="revTx" presStyleIdx="0" presStyleCnt="4">
        <dgm:presLayoutVars>
          <dgm:chMax val="1"/>
          <dgm:chPref val="0"/>
          <dgm:bulletEnabled val="1"/>
        </dgm:presLayoutVars>
      </dgm:prSet>
      <dgm:spPr/>
    </dgm:pt>
    <dgm:pt modelId="{406EA63B-2649-5E40-A714-08D72D0140D8}" type="pres">
      <dgm:prSet presAssocID="{1FCB75D2-EE5F-4642-AD11-F5D1CAEE3D0D}" presName="sibTrans" presStyleCnt="0"/>
      <dgm:spPr/>
    </dgm:pt>
    <dgm:pt modelId="{07CD9DB1-9E52-4042-AD10-00831392BA30}" type="pres">
      <dgm:prSet presAssocID="{C4E8237C-57BC-1848-8E32-BD1A519B332F}" presName="composite" presStyleCnt="0">
        <dgm:presLayoutVars>
          <dgm:chMax val="1"/>
          <dgm:chPref val="1"/>
        </dgm:presLayoutVars>
      </dgm:prSet>
      <dgm:spPr/>
    </dgm:pt>
    <dgm:pt modelId="{382D43CF-9032-2243-9A7A-744961FA400B}" type="pres">
      <dgm:prSet presAssocID="{C4E8237C-57BC-1848-8E32-BD1A519B332F}" presName="Accent" presStyleLbl="trAlignAcc1" presStyleIdx="1" presStyleCnt="4">
        <dgm:presLayoutVars>
          <dgm:chMax val="0"/>
          <dgm:chPref val="0"/>
        </dgm:presLayoutVars>
      </dgm:prSet>
      <dgm:spPr>
        <a:solidFill>
          <a:schemeClr val="bg1"/>
        </a:solidFill>
        <a:ln>
          <a:noFill/>
        </a:ln>
      </dgm:spPr>
    </dgm:pt>
    <dgm:pt modelId="{7787E1FE-FDA7-CC4D-91C0-C4DBD94BF3E2}" type="pres">
      <dgm:prSet presAssocID="{C4E8237C-57BC-1848-8E32-BD1A519B332F}" presName="Image" presStyleLbl="alignImgPlace1" presStyleIdx="1" presStyleCnt="4">
        <dgm:presLayoutVars>
          <dgm:chMax val="0"/>
          <dgm:chPref val="0"/>
        </dgm:presLayoutVars>
      </dgm:prSet>
      <dgm:spPr>
        <a:blipFill>
          <a:blip xmlns:r="http://schemas.openxmlformats.org/officeDocument/2006/relationships" r:embed="rId3">
            <a:extLst>
              <a:ext uri="{96DAC541-7B7A-43D3-8B79-37D633B846F1}">
                <asvg:svgBlip xmlns:asvg="http://schemas.microsoft.com/office/drawing/2016/SVG/main" r:embed="rId4"/>
              </a:ext>
            </a:extLst>
          </a:blip>
          <a:srcRect/>
          <a:stretch>
            <a:fillRect t="-9000" b="-9000"/>
          </a:stretch>
        </a:blipFill>
      </dgm:spPr>
      <dgm:extLst>
        <a:ext uri="{E40237B7-FDA0-4F09-8148-C483321AD2D9}">
          <dgm14:cNvPr xmlns:dgm14="http://schemas.microsoft.com/office/drawing/2010/diagram" id="0" name="" descr="Daily calendar with solid fill"/>
        </a:ext>
      </dgm:extLst>
    </dgm:pt>
    <dgm:pt modelId="{B05F882F-04E5-8D43-A4F7-2B928DFD37C6}" type="pres">
      <dgm:prSet presAssocID="{C4E8237C-57BC-1848-8E32-BD1A519B332F}" presName="ChildComposite" presStyleCnt="0"/>
      <dgm:spPr/>
    </dgm:pt>
    <dgm:pt modelId="{AB33D9AE-2970-3441-B92E-6C4A12C10920}" type="pres">
      <dgm:prSet presAssocID="{C4E8237C-57BC-1848-8E32-BD1A519B332F}" presName="Child" presStyleLbl="node1" presStyleIdx="0" presStyleCnt="0">
        <dgm:presLayoutVars>
          <dgm:chMax val="0"/>
          <dgm:chPref val="0"/>
          <dgm:bulletEnabled val="1"/>
        </dgm:presLayoutVars>
      </dgm:prSet>
      <dgm:spPr/>
    </dgm:pt>
    <dgm:pt modelId="{1FF19D19-CA57-3E48-9BCE-929C68E87136}" type="pres">
      <dgm:prSet presAssocID="{C4E8237C-57BC-1848-8E32-BD1A519B332F}" presName="Parent" presStyleLbl="revTx" presStyleIdx="1" presStyleCnt="4">
        <dgm:presLayoutVars>
          <dgm:chMax val="1"/>
          <dgm:chPref val="0"/>
          <dgm:bulletEnabled val="1"/>
        </dgm:presLayoutVars>
      </dgm:prSet>
      <dgm:spPr/>
    </dgm:pt>
    <dgm:pt modelId="{12C59304-9C10-904C-A7D5-8E491DB3F2C6}" type="pres">
      <dgm:prSet presAssocID="{1D498389-BEA6-2C45-B69F-DEA4F0892FAD}" presName="sibTrans" presStyleCnt="0"/>
      <dgm:spPr/>
    </dgm:pt>
    <dgm:pt modelId="{6F0C8BF3-EEDC-834C-839A-216DE8DC17FD}" type="pres">
      <dgm:prSet presAssocID="{C52AA74F-140F-7D48-8CBE-EE2CA267971B}" presName="composite" presStyleCnt="0">
        <dgm:presLayoutVars>
          <dgm:chMax val="1"/>
          <dgm:chPref val="1"/>
        </dgm:presLayoutVars>
      </dgm:prSet>
      <dgm:spPr/>
    </dgm:pt>
    <dgm:pt modelId="{F05D6253-41EC-A047-83B4-C309801C6BF7}" type="pres">
      <dgm:prSet presAssocID="{C52AA74F-140F-7D48-8CBE-EE2CA267971B}" presName="Accent" presStyleLbl="trAlignAcc1" presStyleIdx="2" presStyleCnt="4">
        <dgm:presLayoutVars>
          <dgm:chMax val="0"/>
          <dgm:chPref val="0"/>
        </dgm:presLayoutVars>
      </dgm:prSet>
      <dgm:spPr>
        <a:solidFill>
          <a:schemeClr val="bg1"/>
        </a:solidFill>
        <a:ln>
          <a:noFill/>
        </a:ln>
      </dgm:spPr>
    </dgm:pt>
    <dgm:pt modelId="{5498711D-23B3-1E46-A495-025AA5EC30C0}" type="pres">
      <dgm:prSet presAssocID="{C52AA74F-140F-7D48-8CBE-EE2CA267971B}" presName="Image" presStyleLbl="alignImgPlace1" presStyleIdx="2" presStyleCnt="4">
        <dgm:presLayoutVars>
          <dgm:chMax val="0"/>
          <dgm:chPref val="0"/>
        </dgm:presLayoutVars>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9000" b="-9000"/>
          </a:stretch>
        </a:blipFill>
      </dgm:spPr>
      <dgm:extLst>
        <a:ext uri="{E40237B7-FDA0-4F09-8148-C483321AD2D9}">
          <dgm14:cNvPr xmlns:dgm14="http://schemas.microsoft.com/office/drawing/2010/diagram" id="0" name="" descr="Siren with solid fill"/>
        </a:ext>
      </dgm:extLst>
    </dgm:pt>
    <dgm:pt modelId="{EC7D4EC3-C416-7A4C-8992-D98736DC13B8}" type="pres">
      <dgm:prSet presAssocID="{C52AA74F-140F-7D48-8CBE-EE2CA267971B}" presName="ChildComposite" presStyleCnt="0"/>
      <dgm:spPr/>
    </dgm:pt>
    <dgm:pt modelId="{DB59A3EF-196D-9246-AB47-1929F83FEF10}" type="pres">
      <dgm:prSet presAssocID="{C52AA74F-140F-7D48-8CBE-EE2CA267971B}" presName="Child" presStyleLbl="node1" presStyleIdx="0" presStyleCnt="0">
        <dgm:presLayoutVars>
          <dgm:chMax val="0"/>
          <dgm:chPref val="0"/>
          <dgm:bulletEnabled val="1"/>
        </dgm:presLayoutVars>
      </dgm:prSet>
      <dgm:spPr/>
    </dgm:pt>
    <dgm:pt modelId="{55FBE4B5-2F23-E941-A034-C3B1368AB6E6}" type="pres">
      <dgm:prSet presAssocID="{C52AA74F-140F-7D48-8CBE-EE2CA267971B}" presName="Parent" presStyleLbl="revTx" presStyleIdx="2" presStyleCnt="4">
        <dgm:presLayoutVars>
          <dgm:chMax val="1"/>
          <dgm:chPref val="0"/>
          <dgm:bulletEnabled val="1"/>
        </dgm:presLayoutVars>
      </dgm:prSet>
      <dgm:spPr/>
    </dgm:pt>
    <dgm:pt modelId="{2CB10432-AEB7-4C48-B1C6-778953F561CE}" type="pres">
      <dgm:prSet presAssocID="{5CBC0BAA-8B4B-B648-8E43-D8DDBA23EF4D}" presName="sibTrans" presStyleCnt="0"/>
      <dgm:spPr/>
    </dgm:pt>
    <dgm:pt modelId="{F03510DF-196B-5A4B-9AC4-DC75C3C73398}" type="pres">
      <dgm:prSet presAssocID="{90DA2DF5-7419-F248-BD83-2C104B632874}" presName="composite" presStyleCnt="0">
        <dgm:presLayoutVars>
          <dgm:chMax val="1"/>
          <dgm:chPref val="1"/>
        </dgm:presLayoutVars>
      </dgm:prSet>
      <dgm:spPr/>
    </dgm:pt>
    <dgm:pt modelId="{422FB332-F9B1-5943-9E7A-A4DD0A5176D8}" type="pres">
      <dgm:prSet presAssocID="{90DA2DF5-7419-F248-BD83-2C104B632874}" presName="Accent" presStyleLbl="trAlignAcc1" presStyleIdx="3" presStyleCnt="4">
        <dgm:presLayoutVars>
          <dgm:chMax val="0"/>
          <dgm:chPref val="0"/>
        </dgm:presLayoutVars>
      </dgm:prSet>
      <dgm:spPr>
        <a:solidFill>
          <a:schemeClr val="bg1"/>
        </a:solidFill>
        <a:ln>
          <a:noFill/>
        </a:ln>
      </dgm:spPr>
    </dgm:pt>
    <dgm:pt modelId="{4D986B35-3FDE-E742-AEF3-FBD996BE76EE}" type="pres">
      <dgm:prSet presAssocID="{90DA2DF5-7419-F248-BD83-2C104B632874}" presName="Image" presStyleLbl="alignImgPlace1" presStyleIdx="3" presStyleCnt="4">
        <dgm:presLayoutVars>
          <dgm:chMax val="0"/>
          <dgm:chPref val="0"/>
        </dgm:presLayoutVars>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9000" b="-9000"/>
          </a:stretch>
        </a:blipFill>
      </dgm:spPr>
      <dgm:extLst>
        <a:ext uri="{E40237B7-FDA0-4F09-8148-C483321AD2D9}">
          <dgm14:cNvPr xmlns:dgm14="http://schemas.microsoft.com/office/drawing/2010/diagram" id="0" name="" descr="Silo with solid fill"/>
        </a:ext>
      </dgm:extLst>
    </dgm:pt>
    <dgm:pt modelId="{27CB72FA-335C-E042-BF3E-6409C36C5F2F}" type="pres">
      <dgm:prSet presAssocID="{90DA2DF5-7419-F248-BD83-2C104B632874}" presName="ChildComposite" presStyleCnt="0"/>
      <dgm:spPr/>
    </dgm:pt>
    <dgm:pt modelId="{62E13AD3-15DA-E549-9542-5697A32527C7}" type="pres">
      <dgm:prSet presAssocID="{90DA2DF5-7419-F248-BD83-2C104B632874}" presName="Child" presStyleLbl="node1" presStyleIdx="0" presStyleCnt="0">
        <dgm:presLayoutVars>
          <dgm:chMax val="0"/>
          <dgm:chPref val="0"/>
          <dgm:bulletEnabled val="1"/>
        </dgm:presLayoutVars>
      </dgm:prSet>
      <dgm:spPr/>
    </dgm:pt>
    <dgm:pt modelId="{D738A604-DCF2-5C4F-97BA-91D76876F092}" type="pres">
      <dgm:prSet presAssocID="{90DA2DF5-7419-F248-BD83-2C104B632874}" presName="Parent" presStyleLbl="revTx" presStyleIdx="3" presStyleCnt="4">
        <dgm:presLayoutVars>
          <dgm:chMax val="1"/>
          <dgm:chPref val="0"/>
          <dgm:bulletEnabled val="1"/>
        </dgm:presLayoutVars>
      </dgm:prSet>
      <dgm:spPr/>
    </dgm:pt>
  </dgm:ptLst>
  <dgm:cxnLst>
    <dgm:cxn modelId="{8B358519-EC7A-9048-9F97-C4FB383C6583}" srcId="{87C59CCF-E5A4-4D49-8060-116CC5D5BDA8}" destId="{90DA2DF5-7419-F248-BD83-2C104B632874}" srcOrd="3" destOrd="0" parTransId="{B5D3B42A-AB03-534C-AD54-BBBE89DC90C6}" sibTransId="{88A640BA-E920-1747-9BF5-79F5654566DD}"/>
    <dgm:cxn modelId="{A967201A-EC8B-A34A-BE4C-741857BA3EE8}" srcId="{87C59CCF-E5A4-4D49-8060-116CC5D5BDA8}" destId="{0C7FD900-5286-0340-AD05-329E4F0C46EF}" srcOrd="0" destOrd="0" parTransId="{03EE6309-3F5D-D94E-9D10-E62D8E785222}" sibTransId="{1FCB75D2-EE5F-4642-AD11-F5D1CAEE3D0D}"/>
    <dgm:cxn modelId="{955DE237-B205-004E-AB90-D35CDFCBDDCC}" srcId="{87C59CCF-E5A4-4D49-8060-116CC5D5BDA8}" destId="{C4E8237C-57BC-1848-8E32-BD1A519B332F}" srcOrd="1" destOrd="0" parTransId="{11A64D01-1F38-504C-A66A-9779F8491C29}" sibTransId="{1D498389-BEA6-2C45-B69F-DEA4F0892FAD}"/>
    <dgm:cxn modelId="{3348743A-C4FA-4848-A5A7-99CF8F2E042B}" type="presOf" srcId="{87C59CCF-E5A4-4D49-8060-116CC5D5BDA8}" destId="{A3BDE9C6-51EC-1146-8B83-A10194CE9C6A}" srcOrd="0" destOrd="0" presId="urn:microsoft.com/office/officeart/2008/layout/CaptionedPictures"/>
    <dgm:cxn modelId="{2F287D83-5C18-F24C-8940-18867BCDEE06}" type="presOf" srcId="{90DA2DF5-7419-F248-BD83-2C104B632874}" destId="{D738A604-DCF2-5C4F-97BA-91D76876F092}" srcOrd="0" destOrd="0" presId="urn:microsoft.com/office/officeart/2008/layout/CaptionedPictures"/>
    <dgm:cxn modelId="{3B2D2F8D-A4C1-5E4A-B4BC-A67AF35FBAA4}" type="presOf" srcId="{C4E8237C-57BC-1848-8E32-BD1A519B332F}" destId="{1FF19D19-CA57-3E48-9BCE-929C68E87136}" srcOrd="0" destOrd="0" presId="urn:microsoft.com/office/officeart/2008/layout/CaptionedPictures"/>
    <dgm:cxn modelId="{FC0FDDA4-ACB1-2040-9A8E-4839967B0A66}" srcId="{87C59CCF-E5A4-4D49-8060-116CC5D5BDA8}" destId="{C52AA74F-140F-7D48-8CBE-EE2CA267971B}" srcOrd="2" destOrd="0" parTransId="{39A00396-55D0-9848-BC98-9A3977EBFF52}" sibTransId="{5CBC0BAA-8B4B-B648-8E43-D8DDBA23EF4D}"/>
    <dgm:cxn modelId="{5B58FFC3-0927-9849-A8F9-E76A0AAC2E6D}" type="presOf" srcId="{0C7FD900-5286-0340-AD05-329E4F0C46EF}" destId="{34794086-7C9D-D84E-BE06-2C75AA27BB54}" srcOrd="0" destOrd="0" presId="urn:microsoft.com/office/officeart/2008/layout/CaptionedPictures"/>
    <dgm:cxn modelId="{BEA206F7-5A1C-4E46-BB00-55C5333875E1}" type="presOf" srcId="{C52AA74F-140F-7D48-8CBE-EE2CA267971B}" destId="{55FBE4B5-2F23-E941-A034-C3B1368AB6E6}" srcOrd="0" destOrd="0" presId="urn:microsoft.com/office/officeart/2008/layout/CaptionedPictures"/>
    <dgm:cxn modelId="{6120411B-8FC4-6540-9C75-848586298C3E}" type="presParOf" srcId="{A3BDE9C6-51EC-1146-8B83-A10194CE9C6A}" destId="{271ECB45-CEB7-E24D-A286-336BB4CC58F1}" srcOrd="0" destOrd="0" presId="urn:microsoft.com/office/officeart/2008/layout/CaptionedPictures"/>
    <dgm:cxn modelId="{D6F4961A-0160-B64E-A556-BC0544962A18}" type="presParOf" srcId="{271ECB45-CEB7-E24D-A286-336BB4CC58F1}" destId="{E69EB9BD-EC76-2B4A-89A8-718A656D6C85}" srcOrd="0" destOrd="0" presId="urn:microsoft.com/office/officeart/2008/layout/CaptionedPictures"/>
    <dgm:cxn modelId="{77601666-0E5B-634D-8B23-C50101FDE273}" type="presParOf" srcId="{271ECB45-CEB7-E24D-A286-336BB4CC58F1}" destId="{6F117329-F5AD-494C-B611-5AC74E67665B}" srcOrd="1" destOrd="0" presId="urn:microsoft.com/office/officeart/2008/layout/CaptionedPictures"/>
    <dgm:cxn modelId="{250CB423-4E96-CB4D-94F9-FF1842FC38CE}" type="presParOf" srcId="{271ECB45-CEB7-E24D-A286-336BB4CC58F1}" destId="{FA2A62E5-5CAE-4C45-BF0A-592FBE2E8C35}" srcOrd="2" destOrd="0" presId="urn:microsoft.com/office/officeart/2008/layout/CaptionedPictures"/>
    <dgm:cxn modelId="{83DA8DF0-5EDE-5C49-9F13-D3BC4A979413}" type="presParOf" srcId="{FA2A62E5-5CAE-4C45-BF0A-592FBE2E8C35}" destId="{B9A00D78-0D63-364F-B125-B587857299DB}" srcOrd="0" destOrd="0" presId="urn:microsoft.com/office/officeart/2008/layout/CaptionedPictures"/>
    <dgm:cxn modelId="{40D3ECA4-C27C-FF4A-879E-D26D1D620F67}" type="presParOf" srcId="{FA2A62E5-5CAE-4C45-BF0A-592FBE2E8C35}" destId="{34794086-7C9D-D84E-BE06-2C75AA27BB54}" srcOrd="1" destOrd="0" presId="urn:microsoft.com/office/officeart/2008/layout/CaptionedPictures"/>
    <dgm:cxn modelId="{193FE92C-4A31-BF40-9AB2-577423946926}" type="presParOf" srcId="{A3BDE9C6-51EC-1146-8B83-A10194CE9C6A}" destId="{406EA63B-2649-5E40-A714-08D72D0140D8}" srcOrd="1" destOrd="0" presId="urn:microsoft.com/office/officeart/2008/layout/CaptionedPictures"/>
    <dgm:cxn modelId="{60412572-4762-2B44-836F-9B8EB4FE945F}" type="presParOf" srcId="{A3BDE9C6-51EC-1146-8B83-A10194CE9C6A}" destId="{07CD9DB1-9E52-4042-AD10-00831392BA30}" srcOrd="2" destOrd="0" presId="urn:microsoft.com/office/officeart/2008/layout/CaptionedPictures"/>
    <dgm:cxn modelId="{1937B69C-A83E-F344-B536-4734117A5CAD}" type="presParOf" srcId="{07CD9DB1-9E52-4042-AD10-00831392BA30}" destId="{382D43CF-9032-2243-9A7A-744961FA400B}" srcOrd="0" destOrd="0" presId="urn:microsoft.com/office/officeart/2008/layout/CaptionedPictures"/>
    <dgm:cxn modelId="{4BDA3D8A-15EB-5647-9276-CC21F74C2324}" type="presParOf" srcId="{07CD9DB1-9E52-4042-AD10-00831392BA30}" destId="{7787E1FE-FDA7-CC4D-91C0-C4DBD94BF3E2}" srcOrd="1" destOrd="0" presId="urn:microsoft.com/office/officeart/2008/layout/CaptionedPictures"/>
    <dgm:cxn modelId="{B35858DC-00F2-3441-AC17-D168C8C74ED2}" type="presParOf" srcId="{07CD9DB1-9E52-4042-AD10-00831392BA30}" destId="{B05F882F-04E5-8D43-A4F7-2B928DFD37C6}" srcOrd="2" destOrd="0" presId="urn:microsoft.com/office/officeart/2008/layout/CaptionedPictures"/>
    <dgm:cxn modelId="{C199C78A-AE9A-4147-89B2-A4AA1F83341B}" type="presParOf" srcId="{B05F882F-04E5-8D43-A4F7-2B928DFD37C6}" destId="{AB33D9AE-2970-3441-B92E-6C4A12C10920}" srcOrd="0" destOrd="0" presId="urn:microsoft.com/office/officeart/2008/layout/CaptionedPictures"/>
    <dgm:cxn modelId="{1983E8E9-83E2-0343-8663-19A2F2735E0E}" type="presParOf" srcId="{B05F882F-04E5-8D43-A4F7-2B928DFD37C6}" destId="{1FF19D19-CA57-3E48-9BCE-929C68E87136}" srcOrd="1" destOrd="0" presId="urn:microsoft.com/office/officeart/2008/layout/CaptionedPictures"/>
    <dgm:cxn modelId="{09122848-235D-5740-B68F-B8BAE27BB23F}" type="presParOf" srcId="{A3BDE9C6-51EC-1146-8B83-A10194CE9C6A}" destId="{12C59304-9C10-904C-A7D5-8E491DB3F2C6}" srcOrd="3" destOrd="0" presId="urn:microsoft.com/office/officeart/2008/layout/CaptionedPictures"/>
    <dgm:cxn modelId="{F06875E7-40C3-6542-A905-7D7963EE1D1D}" type="presParOf" srcId="{A3BDE9C6-51EC-1146-8B83-A10194CE9C6A}" destId="{6F0C8BF3-EEDC-834C-839A-216DE8DC17FD}" srcOrd="4" destOrd="0" presId="urn:microsoft.com/office/officeart/2008/layout/CaptionedPictures"/>
    <dgm:cxn modelId="{2868BBB9-61FE-2240-88D1-CF2498678F10}" type="presParOf" srcId="{6F0C8BF3-EEDC-834C-839A-216DE8DC17FD}" destId="{F05D6253-41EC-A047-83B4-C309801C6BF7}" srcOrd="0" destOrd="0" presId="urn:microsoft.com/office/officeart/2008/layout/CaptionedPictures"/>
    <dgm:cxn modelId="{36FECAA8-07B4-D644-862A-8991EE35EAB4}" type="presParOf" srcId="{6F0C8BF3-EEDC-834C-839A-216DE8DC17FD}" destId="{5498711D-23B3-1E46-A495-025AA5EC30C0}" srcOrd="1" destOrd="0" presId="urn:microsoft.com/office/officeart/2008/layout/CaptionedPictures"/>
    <dgm:cxn modelId="{A2A43885-ACFE-7B43-8EEE-6FE2EACF2935}" type="presParOf" srcId="{6F0C8BF3-EEDC-834C-839A-216DE8DC17FD}" destId="{EC7D4EC3-C416-7A4C-8992-D98736DC13B8}" srcOrd="2" destOrd="0" presId="urn:microsoft.com/office/officeart/2008/layout/CaptionedPictures"/>
    <dgm:cxn modelId="{F8204E9F-5124-C543-BB83-E3239A170FC8}" type="presParOf" srcId="{EC7D4EC3-C416-7A4C-8992-D98736DC13B8}" destId="{DB59A3EF-196D-9246-AB47-1929F83FEF10}" srcOrd="0" destOrd="0" presId="urn:microsoft.com/office/officeart/2008/layout/CaptionedPictures"/>
    <dgm:cxn modelId="{F12DE385-9A42-8944-8ADC-1CFC3A0064A2}" type="presParOf" srcId="{EC7D4EC3-C416-7A4C-8992-D98736DC13B8}" destId="{55FBE4B5-2F23-E941-A034-C3B1368AB6E6}" srcOrd="1" destOrd="0" presId="urn:microsoft.com/office/officeart/2008/layout/CaptionedPictures"/>
    <dgm:cxn modelId="{542B5DCE-4467-7E4D-BB7A-8C5E8AB32D49}" type="presParOf" srcId="{A3BDE9C6-51EC-1146-8B83-A10194CE9C6A}" destId="{2CB10432-AEB7-4C48-B1C6-778953F561CE}" srcOrd="5" destOrd="0" presId="urn:microsoft.com/office/officeart/2008/layout/CaptionedPictures"/>
    <dgm:cxn modelId="{7D6FA1FF-E8B5-C541-8817-7C92418DB1F4}" type="presParOf" srcId="{A3BDE9C6-51EC-1146-8B83-A10194CE9C6A}" destId="{F03510DF-196B-5A4B-9AC4-DC75C3C73398}" srcOrd="6" destOrd="0" presId="urn:microsoft.com/office/officeart/2008/layout/CaptionedPictures"/>
    <dgm:cxn modelId="{3637EBC1-BD83-E744-85B6-DBE300A86B25}" type="presParOf" srcId="{F03510DF-196B-5A4B-9AC4-DC75C3C73398}" destId="{422FB332-F9B1-5943-9E7A-A4DD0A5176D8}" srcOrd="0" destOrd="0" presId="urn:microsoft.com/office/officeart/2008/layout/CaptionedPictures"/>
    <dgm:cxn modelId="{8E7DDE74-3A8D-0848-A31D-810A1C268CDF}" type="presParOf" srcId="{F03510DF-196B-5A4B-9AC4-DC75C3C73398}" destId="{4D986B35-3FDE-E742-AEF3-FBD996BE76EE}" srcOrd="1" destOrd="0" presId="urn:microsoft.com/office/officeart/2008/layout/CaptionedPictures"/>
    <dgm:cxn modelId="{A81A272D-F79C-574E-886D-30700653065D}" type="presParOf" srcId="{F03510DF-196B-5A4B-9AC4-DC75C3C73398}" destId="{27CB72FA-335C-E042-BF3E-6409C36C5F2F}" srcOrd="2" destOrd="0" presId="urn:microsoft.com/office/officeart/2008/layout/CaptionedPictures"/>
    <dgm:cxn modelId="{4D988256-8195-9044-BBBC-E0A0307D66B7}" type="presParOf" srcId="{27CB72FA-335C-E042-BF3E-6409C36C5F2F}" destId="{62E13AD3-15DA-E549-9542-5697A32527C7}" srcOrd="0" destOrd="0" presId="urn:microsoft.com/office/officeart/2008/layout/CaptionedPictures"/>
    <dgm:cxn modelId="{65C48408-090C-D54C-8BF1-B8884B888CAF}" type="presParOf" srcId="{27CB72FA-335C-E042-BF3E-6409C36C5F2F}" destId="{D738A604-DCF2-5C4F-97BA-91D76876F092}"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9B8C3-C01E-A844-8409-AB7ECF05E4B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A43E54F-3AD9-D241-A9EA-90E9E270402A}">
      <dgm:prSet custT="1"/>
      <dgm:spPr>
        <a:solidFill>
          <a:srgbClr val="969696"/>
        </a:solidFill>
      </dgm:spPr>
      <dgm:t>
        <a:bodyPr/>
        <a:lstStyle/>
        <a:p>
          <a:pPr algn="ctr"/>
          <a:r>
            <a:rPr lang="en-US" sz="3200" dirty="0">
              <a:latin typeface="Arial" panose="020B0604020202020204" pitchFamily="34" charset="0"/>
              <a:cs typeface="Arial" panose="020B0604020202020204" pitchFamily="34" charset="0"/>
            </a:rPr>
            <a:t>Couldn’t lift and shift</a:t>
          </a:r>
        </a:p>
      </dgm:t>
    </dgm:pt>
    <dgm:pt modelId="{86C6D270-21D4-614B-88B7-DC01D66A5D2E}" type="parTrans" cxnId="{05BB1C4A-402D-5245-85CD-F46C3FBA3144}">
      <dgm:prSet/>
      <dgm:spPr/>
      <dgm:t>
        <a:bodyPr/>
        <a:lstStyle/>
        <a:p>
          <a:endParaRPr lang="en-US"/>
        </a:p>
      </dgm:t>
    </dgm:pt>
    <dgm:pt modelId="{123EDE29-CDFB-564E-A883-DC9691484819}" type="sibTrans" cxnId="{05BB1C4A-402D-5245-85CD-F46C3FBA3144}">
      <dgm:prSet/>
      <dgm:spPr/>
      <dgm:t>
        <a:bodyPr/>
        <a:lstStyle/>
        <a:p>
          <a:endParaRPr lang="en-US"/>
        </a:p>
      </dgm:t>
    </dgm:pt>
    <dgm:pt modelId="{FA1A2070-ED6F-294B-995E-7CEE8BC2CC5A}">
      <dgm:prSet custT="1"/>
      <dgm:spPr>
        <a:solidFill>
          <a:srgbClr val="6D6E6E"/>
        </a:solidFill>
      </dgm:spPr>
      <dgm:t>
        <a:bodyPr/>
        <a:lstStyle/>
        <a:p>
          <a:pPr algn="ctr"/>
          <a:r>
            <a:rPr lang="en-US" sz="3200" dirty="0">
              <a:latin typeface="Arial" panose="020B0604020202020204" pitchFamily="34" charset="0"/>
              <a:cs typeface="Arial" panose="020B0604020202020204" pitchFamily="34" charset="0"/>
            </a:rPr>
            <a:t>Carved out microservices</a:t>
          </a:r>
        </a:p>
      </dgm:t>
    </dgm:pt>
    <dgm:pt modelId="{F72E6687-6D8D-7745-BA91-4A661EA6F627}" type="parTrans" cxnId="{6914C5C3-19BD-0F49-B157-3CC5894ABB6B}">
      <dgm:prSet/>
      <dgm:spPr/>
      <dgm:t>
        <a:bodyPr/>
        <a:lstStyle/>
        <a:p>
          <a:endParaRPr lang="en-US"/>
        </a:p>
      </dgm:t>
    </dgm:pt>
    <dgm:pt modelId="{A580619F-C10B-0F42-A215-0A9E3E8C8EBF}" type="sibTrans" cxnId="{6914C5C3-19BD-0F49-B157-3CC5894ABB6B}">
      <dgm:prSet/>
      <dgm:spPr/>
      <dgm:t>
        <a:bodyPr/>
        <a:lstStyle/>
        <a:p>
          <a:endParaRPr lang="en-US"/>
        </a:p>
      </dgm:t>
    </dgm:pt>
    <dgm:pt modelId="{5AB5DB93-B7C5-784B-97D2-E9333E735789}">
      <dgm:prSet custT="1"/>
      <dgm:spPr>
        <a:solidFill>
          <a:srgbClr val="575757"/>
        </a:solidFill>
      </dgm:spPr>
      <dgm:t>
        <a:bodyPr/>
        <a:lstStyle/>
        <a:p>
          <a:pPr algn="ctr"/>
          <a:r>
            <a:rPr lang="en-US" sz="3200" dirty="0">
              <a:latin typeface="Arial" panose="020B0604020202020204" pitchFamily="34" charset="0"/>
              <a:cs typeface="Arial" panose="020B0604020202020204" pitchFamily="34" charset="0"/>
            </a:rPr>
            <a:t>Increased deployment frequency</a:t>
          </a:r>
        </a:p>
      </dgm:t>
    </dgm:pt>
    <dgm:pt modelId="{B8FF32D7-8DB2-284D-96E0-88AA1DF0DA34}" type="parTrans" cxnId="{90F5D248-A1DA-6B4A-9D0E-DD2B94D52ECA}">
      <dgm:prSet/>
      <dgm:spPr/>
      <dgm:t>
        <a:bodyPr/>
        <a:lstStyle/>
        <a:p>
          <a:endParaRPr lang="en-US"/>
        </a:p>
      </dgm:t>
    </dgm:pt>
    <dgm:pt modelId="{F7F2F0E7-7455-ED42-B149-6E0789683BC0}" type="sibTrans" cxnId="{90F5D248-A1DA-6B4A-9D0E-DD2B94D52ECA}">
      <dgm:prSet/>
      <dgm:spPr/>
      <dgm:t>
        <a:bodyPr/>
        <a:lstStyle/>
        <a:p>
          <a:endParaRPr lang="en-US"/>
        </a:p>
      </dgm:t>
    </dgm:pt>
    <dgm:pt modelId="{C4CB1CA4-B754-4146-BE31-11956163B36F}" type="pres">
      <dgm:prSet presAssocID="{C929B8C3-C01E-A844-8409-AB7ECF05E4B4}" presName="linear" presStyleCnt="0">
        <dgm:presLayoutVars>
          <dgm:animLvl val="lvl"/>
          <dgm:resizeHandles val="exact"/>
        </dgm:presLayoutVars>
      </dgm:prSet>
      <dgm:spPr/>
    </dgm:pt>
    <dgm:pt modelId="{6E4409A7-F69E-A74C-AF58-19DE3B438DE6}" type="pres">
      <dgm:prSet presAssocID="{4A43E54F-3AD9-D241-A9EA-90E9E270402A}" presName="parentText" presStyleLbl="node1" presStyleIdx="0" presStyleCnt="3">
        <dgm:presLayoutVars>
          <dgm:chMax val="0"/>
          <dgm:bulletEnabled val="1"/>
        </dgm:presLayoutVars>
      </dgm:prSet>
      <dgm:spPr/>
    </dgm:pt>
    <dgm:pt modelId="{08BEF9D2-0CD6-D243-BE0F-63A686BAB471}" type="pres">
      <dgm:prSet presAssocID="{123EDE29-CDFB-564E-A883-DC9691484819}" presName="spacer" presStyleCnt="0"/>
      <dgm:spPr/>
    </dgm:pt>
    <dgm:pt modelId="{4BFB9D16-AD27-1348-AC3F-CCC0A5EA2150}" type="pres">
      <dgm:prSet presAssocID="{FA1A2070-ED6F-294B-995E-7CEE8BC2CC5A}" presName="parentText" presStyleLbl="node1" presStyleIdx="1" presStyleCnt="3">
        <dgm:presLayoutVars>
          <dgm:chMax val="0"/>
          <dgm:bulletEnabled val="1"/>
        </dgm:presLayoutVars>
      </dgm:prSet>
      <dgm:spPr/>
    </dgm:pt>
    <dgm:pt modelId="{12804980-548C-5541-AA32-645C8AA8D6C1}" type="pres">
      <dgm:prSet presAssocID="{A580619F-C10B-0F42-A215-0A9E3E8C8EBF}" presName="spacer" presStyleCnt="0"/>
      <dgm:spPr/>
    </dgm:pt>
    <dgm:pt modelId="{E598241E-D855-B843-97DF-320849D7C719}" type="pres">
      <dgm:prSet presAssocID="{5AB5DB93-B7C5-784B-97D2-E9333E735789}" presName="parentText" presStyleLbl="node1" presStyleIdx="2" presStyleCnt="3">
        <dgm:presLayoutVars>
          <dgm:chMax val="0"/>
          <dgm:bulletEnabled val="1"/>
        </dgm:presLayoutVars>
      </dgm:prSet>
      <dgm:spPr/>
    </dgm:pt>
  </dgm:ptLst>
  <dgm:cxnLst>
    <dgm:cxn modelId="{EACCA937-8868-7348-81A4-C1421F9E03AE}" type="presOf" srcId="{4A43E54F-3AD9-D241-A9EA-90E9E270402A}" destId="{6E4409A7-F69E-A74C-AF58-19DE3B438DE6}" srcOrd="0" destOrd="0" presId="urn:microsoft.com/office/officeart/2005/8/layout/vList2"/>
    <dgm:cxn modelId="{A2D4F539-69DF-0A4B-BBE4-2C7815E0BC92}" type="presOf" srcId="{5AB5DB93-B7C5-784B-97D2-E9333E735789}" destId="{E598241E-D855-B843-97DF-320849D7C719}" srcOrd="0" destOrd="0" presId="urn:microsoft.com/office/officeart/2005/8/layout/vList2"/>
    <dgm:cxn modelId="{3104E53D-77A0-C440-97DC-605233690DC1}" type="presOf" srcId="{FA1A2070-ED6F-294B-995E-7CEE8BC2CC5A}" destId="{4BFB9D16-AD27-1348-AC3F-CCC0A5EA2150}" srcOrd="0" destOrd="0" presId="urn:microsoft.com/office/officeart/2005/8/layout/vList2"/>
    <dgm:cxn modelId="{90F5D248-A1DA-6B4A-9D0E-DD2B94D52ECA}" srcId="{C929B8C3-C01E-A844-8409-AB7ECF05E4B4}" destId="{5AB5DB93-B7C5-784B-97D2-E9333E735789}" srcOrd="2" destOrd="0" parTransId="{B8FF32D7-8DB2-284D-96E0-88AA1DF0DA34}" sibTransId="{F7F2F0E7-7455-ED42-B149-6E0789683BC0}"/>
    <dgm:cxn modelId="{05BB1C4A-402D-5245-85CD-F46C3FBA3144}" srcId="{C929B8C3-C01E-A844-8409-AB7ECF05E4B4}" destId="{4A43E54F-3AD9-D241-A9EA-90E9E270402A}" srcOrd="0" destOrd="0" parTransId="{86C6D270-21D4-614B-88B7-DC01D66A5D2E}" sibTransId="{123EDE29-CDFB-564E-A883-DC9691484819}"/>
    <dgm:cxn modelId="{6914C5C3-19BD-0F49-B157-3CC5894ABB6B}" srcId="{C929B8C3-C01E-A844-8409-AB7ECF05E4B4}" destId="{FA1A2070-ED6F-294B-995E-7CEE8BC2CC5A}" srcOrd="1" destOrd="0" parTransId="{F72E6687-6D8D-7745-BA91-4A661EA6F627}" sibTransId="{A580619F-C10B-0F42-A215-0A9E3E8C8EBF}"/>
    <dgm:cxn modelId="{ADB64EF8-14E2-2C4E-867B-FC44486FF065}" type="presOf" srcId="{C929B8C3-C01E-A844-8409-AB7ECF05E4B4}" destId="{C4CB1CA4-B754-4146-BE31-11956163B36F}" srcOrd="0" destOrd="0" presId="urn:microsoft.com/office/officeart/2005/8/layout/vList2"/>
    <dgm:cxn modelId="{7648C43B-ED50-2441-A51F-5DAE6881BE40}" type="presParOf" srcId="{C4CB1CA4-B754-4146-BE31-11956163B36F}" destId="{6E4409A7-F69E-A74C-AF58-19DE3B438DE6}" srcOrd="0" destOrd="0" presId="urn:microsoft.com/office/officeart/2005/8/layout/vList2"/>
    <dgm:cxn modelId="{70A238DD-034E-9548-B4DF-BF1888FE774E}" type="presParOf" srcId="{C4CB1CA4-B754-4146-BE31-11956163B36F}" destId="{08BEF9D2-0CD6-D243-BE0F-63A686BAB471}" srcOrd="1" destOrd="0" presId="urn:microsoft.com/office/officeart/2005/8/layout/vList2"/>
    <dgm:cxn modelId="{23AEB285-77FA-C24E-9C0A-A792A1DF5638}" type="presParOf" srcId="{C4CB1CA4-B754-4146-BE31-11956163B36F}" destId="{4BFB9D16-AD27-1348-AC3F-CCC0A5EA2150}" srcOrd="2" destOrd="0" presId="urn:microsoft.com/office/officeart/2005/8/layout/vList2"/>
    <dgm:cxn modelId="{25C7657A-9B69-0A49-8E49-CE58103E2049}" type="presParOf" srcId="{C4CB1CA4-B754-4146-BE31-11956163B36F}" destId="{12804980-548C-5541-AA32-645C8AA8D6C1}" srcOrd="3" destOrd="0" presId="urn:microsoft.com/office/officeart/2005/8/layout/vList2"/>
    <dgm:cxn modelId="{1F8FA219-2526-5941-837D-403552D456EE}" type="presParOf" srcId="{C4CB1CA4-B754-4146-BE31-11956163B36F}" destId="{E598241E-D855-B843-97DF-320849D7C71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786829-04E6-0E49-8352-638807C235F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724B8FFB-4AD4-3A42-A1ED-D729F734CCA6}">
      <dgm:prSet phldrT="[Text]" custT="1"/>
      <dgm:spPr>
        <a:solidFill>
          <a:srgbClr val="969696"/>
        </a:solidFill>
        <a:ln>
          <a:noFill/>
        </a:ln>
      </dgm:spPr>
      <dgm:t>
        <a:bodyPr/>
        <a:lstStyle/>
        <a:p>
          <a:r>
            <a:rPr lang="en-US" sz="2800" dirty="0">
              <a:solidFill>
                <a:schemeClr val="bg1"/>
              </a:solidFill>
              <a:latin typeface="Arial" panose="020B0604020202020204" pitchFamily="34" charset="0"/>
              <a:cs typeface="Arial" panose="020B0604020202020204" pitchFamily="34" charset="0"/>
            </a:rPr>
            <a:t>Chaos Game Day</a:t>
          </a:r>
        </a:p>
      </dgm:t>
    </dgm:pt>
    <dgm:pt modelId="{D9272F5F-0B2B-6E4A-8FE2-C0B90B907EBC}" type="parTrans" cxnId="{5322350F-BD73-A141-9AB8-70BF5F8D0247}">
      <dgm:prSet/>
      <dgm:spPr/>
      <dgm:t>
        <a:bodyPr/>
        <a:lstStyle/>
        <a:p>
          <a:endParaRPr lang="en-US"/>
        </a:p>
      </dgm:t>
    </dgm:pt>
    <dgm:pt modelId="{3E113D9C-A61C-0641-A7B0-C7861FF19A90}" type="sibTrans" cxnId="{5322350F-BD73-A141-9AB8-70BF5F8D0247}">
      <dgm:prSet/>
      <dgm:spPr/>
      <dgm:t>
        <a:bodyPr/>
        <a:lstStyle/>
        <a:p>
          <a:endParaRPr lang="en-US"/>
        </a:p>
      </dgm:t>
    </dgm:pt>
    <dgm:pt modelId="{7ECB871A-4F24-0744-9E5F-7D5DEBB9DA77}">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Developed hypotheses about system resilience</a:t>
          </a:r>
        </a:p>
      </dgm:t>
    </dgm:pt>
    <dgm:pt modelId="{9F00213E-A492-8A40-8DB4-BA30CEC02629}" type="parTrans" cxnId="{D8A5ECE5-BBBC-C14A-9C90-F90E30ECCFEB}">
      <dgm:prSet/>
      <dgm:spPr/>
      <dgm:t>
        <a:bodyPr/>
        <a:lstStyle/>
        <a:p>
          <a:endParaRPr lang="en-US"/>
        </a:p>
      </dgm:t>
    </dgm:pt>
    <dgm:pt modelId="{7E83ACEA-C758-8647-8BB8-5B7A234C16A0}" type="sibTrans" cxnId="{D8A5ECE5-BBBC-C14A-9C90-F90E30ECCFEB}">
      <dgm:prSet/>
      <dgm:spPr/>
      <dgm:t>
        <a:bodyPr/>
        <a:lstStyle/>
        <a:p>
          <a:endParaRPr lang="en-US"/>
        </a:p>
      </dgm:t>
    </dgm:pt>
    <dgm:pt modelId="{32716271-33C0-9644-B122-CD6B988CE57B}">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Caused crashes and validated scaling and self-healing</a:t>
          </a:r>
        </a:p>
      </dgm:t>
    </dgm:pt>
    <dgm:pt modelId="{DA685AA8-6F1F-254A-ABF2-FF7E6FC822E8}" type="parTrans" cxnId="{CD271360-3A15-8745-8A50-05703D25AF44}">
      <dgm:prSet/>
      <dgm:spPr/>
      <dgm:t>
        <a:bodyPr/>
        <a:lstStyle/>
        <a:p>
          <a:endParaRPr lang="en-US"/>
        </a:p>
      </dgm:t>
    </dgm:pt>
    <dgm:pt modelId="{371E4D69-721A-8E46-A00D-7E7851F318F4}" type="sibTrans" cxnId="{CD271360-3A15-8745-8A50-05703D25AF44}">
      <dgm:prSet/>
      <dgm:spPr/>
      <dgm:t>
        <a:bodyPr/>
        <a:lstStyle/>
        <a:p>
          <a:endParaRPr lang="en-US"/>
        </a:p>
      </dgm:t>
    </dgm:pt>
    <dgm:pt modelId="{8CAFF54E-4C3C-474C-A209-719468D6CE20}">
      <dgm:prSet phldrT="[Text]" custT="1"/>
      <dgm:spPr>
        <a:solidFill>
          <a:srgbClr val="6D6E6E"/>
        </a:solidFill>
        <a:ln>
          <a:noFill/>
        </a:ln>
      </dgm:spPr>
      <dgm:t>
        <a:bodyPr/>
        <a:lstStyle/>
        <a:p>
          <a:r>
            <a:rPr lang="en-US" sz="2800" dirty="0">
              <a:solidFill>
                <a:schemeClr val="bg1"/>
              </a:solidFill>
              <a:latin typeface="Arial" panose="020B0604020202020204" pitchFamily="34" charset="0"/>
              <a:cs typeface="Arial" panose="020B0604020202020204" pitchFamily="34" charset="0"/>
            </a:rPr>
            <a:t>Chaos Fire Drill</a:t>
          </a:r>
        </a:p>
      </dgm:t>
    </dgm:pt>
    <dgm:pt modelId="{6FB6C535-1D1B-2C49-A66B-4FE2594F0623}" type="parTrans" cxnId="{B2990D61-8694-754D-9393-89796D24BB6F}">
      <dgm:prSet/>
      <dgm:spPr/>
      <dgm:t>
        <a:bodyPr/>
        <a:lstStyle/>
        <a:p>
          <a:endParaRPr lang="en-US"/>
        </a:p>
      </dgm:t>
    </dgm:pt>
    <dgm:pt modelId="{38C029CD-D7A2-2C42-AE18-B62560A03302}" type="sibTrans" cxnId="{B2990D61-8694-754D-9393-89796D24BB6F}">
      <dgm:prSet/>
      <dgm:spPr/>
      <dgm:t>
        <a:bodyPr/>
        <a:lstStyle/>
        <a:p>
          <a:endParaRPr lang="en-US"/>
        </a:p>
      </dgm:t>
    </dgm:pt>
    <dgm:pt modelId="{F1556970-8B1B-7641-A366-D4ED9ED17235}">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New observability tools promised easier troubleshooting</a:t>
          </a:r>
        </a:p>
      </dgm:t>
    </dgm:pt>
    <dgm:pt modelId="{4A888BA9-35AD-6D4B-A582-713AB648C66F}" type="parTrans" cxnId="{8E123457-9E33-B34E-B761-2886DCFBFE53}">
      <dgm:prSet/>
      <dgm:spPr/>
      <dgm:t>
        <a:bodyPr/>
        <a:lstStyle/>
        <a:p>
          <a:endParaRPr lang="en-US"/>
        </a:p>
      </dgm:t>
    </dgm:pt>
    <dgm:pt modelId="{8089D631-892F-BB45-B7C5-56D8D5A7A525}" type="sibTrans" cxnId="{8E123457-9E33-B34E-B761-2886DCFBFE53}">
      <dgm:prSet/>
      <dgm:spPr/>
      <dgm:t>
        <a:bodyPr/>
        <a:lstStyle/>
        <a:p>
          <a:endParaRPr lang="en-US"/>
        </a:p>
      </dgm:t>
    </dgm:pt>
    <dgm:pt modelId="{320A4EB1-122C-7844-A268-2751EA744C8F}">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Injected failures to put the new tools to the test</a:t>
          </a:r>
        </a:p>
      </dgm:t>
    </dgm:pt>
    <dgm:pt modelId="{31D03174-CCA2-7E43-AA9D-645BF1D4ADB5}" type="parTrans" cxnId="{A2837C49-9109-C14A-BE5A-F3A82C28B9F6}">
      <dgm:prSet/>
      <dgm:spPr/>
      <dgm:t>
        <a:bodyPr/>
        <a:lstStyle/>
        <a:p>
          <a:endParaRPr lang="en-US"/>
        </a:p>
      </dgm:t>
    </dgm:pt>
    <dgm:pt modelId="{F2388572-3460-D144-9868-04153FDA9147}" type="sibTrans" cxnId="{A2837C49-9109-C14A-BE5A-F3A82C28B9F6}">
      <dgm:prSet/>
      <dgm:spPr/>
      <dgm:t>
        <a:bodyPr/>
        <a:lstStyle/>
        <a:p>
          <a:endParaRPr lang="en-US"/>
        </a:p>
      </dgm:t>
    </dgm:pt>
    <dgm:pt modelId="{72FE881F-C906-1249-A6AB-6AF08574C050}">
      <dgm:prSet phldrT="[Text]" custT="1"/>
      <dgm:spPr>
        <a:solidFill>
          <a:srgbClr val="575757"/>
        </a:solidFill>
        <a:ln>
          <a:noFill/>
        </a:ln>
      </dgm:spPr>
      <dgm:t>
        <a:bodyPr/>
        <a:lstStyle/>
        <a:p>
          <a:r>
            <a:rPr lang="en-US" sz="2800" dirty="0">
              <a:solidFill>
                <a:schemeClr val="bg1"/>
              </a:solidFill>
              <a:latin typeface="Arial" panose="020B0604020202020204" pitchFamily="34" charset="0"/>
              <a:cs typeface="Arial" panose="020B0604020202020204" pitchFamily="34" charset="0"/>
            </a:rPr>
            <a:t>Break Testing our CI/CD Pipeline</a:t>
          </a:r>
        </a:p>
      </dgm:t>
    </dgm:pt>
    <dgm:pt modelId="{321ED184-DAF1-DC41-B80F-305A6EF897C8}" type="parTrans" cxnId="{50021F71-7D93-814D-86DD-9F57D4CDB62A}">
      <dgm:prSet/>
      <dgm:spPr/>
      <dgm:t>
        <a:bodyPr/>
        <a:lstStyle/>
        <a:p>
          <a:endParaRPr lang="en-US"/>
        </a:p>
      </dgm:t>
    </dgm:pt>
    <dgm:pt modelId="{3B49972F-343E-1146-8C40-A22ACD2F4C80}" type="sibTrans" cxnId="{50021F71-7D93-814D-86DD-9F57D4CDB62A}">
      <dgm:prSet/>
      <dgm:spPr/>
      <dgm:t>
        <a:bodyPr/>
        <a:lstStyle/>
        <a:p>
          <a:endParaRPr lang="en-US"/>
        </a:p>
      </dgm:t>
    </dgm:pt>
    <dgm:pt modelId="{121C10FE-CC1C-CC46-A915-76489217C102}">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Recurring instability observed at high-traffic times</a:t>
          </a:r>
        </a:p>
      </dgm:t>
    </dgm:pt>
    <dgm:pt modelId="{385495FA-CC93-A548-9F38-AA1DB36F1D08}" type="parTrans" cxnId="{9CA87304-A14F-D046-9F94-73ACD05AC739}">
      <dgm:prSet/>
      <dgm:spPr/>
      <dgm:t>
        <a:bodyPr/>
        <a:lstStyle/>
        <a:p>
          <a:endParaRPr lang="en-US"/>
        </a:p>
      </dgm:t>
    </dgm:pt>
    <dgm:pt modelId="{58DCCED1-8D09-4F4D-ADA9-D0DB100E8EDE}" type="sibTrans" cxnId="{9CA87304-A14F-D046-9F94-73ACD05AC739}">
      <dgm:prSet/>
      <dgm:spPr/>
      <dgm:t>
        <a:bodyPr/>
        <a:lstStyle/>
        <a:p>
          <a:endParaRPr lang="en-US"/>
        </a:p>
      </dgm:t>
    </dgm:pt>
    <dgm:pt modelId="{1C48C41E-8985-0249-8A57-5EBD5C0BC5AC}">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Re-created the condition to spot the bottleneck</a:t>
          </a:r>
        </a:p>
      </dgm:t>
    </dgm:pt>
    <dgm:pt modelId="{5CDDA28A-BACC-4C43-94EE-F04FCE83771A}" type="parTrans" cxnId="{7758E005-D203-F548-A3E8-84FC06607263}">
      <dgm:prSet/>
      <dgm:spPr/>
      <dgm:t>
        <a:bodyPr/>
        <a:lstStyle/>
        <a:p>
          <a:endParaRPr lang="en-US"/>
        </a:p>
      </dgm:t>
    </dgm:pt>
    <dgm:pt modelId="{589105EA-3BFA-4949-B527-3F39A65CA508}" type="sibTrans" cxnId="{7758E005-D203-F548-A3E8-84FC06607263}">
      <dgm:prSet/>
      <dgm:spPr/>
      <dgm:t>
        <a:bodyPr/>
        <a:lstStyle/>
        <a:p>
          <a:endParaRPr lang="en-US"/>
        </a:p>
      </dgm:t>
    </dgm:pt>
    <dgm:pt modelId="{98342739-70EC-E14F-8DA9-884D69148FDD}">
      <dgm:prSet phldrT="[Text]" custT="1"/>
      <dgm:spPr>
        <a:solidFill>
          <a:srgbClr val="D2D2D2">
            <a:alpha val="90000"/>
          </a:srgbClr>
        </a:solidFill>
        <a:ln>
          <a:noFill/>
        </a:ln>
      </dgm:spPr>
      <dgm:t>
        <a:bodyPr/>
        <a:lstStyle/>
        <a:p>
          <a:r>
            <a:rPr lang="en-US" sz="2000" dirty="0">
              <a:solidFill>
                <a:schemeClr val="tx1"/>
              </a:solidFill>
              <a:latin typeface="Arial" panose="020B0604020202020204" pitchFamily="34" charset="0"/>
              <a:cs typeface="Arial" panose="020B0604020202020204" pitchFamily="34" charset="0"/>
            </a:rPr>
            <a:t>Crashes prevented thorough investigation </a:t>
          </a:r>
        </a:p>
      </dgm:t>
    </dgm:pt>
    <dgm:pt modelId="{E9809F22-1638-D041-AF10-D278C74C3484}" type="parTrans" cxnId="{62FE8CF8-671A-9647-9AE8-10DF27DF4C81}">
      <dgm:prSet/>
      <dgm:spPr/>
      <dgm:t>
        <a:bodyPr/>
        <a:lstStyle/>
        <a:p>
          <a:endParaRPr lang="en-US"/>
        </a:p>
      </dgm:t>
    </dgm:pt>
    <dgm:pt modelId="{E1ADC777-3D87-F842-BE56-873459AFA185}" type="sibTrans" cxnId="{62FE8CF8-671A-9647-9AE8-10DF27DF4C81}">
      <dgm:prSet/>
      <dgm:spPr/>
      <dgm:t>
        <a:bodyPr/>
        <a:lstStyle/>
        <a:p>
          <a:endParaRPr lang="en-US"/>
        </a:p>
      </dgm:t>
    </dgm:pt>
    <dgm:pt modelId="{2A58D875-1F8E-264B-8FE0-F1215D460887}" type="pres">
      <dgm:prSet presAssocID="{D7786829-04E6-0E49-8352-638807C235F2}" presName="theList" presStyleCnt="0">
        <dgm:presLayoutVars>
          <dgm:dir/>
          <dgm:animLvl val="lvl"/>
          <dgm:resizeHandles val="exact"/>
        </dgm:presLayoutVars>
      </dgm:prSet>
      <dgm:spPr/>
    </dgm:pt>
    <dgm:pt modelId="{0A48FF92-1659-6247-8E0F-6242593A4ED3}" type="pres">
      <dgm:prSet presAssocID="{724B8FFB-4AD4-3A42-A1ED-D729F734CCA6}" presName="compNode" presStyleCnt="0"/>
      <dgm:spPr/>
    </dgm:pt>
    <dgm:pt modelId="{E28D6D4A-B67E-5A4B-8FBB-F59C28428072}" type="pres">
      <dgm:prSet presAssocID="{724B8FFB-4AD4-3A42-A1ED-D729F734CCA6}" presName="aNode" presStyleLbl="bgShp" presStyleIdx="0" presStyleCnt="3"/>
      <dgm:spPr/>
    </dgm:pt>
    <dgm:pt modelId="{51E40A54-B94C-1040-9890-9148EF5625EB}" type="pres">
      <dgm:prSet presAssocID="{724B8FFB-4AD4-3A42-A1ED-D729F734CCA6}" presName="textNode" presStyleLbl="bgShp" presStyleIdx="0" presStyleCnt="3"/>
      <dgm:spPr/>
    </dgm:pt>
    <dgm:pt modelId="{DF4E8027-A81C-E44D-BFAA-B9E301A13054}" type="pres">
      <dgm:prSet presAssocID="{724B8FFB-4AD4-3A42-A1ED-D729F734CCA6}" presName="compChildNode" presStyleCnt="0"/>
      <dgm:spPr/>
    </dgm:pt>
    <dgm:pt modelId="{60646F01-57BA-1642-9699-2587CAA87D87}" type="pres">
      <dgm:prSet presAssocID="{724B8FFB-4AD4-3A42-A1ED-D729F734CCA6}" presName="theInnerList" presStyleCnt="0"/>
      <dgm:spPr/>
    </dgm:pt>
    <dgm:pt modelId="{F812C56D-3E0F-9245-9924-487E11614319}" type="pres">
      <dgm:prSet presAssocID="{7ECB871A-4F24-0744-9E5F-7D5DEBB9DA77}" presName="childNode" presStyleLbl="node1" presStyleIdx="0" presStyleCnt="7">
        <dgm:presLayoutVars>
          <dgm:bulletEnabled val="1"/>
        </dgm:presLayoutVars>
      </dgm:prSet>
      <dgm:spPr/>
    </dgm:pt>
    <dgm:pt modelId="{3942A8A0-144A-C04C-AB4E-5A44583AE05E}" type="pres">
      <dgm:prSet presAssocID="{7ECB871A-4F24-0744-9E5F-7D5DEBB9DA77}" presName="aSpace2" presStyleCnt="0"/>
      <dgm:spPr/>
    </dgm:pt>
    <dgm:pt modelId="{B770A768-97C6-2F4F-BC5B-C4DEDB340EDD}" type="pres">
      <dgm:prSet presAssocID="{32716271-33C0-9644-B122-CD6B988CE57B}" presName="childNode" presStyleLbl="node1" presStyleIdx="1" presStyleCnt="7">
        <dgm:presLayoutVars>
          <dgm:bulletEnabled val="1"/>
        </dgm:presLayoutVars>
      </dgm:prSet>
      <dgm:spPr/>
    </dgm:pt>
    <dgm:pt modelId="{182FB089-3D05-924C-9D57-3F6731B93092}" type="pres">
      <dgm:prSet presAssocID="{724B8FFB-4AD4-3A42-A1ED-D729F734CCA6}" presName="aSpace" presStyleCnt="0"/>
      <dgm:spPr/>
    </dgm:pt>
    <dgm:pt modelId="{6F0A7F7F-D5B0-AD4D-B76A-D868024EB135}" type="pres">
      <dgm:prSet presAssocID="{8CAFF54E-4C3C-474C-A209-719468D6CE20}" presName="compNode" presStyleCnt="0"/>
      <dgm:spPr/>
    </dgm:pt>
    <dgm:pt modelId="{68178782-02F2-4541-B6AF-B8AC28821273}" type="pres">
      <dgm:prSet presAssocID="{8CAFF54E-4C3C-474C-A209-719468D6CE20}" presName="aNode" presStyleLbl="bgShp" presStyleIdx="1" presStyleCnt="3"/>
      <dgm:spPr/>
    </dgm:pt>
    <dgm:pt modelId="{2C6DEDFA-1ACF-B148-B92E-BD02F6B81DF7}" type="pres">
      <dgm:prSet presAssocID="{8CAFF54E-4C3C-474C-A209-719468D6CE20}" presName="textNode" presStyleLbl="bgShp" presStyleIdx="1" presStyleCnt="3"/>
      <dgm:spPr/>
    </dgm:pt>
    <dgm:pt modelId="{D6EC9E95-3BCC-3148-AFBA-DA9AEA48B741}" type="pres">
      <dgm:prSet presAssocID="{8CAFF54E-4C3C-474C-A209-719468D6CE20}" presName="compChildNode" presStyleCnt="0"/>
      <dgm:spPr/>
    </dgm:pt>
    <dgm:pt modelId="{3F101087-2B68-C947-8A18-1AC5A08119B2}" type="pres">
      <dgm:prSet presAssocID="{8CAFF54E-4C3C-474C-A209-719468D6CE20}" presName="theInnerList" presStyleCnt="0"/>
      <dgm:spPr/>
    </dgm:pt>
    <dgm:pt modelId="{AC266055-C247-B64B-A2A6-957E874129C8}" type="pres">
      <dgm:prSet presAssocID="{F1556970-8B1B-7641-A366-D4ED9ED17235}" presName="childNode" presStyleLbl="node1" presStyleIdx="2" presStyleCnt="7">
        <dgm:presLayoutVars>
          <dgm:bulletEnabled val="1"/>
        </dgm:presLayoutVars>
      </dgm:prSet>
      <dgm:spPr/>
    </dgm:pt>
    <dgm:pt modelId="{79E561A3-FEC3-844B-84AE-FD50D4F3E8BC}" type="pres">
      <dgm:prSet presAssocID="{F1556970-8B1B-7641-A366-D4ED9ED17235}" presName="aSpace2" presStyleCnt="0"/>
      <dgm:spPr/>
    </dgm:pt>
    <dgm:pt modelId="{63B18220-336C-A542-8587-1E584D8199FE}" type="pres">
      <dgm:prSet presAssocID="{320A4EB1-122C-7844-A268-2751EA744C8F}" presName="childNode" presStyleLbl="node1" presStyleIdx="3" presStyleCnt="7">
        <dgm:presLayoutVars>
          <dgm:bulletEnabled val="1"/>
        </dgm:presLayoutVars>
      </dgm:prSet>
      <dgm:spPr/>
    </dgm:pt>
    <dgm:pt modelId="{5FE32B93-CC2F-D949-B450-7D75E58D05FB}" type="pres">
      <dgm:prSet presAssocID="{8CAFF54E-4C3C-474C-A209-719468D6CE20}" presName="aSpace" presStyleCnt="0"/>
      <dgm:spPr/>
    </dgm:pt>
    <dgm:pt modelId="{47AAB6E2-BA8B-0E49-AB4D-6BDEB5D156E6}" type="pres">
      <dgm:prSet presAssocID="{72FE881F-C906-1249-A6AB-6AF08574C050}" presName="compNode" presStyleCnt="0"/>
      <dgm:spPr/>
    </dgm:pt>
    <dgm:pt modelId="{F83D9DF2-DAD6-614E-BFE8-837B72D742CE}" type="pres">
      <dgm:prSet presAssocID="{72FE881F-C906-1249-A6AB-6AF08574C050}" presName="aNode" presStyleLbl="bgShp" presStyleIdx="2" presStyleCnt="3"/>
      <dgm:spPr/>
    </dgm:pt>
    <dgm:pt modelId="{5949D6D9-5C9E-5944-A045-B1EAAA18FB22}" type="pres">
      <dgm:prSet presAssocID="{72FE881F-C906-1249-A6AB-6AF08574C050}" presName="textNode" presStyleLbl="bgShp" presStyleIdx="2" presStyleCnt="3"/>
      <dgm:spPr/>
    </dgm:pt>
    <dgm:pt modelId="{DE426894-A820-F647-B704-DB8D77B3F985}" type="pres">
      <dgm:prSet presAssocID="{72FE881F-C906-1249-A6AB-6AF08574C050}" presName="compChildNode" presStyleCnt="0"/>
      <dgm:spPr/>
    </dgm:pt>
    <dgm:pt modelId="{9A3ED69C-DC4A-D246-AF88-C1BE6AF6049E}" type="pres">
      <dgm:prSet presAssocID="{72FE881F-C906-1249-A6AB-6AF08574C050}" presName="theInnerList" presStyleCnt="0"/>
      <dgm:spPr/>
    </dgm:pt>
    <dgm:pt modelId="{33C49ED3-57F5-D34F-998C-08E76395023F}" type="pres">
      <dgm:prSet presAssocID="{121C10FE-CC1C-CC46-A915-76489217C102}" presName="childNode" presStyleLbl="node1" presStyleIdx="4" presStyleCnt="7">
        <dgm:presLayoutVars>
          <dgm:bulletEnabled val="1"/>
        </dgm:presLayoutVars>
      </dgm:prSet>
      <dgm:spPr/>
    </dgm:pt>
    <dgm:pt modelId="{9EF275F0-CB01-DF48-A001-3DC36ED678C0}" type="pres">
      <dgm:prSet presAssocID="{121C10FE-CC1C-CC46-A915-76489217C102}" presName="aSpace2" presStyleCnt="0"/>
      <dgm:spPr/>
    </dgm:pt>
    <dgm:pt modelId="{34DED655-669B-E647-8A49-A5D14D7D5616}" type="pres">
      <dgm:prSet presAssocID="{98342739-70EC-E14F-8DA9-884D69148FDD}" presName="childNode" presStyleLbl="node1" presStyleIdx="5" presStyleCnt="7">
        <dgm:presLayoutVars>
          <dgm:bulletEnabled val="1"/>
        </dgm:presLayoutVars>
      </dgm:prSet>
      <dgm:spPr/>
    </dgm:pt>
    <dgm:pt modelId="{915A4C75-0F8A-7F47-B9F8-BC6494B314AB}" type="pres">
      <dgm:prSet presAssocID="{98342739-70EC-E14F-8DA9-884D69148FDD}" presName="aSpace2" presStyleCnt="0"/>
      <dgm:spPr/>
    </dgm:pt>
    <dgm:pt modelId="{F6D4130D-BC7D-D049-831E-8BC51240AA34}" type="pres">
      <dgm:prSet presAssocID="{1C48C41E-8985-0249-8A57-5EBD5C0BC5AC}" presName="childNode" presStyleLbl="node1" presStyleIdx="6" presStyleCnt="7">
        <dgm:presLayoutVars>
          <dgm:bulletEnabled val="1"/>
        </dgm:presLayoutVars>
      </dgm:prSet>
      <dgm:spPr/>
    </dgm:pt>
  </dgm:ptLst>
  <dgm:cxnLst>
    <dgm:cxn modelId="{9CA87304-A14F-D046-9F94-73ACD05AC739}" srcId="{72FE881F-C906-1249-A6AB-6AF08574C050}" destId="{121C10FE-CC1C-CC46-A915-76489217C102}" srcOrd="0" destOrd="0" parTransId="{385495FA-CC93-A548-9F38-AA1DB36F1D08}" sibTransId="{58DCCED1-8D09-4F4D-ADA9-D0DB100E8EDE}"/>
    <dgm:cxn modelId="{F7BB8104-37DC-C540-ADE1-9EEF45178123}" type="presOf" srcId="{724B8FFB-4AD4-3A42-A1ED-D729F734CCA6}" destId="{E28D6D4A-B67E-5A4B-8FBB-F59C28428072}" srcOrd="0" destOrd="0" presId="urn:microsoft.com/office/officeart/2005/8/layout/lProcess2"/>
    <dgm:cxn modelId="{7758E005-D203-F548-A3E8-84FC06607263}" srcId="{72FE881F-C906-1249-A6AB-6AF08574C050}" destId="{1C48C41E-8985-0249-8A57-5EBD5C0BC5AC}" srcOrd="2" destOrd="0" parTransId="{5CDDA28A-BACC-4C43-94EE-F04FCE83771A}" sibTransId="{589105EA-3BFA-4949-B527-3F39A65CA508}"/>
    <dgm:cxn modelId="{5322350F-BD73-A141-9AB8-70BF5F8D0247}" srcId="{D7786829-04E6-0E49-8352-638807C235F2}" destId="{724B8FFB-4AD4-3A42-A1ED-D729F734CCA6}" srcOrd="0" destOrd="0" parTransId="{D9272F5F-0B2B-6E4A-8FE2-C0B90B907EBC}" sibTransId="{3E113D9C-A61C-0641-A7B0-C7861FF19A90}"/>
    <dgm:cxn modelId="{8E2D152D-FA3D-0B47-9C28-DC6418237471}" type="presOf" srcId="{F1556970-8B1B-7641-A366-D4ED9ED17235}" destId="{AC266055-C247-B64B-A2A6-957E874129C8}" srcOrd="0" destOrd="0" presId="urn:microsoft.com/office/officeart/2005/8/layout/lProcess2"/>
    <dgm:cxn modelId="{79ADAC2D-93A9-7F45-95CA-29D5F6BCA158}" type="presOf" srcId="{32716271-33C0-9644-B122-CD6B988CE57B}" destId="{B770A768-97C6-2F4F-BC5B-C4DEDB340EDD}" srcOrd="0" destOrd="0" presId="urn:microsoft.com/office/officeart/2005/8/layout/lProcess2"/>
    <dgm:cxn modelId="{CD271360-3A15-8745-8A50-05703D25AF44}" srcId="{724B8FFB-4AD4-3A42-A1ED-D729F734CCA6}" destId="{32716271-33C0-9644-B122-CD6B988CE57B}" srcOrd="1" destOrd="0" parTransId="{DA685AA8-6F1F-254A-ABF2-FF7E6FC822E8}" sibTransId="{371E4D69-721A-8E46-A00D-7E7851F318F4}"/>
    <dgm:cxn modelId="{B2990D61-8694-754D-9393-89796D24BB6F}" srcId="{D7786829-04E6-0E49-8352-638807C235F2}" destId="{8CAFF54E-4C3C-474C-A209-719468D6CE20}" srcOrd="1" destOrd="0" parTransId="{6FB6C535-1D1B-2C49-A66B-4FE2594F0623}" sibTransId="{38C029CD-D7A2-2C42-AE18-B62560A03302}"/>
    <dgm:cxn modelId="{A2837C49-9109-C14A-BE5A-F3A82C28B9F6}" srcId="{8CAFF54E-4C3C-474C-A209-719468D6CE20}" destId="{320A4EB1-122C-7844-A268-2751EA744C8F}" srcOrd="1" destOrd="0" parTransId="{31D03174-CCA2-7E43-AA9D-645BF1D4ADB5}" sibTransId="{F2388572-3460-D144-9868-04153FDA9147}"/>
    <dgm:cxn modelId="{4584F76F-344B-2842-BCBE-F3B2B5E0C4F5}" type="presOf" srcId="{320A4EB1-122C-7844-A268-2751EA744C8F}" destId="{63B18220-336C-A542-8587-1E584D8199FE}" srcOrd="0" destOrd="0" presId="urn:microsoft.com/office/officeart/2005/8/layout/lProcess2"/>
    <dgm:cxn modelId="{50021F71-7D93-814D-86DD-9F57D4CDB62A}" srcId="{D7786829-04E6-0E49-8352-638807C235F2}" destId="{72FE881F-C906-1249-A6AB-6AF08574C050}" srcOrd="2" destOrd="0" parTransId="{321ED184-DAF1-DC41-B80F-305A6EF897C8}" sibTransId="{3B49972F-343E-1146-8C40-A22ACD2F4C80}"/>
    <dgm:cxn modelId="{8E123457-9E33-B34E-B761-2886DCFBFE53}" srcId="{8CAFF54E-4C3C-474C-A209-719468D6CE20}" destId="{F1556970-8B1B-7641-A366-D4ED9ED17235}" srcOrd="0" destOrd="0" parTransId="{4A888BA9-35AD-6D4B-A582-713AB648C66F}" sibTransId="{8089D631-892F-BB45-B7C5-56D8D5A7A525}"/>
    <dgm:cxn modelId="{9C952581-D0F6-F94B-9817-86C522994D92}" type="presOf" srcId="{72FE881F-C906-1249-A6AB-6AF08574C050}" destId="{5949D6D9-5C9E-5944-A045-B1EAAA18FB22}" srcOrd="1" destOrd="0" presId="urn:microsoft.com/office/officeart/2005/8/layout/lProcess2"/>
    <dgm:cxn modelId="{B2BBFA88-7470-6641-9509-A6C28F006107}" type="presOf" srcId="{7ECB871A-4F24-0744-9E5F-7D5DEBB9DA77}" destId="{F812C56D-3E0F-9245-9924-487E11614319}" srcOrd="0" destOrd="0" presId="urn:microsoft.com/office/officeart/2005/8/layout/lProcess2"/>
    <dgm:cxn modelId="{DDA94F96-C913-F641-B1CE-3DEB6F179CFD}" type="presOf" srcId="{8CAFF54E-4C3C-474C-A209-719468D6CE20}" destId="{68178782-02F2-4541-B6AF-B8AC28821273}" srcOrd="0" destOrd="0" presId="urn:microsoft.com/office/officeart/2005/8/layout/lProcess2"/>
    <dgm:cxn modelId="{0A0FD9A7-06BF-2843-A1C2-3ED66A57959C}" type="presOf" srcId="{1C48C41E-8985-0249-8A57-5EBD5C0BC5AC}" destId="{F6D4130D-BC7D-D049-831E-8BC51240AA34}" srcOrd="0" destOrd="0" presId="urn:microsoft.com/office/officeart/2005/8/layout/lProcess2"/>
    <dgm:cxn modelId="{08C795AA-B347-344D-AC31-1FD74C1F359C}" type="presOf" srcId="{98342739-70EC-E14F-8DA9-884D69148FDD}" destId="{34DED655-669B-E647-8A49-A5D14D7D5616}" srcOrd="0" destOrd="0" presId="urn:microsoft.com/office/officeart/2005/8/layout/lProcess2"/>
    <dgm:cxn modelId="{01F94EB0-775F-FB46-913F-4449C330F699}" type="presOf" srcId="{8CAFF54E-4C3C-474C-A209-719468D6CE20}" destId="{2C6DEDFA-1ACF-B148-B92E-BD02F6B81DF7}" srcOrd="1" destOrd="0" presId="urn:microsoft.com/office/officeart/2005/8/layout/lProcess2"/>
    <dgm:cxn modelId="{8468B6B1-0871-6C4F-9EEB-940D33742A75}" type="presOf" srcId="{121C10FE-CC1C-CC46-A915-76489217C102}" destId="{33C49ED3-57F5-D34F-998C-08E76395023F}" srcOrd="0" destOrd="0" presId="urn:microsoft.com/office/officeart/2005/8/layout/lProcess2"/>
    <dgm:cxn modelId="{B9133DC2-74E9-E34D-AD87-9E402A754361}" type="presOf" srcId="{72FE881F-C906-1249-A6AB-6AF08574C050}" destId="{F83D9DF2-DAD6-614E-BFE8-837B72D742CE}" srcOrd="0" destOrd="0" presId="urn:microsoft.com/office/officeart/2005/8/layout/lProcess2"/>
    <dgm:cxn modelId="{D8A5ECE5-BBBC-C14A-9C90-F90E30ECCFEB}" srcId="{724B8FFB-4AD4-3A42-A1ED-D729F734CCA6}" destId="{7ECB871A-4F24-0744-9E5F-7D5DEBB9DA77}" srcOrd="0" destOrd="0" parTransId="{9F00213E-A492-8A40-8DB4-BA30CEC02629}" sibTransId="{7E83ACEA-C758-8647-8BB8-5B7A234C16A0}"/>
    <dgm:cxn modelId="{1000A0EF-BB06-6C47-BE8F-24D8D873A71E}" type="presOf" srcId="{724B8FFB-4AD4-3A42-A1ED-D729F734CCA6}" destId="{51E40A54-B94C-1040-9890-9148EF5625EB}" srcOrd="1" destOrd="0" presId="urn:microsoft.com/office/officeart/2005/8/layout/lProcess2"/>
    <dgm:cxn modelId="{A0237DF3-2C13-CB4D-902B-72EBEEECCA37}" type="presOf" srcId="{D7786829-04E6-0E49-8352-638807C235F2}" destId="{2A58D875-1F8E-264B-8FE0-F1215D460887}" srcOrd="0" destOrd="0" presId="urn:microsoft.com/office/officeart/2005/8/layout/lProcess2"/>
    <dgm:cxn modelId="{62FE8CF8-671A-9647-9AE8-10DF27DF4C81}" srcId="{72FE881F-C906-1249-A6AB-6AF08574C050}" destId="{98342739-70EC-E14F-8DA9-884D69148FDD}" srcOrd="1" destOrd="0" parTransId="{E9809F22-1638-D041-AF10-D278C74C3484}" sibTransId="{E1ADC777-3D87-F842-BE56-873459AFA185}"/>
    <dgm:cxn modelId="{B264FF97-FC30-D74A-A637-0A6C8B3DEC2F}" type="presParOf" srcId="{2A58D875-1F8E-264B-8FE0-F1215D460887}" destId="{0A48FF92-1659-6247-8E0F-6242593A4ED3}" srcOrd="0" destOrd="0" presId="urn:microsoft.com/office/officeart/2005/8/layout/lProcess2"/>
    <dgm:cxn modelId="{D96E5716-D13C-D148-B22E-2CE0A09F6497}" type="presParOf" srcId="{0A48FF92-1659-6247-8E0F-6242593A4ED3}" destId="{E28D6D4A-B67E-5A4B-8FBB-F59C28428072}" srcOrd="0" destOrd="0" presId="urn:microsoft.com/office/officeart/2005/8/layout/lProcess2"/>
    <dgm:cxn modelId="{CEE76F36-AE8E-FB4C-B61E-6A84290660D5}" type="presParOf" srcId="{0A48FF92-1659-6247-8E0F-6242593A4ED3}" destId="{51E40A54-B94C-1040-9890-9148EF5625EB}" srcOrd="1" destOrd="0" presId="urn:microsoft.com/office/officeart/2005/8/layout/lProcess2"/>
    <dgm:cxn modelId="{0E1606FD-E021-D841-9B71-FDF7CBC88319}" type="presParOf" srcId="{0A48FF92-1659-6247-8E0F-6242593A4ED3}" destId="{DF4E8027-A81C-E44D-BFAA-B9E301A13054}" srcOrd="2" destOrd="0" presId="urn:microsoft.com/office/officeart/2005/8/layout/lProcess2"/>
    <dgm:cxn modelId="{02457900-A262-8A4D-A378-F5B3DC8322B3}" type="presParOf" srcId="{DF4E8027-A81C-E44D-BFAA-B9E301A13054}" destId="{60646F01-57BA-1642-9699-2587CAA87D87}" srcOrd="0" destOrd="0" presId="urn:microsoft.com/office/officeart/2005/8/layout/lProcess2"/>
    <dgm:cxn modelId="{B332BC01-9FF9-A741-8461-49E33AE52E7D}" type="presParOf" srcId="{60646F01-57BA-1642-9699-2587CAA87D87}" destId="{F812C56D-3E0F-9245-9924-487E11614319}" srcOrd="0" destOrd="0" presId="urn:microsoft.com/office/officeart/2005/8/layout/lProcess2"/>
    <dgm:cxn modelId="{F8CB9370-D900-9E4E-B4E4-7BDA40FEB6FF}" type="presParOf" srcId="{60646F01-57BA-1642-9699-2587CAA87D87}" destId="{3942A8A0-144A-C04C-AB4E-5A44583AE05E}" srcOrd="1" destOrd="0" presId="urn:microsoft.com/office/officeart/2005/8/layout/lProcess2"/>
    <dgm:cxn modelId="{37E1868A-C4A3-394A-90B9-D76C76EE6D71}" type="presParOf" srcId="{60646F01-57BA-1642-9699-2587CAA87D87}" destId="{B770A768-97C6-2F4F-BC5B-C4DEDB340EDD}" srcOrd="2" destOrd="0" presId="urn:microsoft.com/office/officeart/2005/8/layout/lProcess2"/>
    <dgm:cxn modelId="{6F7A5AD7-B445-3841-8C79-7EB73B74ED10}" type="presParOf" srcId="{2A58D875-1F8E-264B-8FE0-F1215D460887}" destId="{182FB089-3D05-924C-9D57-3F6731B93092}" srcOrd="1" destOrd="0" presId="urn:microsoft.com/office/officeart/2005/8/layout/lProcess2"/>
    <dgm:cxn modelId="{D5715583-DE19-6645-9824-D708CE5623B6}" type="presParOf" srcId="{2A58D875-1F8E-264B-8FE0-F1215D460887}" destId="{6F0A7F7F-D5B0-AD4D-B76A-D868024EB135}" srcOrd="2" destOrd="0" presId="urn:microsoft.com/office/officeart/2005/8/layout/lProcess2"/>
    <dgm:cxn modelId="{0FEBFB5A-ECE6-8B42-B1BD-12F5D8186B9B}" type="presParOf" srcId="{6F0A7F7F-D5B0-AD4D-B76A-D868024EB135}" destId="{68178782-02F2-4541-B6AF-B8AC28821273}" srcOrd="0" destOrd="0" presId="urn:microsoft.com/office/officeart/2005/8/layout/lProcess2"/>
    <dgm:cxn modelId="{4A101329-7722-A34E-9677-33719C055C52}" type="presParOf" srcId="{6F0A7F7F-D5B0-AD4D-B76A-D868024EB135}" destId="{2C6DEDFA-1ACF-B148-B92E-BD02F6B81DF7}" srcOrd="1" destOrd="0" presId="urn:microsoft.com/office/officeart/2005/8/layout/lProcess2"/>
    <dgm:cxn modelId="{C0BC2949-3E01-1C44-8335-BF7FBCFB8869}" type="presParOf" srcId="{6F0A7F7F-D5B0-AD4D-B76A-D868024EB135}" destId="{D6EC9E95-3BCC-3148-AFBA-DA9AEA48B741}" srcOrd="2" destOrd="0" presId="urn:microsoft.com/office/officeart/2005/8/layout/lProcess2"/>
    <dgm:cxn modelId="{0022C44E-B069-4E4B-BEF0-21BE7FC53DCE}" type="presParOf" srcId="{D6EC9E95-3BCC-3148-AFBA-DA9AEA48B741}" destId="{3F101087-2B68-C947-8A18-1AC5A08119B2}" srcOrd="0" destOrd="0" presId="urn:microsoft.com/office/officeart/2005/8/layout/lProcess2"/>
    <dgm:cxn modelId="{7F46ADC3-BBC7-E044-8826-AE16EE19C311}" type="presParOf" srcId="{3F101087-2B68-C947-8A18-1AC5A08119B2}" destId="{AC266055-C247-B64B-A2A6-957E874129C8}" srcOrd="0" destOrd="0" presId="urn:microsoft.com/office/officeart/2005/8/layout/lProcess2"/>
    <dgm:cxn modelId="{458723D2-265B-744B-BE57-F31C05650581}" type="presParOf" srcId="{3F101087-2B68-C947-8A18-1AC5A08119B2}" destId="{79E561A3-FEC3-844B-84AE-FD50D4F3E8BC}" srcOrd="1" destOrd="0" presId="urn:microsoft.com/office/officeart/2005/8/layout/lProcess2"/>
    <dgm:cxn modelId="{6919957C-3534-CF42-B86C-5C4CECBC0DD4}" type="presParOf" srcId="{3F101087-2B68-C947-8A18-1AC5A08119B2}" destId="{63B18220-336C-A542-8587-1E584D8199FE}" srcOrd="2" destOrd="0" presId="urn:microsoft.com/office/officeart/2005/8/layout/lProcess2"/>
    <dgm:cxn modelId="{D12B7EB5-CA8B-ED4E-933E-B7AA522FE0C3}" type="presParOf" srcId="{2A58D875-1F8E-264B-8FE0-F1215D460887}" destId="{5FE32B93-CC2F-D949-B450-7D75E58D05FB}" srcOrd="3" destOrd="0" presId="urn:microsoft.com/office/officeart/2005/8/layout/lProcess2"/>
    <dgm:cxn modelId="{9E35DCC9-71F5-1447-BB6E-965F72C83FD2}" type="presParOf" srcId="{2A58D875-1F8E-264B-8FE0-F1215D460887}" destId="{47AAB6E2-BA8B-0E49-AB4D-6BDEB5D156E6}" srcOrd="4" destOrd="0" presId="urn:microsoft.com/office/officeart/2005/8/layout/lProcess2"/>
    <dgm:cxn modelId="{C23EA25A-E95E-5845-8852-37632C8FA9EF}" type="presParOf" srcId="{47AAB6E2-BA8B-0E49-AB4D-6BDEB5D156E6}" destId="{F83D9DF2-DAD6-614E-BFE8-837B72D742CE}" srcOrd="0" destOrd="0" presId="urn:microsoft.com/office/officeart/2005/8/layout/lProcess2"/>
    <dgm:cxn modelId="{3139C3E0-CFE5-0448-9FE1-0133126E034D}" type="presParOf" srcId="{47AAB6E2-BA8B-0E49-AB4D-6BDEB5D156E6}" destId="{5949D6D9-5C9E-5944-A045-B1EAAA18FB22}" srcOrd="1" destOrd="0" presId="urn:microsoft.com/office/officeart/2005/8/layout/lProcess2"/>
    <dgm:cxn modelId="{B4C695DA-407C-7242-A63E-9D856C20155D}" type="presParOf" srcId="{47AAB6E2-BA8B-0E49-AB4D-6BDEB5D156E6}" destId="{DE426894-A820-F647-B704-DB8D77B3F985}" srcOrd="2" destOrd="0" presId="urn:microsoft.com/office/officeart/2005/8/layout/lProcess2"/>
    <dgm:cxn modelId="{3C7AF98E-3EFC-AE46-9D51-E069439E2112}" type="presParOf" srcId="{DE426894-A820-F647-B704-DB8D77B3F985}" destId="{9A3ED69C-DC4A-D246-AF88-C1BE6AF6049E}" srcOrd="0" destOrd="0" presId="urn:microsoft.com/office/officeart/2005/8/layout/lProcess2"/>
    <dgm:cxn modelId="{16A05E8A-9237-6147-960E-422B272680B1}" type="presParOf" srcId="{9A3ED69C-DC4A-D246-AF88-C1BE6AF6049E}" destId="{33C49ED3-57F5-D34F-998C-08E76395023F}" srcOrd="0" destOrd="0" presId="urn:microsoft.com/office/officeart/2005/8/layout/lProcess2"/>
    <dgm:cxn modelId="{9D13B867-A4F4-0245-9984-36E34903CB5C}" type="presParOf" srcId="{9A3ED69C-DC4A-D246-AF88-C1BE6AF6049E}" destId="{9EF275F0-CB01-DF48-A001-3DC36ED678C0}" srcOrd="1" destOrd="0" presId="urn:microsoft.com/office/officeart/2005/8/layout/lProcess2"/>
    <dgm:cxn modelId="{E64D7E31-D5FB-2B4E-83E9-DD2ED9E20DEC}" type="presParOf" srcId="{9A3ED69C-DC4A-D246-AF88-C1BE6AF6049E}" destId="{34DED655-669B-E647-8A49-A5D14D7D5616}" srcOrd="2" destOrd="0" presId="urn:microsoft.com/office/officeart/2005/8/layout/lProcess2"/>
    <dgm:cxn modelId="{F365D635-AF43-004F-BA30-C896B23C5198}" type="presParOf" srcId="{9A3ED69C-DC4A-D246-AF88-C1BE6AF6049E}" destId="{915A4C75-0F8A-7F47-B9F8-BC6494B314AB}" srcOrd="3" destOrd="0" presId="urn:microsoft.com/office/officeart/2005/8/layout/lProcess2"/>
    <dgm:cxn modelId="{5A8CA20A-01FF-D543-9104-AE996AE3C44C}" type="presParOf" srcId="{9A3ED69C-DC4A-D246-AF88-C1BE6AF6049E}" destId="{F6D4130D-BC7D-D049-831E-8BC51240AA34}"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75B541-6C17-40D9-9740-522F0A5843E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7948C433-5A12-496F-B932-E17040350F59}">
      <dgm:prSet/>
      <dgm:spPr/>
      <dgm:t>
        <a:bodyPr/>
        <a:lstStyle/>
        <a:p>
          <a:r>
            <a:rPr lang="en-US" dirty="0">
              <a:latin typeface="Arial" panose="020B0604020202020204" pitchFamily="34" charset="0"/>
              <a:cs typeface="Arial" panose="020B0604020202020204" pitchFamily="34" charset="0"/>
            </a:rPr>
            <a:t>Legacy alert consoles</a:t>
          </a:r>
        </a:p>
      </dgm:t>
    </dgm:pt>
    <dgm:pt modelId="{E2719CCB-ECB9-407E-8712-64B1566786ED}" type="parTrans" cxnId="{0199C0C7-F986-4AAA-B506-21F708D7388D}">
      <dgm:prSet/>
      <dgm:spPr/>
      <dgm:t>
        <a:bodyPr/>
        <a:lstStyle/>
        <a:p>
          <a:endParaRPr lang="en-US"/>
        </a:p>
      </dgm:t>
    </dgm:pt>
    <dgm:pt modelId="{9CCEEF5E-5D20-4DCF-8DB4-152D93CF92DF}" type="sibTrans" cxnId="{0199C0C7-F986-4AAA-B506-21F708D7388D}">
      <dgm:prSet/>
      <dgm:spPr/>
      <dgm:t>
        <a:bodyPr/>
        <a:lstStyle/>
        <a:p>
          <a:endParaRPr lang="en-US"/>
        </a:p>
      </dgm:t>
    </dgm:pt>
    <dgm:pt modelId="{DFA0F2BB-77F8-49F6-85C4-34B58727E47E}">
      <dgm:prSet/>
      <dgm:spPr/>
      <dgm:t>
        <a:bodyPr/>
        <a:lstStyle/>
        <a:p>
          <a:r>
            <a:rPr lang="en-US" dirty="0">
              <a:latin typeface="Arial" panose="020B0604020202020204" pitchFamily="34" charset="0"/>
              <a:cs typeface="Arial" panose="020B0604020202020204" pitchFamily="34" charset="0"/>
            </a:rPr>
            <a:t>Initial “live” dashboards from logs</a:t>
          </a:r>
        </a:p>
      </dgm:t>
    </dgm:pt>
    <dgm:pt modelId="{B714C623-BC62-4BFA-89CA-AFAF66665C68}" type="parTrans" cxnId="{3BCDB9BB-8D15-4D94-8478-7C703193BCA8}">
      <dgm:prSet/>
      <dgm:spPr/>
      <dgm:t>
        <a:bodyPr/>
        <a:lstStyle/>
        <a:p>
          <a:endParaRPr lang="en-US"/>
        </a:p>
      </dgm:t>
    </dgm:pt>
    <dgm:pt modelId="{38566F64-5DF2-4C4C-9E46-5E957BEE08B1}" type="sibTrans" cxnId="{3BCDB9BB-8D15-4D94-8478-7C703193BCA8}">
      <dgm:prSet/>
      <dgm:spPr/>
      <dgm:t>
        <a:bodyPr/>
        <a:lstStyle/>
        <a:p>
          <a:endParaRPr lang="en-US"/>
        </a:p>
      </dgm:t>
    </dgm:pt>
    <dgm:pt modelId="{BE41ECB8-C634-4344-AEEE-1C96FD4DBB7A}">
      <dgm:prSet/>
      <dgm:spPr/>
      <dgm:t>
        <a:bodyPr/>
        <a:lstStyle/>
        <a:p>
          <a:r>
            <a:rPr lang="en-US" dirty="0">
              <a:latin typeface="Arial" panose="020B0604020202020204" pitchFamily="34" charset="0"/>
              <a:cs typeface="Arial" panose="020B0604020202020204" pitchFamily="34" charset="0"/>
            </a:rPr>
            <a:t>Standard microservice platform dashboards</a:t>
          </a:r>
        </a:p>
      </dgm:t>
    </dgm:pt>
    <dgm:pt modelId="{336E7003-4DCA-4821-A52A-4C69887654DF}" type="parTrans" cxnId="{0F2792A6-6027-4BA3-A54C-B96C58E45B3F}">
      <dgm:prSet/>
      <dgm:spPr/>
      <dgm:t>
        <a:bodyPr/>
        <a:lstStyle/>
        <a:p>
          <a:endParaRPr lang="en-US"/>
        </a:p>
      </dgm:t>
    </dgm:pt>
    <dgm:pt modelId="{46FB6E92-AE54-47AB-8AFD-B5365C050D85}" type="sibTrans" cxnId="{0F2792A6-6027-4BA3-A54C-B96C58E45B3F}">
      <dgm:prSet/>
      <dgm:spPr/>
      <dgm:t>
        <a:bodyPr/>
        <a:lstStyle/>
        <a:p>
          <a:endParaRPr lang="en-US"/>
        </a:p>
      </dgm:t>
    </dgm:pt>
    <dgm:pt modelId="{0B05CB79-460A-46A1-83A7-C064E3365CE4}">
      <dgm:prSet/>
      <dgm:spPr/>
      <dgm:t>
        <a:bodyPr/>
        <a:lstStyle/>
        <a:p>
          <a:r>
            <a:rPr lang="en-US" dirty="0">
              <a:latin typeface="Arial" panose="020B0604020202020204" pitchFamily="34" charset="0"/>
              <a:cs typeface="Arial" panose="020B0604020202020204" pitchFamily="34" charset="0"/>
            </a:rPr>
            <a:t>Addition of cloud logs and metrics</a:t>
          </a:r>
        </a:p>
      </dgm:t>
    </dgm:pt>
    <dgm:pt modelId="{21DBBCFC-CFD3-4ADE-8914-EA3DD483C92C}" type="parTrans" cxnId="{A568125E-41B0-4FFC-9599-C161BC1A4657}">
      <dgm:prSet/>
      <dgm:spPr/>
      <dgm:t>
        <a:bodyPr/>
        <a:lstStyle/>
        <a:p>
          <a:endParaRPr lang="en-US"/>
        </a:p>
      </dgm:t>
    </dgm:pt>
    <dgm:pt modelId="{26D2922F-AB71-48BD-956C-B230134D7463}" type="sibTrans" cxnId="{A568125E-41B0-4FFC-9599-C161BC1A4657}">
      <dgm:prSet/>
      <dgm:spPr/>
      <dgm:t>
        <a:bodyPr/>
        <a:lstStyle/>
        <a:p>
          <a:endParaRPr lang="en-US"/>
        </a:p>
      </dgm:t>
    </dgm:pt>
    <dgm:pt modelId="{16046BD8-7F77-4171-B443-1F14CEF2EF83}">
      <dgm:prSet/>
      <dgm:spPr/>
      <dgm:t>
        <a:bodyPr/>
        <a:lstStyle/>
        <a:p>
          <a:r>
            <a:rPr lang="en-US" dirty="0">
              <a:latin typeface="Arial" panose="020B0604020202020204" pitchFamily="34" charset="0"/>
              <a:cs typeface="Arial" panose="020B0604020202020204" pitchFamily="34" charset="0"/>
            </a:rPr>
            <a:t>Increased custom dashboards</a:t>
          </a:r>
        </a:p>
      </dgm:t>
    </dgm:pt>
    <dgm:pt modelId="{4702AB6C-3BEF-4F45-A49E-FABBBFA71340}" type="parTrans" cxnId="{D92CB935-EE5F-448C-B656-810168C829EA}">
      <dgm:prSet/>
      <dgm:spPr/>
      <dgm:t>
        <a:bodyPr/>
        <a:lstStyle/>
        <a:p>
          <a:endParaRPr lang="en-US"/>
        </a:p>
      </dgm:t>
    </dgm:pt>
    <dgm:pt modelId="{6F5A5C76-9708-47F0-8F32-95800F1D71FF}" type="sibTrans" cxnId="{D92CB935-EE5F-448C-B656-810168C829EA}">
      <dgm:prSet/>
      <dgm:spPr/>
      <dgm:t>
        <a:bodyPr/>
        <a:lstStyle/>
        <a:p>
          <a:endParaRPr lang="en-US"/>
        </a:p>
      </dgm:t>
    </dgm:pt>
    <dgm:pt modelId="{C09251C7-92BC-4ECE-95F4-68160A09B169}" type="pres">
      <dgm:prSet presAssocID="{6B75B541-6C17-40D9-9740-522F0A5843E7}" presName="Name0" presStyleCnt="0">
        <dgm:presLayoutVars>
          <dgm:dir/>
          <dgm:resizeHandles val="exact"/>
        </dgm:presLayoutVars>
      </dgm:prSet>
      <dgm:spPr/>
    </dgm:pt>
    <dgm:pt modelId="{6A6639A0-38C2-4D61-87F1-9A2C85C361B8}" type="pres">
      <dgm:prSet presAssocID="{6B75B541-6C17-40D9-9740-522F0A5843E7}" presName="arrow" presStyleLbl="bgShp" presStyleIdx="0" presStyleCnt="1"/>
      <dgm:spPr>
        <a:solidFill>
          <a:srgbClr val="969696"/>
        </a:solidFill>
      </dgm:spPr>
    </dgm:pt>
    <dgm:pt modelId="{C3E828D3-46C3-4D01-86A0-E7ECC65635CC}" type="pres">
      <dgm:prSet presAssocID="{6B75B541-6C17-40D9-9740-522F0A5843E7}" presName="points" presStyleCnt="0"/>
      <dgm:spPr/>
    </dgm:pt>
    <dgm:pt modelId="{E1A6EA0A-8722-4ADF-866C-EF2B5466B337}" type="pres">
      <dgm:prSet presAssocID="{7948C433-5A12-496F-B932-E17040350F59}" presName="compositeA" presStyleCnt="0"/>
      <dgm:spPr/>
    </dgm:pt>
    <dgm:pt modelId="{97208977-8E87-4A16-A2C8-C7EA54731318}" type="pres">
      <dgm:prSet presAssocID="{7948C433-5A12-496F-B932-E17040350F59}" presName="textA" presStyleLbl="revTx" presStyleIdx="0" presStyleCnt="5">
        <dgm:presLayoutVars>
          <dgm:bulletEnabled val="1"/>
        </dgm:presLayoutVars>
      </dgm:prSet>
      <dgm:spPr/>
    </dgm:pt>
    <dgm:pt modelId="{E3BDD6C5-E4F1-4359-888C-129C371E6A24}" type="pres">
      <dgm:prSet presAssocID="{7948C433-5A12-496F-B932-E17040350F59}" presName="circleA" presStyleLbl="node1" presStyleIdx="0" presStyleCnt="5"/>
      <dgm:spPr>
        <a:solidFill>
          <a:srgbClr val="C20029"/>
        </a:solidFill>
      </dgm:spPr>
    </dgm:pt>
    <dgm:pt modelId="{C008D7D3-9600-4C22-9F7A-927011D192DE}" type="pres">
      <dgm:prSet presAssocID="{7948C433-5A12-496F-B932-E17040350F59}" presName="spaceA" presStyleCnt="0"/>
      <dgm:spPr/>
    </dgm:pt>
    <dgm:pt modelId="{1AE09DCB-6A40-4967-B766-5B32707BA63D}" type="pres">
      <dgm:prSet presAssocID="{9CCEEF5E-5D20-4DCF-8DB4-152D93CF92DF}" presName="space" presStyleCnt="0"/>
      <dgm:spPr/>
    </dgm:pt>
    <dgm:pt modelId="{F0AA6844-588B-4AB5-918A-9D16E1188C1C}" type="pres">
      <dgm:prSet presAssocID="{DFA0F2BB-77F8-49F6-85C4-34B58727E47E}" presName="compositeB" presStyleCnt="0"/>
      <dgm:spPr/>
    </dgm:pt>
    <dgm:pt modelId="{06165359-9121-4CA7-9E5D-84764DC80BF8}" type="pres">
      <dgm:prSet presAssocID="{DFA0F2BB-77F8-49F6-85C4-34B58727E47E}" presName="textB" presStyleLbl="revTx" presStyleIdx="1" presStyleCnt="5">
        <dgm:presLayoutVars>
          <dgm:bulletEnabled val="1"/>
        </dgm:presLayoutVars>
      </dgm:prSet>
      <dgm:spPr/>
    </dgm:pt>
    <dgm:pt modelId="{BB10045F-38B3-4B33-BFB0-5548449957F3}" type="pres">
      <dgm:prSet presAssocID="{DFA0F2BB-77F8-49F6-85C4-34B58727E47E}" presName="circleB" presStyleLbl="node1" presStyleIdx="1" presStyleCnt="5"/>
      <dgm:spPr>
        <a:solidFill>
          <a:srgbClr val="C20029"/>
        </a:solidFill>
      </dgm:spPr>
    </dgm:pt>
    <dgm:pt modelId="{41374852-194E-4835-8E7E-F60C23854325}" type="pres">
      <dgm:prSet presAssocID="{DFA0F2BB-77F8-49F6-85C4-34B58727E47E}" presName="spaceB" presStyleCnt="0"/>
      <dgm:spPr/>
    </dgm:pt>
    <dgm:pt modelId="{74FFEB61-00EC-46FF-BF76-3140EA488F94}" type="pres">
      <dgm:prSet presAssocID="{38566F64-5DF2-4C4C-9E46-5E957BEE08B1}" presName="space" presStyleCnt="0"/>
      <dgm:spPr/>
    </dgm:pt>
    <dgm:pt modelId="{1641CDC6-A6E4-4174-BF19-E2D2F51DDF61}" type="pres">
      <dgm:prSet presAssocID="{BE41ECB8-C634-4344-AEEE-1C96FD4DBB7A}" presName="compositeA" presStyleCnt="0"/>
      <dgm:spPr/>
    </dgm:pt>
    <dgm:pt modelId="{9D6591F4-66CA-44B4-827D-FCDD2DFDF0CE}" type="pres">
      <dgm:prSet presAssocID="{BE41ECB8-C634-4344-AEEE-1C96FD4DBB7A}" presName="textA" presStyleLbl="revTx" presStyleIdx="2" presStyleCnt="5">
        <dgm:presLayoutVars>
          <dgm:bulletEnabled val="1"/>
        </dgm:presLayoutVars>
      </dgm:prSet>
      <dgm:spPr/>
    </dgm:pt>
    <dgm:pt modelId="{815E79DA-88F4-4871-BBA4-76EF94348430}" type="pres">
      <dgm:prSet presAssocID="{BE41ECB8-C634-4344-AEEE-1C96FD4DBB7A}" presName="circleA" presStyleLbl="node1" presStyleIdx="2" presStyleCnt="5"/>
      <dgm:spPr>
        <a:solidFill>
          <a:srgbClr val="C20029"/>
        </a:solidFill>
      </dgm:spPr>
    </dgm:pt>
    <dgm:pt modelId="{A2D0F092-44D7-4236-8CE9-2231F822268F}" type="pres">
      <dgm:prSet presAssocID="{BE41ECB8-C634-4344-AEEE-1C96FD4DBB7A}" presName="spaceA" presStyleCnt="0"/>
      <dgm:spPr/>
    </dgm:pt>
    <dgm:pt modelId="{64661CB0-9698-420B-B98C-FD4D3BE6A2F1}" type="pres">
      <dgm:prSet presAssocID="{46FB6E92-AE54-47AB-8AFD-B5365C050D85}" presName="space" presStyleCnt="0"/>
      <dgm:spPr/>
    </dgm:pt>
    <dgm:pt modelId="{01D1F430-81DB-41A3-8562-97BCBE386970}" type="pres">
      <dgm:prSet presAssocID="{0B05CB79-460A-46A1-83A7-C064E3365CE4}" presName="compositeB" presStyleCnt="0"/>
      <dgm:spPr/>
    </dgm:pt>
    <dgm:pt modelId="{0F6CDA4B-0BD0-4675-8598-1794556A58D3}" type="pres">
      <dgm:prSet presAssocID="{0B05CB79-460A-46A1-83A7-C064E3365CE4}" presName="textB" presStyleLbl="revTx" presStyleIdx="3" presStyleCnt="5">
        <dgm:presLayoutVars>
          <dgm:bulletEnabled val="1"/>
        </dgm:presLayoutVars>
      </dgm:prSet>
      <dgm:spPr/>
    </dgm:pt>
    <dgm:pt modelId="{965097E9-E8AA-4A61-A814-1B5B50BA3AD2}" type="pres">
      <dgm:prSet presAssocID="{0B05CB79-460A-46A1-83A7-C064E3365CE4}" presName="circleB" presStyleLbl="node1" presStyleIdx="3" presStyleCnt="5"/>
      <dgm:spPr>
        <a:solidFill>
          <a:srgbClr val="C20029"/>
        </a:solidFill>
      </dgm:spPr>
    </dgm:pt>
    <dgm:pt modelId="{CEC6F3B3-FABF-442F-B87B-0749906E8DF5}" type="pres">
      <dgm:prSet presAssocID="{0B05CB79-460A-46A1-83A7-C064E3365CE4}" presName="spaceB" presStyleCnt="0"/>
      <dgm:spPr/>
    </dgm:pt>
    <dgm:pt modelId="{3DFDDA4A-F425-483E-8488-1C9C96834F83}" type="pres">
      <dgm:prSet presAssocID="{26D2922F-AB71-48BD-956C-B230134D7463}" presName="space" presStyleCnt="0"/>
      <dgm:spPr/>
    </dgm:pt>
    <dgm:pt modelId="{A1AC90BD-558C-49AD-BF00-46B9BD8A9CBA}" type="pres">
      <dgm:prSet presAssocID="{16046BD8-7F77-4171-B443-1F14CEF2EF83}" presName="compositeA" presStyleCnt="0"/>
      <dgm:spPr/>
    </dgm:pt>
    <dgm:pt modelId="{46306F32-C996-4D1D-8D49-E4666A55E898}" type="pres">
      <dgm:prSet presAssocID="{16046BD8-7F77-4171-B443-1F14CEF2EF83}" presName="textA" presStyleLbl="revTx" presStyleIdx="4" presStyleCnt="5">
        <dgm:presLayoutVars>
          <dgm:bulletEnabled val="1"/>
        </dgm:presLayoutVars>
      </dgm:prSet>
      <dgm:spPr/>
    </dgm:pt>
    <dgm:pt modelId="{7359E822-8A04-4D77-8768-B257CBFB9A08}" type="pres">
      <dgm:prSet presAssocID="{16046BD8-7F77-4171-B443-1F14CEF2EF83}" presName="circleA" presStyleLbl="node1" presStyleIdx="4" presStyleCnt="5"/>
      <dgm:spPr>
        <a:solidFill>
          <a:srgbClr val="C20029"/>
        </a:solidFill>
      </dgm:spPr>
    </dgm:pt>
    <dgm:pt modelId="{68C87FEE-1137-4F73-BF9A-4BB13DC14CEA}" type="pres">
      <dgm:prSet presAssocID="{16046BD8-7F77-4171-B443-1F14CEF2EF83}" presName="spaceA" presStyleCnt="0"/>
      <dgm:spPr/>
    </dgm:pt>
  </dgm:ptLst>
  <dgm:cxnLst>
    <dgm:cxn modelId="{91AB2710-088D-4797-BC73-C73CD6B4553C}" type="presOf" srcId="{0B05CB79-460A-46A1-83A7-C064E3365CE4}" destId="{0F6CDA4B-0BD0-4675-8598-1794556A58D3}" srcOrd="0" destOrd="0" presId="urn:microsoft.com/office/officeart/2005/8/layout/hProcess11"/>
    <dgm:cxn modelId="{EAB7AA10-65A2-43EC-B7F3-F1BD25D90664}" type="presOf" srcId="{7948C433-5A12-496F-B932-E17040350F59}" destId="{97208977-8E87-4A16-A2C8-C7EA54731318}" srcOrd="0" destOrd="0" presId="urn:microsoft.com/office/officeart/2005/8/layout/hProcess11"/>
    <dgm:cxn modelId="{787C0E2F-E12C-4B55-83A1-C4D385A57DA5}" type="presOf" srcId="{BE41ECB8-C634-4344-AEEE-1C96FD4DBB7A}" destId="{9D6591F4-66CA-44B4-827D-FCDD2DFDF0CE}" srcOrd="0" destOrd="0" presId="urn:microsoft.com/office/officeart/2005/8/layout/hProcess11"/>
    <dgm:cxn modelId="{D92CB935-EE5F-448C-B656-810168C829EA}" srcId="{6B75B541-6C17-40D9-9740-522F0A5843E7}" destId="{16046BD8-7F77-4171-B443-1F14CEF2EF83}" srcOrd="4" destOrd="0" parTransId="{4702AB6C-3BEF-4F45-A49E-FABBBFA71340}" sibTransId="{6F5A5C76-9708-47F0-8F32-95800F1D71FF}"/>
    <dgm:cxn modelId="{A568125E-41B0-4FFC-9599-C161BC1A4657}" srcId="{6B75B541-6C17-40D9-9740-522F0A5843E7}" destId="{0B05CB79-460A-46A1-83A7-C064E3365CE4}" srcOrd="3" destOrd="0" parTransId="{21DBBCFC-CFD3-4ADE-8914-EA3DD483C92C}" sibTransId="{26D2922F-AB71-48BD-956C-B230134D7463}"/>
    <dgm:cxn modelId="{0F2792A6-6027-4BA3-A54C-B96C58E45B3F}" srcId="{6B75B541-6C17-40D9-9740-522F0A5843E7}" destId="{BE41ECB8-C634-4344-AEEE-1C96FD4DBB7A}" srcOrd="2" destOrd="0" parTransId="{336E7003-4DCA-4821-A52A-4C69887654DF}" sibTransId="{46FB6E92-AE54-47AB-8AFD-B5365C050D85}"/>
    <dgm:cxn modelId="{B0C8A6B3-79F4-44C8-82A9-525C52710938}" type="presOf" srcId="{16046BD8-7F77-4171-B443-1F14CEF2EF83}" destId="{46306F32-C996-4D1D-8D49-E4666A55E898}" srcOrd="0" destOrd="0" presId="urn:microsoft.com/office/officeart/2005/8/layout/hProcess11"/>
    <dgm:cxn modelId="{3BCDB9BB-8D15-4D94-8478-7C703193BCA8}" srcId="{6B75B541-6C17-40D9-9740-522F0A5843E7}" destId="{DFA0F2BB-77F8-49F6-85C4-34B58727E47E}" srcOrd="1" destOrd="0" parTransId="{B714C623-BC62-4BFA-89CA-AFAF66665C68}" sibTransId="{38566F64-5DF2-4C4C-9E46-5E957BEE08B1}"/>
    <dgm:cxn modelId="{EC7FE1C3-F9E2-4AAB-9E66-F8FB19631BCB}" type="presOf" srcId="{DFA0F2BB-77F8-49F6-85C4-34B58727E47E}" destId="{06165359-9121-4CA7-9E5D-84764DC80BF8}" srcOrd="0" destOrd="0" presId="urn:microsoft.com/office/officeart/2005/8/layout/hProcess11"/>
    <dgm:cxn modelId="{0199C0C7-F986-4AAA-B506-21F708D7388D}" srcId="{6B75B541-6C17-40D9-9740-522F0A5843E7}" destId="{7948C433-5A12-496F-B932-E17040350F59}" srcOrd="0" destOrd="0" parTransId="{E2719CCB-ECB9-407E-8712-64B1566786ED}" sibTransId="{9CCEEF5E-5D20-4DCF-8DB4-152D93CF92DF}"/>
    <dgm:cxn modelId="{7D5648E5-8B56-4ABE-8CC0-6FFF9390CC57}" type="presOf" srcId="{6B75B541-6C17-40D9-9740-522F0A5843E7}" destId="{C09251C7-92BC-4ECE-95F4-68160A09B169}" srcOrd="0" destOrd="0" presId="urn:microsoft.com/office/officeart/2005/8/layout/hProcess11"/>
    <dgm:cxn modelId="{BDDB0A93-35E4-4AAE-A346-297B4496D36A}" type="presParOf" srcId="{C09251C7-92BC-4ECE-95F4-68160A09B169}" destId="{6A6639A0-38C2-4D61-87F1-9A2C85C361B8}" srcOrd="0" destOrd="0" presId="urn:microsoft.com/office/officeart/2005/8/layout/hProcess11"/>
    <dgm:cxn modelId="{6513A431-B5BF-4930-A588-1666BDFE5C1A}" type="presParOf" srcId="{C09251C7-92BC-4ECE-95F4-68160A09B169}" destId="{C3E828D3-46C3-4D01-86A0-E7ECC65635CC}" srcOrd="1" destOrd="0" presId="urn:microsoft.com/office/officeart/2005/8/layout/hProcess11"/>
    <dgm:cxn modelId="{1218C1F8-ABA0-46AA-8030-75A088B419EF}" type="presParOf" srcId="{C3E828D3-46C3-4D01-86A0-E7ECC65635CC}" destId="{E1A6EA0A-8722-4ADF-866C-EF2B5466B337}" srcOrd="0" destOrd="0" presId="urn:microsoft.com/office/officeart/2005/8/layout/hProcess11"/>
    <dgm:cxn modelId="{9AE16926-416B-4F61-B32F-146A60F16266}" type="presParOf" srcId="{E1A6EA0A-8722-4ADF-866C-EF2B5466B337}" destId="{97208977-8E87-4A16-A2C8-C7EA54731318}" srcOrd="0" destOrd="0" presId="urn:microsoft.com/office/officeart/2005/8/layout/hProcess11"/>
    <dgm:cxn modelId="{4B4C01AD-A2E7-43C2-8A39-78855E0D1BE8}" type="presParOf" srcId="{E1A6EA0A-8722-4ADF-866C-EF2B5466B337}" destId="{E3BDD6C5-E4F1-4359-888C-129C371E6A24}" srcOrd="1" destOrd="0" presId="urn:microsoft.com/office/officeart/2005/8/layout/hProcess11"/>
    <dgm:cxn modelId="{395979FA-838C-40BE-B674-C6780539AEFD}" type="presParOf" srcId="{E1A6EA0A-8722-4ADF-866C-EF2B5466B337}" destId="{C008D7D3-9600-4C22-9F7A-927011D192DE}" srcOrd="2" destOrd="0" presId="urn:microsoft.com/office/officeart/2005/8/layout/hProcess11"/>
    <dgm:cxn modelId="{ECE06A56-C388-4F8F-ACEB-2F488A15498D}" type="presParOf" srcId="{C3E828D3-46C3-4D01-86A0-E7ECC65635CC}" destId="{1AE09DCB-6A40-4967-B766-5B32707BA63D}" srcOrd="1" destOrd="0" presId="urn:microsoft.com/office/officeart/2005/8/layout/hProcess11"/>
    <dgm:cxn modelId="{09A342C2-8CB9-4A35-8787-439E6B296FB1}" type="presParOf" srcId="{C3E828D3-46C3-4D01-86A0-E7ECC65635CC}" destId="{F0AA6844-588B-4AB5-918A-9D16E1188C1C}" srcOrd="2" destOrd="0" presId="urn:microsoft.com/office/officeart/2005/8/layout/hProcess11"/>
    <dgm:cxn modelId="{3BA9FB2A-E0B6-417C-AC53-CB5E5701003B}" type="presParOf" srcId="{F0AA6844-588B-4AB5-918A-9D16E1188C1C}" destId="{06165359-9121-4CA7-9E5D-84764DC80BF8}" srcOrd="0" destOrd="0" presId="urn:microsoft.com/office/officeart/2005/8/layout/hProcess11"/>
    <dgm:cxn modelId="{9B17ADCA-7414-42C4-84A9-F57F367312B0}" type="presParOf" srcId="{F0AA6844-588B-4AB5-918A-9D16E1188C1C}" destId="{BB10045F-38B3-4B33-BFB0-5548449957F3}" srcOrd="1" destOrd="0" presId="urn:microsoft.com/office/officeart/2005/8/layout/hProcess11"/>
    <dgm:cxn modelId="{1BEF5706-D8D0-4011-88A5-4C52C0F18BAB}" type="presParOf" srcId="{F0AA6844-588B-4AB5-918A-9D16E1188C1C}" destId="{41374852-194E-4835-8E7E-F60C23854325}" srcOrd="2" destOrd="0" presId="urn:microsoft.com/office/officeart/2005/8/layout/hProcess11"/>
    <dgm:cxn modelId="{CEAC84E0-440A-4053-992F-D4A2EEE7D0F9}" type="presParOf" srcId="{C3E828D3-46C3-4D01-86A0-E7ECC65635CC}" destId="{74FFEB61-00EC-46FF-BF76-3140EA488F94}" srcOrd="3" destOrd="0" presId="urn:microsoft.com/office/officeart/2005/8/layout/hProcess11"/>
    <dgm:cxn modelId="{538A3605-3335-4A09-A392-B5A983605A9F}" type="presParOf" srcId="{C3E828D3-46C3-4D01-86A0-E7ECC65635CC}" destId="{1641CDC6-A6E4-4174-BF19-E2D2F51DDF61}" srcOrd="4" destOrd="0" presId="urn:microsoft.com/office/officeart/2005/8/layout/hProcess11"/>
    <dgm:cxn modelId="{3962A0C0-B6F3-4309-A65B-327287E501BA}" type="presParOf" srcId="{1641CDC6-A6E4-4174-BF19-E2D2F51DDF61}" destId="{9D6591F4-66CA-44B4-827D-FCDD2DFDF0CE}" srcOrd="0" destOrd="0" presId="urn:microsoft.com/office/officeart/2005/8/layout/hProcess11"/>
    <dgm:cxn modelId="{3577CDD8-4D63-478A-9D3C-6E6C1EBBD231}" type="presParOf" srcId="{1641CDC6-A6E4-4174-BF19-E2D2F51DDF61}" destId="{815E79DA-88F4-4871-BBA4-76EF94348430}" srcOrd="1" destOrd="0" presId="urn:microsoft.com/office/officeart/2005/8/layout/hProcess11"/>
    <dgm:cxn modelId="{B2831CFF-D62A-40C3-9C32-8BBD460F31C8}" type="presParOf" srcId="{1641CDC6-A6E4-4174-BF19-E2D2F51DDF61}" destId="{A2D0F092-44D7-4236-8CE9-2231F822268F}" srcOrd="2" destOrd="0" presId="urn:microsoft.com/office/officeart/2005/8/layout/hProcess11"/>
    <dgm:cxn modelId="{19C46C37-5063-4325-8D36-648FE11E52F7}" type="presParOf" srcId="{C3E828D3-46C3-4D01-86A0-E7ECC65635CC}" destId="{64661CB0-9698-420B-B98C-FD4D3BE6A2F1}" srcOrd="5" destOrd="0" presId="urn:microsoft.com/office/officeart/2005/8/layout/hProcess11"/>
    <dgm:cxn modelId="{AFBDF92B-A76F-48F0-A2AF-6A4BEA62A0BD}" type="presParOf" srcId="{C3E828D3-46C3-4D01-86A0-E7ECC65635CC}" destId="{01D1F430-81DB-41A3-8562-97BCBE386970}" srcOrd="6" destOrd="0" presId="urn:microsoft.com/office/officeart/2005/8/layout/hProcess11"/>
    <dgm:cxn modelId="{E6E155B2-65A1-481D-8B92-170A45F8A86F}" type="presParOf" srcId="{01D1F430-81DB-41A3-8562-97BCBE386970}" destId="{0F6CDA4B-0BD0-4675-8598-1794556A58D3}" srcOrd="0" destOrd="0" presId="urn:microsoft.com/office/officeart/2005/8/layout/hProcess11"/>
    <dgm:cxn modelId="{13F3E24A-F571-4BA2-88A5-61C912286C87}" type="presParOf" srcId="{01D1F430-81DB-41A3-8562-97BCBE386970}" destId="{965097E9-E8AA-4A61-A814-1B5B50BA3AD2}" srcOrd="1" destOrd="0" presId="urn:microsoft.com/office/officeart/2005/8/layout/hProcess11"/>
    <dgm:cxn modelId="{531FA96F-ADB9-4111-850A-34B437B75F5D}" type="presParOf" srcId="{01D1F430-81DB-41A3-8562-97BCBE386970}" destId="{CEC6F3B3-FABF-442F-B87B-0749906E8DF5}" srcOrd="2" destOrd="0" presId="urn:microsoft.com/office/officeart/2005/8/layout/hProcess11"/>
    <dgm:cxn modelId="{A3D982EA-5115-4870-9525-00E63D3BCA70}" type="presParOf" srcId="{C3E828D3-46C3-4D01-86A0-E7ECC65635CC}" destId="{3DFDDA4A-F425-483E-8488-1C9C96834F83}" srcOrd="7" destOrd="0" presId="urn:microsoft.com/office/officeart/2005/8/layout/hProcess11"/>
    <dgm:cxn modelId="{C20950F9-EC28-4119-BF5C-5202D0CD7D37}" type="presParOf" srcId="{C3E828D3-46C3-4D01-86A0-E7ECC65635CC}" destId="{A1AC90BD-558C-49AD-BF00-46B9BD8A9CBA}" srcOrd="8" destOrd="0" presId="urn:microsoft.com/office/officeart/2005/8/layout/hProcess11"/>
    <dgm:cxn modelId="{24BBDE56-DF9D-4463-ABF0-F2D763B99662}" type="presParOf" srcId="{A1AC90BD-558C-49AD-BF00-46B9BD8A9CBA}" destId="{46306F32-C996-4D1D-8D49-E4666A55E898}" srcOrd="0" destOrd="0" presId="urn:microsoft.com/office/officeart/2005/8/layout/hProcess11"/>
    <dgm:cxn modelId="{023699D1-6944-4EE7-8F2D-84FB9331A727}" type="presParOf" srcId="{A1AC90BD-558C-49AD-BF00-46B9BD8A9CBA}" destId="{7359E822-8A04-4D77-8768-B257CBFB9A08}" srcOrd="1" destOrd="0" presId="urn:microsoft.com/office/officeart/2005/8/layout/hProcess11"/>
    <dgm:cxn modelId="{C1683D4C-2B9B-42AE-AEB5-A192A160F73C}" type="presParOf" srcId="{A1AC90BD-558C-49AD-BF00-46B9BD8A9CBA}" destId="{68C87FEE-1137-4F73-BF9A-4BB13DC14CE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60D4FC-EFC0-4E75-A2DC-5E7DBBD59217}" type="doc">
      <dgm:prSet loTypeId="urn:microsoft.com/office/officeart/2005/8/layout/lProcess3" loCatId="list" qsTypeId="urn:microsoft.com/office/officeart/2005/8/quickstyle/simple1" qsCatId="simple" csTypeId="urn:microsoft.com/office/officeart/2005/8/colors/accent1_2" csCatId="accent1" phldr="1"/>
      <dgm:spPr/>
      <dgm:t>
        <a:bodyPr/>
        <a:lstStyle/>
        <a:p>
          <a:endParaRPr lang="en-US"/>
        </a:p>
      </dgm:t>
    </dgm:pt>
    <dgm:pt modelId="{8DFC72EC-7BC5-43C4-B004-A26F70057E92}">
      <dgm:prSet phldrT="[Text]"/>
      <dgm:spPr>
        <a:solidFill>
          <a:srgbClr val="575757"/>
        </a:solidFill>
        <a:ln>
          <a:noFill/>
        </a:ln>
      </dgm:spPr>
      <dgm:t>
        <a:bodyPr/>
        <a:lstStyle/>
        <a:p>
          <a:r>
            <a:rPr lang="en-US" dirty="0">
              <a:latin typeface="Arial" panose="020B0604020202020204" pitchFamily="34" charset="0"/>
              <a:cs typeface="Arial" panose="020B0604020202020204" pitchFamily="34" charset="0"/>
            </a:rPr>
            <a:t>Benefits</a:t>
          </a:r>
        </a:p>
      </dgm:t>
    </dgm:pt>
    <dgm:pt modelId="{A64E0E89-E8F1-49EC-801B-272D6F866CBD}" type="parTrans" cxnId="{146B7D7B-6581-468D-802E-FD352CD8B199}">
      <dgm:prSet/>
      <dgm:spPr/>
      <dgm:t>
        <a:bodyPr/>
        <a:lstStyle/>
        <a:p>
          <a:endParaRPr lang="en-US">
            <a:latin typeface="Arial" panose="020B0604020202020204" pitchFamily="34" charset="0"/>
            <a:cs typeface="Arial" panose="020B0604020202020204" pitchFamily="34" charset="0"/>
          </a:endParaRPr>
        </a:p>
      </dgm:t>
    </dgm:pt>
    <dgm:pt modelId="{EFFDA4E5-2D65-49C0-BC4A-45D881BE6BAC}" type="sibTrans" cxnId="{146B7D7B-6581-468D-802E-FD352CD8B199}">
      <dgm:prSet/>
      <dgm:spPr/>
      <dgm:t>
        <a:bodyPr/>
        <a:lstStyle/>
        <a:p>
          <a:endParaRPr lang="en-US">
            <a:latin typeface="Arial" panose="020B0604020202020204" pitchFamily="34" charset="0"/>
            <a:cs typeface="Arial" panose="020B0604020202020204" pitchFamily="34" charset="0"/>
          </a:endParaRPr>
        </a:p>
      </dgm:t>
    </dgm:pt>
    <dgm:pt modelId="{D89A7F68-FC4F-45C4-A870-CF647E275A07}">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Agility in creating new alerting and dashboards</a:t>
          </a:r>
        </a:p>
      </dgm:t>
    </dgm:pt>
    <dgm:pt modelId="{70F8226D-F82E-401A-98CB-0144781ECB14}" type="parTrans" cxnId="{3EF6A545-F60C-409F-BA4F-57218185E252}">
      <dgm:prSet/>
      <dgm:spPr/>
      <dgm:t>
        <a:bodyPr/>
        <a:lstStyle/>
        <a:p>
          <a:endParaRPr lang="en-US">
            <a:latin typeface="Arial" panose="020B0604020202020204" pitchFamily="34" charset="0"/>
            <a:cs typeface="Arial" panose="020B0604020202020204" pitchFamily="34" charset="0"/>
          </a:endParaRPr>
        </a:p>
      </dgm:t>
    </dgm:pt>
    <dgm:pt modelId="{1E5F95C4-4F83-4D82-B153-5232E361EDB9}" type="sibTrans" cxnId="{3EF6A545-F60C-409F-BA4F-57218185E252}">
      <dgm:prSet/>
      <dgm:spPr/>
      <dgm:t>
        <a:bodyPr/>
        <a:lstStyle/>
        <a:p>
          <a:endParaRPr lang="en-US">
            <a:latin typeface="Arial" panose="020B0604020202020204" pitchFamily="34" charset="0"/>
            <a:cs typeface="Arial" panose="020B0604020202020204" pitchFamily="34" charset="0"/>
          </a:endParaRPr>
        </a:p>
      </dgm:t>
    </dgm:pt>
    <dgm:pt modelId="{9F32DAF3-44D6-4CC2-9C2F-9DDC4C43A959}">
      <dgm:prSet phldrT="[Text]"/>
      <dgm:spPr>
        <a:solidFill>
          <a:srgbClr val="EBEBEB">
            <a:alpha val="90000"/>
          </a:srgbClr>
        </a:solidFill>
        <a:ln>
          <a:noFill/>
        </a:ln>
      </dgm:spPr>
      <dgm:t>
        <a:bodyPr/>
        <a:lstStyle/>
        <a:p>
          <a:r>
            <a:rPr lang="en-US">
              <a:latin typeface="Arial" panose="020B0604020202020204" pitchFamily="34" charset="0"/>
              <a:cs typeface="Arial" panose="020B0604020202020204" pitchFamily="34" charset="0"/>
            </a:rPr>
            <a:t>Leveraging data for decisions</a:t>
          </a:r>
          <a:endParaRPr lang="en-US" dirty="0">
            <a:latin typeface="Arial" panose="020B0604020202020204" pitchFamily="34" charset="0"/>
            <a:cs typeface="Arial" panose="020B0604020202020204" pitchFamily="34" charset="0"/>
          </a:endParaRPr>
        </a:p>
      </dgm:t>
    </dgm:pt>
    <dgm:pt modelId="{97F3D7D4-149E-4567-9DE5-E3B87BD7234F}" type="parTrans" cxnId="{18865828-2023-4DCB-B2FB-FE10B4E0D465}">
      <dgm:prSet/>
      <dgm:spPr/>
      <dgm:t>
        <a:bodyPr/>
        <a:lstStyle/>
        <a:p>
          <a:endParaRPr lang="en-US">
            <a:latin typeface="Arial" panose="020B0604020202020204" pitchFamily="34" charset="0"/>
            <a:cs typeface="Arial" panose="020B0604020202020204" pitchFamily="34" charset="0"/>
          </a:endParaRPr>
        </a:p>
      </dgm:t>
    </dgm:pt>
    <dgm:pt modelId="{4306EF48-56BB-4093-84AE-CD524126F7AA}" type="sibTrans" cxnId="{18865828-2023-4DCB-B2FB-FE10B4E0D465}">
      <dgm:prSet/>
      <dgm:spPr/>
      <dgm:t>
        <a:bodyPr/>
        <a:lstStyle/>
        <a:p>
          <a:endParaRPr lang="en-US">
            <a:latin typeface="Arial" panose="020B0604020202020204" pitchFamily="34" charset="0"/>
            <a:cs typeface="Arial" panose="020B0604020202020204" pitchFamily="34" charset="0"/>
          </a:endParaRPr>
        </a:p>
      </dgm:t>
    </dgm:pt>
    <dgm:pt modelId="{5004160A-377D-4E91-B41B-A93F4EC41639}">
      <dgm:prSet phldrT="[Text]"/>
      <dgm:spPr>
        <a:solidFill>
          <a:srgbClr val="C00000"/>
        </a:solidFill>
        <a:ln>
          <a:noFill/>
        </a:ln>
      </dgm:spPr>
      <dgm:t>
        <a:bodyPr/>
        <a:lstStyle/>
        <a:p>
          <a:r>
            <a:rPr lang="en-US" dirty="0">
              <a:latin typeface="Arial" panose="020B0604020202020204" pitchFamily="34" charset="0"/>
              <a:cs typeface="Arial" panose="020B0604020202020204" pitchFamily="34" charset="0"/>
            </a:rPr>
            <a:t>Consequences</a:t>
          </a:r>
        </a:p>
      </dgm:t>
    </dgm:pt>
    <dgm:pt modelId="{7B0860FC-454F-4AC9-B216-E931FFC94A7E}" type="parTrans" cxnId="{E6ED708C-849E-431F-AD91-50B88E929E11}">
      <dgm:prSet/>
      <dgm:spPr/>
      <dgm:t>
        <a:bodyPr/>
        <a:lstStyle/>
        <a:p>
          <a:endParaRPr lang="en-US">
            <a:latin typeface="Arial" panose="020B0604020202020204" pitchFamily="34" charset="0"/>
            <a:cs typeface="Arial" panose="020B0604020202020204" pitchFamily="34" charset="0"/>
          </a:endParaRPr>
        </a:p>
      </dgm:t>
    </dgm:pt>
    <dgm:pt modelId="{2BBC83D6-80D6-49F7-BB12-E87A9770FE62}" type="sibTrans" cxnId="{E6ED708C-849E-431F-AD91-50B88E929E11}">
      <dgm:prSet/>
      <dgm:spPr/>
      <dgm:t>
        <a:bodyPr/>
        <a:lstStyle/>
        <a:p>
          <a:endParaRPr lang="en-US">
            <a:latin typeface="Arial" panose="020B0604020202020204" pitchFamily="34" charset="0"/>
            <a:cs typeface="Arial" panose="020B0604020202020204" pitchFamily="34" charset="0"/>
          </a:endParaRPr>
        </a:p>
      </dgm:t>
    </dgm:pt>
    <dgm:pt modelId="{C731749F-EECB-4570-9F6F-6FC002D05F3F}">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Dashboard clutter</a:t>
          </a:r>
        </a:p>
      </dgm:t>
    </dgm:pt>
    <dgm:pt modelId="{C5DE7AD0-3D73-4A4C-855E-270025C783DE}" type="parTrans" cxnId="{3E74137A-8BAE-4E2C-B9C1-556ED859B156}">
      <dgm:prSet/>
      <dgm:spPr/>
      <dgm:t>
        <a:bodyPr/>
        <a:lstStyle/>
        <a:p>
          <a:endParaRPr lang="en-US">
            <a:latin typeface="Arial" panose="020B0604020202020204" pitchFamily="34" charset="0"/>
            <a:cs typeface="Arial" panose="020B0604020202020204" pitchFamily="34" charset="0"/>
          </a:endParaRPr>
        </a:p>
      </dgm:t>
    </dgm:pt>
    <dgm:pt modelId="{BEBFBA25-58C8-454D-B076-EBA8EC2C89AE}" type="sibTrans" cxnId="{3E74137A-8BAE-4E2C-B9C1-556ED859B156}">
      <dgm:prSet/>
      <dgm:spPr/>
      <dgm:t>
        <a:bodyPr/>
        <a:lstStyle/>
        <a:p>
          <a:endParaRPr lang="en-US">
            <a:latin typeface="Arial" panose="020B0604020202020204" pitchFamily="34" charset="0"/>
            <a:cs typeface="Arial" panose="020B0604020202020204" pitchFamily="34" charset="0"/>
          </a:endParaRPr>
        </a:p>
      </dgm:t>
    </dgm:pt>
    <dgm:pt modelId="{5F8C34D2-18A4-446E-8C11-B86D3193EE9C}">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Alerting on the wrong things or too many things</a:t>
          </a:r>
        </a:p>
      </dgm:t>
    </dgm:pt>
    <dgm:pt modelId="{326E429B-1BEA-4CE8-A0EA-BEA887902461}" type="parTrans" cxnId="{3F73E476-24BB-45DF-9A8F-C961A553C39B}">
      <dgm:prSet/>
      <dgm:spPr/>
      <dgm:t>
        <a:bodyPr/>
        <a:lstStyle/>
        <a:p>
          <a:endParaRPr lang="en-US">
            <a:latin typeface="Arial" panose="020B0604020202020204" pitchFamily="34" charset="0"/>
            <a:cs typeface="Arial" panose="020B0604020202020204" pitchFamily="34" charset="0"/>
          </a:endParaRPr>
        </a:p>
      </dgm:t>
    </dgm:pt>
    <dgm:pt modelId="{1A6667F2-0CCF-40ED-8BA5-6502989061DB}" type="sibTrans" cxnId="{3F73E476-24BB-45DF-9A8F-C961A553C39B}">
      <dgm:prSet/>
      <dgm:spPr/>
      <dgm:t>
        <a:bodyPr/>
        <a:lstStyle/>
        <a:p>
          <a:endParaRPr lang="en-US">
            <a:latin typeface="Arial" panose="020B0604020202020204" pitchFamily="34" charset="0"/>
            <a:cs typeface="Arial" panose="020B0604020202020204" pitchFamily="34" charset="0"/>
          </a:endParaRPr>
        </a:p>
      </dgm:t>
    </dgm:pt>
    <dgm:pt modelId="{DB585D90-6AB9-4909-B46E-D697479990D0}">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Increased focus on production support</a:t>
          </a:r>
        </a:p>
      </dgm:t>
    </dgm:pt>
    <dgm:pt modelId="{3502BB2A-882A-4C44-964C-516543557095}" type="parTrans" cxnId="{363F661D-1986-4BFF-9703-2B8F993CD252}">
      <dgm:prSet/>
      <dgm:spPr/>
      <dgm:t>
        <a:bodyPr/>
        <a:lstStyle/>
        <a:p>
          <a:endParaRPr lang="en-US">
            <a:latin typeface="Arial" panose="020B0604020202020204" pitchFamily="34" charset="0"/>
            <a:cs typeface="Arial" panose="020B0604020202020204" pitchFamily="34" charset="0"/>
          </a:endParaRPr>
        </a:p>
      </dgm:t>
    </dgm:pt>
    <dgm:pt modelId="{D82B31C3-5A5A-4A59-B1F7-CD40666EAA0E}" type="sibTrans" cxnId="{363F661D-1986-4BFF-9703-2B8F993CD252}">
      <dgm:prSet/>
      <dgm:spPr/>
      <dgm:t>
        <a:bodyPr/>
        <a:lstStyle/>
        <a:p>
          <a:endParaRPr lang="en-US">
            <a:latin typeface="Arial" panose="020B0604020202020204" pitchFamily="34" charset="0"/>
            <a:cs typeface="Arial" panose="020B0604020202020204" pitchFamily="34" charset="0"/>
          </a:endParaRPr>
        </a:p>
      </dgm:t>
    </dgm:pt>
    <dgm:pt modelId="{B2143A88-90B1-4FF8-9D58-94DE68002C79}">
      <dgm:prSet phldrT="[Text]"/>
      <dgm:spPr>
        <a:solidFill>
          <a:srgbClr val="EBEBEB">
            <a:alpha val="90000"/>
          </a:srgbClr>
        </a:solidFill>
        <a:ln>
          <a:noFill/>
        </a:ln>
      </dgm:spPr>
      <dgm:t>
        <a:bodyPr/>
        <a:lstStyle/>
        <a:p>
          <a:r>
            <a:rPr lang="en-US" dirty="0">
              <a:latin typeface="Arial" panose="020B0604020202020204" pitchFamily="34" charset="0"/>
              <a:cs typeface="Arial" panose="020B0604020202020204" pitchFamily="34" charset="0"/>
            </a:rPr>
            <a:t>Ignored alerts</a:t>
          </a:r>
        </a:p>
      </dgm:t>
    </dgm:pt>
    <dgm:pt modelId="{D08EBA5B-EE1A-4379-99E3-19C3A0F4D72A}" type="parTrans" cxnId="{F2CCDC26-47AA-4D0D-8EA0-68BD49FE8F70}">
      <dgm:prSet/>
      <dgm:spPr/>
      <dgm:t>
        <a:bodyPr/>
        <a:lstStyle/>
        <a:p>
          <a:endParaRPr lang="en-US">
            <a:latin typeface="Arial" panose="020B0604020202020204" pitchFamily="34" charset="0"/>
            <a:cs typeface="Arial" panose="020B0604020202020204" pitchFamily="34" charset="0"/>
          </a:endParaRPr>
        </a:p>
      </dgm:t>
    </dgm:pt>
    <dgm:pt modelId="{02B0CA3F-EDA1-4F52-9312-0FDCA37ED8DA}" type="sibTrans" cxnId="{F2CCDC26-47AA-4D0D-8EA0-68BD49FE8F70}">
      <dgm:prSet/>
      <dgm:spPr/>
      <dgm:t>
        <a:bodyPr/>
        <a:lstStyle/>
        <a:p>
          <a:endParaRPr lang="en-US">
            <a:latin typeface="Arial" panose="020B0604020202020204" pitchFamily="34" charset="0"/>
            <a:cs typeface="Arial" panose="020B0604020202020204" pitchFamily="34" charset="0"/>
          </a:endParaRPr>
        </a:p>
      </dgm:t>
    </dgm:pt>
    <dgm:pt modelId="{EAE9B829-94DB-404E-AB96-226134ADD8D5}" type="pres">
      <dgm:prSet presAssocID="{0760D4FC-EFC0-4E75-A2DC-5E7DBBD59217}" presName="Name0" presStyleCnt="0">
        <dgm:presLayoutVars>
          <dgm:chPref val="3"/>
          <dgm:dir/>
          <dgm:animLvl val="lvl"/>
          <dgm:resizeHandles/>
        </dgm:presLayoutVars>
      </dgm:prSet>
      <dgm:spPr/>
    </dgm:pt>
    <dgm:pt modelId="{DED0DC57-7182-9045-B637-5BE60BA613F5}" type="pres">
      <dgm:prSet presAssocID="{8DFC72EC-7BC5-43C4-B004-A26F70057E92}" presName="horFlow" presStyleCnt="0"/>
      <dgm:spPr/>
    </dgm:pt>
    <dgm:pt modelId="{2D06CACF-FC01-364E-AFDE-267D978A1F13}" type="pres">
      <dgm:prSet presAssocID="{8DFC72EC-7BC5-43C4-B004-A26F70057E92}" presName="bigChev" presStyleLbl="node1" presStyleIdx="0" presStyleCnt="2"/>
      <dgm:spPr/>
    </dgm:pt>
    <dgm:pt modelId="{3C8270CE-C864-D443-8651-BB19C09BAE35}" type="pres">
      <dgm:prSet presAssocID="{70F8226D-F82E-401A-98CB-0144781ECB14}" presName="parTrans" presStyleCnt="0"/>
      <dgm:spPr/>
    </dgm:pt>
    <dgm:pt modelId="{F5F07137-0C7C-CD4F-9708-54D24167CD25}" type="pres">
      <dgm:prSet presAssocID="{D89A7F68-FC4F-45C4-A870-CF647E275A07}" presName="node" presStyleLbl="alignAccFollowNode1" presStyleIdx="0" presStyleCnt="6">
        <dgm:presLayoutVars>
          <dgm:bulletEnabled val="1"/>
        </dgm:presLayoutVars>
      </dgm:prSet>
      <dgm:spPr/>
    </dgm:pt>
    <dgm:pt modelId="{9F1CFEEC-414F-F847-9CA1-F4D2A9C210EB}" type="pres">
      <dgm:prSet presAssocID="{1E5F95C4-4F83-4D82-B153-5232E361EDB9}" presName="sibTrans" presStyleCnt="0"/>
      <dgm:spPr/>
    </dgm:pt>
    <dgm:pt modelId="{65E7007A-ACA5-5045-AA9C-E7DD179C422A}" type="pres">
      <dgm:prSet presAssocID="{9F32DAF3-44D6-4CC2-9C2F-9DDC4C43A959}" presName="node" presStyleLbl="alignAccFollowNode1" presStyleIdx="1" presStyleCnt="6">
        <dgm:presLayoutVars>
          <dgm:bulletEnabled val="1"/>
        </dgm:presLayoutVars>
      </dgm:prSet>
      <dgm:spPr/>
    </dgm:pt>
    <dgm:pt modelId="{4C17F4B6-79C7-6647-8DAC-16286DD39F07}" type="pres">
      <dgm:prSet presAssocID="{4306EF48-56BB-4093-84AE-CD524126F7AA}" presName="sibTrans" presStyleCnt="0"/>
      <dgm:spPr/>
    </dgm:pt>
    <dgm:pt modelId="{B81D2B8A-3905-B74A-91F3-0A1157F72050}" type="pres">
      <dgm:prSet presAssocID="{DB585D90-6AB9-4909-B46E-D697479990D0}" presName="node" presStyleLbl="alignAccFollowNode1" presStyleIdx="2" presStyleCnt="6">
        <dgm:presLayoutVars>
          <dgm:bulletEnabled val="1"/>
        </dgm:presLayoutVars>
      </dgm:prSet>
      <dgm:spPr/>
    </dgm:pt>
    <dgm:pt modelId="{3665356F-3CD7-4B46-9878-BD6175A5447E}" type="pres">
      <dgm:prSet presAssocID="{8DFC72EC-7BC5-43C4-B004-A26F70057E92}" presName="vSp" presStyleCnt="0"/>
      <dgm:spPr/>
    </dgm:pt>
    <dgm:pt modelId="{4865D4FF-8402-9742-A25B-CAA17E82BE86}" type="pres">
      <dgm:prSet presAssocID="{5004160A-377D-4E91-B41B-A93F4EC41639}" presName="horFlow" presStyleCnt="0"/>
      <dgm:spPr/>
    </dgm:pt>
    <dgm:pt modelId="{6CF7DFCD-8BCC-0244-BD00-E7E59C5C0EFD}" type="pres">
      <dgm:prSet presAssocID="{5004160A-377D-4E91-B41B-A93F4EC41639}" presName="bigChev" presStyleLbl="node1" presStyleIdx="1" presStyleCnt="2"/>
      <dgm:spPr/>
    </dgm:pt>
    <dgm:pt modelId="{72AD6D27-7977-CD4C-9956-5D1E9BEEBE9C}" type="pres">
      <dgm:prSet presAssocID="{C5DE7AD0-3D73-4A4C-855E-270025C783DE}" presName="parTrans" presStyleCnt="0"/>
      <dgm:spPr/>
    </dgm:pt>
    <dgm:pt modelId="{4D8F4382-D1EF-9C4F-863E-12F97BD951F6}" type="pres">
      <dgm:prSet presAssocID="{C731749F-EECB-4570-9F6F-6FC002D05F3F}" presName="node" presStyleLbl="alignAccFollowNode1" presStyleIdx="3" presStyleCnt="6">
        <dgm:presLayoutVars>
          <dgm:bulletEnabled val="1"/>
        </dgm:presLayoutVars>
      </dgm:prSet>
      <dgm:spPr/>
    </dgm:pt>
    <dgm:pt modelId="{65F3E764-6DF7-EE4E-8313-12E936FEE1B7}" type="pres">
      <dgm:prSet presAssocID="{BEBFBA25-58C8-454D-B076-EBA8EC2C89AE}" presName="sibTrans" presStyleCnt="0"/>
      <dgm:spPr/>
    </dgm:pt>
    <dgm:pt modelId="{22BDD25E-B4D4-5143-9FDD-D063D22231AA}" type="pres">
      <dgm:prSet presAssocID="{5F8C34D2-18A4-446E-8C11-B86D3193EE9C}" presName="node" presStyleLbl="alignAccFollowNode1" presStyleIdx="4" presStyleCnt="6">
        <dgm:presLayoutVars>
          <dgm:bulletEnabled val="1"/>
        </dgm:presLayoutVars>
      </dgm:prSet>
      <dgm:spPr/>
    </dgm:pt>
    <dgm:pt modelId="{DA5C71EA-3586-A94C-BE21-4DF6BD72C446}" type="pres">
      <dgm:prSet presAssocID="{1A6667F2-0CCF-40ED-8BA5-6502989061DB}" presName="sibTrans" presStyleCnt="0"/>
      <dgm:spPr/>
    </dgm:pt>
    <dgm:pt modelId="{75C59ED5-FF41-ED4C-AC42-CADD0090A582}" type="pres">
      <dgm:prSet presAssocID="{B2143A88-90B1-4FF8-9D58-94DE68002C79}" presName="node" presStyleLbl="alignAccFollowNode1" presStyleIdx="5" presStyleCnt="6">
        <dgm:presLayoutVars>
          <dgm:bulletEnabled val="1"/>
        </dgm:presLayoutVars>
      </dgm:prSet>
      <dgm:spPr/>
    </dgm:pt>
  </dgm:ptLst>
  <dgm:cxnLst>
    <dgm:cxn modelId="{363F661D-1986-4BFF-9703-2B8F993CD252}" srcId="{8DFC72EC-7BC5-43C4-B004-A26F70057E92}" destId="{DB585D90-6AB9-4909-B46E-D697479990D0}" srcOrd="2" destOrd="0" parTransId="{3502BB2A-882A-4C44-964C-516543557095}" sibTransId="{D82B31C3-5A5A-4A59-B1F7-CD40666EAA0E}"/>
    <dgm:cxn modelId="{F2CCDC26-47AA-4D0D-8EA0-68BD49FE8F70}" srcId="{5004160A-377D-4E91-B41B-A93F4EC41639}" destId="{B2143A88-90B1-4FF8-9D58-94DE68002C79}" srcOrd="2" destOrd="0" parTransId="{D08EBA5B-EE1A-4379-99E3-19C3A0F4D72A}" sibTransId="{02B0CA3F-EDA1-4F52-9312-0FDCA37ED8DA}"/>
    <dgm:cxn modelId="{18865828-2023-4DCB-B2FB-FE10B4E0D465}" srcId="{8DFC72EC-7BC5-43C4-B004-A26F70057E92}" destId="{9F32DAF3-44D6-4CC2-9C2F-9DDC4C43A959}" srcOrd="1" destOrd="0" parTransId="{97F3D7D4-149E-4567-9DE5-E3B87BD7234F}" sibTransId="{4306EF48-56BB-4093-84AE-CD524126F7AA}"/>
    <dgm:cxn modelId="{E6933330-50B9-7946-9B9E-E295F7419DB7}" type="presOf" srcId="{D89A7F68-FC4F-45C4-A870-CF647E275A07}" destId="{F5F07137-0C7C-CD4F-9708-54D24167CD25}" srcOrd="0" destOrd="0" presId="urn:microsoft.com/office/officeart/2005/8/layout/lProcess3"/>
    <dgm:cxn modelId="{BBEDF334-D335-0748-8445-658CDA6FCB13}" type="presOf" srcId="{C731749F-EECB-4570-9F6F-6FC002D05F3F}" destId="{4D8F4382-D1EF-9C4F-863E-12F97BD951F6}" srcOrd="0" destOrd="0" presId="urn:microsoft.com/office/officeart/2005/8/layout/lProcess3"/>
    <dgm:cxn modelId="{E558C760-4196-4F40-9A40-103D82C5B2F0}" type="presOf" srcId="{8DFC72EC-7BC5-43C4-B004-A26F70057E92}" destId="{2D06CACF-FC01-364E-AFDE-267D978A1F13}" srcOrd="0" destOrd="0" presId="urn:microsoft.com/office/officeart/2005/8/layout/lProcess3"/>
    <dgm:cxn modelId="{3EF6A545-F60C-409F-BA4F-57218185E252}" srcId="{8DFC72EC-7BC5-43C4-B004-A26F70057E92}" destId="{D89A7F68-FC4F-45C4-A870-CF647E275A07}" srcOrd="0" destOrd="0" parTransId="{70F8226D-F82E-401A-98CB-0144781ECB14}" sibTransId="{1E5F95C4-4F83-4D82-B153-5232E361EDB9}"/>
    <dgm:cxn modelId="{D9F6754E-6145-4541-869A-2A8FC0A47366}" type="presOf" srcId="{5F8C34D2-18A4-446E-8C11-B86D3193EE9C}" destId="{22BDD25E-B4D4-5143-9FDD-D063D22231AA}" srcOrd="0" destOrd="0" presId="urn:microsoft.com/office/officeart/2005/8/layout/lProcess3"/>
    <dgm:cxn modelId="{1495BF54-AF7D-B44D-BA6B-C737296EDAA5}" type="presOf" srcId="{0760D4FC-EFC0-4E75-A2DC-5E7DBBD59217}" destId="{EAE9B829-94DB-404E-AB96-226134ADD8D5}" srcOrd="0" destOrd="0" presId="urn:microsoft.com/office/officeart/2005/8/layout/lProcess3"/>
    <dgm:cxn modelId="{3F73E476-24BB-45DF-9A8F-C961A553C39B}" srcId="{5004160A-377D-4E91-B41B-A93F4EC41639}" destId="{5F8C34D2-18A4-446E-8C11-B86D3193EE9C}" srcOrd="1" destOrd="0" parTransId="{326E429B-1BEA-4CE8-A0EA-BEA887902461}" sibTransId="{1A6667F2-0CCF-40ED-8BA5-6502989061DB}"/>
    <dgm:cxn modelId="{3E74137A-8BAE-4E2C-B9C1-556ED859B156}" srcId="{5004160A-377D-4E91-B41B-A93F4EC41639}" destId="{C731749F-EECB-4570-9F6F-6FC002D05F3F}" srcOrd="0" destOrd="0" parTransId="{C5DE7AD0-3D73-4A4C-855E-270025C783DE}" sibTransId="{BEBFBA25-58C8-454D-B076-EBA8EC2C89AE}"/>
    <dgm:cxn modelId="{146B7D7B-6581-468D-802E-FD352CD8B199}" srcId="{0760D4FC-EFC0-4E75-A2DC-5E7DBBD59217}" destId="{8DFC72EC-7BC5-43C4-B004-A26F70057E92}" srcOrd="0" destOrd="0" parTransId="{A64E0E89-E8F1-49EC-801B-272D6F866CBD}" sibTransId="{EFFDA4E5-2D65-49C0-BC4A-45D881BE6BAC}"/>
    <dgm:cxn modelId="{AC84298A-1537-2143-9468-912BD6738B08}" type="presOf" srcId="{B2143A88-90B1-4FF8-9D58-94DE68002C79}" destId="{75C59ED5-FF41-ED4C-AC42-CADD0090A582}" srcOrd="0" destOrd="0" presId="urn:microsoft.com/office/officeart/2005/8/layout/lProcess3"/>
    <dgm:cxn modelId="{E6ED708C-849E-431F-AD91-50B88E929E11}" srcId="{0760D4FC-EFC0-4E75-A2DC-5E7DBBD59217}" destId="{5004160A-377D-4E91-B41B-A93F4EC41639}" srcOrd="1" destOrd="0" parTransId="{7B0860FC-454F-4AC9-B216-E931FFC94A7E}" sibTransId="{2BBC83D6-80D6-49F7-BB12-E87A9770FE62}"/>
    <dgm:cxn modelId="{642F9DAB-4ACE-4C43-A0CD-6EA2A4DD1BA4}" type="presOf" srcId="{9F32DAF3-44D6-4CC2-9C2F-9DDC4C43A959}" destId="{65E7007A-ACA5-5045-AA9C-E7DD179C422A}" srcOrd="0" destOrd="0" presId="urn:microsoft.com/office/officeart/2005/8/layout/lProcess3"/>
    <dgm:cxn modelId="{AC789BBF-D6C3-C740-A45F-5310550D28AE}" type="presOf" srcId="{DB585D90-6AB9-4909-B46E-D697479990D0}" destId="{B81D2B8A-3905-B74A-91F3-0A1157F72050}" srcOrd="0" destOrd="0" presId="urn:microsoft.com/office/officeart/2005/8/layout/lProcess3"/>
    <dgm:cxn modelId="{F4B439EE-DE63-7643-8A8B-5C855D604F9E}" type="presOf" srcId="{5004160A-377D-4E91-B41B-A93F4EC41639}" destId="{6CF7DFCD-8BCC-0244-BD00-E7E59C5C0EFD}" srcOrd="0" destOrd="0" presId="urn:microsoft.com/office/officeart/2005/8/layout/lProcess3"/>
    <dgm:cxn modelId="{3EA143B8-7257-024D-918F-522A81EBBCFB}" type="presParOf" srcId="{EAE9B829-94DB-404E-AB96-226134ADD8D5}" destId="{DED0DC57-7182-9045-B637-5BE60BA613F5}" srcOrd="0" destOrd="0" presId="urn:microsoft.com/office/officeart/2005/8/layout/lProcess3"/>
    <dgm:cxn modelId="{03192DCA-E20C-1046-A7A1-7930B7DB934E}" type="presParOf" srcId="{DED0DC57-7182-9045-B637-5BE60BA613F5}" destId="{2D06CACF-FC01-364E-AFDE-267D978A1F13}" srcOrd="0" destOrd="0" presId="urn:microsoft.com/office/officeart/2005/8/layout/lProcess3"/>
    <dgm:cxn modelId="{35ABA83E-3B24-2848-BDAB-08B2697AF221}" type="presParOf" srcId="{DED0DC57-7182-9045-B637-5BE60BA613F5}" destId="{3C8270CE-C864-D443-8651-BB19C09BAE35}" srcOrd="1" destOrd="0" presId="urn:microsoft.com/office/officeart/2005/8/layout/lProcess3"/>
    <dgm:cxn modelId="{25D2FF61-0978-554D-9AC2-E011B4CC809A}" type="presParOf" srcId="{DED0DC57-7182-9045-B637-5BE60BA613F5}" destId="{F5F07137-0C7C-CD4F-9708-54D24167CD25}" srcOrd="2" destOrd="0" presId="urn:microsoft.com/office/officeart/2005/8/layout/lProcess3"/>
    <dgm:cxn modelId="{C63314D3-6741-3347-B849-0E20D78D0847}" type="presParOf" srcId="{DED0DC57-7182-9045-B637-5BE60BA613F5}" destId="{9F1CFEEC-414F-F847-9CA1-F4D2A9C210EB}" srcOrd="3" destOrd="0" presId="urn:microsoft.com/office/officeart/2005/8/layout/lProcess3"/>
    <dgm:cxn modelId="{E0469553-84EF-8E4F-A94D-81E32B832104}" type="presParOf" srcId="{DED0DC57-7182-9045-B637-5BE60BA613F5}" destId="{65E7007A-ACA5-5045-AA9C-E7DD179C422A}" srcOrd="4" destOrd="0" presId="urn:microsoft.com/office/officeart/2005/8/layout/lProcess3"/>
    <dgm:cxn modelId="{330EDECC-DA31-4C48-A024-33BEF377A4F3}" type="presParOf" srcId="{DED0DC57-7182-9045-B637-5BE60BA613F5}" destId="{4C17F4B6-79C7-6647-8DAC-16286DD39F07}" srcOrd="5" destOrd="0" presId="urn:microsoft.com/office/officeart/2005/8/layout/lProcess3"/>
    <dgm:cxn modelId="{030BF854-5785-7F44-BE70-B92F192A69E0}" type="presParOf" srcId="{DED0DC57-7182-9045-B637-5BE60BA613F5}" destId="{B81D2B8A-3905-B74A-91F3-0A1157F72050}" srcOrd="6" destOrd="0" presId="urn:microsoft.com/office/officeart/2005/8/layout/lProcess3"/>
    <dgm:cxn modelId="{902F0E5F-6509-7840-93CE-4BEF181CAF6B}" type="presParOf" srcId="{EAE9B829-94DB-404E-AB96-226134ADD8D5}" destId="{3665356F-3CD7-4B46-9878-BD6175A5447E}" srcOrd="1" destOrd="0" presId="urn:microsoft.com/office/officeart/2005/8/layout/lProcess3"/>
    <dgm:cxn modelId="{69AA0CDA-8AFD-2443-AD5A-97F8FCC4F842}" type="presParOf" srcId="{EAE9B829-94DB-404E-AB96-226134ADD8D5}" destId="{4865D4FF-8402-9742-A25B-CAA17E82BE86}" srcOrd="2" destOrd="0" presId="urn:microsoft.com/office/officeart/2005/8/layout/lProcess3"/>
    <dgm:cxn modelId="{CE5129B3-5634-004A-96E8-3AA38CBAF4F1}" type="presParOf" srcId="{4865D4FF-8402-9742-A25B-CAA17E82BE86}" destId="{6CF7DFCD-8BCC-0244-BD00-E7E59C5C0EFD}" srcOrd="0" destOrd="0" presId="urn:microsoft.com/office/officeart/2005/8/layout/lProcess3"/>
    <dgm:cxn modelId="{928A38B8-D870-124A-92E4-DDDE6F05E8B2}" type="presParOf" srcId="{4865D4FF-8402-9742-A25B-CAA17E82BE86}" destId="{72AD6D27-7977-CD4C-9956-5D1E9BEEBE9C}" srcOrd="1" destOrd="0" presId="urn:microsoft.com/office/officeart/2005/8/layout/lProcess3"/>
    <dgm:cxn modelId="{97388901-AF7E-6F4C-A54D-6C31654F58C4}" type="presParOf" srcId="{4865D4FF-8402-9742-A25B-CAA17E82BE86}" destId="{4D8F4382-D1EF-9C4F-863E-12F97BD951F6}" srcOrd="2" destOrd="0" presId="urn:microsoft.com/office/officeart/2005/8/layout/lProcess3"/>
    <dgm:cxn modelId="{B31D4C21-2A5F-3A45-93B4-6C8E172570E2}" type="presParOf" srcId="{4865D4FF-8402-9742-A25B-CAA17E82BE86}" destId="{65F3E764-6DF7-EE4E-8313-12E936FEE1B7}" srcOrd="3" destOrd="0" presId="urn:microsoft.com/office/officeart/2005/8/layout/lProcess3"/>
    <dgm:cxn modelId="{68164EBC-6663-2349-9F77-DA311B5FBBF0}" type="presParOf" srcId="{4865D4FF-8402-9742-A25B-CAA17E82BE86}" destId="{22BDD25E-B4D4-5143-9FDD-D063D22231AA}" srcOrd="4" destOrd="0" presId="urn:microsoft.com/office/officeart/2005/8/layout/lProcess3"/>
    <dgm:cxn modelId="{0B68EDC5-66F9-4F45-AA87-E49316C0A778}" type="presParOf" srcId="{4865D4FF-8402-9742-A25B-CAA17E82BE86}" destId="{DA5C71EA-3586-A94C-BE21-4DF6BD72C446}" srcOrd="5" destOrd="0" presId="urn:microsoft.com/office/officeart/2005/8/layout/lProcess3"/>
    <dgm:cxn modelId="{06D6B8C8-7777-E143-A741-E09D20B220DE}" type="presParOf" srcId="{4865D4FF-8402-9742-A25B-CAA17E82BE86}" destId="{75C59ED5-FF41-ED4C-AC42-CADD0090A582}"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EC013D-C6B4-4225-A631-D2E0F461AB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C9F51AC-C4AE-4660-AAB2-1EBF71861405}">
      <dgm:prSet custT="1"/>
      <dgm:spPr>
        <a:solidFill>
          <a:srgbClr val="969696"/>
        </a:solidFill>
      </dgm:spPr>
      <dgm:t>
        <a:bodyPr/>
        <a:lstStyle/>
        <a:p>
          <a:r>
            <a:rPr lang="en-US" sz="2400" dirty="0">
              <a:latin typeface="Arial" panose="020B0604020202020204" pitchFamily="34" charset="0"/>
              <a:cs typeface="Arial" panose="020B0604020202020204" pitchFamily="34" charset="0"/>
            </a:rPr>
            <a:t>Initial success and ease of use significantly increased utilization and scope</a:t>
          </a:r>
        </a:p>
      </dgm:t>
    </dgm:pt>
    <dgm:pt modelId="{16B9A877-D5C2-48F6-A94C-91ADAA7784A4}" type="parTrans" cxnId="{79F52202-C8B5-4BEE-AB11-F8690C9E55B7}">
      <dgm:prSet/>
      <dgm:spPr/>
      <dgm:t>
        <a:bodyPr/>
        <a:lstStyle/>
        <a:p>
          <a:endParaRPr lang="en-US"/>
        </a:p>
      </dgm:t>
    </dgm:pt>
    <dgm:pt modelId="{DE8019B7-DC7C-4A8D-96C8-A4FEE5647E0D}" type="sibTrans" cxnId="{79F52202-C8B5-4BEE-AB11-F8690C9E55B7}">
      <dgm:prSet/>
      <dgm:spPr/>
      <dgm:t>
        <a:bodyPr/>
        <a:lstStyle/>
        <a:p>
          <a:endParaRPr lang="en-US"/>
        </a:p>
      </dgm:t>
    </dgm:pt>
    <dgm:pt modelId="{958D2EE9-B670-4580-AFCD-CD27A3F17D65}">
      <dgm:prSet custT="1"/>
      <dgm:spPr>
        <a:solidFill>
          <a:srgbClr val="969696"/>
        </a:solidFill>
      </dgm:spPr>
      <dgm:t>
        <a:bodyPr/>
        <a:lstStyle/>
        <a:p>
          <a:r>
            <a:rPr lang="en-US" sz="2400" dirty="0">
              <a:latin typeface="Arial" panose="020B0604020202020204" pitchFamily="34" charset="0"/>
              <a:cs typeface="Arial" panose="020B0604020202020204" pitchFamily="34" charset="0"/>
            </a:rPr>
            <a:t>Just because you </a:t>
          </a:r>
          <a:r>
            <a:rPr lang="en-US" sz="2400" b="1" i="1" dirty="0">
              <a:latin typeface="Arial" panose="020B0604020202020204" pitchFamily="34" charset="0"/>
              <a:cs typeface="Arial" panose="020B0604020202020204" pitchFamily="34" charset="0"/>
            </a:rPr>
            <a:t>can</a:t>
          </a:r>
          <a:r>
            <a:rPr lang="en-US" sz="2400" dirty="0">
              <a:latin typeface="Arial" panose="020B0604020202020204" pitchFamily="34" charset="0"/>
              <a:cs typeface="Arial" panose="020B0604020202020204" pitchFamily="34" charset="0"/>
            </a:rPr>
            <a:t> do everything in a log aggregation tool, doesn’t mean you </a:t>
          </a:r>
          <a:r>
            <a:rPr lang="en-US" sz="2400" b="1" i="1" dirty="0">
              <a:latin typeface="Arial" panose="020B0604020202020204" pitchFamily="34" charset="0"/>
              <a:cs typeface="Arial" panose="020B0604020202020204" pitchFamily="34" charset="0"/>
            </a:rPr>
            <a:t>should</a:t>
          </a:r>
          <a:endParaRPr lang="en-US" sz="2400" b="1" dirty="0">
            <a:latin typeface="Arial" panose="020B0604020202020204" pitchFamily="34" charset="0"/>
            <a:cs typeface="Arial" panose="020B0604020202020204" pitchFamily="34" charset="0"/>
          </a:endParaRPr>
        </a:p>
      </dgm:t>
    </dgm:pt>
    <dgm:pt modelId="{8803FB08-701C-4328-935B-67C7EF1DDE6E}" type="parTrans" cxnId="{9818034A-013A-4477-832C-6C9D56078A1F}">
      <dgm:prSet/>
      <dgm:spPr/>
      <dgm:t>
        <a:bodyPr/>
        <a:lstStyle/>
        <a:p>
          <a:endParaRPr lang="en-US"/>
        </a:p>
      </dgm:t>
    </dgm:pt>
    <dgm:pt modelId="{9690B8CB-0AC4-4858-B9E9-9989BC0CD7CE}" type="sibTrans" cxnId="{9818034A-013A-4477-832C-6C9D56078A1F}">
      <dgm:prSet/>
      <dgm:spPr/>
      <dgm:t>
        <a:bodyPr/>
        <a:lstStyle/>
        <a:p>
          <a:endParaRPr lang="en-US"/>
        </a:p>
      </dgm:t>
    </dgm:pt>
    <dgm:pt modelId="{63DA9BBF-53E7-4F74-8A36-3FC981D7D7A3}">
      <dgm:prSet custT="1"/>
      <dgm:spPr>
        <a:solidFill>
          <a:srgbClr val="969696"/>
        </a:solidFill>
      </dgm:spPr>
      <dgm:t>
        <a:bodyPr/>
        <a:lstStyle/>
        <a:p>
          <a:r>
            <a:rPr lang="en-US" sz="2400" dirty="0">
              <a:latin typeface="Arial" panose="020B0604020202020204" pitchFamily="34" charset="0"/>
              <a:cs typeface="Arial" panose="020B0604020202020204" pitchFamily="34" charset="0"/>
            </a:rPr>
            <a:t>Increased cost and performance concerns</a:t>
          </a:r>
        </a:p>
      </dgm:t>
    </dgm:pt>
    <dgm:pt modelId="{2AFF32CF-38D4-4CBA-B5EA-A219D4919A54}" type="parTrans" cxnId="{968DBBB6-6DF4-40F1-B3FD-60514FA22610}">
      <dgm:prSet/>
      <dgm:spPr/>
      <dgm:t>
        <a:bodyPr/>
        <a:lstStyle/>
        <a:p>
          <a:endParaRPr lang="en-US"/>
        </a:p>
      </dgm:t>
    </dgm:pt>
    <dgm:pt modelId="{68D16173-89A0-4F6D-BD2A-D796C3D2B163}" type="sibTrans" cxnId="{968DBBB6-6DF4-40F1-B3FD-60514FA22610}">
      <dgm:prSet/>
      <dgm:spPr/>
      <dgm:t>
        <a:bodyPr/>
        <a:lstStyle/>
        <a:p>
          <a:endParaRPr lang="en-US"/>
        </a:p>
      </dgm:t>
    </dgm:pt>
    <dgm:pt modelId="{060DC7DA-6494-4EE2-8EAD-FEB2FA9D040E}" type="pres">
      <dgm:prSet presAssocID="{DBEC013D-C6B4-4225-A631-D2E0F461AB6B}" presName="linear" presStyleCnt="0">
        <dgm:presLayoutVars>
          <dgm:animLvl val="lvl"/>
          <dgm:resizeHandles val="exact"/>
        </dgm:presLayoutVars>
      </dgm:prSet>
      <dgm:spPr/>
    </dgm:pt>
    <dgm:pt modelId="{C7079866-4E61-4E36-BB86-DC76CC2FB71B}" type="pres">
      <dgm:prSet presAssocID="{AC9F51AC-C4AE-4660-AAB2-1EBF71861405}" presName="parentText" presStyleLbl="node1" presStyleIdx="0" presStyleCnt="3">
        <dgm:presLayoutVars>
          <dgm:chMax val="0"/>
          <dgm:bulletEnabled val="1"/>
        </dgm:presLayoutVars>
      </dgm:prSet>
      <dgm:spPr/>
    </dgm:pt>
    <dgm:pt modelId="{AE8CA104-CEC9-4D01-80D3-56DFE2E5858F}" type="pres">
      <dgm:prSet presAssocID="{DE8019B7-DC7C-4A8D-96C8-A4FEE5647E0D}" presName="spacer" presStyleCnt="0"/>
      <dgm:spPr/>
    </dgm:pt>
    <dgm:pt modelId="{50DAEA84-E06B-4B53-8E3F-DD569784CB0C}" type="pres">
      <dgm:prSet presAssocID="{958D2EE9-B670-4580-AFCD-CD27A3F17D65}" presName="parentText" presStyleLbl="node1" presStyleIdx="1" presStyleCnt="3">
        <dgm:presLayoutVars>
          <dgm:chMax val="0"/>
          <dgm:bulletEnabled val="1"/>
        </dgm:presLayoutVars>
      </dgm:prSet>
      <dgm:spPr/>
    </dgm:pt>
    <dgm:pt modelId="{B8D64E61-260A-497E-A601-CB7B679CB303}" type="pres">
      <dgm:prSet presAssocID="{9690B8CB-0AC4-4858-B9E9-9989BC0CD7CE}" presName="spacer" presStyleCnt="0"/>
      <dgm:spPr/>
    </dgm:pt>
    <dgm:pt modelId="{B5631D42-2F4B-471D-8DD4-00D20484D495}" type="pres">
      <dgm:prSet presAssocID="{63DA9BBF-53E7-4F74-8A36-3FC981D7D7A3}" presName="parentText" presStyleLbl="node1" presStyleIdx="2" presStyleCnt="3">
        <dgm:presLayoutVars>
          <dgm:chMax val="0"/>
          <dgm:bulletEnabled val="1"/>
        </dgm:presLayoutVars>
      </dgm:prSet>
      <dgm:spPr/>
    </dgm:pt>
  </dgm:ptLst>
  <dgm:cxnLst>
    <dgm:cxn modelId="{79F52202-C8B5-4BEE-AB11-F8690C9E55B7}" srcId="{DBEC013D-C6B4-4225-A631-D2E0F461AB6B}" destId="{AC9F51AC-C4AE-4660-AAB2-1EBF71861405}" srcOrd="0" destOrd="0" parTransId="{16B9A877-D5C2-48F6-A94C-91ADAA7784A4}" sibTransId="{DE8019B7-DC7C-4A8D-96C8-A4FEE5647E0D}"/>
    <dgm:cxn modelId="{9818034A-013A-4477-832C-6C9D56078A1F}" srcId="{DBEC013D-C6B4-4225-A631-D2E0F461AB6B}" destId="{958D2EE9-B670-4580-AFCD-CD27A3F17D65}" srcOrd="1" destOrd="0" parTransId="{8803FB08-701C-4328-935B-67C7EF1DDE6E}" sibTransId="{9690B8CB-0AC4-4858-B9E9-9989BC0CD7CE}"/>
    <dgm:cxn modelId="{885CA9B2-9532-41E1-8676-9C440DE5175B}" type="presOf" srcId="{DBEC013D-C6B4-4225-A631-D2E0F461AB6B}" destId="{060DC7DA-6494-4EE2-8EAD-FEB2FA9D040E}" srcOrd="0" destOrd="0" presId="urn:microsoft.com/office/officeart/2005/8/layout/vList2"/>
    <dgm:cxn modelId="{968DBBB6-6DF4-40F1-B3FD-60514FA22610}" srcId="{DBEC013D-C6B4-4225-A631-D2E0F461AB6B}" destId="{63DA9BBF-53E7-4F74-8A36-3FC981D7D7A3}" srcOrd="2" destOrd="0" parTransId="{2AFF32CF-38D4-4CBA-B5EA-A219D4919A54}" sibTransId="{68D16173-89A0-4F6D-BD2A-D796C3D2B163}"/>
    <dgm:cxn modelId="{29BC07B8-43F8-426C-B7E2-7A1267107D09}" type="presOf" srcId="{958D2EE9-B670-4580-AFCD-CD27A3F17D65}" destId="{50DAEA84-E06B-4B53-8E3F-DD569784CB0C}" srcOrd="0" destOrd="0" presId="urn:microsoft.com/office/officeart/2005/8/layout/vList2"/>
    <dgm:cxn modelId="{17B03DCA-B610-4BD3-A4DB-7E96996BDD8B}" type="presOf" srcId="{63DA9BBF-53E7-4F74-8A36-3FC981D7D7A3}" destId="{B5631D42-2F4B-471D-8DD4-00D20484D495}" srcOrd="0" destOrd="0" presId="urn:microsoft.com/office/officeart/2005/8/layout/vList2"/>
    <dgm:cxn modelId="{6BE0E1D2-3915-43E2-8173-46C2A58158AA}" type="presOf" srcId="{AC9F51AC-C4AE-4660-AAB2-1EBF71861405}" destId="{C7079866-4E61-4E36-BB86-DC76CC2FB71B}" srcOrd="0" destOrd="0" presId="urn:microsoft.com/office/officeart/2005/8/layout/vList2"/>
    <dgm:cxn modelId="{64724799-3385-4A0B-A465-5E4E865E2548}" type="presParOf" srcId="{060DC7DA-6494-4EE2-8EAD-FEB2FA9D040E}" destId="{C7079866-4E61-4E36-BB86-DC76CC2FB71B}" srcOrd="0" destOrd="0" presId="urn:microsoft.com/office/officeart/2005/8/layout/vList2"/>
    <dgm:cxn modelId="{DD3CCCBB-FDCB-47D4-9D2E-177AE937A707}" type="presParOf" srcId="{060DC7DA-6494-4EE2-8EAD-FEB2FA9D040E}" destId="{AE8CA104-CEC9-4D01-80D3-56DFE2E5858F}" srcOrd="1" destOrd="0" presId="urn:microsoft.com/office/officeart/2005/8/layout/vList2"/>
    <dgm:cxn modelId="{29648F3A-BDA7-4F2F-8E9E-166EACB26F92}" type="presParOf" srcId="{060DC7DA-6494-4EE2-8EAD-FEB2FA9D040E}" destId="{50DAEA84-E06B-4B53-8E3F-DD569784CB0C}" srcOrd="2" destOrd="0" presId="urn:microsoft.com/office/officeart/2005/8/layout/vList2"/>
    <dgm:cxn modelId="{5EB63B4A-A91D-41D9-B55B-831DB85C2592}" type="presParOf" srcId="{060DC7DA-6494-4EE2-8EAD-FEB2FA9D040E}" destId="{B8D64E61-260A-497E-A601-CB7B679CB303}" srcOrd="3" destOrd="0" presId="urn:microsoft.com/office/officeart/2005/8/layout/vList2"/>
    <dgm:cxn modelId="{9DD7D254-1F7D-4C1A-9282-D7B81E799321}" type="presParOf" srcId="{060DC7DA-6494-4EE2-8EAD-FEB2FA9D040E}" destId="{B5631D42-2F4B-471D-8DD4-00D20484D49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8ABB59-5699-734E-9977-CF451FD5924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CA63C3E9-5F73-2C40-9AF2-510178DFEC41}">
      <dgm:prSet custT="1"/>
      <dgm:spPr>
        <a:solidFill>
          <a:srgbClr val="575757"/>
        </a:solidFill>
      </dgm:spPr>
      <dgm:t>
        <a:bodyPr/>
        <a:lstStyle/>
        <a:p>
          <a:r>
            <a:rPr lang="en-US" sz="3200" dirty="0">
              <a:latin typeface="Arial" panose="020B0604020202020204" pitchFamily="34" charset="0"/>
              <a:cs typeface="Arial" panose="020B0604020202020204" pitchFamily="34" charset="0"/>
            </a:rPr>
            <a:t>Reduce on-premise workloads</a:t>
          </a:r>
        </a:p>
      </dgm:t>
    </dgm:pt>
    <dgm:pt modelId="{8B8C2D5B-17C2-3942-8D26-7EAF53930F27}" type="parTrans" cxnId="{B349123A-A737-8146-AF76-B03E08CA229F}">
      <dgm:prSet/>
      <dgm:spPr/>
      <dgm:t>
        <a:bodyPr/>
        <a:lstStyle/>
        <a:p>
          <a:endParaRPr lang="en-US"/>
        </a:p>
      </dgm:t>
    </dgm:pt>
    <dgm:pt modelId="{9F15F81A-81E6-FA40-91FA-9EF39379979F}" type="sibTrans" cxnId="{B349123A-A737-8146-AF76-B03E08CA229F}">
      <dgm:prSet/>
      <dgm:spPr/>
      <dgm:t>
        <a:bodyPr/>
        <a:lstStyle/>
        <a:p>
          <a:endParaRPr lang="en-US"/>
        </a:p>
      </dgm:t>
    </dgm:pt>
    <dgm:pt modelId="{C30B3BC7-0648-9E48-9C2D-AD1DD3A53FC6}">
      <dgm:prSet custT="1"/>
      <dgm:spPr>
        <a:solidFill>
          <a:srgbClr val="575757"/>
        </a:solidFill>
      </dgm:spPr>
      <dgm:t>
        <a:bodyPr/>
        <a:lstStyle/>
        <a:p>
          <a:r>
            <a:rPr lang="en-US" sz="3200" dirty="0">
              <a:latin typeface="Arial" panose="020B0604020202020204" pitchFamily="34" charset="0"/>
              <a:cs typeface="Arial" panose="020B0604020202020204" pitchFamily="34" charset="0"/>
            </a:rPr>
            <a:t>Blameless post-incident reviews</a:t>
          </a:r>
        </a:p>
      </dgm:t>
    </dgm:pt>
    <dgm:pt modelId="{254AEFC2-BC5F-3D48-BCCE-92387FF470C8}" type="parTrans" cxnId="{6F1307F3-480C-F741-9745-B6966FFDBFC0}">
      <dgm:prSet/>
      <dgm:spPr/>
      <dgm:t>
        <a:bodyPr/>
        <a:lstStyle/>
        <a:p>
          <a:endParaRPr lang="en-US"/>
        </a:p>
      </dgm:t>
    </dgm:pt>
    <dgm:pt modelId="{521945DB-8C2B-194B-AF42-A2AEAD2C5F23}" type="sibTrans" cxnId="{6F1307F3-480C-F741-9745-B6966FFDBFC0}">
      <dgm:prSet/>
      <dgm:spPr/>
      <dgm:t>
        <a:bodyPr/>
        <a:lstStyle/>
        <a:p>
          <a:endParaRPr lang="en-US"/>
        </a:p>
      </dgm:t>
    </dgm:pt>
    <dgm:pt modelId="{FC66234E-126A-3E41-9840-DB518BB12CEB}">
      <dgm:prSet custT="1"/>
      <dgm:spPr>
        <a:solidFill>
          <a:srgbClr val="575757"/>
        </a:solidFill>
      </dgm:spPr>
      <dgm:t>
        <a:bodyPr/>
        <a:lstStyle/>
        <a:p>
          <a:r>
            <a:rPr lang="en-US" sz="3200" dirty="0">
              <a:latin typeface="Arial" panose="020B0604020202020204" pitchFamily="34" charset="0"/>
              <a:cs typeface="Arial" panose="020B0604020202020204" pitchFamily="34" charset="0"/>
            </a:rPr>
            <a:t>Fully observable</a:t>
          </a:r>
        </a:p>
      </dgm:t>
    </dgm:pt>
    <dgm:pt modelId="{91AE2F87-2648-7B41-8EDA-E989E1D0AE1B}" type="sibTrans" cxnId="{1B775BE8-D736-AA41-B987-FD01C412D72F}">
      <dgm:prSet/>
      <dgm:spPr/>
      <dgm:t>
        <a:bodyPr/>
        <a:lstStyle/>
        <a:p>
          <a:endParaRPr lang="en-US"/>
        </a:p>
      </dgm:t>
    </dgm:pt>
    <dgm:pt modelId="{56501EF2-EE5B-C844-A29D-5113A13DC561}" type="parTrans" cxnId="{1B775BE8-D736-AA41-B987-FD01C412D72F}">
      <dgm:prSet/>
      <dgm:spPr/>
      <dgm:t>
        <a:bodyPr/>
        <a:lstStyle/>
        <a:p>
          <a:endParaRPr lang="en-US"/>
        </a:p>
      </dgm:t>
    </dgm:pt>
    <dgm:pt modelId="{51299DDB-98BA-8240-B45A-345E8D7AFDA6}" type="pres">
      <dgm:prSet presAssocID="{8F8ABB59-5699-734E-9977-CF451FD59240}" presName="linearFlow" presStyleCnt="0">
        <dgm:presLayoutVars>
          <dgm:dir/>
          <dgm:resizeHandles val="exact"/>
        </dgm:presLayoutVars>
      </dgm:prSet>
      <dgm:spPr/>
    </dgm:pt>
    <dgm:pt modelId="{46B8592F-0A1D-5C4D-B9AF-3E9A9857AB16}" type="pres">
      <dgm:prSet presAssocID="{CA63C3E9-5F73-2C40-9AF2-510178DFEC41}" presName="composite" presStyleCnt="0"/>
      <dgm:spPr/>
    </dgm:pt>
    <dgm:pt modelId="{9403CD07-31DF-E945-9EC1-C51412200161}" type="pres">
      <dgm:prSet presAssocID="{CA63C3E9-5F73-2C40-9AF2-510178DFEC41}" presName="imgShp" presStyleLbl="fgImgPlace1" presStyleIdx="0" presStyleCnt="3"/>
      <dgm:spPr>
        <a:solidFill>
          <a:srgbClr val="EBEBEB"/>
        </a:solidFill>
      </dgm:spPr>
    </dgm:pt>
    <dgm:pt modelId="{17806F0B-473A-514F-8753-F5BC61CB27B8}" type="pres">
      <dgm:prSet presAssocID="{CA63C3E9-5F73-2C40-9AF2-510178DFEC41}" presName="txShp" presStyleLbl="node1" presStyleIdx="0" presStyleCnt="3">
        <dgm:presLayoutVars>
          <dgm:bulletEnabled val="1"/>
        </dgm:presLayoutVars>
      </dgm:prSet>
      <dgm:spPr/>
    </dgm:pt>
    <dgm:pt modelId="{F1816928-203D-9549-BFE5-53D79B43B73F}" type="pres">
      <dgm:prSet presAssocID="{9F15F81A-81E6-FA40-91FA-9EF39379979F}" presName="spacing" presStyleCnt="0"/>
      <dgm:spPr/>
    </dgm:pt>
    <dgm:pt modelId="{2B4716F8-E39C-D242-9CF5-8EA6B8C7D9C5}" type="pres">
      <dgm:prSet presAssocID="{FC66234E-126A-3E41-9840-DB518BB12CEB}" presName="composite" presStyleCnt="0"/>
      <dgm:spPr/>
    </dgm:pt>
    <dgm:pt modelId="{1FAD3BF6-4645-C04E-B02C-761E49DAC562}" type="pres">
      <dgm:prSet presAssocID="{FC66234E-126A-3E41-9840-DB518BB12CEB}" presName="imgShp" presStyleLbl="fgImgPlace1" presStyleIdx="1" presStyleCnt="3"/>
      <dgm:spPr>
        <a:solidFill>
          <a:srgbClr val="EBEBEB"/>
        </a:solidFill>
      </dgm:spPr>
    </dgm:pt>
    <dgm:pt modelId="{F2712E3D-FF81-524D-95F4-59D5089BD143}" type="pres">
      <dgm:prSet presAssocID="{FC66234E-126A-3E41-9840-DB518BB12CEB}" presName="txShp" presStyleLbl="node1" presStyleIdx="1" presStyleCnt="3">
        <dgm:presLayoutVars>
          <dgm:bulletEnabled val="1"/>
        </dgm:presLayoutVars>
      </dgm:prSet>
      <dgm:spPr/>
    </dgm:pt>
    <dgm:pt modelId="{D951DFC7-74F3-6048-90E0-F8ED5015D1E0}" type="pres">
      <dgm:prSet presAssocID="{91AE2F87-2648-7B41-8EDA-E989E1D0AE1B}" presName="spacing" presStyleCnt="0"/>
      <dgm:spPr/>
    </dgm:pt>
    <dgm:pt modelId="{9889FF89-32C0-044A-8855-6C9EB195F71C}" type="pres">
      <dgm:prSet presAssocID="{C30B3BC7-0648-9E48-9C2D-AD1DD3A53FC6}" presName="composite" presStyleCnt="0"/>
      <dgm:spPr/>
    </dgm:pt>
    <dgm:pt modelId="{1351CC10-F12E-1A40-B737-79200C8D7B27}" type="pres">
      <dgm:prSet presAssocID="{C30B3BC7-0648-9E48-9C2D-AD1DD3A53FC6}" presName="imgShp" presStyleLbl="fgImgPlace1" presStyleIdx="2" presStyleCnt="3"/>
      <dgm:spPr>
        <a:solidFill>
          <a:srgbClr val="EBEBEB"/>
        </a:solidFill>
      </dgm:spPr>
    </dgm:pt>
    <dgm:pt modelId="{052BE991-CB61-D047-8075-70D1132A9D1A}" type="pres">
      <dgm:prSet presAssocID="{C30B3BC7-0648-9E48-9C2D-AD1DD3A53FC6}" presName="txShp" presStyleLbl="node1" presStyleIdx="2" presStyleCnt="3">
        <dgm:presLayoutVars>
          <dgm:bulletEnabled val="1"/>
        </dgm:presLayoutVars>
      </dgm:prSet>
      <dgm:spPr/>
    </dgm:pt>
  </dgm:ptLst>
  <dgm:cxnLst>
    <dgm:cxn modelId="{2F50FD0F-9314-EE49-9E7D-79A8B6E307D9}" type="presOf" srcId="{CA63C3E9-5F73-2C40-9AF2-510178DFEC41}" destId="{17806F0B-473A-514F-8753-F5BC61CB27B8}" srcOrd="0" destOrd="0" presId="urn:microsoft.com/office/officeart/2005/8/layout/vList3"/>
    <dgm:cxn modelId="{B349123A-A737-8146-AF76-B03E08CA229F}" srcId="{8F8ABB59-5699-734E-9977-CF451FD59240}" destId="{CA63C3E9-5F73-2C40-9AF2-510178DFEC41}" srcOrd="0" destOrd="0" parTransId="{8B8C2D5B-17C2-3942-8D26-7EAF53930F27}" sibTransId="{9F15F81A-81E6-FA40-91FA-9EF39379979F}"/>
    <dgm:cxn modelId="{F4990F5E-04B1-0247-93E9-B056E1FA11B6}" type="presOf" srcId="{FC66234E-126A-3E41-9840-DB518BB12CEB}" destId="{F2712E3D-FF81-524D-95F4-59D5089BD143}" srcOrd="0" destOrd="0" presId="urn:microsoft.com/office/officeart/2005/8/layout/vList3"/>
    <dgm:cxn modelId="{80621554-DB2E-254C-9472-94D9B7E0ABCD}" type="presOf" srcId="{8F8ABB59-5699-734E-9977-CF451FD59240}" destId="{51299DDB-98BA-8240-B45A-345E8D7AFDA6}" srcOrd="0" destOrd="0" presId="urn:microsoft.com/office/officeart/2005/8/layout/vList3"/>
    <dgm:cxn modelId="{82B02C99-E486-6141-9FFE-A8F1524512ED}" type="presOf" srcId="{C30B3BC7-0648-9E48-9C2D-AD1DD3A53FC6}" destId="{052BE991-CB61-D047-8075-70D1132A9D1A}" srcOrd="0" destOrd="0" presId="urn:microsoft.com/office/officeart/2005/8/layout/vList3"/>
    <dgm:cxn modelId="{1B775BE8-D736-AA41-B987-FD01C412D72F}" srcId="{8F8ABB59-5699-734E-9977-CF451FD59240}" destId="{FC66234E-126A-3E41-9840-DB518BB12CEB}" srcOrd="1" destOrd="0" parTransId="{56501EF2-EE5B-C844-A29D-5113A13DC561}" sibTransId="{91AE2F87-2648-7B41-8EDA-E989E1D0AE1B}"/>
    <dgm:cxn modelId="{6F1307F3-480C-F741-9745-B6966FFDBFC0}" srcId="{8F8ABB59-5699-734E-9977-CF451FD59240}" destId="{C30B3BC7-0648-9E48-9C2D-AD1DD3A53FC6}" srcOrd="2" destOrd="0" parTransId="{254AEFC2-BC5F-3D48-BCCE-92387FF470C8}" sibTransId="{521945DB-8C2B-194B-AF42-A2AEAD2C5F23}"/>
    <dgm:cxn modelId="{461A5D97-D00B-FD4D-95E4-40BB32863037}" type="presParOf" srcId="{51299DDB-98BA-8240-B45A-345E8D7AFDA6}" destId="{46B8592F-0A1D-5C4D-B9AF-3E9A9857AB16}" srcOrd="0" destOrd="0" presId="urn:microsoft.com/office/officeart/2005/8/layout/vList3"/>
    <dgm:cxn modelId="{F5F892CE-1288-5648-B64A-FED54DD4205C}" type="presParOf" srcId="{46B8592F-0A1D-5C4D-B9AF-3E9A9857AB16}" destId="{9403CD07-31DF-E945-9EC1-C51412200161}" srcOrd="0" destOrd="0" presId="urn:microsoft.com/office/officeart/2005/8/layout/vList3"/>
    <dgm:cxn modelId="{36B2FAED-EA26-444E-8E92-F515056EE04F}" type="presParOf" srcId="{46B8592F-0A1D-5C4D-B9AF-3E9A9857AB16}" destId="{17806F0B-473A-514F-8753-F5BC61CB27B8}" srcOrd="1" destOrd="0" presId="urn:microsoft.com/office/officeart/2005/8/layout/vList3"/>
    <dgm:cxn modelId="{19154409-4AF5-184C-80F9-7D056A96A02C}" type="presParOf" srcId="{51299DDB-98BA-8240-B45A-345E8D7AFDA6}" destId="{F1816928-203D-9549-BFE5-53D79B43B73F}" srcOrd="1" destOrd="0" presId="urn:microsoft.com/office/officeart/2005/8/layout/vList3"/>
    <dgm:cxn modelId="{562E3043-463B-C74C-A12D-F220D27D1B3F}" type="presParOf" srcId="{51299DDB-98BA-8240-B45A-345E8D7AFDA6}" destId="{2B4716F8-E39C-D242-9CF5-8EA6B8C7D9C5}" srcOrd="2" destOrd="0" presId="urn:microsoft.com/office/officeart/2005/8/layout/vList3"/>
    <dgm:cxn modelId="{A0145FE7-FFE7-D34F-BBFB-90CA32882121}" type="presParOf" srcId="{2B4716F8-E39C-D242-9CF5-8EA6B8C7D9C5}" destId="{1FAD3BF6-4645-C04E-B02C-761E49DAC562}" srcOrd="0" destOrd="0" presId="urn:microsoft.com/office/officeart/2005/8/layout/vList3"/>
    <dgm:cxn modelId="{FC7CBCAB-E8BF-1740-8E0B-6993CE449F6C}" type="presParOf" srcId="{2B4716F8-E39C-D242-9CF5-8EA6B8C7D9C5}" destId="{F2712E3D-FF81-524D-95F4-59D5089BD143}" srcOrd="1" destOrd="0" presId="urn:microsoft.com/office/officeart/2005/8/layout/vList3"/>
    <dgm:cxn modelId="{758F26D3-A7EE-6747-A7A9-D2D8B5B8E1FA}" type="presParOf" srcId="{51299DDB-98BA-8240-B45A-345E8D7AFDA6}" destId="{D951DFC7-74F3-6048-90E0-F8ED5015D1E0}" srcOrd="3" destOrd="0" presId="urn:microsoft.com/office/officeart/2005/8/layout/vList3"/>
    <dgm:cxn modelId="{2F24CBF5-938F-A34F-B62B-E694B54AD7C3}" type="presParOf" srcId="{51299DDB-98BA-8240-B45A-345E8D7AFDA6}" destId="{9889FF89-32C0-044A-8855-6C9EB195F71C}" srcOrd="4" destOrd="0" presId="urn:microsoft.com/office/officeart/2005/8/layout/vList3"/>
    <dgm:cxn modelId="{7FC1A997-BAA5-F44D-B6A4-A60EF1A2B446}" type="presParOf" srcId="{9889FF89-32C0-044A-8855-6C9EB195F71C}" destId="{1351CC10-F12E-1A40-B737-79200C8D7B27}" srcOrd="0" destOrd="0" presId="urn:microsoft.com/office/officeart/2005/8/layout/vList3"/>
    <dgm:cxn modelId="{F09A93AD-76A7-0E44-8B44-1AE32807D7CC}" type="presParOf" srcId="{9889FF89-32C0-044A-8855-6C9EB195F71C}" destId="{052BE991-CB61-D047-8075-70D1132A9D1A}"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EB9BD-EC76-2B4A-89A8-718A656D6C85}">
      <dsp:nvSpPr>
        <dsp:cNvPr id="0" name=""/>
        <dsp:cNvSpPr/>
      </dsp:nvSpPr>
      <dsp:spPr>
        <a:xfrm>
          <a:off x="7154" y="1325562"/>
          <a:ext cx="2352410" cy="2767541"/>
        </a:xfrm>
        <a:prstGeom prst="rect">
          <a:avLst/>
        </a:prstGeom>
        <a:solidFill>
          <a:schemeClr val="bg1"/>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6F117329-F5AD-494C-B611-5AC74E67665B}">
      <dsp:nvSpPr>
        <dsp:cNvPr id="0" name=""/>
        <dsp:cNvSpPr/>
      </dsp:nvSpPr>
      <dsp:spPr>
        <a:xfrm>
          <a:off x="124774" y="1436264"/>
          <a:ext cx="2117169" cy="17989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794086-7C9D-D84E-BE06-2C75AA27BB54}">
      <dsp:nvSpPr>
        <dsp:cNvPr id="0" name=""/>
        <dsp:cNvSpPr/>
      </dsp:nvSpPr>
      <dsp:spPr>
        <a:xfrm>
          <a:off x="124774" y="3235166"/>
          <a:ext cx="2117169" cy="7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Private Data Center</a:t>
          </a:r>
        </a:p>
      </dsp:txBody>
      <dsp:txXfrm>
        <a:off x="124774" y="3235166"/>
        <a:ext cx="2117169" cy="747236"/>
      </dsp:txXfrm>
    </dsp:sp>
    <dsp:sp modelId="{382D43CF-9032-2243-9A7A-744961FA400B}">
      <dsp:nvSpPr>
        <dsp:cNvPr id="0" name=""/>
        <dsp:cNvSpPr/>
      </dsp:nvSpPr>
      <dsp:spPr>
        <a:xfrm>
          <a:off x="2927979" y="1325562"/>
          <a:ext cx="2352410" cy="2767541"/>
        </a:xfrm>
        <a:prstGeom prst="rect">
          <a:avLst/>
        </a:prstGeom>
        <a:solidFill>
          <a:schemeClr val="bg1"/>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787E1FE-FDA7-CC4D-91C0-C4DBD94BF3E2}">
      <dsp:nvSpPr>
        <dsp:cNvPr id="0" name=""/>
        <dsp:cNvSpPr/>
      </dsp:nvSpPr>
      <dsp:spPr>
        <a:xfrm>
          <a:off x="3045600" y="1436264"/>
          <a:ext cx="2117169" cy="17989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F19D19-CA57-3E48-9BCE-929C68E87136}">
      <dsp:nvSpPr>
        <dsp:cNvPr id="0" name=""/>
        <dsp:cNvSpPr/>
      </dsp:nvSpPr>
      <dsp:spPr>
        <a:xfrm>
          <a:off x="3045600" y="3235166"/>
          <a:ext cx="2117169" cy="7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Controlled deployments</a:t>
          </a:r>
        </a:p>
      </dsp:txBody>
      <dsp:txXfrm>
        <a:off x="3045600" y="3235166"/>
        <a:ext cx="2117169" cy="747236"/>
      </dsp:txXfrm>
    </dsp:sp>
    <dsp:sp modelId="{F05D6253-41EC-A047-83B4-C309801C6BF7}">
      <dsp:nvSpPr>
        <dsp:cNvPr id="0" name=""/>
        <dsp:cNvSpPr/>
      </dsp:nvSpPr>
      <dsp:spPr>
        <a:xfrm>
          <a:off x="5848805" y="1325562"/>
          <a:ext cx="2352410" cy="2767541"/>
        </a:xfrm>
        <a:prstGeom prst="rect">
          <a:avLst/>
        </a:prstGeom>
        <a:solidFill>
          <a:schemeClr val="bg1"/>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5498711D-23B3-1E46-A495-025AA5EC30C0}">
      <dsp:nvSpPr>
        <dsp:cNvPr id="0" name=""/>
        <dsp:cNvSpPr/>
      </dsp:nvSpPr>
      <dsp:spPr>
        <a:xfrm>
          <a:off x="5966426" y="1436264"/>
          <a:ext cx="2117169" cy="17989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FBE4B5-2F23-E941-A034-C3B1368AB6E6}">
      <dsp:nvSpPr>
        <dsp:cNvPr id="0" name=""/>
        <dsp:cNvSpPr/>
      </dsp:nvSpPr>
      <dsp:spPr>
        <a:xfrm>
          <a:off x="5966426" y="3235166"/>
          <a:ext cx="2117169" cy="7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Alert-only visibility</a:t>
          </a:r>
        </a:p>
      </dsp:txBody>
      <dsp:txXfrm>
        <a:off x="5966426" y="3235166"/>
        <a:ext cx="2117169" cy="747236"/>
      </dsp:txXfrm>
    </dsp:sp>
    <dsp:sp modelId="{422FB332-F9B1-5943-9E7A-A4DD0A5176D8}">
      <dsp:nvSpPr>
        <dsp:cNvPr id="0" name=""/>
        <dsp:cNvSpPr/>
      </dsp:nvSpPr>
      <dsp:spPr>
        <a:xfrm>
          <a:off x="8769631" y="1325562"/>
          <a:ext cx="2352410" cy="2767541"/>
        </a:xfrm>
        <a:prstGeom prst="rect">
          <a:avLst/>
        </a:prstGeom>
        <a:solidFill>
          <a:schemeClr val="bg1"/>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4D986B35-3FDE-E742-AEF3-FBD996BE76EE}">
      <dsp:nvSpPr>
        <dsp:cNvPr id="0" name=""/>
        <dsp:cNvSpPr/>
      </dsp:nvSpPr>
      <dsp:spPr>
        <a:xfrm>
          <a:off x="8887251" y="1436264"/>
          <a:ext cx="2117169" cy="17989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t="-9000" b="-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38A604-DCF2-5C4F-97BA-91D76876F092}">
      <dsp:nvSpPr>
        <dsp:cNvPr id="0" name=""/>
        <dsp:cNvSpPr/>
      </dsp:nvSpPr>
      <dsp:spPr>
        <a:xfrm>
          <a:off x="8887251" y="3235166"/>
          <a:ext cx="2117169" cy="7472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rial" panose="020B0604020202020204" pitchFamily="34" charset="0"/>
              <a:cs typeface="Arial" panose="020B0604020202020204" pitchFamily="34" charset="0"/>
            </a:rPr>
            <a:t>Development and Operations</a:t>
          </a:r>
        </a:p>
      </dsp:txBody>
      <dsp:txXfrm>
        <a:off x="8887251" y="3235166"/>
        <a:ext cx="2117169" cy="7472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409A7-F69E-A74C-AF58-19DE3B438DE6}">
      <dsp:nvSpPr>
        <dsp:cNvPr id="0" name=""/>
        <dsp:cNvSpPr/>
      </dsp:nvSpPr>
      <dsp:spPr>
        <a:xfrm>
          <a:off x="0" y="163268"/>
          <a:ext cx="5257800" cy="1216800"/>
        </a:xfrm>
        <a:prstGeom prst="roundRect">
          <a:avLst/>
        </a:prstGeom>
        <a:solidFill>
          <a:srgbClr val="9696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Couldn’t lift and shift</a:t>
          </a:r>
        </a:p>
      </dsp:txBody>
      <dsp:txXfrm>
        <a:off x="59399" y="222667"/>
        <a:ext cx="5139002" cy="1098002"/>
      </dsp:txXfrm>
    </dsp:sp>
    <dsp:sp modelId="{4BFB9D16-AD27-1348-AC3F-CCC0A5EA2150}">
      <dsp:nvSpPr>
        <dsp:cNvPr id="0" name=""/>
        <dsp:cNvSpPr/>
      </dsp:nvSpPr>
      <dsp:spPr>
        <a:xfrm>
          <a:off x="0" y="1567269"/>
          <a:ext cx="5257800" cy="1216800"/>
        </a:xfrm>
        <a:prstGeom prst="roundRect">
          <a:avLst/>
        </a:prstGeom>
        <a:solidFill>
          <a:srgbClr val="6D6E6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Carved out microservices</a:t>
          </a:r>
        </a:p>
      </dsp:txBody>
      <dsp:txXfrm>
        <a:off x="59399" y="1626668"/>
        <a:ext cx="5139002" cy="1098002"/>
      </dsp:txXfrm>
    </dsp:sp>
    <dsp:sp modelId="{E598241E-D855-B843-97DF-320849D7C719}">
      <dsp:nvSpPr>
        <dsp:cNvPr id="0" name=""/>
        <dsp:cNvSpPr/>
      </dsp:nvSpPr>
      <dsp:spPr>
        <a:xfrm>
          <a:off x="0" y="2971269"/>
          <a:ext cx="5257800" cy="1216800"/>
        </a:xfrm>
        <a:prstGeom prst="roundRect">
          <a:avLst/>
        </a:prstGeom>
        <a:solidFill>
          <a:srgbClr val="5757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Increased deployment frequency</a:t>
          </a:r>
        </a:p>
      </dsp:txBody>
      <dsp:txXfrm>
        <a:off x="59399" y="3030668"/>
        <a:ext cx="513900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D6D4A-B67E-5A4B-8FBB-F59C28428072}">
      <dsp:nvSpPr>
        <dsp:cNvPr id="0" name=""/>
        <dsp:cNvSpPr/>
      </dsp:nvSpPr>
      <dsp:spPr>
        <a:xfrm>
          <a:off x="1283" y="0"/>
          <a:ext cx="3337470" cy="4351338"/>
        </a:xfrm>
        <a:prstGeom prst="roundRect">
          <a:avLst>
            <a:gd name="adj" fmla="val 10000"/>
          </a:avLst>
        </a:prstGeom>
        <a:solidFill>
          <a:srgbClr val="969696"/>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Arial" panose="020B0604020202020204" pitchFamily="34" charset="0"/>
              <a:cs typeface="Arial" panose="020B0604020202020204" pitchFamily="34" charset="0"/>
            </a:rPr>
            <a:t>Chaos Game Day</a:t>
          </a:r>
        </a:p>
      </dsp:txBody>
      <dsp:txXfrm>
        <a:off x="1283" y="0"/>
        <a:ext cx="3337470" cy="1305401"/>
      </dsp:txXfrm>
    </dsp:sp>
    <dsp:sp modelId="{F812C56D-3E0F-9245-9924-487E11614319}">
      <dsp:nvSpPr>
        <dsp:cNvPr id="0" name=""/>
        <dsp:cNvSpPr/>
      </dsp:nvSpPr>
      <dsp:spPr>
        <a:xfrm>
          <a:off x="335030" y="1306676"/>
          <a:ext cx="2669976" cy="1311987"/>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Developed hypotheses about system resilience</a:t>
          </a:r>
        </a:p>
      </dsp:txBody>
      <dsp:txXfrm>
        <a:off x="373457" y="1345103"/>
        <a:ext cx="2593122" cy="1235133"/>
      </dsp:txXfrm>
    </dsp:sp>
    <dsp:sp modelId="{B770A768-97C6-2F4F-BC5B-C4DEDB340EDD}">
      <dsp:nvSpPr>
        <dsp:cNvPr id="0" name=""/>
        <dsp:cNvSpPr/>
      </dsp:nvSpPr>
      <dsp:spPr>
        <a:xfrm>
          <a:off x="335030" y="2820508"/>
          <a:ext cx="2669976" cy="1311987"/>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Caused crashes and validated scaling and self-healing</a:t>
          </a:r>
        </a:p>
      </dsp:txBody>
      <dsp:txXfrm>
        <a:off x="373457" y="2858935"/>
        <a:ext cx="2593122" cy="1235133"/>
      </dsp:txXfrm>
    </dsp:sp>
    <dsp:sp modelId="{68178782-02F2-4541-B6AF-B8AC28821273}">
      <dsp:nvSpPr>
        <dsp:cNvPr id="0" name=""/>
        <dsp:cNvSpPr/>
      </dsp:nvSpPr>
      <dsp:spPr>
        <a:xfrm>
          <a:off x="3589064" y="0"/>
          <a:ext cx="3337470" cy="4351338"/>
        </a:xfrm>
        <a:prstGeom prst="roundRect">
          <a:avLst>
            <a:gd name="adj" fmla="val 10000"/>
          </a:avLst>
        </a:prstGeom>
        <a:solidFill>
          <a:srgbClr val="6D6E6E"/>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Arial" panose="020B0604020202020204" pitchFamily="34" charset="0"/>
              <a:cs typeface="Arial" panose="020B0604020202020204" pitchFamily="34" charset="0"/>
            </a:rPr>
            <a:t>Chaos Fire Drill</a:t>
          </a:r>
        </a:p>
      </dsp:txBody>
      <dsp:txXfrm>
        <a:off x="3589064" y="0"/>
        <a:ext cx="3337470" cy="1305401"/>
      </dsp:txXfrm>
    </dsp:sp>
    <dsp:sp modelId="{AC266055-C247-B64B-A2A6-957E874129C8}">
      <dsp:nvSpPr>
        <dsp:cNvPr id="0" name=""/>
        <dsp:cNvSpPr/>
      </dsp:nvSpPr>
      <dsp:spPr>
        <a:xfrm>
          <a:off x="3922811" y="1306676"/>
          <a:ext cx="2669976" cy="1311987"/>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New observability tools promised easier troubleshooting</a:t>
          </a:r>
        </a:p>
      </dsp:txBody>
      <dsp:txXfrm>
        <a:off x="3961238" y="1345103"/>
        <a:ext cx="2593122" cy="1235133"/>
      </dsp:txXfrm>
    </dsp:sp>
    <dsp:sp modelId="{63B18220-336C-A542-8587-1E584D8199FE}">
      <dsp:nvSpPr>
        <dsp:cNvPr id="0" name=""/>
        <dsp:cNvSpPr/>
      </dsp:nvSpPr>
      <dsp:spPr>
        <a:xfrm>
          <a:off x="3922811" y="2820508"/>
          <a:ext cx="2669976" cy="1311987"/>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Injected failures to put the new tools to the test</a:t>
          </a:r>
        </a:p>
      </dsp:txBody>
      <dsp:txXfrm>
        <a:off x="3961238" y="2858935"/>
        <a:ext cx="2593122" cy="1235133"/>
      </dsp:txXfrm>
    </dsp:sp>
    <dsp:sp modelId="{F83D9DF2-DAD6-614E-BFE8-837B72D742CE}">
      <dsp:nvSpPr>
        <dsp:cNvPr id="0" name=""/>
        <dsp:cNvSpPr/>
      </dsp:nvSpPr>
      <dsp:spPr>
        <a:xfrm>
          <a:off x="7176845" y="0"/>
          <a:ext cx="3337470" cy="4351338"/>
        </a:xfrm>
        <a:prstGeom prst="roundRect">
          <a:avLst>
            <a:gd name="adj" fmla="val 10000"/>
          </a:avLst>
        </a:prstGeom>
        <a:solidFill>
          <a:srgbClr val="575757"/>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bg1"/>
              </a:solidFill>
              <a:latin typeface="Arial" panose="020B0604020202020204" pitchFamily="34" charset="0"/>
              <a:cs typeface="Arial" panose="020B0604020202020204" pitchFamily="34" charset="0"/>
            </a:rPr>
            <a:t>Break Testing our CI/CD Pipeline</a:t>
          </a:r>
        </a:p>
      </dsp:txBody>
      <dsp:txXfrm>
        <a:off x="7176845" y="0"/>
        <a:ext cx="3337470" cy="1305401"/>
      </dsp:txXfrm>
    </dsp:sp>
    <dsp:sp modelId="{33C49ED3-57F5-D34F-998C-08E76395023F}">
      <dsp:nvSpPr>
        <dsp:cNvPr id="0" name=""/>
        <dsp:cNvSpPr/>
      </dsp:nvSpPr>
      <dsp:spPr>
        <a:xfrm>
          <a:off x="7510592" y="1305773"/>
          <a:ext cx="2669976" cy="854863"/>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Recurring instability observed at high-traffic times</a:t>
          </a:r>
        </a:p>
      </dsp:txBody>
      <dsp:txXfrm>
        <a:off x="7535630" y="1330811"/>
        <a:ext cx="2619900" cy="804787"/>
      </dsp:txXfrm>
    </dsp:sp>
    <dsp:sp modelId="{34DED655-669B-E647-8A49-A5D14D7D5616}">
      <dsp:nvSpPr>
        <dsp:cNvPr id="0" name=""/>
        <dsp:cNvSpPr/>
      </dsp:nvSpPr>
      <dsp:spPr>
        <a:xfrm>
          <a:off x="7510592" y="2292154"/>
          <a:ext cx="2669976" cy="854863"/>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Crashes prevented thorough investigation </a:t>
          </a:r>
        </a:p>
      </dsp:txBody>
      <dsp:txXfrm>
        <a:off x="7535630" y="2317192"/>
        <a:ext cx="2619900" cy="804787"/>
      </dsp:txXfrm>
    </dsp:sp>
    <dsp:sp modelId="{F6D4130D-BC7D-D049-831E-8BC51240AA34}">
      <dsp:nvSpPr>
        <dsp:cNvPr id="0" name=""/>
        <dsp:cNvSpPr/>
      </dsp:nvSpPr>
      <dsp:spPr>
        <a:xfrm>
          <a:off x="7510592" y="3278535"/>
          <a:ext cx="2669976" cy="854863"/>
        </a:xfrm>
        <a:prstGeom prst="roundRect">
          <a:avLst>
            <a:gd name="adj" fmla="val 10000"/>
          </a:avLst>
        </a:prstGeom>
        <a:solidFill>
          <a:srgbClr val="D2D2D2">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Re-created the condition to spot the bottleneck</a:t>
          </a:r>
        </a:p>
      </dsp:txBody>
      <dsp:txXfrm>
        <a:off x="7535630" y="3303573"/>
        <a:ext cx="2619900" cy="8047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639A0-38C2-4D61-87F1-9A2C85C361B8}">
      <dsp:nvSpPr>
        <dsp:cNvPr id="0" name=""/>
        <dsp:cNvSpPr/>
      </dsp:nvSpPr>
      <dsp:spPr>
        <a:xfrm>
          <a:off x="0" y="1305401"/>
          <a:ext cx="10515600" cy="1740535"/>
        </a:xfrm>
        <a:prstGeom prst="notchedRightArrow">
          <a:avLst/>
        </a:prstGeom>
        <a:solidFill>
          <a:srgbClr val="969696"/>
        </a:solidFill>
        <a:ln>
          <a:noFill/>
        </a:ln>
        <a:effectLst/>
      </dsp:spPr>
      <dsp:style>
        <a:lnRef idx="0">
          <a:scrgbClr r="0" g="0" b="0"/>
        </a:lnRef>
        <a:fillRef idx="1">
          <a:scrgbClr r="0" g="0" b="0"/>
        </a:fillRef>
        <a:effectRef idx="0">
          <a:scrgbClr r="0" g="0" b="0"/>
        </a:effectRef>
        <a:fontRef idx="minor"/>
      </dsp:style>
    </dsp:sp>
    <dsp:sp modelId="{97208977-8E87-4A16-A2C8-C7EA54731318}">
      <dsp:nvSpPr>
        <dsp:cNvPr id="0" name=""/>
        <dsp:cNvSpPr/>
      </dsp:nvSpPr>
      <dsp:spPr>
        <a:xfrm>
          <a:off x="4159" y="0"/>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Legacy alert consoles</a:t>
          </a:r>
        </a:p>
      </dsp:txBody>
      <dsp:txXfrm>
        <a:off x="4159" y="0"/>
        <a:ext cx="1818408" cy="1740535"/>
      </dsp:txXfrm>
    </dsp:sp>
    <dsp:sp modelId="{E3BDD6C5-E4F1-4359-888C-129C371E6A24}">
      <dsp:nvSpPr>
        <dsp:cNvPr id="0" name=""/>
        <dsp:cNvSpPr/>
      </dsp:nvSpPr>
      <dsp:spPr>
        <a:xfrm>
          <a:off x="695796"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65359-9121-4CA7-9E5D-84764DC80BF8}">
      <dsp:nvSpPr>
        <dsp:cNvPr id="0" name=""/>
        <dsp:cNvSpPr/>
      </dsp:nvSpPr>
      <dsp:spPr>
        <a:xfrm>
          <a:off x="1913487" y="2610802"/>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Initial “live” dashboards from logs</a:t>
          </a:r>
        </a:p>
      </dsp:txBody>
      <dsp:txXfrm>
        <a:off x="1913487" y="2610802"/>
        <a:ext cx="1818408" cy="1740535"/>
      </dsp:txXfrm>
    </dsp:sp>
    <dsp:sp modelId="{BB10045F-38B3-4B33-BFB0-5548449957F3}">
      <dsp:nvSpPr>
        <dsp:cNvPr id="0" name=""/>
        <dsp:cNvSpPr/>
      </dsp:nvSpPr>
      <dsp:spPr>
        <a:xfrm>
          <a:off x="2605124"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6591F4-66CA-44B4-827D-FCDD2DFDF0CE}">
      <dsp:nvSpPr>
        <dsp:cNvPr id="0" name=""/>
        <dsp:cNvSpPr/>
      </dsp:nvSpPr>
      <dsp:spPr>
        <a:xfrm>
          <a:off x="3822815" y="0"/>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Standard microservice platform dashboards</a:t>
          </a:r>
        </a:p>
      </dsp:txBody>
      <dsp:txXfrm>
        <a:off x="3822815" y="0"/>
        <a:ext cx="1818408" cy="1740535"/>
      </dsp:txXfrm>
    </dsp:sp>
    <dsp:sp modelId="{815E79DA-88F4-4871-BBA4-76EF94348430}">
      <dsp:nvSpPr>
        <dsp:cNvPr id="0" name=""/>
        <dsp:cNvSpPr/>
      </dsp:nvSpPr>
      <dsp:spPr>
        <a:xfrm>
          <a:off x="4514453"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6CDA4B-0BD0-4675-8598-1794556A58D3}">
      <dsp:nvSpPr>
        <dsp:cNvPr id="0" name=""/>
        <dsp:cNvSpPr/>
      </dsp:nvSpPr>
      <dsp:spPr>
        <a:xfrm>
          <a:off x="5732144" y="2610802"/>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Addition of cloud logs and metrics</a:t>
          </a:r>
        </a:p>
      </dsp:txBody>
      <dsp:txXfrm>
        <a:off x="5732144" y="2610802"/>
        <a:ext cx="1818408" cy="1740535"/>
      </dsp:txXfrm>
    </dsp:sp>
    <dsp:sp modelId="{965097E9-E8AA-4A61-A814-1B5B50BA3AD2}">
      <dsp:nvSpPr>
        <dsp:cNvPr id="0" name=""/>
        <dsp:cNvSpPr/>
      </dsp:nvSpPr>
      <dsp:spPr>
        <a:xfrm>
          <a:off x="6423781"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06F32-C996-4D1D-8D49-E4666A55E898}">
      <dsp:nvSpPr>
        <dsp:cNvPr id="0" name=""/>
        <dsp:cNvSpPr/>
      </dsp:nvSpPr>
      <dsp:spPr>
        <a:xfrm>
          <a:off x="7641472" y="0"/>
          <a:ext cx="1818408" cy="174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b"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Increased custom dashboards</a:t>
          </a:r>
        </a:p>
      </dsp:txBody>
      <dsp:txXfrm>
        <a:off x="7641472" y="0"/>
        <a:ext cx="1818408" cy="1740535"/>
      </dsp:txXfrm>
    </dsp:sp>
    <dsp:sp modelId="{7359E822-8A04-4D77-8768-B257CBFB9A08}">
      <dsp:nvSpPr>
        <dsp:cNvPr id="0" name=""/>
        <dsp:cNvSpPr/>
      </dsp:nvSpPr>
      <dsp:spPr>
        <a:xfrm>
          <a:off x="8333110" y="1958102"/>
          <a:ext cx="435133" cy="435133"/>
        </a:xfrm>
        <a:prstGeom prst="ellipse">
          <a:avLst/>
        </a:prstGeom>
        <a:solidFill>
          <a:srgbClr val="C2002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6CACF-FC01-364E-AFDE-267D978A1F13}">
      <dsp:nvSpPr>
        <dsp:cNvPr id="0" name=""/>
        <dsp:cNvSpPr/>
      </dsp:nvSpPr>
      <dsp:spPr>
        <a:xfrm>
          <a:off x="6545" y="835635"/>
          <a:ext cx="3358008" cy="1343203"/>
        </a:xfrm>
        <a:prstGeom prst="chevron">
          <a:avLst/>
        </a:prstGeom>
        <a:solidFill>
          <a:srgbClr val="575757"/>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rial" panose="020B0604020202020204" pitchFamily="34" charset="0"/>
              <a:cs typeface="Arial" panose="020B0604020202020204" pitchFamily="34" charset="0"/>
            </a:rPr>
            <a:t>Benefits</a:t>
          </a:r>
        </a:p>
      </dsp:txBody>
      <dsp:txXfrm>
        <a:off x="678147" y="835635"/>
        <a:ext cx="2014805" cy="1343203"/>
      </dsp:txXfrm>
    </dsp:sp>
    <dsp:sp modelId="{F5F07137-0C7C-CD4F-9708-54D24167CD25}">
      <dsp:nvSpPr>
        <dsp:cNvPr id="0" name=""/>
        <dsp:cNvSpPr/>
      </dsp:nvSpPr>
      <dsp:spPr>
        <a:xfrm>
          <a:off x="2928013" y="949807"/>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Agility in creating new alerting and dashboards</a:t>
          </a:r>
        </a:p>
      </dsp:txBody>
      <dsp:txXfrm>
        <a:off x="3485442" y="949807"/>
        <a:ext cx="1672289" cy="1114858"/>
      </dsp:txXfrm>
    </dsp:sp>
    <dsp:sp modelId="{65E7007A-ACA5-5045-AA9C-E7DD179C422A}">
      <dsp:nvSpPr>
        <dsp:cNvPr id="0" name=""/>
        <dsp:cNvSpPr/>
      </dsp:nvSpPr>
      <dsp:spPr>
        <a:xfrm>
          <a:off x="5324960" y="949807"/>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a:latin typeface="Arial" panose="020B0604020202020204" pitchFamily="34" charset="0"/>
              <a:cs typeface="Arial" panose="020B0604020202020204" pitchFamily="34" charset="0"/>
            </a:rPr>
            <a:t>Leveraging data for decisions</a:t>
          </a:r>
          <a:endParaRPr lang="en-US" sz="2000" kern="1200" dirty="0">
            <a:latin typeface="Arial" panose="020B0604020202020204" pitchFamily="34" charset="0"/>
            <a:cs typeface="Arial" panose="020B0604020202020204" pitchFamily="34" charset="0"/>
          </a:endParaRPr>
        </a:p>
      </dsp:txBody>
      <dsp:txXfrm>
        <a:off x="5882389" y="949807"/>
        <a:ext cx="1672289" cy="1114858"/>
      </dsp:txXfrm>
    </dsp:sp>
    <dsp:sp modelId="{B81D2B8A-3905-B74A-91F3-0A1157F72050}">
      <dsp:nvSpPr>
        <dsp:cNvPr id="0" name=""/>
        <dsp:cNvSpPr/>
      </dsp:nvSpPr>
      <dsp:spPr>
        <a:xfrm>
          <a:off x="7721906" y="949807"/>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Increased focus on production support</a:t>
          </a:r>
        </a:p>
      </dsp:txBody>
      <dsp:txXfrm>
        <a:off x="8279335" y="949807"/>
        <a:ext cx="1672289" cy="1114858"/>
      </dsp:txXfrm>
    </dsp:sp>
    <dsp:sp modelId="{6CF7DFCD-8BCC-0244-BD00-E7E59C5C0EFD}">
      <dsp:nvSpPr>
        <dsp:cNvPr id="0" name=""/>
        <dsp:cNvSpPr/>
      </dsp:nvSpPr>
      <dsp:spPr>
        <a:xfrm>
          <a:off x="6545" y="2366887"/>
          <a:ext cx="3358008" cy="1343203"/>
        </a:xfrm>
        <a:prstGeom prst="chevron">
          <a:avLst/>
        </a:prstGeom>
        <a:solidFill>
          <a:srgbClr val="C00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rial" panose="020B0604020202020204" pitchFamily="34" charset="0"/>
              <a:cs typeface="Arial" panose="020B0604020202020204" pitchFamily="34" charset="0"/>
            </a:rPr>
            <a:t>Consequences</a:t>
          </a:r>
        </a:p>
      </dsp:txBody>
      <dsp:txXfrm>
        <a:off x="678147" y="2366887"/>
        <a:ext cx="2014805" cy="1343203"/>
      </dsp:txXfrm>
    </dsp:sp>
    <dsp:sp modelId="{4D8F4382-D1EF-9C4F-863E-12F97BD951F6}">
      <dsp:nvSpPr>
        <dsp:cNvPr id="0" name=""/>
        <dsp:cNvSpPr/>
      </dsp:nvSpPr>
      <dsp:spPr>
        <a:xfrm>
          <a:off x="2928013" y="2481059"/>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Dashboard clutter</a:t>
          </a:r>
        </a:p>
      </dsp:txBody>
      <dsp:txXfrm>
        <a:off x="3485442" y="2481059"/>
        <a:ext cx="1672289" cy="1114858"/>
      </dsp:txXfrm>
    </dsp:sp>
    <dsp:sp modelId="{22BDD25E-B4D4-5143-9FDD-D063D22231AA}">
      <dsp:nvSpPr>
        <dsp:cNvPr id="0" name=""/>
        <dsp:cNvSpPr/>
      </dsp:nvSpPr>
      <dsp:spPr>
        <a:xfrm>
          <a:off x="5324960" y="2481059"/>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Alerting on the wrong things or too many things</a:t>
          </a:r>
        </a:p>
      </dsp:txBody>
      <dsp:txXfrm>
        <a:off x="5882389" y="2481059"/>
        <a:ext cx="1672289" cy="1114858"/>
      </dsp:txXfrm>
    </dsp:sp>
    <dsp:sp modelId="{75C59ED5-FF41-ED4C-AC42-CADD0090A582}">
      <dsp:nvSpPr>
        <dsp:cNvPr id="0" name=""/>
        <dsp:cNvSpPr/>
      </dsp:nvSpPr>
      <dsp:spPr>
        <a:xfrm>
          <a:off x="7721906" y="2481059"/>
          <a:ext cx="2787147" cy="1114858"/>
        </a:xfrm>
        <a:prstGeom prst="chevron">
          <a:avLst/>
        </a:prstGeom>
        <a:solidFill>
          <a:srgbClr val="EBEBEB">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Ignored alerts</a:t>
          </a:r>
        </a:p>
      </dsp:txBody>
      <dsp:txXfrm>
        <a:off x="8279335" y="2481059"/>
        <a:ext cx="1672289" cy="11148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79866-4E61-4E36-BB86-DC76CC2FB71B}">
      <dsp:nvSpPr>
        <dsp:cNvPr id="0" name=""/>
        <dsp:cNvSpPr/>
      </dsp:nvSpPr>
      <dsp:spPr>
        <a:xfrm>
          <a:off x="0" y="59653"/>
          <a:ext cx="5257800" cy="1254825"/>
        </a:xfrm>
        <a:prstGeom prst="roundRect">
          <a:avLst/>
        </a:prstGeom>
        <a:solidFill>
          <a:srgbClr val="9696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Initial success and ease of use significantly increased utilization and scope</a:t>
          </a:r>
        </a:p>
      </dsp:txBody>
      <dsp:txXfrm>
        <a:off x="61256" y="120909"/>
        <a:ext cx="5135288" cy="1132313"/>
      </dsp:txXfrm>
    </dsp:sp>
    <dsp:sp modelId="{50DAEA84-E06B-4B53-8E3F-DD569784CB0C}">
      <dsp:nvSpPr>
        <dsp:cNvPr id="0" name=""/>
        <dsp:cNvSpPr/>
      </dsp:nvSpPr>
      <dsp:spPr>
        <a:xfrm>
          <a:off x="0" y="1501679"/>
          <a:ext cx="5257800" cy="1254825"/>
        </a:xfrm>
        <a:prstGeom prst="roundRect">
          <a:avLst/>
        </a:prstGeom>
        <a:solidFill>
          <a:srgbClr val="9696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Just because you </a:t>
          </a:r>
          <a:r>
            <a:rPr lang="en-US" sz="2400" b="1" i="1" kern="1200" dirty="0">
              <a:latin typeface="Arial" panose="020B0604020202020204" pitchFamily="34" charset="0"/>
              <a:cs typeface="Arial" panose="020B0604020202020204" pitchFamily="34" charset="0"/>
            </a:rPr>
            <a:t>can</a:t>
          </a:r>
          <a:r>
            <a:rPr lang="en-US" sz="2400" kern="1200" dirty="0">
              <a:latin typeface="Arial" panose="020B0604020202020204" pitchFamily="34" charset="0"/>
              <a:cs typeface="Arial" panose="020B0604020202020204" pitchFamily="34" charset="0"/>
            </a:rPr>
            <a:t> do everything in a log aggregation tool, doesn’t mean you </a:t>
          </a:r>
          <a:r>
            <a:rPr lang="en-US" sz="2400" b="1" i="1" kern="1200" dirty="0">
              <a:latin typeface="Arial" panose="020B0604020202020204" pitchFamily="34" charset="0"/>
              <a:cs typeface="Arial" panose="020B0604020202020204" pitchFamily="34" charset="0"/>
            </a:rPr>
            <a:t>should</a:t>
          </a:r>
          <a:endParaRPr lang="en-US" sz="2400" b="1" kern="1200" dirty="0">
            <a:latin typeface="Arial" panose="020B0604020202020204" pitchFamily="34" charset="0"/>
            <a:cs typeface="Arial" panose="020B0604020202020204" pitchFamily="34" charset="0"/>
          </a:endParaRPr>
        </a:p>
      </dsp:txBody>
      <dsp:txXfrm>
        <a:off x="61256" y="1562935"/>
        <a:ext cx="5135288" cy="1132313"/>
      </dsp:txXfrm>
    </dsp:sp>
    <dsp:sp modelId="{B5631D42-2F4B-471D-8DD4-00D20484D495}">
      <dsp:nvSpPr>
        <dsp:cNvPr id="0" name=""/>
        <dsp:cNvSpPr/>
      </dsp:nvSpPr>
      <dsp:spPr>
        <a:xfrm>
          <a:off x="0" y="2943704"/>
          <a:ext cx="5257800" cy="1254825"/>
        </a:xfrm>
        <a:prstGeom prst="roundRect">
          <a:avLst/>
        </a:prstGeom>
        <a:solidFill>
          <a:srgbClr val="96969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Increased cost and performance concerns</a:t>
          </a:r>
        </a:p>
      </dsp:txBody>
      <dsp:txXfrm>
        <a:off x="61256" y="3004960"/>
        <a:ext cx="5135288" cy="113231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806F0B-473A-514F-8753-F5BC61CB27B8}">
      <dsp:nvSpPr>
        <dsp:cNvPr id="0" name=""/>
        <dsp:cNvSpPr/>
      </dsp:nvSpPr>
      <dsp:spPr>
        <a:xfrm rot="10800000">
          <a:off x="2063667" y="883"/>
          <a:ext cx="6992874" cy="1209216"/>
        </a:xfrm>
        <a:prstGeom prst="homePlate">
          <a:avLst/>
        </a:prstGeom>
        <a:solidFill>
          <a:srgbClr val="5757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231"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Reduce on-premise workloads</a:t>
          </a:r>
        </a:p>
      </dsp:txBody>
      <dsp:txXfrm rot="10800000">
        <a:off x="2365971" y="883"/>
        <a:ext cx="6690570" cy="1209216"/>
      </dsp:txXfrm>
    </dsp:sp>
    <dsp:sp modelId="{9403CD07-31DF-E945-9EC1-C51412200161}">
      <dsp:nvSpPr>
        <dsp:cNvPr id="0" name=""/>
        <dsp:cNvSpPr/>
      </dsp:nvSpPr>
      <dsp:spPr>
        <a:xfrm>
          <a:off x="1459058" y="883"/>
          <a:ext cx="1209216" cy="1209216"/>
        </a:xfrm>
        <a:prstGeom prst="ellipse">
          <a:avLst/>
        </a:prstGeom>
        <a:solidFill>
          <a:srgbClr val="EBEBE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712E3D-FF81-524D-95F4-59D5089BD143}">
      <dsp:nvSpPr>
        <dsp:cNvPr id="0" name=""/>
        <dsp:cNvSpPr/>
      </dsp:nvSpPr>
      <dsp:spPr>
        <a:xfrm rot="10800000">
          <a:off x="2063667" y="1571060"/>
          <a:ext cx="6992874" cy="1209216"/>
        </a:xfrm>
        <a:prstGeom prst="homePlate">
          <a:avLst/>
        </a:prstGeom>
        <a:solidFill>
          <a:srgbClr val="5757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231"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Fully observable</a:t>
          </a:r>
        </a:p>
      </dsp:txBody>
      <dsp:txXfrm rot="10800000">
        <a:off x="2365971" y="1571060"/>
        <a:ext cx="6690570" cy="1209216"/>
      </dsp:txXfrm>
    </dsp:sp>
    <dsp:sp modelId="{1FAD3BF6-4645-C04E-B02C-761E49DAC562}">
      <dsp:nvSpPr>
        <dsp:cNvPr id="0" name=""/>
        <dsp:cNvSpPr/>
      </dsp:nvSpPr>
      <dsp:spPr>
        <a:xfrm>
          <a:off x="1459058" y="1571060"/>
          <a:ext cx="1209216" cy="1209216"/>
        </a:xfrm>
        <a:prstGeom prst="ellipse">
          <a:avLst/>
        </a:prstGeom>
        <a:solidFill>
          <a:srgbClr val="EBEBE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2BE991-CB61-D047-8075-70D1132A9D1A}">
      <dsp:nvSpPr>
        <dsp:cNvPr id="0" name=""/>
        <dsp:cNvSpPr/>
      </dsp:nvSpPr>
      <dsp:spPr>
        <a:xfrm rot="10800000">
          <a:off x="2063667" y="3141237"/>
          <a:ext cx="6992874" cy="1209216"/>
        </a:xfrm>
        <a:prstGeom prst="homePlate">
          <a:avLst/>
        </a:prstGeom>
        <a:solidFill>
          <a:srgbClr val="57575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231"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Arial" panose="020B0604020202020204" pitchFamily="34" charset="0"/>
              <a:cs typeface="Arial" panose="020B0604020202020204" pitchFamily="34" charset="0"/>
            </a:rPr>
            <a:t>Blameless post-incident reviews</a:t>
          </a:r>
        </a:p>
      </dsp:txBody>
      <dsp:txXfrm rot="10800000">
        <a:off x="2365971" y="3141237"/>
        <a:ext cx="6690570" cy="1209216"/>
      </dsp:txXfrm>
    </dsp:sp>
    <dsp:sp modelId="{1351CC10-F12E-1A40-B737-79200C8D7B27}">
      <dsp:nvSpPr>
        <dsp:cNvPr id="0" name=""/>
        <dsp:cNvSpPr/>
      </dsp:nvSpPr>
      <dsp:spPr>
        <a:xfrm>
          <a:off x="1459058" y="3141237"/>
          <a:ext cx="1209216" cy="1209216"/>
        </a:xfrm>
        <a:prstGeom prst="ellipse">
          <a:avLst/>
        </a:prstGeom>
        <a:solidFill>
          <a:srgbClr val="EBEBE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F2BF1-D9DA-DA44-B818-9F137D9A76BF}"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94949-795B-014C-AC35-4E4BE2816415}" type="slidenum">
              <a:rPr lang="en-US" smtClean="0"/>
              <a:t>‹#›</a:t>
            </a:fld>
            <a:endParaRPr lang="en-US"/>
          </a:p>
        </p:txBody>
      </p:sp>
    </p:spTree>
    <p:extLst>
      <p:ext uri="{BB962C8B-B14F-4D97-AF65-F5344CB8AC3E}">
        <p14:creationId xmlns:p14="http://schemas.microsoft.com/office/powerpoint/2010/main" val="2676718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nfluence.vanguard.com/display/SREC/Example+Incident+Recovery+Playbook"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sre.google/sre-book/eliminating-toil/" TargetMode="External"/><Relationship Id="rId5" Type="http://schemas.openxmlformats.org/officeDocument/2006/relationships/hyperlink" Target="https://confluence.vanguard.com/display/SREC/Resilience+Patterns" TargetMode="External"/><Relationship Id="rId4" Type="http://schemas.openxmlformats.org/officeDocument/2006/relationships/hyperlink" Target="https://confluence.vanguard.com/display/SREC/Example+Runbook"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25-30 minutes</a:t>
            </a:r>
          </a:p>
        </p:txBody>
      </p:sp>
      <p:sp>
        <p:nvSpPr>
          <p:cNvPr id="4" name="Slide Number Placeholder 3"/>
          <p:cNvSpPr>
            <a:spLocks noGrp="1"/>
          </p:cNvSpPr>
          <p:nvPr>
            <p:ph type="sldNum" sz="quarter" idx="5"/>
          </p:nvPr>
        </p:nvSpPr>
        <p:spPr/>
        <p:txBody>
          <a:bodyPr/>
          <a:lstStyle/>
          <a:p>
            <a:fld id="{EF094949-795B-014C-AC35-4E4BE2816415}" type="slidenum">
              <a:rPr lang="en-US" smtClean="0"/>
              <a:t>1</a:t>
            </a:fld>
            <a:endParaRPr lang="en-US"/>
          </a:p>
        </p:txBody>
      </p:sp>
    </p:spTree>
    <p:extLst>
      <p:ext uri="{BB962C8B-B14F-4D97-AF65-F5344CB8AC3E}">
        <p14:creationId xmlns:p14="http://schemas.microsoft.com/office/powerpoint/2010/main" val="14704011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independence, but a new challenge: how do we ensure teams are doing this the right way</a:t>
            </a:r>
          </a:p>
          <a:p>
            <a:r>
              <a:rPr lang="en-US" dirty="0"/>
              <a:t>Teams got excited about this, alerted about ALL the things – via e-mail…</a:t>
            </a:r>
          </a:p>
          <a:p>
            <a:pPr lvl="1"/>
            <a:r>
              <a:rPr lang="en-US" dirty="0"/>
              <a:t>This was not great</a:t>
            </a:r>
          </a:p>
          <a:p>
            <a:r>
              <a:rPr lang="en-US" dirty="0"/>
              <a:t>Central team handling requests wasn’t there to police anymore, so lots of not-so-great alerts got created and alert fatigue became a real problem</a:t>
            </a:r>
          </a:p>
          <a:p>
            <a:pPr lvl="1"/>
            <a:r>
              <a:rPr lang="en-US" dirty="0"/>
              <a:t>Teams didn’t understand what they should be alerting on</a:t>
            </a:r>
          </a:p>
          <a:p>
            <a:endParaRPr lang="en-US" dirty="0"/>
          </a:p>
          <a:p>
            <a:endParaRPr lang="en-US" dirty="0"/>
          </a:p>
          <a:p>
            <a:r>
              <a:rPr lang="en-US" u="sng" dirty="0"/>
              <a:t>Benefits</a:t>
            </a:r>
          </a:p>
          <a:p>
            <a:pPr marL="171450" indent="-171450">
              <a:buFont typeface="Arial" panose="020B0604020202020204" pitchFamily="34" charset="0"/>
              <a:buChar char="•"/>
            </a:pPr>
            <a:r>
              <a:rPr lang="en-US" dirty="0"/>
              <a:t>Agility in creating new alerting and dashboards</a:t>
            </a:r>
          </a:p>
          <a:p>
            <a:pPr marL="628650" lvl="1" indent="-171450">
              <a:buFont typeface="Arial" panose="020B0604020202020204" pitchFamily="34" charset="0"/>
              <a:buChar char="•"/>
            </a:pPr>
            <a:r>
              <a:rPr lang="en-US" dirty="0"/>
              <a:t>No longer needing to submit a request to a central team for changes</a:t>
            </a:r>
          </a:p>
          <a:p>
            <a:pPr marL="628650" lvl="1" indent="-171450">
              <a:buFont typeface="Arial" panose="020B0604020202020204" pitchFamily="34" charset="0"/>
              <a:buChar char="•"/>
            </a:pPr>
            <a:r>
              <a:rPr lang="en-US" dirty="0"/>
              <a:t>Also, helped teams to better understand their alert logic since they configured it themselves</a:t>
            </a:r>
          </a:p>
          <a:p>
            <a:pPr marL="171450" indent="-171450">
              <a:buFont typeface="Arial" panose="020B0604020202020204" pitchFamily="34" charset="0"/>
              <a:buChar char="•"/>
            </a:pPr>
            <a:r>
              <a:rPr lang="en-US" dirty="0"/>
              <a:t>Leveraging data for decisions</a:t>
            </a:r>
          </a:p>
          <a:p>
            <a:pPr marL="628650" lvl="1" indent="-171450">
              <a:buFont typeface="Arial" panose="020B0604020202020204" pitchFamily="34" charset="0"/>
              <a:buChar char="•"/>
            </a:pPr>
            <a:r>
              <a:rPr lang="en-US" dirty="0"/>
              <a:t>Some teams actively digging in and asking questions of their data</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Starting to grapple with data driven decisions – I think this is key to wedge in at some point as a big win in terms of maturity (moved from main focus on user reporting “can we login” to metrics and data driven)</a:t>
            </a:r>
          </a:p>
          <a:p>
            <a:pPr marL="171450" indent="-171450">
              <a:buFont typeface="Arial" panose="020B0604020202020204" pitchFamily="34" charset="0"/>
              <a:buChar char="•"/>
            </a:pPr>
            <a:r>
              <a:rPr lang="en-US" dirty="0"/>
              <a:t>Increased focus on production support</a:t>
            </a:r>
          </a:p>
          <a:p>
            <a:pPr marL="628650" lvl="1" indent="-171450">
              <a:buFont typeface="Arial" panose="020B0604020202020204" pitchFamily="34" charset="0"/>
              <a:buChar char="•"/>
            </a:pPr>
            <a:r>
              <a:rPr lang="en-US" dirty="0"/>
              <a:t>Some teams starting to think about production (and how they capture errors) more proactively then something that is added after the product goes into prod</a:t>
            </a:r>
          </a:p>
          <a:p>
            <a:endParaRPr lang="en-US" dirty="0"/>
          </a:p>
          <a:p>
            <a:r>
              <a:rPr lang="en-US" u="sng" dirty="0"/>
              <a:t>Consequences</a:t>
            </a:r>
          </a:p>
          <a:p>
            <a:pPr marL="171450" indent="-171450">
              <a:buFont typeface="Arial" panose="020B0604020202020204" pitchFamily="34" charset="0"/>
              <a:buChar char="•"/>
            </a:pPr>
            <a:r>
              <a:rPr lang="en-US" dirty="0"/>
              <a:t>Dashboard clutter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 you find the right dashboard for your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can you be sure it’s updated?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Sometimes, dashboards were more likely to create confusion than solve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engineers didn’t understand the underlying data, they might misread the info presented and make the wrong decisions about how to proceed.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Important to be able to drill down into the data &amp; queries behind panels.</a:t>
            </a:r>
          </a:p>
          <a:p>
            <a:pPr marL="171450" indent="-171450">
              <a:buFont typeface="Arial" panose="020B0604020202020204" pitchFamily="34" charset="0"/>
              <a:buChar char="•"/>
            </a:pPr>
            <a:r>
              <a:rPr lang="en-US" dirty="0"/>
              <a:t>Alerting on the wrong things or too many things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Teams got excited about this, alerted about ALL the things – via e-mail…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Alerts were often focused on many root cause metrics and conditions instead of pulling back to client experience.  Created alert noise.  Still had the potential to miss actual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Part of the problem was many teams not being used to front line support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hadn’t experienced the dangers of alert fatigue to know what an issue it can be.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were still not “carrying the pager” until the advent of PD.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PCoEs</a:t>
            </a:r>
            <a:r>
              <a:rPr lang="en-US" dirty="0"/>
              <a:t> were </a:t>
            </a:r>
            <a:r>
              <a:rPr lang="en-US" dirty="0" err="1"/>
              <a:t>frontlining</a:t>
            </a:r>
            <a:r>
              <a:rPr lang="en-US" dirty="0"/>
              <a:t> a lot of support which isolated developers from some spammy alerts.</a:t>
            </a:r>
          </a:p>
          <a:p>
            <a:pPr marL="171450" indent="-171450">
              <a:buFont typeface="Arial" panose="020B0604020202020204" pitchFamily="34" charset="0"/>
              <a:buChar char="•"/>
            </a:pPr>
            <a:r>
              <a:rPr lang="en-US" dirty="0"/>
              <a:t>Ignored alerts</a:t>
            </a:r>
          </a:p>
          <a:p>
            <a:pPr marL="628650" lvl="1" indent="-171450">
              <a:buFont typeface="Arial" panose="020B0604020202020204" pitchFamily="34" charset="0"/>
              <a:buChar char="•"/>
            </a:pPr>
            <a:r>
              <a:rPr lang="en-US" dirty="0"/>
              <a:t>Alerts sent through poor channels like email</a:t>
            </a:r>
          </a:p>
          <a:p>
            <a:pPr marL="0" indent="0">
              <a:buFontTx/>
              <a:buNone/>
            </a:pPr>
            <a:endParaRPr lang="en-US" dirty="0"/>
          </a:p>
          <a:p>
            <a:r>
              <a:rPr lang="en-US" dirty="0"/>
              <a:t>So, more independence for app teams, which was good, but a new challenge: how do we ensure teams are doing this the right way?</a:t>
            </a:r>
          </a:p>
          <a:p>
            <a:endParaRPr lang="en-US" dirty="0"/>
          </a:p>
          <a:p>
            <a:r>
              <a:rPr lang="en-US" dirty="0"/>
              <a:t>Central team handling requests wasn’t there to police anymore, so lots of not-so-great alerts got created and alert fatigue became a real problem.</a:t>
            </a:r>
          </a:p>
          <a:p>
            <a:endParaRPr lang="en-US" dirty="0"/>
          </a:p>
          <a:p>
            <a:r>
              <a:rPr lang="en-US" dirty="0"/>
              <a:t>Even so, the ease of use of the tooling and accessibility of the data encouraged widespread use of the platform.</a:t>
            </a:r>
          </a:p>
          <a:p>
            <a:pPr lvl="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of which lead to… (next slide)</a:t>
            </a:r>
          </a:p>
          <a:p>
            <a:pPr lvl="0"/>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13</a:t>
            </a:fld>
            <a:endParaRPr lang="en-US"/>
          </a:p>
        </p:txBody>
      </p:sp>
    </p:spTree>
    <p:extLst>
      <p:ext uri="{BB962C8B-B14F-4D97-AF65-F5344CB8AC3E}">
        <p14:creationId xmlns:p14="http://schemas.microsoft.com/office/powerpoint/2010/main" val="610256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because you </a:t>
            </a:r>
            <a:r>
              <a:rPr lang="en-US" i="1" dirty="0"/>
              <a:t>can</a:t>
            </a:r>
            <a:r>
              <a:rPr lang="en-US" dirty="0"/>
              <a:t> do everything in a log aggregation tool, doesn’t mean you </a:t>
            </a:r>
            <a:r>
              <a:rPr lang="en-US" i="1" dirty="0"/>
              <a:t>should</a:t>
            </a:r>
            <a:endParaRPr lang="en-US" dirty="0"/>
          </a:p>
          <a:p>
            <a:r>
              <a:rPr lang="en-US" dirty="0"/>
              <a:t>Teams got more familiar with the logging tool and started throwing everything they could into it</a:t>
            </a:r>
          </a:p>
          <a:p>
            <a:r>
              <a:rPr lang="en-US" dirty="0"/>
              <a:t>Logging didn’t have a lot of intention behind it</a:t>
            </a:r>
          </a:p>
          <a:p>
            <a:r>
              <a:rPr lang="en-US" dirty="0"/>
              <a:t>Teams were trying to capture system information from signals that weren’t actually good signals</a:t>
            </a:r>
          </a:p>
          <a:p>
            <a:pPr lvl="1"/>
            <a:r>
              <a:rPr lang="en-US" dirty="0"/>
              <a:t>Maybe we come up with some hypothetical example here</a:t>
            </a:r>
          </a:p>
          <a:p>
            <a:pPr lvl="1"/>
            <a:r>
              <a:rPr lang="en-US" dirty="0"/>
              <a:t>Determining health based on CPU/memory rather than successful processing, latency (client facing symptoms)</a:t>
            </a:r>
          </a:p>
          <a:p>
            <a:pPr lvl="1"/>
            <a:r>
              <a:rPr lang="en-US" dirty="0"/>
              <a:t>Maybe a misinterpretation of the 4 golden signals – just because something is helpful to know doesn’t mean it needs to be an alert.</a:t>
            </a:r>
          </a:p>
          <a:p>
            <a:r>
              <a:rPr lang="en-US" dirty="0"/>
              <a:t>Overuse and misuse of the tool led to a huge bill. Even though we’re a massive enterprise, this was a problem we needed to get under control. And </a:t>
            </a:r>
            <a:r>
              <a:rPr lang="en-US" i="1" dirty="0"/>
              <a:t>because</a:t>
            </a:r>
            <a:r>
              <a:rPr lang="en-US" dirty="0"/>
              <a:t> we’re so big, this is hard to police.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t>Initial Success and ease of use significantly increased utilization and scope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Teams got more familiar with the logging tool and started throwing everything they could into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Alerts, scheduled reports, dashboards and ad-hoc troubleshooting usage continued to increase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Much of this logging didn’t have a lot of intention behind it</a:t>
            </a:r>
          </a:p>
          <a:p>
            <a:endParaRPr lang="en-US" dirty="0"/>
          </a:p>
          <a:p>
            <a:r>
              <a:rPr lang="en-US" u="sng" dirty="0"/>
              <a:t>Just because you </a:t>
            </a:r>
            <a:r>
              <a:rPr lang="en-US" i="1" u="sng" dirty="0"/>
              <a:t>can</a:t>
            </a:r>
            <a:r>
              <a:rPr lang="en-US" u="sng" dirty="0"/>
              <a:t> do everything in a log aggregation tool, doesn’t mean you </a:t>
            </a:r>
            <a:r>
              <a:rPr lang="en-US" i="1" u="sng" dirty="0"/>
              <a:t>should</a:t>
            </a:r>
            <a:endParaRPr lang="en-US" u="sn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Data extraction from logs can be very powerful but if the logs are unstructured, the scaling is not necessarily great compared to native metrics.</a:t>
            </a:r>
          </a:p>
          <a:p>
            <a:pPr marL="171450" indent="-171450">
              <a:buFont typeface="Arial" panose="020B0604020202020204" pitchFamily="34" charset="0"/>
              <a:buChar char="•"/>
            </a:pPr>
            <a:r>
              <a:rPr lang="en-US" dirty="0"/>
              <a:t>In many areas, we were extracting metrics from logs for charting or alerting, which worked but queries ran longer than a dedicated TSDB-style metrics setup</a:t>
            </a:r>
          </a:p>
          <a:p>
            <a:pPr marL="171450" indent="-171450">
              <a:buFont typeface="Arial" panose="020B0604020202020204" pitchFamily="34" charset="0"/>
              <a:buChar char="•"/>
            </a:pPr>
            <a:r>
              <a:rPr lang="en-US" dirty="0"/>
              <a:t>Also, from a use case perspective, teams were trying ascertain application health from data that was not a clear signal</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Example: Trying to score health of an application based on a bunch of infra and app metrics of various levels (</a:t>
            </a:r>
            <a:r>
              <a:rPr lang="en-US" dirty="0" err="1"/>
              <a:t>cpu</a:t>
            </a:r>
            <a:r>
              <a:rPr lang="en-US" dirty="0"/>
              <a:t>, memory, disk space) but lacking the core values that reflected client experience (like requests processed and duration) because that data was not instrumented</a:t>
            </a:r>
          </a:p>
          <a:p>
            <a:pPr marL="628650" lvl="1" indent="-171450">
              <a:buFont typeface="Arial" panose="020B0604020202020204" pitchFamily="34" charset="0"/>
              <a:buChar char="•"/>
            </a:pPr>
            <a:r>
              <a:rPr lang="en-US" dirty="0"/>
              <a:t>Maybe a misinterpretation of the 4 golden signals – just because something is helpful to know doesn’t mean it needs to be an alert.</a:t>
            </a:r>
          </a:p>
          <a:p>
            <a:r>
              <a:rPr lang="en-US" u="sng" dirty="0"/>
              <a:t>Increased Cost and Performance Concerns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Overuse and misuse of the tool led to a huge bill.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Also, overuse of tooling for suboptimal use cases led to performance concerns.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Many applications did not adapt their logging to better formats or better information to maximize usefulness (or cut waste to make important stuff easier to find and reduce cost)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Even though we’re a massive enterprise, this was a problem we needed to get under control.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you know about us, one of our key guideposts is minimizing costs to allow our clients to keep more of their money.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i="1" dirty="0"/>
              <a:t>because</a:t>
            </a:r>
            <a:r>
              <a:rPr lang="en-US" dirty="0"/>
              <a:t> we’re so big, this is hard to police.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balancing ease of onboarding with not creating a high effort process that guarantees better formats or cost profile but bottlenecks app teams getting into prod</a:t>
            </a:r>
          </a:p>
          <a:p>
            <a:pPr marL="0" indent="0">
              <a:buFontTx/>
              <a:buNone/>
            </a:pPr>
            <a:endParaRPr lang="en-US" dirty="0"/>
          </a:p>
          <a:p>
            <a:pPr marL="0" indent="0">
              <a:buFontTx/>
              <a:buNone/>
            </a:pPr>
            <a:r>
              <a:rPr lang="en-US" dirty="0"/>
              <a:t>We needed to treat each data type as it deserved…</a:t>
            </a:r>
          </a:p>
        </p:txBody>
      </p:sp>
      <p:sp>
        <p:nvSpPr>
          <p:cNvPr id="4" name="Slide Number Placeholder 3"/>
          <p:cNvSpPr>
            <a:spLocks noGrp="1"/>
          </p:cNvSpPr>
          <p:nvPr>
            <p:ph type="sldNum" sz="quarter" idx="5"/>
          </p:nvPr>
        </p:nvSpPr>
        <p:spPr/>
        <p:txBody>
          <a:bodyPr/>
          <a:lstStyle/>
          <a:p>
            <a:fld id="{EF094949-795B-014C-AC35-4E4BE2816415}" type="slidenum">
              <a:rPr lang="en-US" smtClean="0"/>
              <a:t>14</a:t>
            </a:fld>
            <a:endParaRPr lang="en-US"/>
          </a:p>
        </p:txBody>
      </p:sp>
    </p:spTree>
    <p:extLst>
      <p:ext uri="{BB962C8B-B14F-4D97-AF65-F5344CB8AC3E}">
        <p14:creationId xmlns:p14="http://schemas.microsoft.com/office/powerpoint/2010/main" val="356102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Splitting the tools into Logs, metrics, traces</a:t>
            </a:r>
          </a:p>
          <a:p>
            <a:r>
              <a:rPr lang="en-US" dirty="0"/>
              <a:t>Rise of tools like CloudWatch (for metrics) and Honeycomb (for traces)</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15</a:t>
            </a:fld>
            <a:endParaRPr lang="en-US"/>
          </a:p>
        </p:txBody>
      </p:sp>
    </p:spTree>
    <p:extLst>
      <p:ext uri="{BB962C8B-B14F-4D97-AF65-F5344CB8AC3E}">
        <p14:creationId xmlns:p14="http://schemas.microsoft.com/office/powerpoint/2010/main" val="1215465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p>
          <a:p>
            <a:endParaRPr lang="en-US" dirty="0"/>
          </a:p>
          <a:p>
            <a:r>
              <a:rPr lang="en-US" dirty="0"/>
              <a:t>Avoiding vendor lock</a:t>
            </a:r>
          </a:p>
          <a:p>
            <a:r>
              <a:rPr lang="en-US" dirty="0"/>
              <a:t>Make tracing an investment for the future rather than doing tool-specific instrumentation that may end up being thrown away later</a:t>
            </a:r>
          </a:p>
          <a:p>
            <a:r>
              <a:rPr lang="en-US" dirty="0"/>
              <a:t>Developing shared libraries for common fields, common use cases</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16</a:t>
            </a:fld>
            <a:endParaRPr lang="en-US"/>
          </a:p>
        </p:txBody>
      </p:sp>
    </p:spTree>
    <p:extLst>
      <p:ext uri="{BB962C8B-B14F-4D97-AF65-F5344CB8AC3E}">
        <p14:creationId xmlns:p14="http://schemas.microsoft.com/office/powerpoint/2010/main" val="53115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17</a:t>
            </a:fld>
            <a:endParaRPr lang="en-US"/>
          </a:p>
        </p:txBody>
      </p:sp>
    </p:spTree>
    <p:extLst>
      <p:ext uri="{BB962C8B-B14F-4D97-AF65-F5344CB8AC3E}">
        <p14:creationId xmlns:p14="http://schemas.microsoft.com/office/powerpoint/2010/main" val="2822304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Christina</a:t>
            </a:r>
          </a:p>
          <a:p>
            <a:endParaRPr lang="en-US"/>
          </a:p>
          <a:p>
            <a:r>
              <a:rPr lang="en-US"/>
              <a:t>Very binary, no nuance</a:t>
            </a:r>
          </a:p>
          <a:p>
            <a:r>
              <a:rPr lang="en-US"/>
              <a:t>Up is good, down is bad</a:t>
            </a:r>
          </a:p>
          <a:p>
            <a:r>
              <a:rPr lang="en-US"/>
              <a:t>Implied attempt to achieve 100% uptime, an impossible goal</a:t>
            </a:r>
          </a:p>
        </p:txBody>
      </p:sp>
      <p:sp>
        <p:nvSpPr>
          <p:cNvPr id="4" name="Slide Number Placeholder 3"/>
          <p:cNvSpPr>
            <a:spLocks noGrp="1"/>
          </p:cNvSpPr>
          <p:nvPr>
            <p:ph type="sldNum" sz="quarter" idx="5"/>
          </p:nvPr>
        </p:nvSpPr>
        <p:spPr/>
        <p:txBody>
          <a:bodyPr/>
          <a:lstStyle/>
          <a:p>
            <a:fld id="{EF094949-795B-014C-AC35-4E4BE2816415}" type="slidenum">
              <a:rPr lang="en-US" smtClean="0"/>
              <a:t>18</a:t>
            </a:fld>
            <a:endParaRPr lang="en-US"/>
          </a:p>
        </p:txBody>
      </p:sp>
    </p:spTree>
    <p:extLst>
      <p:ext uri="{BB962C8B-B14F-4D97-AF65-F5344CB8AC3E}">
        <p14:creationId xmlns:p14="http://schemas.microsoft.com/office/powerpoint/2010/main" val="1244097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p>
          <a:p>
            <a:endParaRPr lang="en-US" dirty="0"/>
          </a:p>
          <a:p>
            <a:r>
              <a:rPr lang="en-US" dirty="0"/>
              <a:t>This is just a hypothetical example</a:t>
            </a:r>
          </a:p>
          <a:p>
            <a:endParaRPr lang="en-US" dirty="0"/>
          </a:p>
          <a:p>
            <a:r>
              <a:rPr lang="en-US" dirty="0"/>
              <a:t>Acceptance of the inevitability of incidents, tolerance for an error budget</a:t>
            </a:r>
          </a:p>
          <a:p>
            <a:pPr lvl="1"/>
            <a:r>
              <a:rPr lang="en-US" dirty="0"/>
              <a:t>Moving away from the “24/7 availability, lowest possible latency” to something more feasible</a:t>
            </a:r>
          </a:p>
          <a:p>
            <a:r>
              <a:rPr lang="en-US" dirty="0"/>
              <a:t>Improve quality of alerting by notifying based on SLO breaches, budget burndown, etc.</a:t>
            </a:r>
          </a:p>
          <a:p>
            <a:endParaRPr lang="en-US" dirty="0"/>
          </a:p>
          <a:p>
            <a:r>
              <a:rPr lang="en-US" dirty="0"/>
              <a:t>Better impact measurement during incidents. Instead of measuring in minutes (at best) or # of incidents (at worst), now we can measure % of requests impacted… etc.</a:t>
            </a:r>
          </a:p>
          <a:p>
            <a:endParaRPr lang="en-US" dirty="0"/>
          </a:p>
          <a:p>
            <a:r>
              <a:rPr lang="en-US" dirty="0"/>
              <a:t>Assumption: you know your app and can make an informed decision about what “available” means and how available you should be</a:t>
            </a:r>
          </a:p>
          <a:p>
            <a:pPr lvl="1"/>
            <a:r>
              <a:rPr lang="en-US" dirty="0"/>
              <a:t>Opposite of AI Ops magic</a:t>
            </a:r>
          </a:p>
          <a:p>
            <a:pPr lvl="1"/>
            <a:r>
              <a:rPr lang="en-US" dirty="0"/>
              <a:t>How to enable teams and make onboarding easy while challenging them to actually make the decisions themselves</a:t>
            </a:r>
          </a:p>
          <a:p>
            <a:pPr lvl="2"/>
            <a:r>
              <a:rPr lang="en-US" dirty="0"/>
              <a:t>Everyone wants to know ”what the defaults are”</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19</a:t>
            </a:fld>
            <a:endParaRPr lang="en-US"/>
          </a:p>
        </p:txBody>
      </p:sp>
    </p:spTree>
    <p:extLst>
      <p:ext uri="{BB962C8B-B14F-4D97-AF65-F5344CB8AC3E}">
        <p14:creationId xmlns:p14="http://schemas.microsoft.com/office/powerpoint/2010/main" val="3869253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20</a:t>
            </a:fld>
            <a:endParaRPr lang="en-US"/>
          </a:p>
        </p:txBody>
      </p:sp>
    </p:spTree>
    <p:extLst>
      <p:ext uri="{BB962C8B-B14F-4D97-AF65-F5344CB8AC3E}">
        <p14:creationId xmlns:p14="http://schemas.microsoft.com/office/powerpoint/2010/main" val="4214545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With only one small coaching team for thousands of IT crew, how do we scale? We developed an SRE operating model that takes a hub &amp; spoke approach. Vanguard IT is split up into several sub-divisions, each supporting an individual line of business for Vanguard or providing some central shared service. Each sub-division will have its own leg of the operating model, starting with a small team of SRE champions.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TODO: edit the below notes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SRE Champions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SRE Champions will be responsible for coordination of SRE efforts across the subdivision. They will maintain alignment of their subdivision's SRE efforts with the ongoing work in other areas of the organization. Day-to-day activities will include the coordination of cross-product and/or cross-subdivision Chaos experimentation, maintenance of any centralized </a:t>
            </a:r>
            <a:r>
              <a:rPr lang="en-US" sz="1200" b="0" i="0" u="none" strike="noStrike" kern="1200" dirty="0">
                <a:solidFill>
                  <a:schemeClr val="tx1"/>
                </a:solidFill>
                <a:effectLst/>
                <a:latin typeface="+mn-lt"/>
                <a:ea typeface="+mn-ea"/>
                <a:cs typeface="+mn-cs"/>
                <a:hlinkClick r:id="rId3"/>
              </a:rPr>
              <a:t>incident response playbooks</a:t>
            </a:r>
            <a:r>
              <a:rPr lang="en-US" sz="1200" b="0" i="0" kern="1200" dirty="0">
                <a:solidFill>
                  <a:schemeClr val="tx1"/>
                </a:solidFill>
                <a:effectLst/>
                <a:latin typeface="+mn-lt"/>
                <a:ea typeface="+mn-ea"/>
                <a:cs typeface="+mn-cs"/>
              </a:rPr>
              <a:t>, and facilitation of blameless post-incident reviews for high severity incidents or incidents involving more than one product family. They will also be regular attendees at any Reliability Engineering and Resilience communities of practice, and will help communicate new standards and newly available tools and frameworks to their subdivisions, for example -  news regarding observability tools, libraries for resilience patterns, and emerging cloud platforms. They will serve as the key points of contact for their subdivision for SRE, so they should always remain informed about the SRE activities that have been happening within the product families, aggregating key quantifiable data about availability to report back to senior leadership. SRE Champions may choose to maintain an SRE Community of Practice specific to their subdivisions, as an avenue for sharing updates and gathering information from various product family SRE Leads and/or Practitioners. They may take on the responsibility of enforcement of reliability standards for the subdivision. They will have an automation-first mindset, and will look to build repeatable solutions for the teams within their subdivision, and even more broadly across Vanguard IT, so at times they may make contributions to centrally managed inner source libraries for reliability, such as the OpenTelemetry wrapper libraries. As the resident experts on SRE concepts, they will be responsible for training SRE Practitioners and Leads within their subdivision who are new to the role, leveraging both locally developed resources and those provided by the CTO SRE Coaching team.</a:t>
            </a:r>
          </a:p>
          <a:p>
            <a:br>
              <a:rPr lang="en-US" dirty="0"/>
            </a:br>
            <a:r>
              <a:rPr lang="en-US" sz="1200" b="1" i="0" kern="1200" dirty="0">
                <a:solidFill>
                  <a:schemeClr val="tx1"/>
                </a:solidFill>
                <a:effectLst/>
                <a:latin typeface="+mn-lt"/>
                <a:ea typeface="+mn-ea"/>
                <a:cs typeface="+mn-cs"/>
              </a:rPr>
              <a:t>SRE Lead</a:t>
            </a:r>
          </a:p>
          <a:p>
            <a:r>
              <a:rPr lang="en-US" sz="1200" b="0" i="0" kern="1200" dirty="0">
                <a:solidFill>
                  <a:schemeClr val="tx1"/>
                </a:solidFill>
                <a:effectLst/>
                <a:latin typeface="+mn-lt"/>
                <a:ea typeface="+mn-ea"/>
                <a:cs typeface="+mn-cs"/>
              </a:rPr>
              <a:t>Each product family should have at least one SRE Lead. The SRE Lead role will look similar to a senior technical lead or engineer role, but will focus on non-functional requirements for resilience rather than feature delivery. Unlike most SRE Practitioners, the SRE Lead should be a dedicated full-time role within each product family.</a:t>
            </a:r>
          </a:p>
          <a:p>
            <a:r>
              <a:rPr lang="en-US" sz="1200" b="0" i="0" kern="1200" dirty="0">
                <a:solidFill>
                  <a:schemeClr val="tx1"/>
                </a:solidFill>
                <a:effectLst/>
                <a:latin typeface="+mn-lt"/>
                <a:ea typeface="+mn-ea"/>
                <a:cs typeface="+mn-cs"/>
              </a:rPr>
              <a:t>These SREs will be responsible for consulting on resilient architectures, as well as programming best practices. They will be subject matter experts in the available compute platforms and programming languages, and will collaborate with architects to help teams determine the appropriate choices to make for a given workload within their product family. They will conduct localized FMEAs and post-incident reviews for the product family, and will be responsible for implementing and carrying out chaos experimentation and performance testing for the product family. Due to their breadth of expertise across the products within their purview, they may be a natural escalation path for incidents that involve multiple product teams. As incident response experts who also work closely with product teams, they'll ensure that each product's </a:t>
            </a:r>
            <a:r>
              <a:rPr lang="en-US" sz="1200" b="0" i="0" u="none" strike="noStrike" kern="1200" dirty="0">
                <a:solidFill>
                  <a:schemeClr val="tx1"/>
                </a:solidFill>
                <a:effectLst/>
                <a:latin typeface="+mn-lt"/>
                <a:ea typeface="+mn-ea"/>
                <a:cs typeface="+mn-cs"/>
                <a:hlinkClick r:id="rId4"/>
              </a:rPr>
              <a:t>runbooks</a:t>
            </a:r>
            <a:r>
              <a:rPr lang="en-US" sz="1200" b="0" i="0" kern="1200" dirty="0">
                <a:solidFill>
                  <a:schemeClr val="tx1"/>
                </a:solidFill>
                <a:effectLst/>
                <a:latin typeface="+mn-lt"/>
                <a:ea typeface="+mn-ea"/>
                <a:cs typeface="+mn-cs"/>
              </a:rPr>
              <a:t> for incident response are kept up to date. The SRE Leads will also have an awareness of SLIs and SLOs for each of the products within their product family, and will ensure there is logical alignment between observability targets for products which depend on one another. If optionality remains in the standards set by SRE Champions and/or shared services groups (i.e. more than one option for observing trace data), the SRE Leads will be the ones to make decisions for their product family so that there is consistency across related products.</a:t>
            </a:r>
          </a:p>
          <a:p>
            <a:endParaRPr lang="en-US" dirty="0"/>
          </a:p>
          <a:p>
            <a:r>
              <a:rPr lang="en-US" sz="1200" b="1" i="0" kern="1200" dirty="0">
                <a:solidFill>
                  <a:schemeClr val="tx1"/>
                </a:solidFill>
                <a:effectLst/>
                <a:latin typeface="+mn-lt"/>
                <a:ea typeface="+mn-ea"/>
                <a:cs typeface="+mn-cs"/>
              </a:rPr>
              <a:t>SRE Practitioners (on product teams)</a:t>
            </a:r>
          </a:p>
          <a:p>
            <a:r>
              <a:rPr lang="en-US" sz="1200" b="0" i="0" kern="1200" dirty="0">
                <a:solidFill>
                  <a:schemeClr val="tx1"/>
                </a:solidFill>
                <a:effectLst/>
                <a:latin typeface="+mn-lt"/>
                <a:ea typeface="+mn-ea"/>
                <a:cs typeface="+mn-cs"/>
              </a:rPr>
              <a:t>In many cases, SRE Practitioners will be developers and tech leads who are trained in and champion SRE best practices on their </a:t>
            </a:r>
            <a:r>
              <a:rPr lang="en-US" sz="1200" b="0" i="0" kern="1200" dirty="0" err="1">
                <a:solidFill>
                  <a:schemeClr val="tx1"/>
                </a:solidFill>
                <a:effectLst/>
                <a:latin typeface="+mn-lt"/>
                <a:ea typeface="+mn-ea"/>
                <a:cs typeface="+mn-cs"/>
              </a:rPr>
              <a:t>DevSecOps</a:t>
            </a:r>
            <a:r>
              <a:rPr lang="en-US" sz="1200" b="0" i="0" kern="1200" dirty="0">
                <a:solidFill>
                  <a:schemeClr val="tx1"/>
                </a:solidFill>
                <a:effectLst/>
                <a:latin typeface="+mn-lt"/>
                <a:ea typeface="+mn-ea"/>
                <a:cs typeface="+mn-cs"/>
              </a:rPr>
              <a:t> product team. However, certain mission critical workloads with extremely high availability requirements may also fully dedicate one or more SRE Practitioners within a product team who will solely focus on implementation of reliability and observability rather than feature delivery, due to the significant operational complexity of maintaining a highly available application.</a:t>
            </a:r>
          </a:p>
          <a:p>
            <a:r>
              <a:rPr lang="en-US" sz="1200" b="0" i="0" kern="1200" dirty="0">
                <a:solidFill>
                  <a:schemeClr val="tx1"/>
                </a:solidFill>
                <a:effectLst/>
                <a:latin typeface="+mn-lt"/>
                <a:ea typeface="+mn-ea"/>
                <a:cs typeface="+mn-cs"/>
              </a:rPr>
              <a:t>Whether it is a full-time role or an additional set of job responsibilities within existing technical roles, these SRE Practitioners will be responsible for setting SLIs and SLOs, maintaining a product's alert portfolio, and monitoring the error budget. They'll make any changes necessary to instrument the application to send telemetry data (logs, metrics, and traces) to the observability tool stack.  Since they are the developers on the product team, they'll be the ones to implement </a:t>
            </a:r>
            <a:r>
              <a:rPr lang="en-US" sz="1200" b="0" i="0" u="none" strike="noStrike" kern="1200" dirty="0">
                <a:solidFill>
                  <a:schemeClr val="tx1"/>
                </a:solidFill>
                <a:effectLst/>
                <a:latin typeface="+mn-lt"/>
                <a:ea typeface="+mn-ea"/>
                <a:cs typeface="+mn-cs"/>
                <a:hlinkClick r:id="rId5"/>
              </a:rPr>
              <a:t>resilience patterns</a:t>
            </a:r>
            <a:r>
              <a:rPr lang="en-US" sz="1200" b="0" i="0" kern="1200" dirty="0">
                <a:solidFill>
                  <a:schemeClr val="tx1"/>
                </a:solidFill>
                <a:effectLst/>
                <a:latin typeface="+mn-lt"/>
                <a:ea typeface="+mn-ea"/>
                <a:cs typeface="+mn-cs"/>
              </a:rPr>
              <a:t> in the code, as well as set infrastructure configurations, such as thresholds for auto scaling. They will also be part of the product's on-call rotation and will share responsibility for the day-to-day operations of the product with the rest of the members of their product teams. When time allows, they'll look for opportunities to </a:t>
            </a:r>
            <a:r>
              <a:rPr lang="en-US" sz="1200" b="0" i="0" u="none" strike="noStrike" kern="1200" dirty="0">
                <a:solidFill>
                  <a:schemeClr val="tx1"/>
                </a:solidFill>
                <a:effectLst/>
                <a:latin typeface="+mn-lt"/>
                <a:ea typeface="+mn-ea"/>
                <a:cs typeface="+mn-cs"/>
                <a:hlinkClick r:id="rId6"/>
              </a:rPr>
              <a:t>automate away toil</a:t>
            </a:r>
            <a:r>
              <a:rPr lang="en-US" sz="1200" b="0" i="0" kern="1200" dirty="0">
                <a:solidFill>
                  <a:schemeClr val="tx1"/>
                </a:solidFill>
                <a:effectLst/>
                <a:latin typeface="+mn-lt"/>
                <a:ea typeface="+mn-ea"/>
                <a:cs typeface="+mn-cs"/>
              </a:rPr>
              <a:t> for the team. </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21</a:t>
            </a:fld>
            <a:endParaRPr lang="en-US"/>
          </a:p>
        </p:txBody>
      </p:sp>
    </p:spTree>
    <p:extLst>
      <p:ext uri="{BB962C8B-B14F-4D97-AF65-F5344CB8AC3E}">
        <p14:creationId xmlns:p14="http://schemas.microsoft.com/office/powerpoint/2010/main" val="4242572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22</a:t>
            </a:fld>
            <a:endParaRPr lang="en-US"/>
          </a:p>
        </p:txBody>
      </p:sp>
    </p:spTree>
    <p:extLst>
      <p:ext uri="{BB962C8B-B14F-4D97-AF65-F5344CB8AC3E}">
        <p14:creationId xmlns:p14="http://schemas.microsoft.com/office/powerpoint/2010/main" val="357079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a:t>
            </a:fld>
            <a:endParaRPr lang="en-US"/>
          </a:p>
        </p:txBody>
      </p:sp>
    </p:spTree>
    <p:extLst>
      <p:ext uri="{BB962C8B-B14F-4D97-AF65-F5344CB8AC3E}">
        <p14:creationId xmlns:p14="http://schemas.microsoft.com/office/powerpoint/2010/main" val="4115334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Our team is within FAS (Financial Advisor Services), focused on how Vanguard partners with external financial advisors.  </a:t>
            </a:r>
          </a:p>
          <a:p>
            <a:pPr rtl="0" fontAlgn="ctr"/>
            <a:r>
              <a:rPr lang="en-US" sz="1200" kern="1200" dirty="0">
                <a:solidFill>
                  <a:schemeClr val="tx1"/>
                </a:solidFill>
                <a:effectLst/>
                <a:latin typeface="+mn-lt"/>
                <a:ea typeface="+mn-ea"/>
                <a:cs typeface="+mn-cs"/>
              </a:rPr>
              <a:t>Focused on build out of multi-tenant SaaS platform that provides tooling to advisors in areas of financial plan creation, portfolio analytics, and single views of a client</a:t>
            </a:r>
          </a:p>
          <a:p>
            <a:pPr lvl="1" rtl="0" fontAlgn="ctr"/>
            <a:r>
              <a:rPr lang="en-US" sz="1200" kern="1200" dirty="0">
                <a:solidFill>
                  <a:schemeClr val="tx1"/>
                </a:solidFill>
                <a:effectLst/>
                <a:latin typeface="+mn-lt"/>
                <a:ea typeface="+mn-ea"/>
                <a:cs typeface="+mn-cs"/>
              </a:rPr>
              <a:t>AWS native, microservice and lambda infrastructure</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23</a:t>
            </a:fld>
            <a:endParaRPr lang="en-US"/>
          </a:p>
        </p:txBody>
      </p:sp>
    </p:spTree>
    <p:extLst>
      <p:ext uri="{BB962C8B-B14F-4D97-AF65-F5344CB8AC3E}">
        <p14:creationId xmlns:p14="http://schemas.microsoft.com/office/powerpoint/2010/main" val="3363179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Utilizing the right tools for the job - journey to separating out metrics, logs, traces</a:t>
            </a:r>
          </a:p>
          <a:p>
            <a:pPr lvl="1" rtl="0" fontAlgn="ctr"/>
            <a:r>
              <a:rPr lang="en-US" sz="1200" kern="1200" dirty="0">
                <a:solidFill>
                  <a:schemeClr val="tx1"/>
                </a:solidFill>
                <a:effectLst/>
                <a:latin typeface="+mn-lt"/>
                <a:ea typeface="+mn-ea"/>
                <a:cs typeface="+mn-cs"/>
              </a:rPr>
              <a:t>CloudWatch, Splunk Honeycomb</a:t>
            </a:r>
          </a:p>
          <a:p>
            <a:pPr lvl="1" rtl="0" fontAlgn="ctr"/>
            <a:r>
              <a:rPr lang="en-US" sz="1200" kern="1200" dirty="0">
                <a:solidFill>
                  <a:schemeClr val="tx1"/>
                </a:solidFill>
                <a:effectLst/>
                <a:latin typeface="+mn-lt"/>
                <a:ea typeface="+mn-ea"/>
                <a:cs typeface="+mn-cs"/>
              </a:rPr>
              <a:t>In combination, allows us to culturally adopt SLI/SLO based monitoring</a:t>
            </a:r>
          </a:p>
        </p:txBody>
      </p:sp>
      <p:sp>
        <p:nvSpPr>
          <p:cNvPr id="4" name="Slide Number Placeholder 3"/>
          <p:cNvSpPr>
            <a:spLocks noGrp="1"/>
          </p:cNvSpPr>
          <p:nvPr>
            <p:ph type="sldNum" sz="quarter" idx="5"/>
          </p:nvPr>
        </p:nvSpPr>
        <p:spPr/>
        <p:txBody>
          <a:bodyPr/>
          <a:lstStyle/>
          <a:p>
            <a:fld id="{EF094949-795B-014C-AC35-4E4BE2816415}" type="slidenum">
              <a:rPr lang="en-US" smtClean="0"/>
              <a:t>24</a:t>
            </a:fld>
            <a:endParaRPr lang="en-US"/>
          </a:p>
        </p:txBody>
      </p:sp>
    </p:spTree>
    <p:extLst>
      <p:ext uri="{BB962C8B-B14F-4D97-AF65-F5344CB8AC3E}">
        <p14:creationId xmlns:p14="http://schemas.microsoft.com/office/powerpoint/2010/main" val="2401855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FMEA and </a:t>
            </a:r>
            <a:r>
              <a:rPr lang="en-US" sz="1200" kern="1200" dirty="0" err="1">
                <a:solidFill>
                  <a:schemeClr val="tx1"/>
                </a:solidFill>
                <a:effectLst/>
                <a:latin typeface="+mn-lt"/>
                <a:ea typeface="+mn-ea"/>
                <a:cs typeface="+mn-cs"/>
              </a:rPr>
              <a:t>PTaaS</a:t>
            </a:r>
            <a:r>
              <a:rPr lang="en-US" sz="1200" kern="1200" dirty="0">
                <a:solidFill>
                  <a:schemeClr val="tx1"/>
                </a:solidFill>
                <a:effectLst/>
                <a:latin typeface="+mn-lt"/>
                <a:ea typeface="+mn-ea"/>
                <a:cs typeface="+mn-cs"/>
              </a:rPr>
              <a:t> - helping us find and address issues before our clients do</a:t>
            </a:r>
          </a:p>
          <a:p>
            <a:pPr rtl="0" fontAlgn="ctr"/>
            <a:r>
              <a:rPr lang="en-US" sz="1200" kern="1200" dirty="0">
                <a:solidFill>
                  <a:schemeClr val="tx1"/>
                </a:solidFill>
                <a:effectLst/>
                <a:latin typeface="+mn-lt"/>
                <a:ea typeface="+mn-ea"/>
                <a:cs typeface="+mn-cs"/>
              </a:rPr>
              <a:t>Chaos Fire Drills - increasing the knowledge base of our engineers</a:t>
            </a:r>
          </a:p>
          <a:p>
            <a:pPr lvl="1" rtl="0" fontAlgn="ctr"/>
            <a:r>
              <a:rPr lang="en-US" sz="1200" kern="1200" dirty="0">
                <a:solidFill>
                  <a:schemeClr val="tx1"/>
                </a:solidFill>
                <a:effectLst/>
                <a:latin typeface="+mn-lt"/>
                <a:ea typeface="+mn-ea"/>
                <a:cs typeface="+mn-cs"/>
              </a:rPr>
              <a:t>Had our more senior engineers play a "passive role" to allow more junior engineers to tackle different areas</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25</a:t>
            </a:fld>
            <a:endParaRPr lang="en-US"/>
          </a:p>
        </p:txBody>
      </p:sp>
    </p:spTree>
    <p:extLst>
      <p:ext uri="{BB962C8B-B14F-4D97-AF65-F5344CB8AC3E}">
        <p14:creationId xmlns:p14="http://schemas.microsoft.com/office/powerpoint/2010/main" val="2624159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dirty="0">
                <a:solidFill>
                  <a:schemeClr val="tx1"/>
                </a:solidFill>
                <a:effectLst/>
                <a:latin typeface="+mn-lt"/>
                <a:ea typeface="+mn-ea"/>
                <a:cs typeface="+mn-cs"/>
              </a:rPr>
              <a:t>Broadening the foundational SaaS platform we have created to be able to serve additional use cases - both internal and external to Vanguard</a:t>
            </a:r>
          </a:p>
          <a:p>
            <a:pPr rtl="0" fontAlgn="ctr"/>
            <a:r>
              <a:rPr lang="en-US" sz="1200" kern="1200" dirty="0">
                <a:solidFill>
                  <a:schemeClr val="tx1"/>
                </a:solidFill>
                <a:effectLst/>
                <a:latin typeface="+mn-lt"/>
                <a:ea typeface="+mn-ea"/>
                <a:cs typeface="+mn-cs"/>
              </a:rPr>
              <a:t>With this, comes the need to scale, with that need to scale comes additional emphasis on observability, reliability, and ability to respond to unexpected conditions in production</a:t>
            </a:r>
          </a:p>
          <a:p>
            <a:pPr rtl="0" fontAlgn="ctr"/>
            <a:r>
              <a:rPr lang="en-US" sz="1200" kern="1200" dirty="0">
                <a:solidFill>
                  <a:schemeClr val="tx1"/>
                </a:solidFill>
                <a:effectLst/>
                <a:latin typeface="+mn-lt"/>
                <a:ea typeface="+mn-ea"/>
                <a:cs typeface="+mn-cs"/>
              </a:rPr>
              <a:t>Continue to build out our toolkits - both technical and mental</a:t>
            </a:r>
          </a:p>
          <a:p>
            <a:pPr rtl="0" fontAlgn="ctr"/>
            <a:r>
              <a:rPr lang="en-US" sz="1200" kern="1200" dirty="0">
                <a:solidFill>
                  <a:schemeClr val="tx1"/>
                </a:solidFill>
                <a:effectLst/>
                <a:latin typeface="+mn-lt"/>
                <a:ea typeface="+mn-ea"/>
                <a:cs typeface="+mn-cs"/>
              </a:rPr>
              <a:t>Continue to educate and bring our business along in this journey</a:t>
            </a:r>
          </a:p>
          <a:p>
            <a:pPr rtl="0" fontAlgn="ctr"/>
            <a:r>
              <a:rPr lang="en-US" sz="1200" kern="1200" dirty="0">
                <a:solidFill>
                  <a:schemeClr val="tx1"/>
                </a:solidFill>
                <a:effectLst/>
                <a:latin typeface="+mn-lt"/>
                <a:ea typeface="+mn-ea"/>
                <a:cs typeface="+mn-cs"/>
              </a:rPr>
              <a:t>Wishlist: Ability to truly mimic external traffic, continue to the point of where we do have full time SRE Leads embedded within our organization</a:t>
            </a:r>
          </a:p>
          <a:p>
            <a:endParaRPr lang="en-US" dirty="0"/>
          </a:p>
          <a:p>
            <a:r>
              <a:rPr lang="en-US" dirty="0"/>
              <a:t>End slide by turning it back over to Christina</a:t>
            </a:r>
          </a:p>
        </p:txBody>
      </p:sp>
      <p:sp>
        <p:nvSpPr>
          <p:cNvPr id="4" name="Slide Number Placeholder 3"/>
          <p:cNvSpPr>
            <a:spLocks noGrp="1"/>
          </p:cNvSpPr>
          <p:nvPr>
            <p:ph type="sldNum" sz="quarter" idx="5"/>
          </p:nvPr>
        </p:nvSpPr>
        <p:spPr/>
        <p:txBody>
          <a:bodyPr/>
          <a:lstStyle/>
          <a:p>
            <a:fld id="{EF094949-795B-014C-AC35-4E4BE2816415}" type="slidenum">
              <a:rPr lang="en-US" smtClean="0"/>
              <a:t>26</a:t>
            </a:fld>
            <a:endParaRPr lang="en-US"/>
          </a:p>
        </p:txBody>
      </p:sp>
    </p:spTree>
    <p:extLst>
      <p:ext uri="{BB962C8B-B14F-4D97-AF65-F5344CB8AC3E}">
        <p14:creationId xmlns:p14="http://schemas.microsoft.com/office/powerpoint/2010/main" val="42016421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p>
          <a:p>
            <a:endParaRPr lang="en-US" dirty="0"/>
          </a:p>
          <a:p>
            <a:r>
              <a:rPr lang="en-US" dirty="0"/>
              <a:t>Questions emerged that we still need to work through</a:t>
            </a:r>
          </a:p>
          <a:p>
            <a:endParaRPr lang="en-US" dirty="0"/>
          </a:p>
          <a:p>
            <a:r>
              <a:rPr lang="en-US" dirty="0"/>
              <a:t>Theme: tension between recommendations/standardization vs. freedom, flexibility, and deviation from the norm</a:t>
            </a:r>
          </a:p>
          <a:p>
            <a:pPr lvl="1"/>
            <a:r>
              <a:rPr lang="en-US" dirty="0"/>
              <a:t>Standardization reduces re-work and increases efficiency, but limits flexibility and customization</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28</a:t>
            </a:fld>
            <a:endParaRPr lang="en-US"/>
          </a:p>
        </p:txBody>
      </p:sp>
    </p:spTree>
    <p:extLst>
      <p:ext uri="{BB962C8B-B14F-4D97-AF65-F5344CB8AC3E}">
        <p14:creationId xmlns:p14="http://schemas.microsoft.com/office/powerpoint/2010/main" val="990220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Christina</a:t>
            </a:r>
          </a:p>
          <a:p>
            <a:endParaRPr lang="en-US"/>
          </a:p>
          <a:p>
            <a:r>
              <a:rPr lang="en-US"/>
              <a:t>Questions emerged that we still need to work through</a:t>
            </a:r>
          </a:p>
          <a:p>
            <a:endParaRPr lang="en-US"/>
          </a:p>
          <a:p>
            <a:r>
              <a:rPr lang="en-US"/>
              <a:t>How do we spend the “right” amount of time upskilling and training on these new processes and tools</a:t>
            </a:r>
          </a:p>
          <a:p>
            <a:pPr lvl="1"/>
            <a:r>
              <a:rPr lang="en-US"/>
              <a:t>What is the base level of knowledge that you need to take advantage of a good observability platform</a:t>
            </a:r>
          </a:p>
          <a:p>
            <a:pPr lvl="1"/>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knowledge bit is key – mention SRE coaching, still figuring this out</a:t>
            </a:r>
          </a:p>
          <a:p>
            <a:pPr lvl="0"/>
            <a:endParaRPr lang="en-US"/>
          </a:p>
          <a:p>
            <a:endParaRPr lang="en-US"/>
          </a:p>
        </p:txBody>
      </p:sp>
      <p:sp>
        <p:nvSpPr>
          <p:cNvPr id="4" name="Slide Number Placeholder 3"/>
          <p:cNvSpPr>
            <a:spLocks noGrp="1"/>
          </p:cNvSpPr>
          <p:nvPr>
            <p:ph type="sldNum" sz="quarter" idx="5"/>
          </p:nvPr>
        </p:nvSpPr>
        <p:spPr/>
        <p:txBody>
          <a:bodyPr/>
          <a:lstStyle/>
          <a:p>
            <a:fld id="{EF094949-795B-014C-AC35-4E4BE2816415}" type="slidenum">
              <a:rPr lang="en-US" smtClean="0"/>
              <a:t>29</a:t>
            </a:fld>
            <a:endParaRPr lang="en-US"/>
          </a:p>
        </p:txBody>
      </p:sp>
    </p:spTree>
    <p:extLst>
      <p:ext uri="{BB962C8B-B14F-4D97-AF65-F5344CB8AC3E}">
        <p14:creationId xmlns:p14="http://schemas.microsoft.com/office/powerpoint/2010/main" val="3925440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tell the story and demonstrate impact to IT and business leadership</a:t>
            </a:r>
          </a:p>
          <a:p>
            <a:r>
              <a:rPr lang="en-US" dirty="0"/>
              <a:t>- People sometimes want to see the wrong types of numbers. You may not see “fewer incidents” or a lower MTTD (not a good metric anyway). And you may not even see higher availability right away. Takes times.</a:t>
            </a:r>
          </a:p>
          <a:p>
            <a:r>
              <a:rPr lang="en-US" dirty="0"/>
              <a:t>How to get buy-in to fund adoption of DevOps SRE at scale after success in pockets</a:t>
            </a:r>
          </a:p>
          <a:p>
            <a:r>
              <a:rPr lang="en-US" dirty="0"/>
              <a:t>- When IT is a cost center, the budget discussions are always about how much a certain feature will cost. Now we need to learn how to talk about how much *availability* will cost, and work that into the budget. This is a big change for our business.</a:t>
            </a:r>
          </a:p>
          <a:p>
            <a:r>
              <a:rPr lang="en-US" dirty="0"/>
              <a:t>How to staff this</a:t>
            </a:r>
          </a:p>
          <a:p>
            <a:r>
              <a:rPr lang="en-US" dirty="0"/>
              <a:t>- SREs are hard to find. We have to do a combination of internal upskilling and external hiring.</a:t>
            </a:r>
          </a:p>
        </p:txBody>
      </p:sp>
      <p:sp>
        <p:nvSpPr>
          <p:cNvPr id="4" name="Slide Number Placeholder 3"/>
          <p:cNvSpPr>
            <a:spLocks noGrp="1"/>
          </p:cNvSpPr>
          <p:nvPr>
            <p:ph type="sldNum" sz="quarter" idx="5"/>
          </p:nvPr>
        </p:nvSpPr>
        <p:spPr/>
        <p:txBody>
          <a:bodyPr/>
          <a:lstStyle/>
          <a:p>
            <a:fld id="{EF094949-795B-014C-AC35-4E4BE2816415}" type="slidenum">
              <a:rPr lang="en-US" smtClean="0"/>
              <a:t>30</a:t>
            </a:fld>
            <a:endParaRPr lang="en-US"/>
          </a:p>
        </p:txBody>
      </p:sp>
    </p:spTree>
    <p:extLst>
      <p:ext uri="{BB962C8B-B14F-4D97-AF65-F5344CB8AC3E}">
        <p14:creationId xmlns:p14="http://schemas.microsoft.com/office/powerpoint/2010/main" val="1761972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Christina</a:t>
            </a:r>
          </a:p>
          <a:p>
            <a:endParaRPr lang="en-US" dirty="0"/>
          </a:p>
          <a:p>
            <a:r>
              <a:rPr lang="en-US" dirty="0"/>
              <a:t>Current state:</a:t>
            </a:r>
          </a:p>
          <a:p>
            <a:pPr lvl="0"/>
            <a:r>
              <a:rPr lang="en-US" dirty="0"/>
              <a:t>Public Cloud Growth</a:t>
            </a:r>
          </a:p>
          <a:p>
            <a:pPr lvl="1"/>
            <a:r>
              <a:rPr lang="en-US" dirty="0"/>
              <a:t>A large portion of microservices and other key workloads running in AWS</a:t>
            </a:r>
          </a:p>
          <a:p>
            <a:pPr lvl="0"/>
            <a:r>
              <a:rPr lang="en-US" dirty="0"/>
              <a:t>Many deploys every day</a:t>
            </a:r>
          </a:p>
          <a:p>
            <a:pPr lvl="1"/>
            <a:r>
              <a:rPr lang="en-US" dirty="0"/>
              <a:t>Not always multiple per product, but there are dozens of prod deployments daily</a:t>
            </a:r>
          </a:p>
          <a:p>
            <a:pPr lvl="0"/>
            <a:r>
              <a:rPr lang="en-US" dirty="0"/>
              <a:t>Site Reliability Engineering</a:t>
            </a:r>
          </a:p>
          <a:p>
            <a:pPr lvl="1"/>
            <a:r>
              <a:rPr lang="en-US" dirty="0"/>
              <a:t>Logs, metrics, and traces leveraged together, SLIs and SLOs in place</a:t>
            </a:r>
          </a:p>
          <a:p>
            <a:pPr lvl="0"/>
            <a:r>
              <a:rPr lang="en-US" dirty="0"/>
              <a:t>On the road to DevOps</a:t>
            </a:r>
          </a:p>
          <a:p>
            <a:pPr lvl="1"/>
            <a:r>
              <a:rPr lang="en-US" dirty="0"/>
              <a:t>Prod support decentralized, more infra responsibility for product teams</a:t>
            </a:r>
          </a:p>
          <a:p>
            <a:endParaRPr lang="en-US" dirty="0"/>
          </a:p>
          <a:p>
            <a:r>
              <a:rPr lang="en-US" dirty="0"/>
              <a:t>Future state:</a:t>
            </a:r>
          </a:p>
          <a:p>
            <a:r>
              <a:rPr lang="en-US" dirty="0"/>
              <a:t>Continue to reduce on-premise workloads</a:t>
            </a:r>
          </a:p>
          <a:p>
            <a:r>
              <a:rPr lang="en-US" dirty="0"/>
              <a:t>Fully observable (OpenTelemetry) – mention a single visualization tool to aggregate the data</a:t>
            </a:r>
          </a:p>
          <a:p>
            <a:r>
              <a:rPr lang="en-US" dirty="0"/>
              <a:t>Truly blameless post-incident reviews</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31</a:t>
            </a:fld>
            <a:endParaRPr lang="en-US"/>
          </a:p>
        </p:txBody>
      </p:sp>
    </p:spTree>
    <p:extLst>
      <p:ext uri="{BB962C8B-B14F-4D97-AF65-F5344CB8AC3E}">
        <p14:creationId xmlns:p14="http://schemas.microsoft.com/office/powerpoint/2010/main" val="2702417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looking for new opportunities and you’re passionate about or experienced with Site Reliability Engineering, Vanguard is hiring! Check out </a:t>
            </a:r>
            <a:r>
              <a:rPr lang="en-US" dirty="0" err="1"/>
              <a:t>vanguard.com</a:t>
            </a:r>
            <a:r>
              <a:rPr lang="en-US" dirty="0"/>
              <a:t>/careers</a:t>
            </a:r>
          </a:p>
          <a:p>
            <a:r>
              <a:rPr lang="en-US" dirty="0"/>
              <a:t>And if you’re not, I’d still love to connect with you. I want to hear your stories. How have you succeeded with rolling out SRE at your organizations? What challenges have you faced? What lessons have you learned? Reach out to me on LinkedIn or on Twitter, @</a:t>
            </a:r>
            <a:r>
              <a:rPr lang="en-US" dirty="0" err="1"/>
              <a:t>SREChristina</a:t>
            </a:r>
            <a:r>
              <a:rPr lang="en-US" dirty="0"/>
              <a:t>, and tell me about it! I’m also happy to answer any questions that you have about our journey.</a:t>
            </a:r>
          </a:p>
        </p:txBody>
      </p:sp>
      <p:sp>
        <p:nvSpPr>
          <p:cNvPr id="4" name="Slide Number Placeholder 3"/>
          <p:cNvSpPr>
            <a:spLocks noGrp="1"/>
          </p:cNvSpPr>
          <p:nvPr>
            <p:ph type="sldNum" sz="quarter" idx="5"/>
          </p:nvPr>
        </p:nvSpPr>
        <p:spPr/>
        <p:txBody>
          <a:bodyPr/>
          <a:lstStyle/>
          <a:p>
            <a:fld id="{EF094949-795B-014C-AC35-4E4BE2816415}" type="slidenum">
              <a:rPr lang="en-US" smtClean="0"/>
              <a:t>32</a:t>
            </a:fld>
            <a:endParaRPr lang="en-US"/>
          </a:p>
        </p:txBody>
      </p:sp>
    </p:spTree>
    <p:extLst>
      <p:ext uri="{BB962C8B-B14F-4D97-AF65-F5344CB8AC3E}">
        <p14:creationId xmlns:p14="http://schemas.microsoft.com/office/powerpoint/2010/main" val="9363512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Steve</a:t>
            </a:r>
          </a:p>
        </p:txBody>
      </p:sp>
      <p:sp>
        <p:nvSpPr>
          <p:cNvPr id="4" name="Slide Number Placeholder 3"/>
          <p:cNvSpPr>
            <a:spLocks noGrp="1"/>
          </p:cNvSpPr>
          <p:nvPr>
            <p:ph type="sldNum" sz="quarter" idx="5"/>
          </p:nvPr>
        </p:nvSpPr>
        <p:spPr/>
        <p:txBody>
          <a:bodyPr/>
          <a:lstStyle/>
          <a:p>
            <a:fld id="{EF094949-795B-014C-AC35-4E4BE2816415}" type="slidenum">
              <a:rPr lang="en-US" smtClean="0"/>
              <a:t>33</a:t>
            </a:fld>
            <a:endParaRPr lang="en-US"/>
          </a:p>
        </p:txBody>
      </p:sp>
    </p:spTree>
    <p:extLst>
      <p:ext uri="{BB962C8B-B14F-4D97-AF65-F5344CB8AC3E}">
        <p14:creationId xmlns:p14="http://schemas.microsoft.com/office/powerpoint/2010/main" val="75042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5-7 years ago….</a:t>
            </a:r>
          </a:p>
          <a:p>
            <a:endParaRPr lang="en-US" dirty="0"/>
          </a:p>
          <a:p>
            <a:pPr lvl="0"/>
            <a:r>
              <a:rPr lang="en-US" dirty="0"/>
              <a:t>Private Data Center</a:t>
            </a:r>
          </a:p>
          <a:p>
            <a:pPr lvl="1"/>
            <a:r>
              <a:rPr lang="en-US" dirty="0"/>
              <a:t>Monolithic apps, no public cloud presence</a:t>
            </a:r>
          </a:p>
          <a:p>
            <a:pPr lvl="0"/>
            <a:r>
              <a:rPr lang="en-US" dirty="0"/>
              <a:t>Controlled deployments</a:t>
            </a:r>
          </a:p>
          <a:p>
            <a:pPr lvl="1"/>
            <a:r>
              <a:rPr lang="en-US" dirty="0"/>
              <a:t>Quarterly releases, dev teams can't deploy</a:t>
            </a:r>
          </a:p>
          <a:p>
            <a:pPr lvl="0"/>
            <a:r>
              <a:rPr lang="en-US" dirty="0"/>
              <a:t>Alert-only visibility</a:t>
            </a:r>
          </a:p>
          <a:p>
            <a:pPr lvl="1"/>
            <a:r>
              <a:rPr lang="en-US" dirty="0"/>
              <a:t>No dashboards, no positive affirmation of function, central ownership of alerts</a:t>
            </a:r>
          </a:p>
          <a:p>
            <a:pPr lvl="0"/>
            <a:r>
              <a:rPr lang="en-US" dirty="0"/>
              <a:t>Development and Operations</a:t>
            </a:r>
          </a:p>
          <a:p>
            <a:pPr lvl="1"/>
            <a:r>
              <a:rPr lang="en-US" dirty="0"/>
              <a:t>Completely separate silos for dev and ops, centralized production support</a:t>
            </a:r>
          </a:p>
          <a:p>
            <a:endParaRPr lang="en-US" dirty="0"/>
          </a:p>
          <a:p>
            <a:endParaRPr lang="en-US" dirty="0"/>
          </a:p>
          <a:p>
            <a:r>
              <a:rPr lang="en-US" dirty="0"/>
              <a:t>Context</a:t>
            </a:r>
          </a:p>
          <a:p>
            <a:pPr lvl="1"/>
            <a:r>
              <a:rPr lang="en-US" dirty="0"/>
              <a:t>Some microservices, some product teams, a little bit of DevOps but not true infra ownership (mostly legacy, with some microservices on a PaaS private cloud)</a:t>
            </a:r>
          </a:p>
          <a:p>
            <a:pPr lvl="1"/>
            <a:r>
              <a:rPr lang="en-US" dirty="0"/>
              <a:t>No public cloud footprint. Almost entirely in our data center that we owned</a:t>
            </a:r>
          </a:p>
          <a:p>
            <a:r>
              <a:rPr lang="en-US" dirty="0"/>
              <a:t>Observability</a:t>
            </a:r>
          </a:p>
          <a:p>
            <a:pPr lvl="1"/>
            <a:r>
              <a:rPr lang="en-US" dirty="0"/>
              <a:t>Alert-only visibility – are they running? If not, alert. Can we hit the page every 5 minutes? If not, alert. If no alerts, we must be fine.</a:t>
            </a:r>
          </a:p>
          <a:p>
            <a:pPr lvl="2"/>
            <a:r>
              <a:rPr lang="en-US" dirty="0"/>
              <a:t>This is obviously bad. We really should be able to get some positive affirmation that things are working. How well are they working?</a:t>
            </a:r>
          </a:p>
          <a:p>
            <a:pPr lvl="1"/>
            <a:r>
              <a:rPr lang="en-US" dirty="0"/>
              <a:t>Alerting was centrally managed – team submits a request to a central team to have an alert configured for them</a:t>
            </a:r>
          </a:p>
          <a:p>
            <a:pPr lvl="1"/>
            <a:r>
              <a:rPr lang="en-US" dirty="0"/>
              <a:t>Notification platform was not great</a:t>
            </a:r>
          </a:p>
          <a:p>
            <a:r>
              <a:rPr lang="en-US" dirty="0"/>
              <a:t>Incident Management</a:t>
            </a:r>
          </a:p>
          <a:p>
            <a:pPr lvl="1"/>
            <a:r>
              <a:rPr lang="en-US" dirty="0" err="1"/>
              <a:t>PCoE</a:t>
            </a:r>
            <a:r>
              <a:rPr lang="en-US" dirty="0"/>
              <a:t> teams (prod support) always get first notification, maybe pull in app teams later</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4</a:t>
            </a:fld>
            <a:endParaRPr lang="en-US"/>
          </a:p>
        </p:txBody>
      </p:sp>
    </p:spTree>
    <p:extLst>
      <p:ext uri="{BB962C8B-B14F-4D97-AF65-F5344CB8AC3E}">
        <p14:creationId xmlns:p14="http://schemas.microsoft.com/office/powerpoint/2010/main" val="308768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easily lift and shift most of our apps</a:t>
            </a:r>
          </a:p>
          <a:p>
            <a:r>
              <a:rPr lang="en-US" dirty="0"/>
              <a:t>Slowly started carving out microservices, running on a private cloud PaaS internally</a:t>
            </a:r>
          </a:p>
          <a:p>
            <a:r>
              <a:rPr lang="en-US" dirty="0"/>
              <a:t>As part of this, improve deployment frequency:</a:t>
            </a:r>
          </a:p>
          <a:p>
            <a:pPr lvl="1"/>
            <a:r>
              <a:rPr lang="en-US" dirty="0"/>
              <a:t>Regression cycle was so long, reduced it</a:t>
            </a:r>
          </a:p>
          <a:p>
            <a:pPr lvl="1"/>
            <a:r>
              <a:rPr lang="en-US" dirty="0"/>
              <a:t>Test automation engineer role introduced</a:t>
            </a:r>
          </a:p>
          <a:p>
            <a:pPr lvl="1"/>
            <a:r>
              <a:rPr lang="en-US" dirty="0"/>
              <a:t>A new pipeline to run the automated tests</a:t>
            </a:r>
          </a:p>
          <a:p>
            <a:pPr lvl="1"/>
            <a:r>
              <a:rPr lang="en-US" dirty="0"/>
              <a:t>Tied deploy frequency to microservice development at first</a:t>
            </a:r>
          </a:p>
          <a:p>
            <a:pPr lvl="1"/>
            <a:r>
              <a:rPr lang="en-US" dirty="0"/>
              <a:t>Automatically generated change records</a:t>
            </a:r>
          </a:p>
          <a:p>
            <a:pPr lvl="1"/>
            <a:r>
              <a:rPr lang="en-US" dirty="0"/>
              <a:t>Attached test evidence</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6</a:t>
            </a:fld>
            <a:endParaRPr lang="en-US"/>
          </a:p>
        </p:txBody>
      </p:sp>
    </p:spTree>
    <p:extLst>
      <p:ext uri="{BB962C8B-B14F-4D97-AF65-F5344CB8AC3E}">
        <p14:creationId xmlns:p14="http://schemas.microsoft.com/office/powerpoint/2010/main" val="3577196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the private cloud in the public cloud</a:t>
            </a:r>
          </a:p>
          <a:p>
            <a:r>
              <a:rPr lang="en-US" dirty="0"/>
              <a:t>This was HARD for the infra teams, but helped app teams a lot</a:t>
            </a:r>
          </a:p>
          <a:p>
            <a:r>
              <a:rPr lang="en-US" dirty="0"/>
              <a:t>Ultimately left us with a now-unnecessary abstraction layer that was overcomplicating the environment and causing more problems than it solved</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7</a:t>
            </a:fld>
            <a:endParaRPr lang="en-US"/>
          </a:p>
        </p:txBody>
      </p:sp>
    </p:spTree>
    <p:extLst>
      <p:ext uri="{BB962C8B-B14F-4D97-AF65-F5344CB8AC3E}">
        <p14:creationId xmlns:p14="http://schemas.microsoft.com/office/powerpoint/2010/main" val="1990495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A more cloud-native solution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Remove the abstraction layer from our purview</a:t>
            </a:r>
          </a:p>
          <a:p>
            <a:r>
              <a:rPr lang="en-US" dirty="0">
                <a:latin typeface="Arial" panose="020B0604020202020204" pitchFamily="34" charset="0"/>
                <a:cs typeface="Arial" panose="020B0604020202020204" pitchFamily="34" charset="0"/>
              </a:rPr>
              <a:t>Leverage ECS Fargate for similar experience (low complexity) without the operational overhead of maintaining PaaS</a:t>
            </a:r>
          </a:p>
          <a:p>
            <a:r>
              <a:rPr lang="en-US" dirty="0">
                <a:latin typeface="Arial" panose="020B0604020202020204" pitchFamily="34" charset="0"/>
                <a:cs typeface="Arial" panose="020B0604020202020204" pitchFamily="34" charset="0"/>
              </a:rPr>
              <a:t>Ultimately, provide multiple choices for cloud compute: Lambda, ECS, EKS depending on what is the best fit for the workload</a:t>
            </a:r>
          </a:p>
          <a:p>
            <a:r>
              <a:rPr lang="en-US" dirty="0">
                <a:latin typeface="Arial" panose="020B0604020202020204" pitchFamily="34" charset="0"/>
                <a:cs typeface="Arial" panose="020B0604020202020204" pitchFamily="34" charset="0"/>
              </a:rPr>
              <a:t>This optionality has had a positive impact (lambda is cheaper, for example)</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8</a:t>
            </a:fld>
            <a:endParaRPr lang="en-US"/>
          </a:p>
        </p:txBody>
      </p:sp>
    </p:spTree>
    <p:extLst>
      <p:ext uri="{BB962C8B-B14F-4D97-AF65-F5344CB8AC3E}">
        <p14:creationId xmlns:p14="http://schemas.microsoft.com/office/powerpoint/2010/main" val="3225879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 teams need to test their configurations thoroughly</a:t>
            </a:r>
          </a:p>
          <a:p>
            <a:r>
              <a:rPr lang="en-US" dirty="0"/>
              <a:t>Adoption of new processes day-to-day</a:t>
            </a:r>
          </a:p>
          <a:p>
            <a:pPr lvl="1"/>
            <a:r>
              <a:rPr lang="en-US" dirty="0"/>
              <a:t>Failure Modes and Effects Analysis</a:t>
            </a:r>
          </a:p>
          <a:p>
            <a:pPr lvl="1"/>
            <a:r>
              <a:rPr lang="en-US" dirty="0"/>
              <a:t>Chaos Engineering</a:t>
            </a:r>
          </a:p>
          <a:p>
            <a:pPr lvl="1"/>
            <a:r>
              <a:rPr lang="en-US" dirty="0"/>
              <a:t>Performance Testing as a Service</a:t>
            </a:r>
          </a:p>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9</a:t>
            </a:fld>
            <a:endParaRPr lang="en-US"/>
          </a:p>
        </p:txBody>
      </p:sp>
    </p:spTree>
    <p:extLst>
      <p:ext uri="{BB962C8B-B14F-4D97-AF65-F5344CB8AC3E}">
        <p14:creationId xmlns:p14="http://schemas.microsoft.com/office/powerpoint/2010/main" val="1276131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11</a:t>
            </a:fld>
            <a:endParaRPr lang="en-US"/>
          </a:p>
        </p:txBody>
      </p:sp>
    </p:spTree>
    <p:extLst>
      <p:ext uri="{BB962C8B-B14F-4D97-AF65-F5344CB8AC3E}">
        <p14:creationId xmlns:p14="http://schemas.microsoft.com/office/powerpoint/2010/main" val="256132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Operations teams had dashboards but application teams did not, and even the ops dashboards were more like alert consoles</a:t>
            </a:r>
          </a:p>
          <a:p>
            <a:r>
              <a:rPr lang="en-US" dirty="0"/>
              <a:t>Central microservice platform team developed standard application dashboards with dropdown menus, microservice teams used them</a:t>
            </a:r>
          </a:p>
          <a:p>
            <a:r>
              <a:rPr lang="en-US" dirty="0"/>
              <a:t>Slowly over time, microservice teams started to customize, especially once cloud migration began in earnest</a:t>
            </a:r>
          </a:p>
          <a:p>
            <a:r>
              <a:rPr lang="en-US" dirty="0"/>
              <a:t>Following cloud migration, both logs and metrics data were available in the same tool, teams took advantage of this to build dashboards to monitor application performance and availability</a:t>
            </a:r>
          </a:p>
          <a:p>
            <a:r>
              <a:rPr lang="en-US" dirty="0"/>
              <a:t>Sometimes, dashboards were more likely to create confusion than solve problems. If engineers didn’t understand the underlying data, they might misread the info presented and make the wrong decisions about how to proceed. Important to be able to drill down into the data &amp; queries behind panels.</a:t>
            </a:r>
          </a:p>
          <a:p>
            <a:r>
              <a:rPr lang="en-US" dirty="0"/>
              <a:t>From there, alerts built into the same tool as well.</a:t>
            </a:r>
          </a:p>
          <a:p>
            <a:endParaRPr lang="en-US" dirty="0"/>
          </a:p>
          <a:p>
            <a:endParaRPr lang="en-US" dirty="0"/>
          </a:p>
          <a:p>
            <a:r>
              <a:rPr lang="en-US" dirty="0"/>
              <a:t>The Timeline</a:t>
            </a:r>
          </a:p>
          <a:p>
            <a:pPr marL="171450" indent="-171450">
              <a:buFont typeface="Arial" panose="020B0604020202020204" pitchFamily="34" charset="0"/>
              <a:buChar char="•"/>
            </a:pPr>
            <a:r>
              <a:rPr lang="en-US" dirty="0"/>
              <a:t>Legacy Alert Consoles</a:t>
            </a:r>
          </a:p>
          <a:p>
            <a:pPr marL="628650" lvl="1" indent="-171450">
              <a:buFont typeface="Arial" panose="020B0604020202020204" pitchFamily="34" charset="0"/>
              <a:buChar char="•"/>
            </a:pPr>
            <a:r>
              <a:rPr lang="en-US" dirty="0"/>
              <a:t>Mainly limited to infrastructure operations teams</a:t>
            </a:r>
          </a:p>
          <a:p>
            <a:pPr marL="171450" indent="-171450">
              <a:buFont typeface="Arial" panose="020B0604020202020204" pitchFamily="34" charset="0"/>
              <a:buChar char="•"/>
            </a:pPr>
            <a:r>
              <a:rPr lang="en-US" dirty="0"/>
              <a:t>Initial “live” dashboards from logs</a:t>
            </a:r>
          </a:p>
          <a:p>
            <a:pPr marL="628650" lvl="1" indent="-171450">
              <a:buFont typeface="Arial" panose="020B0604020202020204" pitchFamily="34" charset="0"/>
              <a:buChar char="•"/>
            </a:pPr>
            <a:r>
              <a:rPr lang="en-US" dirty="0"/>
              <a:t>First focus was on logons and response time for core monolith web applications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is where we started to consider signals of health (logins, </a:t>
            </a:r>
            <a:r>
              <a:rPr lang="en-US" dirty="0" err="1"/>
              <a:t>etc</a:t>
            </a:r>
            <a:r>
              <a:rPr lang="en-US" dirty="0"/>
              <a:t>) and started to move away from just CPU, memory and up/down.</a:t>
            </a:r>
          </a:p>
          <a:p>
            <a:pPr marL="171450" indent="-171450">
              <a:buFont typeface="Arial" panose="020B0604020202020204" pitchFamily="34" charset="0"/>
              <a:buChar char="•"/>
            </a:pPr>
            <a:r>
              <a:rPr lang="en-US" dirty="0"/>
              <a:t>Standard microservice platform dashboards</a:t>
            </a:r>
          </a:p>
          <a:p>
            <a:pPr marL="628650" lvl="1" indent="-171450">
              <a:buFont typeface="Arial" panose="020B0604020202020204" pitchFamily="34" charset="0"/>
              <a:buChar char="•"/>
            </a:pPr>
            <a:r>
              <a:rPr lang="en-US" dirty="0"/>
              <a:t>As we adopted microservices, those logs were added to the platform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Central microservice platform team developed standard application dashboards with dropdown menus, microservice teams used them</a:t>
            </a:r>
          </a:p>
          <a:p>
            <a:pPr marL="171450" indent="-171450">
              <a:buFont typeface="Arial" panose="020B0604020202020204" pitchFamily="34" charset="0"/>
              <a:buChar char="•"/>
            </a:pPr>
            <a:r>
              <a:rPr lang="en-US" dirty="0"/>
              <a:t>Addition of cloud logs and metrics</a:t>
            </a:r>
          </a:p>
          <a:p>
            <a:pPr marL="628650" lvl="1" indent="-171450">
              <a:buFont typeface="Arial" panose="020B0604020202020204" pitchFamily="34" charset="0"/>
              <a:buChar char="•"/>
            </a:pPr>
            <a:r>
              <a:rPr lang="en-US" dirty="0"/>
              <a:t>As we moved to cloud, this was the default landing place for cloud logs and metrics</a:t>
            </a:r>
          </a:p>
          <a:p>
            <a:pPr marL="628650" lvl="1" indent="-171450">
              <a:buFont typeface="Arial" panose="020B0604020202020204" pitchFamily="34" charset="0"/>
              <a:buChar char="•"/>
            </a:pPr>
            <a:r>
              <a:rPr lang="en-US" dirty="0"/>
              <a:t>This came out of the box for most use cases</a:t>
            </a:r>
          </a:p>
          <a:p>
            <a:pPr marL="171450" indent="-171450">
              <a:buFont typeface="Arial" panose="020B0604020202020204" pitchFamily="34" charset="0"/>
              <a:buChar char="•"/>
            </a:pPr>
            <a:r>
              <a:rPr lang="en-US" dirty="0"/>
              <a:t>Increased custom dashboards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Teams took advantage of this to build their own dashboards to monitor application performance and availability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also began to translate into more custom-built alerting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As this grew in scale, we started to see some positives and consequences… (next slide)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F094949-795B-014C-AC35-4E4BE2816415}" type="slidenum">
              <a:rPr lang="en-US" smtClean="0"/>
              <a:t>12</a:t>
            </a:fld>
            <a:endParaRPr lang="en-US"/>
          </a:p>
        </p:txBody>
      </p:sp>
    </p:spTree>
    <p:extLst>
      <p:ext uri="{BB962C8B-B14F-4D97-AF65-F5344CB8AC3E}">
        <p14:creationId xmlns:p14="http://schemas.microsoft.com/office/powerpoint/2010/main" val="179169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81B6-5BF6-944F-9916-D39D57E576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10AF8-CE65-9149-AF12-5BD242178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CEEB6F-885E-844A-AEE6-318F4C7265EF}"/>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5" name="Footer Placeholder 4">
            <a:extLst>
              <a:ext uri="{FF2B5EF4-FFF2-40B4-BE49-F238E27FC236}">
                <a16:creationId xmlns:a16="http://schemas.microsoft.com/office/drawing/2014/main" id="{ABD3EF7E-4344-BE46-A1BF-11CD505FD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C1DF1-FE36-6440-AC4E-C9ED8E623C0B}"/>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157044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548A3-3989-C346-AF1D-77E0B328C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3359C-D19F-8543-8973-43D89D24EE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B1B35-E542-E245-B22C-B6524C37C1EA}"/>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5" name="Footer Placeholder 4">
            <a:extLst>
              <a:ext uri="{FF2B5EF4-FFF2-40B4-BE49-F238E27FC236}">
                <a16:creationId xmlns:a16="http://schemas.microsoft.com/office/drawing/2014/main" id="{DA23C212-D4FC-744A-80B0-4B28C5512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0114C-7D1F-0C4B-90B4-D56EFE79B97A}"/>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59661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874DF-4C14-AC42-AA63-32333D6B0F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16E138-9FF4-4F4F-9DD6-2B05C368A2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44BE1-528D-C548-89DD-A9C3B19EEC04}"/>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5" name="Footer Placeholder 4">
            <a:extLst>
              <a:ext uri="{FF2B5EF4-FFF2-40B4-BE49-F238E27FC236}">
                <a16:creationId xmlns:a16="http://schemas.microsoft.com/office/drawing/2014/main" id="{DAC58FC6-9E01-B746-8A9E-4F4321ADF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66B92-C5B2-B54C-B02F-9524087E0A23}"/>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176301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CB9F6-E331-2345-8C42-0AD2C794DE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BAA73-588C-A24A-A9FE-61F2D805F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D56AB-BCE8-0D42-921F-05C8686268E5}"/>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5" name="Footer Placeholder 4">
            <a:extLst>
              <a:ext uri="{FF2B5EF4-FFF2-40B4-BE49-F238E27FC236}">
                <a16:creationId xmlns:a16="http://schemas.microsoft.com/office/drawing/2014/main" id="{D7B55F51-3D9B-8F41-A9F8-1980CADC9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6D44E-9579-5F4B-8059-05AE8AFB912B}"/>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159071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889C-A38B-6E42-9B8C-F79CF2BCDB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30BDCD-7207-6244-8F0D-A050C2414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E4A10-BA82-7F4B-9CCB-89AD9EE91740}"/>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5" name="Footer Placeholder 4">
            <a:extLst>
              <a:ext uri="{FF2B5EF4-FFF2-40B4-BE49-F238E27FC236}">
                <a16:creationId xmlns:a16="http://schemas.microsoft.com/office/drawing/2014/main" id="{79E105CB-6BD2-EA42-A03E-82DAA674B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9D707-5530-4D40-8439-4BF915645CFB}"/>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97238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9592-15A9-934F-8064-B1543C87E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494E7-7FD8-0E4E-8A92-95725F3896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53931B-F632-EF42-8FB0-CF53D67C8D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15231D-EDF5-A148-A97A-BCA5FF152278}"/>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6" name="Footer Placeholder 5">
            <a:extLst>
              <a:ext uri="{FF2B5EF4-FFF2-40B4-BE49-F238E27FC236}">
                <a16:creationId xmlns:a16="http://schemas.microsoft.com/office/drawing/2014/main" id="{B25E0E20-56EF-6E40-B576-9F8DF2C75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67CE2-B127-5442-B47C-A4CB18E30DC2}"/>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51116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E71F6-5312-644B-8A97-BC5D667F7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BD4F21-1AFD-AE46-9709-228EDFEBD5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3EFC6B-07E1-B54C-9E60-7E6408D7D6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C585A2-7234-E840-A261-901D9F62B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937147-8677-2C4A-9C46-4E342ACB9B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3BA38B-12D7-CC44-85D1-5D8B9C1CF629}"/>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8" name="Footer Placeholder 7">
            <a:extLst>
              <a:ext uri="{FF2B5EF4-FFF2-40B4-BE49-F238E27FC236}">
                <a16:creationId xmlns:a16="http://schemas.microsoft.com/office/drawing/2014/main" id="{68AF4489-34D4-3646-A980-64CE0F3998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300A31-1BE7-3844-B931-0A8E6EEC85CA}"/>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164944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E6E9-22A3-2144-9652-B43B26627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57B1B0-EF74-6445-BE02-D31333D99723}"/>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4" name="Footer Placeholder 3">
            <a:extLst>
              <a:ext uri="{FF2B5EF4-FFF2-40B4-BE49-F238E27FC236}">
                <a16:creationId xmlns:a16="http://schemas.microsoft.com/office/drawing/2014/main" id="{5B407B27-4B99-E042-B6DB-713F220566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D791ED-D8E1-0443-BBE2-7492A4B1D9F1}"/>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4125409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10CB5-5466-0C4D-BFD7-EF874FDCD6A2}"/>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3" name="Footer Placeholder 2">
            <a:extLst>
              <a:ext uri="{FF2B5EF4-FFF2-40B4-BE49-F238E27FC236}">
                <a16:creationId xmlns:a16="http://schemas.microsoft.com/office/drawing/2014/main" id="{27B74D50-905C-A64C-9DD4-AA28DA8396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886A76-7D6C-B64E-BA04-B41DE1E53F75}"/>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59549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2798-5526-354C-A351-C37B224BE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05A616-E5F2-AC4F-9FEB-DB2CE0F1E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A57AA9-B3D8-6D49-A968-B7E4B853F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97ED2-5858-9E40-9844-9916C18F8EF7}"/>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6" name="Footer Placeholder 5">
            <a:extLst>
              <a:ext uri="{FF2B5EF4-FFF2-40B4-BE49-F238E27FC236}">
                <a16:creationId xmlns:a16="http://schemas.microsoft.com/office/drawing/2014/main" id="{40E159BC-0C04-7D4F-B210-FCAD15B15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5B370-BA4B-674A-8252-DD98406D3FAF}"/>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3038874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306BC-E8EB-AC40-9A85-F9E9BC2D4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E35790-7835-8F4D-9AB2-E750E9DCE8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51C798-784A-C643-ACBF-7F221AF1AC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66562-1A82-5345-82BD-4D27EF22BC1C}"/>
              </a:ext>
            </a:extLst>
          </p:cNvPr>
          <p:cNvSpPr>
            <a:spLocks noGrp="1"/>
          </p:cNvSpPr>
          <p:nvPr>
            <p:ph type="dt" sz="half" idx="10"/>
          </p:nvPr>
        </p:nvSpPr>
        <p:spPr/>
        <p:txBody>
          <a:bodyPr/>
          <a:lstStyle/>
          <a:p>
            <a:fld id="{2C96D086-472A-144D-8AF2-CBD541299778}" type="datetimeFigureOut">
              <a:rPr lang="en-US" smtClean="0"/>
              <a:t>9/14/2021</a:t>
            </a:fld>
            <a:endParaRPr lang="en-US"/>
          </a:p>
        </p:txBody>
      </p:sp>
      <p:sp>
        <p:nvSpPr>
          <p:cNvPr id="6" name="Footer Placeholder 5">
            <a:extLst>
              <a:ext uri="{FF2B5EF4-FFF2-40B4-BE49-F238E27FC236}">
                <a16:creationId xmlns:a16="http://schemas.microsoft.com/office/drawing/2014/main" id="{D25BB76C-961D-8748-87B2-16048275C0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540CB-A1F7-6E48-BD97-896FE049F0FD}"/>
              </a:ext>
            </a:extLst>
          </p:cNvPr>
          <p:cNvSpPr>
            <a:spLocks noGrp="1"/>
          </p:cNvSpPr>
          <p:nvPr>
            <p:ph type="sldNum" sz="quarter" idx="12"/>
          </p:nvPr>
        </p:nvSpPr>
        <p:spPr/>
        <p:txBody>
          <a:bodyPr/>
          <a:lstStyle/>
          <a:p>
            <a:fld id="{69DA2307-723F-104D-9AF8-078DD625042C}" type="slidenum">
              <a:rPr lang="en-US" smtClean="0"/>
              <a:t>‹#›</a:t>
            </a:fld>
            <a:endParaRPr lang="en-US"/>
          </a:p>
        </p:txBody>
      </p:sp>
    </p:spTree>
    <p:extLst>
      <p:ext uri="{BB962C8B-B14F-4D97-AF65-F5344CB8AC3E}">
        <p14:creationId xmlns:p14="http://schemas.microsoft.com/office/powerpoint/2010/main" val="292064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BDC4CA-48F8-B540-A043-327BEB95B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03629-F48B-7B4F-B70D-E4C98D220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3273E-EF8F-0041-ADEF-2C073FFFD7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6D086-472A-144D-8AF2-CBD541299778}" type="datetimeFigureOut">
              <a:rPr lang="en-US" smtClean="0"/>
              <a:t>9/14/2021</a:t>
            </a:fld>
            <a:endParaRPr lang="en-US"/>
          </a:p>
        </p:txBody>
      </p:sp>
      <p:sp>
        <p:nvSpPr>
          <p:cNvPr id="5" name="Footer Placeholder 4">
            <a:extLst>
              <a:ext uri="{FF2B5EF4-FFF2-40B4-BE49-F238E27FC236}">
                <a16:creationId xmlns:a16="http://schemas.microsoft.com/office/drawing/2014/main" id="{35F4D56C-7BDA-0442-9482-EE9CBF415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3C6272-5191-F746-AE74-F0F6336C8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A2307-723F-104D-9AF8-078DD625042C}" type="slidenum">
              <a:rPr lang="en-US" smtClean="0"/>
              <a:t>‹#›</a:t>
            </a:fld>
            <a:endParaRPr lang="en-US"/>
          </a:p>
        </p:txBody>
      </p:sp>
    </p:spTree>
    <p:extLst>
      <p:ext uri="{BB962C8B-B14F-4D97-AF65-F5344CB8AC3E}">
        <p14:creationId xmlns:p14="http://schemas.microsoft.com/office/powerpoint/2010/main" val="4076067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4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9.sv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49.sv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8" Type="http://schemas.openxmlformats.org/officeDocument/2006/relationships/image" Target="../media/image56.png"/><Relationship Id="rId13" Type="http://schemas.openxmlformats.org/officeDocument/2006/relationships/image" Target="../media/image61.svg"/><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59.svg"/><Relationship Id="rId5" Type="http://schemas.openxmlformats.org/officeDocument/2006/relationships/diagramQuickStyle" Target="../diagrams/quickStyle7.xml"/><Relationship Id="rId10" Type="http://schemas.openxmlformats.org/officeDocument/2006/relationships/image" Target="../media/image58.png"/><Relationship Id="rId4" Type="http://schemas.openxmlformats.org/officeDocument/2006/relationships/diagramLayout" Target="../diagrams/layout7.xml"/><Relationship Id="rId9" Type="http://schemas.openxmlformats.org/officeDocument/2006/relationships/image" Target="../media/image57.svg"/></Relationships>
</file>

<file path=ppt/slides/_rels/slide32.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1FCB-9B29-DF48-A25D-B1DBA99AB239}"/>
              </a:ext>
            </a:extLst>
          </p:cNvPr>
          <p:cNvSpPr>
            <a:spLocks noGrp="1"/>
          </p:cNvSpPr>
          <p:nvPr>
            <p:ph type="ctrTitle"/>
          </p:nvPr>
        </p:nvSpPr>
        <p:spPr>
          <a:xfrm>
            <a:off x="1279742" y="1143667"/>
            <a:ext cx="9632515" cy="2387600"/>
          </a:xfrm>
        </p:spPr>
        <p:txBody>
          <a:bodyPr>
            <a:normAutofit/>
          </a:bodyPr>
          <a:lstStyle/>
          <a:p>
            <a:r>
              <a:rPr lang="en-US" sz="5400" b="1" dirty="0">
                <a:solidFill>
                  <a:schemeClr val="bg1"/>
                </a:solidFill>
                <a:latin typeface="Arial" panose="020B0604020202020204" pitchFamily="34" charset="0"/>
                <a:cs typeface="Arial" panose="020B0604020202020204" pitchFamily="34" charset="0"/>
              </a:rPr>
              <a:t>Iterative SRE Transformation</a:t>
            </a:r>
          </a:p>
        </p:txBody>
      </p:sp>
      <p:sp>
        <p:nvSpPr>
          <p:cNvPr id="3" name="Subtitle 2">
            <a:extLst>
              <a:ext uri="{FF2B5EF4-FFF2-40B4-BE49-F238E27FC236}">
                <a16:creationId xmlns:a16="http://schemas.microsoft.com/office/drawing/2014/main" id="{00AEC0E6-6F15-2245-8889-63282CB5CBEE}"/>
              </a:ext>
            </a:extLst>
          </p:cNvPr>
          <p:cNvSpPr>
            <a:spLocks noGrp="1"/>
          </p:cNvSpPr>
          <p:nvPr>
            <p:ph type="subTitle" idx="1"/>
          </p:nvPr>
        </p:nvSpPr>
        <p:spPr>
          <a:xfrm>
            <a:off x="1524000" y="3941086"/>
            <a:ext cx="9144000" cy="1655762"/>
          </a:xfrm>
        </p:spPr>
        <p:txBody>
          <a:bodyPr/>
          <a:lstStyle/>
          <a:p>
            <a:r>
              <a:rPr lang="en-US" dirty="0">
                <a:solidFill>
                  <a:schemeClr val="bg1"/>
                </a:solidFill>
                <a:latin typeface="Arial" panose="020B0604020202020204" pitchFamily="34" charset="0"/>
                <a:cs typeface="Arial" panose="020B0604020202020204" pitchFamily="34" charset="0"/>
              </a:rPr>
              <a:t>Christina Yakomin &amp; Robbie </a:t>
            </a:r>
            <a:r>
              <a:rPr lang="en-US" dirty="0" err="1">
                <a:solidFill>
                  <a:schemeClr val="bg1"/>
                </a:solidFill>
                <a:latin typeface="Arial" panose="020B0604020202020204" pitchFamily="34" charset="0"/>
                <a:cs typeface="Arial" panose="020B0604020202020204" pitchFamily="34" charset="0"/>
              </a:rPr>
              <a:t>Daitzman</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Vanguard</a:t>
            </a:r>
          </a:p>
        </p:txBody>
      </p:sp>
      <p:cxnSp>
        <p:nvCxnSpPr>
          <p:cNvPr id="6" name="Straight Connector 5">
            <a:extLst>
              <a:ext uri="{FF2B5EF4-FFF2-40B4-BE49-F238E27FC236}">
                <a16:creationId xmlns:a16="http://schemas.microsoft.com/office/drawing/2014/main" id="{2F5384B7-4E9C-E643-96D0-5CA0C50330B9}"/>
              </a:ext>
            </a:extLst>
          </p:cNvPr>
          <p:cNvCxnSpPr/>
          <p:nvPr/>
        </p:nvCxnSpPr>
        <p:spPr>
          <a:xfrm>
            <a:off x="4020620" y="3667873"/>
            <a:ext cx="41507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068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5ADBFEE-1061-5B4D-AE02-0856554880FC}"/>
              </a:ext>
            </a:extLst>
          </p:cNvPr>
          <p:cNvSpPr/>
          <p:nvPr/>
        </p:nvSpPr>
        <p:spPr>
          <a:xfrm>
            <a:off x="1" y="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3F8DE-8AA8-D840-B28E-9F7513137CB7}"/>
              </a:ext>
            </a:extLst>
          </p:cNvPr>
          <p:cNvSpPr>
            <a:spLocks noGrp="1"/>
          </p:cNvSpPr>
          <p:nvPr>
            <p:ph type="title"/>
          </p:nvPr>
        </p:nvSpPr>
        <p:spPr>
          <a:xfrm>
            <a:off x="836677" y="162963"/>
            <a:ext cx="10515600" cy="1325563"/>
          </a:xfrm>
        </p:spPr>
        <p:txBody>
          <a:bodyPr/>
          <a:lstStyle/>
          <a:p>
            <a:r>
              <a:rPr lang="en-US" b="1" dirty="0">
                <a:latin typeface="Arial" panose="020B0604020202020204" pitchFamily="34" charset="0"/>
                <a:cs typeface="Arial" panose="020B0604020202020204" pitchFamily="34" charset="0"/>
              </a:rPr>
              <a:t>DevOps Successes</a:t>
            </a:r>
          </a:p>
        </p:txBody>
      </p:sp>
      <p:graphicFrame>
        <p:nvGraphicFramePr>
          <p:cNvPr id="4" name="Content Placeholder 3">
            <a:extLst>
              <a:ext uri="{FF2B5EF4-FFF2-40B4-BE49-F238E27FC236}">
                <a16:creationId xmlns:a16="http://schemas.microsoft.com/office/drawing/2014/main" id="{51037705-FF4D-7548-AC6A-10CB1BE24C5B}"/>
              </a:ext>
            </a:extLst>
          </p:cNvPr>
          <p:cNvGraphicFramePr>
            <a:graphicFrameLocks noGrp="1"/>
          </p:cNvGraphicFramePr>
          <p:nvPr>
            <p:ph idx="1"/>
            <p:extLst>
              <p:ext uri="{D42A27DB-BD31-4B8C-83A1-F6EECF244321}">
                <p14:modId xmlns:p14="http://schemas.microsoft.com/office/powerpoint/2010/main" val="909918572"/>
              </p:ext>
            </p:extLst>
          </p:nvPr>
        </p:nvGraphicFramePr>
        <p:xfrm>
          <a:off x="838200" y="200098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330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797E-3295-BA40-BD77-B4B3B8FCFDB6}"/>
              </a:ext>
            </a:extLst>
          </p:cNvPr>
          <p:cNvSpPr>
            <a:spLocks noGrp="1"/>
          </p:cNvSpPr>
          <p:nvPr>
            <p:ph type="title"/>
          </p:nvPr>
        </p:nvSpPr>
        <p:spPr/>
        <p:txBody>
          <a:bodyPr/>
          <a:lstStyle/>
          <a:p>
            <a:r>
              <a:rPr lang="en-US" b="1" dirty="0">
                <a:solidFill>
                  <a:srgbClr val="F5F5F5"/>
                </a:solidFill>
                <a:latin typeface="Arial" panose="020B0604020202020204" pitchFamily="34" charset="0"/>
                <a:cs typeface="Arial" panose="020B0604020202020204" pitchFamily="34" charset="0"/>
              </a:rPr>
              <a:t>Observability Journey</a:t>
            </a:r>
          </a:p>
        </p:txBody>
      </p:sp>
      <p:sp>
        <p:nvSpPr>
          <p:cNvPr id="3" name="Text Placeholder 2">
            <a:extLst>
              <a:ext uri="{FF2B5EF4-FFF2-40B4-BE49-F238E27FC236}">
                <a16:creationId xmlns:a16="http://schemas.microsoft.com/office/drawing/2014/main" id="{CFB388E3-BC52-2946-A8CD-9155A5B49CD9}"/>
              </a:ext>
            </a:extLst>
          </p:cNvPr>
          <p:cNvSpPr>
            <a:spLocks noGrp="1"/>
          </p:cNvSpPr>
          <p:nvPr>
            <p:ph type="body" idx="1"/>
          </p:nvPr>
        </p:nvSpPr>
        <p:spPr/>
        <p:txBody>
          <a:bodyPr/>
          <a:lstStyle/>
          <a:p>
            <a:r>
              <a:rPr lang="en-US" dirty="0">
                <a:solidFill>
                  <a:srgbClr val="D2D2D2"/>
                </a:solidFill>
                <a:latin typeface="Arial" panose="020B0604020202020204" pitchFamily="34" charset="0"/>
                <a:cs typeface="Arial" panose="020B0604020202020204" pitchFamily="34" charset="0"/>
              </a:rPr>
              <a:t> Finding the right tools for the job</a:t>
            </a:r>
          </a:p>
        </p:txBody>
      </p:sp>
      <p:cxnSp>
        <p:nvCxnSpPr>
          <p:cNvPr id="4" name="Straight Connector 3">
            <a:extLst>
              <a:ext uri="{FF2B5EF4-FFF2-40B4-BE49-F238E27FC236}">
                <a16:creationId xmlns:a16="http://schemas.microsoft.com/office/drawing/2014/main" id="{405370C8-5626-F948-9E08-BF91C449F232}"/>
              </a:ext>
            </a:extLst>
          </p:cNvPr>
          <p:cNvCxnSpPr>
            <a:cxnSpLocks/>
          </p:cNvCxnSpPr>
          <p:nvPr/>
        </p:nvCxnSpPr>
        <p:spPr>
          <a:xfrm>
            <a:off x="640680" y="3136106"/>
            <a:ext cx="0" cy="2683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2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6084365-78E1-BF47-B619-CF9917487282}"/>
              </a:ext>
            </a:extLst>
          </p:cNvPr>
          <p:cNvSpPr/>
          <p:nvPr/>
        </p:nvSpPr>
        <p:spPr>
          <a:xfrm>
            <a:off x="1" y="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94279-062D-CC4C-A439-15FCB5DE5B51}"/>
              </a:ext>
            </a:extLst>
          </p:cNvPr>
          <p:cNvSpPr>
            <a:spLocks noGrp="1"/>
          </p:cNvSpPr>
          <p:nvPr>
            <p:ph type="title"/>
          </p:nvPr>
        </p:nvSpPr>
        <p:spPr>
          <a:xfrm>
            <a:off x="836677" y="162963"/>
            <a:ext cx="10515600" cy="1325563"/>
          </a:xfrm>
        </p:spPr>
        <p:txBody>
          <a:bodyPr/>
          <a:lstStyle/>
          <a:p>
            <a:r>
              <a:rPr lang="en-US" b="1" dirty="0">
                <a:latin typeface="Arial" panose="020B0604020202020204" pitchFamily="34" charset="0"/>
                <a:cs typeface="Arial" panose="020B0604020202020204" pitchFamily="34" charset="0"/>
              </a:rPr>
              <a:t>Looking at Live Data</a:t>
            </a:r>
          </a:p>
        </p:txBody>
      </p:sp>
      <p:graphicFrame>
        <p:nvGraphicFramePr>
          <p:cNvPr id="5" name="Content Placeholder 4">
            <a:extLst>
              <a:ext uri="{FF2B5EF4-FFF2-40B4-BE49-F238E27FC236}">
                <a16:creationId xmlns:a16="http://schemas.microsoft.com/office/drawing/2014/main" id="{9C08147F-5BB0-4C29-8573-F8ECC06CF819}"/>
              </a:ext>
            </a:extLst>
          </p:cNvPr>
          <p:cNvGraphicFramePr>
            <a:graphicFrameLocks noGrp="1"/>
          </p:cNvGraphicFramePr>
          <p:nvPr>
            <p:ph idx="1"/>
            <p:extLst>
              <p:ext uri="{D42A27DB-BD31-4B8C-83A1-F6EECF244321}">
                <p14:modId xmlns:p14="http://schemas.microsoft.com/office/powerpoint/2010/main" val="42159591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985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C405C7-E229-EA4E-B0BE-CB24C4549AFC}"/>
              </a:ext>
            </a:extLst>
          </p:cNvPr>
          <p:cNvSpPr/>
          <p:nvPr/>
        </p:nvSpPr>
        <p:spPr>
          <a:xfrm>
            <a:off x="0" y="520651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E6411-2D85-A446-854F-90B49A87C343}"/>
              </a:ext>
            </a:extLst>
          </p:cNvPr>
          <p:cNvSpPr>
            <a:spLocks noGrp="1"/>
          </p:cNvSpPr>
          <p:nvPr>
            <p:ph type="title"/>
          </p:nvPr>
        </p:nvSpPr>
        <p:spPr>
          <a:xfrm>
            <a:off x="0" y="5386964"/>
            <a:ext cx="12192000" cy="1325563"/>
          </a:xfrm>
        </p:spPr>
        <p:txBody>
          <a:bodyPr/>
          <a:lstStyle/>
          <a:p>
            <a:pPr algn="ctr"/>
            <a:r>
              <a:rPr lang="en-US" b="1" dirty="0">
                <a:latin typeface="Arial" panose="020B0604020202020204" pitchFamily="34" charset="0"/>
                <a:cs typeface="Arial" panose="020B0604020202020204" pitchFamily="34" charset="0"/>
              </a:rPr>
              <a:t>A self-service monitoring platform</a:t>
            </a:r>
          </a:p>
        </p:txBody>
      </p:sp>
      <p:graphicFrame>
        <p:nvGraphicFramePr>
          <p:cNvPr id="4" name="Diagram 3">
            <a:extLst>
              <a:ext uri="{FF2B5EF4-FFF2-40B4-BE49-F238E27FC236}">
                <a16:creationId xmlns:a16="http://schemas.microsoft.com/office/drawing/2014/main" id="{444D17F5-F024-48F2-8602-96AD9EAB4924}"/>
              </a:ext>
            </a:extLst>
          </p:cNvPr>
          <p:cNvGraphicFramePr/>
          <p:nvPr>
            <p:extLst>
              <p:ext uri="{D42A27DB-BD31-4B8C-83A1-F6EECF244321}">
                <p14:modId xmlns:p14="http://schemas.microsoft.com/office/powerpoint/2010/main" val="2109012469"/>
              </p:ext>
            </p:extLst>
          </p:nvPr>
        </p:nvGraphicFramePr>
        <p:xfrm>
          <a:off x="836676" y="570557"/>
          <a:ext cx="10515600" cy="4545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4378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2E3E5B-E1C0-F14F-80DF-99F8CA9C32F7}"/>
              </a:ext>
            </a:extLst>
          </p:cNvPr>
          <p:cNvSpPr/>
          <p:nvPr/>
        </p:nvSpPr>
        <p:spPr>
          <a:xfrm>
            <a:off x="1" y="0"/>
            <a:ext cx="6192981" cy="6858000"/>
          </a:xfrm>
          <a:prstGeom prst="rect">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960DA8-0D64-6E4F-BC1A-860FB2DE4A3C}"/>
              </a:ext>
            </a:extLst>
          </p:cNvPr>
          <p:cNvSpPr>
            <a:spLocks noGrp="1"/>
          </p:cNvSpPr>
          <p:nvPr>
            <p:ph type="title"/>
          </p:nvPr>
        </p:nvSpPr>
        <p:spPr>
          <a:xfrm>
            <a:off x="0" y="365125"/>
            <a:ext cx="6192982" cy="1325563"/>
          </a:xfrm>
        </p:spPr>
        <p:txBody>
          <a:bodyPr/>
          <a:lstStyle/>
          <a:p>
            <a:pPr algn="ctr"/>
            <a:r>
              <a:rPr lang="en-US" b="1" dirty="0">
                <a:solidFill>
                  <a:schemeClr val="bg1"/>
                </a:solidFill>
                <a:latin typeface="Arial" panose="020B0604020202020204" pitchFamily="34" charset="0"/>
                <a:cs typeface="Arial" panose="020B0604020202020204" pitchFamily="34" charset="0"/>
              </a:rPr>
              <a:t>Everything is logs</a:t>
            </a:r>
          </a:p>
        </p:txBody>
      </p:sp>
      <p:graphicFrame>
        <p:nvGraphicFramePr>
          <p:cNvPr id="4" name="Content Placeholder 3">
            <a:extLst>
              <a:ext uri="{FF2B5EF4-FFF2-40B4-BE49-F238E27FC236}">
                <a16:creationId xmlns:a16="http://schemas.microsoft.com/office/drawing/2014/main" id="{12B2279A-F230-4F4F-9B0C-CF6792FE643D}"/>
              </a:ext>
            </a:extLst>
          </p:cNvPr>
          <p:cNvGraphicFramePr>
            <a:graphicFrameLocks noGrp="1"/>
          </p:cNvGraphicFramePr>
          <p:nvPr>
            <p:ph idx="1"/>
            <p:extLst>
              <p:ext uri="{D42A27DB-BD31-4B8C-83A1-F6EECF244321}">
                <p14:modId xmlns:p14="http://schemas.microsoft.com/office/powerpoint/2010/main" val="882530959"/>
              </p:ext>
            </p:extLst>
          </p:nvPr>
        </p:nvGraphicFramePr>
        <p:xfrm>
          <a:off x="464127" y="1940275"/>
          <a:ext cx="5257800" cy="4258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a:extLst>
              <a:ext uri="{FF2B5EF4-FFF2-40B4-BE49-F238E27FC236}">
                <a16:creationId xmlns:a16="http://schemas.microsoft.com/office/drawing/2014/main" id="{68E92EA6-8828-4943-9C95-CF085040B7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07829" y="1534424"/>
            <a:ext cx="4743127" cy="3789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186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916885-540F-9E4E-A9BA-4388361E2DD8}"/>
              </a:ext>
            </a:extLst>
          </p:cNvPr>
          <p:cNvSpPr/>
          <p:nvPr/>
        </p:nvSpPr>
        <p:spPr>
          <a:xfrm>
            <a:off x="0" y="1690688"/>
            <a:ext cx="12192000" cy="5167311"/>
          </a:xfrm>
          <a:prstGeom prst="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50E4E-5B79-3A42-9D02-AAD67F116F7E}"/>
              </a:ext>
            </a:extLst>
          </p:cNvPr>
          <p:cNvSpPr>
            <a:spLocks noGrp="1"/>
          </p:cNvSpPr>
          <p:nvPr>
            <p:ph type="title"/>
          </p:nvPr>
        </p:nvSpPr>
        <p:spPr/>
        <p:txBody>
          <a:bodyPr>
            <a:normAutofit/>
          </a:bodyPr>
          <a:lstStyle/>
          <a:p>
            <a:r>
              <a:rPr lang="en-US" sz="4000" b="1" dirty="0">
                <a:latin typeface="Arial" panose="020B0604020202020204" pitchFamily="34" charset="0"/>
                <a:cs typeface="Arial" panose="020B0604020202020204" pitchFamily="34" charset="0"/>
              </a:rPr>
              <a:t>Put Metrics and Traces where they belong</a:t>
            </a:r>
          </a:p>
        </p:txBody>
      </p:sp>
      <p:sp>
        <p:nvSpPr>
          <p:cNvPr id="5" name="Rectangle 4">
            <a:extLst>
              <a:ext uri="{FF2B5EF4-FFF2-40B4-BE49-F238E27FC236}">
                <a16:creationId xmlns:a16="http://schemas.microsoft.com/office/drawing/2014/main" id="{936F88B6-354D-5141-88D8-F498051BA1B5}"/>
              </a:ext>
            </a:extLst>
          </p:cNvPr>
          <p:cNvSpPr/>
          <p:nvPr/>
        </p:nvSpPr>
        <p:spPr>
          <a:xfrm>
            <a:off x="379452" y="2088827"/>
            <a:ext cx="5355770" cy="4404048"/>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A87792-82FD-CD4D-9838-812A46C87F0F}"/>
              </a:ext>
            </a:extLst>
          </p:cNvPr>
          <p:cNvSpPr/>
          <p:nvPr/>
        </p:nvSpPr>
        <p:spPr>
          <a:xfrm>
            <a:off x="6456777" y="2088827"/>
            <a:ext cx="5355771" cy="4404048"/>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Honeycomb Status">
            <a:extLst>
              <a:ext uri="{FF2B5EF4-FFF2-40B4-BE49-F238E27FC236}">
                <a16:creationId xmlns:a16="http://schemas.microsoft.com/office/drawing/2014/main" id="{1467BCDE-8014-2E4C-ABA8-4509FB942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629" y="3569816"/>
            <a:ext cx="4920066" cy="14420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Watch | AWS DevOps Blog">
            <a:extLst>
              <a:ext uri="{FF2B5EF4-FFF2-40B4-BE49-F238E27FC236}">
                <a16:creationId xmlns:a16="http://schemas.microsoft.com/office/drawing/2014/main" id="{831189B7-6882-7744-9191-FA5CADEEFE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68" y="2588534"/>
            <a:ext cx="4883138" cy="3404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472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99CFA4-4887-6142-B269-15238FE39E34}"/>
              </a:ext>
            </a:extLst>
          </p:cNvPr>
          <p:cNvSpPr/>
          <p:nvPr/>
        </p:nvSpPr>
        <p:spPr>
          <a:xfrm>
            <a:off x="0" y="0"/>
            <a:ext cx="1931437" cy="6858000"/>
          </a:xfrm>
          <a:prstGeom prst="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01D2007-48D5-794B-A686-986FF9DDF8FF}"/>
              </a:ext>
            </a:extLst>
          </p:cNvPr>
          <p:cNvSpPr/>
          <p:nvPr/>
        </p:nvSpPr>
        <p:spPr>
          <a:xfrm>
            <a:off x="621702" y="956386"/>
            <a:ext cx="2619469" cy="2619469"/>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latin typeface="Arial" panose="020B0604020202020204" pitchFamily="34" charset="0"/>
                <a:cs typeface="Arial" panose="020B0604020202020204" pitchFamily="34" charset="0"/>
              </a:rPr>
              <a:t>Standardization around OpenTelemetry</a:t>
            </a:r>
          </a:p>
        </p:txBody>
      </p:sp>
      <p:sp>
        <p:nvSpPr>
          <p:cNvPr id="4" name="Rectangle 3">
            <a:extLst>
              <a:ext uri="{FF2B5EF4-FFF2-40B4-BE49-F238E27FC236}">
                <a16:creationId xmlns:a16="http://schemas.microsoft.com/office/drawing/2014/main" id="{D7D31CD3-354E-F34A-9867-21A2D37FFD19}"/>
              </a:ext>
            </a:extLst>
          </p:cNvPr>
          <p:cNvSpPr/>
          <p:nvPr/>
        </p:nvSpPr>
        <p:spPr>
          <a:xfrm>
            <a:off x="4282750" y="550506"/>
            <a:ext cx="6876661" cy="1726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5" name="Rectangle 4">
            <a:extLst>
              <a:ext uri="{FF2B5EF4-FFF2-40B4-BE49-F238E27FC236}">
                <a16:creationId xmlns:a16="http://schemas.microsoft.com/office/drawing/2014/main" id="{2482BCFD-FBBA-5D45-8847-0E3796D5CFCB}"/>
              </a:ext>
            </a:extLst>
          </p:cNvPr>
          <p:cNvSpPr/>
          <p:nvPr/>
        </p:nvSpPr>
        <p:spPr>
          <a:xfrm>
            <a:off x="4282749" y="2565918"/>
            <a:ext cx="6876661" cy="1726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6" name="Rectangle 5">
            <a:extLst>
              <a:ext uri="{FF2B5EF4-FFF2-40B4-BE49-F238E27FC236}">
                <a16:creationId xmlns:a16="http://schemas.microsoft.com/office/drawing/2014/main" id="{EC9F2C5D-2A5C-CA4D-8151-41B66A3E3F14}"/>
              </a:ext>
            </a:extLst>
          </p:cNvPr>
          <p:cNvSpPr/>
          <p:nvPr/>
        </p:nvSpPr>
        <p:spPr>
          <a:xfrm>
            <a:off x="4282749" y="4581331"/>
            <a:ext cx="6876661" cy="1726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4" name="Rectangle 13">
            <a:extLst>
              <a:ext uri="{FF2B5EF4-FFF2-40B4-BE49-F238E27FC236}">
                <a16:creationId xmlns:a16="http://schemas.microsoft.com/office/drawing/2014/main" id="{DD62E6F8-3431-0F4B-933F-C3BE5922CA81}"/>
              </a:ext>
            </a:extLst>
          </p:cNvPr>
          <p:cNvSpPr/>
          <p:nvPr/>
        </p:nvSpPr>
        <p:spPr>
          <a:xfrm>
            <a:off x="5933245" y="1182754"/>
            <a:ext cx="3964548" cy="461665"/>
          </a:xfrm>
          <a:prstGeom prst="rect">
            <a:avLst/>
          </a:prstGeom>
        </p:spPr>
        <p:txBody>
          <a:bodyPr wrap="none">
            <a:spAutoFit/>
          </a:bodyPr>
          <a:lstStyle/>
          <a:p>
            <a:pPr algn="ctr"/>
            <a:r>
              <a:rPr lang="en-US" sz="2400" dirty="0">
                <a:latin typeface="Arial" panose="020B0604020202020204" pitchFamily="34" charset="0"/>
                <a:cs typeface="Arial" panose="020B0604020202020204" pitchFamily="34" charset="0"/>
              </a:rPr>
              <a:t>An investment for the future</a:t>
            </a:r>
          </a:p>
        </p:txBody>
      </p:sp>
      <p:sp>
        <p:nvSpPr>
          <p:cNvPr id="17" name="Rectangle 16">
            <a:extLst>
              <a:ext uri="{FF2B5EF4-FFF2-40B4-BE49-F238E27FC236}">
                <a16:creationId xmlns:a16="http://schemas.microsoft.com/office/drawing/2014/main" id="{4A39CCEA-A0A1-0943-8C34-F8CA98F8FD72}"/>
              </a:ext>
            </a:extLst>
          </p:cNvPr>
          <p:cNvSpPr/>
          <p:nvPr/>
        </p:nvSpPr>
        <p:spPr>
          <a:xfrm>
            <a:off x="4522640" y="781280"/>
            <a:ext cx="1264612" cy="1264612"/>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E1A414-19BA-FE43-B11B-EAE827749CE9}"/>
              </a:ext>
            </a:extLst>
          </p:cNvPr>
          <p:cNvSpPr/>
          <p:nvPr/>
        </p:nvSpPr>
        <p:spPr>
          <a:xfrm>
            <a:off x="5925743" y="3198167"/>
            <a:ext cx="2953887" cy="461665"/>
          </a:xfrm>
          <a:prstGeom prst="rect">
            <a:avLst/>
          </a:prstGeom>
        </p:spPr>
        <p:txBody>
          <a:bodyPr wrap="none">
            <a:spAutoFit/>
          </a:bodyPr>
          <a:lstStyle/>
          <a:p>
            <a:pPr algn="ctr"/>
            <a:r>
              <a:rPr lang="en-US" sz="2400" dirty="0">
                <a:latin typeface="Arial" panose="020B0604020202020204" pitchFamily="34" charset="0"/>
                <a:cs typeface="Arial" panose="020B0604020202020204" pitchFamily="34" charset="0"/>
              </a:rPr>
              <a:t>Avoid vendor lock-in</a:t>
            </a:r>
          </a:p>
        </p:txBody>
      </p:sp>
      <p:sp>
        <p:nvSpPr>
          <p:cNvPr id="16" name="Rectangle 15">
            <a:extLst>
              <a:ext uri="{FF2B5EF4-FFF2-40B4-BE49-F238E27FC236}">
                <a16:creationId xmlns:a16="http://schemas.microsoft.com/office/drawing/2014/main" id="{B036295F-A0CC-0646-A0F8-821F5EA33638}"/>
              </a:ext>
            </a:extLst>
          </p:cNvPr>
          <p:cNvSpPr/>
          <p:nvPr/>
        </p:nvSpPr>
        <p:spPr>
          <a:xfrm>
            <a:off x="5865567" y="5213579"/>
            <a:ext cx="4535216" cy="461665"/>
          </a:xfrm>
          <a:prstGeom prst="rect">
            <a:avLst/>
          </a:prstGeom>
        </p:spPr>
        <p:txBody>
          <a:bodyPr wrap="none">
            <a:spAutoFit/>
          </a:bodyPr>
          <a:lstStyle/>
          <a:p>
            <a:pPr algn="ctr"/>
            <a:r>
              <a:rPr lang="en-US" sz="2400" dirty="0">
                <a:latin typeface="Arial" panose="020B0604020202020204" pitchFamily="34" charset="0"/>
                <a:cs typeface="Arial" panose="020B0604020202020204" pitchFamily="34" charset="0"/>
              </a:rPr>
              <a:t>Development of shared libraries</a:t>
            </a:r>
          </a:p>
        </p:txBody>
      </p:sp>
      <p:pic>
        <p:nvPicPr>
          <p:cNvPr id="11" name="Graphic 10" descr="Artificial Intelligence with solid fill">
            <a:extLst>
              <a:ext uri="{FF2B5EF4-FFF2-40B4-BE49-F238E27FC236}">
                <a16:creationId xmlns:a16="http://schemas.microsoft.com/office/drawing/2014/main" id="{BE86283D-CBAB-CB4F-8595-B9DE53E93E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7746" y="956386"/>
            <a:ext cx="914400" cy="914400"/>
          </a:xfrm>
          <a:prstGeom prst="rect">
            <a:avLst/>
          </a:prstGeom>
        </p:spPr>
      </p:pic>
      <p:sp>
        <p:nvSpPr>
          <p:cNvPr id="19" name="Rectangle 18">
            <a:extLst>
              <a:ext uri="{FF2B5EF4-FFF2-40B4-BE49-F238E27FC236}">
                <a16:creationId xmlns:a16="http://schemas.microsoft.com/office/drawing/2014/main" id="{B449E56E-83F9-EF4B-A785-6AD2829DC85F}"/>
              </a:ext>
            </a:extLst>
          </p:cNvPr>
          <p:cNvSpPr/>
          <p:nvPr/>
        </p:nvSpPr>
        <p:spPr>
          <a:xfrm>
            <a:off x="4522640" y="2797541"/>
            <a:ext cx="1264612" cy="1264612"/>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DD0C080-E266-7B42-82B8-617164D2EC36}"/>
              </a:ext>
            </a:extLst>
          </p:cNvPr>
          <p:cNvSpPr/>
          <p:nvPr/>
        </p:nvSpPr>
        <p:spPr>
          <a:xfrm>
            <a:off x="4522640" y="4812108"/>
            <a:ext cx="1264612" cy="1264612"/>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Lock with solid fill">
            <a:extLst>
              <a:ext uri="{FF2B5EF4-FFF2-40B4-BE49-F238E27FC236}">
                <a16:creationId xmlns:a16="http://schemas.microsoft.com/office/drawing/2014/main" id="{F0D20167-8B29-E742-82FB-00D095003D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97746" y="2971799"/>
            <a:ext cx="914400" cy="914400"/>
          </a:xfrm>
          <a:prstGeom prst="rect">
            <a:avLst/>
          </a:prstGeom>
        </p:spPr>
      </p:pic>
      <p:pic>
        <p:nvPicPr>
          <p:cNvPr id="13" name="Graphic 12" descr="Tools with solid fill">
            <a:extLst>
              <a:ext uri="{FF2B5EF4-FFF2-40B4-BE49-F238E27FC236}">
                <a16:creationId xmlns:a16="http://schemas.microsoft.com/office/drawing/2014/main" id="{9AD353E5-6E5D-5448-B546-297083C696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97746" y="4986578"/>
            <a:ext cx="914400" cy="914400"/>
          </a:xfrm>
          <a:prstGeom prst="rect">
            <a:avLst/>
          </a:prstGeom>
        </p:spPr>
      </p:pic>
    </p:spTree>
    <p:extLst>
      <p:ext uri="{BB962C8B-B14F-4D97-AF65-F5344CB8AC3E}">
        <p14:creationId xmlns:p14="http://schemas.microsoft.com/office/powerpoint/2010/main" val="591533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797E-3295-BA40-BD77-B4B3B8FCFDB6}"/>
              </a:ext>
            </a:extLst>
          </p:cNvPr>
          <p:cNvSpPr>
            <a:spLocks noGrp="1"/>
          </p:cNvSpPr>
          <p:nvPr>
            <p:ph type="title"/>
          </p:nvPr>
        </p:nvSpPr>
        <p:spPr/>
        <p:txBody>
          <a:bodyPr/>
          <a:lstStyle/>
          <a:p>
            <a:r>
              <a:rPr lang="en-US" b="1" dirty="0">
                <a:solidFill>
                  <a:srgbClr val="F5F5F5"/>
                </a:solidFill>
                <a:latin typeface="Arial" panose="020B0604020202020204" pitchFamily="34" charset="0"/>
                <a:cs typeface="Arial" panose="020B0604020202020204" pitchFamily="34" charset="0"/>
              </a:rPr>
              <a:t>Site Reliability Engineering</a:t>
            </a:r>
          </a:p>
        </p:txBody>
      </p:sp>
      <p:sp>
        <p:nvSpPr>
          <p:cNvPr id="3" name="Text Placeholder 2">
            <a:extLst>
              <a:ext uri="{FF2B5EF4-FFF2-40B4-BE49-F238E27FC236}">
                <a16:creationId xmlns:a16="http://schemas.microsoft.com/office/drawing/2014/main" id="{CFB388E3-BC52-2946-A8CD-9155A5B49CD9}"/>
              </a:ext>
            </a:extLst>
          </p:cNvPr>
          <p:cNvSpPr>
            <a:spLocks noGrp="1"/>
          </p:cNvSpPr>
          <p:nvPr>
            <p:ph type="body" idx="1"/>
          </p:nvPr>
        </p:nvSpPr>
        <p:spPr/>
        <p:txBody>
          <a:bodyPr/>
          <a:lstStyle/>
          <a:p>
            <a:r>
              <a:rPr lang="en-US" dirty="0">
                <a:solidFill>
                  <a:srgbClr val="D2D2D2"/>
                </a:solidFill>
                <a:latin typeface="Arial" panose="020B0604020202020204" pitchFamily="34" charset="0"/>
                <a:cs typeface="Arial" panose="020B0604020202020204" pitchFamily="34" charset="0"/>
              </a:rPr>
              <a:t>A software engineering approach to operations</a:t>
            </a:r>
          </a:p>
        </p:txBody>
      </p:sp>
      <p:cxnSp>
        <p:nvCxnSpPr>
          <p:cNvPr id="4" name="Straight Connector 3">
            <a:extLst>
              <a:ext uri="{FF2B5EF4-FFF2-40B4-BE49-F238E27FC236}">
                <a16:creationId xmlns:a16="http://schemas.microsoft.com/office/drawing/2014/main" id="{405370C8-5626-F948-9E08-BF91C449F232}"/>
              </a:ext>
            </a:extLst>
          </p:cNvPr>
          <p:cNvCxnSpPr>
            <a:cxnSpLocks/>
          </p:cNvCxnSpPr>
          <p:nvPr/>
        </p:nvCxnSpPr>
        <p:spPr>
          <a:xfrm>
            <a:off x="640680" y="3136106"/>
            <a:ext cx="0" cy="2683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441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FB51D6-355F-4B42-A986-4DDAA315D6A9}"/>
              </a:ext>
            </a:extLst>
          </p:cNvPr>
          <p:cNvSpPr/>
          <p:nvPr/>
        </p:nvSpPr>
        <p:spPr>
          <a:xfrm>
            <a:off x="1" y="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Thumbs up sign with solid fill">
            <a:extLst>
              <a:ext uri="{FF2B5EF4-FFF2-40B4-BE49-F238E27FC236}">
                <a16:creationId xmlns:a16="http://schemas.microsoft.com/office/drawing/2014/main" id="{BF967F98-075F-FA48-88D6-65BA7B8CB7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538" y="1651490"/>
            <a:ext cx="4449763" cy="4449763"/>
          </a:xfrm>
          <a:prstGeom prst="rect">
            <a:avLst/>
          </a:prstGeom>
        </p:spPr>
      </p:pic>
      <p:pic>
        <p:nvPicPr>
          <p:cNvPr id="6" name="Graphic 5" descr="Thumbs Down with solid fill">
            <a:extLst>
              <a:ext uri="{FF2B5EF4-FFF2-40B4-BE49-F238E27FC236}">
                <a16:creationId xmlns:a16="http://schemas.microsoft.com/office/drawing/2014/main" id="{159A5205-F28F-0141-8858-9E287FD36E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70113" y="1651490"/>
            <a:ext cx="4449763" cy="4449763"/>
          </a:xfrm>
          <a:prstGeom prst="rect">
            <a:avLst/>
          </a:prstGeom>
        </p:spPr>
      </p:pic>
      <p:sp>
        <p:nvSpPr>
          <p:cNvPr id="7" name="TextBox 6">
            <a:extLst>
              <a:ext uri="{FF2B5EF4-FFF2-40B4-BE49-F238E27FC236}">
                <a16:creationId xmlns:a16="http://schemas.microsoft.com/office/drawing/2014/main" id="{B66B108D-D4B6-1440-878E-1E5D4AF7293E}"/>
              </a:ext>
            </a:extLst>
          </p:cNvPr>
          <p:cNvSpPr txBox="1"/>
          <p:nvPr/>
        </p:nvSpPr>
        <p:spPr>
          <a:xfrm>
            <a:off x="3564776" y="6147759"/>
            <a:ext cx="5059398"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Is my application </a:t>
            </a:r>
            <a:r>
              <a:rPr lang="en-US" sz="2800" b="1" dirty="0">
                <a:solidFill>
                  <a:srgbClr val="00B050"/>
                </a:solidFill>
                <a:latin typeface="Arial" panose="020B0604020202020204" pitchFamily="34" charset="0"/>
                <a:cs typeface="Arial" panose="020B0604020202020204" pitchFamily="34" charset="0"/>
              </a:rPr>
              <a:t>up</a:t>
            </a:r>
            <a:r>
              <a:rPr lang="en-US" sz="2800" dirty="0">
                <a:latin typeface="Arial" panose="020B0604020202020204" pitchFamily="34" charset="0"/>
                <a:cs typeface="Arial" panose="020B0604020202020204" pitchFamily="34" charset="0"/>
              </a:rPr>
              <a:t> or </a:t>
            </a:r>
            <a:r>
              <a:rPr lang="en-US" sz="2800" b="1" dirty="0">
                <a:solidFill>
                  <a:srgbClr val="C00000"/>
                </a:solidFill>
                <a:latin typeface="Arial" panose="020B0604020202020204" pitchFamily="34" charset="0"/>
                <a:cs typeface="Arial" panose="020B0604020202020204" pitchFamily="34" charset="0"/>
              </a:rPr>
              <a:t>down</a:t>
            </a:r>
            <a:r>
              <a:rPr lang="en-US" sz="2800"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EBE1D1DA-2C7D-D44B-807E-B830E59BF82A}"/>
              </a:ext>
            </a:extLst>
          </p:cNvPr>
          <p:cNvSpPr txBox="1"/>
          <p:nvPr/>
        </p:nvSpPr>
        <p:spPr>
          <a:xfrm>
            <a:off x="5694366" y="3583983"/>
            <a:ext cx="800219" cy="584775"/>
          </a:xfrm>
          <a:prstGeom prst="rect">
            <a:avLst/>
          </a:prstGeom>
          <a:noFill/>
        </p:spPr>
        <p:txBody>
          <a:bodyPr wrap="none" rtlCol="0">
            <a:spAutoFit/>
          </a:bodyPr>
          <a:lstStyle/>
          <a:p>
            <a:r>
              <a:rPr lang="en-US" sz="3200" dirty="0">
                <a:latin typeface="Arial" panose="020B0604020202020204" pitchFamily="34" charset="0"/>
                <a:cs typeface="Arial" panose="020B0604020202020204" pitchFamily="34" charset="0"/>
              </a:rPr>
              <a:t>OR</a:t>
            </a:r>
          </a:p>
        </p:txBody>
      </p:sp>
      <p:sp>
        <p:nvSpPr>
          <p:cNvPr id="10" name="Title 9">
            <a:extLst>
              <a:ext uri="{FF2B5EF4-FFF2-40B4-BE49-F238E27FC236}">
                <a16:creationId xmlns:a16="http://schemas.microsoft.com/office/drawing/2014/main" id="{665F3BFD-59D7-6C47-9D02-C61A875A4361}"/>
              </a:ext>
            </a:extLst>
          </p:cNvPr>
          <p:cNvSpPr>
            <a:spLocks noGrp="1"/>
          </p:cNvSpPr>
          <p:nvPr>
            <p:ph type="title"/>
          </p:nvPr>
        </p:nvSpPr>
        <p:spPr>
          <a:xfrm>
            <a:off x="836676" y="231961"/>
            <a:ext cx="10515600" cy="1325563"/>
          </a:xfrm>
        </p:spPr>
        <p:txBody>
          <a:bodyPr>
            <a:normAutofit/>
          </a:bodyPr>
          <a:lstStyle/>
          <a:p>
            <a:r>
              <a:rPr lang="en-US" sz="4000" b="1" dirty="0">
                <a:latin typeface="Arial" panose="020B0604020202020204" pitchFamily="34" charset="0"/>
                <a:cs typeface="Arial" panose="020B0604020202020204" pitchFamily="34" charset="0"/>
              </a:rPr>
              <a:t>Changing the way we measure availability</a:t>
            </a:r>
          </a:p>
        </p:txBody>
      </p:sp>
    </p:spTree>
    <p:extLst>
      <p:ext uri="{BB962C8B-B14F-4D97-AF65-F5344CB8AC3E}">
        <p14:creationId xmlns:p14="http://schemas.microsoft.com/office/powerpoint/2010/main" val="1758486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2">
            <a:extLst>
              <a:ext uri="{FF2B5EF4-FFF2-40B4-BE49-F238E27FC236}">
                <a16:creationId xmlns:a16="http://schemas.microsoft.com/office/drawing/2014/main" id="{1B147E57-C87C-DD4F-91CC-04187164D13D}"/>
              </a:ext>
            </a:extLst>
          </p:cNvPr>
          <p:cNvGraphicFramePr>
            <a:graphicFrameLocks/>
          </p:cNvGraphicFramePr>
          <p:nvPr>
            <p:extLst>
              <p:ext uri="{D42A27DB-BD31-4B8C-83A1-F6EECF244321}">
                <p14:modId xmlns:p14="http://schemas.microsoft.com/office/powerpoint/2010/main" val="2816728205"/>
              </p:ext>
            </p:extLst>
          </p:nvPr>
        </p:nvGraphicFramePr>
        <p:xfrm>
          <a:off x="838202" y="1696801"/>
          <a:ext cx="10515598" cy="4190756"/>
        </p:xfrm>
        <a:graphic>
          <a:graphicData uri="http://schemas.openxmlformats.org/drawingml/2006/table">
            <a:tbl>
              <a:tblPr firstRow="1" bandRow="1">
                <a:tableStyleId>{8EC20E35-A176-4012-BC5E-935CFFF8708E}</a:tableStyleId>
              </a:tblPr>
              <a:tblGrid>
                <a:gridCol w="1479997">
                  <a:extLst>
                    <a:ext uri="{9D8B030D-6E8A-4147-A177-3AD203B41FA5}">
                      <a16:colId xmlns:a16="http://schemas.microsoft.com/office/drawing/2014/main" val="1568437074"/>
                    </a:ext>
                  </a:extLst>
                </a:gridCol>
                <a:gridCol w="5653826">
                  <a:extLst>
                    <a:ext uri="{9D8B030D-6E8A-4147-A177-3AD203B41FA5}">
                      <a16:colId xmlns:a16="http://schemas.microsoft.com/office/drawing/2014/main" val="2739081621"/>
                    </a:ext>
                  </a:extLst>
                </a:gridCol>
                <a:gridCol w="3381775">
                  <a:extLst>
                    <a:ext uri="{9D8B030D-6E8A-4147-A177-3AD203B41FA5}">
                      <a16:colId xmlns:a16="http://schemas.microsoft.com/office/drawing/2014/main" val="4085722529"/>
                    </a:ext>
                  </a:extLst>
                </a:gridCol>
              </a:tblGrid>
              <a:tr h="361124">
                <a:tc>
                  <a:txBody>
                    <a:bodyPr/>
                    <a:lstStyle/>
                    <a:p>
                      <a:r>
                        <a:rPr lang="en-US" sz="1600" dirty="0">
                          <a:latin typeface="Arial" panose="020B0604020202020204" pitchFamily="34" charset="0"/>
                          <a:cs typeface="Arial" panose="020B0604020202020204" pitchFamily="34" charset="0"/>
                        </a:rPr>
                        <a:t>Category</a:t>
                      </a:r>
                    </a:p>
                  </a:txBody>
                  <a:tcPr marL="83575" marR="83575" marT="41788" marB="41788"/>
                </a:tc>
                <a:tc>
                  <a:txBody>
                    <a:bodyPr/>
                    <a:lstStyle/>
                    <a:p>
                      <a:r>
                        <a:rPr lang="en-US" sz="1600">
                          <a:latin typeface="Arial" panose="020B0604020202020204" pitchFamily="34" charset="0"/>
                          <a:cs typeface="Arial" panose="020B0604020202020204" pitchFamily="34" charset="0"/>
                        </a:rPr>
                        <a:t>Service Level Indicator</a:t>
                      </a:r>
                    </a:p>
                  </a:txBody>
                  <a:tcPr marL="83575" marR="83575" marT="41788" marB="41788"/>
                </a:tc>
                <a:tc>
                  <a:txBody>
                    <a:bodyPr/>
                    <a:lstStyle/>
                    <a:p>
                      <a:r>
                        <a:rPr lang="en-US" sz="1600">
                          <a:latin typeface="Arial" panose="020B0604020202020204" pitchFamily="34" charset="0"/>
                          <a:cs typeface="Arial" panose="020B0604020202020204" pitchFamily="34" charset="0"/>
                        </a:rPr>
                        <a:t>Service Level Objective</a:t>
                      </a:r>
                    </a:p>
                  </a:txBody>
                  <a:tcPr marL="83575" marR="83575" marT="41788" marB="41788"/>
                </a:tc>
                <a:extLst>
                  <a:ext uri="{0D108BD9-81ED-4DB2-BD59-A6C34878D82A}">
                    <a16:rowId xmlns:a16="http://schemas.microsoft.com/office/drawing/2014/main" val="2016490317"/>
                  </a:ext>
                </a:extLst>
              </a:tr>
              <a:tr h="1489413">
                <a:tc>
                  <a:txBody>
                    <a:bodyPr/>
                    <a:lstStyle/>
                    <a:p>
                      <a:r>
                        <a:rPr lang="en-US" sz="1600">
                          <a:latin typeface="Arial" panose="020B0604020202020204" pitchFamily="34" charset="0"/>
                          <a:cs typeface="Arial" panose="020B0604020202020204" pitchFamily="34" charset="0"/>
                        </a:rPr>
                        <a:t>Availability</a:t>
                      </a:r>
                    </a:p>
                  </a:txBody>
                  <a:tcPr marL="83575" marR="83575" marT="41788" marB="41788"/>
                </a:tc>
                <a:tc>
                  <a:txBody>
                    <a:bodyPr/>
                    <a:lstStyle/>
                    <a:p>
                      <a:pPr algn="l" fontAlgn="t"/>
                      <a:r>
                        <a:rPr lang="en-US" sz="1600">
                          <a:effectLst/>
                          <a:latin typeface="Arial" panose="020B0604020202020204" pitchFamily="34" charset="0"/>
                          <a:cs typeface="Arial" panose="020B0604020202020204" pitchFamily="34" charset="0"/>
                        </a:rPr>
                        <a:t>The proportion of successful requests, as measured from the load balancer metrics.</a:t>
                      </a:r>
                    </a:p>
                    <a:p>
                      <a:pPr algn="l" fontAlgn="t"/>
                      <a:endParaRPr lang="en-US" sz="1600">
                        <a:effectLst/>
                        <a:latin typeface="Arial" panose="020B0604020202020204" pitchFamily="34" charset="0"/>
                        <a:cs typeface="Arial" panose="020B0604020202020204" pitchFamily="34" charset="0"/>
                      </a:endParaRPr>
                    </a:p>
                    <a:p>
                      <a:pPr algn="l" fontAlgn="t"/>
                      <a:r>
                        <a:rPr lang="en-US" sz="1600">
                          <a:effectLst/>
                          <a:latin typeface="Arial" panose="020B0604020202020204" pitchFamily="34" charset="0"/>
                          <a:cs typeface="Arial" panose="020B0604020202020204" pitchFamily="34" charset="0"/>
                        </a:rPr>
                        <a:t>Any HTTP status &lt; 500 is considered successful.</a:t>
                      </a:r>
                    </a:p>
                  </a:txBody>
                  <a:tcPr marL="87059" marR="87059" marT="60941" marB="60941"/>
                </a:tc>
                <a:tc>
                  <a:txBody>
                    <a:bodyPr/>
                    <a:lstStyle/>
                    <a:p>
                      <a:r>
                        <a:rPr lang="en-US" sz="1600">
                          <a:latin typeface="Arial" panose="020B0604020202020204" pitchFamily="34" charset="0"/>
                          <a:cs typeface="Arial" panose="020B0604020202020204" pitchFamily="34" charset="0"/>
                        </a:rPr>
                        <a:t>95% success</a:t>
                      </a:r>
                    </a:p>
                  </a:txBody>
                  <a:tcPr marL="83575" marR="83575" marT="41788" marB="41788"/>
                </a:tc>
                <a:extLst>
                  <a:ext uri="{0D108BD9-81ED-4DB2-BD59-A6C34878D82A}">
                    <a16:rowId xmlns:a16="http://schemas.microsoft.com/office/drawing/2014/main" val="409396350"/>
                  </a:ext>
                </a:extLst>
              </a:tr>
              <a:tr h="2340219">
                <a:tc>
                  <a:txBody>
                    <a:bodyPr/>
                    <a:lstStyle/>
                    <a:p>
                      <a:r>
                        <a:rPr lang="en-US" sz="1600" dirty="0">
                          <a:latin typeface="Arial" panose="020B0604020202020204" pitchFamily="34" charset="0"/>
                          <a:cs typeface="Arial" panose="020B0604020202020204" pitchFamily="34" charset="0"/>
                        </a:rPr>
                        <a:t>Latency</a:t>
                      </a:r>
                    </a:p>
                  </a:txBody>
                  <a:tcPr marL="83575" marR="83575" marT="41788" marB="41788"/>
                </a:tc>
                <a:tc>
                  <a:txBody>
                    <a:bodyPr/>
                    <a:lstStyle/>
                    <a:p>
                      <a:r>
                        <a:rPr lang="en-US" sz="1600" b="0" kern="1200" dirty="0">
                          <a:solidFill>
                            <a:schemeClr val="dk1"/>
                          </a:solidFill>
                          <a:effectLst/>
                          <a:latin typeface="Arial" panose="020B0604020202020204" pitchFamily="34" charset="0"/>
                          <a:cs typeface="Arial" panose="020B0604020202020204" pitchFamily="34" charset="0"/>
                        </a:rPr>
                        <a:t>The proportion of sufficiently fast requests, as measured from the load balancer metrics.</a:t>
                      </a:r>
                    </a:p>
                    <a:p>
                      <a:endParaRPr lang="en-US" sz="1600" b="0" kern="1200" dirty="0">
                        <a:solidFill>
                          <a:schemeClr val="dk1"/>
                        </a:solidFill>
                        <a:effectLst/>
                        <a:latin typeface="Arial" panose="020B0604020202020204" pitchFamily="34" charset="0"/>
                        <a:cs typeface="Arial" panose="020B0604020202020204" pitchFamily="34" charset="0"/>
                      </a:endParaRPr>
                    </a:p>
                    <a:p>
                      <a:r>
                        <a:rPr lang="en-US" sz="1600" b="0" kern="1200" dirty="0">
                          <a:solidFill>
                            <a:schemeClr val="dk1"/>
                          </a:solidFill>
                          <a:effectLst/>
                          <a:latin typeface="Arial" panose="020B0604020202020204" pitchFamily="34" charset="0"/>
                          <a:cs typeface="Arial" panose="020B0604020202020204" pitchFamily="34" charset="0"/>
                        </a:rPr>
                        <a:t>"Sufficiently fast" is defined as:</a:t>
                      </a:r>
                    </a:p>
                    <a:p>
                      <a:r>
                        <a:rPr lang="en-US" sz="1600" b="0" kern="1200" dirty="0">
                          <a:solidFill>
                            <a:schemeClr val="dk1"/>
                          </a:solidFill>
                          <a:effectLst/>
                          <a:latin typeface="Arial" panose="020B0604020202020204" pitchFamily="34" charset="0"/>
                          <a:cs typeface="Arial" panose="020B0604020202020204" pitchFamily="34" charset="0"/>
                        </a:rPr>
                        <a:t>&lt; 500 </a:t>
                      </a:r>
                      <a:r>
                        <a:rPr lang="en-US" sz="1600" b="0" kern="1200" dirty="0" err="1">
                          <a:solidFill>
                            <a:schemeClr val="dk1"/>
                          </a:solidFill>
                          <a:effectLst/>
                          <a:latin typeface="Arial" panose="020B0604020202020204" pitchFamily="34" charset="0"/>
                          <a:cs typeface="Arial" panose="020B0604020202020204" pitchFamily="34" charset="0"/>
                        </a:rPr>
                        <a:t>ms</a:t>
                      </a:r>
                      <a:r>
                        <a:rPr lang="en-US" sz="1600" b="0" kern="1200" dirty="0">
                          <a:solidFill>
                            <a:schemeClr val="dk1"/>
                          </a:solidFill>
                          <a:effectLst/>
                          <a:latin typeface="Arial" panose="020B0604020202020204" pitchFamily="34" charset="0"/>
                          <a:cs typeface="Arial" panose="020B0604020202020204" pitchFamily="34" charset="0"/>
                        </a:rPr>
                        <a:t> (for a stricter definition with a lower target), or</a:t>
                      </a:r>
                    </a:p>
                    <a:p>
                      <a:r>
                        <a:rPr lang="en-US" sz="1600" b="0" kern="1200" dirty="0">
                          <a:solidFill>
                            <a:schemeClr val="dk1"/>
                          </a:solidFill>
                          <a:effectLst/>
                          <a:latin typeface="Arial" panose="020B0604020202020204" pitchFamily="34" charset="0"/>
                          <a:cs typeface="Arial" panose="020B0604020202020204" pitchFamily="34" charset="0"/>
                        </a:rPr>
                        <a:t>&lt; 2000 </a:t>
                      </a:r>
                      <a:r>
                        <a:rPr lang="en-US" sz="1600" b="0" kern="1200" dirty="0" err="1">
                          <a:solidFill>
                            <a:schemeClr val="dk1"/>
                          </a:solidFill>
                          <a:effectLst/>
                          <a:latin typeface="Arial" panose="020B0604020202020204" pitchFamily="34" charset="0"/>
                          <a:cs typeface="Arial" panose="020B0604020202020204" pitchFamily="34" charset="0"/>
                        </a:rPr>
                        <a:t>ms</a:t>
                      </a:r>
                      <a:r>
                        <a:rPr lang="en-US" sz="1600" b="0" kern="1200" dirty="0">
                          <a:solidFill>
                            <a:schemeClr val="dk1"/>
                          </a:solidFill>
                          <a:effectLst/>
                          <a:latin typeface="Arial" panose="020B0604020202020204" pitchFamily="34" charset="0"/>
                          <a:cs typeface="Arial" panose="020B0604020202020204" pitchFamily="34" charset="0"/>
                        </a:rPr>
                        <a:t> (for a second, more lenient definition, which will have a higher target)</a:t>
                      </a:r>
                      <a:endParaRPr lang="en-US" sz="1600" b="0" i="0" kern="1200" dirty="0">
                        <a:solidFill>
                          <a:schemeClr val="dk1"/>
                        </a:solidFill>
                        <a:effectLst/>
                        <a:latin typeface="Arial" panose="020B0604020202020204" pitchFamily="34" charset="0"/>
                        <a:ea typeface="+mn-ea"/>
                        <a:cs typeface="Arial" panose="020B0604020202020204" pitchFamily="34" charset="0"/>
                      </a:endParaRPr>
                    </a:p>
                  </a:txBody>
                  <a:tcPr marL="83575" marR="83575" marT="41788" marB="41788"/>
                </a:tc>
                <a:tc>
                  <a:txBody>
                    <a:bodyPr/>
                    <a:lstStyle/>
                    <a:p>
                      <a:r>
                        <a:rPr lang="en-US" sz="1600" b="0" kern="1200" dirty="0">
                          <a:solidFill>
                            <a:schemeClr val="dk1"/>
                          </a:solidFill>
                          <a:effectLst/>
                          <a:latin typeface="Arial" panose="020B0604020202020204" pitchFamily="34" charset="0"/>
                          <a:cs typeface="Arial" panose="020B0604020202020204" pitchFamily="34" charset="0"/>
                        </a:rPr>
                        <a:t>90% of requests &lt; 500 </a:t>
                      </a:r>
                      <a:r>
                        <a:rPr lang="en-US" sz="1600" b="0" kern="1200" dirty="0" err="1">
                          <a:solidFill>
                            <a:schemeClr val="dk1"/>
                          </a:solidFill>
                          <a:effectLst/>
                          <a:latin typeface="Arial" panose="020B0604020202020204" pitchFamily="34" charset="0"/>
                          <a:cs typeface="Arial" panose="020B0604020202020204" pitchFamily="34" charset="0"/>
                        </a:rPr>
                        <a:t>ms</a:t>
                      </a:r>
                      <a:endParaRPr lang="en-US" sz="1600" b="0" kern="1200" dirty="0">
                        <a:solidFill>
                          <a:schemeClr val="dk1"/>
                        </a:solidFill>
                        <a:effectLst/>
                        <a:latin typeface="Arial" panose="020B0604020202020204" pitchFamily="34" charset="0"/>
                        <a:cs typeface="Arial" panose="020B0604020202020204" pitchFamily="34" charset="0"/>
                      </a:endParaRPr>
                    </a:p>
                    <a:p>
                      <a:r>
                        <a:rPr lang="en-US" sz="1600" b="0" kern="1200" dirty="0">
                          <a:solidFill>
                            <a:schemeClr val="dk1"/>
                          </a:solidFill>
                          <a:effectLst/>
                          <a:latin typeface="Arial" panose="020B0604020202020204" pitchFamily="34" charset="0"/>
                          <a:cs typeface="Arial" panose="020B0604020202020204" pitchFamily="34" charset="0"/>
                        </a:rPr>
                        <a:t>99% of requests &lt; 2000 </a:t>
                      </a:r>
                      <a:r>
                        <a:rPr lang="en-US" sz="1600" b="0" kern="1200" dirty="0" err="1">
                          <a:solidFill>
                            <a:schemeClr val="dk1"/>
                          </a:solidFill>
                          <a:effectLst/>
                          <a:latin typeface="Arial" panose="020B0604020202020204" pitchFamily="34" charset="0"/>
                          <a:cs typeface="Arial" panose="020B0604020202020204" pitchFamily="34" charset="0"/>
                        </a:rPr>
                        <a:t>ms</a:t>
                      </a:r>
                      <a:endParaRPr lang="en-US" sz="1600" b="0" i="0" kern="1200" dirty="0">
                        <a:solidFill>
                          <a:schemeClr val="dk1"/>
                        </a:solidFill>
                        <a:effectLst/>
                        <a:latin typeface="Arial" panose="020B0604020202020204" pitchFamily="34" charset="0"/>
                        <a:ea typeface="+mn-ea"/>
                        <a:cs typeface="Arial" panose="020B0604020202020204" pitchFamily="34" charset="0"/>
                      </a:endParaRPr>
                    </a:p>
                  </a:txBody>
                  <a:tcPr marL="83575" marR="83575" marT="41788" marB="41788"/>
                </a:tc>
                <a:extLst>
                  <a:ext uri="{0D108BD9-81ED-4DB2-BD59-A6C34878D82A}">
                    <a16:rowId xmlns:a16="http://schemas.microsoft.com/office/drawing/2014/main" val="1169007543"/>
                  </a:ext>
                </a:extLst>
              </a:tr>
            </a:tbl>
          </a:graphicData>
        </a:graphic>
      </p:graphicFrame>
      <p:sp>
        <p:nvSpPr>
          <p:cNvPr id="2" name="TextBox 1">
            <a:extLst>
              <a:ext uri="{FF2B5EF4-FFF2-40B4-BE49-F238E27FC236}">
                <a16:creationId xmlns:a16="http://schemas.microsoft.com/office/drawing/2014/main" id="{A895F6AB-7323-B743-8233-C222ED8F6839}"/>
              </a:ext>
            </a:extLst>
          </p:cNvPr>
          <p:cNvSpPr txBox="1"/>
          <p:nvPr/>
        </p:nvSpPr>
        <p:spPr>
          <a:xfrm>
            <a:off x="838200" y="1112026"/>
            <a:ext cx="10515597" cy="584775"/>
          </a:xfrm>
          <a:prstGeom prst="rect">
            <a:avLst/>
          </a:prstGeom>
          <a:noFill/>
          <a:ln>
            <a:solidFill>
              <a:schemeClr val="bg1"/>
            </a:solidFill>
          </a:ln>
        </p:spPr>
        <p:txBody>
          <a:bodyPr wrap="square" rtlCol="0">
            <a:spAutoFit/>
          </a:bodyPr>
          <a:lstStyle/>
          <a:p>
            <a:pPr algn="ctr"/>
            <a:r>
              <a:rPr lang="en-US" sz="3200" b="1" dirty="0">
                <a:solidFill>
                  <a:srgbClr val="C20029"/>
                </a:solidFill>
                <a:latin typeface="Arial" panose="020B0604020202020204" pitchFamily="34" charset="0"/>
                <a:cs typeface="Arial" panose="020B0604020202020204" pitchFamily="34" charset="0"/>
              </a:rPr>
              <a:t>SLIs and SLOs for MyFakeApplication</a:t>
            </a:r>
          </a:p>
        </p:txBody>
      </p:sp>
    </p:spTree>
    <p:extLst>
      <p:ext uri="{BB962C8B-B14F-4D97-AF65-F5344CB8AC3E}">
        <p14:creationId xmlns:p14="http://schemas.microsoft.com/office/powerpoint/2010/main" val="282236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A53E21-0DCD-7342-B7CB-6566A3E3CC4A}"/>
              </a:ext>
            </a:extLst>
          </p:cNvPr>
          <p:cNvSpPr/>
          <p:nvPr/>
        </p:nvSpPr>
        <p:spPr>
          <a:xfrm>
            <a:off x="0" y="-1"/>
            <a:ext cx="5743254" cy="6858000"/>
          </a:xfrm>
          <a:prstGeom prst="rect">
            <a:avLst/>
          </a:prstGeom>
          <a:gradFill flip="none" rotWithShape="1">
            <a:gsLst>
              <a:gs pos="0">
                <a:srgbClr val="969696"/>
              </a:gs>
              <a:gs pos="83000">
                <a:srgbClr val="D2D2D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4C25FC-D9C3-6846-B229-31B6B02B2BD8}"/>
              </a:ext>
            </a:extLst>
          </p:cNvPr>
          <p:cNvSpPr>
            <a:spLocks noGrp="1"/>
          </p:cNvSpPr>
          <p:nvPr>
            <p:ph idx="1"/>
          </p:nvPr>
        </p:nvSpPr>
        <p:spPr>
          <a:xfrm>
            <a:off x="634595" y="2039490"/>
            <a:ext cx="3627634" cy="2779017"/>
          </a:xfrm>
        </p:spPr>
        <p:txBody>
          <a:bodyPr>
            <a:noAutofit/>
          </a:bodyPr>
          <a:lstStyle/>
          <a:p>
            <a:pPr marL="0" indent="0">
              <a:buNone/>
            </a:pPr>
            <a:r>
              <a:rPr lang="en-US" sz="2400" dirty="0">
                <a:latin typeface="Arial" panose="020B0604020202020204" pitchFamily="34" charset="0"/>
                <a:cs typeface="Arial" panose="020B0604020202020204" pitchFamily="34" charset="0"/>
              </a:rPr>
              <a:t>Global asset manager</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&gt; $8 trillion global AUM</a:t>
            </a:r>
          </a:p>
          <a:p>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&gt; 17,000 crew members</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Technology is critical</a:t>
            </a:r>
          </a:p>
        </p:txBody>
      </p:sp>
      <p:pic>
        <p:nvPicPr>
          <p:cNvPr id="5" name="Picture 4">
            <a:extLst>
              <a:ext uri="{FF2B5EF4-FFF2-40B4-BE49-F238E27FC236}">
                <a16:creationId xmlns:a16="http://schemas.microsoft.com/office/drawing/2014/main" id="{3E04DEF2-D3B2-3246-AAD6-352A46589409}"/>
              </a:ext>
            </a:extLst>
          </p:cNvPr>
          <p:cNvPicPr>
            <a:picLocks noChangeAspect="1"/>
          </p:cNvPicPr>
          <p:nvPr/>
        </p:nvPicPr>
        <p:blipFill>
          <a:blip r:embed="rId3"/>
          <a:stretch>
            <a:fillRect/>
          </a:stretch>
        </p:blipFill>
        <p:spPr>
          <a:xfrm>
            <a:off x="6249542" y="2273300"/>
            <a:ext cx="5511800" cy="2311400"/>
          </a:xfrm>
          <a:prstGeom prst="rect">
            <a:avLst/>
          </a:prstGeom>
        </p:spPr>
      </p:pic>
    </p:spTree>
    <p:extLst>
      <p:ext uri="{BB962C8B-B14F-4D97-AF65-F5344CB8AC3E}">
        <p14:creationId xmlns:p14="http://schemas.microsoft.com/office/powerpoint/2010/main" val="3350370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A15334A-F4F5-3E40-8021-D90B90682DD9}"/>
              </a:ext>
            </a:extLst>
          </p:cNvPr>
          <p:cNvSpPr/>
          <p:nvPr/>
        </p:nvSpPr>
        <p:spPr>
          <a:xfrm>
            <a:off x="0" y="911816"/>
            <a:ext cx="12188952" cy="851672"/>
          </a:xfrm>
          <a:prstGeom prst="rect">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Card 18">
            <a:extLst>
              <a:ext uri="{FF2B5EF4-FFF2-40B4-BE49-F238E27FC236}">
                <a16:creationId xmlns:a16="http://schemas.microsoft.com/office/drawing/2014/main" id="{22DC383D-B85D-4649-BF20-6B703A46549D}"/>
              </a:ext>
            </a:extLst>
          </p:cNvPr>
          <p:cNvSpPr/>
          <p:nvPr/>
        </p:nvSpPr>
        <p:spPr>
          <a:xfrm>
            <a:off x="1981199" y="2659685"/>
            <a:ext cx="1240971" cy="1240971"/>
          </a:xfrm>
          <a:prstGeom prst="flowChartPunchedCa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0" name="Card 19">
            <a:extLst>
              <a:ext uri="{FF2B5EF4-FFF2-40B4-BE49-F238E27FC236}">
                <a16:creationId xmlns:a16="http://schemas.microsoft.com/office/drawing/2014/main" id="{43334879-478F-AA4C-9575-7C39C17A196E}"/>
              </a:ext>
            </a:extLst>
          </p:cNvPr>
          <p:cNvSpPr/>
          <p:nvPr/>
        </p:nvSpPr>
        <p:spPr>
          <a:xfrm>
            <a:off x="5475513" y="2659684"/>
            <a:ext cx="1240971" cy="1240971"/>
          </a:xfrm>
          <a:prstGeom prst="flowChartPunchedCa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1" name="Card 20">
            <a:extLst>
              <a:ext uri="{FF2B5EF4-FFF2-40B4-BE49-F238E27FC236}">
                <a16:creationId xmlns:a16="http://schemas.microsoft.com/office/drawing/2014/main" id="{FFB2AE53-7096-D742-B925-0115B2D30476}"/>
              </a:ext>
            </a:extLst>
          </p:cNvPr>
          <p:cNvSpPr/>
          <p:nvPr/>
        </p:nvSpPr>
        <p:spPr>
          <a:xfrm>
            <a:off x="8969830" y="2659684"/>
            <a:ext cx="1240971" cy="1240971"/>
          </a:xfrm>
          <a:prstGeom prst="flowChartPunchedCar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 name="Title 1">
            <a:extLst>
              <a:ext uri="{FF2B5EF4-FFF2-40B4-BE49-F238E27FC236}">
                <a16:creationId xmlns:a16="http://schemas.microsoft.com/office/drawing/2014/main" id="{3DEFBEF5-AF4B-8C44-A2AD-B2A6B031241B}"/>
              </a:ext>
            </a:extLst>
          </p:cNvPr>
          <p:cNvSpPr>
            <a:spLocks noGrp="1"/>
          </p:cNvSpPr>
          <p:nvPr>
            <p:ph type="title"/>
          </p:nvPr>
        </p:nvSpPr>
        <p:spPr>
          <a:xfrm>
            <a:off x="838198" y="696770"/>
            <a:ext cx="10515600" cy="1325563"/>
          </a:xfrm>
        </p:spPr>
        <p:txBody>
          <a:bodyPr/>
          <a:lstStyle/>
          <a:p>
            <a:pPr algn="ctr"/>
            <a:r>
              <a:rPr lang="en-US" b="1" dirty="0">
                <a:solidFill>
                  <a:schemeClr val="bg1"/>
                </a:solidFill>
                <a:latin typeface="Arial" panose="020B0604020202020204" pitchFamily="34" charset="0"/>
                <a:cs typeface="Arial" panose="020B0604020202020204" pitchFamily="34" charset="0"/>
              </a:rPr>
              <a:t>SRE Coaching</a:t>
            </a:r>
          </a:p>
        </p:txBody>
      </p:sp>
      <p:pic>
        <p:nvPicPr>
          <p:cNvPr id="6" name="Graphic 5" descr="Tools with solid fill">
            <a:extLst>
              <a:ext uri="{FF2B5EF4-FFF2-40B4-BE49-F238E27FC236}">
                <a16:creationId xmlns:a16="http://schemas.microsoft.com/office/drawing/2014/main" id="{A7BBB56C-D7CD-ED41-A6E9-C3EDAAC03A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4485" y="2822971"/>
            <a:ext cx="914400" cy="914400"/>
          </a:xfrm>
          <a:prstGeom prst="rect">
            <a:avLst/>
          </a:prstGeom>
        </p:spPr>
      </p:pic>
      <p:pic>
        <p:nvPicPr>
          <p:cNvPr id="10" name="Graphic 9" descr="Bullseye with solid fill">
            <a:extLst>
              <a:ext uri="{FF2B5EF4-FFF2-40B4-BE49-F238E27FC236}">
                <a16:creationId xmlns:a16="http://schemas.microsoft.com/office/drawing/2014/main" id="{BFC8AE90-51DD-EE49-A73E-3C43187961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33114" y="2822971"/>
            <a:ext cx="914400" cy="914400"/>
          </a:xfrm>
          <a:prstGeom prst="rect">
            <a:avLst/>
          </a:prstGeom>
        </p:spPr>
      </p:pic>
      <p:pic>
        <p:nvPicPr>
          <p:cNvPr id="12" name="Graphic 11" descr="Storytelling with solid fill">
            <a:extLst>
              <a:ext uri="{FF2B5EF4-FFF2-40B4-BE49-F238E27FC236}">
                <a16:creationId xmlns:a16="http://schemas.microsoft.com/office/drawing/2014/main" id="{61E6FF65-DFBB-C944-ADFF-445CCBAC27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2743201"/>
            <a:ext cx="914400" cy="914400"/>
          </a:xfrm>
          <a:prstGeom prst="rect">
            <a:avLst/>
          </a:prstGeom>
        </p:spPr>
      </p:pic>
      <p:sp>
        <p:nvSpPr>
          <p:cNvPr id="13" name="Rectangle 12">
            <a:extLst>
              <a:ext uri="{FF2B5EF4-FFF2-40B4-BE49-F238E27FC236}">
                <a16:creationId xmlns:a16="http://schemas.microsoft.com/office/drawing/2014/main" id="{A4880A54-6C08-C342-BA25-B67F19C24E22}"/>
              </a:ext>
            </a:extLst>
          </p:cNvPr>
          <p:cNvSpPr/>
          <p:nvPr/>
        </p:nvSpPr>
        <p:spPr>
          <a:xfrm>
            <a:off x="4818534" y="4016829"/>
            <a:ext cx="2554931" cy="954107"/>
          </a:xfrm>
          <a:prstGeom prst="rect">
            <a:avLst/>
          </a:prstGeom>
        </p:spPr>
        <p:txBody>
          <a:bodyPr wrap="square">
            <a:spAutoFit/>
          </a:bodyPr>
          <a:lstStyle/>
          <a:p>
            <a:pPr algn="ctr"/>
            <a:r>
              <a:rPr lang="en-US" sz="2800" b="1" dirty="0">
                <a:solidFill>
                  <a:srgbClr val="6D6E6E"/>
                </a:solidFill>
                <a:latin typeface="Arial" panose="020B0604020202020204" pitchFamily="34" charset="0"/>
                <a:cs typeface="Arial" panose="020B0604020202020204" pitchFamily="34" charset="0"/>
              </a:rPr>
              <a:t>Self-Study Curriculum</a:t>
            </a:r>
          </a:p>
        </p:txBody>
      </p:sp>
      <p:sp>
        <p:nvSpPr>
          <p:cNvPr id="14" name="Rectangle 13">
            <a:extLst>
              <a:ext uri="{FF2B5EF4-FFF2-40B4-BE49-F238E27FC236}">
                <a16:creationId xmlns:a16="http://schemas.microsoft.com/office/drawing/2014/main" id="{8D4C153C-003C-1E45-AE5E-05D954D34FDD}"/>
              </a:ext>
            </a:extLst>
          </p:cNvPr>
          <p:cNvSpPr/>
          <p:nvPr/>
        </p:nvSpPr>
        <p:spPr>
          <a:xfrm>
            <a:off x="8690278" y="4016828"/>
            <a:ext cx="1800071" cy="954107"/>
          </a:xfrm>
          <a:prstGeom prst="rect">
            <a:avLst/>
          </a:prstGeom>
        </p:spPr>
        <p:txBody>
          <a:bodyPr wrap="square">
            <a:spAutoFit/>
          </a:bodyPr>
          <a:lstStyle/>
          <a:p>
            <a:pPr algn="ctr"/>
            <a:r>
              <a:rPr lang="en-US" sz="2800" b="1" dirty="0">
                <a:solidFill>
                  <a:srgbClr val="6D6E6E"/>
                </a:solidFill>
                <a:latin typeface="Arial" panose="020B0604020202020204" pitchFamily="34" charset="0"/>
                <a:cs typeface="Arial" panose="020B0604020202020204" pitchFamily="34" charset="0"/>
              </a:rPr>
              <a:t>Strategic Vision</a:t>
            </a:r>
          </a:p>
        </p:txBody>
      </p:sp>
      <p:sp>
        <p:nvSpPr>
          <p:cNvPr id="15" name="Rectangle 14">
            <a:extLst>
              <a:ext uri="{FF2B5EF4-FFF2-40B4-BE49-F238E27FC236}">
                <a16:creationId xmlns:a16="http://schemas.microsoft.com/office/drawing/2014/main" id="{4B9978CD-FCFE-004F-90D4-32B808065B66}"/>
              </a:ext>
            </a:extLst>
          </p:cNvPr>
          <p:cNvSpPr/>
          <p:nvPr/>
        </p:nvSpPr>
        <p:spPr>
          <a:xfrm>
            <a:off x="1528450" y="4016828"/>
            <a:ext cx="2146471" cy="954107"/>
          </a:xfrm>
          <a:prstGeom prst="rect">
            <a:avLst/>
          </a:prstGeom>
        </p:spPr>
        <p:txBody>
          <a:bodyPr wrap="square">
            <a:spAutoFit/>
          </a:bodyPr>
          <a:lstStyle/>
          <a:p>
            <a:pPr algn="ctr"/>
            <a:r>
              <a:rPr lang="en-US" sz="2800" b="1" dirty="0">
                <a:solidFill>
                  <a:srgbClr val="6D6E6E"/>
                </a:solidFill>
                <a:latin typeface="Arial" panose="020B0604020202020204" pitchFamily="34" charset="0"/>
                <a:cs typeface="Arial" panose="020B0604020202020204" pitchFamily="34" charset="0"/>
              </a:rPr>
              <a:t>Evaluate Tools</a:t>
            </a:r>
          </a:p>
        </p:txBody>
      </p:sp>
      <p:cxnSp>
        <p:nvCxnSpPr>
          <p:cNvPr id="17" name="Straight Connector 16">
            <a:extLst>
              <a:ext uri="{FF2B5EF4-FFF2-40B4-BE49-F238E27FC236}">
                <a16:creationId xmlns:a16="http://schemas.microsoft.com/office/drawing/2014/main" id="{DAEFDB7E-D925-E74E-8810-96C7FF065C9A}"/>
              </a:ext>
            </a:extLst>
          </p:cNvPr>
          <p:cNvCxnSpPr/>
          <p:nvPr/>
        </p:nvCxnSpPr>
        <p:spPr>
          <a:xfrm>
            <a:off x="4321629" y="2822971"/>
            <a:ext cx="0" cy="1828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B32F6D-CFDD-224C-813A-CD827D3A2D20}"/>
              </a:ext>
            </a:extLst>
          </p:cNvPr>
          <p:cNvCxnSpPr/>
          <p:nvPr/>
        </p:nvCxnSpPr>
        <p:spPr>
          <a:xfrm>
            <a:off x="7957454" y="2822973"/>
            <a:ext cx="0" cy="18288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46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2C6F19FD-4EBC-7142-BB4B-B83AE16D6BB7}"/>
              </a:ext>
            </a:extLst>
          </p:cNvPr>
          <p:cNvSpPr/>
          <p:nvPr/>
        </p:nvSpPr>
        <p:spPr>
          <a:xfrm>
            <a:off x="-3" y="4968"/>
            <a:ext cx="12188952" cy="141369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DC3943C-61CE-DA4F-9C0A-B7E752C85CB9}"/>
              </a:ext>
            </a:extLst>
          </p:cNvPr>
          <p:cNvGrpSpPr/>
          <p:nvPr/>
        </p:nvGrpSpPr>
        <p:grpSpPr>
          <a:xfrm>
            <a:off x="3831770" y="3592281"/>
            <a:ext cx="1415143" cy="1415143"/>
            <a:chOff x="2002970" y="2721428"/>
            <a:chExt cx="1415143" cy="1415143"/>
          </a:xfrm>
        </p:grpSpPr>
        <p:sp>
          <p:nvSpPr>
            <p:cNvPr id="4" name="Oval 3">
              <a:extLst>
                <a:ext uri="{FF2B5EF4-FFF2-40B4-BE49-F238E27FC236}">
                  <a16:creationId xmlns:a16="http://schemas.microsoft.com/office/drawing/2014/main" id="{F34369C1-5CD8-C34B-8B91-ED088758E11C}"/>
                </a:ext>
              </a:extLst>
            </p:cNvPr>
            <p:cNvSpPr/>
            <p:nvPr/>
          </p:nvSpPr>
          <p:spPr>
            <a:xfrm>
              <a:off x="2002970" y="2721428"/>
              <a:ext cx="1415143" cy="1415143"/>
            </a:xfrm>
            <a:prstGeom prst="ellipse">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Users with solid fill">
              <a:extLst>
                <a:ext uri="{FF2B5EF4-FFF2-40B4-BE49-F238E27FC236}">
                  <a16:creationId xmlns:a16="http://schemas.microsoft.com/office/drawing/2014/main" id="{83B58EE9-095C-974B-ADC3-2847BA226F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3341" y="2971799"/>
              <a:ext cx="914400" cy="914400"/>
            </a:xfrm>
            <a:prstGeom prst="rect">
              <a:avLst/>
            </a:prstGeom>
          </p:spPr>
        </p:pic>
      </p:grpSp>
      <p:grpSp>
        <p:nvGrpSpPr>
          <p:cNvPr id="8" name="Group 7">
            <a:extLst>
              <a:ext uri="{FF2B5EF4-FFF2-40B4-BE49-F238E27FC236}">
                <a16:creationId xmlns:a16="http://schemas.microsoft.com/office/drawing/2014/main" id="{F910AAEA-EDBE-F845-83D7-F16D4CC24B4F}"/>
              </a:ext>
            </a:extLst>
          </p:cNvPr>
          <p:cNvGrpSpPr/>
          <p:nvPr/>
        </p:nvGrpSpPr>
        <p:grpSpPr>
          <a:xfrm>
            <a:off x="6428960" y="2449269"/>
            <a:ext cx="1415143" cy="1415143"/>
            <a:chOff x="2002970" y="2721428"/>
            <a:chExt cx="1415143" cy="1415143"/>
          </a:xfrm>
        </p:grpSpPr>
        <p:sp>
          <p:nvSpPr>
            <p:cNvPr id="9" name="Oval 8">
              <a:extLst>
                <a:ext uri="{FF2B5EF4-FFF2-40B4-BE49-F238E27FC236}">
                  <a16:creationId xmlns:a16="http://schemas.microsoft.com/office/drawing/2014/main" id="{4B53C17B-C41A-9B4D-85F3-385F17337D22}"/>
                </a:ext>
              </a:extLst>
            </p:cNvPr>
            <p:cNvSpPr/>
            <p:nvPr/>
          </p:nvSpPr>
          <p:spPr>
            <a:xfrm>
              <a:off x="2002970" y="2721428"/>
              <a:ext cx="1415143" cy="1415143"/>
            </a:xfrm>
            <a:prstGeom prst="ellipse">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Users with solid fill">
              <a:extLst>
                <a:ext uri="{FF2B5EF4-FFF2-40B4-BE49-F238E27FC236}">
                  <a16:creationId xmlns:a16="http://schemas.microsoft.com/office/drawing/2014/main" id="{C4F2F8BA-53A8-E147-8300-A3CFBC276F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3341" y="2971799"/>
              <a:ext cx="914400" cy="914400"/>
            </a:xfrm>
            <a:prstGeom prst="rect">
              <a:avLst/>
            </a:prstGeom>
          </p:spPr>
        </p:pic>
      </p:grpSp>
      <p:grpSp>
        <p:nvGrpSpPr>
          <p:cNvPr id="14" name="Group 13">
            <a:extLst>
              <a:ext uri="{FF2B5EF4-FFF2-40B4-BE49-F238E27FC236}">
                <a16:creationId xmlns:a16="http://schemas.microsoft.com/office/drawing/2014/main" id="{A713B935-0AF4-3344-A6FD-7E6C642567D2}"/>
              </a:ext>
            </a:extLst>
          </p:cNvPr>
          <p:cNvGrpSpPr/>
          <p:nvPr/>
        </p:nvGrpSpPr>
        <p:grpSpPr>
          <a:xfrm>
            <a:off x="6437603" y="4713513"/>
            <a:ext cx="1415143" cy="1415143"/>
            <a:chOff x="2002970" y="2721428"/>
            <a:chExt cx="1415143" cy="1415143"/>
          </a:xfrm>
        </p:grpSpPr>
        <p:sp>
          <p:nvSpPr>
            <p:cNvPr id="15" name="Oval 14">
              <a:extLst>
                <a:ext uri="{FF2B5EF4-FFF2-40B4-BE49-F238E27FC236}">
                  <a16:creationId xmlns:a16="http://schemas.microsoft.com/office/drawing/2014/main" id="{5B4AB654-B049-724B-AADC-50870C5AFFB7}"/>
                </a:ext>
              </a:extLst>
            </p:cNvPr>
            <p:cNvSpPr/>
            <p:nvPr/>
          </p:nvSpPr>
          <p:spPr>
            <a:xfrm>
              <a:off x="2002970" y="2721428"/>
              <a:ext cx="1415143" cy="1415143"/>
            </a:xfrm>
            <a:prstGeom prst="ellipse">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descr="Users with solid fill">
              <a:extLst>
                <a:ext uri="{FF2B5EF4-FFF2-40B4-BE49-F238E27FC236}">
                  <a16:creationId xmlns:a16="http://schemas.microsoft.com/office/drawing/2014/main" id="{2F4817DD-5D82-6942-83DB-0300629667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3341" y="2971799"/>
              <a:ext cx="914400" cy="914400"/>
            </a:xfrm>
            <a:prstGeom prst="rect">
              <a:avLst/>
            </a:prstGeom>
          </p:spPr>
        </p:pic>
      </p:grpSp>
      <p:grpSp>
        <p:nvGrpSpPr>
          <p:cNvPr id="50" name="Group 49">
            <a:extLst>
              <a:ext uri="{FF2B5EF4-FFF2-40B4-BE49-F238E27FC236}">
                <a16:creationId xmlns:a16="http://schemas.microsoft.com/office/drawing/2014/main" id="{21D75971-7DF2-8D4B-AC22-B8A0182D9E0F}"/>
              </a:ext>
            </a:extLst>
          </p:cNvPr>
          <p:cNvGrpSpPr/>
          <p:nvPr/>
        </p:nvGrpSpPr>
        <p:grpSpPr>
          <a:xfrm>
            <a:off x="1001483" y="3581395"/>
            <a:ext cx="1415143" cy="1415143"/>
            <a:chOff x="2002970" y="2721428"/>
            <a:chExt cx="1415143" cy="1415143"/>
          </a:xfrm>
        </p:grpSpPr>
        <p:sp>
          <p:nvSpPr>
            <p:cNvPr id="51" name="Oval 50">
              <a:extLst>
                <a:ext uri="{FF2B5EF4-FFF2-40B4-BE49-F238E27FC236}">
                  <a16:creationId xmlns:a16="http://schemas.microsoft.com/office/drawing/2014/main" id="{44E5DD47-B50D-4A4D-872E-94BED302CECF}"/>
                </a:ext>
              </a:extLst>
            </p:cNvPr>
            <p:cNvSpPr/>
            <p:nvPr/>
          </p:nvSpPr>
          <p:spPr>
            <a:xfrm>
              <a:off x="2002970" y="2721428"/>
              <a:ext cx="1415143" cy="1415143"/>
            </a:xfrm>
            <a:prstGeom prst="ellipse">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Users with solid fill">
              <a:extLst>
                <a:ext uri="{FF2B5EF4-FFF2-40B4-BE49-F238E27FC236}">
                  <a16:creationId xmlns:a16="http://schemas.microsoft.com/office/drawing/2014/main" id="{3A80EC6C-2C20-F94B-837A-5C914AD390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3341" y="2971799"/>
              <a:ext cx="914400" cy="914400"/>
            </a:xfrm>
            <a:prstGeom prst="rect">
              <a:avLst/>
            </a:prstGeom>
          </p:spPr>
        </p:pic>
      </p:grpSp>
      <p:sp>
        <p:nvSpPr>
          <p:cNvPr id="54" name="Title 1">
            <a:extLst>
              <a:ext uri="{FF2B5EF4-FFF2-40B4-BE49-F238E27FC236}">
                <a16:creationId xmlns:a16="http://schemas.microsoft.com/office/drawing/2014/main" id="{BE95F900-3AA2-8F46-951B-F2B5DF29F03A}"/>
              </a:ext>
            </a:extLst>
          </p:cNvPr>
          <p:cNvSpPr txBox="1">
            <a:spLocks/>
          </p:cNvSpPr>
          <p:nvPr/>
        </p:nvSpPr>
        <p:spPr>
          <a:xfrm>
            <a:off x="-3" y="42312"/>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Arial" panose="020B0604020202020204" pitchFamily="34" charset="0"/>
                <a:cs typeface="Arial" panose="020B0604020202020204" pitchFamily="34" charset="0"/>
              </a:rPr>
              <a:t>SRE Operating Model</a:t>
            </a:r>
          </a:p>
        </p:txBody>
      </p:sp>
      <p:sp>
        <p:nvSpPr>
          <p:cNvPr id="57" name="Rectangle 56">
            <a:extLst>
              <a:ext uri="{FF2B5EF4-FFF2-40B4-BE49-F238E27FC236}">
                <a16:creationId xmlns:a16="http://schemas.microsoft.com/office/drawing/2014/main" id="{3F90051E-193A-D94B-B771-0A96EC85E424}"/>
              </a:ext>
            </a:extLst>
          </p:cNvPr>
          <p:cNvSpPr/>
          <p:nvPr/>
        </p:nvSpPr>
        <p:spPr>
          <a:xfrm>
            <a:off x="734787" y="5178430"/>
            <a:ext cx="1819805" cy="1200329"/>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SRE Coaching Team</a:t>
            </a:r>
          </a:p>
        </p:txBody>
      </p:sp>
      <p:sp>
        <p:nvSpPr>
          <p:cNvPr id="58" name="Rectangle 57">
            <a:extLst>
              <a:ext uri="{FF2B5EF4-FFF2-40B4-BE49-F238E27FC236}">
                <a16:creationId xmlns:a16="http://schemas.microsoft.com/office/drawing/2014/main" id="{EE3F2642-13BC-4F46-9331-851788276358}"/>
              </a:ext>
            </a:extLst>
          </p:cNvPr>
          <p:cNvSpPr/>
          <p:nvPr/>
        </p:nvSpPr>
        <p:spPr>
          <a:xfrm>
            <a:off x="3629438" y="2581669"/>
            <a:ext cx="1819805" cy="830997"/>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SRE Champions</a:t>
            </a:r>
          </a:p>
        </p:txBody>
      </p:sp>
      <p:sp>
        <p:nvSpPr>
          <p:cNvPr id="59" name="Rectangle 58">
            <a:extLst>
              <a:ext uri="{FF2B5EF4-FFF2-40B4-BE49-F238E27FC236}">
                <a16:creationId xmlns:a16="http://schemas.microsoft.com/office/drawing/2014/main" id="{AE671E1D-E4B8-8244-9197-9F7B64A91372}"/>
              </a:ext>
            </a:extLst>
          </p:cNvPr>
          <p:cNvSpPr/>
          <p:nvPr/>
        </p:nvSpPr>
        <p:spPr>
          <a:xfrm>
            <a:off x="6235271" y="6144982"/>
            <a:ext cx="1819805" cy="461665"/>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SRE Leads</a:t>
            </a:r>
          </a:p>
        </p:txBody>
      </p:sp>
      <p:sp>
        <p:nvSpPr>
          <p:cNvPr id="60" name="Rectangle 59">
            <a:extLst>
              <a:ext uri="{FF2B5EF4-FFF2-40B4-BE49-F238E27FC236}">
                <a16:creationId xmlns:a16="http://schemas.microsoft.com/office/drawing/2014/main" id="{104A590F-551B-8E49-BEDF-F57EA1896391}"/>
              </a:ext>
            </a:extLst>
          </p:cNvPr>
          <p:cNvSpPr/>
          <p:nvPr/>
        </p:nvSpPr>
        <p:spPr>
          <a:xfrm>
            <a:off x="7919783" y="1515465"/>
            <a:ext cx="4120351" cy="461665"/>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Product Teams</a:t>
            </a:r>
          </a:p>
        </p:txBody>
      </p:sp>
      <p:cxnSp>
        <p:nvCxnSpPr>
          <p:cNvPr id="62" name="Straight Arrow Connector 61">
            <a:extLst>
              <a:ext uri="{FF2B5EF4-FFF2-40B4-BE49-F238E27FC236}">
                <a16:creationId xmlns:a16="http://schemas.microsoft.com/office/drawing/2014/main" id="{A7322782-FB92-A64A-8B41-07B1FED6CA40}"/>
              </a:ext>
            </a:extLst>
          </p:cNvPr>
          <p:cNvCxnSpPr>
            <a:stCxn id="51" idx="6"/>
            <a:endCxn id="4" idx="2"/>
          </p:cNvCxnSpPr>
          <p:nvPr/>
        </p:nvCxnSpPr>
        <p:spPr>
          <a:xfrm>
            <a:off x="2416626" y="4288967"/>
            <a:ext cx="1415144" cy="10886"/>
          </a:xfrm>
          <a:prstGeom prst="straightConnector1">
            <a:avLst/>
          </a:prstGeom>
          <a:ln w="38100">
            <a:solidFill>
              <a:srgbClr val="969696"/>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F6A64EB-2AE9-3442-96A9-A6E0C839BDAB}"/>
              </a:ext>
            </a:extLst>
          </p:cNvPr>
          <p:cNvCxnSpPr>
            <a:cxnSpLocks/>
            <a:stCxn id="4" idx="6"/>
            <a:endCxn id="9" idx="2"/>
          </p:cNvCxnSpPr>
          <p:nvPr/>
        </p:nvCxnSpPr>
        <p:spPr>
          <a:xfrm flipV="1">
            <a:off x="5246913" y="3156841"/>
            <a:ext cx="1182047" cy="1143012"/>
          </a:xfrm>
          <a:prstGeom prst="straightConnector1">
            <a:avLst/>
          </a:prstGeom>
          <a:ln w="38100">
            <a:solidFill>
              <a:srgbClr val="969696"/>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99E4DD0-D3CB-1849-9939-3E7EEA4FBAD7}"/>
              </a:ext>
            </a:extLst>
          </p:cNvPr>
          <p:cNvCxnSpPr>
            <a:cxnSpLocks/>
            <a:stCxn id="4" idx="6"/>
            <a:endCxn id="15" idx="2"/>
          </p:cNvCxnSpPr>
          <p:nvPr/>
        </p:nvCxnSpPr>
        <p:spPr>
          <a:xfrm>
            <a:off x="5246913" y="4299853"/>
            <a:ext cx="1190690" cy="1121232"/>
          </a:xfrm>
          <a:prstGeom prst="straightConnector1">
            <a:avLst/>
          </a:prstGeom>
          <a:ln w="38100">
            <a:solidFill>
              <a:srgbClr val="969696"/>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13E963DD-328D-FD42-8B54-0825BDFA8DEB}"/>
              </a:ext>
            </a:extLst>
          </p:cNvPr>
          <p:cNvGrpSpPr/>
          <p:nvPr/>
        </p:nvGrpSpPr>
        <p:grpSpPr>
          <a:xfrm>
            <a:off x="9397577" y="1965945"/>
            <a:ext cx="1164771" cy="1164771"/>
            <a:chOff x="2002970" y="2721428"/>
            <a:chExt cx="1415143" cy="1415143"/>
          </a:xfrm>
        </p:grpSpPr>
        <p:sp>
          <p:nvSpPr>
            <p:cNvPr id="73" name="Oval 72">
              <a:extLst>
                <a:ext uri="{FF2B5EF4-FFF2-40B4-BE49-F238E27FC236}">
                  <a16:creationId xmlns:a16="http://schemas.microsoft.com/office/drawing/2014/main" id="{7BFBD1F9-33AF-8F4E-B806-B561BD9172DB}"/>
                </a:ext>
              </a:extLst>
            </p:cNvPr>
            <p:cNvSpPr/>
            <p:nvPr/>
          </p:nvSpPr>
          <p:spPr>
            <a:xfrm>
              <a:off x="2002970" y="2721428"/>
              <a:ext cx="1415143" cy="1415143"/>
            </a:xfrm>
            <a:prstGeom prst="ellipse">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Graphic 73" descr="Users with solid fill">
              <a:extLst>
                <a:ext uri="{FF2B5EF4-FFF2-40B4-BE49-F238E27FC236}">
                  <a16:creationId xmlns:a16="http://schemas.microsoft.com/office/drawing/2014/main" id="{5C1D76D5-DF19-0740-A888-CA9E12CFAC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3341" y="2971799"/>
              <a:ext cx="914400" cy="914400"/>
            </a:xfrm>
            <a:prstGeom prst="rect">
              <a:avLst/>
            </a:prstGeom>
          </p:spPr>
        </p:pic>
      </p:grpSp>
      <p:grpSp>
        <p:nvGrpSpPr>
          <p:cNvPr id="81" name="Group 80">
            <a:extLst>
              <a:ext uri="{FF2B5EF4-FFF2-40B4-BE49-F238E27FC236}">
                <a16:creationId xmlns:a16="http://schemas.microsoft.com/office/drawing/2014/main" id="{016D26A9-BB1D-8B4C-A553-F28AAC752908}"/>
              </a:ext>
            </a:extLst>
          </p:cNvPr>
          <p:cNvGrpSpPr/>
          <p:nvPr/>
        </p:nvGrpSpPr>
        <p:grpSpPr>
          <a:xfrm>
            <a:off x="9403020" y="3203073"/>
            <a:ext cx="1164771" cy="1164771"/>
            <a:chOff x="2002970" y="2721428"/>
            <a:chExt cx="1415143" cy="1415143"/>
          </a:xfrm>
        </p:grpSpPr>
        <p:sp>
          <p:nvSpPr>
            <p:cNvPr id="82" name="Oval 81">
              <a:extLst>
                <a:ext uri="{FF2B5EF4-FFF2-40B4-BE49-F238E27FC236}">
                  <a16:creationId xmlns:a16="http://schemas.microsoft.com/office/drawing/2014/main" id="{FE6F6F3E-EF6D-CC4A-BA00-529CEA64B644}"/>
                </a:ext>
              </a:extLst>
            </p:cNvPr>
            <p:cNvSpPr/>
            <p:nvPr/>
          </p:nvSpPr>
          <p:spPr>
            <a:xfrm>
              <a:off x="2002970" y="2721428"/>
              <a:ext cx="1415143" cy="1415143"/>
            </a:xfrm>
            <a:prstGeom prst="ellipse">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Graphic 82" descr="Users with solid fill">
              <a:extLst>
                <a:ext uri="{FF2B5EF4-FFF2-40B4-BE49-F238E27FC236}">
                  <a16:creationId xmlns:a16="http://schemas.microsoft.com/office/drawing/2014/main" id="{83733CD1-00A2-FF4E-AA72-2D33BE8390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3341" y="2971799"/>
              <a:ext cx="914400" cy="914400"/>
            </a:xfrm>
            <a:prstGeom prst="rect">
              <a:avLst/>
            </a:prstGeom>
          </p:spPr>
        </p:pic>
      </p:grpSp>
      <p:grpSp>
        <p:nvGrpSpPr>
          <p:cNvPr id="84" name="Group 83">
            <a:extLst>
              <a:ext uri="{FF2B5EF4-FFF2-40B4-BE49-F238E27FC236}">
                <a16:creationId xmlns:a16="http://schemas.microsoft.com/office/drawing/2014/main" id="{0E24C85F-7D0C-6241-8BC4-A63828E29D73}"/>
              </a:ext>
            </a:extLst>
          </p:cNvPr>
          <p:cNvGrpSpPr/>
          <p:nvPr/>
        </p:nvGrpSpPr>
        <p:grpSpPr>
          <a:xfrm>
            <a:off x="9397577" y="4440201"/>
            <a:ext cx="1164771" cy="1164771"/>
            <a:chOff x="2002970" y="2721428"/>
            <a:chExt cx="1415143" cy="1415143"/>
          </a:xfrm>
        </p:grpSpPr>
        <p:sp>
          <p:nvSpPr>
            <p:cNvPr id="85" name="Oval 84">
              <a:extLst>
                <a:ext uri="{FF2B5EF4-FFF2-40B4-BE49-F238E27FC236}">
                  <a16:creationId xmlns:a16="http://schemas.microsoft.com/office/drawing/2014/main" id="{16898182-D383-5341-ABEF-0993996D42F3}"/>
                </a:ext>
              </a:extLst>
            </p:cNvPr>
            <p:cNvSpPr/>
            <p:nvPr/>
          </p:nvSpPr>
          <p:spPr>
            <a:xfrm>
              <a:off x="2002970" y="2721428"/>
              <a:ext cx="1415143" cy="1415143"/>
            </a:xfrm>
            <a:prstGeom prst="ellipse">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Graphic 85" descr="Users with solid fill">
              <a:extLst>
                <a:ext uri="{FF2B5EF4-FFF2-40B4-BE49-F238E27FC236}">
                  <a16:creationId xmlns:a16="http://schemas.microsoft.com/office/drawing/2014/main" id="{F472075D-FF48-7143-BCC0-FC688BA111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3341" y="2971799"/>
              <a:ext cx="914400" cy="914400"/>
            </a:xfrm>
            <a:prstGeom prst="rect">
              <a:avLst/>
            </a:prstGeom>
          </p:spPr>
        </p:pic>
      </p:grpSp>
      <p:grpSp>
        <p:nvGrpSpPr>
          <p:cNvPr id="87" name="Group 86">
            <a:extLst>
              <a:ext uri="{FF2B5EF4-FFF2-40B4-BE49-F238E27FC236}">
                <a16:creationId xmlns:a16="http://schemas.microsoft.com/office/drawing/2014/main" id="{D7FC7265-2D6C-184D-A20B-05337ECE9353}"/>
              </a:ext>
            </a:extLst>
          </p:cNvPr>
          <p:cNvGrpSpPr/>
          <p:nvPr/>
        </p:nvGrpSpPr>
        <p:grpSpPr>
          <a:xfrm>
            <a:off x="9397575" y="5671268"/>
            <a:ext cx="1164771" cy="1164771"/>
            <a:chOff x="2002970" y="2721428"/>
            <a:chExt cx="1415143" cy="1415143"/>
          </a:xfrm>
        </p:grpSpPr>
        <p:sp>
          <p:nvSpPr>
            <p:cNvPr id="88" name="Oval 87">
              <a:extLst>
                <a:ext uri="{FF2B5EF4-FFF2-40B4-BE49-F238E27FC236}">
                  <a16:creationId xmlns:a16="http://schemas.microsoft.com/office/drawing/2014/main" id="{E25B5C84-5957-494E-9D5A-C3087A7FD712}"/>
                </a:ext>
              </a:extLst>
            </p:cNvPr>
            <p:cNvSpPr/>
            <p:nvPr/>
          </p:nvSpPr>
          <p:spPr>
            <a:xfrm>
              <a:off x="2002970" y="2721428"/>
              <a:ext cx="1415143" cy="1415143"/>
            </a:xfrm>
            <a:prstGeom prst="ellipse">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Graphic 88" descr="Users with solid fill">
              <a:extLst>
                <a:ext uri="{FF2B5EF4-FFF2-40B4-BE49-F238E27FC236}">
                  <a16:creationId xmlns:a16="http://schemas.microsoft.com/office/drawing/2014/main" id="{5E54A407-0F95-5040-8F55-94BFF272FF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3341" y="2971799"/>
              <a:ext cx="914400" cy="914400"/>
            </a:xfrm>
            <a:prstGeom prst="rect">
              <a:avLst/>
            </a:prstGeom>
          </p:spPr>
        </p:pic>
      </p:grpSp>
      <p:cxnSp>
        <p:nvCxnSpPr>
          <p:cNvPr id="90" name="Straight Arrow Connector 89">
            <a:extLst>
              <a:ext uri="{FF2B5EF4-FFF2-40B4-BE49-F238E27FC236}">
                <a16:creationId xmlns:a16="http://schemas.microsoft.com/office/drawing/2014/main" id="{B141548B-D4E5-7443-8F0D-C35A3622547F}"/>
              </a:ext>
            </a:extLst>
          </p:cNvPr>
          <p:cNvCxnSpPr>
            <a:cxnSpLocks/>
            <a:stCxn id="9" idx="6"/>
            <a:endCxn id="73" idx="2"/>
          </p:cNvCxnSpPr>
          <p:nvPr/>
        </p:nvCxnSpPr>
        <p:spPr>
          <a:xfrm flipV="1">
            <a:off x="7844103" y="2548331"/>
            <a:ext cx="1553474" cy="608510"/>
          </a:xfrm>
          <a:prstGeom prst="straightConnector1">
            <a:avLst/>
          </a:prstGeom>
          <a:ln w="38100">
            <a:solidFill>
              <a:srgbClr val="969696"/>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729C78D-7A53-F940-96E7-65AFB207F327}"/>
              </a:ext>
            </a:extLst>
          </p:cNvPr>
          <p:cNvCxnSpPr>
            <a:cxnSpLocks/>
            <a:stCxn id="9" idx="6"/>
            <a:endCxn id="82" idx="2"/>
          </p:cNvCxnSpPr>
          <p:nvPr/>
        </p:nvCxnSpPr>
        <p:spPr>
          <a:xfrm>
            <a:off x="7844103" y="3156841"/>
            <a:ext cx="1558917" cy="628618"/>
          </a:xfrm>
          <a:prstGeom prst="straightConnector1">
            <a:avLst/>
          </a:prstGeom>
          <a:ln w="38100">
            <a:solidFill>
              <a:srgbClr val="969696"/>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857419B1-C66E-BE42-BFE1-11035B49B651}"/>
              </a:ext>
            </a:extLst>
          </p:cNvPr>
          <p:cNvCxnSpPr>
            <a:cxnSpLocks/>
            <a:stCxn id="15" idx="6"/>
            <a:endCxn id="85" idx="2"/>
          </p:cNvCxnSpPr>
          <p:nvPr/>
        </p:nvCxnSpPr>
        <p:spPr>
          <a:xfrm flipV="1">
            <a:off x="7852746" y="5022587"/>
            <a:ext cx="1544831" cy="398498"/>
          </a:xfrm>
          <a:prstGeom prst="straightConnector1">
            <a:avLst/>
          </a:prstGeom>
          <a:ln w="38100">
            <a:solidFill>
              <a:srgbClr val="969696"/>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21EC98E7-2A10-864C-A583-13F45C714878}"/>
              </a:ext>
            </a:extLst>
          </p:cNvPr>
          <p:cNvCxnSpPr>
            <a:cxnSpLocks/>
            <a:stCxn id="15" idx="6"/>
            <a:endCxn id="88" idx="2"/>
          </p:cNvCxnSpPr>
          <p:nvPr/>
        </p:nvCxnSpPr>
        <p:spPr>
          <a:xfrm>
            <a:off x="7852746" y="5421085"/>
            <a:ext cx="1544829" cy="832569"/>
          </a:xfrm>
          <a:prstGeom prst="straightConnector1">
            <a:avLst/>
          </a:prstGeom>
          <a:ln w="38100">
            <a:solidFill>
              <a:srgbClr val="96969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358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F797E-3295-BA40-BD77-B4B3B8FCFDB6}"/>
              </a:ext>
            </a:extLst>
          </p:cNvPr>
          <p:cNvSpPr>
            <a:spLocks noGrp="1"/>
          </p:cNvSpPr>
          <p:nvPr>
            <p:ph type="title"/>
          </p:nvPr>
        </p:nvSpPr>
        <p:spPr/>
        <p:txBody>
          <a:bodyPr/>
          <a:lstStyle/>
          <a:p>
            <a:r>
              <a:rPr lang="en-US" b="1" dirty="0">
                <a:solidFill>
                  <a:srgbClr val="F5F5F5"/>
                </a:solidFill>
                <a:latin typeface="Arial" panose="020B0604020202020204" pitchFamily="34" charset="0"/>
                <a:cs typeface="Arial" panose="020B0604020202020204" pitchFamily="34" charset="0"/>
              </a:rPr>
              <a:t>Impact of Modernization</a:t>
            </a:r>
          </a:p>
        </p:txBody>
      </p:sp>
      <p:sp>
        <p:nvSpPr>
          <p:cNvPr id="3" name="Text Placeholder 2">
            <a:extLst>
              <a:ext uri="{FF2B5EF4-FFF2-40B4-BE49-F238E27FC236}">
                <a16:creationId xmlns:a16="http://schemas.microsoft.com/office/drawing/2014/main" id="{CFB388E3-BC52-2946-A8CD-9155A5B49CD9}"/>
              </a:ext>
            </a:extLst>
          </p:cNvPr>
          <p:cNvSpPr>
            <a:spLocks noGrp="1"/>
          </p:cNvSpPr>
          <p:nvPr>
            <p:ph type="body" idx="1"/>
          </p:nvPr>
        </p:nvSpPr>
        <p:spPr/>
        <p:txBody>
          <a:bodyPr/>
          <a:lstStyle/>
          <a:p>
            <a:r>
              <a:rPr lang="en-US" dirty="0">
                <a:solidFill>
                  <a:srgbClr val="D2D2D2"/>
                </a:solidFill>
                <a:latin typeface="Arial" panose="020B0604020202020204" pitchFamily="34" charset="0"/>
                <a:cs typeface="Arial" panose="020B0604020202020204" pitchFamily="34" charset="0"/>
              </a:rPr>
              <a:t>Robbie Daitzman, IT Delivery Manager</a:t>
            </a:r>
          </a:p>
        </p:txBody>
      </p:sp>
      <p:cxnSp>
        <p:nvCxnSpPr>
          <p:cNvPr id="4" name="Straight Connector 3">
            <a:extLst>
              <a:ext uri="{FF2B5EF4-FFF2-40B4-BE49-F238E27FC236}">
                <a16:creationId xmlns:a16="http://schemas.microsoft.com/office/drawing/2014/main" id="{405370C8-5626-F948-9E08-BF91C449F232}"/>
              </a:ext>
            </a:extLst>
          </p:cNvPr>
          <p:cNvCxnSpPr>
            <a:cxnSpLocks/>
          </p:cNvCxnSpPr>
          <p:nvPr/>
        </p:nvCxnSpPr>
        <p:spPr>
          <a:xfrm>
            <a:off x="640680" y="3136106"/>
            <a:ext cx="0" cy="2683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141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D3F686F-2E65-264F-8B11-1FD45FE79843}"/>
              </a:ext>
            </a:extLst>
          </p:cNvPr>
          <p:cNvSpPr/>
          <p:nvPr/>
        </p:nvSpPr>
        <p:spPr>
          <a:xfrm>
            <a:off x="-3" y="4968"/>
            <a:ext cx="12188952" cy="141369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2B4F89D-7797-1B4F-BF8F-EEF0335727FD}"/>
              </a:ext>
            </a:extLst>
          </p:cNvPr>
          <p:cNvSpPr>
            <a:spLocks noGrp="1"/>
          </p:cNvSpPr>
          <p:nvPr>
            <p:ph type="title"/>
          </p:nvPr>
        </p:nvSpPr>
        <p:spPr>
          <a:xfrm>
            <a:off x="836677" y="162963"/>
            <a:ext cx="10515600" cy="1325563"/>
          </a:xfrm>
        </p:spPr>
        <p:txBody>
          <a:bodyPr/>
          <a:lstStyle/>
          <a:p>
            <a:r>
              <a:rPr lang="en-US" b="1" dirty="0">
                <a:latin typeface="Arial" panose="020B0604020202020204" pitchFamily="34" charset="0"/>
                <a:cs typeface="Arial" panose="020B0604020202020204" pitchFamily="34" charset="0"/>
              </a:rPr>
              <a:t>Partnering with Advisors</a:t>
            </a:r>
          </a:p>
        </p:txBody>
      </p:sp>
      <p:sp>
        <p:nvSpPr>
          <p:cNvPr id="22" name="Description">
            <a:extLst>
              <a:ext uri="{FF2B5EF4-FFF2-40B4-BE49-F238E27FC236}">
                <a16:creationId xmlns:a16="http://schemas.microsoft.com/office/drawing/2014/main" id="{DE75780E-86AD-4248-98D5-00B04AF5704D}"/>
              </a:ext>
            </a:extLst>
          </p:cNvPr>
          <p:cNvSpPr/>
          <p:nvPr/>
        </p:nvSpPr>
        <p:spPr>
          <a:xfrm>
            <a:off x="5327084" y="1941174"/>
            <a:ext cx="2339788" cy="1129553"/>
          </a:xfrm>
          <a:prstGeom prst="roundRect">
            <a:avLst>
              <a:gd name="adj" fmla="val 13324"/>
            </a:avLst>
          </a:prstGeom>
          <a:solidFill>
            <a:srgbClr val="6D6D6E"/>
          </a:solidFill>
          <a:ln w="34925">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161365" tIns="161365" rIns="0" bIns="448235" anchor="t"/>
          <a:lstStyle>
            <a:lvl1pPr algn="ctr">
              <a:lnSpc>
                <a:spcPts val="2300"/>
              </a:lnSpc>
              <a:defRPr>
                <a:solidFill>
                  <a:srgbClr val="FFFFFF"/>
                </a:solidFill>
              </a:defRPr>
            </a:lvl1pPr>
          </a:lstStyle>
          <a:p>
            <a:pPr>
              <a:lnSpc>
                <a:spcPct val="100000"/>
              </a:lnSpc>
            </a:pPr>
            <a:r>
              <a:rPr lang="en-US" sz="1765" dirty="0">
                <a:solidFill>
                  <a:schemeClr val="tx1"/>
                </a:solidFill>
                <a:latin typeface="Arial" panose="020B0604020202020204" pitchFamily="34" charset="0"/>
                <a:cs typeface="Arial" panose="020B0604020202020204" pitchFamily="34" charset="0"/>
              </a:rPr>
              <a:t>Portfolio Analytics</a:t>
            </a:r>
          </a:p>
        </p:txBody>
      </p:sp>
      <p:sp>
        <p:nvSpPr>
          <p:cNvPr id="23" name="Description">
            <a:extLst>
              <a:ext uri="{FF2B5EF4-FFF2-40B4-BE49-F238E27FC236}">
                <a16:creationId xmlns:a16="http://schemas.microsoft.com/office/drawing/2014/main" id="{FA1F3644-5478-8542-8D4B-743FD16EE2C3}"/>
              </a:ext>
            </a:extLst>
          </p:cNvPr>
          <p:cNvSpPr/>
          <p:nvPr/>
        </p:nvSpPr>
        <p:spPr>
          <a:xfrm>
            <a:off x="2299748" y="1941174"/>
            <a:ext cx="2339788" cy="1142705"/>
          </a:xfrm>
          <a:prstGeom prst="roundRect">
            <a:avLst>
              <a:gd name="adj" fmla="val 13324"/>
            </a:avLst>
          </a:prstGeom>
          <a:solidFill>
            <a:srgbClr val="969696"/>
          </a:solidFill>
          <a:ln w="34925">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161365" tIns="161365" rIns="0" bIns="448235" anchor="t"/>
          <a:lstStyle>
            <a:lvl1pPr algn="ctr">
              <a:lnSpc>
                <a:spcPts val="2300"/>
              </a:lnSpc>
              <a:defRPr>
                <a:solidFill>
                  <a:srgbClr val="FFFFFF"/>
                </a:solidFill>
              </a:defRPr>
            </a:lvl1pPr>
          </a:lstStyle>
          <a:p>
            <a:pPr>
              <a:lnSpc>
                <a:spcPct val="100000"/>
              </a:lnSpc>
            </a:pPr>
            <a:r>
              <a:rPr lang="en-US" sz="1765" dirty="0">
                <a:solidFill>
                  <a:schemeClr val="tx1"/>
                </a:solidFill>
                <a:latin typeface="Arial" panose="020B0604020202020204" pitchFamily="34" charset="0"/>
                <a:cs typeface="Arial" panose="020B0604020202020204" pitchFamily="34" charset="0"/>
              </a:rPr>
              <a:t>Intergenerational Wealth Transfer</a:t>
            </a:r>
          </a:p>
        </p:txBody>
      </p:sp>
      <p:sp>
        <p:nvSpPr>
          <p:cNvPr id="26" name="Description">
            <a:extLst>
              <a:ext uri="{FF2B5EF4-FFF2-40B4-BE49-F238E27FC236}">
                <a16:creationId xmlns:a16="http://schemas.microsoft.com/office/drawing/2014/main" id="{F1EE9AFE-81D6-4440-9D73-343443842414}"/>
              </a:ext>
            </a:extLst>
          </p:cNvPr>
          <p:cNvSpPr/>
          <p:nvPr/>
        </p:nvSpPr>
        <p:spPr>
          <a:xfrm>
            <a:off x="2085751" y="4606747"/>
            <a:ext cx="8823466" cy="1129553"/>
          </a:xfrm>
          <a:prstGeom prst="roundRect">
            <a:avLst>
              <a:gd name="adj" fmla="val 13324"/>
            </a:avLst>
          </a:prstGeom>
          <a:solidFill>
            <a:srgbClr val="EBEBEB"/>
          </a:solidFill>
          <a:ln>
            <a:noFill/>
          </a:ln>
          <a:effectLst/>
          <a:extLst>
            <a:ext uri="{C572A759-6A51-4108-AA02-DFA0A04FC94B}">
              <ma14:wrappingTextBoxFlag xmlns:ma14="http://schemas.microsoft.com/office/mac/drawingml/2011/main" xmlns="" val="1"/>
            </a:ext>
          </a:extLst>
        </p:spPr>
        <p:style>
          <a:lnRef idx="1">
            <a:schemeClr val="accent6"/>
          </a:lnRef>
          <a:fillRef idx="2">
            <a:schemeClr val="accent6"/>
          </a:fillRef>
          <a:effectRef idx="1">
            <a:schemeClr val="accent6"/>
          </a:effectRef>
          <a:fontRef idx="minor">
            <a:schemeClr val="dk1"/>
          </a:fontRef>
        </p:style>
        <p:txBody>
          <a:bodyPr lIns="448235" tIns="448235" rIns="448235" bIns="448235" anchor="ctr"/>
          <a:lstStyle>
            <a:lvl1pPr algn="ctr">
              <a:lnSpc>
                <a:spcPts val="2300"/>
              </a:lnSpc>
              <a:defRPr>
                <a:solidFill>
                  <a:srgbClr val="FFFFFF"/>
                </a:solidFill>
              </a:defRPr>
            </a:lvl1pPr>
          </a:lstStyle>
          <a:p>
            <a:pPr defTabSz="3835388" fontAlgn="base">
              <a:lnSpc>
                <a:spcPct val="100000"/>
              </a:lnSpc>
              <a:spcBef>
                <a:spcPct val="0"/>
              </a:spcBef>
              <a:spcAft>
                <a:spcPct val="0"/>
              </a:spcAft>
            </a:pPr>
            <a:endParaRPr lang="en-US" b="1" dirty="0">
              <a:solidFill>
                <a:schemeClr val="bg2">
                  <a:lumMod val="20000"/>
                  <a:lumOff val="80000"/>
                </a:schemeClr>
              </a:solidFill>
              <a:latin typeface="Arial" panose="020B0604020202020204" pitchFamily="34" charset="0"/>
              <a:cs typeface="Arial" panose="020B0604020202020204" pitchFamily="34" charset="0"/>
            </a:endParaRPr>
          </a:p>
          <a:p>
            <a:pPr defTabSz="3835388" fontAlgn="base">
              <a:lnSpc>
                <a:spcPct val="100000"/>
              </a:lnSpc>
              <a:spcBef>
                <a:spcPct val="0"/>
              </a:spcBef>
              <a:spcAft>
                <a:spcPct val="0"/>
              </a:spcAft>
            </a:pPr>
            <a:endParaRPr lang="en-US" b="1" dirty="0">
              <a:solidFill>
                <a:schemeClr val="bg2">
                  <a:lumMod val="20000"/>
                  <a:lumOff val="80000"/>
                </a:schemeClr>
              </a:solidFill>
              <a:latin typeface="Arial" panose="020B0604020202020204" pitchFamily="34" charset="0"/>
              <a:cs typeface="Arial" panose="020B0604020202020204" pitchFamily="34" charset="0"/>
            </a:endParaRPr>
          </a:p>
          <a:p>
            <a:pPr defTabSz="3835388" fontAlgn="base">
              <a:lnSpc>
                <a:spcPct val="100000"/>
              </a:lnSpc>
              <a:spcBef>
                <a:spcPct val="0"/>
              </a:spcBef>
              <a:spcAft>
                <a:spcPct val="0"/>
              </a:spcAft>
            </a:pPr>
            <a:endParaRPr lang="en-US" b="1" dirty="0">
              <a:solidFill>
                <a:schemeClr val="bg2">
                  <a:lumMod val="20000"/>
                  <a:lumOff val="80000"/>
                </a:schemeClr>
              </a:solidFill>
              <a:latin typeface="Arial" panose="020B0604020202020204" pitchFamily="34" charset="0"/>
              <a:cs typeface="Arial" panose="020B0604020202020204" pitchFamily="34" charset="0"/>
            </a:endParaRPr>
          </a:p>
          <a:p>
            <a:pPr defTabSz="3835388"/>
            <a:r>
              <a:rPr lang="en-US" sz="1600" b="1" dirty="0">
                <a:solidFill>
                  <a:schemeClr val="tx1"/>
                </a:solidFill>
                <a:latin typeface="Arial" panose="020B0604020202020204" pitchFamily="34" charset="0"/>
                <a:cs typeface="Arial" panose="020B0604020202020204" pitchFamily="34" charset="0"/>
              </a:rPr>
              <a:t>Suites of Services</a:t>
            </a:r>
          </a:p>
        </p:txBody>
      </p:sp>
      <p:sp>
        <p:nvSpPr>
          <p:cNvPr id="29" name="Text Placeholder 3">
            <a:extLst>
              <a:ext uri="{FF2B5EF4-FFF2-40B4-BE49-F238E27FC236}">
                <a16:creationId xmlns:a16="http://schemas.microsoft.com/office/drawing/2014/main" id="{DE327C14-EFA0-0149-851B-7C9909DB76AD}"/>
              </a:ext>
            </a:extLst>
          </p:cNvPr>
          <p:cNvSpPr txBox="1">
            <a:spLocks/>
          </p:cNvSpPr>
          <p:nvPr/>
        </p:nvSpPr>
        <p:spPr>
          <a:xfrm>
            <a:off x="171393" y="2154707"/>
            <a:ext cx="1645544" cy="75623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marL="0" marR="0" indent="0" algn="l" defTabSz="825500" rtl="0" latinLnBrk="0">
              <a:lnSpc>
                <a:spcPct val="120000"/>
              </a:lnSpc>
              <a:spcBef>
                <a:spcPts val="0"/>
              </a:spcBef>
              <a:spcAft>
                <a:spcPts val="0"/>
              </a:spcAft>
              <a:buClrTx/>
              <a:buSzTx/>
              <a:buFontTx/>
              <a:buNone/>
              <a:tabLst/>
              <a:defRPr sz="3200" b="0" i="0" u="none" strike="noStrike" cap="none" spc="-32" baseline="0">
                <a:solidFill>
                  <a:schemeClr val="accent4">
                    <a:lumOff val="-81960"/>
                  </a:schemeClr>
                </a:solidFill>
                <a:uFillTx/>
                <a:latin typeface="Univers LT Std 65 Bold"/>
                <a:ea typeface="Univers LT Std 65 Bold"/>
                <a:cs typeface="Univers LT Std 65 Bold"/>
                <a:sym typeface="Univers LT Std 65 Bold"/>
              </a:defRPr>
            </a:lvl1pPr>
            <a:lvl2pPr marL="0" marR="0" indent="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2pPr>
            <a:lvl3pPr marL="0" marR="0" indent="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3pPr>
            <a:lvl4pPr marL="0" marR="0" indent="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4pPr>
            <a:lvl5pPr marL="0" marR="0" indent="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5pPr>
            <a:lvl6pPr marL="0" marR="0" indent="35560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6pPr>
            <a:lvl7pPr marL="0" marR="0" indent="71120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7pPr>
            <a:lvl8pPr marL="0" marR="0" indent="106680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8pPr>
            <a:lvl9pPr marL="0" marR="0" indent="142240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9pPr>
          </a:lstStyle>
          <a:p>
            <a:pPr hangingPunct="1"/>
            <a:r>
              <a:rPr lang="en-US" sz="2118" b="1" dirty="0">
                <a:latin typeface="Arial" panose="020B0604020202020204" pitchFamily="34" charset="0"/>
                <a:cs typeface="Arial" panose="020B0604020202020204" pitchFamily="34" charset="0"/>
              </a:rPr>
              <a:t>Example </a:t>
            </a:r>
          </a:p>
          <a:p>
            <a:pPr hangingPunct="1"/>
            <a:r>
              <a:rPr lang="en-US" sz="2118" b="1" dirty="0">
                <a:latin typeface="Arial" panose="020B0604020202020204" pitchFamily="34" charset="0"/>
                <a:cs typeface="Arial" panose="020B0604020202020204" pitchFamily="34" charset="0"/>
              </a:rPr>
              <a:t>Offers</a:t>
            </a:r>
          </a:p>
        </p:txBody>
      </p:sp>
      <p:sp>
        <p:nvSpPr>
          <p:cNvPr id="30" name="Text Placeholder 3">
            <a:extLst>
              <a:ext uri="{FF2B5EF4-FFF2-40B4-BE49-F238E27FC236}">
                <a16:creationId xmlns:a16="http://schemas.microsoft.com/office/drawing/2014/main" id="{CDA150A4-BB36-4B45-B84D-2E13695BCBDB}"/>
              </a:ext>
            </a:extLst>
          </p:cNvPr>
          <p:cNvSpPr txBox="1">
            <a:spLocks/>
          </p:cNvSpPr>
          <p:nvPr/>
        </p:nvSpPr>
        <p:spPr>
          <a:xfrm>
            <a:off x="191127" y="4798489"/>
            <a:ext cx="1451405" cy="75623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lvl1pPr marL="0" marR="0" indent="0" algn="l" defTabSz="825500" rtl="0" latinLnBrk="0">
              <a:lnSpc>
                <a:spcPct val="120000"/>
              </a:lnSpc>
              <a:spcBef>
                <a:spcPts val="0"/>
              </a:spcBef>
              <a:spcAft>
                <a:spcPts val="0"/>
              </a:spcAft>
              <a:buClrTx/>
              <a:buSzTx/>
              <a:buFontTx/>
              <a:buNone/>
              <a:tabLst/>
              <a:defRPr sz="3200" b="0" i="0" u="none" strike="noStrike" cap="none" spc="-32" baseline="0">
                <a:solidFill>
                  <a:schemeClr val="accent4">
                    <a:lumOff val="-81960"/>
                  </a:schemeClr>
                </a:solidFill>
                <a:uFillTx/>
                <a:latin typeface="Univers LT Std 65 Bold"/>
                <a:ea typeface="Univers LT Std 65 Bold"/>
                <a:cs typeface="Univers LT Std 65 Bold"/>
                <a:sym typeface="Univers LT Std 65 Bold"/>
              </a:defRPr>
            </a:lvl1pPr>
            <a:lvl2pPr marL="0" marR="0" indent="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2pPr>
            <a:lvl3pPr marL="0" marR="0" indent="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3pPr>
            <a:lvl4pPr marL="0" marR="0" indent="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4pPr>
            <a:lvl5pPr marL="0" marR="0" indent="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5pPr>
            <a:lvl6pPr marL="0" marR="0" indent="35560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6pPr>
            <a:lvl7pPr marL="0" marR="0" indent="71120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7pPr>
            <a:lvl8pPr marL="0" marR="0" indent="106680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8pPr>
            <a:lvl9pPr marL="0" marR="0" indent="1422400" algn="l" defTabSz="825500" rtl="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ea typeface="+mn-ea"/>
                <a:cs typeface="+mn-cs"/>
                <a:sym typeface="Univers LT Std 55 Roman"/>
              </a:defRPr>
            </a:lvl9pPr>
          </a:lstStyle>
          <a:p>
            <a:pPr hangingPunct="1"/>
            <a:r>
              <a:rPr lang="en-US" sz="2118" b="1">
                <a:latin typeface="Arial" panose="020B0604020202020204" pitchFamily="34" charset="0"/>
                <a:cs typeface="Arial" panose="020B0604020202020204" pitchFamily="34" charset="0"/>
              </a:rPr>
              <a:t>Extensible Services </a:t>
            </a:r>
          </a:p>
        </p:txBody>
      </p:sp>
      <p:sp>
        <p:nvSpPr>
          <p:cNvPr id="31" name="Description">
            <a:extLst>
              <a:ext uri="{FF2B5EF4-FFF2-40B4-BE49-F238E27FC236}">
                <a16:creationId xmlns:a16="http://schemas.microsoft.com/office/drawing/2014/main" id="{DEC09FB6-291D-894B-8508-8D8B2DBF2252}"/>
              </a:ext>
            </a:extLst>
          </p:cNvPr>
          <p:cNvSpPr/>
          <p:nvPr/>
        </p:nvSpPr>
        <p:spPr>
          <a:xfrm>
            <a:off x="8268928" y="1941173"/>
            <a:ext cx="2510772" cy="1142705"/>
          </a:xfrm>
          <a:prstGeom prst="roundRect">
            <a:avLst>
              <a:gd name="adj" fmla="val 13324"/>
            </a:avLst>
          </a:prstGeom>
          <a:solidFill>
            <a:srgbClr val="575757"/>
          </a:solidFill>
          <a:ln w="34925">
            <a:no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161365" tIns="161365" rIns="0" bIns="448235" anchor="t"/>
          <a:lstStyle>
            <a:lvl1pPr algn="ctr">
              <a:lnSpc>
                <a:spcPts val="2300"/>
              </a:lnSpc>
              <a:defRPr>
                <a:solidFill>
                  <a:srgbClr val="FFFFFF"/>
                </a:solidFill>
              </a:defRPr>
            </a:lvl1pPr>
          </a:lstStyle>
          <a:p>
            <a:pPr>
              <a:lnSpc>
                <a:spcPct val="100000"/>
              </a:lnSpc>
            </a:pPr>
            <a:r>
              <a:rPr lang="en-US" sz="1765" dirty="0">
                <a:solidFill>
                  <a:schemeClr val="tx1"/>
                </a:solidFill>
                <a:latin typeface="Arial" panose="020B0604020202020204" pitchFamily="34" charset="0"/>
                <a:cs typeface="Arial" panose="020B0604020202020204" pitchFamily="34" charset="0"/>
              </a:rPr>
              <a:t>Retirement Planner</a:t>
            </a:r>
          </a:p>
        </p:txBody>
      </p:sp>
      <p:sp>
        <p:nvSpPr>
          <p:cNvPr id="32" name="Text Placeholder 3">
            <a:extLst>
              <a:ext uri="{FF2B5EF4-FFF2-40B4-BE49-F238E27FC236}">
                <a16:creationId xmlns:a16="http://schemas.microsoft.com/office/drawing/2014/main" id="{057C1315-4D22-AE4A-8629-7BA3A97ED94E}"/>
              </a:ext>
            </a:extLst>
          </p:cNvPr>
          <p:cNvSpPr txBox="1">
            <a:spLocks/>
          </p:cNvSpPr>
          <p:nvPr/>
        </p:nvSpPr>
        <p:spPr>
          <a:xfrm>
            <a:off x="191127" y="5949957"/>
            <a:ext cx="1451405" cy="756233"/>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nchor="ctr">
            <a:spAutoFit/>
          </a:bodyPr>
          <a:lstStyle>
            <a:defPPr>
              <a:defRPr lang="en-US"/>
            </a:defPPr>
            <a:lvl1pPr marL="0" marR="0" indent="0" defTabSz="825500" latinLnBrk="0" hangingPunct="1">
              <a:lnSpc>
                <a:spcPct val="120000"/>
              </a:lnSpc>
              <a:spcBef>
                <a:spcPts val="0"/>
              </a:spcBef>
              <a:spcAft>
                <a:spcPts val="0"/>
              </a:spcAft>
              <a:buClrTx/>
              <a:buSzTx/>
              <a:buFontTx/>
              <a:buNone/>
              <a:tabLst/>
              <a:defRPr sz="1200" b="1" i="0" u="none" strike="noStrike" cap="none" spc="-32" baseline="0">
                <a:solidFill>
                  <a:schemeClr val="accent4">
                    <a:lumOff val="-81960"/>
                  </a:schemeClr>
                </a:solidFill>
                <a:uFillTx/>
                <a:latin typeface="+mj-lt"/>
                <a:ea typeface="Univers LT Std 65 Bold"/>
                <a:cs typeface="Univers LT Std 65 Bold"/>
              </a:defRPr>
            </a:lvl1pPr>
            <a:lvl2pPr marL="0" marR="0" indent="0" defTabSz="82550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defRPr>
            </a:lvl2pPr>
            <a:lvl3pPr marL="0" marR="0" indent="0" defTabSz="82550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defRPr>
            </a:lvl3pPr>
            <a:lvl4pPr marL="0" marR="0" indent="0" defTabSz="82550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defRPr>
            </a:lvl4pPr>
            <a:lvl5pPr marL="0" marR="0" indent="0" defTabSz="825500" latinLnBrk="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defRPr>
            </a:lvl5pPr>
            <a:lvl6pPr marL="0" marR="0" indent="355600" defTabSz="82550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defRPr>
            </a:lvl6pPr>
            <a:lvl7pPr marL="0" marR="0" indent="711200" defTabSz="82550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defRPr>
            </a:lvl7pPr>
            <a:lvl8pPr marL="0" marR="0" indent="1066800" defTabSz="82550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defRPr>
            </a:lvl8pPr>
            <a:lvl9pPr marL="0" marR="0" indent="1422400" defTabSz="825500">
              <a:lnSpc>
                <a:spcPct val="120000"/>
              </a:lnSpc>
              <a:spcBef>
                <a:spcPts val="1000"/>
              </a:spcBef>
              <a:spcAft>
                <a:spcPts val="0"/>
              </a:spcAft>
              <a:buClrTx/>
              <a:buSzTx/>
              <a:buFontTx/>
              <a:buNone/>
              <a:tabLst/>
              <a:defRPr sz="1600" b="0" i="0" u="none" strike="noStrike" cap="none" spc="0" baseline="0">
                <a:solidFill>
                  <a:schemeClr val="accent4">
                    <a:lumOff val="-81960"/>
                  </a:schemeClr>
                </a:solidFill>
                <a:uFillTx/>
                <a:latin typeface="+mn-lt"/>
              </a:defRPr>
            </a:lvl9pPr>
          </a:lstStyle>
          <a:p>
            <a:r>
              <a:rPr lang="en-US" sz="2118" dirty="0">
                <a:latin typeface="Arial" panose="020B0604020202020204" pitchFamily="34" charset="0"/>
                <a:cs typeface="Arial" panose="020B0604020202020204" pitchFamily="34" charset="0"/>
              </a:rPr>
              <a:t>Enabling  Foundation</a:t>
            </a:r>
          </a:p>
        </p:txBody>
      </p:sp>
      <p:sp>
        <p:nvSpPr>
          <p:cNvPr id="33" name="Description…">
            <a:extLst>
              <a:ext uri="{FF2B5EF4-FFF2-40B4-BE49-F238E27FC236}">
                <a16:creationId xmlns:a16="http://schemas.microsoft.com/office/drawing/2014/main" id="{808D7F2D-E431-024E-B195-B34A7D3FC2E3}"/>
              </a:ext>
            </a:extLst>
          </p:cNvPr>
          <p:cNvSpPr/>
          <p:nvPr/>
        </p:nvSpPr>
        <p:spPr>
          <a:xfrm>
            <a:off x="1887296" y="5949957"/>
            <a:ext cx="9464981" cy="756233"/>
          </a:xfrm>
          <a:prstGeom prst="roundRect">
            <a:avLst>
              <a:gd name="adj" fmla="val 9776"/>
            </a:avLst>
          </a:prstGeom>
          <a:gradFill flip="none" rotWithShape="1">
            <a:gsLst>
              <a:gs pos="0">
                <a:srgbClr val="A3121D"/>
              </a:gs>
              <a:gs pos="100000">
                <a:srgbClr val="92131A"/>
              </a:gs>
            </a:gsLst>
            <a:path path="circle">
              <a:fillToRect l="50000" t="50000" r="50000" b="50000"/>
            </a:path>
            <a:tileRect/>
          </a:gradFill>
          <a:ln w="12700">
            <a:solidFill>
              <a:schemeClr val="bg2"/>
            </a:solidFill>
            <a:miter lim="400000"/>
          </a:ln>
          <a:effectLst/>
          <a:extLst>
            <a:ext uri="{C572A759-6A51-4108-AA02-DFA0A04FC94B}">
              <ma14:wrappingTextBoxFlag xmlns:ma14="http://schemas.microsoft.com/office/mac/drawingml/2011/main" xmlns="" val="1"/>
            </a:ext>
          </a:extLst>
        </p:spPr>
        <p:txBody>
          <a:bodyPr lIns="448235" tIns="448235" rIns="448235" bIns="448235" anchor="ctr"/>
          <a:lstStyle/>
          <a:p>
            <a:pPr algn="ctr" defTabSz="3835388" fontAlgn="base" hangingPunct="1">
              <a:lnSpc>
                <a:spcPct val="100000"/>
              </a:lnSpc>
              <a:spcBef>
                <a:spcPct val="0"/>
              </a:spcBef>
              <a:spcAft>
                <a:spcPct val="0"/>
              </a:spcAft>
            </a:pPr>
            <a:r>
              <a:rPr lang="en-US" sz="1400" b="1" kern="1200" dirty="0">
                <a:solidFill>
                  <a:schemeClr val="bg1"/>
                </a:solidFill>
                <a:latin typeface="Arial" panose="020B0604020202020204" pitchFamily="34" charset="0"/>
                <a:cs typeface="Arial" panose="020B0604020202020204" pitchFamily="34" charset="0"/>
              </a:rPr>
              <a:t>Single Advisor Identity | Rapid 3rd Party Integrations | API Gateway | Data Tenancy | Consistent UX </a:t>
            </a:r>
          </a:p>
          <a:p>
            <a:pPr algn="ctr" defTabSz="3835388" fontAlgn="base" hangingPunct="1">
              <a:lnSpc>
                <a:spcPct val="100000"/>
              </a:lnSpc>
              <a:spcBef>
                <a:spcPct val="0"/>
              </a:spcBef>
              <a:spcAft>
                <a:spcPct val="0"/>
              </a:spcAft>
            </a:pPr>
            <a:endParaRPr lang="en-US" sz="1400" b="1" dirty="0">
              <a:solidFill>
                <a:schemeClr val="bg2">
                  <a:lumMod val="20000"/>
                  <a:lumOff val="80000"/>
                </a:schemeClr>
              </a:solidFill>
              <a:latin typeface="Arial" panose="020B0604020202020204" pitchFamily="34" charset="0"/>
              <a:cs typeface="Arial" panose="020B0604020202020204" pitchFamily="34" charset="0"/>
            </a:endParaRPr>
          </a:p>
          <a:p>
            <a:pPr algn="ctr" defTabSz="3835388"/>
            <a:r>
              <a:rPr lang="en-US" b="1" dirty="0">
                <a:solidFill>
                  <a:srgbClr val="FFFFFF"/>
                </a:solidFill>
                <a:latin typeface="Arial" panose="020B0604020202020204" pitchFamily="34" charset="0"/>
                <a:cs typeface="Arial" panose="020B0604020202020204" pitchFamily="34" charset="0"/>
              </a:rPr>
              <a:t>Vanguard Intermediary Platform</a:t>
            </a:r>
          </a:p>
        </p:txBody>
      </p:sp>
      <p:sp>
        <p:nvSpPr>
          <p:cNvPr id="12" name="Description">
            <a:extLst>
              <a:ext uri="{FF2B5EF4-FFF2-40B4-BE49-F238E27FC236}">
                <a16:creationId xmlns:a16="http://schemas.microsoft.com/office/drawing/2014/main" id="{A1AD1543-4110-E44C-8CD1-1DFD46AFC0E1}"/>
              </a:ext>
            </a:extLst>
          </p:cNvPr>
          <p:cNvSpPr/>
          <p:nvPr/>
        </p:nvSpPr>
        <p:spPr>
          <a:xfrm>
            <a:off x="2299748" y="4702714"/>
            <a:ext cx="2339788" cy="727125"/>
          </a:xfrm>
          <a:prstGeom prst="roundRect">
            <a:avLst>
              <a:gd name="adj" fmla="val 13324"/>
            </a:avLst>
          </a:prstGeom>
          <a:solidFill>
            <a:schemeClr val="bg1"/>
          </a:solidFill>
          <a:ln w="34925">
            <a:solidFill>
              <a:schemeClr val="bg1"/>
            </a:solid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161365" tIns="161365" rIns="0" bIns="448235" anchor="t"/>
          <a:lstStyle>
            <a:lvl1pPr algn="ctr">
              <a:lnSpc>
                <a:spcPts val="2300"/>
              </a:lnSpc>
              <a:defRPr>
                <a:solidFill>
                  <a:srgbClr val="FFFFFF"/>
                </a:solidFill>
              </a:defRPr>
            </a:lvl1pPr>
          </a:lstStyle>
          <a:p>
            <a:pPr>
              <a:lnSpc>
                <a:spcPct val="100000"/>
              </a:lnSpc>
            </a:pPr>
            <a:r>
              <a:rPr lang="en-US" sz="1765" dirty="0">
                <a:solidFill>
                  <a:schemeClr val="tx1"/>
                </a:solidFill>
                <a:latin typeface="Arial" panose="020B0604020202020204" pitchFamily="34" charset="0"/>
                <a:cs typeface="Arial" panose="020B0604020202020204" pitchFamily="34" charset="0"/>
              </a:rPr>
              <a:t>Legacy Planning</a:t>
            </a:r>
          </a:p>
        </p:txBody>
      </p:sp>
      <p:sp>
        <p:nvSpPr>
          <p:cNvPr id="13" name="Description">
            <a:extLst>
              <a:ext uri="{FF2B5EF4-FFF2-40B4-BE49-F238E27FC236}">
                <a16:creationId xmlns:a16="http://schemas.microsoft.com/office/drawing/2014/main" id="{C7465CBC-FF31-4B4F-933B-49ABCB325BD4}"/>
              </a:ext>
            </a:extLst>
          </p:cNvPr>
          <p:cNvSpPr/>
          <p:nvPr/>
        </p:nvSpPr>
        <p:spPr>
          <a:xfrm>
            <a:off x="5327084" y="4702714"/>
            <a:ext cx="2339788" cy="727125"/>
          </a:xfrm>
          <a:prstGeom prst="roundRect">
            <a:avLst>
              <a:gd name="adj" fmla="val 13324"/>
            </a:avLst>
          </a:prstGeom>
          <a:solidFill>
            <a:schemeClr val="bg1"/>
          </a:solidFill>
          <a:ln w="34925">
            <a:solidFill>
              <a:schemeClr val="bg1"/>
            </a:solid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161365" tIns="161365" rIns="0" bIns="448235" anchor="t"/>
          <a:lstStyle>
            <a:lvl1pPr algn="ctr">
              <a:lnSpc>
                <a:spcPts val="2300"/>
              </a:lnSpc>
              <a:defRPr>
                <a:solidFill>
                  <a:srgbClr val="FFFFFF"/>
                </a:solidFill>
              </a:defRPr>
            </a:lvl1pPr>
          </a:lstStyle>
          <a:p>
            <a:pPr>
              <a:lnSpc>
                <a:spcPct val="100000"/>
              </a:lnSpc>
            </a:pPr>
            <a:r>
              <a:rPr lang="en-US" sz="1765" dirty="0">
                <a:solidFill>
                  <a:schemeClr val="tx1"/>
                </a:solidFill>
                <a:latin typeface="Arial" panose="020B0604020202020204" pitchFamily="34" charset="0"/>
                <a:cs typeface="Arial" panose="020B0604020202020204" pitchFamily="34" charset="0"/>
              </a:rPr>
              <a:t>Portfolio Analysis</a:t>
            </a:r>
          </a:p>
        </p:txBody>
      </p:sp>
      <p:sp>
        <p:nvSpPr>
          <p:cNvPr id="14" name="Description">
            <a:extLst>
              <a:ext uri="{FF2B5EF4-FFF2-40B4-BE49-F238E27FC236}">
                <a16:creationId xmlns:a16="http://schemas.microsoft.com/office/drawing/2014/main" id="{A1123180-36C9-8744-A382-A2CF5D220CEC}"/>
              </a:ext>
            </a:extLst>
          </p:cNvPr>
          <p:cNvSpPr/>
          <p:nvPr/>
        </p:nvSpPr>
        <p:spPr>
          <a:xfrm>
            <a:off x="8354420" y="4702714"/>
            <a:ext cx="2339788" cy="727125"/>
          </a:xfrm>
          <a:prstGeom prst="roundRect">
            <a:avLst>
              <a:gd name="adj" fmla="val 13324"/>
            </a:avLst>
          </a:prstGeom>
          <a:solidFill>
            <a:schemeClr val="bg1"/>
          </a:solidFill>
          <a:ln w="34925">
            <a:solidFill>
              <a:schemeClr val="bg1"/>
            </a:solidFill>
          </a:ln>
          <a:effectLst/>
          <a:extLst>
            <a:ext uri="{C572A759-6A51-4108-AA02-DFA0A04FC94B}">
              <ma14:wrappingTextBoxFlag xmlns:ma14="http://schemas.microsoft.com/office/mac/drawingml/2011/main" xmlns="" val="1"/>
            </a:ext>
          </a:extLst>
        </p:spPr>
        <p:style>
          <a:lnRef idx="2">
            <a:schemeClr val="accent1">
              <a:shade val="50000"/>
            </a:schemeClr>
          </a:lnRef>
          <a:fillRef idx="1">
            <a:schemeClr val="accent1"/>
          </a:fillRef>
          <a:effectRef idx="0">
            <a:schemeClr val="accent1"/>
          </a:effectRef>
          <a:fontRef idx="minor">
            <a:schemeClr val="lt1"/>
          </a:fontRef>
        </p:style>
        <p:txBody>
          <a:bodyPr lIns="161365" tIns="161365" rIns="0" bIns="448235" anchor="t"/>
          <a:lstStyle>
            <a:lvl1pPr algn="ctr">
              <a:lnSpc>
                <a:spcPts val="2300"/>
              </a:lnSpc>
              <a:defRPr>
                <a:solidFill>
                  <a:srgbClr val="FFFFFF"/>
                </a:solidFill>
              </a:defRPr>
            </a:lvl1pPr>
          </a:lstStyle>
          <a:p>
            <a:pPr>
              <a:lnSpc>
                <a:spcPct val="100000"/>
              </a:lnSpc>
            </a:pPr>
            <a:r>
              <a:rPr lang="en-US" sz="1765" dirty="0">
                <a:solidFill>
                  <a:schemeClr val="tx1"/>
                </a:solidFill>
                <a:latin typeface="Arial" panose="020B0604020202020204" pitchFamily="34" charset="0"/>
                <a:cs typeface="Arial" panose="020B0604020202020204" pitchFamily="34" charset="0"/>
              </a:rPr>
              <a:t>Healthcare Estimator</a:t>
            </a:r>
          </a:p>
        </p:txBody>
      </p:sp>
      <p:cxnSp>
        <p:nvCxnSpPr>
          <p:cNvPr id="3" name="Straight Arrow Connector 2">
            <a:extLst>
              <a:ext uri="{FF2B5EF4-FFF2-40B4-BE49-F238E27FC236}">
                <a16:creationId xmlns:a16="http://schemas.microsoft.com/office/drawing/2014/main" id="{281A3939-2645-EA4C-ACC8-7889073A02B8}"/>
              </a:ext>
            </a:extLst>
          </p:cNvPr>
          <p:cNvCxnSpPr>
            <a:stCxn id="23" idx="2"/>
            <a:endCxn id="12" idx="0"/>
          </p:cNvCxnSpPr>
          <p:nvPr/>
        </p:nvCxnSpPr>
        <p:spPr>
          <a:xfrm>
            <a:off x="3469642" y="3083879"/>
            <a:ext cx="0" cy="1618835"/>
          </a:xfrm>
          <a:prstGeom prst="straightConnector1">
            <a:avLst/>
          </a:prstGeom>
          <a:ln>
            <a:solidFill>
              <a:srgbClr val="96969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A51139F-8196-D247-A7D6-56C0CDF066C5}"/>
              </a:ext>
            </a:extLst>
          </p:cNvPr>
          <p:cNvCxnSpPr>
            <a:cxnSpLocks/>
            <a:stCxn id="23" idx="2"/>
            <a:endCxn id="13" idx="0"/>
          </p:cNvCxnSpPr>
          <p:nvPr/>
        </p:nvCxnSpPr>
        <p:spPr>
          <a:xfrm>
            <a:off x="3469642" y="3083879"/>
            <a:ext cx="3027336" cy="1618835"/>
          </a:xfrm>
          <a:prstGeom prst="straightConnector1">
            <a:avLst/>
          </a:prstGeom>
          <a:ln>
            <a:solidFill>
              <a:srgbClr val="96969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DB0839-7D97-A446-BE3E-8F2E1B95B048}"/>
              </a:ext>
            </a:extLst>
          </p:cNvPr>
          <p:cNvCxnSpPr>
            <a:cxnSpLocks/>
            <a:stCxn id="22" idx="2"/>
            <a:endCxn id="13" idx="0"/>
          </p:cNvCxnSpPr>
          <p:nvPr/>
        </p:nvCxnSpPr>
        <p:spPr>
          <a:xfrm>
            <a:off x="6496978" y="3070727"/>
            <a:ext cx="0" cy="1631987"/>
          </a:xfrm>
          <a:prstGeom prst="straightConnector1">
            <a:avLst/>
          </a:prstGeom>
          <a:ln>
            <a:solidFill>
              <a:srgbClr val="6D6D6E"/>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1A51A-D7D5-6647-9A78-AE03333139E6}"/>
              </a:ext>
            </a:extLst>
          </p:cNvPr>
          <p:cNvCxnSpPr>
            <a:cxnSpLocks/>
            <a:stCxn id="31" idx="2"/>
            <a:endCxn id="12" idx="0"/>
          </p:cNvCxnSpPr>
          <p:nvPr/>
        </p:nvCxnSpPr>
        <p:spPr>
          <a:xfrm flipH="1">
            <a:off x="3469642" y="3083878"/>
            <a:ext cx="6054672" cy="1618836"/>
          </a:xfrm>
          <a:prstGeom prst="straightConnector1">
            <a:avLst/>
          </a:prstGeom>
          <a:ln>
            <a:solidFill>
              <a:srgbClr val="575757"/>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EDD34AF-4C42-3749-8271-43931DD2FE44}"/>
              </a:ext>
            </a:extLst>
          </p:cNvPr>
          <p:cNvCxnSpPr>
            <a:cxnSpLocks/>
            <a:stCxn id="31" idx="2"/>
            <a:endCxn id="13" idx="0"/>
          </p:cNvCxnSpPr>
          <p:nvPr/>
        </p:nvCxnSpPr>
        <p:spPr>
          <a:xfrm flipH="1">
            <a:off x="6496978" y="3083878"/>
            <a:ext cx="3027336" cy="1618836"/>
          </a:xfrm>
          <a:prstGeom prst="straightConnector1">
            <a:avLst/>
          </a:prstGeom>
          <a:ln>
            <a:solidFill>
              <a:srgbClr val="575757"/>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19C50FF-1010-824A-9CF2-A42D5B6C1298}"/>
              </a:ext>
            </a:extLst>
          </p:cNvPr>
          <p:cNvCxnSpPr>
            <a:cxnSpLocks/>
            <a:stCxn id="31" idx="2"/>
            <a:endCxn id="14" idx="0"/>
          </p:cNvCxnSpPr>
          <p:nvPr/>
        </p:nvCxnSpPr>
        <p:spPr>
          <a:xfrm>
            <a:off x="9524314" y="3083878"/>
            <a:ext cx="0" cy="1618836"/>
          </a:xfrm>
          <a:prstGeom prst="straightConnector1">
            <a:avLst/>
          </a:prstGeom>
          <a:ln>
            <a:solidFill>
              <a:srgbClr val="57575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827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3008D3-4FA7-5544-845D-119E1405321E}"/>
              </a:ext>
            </a:extLst>
          </p:cNvPr>
          <p:cNvSpPr/>
          <p:nvPr/>
        </p:nvSpPr>
        <p:spPr>
          <a:xfrm>
            <a:off x="363255" y="322544"/>
            <a:ext cx="4972833" cy="621290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itle 1">
            <a:extLst>
              <a:ext uri="{FF2B5EF4-FFF2-40B4-BE49-F238E27FC236}">
                <a16:creationId xmlns:a16="http://schemas.microsoft.com/office/drawing/2014/main" id="{87B4DA56-C886-AA4C-9054-5866234E0526}"/>
              </a:ext>
            </a:extLst>
          </p:cNvPr>
          <p:cNvSpPr txBox="1">
            <a:spLocks/>
          </p:cNvSpPr>
          <p:nvPr/>
        </p:nvSpPr>
        <p:spPr>
          <a:xfrm>
            <a:off x="725466" y="2766218"/>
            <a:ext cx="446031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bg1"/>
                </a:solidFill>
                <a:latin typeface="Arial" panose="020B0604020202020204" pitchFamily="34" charset="0"/>
                <a:cs typeface="Arial" panose="020B0604020202020204" pitchFamily="34" charset="0"/>
              </a:rPr>
              <a:t>Having the right tools for the job makes a difference….</a:t>
            </a:r>
          </a:p>
        </p:txBody>
      </p:sp>
      <p:sp>
        <p:nvSpPr>
          <p:cNvPr id="12" name="Rounded Rectangle 11">
            <a:extLst>
              <a:ext uri="{FF2B5EF4-FFF2-40B4-BE49-F238E27FC236}">
                <a16:creationId xmlns:a16="http://schemas.microsoft.com/office/drawing/2014/main" id="{4B03CFBB-D347-D546-A5F5-1376D7BFBFC9}"/>
              </a:ext>
            </a:extLst>
          </p:cNvPr>
          <p:cNvSpPr/>
          <p:nvPr/>
        </p:nvSpPr>
        <p:spPr>
          <a:xfrm>
            <a:off x="6208734" y="867566"/>
            <a:ext cx="5257800" cy="1204121"/>
          </a:xfrm>
          <a:prstGeom prst="round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Metrics</a:t>
            </a:r>
          </a:p>
        </p:txBody>
      </p:sp>
      <p:sp>
        <p:nvSpPr>
          <p:cNvPr id="13" name="Rounded Rectangle 12">
            <a:extLst>
              <a:ext uri="{FF2B5EF4-FFF2-40B4-BE49-F238E27FC236}">
                <a16:creationId xmlns:a16="http://schemas.microsoft.com/office/drawing/2014/main" id="{16989187-05B1-9548-8AB7-F16AC5441881}"/>
              </a:ext>
            </a:extLst>
          </p:cNvPr>
          <p:cNvSpPr/>
          <p:nvPr/>
        </p:nvSpPr>
        <p:spPr>
          <a:xfrm>
            <a:off x="6208734" y="2701129"/>
            <a:ext cx="5257800" cy="1204121"/>
          </a:xfrm>
          <a:prstGeom prst="round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Logs</a:t>
            </a:r>
          </a:p>
        </p:txBody>
      </p:sp>
      <p:sp>
        <p:nvSpPr>
          <p:cNvPr id="14" name="Rounded Rectangle 13">
            <a:extLst>
              <a:ext uri="{FF2B5EF4-FFF2-40B4-BE49-F238E27FC236}">
                <a16:creationId xmlns:a16="http://schemas.microsoft.com/office/drawing/2014/main" id="{3A6EBF87-9528-FA4E-9E48-62529BB4E18D}"/>
              </a:ext>
            </a:extLst>
          </p:cNvPr>
          <p:cNvSpPr/>
          <p:nvPr/>
        </p:nvSpPr>
        <p:spPr>
          <a:xfrm>
            <a:off x="6208734" y="4534692"/>
            <a:ext cx="5257800" cy="1204121"/>
          </a:xfrm>
          <a:prstGeom prst="roundRect">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Arial" panose="020B0604020202020204" pitchFamily="34" charset="0"/>
                <a:cs typeface="Arial" panose="020B0604020202020204" pitchFamily="34" charset="0"/>
              </a:rPr>
              <a:t>Traces</a:t>
            </a:r>
          </a:p>
        </p:txBody>
      </p:sp>
      <p:cxnSp>
        <p:nvCxnSpPr>
          <p:cNvPr id="16" name="Straight Connector 15">
            <a:extLst>
              <a:ext uri="{FF2B5EF4-FFF2-40B4-BE49-F238E27FC236}">
                <a16:creationId xmlns:a16="http://schemas.microsoft.com/office/drawing/2014/main" id="{5AC36944-7B88-E443-9ACC-C4C99DB16FBB}"/>
              </a:ext>
            </a:extLst>
          </p:cNvPr>
          <p:cNvCxnSpPr/>
          <p:nvPr/>
        </p:nvCxnSpPr>
        <p:spPr>
          <a:xfrm>
            <a:off x="6415088" y="2371725"/>
            <a:ext cx="4872037" cy="0"/>
          </a:xfrm>
          <a:prstGeom prst="line">
            <a:avLst/>
          </a:prstGeom>
          <a:ln>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3F415EC-5104-DD40-99E4-A31B63383AC2}"/>
              </a:ext>
            </a:extLst>
          </p:cNvPr>
          <p:cNvCxnSpPr/>
          <p:nvPr/>
        </p:nvCxnSpPr>
        <p:spPr>
          <a:xfrm>
            <a:off x="6415088" y="4210050"/>
            <a:ext cx="4872037" cy="0"/>
          </a:xfrm>
          <a:prstGeom prst="line">
            <a:avLst/>
          </a:prstGeom>
          <a:ln>
            <a:solidFill>
              <a:srgbClr val="9696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4593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C3AFDA-7C20-EF45-A384-E8C364BAD2C1}"/>
              </a:ext>
            </a:extLst>
          </p:cNvPr>
          <p:cNvSpPr/>
          <p:nvPr/>
        </p:nvSpPr>
        <p:spPr>
          <a:xfrm>
            <a:off x="6855912" y="322544"/>
            <a:ext cx="4972833" cy="621290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bg1"/>
                </a:solidFill>
                <a:latin typeface="Arial" panose="020B0604020202020204" pitchFamily="34" charset="0"/>
                <a:cs typeface="Arial" panose="020B0604020202020204" pitchFamily="34" charset="0"/>
              </a:rPr>
              <a:t>…but learning and building muscle memory is invaluable</a:t>
            </a:r>
          </a:p>
        </p:txBody>
      </p:sp>
      <p:sp>
        <p:nvSpPr>
          <p:cNvPr id="8" name="Rounded Rectangle 7">
            <a:extLst>
              <a:ext uri="{FF2B5EF4-FFF2-40B4-BE49-F238E27FC236}">
                <a16:creationId xmlns:a16="http://schemas.microsoft.com/office/drawing/2014/main" id="{6FB04786-AFE1-7547-9E05-4D66752F7A6F}"/>
              </a:ext>
            </a:extLst>
          </p:cNvPr>
          <p:cNvSpPr/>
          <p:nvPr/>
        </p:nvSpPr>
        <p:spPr>
          <a:xfrm>
            <a:off x="838200" y="953291"/>
            <a:ext cx="5257800" cy="1204121"/>
          </a:xfrm>
          <a:prstGeom prst="round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dirty="0">
                <a:latin typeface="Arial" panose="020B0604020202020204" pitchFamily="34" charset="0"/>
                <a:cs typeface="Arial" panose="020B0604020202020204" pitchFamily="34" charset="0"/>
              </a:rPr>
              <a:t>Failure Modes &amp; </a:t>
            </a:r>
          </a:p>
          <a:p>
            <a:r>
              <a:rPr lang="en-US" sz="3600" dirty="0">
                <a:latin typeface="Arial" panose="020B0604020202020204" pitchFamily="34" charset="0"/>
                <a:cs typeface="Arial" panose="020B0604020202020204" pitchFamily="34" charset="0"/>
              </a:rPr>
              <a:t>Effects Analysis</a:t>
            </a:r>
          </a:p>
        </p:txBody>
      </p:sp>
      <p:sp>
        <p:nvSpPr>
          <p:cNvPr id="9" name="Rounded Rectangle 8">
            <a:extLst>
              <a:ext uri="{FF2B5EF4-FFF2-40B4-BE49-F238E27FC236}">
                <a16:creationId xmlns:a16="http://schemas.microsoft.com/office/drawing/2014/main" id="{F963C694-F43E-4B47-AE62-20CD997CD9ED}"/>
              </a:ext>
            </a:extLst>
          </p:cNvPr>
          <p:cNvSpPr/>
          <p:nvPr/>
        </p:nvSpPr>
        <p:spPr>
          <a:xfrm>
            <a:off x="838200" y="2786854"/>
            <a:ext cx="5257800" cy="1204121"/>
          </a:xfrm>
          <a:prstGeom prst="round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dirty="0">
                <a:latin typeface="Arial" panose="020B0604020202020204" pitchFamily="34" charset="0"/>
                <a:cs typeface="Arial" panose="020B0604020202020204" pitchFamily="34" charset="0"/>
              </a:rPr>
              <a:t>Self-Service </a:t>
            </a:r>
          </a:p>
          <a:p>
            <a:r>
              <a:rPr lang="en-US" sz="3600" dirty="0">
                <a:latin typeface="Arial" panose="020B0604020202020204" pitchFamily="34" charset="0"/>
                <a:cs typeface="Arial" panose="020B0604020202020204" pitchFamily="34" charset="0"/>
              </a:rPr>
              <a:t>Performance Testing</a:t>
            </a:r>
          </a:p>
        </p:txBody>
      </p:sp>
      <p:sp>
        <p:nvSpPr>
          <p:cNvPr id="10" name="Rounded Rectangle 9">
            <a:extLst>
              <a:ext uri="{FF2B5EF4-FFF2-40B4-BE49-F238E27FC236}">
                <a16:creationId xmlns:a16="http://schemas.microsoft.com/office/drawing/2014/main" id="{2C10F55E-82DF-2A4F-A0B9-4137039C18B0}"/>
              </a:ext>
            </a:extLst>
          </p:cNvPr>
          <p:cNvSpPr/>
          <p:nvPr/>
        </p:nvSpPr>
        <p:spPr>
          <a:xfrm>
            <a:off x="838200" y="4620417"/>
            <a:ext cx="5257800" cy="1204121"/>
          </a:xfrm>
          <a:prstGeom prst="roundRect">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dirty="0">
                <a:latin typeface="Arial" panose="020B0604020202020204" pitchFamily="34" charset="0"/>
                <a:cs typeface="Arial" panose="020B0604020202020204" pitchFamily="34" charset="0"/>
              </a:rPr>
              <a:t>Chaos Fire Drills</a:t>
            </a:r>
          </a:p>
        </p:txBody>
      </p:sp>
      <p:cxnSp>
        <p:nvCxnSpPr>
          <p:cNvPr id="11" name="Straight Connector 10">
            <a:extLst>
              <a:ext uri="{FF2B5EF4-FFF2-40B4-BE49-F238E27FC236}">
                <a16:creationId xmlns:a16="http://schemas.microsoft.com/office/drawing/2014/main" id="{CF7F6DFD-A8E2-F046-9038-266333EF7D88}"/>
              </a:ext>
            </a:extLst>
          </p:cNvPr>
          <p:cNvCxnSpPr/>
          <p:nvPr/>
        </p:nvCxnSpPr>
        <p:spPr>
          <a:xfrm>
            <a:off x="1044554" y="2457450"/>
            <a:ext cx="4872037" cy="0"/>
          </a:xfrm>
          <a:prstGeom prst="line">
            <a:avLst/>
          </a:prstGeom>
          <a:ln>
            <a:solidFill>
              <a:srgbClr val="96969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EA09EF6-506F-254E-861E-4DDBD89FA61C}"/>
              </a:ext>
            </a:extLst>
          </p:cNvPr>
          <p:cNvCxnSpPr/>
          <p:nvPr/>
        </p:nvCxnSpPr>
        <p:spPr>
          <a:xfrm>
            <a:off x="1044554" y="4295775"/>
            <a:ext cx="4872037" cy="0"/>
          </a:xfrm>
          <a:prstGeom prst="line">
            <a:avLst/>
          </a:prstGeom>
          <a:ln>
            <a:solidFill>
              <a:srgbClr val="96969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287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7D2757-7390-CA4A-8232-BFBD101260D0}"/>
              </a:ext>
            </a:extLst>
          </p:cNvPr>
          <p:cNvSpPr/>
          <p:nvPr/>
        </p:nvSpPr>
        <p:spPr>
          <a:xfrm>
            <a:off x="0" y="0"/>
            <a:ext cx="1931437" cy="6858000"/>
          </a:xfrm>
          <a:prstGeom prst="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053E6E72-F950-BC42-8F08-B52D65556B20}"/>
              </a:ext>
            </a:extLst>
          </p:cNvPr>
          <p:cNvSpPr/>
          <p:nvPr/>
        </p:nvSpPr>
        <p:spPr>
          <a:xfrm>
            <a:off x="621702" y="956386"/>
            <a:ext cx="2619469" cy="2619469"/>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latin typeface="Arial" panose="020B0604020202020204" pitchFamily="34" charset="0"/>
                <a:cs typeface="Arial" panose="020B0604020202020204" pitchFamily="34" charset="0"/>
              </a:rPr>
              <a:t>Robbie’s Wishlist</a:t>
            </a:r>
          </a:p>
        </p:txBody>
      </p:sp>
      <p:sp>
        <p:nvSpPr>
          <p:cNvPr id="7" name="Rectangle 6">
            <a:extLst>
              <a:ext uri="{FF2B5EF4-FFF2-40B4-BE49-F238E27FC236}">
                <a16:creationId xmlns:a16="http://schemas.microsoft.com/office/drawing/2014/main" id="{91F17CDD-88D0-3643-9233-D0ADC9013826}"/>
              </a:ext>
            </a:extLst>
          </p:cNvPr>
          <p:cNvSpPr/>
          <p:nvPr/>
        </p:nvSpPr>
        <p:spPr>
          <a:xfrm>
            <a:off x="4282750" y="550506"/>
            <a:ext cx="6876661" cy="1726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CD941AF6-9D4C-5C44-8A5A-56C834BC94BF}"/>
              </a:ext>
            </a:extLst>
          </p:cNvPr>
          <p:cNvSpPr/>
          <p:nvPr/>
        </p:nvSpPr>
        <p:spPr>
          <a:xfrm>
            <a:off x="4282749" y="2565918"/>
            <a:ext cx="6876661" cy="1726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709340E-653C-744E-AA9C-3462D5DC939B}"/>
              </a:ext>
            </a:extLst>
          </p:cNvPr>
          <p:cNvSpPr/>
          <p:nvPr/>
        </p:nvSpPr>
        <p:spPr>
          <a:xfrm>
            <a:off x="4282749" y="4581331"/>
            <a:ext cx="6876661" cy="172616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FD94961-2A64-394E-8D6B-81F850E19305}"/>
              </a:ext>
            </a:extLst>
          </p:cNvPr>
          <p:cNvSpPr/>
          <p:nvPr/>
        </p:nvSpPr>
        <p:spPr>
          <a:xfrm>
            <a:off x="6404750" y="998087"/>
            <a:ext cx="3557384" cy="830997"/>
          </a:xfrm>
          <a:prstGeom prst="rect">
            <a:avLst/>
          </a:prstGeom>
        </p:spPr>
        <p:txBody>
          <a:bodyPr wrap="none">
            <a:spAutoFit/>
          </a:bodyPr>
          <a:lstStyle/>
          <a:p>
            <a:pPr algn="ctr"/>
            <a:r>
              <a:rPr lang="en-US" sz="2400" dirty="0">
                <a:latin typeface="Arial" panose="020B0604020202020204" pitchFamily="34" charset="0"/>
                <a:cs typeface="Arial" panose="020B0604020202020204" pitchFamily="34" charset="0"/>
              </a:rPr>
              <a:t>Continue to educate our </a:t>
            </a:r>
          </a:p>
          <a:p>
            <a:pPr algn="ctr"/>
            <a:r>
              <a:rPr lang="en-US" sz="2400" dirty="0">
                <a:latin typeface="Arial" panose="020B0604020202020204" pitchFamily="34" charset="0"/>
                <a:cs typeface="Arial" panose="020B0604020202020204" pitchFamily="34" charset="0"/>
              </a:rPr>
              <a:t>business partners</a:t>
            </a:r>
          </a:p>
        </p:txBody>
      </p:sp>
      <p:sp>
        <p:nvSpPr>
          <p:cNvPr id="11" name="Rectangle 10">
            <a:extLst>
              <a:ext uri="{FF2B5EF4-FFF2-40B4-BE49-F238E27FC236}">
                <a16:creationId xmlns:a16="http://schemas.microsoft.com/office/drawing/2014/main" id="{0CD9DDC2-69F7-6D44-86EF-918952743DA8}"/>
              </a:ext>
            </a:extLst>
          </p:cNvPr>
          <p:cNvSpPr/>
          <p:nvPr/>
        </p:nvSpPr>
        <p:spPr>
          <a:xfrm>
            <a:off x="4522640" y="781280"/>
            <a:ext cx="1264612" cy="1264612"/>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D7EBB4C4-BA06-EF40-981A-D4A8E7B219B7}"/>
              </a:ext>
            </a:extLst>
          </p:cNvPr>
          <p:cNvSpPr/>
          <p:nvPr/>
        </p:nvSpPr>
        <p:spPr>
          <a:xfrm>
            <a:off x="6324718" y="3198166"/>
            <a:ext cx="4250715" cy="461665"/>
          </a:xfrm>
          <a:prstGeom prst="rect">
            <a:avLst/>
          </a:prstGeom>
        </p:spPr>
        <p:txBody>
          <a:bodyPr wrap="none">
            <a:spAutoFit/>
          </a:bodyPr>
          <a:lstStyle/>
          <a:p>
            <a:pPr algn="ctr"/>
            <a:r>
              <a:rPr lang="en-US" sz="2400" dirty="0">
                <a:latin typeface="Arial" panose="020B0604020202020204" pitchFamily="34" charset="0"/>
                <a:cs typeface="Arial" panose="020B0604020202020204" pitchFamily="34" charset="0"/>
              </a:rPr>
              <a:t>Ability to mimic external traffic</a:t>
            </a:r>
          </a:p>
        </p:txBody>
      </p:sp>
      <p:sp>
        <p:nvSpPr>
          <p:cNvPr id="13" name="Rectangle 12">
            <a:extLst>
              <a:ext uri="{FF2B5EF4-FFF2-40B4-BE49-F238E27FC236}">
                <a16:creationId xmlns:a16="http://schemas.microsoft.com/office/drawing/2014/main" id="{A835D62B-DD67-FC48-B659-E4C593B1CB4D}"/>
              </a:ext>
            </a:extLst>
          </p:cNvPr>
          <p:cNvSpPr/>
          <p:nvPr/>
        </p:nvSpPr>
        <p:spPr>
          <a:xfrm>
            <a:off x="6473911" y="5213579"/>
            <a:ext cx="3318537" cy="461665"/>
          </a:xfrm>
          <a:prstGeom prst="rect">
            <a:avLst/>
          </a:prstGeom>
        </p:spPr>
        <p:txBody>
          <a:bodyPr wrap="none">
            <a:spAutoFit/>
          </a:bodyPr>
          <a:lstStyle/>
          <a:p>
            <a:pPr algn="ctr"/>
            <a:r>
              <a:rPr lang="en-US" sz="2400" dirty="0">
                <a:latin typeface="Arial" panose="020B0604020202020204" pitchFamily="34" charset="0"/>
                <a:cs typeface="Arial" panose="020B0604020202020204" pitchFamily="34" charset="0"/>
              </a:rPr>
              <a:t>Embedded SRE Leads</a:t>
            </a:r>
          </a:p>
        </p:txBody>
      </p:sp>
      <p:sp>
        <p:nvSpPr>
          <p:cNvPr id="15" name="Rectangle 14">
            <a:extLst>
              <a:ext uri="{FF2B5EF4-FFF2-40B4-BE49-F238E27FC236}">
                <a16:creationId xmlns:a16="http://schemas.microsoft.com/office/drawing/2014/main" id="{4BB1F7FA-1BC1-5E4E-8038-56A0C160B74A}"/>
              </a:ext>
            </a:extLst>
          </p:cNvPr>
          <p:cNvSpPr/>
          <p:nvPr/>
        </p:nvSpPr>
        <p:spPr>
          <a:xfrm>
            <a:off x="4522640" y="2797541"/>
            <a:ext cx="1264612" cy="1264612"/>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385D11D5-8C10-F146-B3BE-08D352450F7D}"/>
              </a:ext>
            </a:extLst>
          </p:cNvPr>
          <p:cNvSpPr/>
          <p:nvPr/>
        </p:nvSpPr>
        <p:spPr>
          <a:xfrm>
            <a:off x="4522640" y="4812108"/>
            <a:ext cx="1264612" cy="1264612"/>
          </a:xfrm>
          <a:prstGeom prst="rect">
            <a:avLst/>
          </a:prstGeom>
          <a:solidFill>
            <a:schemeClr val="bg1"/>
          </a:solidFill>
          <a:ln w="381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20" name="Graphic 19" descr="Head with gears with solid fill">
            <a:extLst>
              <a:ext uri="{FF2B5EF4-FFF2-40B4-BE49-F238E27FC236}">
                <a16:creationId xmlns:a16="http://schemas.microsoft.com/office/drawing/2014/main" id="{1A46DE06-C0EE-8F4E-8E4A-F4A7F57BEE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97746" y="956386"/>
            <a:ext cx="914400" cy="914400"/>
          </a:xfrm>
          <a:prstGeom prst="rect">
            <a:avLst/>
          </a:prstGeom>
        </p:spPr>
      </p:pic>
      <p:pic>
        <p:nvPicPr>
          <p:cNvPr id="22" name="Graphic 21" descr="Earth globe: Americas with solid fill">
            <a:extLst>
              <a:ext uri="{FF2B5EF4-FFF2-40B4-BE49-F238E27FC236}">
                <a16:creationId xmlns:a16="http://schemas.microsoft.com/office/drawing/2014/main" id="{236A70B7-11BF-A240-AAF4-E1AC5F8F6B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97746" y="2971800"/>
            <a:ext cx="914400" cy="914400"/>
          </a:xfrm>
          <a:prstGeom prst="rect">
            <a:avLst/>
          </a:prstGeom>
        </p:spPr>
      </p:pic>
      <p:pic>
        <p:nvPicPr>
          <p:cNvPr id="24" name="Graphic 23" descr="Meeting with solid fill">
            <a:extLst>
              <a:ext uri="{FF2B5EF4-FFF2-40B4-BE49-F238E27FC236}">
                <a16:creationId xmlns:a16="http://schemas.microsoft.com/office/drawing/2014/main" id="{89E2E012-3E33-9847-92F7-55251837BB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97746" y="4987211"/>
            <a:ext cx="914400" cy="914400"/>
          </a:xfrm>
          <a:prstGeom prst="rect">
            <a:avLst/>
          </a:prstGeom>
        </p:spPr>
      </p:pic>
    </p:spTree>
    <p:extLst>
      <p:ext uri="{BB962C8B-B14F-4D97-AF65-F5344CB8AC3E}">
        <p14:creationId xmlns:p14="http://schemas.microsoft.com/office/powerpoint/2010/main" val="388019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B57A6F-3AE9-7947-B5B8-A62FD152C9FB}"/>
              </a:ext>
            </a:extLst>
          </p:cNvPr>
          <p:cNvSpPr>
            <a:spLocks noGrp="1"/>
          </p:cNvSpPr>
          <p:nvPr>
            <p:ph type="title"/>
          </p:nvPr>
        </p:nvSpPr>
        <p:spPr/>
        <p:txBody>
          <a:bodyPr/>
          <a:lstStyle/>
          <a:p>
            <a:r>
              <a:rPr lang="en-US" b="1" dirty="0">
                <a:solidFill>
                  <a:srgbClr val="F5F5F5"/>
                </a:solidFill>
                <a:latin typeface="Arial" panose="020B0604020202020204" pitchFamily="34" charset="0"/>
                <a:cs typeface="Arial" panose="020B0604020202020204" pitchFamily="34" charset="0"/>
              </a:rPr>
              <a:t>Moving forward from now</a:t>
            </a:r>
          </a:p>
        </p:txBody>
      </p:sp>
      <p:sp>
        <p:nvSpPr>
          <p:cNvPr id="5" name="Text Placeholder 4">
            <a:extLst>
              <a:ext uri="{FF2B5EF4-FFF2-40B4-BE49-F238E27FC236}">
                <a16:creationId xmlns:a16="http://schemas.microsoft.com/office/drawing/2014/main" id="{8EA3E073-88A0-D140-AE13-BD933880A46E}"/>
              </a:ext>
            </a:extLst>
          </p:cNvPr>
          <p:cNvSpPr>
            <a:spLocks noGrp="1"/>
          </p:cNvSpPr>
          <p:nvPr>
            <p:ph type="body" idx="1"/>
          </p:nvPr>
        </p:nvSpPr>
        <p:spPr/>
        <p:txBody>
          <a:bodyPr/>
          <a:lstStyle/>
          <a:p>
            <a:r>
              <a:rPr lang="en-US" dirty="0">
                <a:solidFill>
                  <a:srgbClr val="D2D2D2"/>
                </a:solidFill>
                <a:latin typeface="Arial" panose="020B0604020202020204" pitchFamily="34" charset="0"/>
                <a:cs typeface="Arial" panose="020B0604020202020204" pitchFamily="34" charset="0"/>
              </a:rPr>
              <a:t> How far we’ve come and how far we have left to go</a:t>
            </a:r>
          </a:p>
        </p:txBody>
      </p:sp>
      <p:cxnSp>
        <p:nvCxnSpPr>
          <p:cNvPr id="6" name="Straight Connector 5">
            <a:extLst>
              <a:ext uri="{FF2B5EF4-FFF2-40B4-BE49-F238E27FC236}">
                <a16:creationId xmlns:a16="http://schemas.microsoft.com/office/drawing/2014/main" id="{D6EC32FC-D8DC-D847-9189-61F3AB642EB4}"/>
              </a:ext>
            </a:extLst>
          </p:cNvPr>
          <p:cNvCxnSpPr>
            <a:cxnSpLocks/>
          </p:cNvCxnSpPr>
          <p:nvPr/>
        </p:nvCxnSpPr>
        <p:spPr>
          <a:xfrm>
            <a:off x="640680" y="3136106"/>
            <a:ext cx="0" cy="2683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04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77411D-FBF1-BE41-A5BF-F58F347E1204}"/>
              </a:ext>
            </a:extLst>
          </p:cNvPr>
          <p:cNvSpPr/>
          <p:nvPr/>
        </p:nvSpPr>
        <p:spPr>
          <a:xfrm>
            <a:off x="8365719" y="-1"/>
            <a:ext cx="3826281" cy="6858000"/>
          </a:xfrm>
          <a:prstGeom prst="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4C12E19-05DF-1746-8993-5DD397FDD83A}"/>
              </a:ext>
            </a:extLst>
          </p:cNvPr>
          <p:cNvSpPr>
            <a:spLocks noGrp="1"/>
          </p:cNvSpPr>
          <p:nvPr>
            <p:ph type="title"/>
          </p:nvPr>
        </p:nvSpPr>
        <p:spPr>
          <a:xfrm>
            <a:off x="8365719" y="2766217"/>
            <a:ext cx="3684037" cy="1325563"/>
          </a:xfrm>
        </p:spPr>
        <p:txBody>
          <a:bodyPr>
            <a:normAutofit/>
          </a:bodyPr>
          <a:lstStyle/>
          <a:p>
            <a:pPr algn="r"/>
            <a:r>
              <a:rPr lang="en-US" sz="4000" b="1" dirty="0">
                <a:solidFill>
                  <a:schemeClr val="bg1"/>
                </a:solidFill>
                <a:latin typeface="Arial" panose="020B0604020202020204" pitchFamily="34" charset="0"/>
                <a:cs typeface="Arial" panose="020B0604020202020204" pitchFamily="34" charset="0"/>
              </a:rPr>
              <a:t>Striking the right balance</a:t>
            </a:r>
          </a:p>
        </p:txBody>
      </p:sp>
      <p:pic>
        <p:nvPicPr>
          <p:cNvPr id="6" name="Graphic 5" descr="Scales of justice with solid fill">
            <a:extLst>
              <a:ext uri="{FF2B5EF4-FFF2-40B4-BE49-F238E27FC236}">
                <a16:creationId xmlns:a16="http://schemas.microsoft.com/office/drawing/2014/main" id="{62FB2E98-86E8-6042-882F-4117BCD047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2912" y="784001"/>
            <a:ext cx="5289997" cy="5289997"/>
          </a:xfrm>
          <a:prstGeom prst="rect">
            <a:avLst/>
          </a:prstGeom>
        </p:spPr>
      </p:pic>
      <p:sp>
        <p:nvSpPr>
          <p:cNvPr id="7" name="TextBox 6">
            <a:extLst>
              <a:ext uri="{FF2B5EF4-FFF2-40B4-BE49-F238E27FC236}">
                <a16:creationId xmlns:a16="http://schemas.microsoft.com/office/drawing/2014/main" id="{1A6F89D9-41BA-5A4D-9B77-1913E7E9F9BE}"/>
              </a:ext>
            </a:extLst>
          </p:cNvPr>
          <p:cNvSpPr txBox="1"/>
          <p:nvPr/>
        </p:nvSpPr>
        <p:spPr>
          <a:xfrm>
            <a:off x="1844803" y="4336946"/>
            <a:ext cx="1496756"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Efficiency</a:t>
            </a:r>
          </a:p>
        </p:txBody>
      </p:sp>
      <p:sp>
        <p:nvSpPr>
          <p:cNvPr id="8" name="TextBox 7">
            <a:extLst>
              <a:ext uri="{FF2B5EF4-FFF2-40B4-BE49-F238E27FC236}">
                <a16:creationId xmlns:a16="http://schemas.microsoft.com/office/drawing/2014/main" id="{265AAE38-76A7-204F-A528-3758487E72B5}"/>
              </a:ext>
            </a:extLst>
          </p:cNvPr>
          <p:cNvSpPr txBox="1"/>
          <p:nvPr/>
        </p:nvSpPr>
        <p:spPr>
          <a:xfrm>
            <a:off x="5019525" y="4336946"/>
            <a:ext cx="145264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Flexibility</a:t>
            </a:r>
          </a:p>
        </p:txBody>
      </p:sp>
    </p:spTree>
    <p:extLst>
      <p:ext uri="{BB962C8B-B14F-4D97-AF65-F5344CB8AC3E}">
        <p14:creationId xmlns:p14="http://schemas.microsoft.com/office/powerpoint/2010/main" val="1057893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phic 9" descr="Scales of justice with solid fill">
            <a:extLst>
              <a:ext uri="{FF2B5EF4-FFF2-40B4-BE49-F238E27FC236}">
                <a16:creationId xmlns:a16="http://schemas.microsoft.com/office/drawing/2014/main" id="{25707464-6B21-194B-B8E7-23F98E93241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72912" y="784001"/>
            <a:ext cx="5289997" cy="5289997"/>
          </a:xfrm>
          <a:prstGeom prst="rect">
            <a:avLst/>
          </a:prstGeom>
        </p:spPr>
      </p:pic>
      <p:sp>
        <p:nvSpPr>
          <p:cNvPr id="5" name="TextBox 4">
            <a:extLst>
              <a:ext uri="{FF2B5EF4-FFF2-40B4-BE49-F238E27FC236}">
                <a16:creationId xmlns:a16="http://schemas.microsoft.com/office/drawing/2014/main" id="{B66DEFE8-E011-2547-9A69-E22774FDA1F5}"/>
              </a:ext>
            </a:extLst>
          </p:cNvPr>
          <p:cNvSpPr txBox="1"/>
          <p:nvPr/>
        </p:nvSpPr>
        <p:spPr>
          <a:xfrm>
            <a:off x="1662425" y="4260581"/>
            <a:ext cx="1931830"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Time spent training</a:t>
            </a:r>
          </a:p>
        </p:txBody>
      </p:sp>
      <p:sp>
        <p:nvSpPr>
          <p:cNvPr id="8" name="TextBox 7">
            <a:extLst>
              <a:ext uri="{FF2B5EF4-FFF2-40B4-BE49-F238E27FC236}">
                <a16:creationId xmlns:a16="http://schemas.microsoft.com/office/drawing/2014/main" id="{D5EA6A58-F9A2-7242-B143-91FA94B70EB5}"/>
              </a:ext>
            </a:extLst>
          </p:cNvPr>
          <p:cNvSpPr txBox="1"/>
          <p:nvPr/>
        </p:nvSpPr>
        <p:spPr>
          <a:xfrm>
            <a:off x="4751955" y="4266403"/>
            <a:ext cx="1931830"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Time spent delivering</a:t>
            </a:r>
          </a:p>
        </p:txBody>
      </p:sp>
      <p:sp>
        <p:nvSpPr>
          <p:cNvPr id="7" name="Rectangle 6">
            <a:extLst>
              <a:ext uri="{FF2B5EF4-FFF2-40B4-BE49-F238E27FC236}">
                <a16:creationId xmlns:a16="http://schemas.microsoft.com/office/drawing/2014/main" id="{F36B751A-6AD1-9344-9E87-87428A973EEA}"/>
              </a:ext>
            </a:extLst>
          </p:cNvPr>
          <p:cNvSpPr/>
          <p:nvPr/>
        </p:nvSpPr>
        <p:spPr>
          <a:xfrm>
            <a:off x="8365719" y="-1"/>
            <a:ext cx="3826281" cy="6858000"/>
          </a:xfrm>
          <a:prstGeom prst="rect">
            <a:avLst/>
          </a:prstGeom>
          <a:solidFill>
            <a:srgbClr val="6D6E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3">
            <a:extLst>
              <a:ext uri="{FF2B5EF4-FFF2-40B4-BE49-F238E27FC236}">
                <a16:creationId xmlns:a16="http://schemas.microsoft.com/office/drawing/2014/main" id="{4AFB0A0A-54F6-7F4A-BA4E-48F7833199B6}"/>
              </a:ext>
            </a:extLst>
          </p:cNvPr>
          <p:cNvSpPr>
            <a:spLocks noGrp="1"/>
          </p:cNvSpPr>
          <p:nvPr>
            <p:ph type="title"/>
          </p:nvPr>
        </p:nvSpPr>
        <p:spPr>
          <a:xfrm>
            <a:off x="8365719" y="2766217"/>
            <a:ext cx="3684037" cy="1325563"/>
          </a:xfrm>
        </p:spPr>
        <p:txBody>
          <a:bodyPr>
            <a:normAutofit/>
          </a:bodyPr>
          <a:lstStyle/>
          <a:p>
            <a:pPr algn="r"/>
            <a:r>
              <a:rPr lang="en-US" sz="4000" b="1" dirty="0">
                <a:solidFill>
                  <a:schemeClr val="bg1"/>
                </a:solidFill>
                <a:latin typeface="Arial" panose="020B0604020202020204" pitchFamily="34" charset="0"/>
                <a:cs typeface="Arial" panose="020B0604020202020204" pitchFamily="34" charset="0"/>
              </a:rPr>
              <a:t>Striking the right balance</a:t>
            </a:r>
          </a:p>
        </p:txBody>
      </p:sp>
    </p:spTree>
    <p:extLst>
      <p:ext uri="{BB962C8B-B14F-4D97-AF65-F5344CB8AC3E}">
        <p14:creationId xmlns:p14="http://schemas.microsoft.com/office/powerpoint/2010/main" val="426465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547FA1E-FC73-4BF7-8F38-D959B6AFDE61}"/>
              </a:ext>
            </a:extLst>
          </p:cNvPr>
          <p:cNvSpPr/>
          <p:nvPr/>
        </p:nvSpPr>
        <p:spPr>
          <a:xfrm>
            <a:off x="580752" y="3536258"/>
            <a:ext cx="778426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2C16F6-3F08-9E4C-A554-31D32C9BCA30}"/>
              </a:ext>
            </a:extLst>
          </p:cNvPr>
          <p:cNvSpPr/>
          <p:nvPr/>
        </p:nvSpPr>
        <p:spPr>
          <a:xfrm>
            <a:off x="3913640" y="278048"/>
            <a:ext cx="7784260" cy="2971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3">
            <a:extLst>
              <a:ext uri="{FF2B5EF4-FFF2-40B4-BE49-F238E27FC236}">
                <a16:creationId xmlns:a16="http://schemas.microsoft.com/office/drawing/2014/main" id="{CF7BE4F3-74CD-9A47-B14B-C472AE794364}"/>
              </a:ext>
            </a:extLst>
          </p:cNvPr>
          <p:cNvSpPr>
            <a:spLocks noGrp="1"/>
          </p:cNvSpPr>
          <p:nvPr>
            <p:ph type="title"/>
          </p:nvPr>
        </p:nvSpPr>
        <p:spPr>
          <a:xfrm>
            <a:off x="2932772" y="-563608"/>
            <a:ext cx="5659488" cy="1600200"/>
          </a:xfrm>
        </p:spPr>
        <p:txBody>
          <a:bodyPr>
            <a:normAutofit/>
          </a:bodyPr>
          <a:lstStyle/>
          <a:p>
            <a:pPr algn="r"/>
            <a:r>
              <a:rPr lang="en-US" sz="4000" b="1" dirty="0">
                <a:solidFill>
                  <a:srgbClr val="C20029"/>
                </a:solidFill>
                <a:latin typeface="Arial" panose="020B0604020202020204" pitchFamily="34" charset="0"/>
                <a:cs typeface="Arial" panose="020B0604020202020204" pitchFamily="34" charset="0"/>
              </a:rPr>
              <a:t>Christina Yakomin</a:t>
            </a:r>
          </a:p>
        </p:txBody>
      </p:sp>
      <p:sp>
        <p:nvSpPr>
          <p:cNvPr id="13" name="Text Placeholder 5">
            <a:extLst>
              <a:ext uri="{FF2B5EF4-FFF2-40B4-BE49-F238E27FC236}">
                <a16:creationId xmlns:a16="http://schemas.microsoft.com/office/drawing/2014/main" id="{73262D97-1423-1741-9B39-312D94264468}"/>
              </a:ext>
            </a:extLst>
          </p:cNvPr>
          <p:cNvSpPr>
            <a:spLocks noGrp="1"/>
          </p:cNvSpPr>
          <p:nvPr>
            <p:ph type="body" sz="half" idx="2"/>
          </p:nvPr>
        </p:nvSpPr>
        <p:spPr>
          <a:xfrm>
            <a:off x="5303352" y="952181"/>
            <a:ext cx="3285292" cy="2143132"/>
          </a:xfrm>
        </p:spPr>
        <p:txBody>
          <a:bodyPr/>
          <a:lstStyle/>
          <a:p>
            <a:pPr algn="r"/>
            <a:r>
              <a:rPr lang="en-US" i="1" dirty="0">
                <a:solidFill>
                  <a:srgbClr val="252525"/>
                </a:solidFill>
                <a:latin typeface="Arial" panose="020B0604020202020204" pitchFamily="34" charset="0"/>
                <a:cs typeface="Arial" panose="020B0604020202020204" pitchFamily="34" charset="0"/>
              </a:rPr>
              <a:t>Site Reliability Engineering Coach</a:t>
            </a:r>
            <a:br>
              <a:rPr lang="en-US" i="1" dirty="0">
                <a:solidFill>
                  <a:srgbClr val="252525"/>
                </a:solidFill>
                <a:latin typeface="Arial" panose="020B0604020202020204" pitchFamily="34" charset="0"/>
                <a:cs typeface="Arial" panose="020B0604020202020204" pitchFamily="34" charset="0"/>
              </a:rPr>
            </a:br>
            <a:endParaRPr lang="en-US" dirty="0">
              <a:solidFill>
                <a:srgbClr val="C20029"/>
              </a:solidFill>
              <a:latin typeface="Arial" panose="020B0604020202020204" pitchFamily="34" charset="0"/>
              <a:cs typeface="Arial" panose="020B0604020202020204" pitchFamily="34" charset="0"/>
            </a:endParaRPr>
          </a:p>
          <a:p>
            <a:pPr marL="285750" indent="-285750">
              <a:buFontTx/>
              <a:buChar char="-"/>
            </a:pPr>
            <a:r>
              <a:rPr lang="en-US" sz="1200" dirty="0">
                <a:solidFill>
                  <a:srgbClr val="252525"/>
                </a:solidFill>
                <a:latin typeface="Arial" panose="020B0604020202020204" pitchFamily="34" charset="0"/>
                <a:cs typeface="Arial" panose="020B0604020202020204" pitchFamily="34" charset="0"/>
              </a:rPr>
              <a:t>AWS Certified</a:t>
            </a:r>
          </a:p>
          <a:p>
            <a:pPr marL="285750" indent="-285750">
              <a:buFontTx/>
              <a:buChar char="-"/>
            </a:pPr>
            <a:r>
              <a:rPr lang="en-US" sz="1200" dirty="0">
                <a:solidFill>
                  <a:srgbClr val="252525"/>
                </a:solidFill>
                <a:latin typeface="Arial" panose="020B0604020202020204" pitchFamily="34" charset="0"/>
                <a:cs typeface="Arial" panose="020B0604020202020204" pitchFamily="34" charset="0"/>
              </a:rPr>
              <a:t>Experience with full-stack application development and cloud infrastructure automation</a:t>
            </a:r>
          </a:p>
          <a:p>
            <a:pPr marL="285750" indent="-285750">
              <a:buFontTx/>
              <a:buChar char="-"/>
            </a:pPr>
            <a:r>
              <a:rPr lang="en-US" sz="1200" dirty="0">
                <a:solidFill>
                  <a:srgbClr val="252525"/>
                </a:solidFill>
                <a:latin typeface="Arial" panose="020B0604020202020204" pitchFamily="34" charset="0"/>
                <a:cs typeface="Arial" panose="020B0604020202020204" pitchFamily="34" charset="0"/>
              </a:rPr>
              <a:t>Chaos engineering enthusiast</a:t>
            </a:r>
          </a:p>
          <a:p>
            <a:pPr marL="285750" indent="-285750">
              <a:buFontTx/>
              <a:buChar char="-"/>
            </a:pPr>
            <a:r>
              <a:rPr lang="en-US" sz="1200" dirty="0">
                <a:solidFill>
                  <a:srgbClr val="252525"/>
                </a:solidFill>
                <a:latin typeface="Arial" panose="020B0604020202020204" pitchFamily="34" charset="0"/>
                <a:cs typeface="Arial" panose="020B0604020202020204" pitchFamily="34" charset="0"/>
              </a:rPr>
              <a:t>Member at the Philadelphia Zoo</a:t>
            </a:r>
          </a:p>
        </p:txBody>
      </p:sp>
      <p:cxnSp>
        <p:nvCxnSpPr>
          <p:cNvPr id="14" name="Straight Connector 13">
            <a:extLst>
              <a:ext uri="{FF2B5EF4-FFF2-40B4-BE49-F238E27FC236}">
                <a16:creationId xmlns:a16="http://schemas.microsoft.com/office/drawing/2014/main" id="{54543D3A-E6CF-074F-AC58-84D61B21AACD}"/>
              </a:ext>
            </a:extLst>
          </p:cNvPr>
          <p:cNvCxnSpPr>
            <a:cxnSpLocks/>
          </p:cNvCxnSpPr>
          <p:nvPr/>
        </p:nvCxnSpPr>
        <p:spPr>
          <a:xfrm>
            <a:off x="4968815" y="1298385"/>
            <a:ext cx="3638788" cy="0"/>
          </a:xfrm>
          <a:prstGeom prst="line">
            <a:avLst/>
          </a:prstGeom>
          <a:ln w="19050">
            <a:solidFill>
              <a:srgbClr val="D2D2D2"/>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8F6E40D5-BAA8-B948-8DC7-DAE19CD4EF35}"/>
              </a:ext>
            </a:extLst>
          </p:cNvPr>
          <p:cNvSpPr/>
          <p:nvPr/>
        </p:nvSpPr>
        <p:spPr>
          <a:xfrm>
            <a:off x="8832755" y="538519"/>
            <a:ext cx="2434131" cy="2434131"/>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0E9E616-0FC7-49AB-9387-D199A4B5F6E4}"/>
              </a:ext>
            </a:extLst>
          </p:cNvPr>
          <p:cNvSpPr/>
          <p:nvPr/>
        </p:nvSpPr>
        <p:spPr>
          <a:xfrm>
            <a:off x="874785" y="3805093"/>
            <a:ext cx="2434131" cy="243413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3">
            <a:extLst>
              <a:ext uri="{FF2B5EF4-FFF2-40B4-BE49-F238E27FC236}">
                <a16:creationId xmlns:a16="http://schemas.microsoft.com/office/drawing/2014/main" id="{D1585B7B-23EE-444C-99A9-ED8C63DA0059}"/>
              </a:ext>
            </a:extLst>
          </p:cNvPr>
          <p:cNvSpPr txBox="1">
            <a:spLocks/>
          </p:cNvSpPr>
          <p:nvPr/>
        </p:nvSpPr>
        <p:spPr>
          <a:xfrm>
            <a:off x="3432177" y="2734628"/>
            <a:ext cx="4570702"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b="1" dirty="0">
                <a:solidFill>
                  <a:srgbClr val="C20029"/>
                </a:solidFill>
                <a:latin typeface="Arial" panose="020B0604020202020204" pitchFamily="34" charset="0"/>
                <a:cs typeface="Arial" panose="020B0604020202020204" pitchFamily="34" charset="0"/>
              </a:rPr>
              <a:t>Robbie </a:t>
            </a:r>
            <a:r>
              <a:rPr lang="en-US" sz="4000" b="1" dirty="0" err="1">
                <a:solidFill>
                  <a:srgbClr val="C20029"/>
                </a:solidFill>
                <a:latin typeface="Arial" panose="020B0604020202020204" pitchFamily="34" charset="0"/>
                <a:cs typeface="Arial" panose="020B0604020202020204" pitchFamily="34" charset="0"/>
              </a:rPr>
              <a:t>Daitzman</a:t>
            </a:r>
            <a:endParaRPr lang="en-US" sz="4000" b="1" dirty="0">
              <a:solidFill>
                <a:srgbClr val="C20029"/>
              </a:solidFill>
              <a:latin typeface="Arial" panose="020B0604020202020204" pitchFamily="34" charset="0"/>
              <a:cs typeface="Arial" panose="020B0604020202020204" pitchFamily="34" charset="0"/>
            </a:endParaRPr>
          </a:p>
        </p:txBody>
      </p:sp>
      <p:sp>
        <p:nvSpPr>
          <p:cNvPr id="16" name="Text Placeholder 5">
            <a:extLst>
              <a:ext uri="{FF2B5EF4-FFF2-40B4-BE49-F238E27FC236}">
                <a16:creationId xmlns:a16="http://schemas.microsoft.com/office/drawing/2014/main" id="{69069180-854F-4C6A-B2B2-41DA40B02B25}"/>
              </a:ext>
            </a:extLst>
          </p:cNvPr>
          <p:cNvSpPr txBox="1">
            <a:spLocks/>
          </p:cNvSpPr>
          <p:nvPr/>
        </p:nvSpPr>
        <p:spPr>
          <a:xfrm>
            <a:off x="3487932" y="4264888"/>
            <a:ext cx="3285292" cy="214313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i="1" dirty="0">
                <a:solidFill>
                  <a:srgbClr val="252525"/>
                </a:solidFill>
                <a:latin typeface="Arial" panose="020B0604020202020204" pitchFamily="34" charset="0"/>
                <a:cs typeface="Arial" panose="020B0604020202020204" pitchFamily="34" charset="0"/>
              </a:rPr>
              <a:t>IT Delivery Manager</a:t>
            </a:r>
            <a:endParaRPr lang="en-US" dirty="0">
              <a:solidFill>
                <a:srgbClr val="C20029"/>
              </a:solidFill>
              <a:latin typeface="Arial" panose="020B0604020202020204" pitchFamily="34" charset="0"/>
              <a:cs typeface="Arial" panose="020B0604020202020204" pitchFamily="34" charset="0"/>
            </a:endParaRPr>
          </a:p>
          <a:p>
            <a:pPr marL="285750" indent="-285750">
              <a:buFontTx/>
              <a:buChar char="-"/>
            </a:pPr>
            <a:r>
              <a:rPr lang="en-US" sz="1200" dirty="0">
                <a:solidFill>
                  <a:srgbClr val="252525"/>
                </a:solidFill>
                <a:latin typeface="Arial" panose="020B0604020202020204" pitchFamily="34" charset="0"/>
                <a:cs typeface="Arial" panose="020B0604020202020204" pitchFamily="34" charset="0"/>
              </a:rPr>
              <a:t>AWS Certified</a:t>
            </a:r>
          </a:p>
          <a:p>
            <a:pPr marL="285750" indent="-285750">
              <a:buFontTx/>
              <a:buChar char="-"/>
            </a:pPr>
            <a:r>
              <a:rPr lang="en-US" sz="1200" dirty="0">
                <a:solidFill>
                  <a:srgbClr val="252525"/>
                </a:solidFill>
                <a:latin typeface="Arial" panose="020B0604020202020204" pitchFamily="34" charset="0"/>
                <a:cs typeface="Arial" panose="020B0604020202020204" pitchFamily="34" charset="0"/>
              </a:rPr>
              <a:t>Background in cloud automation, infrastructure, reliability engineering</a:t>
            </a:r>
          </a:p>
          <a:p>
            <a:pPr marL="285750" indent="-285750">
              <a:buFontTx/>
              <a:buChar char="-"/>
            </a:pPr>
            <a:r>
              <a:rPr lang="en-US" sz="1200" dirty="0">
                <a:solidFill>
                  <a:srgbClr val="252525"/>
                </a:solidFill>
                <a:latin typeface="Arial" panose="020B0604020202020204" pitchFamily="34" charset="0"/>
                <a:cs typeface="Arial" panose="020B0604020202020204" pitchFamily="34" charset="0"/>
              </a:rPr>
              <a:t>Passionate about product engineering organization design</a:t>
            </a:r>
          </a:p>
          <a:p>
            <a:pPr marL="285750" indent="-285750">
              <a:buFontTx/>
              <a:buChar char="-"/>
            </a:pPr>
            <a:r>
              <a:rPr lang="en-US" sz="1200" dirty="0">
                <a:solidFill>
                  <a:srgbClr val="252525"/>
                </a:solidFill>
                <a:latin typeface="Arial" panose="020B0604020202020204" pitchFamily="34" charset="0"/>
                <a:cs typeface="Arial" panose="020B0604020202020204" pitchFamily="34" charset="0"/>
              </a:rPr>
              <a:t>Certified sommelier</a:t>
            </a:r>
          </a:p>
        </p:txBody>
      </p:sp>
      <p:cxnSp>
        <p:nvCxnSpPr>
          <p:cNvPr id="17" name="Straight Connector 16">
            <a:extLst>
              <a:ext uri="{FF2B5EF4-FFF2-40B4-BE49-F238E27FC236}">
                <a16:creationId xmlns:a16="http://schemas.microsoft.com/office/drawing/2014/main" id="{68A00AB6-7A1C-4D56-83C4-2CD1DA2CE0E7}"/>
              </a:ext>
            </a:extLst>
          </p:cNvPr>
          <p:cNvCxnSpPr>
            <a:cxnSpLocks/>
          </p:cNvCxnSpPr>
          <p:nvPr/>
        </p:nvCxnSpPr>
        <p:spPr>
          <a:xfrm>
            <a:off x="3578901" y="4586484"/>
            <a:ext cx="3638788" cy="0"/>
          </a:xfrm>
          <a:prstGeom prst="line">
            <a:avLst/>
          </a:prstGeom>
          <a:ln w="19050">
            <a:solidFill>
              <a:srgbClr val="D2D2D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854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75757"/>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4EE3F7-4436-3544-85F6-4EBD965EF45D}"/>
              </a:ext>
            </a:extLst>
          </p:cNvPr>
          <p:cNvSpPr txBox="1">
            <a:spLocks/>
          </p:cNvSpPr>
          <p:nvPr/>
        </p:nvSpPr>
        <p:spPr>
          <a:xfrm>
            <a:off x="838200" y="459863"/>
            <a:ext cx="10515600" cy="10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FFFF"/>
                </a:solidFill>
                <a:latin typeface="Arial" panose="020B0604020202020204" pitchFamily="34" charset="0"/>
                <a:cs typeface="Arial" panose="020B0604020202020204" pitchFamily="34" charset="0"/>
              </a:rPr>
              <a:t>Additional challenges</a:t>
            </a:r>
          </a:p>
        </p:txBody>
      </p:sp>
      <p:sp>
        <p:nvSpPr>
          <p:cNvPr id="6" name="Rounded Rectangle 5">
            <a:extLst>
              <a:ext uri="{FF2B5EF4-FFF2-40B4-BE49-F238E27FC236}">
                <a16:creationId xmlns:a16="http://schemas.microsoft.com/office/drawing/2014/main" id="{58D5CC41-06BF-0E49-8938-E60B4CD986AC}"/>
              </a:ext>
            </a:extLst>
          </p:cNvPr>
          <p:cNvSpPr/>
          <p:nvPr/>
        </p:nvSpPr>
        <p:spPr>
          <a:xfrm>
            <a:off x="304800" y="1706394"/>
            <a:ext cx="11582400" cy="469174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Money with solid fill">
            <a:extLst>
              <a:ext uri="{FF2B5EF4-FFF2-40B4-BE49-F238E27FC236}">
                <a16:creationId xmlns:a16="http://schemas.microsoft.com/office/drawing/2014/main" id="{FD3EF96E-3D91-BF4F-ADF3-FD940B1924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0945" y="2852057"/>
            <a:ext cx="1328057" cy="1328057"/>
          </a:xfrm>
          <a:prstGeom prst="rect">
            <a:avLst/>
          </a:prstGeom>
        </p:spPr>
      </p:pic>
      <p:pic>
        <p:nvPicPr>
          <p:cNvPr id="10" name="Graphic 9" descr="Bar graph with upward trend with solid fill">
            <a:extLst>
              <a:ext uri="{FF2B5EF4-FFF2-40B4-BE49-F238E27FC236}">
                <a16:creationId xmlns:a16="http://schemas.microsoft.com/office/drawing/2014/main" id="{0182A33B-21CF-144F-BBB3-FAB5CA29E8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98909" y="2852057"/>
            <a:ext cx="1328057" cy="1328057"/>
          </a:xfrm>
          <a:prstGeom prst="rect">
            <a:avLst/>
          </a:prstGeom>
        </p:spPr>
      </p:pic>
      <p:pic>
        <p:nvPicPr>
          <p:cNvPr id="12" name="Graphic 11" descr="Users with solid fill">
            <a:extLst>
              <a:ext uri="{FF2B5EF4-FFF2-40B4-BE49-F238E27FC236}">
                <a16:creationId xmlns:a16="http://schemas.microsoft.com/office/drawing/2014/main" id="{67C38BCD-E889-BE4F-9540-C592A5B8A2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43241" y="2950028"/>
            <a:ext cx="1328057" cy="1328057"/>
          </a:xfrm>
          <a:prstGeom prst="rect">
            <a:avLst/>
          </a:prstGeom>
        </p:spPr>
      </p:pic>
      <p:sp>
        <p:nvSpPr>
          <p:cNvPr id="13" name="TextBox 12">
            <a:extLst>
              <a:ext uri="{FF2B5EF4-FFF2-40B4-BE49-F238E27FC236}">
                <a16:creationId xmlns:a16="http://schemas.microsoft.com/office/drawing/2014/main" id="{F78E10E9-07C8-1845-9AA9-BA15B56F6B88}"/>
              </a:ext>
            </a:extLst>
          </p:cNvPr>
          <p:cNvSpPr txBox="1"/>
          <p:nvPr/>
        </p:nvSpPr>
        <p:spPr>
          <a:xfrm>
            <a:off x="1763480" y="4278085"/>
            <a:ext cx="2198914"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Demonstrating Impact</a:t>
            </a:r>
          </a:p>
        </p:txBody>
      </p:sp>
      <p:sp>
        <p:nvSpPr>
          <p:cNvPr id="15" name="TextBox 14">
            <a:extLst>
              <a:ext uri="{FF2B5EF4-FFF2-40B4-BE49-F238E27FC236}">
                <a16:creationId xmlns:a16="http://schemas.microsoft.com/office/drawing/2014/main" id="{948C62B1-C6B3-D34A-A635-DA0E9DC6B6A9}"/>
              </a:ext>
            </a:extLst>
          </p:cNvPr>
          <p:cNvSpPr txBox="1"/>
          <p:nvPr/>
        </p:nvSpPr>
        <p:spPr>
          <a:xfrm>
            <a:off x="5165260" y="4278085"/>
            <a:ext cx="195942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Budgeting</a:t>
            </a:r>
          </a:p>
        </p:txBody>
      </p:sp>
      <p:sp>
        <p:nvSpPr>
          <p:cNvPr id="16" name="TextBox 15">
            <a:extLst>
              <a:ext uri="{FF2B5EF4-FFF2-40B4-BE49-F238E27FC236}">
                <a16:creationId xmlns:a16="http://schemas.microsoft.com/office/drawing/2014/main" id="{A4ED9182-0C78-804A-A121-0EAB1AB13142}"/>
              </a:ext>
            </a:extLst>
          </p:cNvPr>
          <p:cNvSpPr txBox="1"/>
          <p:nvPr/>
        </p:nvSpPr>
        <p:spPr>
          <a:xfrm>
            <a:off x="8327555" y="4267199"/>
            <a:ext cx="1959428"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Staffing</a:t>
            </a:r>
          </a:p>
        </p:txBody>
      </p:sp>
    </p:spTree>
    <p:extLst>
      <p:ext uri="{BB962C8B-B14F-4D97-AF65-F5344CB8AC3E}">
        <p14:creationId xmlns:p14="http://schemas.microsoft.com/office/powerpoint/2010/main" val="3707682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8C50D08-B5BE-0C49-9FAE-7894B3FD90A2}"/>
              </a:ext>
            </a:extLst>
          </p:cNvPr>
          <p:cNvGraphicFramePr>
            <a:graphicFrameLocks noGrp="1"/>
          </p:cNvGraphicFramePr>
          <p:nvPr>
            <p:ph idx="1"/>
            <p:extLst>
              <p:ext uri="{D42A27DB-BD31-4B8C-83A1-F6EECF244321}">
                <p14:modId xmlns:p14="http://schemas.microsoft.com/office/powerpoint/2010/main" val="1742706338"/>
              </p:ext>
            </p:extLst>
          </p:nvPr>
        </p:nvGraphicFramePr>
        <p:xfrm>
          <a:off x="2407229" y="125333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descr="Downward trend graph with solid fill">
            <a:extLst>
              <a:ext uri="{FF2B5EF4-FFF2-40B4-BE49-F238E27FC236}">
                <a16:creationId xmlns:a16="http://schemas.microsoft.com/office/drawing/2014/main" id="{E766AA2E-6DF9-D749-912E-BF13F87797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37137" y="1394953"/>
            <a:ext cx="914400" cy="914400"/>
          </a:xfrm>
          <a:prstGeom prst="rect">
            <a:avLst/>
          </a:prstGeom>
        </p:spPr>
      </p:pic>
      <p:pic>
        <p:nvPicPr>
          <p:cNvPr id="7" name="Graphic 6" descr="Telescope with solid fill">
            <a:extLst>
              <a:ext uri="{FF2B5EF4-FFF2-40B4-BE49-F238E27FC236}">
                <a16:creationId xmlns:a16="http://schemas.microsoft.com/office/drawing/2014/main" id="{4049FC02-1FD9-C64E-907C-37E2EE9E1AD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24258" y="3049074"/>
            <a:ext cx="914400" cy="914400"/>
          </a:xfrm>
          <a:prstGeom prst="rect">
            <a:avLst/>
          </a:prstGeom>
        </p:spPr>
      </p:pic>
      <p:pic>
        <p:nvPicPr>
          <p:cNvPr id="11" name="Graphic 10" descr="Customer review with solid fill">
            <a:extLst>
              <a:ext uri="{FF2B5EF4-FFF2-40B4-BE49-F238E27FC236}">
                <a16:creationId xmlns:a16="http://schemas.microsoft.com/office/drawing/2014/main" id="{4D197993-FFEE-7949-8434-3D92663388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37137" y="4577172"/>
            <a:ext cx="914400" cy="914400"/>
          </a:xfrm>
          <a:prstGeom prst="rect">
            <a:avLst/>
          </a:prstGeom>
        </p:spPr>
      </p:pic>
      <p:sp>
        <p:nvSpPr>
          <p:cNvPr id="9" name="Rectangle 8">
            <a:extLst>
              <a:ext uri="{FF2B5EF4-FFF2-40B4-BE49-F238E27FC236}">
                <a16:creationId xmlns:a16="http://schemas.microsoft.com/office/drawing/2014/main" id="{72265D6A-C2AA-3143-886B-AD8F199BFDCE}"/>
              </a:ext>
            </a:extLst>
          </p:cNvPr>
          <p:cNvSpPr/>
          <p:nvPr/>
        </p:nvSpPr>
        <p:spPr>
          <a:xfrm>
            <a:off x="0" y="0"/>
            <a:ext cx="3564082" cy="6857999"/>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3">
            <a:extLst>
              <a:ext uri="{FF2B5EF4-FFF2-40B4-BE49-F238E27FC236}">
                <a16:creationId xmlns:a16="http://schemas.microsoft.com/office/drawing/2014/main" id="{986520F5-E6EB-554B-9B1C-3AF543396B78}"/>
              </a:ext>
            </a:extLst>
          </p:cNvPr>
          <p:cNvSpPr txBox="1">
            <a:spLocks/>
          </p:cNvSpPr>
          <p:nvPr/>
        </p:nvSpPr>
        <p:spPr>
          <a:xfrm>
            <a:off x="-59978" y="2386292"/>
            <a:ext cx="36840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chemeClr val="bg1"/>
                </a:solidFill>
                <a:latin typeface="Arial" panose="020B0604020202020204" pitchFamily="34" charset="0"/>
                <a:cs typeface="Arial" panose="020B0604020202020204" pitchFamily="34" charset="0"/>
              </a:rPr>
              <a:t>Future vision</a:t>
            </a:r>
          </a:p>
        </p:txBody>
      </p:sp>
      <p:cxnSp>
        <p:nvCxnSpPr>
          <p:cNvPr id="12" name="Straight Connector 11">
            <a:extLst>
              <a:ext uri="{FF2B5EF4-FFF2-40B4-BE49-F238E27FC236}">
                <a16:creationId xmlns:a16="http://schemas.microsoft.com/office/drawing/2014/main" id="{BEBE5CAC-5FE4-FB42-8534-503B5FF5D5C3}"/>
              </a:ext>
            </a:extLst>
          </p:cNvPr>
          <p:cNvCxnSpPr>
            <a:cxnSpLocks/>
          </p:cNvCxnSpPr>
          <p:nvPr/>
        </p:nvCxnSpPr>
        <p:spPr>
          <a:xfrm>
            <a:off x="342901" y="3429000"/>
            <a:ext cx="28916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36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C26370-D397-F741-A2AB-01DCDFD77773}"/>
              </a:ext>
            </a:extLst>
          </p:cNvPr>
          <p:cNvSpPr/>
          <p:nvPr/>
        </p:nvSpPr>
        <p:spPr>
          <a:xfrm>
            <a:off x="0" y="723736"/>
            <a:ext cx="12188952" cy="851672"/>
          </a:xfrm>
          <a:prstGeom prst="rect">
            <a:avLst/>
          </a:prstGeom>
          <a:solidFill>
            <a:srgbClr val="57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Dodecagon 5">
            <a:extLst>
              <a:ext uri="{FF2B5EF4-FFF2-40B4-BE49-F238E27FC236}">
                <a16:creationId xmlns:a16="http://schemas.microsoft.com/office/drawing/2014/main" id="{528EA9D9-643F-2D4D-9A1A-F2020476AA98}"/>
              </a:ext>
            </a:extLst>
          </p:cNvPr>
          <p:cNvSpPr/>
          <p:nvPr/>
        </p:nvSpPr>
        <p:spPr>
          <a:xfrm>
            <a:off x="446315" y="316816"/>
            <a:ext cx="1665514" cy="1665514"/>
          </a:xfrm>
          <a:prstGeom prst="dodecagon">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5B9AF0-6958-6A45-8DB7-F6EDCBEAE353}"/>
              </a:ext>
            </a:extLst>
          </p:cNvPr>
          <p:cNvSpPr>
            <a:spLocks noGrp="1"/>
          </p:cNvSpPr>
          <p:nvPr>
            <p:ph type="title"/>
          </p:nvPr>
        </p:nvSpPr>
        <p:spPr>
          <a:xfrm>
            <a:off x="2427516" y="481231"/>
            <a:ext cx="5431972" cy="1325563"/>
          </a:xfrm>
        </p:spPr>
        <p:txBody>
          <a:bodyPr>
            <a:normAutofit/>
          </a:bodyPr>
          <a:lstStyle/>
          <a:p>
            <a:r>
              <a:rPr lang="en-US" b="1" dirty="0">
                <a:solidFill>
                  <a:schemeClr val="bg1"/>
                </a:solidFill>
                <a:latin typeface="Arial" panose="020B0604020202020204" pitchFamily="34" charset="0"/>
                <a:cs typeface="Arial" panose="020B0604020202020204" pitchFamily="34" charset="0"/>
              </a:rPr>
              <a:t>We need your help!</a:t>
            </a:r>
          </a:p>
        </p:txBody>
      </p:sp>
      <p:pic>
        <p:nvPicPr>
          <p:cNvPr id="5" name="Graphic 4" descr="Megaphone1 with solid fill">
            <a:extLst>
              <a:ext uri="{FF2B5EF4-FFF2-40B4-BE49-F238E27FC236}">
                <a16:creationId xmlns:a16="http://schemas.microsoft.com/office/drawing/2014/main" id="{C5D68A8D-D216-2F43-B860-6775D06D9A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057" y="436558"/>
            <a:ext cx="1426029" cy="1426029"/>
          </a:xfrm>
          <a:prstGeom prst="rect">
            <a:avLst/>
          </a:prstGeom>
        </p:spPr>
      </p:pic>
      <p:pic>
        <p:nvPicPr>
          <p:cNvPr id="10" name="Graphic 9" descr="Briefcase with solid fill">
            <a:extLst>
              <a:ext uri="{FF2B5EF4-FFF2-40B4-BE49-F238E27FC236}">
                <a16:creationId xmlns:a16="http://schemas.microsoft.com/office/drawing/2014/main" id="{4C55ACA1-51D3-7940-868A-DF18A9322E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7257" y="2544843"/>
            <a:ext cx="1937658" cy="1937658"/>
          </a:xfrm>
          <a:prstGeom prst="rect">
            <a:avLst/>
          </a:prstGeom>
        </p:spPr>
      </p:pic>
      <p:sp>
        <p:nvSpPr>
          <p:cNvPr id="11" name="Rectangle 10">
            <a:extLst>
              <a:ext uri="{FF2B5EF4-FFF2-40B4-BE49-F238E27FC236}">
                <a16:creationId xmlns:a16="http://schemas.microsoft.com/office/drawing/2014/main" id="{87BB7DE6-9901-A74C-9561-496B6A6DAA6C}"/>
              </a:ext>
            </a:extLst>
          </p:cNvPr>
          <p:cNvSpPr/>
          <p:nvPr/>
        </p:nvSpPr>
        <p:spPr>
          <a:xfrm>
            <a:off x="2149365" y="4422015"/>
            <a:ext cx="2733441" cy="1015663"/>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We’re hiring!</a:t>
            </a:r>
            <a:br>
              <a:rPr lang="en-US" sz="28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algn="ctr"/>
            <a:r>
              <a:rPr lang="en-US" sz="2000" dirty="0" err="1">
                <a:latin typeface="Arial" panose="020B0604020202020204" pitchFamily="34" charset="0"/>
                <a:cs typeface="Arial" panose="020B0604020202020204" pitchFamily="34" charset="0"/>
              </a:rPr>
              <a:t>vanguard.com</a:t>
            </a:r>
            <a:r>
              <a:rPr lang="en-US" sz="2000" dirty="0">
                <a:latin typeface="Arial" panose="020B0604020202020204" pitchFamily="34" charset="0"/>
                <a:cs typeface="Arial" panose="020B0604020202020204" pitchFamily="34" charset="0"/>
              </a:rPr>
              <a:t>/careers</a:t>
            </a:r>
          </a:p>
        </p:txBody>
      </p:sp>
      <p:pic>
        <p:nvPicPr>
          <p:cNvPr id="13" name="Graphic 12" descr="Internet with solid fill">
            <a:extLst>
              <a:ext uri="{FF2B5EF4-FFF2-40B4-BE49-F238E27FC236}">
                <a16:creationId xmlns:a16="http://schemas.microsoft.com/office/drawing/2014/main" id="{9C9168C3-84E4-B647-97A8-08957627B91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26084" y="2428049"/>
            <a:ext cx="2253343" cy="2253343"/>
          </a:xfrm>
          <a:prstGeom prst="rect">
            <a:avLst/>
          </a:prstGeom>
        </p:spPr>
      </p:pic>
      <p:sp>
        <p:nvSpPr>
          <p:cNvPr id="14" name="Rectangle 13">
            <a:extLst>
              <a:ext uri="{FF2B5EF4-FFF2-40B4-BE49-F238E27FC236}">
                <a16:creationId xmlns:a16="http://schemas.microsoft.com/office/drawing/2014/main" id="{2BB9895A-2BFB-3A4D-87EC-92EB5A3FAC70}"/>
              </a:ext>
            </a:extLst>
          </p:cNvPr>
          <p:cNvSpPr/>
          <p:nvPr/>
        </p:nvSpPr>
        <p:spPr>
          <a:xfrm>
            <a:off x="6071074" y="4422015"/>
            <a:ext cx="4774256" cy="1015663"/>
          </a:xfrm>
          <a:prstGeom prst="rect">
            <a:avLst/>
          </a:prstGeom>
        </p:spPr>
        <p:txBody>
          <a:bodyPr wrap="none">
            <a:spAutoFit/>
          </a:bodyPr>
          <a:lstStyle/>
          <a:p>
            <a:pPr algn="ctr"/>
            <a:r>
              <a:rPr lang="en-US" sz="2800" dirty="0">
                <a:latin typeface="Arial" panose="020B0604020202020204" pitchFamily="34" charset="0"/>
                <a:cs typeface="Arial" panose="020B0604020202020204" pitchFamily="34" charset="0"/>
              </a:rPr>
              <a:t>Connect with me!</a:t>
            </a:r>
            <a:br>
              <a:rPr lang="en-US" sz="28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 </a:t>
            </a:r>
            <a:endParaRPr lang="en-US" sz="2800"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SREChristina</a:t>
            </a:r>
            <a:r>
              <a:rPr lang="en-US" sz="2000" dirty="0">
                <a:latin typeface="Arial" panose="020B0604020202020204" pitchFamily="34" charset="0"/>
                <a:cs typeface="Arial" panose="020B0604020202020204" pitchFamily="34" charset="0"/>
              </a:rPr>
              <a:t> or /in/Christina-Yakomin</a:t>
            </a:r>
          </a:p>
        </p:txBody>
      </p:sp>
    </p:spTree>
    <p:extLst>
      <p:ext uri="{BB962C8B-B14F-4D97-AF65-F5344CB8AC3E}">
        <p14:creationId xmlns:p14="http://schemas.microsoft.com/office/powerpoint/2010/main" val="1101186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A00E79-9381-C141-88DE-A83BE24DE0D7}"/>
              </a:ext>
            </a:extLst>
          </p:cNvPr>
          <p:cNvSpPr/>
          <p:nvPr/>
        </p:nvSpPr>
        <p:spPr>
          <a:xfrm>
            <a:off x="0" y="3429001"/>
            <a:ext cx="12192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23281-E5D8-EE43-AACB-1B5FF78994EA}"/>
              </a:ext>
            </a:extLst>
          </p:cNvPr>
          <p:cNvSpPr>
            <a:spLocks noGrp="1"/>
          </p:cNvSpPr>
          <p:nvPr>
            <p:ph type="title"/>
          </p:nvPr>
        </p:nvSpPr>
        <p:spPr>
          <a:xfrm>
            <a:off x="4090696" y="2766218"/>
            <a:ext cx="4010608" cy="1325563"/>
          </a:xfrm>
          <a:solidFill>
            <a:schemeClr val="bg1">
              <a:lumMod val="75000"/>
            </a:schemeClr>
          </a:solidFill>
          <a:ln w="57150">
            <a:solidFill>
              <a:schemeClr val="tx1"/>
            </a:solidFill>
          </a:ln>
        </p:spPr>
        <p:txBody>
          <a:bodyPr/>
          <a:lstStyle/>
          <a:p>
            <a:pPr algn="ctr"/>
            <a:r>
              <a:rPr lang="en-US"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37418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F8F5F35-6A89-C24B-AEE0-A7511A59AC93}"/>
              </a:ext>
            </a:extLst>
          </p:cNvPr>
          <p:cNvSpPr/>
          <p:nvPr/>
        </p:nvSpPr>
        <p:spPr>
          <a:xfrm>
            <a:off x="0" y="1690688"/>
            <a:ext cx="12192000" cy="5167311"/>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EA7599-6386-6942-9622-624DEA277D64}"/>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Where we started</a:t>
            </a:r>
          </a:p>
        </p:txBody>
      </p:sp>
      <p:graphicFrame>
        <p:nvGraphicFramePr>
          <p:cNvPr id="3" name="Diagram 2">
            <a:extLst>
              <a:ext uri="{FF2B5EF4-FFF2-40B4-BE49-F238E27FC236}">
                <a16:creationId xmlns:a16="http://schemas.microsoft.com/office/drawing/2014/main" id="{AAAEBDCE-6A6C-B444-A736-F6300469BDE6}"/>
              </a:ext>
            </a:extLst>
          </p:cNvPr>
          <p:cNvGraphicFramePr/>
          <p:nvPr>
            <p:extLst>
              <p:ext uri="{D42A27DB-BD31-4B8C-83A1-F6EECF244321}">
                <p14:modId xmlns:p14="http://schemas.microsoft.com/office/powerpoint/2010/main" val="1325795044"/>
              </p:ext>
            </p:extLst>
          </p:nvPr>
        </p:nvGraphicFramePr>
        <p:xfrm>
          <a:off x="531402" y="1299677"/>
          <a:ext cx="1112919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028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D6E6E"/>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68D579-C4B0-D146-AC74-92B7EF5B43AE}"/>
              </a:ext>
            </a:extLst>
          </p:cNvPr>
          <p:cNvSpPr>
            <a:spLocks noGrp="1"/>
          </p:cNvSpPr>
          <p:nvPr>
            <p:ph type="title"/>
          </p:nvPr>
        </p:nvSpPr>
        <p:spPr/>
        <p:txBody>
          <a:bodyPr/>
          <a:lstStyle/>
          <a:p>
            <a:r>
              <a:rPr lang="en-US" b="1" dirty="0">
                <a:solidFill>
                  <a:schemeClr val="bg1"/>
                </a:solidFill>
                <a:latin typeface="Arial" panose="020B0604020202020204" pitchFamily="34" charset="0"/>
                <a:cs typeface="Arial" panose="020B0604020202020204" pitchFamily="34" charset="0"/>
              </a:rPr>
              <a:t>Cloud Migration</a:t>
            </a:r>
          </a:p>
        </p:txBody>
      </p:sp>
      <p:sp>
        <p:nvSpPr>
          <p:cNvPr id="5" name="Text Placeholder 4">
            <a:extLst>
              <a:ext uri="{FF2B5EF4-FFF2-40B4-BE49-F238E27FC236}">
                <a16:creationId xmlns:a16="http://schemas.microsoft.com/office/drawing/2014/main" id="{EF2021F2-E216-AA48-8324-8DDD6415BE21}"/>
              </a:ext>
            </a:extLst>
          </p:cNvPr>
          <p:cNvSpPr>
            <a:spLocks noGrp="1"/>
          </p:cNvSpPr>
          <p:nvPr>
            <p:ph type="body" idx="1"/>
          </p:nvPr>
        </p:nvSpPr>
        <p:spPr/>
        <p:txBody>
          <a:bodyPr/>
          <a:lstStyle/>
          <a:p>
            <a:r>
              <a:rPr lang="en-US" dirty="0">
                <a:solidFill>
                  <a:srgbClr val="D2D2D2"/>
                </a:solidFill>
                <a:latin typeface="Arial" panose="020B0604020202020204" pitchFamily="34" charset="0"/>
                <a:cs typeface="Arial" panose="020B0604020202020204" pitchFamily="34" charset="0"/>
              </a:rPr>
              <a:t> From data center to public cloud</a:t>
            </a:r>
          </a:p>
        </p:txBody>
      </p:sp>
      <p:cxnSp>
        <p:nvCxnSpPr>
          <p:cNvPr id="8" name="Straight Connector 7">
            <a:extLst>
              <a:ext uri="{FF2B5EF4-FFF2-40B4-BE49-F238E27FC236}">
                <a16:creationId xmlns:a16="http://schemas.microsoft.com/office/drawing/2014/main" id="{775F3A5A-DAA2-AD43-8656-FAD64271374D}"/>
              </a:ext>
            </a:extLst>
          </p:cNvPr>
          <p:cNvCxnSpPr>
            <a:cxnSpLocks/>
          </p:cNvCxnSpPr>
          <p:nvPr/>
        </p:nvCxnSpPr>
        <p:spPr>
          <a:xfrm>
            <a:off x="640680" y="3136106"/>
            <a:ext cx="0" cy="268386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6986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F6E4E2A-241B-AE43-823C-9F40352C67EE}"/>
              </a:ext>
            </a:extLst>
          </p:cNvPr>
          <p:cNvSpPr/>
          <p:nvPr/>
        </p:nvSpPr>
        <p:spPr>
          <a:xfrm>
            <a:off x="0" y="0"/>
            <a:ext cx="12192000" cy="6858000"/>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FA15B2B-D620-8B47-9976-0A4ACF73C414}"/>
              </a:ext>
            </a:extLst>
          </p:cNvPr>
          <p:cNvSpPr>
            <a:spLocks noGrp="1"/>
          </p:cNvSpPr>
          <p:nvPr>
            <p:ph type="title"/>
          </p:nvPr>
        </p:nvSpPr>
        <p:spPr>
          <a:xfrm>
            <a:off x="700414" y="2766218"/>
            <a:ext cx="4059477" cy="1325563"/>
          </a:xfrm>
        </p:spPr>
        <p:txBody>
          <a:bodyPr>
            <a:normAutofit fontScale="90000"/>
          </a:bodyPr>
          <a:lstStyle/>
          <a:p>
            <a:r>
              <a:rPr lang="en-US" b="1" dirty="0">
                <a:latin typeface="Arial" panose="020B0604020202020204" pitchFamily="34" charset="0"/>
                <a:cs typeface="Arial" panose="020B0604020202020204" pitchFamily="34" charset="0"/>
              </a:rPr>
              <a:t>Breaking down the monolith</a:t>
            </a:r>
          </a:p>
        </p:txBody>
      </p:sp>
      <p:graphicFrame>
        <p:nvGraphicFramePr>
          <p:cNvPr id="3" name="Content Placeholder 2">
            <a:extLst>
              <a:ext uri="{FF2B5EF4-FFF2-40B4-BE49-F238E27FC236}">
                <a16:creationId xmlns:a16="http://schemas.microsoft.com/office/drawing/2014/main" id="{B0E2DAD1-A284-0848-A1E6-A779D5446D05}"/>
              </a:ext>
            </a:extLst>
          </p:cNvPr>
          <p:cNvGraphicFramePr>
            <a:graphicFrameLocks noGrp="1"/>
          </p:cNvGraphicFramePr>
          <p:nvPr>
            <p:ph idx="1"/>
            <p:extLst>
              <p:ext uri="{D42A27DB-BD31-4B8C-83A1-F6EECF244321}">
                <p14:modId xmlns:p14="http://schemas.microsoft.com/office/powerpoint/2010/main" val="819788995"/>
              </p:ext>
            </p:extLst>
          </p:nvPr>
        </p:nvGraphicFramePr>
        <p:xfrm>
          <a:off x="5738488" y="1276871"/>
          <a:ext cx="52578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Double Brace 7">
            <a:extLst>
              <a:ext uri="{FF2B5EF4-FFF2-40B4-BE49-F238E27FC236}">
                <a16:creationId xmlns:a16="http://schemas.microsoft.com/office/drawing/2014/main" id="{4A255183-96DD-094E-A343-E148956477D9}"/>
              </a:ext>
            </a:extLst>
          </p:cNvPr>
          <p:cNvSpPr/>
          <p:nvPr/>
        </p:nvSpPr>
        <p:spPr>
          <a:xfrm>
            <a:off x="4935256" y="1300413"/>
            <a:ext cx="6864264" cy="4304255"/>
          </a:xfrm>
          <a:prstGeom prst="bracePair">
            <a:avLst/>
          </a:prstGeom>
          <a:ln w="76200">
            <a:solidFill>
              <a:srgbClr val="C2002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08993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B274245-BF91-0940-A6BF-ECA07207BFCD}"/>
              </a:ext>
            </a:extLst>
          </p:cNvPr>
          <p:cNvSpPr/>
          <p:nvPr/>
        </p:nvSpPr>
        <p:spPr>
          <a:xfrm>
            <a:off x="3048" y="5206510"/>
            <a:ext cx="12188952" cy="165149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A8D95C-59FE-F145-96D6-84965F640410}"/>
              </a:ext>
            </a:extLst>
          </p:cNvPr>
          <p:cNvSpPr>
            <a:spLocks noGrp="1"/>
          </p:cNvSpPr>
          <p:nvPr>
            <p:ph type="title"/>
          </p:nvPr>
        </p:nvSpPr>
        <p:spPr>
          <a:xfrm>
            <a:off x="838200" y="5369473"/>
            <a:ext cx="10515600" cy="1325563"/>
          </a:xfrm>
        </p:spPr>
        <p:txBody>
          <a:bodyPr/>
          <a:lstStyle/>
          <a:p>
            <a:r>
              <a:rPr lang="en-US" b="1" dirty="0">
                <a:latin typeface="Arial" panose="020B0604020202020204" pitchFamily="34" charset="0"/>
                <a:cs typeface="Arial" panose="020B0604020202020204" pitchFamily="34" charset="0"/>
              </a:rPr>
              <a:t>Lift and Shift our PaaS</a:t>
            </a:r>
          </a:p>
        </p:txBody>
      </p:sp>
      <p:sp>
        <p:nvSpPr>
          <p:cNvPr id="4" name="Oval 3">
            <a:extLst>
              <a:ext uri="{FF2B5EF4-FFF2-40B4-BE49-F238E27FC236}">
                <a16:creationId xmlns:a16="http://schemas.microsoft.com/office/drawing/2014/main" id="{5C2E1685-2B76-D74E-BC37-ED61A6843A63}"/>
              </a:ext>
            </a:extLst>
          </p:cNvPr>
          <p:cNvSpPr/>
          <p:nvPr/>
        </p:nvSpPr>
        <p:spPr>
          <a:xfrm>
            <a:off x="838200" y="1146130"/>
            <a:ext cx="3256768" cy="3256768"/>
          </a:xfrm>
          <a:prstGeom prst="ellipse">
            <a:avLst/>
          </a:prstGeom>
          <a:solidFill>
            <a:srgbClr val="F5F5F5"/>
          </a:solidFill>
          <a:ln w="7620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91391F95-9DBF-B14E-A07D-38647E7762A0}"/>
              </a:ext>
            </a:extLst>
          </p:cNvPr>
          <p:cNvSpPr/>
          <p:nvPr/>
        </p:nvSpPr>
        <p:spPr>
          <a:xfrm>
            <a:off x="5170571" y="2111733"/>
            <a:ext cx="1850858" cy="1325563"/>
          </a:xfrm>
          <a:prstGeom prst="rightArrow">
            <a:avLst/>
          </a:prstGeom>
          <a:solidFill>
            <a:srgbClr val="C200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5F38382-9F44-4D45-BADE-2039A1BCDE81}"/>
              </a:ext>
            </a:extLst>
          </p:cNvPr>
          <p:cNvSpPr/>
          <p:nvPr/>
        </p:nvSpPr>
        <p:spPr>
          <a:xfrm>
            <a:off x="8097032" y="1146130"/>
            <a:ext cx="3256768" cy="3256768"/>
          </a:xfrm>
          <a:prstGeom prst="ellipse">
            <a:avLst/>
          </a:prstGeom>
          <a:solidFill>
            <a:srgbClr val="F5F5F5"/>
          </a:solidFill>
          <a:ln w="7620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atabase outline">
            <a:extLst>
              <a:ext uri="{FF2B5EF4-FFF2-40B4-BE49-F238E27FC236}">
                <a16:creationId xmlns:a16="http://schemas.microsoft.com/office/drawing/2014/main" id="{20378096-B418-B345-8038-2E4B9EAF6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5380" y="1520175"/>
            <a:ext cx="2462408" cy="2462408"/>
          </a:xfrm>
          <a:prstGeom prst="rect">
            <a:avLst/>
          </a:prstGeom>
        </p:spPr>
      </p:pic>
      <p:pic>
        <p:nvPicPr>
          <p:cNvPr id="12" name="Graphic 11" descr="Cloud with solid fill">
            <a:extLst>
              <a:ext uri="{FF2B5EF4-FFF2-40B4-BE49-F238E27FC236}">
                <a16:creationId xmlns:a16="http://schemas.microsoft.com/office/drawing/2014/main" id="{030E1314-6F7A-B64D-AD5A-7A7A2D45873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96300" y="1437681"/>
            <a:ext cx="2458232" cy="2458232"/>
          </a:xfrm>
          <a:prstGeom prst="rect">
            <a:avLst/>
          </a:prstGeom>
        </p:spPr>
      </p:pic>
    </p:spTree>
    <p:extLst>
      <p:ext uri="{BB962C8B-B14F-4D97-AF65-F5344CB8AC3E}">
        <p14:creationId xmlns:p14="http://schemas.microsoft.com/office/powerpoint/2010/main" val="268211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2D2D2"/>
        </a:solidFill>
        <a:effectLst/>
      </p:bgPr>
    </p:bg>
    <p:spTree>
      <p:nvGrpSpPr>
        <p:cNvPr id="1" name=""/>
        <p:cNvGrpSpPr/>
        <p:nvPr/>
      </p:nvGrpSpPr>
      <p:grpSpPr>
        <a:xfrm>
          <a:off x="0" y="0"/>
          <a:ext cx="0" cy="0"/>
          <a:chOff x="0" y="0"/>
          <a:chExt cx="0" cy="0"/>
        </a:xfrm>
      </p:grpSpPr>
      <p:sp>
        <p:nvSpPr>
          <p:cNvPr id="12" name="Diamond 11">
            <a:extLst>
              <a:ext uri="{FF2B5EF4-FFF2-40B4-BE49-F238E27FC236}">
                <a16:creationId xmlns:a16="http://schemas.microsoft.com/office/drawing/2014/main" id="{13BCA1D4-5F61-BB42-B065-15D1AEDCA677}"/>
              </a:ext>
            </a:extLst>
          </p:cNvPr>
          <p:cNvSpPr/>
          <p:nvPr/>
        </p:nvSpPr>
        <p:spPr>
          <a:xfrm>
            <a:off x="5914806" y="3717287"/>
            <a:ext cx="2989805" cy="2989805"/>
          </a:xfrm>
          <a:prstGeom prst="diamond">
            <a:avLst/>
          </a:prstGeom>
          <a:solidFill>
            <a:schemeClr val="bg1"/>
          </a:solidFill>
          <a:ln w="762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A5AD8B0E-7B94-F640-BA45-506ADCFDC6D2}"/>
              </a:ext>
            </a:extLst>
          </p:cNvPr>
          <p:cNvSpPr/>
          <p:nvPr/>
        </p:nvSpPr>
        <p:spPr>
          <a:xfrm>
            <a:off x="5914806" y="150908"/>
            <a:ext cx="2989805" cy="2989805"/>
          </a:xfrm>
          <a:prstGeom prst="diamond">
            <a:avLst/>
          </a:prstGeom>
          <a:solidFill>
            <a:schemeClr val="bg1"/>
          </a:solidFill>
          <a:ln w="762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iamond 13">
            <a:extLst>
              <a:ext uri="{FF2B5EF4-FFF2-40B4-BE49-F238E27FC236}">
                <a16:creationId xmlns:a16="http://schemas.microsoft.com/office/drawing/2014/main" id="{D8E6212F-7878-E145-9C96-88F95F360ECA}"/>
              </a:ext>
            </a:extLst>
          </p:cNvPr>
          <p:cNvSpPr/>
          <p:nvPr/>
        </p:nvSpPr>
        <p:spPr>
          <a:xfrm>
            <a:off x="7868801" y="1942757"/>
            <a:ext cx="2989805" cy="2989805"/>
          </a:xfrm>
          <a:prstGeom prst="diamond">
            <a:avLst/>
          </a:prstGeom>
          <a:solidFill>
            <a:schemeClr val="bg1"/>
          </a:solidFill>
          <a:ln w="762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F3303590-86B9-164A-9563-DBB57716F67A}"/>
              </a:ext>
            </a:extLst>
          </p:cNvPr>
          <p:cNvSpPr/>
          <p:nvPr/>
        </p:nvSpPr>
        <p:spPr>
          <a:xfrm>
            <a:off x="995057" y="542724"/>
            <a:ext cx="5789873" cy="5789873"/>
          </a:xfrm>
          <a:prstGeom prst="diamond">
            <a:avLst/>
          </a:prstGeom>
          <a:solidFill>
            <a:schemeClr val="bg1"/>
          </a:solidFill>
          <a:ln w="76200">
            <a:solidFill>
              <a:srgbClr val="C200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53863-498C-1C4C-AB8B-E33986342E58}"/>
              </a:ext>
            </a:extLst>
          </p:cNvPr>
          <p:cNvSpPr>
            <a:spLocks noGrp="1"/>
          </p:cNvSpPr>
          <p:nvPr>
            <p:ph type="title"/>
          </p:nvPr>
        </p:nvSpPr>
        <p:spPr>
          <a:xfrm>
            <a:off x="2445194" y="2774877"/>
            <a:ext cx="2989805" cy="1325563"/>
          </a:xfrm>
        </p:spPr>
        <p:txBody>
          <a:bodyPr>
            <a:noAutofit/>
          </a:bodyPr>
          <a:lstStyle/>
          <a:p>
            <a:r>
              <a:rPr lang="en-US" sz="4000" dirty="0">
                <a:latin typeface="Arial" panose="020B0604020202020204" pitchFamily="34" charset="0"/>
                <a:cs typeface="Arial" panose="020B0604020202020204" pitchFamily="34" charset="0"/>
              </a:rPr>
              <a:t>Moving to</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cloud-native solutions</a:t>
            </a:r>
          </a:p>
        </p:txBody>
      </p:sp>
      <p:pic>
        <p:nvPicPr>
          <p:cNvPr id="1030" name="Picture 6" descr="AWS Lambda Monitoring and Tracing - Instana">
            <a:extLst>
              <a:ext uri="{FF2B5EF4-FFF2-40B4-BE49-F238E27FC236}">
                <a16:creationId xmlns:a16="http://schemas.microsoft.com/office/drawing/2014/main" id="{155478A8-9D3B-9E44-B5F7-9644B9DA5E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6021" y="2755451"/>
            <a:ext cx="1215363" cy="136441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oud-Native Ecosystem Integrations | Sysdig Secure">
            <a:extLst>
              <a:ext uri="{FF2B5EF4-FFF2-40B4-BE49-F238E27FC236}">
                <a16:creationId xmlns:a16="http://schemas.microsoft.com/office/drawing/2014/main" id="{8EB78C0E-1F29-134A-AAA3-0E58058A7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059" y="1355465"/>
            <a:ext cx="2141298" cy="5806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WS Kubernetes: Kops vs. EKS">
            <a:extLst>
              <a:ext uri="{FF2B5EF4-FFF2-40B4-BE49-F238E27FC236}">
                <a16:creationId xmlns:a16="http://schemas.microsoft.com/office/drawing/2014/main" id="{917E1B14-18A9-6D40-A8C3-C35B851803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8619" y="4295066"/>
            <a:ext cx="1862178" cy="1834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7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427239-9135-854B-9964-D073F8EC276F}"/>
              </a:ext>
            </a:extLst>
          </p:cNvPr>
          <p:cNvSpPr/>
          <p:nvPr/>
        </p:nvSpPr>
        <p:spPr>
          <a:xfrm>
            <a:off x="363255" y="322544"/>
            <a:ext cx="4972833" cy="6212909"/>
          </a:xfrm>
          <a:prstGeom prst="rect">
            <a:avLst/>
          </a:prstGeom>
          <a:solidFill>
            <a:srgbClr val="2424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911A3C-0A4D-6747-A7A0-41899269EDE2}"/>
              </a:ext>
            </a:extLst>
          </p:cNvPr>
          <p:cNvSpPr>
            <a:spLocks noGrp="1"/>
          </p:cNvSpPr>
          <p:nvPr>
            <p:ph type="title"/>
          </p:nvPr>
        </p:nvSpPr>
        <p:spPr>
          <a:xfrm>
            <a:off x="725466" y="2766218"/>
            <a:ext cx="4460310" cy="1325563"/>
          </a:xfrm>
        </p:spPr>
        <p:txBody>
          <a:bodyPr>
            <a:noAutofit/>
          </a:bodyPr>
          <a:lstStyle/>
          <a:p>
            <a:r>
              <a:rPr lang="en-US" sz="4000" b="1" dirty="0">
                <a:solidFill>
                  <a:schemeClr val="bg1"/>
                </a:solidFill>
                <a:latin typeface="Arial" panose="020B0604020202020204" pitchFamily="34" charset="0"/>
                <a:cs typeface="Arial" panose="020B0604020202020204" pitchFamily="34" charset="0"/>
              </a:rPr>
              <a:t>With great power comes great responsibility…</a:t>
            </a:r>
          </a:p>
        </p:txBody>
      </p:sp>
      <p:pic>
        <p:nvPicPr>
          <p:cNvPr id="11" name="Graphic 10" descr="Programmer female with solid fill">
            <a:extLst>
              <a:ext uri="{FF2B5EF4-FFF2-40B4-BE49-F238E27FC236}">
                <a16:creationId xmlns:a16="http://schemas.microsoft.com/office/drawing/2014/main" id="{3914EAA9-4D24-E346-A205-27C4545373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8354" y="1225462"/>
            <a:ext cx="4407076" cy="4407076"/>
          </a:xfrm>
          <a:prstGeom prst="rect">
            <a:avLst/>
          </a:prstGeom>
        </p:spPr>
      </p:pic>
    </p:spTree>
    <p:extLst>
      <p:ext uri="{BB962C8B-B14F-4D97-AF65-F5344CB8AC3E}">
        <p14:creationId xmlns:p14="http://schemas.microsoft.com/office/powerpoint/2010/main" val="303348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11028</TotalTime>
  <Words>4286</Words>
  <Application>Microsoft Office PowerPoint</Application>
  <PresentationFormat>Widescreen</PresentationFormat>
  <Paragraphs>427</Paragraphs>
  <Slides>33</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Iterative SRE Transformation</vt:lpstr>
      <vt:lpstr>PowerPoint Presentation</vt:lpstr>
      <vt:lpstr>Christina Yakomin</vt:lpstr>
      <vt:lpstr>Where we started</vt:lpstr>
      <vt:lpstr>Cloud Migration</vt:lpstr>
      <vt:lpstr>Breaking down the monolith</vt:lpstr>
      <vt:lpstr>Lift and Shift our PaaS</vt:lpstr>
      <vt:lpstr>Moving to cloud-native solutions</vt:lpstr>
      <vt:lpstr>With great power comes great responsibility…</vt:lpstr>
      <vt:lpstr>DevOps Successes</vt:lpstr>
      <vt:lpstr>Observability Journey</vt:lpstr>
      <vt:lpstr>Looking at Live Data</vt:lpstr>
      <vt:lpstr>A self-service monitoring platform</vt:lpstr>
      <vt:lpstr>Everything is logs</vt:lpstr>
      <vt:lpstr>Put Metrics and Traces where they belong</vt:lpstr>
      <vt:lpstr>PowerPoint Presentation</vt:lpstr>
      <vt:lpstr>Site Reliability Engineering</vt:lpstr>
      <vt:lpstr>Changing the way we measure availability</vt:lpstr>
      <vt:lpstr>PowerPoint Presentation</vt:lpstr>
      <vt:lpstr>SRE Coaching</vt:lpstr>
      <vt:lpstr>PowerPoint Presentation</vt:lpstr>
      <vt:lpstr>Impact of Modernization</vt:lpstr>
      <vt:lpstr>Partnering with Advisors</vt:lpstr>
      <vt:lpstr>PowerPoint Presentation</vt:lpstr>
      <vt:lpstr>PowerPoint Presentation</vt:lpstr>
      <vt:lpstr>PowerPoint Presentation</vt:lpstr>
      <vt:lpstr>Moving forward from now</vt:lpstr>
      <vt:lpstr>Striking the right balance</vt:lpstr>
      <vt:lpstr>Striking the right balance</vt:lpstr>
      <vt:lpstr>PowerPoint Presentation</vt:lpstr>
      <vt:lpstr>PowerPoint Presentation</vt:lpstr>
      <vt:lpstr>We need your help!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SRE Transformation</dc:title>
  <dc:creator>Yakomin,Christina</dc:creator>
  <cp:lastModifiedBy>Christina Yakomin</cp:lastModifiedBy>
  <cp:revision>62</cp:revision>
  <dcterms:created xsi:type="dcterms:W3CDTF">2021-04-05T13:50:06Z</dcterms:created>
  <dcterms:modified xsi:type="dcterms:W3CDTF">2021-09-15T03:18:18Z</dcterms:modified>
</cp:coreProperties>
</file>