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a6e1ceba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a6e1ceba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a6e1ceba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a6e1ceba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b9cdd1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b9cdd1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a6e1ceba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a6e1ceba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a6e1ceba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a6e1ceba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ec49450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ec49450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c49450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ec49450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f39ee20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f39ee20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c49450d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ec49450d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bc7a02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bc7a02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a6e1ceba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a6e1ceba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ec49450d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ec49450d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39ee2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39ee2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bc7a026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bc7a026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bc7a026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bc7a026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bc7a026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bc7a026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f39ee20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f39ee20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f39ee20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f39ee20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f39ee200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f39ee200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bc7a026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bc7a026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bc7a026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bc7a026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9cdd1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b9cdd1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bc7a026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bc7a026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f39ee20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f39ee20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c7a026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c7a026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ec49450d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ec49450d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f84dd7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f84dd7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f84dd75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f84dd75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f84dd75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f84dd75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f39ee200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f39ee200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f39ee200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f39ee200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ccfb620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ccfb620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a6e1ceba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a6e1ceba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f39ee200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f39ee200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ccfb62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ccfb62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f84dd75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f84dd75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f84dd75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f84dd75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b9cdd12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b9cdd12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6e1ceba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6e1ceba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b9cdd12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b9cdd12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a6e1ceba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a6e1ceba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a6e1ceba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a6e1ceba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4427325" y="1079775"/>
            <a:ext cx="4182300" cy="20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rgbClr val="434343"/>
                </a:solidFill>
              </a:rPr>
              <a:t>Some Additional</a:t>
            </a:r>
            <a:endParaRPr sz="3500">
              <a:solidFill>
                <a:srgbClr val="434343"/>
              </a:solidFill>
            </a:endParaRPr>
          </a:p>
          <a:p>
            <a:pPr indent="0" lvl="0" marL="0" rtl="0" algn="l">
              <a:spcBef>
                <a:spcPts val="0"/>
              </a:spcBef>
              <a:spcAft>
                <a:spcPts val="0"/>
              </a:spcAft>
              <a:buNone/>
            </a:pPr>
            <a:r>
              <a:rPr lang="en" sz="3500">
                <a:solidFill>
                  <a:srgbClr val="434343"/>
                </a:solidFill>
              </a:rPr>
              <a:t>Comments</a:t>
            </a:r>
            <a:r>
              <a:rPr lang="en" sz="3500">
                <a:solidFill>
                  <a:srgbClr val="434343"/>
                </a:solidFill>
              </a:rPr>
              <a:t> on </a:t>
            </a:r>
            <a:endParaRPr sz="3500">
              <a:solidFill>
                <a:srgbClr val="434343"/>
              </a:solidFill>
            </a:endParaRPr>
          </a:p>
          <a:p>
            <a:pPr indent="0" lvl="0" marL="0" rtl="0" algn="l">
              <a:spcBef>
                <a:spcPts val="0"/>
              </a:spcBef>
              <a:spcAft>
                <a:spcPts val="0"/>
              </a:spcAft>
              <a:buNone/>
            </a:pPr>
            <a:r>
              <a:rPr lang="en" sz="3500">
                <a:solidFill>
                  <a:srgbClr val="434343"/>
                </a:solidFill>
              </a:rPr>
              <a:t>Information Flow</a:t>
            </a:r>
            <a:endParaRPr sz="3500">
              <a:solidFill>
                <a:srgbClr val="434343"/>
              </a:solidFill>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i="1" lang="en" sz="3800">
                <a:solidFill>
                  <a:srgbClr val="434343"/>
                </a:solidFill>
              </a:rPr>
              <a:t>                     </a:t>
            </a:r>
            <a:r>
              <a:rPr b="1" i="1" lang="en" sz="3800">
                <a:solidFill>
                  <a:srgbClr val="434343"/>
                </a:solidFill>
              </a:rPr>
              <a:t>Ron Westrum</a:t>
            </a:r>
            <a:endParaRPr b="1" i="1" sz="3800">
              <a:solidFill>
                <a:srgbClr val="434343"/>
              </a:solidFill>
            </a:endParaRPr>
          </a:p>
        </p:txBody>
      </p:sp>
      <p:pic>
        <p:nvPicPr>
          <p:cNvPr id="74" name="Google Shape;74;p13"/>
          <p:cNvPicPr preferRelativeResize="0"/>
          <p:nvPr/>
        </p:nvPicPr>
        <p:blipFill>
          <a:blip r:embed="rId3">
            <a:alphaModFix/>
          </a:blip>
          <a:stretch>
            <a:fillRect/>
          </a:stretch>
        </p:blipFill>
        <p:spPr>
          <a:xfrm>
            <a:off x="2014950" y="1079775"/>
            <a:ext cx="2170276" cy="2739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Boeing’s chairman speaks in 1956</a:t>
            </a:r>
            <a:endParaRPr/>
          </a:p>
        </p:txBody>
      </p:sp>
      <p:sp>
        <p:nvSpPr>
          <p:cNvPr id="131" name="Google Shape;131;p22"/>
          <p:cNvSpPr txBox="1"/>
          <p:nvPr>
            <p:ph idx="1" type="body"/>
          </p:nvPr>
        </p:nvSpPr>
        <p:spPr>
          <a:xfrm>
            <a:off x="2410112" y="1595776"/>
            <a:ext cx="6321600" cy="3002400"/>
          </a:xfrm>
          <a:prstGeom prst="rect">
            <a:avLst/>
          </a:prstGeom>
          <a:solidFill>
            <a:srgbClr val="F6B26B"/>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To put the value of the B-17 in context, I am going to read you a passage from Robert Serling’s fine book, </a:t>
            </a:r>
            <a:r>
              <a:rPr b="1" lang="en"/>
              <a:t>Boeing: Legend and Legacy.  </a:t>
            </a:r>
            <a:r>
              <a:rPr lang="en"/>
              <a:t>The specific event was a U.S. House Armed Services Committee in 1956.  The issue at hand was the profits of aircraft companies during World War II.  On the fourth day of the hearings, Boeing representatives, including controller </a:t>
            </a:r>
            <a:r>
              <a:rPr b="1" lang="en"/>
              <a:t>Clyde Skeen</a:t>
            </a:r>
            <a:r>
              <a:rPr lang="en"/>
              <a:t>, held forth about prices and costs.  After Skeen spoke, Boeing CEO William Allen was asked if he had any remarks to add to Skeen’s testimony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William Allen testifies off the cuff</a:t>
            </a:r>
            <a:endParaRPr/>
          </a:p>
        </p:txBody>
      </p:sp>
      <p:sp>
        <p:nvSpPr>
          <p:cNvPr id="137" name="Google Shape;137;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So </a:t>
            </a:r>
            <a:r>
              <a:rPr b="1" lang="en"/>
              <a:t>William Allen</a:t>
            </a:r>
            <a:r>
              <a:rPr lang="en"/>
              <a:t>, Boeing’s CEO got up and testified off the cuff, and without a single note for 20 minutes.  He pointed out that for $600 million in gross income, Boeing had made only $6 million in profits.  He pointed out that pending legislation would allow them to make only 12% in profit, and that they never even got close to that.  He said that Boeing was plowing 75% of these profits back into research and development, higher than the industry average.  He urged them to consider not whether Boeing had made too much, but whether it had made </a:t>
            </a:r>
            <a:r>
              <a:rPr b="1" lang="en"/>
              <a:t>enough</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solidFill>
                  <a:srgbClr val="000000"/>
                </a:solidFill>
              </a:rPr>
              <a:t>William Allen</a:t>
            </a:r>
            <a:endParaRPr b="1" sz="3200">
              <a:solidFill>
                <a:srgbClr val="000000"/>
              </a:solidFill>
            </a:endParaRPr>
          </a:p>
          <a:p>
            <a:pPr indent="0" lvl="0" marL="0" rtl="0" algn="l">
              <a:spcBef>
                <a:spcPts val="1200"/>
              </a:spcBef>
              <a:spcAft>
                <a:spcPts val="1200"/>
              </a:spcAft>
              <a:buNone/>
            </a:pPr>
            <a:r>
              <a:rPr lang="en" sz="2600"/>
              <a:t>Boeing CEO</a:t>
            </a:r>
            <a:endParaRPr sz="2600"/>
          </a:p>
        </p:txBody>
      </p:sp>
      <p:pic>
        <p:nvPicPr>
          <p:cNvPr id="144" name="Google Shape;144;p24"/>
          <p:cNvPicPr preferRelativeResize="0"/>
          <p:nvPr/>
        </p:nvPicPr>
        <p:blipFill>
          <a:blip r:embed="rId3">
            <a:alphaModFix/>
          </a:blip>
          <a:stretch>
            <a:fillRect/>
          </a:stretch>
        </p:blipFill>
        <p:spPr>
          <a:xfrm>
            <a:off x="5165200" y="260425"/>
            <a:ext cx="3848575" cy="433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2400250" y="575950"/>
            <a:ext cx="6321600" cy="9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 Boeing helped to save the “free world?”</a:t>
            </a:r>
            <a:endParaRPr/>
          </a:p>
        </p:txBody>
      </p:sp>
      <p:sp>
        <p:nvSpPr>
          <p:cNvPr id="150" name="Google Shape;150;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Armed Services Subcommittee gave Allen a standing ovation after his speech.</a:t>
            </a:r>
            <a:endParaRPr/>
          </a:p>
          <a:p>
            <a:pPr indent="0" lvl="0" marL="0" rtl="0" algn="l">
              <a:spcBef>
                <a:spcPts val="1200"/>
              </a:spcBef>
              <a:spcAft>
                <a:spcPts val="0"/>
              </a:spcAft>
              <a:buNone/>
            </a:pPr>
            <a:r>
              <a:rPr lang="en"/>
              <a:t>One Committee member told him, “I think you were performing a tremendous service not only to the United States but for the entire free world, because i</a:t>
            </a:r>
            <a:r>
              <a:rPr b="1" lang="en"/>
              <a:t>f it were not for Boeing today, perhaps, there would be no free world.”</a:t>
            </a:r>
            <a:endParaRPr b="1"/>
          </a:p>
          <a:p>
            <a:pPr indent="0" lvl="0" marL="0" rtl="0" algn="l">
              <a:spcBef>
                <a:spcPts val="1200"/>
              </a:spcBef>
              <a:spcAft>
                <a:spcPts val="1200"/>
              </a:spcAft>
              <a:buNone/>
            </a:pPr>
            <a:r>
              <a:rPr lang="en"/>
              <a:t>So here was a promise that was kept.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2400250" y="575950"/>
            <a:ext cx="6321600" cy="139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a:t>
            </a:r>
            <a:r>
              <a:rPr lang="en"/>
              <a:t>Boeing’s</a:t>
            </a:r>
            <a:r>
              <a:rPr lang="en"/>
              <a:t> military and space experience was important for the country and for Boeing itself.</a:t>
            </a:r>
            <a:endParaRPr/>
          </a:p>
        </p:txBody>
      </p:sp>
      <p:sp>
        <p:nvSpPr>
          <p:cNvPr id="156" name="Google Shape;156;p26"/>
          <p:cNvSpPr txBox="1"/>
          <p:nvPr>
            <p:ph idx="1" type="body"/>
          </p:nvPr>
        </p:nvSpPr>
        <p:spPr>
          <a:xfrm>
            <a:off x="2410100" y="1924300"/>
            <a:ext cx="6321600" cy="26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This included not only vital warplanes, such as the B-17, the B-29,  B-47 and B-52, but missiles such as the Minuteman, space efforts such as the Lunar Orbiter and the first stage, S-1C that was part of the Saturn 5 rocket.  Skilled engineers moved from one project to another, moving expertise and ideas.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I wanted to focus on Faith</a:t>
            </a:r>
            <a:endParaRPr/>
          </a:p>
        </p:txBody>
      </p:sp>
      <p:sp>
        <p:nvSpPr>
          <p:cNvPr id="162" name="Google Shape;162;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Boeing as a company worked on many projects at once.  Engineers would be shuffled back and forth as new projects arose, and others reached their maturity.  But one of the truly great projects of Boeing, the 747 project, did not seem born “under a lucky star.”  Indeed, the supposed high talent of Boeing in the late 1960’s was focused on designing a Supersonic Transport.  Joe Sutter, the chief engineer for 747 project, remembers coming into Washington one night tired, and looking for a rest.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Sutter finds himself in a backwater? </a:t>
            </a:r>
            <a:endParaRPr/>
          </a:p>
        </p:txBody>
      </p:sp>
      <p:sp>
        <p:nvSpPr>
          <p:cNvPr id="168" name="Google Shape;168;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at the hotel Sutter found himself among 20 of Boeing’s “star power” engineers who were working on the Supersonic Transport.  They took him for a drink, and tried to encourage him by saying, “Do OK on the giant jet, and we will find you a place on the SST team.”</a:t>
            </a:r>
            <a:endParaRPr/>
          </a:p>
          <a:p>
            <a:pPr indent="0" lvl="0" marL="0" rtl="0" algn="l">
              <a:spcBef>
                <a:spcPts val="1200"/>
              </a:spcBef>
              <a:spcAft>
                <a:spcPts val="1200"/>
              </a:spcAft>
              <a:buNone/>
            </a:pPr>
            <a:r>
              <a:rPr lang="en"/>
              <a:t>Sutter was taken aback.  Was his 747 project a backwater?  Clearly, the big money was on the Supersonic entry.  So were the top engineers.  What was he to do?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the end,  Boeing did not build the SST</a:t>
            </a:r>
            <a:endParaRPr/>
          </a:p>
        </p:txBody>
      </p:sp>
      <p:sp>
        <p:nvSpPr>
          <p:cNvPr id="174" name="Google Shape;174;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3223300" y="1374150"/>
            <a:ext cx="5498552" cy="3842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24764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Sutter takes heart</a:t>
            </a:r>
            <a:endParaRPr/>
          </a:p>
        </p:txBody>
      </p:sp>
      <p:sp>
        <p:nvSpPr>
          <p:cNvPr id="181" name="Google Shape;181;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But Sutter was not about to leave his assignment until it was a success.  Another evening, he had a long talk with his #2 engineer, who was depressed.  He was able, he writes, to make the man feel </a:t>
            </a:r>
            <a:r>
              <a:rPr b="1" lang="en"/>
              <a:t>a lot better </a:t>
            </a:r>
            <a:r>
              <a:rPr lang="en"/>
              <a:t>about the project.  And from that moment, he realized that everybody on the team needed to feel “a lot better” as well.  So he took as his task providing the leadership, information, and faith that would see the project through.  But that was only one of his challenges.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for the 747 Project</a:t>
            </a:r>
            <a:endParaRPr/>
          </a:p>
        </p:txBody>
      </p:sp>
      <p:sp>
        <p:nvSpPr>
          <p:cNvPr id="187" name="Google Shape;187;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 Make sure that the project was coherent, that the plane designed was the plane needed.</a:t>
            </a:r>
            <a:endParaRPr/>
          </a:p>
          <a:p>
            <a:pPr indent="-342900" lvl="0" marL="457200" rtl="0" algn="l">
              <a:spcBef>
                <a:spcPts val="0"/>
              </a:spcBef>
              <a:spcAft>
                <a:spcPts val="0"/>
              </a:spcAft>
              <a:buSzPts val="1800"/>
              <a:buAutoNum type="arabicPeriod"/>
            </a:pPr>
            <a:r>
              <a:rPr lang="en"/>
              <a:t>Come up with the funding to pay for the thousands of engineers and designers involved.</a:t>
            </a:r>
            <a:endParaRPr/>
          </a:p>
          <a:p>
            <a:pPr indent="-342900" lvl="0" marL="457200" rtl="0" algn="l">
              <a:spcBef>
                <a:spcPts val="0"/>
              </a:spcBef>
              <a:spcAft>
                <a:spcPts val="0"/>
              </a:spcAft>
              <a:buSzPts val="1800"/>
              <a:buAutoNum type="arabicPeriod"/>
            </a:pPr>
            <a:r>
              <a:rPr lang="en"/>
              <a:t>Parry challenges to his authority by others who had different ideas.</a:t>
            </a:r>
            <a:endParaRPr/>
          </a:p>
          <a:p>
            <a:pPr indent="-342900" lvl="0" marL="457200" rtl="0" algn="l">
              <a:spcBef>
                <a:spcPts val="0"/>
              </a:spcBef>
              <a:spcAft>
                <a:spcPts val="0"/>
              </a:spcAft>
              <a:buSzPts val="1800"/>
              <a:buAutoNum type="arabicPeriod"/>
            </a:pPr>
            <a:r>
              <a:rPr lang="en"/>
              <a:t>Keep everybody on track and believing that the project was do-able.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comments on Cultural Efficacy</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The </a:t>
            </a:r>
            <a:r>
              <a:rPr lang="en" sz="2300"/>
              <a:t>famous Harvard Philosopher </a:t>
            </a:r>
            <a:r>
              <a:rPr b="1" lang="en" sz="2300"/>
              <a:t>William James</a:t>
            </a:r>
            <a:r>
              <a:rPr lang="en" sz="2300"/>
              <a:t> once wrote about something he called “The Will to Believe.”  The will to believe had to do with groups of people and what they felt they could be accomplish.  He said that </a:t>
            </a:r>
            <a:r>
              <a:rPr b="1" lang="en" sz="2300"/>
              <a:t>with </a:t>
            </a:r>
            <a:r>
              <a:rPr lang="en" sz="2300"/>
              <a:t>a will to believe, much could be done that was otherwise impossible.</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91" name="Shape 191"/>
        <p:cNvGrpSpPr/>
        <p:nvPr/>
      </p:nvGrpSpPr>
      <p:grpSpPr>
        <a:xfrm>
          <a:off x="0" y="0"/>
          <a:ext cx="0" cy="0"/>
          <a:chOff x="0" y="0"/>
          <a:chExt cx="0" cy="0"/>
        </a:xfrm>
      </p:grpSpPr>
      <p:sp>
        <p:nvSpPr>
          <p:cNvPr id="192" name="Google Shape;192;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“Incredibles”</a:t>
            </a:r>
            <a:endParaRPr/>
          </a:p>
        </p:txBody>
      </p:sp>
      <p:sp>
        <p:nvSpPr>
          <p:cNvPr id="193" name="Google Shape;193;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Joe Sutter was able to do all this because he had </a:t>
            </a:r>
            <a:r>
              <a:rPr lang="en"/>
              <a:t>faith in his design instincts, in his company, and above all in his engineering team, 6,000 engineers he called “the Incredibles.”  What he expected, and what the situation required was long periods of 10-hour days and seven-day weeks.  He may not have rounded up all Boeing’s smartest engineers, but he had a circle of faith that got results.  He believed that it could be done, and so did his team.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Incredibles</a:t>
            </a:r>
            <a:endParaRPr/>
          </a:p>
        </p:txBody>
      </p:sp>
      <p:sp>
        <p:nvSpPr>
          <p:cNvPr id="199" name="Google Shape;199;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3"/>
          <p:cNvPicPr preferRelativeResize="0"/>
          <p:nvPr/>
        </p:nvPicPr>
        <p:blipFill>
          <a:blip r:embed="rId3">
            <a:alphaModFix/>
          </a:blip>
          <a:stretch>
            <a:fillRect/>
          </a:stretch>
        </p:blipFill>
        <p:spPr>
          <a:xfrm>
            <a:off x="3111175" y="1265975"/>
            <a:ext cx="3711125" cy="300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04" name="Shape 204"/>
        <p:cNvGrpSpPr/>
        <p:nvPr/>
      </p:nvGrpSpPr>
      <p:grpSpPr>
        <a:xfrm>
          <a:off x="0" y="0"/>
          <a:ext cx="0" cy="0"/>
          <a:chOff x="0" y="0"/>
          <a:chExt cx="0" cy="0"/>
        </a:xfrm>
      </p:grpSpPr>
      <p:sp>
        <p:nvSpPr>
          <p:cNvPr id="205" name="Google Shape;205;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Dodging the Brickbats of Fate</a:t>
            </a:r>
            <a:endParaRPr/>
          </a:p>
        </p:txBody>
      </p:sp>
      <p:sp>
        <p:nvSpPr>
          <p:cNvPr id="206" name="Google Shape;206;p3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747 was to be bigger and better than other airliners.  But it also had titanic problems.</a:t>
            </a:r>
            <a:endParaRPr/>
          </a:p>
          <a:p>
            <a:pPr indent="-342900" lvl="0" marL="457200" rtl="0" algn="l">
              <a:spcBef>
                <a:spcPts val="1200"/>
              </a:spcBef>
              <a:spcAft>
                <a:spcPts val="0"/>
              </a:spcAft>
              <a:buSzPts val="1800"/>
              <a:buAutoNum type="arabicPeriod"/>
            </a:pPr>
            <a:r>
              <a:rPr lang="en"/>
              <a:t> Where was it going to be built?  Where was a big enough space to build the behemoths?</a:t>
            </a:r>
            <a:endParaRPr/>
          </a:p>
          <a:p>
            <a:pPr indent="-342900" lvl="0" marL="457200" rtl="0" algn="l">
              <a:spcBef>
                <a:spcPts val="0"/>
              </a:spcBef>
              <a:spcAft>
                <a:spcPts val="0"/>
              </a:spcAft>
              <a:buSzPts val="1800"/>
              <a:buAutoNum type="arabicPeriod"/>
            </a:pPr>
            <a:r>
              <a:rPr lang="en"/>
              <a:t>Boeing had other airliners to build, against which 747 had to fight for resources, e.g. the 737.</a:t>
            </a:r>
            <a:endParaRPr/>
          </a:p>
          <a:p>
            <a:pPr indent="-342900" lvl="0" marL="457200" rtl="0" algn="l">
              <a:spcBef>
                <a:spcPts val="0"/>
              </a:spcBef>
              <a:spcAft>
                <a:spcPts val="0"/>
              </a:spcAft>
              <a:buSzPts val="1800"/>
              <a:buAutoNum type="arabicPeriod"/>
            </a:pPr>
            <a:r>
              <a:rPr lang="en"/>
              <a:t>It took a long time to get the engines to work right.</a:t>
            </a:r>
            <a:endParaRPr/>
          </a:p>
          <a:p>
            <a:pPr indent="-342900" lvl="0" marL="457200" rtl="0" algn="l">
              <a:spcBef>
                <a:spcPts val="0"/>
              </a:spcBef>
              <a:spcAft>
                <a:spcPts val="0"/>
              </a:spcAft>
              <a:buSzPts val="1800"/>
              <a:buAutoNum type="arabicPeriod"/>
            </a:pPr>
            <a:r>
              <a:rPr lang="en"/>
              <a:t>Boeing was running out of money for the start-up.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Fighting City Hall</a:t>
            </a:r>
            <a:endParaRPr/>
          </a:p>
        </p:txBody>
      </p:sp>
      <p:sp>
        <p:nvSpPr>
          <p:cNvPr id="212" name="Google Shape;212;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Joe Sutter said, “I had trouble getting everything from good people to facilities priority in the wind tunnel.  I</a:t>
            </a:r>
            <a:r>
              <a:rPr b="1" lang="en"/>
              <a:t> had to fight city hall , as it were,  every step of the way</a:t>
            </a:r>
            <a:r>
              <a:rPr lang="en"/>
              <a:t> to get the 747 designed, built, certified, and into service.”</a:t>
            </a:r>
            <a:endParaRPr/>
          </a:p>
          <a:p>
            <a:pPr indent="0" lvl="0" marL="0" rtl="0" algn="l">
              <a:spcBef>
                <a:spcPts val="1200"/>
              </a:spcBef>
              <a:spcAft>
                <a:spcPts val="1200"/>
              </a:spcAft>
              <a:buNone/>
            </a:pPr>
            <a:r>
              <a:rPr lang="en"/>
              <a:t>And then, as rollout began, there were major engine problems and Boeing faced running out of money.  A recession arrived. Layoffs began, and went up to 60 thousand layoffs.  Boeing was headed for the dumper.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16" name="Shape 216"/>
        <p:cNvGrpSpPr/>
        <p:nvPr/>
      </p:nvGrpSpPr>
      <p:grpSpPr>
        <a:xfrm>
          <a:off x="0" y="0"/>
          <a:ext cx="0" cy="0"/>
          <a:chOff x="0" y="0"/>
          <a:chExt cx="0" cy="0"/>
        </a:xfrm>
      </p:grpSpPr>
      <p:sp>
        <p:nvSpPr>
          <p:cNvPr id="217" name="Google Shape;217;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then they solved the problems</a:t>
            </a:r>
            <a:endParaRPr/>
          </a:p>
        </p:txBody>
      </p:sp>
      <p:sp>
        <p:nvSpPr>
          <p:cNvPr id="218" name="Google Shape;218;p3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recession went away. </a:t>
            </a:r>
            <a:endParaRPr/>
          </a:p>
          <a:p>
            <a:pPr indent="0" lvl="0" marL="0" rtl="0" algn="l">
              <a:spcBef>
                <a:spcPts val="1200"/>
              </a:spcBef>
              <a:spcAft>
                <a:spcPts val="0"/>
              </a:spcAft>
              <a:buNone/>
            </a:pPr>
            <a:r>
              <a:rPr lang="en"/>
              <a:t>They got the engines working</a:t>
            </a:r>
            <a:endParaRPr/>
          </a:p>
          <a:p>
            <a:pPr indent="0" lvl="0" marL="0" rtl="0" algn="l">
              <a:spcBef>
                <a:spcPts val="1200"/>
              </a:spcBef>
              <a:spcAft>
                <a:spcPts val="0"/>
              </a:spcAft>
              <a:buNone/>
            </a:pPr>
            <a:r>
              <a:rPr lang="en"/>
              <a:t>They got the funds </a:t>
            </a:r>
            <a:endParaRPr/>
          </a:p>
          <a:p>
            <a:pPr indent="0" lvl="0" marL="0" rtl="0" algn="l">
              <a:spcBef>
                <a:spcPts val="1200"/>
              </a:spcBef>
              <a:spcAft>
                <a:spcPts val="0"/>
              </a:spcAft>
              <a:buNone/>
            </a:pPr>
            <a:r>
              <a:rPr lang="en"/>
              <a:t>Then they started producing 747s</a:t>
            </a:r>
            <a:endParaRPr/>
          </a:p>
          <a:p>
            <a:pPr indent="0" lvl="0" marL="0" rtl="0" algn="l">
              <a:spcBef>
                <a:spcPts val="1200"/>
              </a:spcBef>
              <a:spcAft>
                <a:spcPts val="0"/>
              </a:spcAft>
              <a:buNone/>
            </a:pPr>
            <a:r>
              <a:rPr lang="en"/>
              <a:t>Yet there had been some very bad years in between.  Boeing nearly came apart.</a:t>
            </a:r>
            <a:endParaRPr/>
          </a:p>
          <a:p>
            <a:pPr indent="0" lvl="0" marL="0" rtl="0" algn="l">
              <a:spcBef>
                <a:spcPts val="1200"/>
              </a:spcBef>
              <a:spcAft>
                <a:spcPts val="1200"/>
              </a:spcAft>
              <a:buNone/>
            </a:pPr>
            <a:r>
              <a:rPr lang="en"/>
              <a:t>So why did they not give up, and liquidate the firm?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They built the world’s largest factory</a:t>
            </a:r>
            <a:endParaRPr/>
          </a:p>
        </p:txBody>
      </p:sp>
      <p:sp>
        <p:nvSpPr>
          <p:cNvPr id="224" name="Google Shape;224;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7"/>
          <p:cNvPicPr preferRelativeResize="0"/>
          <p:nvPr/>
        </p:nvPicPr>
        <p:blipFill>
          <a:blip r:embed="rId3">
            <a:alphaModFix/>
          </a:blip>
          <a:stretch>
            <a:fillRect/>
          </a:stretch>
        </p:blipFill>
        <p:spPr>
          <a:xfrm>
            <a:off x="2170250" y="1150225"/>
            <a:ext cx="6047774" cy="344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29" name="Shape 229"/>
        <p:cNvGrpSpPr/>
        <p:nvPr/>
      </p:nvGrpSpPr>
      <p:grpSpPr>
        <a:xfrm>
          <a:off x="0" y="0"/>
          <a:ext cx="0" cy="0"/>
          <a:chOff x="0" y="0"/>
          <a:chExt cx="0" cy="0"/>
        </a:xfrm>
      </p:grpSpPr>
      <p:sp>
        <p:nvSpPr>
          <p:cNvPr id="230" name="Google Shape;230;p38"/>
          <p:cNvSpPr txBox="1"/>
          <p:nvPr>
            <p:ph type="title"/>
          </p:nvPr>
        </p:nvSpPr>
        <p:spPr>
          <a:xfrm>
            <a:off x="2400250" y="483500"/>
            <a:ext cx="6321600" cy="17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a:t>
            </a:r>
            <a:r>
              <a:rPr lang="en" sz="3444"/>
              <a:t>hey built </a:t>
            </a:r>
            <a:endParaRPr sz="3444"/>
          </a:p>
        </p:txBody>
      </p:sp>
      <p:sp>
        <p:nvSpPr>
          <p:cNvPr id="231" name="Google Shape;231;p38"/>
          <p:cNvSpPr txBox="1"/>
          <p:nvPr>
            <p:ph idx="1" type="body"/>
          </p:nvPr>
        </p:nvSpPr>
        <p:spPr>
          <a:xfrm>
            <a:off x="2410100" y="1193650"/>
            <a:ext cx="6321600" cy="34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200"/>
              <a:t>a</a:t>
            </a:r>
            <a:r>
              <a:rPr b="1" lang="en" sz="3200"/>
              <a:t> lot of </a:t>
            </a:r>
            <a:r>
              <a:rPr b="1" lang="en" sz="2900"/>
              <a:t> </a:t>
            </a:r>
            <a:r>
              <a:rPr b="1" lang="en" sz="3100"/>
              <a:t>747’s</a:t>
            </a:r>
            <a:endParaRPr b="1" sz="3100"/>
          </a:p>
        </p:txBody>
      </p:sp>
      <p:pic>
        <p:nvPicPr>
          <p:cNvPr id="232" name="Google Shape;232;p38"/>
          <p:cNvPicPr preferRelativeResize="0"/>
          <p:nvPr/>
        </p:nvPicPr>
        <p:blipFill>
          <a:blip r:embed="rId3">
            <a:alphaModFix/>
          </a:blip>
          <a:stretch>
            <a:fillRect/>
          </a:stretch>
        </p:blipFill>
        <p:spPr>
          <a:xfrm>
            <a:off x="4885850" y="723425"/>
            <a:ext cx="3240250" cy="3874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36" name="Shape 236"/>
        <p:cNvGrpSpPr/>
        <p:nvPr/>
      </p:nvGrpSpPr>
      <p:grpSpPr>
        <a:xfrm>
          <a:off x="0" y="0"/>
          <a:ext cx="0" cy="0"/>
          <a:chOff x="0" y="0"/>
          <a:chExt cx="0" cy="0"/>
        </a:xfrm>
      </p:grpSpPr>
      <p:sp>
        <p:nvSpPr>
          <p:cNvPr id="237" name="Google Shape;237;p39"/>
          <p:cNvSpPr txBox="1"/>
          <p:nvPr>
            <p:ph type="title"/>
          </p:nvPr>
        </p:nvSpPr>
        <p:spPr>
          <a:xfrm>
            <a:off x="2400250" y="575950"/>
            <a:ext cx="6321600" cy="97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747 changed how people flew and thus changed the world</a:t>
            </a:r>
            <a:endParaRPr/>
          </a:p>
        </p:txBody>
      </p:sp>
      <p:sp>
        <p:nvSpPr>
          <p:cNvPr id="238" name="Google Shape;238;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9"/>
          <p:cNvPicPr preferRelativeResize="0"/>
          <p:nvPr/>
        </p:nvPicPr>
        <p:blipFill>
          <a:blip r:embed="rId3">
            <a:alphaModFix/>
          </a:blip>
          <a:stretch>
            <a:fillRect/>
          </a:stretch>
        </p:blipFill>
        <p:spPr>
          <a:xfrm>
            <a:off x="3363900" y="1595775"/>
            <a:ext cx="4984325" cy="361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43" name="Shape 243"/>
        <p:cNvGrpSpPr/>
        <p:nvPr/>
      </p:nvGrpSpPr>
      <p:grpSpPr>
        <a:xfrm>
          <a:off x="0" y="0"/>
          <a:ext cx="0" cy="0"/>
          <a:chOff x="0" y="0"/>
          <a:chExt cx="0" cy="0"/>
        </a:xfrm>
      </p:grpSpPr>
      <p:sp>
        <p:nvSpPr>
          <p:cNvPr id="244" name="Google Shape;244;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t>The Triumph of Faith</a:t>
            </a:r>
            <a:endParaRPr sz="3600"/>
          </a:p>
        </p:txBody>
      </p:sp>
      <p:sp>
        <p:nvSpPr>
          <p:cNvPr id="245" name="Google Shape;245;p40"/>
          <p:cNvSpPr txBox="1"/>
          <p:nvPr>
            <p:ph idx="1" type="body"/>
          </p:nvPr>
        </p:nvSpPr>
        <p:spPr>
          <a:xfrm>
            <a:off x="2400249" y="1617475"/>
            <a:ext cx="65991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That moment of truth brings us back to the issue of faith.  Boeing’s “collective efficacy” meant that they had faith in themselves, in their ability to continue the job and finish it.  It came from all the promises that had been made and kept.  They had built the bombers, propeller and jet, they had built the jet airliners, the 707’s--and all their derivatives.  They were building the 737, the most popular airliner ever.  They built the 747, a world-changing passenger plane. The baton had been passed, again and again, and they completed big projects.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49" name="Shape 249"/>
        <p:cNvGrpSpPr/>
        <p:nvPr/>
      </p:nvGrpSpPr>
      <p:grpSpPr>
        <a:xfrm>
          <a:off x="0" y="0"/>
          <a:ext cx="0" cy="0"/>
          <a:chOff x="0" y="0"/>
          <a:chExt cx="0" cy="0"/>
        </a:xfrm>
      </p:grpSpPr>
      <p:sp>
        <p:nvSpPr>
          <p:cNvPr id="250" name="Google Shape;250;p41"/>
          <p:cNvSpPr txBox="1"/>
          <p:nvPr>
            <p:ph type="title"/>
          </p:nvPr>
        </p:nvSpPr>
        <p:spPr>
          <a:xfrm>
            <a:off x="2206425" y="575950"/>
            <a:ext cx="6515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with the merger, doubt entered in</a:t>
            </a:r>
            <a:endParaRPr/>
          </a:p>
        </p:txBody>
      </p:sp>
      <p:sp>
        <p:nvSpPr>
          <p:cNvPr id="251" name="Google Shape;251;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Boeing had helped to create the USA of the late 20th century.  But the airliner business was a </a:t>
            </a:r>
            <a:r>
              <a:rPr b="1" i="1" lang="en"/>
              <a:t>technical</a:t>
            </a:r>
            <a:r>
              <a:rPr lang="en"/>
              <a:t> success.  It did not make as much money as it could, and therefore, some thought, it needed to be tweaked so that it was going to make more money.  Never mind that it had already done the impossible, never mind that the 747 team had been the “Incredibles.”  Boeing needed to become, said one school of thought, incredibly </a:t>
            </a:r>
            <a:r>
              <a:rPr b="1" lang="en"/>
              <a:t>financially</a:t>
            </a:r>
            <a:r>
              <a:rPr lang="en"/>
              <a:t> successful.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William James,   Harvard University</a:t>
            </a:r>
            <a:endParaRPr/>
          </a:p>
        </p:txBody>
      </p:sp>
      <p:sp>
        <p:nvSpPr>
          <p:cNvPr id="86" name="Google Shape;86;p15"/>
          <p:cNvSpPr txBox="1"/>
          <p:nvPr>
            <p:ph idx="1" type="body"/>
          </p:nvPr>
        </p:nvSpPr>
        <p:spPr>
          <a:xfrm>
            <a:off x="2410100" y="1595775"/>
            <a:ext cx="6321600" cy="33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5"/>
          <p:cNvPicPr preferRelativeResize="0"/>
          <p:nvPr/>
        </p:nvPicPr>
        <p:blipFill>
          <a:blip r:embed="rId3">
            <a:alphaModFix/>
          </a:blip>
          <a:stretch>
            <a:fillRect/>
          </a:stretch>
        </p:blipFill>
        <p:spPr>
          <a:xfrm>
            <a:off x="2626000" y="1121300"/>
            <a:ext cx="5215850" cy="3349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55" name="Shape 255"/>
        <p:cNvGrpSpPr/>
        <p:nvPr/>
      </p:nvGrpSpPr>
      <p:grpSpPr>
        <a:xfrm>
          <a:off x="0" y="0"/>
          <a:ext cx="0" cy="0"/>
          <a:chOff x="0" y="0"/>
          <a:chExt cx="0" cy="0"/>
        </a:xfrm>
      </p:grpSpPr>
      <p:sp>
        <p:nvSpPr>
          <p:cNvPr id="256" name="Google Shape;256;p42"/>
          <p:cNvSpPr txBox="1"/>
          <p:nvPr>
            <p:ph type="title"/>
          </p:nvPr>
        </p:nvSpPr>
        <p:spPr>
          <a:xfrm>
            <a:off x="2400250" y="575950"/>
            <a:ext cx="6321600" cy="9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merger with Mc-Dac led to problems</a:t>
            </a:r>
            <a:endParaRPr/>
          </a:p>
        </p:txBody>
      </p:sp>
      <p:sp>
        <p:nvSpPr>
          <p:cNvPr id="257" name="Google Shape;257;p4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new personnel from McDonnell-Douglas brought the Harvard Business School approach to something that was a working cultural icon, and insisted that it change.  Now it needed to be financially responsible.  Who could argue with that?  Who would argue with that?</a:t>
            </a:r>
            <a:endParaRPr/>
          </a:p>
          <a:p>
            <a:pPr indent="0" lvl="0" marL="0" rtl="0" algn="l">
              <a:spcBef>
                <a:spcPts val="1200"/>
              </a:spcBef>
              <a:spcAft>
                <a:spcPts val="1200"/>
              </a:spcAft>
              <a:buNone/>
            </a:pPr>
            <a:r>
              <a:rPr lang="en"/>
              <a:t>So, they moved the headquarters to Chicago.  Why?  To be closer to the financial center of the United States.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Boeing headquarters Chicago</a:t>
            </a:r>
            <a:endParaRPr/>
          </a:p>
        </p:txBody>
      </p:sp>
      <p:sp>
        <p:nvSpPr>
          <p:cNvPr id="263" name="Google Shape;263;p4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43"/>
          <p:cNvPicPr preferRelativeResize="0"/>
          <p:nvPr/>
        </p:nvPicPr>
        <p:blipFill>
          <a:blip r:embed="rId3">
            <a:alphaModFix/>
          </a:blip>
          <a:stretch>
            <a:fillRect/>
          </a:stretch>
        </p:blipFill>
        <p:spPr>
          <a:xfrm>
            <a:off x="3045601" y="1363750"/>
            <a:ext cx="3363875" cy="3368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68" name="Shape 268"/>
        <p:cNvGrpSpPr/>
        <p:nvPr/>
      </p:nvGrpSpPr>
      <p:grpSpPr>
        <a:xfrm>
          <a:off x="0" y="0"/>
          <a:ext cx="0" cy="0"/>
          <a:chOff x="0" y="0"/>
          <a:chExt cx="0" cy="0"/>
        </a:xfrm>
      </p:grpSpPr>
      <p:sp>
        <p:nvSpPr>
          <p:cNvPr id="269" name="Google Shape;269;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what about keeping faith?</a:t>
            </a:r>
            <a:endParaRPr/>
          </a:p>
        </p:txBody>
      </p:sp>
      <p:sp>
        <p:nvSpPr>
          <p:cNvPr id="270" name="Google Shape;270;p4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move to Chicago was a move that would take management further from the engineers.  No longer was the goal of Boeing to be making planes.  Now it was to make money.  This was a breach of faith, a promise broken.</a:t>
            </a:r>
            <a:endParaRPr/>
          </a:p>
          <a:p>
            <a:pPr indent="0" lvl="0" marL="0" rtl="0" algn="l">
              <a:spcBef>
                <a:spcPts val="1200"/>
              </a:spcBef>
              <a:spcAft>
                <a:spcPts val="1200"/>
              </a:spcAft>
              <a:buNone/>
            </a:pPr>
            <a:r>
              <a:rPr lang="en"/>
              <a:t>If you break a covenant, there is a price.   The price was that Boeing was no longer to be a “great organization” whose purpose is to do the impossible.  When working loses its higher meaning,  it is “just a job.”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74" name="Shape 274"/>
        <p:cNvGrpSpPr/>
        <p:nvPr/>
      </p:nvGrpSpPr>
      <p:grpSpPr>
        <a:xfrm>
          <a:off x="0" y="0"/>
          <a:ext cx="0" cy="0"/>
          <a:chOff x="0" y="0"/>
          <a:chExt cx="0" cy="0"/>
        </a:xfrm>
      </p:grpSpPr>
      <p:sp>
        <p:nvSpPr>
          <p:cNvPr id="275" name="Google Shape;275;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Morale sagged</a:t>
            </a:r>
            <a:endParaRPr/>
          </a:p>
        </p:txBody>
      </p:sp>
      <p:sp>
        <p:nvSpPr>
          <p:cNvPr id="276" name="Google Shape;276;p4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Major studies of morale at Boeing showed that the new corporate culture of “Teams” instead of “family” shaped a lower buy-in to the corporate culture.  Reams of worker email showed that now Boeing was not being taken seriously.  One email spoke of “clowns being managed by monkeys.”  Corporate shenanigans demoralized the workforce and reflected badly on </a:t>
            </a:r>
            <a:r>
              <a:rPr lang="en"/>
              <a:t>corporate</a:t>
            </a:r>
            <a:r>
              <a:rPr lang="en"/>
              <a:t> leadership.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80" name="Shape 280"/>
        <p:cNvGrpSpPr/>
        <p:nvPr/>
      </p:nvGrpSpPr>
      <p:grpSpPr>
        <a:xfrm>
          <a:off x="0" y="0"/>
          <a:ext cx="0" cy="0"/>
          <a:chOff x="0" y="0"/>
          <a:chExt cx="0" cy="0"/>
        </a:xfrm>
      </p:grpSpPr>
      <p:sp>
        <p:nvSpPr>
          <p:cNvPr id="281" name="Google Shape;281;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Corporate integrity broke down</a:t>
            </a:r>
            <a:endParaRPr/>
          </a:p>
        </p:txBody>
      </p:sp>
      <p:sp>
        <p:nvSpPr>
          <p:cNvPr id="282" name="Google Shape;282;p4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new century witnessed the failure of corporate leadership to maintain a high standard of integrity.  William Allen, as CEO, would not abide deception and dishonesty.  But when Stonecipher was fired for having an illicit affair, and Condit was forced to resign over the actions of his subordinates, Boeing looked bad to the public and to its workers.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86" name="Shape 286"/>
        <p:cNvGrpSpPr/>
        <p:nvPr/>
      </p:nvGrpSpPr>
      <p:grpSpPr>
        <a:xfrm>
          <a:off x="0" y="0"/>
          <a:ext cx="0" cy="0"/>
          <a:chOff x="0" y="0"/>
          <a:chExt cx="0" cy="0"/>
        </a:xfrm>
      </p:grpSpPr>
      <p:sp>
        <p:nvSpPr>
          <p:cNvPr id="287" name="Google Shape;287;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shady maneuvers around 737 Max</a:t>
            </a:r>
            <a:endParaRPr/>
          </a:p>
        </p:txBody>
      </p:sp>
      <p:sp>
        <p:nvSpPr>
          <p:cNvPr id="288" name="Google Shape;288;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Added to all the other problems, the shaky development of the 737 Max brought all the negative forces to the fore.  The idea of Boeing regulating itself, by absorbing the FAA function internally, with all the conflict of interest that involved, was clearly dishonest, was the opposite of good practice.  Then the failure to explain the new MCAS software, and not embedding it firmly in training and simulation, made people feel rotten.  This was the opposite of Legacy Boeing’s conduct.  People knew that things were not right.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92" name="Shape 292"/>
        <p:cNvGrpSpPr/>
        <p:nvPr/>
      </p:nvGrpSpPr>
      <p:grpSpPr>
        <a:xfrm>
          <a:off x="0" y="0"/>
          <a:ext cx="0" cy="0"/>
          <a:chOff x="0" y="0"/>
          <a:chExt cx="0" cy="0"/>
        </a:xfrm>
      </p:grpSpPr>
      <p:sp>
        <p:nvSpPr>
          <p:cNvPr id="293" name="Google Shape;293;p48"/>
          <p:cNvSpPr txBox="1"/>
          <p:nvPr>
            <p:ph type="title"/>
          </p:nvPr>
        </p:nvSpPr>
        <p:spPr>
          <a:xfrm>
            <a:off x="2400250" y="575950"/>
            <a:ext cx="6321600" cy="91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accidents merely confirmed what Boeing workers felt</a:t>
            </a:r>
            <a:endParaRPr/>
          </a:p>
        </p:txBody>
      </p:sp>
      <p:sp>
        <p:nvSpPr>
          <p:cNvPr id="294" name="Google Shape;294;p48"/>
          <p:cNvSpPr txBox="1"/>
          <p:nvPr>
            <p:ph idx="1" type="body"/>
          </p:nvPr>
        </p:nvSpPr>
        <p:spPr>
          <a:xfrm>
            <a:off x="2410100" y="1595775"/>
            <a:ext cx="6321600" cy="23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the organization is not right, the planes are  not right.  Boeing had not been a perfect organization.  But it had been an organization, workers felt, that was trying to do the right thing.  But now that organization was bent.  Whereas pilots in the late 20th century had trusted Boeing more than Airbus, now this was reversed.  The circle of faith had been broken, and repair would take time, if it took place at all.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98" name="Shape 298"/>
        <p:cNvGrpSpPr/>
        <p:nvPr/>
      </p:nvGrpSpPr>
      <p:grpSpPr>
        <a:xfrm>
          <a:off x="0" y="0"/>
          <a:ext cx="0" cy="0"/>
          <a:chOff x="0" y="0"/>
          <a:chExt cx="0" cy="0"/>
        </a:xfrm>
      </p:grpSpPr>
      <p:sp>
        <p:nvSpPr>
          <p:cNvPr id="299" name="Google Shape;299;p4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circle of faith.  Building the moon lander at Grumman</a:t>
            </a:r>
            <a:endParaRPr/>
          </a:p>
        </p:txBody>
      </p:sp>
      <p:sp>
        <p:nvSpPr>
          <p:cNvPr id="300" name="Google Shape;300;p4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now let me speak about another circle of faith, the faith that unites the creators of a technology and its users.  To do so we will go to the aftermath of </a:t>
            </a:r>
            <a:r>
              <a:rPr b="1" lang="en"/>
              <a:t>Apollo 13</a:t>
            </a:r>
            <a:r>
              <a:rPr lang="en"/>
              <a:t> space accident.  As you may remember, the Apollo 13 suffered a blowout in space.  “Houston, we have a problem.”  The three astronauts on board Apollo 13 were guided to do emergency repairs, re-program their course, and eventually brought safety back to earth.  This was a saga.  But it did not end when the astronauts got back.  There was one more thing to do.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04" name="Shape 304"/>
        <p:cNvGrpSpPr/>
        <p:nvPr/>
      </p:nvGrpSpPr>
      <p:grpSpPr>
        <a:xfrm>
          <a:off x="0" y="0"/>
          <a:ext cx="0" cy="0"/>
          <a:chOff x="0" y="0"/>
          <a:chExt cx="0" cy="0"/>
        </a:xfrm>
      </p:grpSpPr>
      <p:sp>
        <p:nvSpPr>
          <p:cNvPr id="305" name="Google Shape;305;p5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astronauts go to Grumman</a:t>
            </a:r>
            <a:endParaRPr/>
          </a:p>
        </p:txBody>
      </p:sp>
      <p:sp>
        <p:nvSpPr>
          <p:cNvPr id="306" name="Google Shape;306;p5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the  3 astronauts got safely back, they had to thank a group that had helped save their lives.  That group was the Grumman Corporation, located in  Bethpage, Long Island.  The Grumman Corporation had designed the Moon Lander.  In their voyage home, the astronauts had used the Moon Lander as a lifeboat, to cut down on energy consumption, until they could re-occupy the Command Module, which they used to come back through the atmosphere.  But that use had been anticipated in Grumman’s design of the lander.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10" name="Shape 310"/>
        <p:cNvGrpSpPr/>
        <p:nvPr/>
      </p:nvGrpSpPr>
      <p:grpSpPr>
        <a:xfrm>
          <a:off x="0" y="0"/>
          <a:ext cx="0" cy="0"/>
          <a:chOff x="0" y="0"/>
          <a:chExt cx="0" cy="0"/>
        </a:xfrm>
      </p:grpSpPr>
      <p:sp>
        <p:nvSpPr>
          <p:cNvPr id="311" name="Google Shape;311;p51"/>
          <p:cNvSpPr txBox="1"/>
          <p:nvPr>
            <p:ph type="title"/>
          </p:nvPr>
        </p:nvSpPr>
        <p:spPr>
          <a:xfrm>
            <a:off x="3161325" y="575950"/>
            <a:ext cx="5560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t>Lunar Lander Layout</a:t>
            </a:r>
            <a:endParaRPr sz="3300"/>
          </a:p>
        </p:txBody>
      </p:sp>
      <p:sp>
        <p:nvSpPr>
          <p:cNvPr id="312" name="Google Shape;312;p5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51"/>
          <p:cNvPicPr preferRelativeResize="0"/>
          <p:nvPr/>
        </p:nvPicPr>
        <p:blipFill>
          <a:blip r:embed="rId3">
            <a:alphaModFix/>
          </a:blip>
          <a:stretch>
            <a:fillRect/>
          </a:stretch>
        </p:blipFill>
        <p:spPr>
          <a:xfrm>
            <a:off x="3243275" y="1258750"/>
            <a:ext cx="5401575" cy="333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2061225" y="575950"/>
            <a:ext cx="6660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Then there was physicist Enrico Fermi</a:t>
            </a:r>
            <a:endParaRPr/>
          </a:p>
        </p:txBody>
      </p:sp>
      <p:sp>
        <p:nvSpPr>
          <p:cNvPr id="93" name="Google Shape;93;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a:t>
            </a:r>
            <a:r>
              <a:rPr lang="en"/>
              <a:t>process</a:t>
            </a:r>
            <a:r>
              <a:rPr lang="en"/>
              <a:t> of creating the world’s first controlled atomic power reactor at Chicago, </a:t>
            </a:r>
            <a:r>
              <a:rPr b="1" lang="en"/>
              <a:t>Enrico Fermi</a:t>
            </a:r>
            <a:r>
              <a:rPr lang="en"/>
              <a:t> talked about </a:t>
            </a:r>
            <a:r>
              <a:rPr b="1" lang="en"/>
              <a:t>“the will to think</a:t>
            </a:r>
            <a:r>
              <a:rPr lang="en"/>
              <a:t>.”  He said when came when the inventor came to believe that his/her invention would be funded, this created a “will to think.”  The immediate situation was the creation of an atomic power source under the University of Chicago’s quadrangle tennis court.  He said the government’s support was what supplied him with the will to think how the project could be created.  And thus the “atomic pile” was created.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17" name="Shape 317"/>
        <p:cNvGrpSpPr/>
        <p:nvPr/>
      </p:nvGrpSpPr>
      <p:grpSpPr>
        <a:xfrm>
          <a:off x="0" y="0"/>
          <a:ext cx="0" cy="0"/>
          <a:chOff x="0" y="0"/>
          <a:chExt cx="0" cy="0"/>
        </a:xfrm>
      </p:grpSpPr>
      <p:sp>
        <p:nvSpPr>
          <p:cNvPr id="318" name="Google Shape;318;p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The design of the moon lander</a:t>
            </a:r>
            <a:endParaRPr sz="3200"/>
          </a:p>
        </p:txBody>
      </p:sp>
      <p:sp>
        <p:nvSpPr>
          <p:cNvPr id="319" name="Google Shape;319;p5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use of the Lander as a lifeboat had been anticipated by its designers at Grumman.  It had been designed with extra supplies and utilities that allowed a crew to survive in it for a short time of crisis.  When the blowout </a:t>
            </a:r>
            <a:r>
              <a:rPr lang="en"/>
              <a:t>occurred</a:t>
            </a:r>
            <a:r>
              <a:rPr lang="en"/>
              <a:t>, the crew could go into it for a while.  An emergency had been foreseen, although its exact shape was unknown.  The astronauts went back to Grumman to thank the designers for their foresight, what one might call their “requisite imagination.”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23" name="Shape 323"/>
        <p:cNvGrpSpPr/>
        <p:nvPr/>
      </p:nvGrpSpPr>
      <p:grpSpPr>
        <a:xfrm>
          <a:off x="0" y="0"/>
          <a:ext cx="0" cy="0"/>
          <a:chOff x="0" y="0"/>
          <a:chExt cx="0" cy="0"/>
        </a:xfrm>
      </p:grpSpPr>
      <p:sp>
        <p:nvSpPr>
          <p:cNvPr id="324" name="Google Shape;324;p5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Moon lander, Command Module, and Service module</a:t>
            </a:r>
            <a:endParaRPr/>
          </a:p>
        </p:txBody>
      </p:sp>
      <p:sp>
        <p:nvSpPr>
          <p:cNvPr id="325" name="Google Shape;325;p5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53"/>
          <p:cNvPicPr preferRelativeResize="0"/>
          <p:nvPr/>
        </p:nvPicPr>
        <p:blipFill>
          <a:blip r:embed="rId3">
            <a:alphaModFix/>
          </a:blip>
          <a:stretch>
            <a:fillRect/>
          </a:stretch>
        </p:blipFill>
        <p:spPr>
          <a:xfrm>
            <a:off x="3033725" y="1461300"/>
            <a:ext cx="5430250" cy="2944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30" name="Shape 330"/>
        <p:cNvGrpSpPr/>
        <p:nvPr/>
      </p:nvGrpSpPr>
      <p:grpSpPr>
        <a:xfrm>
          <a:off x="0" y="0"/>
          <a:ext cx="0" cy="0"/>
          <a:chOff x="0" y="0"/>
          <a:chExt cx="0" cy="0"/>
        </a:xfrm>
      </p:grpSpPr>
      <p:sp>
        <p:nvSpPr>
          <p:cNvPr id="331" name="Google Shape;331;p5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in WWII</a:t>
            </a:r>
            <a:endParaRPr/>
          </a:p>
        </p:txBody>
      </p:sp>
      <p:sp>
        <p:nvSpPr>
          <p:cNvPr id="332" name="Google Shape;332;p5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But the design of the Moon Lander harked back to World War II, when Grumman, having already designed the F4F Wildcat, an excellent aircraft, upgraded it to the F6F Hellcat, probably the finest carrier plane in WWII.  Grumman had listened carefully to its pilots in the Pacific, and Jake Swirbul, a Grumman vice-president had gone to the Pacific to find out what they wanted.  But the underlying philosophy was to protect the pilot.  Grumman planes were part of the circle of faith between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Michael Ciminera’s comments</a:t>
            </a:r>
            <a:endParaRPr/>
          </a:p>
        </p:txBody>
      </p:sp>
      <p:sp>
        <p:nvSpPr>
          <p:cNvPr id="338" name="Google Shape;338;p5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aircraft design </a:t>
            </a:r>
            <a:r>
              <a:rPr lang="en"/>
              <a:t>philosophy embodied a very rugged structure with reliable systems able to sustain  significant damage that would allow the pilot to complete his mission and return home safely.”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Enrico Fermi</a:t>
            </a:r>
            <a:endParaRPr b="1" sz="3100"/>
          </a:p>
          <a:p>
            <a:pPr indent="0" lvl="0" marL="0" rtl="0" algn="l">
              <a:spcBef>
                <a:spcPts val="1200"/>
              </a:spcBef>
              <a:spcAft>
                <a:spcPts val="1200"/>
              </a:spcAft>
              <a:buNone/>
            </a:pPr>
            <a:r>
              <a:rPr b="1" lang="en" sz="2600"/>
              <a:t>Atomic  Scientist</a:t>
            </a:r>
            <a:endParaRPr b="1" sz="2600"/>
          </a:p>
        </p:txBody>
      </p:sp>
      <p:pic>
        <p:nvPicPr>
          <p:cNvPr id="100" name="Google Shape;100;p17"/>
          <p:cNvPicPr preferRelativeResize="0"/>
          <p:nvPr/>
        </p:nvPicPr>
        <p:blipFill>
          <a:blip r:embed="rId3">
            <a:alphaModFix/>
          </a:blip>
          <a:stretch>
            <a:fillRect/>
          </a:stretch>
        </p:blipFill>
        <p:spPr>
          <a:xfrm>
            <a:off x="5273725" y="795750"/>
            <a:ext cx="3117924" cy="3689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t>And finally, “</a:t>
            </a:r>
            <a:r>
              <a:rPr lang="en"/>
              <a:t>Collective</a:t>
            </a:r>
            <a:r>
              <a:rPr lang="en"/>
              <a:t> </a:t>
            </a:r>
            <a:r>
              <a:rPr lang="en"/>
              <a:t>Efficacy</a:t>
            </a:r>
            <a:r>
              <a:rPr b="0" lang="en"/>
              <a:t>”</a:t>
            </a:r>
            <a:endParaRPr b="0"/>
          </a:p>
        </p:txBody>
      </p:sp>
      <p:sp>
        <p:nvSpPr>
          <p:cNvPr id="106" name="Google Shape;106;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So, some fifty years later, a University of Chicago “</a:t>
            </a:r>
            <a:r>
              <a:rPr b="1" lang="en"/>
              <a:t>Neighborhood Study</a:t>
            </a:r>
            <a:r>
              <a:rPr lang="en"/>
              <a:t>” brought in the concept of “collective efficacy,” invented by another Harvard Professor, Felton Earls. He used it to describe a neighborhood’s feeling about its own powers.  </a:t>
            </a:r>
            <a:r>
              <a:rPr b="1" i="1" lang="en"/>
              <a:t>Collective efficacy </a:t>
            </a:r>
            <a:r>
              <a:rPr lang="en"/>
              <a:t>was the feeling that the </a:t>
            </a:r>
            <a:r>
              <a:rPr lang="en"/>
              <a:t>people</a:t>
            </a:r>
            <a:r>
              <a:rPr lang="en"/>
              <a:t> in a neighborhood would work together in solving its problems. This included people stepping up to do acts benefiting the public good, such as protecting against crime, helping old people cross the street, etc.  This concept is what we need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82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Felton Earls</a:t>
            </a:r>
            <a:endParaRPr/>
          </a:p>
        </p:txBody>
      </p:sp>
      <p:sp>
        <p:nvSpPr>
          <p:cNvPr id="112" name="Google Shape;112;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Professor of </a:t>
            </a:r>
            <a:endParaRPr b="1" sz="2000"/>
          </a:p>
          <a:p>
            <a:pPr indent="0" lvl="0" marL="0" rtl="0" algn="l">
              <a:spcBef>
                <a:spcPts val="1200"/>
              </a:spcBef>
              <a:spcAft>
                <a:spcPts val="0"/>
              </a:spcAft>
              <a:buNone/>
            </a:pPr>
            <a:r>
              <a:rPr b="1" lang="en" sz="2000"/>
              <a:t>Psychiatry</a:t>
            </a:r>
            <a:endParaRPr b="1" sz="2000"/>
          </a:p>
          <a:p>
            <a:pPr indent="0" lvl="0" marL="0" rtl="0" algn="l">
              <a:spcBef>
                <a:spcPts val="1200"/>
              </a:spcBef>
              <a:spcAft>
                <a:spcPts val="1200"/>
              </a:spcAft>
              <a:buNone/>
            </a:pPr>
            <a:r>
              <a:rPr b="1" lang="en" sz="2000"/>
              <a:t>Harvard University</a:t>
            </a:r>
            <a:endParaRPr b="1" sz="2000"/>
          </a:p>
        </p:txBody>
      </p:sp>
      <p:pic>
        <p:nvPicPr>
          <p:cNvPr id="113" name="Google Shape;113;p19"/>
          <p:cNvPicPr preferRelativeResize="0"/>
          <p:nvPr/>
        </p:nvPicPr>
        <p:blipFill>
          <a:blip r:embed="rId3">
            <a:alphaModFix/>
          </a:blip>
          <a:stretch>
            <a:fillRect/>
          </a:stretch>
        </p:blipFill>
        <p:spPr>
          <a:xfrm>
            <a:off x="4781800" y="1099600"/>
            <a:ext cx="3940050" cy="39225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2206425" y="575950"/>
            <a:ext cx="6515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“collective efficacy” Important?</a:t>
            </a:r>
            <a:endParaRPr/>
          </a:p>
        </p:txBody>
      </p:sp>
      <p:sp>
        <p:nvSpPr>
          <p:cNvPr id="119" name="Google Shape;119;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want to </a:t>
            </a:r>
            <a:r>
              <a:rPr lang="en"/>
              <a:t>understand</a:t>
            </a:r>
            <a:r>
              <a:rPr lang="en"/>
              <a:t> why legacy Boeing culture was so strong, we need to see it expressing a collective ability to work together for success.  As I indicated before, building a new airliner is a masterful work of creation.  The more one delves into the history of Boeing, the more this factor becomes evident.  Working to success for a new airliner is a massive act of collective faith.  Without this faith, the parts that make up the new airliner will not come together.  There has to be a collective “will to believe” to get the effort.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2410100" y="636375"/>
            <a:ext cx="6321600" cy="95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is it that builds collective efficacy?</a:t>
            </a:r>
            <a:endParaRPr/>
          </a:p>
        </p:txBody>
      </p:sp>
      <p:sp>
        <p:nvSpPr>
          <p:cNvPr id="125" name="Google Shape;125;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is it that builds faith?  The most obvious answer is “</a:t>
            </a:r>
            <a:r>
              <a:rPr b="1" lang="en"/>
              <a:t>Promises Kept</a:t>
            </a:r>
            <a:r>
              <a:rPr lang="en"/>
              <a:t>.”  And to understand this, we have to look at the context---at Boeing’s history.  So first:</a:t>
            </a:r>
            <a:endParaRPr/>
          </a:p>
          <a:p>
            <a:pPr indent="0" lvl="0" marL="0" rtl="0" algn="l">
              <a:spcBef>
                <a:spcPts val="1200"/>
              </a:spcBef>
              <a:spcAft>
                <a:spcPts val="1200"/>
              </a:spcAft>
              <a:buNone/>
            </a:pPr>
            <a:r>
              <a:rPr b="1" lang="en"/>
              <a:t>Boeing</a:t>
            </a:r>
            <a:r>
              <a:rPr lang="en"/>
              <a:t> had been building airplanes for two decades before World War II.  But in that war, Boeing built a bomber that for all its faults, was absolutely key to winning the war.  That bomber was the B-17 Flying Fortress.  And then Boeing had built the B-29 Superfortress, an even more impressive aircraft.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