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8" r:id="rId2"/>
    <p:sldId id="259" r:id="rId3"/>
    <p:sldId id="260" r:id="rId4"/>
    <p:sldId id="261" r:id="rId5"/>
    <p:sldId id="262" r:id="rId6"/>
    <p:sldId id="263" r:id="rId7"/>
    <p:sldId id="264" r:id="rId8"/>
    <p:sldId id="265" r:id="rId9"/>
    <p:sldId id="273" r:id="rId10"/>
    <p:sldId id="266" r:id="rId11"/>
    <p:sldId id="267" r:id="rId12"/>
    <p:sldId id="268"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3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86" autoAdjust="0"/>
    <p:restoredTop sz="94150"/>
  </p:normalViewPr>
  <p:slideViewPr>
    <p:cSldViewPr snapToGrid="0" snapToObjects="1">
      <p:cViewPr varScale="1">
        <p:scale>
          <a:sx n="65" d="100"/>
          <a:sy n="65" d="100"/>
        </p:scale>
        <p:origin x="9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01724-5C5A-402A-B907-ECA89FAFA97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pt>
    <dgm:pt modelId="{6FA86730-1CE5-4EBE-A9BA-FC19829C945A}">
      <dgm:prSet phldrT="[Text]"/>
      <dgm:spPr/>
      <dgm:t>
        <a:bodyPr/>
        <a:lstStyle/>
        <a:p>
          <a:pPr>
            <a:lnSpc>
              <a:spcPct val="100000"/>
            </a:lnSpc>
          </a:pPr>
          <a:r>
            <a:rPr lang="en-US" dirty="0" smtClean="0"/>
            <a:t>Leaders and Teams</a:t>
          </a:r>
          <a:endParaRPr lang="en-US" dirty="0"/>
        </a:p>
      </dgm:t>
    </dgm:pt>
    <dgm:pt modelId="{A1BB3DDB-A2CF-407F-9044-E3AC1B808421}" type="parTrans" cxnId="{ACB259CB-0782-437C-AE91-04CE095D2AE5}">
      <dgm:prSet/>
      <dgm:spPr/>
      <dgm:t>
        <a:bodyPr/>
        <a:lstStyle/>
        <a:p>
          <a:endParaRPr lang="en-US"/>
        </a:p>
      </dgm:t>
    </dgm:pt>
    <dgm:pt modelId="{F397379E-0BDA-46CE-8393-B1D10C55E1BA}" type="sibTrans" cxnId="{ACB259CB-0782-437C-AE91-04CE095D2AE5}">
      <dgm:prSet/>
      <dgm:spPr/>
      <dgm:t>
        <a:bodyPr/>
        <a:lstStyle/>
        <a:p>
          <a:endParaRPr lang="en-US"/>
        </a:p>
      </dgm:t>
    </dgm:pt>
    <dgm:pt modelId="{6ABE9384-859D-4C4C-B983-2B1E39A8B348}">
      <dgm:prSet phldrT="[Text]"/>
      <dgm:spPr/>
      <dgm:t>
        <a:bodyPr/>
        <a:lstStyle/>
        <a:p>
          <a:pPr>
            <a:lnSpc>
              <a:spcPct val="100000"/>
            </a:lnSpc>
          </a:pPr>
          <a:r>
            <a:rPr lang="en-US" dirty="0" smtClean="0"/>
            <a:t>Ways of Working</a:t>
          </a:r>
          <a:endParaRPr lang="en-US" dirty="0"/>
        </a:p>
      </dgm:t>
    </dgm:pt>
    <dgm:pt modelId="{4C63E530-1425-407B-8508-FAC57680DEF0}" type="parTrans" cxnId="{929B611D-ADB7-45E4-812D-4E288BD2D31C}">
      <dgm:prSet/>
      <dgm:spPr/>
      <dgm:t>
        <a:bodyPr/>
        <a:lstStyle/>
        <a:p>
          <a:endParaRPr lang="en-US"/>
        </a:p>
      </dgm:t>
    </dgm:pt>
    <dgm:pt modelId="{012549DD-A1CA-4571-A981-CFD78093EB20}" type="sibTrans" cxnId="{929B611D-ADB7-45E4-812D-4E288BD2D31C}">
      <dgm:prSet/>
      <dgm:spPr/>
      <dgm:t>
        <a:bodyPr/>
        <a:lstStyle/>
        <a:p>
          <a:endParaRPr lang="en-US"/>
        </a:p>
      </dgm:t>
    </dgm:pt>
    <dgm:pt modelId="{79CA077D-1377-44B9-A202-289F17663029}">
      <dgm:prSet phldrT="[Text]"/>
      <dgm:spPr/>
      <dgm:t>
        <a:bodyPr/>
        <a:lstStyle/>
        <a:p>
          <a:pPr>
            <a:lnSpc>
              <a:spcPct val="100000"/>
            </a:lnSpc>
          </a:pPr>
          <a:r>
            <a:rPr lang="en-US" dirty="0" smtClean="0"/>
            <a:t>Background</a:t>
          </a:r>
          <a:endParaRPr lang="en-US" dirty="0"/>
        </a:p>
      </dgm:t>
    </dgm:pt>
    <dgm:pt modelId="{FC28141D-6787-4BCC-9188-7D783FD95E1E}" type="parTrans" cxnId="{8365B957-71A8-4C5D-8010-B0846F6E6462}">
      <dgm:prSet/>
      <dgm:spPr/>
      <dgm:t>
        <a:bodyPr/>
        <a:lstStyle/>
        <a:p>
          <a:endParaRPr lang="en-US"/>
        </a:p>
      </dgm:t>
    </dgm:pt>
    <dgm:pt modelId="{F062A373-C897-4399-84BD-41E688126C5A}" type="sibTrans" cxnId="{8365B957-71A8-4C5D-8010-B0846F6E6462}">
      <dgm:prSet/>
      <dgm:spPr/>
      <dgm:t>
        <a:bodyPr/>
        <a:lstStyle/>
        <a:p>
          <a:endParaRPr lang="en-US"/>
        </a:p>
      </dgm:t>
    </dgm:pt>
    <dgm:pt modelId="{44164630-2F05-47D6-AD96-D9713C7C94EA}" type="pres">
      <dgm:prSet presAssocID="{53001724-5C5A-402A-B907-ECA89FAFA97F}" presName="root" presStyleCnt="0">
        <dgm:presLayoutVars>
          <dgm:dir/>
          <dgm:resizeHandles val="exact"/>
        </dgm:presLayoutVars>
      </dgm:prSet>
      <dgm:spPr/>
    </dgm:pt>
    <dgm:pt modelId="{0789B58F-7F80-415E-841B-2687F7511B8C}" type="pres">
      <dgm:prSet presAssocID="{79CA077D-1377-44B9-A202-289F17663029}" presName="compNode" presStyleCnt="0"/>
      <dgm:spPr/>
    </dgm:pt>
    <dgm:pt modelId="{203C5FBB-37A1-47B8-964B-495D6CE41852}" type="pres">
      <dgm:prSet presAssocID="{79CA077D-1377-44B9-A202-289F17663029}" presName="bgRect" presStyleLbl="bgShp" presStyleIdx="0" presStyleCnt="3"/>
      <dgm:spPr/>
    </dgm:pt>
    <dgm:pt modelId="{698372D9-00EB-4210-8A17-290A25C27D1A}" type="pres">
      <dgm:prSet presAssocID="{79CA077D-1377-44B9-A202-289F1766302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dgm:spPr>
    </dgm:pt>
    <dgm:pt modelId="{D1990346-BFBB-4213-8C74-A72E3D89F0D3}" type="pres">
      <dgm:prSet presAssocID="{79CA077D-1377-44B9-A202-289F17663029}" presName="spaceRect" presStyleCnt="0"/>
      <dgm:spPr/>
    </dgm:pt>
    <dgm:pt modelId="{8007173B-D761-4E83-A236-D68749E3DF5C}" type="pres">
      <dgm:prSet presAssocID="{79CA077D-1377-44B9-A202-289F17663029}" presName="parTx" presStyleLbl="revTx" presStyleIdx="0" presStyleCnt="3">
        <dgm:presLayoutVars>
          <dgm:chMax val="0"/>
          <dgm:chPref val="0"/>
        </dgm:presLayoutVars>
      </dgm:prSet>
      <dgm:spPr/>
      <dgm:t>
        <a:bodyPr/>
        <a:lstStyle/>
        <a:p>
          <a:endParaRPr lang="en-US"/>
        </a:p>
      </dgm:t>
    </dgm:pt>
    <dgm:pt modelId="{2373454A-408E-4B6A-837F-85CD403B079C}" type="pres">
      <dgm:prSet presAssocID="{F062A373-C897-4399-84BD-41E688126C5A}" presName="sibTrans" presStyleCnt="0"/>
      <dgm:spPr/>
    </dgm:pt>
    <dgm:pt modelId="{BBB5EE06-EDF8-41BB-B38A-75BA74195339}" type="pres">
      <dgm:prSet presAssocID="{6FA86730-1CE5-4EBE-A9BA-FC19829C945A}" presName="compNode" presStyleCnt="0"/>
      <dgm:spPr/>
    </dgm:pt>
    <dgm:pt modelId="{BD3976FF-3460-411F-BC23-D0B68261F465}" type="pres">
      <dgm:prSet presAssocID="{6FA86730-1CE5-4EBE-A9BA-FC19829C945A}" presName="bgRect" presStyleLbl="bgShp" presStyleIdx="1" presStyleCnt="3"/>
      <dgm:spPr/>
    </dgm:pt>
    <dgm:pt modelId="{55596134-9829-4D70-890A-C69BBF81D77E}" type="pres">
      <dgm:prSet presAssocID="{6FA86730-1CE5-4EBE-A9BA-FC19829C945A}"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dgm:spPr>
      <dgm:extLst>
        <a:ext uri="{E40237B7-FDA0-4F09-8148-C483321AD2D9}">
          <dgm14:cNvPr xmlns:dgm14="http://schemas.microsoft.com/office/drawing/2010/diagram" id="0" name="" descr="Gears"/>
        </a:ext>
      </dgm:extLst>
    </dgm:pt>
    <dgm:pt modelId="{EF52B154-BE74-4151-893E-30A55BCE1232}" type="pres">
      <dgm:prSet presAssocID="{6FA86730-1CE5-4EBE-A9BA-FC19829C945A}" presName="spaceRect" presStyleCnt="0"/>
      <dgm:spPr/>
    </dgm:pt>
    <dgm:pt modelId="{317AA252-427D-40A4-8C7D-92392117FEF6}" type="pres">
      <dgm:prSet presAssocID="{6FA86730-1CE5-4EBE-A9BA-FC19829C945A}" presName="parTx" presStyleLbl="revTx" presStyleIdx="1" presStyleCnt="3">
        <dgm:presLayoutVars>
          <dgm:chMax val="0"/>
          <dgm:chPref val="0"/>
        </dgm:presLayoutVars>
      </dgm:prSet>
      <dgm:spPr/>
      <dgm:t>
        <a:bodyPr/>
        <a:lstStyle/>
        <a:p>
          <a:endParaRPr lang="en-US"/>
        </a:p>
      </dgm:t>
    </dgm:pt>
    <dgm:pt modelId="{DB828AB6-BF3C-4FBC-936A-ABF577D4A72E}" type="pres">
      <dgm:prSet presAssocID="{F397379E-0BDA-46CE-8393-B1D10C55E1BA}" presName="sibTrans" presStyleCnt="0"/>
      <dgm:spPr/>
    </dgm:pt>
    <dgm:pt modelId="{2862063A-01C9-45B8-BC29-0877E16269D6}" type="pres">
      <dgm:prSet presAssocID="{6ABE9384-859D-4C4C-B983-2B1E39A8B348}" presName="compNode" presStyleCnt="0"/>
      <dgm:spPr/>
    </dgm:pt>
    <dgm:pt modelId="{5DD1A591-E379-4123-AFEF-0E0E1C78A6C8}" type="pres">
      <dgm:prSet presAssocID="{6ABE9384-859D-4C4C-B983-2B1E39A8B348}" presName="bgRect" presStyleLbl="bgShp" presStyleIdx="2" presStyleCnt="3"/>
      <dgm:spPr/>
    </dgm:pt>
    <dgm:pt modelId="{FCE68459-8AC8-4D4B-8B2A-B85347F651AB}" type="pres">
      <dgm:prSet presAssocID="{6ABE9384-859D-4C4C-B983-2B1E39A8B348}"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dgm:spPr>
      <dgm:extLst>
        <a:ext uri="{E40237B7-FDA0-4F09-8148-C483321AD2D9}">
          <dgm14:cNvPr xmlns:dgm14="http://schemas.microsoft.com/office/drawing/2010/diagram" id="0" name="" descr="Magnifying glass"/>
        </a:ext>
      </dgm:extLst>
    </dgm:pt>
    <dgm:pt modelId="{7840CE1B-2464-4289-B418-12904C5D46CE}" type="pres">
      <dgm:prSet presAssocID="{6ABE9384-859D-4C4C-B983-2B1E39A8B348}" presName="spaceRect" presStyleCnt="0"/>
      <dgm:spPr/>
    </dgm:pt>
    <dgm:pt modelId="{0F75F18A-3C22-462D-9DAB-5E8D88D9A51B}" type="pres">
      <dgm:prSet presAssocID="{6ABE9384-859D-4C4C-B983-2B1E39A8B348}" presName="parTx" presStyleLbl="revTx" presStyleIdx="2" presStyleCnt="3">
        <dgm:presLayoutVars>
          <dgm:chMax val="0"/>
          <dgm:chPref val="0"/>
        </dgm:presLayoutVars>
      </dgm:prSet>
      <dgm:spPr/>
      <dgm:t>
        <a:bodyPr/>
        <a:lstStyle/>
        <a:p>
          <a:endParaRPr lang="en-US"/>
        </a:p>
      </dgm:t>
    </dgm:pt>
  </dgm:ptLst>
  <dgm:cxnLst>
    <dgm:cxn modelId="{7A525D8C-8EE1-4FF5-8C8F-D343FDBF510D}" type="presOf" srcId="{6ABE9384-859D-4C4C-B983-2B1E39A8B348}" destId="{0F75F18A-3C22-462D-9DAB-5E8D88D9A51B}" srcOrd="0" destOrd="0" presId="urn:microsoft.com/office/officeart/2018/2/layout/IconVerticalSolidList"/>
    <dgm:cxn modelId="{9E67607D-BDF8-4A57-B19F-EE0B3BCE4AB2}" type="presOf" srcId="{6FA86730-1CE5-4EBE-A9BA-FC19829C945A}" destId="{317AA252-427D-40A4-8C7D-92392117FEF6}" srcOrd="0" destOrd="0" presId="urn:microsoft.com/office/officeart/2018/2/layout/IconVerticalSolidList"/>
    <dgm:cxn modelId="{2557A26E-A195-40E4-87B7-A702D1513F10}" type="presOf" srcId="{79CA077D-1377-44B9-A202-289F17663029}" destId="{8007173B-D761-4E83-A236-D68749E3DF5C}" srcOrd="0" destOrd="0" presId="urn:microsoft.com/office/officeart/2018/2/layout/IconVerticalSolidList"/>
    <dgm:cxn modelId="{8365B957-71A8-4C5D-8010-B0846F6E6462}" srcId="{53001724-5C5A-402A-B907-ECA89FAFA97F}" destId="{79CA077D-1377-44B9-A202-289F17663029}" srcOrd="0" destOrd="0" parTransId="{FC28141D-6787-4BCC-9188-7D783FD95E1E}" sibTransId="{F062A373-C897-4399-84BD-41E688126C5A}"/>
    <dgm:cxn modelId="{929B611D-ADB7-45E4-812D-4E288BD2D31C}" srcId="{53001724-5C5A-402A-B907-ECA89FAFA97F}" destId="{6ABE9384-859D-4C4C-B983-2B1E39A8B348}" srcOrd="2" destOrd="0" parTransId="{4C63E530-1425-407B-8508-FAC57680DEF0}" sibTransId="{012549DD-A1CA-4571-A981-CFD78093EB20}"/>
    <dgm:cxn modelId="{ACB259CB-0782-437C-AE91-04CE095D2AE5}" srcId="{53001724-5C5A-402A-B907-ECA89FAFA97F}" destId="{6FA86730-1CE5-4EBE-A9BA-FC19829C945A}" srcOrd="1" destOrd="0" parTransId="{A1BB3DDB-A2CF-407F-9044-E3AC1B808421}" sibTransId="{F397379E-0BDA-46CE-8393-B1D10C55E1BA}"/>
    <dgm:cxn modelId="{EABCEC46-331F-4204-9938-A6F99226E31D}" type="presOf" srcId="{53001724-5C5A-402A-B907-ECA89FAFA97F}" destId="{44164630-2F05-47D6-AD96-D9713C7C94EA}" srcOrd="0" destOrd="0" presId="urn:microsoft.com/office/officeart/2018/2/layout/IconVerticalSolidList"/>
    <dgm:cxn modelId="{FE267114-03D6-409E-A997-1FADC1637B4E}" type="presParOf" srcId="{44164630-2F05-47D6-AD96-D9713C7C94EA}" destId="{0789B58F-7F80-415E-841B-2687F7511B8C}" srcOrd="0" destOrd="0" presId="urn:microsoft.com/office/officeart/2018/2/layout/IconVerticalSolidList"/>
    <dgm:cxn modelId="{D2401795-8951-4E64-ABB6-F29C6D749541}" type="presParOf" srcId="{0789B58F-7F80-415E-841B-2687F7511B8C}" destId="{203C5FBB-37A1-47B8-964B-495D6CE41852}" srcOrd="0" destOrd="0" presId="urn:microsoft.com/office/officeart/2018/2/layout/IconVerticalSolidList"/>
    <dgm:cxn modelId="{D6A2FF03-F03D-4BBA-A93B-5926D52E1972}" type="presParOf" srcId="{0789B58F-7F80-415E-841B-2687F7511B8C}" destId="{698372D9-00EB-4210-8A17-290A25C27D1A}" srcOrd="1" destOrd="0" presId="urn:microsoft.com/office/officeart/2018/2/layout/IconVerticalSolidList"/>
    <dgm:cxn modelId="{E9DB3453-D725-414C-B4D7-C2F539595039}" type="presParOf" srcId="{0789B58F-7F80-415E-841B-2687F7511B8C}" destId="{D1990346-BFBB-4213-8C74-A72E3D89F0D3}" srcOrd="2" destOrd="0" presId="urn:microsoft.com/office/officeart/2018/2/layout/IconVerticalSolidList"/>
    <dgm:cxn modelId="{D508F021-768E-4553-B91D-0B83E5B1E85D}" type="presParOf" srcId="{0789B58F-7F80-415E-841B-2687F7511B8C}" destId="{8007173B-D761-4E83-A236-D68749E3DF5C}" srcOrd="3" destOrd="0" presId="urn:microsoft.com/office/officeart/2018/2/layout/IconVerticalSolidList"/>
    <dgm:cxn modelId="{D840BDDE-5EC8-4210-A4E8-3936B1D4471E}" type="presParOf" srcId="{44164630-2F05-47D6-AD96-D9713C7C94EA}" destId="{2373454A-408E-4B6A-837F-85CD403B079C}" srcOrd="1" destOrd="0" presId="urn:microsoft.com/office/officeart/2018/2/layout/IconVerticalSolidList"/>
    <dgm:cxn modelId="{9B02C0B3-9ECC-4399-B126-FC1865A4773F}" type="presParOf" srcId="{44164630-2F05-47D6-AD96-D9713C7C94EA}" destId="{BBB5EE06-EDF8-41BB-B38A-75BA74195339}" srcOrd="2" destOrd="0" presId="urn:microsoft.com/office/officeart/2018/2/layout/IconVerticalSolidList"/>
    <dgm:cxn modelId="{9E5C92DF-E892-41BE-9035-5074DD10CA8F}" type="presParOf" srcId="{BBB5EE06-EDF8-41BB-B38A-75BA74195339}" destId="{BD3976FF-3460-411F-BC23-D0B68261F465}" srcOrd="0" destOrd="0" presId="urn:microsoft.com/office/officeart/2018/2/layout/IconVerticalSolidList"/>
    <dgm:cxn modelId="{4D070E89-6D04-49F4-8759-97B508F9153B}" type="presParOf" srcId="{BBB5EE06-EDF8-41BB-B38A-75BA74195339}" destId="{55596134-9829-4D70-890A-C69BBF81D77E}" srcOrd="1" destOrd="0" presId="urn:microsoft.com/office/officeart/2018/2/layout/IconVerticalSolidList"/>
    <dgm:cxn modelId="{9B726F2C-158D-4E38-B8F4-107984FA1282}" type="presParOf" srcId="{BBB5EE06-EDF8-41BB-B38A-75BA74195339}" destId="{EF52B154-BE74-4151-893E-30A55BCE1232}" srcOrd="2" destOrd="0" presId="urn:microsoft.com/office/officeart/2018/2/layout/IconVerticalSolidList"/>
    <dgm:cxn modelId="{51FE3BE1-5483-4FD9-85A9-59178D39FA91}" type="presParOf" srcId="{BBB5EE06-EDF8-41BB-B38A-75BA74195339}" destId="{317AA252-427D-40A4-8C7D-92392117FEF6}" srcOrd="3" destOrd="0" presId="urn:microsoft.com/office/officeart/2018/2/layout/IconVerticalSolidList"/>
    <dgm:cxn modelId="{454222EB-9DDF-4CEF-80B6-E56FE60078DA}" type="presParOf" srcId="{44164630-2F05-47D6-AD96-D9713C7C94EA}" destId="{DB828AB6-BF3C-4FBC-936A-ABF577D4A72E}" srcOrd="3" destOrd="0" presId="urn:microsoft.com/office/officeart/2018/2/layout/IconVerticalSolidList"/>
    <dgm:cxn modelId="{614DF66E-661A-4C83-BC73-9E305288EB92}" type="presParOf" srcId="{44164630-2F05-47D6-AD96-D9713C7C94EA}" destId="{2862063A-01C9-45B8-BC29-0877E16269D6}" srcOrd="4" destOrd="0" presId="urn:microsoft.com/office/officeart/2018/2/layout/IconVerticalSolidList"/>
    <dgm:cxn modelId="{69FE3AF2-6BCC-47BA-8B74-7FE0936860BF}" type="presParOf" srcId="{2862063A-01C9-45B8-BC29-0877E16269D6}" destId="{5DD1A591-E379-4123-AFEF-0E0E1C78A6C8}" srcOrd="0" destOrd="0" presId="urn:microsoft.com/office/officeart/2018/2/layout/IconVerticalSolidList"/>
    <dgm:cxn modelId="{16A5C5A6-C6F6-41DE-B90D-531C8753947D}" type="presParOf" srcId="{2862063A-01C9-45B8-BC29-0877E16269D6}" destId="{FCE68459-8AC8-4D4B-8B2A-B85347F651AB}" srcOrd="1" destOrd="0" presId="urn:microsoft.com/office/officeart/2018/2/layout/IconVerticalSolidList"/>
    <dgm:cxn modelId="{E15AD0C5-4B9A-49A8-B60B-7A08767F8A1F}" type="presParOf" srcId="{2862063A-01C9-45B8-BC29-0877E16269D6}" destId="{7840CE1B-2464-4289-B418-12904C5D46CE}" srcOrd="2" destOrd="0" presId="urn:microsoft.com/office/officeart/2018/2/layout/IconVerticalSolidList"/>
    <dgm:cxn modelId="{C1788EB6-DCA9-4596-A50A-894E1F8E0989}" type="presParOf" srcId="{2862063A-01C9-45B8-BC29-0877E16269D6}" destId="{0F75F18A-3C22-462D-9DAB-5E8D88D9A5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C5FBB-37A1-47B8-964B-495D6CE41852}">
      <dsp:nvSpPr>
        <dsp:cNvPr id="0" name=""/>
        <dsp:cNvSpPr/>
      </dsp:nvSpPr>
      <dsp:spPr>
        <a:xfrm>
          <a:off x="0" y="465"/>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372D9-00EB-4210-8A17-290A25C27D1A}">
      <dsp:nvSpPr>
        <dsp:cNvPr id="0" name=""/>
        <dsp:cNvSpPr/>
      </dsp:nvSpPr>
      <dsp:spPr>
        <a:xfrm>
          <a:off x="329212" y="245333"/>
          <a:ext cx="598567" cy="59856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07173B-D761-4E83-A236-D68749E3DF5C}">
      <dsp:nvSpPr>
        <dsp:cNvPr id="0" name=""/>
        <dsp:cNvSpPr/>
      </dsp:nvSpPr>
      <dsp:spPr>
        <a:xfrm>
          <a:off x="1256992" y="465"/>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lvl="0" algn="l" defTabSz="1111250">
            <a:lnSpc>
              <a:spcPct val="100000"/>
            </a:lnSpc>
            <a:spcBef>
              <a:spcPct val="0"/>
            </a:spcBef>
            <a:spcAft>
              <a:spcPct val="35000"/>
            </a:spcAft>
          </a:pPr>
          <a:r>
            <a:rPr lang="en-US" sz="2500" kern="1200" dirty="0" smtClean="0"/>
            <a:t>Background</a:t>
          </a:r>
          <a:endParaRPr lang="en-US" sz="2500" kern="1200" dirty="0"/>
        </a:p>
      </dsp:txBody>
      <dsp:txXfrm>
        <a:off x="1256992" y="465"/>
        <a:ext cx="3545038" cy="1088305"/>
      </dsp:txXfrm>
    </dsp:sp>
    <dsp:sp modelId="{BD3976FF-3460-411F-BC23-D0B68261F465}">
      <dsp:nvSpPr>
        <dsp:cNvPr id="0" name=""/>
        <dsp:cNvSpPr/>
      </dsp:nvSpPr>
      <dsp:spPr>
        <a:xfrm>
          <a:off x="0" y="1360846"/>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96134-9829-4D70-890A-C69BBF81D77E}">
      <dsp:nvSpPr>
        <dsp:cNvPr id="0" name=""/>
        <dsp:cNvSpPr/>
      </dsp:nvSpPr>
      <dsp:spPr>
        <a:xfrm>
          <a:off x="329212" y="1605715"/>
          <a:ext cx="598567" cy="598567"/>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7AA252-427D-40A4-8C7D-92392117FEF6}">
      <dsp:nvSpPr>
        <dsp:cNvPr id="0" name=""/>
        <dsp:cNvSpPr/>
      </dsp:nvSpPr>
      <dsp:spPr>
        <a:xfrm>
          <a:off x="1256992" y="1360846"/>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lvl="0" algn="l" defTabSz="1111250">
            <a:lnSpc>
              <a:spcPct val="100000"/>
            </a:lnSpc>
            <a:spcBef>
              <a:spcPct val="0"/>
            </a:spcBef>
            <a:spcAft>
              <a:spcPct val="35000"/>
            </a:spcAft>
          </a:pPr>
          <a:r>
            <a:rPr lang="en-US" sz="2500" kern="1200" dirty="0" smtClean="0"/>
            <a:t>Leaders and Teams</a:t>
          </a:r>
          <a:endParaRPr lang="en-US" sz="2500" kern="1200" dirty="0"/>
        </a:p>
      </dsp:txBody>
      <dsp:txXfrm>
        <a:off x="1256992" y="1360846"/>
        <a:ext cx="3545038" cy="1088305"/>
      </dsp:txXfrm>
    </dsp:sp>
    <dsp:sp modelId="{5DD1A591-E379-4123-AFEF-0E0E1C78A6C8}">
      <dsp:nvSpPr>
        <dsp:cNvPr id="0" name=""/>
        <dsp:cNvSpPr/>
      </dsp:nvSpPr>
      <dsp:spPr>
        <a:xfrm>
          <a:off x="0" y="2721228"/>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68459-8AC8-4D4B-8B2A-B85347F651AB}">
      <dsp:nvSpPr>
        <dsp:cNvPr id="0" name=""/>
        <dsp:cNvSpPr/>
      </dsp:nvSpPr>
      <dsp:spPr>
        <a:xfrm>
          <a:off x="329212" y="2966097"/>
          <a:ext cx="598567" cy="59856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75F18A-3C22-462D-9DAB-5E8D88D9A51B}">
      <dsp:nvSpPr>
        <dsp:cNvPr id="0" name=""/>
        <dsp:cNvSpPr/>
      </dsp:nvSpPr>
      <dsp:spPr>
        <a:xfrm>
          <a:off x="1256992" y="2721228"/>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lvl="0" algn="l" defTabSz="1111250">
            <a:lnSpc>
              <a:spcPct val="100000"/>
            </a:lnSpc>
            <a:spcBef>
              <a:spcPct val="0"/>
            </a:spcBef>
            <a:spcAft>
              <a:spcPct val="35000"/>
            </a:spcAft>
          </a:pPr>
          <a:r>
            <a:rPr lang="en-US" sz="2500" kern="1200" dirty="0" smtClean="0"/>
            <a:t>Ways of Working</a:t>
          </a:r>
          <a:endParaRPr lang="en-US" sz="2500" kern="1200" dirty="0"/>
        </a:p>
      </dsp:txBody>
      <dsp:txXfrm>
        <a:off x="1256992" y="2721228"/>
        <a:ext cx="3545038" cy="10883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C98BE-BB23-5A48-87FA-C8CCDE95AEB5}"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BE26C-C48B-F343-9399-ED5A740C54FE}" type="slidenum">
              <a:rPr lang="en-US" smtClean="0"/>
              <a:t>‹#›</a:t>
            </a:fld>
            <a:endParaRPr lang="en-US"/>
          </a:p>
        </p:txBody>
      </p:sp>
    </p:spTree>
    <p:extLst>
      <p:ext uri="{BB962C8B-B14F-4D97-AF65-F5344CB8AC3E}">
        <p14:creationId xmlns:p14="http://schemas.microsoft.com/office/powerpoint/2010/main" val="176548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A05D5-F10B-7142-B2B3-B0E5711BD1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9844D7D-FC52-564F-88E0-C4A328484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E42CC24F-116E-334F-A3EE-9A2C94402233}"/>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5" name="Footer Placeholder 4">
            <a:extLst>
              <a:ext uri="{FF2B5EF4-FFF2-40B4-BE49-F238E27FC236}">
                <a16:creationId xmlns="" xmlns:a16="http://schemas.microsoft.com/office/drawing/2014/main" id="{0CFE02C6-7084-9449-9ECB-B0A5BFCCB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333360B-76B0-9245-8240-58B9604800FE}"/>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419491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6735DB-3EE5-7747-95B1-0A4A155EED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909EB93-8A21-6141-8C70-D92CD5FF8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441EE9A-1688-9D48-91DC-D2D8450EC11D}"/>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5" name="Footer Placeholder 4">
            <a:extLst>
              <a:ext uri="{FF2B5EF4-FFF2-40B4-BE49-F238E27FC236}">
                <a16:creationId xmlns="" xmlns:a16="http://schemas.microsoft.com/office/drawing/2014/main" id="{88D0F38A-39CA-9B4D-959E-88923F565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26CB3EA-04D3-3541-8A5E-F60557D1A909}"/>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239107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DFFA117-E8A9-B24E-8662-0B659D1230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BA4B717-0DD1-C54D-A67F-BBBCCC66F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0EE333D-736E-1040-AFDC-F981C710A0AB}"/>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5" name="Footer Placeholder 4">
            <a:extLst>
              <a:ext uri="{FF2B5EF4-FFF2-40B4-BE49-F238E27FC236}">
                <a16:creationId xmlns="" xmlns:a16="http://schemas.microsoft.com/office/drawing/2014/main" id="{84448F33-B600-4349-9D79-791C8FA33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166E215-D573-8E44-B5D1-04D831DB558F}"/>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182628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92021-BA10-274E-8F7E-E65E9CE3A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9ACA676-1AFA-3248-BED7-983446C62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83DA036-8DC8-974D-8B00-BA93079F911A}"/>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5" name="Footer Placeholder 4">
            <a:extLst>
              <a:ext uri="{FF2B5EF4-FFF2-40B4-BE49-F238E27FC236}">
                <a16:creationId xmlns="" xmlns:a16="http://schemas.microsoft.com/office/drawing/2014/main" id="{81D9008D-6BDE-E24D-B1B6-14FE4CA73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F1EFC5D-0D08-B246-A6CA-D5FF1826D8B5}"/>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306964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16DF82-A1D4-3F4C-B295-6CE539C3A8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9B2181C-5665-BC4C-969A-83DA4A6F4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908A18F-BFCB-E844-B809-5DC8DA814014}"/>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5" name="Footer Placeholder 4">
            <a:extLst>
              <a:ext uri="{FF2B5EF4-FFF2-40B4-BE49-F238E27FC236}">
                <a16:creationId xmlns="" xmlns:a16="http://schemas.microsoft.com/office/drawing/2014/main" id="{8FE6BE2D-FAC1-7E4A-954E-CF8952F08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D4A1B7-77F7-0E42-A998-F6E022FD9FB1}"/>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406980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788BB9-1D60-F34C-A808-A9A813666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A38A45F-1400-8343-87D1-9EC456E084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0DED320-A8B2-AA4E-A575-F1D7A218D6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F6EDCFF-3182-5942-ACFA-501870F5BB5E}"/>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6" name="Footer Placeholder 5">
            <a:extLst>
              <a:ext uri="{FF2B5EF4-FFF2-40B4-BE49-F238E27FC236}">
                <a16:creationId xmlns="" xmlns:a16="http://schemas.microsoft.com/office/drawing/2014/main" id="{D0E317DE-A88D-9240-B754-5B3DB40E7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BECD98-9683-804F-85DD-24920DF348A3}"/>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269306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334981-0E95-A24F-AA10-765497352C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04A35EF-427F-A143-8411-6EFF05DED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DAA3FCD-0D1A-ED4F-9E9C-CB054CEF84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B229F10-C3B5-904F-A29E-FA362EA35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FCC7FC7-3CFF-4245-BD54-1F196AFD20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5901F98-E218-A147-9CDA-C9691430BD67}"/>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8" name="Footer Placeholder 7">
            <a:extLst>
              <a:ext uri="{FF2B5EF4-FFF2-40B4-BE49-F238E27FC236}">
                <a16:creationId xmlns="" xmlns:a16="http://schemas.microsoft.com/office/drawing/2014/main" id="{33F4CF16-E239-0548-8C89-75F652796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AE31858-1478-3A4E-9DD7-389D77061336}"/>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172717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AD817-A316-E14E-B9C7-B2FA23DDFE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353EE2C-9BAF-B744-A0F9-C62D6AF59387}"/>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4" name="Footer Placeholder 3">
            <a:extLst>
              <a:ext uri="{FF2B5EF4-FFF2-40B4-BE49-F238E27FC236}">
                <a16:creationId xmlns="" xmlns:a16="http://schemas.microsoft.com/office/drawing/2014/main" id="{6BA71967-EFFE-664A-88F8-8A2ED68FE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7137E01-C90A-0548-9842-6AB216EEE152}"/>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302331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A292EAC-3B4A-614C-8815-427E2A6E0F0D}"/>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3" name="Footer Placeholder 2">
            <a:extLst>
              <a:ext uri="{FF2B5EF4-FFF2-40B4-BE49-F238E27FC236}">
                <a16:creationId xmlns="" xmlns:a16="http://schemas.microsoft.com/office/drawing/2014/main" id="{7B06A190-4391-DD45-ACC3-6576838A7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6D40D8A-854D-A948-B160-AF16B5E15A01}"/>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317757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6A6896-B2ED-F145-A9CB-2999E3CD9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4B907E4-784F-204C-9C9E-ADE69E3CB6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0A60004-7AB2-C143-B41F-02875E740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8B6CFC-4CFC-FE49-BF5C-28CA0F9E1DB0}"/>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6" name="Footer Placeholder 5">
            <a:extLst>
              <a:ext uri="{FF2B5EF4-FFF2-40B4-BE49-F238E27FC236}">
                <a16:creationId xmlns="" xmlns:a16="http://schemas.microsoft.com/office/drawing/2014/main" id="{D18BD285-6BFF-CB45-969A-598A9F198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F052E5E-98BE-BC4C-AB68-C0EB5FB4A276}"/>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136570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6C50DB-264C-DE4B-A235-F9EA19C48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28B3878-CFE0-F84E-BE68-0E791A7E9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15877B2-6EFD-9D47-9757-B45A5BBDD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D433E4B-7770-A44F-9965-6FFA7F8185FA}"/>
              </a:ext>
            </a:extLst>
          </p:cNvPr>
          <p:cNvSpPr>
            <a:spLocks noGrp="1"/>
          </p:cNvSpPr>
          <p:nvPr>
            <p:ph type="dt" sz="half" idx="10"/>
          </p:nvPr>
        </p:nvSpPr>
        <p:spPr/>
        <p:txBody>
          <a:bodyPr/>
          <a:lstStyle/>
          <a:p>
            <a:fld id="{65E9A203-444C-9B4B-8E1D-CB4391A60461}" type="datetimeFigureOut">
              <a:rPr lang="en-US" smtClean="0"/>
              <a:t>9/20/2021</a:t>
            </a:fld>
            <a:endParaRPr lang="en-US"/>
          </a:p>
        </p:txBody>
      </p:sp>
      <p:sp>
        <p:nvSpPr>
          <p:cNvPr id="6" name="Footer Placeholder 5">
            <a:extLst>
              <a:ext uri="{FF2B5EF4-FFF2-40B4-BE49-F238E27FC236}">
                <a16:creationId xmlns="" xmlns:a16="http://schemas.microsoft.com/office/drawing/2014/main" id="{DA9C3AB7-06C2-4B46-99AD-3C78DFC60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A2D69F8-6DC5-174C-9C0C-CA665885D85A}"/>
              </a:ext>
            </a:extLst>
          </p:cNvPr>
          <p:cNvSpPr>
            <a:spLocks noGrp="1"/>
          </p:cNvSpPr>
          <p:nvPr>
            <p:ph type="sldNum" sz="quarter" idx="12"/>
          </p:nvPr>
        </p:nvSpPr>
        <p:spPr/>
        <p:txBody>
          <a:bodyPr/>
          <a:lstStyle/>
          <a:p>
            <a:fld id="{14084D56-1966-B443-B90D-30669812D499}" type="slidenum">
              <a:rPr lang="en-US" smtClean="0"/>
              <a:t>‹#›</a:t>
            </a:fld>
            <a:endParaRPr lang="en-US"/>
          </a:p>
        </p:txBody>
      </p:sp>
    </p:spTree>
    <p:extLst>
      <p:ext uri="{BB962C8B-B14F-4D97-AF65-F5344CB8AC3E}">
        <p14:creationId xmlns:p14="http://schemas.microsoft.com/office/powerpoint/2010/main" val="118050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B11CA1F-15D3-C749-98E5-2F0291D4E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4CD5932-18AD-2143-826D-F5793D802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9202E31-C264-5046-8D02-D8BB8E364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9A203-444C-9B4B-8E1D-CB4391A60461}" type="datetimeFigureOut">
              <a:rPr lang="en-US" smtClean="0"/>
              <a:t>9/20/2021</a:t>
            </a:fld>
            <a:endParaRPr lang="en-US"/>
          </a:p>
        </p:txBody>
      </p:sp>
      <p:sp>
        <p:nvSpPr>
          <p:cNvPr id="5" name="Footer Placeholder 4">
            <a:extLst>
              <a:ext uri="{FF2B5EF4-FFF2-40B4-BE49-F238E27FC236}">
                <a16:creationId xmlns="" xmlns:a16="http://schemas.microsoft.com/office/drawing/2014/main" id="{DB6A0DED-574C-9C40-9C39-45730CF02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39C0A32-08EE-E947-99D1-213768D809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84D56-1966-B443-B90D-30669812D499}" type="slidenum">
              <a:rPr lang="en-US" smtClean="0"/>
              <a:t>‹#›</a:t>
            </a:fld>
            <a:endParaRPr lang="en-US"/>
          </a:p>
        </p:txBody>
      </p:sp>
      <p:pic>
        <p:nvPicPr>
          <p:cNvPr id="7" name="Picture 6" descr="A screenshot of a computer&#10;&#10;Description automatically generated with medium confidence">
            <a:extLst>
              <a:ext uri="{FF2B5EF4-FFF2-40B4-BE49-F238E27FC236}">
                <a16:creationId xmlns="" xmlns:a16="http://schemas.microsoft.com/office/drawing/2014/main" id="{5B6CF8C5-07C0-F74D-A6A4-3C9F05FB7E68}"/>
              </a:ext>
            </a:extLst>
          </p:cNvPr>
          <p:cNvPicPr>
            <a:picLocks noChangeAspect="1"/>
          </p:cNvPicPr>
          <p:nvPr userDrawn="1"/>
        </p:nvPicPr>
        <p:blipFill>
          <a:blip r:embed="rId13"/>
          <a:stretch>
            <a:fillRect/>
          </a:stretch>
        </p:blipFill>
        <p:spPr>
          <a:xfrm>
            <a:off x="-9144" y="0"/>
            <a:ext cx="12208256" cy="6867144"/>
          </a:xfrm>
          <a:prstGeom prst="rect">
            <a:avLst/>
          </a:prstGeom>
        </p:spPr>
      </p:pic>
    </p:spTree>
    <p:extLst>
      <p:ext uri="{BB962C8B-B14F-4D97-AF65-F5344CB8AC3E}">
        <p14:creationId xmlns:p14="http://schemas.microsoft.com/office/powerpoint/2010/main" val="410321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descr="SmartArt graphic">
            <a:extLst>
              <a:ext uri="{FF2B5EF4-FFF2-40B4-BE49-F238E27FC236}">
                <a16:creationId xmlns:a16="http://schemas.microsoft.com/office/drawing/2014/main" xmlns="" id="{C881A426-2B90-41D4-8B71-F9600C3FCE87}"/>
              </a:ext>
            </a:extLst>
          </p:cNvPr>
          <p:cNvGraphicFramePr>
            <a:graphicFrameLocks/>
          </p:cNvGraphicFramePr>
          <p:nvPr>
            <p:extLst>
              <p:ext uri="{D42A27DB-BD31-4B8C-83A1-F6EECF244321}">
                <p14:modId xmlns:p14="http://schemas.microsoft.com/office/powerpoint/2010/main" val="3787169365"/>
              </p:ext>
            </p:extLst>
          </p:nvPr>
        </p:nvGraphicFramePr>
        <p:xfrm>
          <a:off x="2096010" y="1929636"/>
          <a:ext cx="4802031" cy="3809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xmlns="" id="{CC4174D3-6B10-409E-9110-EEBEAA7E38C0}"/>
              </a:ext>
            </a:extLst>
          </p:cNvPr>
          <p:cNvSpPr txBox="1">
            <a:spLocks/>
          </p:cNvSpPr>
          <p:nvPr/>
        </p:nvSpPr>
        <p:spPr>
          <a:xfrm>
            <a:off x="650668" y="629266"/>
            <a:ext cx="4802031" cy="16419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Content</a:t>
            </a:r>
            <a:endParaRPr lang="en-US" dirty="0">
              <a:solidFill>
                <a:schemeClr val="bg1"/>
              </a:solidFill>
            </a:endParaRPr>
          </a:p>
        </p:txBody>
      </p:sp>
    </p:spTree>
    <p:extLst>
      <p:ext uri="{BB962C8B-B14F-4D97-AF65-F5344CB8AC3E}">
        <p14:creationId xmlns:p14="http://schemas.microsoft.com/office/powerpoint/2010/main" val="10846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Ways of Working: Team 2 Continued</a:t>
            </a:r>
            <a:endParaRPr lang="en-US" dirty="0">
              <a:solidFill>
                <a:schemeClr val="bg1"/>
              </a:solidFill>
            </a:endParaRPr>
          </a:p>
        </p:txBody>
      </p:sp>
      <p:sp>
        <p:nvSpPr>
          <p:cNvPr id="3" name="Content Placeholder 2"/>
          <p:cNvSpPr txBox="1">
            <a:spLocks/>
          </p:cNvSpPr>
          <p:nvPr/>
        </p:nvSpPr>
        <p:spPr>
          <a:xfrm>
            <a:off x="1989196" y="1447901"/>
            <a:ext cx="8946541" cy="419548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solidFill>
              </a:rPr>
              <a:t>The new manager, promoted from Team 1 </a:t>
            </a:r>
          </a:p>
          <a:p>
            <a:r>
              <a:rPr lang="en-US" dirty="0" smtClean="0">
                <a:solidFill>
                  <a:schemeClr val="bg1"/>
                </a:solidFill>
              </a:rPr>
              <a:t>Assess projects and WIP, removes projects that were not focused on system constraint (A priority exercise is completed)</a:t>
            </a:r>
          </a:p>
          <a:p>
            <a:r>
              <a:rPr lang="en-US" dirty="0" smtClean="0">
                <a:solidFill>
                  <a:schemeClr val="bg1"/>
                </a:solidFill>
              </a:rPr>
              <a:t>New level of automation began and the move to service catalog.  </a:t>
            </a:r>
          </a:p>
          <a:p>
            <a:r>
              <a:rPr lang="en-US" dirty="0" smtClean="0">
                <a:solidFill>
                  <a:schemeClr val="bg1"/>
                </a:solidFill>
              </a:rPr>
              <a:t>Documentation was key to keep standards. </a:t>
            </a:r>
          </a:p>
          <a:p>
            <a:r>
              <a:rPr lang="en-US" dirty="0" smtClean="0">
                <a:solidFill>
                  <a:schemeClr val="bg1"/>
                </a:solidFill>
              </a:rPr>
              <a:t>Topics like types of work and the three ways were interwoven.</a:t>
            </a:r>
          </a:p>
          <a:p>
            <a:r>
              <a:rPr lang="en-US" dirty="0" smtClean="0">
                <a:solidFill>
                  <a:schemeClr val="bg1"/>
                </a:solidFill>
              </a:rPr>
              <a:t>Feedback between Team 1 and Team 2 during builds created a fast Flow for building out new client environments.  </a:t>
            </a:r>
          </a:p>
        </p:txBody>
      </p:sp>
    </p:spTree>
    <p:extLst>
      <p:ext uri="{BB962C8B-B14F-4D97-AF65-F5344CB8AC3E}">
        <p14:creationId xmlns:p14="http://schemas.microsoft.com/office/powerpoint/2010/main" val="248084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Ways of Working: Team 3</a:t>
            </a:r>
            <a:endParaRPr lang="en-US" dirty="0">
              <a:solidFill>
                <a:schemeClr val="bg1"/>
              </a:solidFill>
            </a:endParaRPr>
          </a:p>
        </p:txBody>
      </p:sp>
      <p:sp>
        <p:nvSpPr>
          <p:cNvPr id="3" name="Content Placeholder 2"/>
          <p:cNvSpPr txBox="1">
            <a:spLocks/>
          </p:cNvSpPr>
          <p:nvPr/>
        </p:nvSpPr>
        <p:spPr>
          <a:xfrm>
            <a:off x="1339286" y="1585405"/>
            <a:ext cx="9279553" cy="48596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solidFill>
                  <a:schemeClr val="bg1"/>
                </a:solidFill>
              </a:rPr>
              <a:t>Team 3 owned the DevOps Tools they controlled access and use of the tools</a:t>
            </a:r>
          </a:p>
          <a:p>
            <a:r>
              <a:rPr lang="en-US" sz="2000" dirty="0" smtClean="0">
                <a:solidFill>
                  <a:schemeClr val="bg1"/>
                </a:solidFill>
              </a:rPr>
              <a:t>Team 3 had firewall protections in place to prevent anyone or any other group from accessing tools without permission.  </a:t>
            </a:r>
          </a:p>
          <a:p>
            <a:r>
              <a:rPr lang="en-US" sz="2000" dirty="0" smtClean="0">
                <a:solidFill>
                  <a:schemeClr val="bg1"/>
                </a:solidFill>
              </a:rPr>
              <a:t>They did follow agile for development and often features were developed in a silo. </a:t>
            </a:r>
          </a:p>
          <a:p>
            <a:r>
              <a:rPr lang="en-US" sz="2000" dirty="0" smtClean="0">
                <a:solidFill>
                  <a:schemeClr val="bg1"/>
                </a:solidFill>
              </a:rPr>
              <a:t>Input from Sales as to feature request and development cycles. </a:t>
            </a:r>
          </a:p>
          <a:p>
            <a:r>
              <a:rPr lang="en-US" sz="2000" dirty="0" smtClean="0">
                <a:solidFill>
                  <a:schemeClr val="bg1"/>
                </a:solidFill>
              </a:rPr>
              <a:t>Tech Debt increased as there was no feedback from operations and application support.</a:t>
            </a:r>
          </a:p>
          <a:p>
            <a:r>
              <a:rPr lang="en-US" sz="2000" dirty="0" smtClean="0">
                <a:solidFill>
                  <a:schemeClr val="bg1"/>
                </a:solidFill>
              </a:rPr>
              <a:t>As the operations team started to use the Development tools more, interaction started to happen.  </a:t>
            </a:r>
          </a:p>
          <a:p>
            <a:pPr lvl="1"/>
            <a:r>
              <a:rPr lang="en-US" sz="2000" dirty="0" smtClean="0">
                <a:solidFill>
                  <a:schemeClr val="bg1"/>
                </a:solidFill>
              </a:rPr>
              <a:t>Development acted as an older sibling teaching and telling Operations how to do things and how to use the tools.  </a:t>
            </a:r>
          </a:p>
          <a:p>
            <a:pPr lvl="1"/>
            <a:r>
              <a:rPr lang="en-US" sz="2000" dirty="0" smtClean="0">
                <a:solidFill>
                  <a:schemeClr val="bg1"/>
                </a:solidFill>
              </a:rPr>
              <a:t>Sometimes condensing and other times they just saw operations using their tools as a passing phase. </a:t>
            </a:r>
          </a:p>
          <a:p>
            <a:pPr lvl="1"/>
            <a:r>
              <a:rPr lang="en-US" sz="2000" dirty="0" smtClean="0">
                <a:solidFill>
                  <a:schemeClr val="bg1"/>
                </a:solidFill>
              </a:rPr>
              <a:t>As operations became more dependent and feedback loops started to happen more often.</a:t>
            </a:r>
          </a:p>
          <a:p>
            <a:endParaRPr lang="en-US" sz="2000" dirty="0"/>
          </a:p>
        </p:txBody>
      </p:sp>
    </p:spTree>
    <p:extLst>
      <p:ext uri="{BB962C8B-B14F-4D97-AF65-F5344CB8AC3E}">
        <p14:creationId xmlns:p14="http://schemas.microsoft.com/office/powerpoint/2010/main" val="1466594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Ways of Working: Team 3 Continued</a:t>
            </a:r>
            <a:endParaRPr lang="en-US" dirty="0">
              <a:solidFill>
                <a:schemeClr val="bg1"/>
              </a:solidFill>
            </a:endParaRPr>
          </a:p>
        </p:txBody>
      </p:sp>
      <p:sp>
        <p:nvSpPr>
          <p:cNvPr id="3" name="Content Placeholder 2"/>
          <p:cNvSpPr txBox="1">
            <a:spLocks/>
          </p:cNvSpPr>
          <p:nvPr/>
        </p:nvSpPr>
        <p:spPr>
          <a:xfrm>
            <a:off x="1973466" y="1610466"/>
            <a:ext cx="8946541" cy="41954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solidFill>
              </a:rPr>
              <a:t>There was a change in management in Development. </a:t>
            </a:r>
          </a:p>
          <a:p>
            <a:pPr lvl="1"/>
            <a:r>
              <a:rPr lang="en-US" dirty="0" smtClean="0">
                <a:solidFill>
                  <a:schemeClr val="bg1"/>
                </a:solidFill>
              </a:rPr>
              <a:t> Development started to attend Blameless Post Mortems (BPM) that reviewed client outages and started to note where product development could actually pay down some tech debt and even have a positive outcome at new releases with greater stability.</a:t>
            </a:r>
          </a:p>
          <a:p>
            <a:r>
              <a:rPr lang="en-US" dirty="0" smtClean="0">
                <a:solidFill>
                  <a:schemeClr val="bg1"/>
                </a:solidFill>
              </a:rPr>
              <a:t>Common pipeline for creating  environments in Dev and Ops was developed.</a:t>
            </a:r>
          </a:p>
          <a:p>
            <a:pPr lvl="1"/>
            <a:r>
              <a:rPr lang="en-US" dirty="0" smtClean="0">
                <a:solidFill>
                  <a:schemeClr val="bg1"/>
                </a:solidFill>
              </a:rPr>
              <a:t>Dev moved from on premise development environments to the Cloud</a:t>
            </a:r>
          </a:p>
          <a:p>
            <a:pPr lvl="1"/>
            <a:r>
              <a:rPr lang="en-US" dirty="0" smtClean="0">
                <a:solidFill>
                  <a:schemeClr val="bg1"/>
                </a:solidFill>
              </a:rPr>
              <a:t>Ops was already in the cloud and this gave Dev a head start by using common code for Ops and Dev</a:t>
            </a:r>
            <a:endParaRPr lang="en-US" dirty="0">
              <a:solidFill>
                <a:schemeClr val="bg1"/>
              </a:solidFill>
            </a:endParaRPr>
          </a:p>
        </p:txBody>
      </p:sp>
    </p:spTree>
    <p:extLst>
      <p:ext uri="{BB962C8B-B14F-4D97-AF65-F5344CB8AC3E}">
        <p14:creationId xmlns:p14="http://schemas.microsoft.com/office/powerpoint/2010/main" val="168064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Ways of Working: Team 4</a:t>
            </a:r>
            <a:endParaRPr lang="en-US" dirty="0">
              <a:solidFill>
                <a:schemeClr val="bg1"/>
              </a:solidFill>
            </a:endParaRPr>
          </a:p>
        </p:txBody>
      </p:sp>
      <p:sp>
        <p:nvSpPr>
          <p:cNvPr id="3" name="Content Placeholder 2"/>
          <p:cNvSpPr txBox="1">
            <a:spLocks/>
          </p:cNvSpPr>
          <p:nvPr/>
        </p:nvSpPr>
        <p:spPr>
          <a:xfrm>
            <a:off x="1885957" y="1583579"/>
            <a:ext cx="8946541" cy="419548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solidFill>
              </a:rPr>
              <a:t>Applications Support Team noticed that work was happening differently in Team 1 and Team 2</a:t>
            </a:r>
          </a:p>
          <a:p>
            <a:pPr lvl="1"/>
            <a:r>
              <a:rPr lang="en-US" dirty="0" smtClean="0">
                <a:solidFill>
                  <a:schemeClr val="bg1"/>
                </a:solidFill>
              </a:rPr>
              <a:t>Team 1 and Team 2, life was looking, less stress, more time for innovation, interesting projects, working with Developers. </a:t>
            </a:r>
          </a:p>
          <a:p>
            <a:pPr lvl="1"/>
            <a:r>
              <a:rPr lang="en-US" dirty="0" smtClean="0">
                <a:solidFill>
                  <a:schemeClr val="bg1"/>
                </a:solidFill>
              </a:rPr>
              <a:t>Team 4, life was running from one fire to another fire and everything was a snowflake.  </a:t>
            </a:r>
          </a:p>
          <a:p>
            <a:r>
              <a:rPr lang="en-US" dirty="0" smtClean="0">
                <a:solidFill>
                  <a:schemeClr val="bg1"/>
                </a:solidFill>
              </a:rPr>
              <a:t>The application stack was seen more as pets than as cattle.  </a:t>
            </a:r>
          </a:p>
          <a:p>
            <a:r>
              <a:rPr lang="en-US" dirty="0" smtClean="0">
                <a:solidFill>
                  <a:schemeClr val="bg1"/>
                </a:solidFill>
              </a:rPr>
              <a:t>A book club was started, however it died when the approach was different that with the other two teams.  (Other teams, adopted themes by applying the principles) This team just read the book and moved back to firefighting. </a:t>
            </a:r>
          </a:p>
          <a:p>
            <a:endParaRPr lang="en-US" dirty="0"/>
          </a:p>
        </p:txBody>
      </p:sp>
    </p:spTree>
    <p:extLst>
      <p:ext uri="{BB962C8B-B14F-4D97-AF65-F5344CB8AC3E}">
        <p14:creationId xmlns:p14="http://schemas.microsoft.com/office/powerpoint/2010/main" val="210812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Ways of Working: Team 4 Continued</a:t>
            </a:r>
            <a:endParaRPr lang="en-US" dirty="0">
              <a:solidFill>
                <a:schemeClr val="bg1"/>
              </a:solidFill>
            </a:endParaRPr>
          </a:p>
        </p:txBody>
      </p:sp>
      <p:sp>
        <p:nvSpPr>
          <p:cNvPr id="3" name="Content Placeholder 2"/>
          <p:cNvSpPr txBox="1">
            <a:spLocks/>
          </p:cNvSpPr>
          <p:nvPr/>
        </p:nvSpPr>
        <p:spPr>
          <a:xfrm>
            <a:off x="1104293" y="1344995"/>
            <a:ext cx="8946541" cy="4195481"/>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900" dirty="0" smtClean="0">
                <a:solidFill>
                  <a:schemeClr val="bg1"/>
                </a:solidFill>
              </a:rPr>
              <a:t>A new manager emerged seeking the transformation of </a:t>
            </a:r>
            <a:r>
              <a:rPr lang="en-US" sz="2900" smtClean="0">
                <a:solidFill>
                  <a:schemeClr val="bg1"/>
                </a:solidFill>
              </a:rPr>
              <a:t>Team </a:t>
            </a:r>
            <a:r>
              <a:rPr lang="en-US" sz="2900" smtClean="0">
                <a:solidFill>
                  <a:schemeClr val="bg1"/>
                </a:solidFill>
              </a:rPr>
              <a:t>1 and </a:t>
            </a:r>
            <a:r>
              <a:rPr lang="en-US" sz="2900" dirty="0" smtClean="0">
                <a:solidFill>
                  <a:schemeClr val="bg1"/>
                </a:solidFill>
              </a:rPr>
              <a:t>Team 2 </a:t>
            </a:r>
          </a:p>
          <a:p>
            <a:r>
              <a:rPr lang="en-US" sz="2900" dirty="0" smtClean="0">
                <a:solidFill>
                  <a:schemeClr val="bg1"/>
                </a:solidFill>
              </a:rPr>
              <a:t>Application team joined the integration of Team 3 with inclusion in the BPM review Calls. </a:t>
            </a:r>
          </a:p>
          <a:p>
            <a:r>
              <a:rPr lang="en-US" sz="2900" dirty="0" smtClean="0">
                <a:solidFill>
                  <a:schemeClr val="bg1"/>
                </a:solidFill>
              </a:rPr>
              <a:t>Relaunch of the Book Club to get them into the DevOps mindset.  </a:t>
            </a:r>
          </a:p>
          <a:p>
            <a:r>
              <a:rPr lang="en-US" sz="2900" dirty="0" smtClean="0">
                <a:solidFill>
                  <a:schemeClr val="bg1"/>
                </a:solidFill>
              </a:rPr>
              <a:t>The team was broken in will and motivation</a:t>
            </a:r>
          </a:p>
          <a:p>
            <a:pPr lvl="1"/>
            <a:r>
              <a:rPr lang="en-US" sz="2900" dirty="0" smtClean="0">
                <a:solidFill>
                  <a:schemeClr val="bg1"/>
                </a:solidFill>
              </a:rPr>
              <a:t>Started applying the 5 ideals that were notated in “The Unicorn Project”  </a:t>
            </a:r>
          </a:p>
          <a:p>
            <a:pPr lvl="1"/>
            <a:r>
              <a:rPr lang="en-US" sz="2900" dirty="0" smtClean="0">
                <a:solidFill>
                  <a:schemeClr val="bg1"/>
                </a:solidFill>
              </a:rPr>
              <a:t>Worked to develop a Safety 2 culture</a:t>
            </a:r>
          </a:p>
          <a:p>
            <a:r>
              <a:rPr lang="en-US" sz="2900" dirty="0" smtClean="0">
                <a:solidFill>
                  <a:schemeClr val="bg1"/>
                </a:solidFill>
              </a:rPr>
              <a:t>A personal development goal plan was crafted and implemented that not only make learning new tools and processes a priority it also gave employees time to do this during the normal work week.  </a:t>
            </a:r>
          </a:p>
          <a:p>
            <a:pPr lvl="1"/>
            <a:r>
              <a:rPr lang="en-US" sz="2900" dirty="0" smtClean="0">
                <a:solidFill>
                  <a:schemeClr val="bg1"/>
                </a:solidFill>
              </a:rPr>
              <a:t>The only caveated was that you had to declare what you were looking to learn and then had to apply those new skills and knowledge to existing projects and problems.  </a:t>
            </a:r>
          </a:p>
          <a:p>
            <a:pPr lvl="1"/>
            <a:r>
              <a:rPr lang="en-US" sz="2900" dirty="0" smtClean="0">
                <a:solidFill>
                  <a:schemeClr val="bg1"/>
                </a:solidFill>
              </a:rPr>
              <a:t>Avoid learning something new then never use (it becomes lost learning)</a:t>
            </a:r>
          </a:p>
          <a:p>
            <a:r>
              <a:rPr lang="en-US" sz="2900" dirty="0" smtClean="0">
                <a:solidFill>
                  <a:schemeClr val="bg1"/>
                </a:solidFill>
              </a:rPr>
              <a:t>The team moved to 60% planned scheduled maintenance and 40% firefighting with in 1 month.</a:t>
            </a:r>
          </a:p>
          <a:p>
            <a:r>
              <a:rPr lang="en-US" sz="2900" dirty="0" smtClean="0">
                <a:solidFill>
                  <a:schemeClr val="bg1"/>
                </a:solidFill>
              </a:rPr>
              <a:t>Monthly P1 review started with all teams chiming in with thoughts on how to help and bouncing ideas of future improvement. (Team 1, Team 2, Team 3, and Team 4 are most vocal, other teams started to move to the DevOps Mindset and working with 1 DevOps Framework.   </a:t>
            </a:r>
          </a:p>
          <a:p>
            <a:endParaRPr lang="en-US" dirty="0"/>
          </a:p>
        </p:txBody>
      </p:sp>
    </p:spTree>
    <p:extLst>
      <p:ext uri="{BB962C8B-B14F-4D97-AF65-F5344CB8AC3E}">
        <p14:creationId xmlns:p14="http://schemas.microsoft.com/office/powerpoint/2010/main" val="3576890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1">
            <a:extLst>
              <a:ext uri="{FF2B5EF4-FFF2-40B4-BE49-F238E27FC236}">
                <a16:creationId xmlns:a16="http://schemas.microsoft.com/office/drawing/2014/main" xmlns="" id="{970C361B-D32E-42E0-A41E-86C3D9AC886F}"/>
              </a:ext>
            </a:extLst>
          </p:cNvPr>
          <p:cNvSpPr txBox="1">
            <a:spLocks/>
          </p:cNvSpPr>
          <p:nvPr/>
        </p:nvSpPr>
        <p:spPr>
          <a:xfrm>
            <a:off x="1150911" y="1300580"/>
            <a:ext cx="7727618" cy="160621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Thank You!</a:t>
            </a:r>
            <a:endParaRPr lang="ru-RU" dirty="0">
              <a:solidFill>
                <a:schemeClr val="bg1"/>
              </a:solidFill>
            </a:endParaRPr>
          </a:p>
        </p:txBody>
      </p:sp>
      <p:sp>
        <p:nvSpPr>
          <p:cNvPr id="4" name="Subtitle 12">
            <a:extLst>
              <a:ext uri="{FF2B5EF4-FFF2-40B4-BE49-F238E27FC236}">
                <a16:creationId xmlns:a16="http://schemas.microsoft.com/office/drawing/2014/main" xmlns="" id="{336E726C-3DE4-41AA-88A0-C92B0C34163D}"/>
              </a:ext>
            </a:extLst>
          </p:cNvPr>
          <p:cNvSpPr txBox="1">
            <a:spLocks/>
          </p:cNvSpPr>
          <p:nvPr/>
        </p:nvSpPr>
        <p:spPr>
          <a:xfrm>
            <a:off x="1892374" y="3933177"/>
            <a:ext cx="8825658" cy="232013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Denver Martin </a:t>
            </a:r>
          </a:p>
          <a:p>
            <a:pPr marL="0" indent="0">
              <a:buNone/>
            </a:pPr>
            <a:r>
              <a:rPr lang="en-US" dirty="0" smtClean="0">
                <a:solidFill>
                  <a:schemeClr val="bg1"/>
                </a:solidFill>
              </a:rPr>
              <a:t>Denver.Martin@ThreadResearch.com</a:t>
            </a:r>
            <a:endParaRPr lang="en-US" dirty="0" smtClean="0">
              <a:solidFill>
                <a:schemeClr val="bg1"/>
              </a:solidFill>
            </a:endParaRPr>
          </a:p>
          <a:p>
            <a:pPr marL="0" indent="0">
              <a:buNone/>
            </a:pPr>
            <a:r>
              <a:rPr lang="en-US" dirty="0" smtClean="0">
                <a:solidFill>
                  <a:schemeClr val="bg1"/>
                </a:solidFill>
              </a:rPr>
              <a:t>DLMARTIN@purdueglobal.edu</a:t>
            </a:r>
          </a:p>
          <a:p>
            <a:pPr marL="0" indent="0">
              <a:buNone/>
            </a:pPr>
            <a:r>
              <a:rPr lang="en-US" dirty="0" smtClean="0">
                <a:solidFill>
                  <a:schemeClr val="bg1"/>
                </a:solidFill>
              </a:rPr>
              <a:t>dlmartin@rollins.edu </a:t>
            </a:r>
            <a:endParaRPr lang="en-US" dirty="0" smtClean="0">
              <a:solidFill>
                <a:schemeClr val="bg1"/>
              </a:solidFill>
            </a:endParaRPr>
          </a:p>
          <a:p>
            <a:pPr marL="0" indent="0">
              <a:buNone/>
            </a:pPr>
            <a:r>
              <a:rPr lang="en-US" dirty="0">
                <a:solidFill>
                  <a:schemeClr val="bg1"/>
                </a:solidFill>
              </a:rPr>
              <a:t>Mr.Denver.Martin@gmail.com</a:t>
            </a:r>
          </a:p>
          <a:p>
            <a:pPr marL="0" indent="0">
              <a:buNone/>
            </a:pPr>
            <a:endParaRPr lang="en-US" dirty="0" smtClean="0">
              <a:solidFill>
                <a:schemeClr val="bg1"/>
              </a:solidFill>
            </a:endParaRPr>
          </a:p>
          <a:p>
            <a:pPr marL="0" indent="0">
              <a:buNone/>
            </a:pPr>
            <a:endParaRPr lang="ru-RU" dirty="0">
              <a:solidFill>
                <a:schemeClr val="bg1"/>
              </a:solidFill>
            </a:endParaRPr>
          </a:p>
        </p:txBody>
      </p:sp>
    </p:spTree>
    <p:extLst>
      <p:ext uri="{BB962C8B-B14F-4D97-AF65-F5344CB8AC3E}">
        <p14:creationId xmlns:p14="http://schemas.microsoft.com/office/powerpoint/2010/main" val="244731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DC570-72AC-45BE-BB60-458EBBAC8C19}"/>
              </a:ext>
            </a:extLst>
          </p:cNvPr>
          <p:cNvSpPr txBox="1">
            <a:spLocks/>
          </p:cNvSpPr>
          <p:nvPr/>
        </p:nvSpPr>
        <p:spPr>
          <a:xfrm>
            <a:off x="1103312" y="64909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solidFill>
                  <a:schemeClr val="bg1"/>
                </a:solidFill>
              </a:rPr>
              <a:t>Background</a:t>
            </a:r>
            <a:endParaRPr lang="ru-RU" sz="3200" dirty="0">
              <a:solidFill>
                <a:schemeClr val="bg1"/>
              </a:solidFill>
            </a:endParaRPr>
          </a:p>
        </p:txBody>
      </p:sp>
      <p:sp>
        <p:nvSpPr>
          <p:cNvPr id="3" name="Content Placeholder 2"/>
          <p:cNvSpPr txBox="1">
            <a:spLocks/>
          </p:cNvSpPr>
          <p:nvPr/>
        </p:nvSpPr>
        <p:spPr>
          <a:xfrm>
            <a:off x="1678500" y="1595719"/>
            <a:ext cx="8946541" cy="41954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4 Teams Independent Journeys that comes together into 1 DevOps Framework. A tale of moving from hybrid on premise to all in Cloud development and operations.  From using browed tools from other teams to making them operational at enterprise level. Going from long hours and very unhappy teams to making on-call just another day with no pressure or worry, where people look to on-call as a time to find new ways to improve daily work and the next great project.  </a:t>
            </a:r>
            <a:endParaRPr lang="en-US" dirty="0">
              <a:solidFill>
                <a:schemeClr val="bg1"/>
              </a:solidFill>
            </a:endParaRPr>
          </a:p>
        </p:txBody>
      </p:sp>
    </p:spTree>
    <p:extLst>
      <p:ext uri="{BB962C8B-B14F-4D97-AF65-F5344CB8AC3E}">
        <p14:creationId xmlns:p14="http://schemas.microsoft.com/office/powerpoint/2010/main" val="180168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Leaders  and Teams: Team 1</a:t>
            </a:r>
            <a:endParaRPr lang="en-US" dirty="0">
              <a:solidFill>
                <a:schemeClr val="bg1"/>
              </a:solidFill>
            </a:endParaRPr>
          </a:p>
        </p:txBody>
      </p:sp>
      <p:sp>
        <p:nvSpPr>
          <p:cNvPr id="3" name="Content Placeholder 2"/>
          <p:cNvSpPr txBox="1">
            <a:spLocks/>
          </p:cNvSpPr>
          <p:nvPr/>
        </p:nvSpPr>
        <p:spPr>
          <a:xfrm>
            <a:off x="1250796" y="1885637"/>
            <a:ext cx="8946541" cy="419548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Team 1: Operations Based – Network Infrastructure</a:t>
            </a:r>
          </a:p>
          <a:p>
            <a:pPr lvl="1"/>
            <a:r>
              <a:rPr lang="en-US" dirty="0" smtClean="0">
                <a:solidFill>
                  <a:schemeClr val="bg1"/>
                </a:solidFill>
              </a:rPr>
              <a:t>Size: 9 members, 7 US, 2 India, world wide support coverage</a:t>
            </a:r>
          </a:p>
          <a:p>
            <a:pPr lvl="1"/>
            <a:r>
              <a:rPr lang="en-US" dirty="0" smtClean="0">
                <a:solidFill>
                  <a:schemeClr val="bg1"/>
                </a:solidFill>
              </a:rPr>
              <a:t>Prior to DevOps 80% break-fix firefighting, 20% working 30+ planned projects</a:t>
            </a:r>
          </a:p>
          <a:p>
            <a:pPr lvl="1"/>
            <a:r>
              <a:rPr lang="en-US" dirty="0" smtClean="0">
                <a:solidFill>
                  <a:schemeClr val="bg1"/>
                </a:solidFill>
              </a:rPr>
              <a:t>On-call rotation was treaded like a hot potato</a:t>
            </a:r>
          </a:p>
          <a:p>
            <a:pPr lvl="1"/>
            <a:r>
              <a:rPr lang="en-US" dirty="0" smtClean="0">
                <a:solidFill>
                  <a:schemeClr val="bg1"/>
                </a:solidFill>
              </a:rPr>
              <a:t>Skills: Moved to AWS Cloud from Traditional Physical Datacenters </a:t>
            </a:r>
          </a:p>
          <a:p>
            <a:pPr lvl="1"/>
            <a:r>
              <a:rPr lang="en-US" dirty="0" smtClean="0">
                <a:solidFill>
                  <a:schemeClr val="bg1"/>
                </a:solidFill>
              </a:rPr>
              <a:t>Responsible Work Centers: Build Environments, Connect Remote Clients, Operations </a:t>
            </a:r>
          </a:p>
          <a:p>
            <a:pPr lvl="1"/>
            <a:r>
              <a:rPr lang="en-US" dirty="0" smtClean="0">
                <a:solidFill>
                  <a:schemeClr val="bg1"/>
                </a:solidFill>
              </a:rPr>
              <a:t>Prior Leader: Command and Control, Task Assignments, Silo each resource</a:t>
            </a:r>
          </a:p>
          <a:p>
            <a:pPr lvl="1"/>
            <a:r>
              <a:rPr lang="en-US" dirty="0" smtClean="0">
                <a:solidFill>
                  <a:schemeClr val="bg1"/>
                </a:solidFill>
              </a:rPr>
              <a:t>DevOps Leader: Delegate Work Flow, Allow Team to self manage queues, encourage daily improvement of work, support continuous learning, set up book club for introducing DevOps Mindset</a:t>
            </a:r>
          </a:p>
          <a:p>
            <a:pPr lvl="1"/>
            <a:endParaRPr lang="en-US" dirty="0"/>
          </a:p>
        </p:txBody>
      </p:sp>
    </p:spTree>
    <p:extLst>
      <p:ext uri="{BB962C8B-B14F-4D97-AF65-F5344CB8AC3E}">
        <p14:creationId xmlns:p14="http://schemas.microsoft.com/office/powerpoint/2010/main" val="19919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Leaders  and Teams: Team 2</a:t>
            </a:r>
            <a:endParaRPr lang="en-US" dirty="0">
              <a:solidFill>
                <a:schemeClr val="bg1"/>
              </a:solidFill>
            </a:endParaRPr>
          </a:p>
        </p:txBody>
      </p:sp>
      <p:sp>
        <p:nvSpPr>
          <p:cNvPr id="3" name="Content Placeholder 2"/>
          <p:cNvSpPr txBox="1">
            <a:spLocks/>
          </p:cNvSpPr>
          <p:nvPr/>
        </p:nvSpPr>
        <p:spPr>
          <a:xfrm>
            <a:off x="1250796" y="1915134"/>
            <a:ext cx="8946541" cy="419548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Team 2 </a:t>
            </a:r>
            <a:r>
              <a:rPr lang="en-US" dirty="0" smtClean="0">
                <a:solidFill>
                  <a:schemeClr val="bg1"/>
                </a:solidFill>
              </a:rPr>
              <a:t>Operations Based </a:t>
            </a:r>
            <a:r>
              <a:rPr lang="en-US" dirty="0" smtClean="0">
                <a:solidFill>
                  <a:schemeClr val="bg1"/>
                </a:solidFill>
              </a:rPr>
              <a:t>– Platform Infrastructure</a:t>
            </a:r>
          </a:p>
          <a:p>
            <a:pPr lvl="1"/>
            <a:r>
              <a:rPr lang="en-US" dirty="0" smtClean="0">
                <a:solidFill>
                  <a:schemeClr val="bg1"/>
                </a:solidFill>
              </a:rPr>
              <a:t>Size: 18 - 20 members, 12 - 14 US, 5 India, world wide support coverage</a:t>
            </a:r>
          </a:p>
          <a:p>
            <a:pPr lvl="1"/>
            <a:r>
              <a:rPr lang="en-US" dirty="0" smtClean="0">
                <a:solidFill>
                  <a:schemeClr val="bg1"/>
                </a:solidFill>
              </a:rPr>
              <a:t>Skills: Moved to AWS Cloud from Traditional Physical Datacenters </a:t>
            </a:r>
          </a:p>
          <a:p>
            <a:pPr lvl="1"/>
            <a:r>
              <a:rPr lang="en-US" dirty="0" smtClean="0">
                <a:solidFill>
                  <a:schemeClr val="bg1"/>
                </a:solidFill>
              </a:rPr>
              <a:t>Responsible Work Centers: Build Environments, manage Platform, manage patching, manage OS level work </a:t>
            </a:r>
          </a:p>
          <a:p>
            <a:pPr lvl="1"/>
            <a:r>
              <a:rPr lang="en-US" dirty="0" smtClean="0">
                <a:solidFill>
                  <a:schemeClr val="bg1"/>
                </a:solidFill>
              </a:rPr>
              <a:t>Prior Leader: Command and Control, Task Assignments, Silo each resource</a:t>
            </a:r>
          </a:p>
          <a:p>
            <a:pPr lvl="1"/>
            <a:r>
              <a:rPr lang="en-US" dirty="0" smtClean="0">
                <a:solidFill>
                  <a:schemeClr val="bg1"/>
                </a:solidFill>
              </a:rPr>
              <a:t>1</a:t>
            </a:r>
            <a:r>
              <a:rPr lang="en-US" baseline="30000" dirty="0" smtClean="0">
                <a:solidFill>
                  <a:schemeClr val="bg1"/>
                </a:solidFill>
              </a:rPr>
              <a:t>st</a:t>
            </a:r>
            <a:r>
              <a:rPr lang="en-US" dirty="0" smtClean="0">
                <a:solidFill>
                  <a:schemeClr val="bg1"/>
                </a:solidFill>
              </a:rPr>
              <a:t>  DevOps Leader: Introduced Tools like Terraform, and pushed for automation in the from of scripts. Increased project work load to give every engineer their own pet project.  Assigned Tasks after reviewing every ticket in the queue. </a:t>
            </a:r>
          </a:p>
          <a:p>
            <a:pPr lvl="1"/>
            <a:r>
              <a:rPr lang="en-US" dirty="0" smtClean="0">
                <a:solidFill>
                  <a:schemeClr val="bg1"/>
                </a:solidFill>
              </a:rPr>
              <a:t>2</a:t>
            </a:r>
            <a:r>
              <a:rPr lang="en-US" baseline="30000" dirty="0" smtClean="0">
                <a:solidFill>
                  <a:schemeClr val="bg1"/>
                </a:solidFill>
              </a:rPr>
              <a:t>nd</a:t>
            </a:r>
            <a:r>
              <a:rPr lang="en-US" dirty="0" smtClean="0">
                <a:solidFill>
                  <a:schemeClr val="bg1"/>
                </a:solidFill>
              </a:rPr>
              <a:t> DevOps Leader: Was promoted from Team 1 and reported to Team 1’s manager.  Carried over the ways of working from the Team 1. </a:t>
            </a:r>
          </a:p>
          <a:p>
            <a:pPr lvl="1"/>
            <a:r>
              <a:rPr lang="en-US" dirty="0" smtClean="0">
                <a:solidFill>
                  <a:schemeClr val="bg1"/>
                </a:solidFill>
              </a:rPr>
              <a:t>85% - 90% break-fix firefighting, 10% - 15% planned project work.</a:t>
            </a:r>
          </a:p>
          <a:p>
            <a:pPr lvl="1"/>
            <a:endParaRPr lang="en-US" dirty="0"/>
          </a:p>
        </p:txBody>
      </p:sp>
    </p:spTree>
    <p:extLst>
      <p:ext uri="{BB962C8B-B14F-4D97-AF65-F5344CB8AC3E}">
        <p14:creationId xmlns:p14="http://schemas.microsoft.com/office/powerpoint/2010/main" val="360229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Leaders  and Teams: Team 3</a:t>
            </a:r>
            <a:endParaRPr lang="en-US" dirty="0">
              <a:solidFill>
                <a:schemeClr val="bg1"/>
              </a:solidFill>
            </a:endParaRPr>
          </a:p>
        </p:txBody>
      </p:sp>
      <p:sp>
        <p:nvSpPr>
          <p:cNvPr id="3" name="Content Placeholder 2"/>
          <p:cNvSpPr txBox="1">
            <a:spLocks/>
          </p:cNvSpPr>
          <p:nvPr/>
        </p:nvSpPr>
        <p:spPr>
          <a:xfrm>
            <a:off x="1265544" y="2052918"/>
            <a:ext cx="8946541" cy="4195481"/>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Team 3 </a:t>
            </a:r>
            <a:r>
              <a:rPr lang="en-US" dirty="0" smtClean="0">
                <a:solidFill>
                  <a:schemeClr val="bg1"/>
                </a:solidFill>
              </a:rPr>
              <a:t>Development Based </a:t>
            </a:r>
            <a:r>
              <a:rPr lang="en-US" dirty="0" smtClean="0">
                <a:solidFill>
                  <a:schemeClr val="bg1"/>
                </a:solidFill>
              </a:rPr>
              <a:t>– The DevOps Team from Development</a:t>
            </a:r>
          </a:p>
          <a:p>
            <a:pPr lvl="1"/>
            <a:r>
              <a:rPr lang="en-US" dirty="0" smtClean="0">
                <a:solidFill>
                  <a:schemeClr val="bg1"/>
                </a:solidFill>
              </a:rPr>
              <a:t>Size: 100+: mix of Developers, Managers, PMs, Scrum Masters, QA, Researchers</a:t>
            </a:r>
          </a:p>
          <a:p>
            <a:pPr lvl="1"/>
            <a:r>
              <a:rPr lang="en-US" dirty="0" smtClean="0">
                <a:solidFill>
                  <a:schemeClr val="bg1"/>
                </a:solidFill>
              </a:rPr>
              <a:t>Skills: Masters of DevOps Tools, Repos, and Source code control</a:t>
            </a:r>
          </a:p>
          <a:p>
            <a:pPr lvl="1"/>
            <a:r>
              <a:rPr lang="en-US" dirty="0" smtClean="0">
                <a:solidFill>
                  <a:schemeClr val="bg1"/>
                </a:solidFill>
              </a:rPr>
              <a:t>Responsible Work Centers: hybrid Scrum and Waterfall projects, Development of features were scrum sprints, and roll out to operations was a waterfall with major releases every quarter. </a:t>
            </a:r>
          </a:p>
          <a:p>
            <a:pPr lvl="1"/>
            <a:r>
              <a:rPr lang="en-US" dirty="0" smtClean="0">
                <a:solidFill>
                  <a:schemeClr val="bg1"/>
                </a:solidFill>
              </a:rPr>
              <a:t>1</a:t>
            </a:r>
            <a:r>
              <a:rPr lang="en-US" baseline="30000" dirty="0" smtClean="0">
                <a:solidFill>
                  <a:schemeClr val="bg1"/>
                </a:solidFill>
              </a:rPr>
              <a:t>st</a:t>
            </a:r>
            <a:r>
              <a:rPr lang="en-US" dirty="0" smtClean="0">
                <a:solidFill>
                  <a:schemeClr val="bg1"/>
                </a:solidFill>
              </a:rPr>
              <a:t> DevOps Leader: The tools were his tools and they just let others use them at their leisure, they took them down for maintenance with no feedback or notifications.  This was the DevOps kingdom that worked in a silo. </a:t>
            </a:r>
          </a:p>
          <a:p>
            <a:pPr lvl="1"/>
            <a:r>
              <a:rPr lang="en-US" dirty="0" smtClean="0">
                <a:solidFill>
                  <a:schemeClr val="bg1"/>
                </a:solidFill>
              </a:rPr>
              <a:t>2</a:t>
            </a:r>
            <a:r>
              <a:rPr lang="en-US" baseline="30000" dirty="0" smtClean="0">
                <a:solidFill>
                  <a:schemeClr val="bg1"/>
                </a:solidFill>
              </a:rPr>
              <a:t>nd</a:t>
            </a:r>
            <a:r>
              <a:rPr lang="en-US" dirty="0" smtClean="0">
                <a:solidFill>
                  <a:schemeClr val="bg1"/>
                </a:solidFill>
              </a:rPr>
              <a:t> DevOps Leader: Partnered with Team 1 and 2 and eventually Team 4, attended BPMs, took feedback on ways to improve the stability of the application in Operations, sought to understand how the product was actually being used</a:t>
            </a:r>
          </a:p>
          <a:p>
            <a:pPr lvl="1"/>
            <a:endParaRPr lang="en-US" dirty="0"/>
          </a:p>
        </p:txBody>
      </p:sp>
    </p:spTree>
    <p:extLst>
      <p:ext uri="{BB962C8B-B14F-4D97-AF65-F5344CB8AC3E}">
        <p14:creationId xmlns:p14="http://schemas.microsoft.com/office/powerpoint/2010/main" val="373473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Leaders  and Teams: Team 4</a:t>
            </a:r>
            <a:endParaRPr lang="en-US" dirty="0">
              <a:solidFill>
                <a:schemeClr val="bg1"/>
              </a:solidFill>
            </a:endParaRPr>
          </a:p>
        </p:txBody>
      </p:sp>
      <p:sp>
        <p:nvSpPr>
          <p:cNvPr id="3" name="Content Placeholder 2"/>
          <p:cNvSpPr txBox="1">
            <a:spLocks/>
          </p:cNvSpPr>
          <p:nvPr/>
        </p:nvSpPr>
        <p:spPr>
          <a:xfrm>
            <a:off x="1103312" y="2052918"/>
            <a:ext cx="8946541" cy="419548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bg1"/>
                </a:solidFill>
              </a:rPr>
              <a:t>Team 4 </a:t>
            </a:r>
            <a:r>
              <a:rPr lang="en-US" dirty="0" smtClean="0">
                <a:solidFill>
                  <a:schemeClr val="bg1"/>
                </a:solidFill>
              </a:rPr>
              <a:t>Operations Based </a:t>
            </a:r>
            <a:r>
              <a:rPr lang="en-US" dirty="0" smtClean="0">
                <a:solidFill>
                  <a:schemeClr val="bg1"/>
                </a:solidFill>
              </a:rPr>
              <a:t>– Application/Product Support</a:t>
            </a:r>
          </a:p>
          <a:p>
            <a:pPr lvl="1"/>
            <a:r>
              <a:rPr lang="en-US" dirty="0" smtClean="0">
                <a:solidFill>
                  <a:schemeClr val="bg1"/>
                </a:solidFill>
              </a:rPr>
              <a:t>Size: 75 – 100 members working around the world, divided up by products and region, world wide support coverage</a:t>
            </a:r>
          </a:p>
          <a:p>
            <a:pPr lvl="1"/>
            <a:r>
              <a:rPr lang="en-US" dirty="0" smtClean="0">
                <a:solidFill>
                  <a:schemeClr val="bg1"/>
                </a:solidFill>
              </a:rPr>
              <a:t>Skills: knew the product inside and out, most had not work in a Cloud environment, none had worked in a DevOps environment.  In some cases just moved from Tier 1 help desk position having gained SME knowledge of the product.  </a:t>
            </a:r>
          </a:p>
          <a:p>
            <a:pPr lvl="1"/>
            <a:r>
              <a:rPr lang="en-US" dirty="0" smtClean="0">
                <a:solidFill>
                  <a:schemeClr val="bg1"/>
                </a:solidFill>
              </a:rPr>
              <a:t>Responsible Work Centers: Application Product Support </a:t>
            </a:r>
          </a:p>
          <a:p>
            <a:pPr lvl="1"/>
            <a:r>
              <a:rPr lang="en-US" dirty="0" smtClean="0">
                <a:solidFill>
                  <a:schemeClr val="bg1"/>
                </a:solidFill>
              </a:rPr>
              <a:t>Prior Leader: Command and Control, Task Assignments, Focused on Quick Fix with no time to find Long Term Fix</a:t>
            </a:r>
          </a:p>
          <a:p>
            <a:pPr lvl="1"/>
            <a:r>
              <a:rPr lang="en-US" dirty="0" smtClean="0">
                <a:solidFill>
                  <a:schemeClr val="bg1"/>
                </a:solidFill>
              </a:rPr>
              <a:t>DevOps Leader: Focused on Finding and Fixing Root Cause, set up book club for introducing DevOps Mindset, set up training goals to learn new ways of working, developed team internal BPM to help with building BPM processes to aid with Development Feedback</a:t>
            </a:r>
          </a:p>
          <a:p>
            <a:pPr lvl="1"/>
            <a:endParaRPr lang="en-US" dirty="0"/>
          </a:p>
        </p:txBody>
      </p:sp>
    </p:spTree>
    <p:extLst>
      <p:ext uri="{BB962C8B-B14F-4D97-AF65-F5344CB8AC3E}">
        <p14:creationId xmlns:p14="http://schemas.microsoft.com/office/powerpoint/2010/main" val="379327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Ways of Working</a:t>
            </a:r>
            <a:endParaRPr lang="en-US" dirty="0">
              <a:solidFill>
                <a:schemeClr val="bg1"/>
              </a:solidFill>
            </a:endParaRPr>
          </a:p>
        </p:txBody>
      </p:sp>
      <p:sp>
        <p:nvSpPr>
          <p:cNvPr id="3" name="Content Placeholder 2"/>
          <p:cNvSpPr txBox="1">
            <a:spLocks/>
          </p:cNvSpPr>
          <p:nvPr/>
        </p:nvSpPr>
        <p:spPr>
          <a:xfrm>
            <a:off x="2002632" y="1152983"/>
            <a:ext cx="9014414" cy="41954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chemeClr val="bg1"/>
                </a:solidFill>
              </a:rPr>
              <a:t>The Journey Begins</a:t>
            </a:r>
            <a:r>
              <a:rPr lang="en-US" dirty="0" smtClean="0">
                <a:solidFill>
                  <a:schemeClr val="bg1"/>
                </a:solidFill>
              </a:rPr>
              <a:t>:  A new manager joins Team 1 to take them on a journey of looking at work differently and to change the culture of the team forever.  After observing the team for a month, to understand more of what is working and what is not working, identify where the pain is, figure out the best way to introduce change and get buy into the changes.   A Network Summit is planned, where everyone could come together in a small conference room (pre-COVID).  During this Summit, a couple of concepts were introduced, 4 Types of Work and the 3 Ways of DevOps.  A listing of projects and an activity of prioritizing the project.  The team was also introduced to “The Phoenix Project”.  This would become the kick-off of more book clubs and part of continuous learning. </a:t>
            </a:r>
          </a:p>
          <a:p>
            <a:endParaRPr lang="en-US" dirty="0"/>
          </a:p>
        </p:txBody>
      </p:sp>
    </p:spTree>
    <p:extLst>
      <p:ext uri="{BB962C8B-B14F-4D97-AF65-F5344CB8AC3E}">
        <p14:creationId xmlns:p14="http://schemas.microsoft.com/office/powerpoint/2010/main" val="378896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Ways of Working: Team 1</a:t>
            </a:r>
            <a:endParaRPr lang="en-US" dirty="0">
              <a:solidFill>
                <a:schemeClr val="bg1"/>
              </a:solidFill>
            </a:endParaRPr>
          </a:p>
        </p:txBody>
      </p:sp>
      <p:sp>
        <p:nvSpPr>
          <p:cNvPr id="3" name="Content Placeholder 2"/>
          <p:cNvSpPr txBox="1">
            <a:spLocks/>
          </p:cNvSpPr>
          <p:nvPr/>
        </p:nvSpPr>
        <p:spPr>
          <a:xfrm>
            <a:off x="1870229" y="1350439"/>
            <a:ext cx="9456533" cy="4840678"/>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500" dirty="0">
                <a:solidFill>
                  <a:schemeClr val="bg1"/>
                </a:solidFill>
              </a:rPr>
              <a:t>Over the course of the next 6 months, best practice and standards were developed </a:t>
            </a:r>
          </a:p>
          <a:p>
            <a:r>
              <a:rPr lang="en-US" sz="4500" dirty="0">
                <a:solidFill>
                  <a:schemeClr val="bg1"/>
                </a:solidFill>
              </a:rPr>
              <a:t>Tools for automation and a DB was stood up to help with troubleshooting while waiting on the promise of a CMDB </a:t>
            </a:r>
          </a:p>
          <a:p>
            <a:r>
              <a:rPr lang="en-US" sz="4500" dirty="0">
                <a:solidFill>
                  <a:schemeClr val="bg1"/>
                </a:solidFill>
              </a:rPr>
              <a:t>Started to move from break-fix work (unplanned) to more project and planned work</a:t>
            </a:r>
          </a:p>
          <a:p>
            <a:r>
              <a:rPr lang="en-US" sz="4500" dirty="0">
                <a:solidFill>
                  <a:schemeClr val="bg1"/>
                </a:solidFill>
              </a:rPr>
              <a:t>Huge win with a network router audit script that could run and populate what would later become known as the automation database</a:t>
            </a:r>
          </a:p>
          <a:p>
            <a:pPr lvl="1"/>
            <a:r>
              <a:rPr lang="en-US" sz="4500" dirty="0">
                <a:solidFill>
                  <a:schemeClr val="bg1"/>
                </a:solidFill>
              </a:rPr>
              <a:t>Gathering information for troubleshooting went from 90 minutes on average to 5 seconds.  Instead of logging in and gathering information from 7 different sources we able to query them all at the same time get data back quicker in a standard format.  </a:t>
            </a:r>
          </a:p>
          <a:p>
            <a:r>
              <a:rPr lang="en-US" sz="4500" dirty="0">
                <a:solidFill>
                  <a:schemeClr val="bg1"/>
                </a:solidFill>
              </a:rPr>
              <a:t>Transitioned from 80% break-fix and 20% project work to 10% break-fix and 90% projects.  </a:t>
            </a:r>
          </a:p>
          <a:p>
            <a:r>
              <a:rPr lang="en-US" sz="4500" dirty="0">
                <a:solidFill>
                  <a:schemeClr val="bg1"/>
                </a:solidFill>
              </a:rPr>
              <a:t>We went from dreading on-call that was a week at a time shift cycle to engineers wanting to take it for many months at a time to get more information for the next improvement  </a:t>
            </a:r>
          </a:p>
          <a:p>
            <a:pPr lvl="1"/>
            <a:r>
              <a:rPr lang="en-US" sz="4500" dirty="0">
                <a:solidFill>
                  <a:schemeClr val="bg1"/>
                </a:solidFill>
              </a:rPr>
              <a:t>On-call became the source of finding what else could we develop self-healing or standardize to a better configuration.  The Network team started to barrow (use) the Development’s team tools like Terraform, Jira, and Jenkins.   The course was set to eventually be on a common frame work with Development.  </a:t>
            </a:r>
          </a:p>
          <a:p>
            <a:r>
              <a:rPr lang="en-US" sz="4500" dirty="0">
                <a:solidFill>
                  <a:schemeClr val="bg1"/>
                </a:solidFill>
              </a:rPr>
              <a:t>The emergence of Operations first Kanban Board happened as the project work became more prevalent. </a:t>
            </a:r>
          </a:p>
          <a:p>
            <a:endParaRPr lang="en-US" dirty="0"/>
          </a:p>
        </p:txBody>
      </p:sp>
    </p:spTree>
    <p:extLst>
      <p:ext uri="{BB962C8B-B14F-4D97-AF65-F5344CB8AC3E}">
        <p14:creationId xmlns:p14="http://schemas.microsoft.com/office/powerpoint/2010/main" val="2126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6111" y="452718"/>
            <a:ext cx="9404723" cy="1400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bg1"/>
                </a:solidFill>
              </a:rPr>
              <a:t>Ways of Working: Team 2</a:t>
            </a:r>
            <a:endParaRPr lang="en-US" dirty="0">
              <a:solidFill>
                <a:schemeClr val="bg1"/>
              </a:solidFill>
            </a:endParaRPr>
          </a:p>
        </p:txBody>
      </p:sp>
      <p:sp>
        <p:nvSpPr>
          <p:cNvPr id="3" name="Content Placeholder 2"/>
          <p:cNvSpPr txBox="1">
            <a:spLocks/>
          </p:cNvSpPr>
          <p:nvPr/>
        </p:nvSpPr>
        <p:spPr>
          <a:xfrm>
            <a:off x="1840731" y="1706331"/>
            <a:ext cx="8946541" cy="4195481"/>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bg1"/>
                </a:solidFill>
              </a:rPr>
              <a:t>The larger team was able to move forward on more projects than Team 1</a:t>
            </a:r>
          </a:p>
          <a:p>
            <a:r>
              <a:rPr lang="en-US" dirty="0" smtClean="0">
                <a:solidFill>
                  <a:schemeClr val="bg1"/>
                </a:solidFill>
              </a:rPr>
              <a:t>Team focused on the tools and projects.</a:t>
            </a:r>
          </a:p>
          <a:p>
            <a:r>
              <a:rPr lang="en-US" dirty="0" smtClean="0">
                <a:solidFill>
                  <a:schemeClr val="bg1"/>
                </a:solidFill>
              </a:rPr>
              <a:t>Not focused on the why of DevOps or how DevOps works.  </a:t>
            </a:r>
          </a:p>
          <a:p>
            <a:r>
              <a:rPr lang="en-US" dirty="0" smtClean="0">
                <a:solidFill>
                  <a:schemeClr val="bg1"/>
                </a:solidFill>
              </a:rPr>
              <a:t>The team had solid adoption in using the borrowed Development tools.  </a:t>
            </a:r>
          </a:p>
          <a:p>
            <a:r>
              <a:rPr lang="en-US" dirty="0" smtClean="0">
                <a:solidFill>
                  <a:schemeClr val="bg1"/>
                </a:solidFill>
              </a:rPr>
              <a:t>Great automation scripts were produced and button pushing was dropped by half.  </a:t>
            </a:r>
          </a:p>
          <a:p>
            <a:r>
              <a:rPr lang="en-US" dirty="0" smtClean="0">
                <a:solidFill>
                  <a:schemeClr val="bg1"/>
                </a:solidFill>
              </a:rPr>
              <a:t>Each automation script had to be kicked off by humans.  </a:t>
            </a:r>
          </a:p>
          <a:p>
            <a:r>
              <a:rPr lang="en-US" dirty="0" smtClean="0">
                <a:solidFill>
                  <a:schemeClr val="bg1"/>
                </a:solidFill>
              </a:rPr>
              <a:t>On-call was still a hot potato, and no-one wanted it and was glad when it was over. </a:t>
            </a:r>
          </a:p>
          <a:p>
            <a:r>
              <a:rPr lang="en-US" dirty="0" smtClean="0">
                <a:solidFill>
                  <a:schemeClr val="bg1"/>
                </a:solidFill>
              </a:rPr>
              <a:t>The Manager became frustrated and eventually decide to move to another role outside the company. </a:t>
            </a:r>
          </a:p>
          <a:p>
            <a:endParaRPr lang="en-US" dirty="0"/>
          </a:p>
        </p:txBody>
      </p:sp>
    </p:spTree>
    <p:extLst>
      <p:ext uri="{BB962C8B-B14F-4D97-AF65-F5344CB8AC3E}">
        <p14:creationId xmlns:p14="http://schemas.microsoft.com/office/powerpoint/2010/main" val="111560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1897</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Keara Vu</dc:creator>
  <cp:lastModifiedBy>Unknown User</cp:lastModifiedBy>
  <cp:revision>37</cp:revision>
  <dcterms:created xsi:type="dcterms:W3CDTF">2021-04-06T18:58:31Z</dcterms:created>
  <dcterms:modified xsi:type="dcterms:W3CDTF">2021-09-21T00:01:27Z</dcterms:modified>
</cp:coreProperties>
</file>