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49" r:id="rId5"/>
    <p:sldId id="424" r:id="rId6"/>
    <p:sldId id="450" r:id="rId7"/>
    <p:sldId id="457" r:id="rId8"/>
    <p:sldId id="459" r:id="rId9"/>
    <p:sldId id="458" r:id="rId10"/>
    <p:sldId id="278" r:id="rId11"/>
    <p:sldId id="435" r:id="rId12"/>
    <p:sldId id="453" r:id="rId13"/>
    <p:sldId id="455" r:id="rId14"/>
    <p:sldId id="454" r:id="rId15"/>
    <p:sldId id="460" r:id="rId16"/>
    <p:sldId id="456" r:id="rId17"/>
    <p:sldId id="461" r:id="rId18"/>
    <p:sldId id="422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626"/>
    <a:srgbClr val="005483"/>
    <a:srgbClr val="FCB116"/>
    <a:srgbClr val="930F37"/>
    <a:srgbClr val="2D030F"/>
    <a:srgbClr val="002438"/>
    <a:srgbClr val="484848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F4EAE-B02F-3EEB-BCB5-95F13F774D53}" v="27" dt="2021-09-17T20:57:06.957"/>
    <p1510:client id="{2D0E3BF8-DA3D-2D1E-770A-E75655EC137C}" v="91" dt="2021-08-31T13:57:22.859"/>
    <p1510:client id="{3737A6D6-1977-0E07-A1E2-6B7492C52F2F}" v="2" dt="2021-09-20T01:28:14.529"/>
    <p1510:client id="{3C84BB57-F79E-4244-B7DF-17F3FB1048CD}" v="2" dt="2021-09-01T22:26:00.653"/>
    <p1510:client id="{52FC9DD5-12AB-F14B-5428-16ADFA9F05DF}" v="192" dt="2021-09-01T16:07:44.849"/>
    <p1510:client id="{8C1C8D24-BAE7-809A-375D-B7A011FF38A5}" v="7" dt="2021-09-01T16:58:42.693"/>
    <p1510:client id="{8C4D8771-0904-40E9-7087-AF2B0BF92693}" v="28" dt="2021-09-01T16:06:49.972"/>
    <p1510:client id="{8CE11479-CBA7-F049-D355-87D6EF9D8CFC}" v="5" dt="2021-09-22T17:06:23.159"/>
    <p1510:client id="{B35C29B8-AC53-FECD-CFB9-D921FDEB0547}" v="534" dt="2021-08-25T22:10:37.948"/>
    <p1510:client id="{DCA60237-6DCD-72BF-2EA7-ECABBB0E8DF3}" v="49" dt="2021-09-17T18:49:28.803"/>
    <p1510:client id="{E8ACD9C5-C666-8558-4B08-1740C2707304}" v="5" dt="2021-09-01T21:09:37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36218" autoAdjust="0"/>
  </p:normalViewPr>
  <p:slideViewPr>
    <p:cSldViewPr showGuides="1">
      <p:cViewPr varScale="1">
        <p:scale>
          <a:sx n="42" d="100"/>
          <a:sy n="42" d="100"/>
        </p:scale>
        <p:origin x="38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6DCC-719A-40F4-880D-C452AC2C6765}" type="datetime1">
              <a:rPr lang="en-US" sz="1000" smtClean="0"/>
              <a:t>9/28/21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1FEF44CF-6157-4D3C-83C1-59DF17863ECC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  <a:p>
            <a:endParaRPr lang="en-US" sz="1600" kern="1200" dirty="0"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66BDE92-259B-40B4-B92B-34CDAF0CC26F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5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EF44CF-6157-4D3C-83C1-59DF17863ECC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8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68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EF44CF-6157-4D3C-83C1-59DF17863ECC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98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B72284F-BF62-4A2A-808A-1B29906FAA2F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6B63D-9839-494E-8B74-5E7F88575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F5465-DA2A-4508-B016-EF5C1564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80B5C-34FF-4C10-9CD4-A5CB6D23B9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A1F3BF-E95D-4FD5-BBFC-74237DFA66E9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10109F-1FD8-4516-9FE0-F840A2E38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6B63D-9839-494E-8B74-5E7F88575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F5465-DA2A-4508-B016-EF5C1564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80B5C-34FF-4C10-9CD4-A5CB6D23B9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A1F3BF-E95D-4FD5-BBFC-74237DFA66E9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10109F-1FD8-4516-9FE0-F840A2E38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4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FEF44CF-6157-4D3C-83C1-59DF17863ECC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2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6B63D-9839-494E-8B74-5E7F88575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F5465-DA2A-4508-B016-EF5C1564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endParaRPr lang="en-US" sz="1200" dirty="0">
              <a:latin typeface="+mj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80B5C-34FF-4C10-9CD4-A5CB6D23B9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A1F3BF-E95D-4FD5-BBFC-74237DFA66E9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10109F-1FD8-4516-9FE0-F840A2E38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FEF44CF-6157-4D3C-83C1-59DF17863ECC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24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F9BEBA8C-1743-408F-9EE0-2283BE5B3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697888F8-895B-4FA0-A625-8FD958062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sz="1600" kern="120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BCAB5-40B4-4DD2-BED3-A3752912CD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0FFA9B-A3D0-4294-9692-A991EC511370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48CA0B-034D-4BDB-8787-432028743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7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2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7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568D075C-622C-4125-9EA6-961F753AE5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2720" y="5436652"/>
            <a:ext cx="6766560" cy="142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BB7C6B-0C1D-4ACE-B4E1-49AB83382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29840" y="2468880"/>
            <a:ext cx="7132320" cy="1188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66928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45EC1-89FF-4E69-B6CB-30337DDDFDBE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AA2F7-C3FF-4607-8CF9-06EDE646EE6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3CCF8-8D41-490B-AFB2-5D48BEC75B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66928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A724D-CD11-4508-98E2-7C244F6B8607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D3455-C172-450B-9BB0-1E0862DFD0C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2DCE7-9C2E-4C36-9FE5-8B280039D9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66928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8771-3A7E-44A3-AB6A-5643C4F8E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37DE76-2F88-41AE-A553-12D89E77F85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8771-3A7E-44A3-AB6A-5643C4F8E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37DE76-2F88-41AE-A553-12D89E77F85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E37468-2489-4F37-A230-BB6815FF27AD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8763000" y="1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812281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CBD6E5-0369-4F3F-B013-D9A9C760D787}"/>
              </a:ext>
            </a:extLst>
          </p:cNvPr>
          <p:cNvSpPr>
            <a:spLocks noChangeAspect="1"/>
          </p:cNvSpPr>
          <p:nvPr userDrawn="1"/>
        </p:nvSpPr>
        <p:spPr>
          <a:xfrm>
            <a:off x="9814560" y="4480560"/>
            <a:ext cx="2377440" cy="2377440"/>
          </a:xfrm>
          <a:custGeom>
            <a:avLst/>
            <a:gdLst>
              <a:gd name="connsiteX0" fmla="*/ 182880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182880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1828800" y="0"/>
                </a:moveTo>
                <a:lnTo>
                  <a:pt x="1828800" y="1828800"/>
                </a:lnTo>
                <a:lnTo>
                  <a:pt x="0" y="1828800"/>
                </a:ln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83CD7C-4485-4A1F-BCB1-42FFE902A2F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25F-D4CB-446D-A496-163D6A52C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8746614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93EA05-6510-4569-814B-3D4E395C172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8771-3A7E-44A3-AB6A-5643C4F8E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CBD6E5-0369-4F3F-B013-D9A9C760D787}"/>
              </a:ext>
            </a:extLst>
          </p:cNvPr>
          <p:cNvSpPr>
            <a:spLocks noChangeAspect="1"/>
          </p:cNvSpPr>
          <p:nvPr userDrawn="1"/>
        </p:nvSpPr>
        <p:spPr>
          <a:xfrm>
            <a:off x="9936480" y="4602480"/>
            <a:ext cx="2255520" cy="2255520"/>
          </a:xfrm>
          <a:custGeom>
            <a:avLst/>
            <a:gdLst>
              <a:gd name="connsiteX0" fmla="*/ 182880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182880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1828800" y="0"/>
                </a:moveTo>
                <a:lnTo>
                  <a:pt x="1828800" y="1828800"/>
                </a:lnTo>
                <a:lnTo>
                  <a:pt x="0" y="1828800"/>
                </a:ln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374855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958847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474720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83CD7C-4485-4A1F-BCB1-42FFE902A2F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25F-D4CB-446D-A496-163D6A52C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F97AAC-4CFB-4215-BD81-04F3BEDDE758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363671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6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958847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474720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83CD7C-4485-4A1F-BCB1-42FFE902A2F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25F-D4CB-446D-A496-163D6A52C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F97AAC-4CFB-4215-BD81-04F3BEDDE758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50347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917347-BE2D-4EF2-BE9B-4FF4D917E0A9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B9C2A-BEE4-4D3C-BEC2-11F84CC73E93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CF44D-3964-46BA-A422-08A6FB1B5596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7" r:id="rId3"/>
    <p:sldLayoutId id="2147483706" r:id="rId4"/>
    <p:sldLayoutId id="2147483705" r:id="rId5"/>
    <p:sldLayoutId id="2147483709" r:id="rId6"/>
    <p:sldLayoutId id="2147483710" r:id="rId7"/>
    <p:sldLayoutId id="2147483650" r:id="rId8"/>
    <p:sldLayoutId id="2147483652" r:id="rId9"/>
    <p:sldLayoutId id="2147483654" r:id="rId10"/>
    <p:sldLayoutId id="2147483655" r:id="rId11"/>
    <p:sldLayoutId id="2147483702" r:id="rId12"/>
    <p:sldLayoutId id="2147483703" r:id="rId13"/>
    <p:sldLayoutId id="2147483701" r:id="rId14"/>
    <p:sldLayoutId id="2147483696" r:id="rId15"/>
  </p:sldLayoutIdLst>
  <p:transition>
    <p:fade/>
  </p:transition>
  <p:hf sldNum="0" hd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98463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27063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58838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085850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Journey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Shivani Anand (Sr. Principal Solution Architect)</a:t>
            </a:r>
          </a:p>
          <a:p>
            <a:r>
              <a:rPr lang="en-US" dirty="0"/>
              <a:t>Prajakta Yerpude ( Sr. Software Engineer)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F0512-DCBA-B24F-8028-0B65FDFBFA78}"/>
              </a:ext>
            </a:extLst>
          </p:cNvPr>
          <p:cNvSpPr/>
          <p:nvPr/>
        </p:nvSpPr>
        <p:spPr>
          <a:xfrm>
            <a:off x="457200" y="61722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Calibri" panose="020F0502020204030204" pitchFamily="34" charset="0"/>
              </a:rPr>
              <a:t>The opinions expressed in this presentation are those of the presenters, in their individual capacity, and not necessarily those of Discover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581" y="678180"/>
            <a:ext cx="11521440" cy="77724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b="0" dirty="0"/>
              <a:t>hanging Mindsets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371600" y="2362200"/>
            <a:ext cx="5578157" cy="9302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Think like a start up!!!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87763" y="3184524"/>
            <a:ext cx="3641437" cy="930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8463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7063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5850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002060"/>
                </a:solidFill>
              </a:rPr>
              <a:t>Let Engineers fly!!!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6" descr="A picture containing toy, several&#10;&#10;Description automatically generated">
            <a:extLst>
              <a:ext uri="{FF2B5EF4-FFF2-40B4-BE49-F238E27FC236}">
                <a16:creationId xmlns:a16="http://schemas.microsoft.com/office/drawing/2014/main" id="{BE96E4A8-A912-447F-9474-65BD000B2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65" y="1293934"/>
            <a:ext cx="6031282" cy="4478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F824C5-C29A-1D4F-B194-A351B0026C3C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0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/>
              <a:t>C</a:t>
            </a:r>
            <a:r>
              <a:rPr lang="en-US" b="0"/>
              <a:t>ontinuous Learning</a:t>
            </a:r>
            <a:endParaRPr lang="en-US" b="0" dirty="0"/>
          </a:p>
        </p:txBody>
      </p:sp>
      <p:sp>
        <p:nvSpPr>
          <p:cNvPr id="6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2474920"/>
            <a:ext cx="4571999" cy="9302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Learning &amp; Innovation go hand in hand!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DFBBE17-D9DB-4057-89CC-CE63C745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099" y="1977586"/>
            <a:ext cx="6083473" cy="2840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3CC2C1E-ACD8-284C-8148-96427E6D9B4B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2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37CC-CA2B-47B8-9EA8-3E30393F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Where we are...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0F3E-13C5-4A36-864D-1D6A8AF32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Cloud Data Pipelines</a:t>
            </a:r>
          </a:p>
          <a:p>
            <a:r>
              <a:rPr lang="en-US" dirty="0">
                <a:cs typeface="Arial"/>
              </a:rPr>
              <a:t>Data ingestion and ELT in Cloud</a:t>
            </a:r>
          </a:p>
          <a:p>
            <a:r>
              <a:rPr lang="en-US" dirty="0">
                <a:cs typeface="Arial"/>
              </a:rPr>
              <a:t>Dedicated engineering teams</a:t>
            </a:r>
          </a:p>
          <a:p>
            <a:r>
              <a:rPr lang="en-US" dirty="0">
                <a:cs typeface="Arial"/>
              </a:rPr>
              <a:t>Applying Advanced Analytics &amp; Data </a:t>
            </a:r>
            <a:r>
              <a:rPr lang="en-US">
                <a:cs typeface="Arial"/>
              </a:rPr>
              <a:t>Science </a:t>
            </a:r>
            <a:br>
              <a:rPr lang="en-US" dirty="0">
                <a:cs typeface="Arial"/>
              </a:rPr>
            </a:br>
            <a:r>
              <a:rPr lang="en-US">
                <a:cs typeface="Arial"/>
              </a:rPr>
              <a:t>on </a:t>
            </a:r>
            <a:r>
              <a:rPr lang="en-US" dirty="0">
                <a:cs typeface="Arial"/>
              </a:rPr>
              <a:t>curated data</a:t>
            </a:r>
          </a:p>
          <a:p>
            <a:r>
              <a:rPr lang="en-US" dirty="0">
                <a:cs typeface="Arial"/>
              </a:rPr>
              <a:t>Being a true Enterprise Data Centric Organization</a:t>
            </a:r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CD5C08DB-AE8B-41D4-8FDE-D09F68AB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13" y="1313528"/>
            <a:ext cx="4985657" cy="335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12881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Accomplishments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B6C9FE-ECFF-5046-B6D5-F8F23681C244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37555927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 dirty="0"/>
              <a:t>What we learnt during our flight...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D2FC08-C998-4827-8EB6-F64D8A75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760"/>
            <a:ext cx="6751320" cy="28346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It's not a Lift and Shift</a:t>
            </a:r>
          </a:p>
          <a:p>
            <a:r>
              <a:rPr lang="en-US" dirty="0">
                <a:cs typeface="Arial"/>
              </a:rPr>
              <a:t>Identify all the dependencies between Technology and Business Perspective</a:t>
            </a:r>
          </a:p>
          <a:p>
            <a:r>
              <a:rPr lang="en-US" dirty="0">
                <a:cs typeface="Arial"/>
              </a:rPr>
              <a:t>Start with simple and critical business use cases</a:t>
            </a:r>
          </a:p>
          <a:p>
            <a:r>
              <a:rPr lang="en-US" dirty="0">
                <a:cs typeface="Arial"/>
              </a:rPr>
              <a:t>Train your partners on cloud adoption</a:t>
            </a:r>
          </a:p>
          <a:p>
            <a:r>
              <a:rPr lang="en-US" dirty="0">
                <a:cs typeface="Arial"/>
              </a:rPr>
              <a:t>It's not Set and Forget</a:t>
            </a:r>
          </a:p>
          <a:p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2881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Lesson Learnt</a:t>
            </a:r>
          </a:p>
        </p:txBody>
      </p:sp>
      <p:sp>
        <p:nvSpPr>
          <p:cNvPr id="3" name="AutoShape 2" descr="https://documents.lucid.app/documents/0336721a-bd1d-49cd-9b92-79624b5db1ca/pages/7RraOgYgVEAi?a=6169&amp;x=661&amp;y=229&amp;w=418&amp;h=240&amp;store=1&amp;accept=image%2F*&amp;auth=LCA%204741870a5f26f362b6de3fdedc18a34ecac9ba72-ts%3D1631904237"/>
          <p:cNvSpPr>
            <a:spLocks noChangeAspect="1" noChangeArrowheads="1"/>
          </p:cNvSpPr>
          <p:nvPr/>
        </p:nvSpPr>
        <p:spPr bwMode="auto">
          <a:xfrm>
            <a:off x="155575" y="-822325"/>
            <a:ext cx="29908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33" y="3780087"/>
            <a:ext cx="2640447" cy="2428868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B8D432E0-9220-4B07-BCFE-D65EBC61D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183" y="982225"/>
            <a:ext cx="4065531" cy="276520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14E7DE5-BA14-4BBB-A3F1-C10ACA410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780" y="3435568"/>
            <a:ext cx="4451130" cy="3074276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F29B272-ED35-7341-87CC-0E4DEFDCA30F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65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9771-8497-47E1-AC8C-98510931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Our Journey continues...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ED08-D864-42FF-9E22-A204FD64B6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498294"/>
            <a:ext cx="5444732" cy="3563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Arial"/>
            </a:endParaRPr>
          </a:p>
          <a:p>
            <a:r>
              <a:rPr lang="en-US" dirty="0">
                <a:cs typeface="Arial"/>
              </a:rPr>
              <a:t>Embracing &amp; Enhancing cloud technologies</a:t>
            </a:r>
          </a:p>
          <a:p>
            <a:r>
              <a:rPr lang="en-US" dirty="0">
                <a:cs typeface="Arial"/>
              </a:rPr>
              <a:t>Extending collaborations with our business partners</a:t>
            </a:r>
          </a:p>
          <a:p>
            <a:r>
              <a:rPr lang="en-US" dirty="0">
                <a:cs typeface="Arial"/>
              </a:rPr>
              <a:t>Encouraging teams to change mindset with new way of working</a:t>
            </a:r>
          </a:p>
          <a:p>
            <a:r>
              <a:rPr lang="en-US" dirty="0">
                <a:cs typeface="Arial"/>
              </a:rPr>
              <a:t>Expanding continuous learning culture </a:t>
            </a:r>
          </a:p>
          <a:p>
            <a:endParaRPr lang="en-US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5" name="Picture 4" descr="A picture containing sky, plane, outdoor, airplane&#10;&#10;Description automatically generated">
            <a:extLst>
              <a:ext uri="{FF2B5EF4-FFF2-40B4-BE49-F238E27FC236}">
                <a16:creationId xmlns:a16="http://schemas.microsoft.com/office/drawing/2014/main" id="{F2D328A3-BB86-4951-B7DD-D78E67EC9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44" y="1443965"/>
            <a:ext cx="5819584" cy="3261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28814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172" y="5257800"/>
            <a:ext cx="1028700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i="1" dirty="0">
                <a:solidFill>
                  <a:srgbClr val="005483"/>
                </a:solidFill>
              </a:rPr>
              <a:t>"This is a journey and requires a culture of continuous learning and discontent with the status quo." - Amir </a:t>
            </a:r>
            <a:r>
              <a:rPr lang="en-US" sz="2000" b="1" i="1" dirty="0" err="1">
                <a:solidFill>
                  <a:srgbClr val="005483"/>
                </a:solidFill>
              </a:rPr>
              <a:t>Arooni</a:t>
            </a:r>
            <a:r>
              <a:rPr lang="en-US" sz="2000" b="1" i="1" dirty="0">
                <a:solidFill>
                  <a:srgbClr val="005483"/>
                </a:solidFill>
              </a:rPr>
              <a:t>, CIO, Discover </a:t>
            </a:r>
            <a:endParaRPr lang="en-US" sz="2000" dirty="0">
              <a:solidFill>
                <a:srgbClr val="005483"/>
              </a:solidFill>
              <a:cs typeface="Arial"/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8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8fwJP/xRHg7Kv/yKnh47jn5j/ZFpn3yeuTwc9c1/Oh/wcc/tT3Pwm/Z8/wCEA0rXLnR7vUNEutT8u3LxtqniDXZ28PaHYvIqkGLTfDjeNdYlUujRX40W6jYT28TJ/Rr4E/5Ebwbxn/ilPDvH/cIs6/gp/wCDvv48Xcnxa+B3wPsbmzB0jwprXi6/trSDF9GL0xW9jLfXOCZjPHcXEVpCoK26C6kZd8yPXn5m28K4J2dWcad+lpfFf/t256GWaYpT5XL2cJzVleztaLtZ31atpvZ62P3X/wCCNPha+8Bf8E7/ANmIwtcXB8c/DrTviZqt7JO5n1HVfiC8viya6mmlYvcHbqsdvG7SZWCCGLhIwo/VyLW9TmJD+cCM7ikxIUYyAWDD2+VT/jX8b4/bx/aC/Yn1P9nz4PHwT8e9O8H+F/h98O/h0fCCSaB4r0SwtvBvgnwdpU1xZeHrPSJfEGh+FjPqBt9I1q6urabWP7O1WUJLPp16F/cfxF+2H4v0v4OWnxPFpqWj2V7pcOqqbyzVbiGHyTJOs8EqgRmD5vPZgRGqOT0yPwfMKtXAYuvVrOv7LEVqlSlVg3KLjKejTg5KO6spWflqf0Zl2VUcwwlKNKODnXo0qNGrC041IzVOCt7/ACXbVpXinG/V6nxD/wAHBP7PZ8d/BbTfj34btr2z8d/Cudp77UNMurmyn1XwnOpi1awuZrOSOWVkgZ5YC27y3X92ASc/x2eD/ix4vji/sHWfE2rSahplybHS9Ql1C8aSRovMls7edhMHYXyq8ZZjIZVvHtZ2a3kV4P6Mfj3/AMFX7P4o6P46+BXxe+Jeo+H7fx14RmOgaR4s+C1qfDd3pXiCC7stF1OTxXpJgvrLTNXkVhY6rdtaojok6yuCjV/LTqVhc6drYs7sxxSNPdaR9oil86H+19DuWRJYnPls6XKxxPFNkb7TLbsE5+r4aliIUa9DEqqrv6zh3XpuFT2VWKckm0uanzLppFyV9ZHyPFuDp054XEUPYt04zwWLlQnCrTVTDpOn7Xk+Gaj7vvO/Kla1mfp5+xr+1x4q/Z9/a2+BXxwt/EWsfY9D8a+HdV8SWpvruX+0tMNy2h+O9PaF5Gif+2fD02o28/yZ36xJNGUZoiv+ppp9/aanYWeo2NxFdWN/awXlncxMHiuLS6iWa3niYEh45oXSRGHDKwI65P8Ajvae8V1HZ6r5i201hcWt/G0jKEZrwwLcR7P3ZSRfsdoZTvIWWNCoRJcJ/q7fsG+Jh42/Yu/Zd8Sm+n1CTUvgb8NTLfTyiWeee18K6bZTvLKvErma2kDO2XYjc/zk19vkNWTqYildtW53zO/LKM3F26WcXHbZxfc/NM+oKKoVuWzk3HbdSippN73jLmST2T+73/wTJKngXwc3ksceFPD3RlPynSbTBA7YHJBxjBxmv84n/gqhIn7TP/BVP4q/HD4h200fwT+Enx/+Bnwc1a8v7Od9Ij0DRvH/AIV8KeIrS5vc/Z7aKWysvFeqXCOFXYko5kYhv9GHR9Vk034UaRf2sS3Vzp3gDTbyOHzFjV5rTw7DPGkrnPlqzRgMcMQOQvSv85n/AIKD+L4fDP7G3x+8J6smmp8SPjz+1hZ+NoF3XD3d/oGha78YNP1G7E00863VpH4h02G3edndF+0Boxud9nTnEpOphacZON4156W+JRjGHq/ekl8+5nk0IKni60oKUo+xjFNtaSk5y20SfJG73WyP6+/iX4N/Z08Z+O9Hv/EvhvRdZ8XanrVlpelXDWVpcvHJcToiTnzylvb29qh8+S6JCRRRsQrHCH6c+Kvw2+HL/DGz0m/07S5vDvhfTJp/KgW3kWK0t4HN7hAyearwGWWdQfMlYM43ScH+Yb9gz4/+Mv2jP2Svhn8cvAup+H/E3xC8AeC7L4ZfFbwz4wa+v7OTXvCdpbeG/E+qKbG7s57HVtW0Vbfxnpz3IuLaYalbW1xHEs7T231PpnxW8SQazpmpazZad8UIrLD6V4K0rxL4nWZJ7dYpRZaVYy6NqWhwvO0xtlE+p3UYKPunjtTGa/DK+Iq4WWYYXEYWk5+2nQSnONKMY05L94ozu5uXLGXudNErO7/q7K+G6vE2DyrOcpxNSOEwdGlUrQhB151KlWjFyjOUXCFCMabUYyrVIpy57c1ml9p6v/wTy/ZJ8caVda1f6Jpms22q2oYkaXo81yIciaOKLVLq1uLwRwyfPGjP8jrkgHp/Ev8A8FYvgboXwN/aH1DSPA1qulaDrEcOraZZ7oxGmr6HIbG78uMIkf8AptolrO6ov+kTG7QAtIu3+1H4R+Mfiiuka9qfjHw5beArfXJjqOkeCJNat/El94dS6e5ZoLjV7G2s9PkZo/s9zNb28c0NncyT2q3d1FEkrfxUf8F1/i1pur/tYaX4Z8PXseo3XgzQ3l1+SCUGP+0tVlMsVkxUfu5I7dBMSh3I00bjnC12cOY6eOznC0sPR9lbD1o4pKpOcPZwipX5nKSs6kY216pX1aPnuN8LgcHw7j51a0qs3icO6EmqSnGo5qnKlamlGpyQnO+t7Q3PizwVr1jrk+gySMqW+ryNpt3DhCUvXmVJYJAFBUvc3FuY3wGMe3a33iP9TT/gk3JqVh+wh8AfC2pCI3HhHwbY6DuilEm1IS1z5EjqCDPbfafIk2gIAqFSAwJ/ykPhHpl7q/iHSdF0+7hN3r/iPw29nYPFKt3Z3t/qlvZvdjykkElsN85LRI8gdUAt5Gjjr/XX/YY8EQ+BP2XfhHZW0bRJqfhy28SiF2YvDb+Jc6pZQyb3kxJDp1xYRzKjbFuEn8sAcD9ayShKGMryUrwVPZPfmldNrrbbd99G7H8/55VjLB0YuL5nVsrrVcsVfW7319Ou6PT5fGXw+8D/AAg0XWPiB4k0Hw34ct/A2kvqt3r+rafpViLQ6NbJcCWW+uLeLa4do2VpMMzbSdxr/Ma/4K3674U1v9pP4geEfhn41n8Z/CrwZ4j1C98CXbbiNP0nxhquseJL+IgyTlhDrc9xH58E0thezifVrVYv7Tlgi/Sb4xah+0B8L/2f20/xj8Vby/1Lxv4XiuLbRbbw/Ha6lp1qnh3Stc1S3uvHHh+/uLDXYy/ibU9Jn8ReILfVda1SLS7OK31+zttSsyP5rNT8UatePqniPW7W/u4fEa6j4a1SS4Mk1vHcWjz6hBeQahcSXG+40u7NpIsqO7P5bQTMDcuq5vMf7TxlqMaLw+Eq1FGtCU5yqW5UmuaNPlTd38MldLV2NKWW/UMFJ1alX22Lhb2XLFU6Ufdld2c3KXvJLWCakz7n/wCCF37W2o/s4ftY+JvhZ4knku/hb8Y9HvbXXPD8rt5UPijST52mazpikhI77+zrjUbW5QbV1G2WzilfzLO02/2SaD8V/wBlLRJb/W9M8Sadpd2VLzwzLJDc5BZmgW2khFwHLBgERW+YkBd1f5ynwg8VHwD8dvAvjKbckml+I4bbUGi/dOisxR+Dwkwxn5yQGCjcYySf7SPhlBpPjzwNpHjXRZbS4+12MUt7viilR2SJC0iy7onjdi2djr0wvyFSK/KfEPCOGYUMTFaVsPFO0U/3tO0W305nHl+1fRX01f7F4V5hUjlOKwU69aMaWIlBqFSUb0anvwXL9qCm5JJqyfRne/tfft8y+HvCOsW/wb0K8ur6SyuYYPEmsxS6dpGmoY2xcCK48u8vnVTujggiWOQgK08ZPH8L3xS1vXfHXxY8XeIvEmrXOu+INc1HVtYvtRu2Z5r27AE0jhF3bY44jHFEigLBFGsYXauK/ff/AIKL/tQeBfA2j3vgXw/cnXfG1yHF3aWTW8lvo8ZQiMX5P2iO0kkJLRpOpllUqYInZ/Ni/nw8Kedrfxo06y1KT9xcSSWd1JKSNh1NRYO0iDooaaGTg/6uMqTnk+r4e5XWw1HF5hWouLq01GnUnG0pwj8Ss9VG6i+idr3fTxfE3NMPXqYDK6FTmnTrOpXpxleMJSSUFUajy89rSsr8qe0b6+8/BO7tX+KngJf7ei8P+bPZWj6wXIhsPOljFtfzbfmSCzuGW5uCAWS2MzhHGAf9Yn9gv9pXUvib8JPhl4S8caR4f07xTb/DnwvNpeveB9dsPEngPxLp9hptjp81ta6nZXt5caL4p0iQQwa34a1hLe5DyQ3umy3NpcGO1/ycfDPw11SD4or4S0rSBd63bapqGg/ZruYWWnabJI7W9n4ivbqRGU6dYC4guTFcKtlLd/Z4L2ZLaZ1f9X/2af28PjD+xn8efDniD4Q/Et9Uk8B6vbeC9ahksRN4R+Jum2F/DZ6z4WvNE0nUdcs9Z0q5kspBFrVjqdwdHKQaroOtpeIv2X9NyTD1a2KmsO4RUKKlOMm/eg5qyva11rZtp66J7H5XmdaDwdsRC1V4ibpuOrjLlgpK/u6O2qs9Euur9z+POo+MPC3wh8VanZaRf+IbfTfipqVz4k1EW8V0L6LxVo4uNRtNSfWzoN5OlpcQeE9NT/hCNH1XSbvU7bxSurTXV9B/bEv4hp48T4qweI9EvpxDdPr39q6DpUcEMRuRHZXK6nEFiiW2gS3gtdNht4dxaWGIogkkkuHP70fEf4ueNvjz8L9Wb4j+BfFvgvxB4GN9py6Jr19pmi6Rr6afr2lXsF7qPhsRz61pM91ompQXyzr4fsbbXdSfQ9Tto4NO1nw5ptt+EvxV8KnVfif4ttvDOiWulPofiDxHPFbaY+qxKkUM8kdveabqFtprx31miXC22pwtZpKDEHsybRSqfP5HLlxGJ9rTiqilNScJc8YSXKmuZaSdnFpx03SSlF83tY6c/qtGFOadNRheE1FSneMWld2cWrSbu5b3ejPmm1tZb3xnoVhOrvqNx4g0+2kBidEuoZJhCJCQA6zqBHs2ru2EhifLVj/RFcX/AMTPgr+zdZanb+PR4Q8N6hoLy3kt1eZvLp7S1MclnoLRN5s0908U6oyrC6SRTpHcF49y/wA+Z8JeMI9VvfF1qLueTw6lrJp01jZ61DL/AGvJeRoLiNb3Tre5L29nHezYRVl320CGKFQWr9F/ix8XfHP7QX7MngrSfEeoOupfDzTNB8CaD4Zi0a8hufEsWi20VrqOqLNDbRy2txHYWejz6jLqDzwX94WaOe0LJbP4PG+Cx2Ix/Dzw0YLBV8cqOMqunOrWoRkk4unRSjFqq1yc05WpPVxaR63COcTyvD5pCEG60qDrQTktY001aLT1d5LRPS1kj85PiV4x1bxn4klQrcx2izyXMRuyFmuD5mZNR1Elne5vJiytI8zylmfy92C23U8Pap4Y0H4ieG/GF7FdxaDqdppc+pXCR+fNa3kbmG52OVVWKXEaXCfLnyQV+bKvXTxfC/VDfR6VBZG6vzb2rzpdWt1aiyVXa6u5JA0axyO0KpBCitL5hdldXeMK2V8QfAninQ7G2ttW0bULWxuRPc2cQsbtmcujbL2RREJbeMy8JEiqhBVA77Eir7zDUYUKUaEIqMY0+VJaX0S5rX0flqltex8hi5YqvWrY2vKU5+1hU57p3akm4u97rldrO2ii9en3N4r+IsHiVrfxV8OvGml+D/HcGkjR9aM2y1PiTTIzbXMc8F6kM4t7q/WzszPcT2lyl3AAm61ngSceW/DVLHTdY0pY4oWdLywhFxHuihRPNgDwWNu7yPa2o2glZHWaVo1eUMVWVvjO3tPEkVppST6RqhZtOKSo9hdCQFrtpbQYkjOySKGRiCVbyYok2qCoWvp34bx6tHf6JGum35kS6sFc/Y7porVfMgYRyySIxefawPkpkwq3m3QhV4Y5vb4WpPDyryk7xlLRuKU+Ze7aU/tQjHWKt7vfU4c5xMMRKlakoSSi5JSbWqjeXK2+Wcre9b4t90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E229243-5492-DE4B-AF64-5952E1A6E52B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8168799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3286C4C-D897-EA49-8B24-E629DB355B15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1: Shivani Anand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BD287-C75D-4C20-A549-E79F1BBE3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2154" y="1627868"/>
            <a:ext cx="5974080" cy="35160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cs typeface="Arial"/>
              </a:rPr>
              <a:t>Senior </a:t>
            </a:r>
            <a:r>
              <a:rPr lang="en-US" sz="1800" dirty="0">
                <a:ea typeface="+mn-lt"/>
                <a:cs typeface="+mn-lt"/>
              </a:rPr>
              <a:t>Principal Solution Architect at Discover, focused around providing technology and data driven solutions for Data and Analytics (DNA) organization</a:t>
            </a:r>
          </a:p>
          <a:p>
            <a:r>
              <a:rPr lang="en-US" sz="1800" dirty="0">
                <a:ea typeface="+mn-lt"/>
                <a:cs typeface="+mn-lt"/>
              </a:rPr>
              <a:t>Energetic forward-thinking leader with significant experience in serving organizations with Data Warehousing and Business Intelligence space including Fortune 500 companies.</a:t>
            </a:r>
          </a:p>
          <a:p>
            <a:r>
              <a:rPr lang="en-US" sz="1800" dirty="0">
                <a:ea typeface="+mn-lt"/>
                <a:cs typeface="+mn-lt"/>
              </a:rPr>
              <a:t>At Discover, she is actively involved in business-critical Data Science and Analytics initiatives which requires solutions around cloud technologies.</a:t>
            </a:r>
          </a:p>
        </p:txBody>
      </p:sp>
      <p:pic>
        <p:nvPicPr>
          <p:cNvPr id="5" name="Picture 6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531FA63B-502F-42B7-9E48-C06D9F86F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28" y="1674628"/>
            <a:ext cx="3374571" cy="3356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2154" y="5943600"/>
            <a:ext cx="41152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dirty="0">
                <a:solidFill>
                  <a:srgbClr val="DD5626"/>
                </a:solidFill>
              </a:rPr>
              <a:t>Innovate | Collaborate | Motivate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rgbClr val="DD5626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67C2FFB-F4C6-914D-8777-139EE28FF59B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7961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 dirty="0"/>
              <a:t>Speaker 2 : Prajakta 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5D0596-828F-4E12-B0F8-B8EB6578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43" y="1712976"/>
            <a:ext cx="2743200" cy="358444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EACE7-2AE1-4A7A-AB9D-D66B7FBC8A45}"/>
              </a:ext>
            </a:extLst>
          </p:cNvPr>
          <p:cNvSpPr txBox="1">
            <a:spLocks/>
          </p:cNvSpPr>
          <p:nvPr/>
        </p:nvSpPr>
        <p:spPr>
          <a:xfrm>
            <a:off x="5262154" y="1627868"/>
            <a:ext cx="5974080" cy="3516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8463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7063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5850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/>
              </a:rPr>
              <a:t>Senior </a:t>
            </a:r>
            <a:r>
              <a:rPr lang="en-US" sz="1800" dirty="0">
                <a:ea typeface="+mn-lt"/>
                <a:cs typeface="+mn-lt"/>
              </a:rPr>
              <a:t>Software Engineer at Discover, focused on Cloud data products team Data and Analytics (DNA) organization</a:t>
            </a:r>
          </a:p>
          <a:p>
            <a:r>
              <a:rPr lang="en-US" sz="1800" dirty="0">
                <a:ea typeface="+mn-lt"/>
                <a:cs typeface="+mn-lt"/>
              </a:rPr>
              <a:t>Extensively working in cloud technology for over five years especially implementing variety of data ingestion pipelines helping drive faster analytics</a:t>
            </a:r>
          </a:p>
          <a:p>
            <a:r>
              <a:rPr lang="en-US" sz="1800" dirty="0">
                <a:ea typeface="+mn-lt"/>
                <a:cs typeface="+mn-lt"/>
              </a:rPr>
              <a:t>At Discover, she works hands on with data engineering and Dev ops teams doing CICD, automation, data integration solutions, migration of legacy databases</a:t>
            </a:r>
          </a:p>
          <a:p>
            <a:endParaRPr lang="en-US" sz="1800" dirty="0"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C98DEF-B559-A44C-880D-7FCCCD88AAB8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956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931F-94A4-2143-A38C-C32313B4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EAA42-A8B6-A840-BA2A-63389325C4AB}"/>
              </a:ext>
            </a:extLst>
          </p:cNvPr>
          <p:cNvSpPr txBox="1"/>
          <p:nvPr/>
        </p:nvSpPr>
        <p:spPr>
          <a:xfrm>
            <a:off x="335280" y="1524000"/>
            <a:ext cx="10485120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Learning to fly from Ground to Cloud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Challenges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Four C’s 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32241"/>
                </a:solidFill>
              </a:rPr>
              <a:t>Cloud technologies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32241"/>
                </a:solidFill>
              </a:rPr>
              <a:t>Collaboration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32241"/>
                </a:solidFill>
              </a:rPr>
              <a:t>Changing Mindsets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32241"/>
                </a:solidFill>
              </a:rPr>
              <a:t>Continuous Learning</a:t>
            </a:r>
            <a:endParaRPr lang="en-US" sz="2000" dirty="0">
              <a:solidFill>
                <a:srgbClr val="232241"/>
              </a:solidFill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  <a:ea typeface="+mn-lt"/>
                <a:cs typeface="+mn-lt"/>
              </a:rPr>
              <a:t>Accomplishments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  <a:ea typeface="+mn-lt"/>
                <a:cs typeface="+mn-lt"/>
              </a:rPr>
              <a:t>Lesson Learnt</a:t>
            </a:r>
            <a:endParaRPr lang="en-US" sz="2000" dirty="0">
              <a:solidFill>
                <a:srgbClr val="232241"/>
              </a:solidFill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  <a:cs typeface="Arial"/>
              </a:rPr>
              <a:t>Next Steps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rgbClr val="23224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B8667-42B2-D24A-A17F-5F3C3FFCE5BC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32409893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 txBox="1">
            <a:spLocks/>
          </p:cNvSpPr>
          <p:nvPr/>
        </p:nvSpPr>
        <p:spPr>
          <a:xfrm>
            <a:off x="1219200" y="198120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1200"/>
              </a:spcBef>
              <a:buNone/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71600"/>
            <a:ext cx="10744200" cy="523013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to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9884C-196B-244C-801A-15A0015A3778}"/>
              </a:ext>
            </a:extLst>
          </p:cNvPr>
          <p:cNvSpPr txBox="1"/>
          <p:nvPr/>
        </p:nvSpPr>
        <p:spPr>
          <a:xfrm>
            <a:off x="76200" y="1158002"/>
            <a:ext cx="5410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Faster-to-market information leading to stay ahead in competitive digital business landscape.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Standard pipelines that are easy to develop, maintain, and support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Higher quality data assets that enable true self serviced to drive business value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104894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Learning to fly from Ground to Cloud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9365787-782C-224F-846A-6760F5C9F829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0951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B333-3DF0-884B-9477-C01A1B37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all been there….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ECFC4-CF8E-6442-BF48-00E2610E8D1F}"/>
              </a:ext>
            </a:extLst>
          </p:cNvPr>
          <p:cNvSpPr txBox="1"/>
          <p:nvPr/>
        </p:nvSpPr>
        <p:spPr>
          <a:xfrm>
            <a:off x="457200" y="1600200"/>
            <a:ext cx="9829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Large Legacy Stack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High Storage Costs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Capacity and Scalability Constraints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Maintaining Data Centers and Resources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Large Deployments with a Downtime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Dependencies on multiple teams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11072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Challenges 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23F0D4-B941-4B0E-BA1D-EA7468E0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158" y="2856246"/>
            <a:ext cx="5343525" cy="3190875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F20C8DD7-42F1-4CEC-9ED3-A0107FF2A7A2}"/>
              </a:ext>
            </a:extLst>
          </p:cNvPr>
          <p:cNvSpPr txBox="1"/>
          <p:nvPr/>
        </p:nvSpPr>
        <p:spPr>
          <a:xfrm>
            <a:off x="4724400" y="3200400"/>
            <a:ext cx="184731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C74ACC-E7DB-CB45-95D9-6ACC3152A93F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5522726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" y="2642987"/>
            <a:ext cx="3099005" cy="4247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C</a:t>
            </a:r>
            <a:r>
              <a:rPr kumimoji="0" lang="en-US" sz="200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loud Technologies</a:t>
            </a:r>
            <a:r>
              <a:rPr kumimoji="0" lang="en-US" sz="2000" i="0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3968" y="2628526"/>
            <a:ext cx="2417650" cy="4247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C</a:t>
            </a:r>
            <a:r>
              <a:rPr lang="en-US" sz="2000" dirty="0">
                <a:solidFill>
                  <a:schemeClr val="tx2"/>
                </a:solidFill>
              </a:rPr>
              <a:t>hanging Mindsets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639939"/>
            <a:ext cx="2459263" cy="4247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C</a:t>
            </a:r>
            <a:r>
              <a:rPr lang="en-US" sz="2000" dirty="0">
                <a:solidFill>
                  <a:schemeClr val="tx2"/>
                </a:solidFill>
              </a:rPr>
              <a:t>ollaboration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8195" y="2613312"/>
            <a:ext cx="3099005" cy="4247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C</a:t>
            </a:r>
            <a:r>
              <a:rPr kumimoji="0" lang="en-US" sz="200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ontinuous Learning 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 txBox="1">
            <a:spLocks/>
          </p:cNvSpPr>
          <p:nvPr/>
        </p:nvSpPr>
        <p:spPr>
          <a:xfrm>
            <a:off x="152400" y="615071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1200"/>
              </a:spcBef>
              <a:buNone/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it takes to be successful in the Cloud Data Journey?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 txBox="1">
            <a:spLocks/>
          </p:cNvSpPr>
          <p:nvPr/>
        </p:nvSpPr>
        <p:spPr>
          <a:xfrm>
            <a:off x="2971800" y="1178337"/>
            <a:ext cx="388620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1200"/>
              </a:spcBef>
              <a:buNone/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……. 4C’s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E977A5-3E73-4648-8EB5-B1EA53138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33" y="3380014"/>
            <a:ext cx="2720974" cy="2538184"/>
          </a:xfrm>
          <a:prstGeom prst="rect">
            <a:avLst/>
          </a:prstGeom>
        </p:spPr>
      </p:pic>
      <p:pic>
        <p:nvPicPr>
          <p:cNvPr id="3" name="Picture 3" descr="Circle&#10;&#10;Description automatically generated">
            <a:extLst>
              <a:ext uri="{FF2B5EF4-FFF2-40B4-BE49-F238E27FC236}">
                <a16:creationId xmlns:a16="http://schemas.microsoft.com/office/drawing/2014/main" id="{17F4AB4B-9597-40BF-AB84-51F4B36C5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145" y="3379788"/>
            <a:ext cx="2774494" cy="2683781"/>
          </a:xfrm>
          <a:prstGeom prst="rect">
            <a:avLst/>
          </a:prstGeom>
        </p:spPr>
      </p:pic>
      <p:pic>
        <p:nvPicPr>
          <p:cNvPr id="8" name="Picture 15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7EB98FF7-7A76-496D-9D60-4CF533EAE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537" y="3377293"/>
            <a:ext cx="2765425" cy="2670627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71BC997B-E471-43FB-8E6F-54E18FB6E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7643" y="3376160"/>
            <a:ext cx="2676071" cy="25277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55D12D36-7174-8E4B-ABE2-E82DEEE58EB8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0720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b="0" dirty="0"/>
              <a:t>loud Technologies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335280" y="1115786"/>
            <a:ext cx="5578157" cy="5029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cs typeface="Arial"/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Flexibility: </a:t>
            </a:r>
            <a:r>
              <a:rPr lang="en-US" sz="1800" dirty="0"/>
              <a:t>The flexibility of using Platform (PaaS), Infrastructure(IaaS) and Software(SaaS) on fly leading to faster product development and deployment </a:t>
            </a:r>
            <a:endParaRPr lang="en-US" sz="1800" dirty="0">
              <a:cs typeface="Arial"/>
            </a:endParaRPr>
          </a:p>
          <a:p>
            <a:r>
              <a:rPr lang="en-US" sz="1800" b="1" dirty="0">
                <a:ea typeface="+mn-lt"/>
                <a:cs typeface="+mn-lt"/>
              </a:rPr>
              <a:t>Speed</a:t>
            </a:r>
            <a:r>
              <a:rPr lang="en-US" sz="1800" dirty="0">
                <a:ea typeface="+mn-lt"/>
                <a:cs typeface="+mn-lt"/>
              </a:rPr>
              <a:t>: Distributed Platform Architecture with Autoscaling</a:t>
            </a:r>
          </a:p>
          <a:p>
            <a:r>
              <a:rPr lang="en-US" sz="1800" b="1" dirty="0">
                <a:ea typeface="+mn-lt"/>
                <a:cs typeface="+mn-lt"/>
              </a:rPr>
              <a:t>Performance</a:t>
            </a:r>
            <a:r>
              <a:rPr lang="en-US" sz="1800" dirty="0">
                <a:ea typeface="+mn-lt"/>
                <a:cs typeface="+mn-lt"/>
              </a:rPr>
              <a:t>: Multiple Network Load-Balancers With Low Latency, High Availability And Uptime Guarantee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Storage</a:t>
            </a:r>
            <a:r>
              <a:rPr lang="en-US" sz="1800" dirty="0">
                <a:ea typeface="+mn-lt"/>
                <a:cs typeface="+mn-lt"/>
              </a:rPr>
              <a:t>: Seamless And Infinite Capacity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Cost</a:t>
            </a:r>
            <a:r>
              <a:rPr lang="en-US" sz="1800" dirty="0">
                <a:ea typeface="+mn-lt"/>
                <a:cs typeface="+mn-lt"/>
              </a:rPr>
              <a:t>: Pay As You Use</a:t>
            </a:r>
            <a:endParaRPr lang="en-US" dirty="0"/>
          </a:p>
          <a:p>
            <a:endParaRPr lang="en-US" sz="1800" dirty="0">
              <a:cs typeface="Arial"/>
            </a:endParaRPr>
          </a:p>
          <a:p>
            <a:endParaRPr lang="en-US" sz="2800" b="1" dirty="0">
              <a:solidFill>
                <a:srgbClr val="002060"/>
              </a:solidFill>
              <a:cs typeface="Arial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3593882-63B6-4660-B6F5-9BCB12DB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084" y="825500"/>
            <a:ext cx="2555487" cy="2601951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BAC170-5568-489D-BEBE-2D6AB834F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669" y="561022"/>
            <a:ext cx="3063084" cy="2803979"/>
          </a:xfrm>
          <a:prstGeom prst="rect">
            <a:avLst/>
          </a:prstGeom>
        </p:spPr>
      </p:pic>
      <p:pic>
        <p:nvPicPr>
          <p:cNvPr id="9" name="Picture 9" descr="A picture containing yellow&#10;&#10;Description automatically generated">
            <a:extLst>
              <a:ext uri="{FF2B5EF4-FFF2-40B4-BE49-F238E27FC236}">
                <a16:creationId xmlns:a16="http://schemas.microsoft.com/office/drawing/2014/main" id="{D4E690DF-48F4-453D-9665-B5704FF61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2327" y="3899210"/>
            <a:ext cx="3914078" cy="26372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1D1B41-CA67-CE42-BF9D-CD2BEB7B03EA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3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495708"/>
            <a:ext cx="11521440" cy="77724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b="0" dirty="0"/>
              <a:t>ollaboration  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2209800"/>
            <a:ext cx="5578157" cy="9302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True Partnership!!!</a:t>
            </a:r>
          </a:p>
          <a:p>
            <a:pPr>
              <a:buClr>
                <a:schemeClr val="tx2">
                  <a:lumMod val="90000"/>
                  <a:lumOff val="10000"/>
                </a:schemeClr>
              </a:buClr>
            </a:pPr>
            <a:endParaRPr lang="en-US" sz="2800" b="1" dirty="0">
              <a:solidFill>
                <a:srgbClr val="002060"/>
              </a:solidFill>
            </a:endParaRPr>
          </a:p>
          <a:p>
            <a:pPr lvl="2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Business Centric</a:t>
            </a:r>
          </a:p>
          <a:p>
            <a:pPr lvl="2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Data Centric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96953E26-8786-4458-BC25-77DF08D0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313768"/>
            <a:ext cx="5609771" cy="4039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2BEF932-03DB-1C43-B0E1-BE495302074E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THUMBNAIL_REFRESH" val="1"/>
  <p:tag name="ARTICULATE_SLIDE_COUNT" val="2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 Corporate PowerPoint Template 2021_Final" id="{0578619E-A36D-41C0-9CDA-7A69F046F6E4}" vid="{A4D0D6C2-E5D2-45B2-B74C-F4F9B9083B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6DCD61-08BF-4E90-823F-319F8ECF3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B9DE6A-76E5-415D-9EFD-92E76B16CE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16C29-BE1E-4270-8E6E-32CE5F005208}">
  <ds:schemaRefs>
    <ds:schemaRef ds:uri="http://purl.org/dc/elements/1.1/"/>
    <ds:schemaRef ds:uri="http://purl.org/dc/terms/"/>
    <ds:schemaRef ds:uri="87a905cf-b897-4a15-b4dd-a8e6e281c28b"/>
    <ds:schemaRef ds:uri="http://purl.org/dc/dcmitype/"/>
    <ds:schemaRef ds:uri="http://www.w3.org/XML/1998/namespace"/>
    <ds:schemaRef ds:uri="846e726d-930d-4acb-bd80-f2077a59869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CHIWITCON speaker presentation</Template>
  <TotalTime>0</TotalTime>
  <Words>787</Words>
  <Application>Microsoft Macintosh PowerPoint</Application>
  <PresentationFormat>Widescreen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DFS</vt:lpstr>
      <vt:lpstr>Cloud Data Journey</vt:lpstr>
      <vt:lpstr>Speaker 1: Shivani Anand </vt:lpstr>
      <vt:lpstr>Speaker 2 : Prajakta  </vt:lpstr>
      <vt:lpstr>Agenda</vt:lpstr>
      <vt:lpstr>Flight to Cloud</vt:lpstr>
      <vt:lpstr>We have all been there….</vt:lpstr>
      <vt:lpstr>PowerPoint Presentation</vt:lpstr>
      <vt:lpstr>Cloud Technologies </vt:lpstr>
      <vt:lpstr>Collaboration  </vt:lpstr>
      <vt:lpstr>Changing Mindsets</vt:lpstr>
      <vt:lpstr>Continuous Learning</vt:lpstr>
      <vt:lpstr>Where we are...</vt:lpstr>
      <vt:lpstr>What we learnt during our flight...</vt:lpstr>
      <vt:lpstr>Our Journey continues...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Data Journey</dc:title>
  <dc:creator/>
  <cp:lastModifiedBy/>
  <cp:revision>583</cp:revision>
  <dcterms:created xsi:type="dcterms:W3CDTF">2021-08-02T19:51:14Z</dcterms:created>
  <dcterms:modified xsi:type="dcterms:W3CDTF">2021-09-28T14:01:23Z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