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3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150"/>
  </p:normalViewPr>
  <p:slideViewPr>
    <p:cSldViewPr snapToGrid="0" snapToObjects="1">
      <p:cViewPr varScale="1">
        <p:scale>
          <a:sx n="116" d="100"/>
          <a:sy n="116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C98BE-BB23-5A48-87FA-C8CCDE95AEB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BE26C-C48B-F343-9399-ED5A740C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BE26C-C48B-F343-9399-ED5A740C54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9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05D5-F10B-7142-B2B3-B0E5711BD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44D7D-FC52-564F-88E0-C4A328484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CC24F-116E-334F-A3EE-9A2C9440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E02C6-7084-9449-9ECB-B0A5BFCC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3360B-76B0-9245-8240-58B96048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1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35DB-3EE5-7747-95B1-0A4A155E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9EB93-8A21-6141-8C70-D92CD5FF8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1EE9A-1688-9D48-91DC-D2D8450E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0F38A-39CA-9B4D-959E-88923F56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CB3EA-04D3-3541-8A5E-F60557D1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FA117-E8A9-B24E-8662-0B659D123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4B717-0DD1-C54D-A67F-BBBCCC66F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E333D-736E-1040-AFDC-F981C710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48F33-B600-4349-9D79-791C8FA3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6E215-D573-8E44-B5D1-04D831DB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8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2021-BA10-274E-8F7E-E65E9CE3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CA676-1AFA-3248-BED7-983446C6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A036-8DC8-974D-8B00-BA93079F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008D-6BDE-E24D-B1B6-14FE4CA7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EFC5D-0D08-B246-A6CA-D5FF1826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4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DF82-A1D4-3F4C-B295-6CE539C3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2181C-5665-BC4C-969A-83DA4A6F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8A18F-BFCB-E844-B809-5DC8DA81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6BE2D-FAC1-7E4A-954E-CF8952F0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A1B7-77F7-0E42-A998-F6E022FD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0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8BB9-1D60-F34C-A808-A9A81366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A45F-1400-8343-87D1-9EC456E08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ED320-A8B2-AA4E-A575-F1D7A218D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EDCFF-3182-5942-ACFA-501870F5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317DE-A88D-9240-B754-5B3DB40E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ECD98-9683-804F-85DD-24920DF3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4981-0E95-A24F-AA10-76549735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A35EF-427F-A143-8411-6EFF05DED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A3FCD-0D1A-ED4F-9E9C-CB054CEF8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29F10-C3B5-904F-A29E-FA362EA35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C7FC7-3CFF-4245-BD54-1F196AFD2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01F98-E218-A147-9CDA-C9691430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4CF16-E239-0548-8C89-75F65279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31858-1478-3A4E-9DD7-389D7706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7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D817-A316-E14E-B9C7-B2FA23DD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3EE2C-9BAF-B744-A0F9-C62D6AF5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71967-EFFE-664A-88F8-8A2ED68F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37E01-C90A-0548-9842-6AB216EE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1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92EAC-3B4A-614C-8815-427E2A6E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6A190-4391-DD45-ACC3-6576838A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40D8A-854D-A948-B160-AF16B5E1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6896-B2ED-F145-A9CB-2999E3CD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07E4-784F-204C-9C9E-ADE69E3CB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60004-7AB2-C143-B41F-02875E740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B6CFC-4CFC-FE49-BF5C-28CA0F9E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D285-6BFF-CB45-969A-598A9F19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52E5E-98BE-BC4C-AB68-C0EB5FB4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0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50DB-264C-DE4B-A235-F9EA19C4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B3878-CFE0-F84E-BE68-0E791A7E9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877B2-6EFD-9D47-9757-B45A5BBDD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33E4B-7770-A44F-9965-6FFA7F81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C3AB7-06C2-4B46-99AD-3C78DFC6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D69F8-6DC5-174C-9C0C-CA665885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1CA1F-15D3-C749-98E5-2F0291D4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D5932-18AD-2143-826D-F5793D80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02E31-C264-5046-8D02-D8BB8E364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A203-444C-9B4B-8E1D-CB4391A6046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A0DED-574C-9C40-9C39-45730CF02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0A32-08EE-E947-99D1-213768D80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B6CF8C5-07C0-F74D-A6A4-3C9F05FB7E6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9144" y="0"/>
            <a:ext cx="12208256" cy="686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10" Type="http://schemas.openxmlformats.org/officeDocument/2006/relationships/image" Target="../media/image7.png"/><Relationship Id="rId4" Type="http://schemas.openxmlformats.org/officeDocument/2006/relationships/tags" Target="../tags/tag17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image" Target="../media/image8.emf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BAABEF6-F047-DB4A-A79A-CFBD2631FB7A}"/>
              </a:ext>
            </a:extLst>
          </p:cNvPr>
          <p:cNvSpPr/>
          <p:nvPr/>
        </p:nvSpPr>
        <p:spPr>
          <a:xfrm>
            <a:off x="540446" y="552285"/>
            <a:ext cx="97823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GB" sz="6000" spc="-150">
                <a:solidFill>
                  <a:prstClr val="white"/>
                </a:solidFill>
                <a:latin typeface="Brandon Grotesque Medium" panose="020B0503020203060202" pitchFamily="34" charset="77"/>
                <a:cs typeface="Calibri" panose="020F0502020204030204" pitchFamily="34" charset="0"/>
              </a:rPr>
              <a:t>Implementing Enterprise DevOps in a large organisation – Sasol 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6AFCC-0DDE-4B4E-89A2-8CB3EEB83747}"/>
              </a:ext>
            </a:extLst>
          </p:cNvPr>
          <p:cNvSpPr txBox="1"/>
          <p:nvPr/>
        </p:nvSpPr>
        <p:spPr>
          <a:xfrm>
            <a:off x="540445" y="3974987"/>
            <a:ext cx="10590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>
                <a:solidFill>
                  <a:prstClr val="white"/>
                </a:solidFill>
                <a:latin typeface="Brandon Grotesque Medium" panose="020B0503020203060202" pitchFamily="34" charset="77"/>
                <a:cs typeface="Calibri" panose="020F0502020204030204" pitchFamily="34" charset="0"/>
              </a:rPr>
              <a:t>Bramley </a:t>
            </a:r>
            <a:r>
              <a:rPr lang="en-US" sz="3600" dirty="0" err="1">
                <a:solidFill>
                  <a:prstClr val="white"/>
                </a:solidFill>
                <a:latin typeface="Brandon Grotesque Medium" panose="020B0503020203060202" pitchFamily="34" charset="77"/>
                <a:cs typeface="Calibri" panose="020F0502020204030204" pitchFamily="34" charset="0"/>
              </a:rPr>
              <a:t>Maetsa</a:t>
            </a:r>
            <a:r>
              <a:rPr lang="en-US" sz="3600" dirty="0">
                <a:solidFill>
                  <a:schemeClr val="bg1"/>
                </a:solidFill>
                <a:latin typeface="Brandon Grotesque Medium" panose="020B0503020203060202" pitchFamily="34" charset="77"/>
                <a:cs typeface="Calibri" panose="020F0502020204030204" pitchFamily="34" charset="0"/>
              </a:rPr>
              <a:t> </a:t>
            </a:r>
            <a:b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solidFill>
                  <a:schemeClr val="bg1"/>
                </a:solidFill>
                <a:latin typeface="Brandon Grotesque Regular" panose="020B0503020203060202" pitchFamily="34" charset="77"/>
                <a:cs typeface="Calibri" panose="020F0502020204030204" pitchFamily="34" charset="0"/>
              </a:rPr>
              <a:t>Delivery Enablement Senior Manager, Sasol</a:t>
            </a:r>
          </a:p>
        </p:txBody>
      </p:sp>
    </p:spTree>
    <p:extLst>
      <p:ext uri="{BB962C8B-B14F-4D97-AF65-F5344CB8AC3E}">
        <p14:creationId xmlns:p14="http://schemas.microsoft.com/office/powerpoint/2010/main" val="2578844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Technology Lens: E2D</a:t>
            </a:r>
          </a:p>
        </p:txBody>
      </p:sp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0086B-33F7-FE47-8ACF-F9826BD3F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56" y="1406253"/>
            <a:ext cx="9057444" cy="50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2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Technology Lens: Set the foundation</a:t>
            </a:r>
          </a:p>
        </p:txBody>
      </p:sp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54770-E7FC-FF41-880E-B7AC2FF16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30" y="1419848"/>
            <a:ext cx="10138156" cy="426814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649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Technology Lens: Focus on integration</a:t>
            </a:r>
          </a:p>
        </p:txBody>
      </p:sp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AEAB0-37B0-004A-8BEC-D2070705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79462"/>
            <a:ext cx="9144000" cy="4803377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64F849-CE96-F146-A9C2-43BD4B400682}"/>
              </a:ext>
            </a:extLst>
          </p:cNvPr>
          <p:cNvSpPr/>
          <p:nvPr/>
        </p:nvSpPr>
        <p:spPr>
          <a:xfrm>
            <a:off x="913356" y="1329944"/>
            <a:ext cx="885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Implement &amp; Scale ServiceNow DevOps to integrate CI/CD with Change Management and provide Cross-organisational insights to teams and Senior Management</a:t>
            </a:r>
          </a:p>
        </p:txBody>
      </p:sp>
    </p:spTree>
    <p:extLst>
      <p:ext uri="{BB962C8B-B14F-4D97-AF65-F5344CB8AC3E}">
        <p14:creationId xmlns:p14="http://schemas.microsoft.com/office/powerpoint/2010/main" val="4252756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Technology Lens: Automated changes</a:t>
            </a:r>
          </a:p>
        </p:txBody>
      </p:sp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0EE3F9-2025-4146-B905-2C485A81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748" y="1542288"/>
            <a:ext cx="9144000" cy="37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6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Technology Lens: Automated changes</a:t>
            </a:r>
          </a:p>
        </p:txBody>
      </p:sp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7076F-A7E9-C548-91B5-BFC14F22B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90"/>
          <a:stretch/>
        </p:blipFill>
        <p:spPr>
          <a:xfrm>
            <a:off x="1004040" y="1853525"/>
            <a:ext cx="9455538" cy="145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CB36D3-9BD3-8744-85AF-9F7D2A80F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9"/>
          <a:stretch/>
        </p:blipFill>
        <p:spPr>
          <a:xfrm>
            <a:off x="3882088" y="3690233"/>
            <a:ext cx="7835265" cy="1457963"/>
          </a:xfrm>
          <a:prstGeom prst="rect">
            <a:avLst/>
          </a:prstGeom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448C3E5-CC08-4D45-862A-F96442AA639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H="1">
            <a:off x="3882088" y="2582507"/>
            <a:ext cx="6577490" cy="1836708"/>
          </a:xfrm>
          <a:prstGeom prst="bentConnector5">
            <a:avLst>
              <a:gd name="adj1" fmla="val -3475"/>
              <a:gd name="adj2" fmla="val 50000"/>
              <a:gd name="adj3" fmla="val 103475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78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55538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Performance metrics Lens: Measure what we do</a:t>
            </a:r>
          </a:p>
        </p:txBody>
      </p:sp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AA9DE1-1BFF-7343-B26B-04DB5E8D06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42778" y="1299204"/>
            <a:ext cx="5032799" cy="20045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6A8D47-5A5B-3C46-90F8-7A9B4564E3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01477" y="3281245"/>
            <a:ext cx="4457700" cy="1785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ABD9F2-AB60-4444-9012-77ED75FA727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96100" y="3303740"/>
            <a:ext cx="4457700" cy="17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55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55538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Performance metrics Lens: Measure what we do</a:t>
            </a:r>
          </a:p>
        </p:txBody>
      </p:sp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FFB521-1869-7647-B96E-43B6CEEB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62" y="1621492"/>
            <a:ext cx="8733225" cy="52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1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A8A7-4F97-B84D-8956-6577DEFF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Key Takeaway /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0BC5-EF30-AB4F-94EE-C94AF3336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0261"/>
            <a:ext cx="8694107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You need the Vision, Org (people), Investment (VOI)</a:t>
            </a:r>
          </a:p>
          <a:p>
            <a:r>
              <a:rPr lang="en-US" sz="2400" dirty="0">
                <a:solidFill>
                  <a:schemeClr val="bg1"/>
                </a:solidFill>
              </a:rPr>
              <a:t>Vision: IT strategy must align with the with business, be bold and clear with the vision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Org: You need the structure that supports your ambition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Investment: Invest in modern technology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Find out more at the ServiceNow booth or visit: servicenow.com/devops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46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531A2D-605B-8C40-96D1-229877CD33B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1100" y="1126531"/>
            <a:ext cx="1386688" cy="1386688"/>
          </a:xfrm>
          <a:prstGeom prst="ellipse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D0AC4D-5B37-9B45-BCD6-A68ABD49554A}"/>
              </a:ext>
            </a:extLst>
          </p:cNvPr>
          <p:cNvSpPr/>
          <p:nvPr/>
        </p:nvSpPr>
        <p:spPr>
          <a:xfrm>
            <a:off x="746421" y="2564357"/>
            <a:ext cx="2284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500" b="1" kern="0" dirty="0">
                <a:solidFill>
                  <a:schemeClr val="bg1"/>
                </a:solidFill>
                <a:latin typeface="Roboto"/>
              </a:rPr>
              <a:t>Bramley Thomas Maetsa</a:t>
            </a:r>
          </a:p>
          <a:p>
            <a:pPr defTabSz="342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chemeClr val="bg1"/>
                </a:solidFill>
                <a:latin typeface="Roboto"/>
              </a:rPr>
              <a:t>Delivery Enablement – Snr Manager</a:t>
            </a:r>
            <a:endParaRPr lang="nl-NL" sz="1050" kern="0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4F32D5-577A-F54F-8C04-3777DC162EAA}"/>
              </a:ext>
            </a:extLst>
          </p:cNvPr>
          <p:cNvSpPr/>
          <p:nvPr/>
        </p:nvSpPr>
        <p:spPr>
          <a:xfrm>
            <a:off x="3815353" y="1819875"/>
            <a:ext cx="7069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7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  <a:latin typeface="Roboto"/>
              </a:rPr>
              <a:t>About: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Roboto"/>
              </a:rPr>
              <a:t>I look after </a:t>
            </a:r>
            <a:r>
              <a:rPr lang="en-US" dirty="0" err="1">
                <a:solidFill>
                  <a:schemeClr val="bg1"/>
                </a:solidFill>
                <a:latin typeface="Roboto"/>
              </a:rPr>
              <a:t>DevSecOps</a:t>
            </a:r>
            <a:r>
              <a:rPr lang="en-US" dirty="0">
                <a:solidFill>
                  <a:schemeClr val="bg1"/>
                </a:solidFill>
                <a:latin typeface="Roboto"/>
              </a:rPr>
              <a:t> and Chapters at Sasol IM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Roboto"/>
              </a:rPr>
              <a:t>Background in Engineering, Software development, Pre-sales and IT consulting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Roboto"/>
              </a:rPr>
              <a:t>Passionate about Education, mentorship, and anything disruptive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Roboto"/>
              </a:rPr>
              <a:t>Amateur golfer</a:t>
            </a:r>
            <a:endParaRPr lang="en-NL" dirty="0">
              <a:solidFill>
                <a:schemeClr val="bg1"/>
              </a:solidFill>
              <a:latin typeface="Roboto"/>
            </a:endParaRPr>
          </a:p>
          <a:p>
            <a:pPr marL="214313" indent="-214313" defTabSz="34278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NL" kern="0" dirty="0">
              <a:solidFill>
                <a:srgbClr val="293E4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0289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EACD-8DB8-CF4D-A4EB-46CF341F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What’s in the agenda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4FAC4C-B2ED-D349-90BE-DFBA04DC65CC}"/>
              </a:ext>
            </a:extLst>
          </p:cNvPr>
          <p:cNvCxnSpPr>
            <a:cxnSpLocks/>
          </p:cNvCxnSpPr>
          <p:nvPr/>
        </p:nvCxnSpPr>
        <p:spPr bwMode="auto">
          <a:xfrm>
            <a:off x="5613269" y="2493343"/>
            <a:ext cx="542" cy="1339561"/>
          </a:xfrm>
          <a:prstGeom prst="line">
            <a:avLst/>
          </a:prstGeom>
          <a:noFill/>
          <a:ln w="47625" cap="flat" cmpd="sng" algn="ctr">
            <a:gradFill flip="none" rotWithShape="1">
              <a:gsLst>
                <a:gs pos="10000">
                  <a:srgbClr val="007DB6">
                    <a:lumMod val="40000"/>
                    <a:lumOff val="60000"/>
                    <a:alpha val="6000"/>
                  </a:srgbClr>
                </a:gs>
                <a:gs pos="63000">
                  <a:srgbClr val="007DB6">
                    <a:lumMod val="95000"/>
                    <a:lumOff val="5000"/>
                  </a:srgbClr>
                </a:gs>
                <a:gs pos="100000">
                  <a:srgbClr val="007DB6">
                    <a:lumMod val="60000"/>
                  </a:srgbClr>
                </a:gs>
              </a:gsLst>
              <a:lin ang="540000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E89FBB4-3A27-B445-84AC-EFBB905D7CA1}"/>
              </a:ext>
            </a:extLst>
          </p:cNvPr>
          <p:cNvSpPr/>
          <p:nvPr/>
        </p:nvSpPr>
        <p:spPr bwMode="auto">
          <a:xfrm>
            <a:off x="4532921" y="3081642"/>
            <a:ext cx="2161780" cy="2161779"/>
          </a:xfrm>
          <a:prstGeom prst="ellipse">
            <a:avLst/>
          </a:prstGeom>
          <a:noFill/>
          <a:ln w="47625" cap="flat" cmpd="sng" algn="ctr">
            <a:gradFill flip="none" rotWithShape="1">
              <a:gsLst>
                <a:gs pos="10000">
                  <a:srgbClr val="007DB6">
                    <a:lumMod val="40000"/>
                    <a:lumOff val="60000"/>
                    <a:alpha val="6000"/>
                  </a:srgbClr>
                </a:gs>
                <a:gs pos="63000">
                  <a:srgbClr val="007DB6">
                    <a:lumMod val="95000"/>
                    <a:lumOff val="5000"/>
                  </a:srgbClr>
                </a:gs>
                <a:gs pos="100000">
                  <a:srgbClr val="007DB6">
                    <a:lumMod val="60000"/>
                  </a:srgbClr>
                </a:gs>
              </a:gsLst>
              <a:lin ang="27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6858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81ED04-C126-9D44-8297-7C3DBD14FEE8}"/>
              </a:ext>
            </a:extLst>
          </p:cNvPr>
          <p:cNvGrpSpPr/>
          <p:nvPr/>
        </p:nvGrpSpPr>
        <p:grpSpPr>
          <a:xfrm>
            <a:off x="4241761" y="2683572"/>
            <a:ext cx="2824238" cy="2744157"/>
            <a:chOff x="7244837" y="243275"/>
            <a:chExt cx="3765650" cy="365887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CE57125-F973-184F-907E-7AC1EFECE19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8523753" y="1438699"/>
              <a:ext cx="1186590" cy="1186589"/>
            </a:xfrm>
            <a:prstGeom prst="ellipse">
              <a:avLst/>
            </a:prstGeom>
            <a:gradFill flip="none" rotWithShape="1">
              <a:gsLst>
                <a:gs pos="74000">
                  <a:sysClr val="window" lastClr="FFFFFF">
                    <a:lumMod val="90000"/>
                  </a:sysClr>
                </a:gs>
                <a:gs pos="83000">
                  <a:sysClr val="window" lastClr="FFFFFF"/>
                </a:gs>
                <a:gs pos="0">
                  <a:srgbClr val="D5D7D7">
                    <a:lumMod val="0"/>
                    <a:lumOff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5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</a:rPr>
                <a:t>Digital 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5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</a:rPr>
                <a:t>Transformation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856CD9E5-1C0C-4C4C-AD94-1D242D8B3C24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19053146">
              <a:off x="8625466" y="2130875"/>
              <a:ext cx="127705" cy="278886"/>
            </a:xfrm>
            <a:prstGeom prst="ellipse">
              <a:avLst/>
            </a:prstGeom>
            <a:gradFill flip="none" rotWithShape="1">
              <a:gsLst>
                <a:gs pos="10000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0">
                  <a:srgbClr val="00AEEF">
                    <a:lumMod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5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B68ABDB1-C4C3-0F44-902D-EA01E9488BB1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900000">
              <a:off x="8565368" y="1744745"/>
              <a:ext cx="127705" cy="278886"/>
            </a:xfrm>
            <a:prstGeom prst="ellipse">
              <a:avLst/>
            </a:prstGeom>
            <a:gradFill flip="none" rotWithShape="1">
              <a:gsLst>
                <a:gs pos="10000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0">
                  <a:srgbClr val="00AEEF">
                    <a:lumMod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5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7" name="Flowchart: Manual Operation 22">
              <a:extLst>
                <a:ext uri="{FF2B5EF4-FFF2-40B4-BE49-F238E27FC236}">
                  <a16:creationId xmlns:a16="http://schemas.microsoft.com/office/drawing/2014/main" id="{3841FF4D-E09F-F94F-9046-6EE8BE73CA9B}"/>
                </a:ext>
              </a:extLst>
            </p:cNvPr>
            <p:cNvSpPr/>
            <p:nvPr/>
          </p:nvSpPr>
          <p:spPr bwMode="gray">
            <a:xfrm rot="17100000">
              <a:off x="8170102" y="1503811"/>
              <a:ext cx="328569" cy="61589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433 w 10000"/>
                <a:gd name="connsiteY2" fmla="*/ 9897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9991"/>
                <a:gd name="connsiteX1" fmla="*/ 10000 w 10000"/>
                <a:gd name="connsiteY1" fmla="*/ 0 h 9991"/>
                <a:gd name="connsiteX2" fmla="*/ 6433 w 10000"/>
                <a:gd name="connsiteY2" fmla="*/ 9897 h 9991"/>
                <a:gd name="connsiteX3" fmla="*/ 3353 w 10000"/>
                <a:gd name="connsiteY3" fmla="*/ 9991 h 9991"/>
                <a:gd name="connsiteX4" fmla="*/ 0 w 10000"/>
                <a:gd name="connsiteY4" fmla="*/ 0 h 9991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846 w 10000"/>
                <a:gd name="connsiteY2" fmla="*/ 9943 h 10000"/>
                <a:gd name="connsiteX3" fmla="*/ 3353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6846" y="9943"/>
                  </a:lnTo>
                  <a:lnTo>
                    <a:pt x="3353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100000">
                  <a:srgbClr val="00AEEF">
                    <a:lumMod val="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675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9A61D61A-9B48-D14E-B14E-4A6C90591EBE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244837" y="1238579"/>
              <a:ext cx="868971" cy="868971"/>
            </a:xfrm>
            <a:prstGeom prst="ellipse">
              <a:avLst/>
            </a:prstGeom>
            <a:gradFill flip="none" rotWithShape="1">
              <a:gsLst>
                <a:gs pos="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100000">
                  <a:srgbClr val="00AEEF">
                    <a:lumMod val="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675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</a:rPr>
                <a:t>Technology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D56C63AE-12D0-174C-B8BF-23107499C246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3974218">
              <a:off x="8837870" y="1431751"/>
              <a:ext cx="127705" cy="278886"/>
            </a:xfrm>
            <a:prstGeom prst="ellipse">
              <a:avLst/>
            </a:prstGeom>
            <a:gradFill flip="none" rotWithShape="1">
              <a:gsLst>
                <a:gs pos="10000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0">
                  <a:srgbClr val="00AEEF">
                    <a:lumMod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5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0" name="Oval 5">
              <a:extLst>
                <a:ext uri="{FF2B5EF4-FFF2-40B4-BE49-F238E27FC236}">
                  <a16:creationId xmlns:a16="http://schemas.microsoft.com/office/drawing/2014/main" id="{853E7638-8F06-6743-A830-8D6E2122466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rot="6780075">
              <a:off x="9253155" y="1434913"/>
              <a:ext cx="127705" cy="278886"/>
            </a:xfrm>
            <a:prstGeom prst="ellipse">
              <a:avLst/>
            </a:prstGeom>
            <a:gradFill flip="none" rotWithShape="1">
              <a:gsLst>
                <a:gs pos="10000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0">
                  <a:srgbClr val="00AEEF">
                    <a:lumMod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5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1" name="Flowchart: Manual Operation 22">
              <a:extLst>
                <a:ext uri="{FF2B5EF4-FFF2-40B4-BE49-F238E27FC236}">
                  <a16:creationId xmlns:a16="http://schemas.microsoft.com/office/drawing/2014/main" id="{9E842EEA-AC29-FF45-B18C-A0E77A02BC9A}"/>
                </a:ext>
              </a:extLst>
            </p:cNvPr>
            <p:cNvSpPr/>
            <p:nvPr/>
          </p:nvSpPr>
          <p:spPr bwMode="gray">
            <a:xfrm rot="1512623">
              <a:off x="8881549" y="961551"/>
              <a:ext cx="328569" cy="6704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433 w 10000"/>
                <a:gd name="connsiteY2" fmla="*/ 9897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9991"/>
                <a:gd name="connsiteX1" fmla="*/ 10000 w 10000"/>
                <a:gd name="connsiteY1" fmla="*/ 0 h 9991"/>
                <a:gd name="connsiteX2" fmla="*/ 6433 w 10000"/>
                <a:gd name="connsiteY2" fmla="*/ 9897 h 9991"/>
                <a:gd name="connsiteX3" fmla="*/ 3353 w 10000"/>
                <a:gd name="connsiteY3" fmla="*/ 9991 h 9991"/>
                <a:gd name="connsiteX4" fmla="*/ 0 w 10000"/>
                <a:gd name="connsiteY4" fmla="*/ 0 h 9991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846 w 10000"/>
                <a:gd name="connsiteY2" fmla="*/ 9943 h 10000"/>
                <a:gd name="connsiteX3" fmla="*/ 3353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6846" y="9943"/>
                  </a:lnTo>
                  <a:lnTo>
                    <a:pt x="3353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100000">
                  <a:srgbClr val="00AEEF">
                    <a:lumMod val="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675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68917E5F-7728-C44C-9606-22B0DCB9D73A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901722" y="243275"/>
              <a:ext cx="868971" cy="868971"/>
            </a:xfrm>
            <a:prstGeom prst="ellipse">
              <a:avLst/>
            </a:prstGeom>
            <a:gradFill flip="none" rotWithShape="1">
              <a:gsLst>
                <a:gs pos="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100000">
                  <a:srgbClr val="00AEEF">
                    <a:lumMod val="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5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</a:rPr>
                <a:t>Vision</a:t>
              </a:r>
            </a:p>
          </p:txBody>
        </p:sp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39DAB2F0-4D85-124C-BF2A-0BFEF92063F4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10043391">
              <a:off x="9531844" y="1764571"/>
              <a:ext cx="127705" cy="278886"/>
            </a:xfrm>
            <a:prstGeom prst="ellipse">
              <a:avLst/>
            </a:prstGeom>
            <a:gradFill flip="none" rotWithShape="1">
              <a:gsLst>
                <a:gs pos="10000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0">
                  <a:srgbClr val="00AEEF">
                    <a:lumMod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5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4" name="Flowchart: Manual Operation 22">
              <a:extLst>
                <a:ext uri="{FF2B5EF4-FFF2-40B4-BE49-F238E27FC236}">
                  <a16:creationId xmlns:a16="http://schemas.microsoft.com/office/drawing/2014/main" id="{47FB188D-BDBD-1D41-9415-B873B407A783}"/>
                </a:ext>
              </a:extLst>
            </p:cNvPr>
            <p:cNvSpPr/>
            <p:nvPr/>
          </p:nvSpPr>
          <p:spPr bwMode="gray">
            <a:xfrm rot="4687604">
              <a:off x="9747227" y="1502024"/>
              <a:ext cx="328569" cy="65172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433 w 10000"/>
                <a:gd name="connsiteY2" fmla="*/ 9897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9991"/>
                <a:gd name="connsiteX1" fmla="*/ 10000 w 10000"/>
                <a:gd name="connsiteY1" fmla="*/ 0 h 9991"/>
                <a:gd name="connsiteX2" fmla="*/ 6433 w 10000"/>
                <a:gd name="connsiteY2" fmla="*/ 9897 h 9991"/>
                <a:gd name="connsiteX3" fmla="*/ 3353 w 10000"/>
                <a:gd name="connsiteY3" fmla="*/ 9991 h 9991"/>
                <a:gd name="connsiteX4" fmla="*/ 0 w 10000"/>
                <a:gd name="connsiteY4" fmla="*/ 0 h 9991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846 w 10000"/>
                <a:gd name="connsiteY2" fmla="*/ 9943 h 10000"/>
                <a:gd name="connsiteX3" fmla="*/ 3353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6846" y="9943"/>
                  </a:lnTo>
                  <a:lnTo>
                    <a:pt x="3353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100000">
                  <a:srgbClr val="00AEEF">
                    <a:lumMod val="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675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5" name="Oval 5">
              <a:extLst>
                <a:ext uri="{FF2B5EF4-FFF2-40B4-BE49-F238E27FC236}">
                  <a16:creationId xmlns:a16="http://schemas.microsoft.com/office/drawing/2014/main" id="{FAE52313-E742-2346-A63C-9D138A4E26B5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141516" y="1231490"/>
              <a:ext cx="868971" cy="868971"/>
            </a:xfrm>
            <a:prstGeom prst="ellipse">
              <a:avLst/>
            </a:prstGeom>
            <a:gradFill flip="none" rotWithShape="1">
              <a:gsLst>
                <a:gs pos="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100000">
                  <a:srgbClr val="00AEEF">
                    <a:lumMod val="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675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</a:rPr>
                <a:t>People Lens</a:t>
              </a:r>
            </a:p>
          </p:txBody>
        </p: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3DC08DD5-A99F-EF49-A233-7937A033802A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 rot="13106016">
              <a:off x="9450500" y="2230162"/>
              <a:ext cx="127705" cy="278886"/>
            </a:xfrm>
            <a:prstGeom prst="ellipse">
              <a:avLst/>
            </a:prstGeom>
            <a:gradFill flip="none" rotWithShape="1">
              <a:gsLst>
                <a:gs pos="10000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0">
                  <a:srgbClr val="00AEEF">
                    <a:lumMod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5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FECB986B-A2DD-F847-BD0F-81EC2276FAD2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rot="16200000">
              <a:off x="9060372" y="2401322"/>
              <a:ext cx="127705" cy="278886"/>
            </a:xfrm>
            <a:prstGeom prst="ellipse">
              <a:avLst/>
            </a:prstGeom>
            <a:gradFill flip="none" rotWithShape="1">
              <a:gsLst>
                <a:gs pos="10000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0">
                  <a:srgbClr val="00AEEF">
                    <a:lumMod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5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8" name="Flowchart: Manual Operation 22">
              <a:extLst>
                <a:ext uri="{FF2B5EF4-FFF2-40B4-BE49-F238E27FC236}">
                  <a16:creationId xmlns:a16="http://schemas.microsoft.com/office/drawing/2014/main" id="{C1072B69-86C0-E847-AAFF-197C29DF048E}"/>
                </a:ext>
              </a:extLst>
            </p:cNvPr>
            <p:cNvSpPr/>
            <p:nvPr/>
          </p:nvSpPr>
          <p:spPr bwMode="gray">
            <a:xfrm rot="10800000">
              <a:off x="8959939" y="2540765"/>
              <a:ext cx="328569" cy="57298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433 w 10000"/>
                <a:gd name="connsiteY2" fmla="*/ 9897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9991"/>
                <a:gd name="connsiteX1" fmla="*/ 10000 w 10000"/>
                <a:gd name="connsiteY1" fmla="*/ 0 h 9991"/>
                <a:gd name="connsiteX2" fmla="*/ 6433 w 10000"/>
                <a:gd name="connsiteY2" fmla="*/ 9897 h 9991"/>
                <a:gd name="connsiteX3" fmla="*/ 3353 w 10000"/>
                <a:gd name="connsiteY3" fmla="*/ 9991 h 9991"/>
                <a:gd name="connsiteX4" fmla="*/ 0 w 10000"/>
                <a:gd name="connsiteY4" fmla="*/ 0 h 9991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846 w 10000"/>
                <a:gd name="connsiteY2" fmla="*/ 9943 h 10000"/>
                <a:gd name="connsiteX3" fmla="*/ 3353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6846" y="9943"/>
                  </a:lnTo>
                  <a:lnTo>
                    <a:pt x="3353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100000">
                  <a:srgbClr val="00AEEF">
                    <a:lumMod val="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675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044603E-F596-D14D-9B54-5D881751ACCA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682562" y="3033180"/>
              <a:ext cx="868971" cy="868971"/>
            </a:xfrm>
            <a:prstGeom prst="ellipse">
              <a:avLst/>
            </a:prstGeom>
            <a:gradFill flip="none" rotWithShape="1">
              <a:gsLst>
                <a:gs pos="0">
                  <a:srgbClr val="00AEEF">
                    <a:lumMod val="40000"/>
                    <a:lumOff val="60000"/>
                  </a:srgbClr>
                </a:gs>
                <a:gs pos="46000">
                  <a:srgbClr val="00AEEF">
                    <a:lumMod val="95000"/>
                    <a:lumOff val="5000"/>
                  </a:srgbClr>
                </a:gs>
                <a:gs pos="100000">
                  <a:srgbClr val="00AEEF">
                    <a:lumMod val="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anchor="ctr" anchorCtr="1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5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</a:rPr>
                <a:t>Process Lens</a:t>
              </a: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E07E9CB8-E0E5-CC43-83FF-EAD3E0A5B20D}"/>
              </a:ext>
            </a:extLst>
          </p:cNvPr>
          <p:cNvSpPr/>
          <p:nvPr/>
        </p:nvSpPr>
        <p:spPr bwMode="auto">
          <a:xfrm>
            <a:off x="5768872" y="2708244"/>
            <a:ext cx="166468" cy="166468"/>
          </a:xfrm>
          <a:prstGeom prst="ellipse">
            <a:avLst/>
          </a:prstGeom>
          <a:solidFill>
            <a:srgbClr val="00334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defTabSz="685800">
              <a:defRPr/>
            </a:pPr>
            <a:r>
              <a:rPr lang="en-AU" sz="825" b="1" kern="0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FD7D77E-DFEA-9946-863D-63F421138377}"/>
              </a:ext>
            </a:extLst>
          </p:cNvPr>
          <p:cNvSpPr/>
          <p:nvPr/>
        </p:nvSpPr>
        <p:spPr bwMode="auto">
          <a:xfrm>
            <a:off x="6644655" y="3461965"/>
            <a:ext cx="166468" cy="166468"/>
          </a:xfrm>
          <a:prstGeom prst="ellipse">
            <a:avLst/>
          </a:prstGeom>
          <a:solidFill>
            <a:srgbClr val="00334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defTabSz="685800">
              <a:defRPr/>
            </a:pPr>
            <a:r>
              <a:rPr lang="en-AU" sz="825" b="1" kern="0" dirty="0">
                <a:solidFill>
                  <a:schemeClr val="bg1"/>
                </a:solidFill>
                <a:latin typeface="Arial"/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5A468F0-7773-1C4F-A875-1B99CBBEB655}"/>
              </a:ext>
            </a:extLst>
          </p:cNvPr>
          <p:cNvSpPr/>
          <p:nvPr/>
        </p:nvSpPr>
        <p:spPr>
          <a:xfrm>
            <a:off x="4052183" y="1471317"/>
            <a:ext cx="28644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ZA" sz="1600" b="1" kern="0" dirty="0">
                <a:solidFill>
                  <a:schemeClr val="bg1"/>
                </a:solidFill>
                <a:latin typeface="Arial"/>
              </a:rPr>
              <a:t>Solid business case </a:t>
            </a:r>
          </a:p>
          <a:p>
            <a:pPr marL="128588" indent="-128588" defTabSz="685800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kern="0" dirty="0">
                <a:solidFill>
                  <a:schemeClr val="bg1"/>
                </a:solidFill>
                <a:latin typeface="Arial"/>
              </a:rPr>
              <a:t>What was our case for change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6BEB96-22DB-4D45-AAD6-1744C26AB34C}"/>
              </a:ext>
            </a:extLst>
          </p:cNvPr>
          <p:cNvSpPr/>
          <p:nvPr/>
        </p:nvSpPr>
        <p:spPr>
          <a:xfrm>
            <a:off x="6241767" y="2209016"/>
            <a:ext cx="2927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spcBef>
                <a:spcPct val="50000"/>
              </a:spcBef>
              <a:defRPr/>
            </a:pPr>
            <a:r>
              <a:rPr lang="en-US" sz="1600" b="1" kern="0" dirty="0">
                <a:solidFill>
                  <a:schemeClr val="bg1"/>
                </a:solidFill>
                <a:latin typeface="Arial"/>
              </a:rPr>
              <a:t>Sasol IM vision</a:t>
            </a:r>
          </a:p>
          <a:p>
            <a:pPr marL="128588" indent="-128588" defTabSz="685800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kern="0" dirty="0">
                <a:solidFill>
                  <a:schemeClr val="bg1"/>
                </a:solidFill>
                <a:latin typeface="Arial"/>
              </a:rPr>
              <a:t>What was IM vision and ambition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415B0E-7386-9242-85E5-FFC3CBD4D492}"/>
              </a:ext>
            </a:extLst>
          </p:cNvPr>
          <p:cNvSpPr txBox="1"/>
          <p:nvPr/>
        </p:nvSpPr>
        <p:spPr>
          <a:xfrm>
            <a:off x="1838346" y="3221475"/>
            <a:ext cx="2271818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1200">
                <a:solidFill>
                  <a:srgbClr val="666666">
                    <a:lumMod val="50000"/>
                  </a:srgbClr>
                </a:solidFill>
                <a:latin typeface="+mn-lt"/>
              </a:defRPr>
            </a:lvl1pPr>
          </a:lstStyle>
          <a:p>
            <a:pPr defTabSz="685800">
              <a:defRPr/>
            </a:pPr>
            <a:r>
              <a:rPr lang="en-US" sz="1600" b="1" kern="0" dirty="0">
                <a:solidFill>
                  <a:schemeClr val="bg1"/>
                </a:solidFill>
                <a:latin typeface="Arial"/>
              </a:rPr>
              <a:t>Technology Lens</a:t>
            </a:r>
          </a:p>
          <a:p>
            <a:pPr marL="128588" indent="-128588" defTabSz="685800">
              <a:buFont typeface="Wingdings" panose="05000000000000000000" pitchFamily="2" charset="2"/>
              <a:buChar char="§"/>
            </a:pPr>
            <a:r>
              <a:rPr lang="en-US" sz="1600" kern="0" dirty="0">
                <a:solidFill>
                  <a:schemeClr val="bg1"/>
                </a:solidFill>
                <a:latin typeface="Arial"/>
              </a:rPr>
              <a:t>What technology we invested in</a:t>
            </a:r>
          </a:p>
          <a:p>
            <a:pPr marL="128588" indent="-128588" defTabSz="685800">
              <a:buFont typeface="Wingdings" panose="05000000000000000000" pitchFamily="2" charset="2"/>
              <a:buChar char="§"/>
            </a:pPr>
            <a:endParaRPr lang="en-US" sz="1600" kern="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7974FA-13FE-414C-9D24-559BD731BF55}"/>
              </a:ext>
            </a:extLst>
          </p:cNvPr>
          <p:cNvSpPr txBox="1"/>
          <p:nvPr/>
        </p:nvSpPr>
        <p:spPr>
          <a:xfrm>
            <a:off x="4720574" y="5628340"/>
            <a:ext cx="2831158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1200">
                <a:solidFill>
                  <a:srgbClr val="666666">
                    <a:lumMod val="50000"/>
                  </a:srgbClr>
                </a:solidFill>
                <a:latin typeface="+mn-lt"/>
              </a:defRPr>
            </a:lvl1pPr>
          </a:lstStyle>
          <a:p>
            <a:pPr defTabSz="685800">
              <a:defRPr/>
            </a:pPr>
            <a:r>
              <a:rPr lang="en-US" sz="1600" b="1" kern="0" dirty="0">
                <a:solidFill>
                  <a:schemeClr val="bg1"/>
                </a:solidFill>
                <a:latin typeface="Arial"/>
              </a:rPr>
              <a:t>Process Lens</a:t>
            </a:r>
          </a:p>
          <a:p>
            <a:pPr marL="128588" indent="-128588" defTabSz="685800">
              <a:buFont typeface="Wingdings" panose="05000000000000000000" pitchFamily="2" charset="2"/>
              <a:buChar char="§"/>
              <a:defRPr/>
            </a:pPr>
            <a:r>
              <a:rPr lang="en-US" sz="1600" kern="0" dirty="0">
                <a:solidFill>
                  <a:schemeClr val="bg1"/>
                </a:solidFill>
                <a:latin typeface="Arial"/>
              </a:rPr>
              <a:t>What was our operating model for success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200F6DA-24D6-AA45-8FA2-2185389E2F61}"/>
              </a:ext>
            </a:extLst>
          </p:cNvPr>
          <p:cNvSpPr/>
          <p:nvPr/>
        </p:nvSpPr>
        <p:spPr>
          <a:xfrm>
            <a:off x="7335129" y="3486124"/>
            <a:ext cx="2927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spcBef>
                <a:spcPct val="50000"/>
              </a:spcBef>
              <a:defRPr/>
            </a:pPr>
            <a:r>
              <a:rPr lang="en-US" sz="1600" b="1" kern="0" dirty="0">
                <a:solidFill>
                  <a:schemeClr val="bg1"/>
                </a:solidFill>
                <a:latin typeface="Arial"/>
              </a:rPr>
              <a:t>People Lens</a:t>
            </a:r>
          </a:p>
          <a:p>
            <a:pPr marL="128588" indent="-128588" defTabSz="685800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kern="0" dirty="0">
                <a:solidFill>
                  <a:schemeClr val="bg1"/>
                </a:solidFill>
                <a:latin typeface="Arial"/>
              </a:rPr>
              <a:t>How did we organize ourselves for success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3B2EB90-D5D3-2840-A473-DBDDA57674A1}"/>
              </a:ext>
            </a:extLst>
          </p:cNvPr>
          <p:cNvSpPr/>
          <p:nvPr/>
        </p:nvSpPr>
        <p:spPr bwMode="auto">
          <a:xfrm>
            <a:off x="5546720" y="4851357"/>
            <a:ext cx="166468" cy="166468"/>
          </a:xfrm>
          <a:prstGeom prst="ellipse">
            <a:avLst/>
          </a:prstGeom>
          <a:solidFill>
            <a:srgbClr val="00334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defTabSz="685800">
              <a:defRPr/>
            </a:pPr>
            <a:r>
              <a:rPr lang="en-AU" sz="825" b="1" kern="0" dirty="0">
                <a:solidFill>
                  <a:schemeClr val="bg1"/>
                </a:solidFill>
                <a:latin typeface="Arial"/>
              </a:rPr>
              <a:t>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8A06BF0-ABED-0541-8CD2-1BD8D6081F7C}"/>
              </a:ext>
            </a:extLst>
          </p:cNvPr>
          <p:cNvSpPr/>
          <p:nvPr/>
        </p:nvSpPr>
        <p:spPr bwMode="auto">
          <a:xfrm>
            <a:off x="4466381" y="3461965"/>
            <a:ext cx="166468" cy="166468"/>
          </a:xfrm>
          <a:prstGeom prst="ellipse">
            <a:avLst/>
          </a:prstGeom>
          <a:solidFill>
            <a:srgbClr val="00334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defTabSz="685800">
              <a:defRPr/>
            </a:pPr>
            <a:r>
              <a:rPr lang="en-AU" sz="825" b="1" kern="0" dirty="0">
                <a:solidFill>
                  <a:schemeClr val="bg1"/>
                </a:solidFill>
                <a:latin typeface="Arial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6309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you find in most large organisations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853E1-4AD1-1C49-9230-8FE0D5D2692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l="18439" t="25597" r="17527" b="22960"/>
          <a:stretch>
            <a:fillRect/>
          </a:stretch>
        </p:blipFill>
        <p:spPr>
          <a:xfrm>
            <a:off x="1881984" y="1419606"/>
            <a:ext cx="8893175" cy="4018788"/>
          </a:xfrm>
          <a:prstGeom prst="rect">
            <a:avLst/>
          </a:prstGeom>
        </p:spPr>
      </p:pic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2850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Vision</a:t>
            </a:r>
          </a:p>
        </p:txBody>
      </p:sp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01285-5AC2-444A-8D71-B4B9B1218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44" y="1302026"/>
            <a:ext cx="9144000" cy="425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1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People Lens: Team Org Chart</a:t>
            </a:r>
          </a:p>
        </p:txBody>
      </p:sp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B6425-41A2-FD4C-9933-1B74E06D527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714665" y="1782738"/>
            <a:ext cx="2653890" cy="366767"/>
          </a:xfrm>
          <a:prstGeom prst="rect">
            <a:avLst/>
          </a:prstGeom>
          <a:blipFill dpi="0" rotWithShape="1">
            <a:blip r:embed="rId8"/>
            <a:srcRect/>
            <a:tile tx="0" ty="0" sx="100000" sy="100000" flip="xy" algn="b"/>
          </a:blipFill>
        </p:spPr>
        <p:txBody>
          <a:bodyPr vert="horz" wrap="square" lIns="0" tIns="0" rIns="0" bIns="88900" rtlCol="0" anchor="b">
            <a:spAutoFit/>
          </a:bodyPr>
          <a:lstStyle/>
          <a:p>
            <a:pPr algn="ctr"/>
            <a:r>
              <a:rPr lang="en-ZA" b="1" cap="all" dirty="0">
                <a:solidFill>
                  <a:schemeClr val="bg1"/>
                </a:solidFill>
              </a:rPr>
              <a:t>energy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DCAA2-9FEB-464A-9A45-7173B9CC6C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514749" y="1782738"/>
            <a:ext cx="2778065" cy="366767"/>
          </a:xfrm>
          <a:prstGeom prst="rect">
            <a:avLst/>
          </a:prstGeom>
          <a:blipFill dpi="0" rotWithShape="1">
            <a:blip r:embed="rId8"/>
            <a:srcRect/>
            <a:tile tx="0" ty="0" sx="100000" sy="100000" flip="xy" algn="b"/>
          </a:blipFill>
        </p:spPr>
        <p:txBody>
          <a:bodyPr vert="horz" wrap="square" lIns="0" tIns="0" rIns="0" bIns="88900" rtlCol="0" anchor="b">
            <a:spAutoFit/>
          </a:bodyPr>
          <a:lstStyle/>
          <a:p>
            <a:pPr algn="ctr"/>
            <a:r>
              <a:rPr lang="en-ZA" b="1" cap="all" dirty="0">
                <a:solidFill>
                  <a:schemeClr val="bg1"/>
                </a:solidFill>
              </a:rPr>
              <a:t>chemical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D27B23-72A7-C141-9A16-BA10FF9068B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664584" y="2186081"/>
            <a:ext cx="1119814" cy="1188514"/>
            <a:chOff x="827177" y="1714499"/>
            <a:chExt cx="1490472" cy="1581912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437F0008-3B5B-5B40-919A-FDBCB4ECD912}"/>
                </a:ext>
              </a:extLst>
            </p:cNvPr>
            <p:cNvSpPr/>
            <p:nvPr/>
          </p:nvSpPr>
          <p:spPr>
            <a:xfrm>
              <a:off x="827177" y="1714499"/>
              <a:ext cx="1490472" cy="1581912"/>
            </a:xfrm>
            <a:prstGeom prst="roundRect">
              <a:avLst/>
            </a:prstGeom>
            <a:solidFill>
              <a:srgbClr val="033B6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400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BD7945E-BA19-B544-9020-B44CEAEEC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</a:blip>
            <a:stretch>
              <a:fillRect/>
            </a:stretch>
          </p:blipFill>
          <p:spPr>
            <a:xfrm>
              <a:off x="1094594" y="1873173"/>
              <a:ext cx="955636" cy="1191409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208FE-2AB1-4545-B7A5-E7EBB3F323C0}"/>
              </a:ext>
            </a:extLst>
          </p:cNvPr>
          <p:cNvSpPr/>
          <p:nvPr/>
        </p:nvSpPr>
        <p:spPr>
          <a:xfrm>
            <a:off x="4895147" y="3429000"/>
            <a:ext cx="2292927" cy="98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ZA" sz="1600" b="1" dirty="0">
                <a:solidFill>
                  <a:schemeClr val="bg1"/>
                </a:solidFill>
              </a:rPr>
              <a:t>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</a:rPr>
              <a:t>Portfolios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</a:rPr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</a:rPr>
              <a:t>DevOps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3B4662-6FDC-2C46-82DA-6020A82C1920}"/>
              </a:ext>
            </a:extLst>
          </p:cNvPr>
          <p:cNvSpPr/>
          <p:nvPr/>
        </p:nvSpPr>
        <p:spPr>
          <a:xfrm>
            <a:off x="2032976" y="3429000"/>
            <a:ext cx="2292927" cy="98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ZA" sz="1600" b="1" dirty="0">
                <a:solidFill>
                  <a:schemeClr val="bg1"/>
                </a:solidFill>
              </a:rPr>
              <a:t>CIO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</a:rPr>
              <a:t>Responsible for strategy and roadmap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</a:rPr>
              <a:t>Standards, policies, templates and frameworks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</a:rPr>
              <a:t>Create a digital backbone for business to be able to digitalise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DCBCC-239C-8B45-B9A3-2006079F6B54}"/>
              </a:ext>
            </a:extLst>
          </p:cNvPr>
          <p:cNvSpPr/>
          <p:nvPr/>
        </p:nvSpPr>
        <p:spPr>
          <a:xfrm>
            <a:off x="7734274" y="3429000"/>
            <a:ext cx="2292927" cy="98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ZA" sz="1600" b="1" dirty="0">
                <a:solidFill>
                  <a:schemeClr val="bg1"/>
                </a:solidFill>
              </a:rPr>
              <a:t>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</a:rPr>
              <a:t>Portfolios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</a:rPr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</a:rPr>
              <a:t>DevOps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5A8A03-AFC9-F742-8CE7-6B885F8EECE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279774" y="2218307"/>
            <a:ext cx="1119814" cy="1188514"/>
            <a:chOff x="864040" y="4013465"/>
            <a:chExt cx="1119814" cy="1188514"/>
          </a:xfrm>
        </p:grpSpPr>
        <p:sp>
          <p:nvSpPr>
            <p:cNvPr id="15" name="Rounded Rectangle 15">
              <a:extLst>
                <a:ext uri="{FF2B5EF4-FFF2-40B4-BE49-F238E27FC236}">
                  <a16:creationId xmlns:a16="http://schemas.microsoft.com/office/drawing/2014/main" id="{440DF73A-BF82-FA46-9C76-286A46F0CBF1}"/>
                </a:ext>
              </a:extLst>
            </p:cNvPr>
            <p:cNvSpPr/>
            <p:nvPr/>
          </p:nvSpPr>
          <p:spPr>
            <a:xfrm>
              <a:off x="864040" y="4013465"/>
              <a:ext cx="1119814" cy="1188514"/>
            </a:xfrm>
            <a:prstGeom prst="roundRect">
              <a:avLst/>
            </a:prstGeom>
            <a:solidFill>
              <a:srgbClr val="033B6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400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15B31D0-E4AD-1444-8AD1-662F8A35B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</a:blip>
            <a:stretch>
              <a:fillRect/>
            </a:stretch>
          </p:blipFill>
          <p:spPr>
            <a:xfrm>
              <a:off x="1023771" y="4141420"/>
              <a:ext cx="800353" cy="93260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1F2BC61-56FD-734D-8DCB-78306F7BCF6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790407" y="1782738"/>
            <a:ext cx="2778065" cy="366767"/>
          </a:xfrm>
          <a:prstGeom prst="rect">
            <a:avLst/>
          </a:prstGeom>
          <a:blipFill dpi="0" rotWithShape="1">
            <a:blip r:embed="rId8"/>
            <a:srcRect/>
            <a:tile tx="0" ty="0" sx="100000" sy="100000" flip="xy" algn="b"/>
          </a:blipFill>
        </p:spPr>
        <p:txBody>
          <a:bodyPr vert="horz" wrap="square" lIns="0" tIns="0" rIns="0" bIns="88900" rtlCol="0" anchor="b">
            <a:spAutoFit/>
          </a:bodyPr>
          <a:lstStyle/>
          <a:p>
            <a:pPr algn="ctr"/>
            <a:r>
              <a:rPr lang="en-ZA" b="1" cap="all" dirty="0">
                <a:solidFill>
                  <a:schemeClr val="bg1"/>
                </a:solidFill>
              </a:rPr>
              <a:t>Corporate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4C7E87-2645-EF45-AB40-434616871FB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5472179" y="2175116"/>
            <a:ext cx="1119814" cy="1188514"/>
            <a:chOff x="864040" y="4013465"/>
            <a:chExt cx="1119814" cy="1188514"/>
          </a:xfrm>
        </p:grpSpPr>
        <p:sp>
          <p:nvSpPr>
            <p:cNvPr id="19" name="Rounded Rectangle 15">
              <a:extLst>
                <a:ext uri="{FF2B5EF4-FFF2-40B4-BE49-F238E27FC236}">
                  <a16:creationId xmlns:a16="http://schemas.microsoft.com/office/drawing/2014/main" id="{A72A6A11-821A-C44A-A08A-8ED4FA0539C9}"/>
                </a:ext>
              </a:extLst>
            </p:cNvPr>
            <p:cNvSpPr/>
            <p:nvPr/>
          </p:nvSpPr>
          <p:spPr>
            <a:xfrm>
              <a:off x="864040" y="4013465"/>
              <a:ext cx="1119814" cy="1188514"/>
            </a:xfrm>
            <a:prstGeom prst="roundRect">
              <a:avLst/>
            </a:prstGeom>
            <a:solidFill>
              <a:srgbClr val="033B6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400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BCD2AEC-D2BE-264E-8D77-F0888A354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</a:blip>
            <a:stretch>
              <a:fillRect/>
            </a:stretch>
          </p:blipFill>
          <p:spPr>
            <a:xfrm>
              <a:off x="1023771" y="4141420"/>
              <a:ext cx="800353" cy="932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617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People Lens: Team Org Chart</a:t>
            </a:r>
          </a:p>
        </p:txBody>
      </p:sp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42502-270D-124A-9276-F7A9813F1FE0}"/>
              </a:ext>
            </a:extLst>
          </p:cNvPr>
          <p:cNvSpPr/>
          <p:nvPr/>
        </p:nvSpPr>
        <p:spPr bwMode="gray">
          <a:xfrm>
            <a:off x="681171" y="1872700"/>
            <a:ext cx="675194" cy="2966616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20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B9149B-71DC-2249-9C42-B41EA09FC214}"/>
              </a:ext>
            </a:extLst>
          </p:cNvPr>
          <p:cNvSpPr/>
          <p:nvPr/>
        </p:nvSpPr>
        <p:spPr>
          <a:xfrm>
            <a:off x="646983" y="3306022"/>
            <a:ext cx="7251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defRPr/>
            </a:pPr>
            <a:r>
              <a:rPr lang="en-ZA" sz="900" b="1">
                <a:solidFill>
                  <a:srgbClr val="DDDDD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839D41-E82F-474C-BE46-7EFC4EDEE393}"/>
              </a:ext>
            </a:extLst>
          </p:cNvPr>
          <p:cNvSpPr/>
          <p:nvPr/>
        </p:nvSpPr>
        <p:spPr>
          <a:xfrm>
            <a:off x="658079" y="1912999"/>
            <a:ext cx="72517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defRPr/>
            </a:pPr>
            <a:r>
              <a:rPr lang="en-ZA" sz="900" b="1" dirty="0">
                <a:solidFill>
                  <a:srgbClr val="DDDDD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TEAM CATALYST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D9960C-0C7F-7F4C-A472-F78BA08CFC6C}"/>
              </a:ext>
            </a:extLst>
          </p:cNvPr>
          <p:cNvSpPr/>
          <p:nvPr/>
        </p:nvSpPr>
        <p:spPr>
          <a:xfrm>
            <a:off x="641735" y="4560546"/>
            <a:ext cx="7251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defRPr/>
            </a:pPr>
            <a:r>
              <a:rPr lang="en-ZA" sz="800" b="1" dirty="0">
                <a:solidFill>
                  <a:srgbClr val="DDDDD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SUPPORT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22848-4CCE-BA41-921F-4AD1EF538FBF}"/>
              </a:ext>
            </a:extLst>
          </p:cNvPr>
          <p:cNvSpPr/>
          <p:nvPr/>
        </p:nvSpPr>
        <p:spPr>
          <a:xfrm>
            <a:off x="641734" y="2609511"/>
            <a:ext cx="7251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defRPr/>
            </a:pPr>
            <a:r>
              <a:rPr lang="en-ZA" sz="800" b="1" dirty="0">
                <a:solidFill>
                  <a:srgbClr val="DDDDD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BUSINESS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5BDCAA-2989-594E-828D-D5F104EA1E6F}"/>
              </a:ext>
            </a:extLst>
          </p:cNvPr>
          <p:cNvSpPr/>
          <p:nvPr/>
        </p:nvSpPr>
        <p:spPr>
          <a:xfrm>
            <a:off x="533019" y="1511391"/>
            <a:ext cx="10327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spcBef>
                <a:spcPts val="270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latin typeface="Arial"/>
              </a:rPr>
              <a:t>Team 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AD3693B-451D-1D46-950D-E99CE1D096AF}"/>
              </a:ext>
            </a:extLst>
          </p:cNvPr>
          <p:cNvGrpSpPr/>
          <p:nvPr/>
        </p:nvGrpSpPr>
        <p:grpSpPr>
          <a:xfrm>
            <a:off x="664176" y="2609511"/>
            <a:ext cx="689153" cy="1945038"/>
            <a:chOff x="768364" y="2982553"/>
            <a:chExt cx="11088674" cy="259338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770C3A9-D383-7146-B12A-F9884B0CF258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68364" y="2982553"/>
              <a:ext cx="11088674" cy="0"/>
            </a:xfrm>
            <a:prstGeom prst="line">
              <a:avLst/>
            </a:prstGeom>
            <a:ln w="9525" cap="flat">
              <a:solidFill>
                <a:schemeClr val="tx1">
                  <a:lumMod val="50000"/>
                  <a:lumOff val="50000"/>
                </a:schemeClr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064CD5-1A8B-A44F-AC39-AA96E89A66DE}"/>
                </a:ext>
              </a:extLst>
            </p:cNvPr>
            <p:cNvGrpSpPr/>
            <p:nvPr/>
          </p:nvGrpSpPr>
          <p:grpSpPr>
            <a:xfrm>
              <a:off x="768364" y="3919317"/>
              <a:ext cx="11088674" cy="1656620"/>
              <a:chOff x="768364" y="3919317"/>
              <a:chExt cx="5440534" cy="165662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DC8AB74-4192-684B-9C05-094717B66D2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768364" y="3919317"/>
                <a:ext cx="5440534" cy="0"/>
              </a:xfrm>
              <a:prstGeom prst="line">
                <a:avLst/>
              </a:prstGeom>
              <a:ln w="9525" cap="flat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0AEBFA2-9BCB-AA43-8289-5B49690C83BA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768364" y="5575937"/>
                <a:ext cx="5440534" cy="0"/>
              </a:xfrm>
              <a:prstGeom prst="line">
                <a:avLst/>
              </a:prstGeom>
              <a:ln w="9525" cap="flat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2" name="Picture 27">
            <a:extLst>
              <a:ext uri="{FF2B5EF4-FFF2-40B4-BE49-F238E27FC236}">
                <a16:creationId xmlns:a16="http://schemas.microsoft.com/office/drawing/2014/main" id="{E6A846F5-737C-C34D-8B4F-11335DF70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3170" y="2220190"/>
            <a:ext cx="246296" cy="24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7">
            <a:extLst>
              <a:ext uri="{FF2B5EF4-FFF2-40B4-BE49-F238E27FC236}">
                <a16:creationId xmlns:a16="http://schemas.microsoft.com/office/drawing/2014/main" id="{E026AA59-F19A-0644-8FE9-DC3E80474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3171" y="2782293"/>
            <a:ext cx="246296" cy="24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7">
            <a:extLst>
              <a:ext uri="{FF2B5EF4-FFF2-40B4-BE49-F238E27FC236}">
                <a16:creationId xmlns:a16="http://schemas.microsoft.com/office/drawing/2014/main" id="{F19FCB5D-1D3D-CC47-ACB6-DE0CEA68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109" y="3515415"/>
            <a:ext cx="246296" cy="24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7">
            <a:extLst>
              <a:ext uri="{FF2B5EF4-FFF2-40B4-BE49-F238E27FC236}">
                <a16:creationId xmlns:a16="http://schemas.microsoft.com/office/drawing/2014/main" id="{D50F2252-26AD-5348-B5DF-076AE077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7825" y="3791533"/>
            <a:ext cx="246296" cy="24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7">
            <a:extLst>
              <a:ext uri="{FF2B5EF4-FFF2-40B4-BE49-F238E27FC236}">
                <a16:creationId xmlns:a16="http://schemas.microsoft.com/office/drawing/2014/main" id="{5521067F-A3D5-BB4F-872C-1232D3119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7825" y="4095612"/>
            <a:ext cx="246296" cy="24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29B5CF8-FD5D-1845-BEE2-3858ED9E3D46}"/>
              </a:ext>
            </a:extLst>
          </p:cNvPr>
          <p:cNvSpPr/>
          <p:nvPr/>
        </p:nvSpPr>
        <p:spPr bwMode="gray">
          <a:xfrm>
            <a:off x="1528136" y="1872700"/>
            <a:ext cx="675194" cy="2966616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200">
              <a:solidFill>
                <a:prstClr val="black"/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B1ADA5-E47F-2749-A57D-034E42E2EB81}"/>
              </a:ext>
            </a:extLst>
          </p:cNvPr>
          <p:cNvSpPr/>
          <p:nvPr/>
        </p:nvSpPr>
        <p:spPr>
          <a:xfrm>
            <a:off x="1493948" y="3306022"/>
            <a:ext cx="7251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defRPr/>
            </a:pPr>
            <a:r>
              <a:rPr lang="en-ZA" sz="900" b="1">
                <a:solidFill>
                  <a:srgbClr val="DDDDD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FE8ED9-38E1-9647-A146-B7100C012AC5}"/>
              </a:ext>
            </a:extLst>
          </p:cNvPr>
          <p:cNvSpPr/>
          <p:nvPr/>
        </p:nvSpPr>
        <p:spPr>
          <a:xfrm>
            <a:off x="1505044" y="1912999"/>
            <a:ext cx="72517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defRPr/>
            </a:pPr>
            <a:r>
              <a:rPr lang="en-ZA" sz="900" b="1" dirty="0">
                <a:solidFill>
                  <a:srgbClr val="DDDDD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TEAM CATALYST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F3C821-4B81-D246-8C86-65C49349EBF5}"/>
              </a:ext>
            </a:extLst>
          </p:cNvPr>
          <p:cNvSpPr/>
          <p:nvPr/>
        </p:nvSpPr>
        <p:spPr>
          <a:xfrm>
            <a:off x="1488700" y="4560546"/>
            <a:ext cx="7251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defRPr/>
            </a:pPr>
            <a:r>
              <a:rPr lang="en-ZA" sz="800" b="1" dirty="0">
                <a:solidFill>
                  <a:srgbClr val="DDDDD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SUPPORT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8E5049-AB1C-DD44-9A3D-BAF99316BCA2}"/>
              </a:ext>
            </a:extLst>
          </p:cNvPr>
          <p:cNvSpPr/>
          <p:nvPr/>
        </p:nvSpPr>
        <p:spPr>
          <a:xfrm>
            <a:off x="1488698" y="2639333"/>
            <a:ext cx="74151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defRPr/>
            </a:pPr>
            <a:r>
              <a:rPr lang="en-ZA" sz="800" b="1" dirty="0">
                <a:solidFill>
                  <a:srgbClr val="DDDDD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BUSINESS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AA9C4D-B0EF-B040-A8A4-B81295DA9AA7}"/>
              </a:ext>
            </a:extLst>
          </p:cNvPr>
          <p:cNvSpPr/>
          <p:nvPr/>
        </p:nvSpPr>
        <p:spPr>
          <a:xfrm>
            <a:off x="1379984" y="1511391"/>
            <a:ext cx="10327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spcBef>
                <a:spcPts val="270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1"/>
                </a:solidFill>
                <a:latin typeface="Arial"/>
              </a:rPr>
              <a:t>Team 2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C62EB0A-F234-774E-A334-F6525C38C797}"/>
              </a:ext>
            </a:extLst>
          </p:cNvPr>
          <p:cNvGrpSpPr/>
          <p:nvPr/>
        </p:nvGrpSpPr>
        <p:grpSpPr>
          <a:xfrm>
            <a:off x="1511141" y="2609511"/>
            <a:ext cx="771507" cy="1945038"/>
            <a:chOff x="768364" y="2982553"/>
            <a:chExt cx="11088674" cy="259338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A0CE8B2-8714-9B43-B4C4-164887C578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68364" y="2982553"/>
              <a:ext cx="11088674" cy="0"/>
            </a:xfrm>
            <a:prstGeom prst="line">
              <a:avLst/>
            </a:prstGeom>
            <a:ln w="9525" cap="flat">
              <a:solidFill>
                <a:schemeClr val="tx1">
                  <a:lumMod val="50000"/>
                  <a:lumOff val="50000"/>
                </a:schemeClr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863B849-B759-1A4B-8149-69C30537E807}"/>
                </a:ext>
              </a:extLst>
            </p:cNvPr>
            <p:cNvGrpSpPr/>
            <p:nvPr/>
          </p:nvGrpSpPr>
          <p:grpSpPr>
            <a:xfrm>
              <a:off x="768364" y="3919317"/>
              <a:ext cx="11088674" cy="1656620"/>
              <a:chOff x="768364" y="3919317"/>
              <a:chExt cx="5440534" cy="165662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9D6CD52-7F61-DE44-BA0B-ED517D88664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768364" y="3919317"/>
                <a:ext cx="5440534" cy="0"/>
              </a:xfrm>
              <a:prstGeom prst="line">
                <a:avLst/>
              </a:prstGeom>
              <a:ln w="9525" cap="flat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F904E26-2991-F642-B8B8-F72177B2497E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768364" y="5575937"/>
                <a:ext cx="5440534" cy="0"/>
              </a:xfrm>
              <a:prstGeom prst="line">
                <a:avLst/>
              </a:prstGeom>
              <a:ln w="9525" cap="flat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8" name="Picture 27">
            <a:extLst>
              <a:ext uri="{FF2B5EF4-FFF2-40B4-BE49-F238E27FC236}">
                <a16:creationId xmlns:a16="http://schemas.microsoft.com/office/drawing/2014/main" id="{AEF1AE93-0D4E-2B40-8ED6-CF8E14722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40136" y="2220190"/>
            <a:ext cx="246296" cy="24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7">
            <a:extLst>
              <a:ext uri="{FF2B5EF4-FFF2-40B4-BE49-F238E27FC236}">
                <a16:creationId xmlns:a16="http://schemas.microsoft.com/office/drawing/2014/main" id="{CC405407-939D-D147-B5AE-8DBAC4923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6074" y="3515415"/>
            <a:ext cx="246296" cy="24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7">
            <a:extLst>
              <a:ext uri="{FF2B5EF4-FFF2-40B4-BE49-F238E27FC236}">
                <a16:creationId xmlns:a16="http://schemas.microsoft.com/office/drawing/2014/main" id="{7CAD58BB-AAA7-A549-9A77-F20987012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4790" y="3791533"/>
            <a:ext cx="246296" cy="24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FD72E62-B8CD-A44C-9C33-9185422D2CE7}"/>
              </a:ext>
            </a:extLst>
          </p:cNvPr>
          <p:cNvSpPr/>
          <p:nvPr/>
        </p:nvSpPr>
        <p:spPr bwMode="gray">
          <a:xfrm>
            <a:off x="2335663" y="1872700"/>
            <a:ext cx="1040559" cy="2966616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49790A-5F15-5249-A26F-85148F839CBB}"/>
              </a:ext>
            </a:extLst>
          </p:cNvPr>
          <p:cNvSpPr/>
          <p:nvPr/>
        </p:nvSpPr>
        <p:spPr>
          <a:xfrm>
            <a:off x="2301476" y="3306022"/>
            <a:ext cx="7251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defRPr/>
            </a:pPr>
            <a:r>
              <a:rPr lang="en-ZA" sz="900" b="1">
                <a:solidFill>
                  <a:srgbClr val="DDDDD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EAE959-FC13-1944-91B9-A2D67BB760F5}"/>
              </a:ext>
            </a:extLst>
          </p:cNvPr>
          <p:cNvSpPr/>
          <p:nvPr/>
        </p:nvSpPr>
        <p:spPr>
          <a:xfrm>
            <a:off x="2312572" y="1912999"/>
            <a:ext cx="72517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defRPr/>
            </a:pPr>
            <a:r>
              <a:rPr lang="en-ZA" sz="900" b="1">
                <a:solidFill>
                  <a:srgbClr val="DDDDD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TEAM CATALYST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587305-3105-3141-819F-4132AB9BE47C}"/>
              </a:ext>
            </a:extLst>
          </p:cNvPr>
          <p:cNvSpPr/>
          <p:nvPr/>
        </p:nvSpPr>
        <p:spPr>
          <a:xfrm>
            <a:off x="2296228" y="4560546"/>
            <a:ext cx="7251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defRPr/>
            </a:pPr>
            <a:r>
              <a:rPr lang="en-ZA" sz="800" b="1" dirty="0">
                <a:solidFill>
                  <a:srgbClr val="DDDDD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SUPPORT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9877C05-007B-1245-BE81-75A020E5A9C6}"/>
              </a:ext>
            </a:extLst>
          </p:cNvPr>
          <p:cNvSpPr/>
          <p:nvPr/>
        </p:nvSpPr>
        <p:spPr>
          <a:xfrm>
            <a:off x="2296226" y="2609511"/>
            <a:ext cx="8968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defRPr/>
            </a:pPr>
            <a:r>
              <a:rPr lang="en-ZA" sz="900" b="1" dirty="0">
                <a:solidFill>
                  <a:srgbClr val="DDDDD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BUSINESS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8777D2-FD8C-6144-8439-F2B001B485DD}"/>
              </a:ext>
            </a:extLst>
          </p:cNvPr>
          <p:cNvSpPr/>
          <p:nvPr/>
        </p:nvSpPr>
        <p:spPr>
          <a:xfrm>
            <a:off x="2187512" y="1511391"/>
            <a:ext cx="10327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spcBef>
                <a:spcPts val="270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1"/>
                </a:solidFill>
                <a:latin typeface="Arial"/>
              </a:rPr>
              <a:t>Team 3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66FBFDE-4854-8743-AFF3-7B15164263BA}"/>
              </a:ext>
            </a:extLst>
          </p:cNvPr>
          <p:cNvGrpSpPr/>
          <p:nvPr/>
        </p:nvGrpSpPr>
        <p:grpSpPr>
          <a:xfrm>
            <a:off x="2282173" y="2609511"/>
            <a:ext cx="725650" cy="1945038"/>
            <a:chOff x="768364" y="2982553"/>
            <a:chExt cx="11088674" cy="2593384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3E82FF3-FD42-EF4B-BC8A-43FAA7ED1ABC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68364" y="2982553"/>
              <a:ext cx="11088674" cy="0"/>
            </a:xfrm>
            <a:prstGeom prst="line">
              <a:avLst/>
            </a:prstGeom>
            <a:ln w="9525" cap="flat">
              <a:solidFill>
                <a:schemeClr val="tx1">
                  <a:lumMod val="50000"/>
                  <a:lumOff val="50000"/>
                </a:schemeClr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9020D8D-F1DB-BA4E-B4DD-195622CA79EF}"/>
                </a:ext>
              </a:extLst>
            </p:cNvPr>
            <p:cNvGrpSpPr/>
            <p:nvPr/>
          </p:nvGrpSpPr>
          <p:grpSpPr>
            <a:xfrm>
              <a:off x="768364" y="3919317"/>
              <a:ext cx="11088674" cy="1656620"/>
              <a:chOff x="768364" y="3919317"/>
              <a:chExt cx="5440534" cy="1656620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BD6E34D-6825-BF4C-8BC0-0DF4E36AA51E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768364" y="3919317"/>
                <a:ext cx="5440534" cy="0"/>
              </a:xfrm>
              <a:prstGeom prst="line">
                <a:avLst/>
              </a:prstGeom>
              <a:ln w="9525" cap="flat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F3F4EF2-8DD9-F348-A989-035DF315D579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768364" y="5575937"/>
                <a:ext cx="5440534" cy="0"/>
              </a:xfrm>
              <a:prstGeom prst="line">
                <a:avLst/>
              </a:prstGeom>
              <a:ln w="9525" cap="flat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2" name="Picture 27">
            <a:extLst>
              <a:ext uri="{FF2B5EF4-FFF2-40B4-BE49-F238E27FC236}">
                <a16:creationId xmlns:a16="http://schemas.microsoft.com/office/drawing/2014/main" id="{9090BA05-D933-7C48-878B-65A146C75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664" y="2220190"/>
            <a:ext cx="246296" cy="24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7">
            <a:extLst>
              <a:ext uri="{FF2B5EF4-FFF2-40B4-BE49-F238E27FC236}">
                <a16:creationId xmlns:a16="http://schemas.microsoft.com/office/drawing/2014/main" id="{F4805875-7DB9-294B-9DBA-EA3571757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3602" y="3515415"/>
            <a:ext cx="246296" cy="24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7">
            <a:extLst>
              <a:ext uri="{FF2B5EF4-FFF2-40B4-BE49-F238E27FC236}">
                <a16:creationId xmlns:a16="http://schemas.microsoft.com/office/drawing/2014/main" id="{E59EA1DB-0972-BC48-9713-460628427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2318" y="3791533"/>
            <a:ext cx="246296" cy="24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7">
            <a:extLst>
              <a:ext uri="{FF2B5EF4-FFF2-40B4-BE49-F238E27FC236}">
                <a16:creationId xmlns:a16="http://schemas.microsoft.com/office/drawing/2014/main" id="{F747057E-450E-3641-9BF5-B97DE549F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2318" y="4095612"/>
            <a:ext cx="246296" cy="24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893A262-6DB3-7040-90CE-4109FB5BF6FF}"/>
              </a:ext>
            </a:extLst>
          </p:cNvPr>
          <p:cNvCxnSpPr>
            <a:cxnSpLocks/>
          </p:cNvCxnSpPr>
          <p:nvPr/>
        </p:nvCxnSpPr>
        <p:spPr bwMode="gray">
          <a:xfrm>
            <a:off x="499968" y="2353367"/>
            <a:ext cx="2760916" cy="0"/>
          </a:xfrm>
          <a:prstGeom prst="line">
            <a:avLst/>
          </a:prstGeom>
          <a:ln w="38100" cap="flat">
            <a:solidFill>
              <a:schemeClr val="accent2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F40FC9D-7C2E-4748-A081-29E090AD38EF}"/>
              </a:ext>
            </a:extLst>
          </p:cNvPr>
          <p:cNvSpPr/>
          <p:nvPr/>
        </p:nvSpPr>
        <p:spPr>
          <a:xfrm>
            <a:off x="3720503" y="1520379"/>
            <a:ext cx="107792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spcBef>
                <a:spcPts val="2700"/>
              </a:spcBef>
              <a:spcAft>
                <a:spcPts val="0"/>
              </a:spcAft>
              <a:defRPr/>
            </a:pPr>
            <a:r>
              <a:rPr lang="en-GB" sz="1350" b="1" dirty="0">
                <a:solidFill>
                  <a:schemeClr val="bg1"/>
                </a:solidFill>
                <a:latin typeface="Arial"/>
              </a:rPr>
              <a:t>CHAPTER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9B7E02B-AB75-5446-A9C9-89ABBD10F5F1}"/>
              </a:ext>
            </a:extLst>
          </p:cNvPr>
          <p:cNvSpPr/>
          <p:nvPr/>
        </p:nvSpPr>
        <p:spPr>
          <a:xfrm>
            <a:off x="3423805" y="2889657"/>
            <a:ext cx="1835206" cy="376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135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Arial"/>
              </a:rPr>
              <a:t>A “Chapter” </a:t>
            </a:r>
            <a:r>
              <a:rPr lang="en-US" sz="800" b="1" dirty="0">
                <a:solidFill>
                  <a:schemeClr val="bg1"/>
                </a:solidFill>
                <a:latin typeface="Arial"/>
              </a:rPr>
              <a:t>comprise team members from different sprint teams </a:t>
            </a:r>
            <a:r>
              <a:rPr lang="en-US" sz="800" b="1" u="sng" dirty="0">
                <a:solidFill>
                  <a:schemeClr val="bg1"/>
                </a:solidFill>
                <a:latin typeface="Arial"/>
              </a:rPr>
              <a:t>at a global level</a:t>
            </a:r>
            <a:r>
              <a:rPr lang="en-US" sz="8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/>
              </a:rPr>
              <a:t>that work in a common area / on a common topic </a:t>
            </a:r>
          </a:p>
          <a:p>
            <a:pPr defTabSz="685800" eaLnBrk="1" fontAlgn="auto" hangingPunct="1">
              <a:spcBef>
                <a:spcPts val="135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Arial"/>
              </a:rPr>
              <a:t>A Chapter will </a:t>
            </a:r>
            <a:r>
              <a:rPr lang="en-US" sz="800" b="1" dirty="0">
                <a:solidFill>
                  <a:schemeClr val="bg1"/>
                </a:solidFill>
                <a:latin typeface="Arial"/>
              </a:rPr>
              <a:t>meet on a regular basis </a:t>
            </a:r>
            <a:r>
              <a:rPr lang="en-US" sz="800" dirty="0">
                <a:solidFill>
                  <a:schemeClr val="bg1"/>
                </a:solidFill>
                <a:latin typeface="Arial"/>
              </a:rPr>
              <a:t>to exchange ideas and seek input from colleagues on a specific issue / challenge taking place in their respective sprint</a:t>
            </a:r>
          </a:p>
          <a:p>
            <a:pPr defTabSz="685800" eaLnBrk="1" fontAlgn="auto" hangingPunct="1">
              <a:spcBef>
                <a:spcPts val="135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Arial"/>
              </a:rPr>
              <a:t>A Chapter will incubate new ways of working and thinking in order to embed these in the new organization</a:t>
            </a:r>
          </a:p>
          <a:p>
            <a:pPr defTabSz="685800" eaLnBrk="1" fontAlgn="auto" hangingPunct="1">
              <a:spcBef>
                <a:spcPts val="135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Arial"/>
              </a:rPr>
              <a:t>The focus of a Chapter is to enable rather than to govern. The enforcement of standards must be automated to enable a way-of-work rather than becoming a check-box exercise</a:t>
            </a:r>
          </a:p>
          <a:p>
            <a:pPr defTabSz="685800" eaLnBrk="1" fontAlgn="auto" hangingPunct="1">
              <a:spcBef>
                <a:spcPts val="135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Each chapter has Community of Practices (COP), a forum that aims to drive adoption, knowledge sharing and maturity of chapters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D2EBF72-208F-FA4B-964F-04C7F5DDD910}"/>
              </a:ext>
            </a:extLst>
          </p:cNvPr>
          <p:cNvSpPr/>
          <p:nvPr/>
        </p:nvSpPr>
        <p:spPr>
          <a:xfrm>
            <a:off x="3434346" y="1763502"/>
            <a:ext cx="17253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135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Chapters are a way to </a:t>
            </a:r>
            <a:r>
              <a: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promote experience sharing, best practice, collaboration, cross pollination of ideas, and innovation across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Agile teams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E3EA741-0FF5-1842-892A-F63712E7CBFE}"/>
              </a:ext>
            </a:extLst>
          </p:cNvPr>
          <p:cNvSpPr/>
          <p:nvPr/>
        </p:nvSpPr>
        <p:spPr>
          <a:xfrm>
            <a:off x="5645394" y="1493975"/>
            <a:ext cx="369258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2700"/>
              </a:spcBef>
              <a:spcAft>
                <a:spcPts val="0"/>
              </a:spcAft>
              <a:defRPr/>
            </a:pPr>
            <a:r>
              <a:rPr lang="en-US" sz="1350" b="1" dirty="0">
                <a:solidFill>
                  <a:schemeClr val="bg1"/>
                </a:solidFill>
                <a:latin typeface="Arial"/>
              </a:rPr>
              <a:t>A number of Chapters have been identified</a:t>
            </a:r>
          </a:p>
        </p:txBody>
      </p:sp>
      <p:sp>
        <p:nvSpPr>
          <p:cNvPr id="71" name="btfpNumberBubble105379">
            <a:extLst>
              <a:ext uri="{FF2B5EF4-FFF2-40B4-BE49-F238E27FC236}">
                <a16:creationId xmlns:a16="http://schemas.microsoft.com/office/drawing/2014/main" id="{6AB840CD-413A-B54B-87FA-FF66F2DDAAD8}"/>
              </a:ext>
            </a:extLst>
          </p:cNvPr>
          <p:cNvSpPr/>
          <p:nvPr>
            <p:custDataLst>
              <p:tags r:id="rId1"/>
            </p:custDataLst>
          </p:nvPr>
        </p:nvSpPr>
        <p:spPr bwMode="gray">
          <a:xfrm>
            <a:off x="5652544" y="1873953"/>
            <a:ext cx="1064939" cy="1064939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ZA" sz="1050" b="1">
                <a:solidFill>
                  <a:srgbClr val="003862"/>
                </a:solidFill>
                <a:latin typeface="Arial"/>
              </a:rPr>
              <a:t>Development</a:t>
            </a:r>
          </a:p>
        </p:txBody>
      </p:sp>
      <p:sp>
        <p:nvSpPr>
          <p:cNvPr id="72" name="btfpNumberBubble105379">
            <a:extLst>
              <a:ext uri="{FF2B5EF4-FFF2-40B4-BE49-F238E27FC236}">
                <a16:creationId xmlns:a16="http://schemas.microsoft.com/office/drawing/2014/main" id="{540029D0-6EA7-F846-8D09-967BFCA4D115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6710876" y="1873953"/>
            <a:ext cx="1064939" cy="1064939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ZA" sz="1050" b="1">
                <a:solidFill>
                  <a:srgbClr val="003862"/>
                </a:solidFill>
                <a:latin typeface="Arial"/>
              </a:rPr>
              <a:t>Operations</a:t>
            </a:r>
          </a:p>
        </p:txBody>
      </p:sp>
      <p:sp>
        <p:nvSpPr>
          <p:cNvPr id="73" name="btfpNumberBubble105379">
            <a:extLst>
              <a:ext uri="{FF2B5EF4-FFF2-40B4-BE49-F238E27FC236}">
                <a16:creationId xmlns:a16="http://schemas.microsoft.com/office/drawing/2014/main" id="{A46F7FA1-5103-6540-B32C-51C2158D4371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7758191" y="1873176"/>
            <a:ext cx="1064939" cy="1064939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ZA" sz="1050" b="1" dirty="0">
                <a:solidFill>
                  <a:srgbClr val="003862"/>
                </a:solidFill>
                <a:latin typeface="Arial"/>
              </a:rPr>
              <a:t>Solution </a:t>
            </a:r>
            <a:br>
              <a:rPr lang="en-ZA" sz="1050" b="1" dirty="0">
                <a:solidFill>
                  <a:srgbClr val="003862"/>
                </a:solidFill>
                <a:latin typeface="Arial"/>
              </a:rPr>
            </a:br>
            <a:r>
              <a:rPr lang="en-ZA" sz="1050" b="1" dirty="0">
                <a:solidFill>
                  <a:srgbClr val="003862"/>
                </a:solidFill>
                <a:latin typeface="Arial"/>
              </a:rPr>
              <a:t>Architecture</a:t>
            </a:r>
          </a:p>
        </p:txBody>
      </p:sp>
      <p:sp>
        <p:nvSpPr>
          <p:cNvPr id="74" name="btfpNumberBubble105379">
            <a:extLst>
              <a:ext uri="{FF2B5EF4-FFF2-40B4-BE49-F238E27FC236}">
                <a16:creationId xmlns:a16="http://schemas.microsoft.com/office/drawing/2014/main" id="{E6E26389-2C23-764E-BACA-9D718F4153CA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5645394" y="3215813"/>
            <a:ext cx="1064939" cy="1064939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ZA" sz="1050" b="1">
                <a:solidFill>
                  <a:srgbClr val="003862"/>
                </a:solidFill>
                <a:latin typeface="Arial"/>
              </a:rPr>
              <a:t>User </a:t>
            </a:r>
            <a:br>
              <a:rPr lang="en-ZA" sz="1050" b="1">
                <a:solidFill>
                  <a:srgbClr val="003862"/>
                </a:solidFill>
                <a:latin typeface="Arial"/>
              </a:rPr>
            </a:br>
            <a:r>
              <a:rPr lang="en-ZA" sz="1050" b="1">
                <a:solidFill>
                  <a:srgbClr val="003862"/>
                </a:solidFill>
                <a:latin typeface="Arial"/>
              </a:rPr>
              <a:t>Experience </a:t>
            </a:r>
          </a:p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ZA" sz="1050" b="1">
                <a:solidFill>
                  <a:srgbClr val="003862"/>
                </a:solidFill>
                <a:latin typeface="Arial"/>
              </a:rPr>
              <a:t>Design</a:t>
            </a:r>
          </a:p>
        </p:txBody>
      </p:sp>
      <p:sp>
        <p:nvSpPr>
          <p:cNvPr id="75" name="btfpNumberBubble105379">
            <a:extLst>
              <a:ext uri="{FF2B5EF4-FFF2-40B4-BE49-F238E27FC236}">
                <a16:creationId xmlns:a16="http://schemas.microsoft.com/office/drawing/2014/main" id="{0E1D995B-BDB6-C847-8BA8-EDC642BFFEA6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8805506" y="1852927"/>
            <a:ext cx="1064939" cy="1064939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ZA" sz="1050" b="1">
                <a:solidFill>
                  <a:srgbClr val="003862"/>
                </a:solidFill>
                <a:latin typeface="Arial"/>
              </a:rPr>
              <a:t>Quality </a:t>
            </a:r>
            <a:br>
              <a:rPr lang="en-ZA" sz="1050" b="1">
                <a:solidFill>
                  <a:srgbClr val="003862"/>
                </a:solidFill>
                <a:latin typeface="Arial"/>
              </a:rPr>
            </a:br>
            <a:r>
              <a:rPr lang="en-ZA" sz="1050" b="1">
                <a:solidFill>
                  <a:srgbClr val="003862"/>
                </a:solidFill>
                <a:latin typeface="Arial"/>
              </a:rPr>
              <a:t>Engineering</a:t>
            </a:r>
          </a:p>
        </p:txBody>
      </p:sp>
      <p:sp>
        <p:nvSpPr>
          <p:cNvPr id="76" name="btfpNumberBubble105379">
            <a:extLst>
              <a:ext uri="{FF2B5EF4-FFF2-40B4-BE49-F238E27FC236}">
                <a16:creationId xmlns:a16="http://schemas.microsoft.com/office/drawing/2014/main" id="{8FF96724-9DC0-BC45-99A3-8149D56764AA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6719503" y="3209792"/>
            <a:ext cx="1064939" cy="1064939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ZA" sz="1050" b="1">
                <a:solidFill>
                  <a:srgbClr val="003862"/>
                </a:solidFill>
                <a:latin typeface="Arial"/>
              </a:rPr>
              <a:t>Business </a:t>
            </a:r>
            <a:br>
              <a:rPr lang="en-ZA" sz="1050" b="1">
                <a:solidFill>
                  <a:srgbClr val="003862"/>
                </a:solidFill>
                <a:latin typeface="Arial"/>
              </a:rPr>
            </a:br>
            <a:r>
              <a:rPr lang="en-ZA" sz="1050" b="1">
                <a:solidFill>
                  <a:srgbClr val="003862"/>
                </a:solidFill>
                <a:latin typeface="Arial"/>
              </a:rPr>
              <a:t>Analysis</a:t>
            </a:r>
          </a:p>
        </p:txBody>
      </p:sp>
      <p:sp>
        <p:nvSpPr>
          <p:cNvPr id="77" name="btfpNumberBubble105379">
            <a:extLst>
              <a:ext uri="{FF2B5EF4-FFF2-40B4-BE49-F238E27FC236}">
                <a16:creationId xmlns:a16="http://schemas.microsoft.com/office/drawing/2014/main" id="{1579EA51-03B6-FA49-A59C-F5C94CE36E9C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8867721" y="3196871"/>
            <a:ext cx="1064939" cy="1064939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ZA" sz="1050" b="1">
                <a:solidFill>
                  <a:srgbClr val="003862"/>
                </a:solidFill>
                <a:latin typeface="Arial"/>
              </a:rPr>
              <a:t>Project </a:t>
            </a:r>
            <a:br>
              <a:rPr lang="en-ZA" sz="1050" b="1">
                <a:solidFill>
                  <a:srgbClr val="003862"/>
                </a:solidFill>
                <a:latin typeface="Arial"/>
              </a:rPr>
            </a:br>
            <a:r>
              <a:rPr lang="en-ZA" sz="1050" b="1">
                <a:solidFill>
                  <a:srgbClr val="003862"/>
                </a:solidFill>
                <a:latin typeface="Arial"/>
              </a:rPr>
              <a:t>Delivery</a:t>
            </a:r>
          </a:p>
        </p:txBody>
      </p:sp>
      <p:sp>
        <p:nvSpPr>
          <p:cNvPr id="78" name="btfpNumberBubble105379">
            <a:extLst>
              <a:ext uri="{FF2B5EF4-FFF2-40B4-BE49-F238E27FC236}">
                <a16:creationId xmlns:a16="http://schemas.microsoft.com/office/drawing/2014/main" id="{F8348C8B-FF6F-FF43-8795-48B5457174B9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9941830" y="2532578"/>
            <a:ext cx="153865" cy="15386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endParaRPr lang="en-ZA" sz="1000" b="1">
              <a:solidFill>
                <a:srgbClr val="003862"/>
              </a:solidFill>
              <a:latin typeface="Arial"/>
            </a:endParaRPr>
          </a:p>
        </p:txBody>
      </p:sp>
      <p:sp>
        <p:nvSpPr>
          <p:cNvPr id="79" name="btfpBulletedList233289">
            <a:extLst>
              <a:ext uri="{FF2B5EF4-FFF2-40B4-BE49-F238E27FC236}">
                <a16:creationId xmlns:a16="http://schemas.microsoft.com/office/drawing/2014/main" id="{743DEA17-56D1-974D-9169-15D7FB758C11}"/>
              </a:ext>
            </a:extLst>
          </p:cNvPr>
          <p:cNvSpPr txBox="1"/>
          <p:nvPr>
            <p:custDataLst>
              <p:tags r:id="rId9"/>
            </p:custDataLst>
          </p:nvPr>
        </p:nvSpPr>
        <p:spPr bwMode="gray">
          <a:xfrm>
            <a:off x="10203293" y="2273495"/>
            <a:ext cx="1307535" cy="223804"/>
          </a:xfrm>
          <a:prstGeom prst="rect">
            <a:avLst/>
          </a:prstGeom>
          <a:noFill/>
        </p:spPr>
        <p:txBody>
          <a:bodyPr vert="horz" wrap="square" lIns="27000" tIns="27000" rIns="27000" bIns="27000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Technical chapters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2AAD90C-0215-184E-BB9E-5562D84C10D2}"/>
              </a:ext>
            </a:extLst>
          </p:cNvPr>
          <p:cNvCxnSpPr>
            <a:cxnSpLocks/>
          </p:cNvCxnSpPr>
          <p:nvPr/>
        </p:nvCxnSpPr>
        <p:spPr bwMode="gray">
          <a:xfrm>
            <a:off x="5389386" y="1525449"/>
            <a:ext cx="0" cy="3857998"/>
          </a:xfrm>
          <a:prstGeom prst="line">
            <a:avLst/>
          </a:prstGeom>
          <a:ln w="9525" cap="flat">
            <a:solidFill>
              <a:schemeClr val="tx1">
                <a:lumMod val="50000"/>
                <a:lumOff val="50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btfpBulletedList233289">
            <a:extLst>
              <a:ext uri="{FF2B5EF4-FFF2-40B4-BE49-F238E27FC236}">
                <a16:creationId xmlns:a16="http://schemas.microsoft.com/office/drawing/2014/main" id="{23F8BBC1-E17F-CF43-AA9D-975C50572608}"/>
              </a:ext>
            </a:extLst>
          </p:cNvPr>
          <p:cNvSpPr txBox="1"/>
          <p:nvPr>
            <p:custDataLst>
              <p:tags r:id="rId10"/>
            </p:custDataLst>
          </p:nvPr>
        </p:nvSpPr>
        <p:spPr bwMode="gray">
          <a:xfrm>
            <a:off x="5629350" y="4412605"/>
            <a:ext cx="4266421" cy="1578021"/>
          </a:xfrm>
          <a:prstGeom prst="rect">
            <a:avLst/>
          </a:prstGeom>
          <a:noFill/>
        </p:spPr>
        <p:txBody>
          <a:bodyPr vert="horz" wrap="square" lIns="27000" tIns="27000" rIns="27000" bIns="27000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900" dirty="0">
                <a:solidFill>
                  <a:schemeClr val="bg1"/>
                </a:solidFill>
                <a:latin typeface="Arial"/>
              </a:rPr>
              <a:t>Chapter leads are u</a:t>
            </a:r>
            <a:r>
              <a:rPr lang="en-ZA" sz="900" dirty="0">
                <a:solidFill>
                  <a:schemeClr val="bg1"/>
                </a:solidFill>
                <a:latin typeface="Arial"/>
                <a:cs typeface="Arial" pitchFamily="34" charset="0"/>
              </a:rPr>
              <a:t>ltimately </a:t>
            </a:r>
            <a:r>
              <a:rPr lang="en-ZA" sz="9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responsible for building and managing a world-class global Chapter capability </a:t>
            </a:r>
            <a:r>
              <a:rPr lang="en-ZA" sz="900" dirty="0">
                <a:solidFill>
                  <a:schemeClr val="bg1"/>
                </a:solidFill>
                <a:latin typeface="Arial"/>
                <a:cs typeface="Arial" pitchFamily="34" charset="0"/>
              </a:rPr>
              <a:t>that is enabling and where standards are enforced through automation</a:t>
            </a:r>
            <a:r>
              <a:rPr lang="en-ZA" sz="900" dirty="0">
                <a:solidFill>
                  <a:schemeClr val="bg1"/>
                </a:solidFill>
                <a:latin typeface="Arial"/>
              </a:rPr>
              <a:t> across all delivery teams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ZA" sz="900" b="1" dirty="0">
              <a:solidFill>
                <a:schemeClr val="bg1"/>
              </a:solidFill>
              <a:latin typeface="Arial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900" b="1" dirty="0">
                <a:solidFill>
                  <a:schemeClr val="bg1"/>
                </a:solidFill>
                <a:latin typeface="Arial"/>
              </a:rPr>
              <a:t>Responsibilities include:</a:t>
            </a:r>
            <a:endParaRPr lang="en-US" sz="900" b="1" dirty="0">
              <a:solidFill>
                <a:schemeClr val="bg1"/>
              </a:solidFill>
              <a:latin typeface="Arial"/>
            </a:endParaRPr>
          </a:p>
          <a:p>
            <a:pPr marL="128588" indent="-128588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chemeClr val="bg1"/>
                </a:solidFill>
                <a:latin typeface="Arial"/>
              </a:rPr>
              <a:t>Owns the Chapter Playbook: Defining the Methods, Patterns, Standards, Tools, Processes and Controls for the discipline</a:t>
            </a:r>
          </a:p>
          <a:p>
            <a:pPr marL="128588" indent="-128588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chemeClr val="bg1"/>
                </a:solidFill>
                <a:latin typeface="Arial"/>
              </a:rPr>
              <a:t>Automates the enforcement of standards so that it becomes a way of work</a:t>
            </a:r>
          </a:p>
          <a:p>
            <a:pPr marL="128588" indent="-128588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chemeClr val="bg1"/>
                </a:solidFill>
                <a:latin typeface="Arial"/>
              </a:rPr>
              <a:t>People training &amp; New Ways of Working evangelism</a:t>
            </a:r>
          </a:p>
          <a:p>
            <a:pPr marL="128588" indent="-128588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chemeClr val="bg1"/>
                </a:solidFill>
                <a:latin typeface="Arial"/>
              </a:rPr>
              <a:t>Bringing together the community of the Chapter</a:t>
            </a:r>
          </a:p>
          <a:p>
            <a:pPr marL="128588" indent="-128588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chemeClr val="bg1"/>
                </a:solidFill>
                <a:latin typeface="Arial"/>
              </a:rPr>
              <a:t>Identify skills required and skills gaps</a:t>
            </a:r>
          </a:p>
        </p:txBody>
      </p:sp>
      <p:sp>
        <p:nvSpPr>
          <p:cNvPr id="82" name="btfpNumberBubble105379">
            <a:extLst>
              <a:ext uri="{FF2B5EF4-FFF2-40B4-BE49-F238E27FC236}">
                <a16:creationId xmlns:a16="http://schemas.microsoft.com/office/drawing/2014/main" id="{11438374-96EC-CF48-9005-F56BD9DA6C15}"/>
              </a:ext>
            </a:extLst>
          </p:cNvPr>
          <p:cNvSpPr/>
          <p:nvPr>
            <p:custDataLst>
              <p:tags r:id="rId11"/>
            </p:custDataLst>
          </p:nvPr>
        </p:nvSpPr>
        <p:spPr bwMode="gray">
          <a:xfrm>
            <a:off x="7793612" y="3202544"/>
            <a:ext cx="1064939" cy="1064939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ZA" sz="1050" b="1">
                <a:solidFill>
                  <a:srgbClr val="003862"/>
                </a:solidFill>
                <a:latin typeface="Arial"/>
              </a:rPr>
              <a:t>Data &amp; </a:t>
            </a:r>
          </a:p>
          <a:p>
            <a:pPr algn="ctr" defTabSz="685800" eaLnBrk="1" fontAlgn="auto" hangingPunct="1">
              <a:spcAft>
                <a:spcPts val="0"/>
              </a:spcAft>
              <a:defRPr/>
            </a:pPr>
            <a:r>
              <a:rPr lang="en-ZA" sz="1050" b="1">
                <a:solidFill>
                  <a:srgbClr val="003862"/>
                </a:solidFill>
                <a:latin typeface="Arial"/>
              </a:rPr>
              <a:t>Analytics</a:t>
            </a:r>
          </a:p>
        </p:txBody>
      </p:sp>
      <p:sp>
        <p:nvSpPr>
          <p:cNvPr id="83" name="btfpNumberBubble105379">
            <a:extLst>
              <a:ext uri="{FF2B5EF4-FFF2-40B4-BE49-F238E27FC236}">
                <a16:creationId xmlns:a16="http://schemas.microsoft.com/office/drawing/2014/main" id="{1B455AF6-5F49-EB43-A5B7-AAB6ECDDE4B8}"/>
              </a:ext>
            </a:extLst>
          </p:cNvPr>
          <p:cNvSpPr/>
          <p:nvPr>
            <p:custDataLst>
              <p:tags r:id="rId12"/>
            </p:custDataLst>
          </p:nvPr>
        </p:nvSpPr>
        <p:spPr bwMode="gray">
          <a:xfrm>
            <a:off x="9941830" y="2277530"/>
            <a:ext cx="153865" cy="153865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auto" hangingPunct="1">
              <a:spcAft>
                <a:spcPts val="0"/>
              </a:spcAft>
              <a:defRPr/>
            </a:pPr>
            <a:endParaRPr lang="en-ZA" sz="1000" b="1">
              <a:solidFill>
                <a:srgbClr val="003862"/>
              </a:solidFill>
              <a:latin typeface="Arial"/>
            </a:endParaRPr>
          </a:p>
        </p:txBody>
      </p:sp>
      <p:sp>
        <p:nvSpPr>
          <p:cNvPr id="84" name="btfpBulletedList233289">
            <a:extLst>
              <a:ext uri="{FF2B5EF4-FFF2-40B4-BE49-F238E27FC236}">
                <a16:creationId xmlns:a16="http://schemas.microsoft.com/office/drawing/2014/main" id="{06EF7BA0-3936-0441-8DFD-57CD2CACFC45}"/>
              </a:ext>
            </a:extLst>
          </p:cNvPr>
          <p:cNvSpPr txBox="1"/>
          <p:nvPr>
            <p:custDataLst>
              <p:tags r:id="rId13"/>
            </p:custDataLst>
          </p:nvPr>
        </p:nvSpPr>
        <p:spPr bwMode="gray">
          <a:xfrm>
            <a:off x="10203293" y="2502505"/>
            <a:ext cx="1307535" cy="223804"/>
          </a:xfrm>
          <a:prstGeom prst="rect">
            <a:avLst/>
          </a:prstGeom>
          <a:noFill/>
        </p:spPr>
        <p:txBody>
          <a:bodyPr vert="horz" wrap="square" lIns="27000" tIns="27000" rIns="27000" bIns="27000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Business chapters</a:t>
            </a:r>
          </a:p>
        </p:txBody>
      </p:sp>
    </p:spTree>
    <p:extLst>
      <p:ext uri="{BB962C8B-B14F-4D97-AF65-F5344CB8AC3E}">
        <p14:creationId xmlns:p14="http://schemas.microsoft.com/office/powerpoint/2010/main" val="185222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Process Lens: DevOps</a:t>
            </a:r>
          </a:p>
        </p:txBody>
      </p:sp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F8828B-6F2A-CE4A-BD21-266115441460}"/>
              </a:ext>
            </a:extLst>
          </p:cNvPr>
          <p:cNvSpPr txBox="1"/>
          <p:nvPr/>
        </p:nvSpPr>
        <p:spPr bwMode="gray">
          <a:xfrm>
            <a:off x="1306252" y="1988840"/>
            <a:ext cx="7560840" cy="2094573"/>
          </a:xfrm>
          <a:prstGeom prst="rect">
            <a:avLst/>
          </a:prstGeom>
          <a:noFill/>
        </p:spPr>
        <p:txBody>
          <a:bodyPr wrap="square" lIns="27000" tIns="27000" rIns="27000" bIns="27000" rtlCol="0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sz="3600" b="1" kern="0" dirty="0">
                <a:solidFill>
                  <a:schemeClr val="bg1"/>
                </a:solidFill>
                <a:ea typeface="Roboto" panose="02000000000000000000" pitchFamily="2" charset="0"/>
                <a:cs typeface="Arial" charset="0"/>
              </a:rPr>
              <a:t>DevOps</a:t>
            </a:r>
          </a:p>
          <a:p>
            <a:pPr marL="285750" indent="-285750" defTabSz="685800" eaLnBrk="1" hangingPunct="1">
              <a:lnSpc>
                <a:spcPct val="11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solidFill>
                  <a:schemeClr val="bg1"/>
                </a:solidFill>
                <a:ea typeface="Roboto" panose="02000000000000000000" pitchFamily="2" charset="0"/>
                <a:cs typeface="Arial" charset="0"/>
              </a:rPr>
              <a:t>DevOps</a:t>
            </a:r>
            <a:r>
              <a:rPr lang="en-US" sz="2400" kern="0" dirty="0">
                <a:solidFill>
                  <a:schemeClr val="bg1"/>
                </a:solidFill>
                <a:ea typeface="Roboto" panose="02000000000000000000" pitchFamily="2" charset="0"/>
                <a:cs typeface="Arial" charset="0"/>
              </a:rPr>
              <a:t> is the union of people, process, and products to enable continuous delivery of value to our end users</a:t>
            </a:r>
          </a:p>
          <a:p>
            <a:endParaRPr lang="en-ZA" dirty="0"/>
          </a:p>
          <a:p>
            <a:endParaRPr lang="en-ZA" dirty="0" err="1"/>
          </a:p>
        </p:txBody>
      </p:sp>
      <p:pic>
        <p:nvPicPr>
          <p:cNvPr id="86" name="Graphic 85" descr="Thumbs up sign">
            <a:extLst>
              <a:ext uri="{FF2B5EF4-FFF2-40B4-BE49-F238E27FC236}">
                <a16:creationId xmlns:a16="http://schemas.microsoft.com/office/drawing/2014/main" id="{3BB65C9C-3732-DB41-9D50-5D923D816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156" y="1846158"/>
            <a:ext cx="657515" cy="65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4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EEDC-33B6-9348-8D6B-F09D67C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Process Lens: DevOps</a:t>
            </a:r>
          </a:p>
        </p:txBody>
      </p:sp>
      <p:sp>
        <p:nvSpPr>
          <p:cNvPr id="4" name="TaglineBubble">
            <a:extLst>
              <a:ext uri="{FF2B5EF4-FFF2-40B4-BE49-F238E27FC236}">
                <a16:creationId xmlns:a16="http://schemas.microsoft.com/office/drawing/2014/main" id="{CEF18C1C-F0BC-4D4A-9977-C17D62B554E9}"/>
              </a:ext>
            </a:extLst>
          </p:cNvPr>
          <p:cNvSpPr>
            <a:spLocks noChangeAspect="1"/>
          </p:cNvSpPr>
          <p:nvPr/>
        </p:nvSpPr>
        <p:spPr>
          <a:xfrm>
            <a:off x="294006" y="766642"/>
            <a:ext cx="355600" cy="355600"/>
          </a:xfrm>
          <a:prstGeom prst="ellipse">
            <a:avLst/>
          </a:prstGeom>
          <a:solidFill>
            <a:srgbClr val="033B6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ZA" sz="1400" b="1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74C44E-651D-414D-B4FF-DCB2DB4EE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50" y="1275138"/>
            <a:ext cx="9144000" cy="43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642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1OQFmQ2k62IKkHVMBSu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1OQFmQ2k62IKkHVMBSu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1OQFmQ2k62IKkHVMBSu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1OQFmQ2k62IKkHVMBSu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HEADERBOX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HEADERBOX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HEADERBOX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1OQFmQ2k62IKkHVMBSu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6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6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6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6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6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7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7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7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77"/>
  <p:tag name="BTFPLAYOUTENABLED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77"/>
  <p:tag name="BTFPLAYOUTENABL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1OQFmQ2k62IKkHVMBSu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6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7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77"/>
  <p:tag name="BTFPLAYOUTENABL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1OQFmQ2k62IKkHVMBSu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1OQFmQ2k62IKkHVMBSu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1OQFmQ2k62IKkHVMBSu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1OQFmQ2k62IKkHVMBSu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1OQFmQ2k62IKkHVMBSu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1OQFmQ2k62IKkHVMBSu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3417</TotalTime>
  <Words>638</Words>
  <Application>Microsoft Macintosh PowerPoint</Application>
  <PresentationFormat>Widescreen</PresentationFormat>
  <Paragraphs>125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Brandon Grotesque Medium</vt:lpstr>
      <vt:lpstr>Brandon Grotesque Regular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What’s in the agenda</vt:lpstr>
      <vt:lpstr>What you find in most large organisations</vt:lpstr>
      <vt:lpstr>Vision</vt:lpstr>
      <vt:lpstr>People Lens: Team Org Chart</vt:lpstr>
      <vt:lpstr>People Lens: Team Org Chart</vt:lpstr>
      <vt:lpstr>Process Lens: DevOps</vt:lpstr>
      <vt:lpstr>Process Lens: DevOps</vt:lpstr>
      <vt:lpstr>Technology Lens: E2D</vt:lpstr>
      <vt:lpstr>Technology Lens: Set the foundation</vt:lpstr>
      <vt:lpstr>Technology Lens: Focus on integration</vt:lpstr>
      <vt:lpstr>Technology Lens: Automated changes</vt:lpstr>
      <vt:lpstr>Technology Lens: Automated changes</vt:lpstr>
      <vt:lpstr>Performance metrics Lens: Measure what we do</vt:lpstr>
      <vt:lpstr>Performance metrics Lens: Measure what we do</vt:lpstr>
      <vt:lpstr>Key Takeaway /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with ServiceNow at Sasol</dc:title>
  <dc:subject/>
  <dc:creator>Bramley Thomas Maetsa  </dc:creator>
  <cp:keywords/>
  <dc:description/>
  <cp:lastModifiedBy>Richard Hawes</cp:lastModifiedBy>
  <cp:revision>38</cp:revision>
  <dcterms:created xsi:type="dcterms:W3CDTF">2021-04-06T18:58:31Z</dcterms:created>
  <dcterms:modified xsi:type="dcterms:W3CDTF">2021-09-15T03:45:23Z</dcterms:modified>
  <cp:category/>
</cp:coreProperties>
</file>