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Helvetica" pitchFamily="2" charset="0"/>
      <p:regular r:id="rId24"/>
      <p:bold r:id="rId25"/>
      <p:italic r:id="rId26"/>
      <p:boldItalic r:id="rId27"/>
    </p:embeddedFont>
    <p:embeddedFont>
      <p:font typeface="Helvetica Neue" panose="02000503000000020004"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ne Ki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66" dt="2021-09-13T13:33:08.551"/>
    <p1510:client id="{2C9923F4-1EBF-C5F6-C5EA-5D45CDAF7DE7}" v="63" dt="2021-09-13T13:47:52.605"/>
    <p1510:client id="{67328CDE-93C1-C3FF-1C46-D971B355B774}" v="2" dt="2021-09-13T15:41:42.265"/>
    <p1510:client id="{72FD991A-F9AF-5A5A-1641-6C13F9B9350E}" v="8" dt="2021-09-13T17:46:53.280"/>
    <p1510:client id="{8460D1EC-E75C-3145-83C7-C94510A245E7}" v="1" dt="2021-09-13T17:47:41.748"/>
    <p1510:client id="{C36F9B95-7EF6-E1EA-EA80-EFF0412F6ED7}" v="10" dt="2021-09-13T17:45:07.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028"/>
  </p:normalViewPr>
  <p:slideViewPr>
    <p:cSldViewPr snapToGrid="0" snapToObjects="1">
      <p:cViewPr varScale="1">
        <p:scale>
          <a:sx n="153" d="100"/>
          <a:sy n="153" d="100"/>
        </p:scale>
        <p:origin x="4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efc2b835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geefc2b835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100"/>
              <a:buNone/>
            </a:pPr>
            <a:endParaRPr/>
          </a:p>
        </p:txBody>
      </p:sp>
      <p:sp>
        <p:nvSpPr>
          <p:cNvPr id="59" name="Google Shape;59;geefc2b835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26d098af9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d26d098af9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lang="en">
              <a:ea typeface="Calibri"/>
            </a:endParaRPr>
          </a:p>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148" name="Google Shape;148;gd26d098af9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0a96fc57f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d0a96fc57f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100"/>
              <a:buNone/>
            </a:pPr>
            <a:endParaRPr/>
          </a:p>
        </p:txBody>
      </p:sp>
      <p:sp>
        <p:nvSpPr>
          <p:cNvPr id="160" name="Google Shape;160;gd0a96fc57f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0dc08ed23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d0dc08ed23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a:t>WAM - Weekly Action Meeting - Merchandising focused and attended.  Was just a koolaid session or a roast.</a:t>
            </a:r>
            <a:endParaRPr/>
          </a:p>
          <a:p>
            <a:pPr marL="0" marR="0" lvl="0" indent="0" algn="l" rtl="0">
              <a:spcBef>
                <a:spcPts val="0"/>
              </a:spcBef>
              <a:spcAft>
                <a:spcPts val="0"/>
              </a:spcAft>
              <a:buNone/>
            </a:pPr>
            <a:r>
              <a:rPr lang="en"/>
              <a:t>WOM - Weekly Operations Meeting - SC and Store Focused and attended</a:t>
            </a:r>
            <a:endParaRPr/>
          </a:p>
          <a:p>
            <a:pPr marL="0" marR="0" lvl="0" indent="0" algn="l" rtl="0">
              <a:spcBef>
                <a:spcPts val="0"/>
              </a:spcBef>
              <a:spcAft>
                <a:spcPts val="0"/>
              </a:spcAft>
              <a:buNone/>
            </a:pPr>
            <a:r>
              <a:rPr lang="en"/>
              <a:t>Product and Technology teams were just the ‘tech arm’</a:t>
            </a:r>
            <a:endParaRPr/>
          </a:p>
        </p:txBody>
      </p:sp>
      <p:sp>
        <p:nvSpPr>
          <p:cNvPr id="166" name="Google Shape;166;gd0dc08ed23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0dc09a82c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d0dc09a82c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180" name="Google Shape;180;gd0dc09a82c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0dc09a82c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d0dc09a82c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a:t>Being the Product Leader within the Capabilities team, I was uniquely positioned to see the value chain in which Merchandising played.</a:t>
            </a:r>
            <a:endParaRPr/>
          </a:p>
          <a:p>
            <a:pPr marL="0" marR="0" lvl="0" indent="0" algn="l" rtl="0">
              <a:spcBef>
                <a:spcPts val="0"/>
              </a:spcBef>
              <a:spcAft>
                <a:spcPts val="0"/>
              </a:spcAft>
              <a:buNone/>
            </a:pPr>
            <a:r>
              <a:rPr lang="en"/>
              <a:t>Coming from Supply Chain, I was able to leverage my Connections across the enterprise to start breaking problems down into workable chunks</a:t>
            </a:r>
            <a:endParaRPr/>
          </a:p>
          <a:p>
            <a:pPr marL="0" marR="0" lvl="0" indent="0" algn="l" rtl="0">
              <a:spcBef>
                <a:spcPts val="0"/>
              </a:spcBef>
              <a:spcAft>
                <a:spcPts val="0"/>
              </a:spcAft>
              <a:buNone/>
            </a:pPr>
            <a:r>
              <a:rPr lang="en"/>
              <a:t>We leveraged the newly formed Daily Action meeting to review progress, remove roadblocks and make cross enterprise decisions - with the right people in the room</a:t>
            </a:r>
            <a:endParaRPr/>
          </a:p>
        </p:txBody>
      </p:sp>
      <p:sp>
        <p:nvSpPr>
          <p:cNvPr id="191" name="Google Shape;191;gd0dc09a82c_0_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0dc09a82c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d0dc09a82c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a:p>
        </p:txBody>
      </p:sp>
      <p:sp>
        <p:nvSpPr>
          <p:cNvPr id="199" name="Google Shape;199;gd0dc09a82c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0dc09a82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0dc09a82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d44de42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d44de42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f6276c7ac_0_0:notes"/>
          <p:cNvSpPr>
            <a:spLocks noGrp="1" noRot="1" noChangeAspect="1"/>
          </p:cNvSpPr>
          <p:nvPr>
            <p:ph type="sldImg" idx="2"/>
          </p:nvPr>
        </p:nvSpPr>
        <p:spPr>
          <a:xfrm>
            <a:off x="-13562013" y="7078663"/>
            <a:ext cx="33982026" cy="191150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ef6276c7ac_0_0:notes"/>
          <p:cNvSpPr txBox="1">
            <a:spLocks noGrp="1"/>
          </p:cNvSpPr>
          <p:nvPr>
            <p:ph type="body" idx="1"/>
          </p:nvPr>
        </p:nvSpPr>
        <p:spPr>
          <a:xfrm>
            <a:off x="685800" y="27255019"/>
            <a:ext cx="5486400" cy="223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65" name="Google Shape;65;gef6276c7ac_0_0:notes"/>
          <p:cNvSpPr txBox="1">
            <a:spLocks noGrp="1"/>
          </p:cNvSpPr>
          <p:nvPr>
            <p:ph type="sldNum" idx="12"/>
          </p:nvPr>
        </p:nvSpPr>
        <p:spPr>
          <a:xfrm>
            <a:off x="3884613" y="53792289"/>
            <a:ext cx="2971800" cy="284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efc2b835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efc2b835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How the organization helps facilitate the relationships we’re going to talk about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d44de42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d44de42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0a96fc57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d0a96fc57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User Survey – show of hands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228600" lvl="0" indent="-228600" algn="l" rtl="0">
              <a:lnSpc>
                <a:spcPct val="115000"/>
              </a:lnSpc>
              <a:spcBef>
                <a:spcPts val="0"/>
              </a:spcBef>
              <a:spcAft>
                <a:spcPts val="0"/>
              </a:spcAft>
              <a:buClr>
                <a:schemeClr val="dk1"/>
              </a:buClr>
              <a:buSzPts val="1100"/>
              <a:buFont typeface="Arial"/>
              <a:buNone/>
            </a:pPr>
            <a:r>
              <a:rPr lang="en" sz="1200">
                <a:solidFill>
                  <a:srgbClr val="444444"/>
                </a:solidFill>
                <a:latin typeface="Calibri"/>
                <a:ea typeface="Calibri"/>
                <a:cs typeface="Calibri"/>
                <a:sym typeface="Calibri"/>
              </a:rPr>
              <a:t>​</a:t>
            </a:r>
            <a:r>
              <a:rPr lang="en" sz="1200" b="1">
                <a:solidFill>
                  <a:srgbClr val="444444"/>
                </a:solidFill>
                <a:latin typeface="Calibri"/>
                <a:ea typeface="Calibri"/>
                <a:cs typeface="Calibri"/>
                <a:sym typeface="Calibri"/>
              </a:rPr>
              <a:t>Separate Technology and Product Roadmaps</a:t>
            </a:r>
            <a:r>
              <a:rPr lang="en" sz="1200">
                <a:solidFill>
                  <a:srgbClr val="444444"/>
                </a:solidFill>
                <a:latin typeface="Calibri"/>
                <a:ea typeface="Calibri"/>
                <a:cs typeface="Calibri"/>
                <a:sym typeface="Calibri"/>
              </a:rPr>
              <a:t>​</a:t>
            </a:r>
            <a:endParaRPr sz="1200">
              <a:solidFill>
                <a:srgbClr val="444444"/>
              </a:solidFill>
              <a:latin typeface="Calibri"/>
              <a:ea typeface="Calibri"/>
              <a:cs typeface="Calibri"/>
              <a:sym typeface="Calibri"/>
            </a:endParaRPr>
          </a:p>
          <a:p>
            <a:pPr marL="228600" lvl="0" indent="-228600" algn="l" rtl="0">
              <a:lnSpc>
                <a:spcPct val="115000"/>
              </a:lnSpc>
              <a:spcBef>
                <a:spcPts val="0"/>
              </a:spcBef>
              <a:spcAft>
                <a:spcPts val="0"/>
              </a:spcAft>
              <a:buClr>
                <a:schemeClr val="dk1"/>
              </a:buClr>
              <a:buSzPts val="1100"/>
              <a:buFont typeface="Arial"/>
              <a:buNone/>
            </a:pPr>
            <a:r>
              <a:rPr lang="en" sz="1200">
                <a:solidFill>
                  <a:srgbClr val="444444"/>
                </a:solidFill>
                <a:latin typeface="Calibri"/>
                <a:ea typeface="Calibri"/>
                <a:cs typeface="Calibri"/>
                <a:sym typeface="Calibri"/>
              </a:rPr>
              <a:t>​</a:t>
            </a:r>
            <a:endParaRPr sz="1200">
              <a:solidFill>
                <a:srgbClr val="444444"/>
              </a:solidFill>
              <a:latin typeface="Calibri"/>
              <a:ea typeface="Calibri"/>
              <a:cs typeface="Calibri"/>
              <a:sym typeface="Calibri"/>
            </a:endParaRPr>
          </a:p>
          <a:p>
            <a:pPr marL="228600" lvl="0" indent="-228600" algn="l" rtl="0">
              <a:lnSpc>
                <a:spcPct val="115000"/>
              </a:lnSpc>
              <a:spcBef>
                <a:spcPts val="0"/>
              </a:spcBef>
              <a:spcAft>
                <a:spcPts val="0"/>
              </a:spcAft>
              <a:buClr>
                <a:schemeClr val="dk1"/>
              </a:buClr>
              <a:buSzPts val="1100"/>
              <a:buFont typeface="Arial"/>
              <a:buNone/>
            </a:pPr>
            <a:r>
              <a:rPr lang="en" sz="1200" b="1">
                <a:solidFill>
                  <a:srgbClr val="444444"/>
                </a:solidFill>
                <a:latin typeface="Calibri"/>
                <a:ea typeface="Calibri"/>
                <a:cs typeface="Calibri"/>
                <a:sym typeface="Calibri"/>
              </a:rPr>
              <a:t>Built something that wasn’t used</a:t>
            </a:r>
            <a:r>
              <a:rPr lang="en" sz="1200">
                <a:solidFill>
                  <a:srgbClr val="444444"/>
                </a:solidFill>
                <a:latin typeface="Calibri"/>
                <a:ea typeface="Calibri"/>
                <a:cs typeface="Calibri"/>
                <a:sym typeface="Calibri"/>
              </a:rPr>
              <a:t>​</a:t>
            </a:r>
            <a:endParaRPr sz="1200">
              <a:solidFill>
                <a:srgbClr val="444444"/>
              </a:solidFill>
              <a:latin typeface="Calibri"/>
              <a:ea typeface="Calibri"/>
              <a:cs typeface="Calibri"/>
              <a:sym typeface="Calibri"/>
            </a:endParaRPr>
          </a:p>
          <a:p>
            <a:pPr marL="228600" lvl="0" indent="-228600" algn="l" rtl="0">
              <a:lnSpc>
                <a:spcPct val="115000"/>
              </a:lnSpc>
              <a:spcBef>
                <a:spcPts val="0"/>
              </a:spcBef>
              <a:spcAft>
                <a:spcPts val="0"/>
              </a:spcAft>
              <a:buClr>
                <a:schemeClr val="dk1"/>
              </a:buClr>
              <a:buSzPts val="1100"/>
              <a:buFont typeface="Arial"/>
              <a:buNone/>
            </a:pPr>
            <a:r>
              <a:rPr lang="en" sz="1200" b="1">
                <a:solidFill>
                  <a:srgbClr val="444444"/>
                </a:solidFill>
                <a:latin typeface="Calibri"/>
                <a:ea typeface="Calibri"/>
                <a:cs typeface="Calibri"/>
                <a:sym typeface="Calibri"/>
              </a:rPr>
              <a:t>… then rebuilt it and wasn’t used again.</a:t>
            </a:r>
            <a:endParaRPr sz="1200" b="1">
              <a:solidFill>
                <a:srgbClr val="444444"/>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110" name="Google Shape;110;gd0a96fc57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0a96fc57f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d0a96fc57f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100"/>
              <a:buNone/>
            </a:pPr>
            <a:endParaRPr/>
          </a:p>
        </p:txBody>
      </p:sp>
      <p:sp>
        <p:nvSpPr>
          <p:cNvPr id="117" name="Google Shape;117;gd0a96fc57f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26d098af9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d26d098af9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123" name="Google Shape;123;gd26d098af9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26d098af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26d098af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Consulting firm to be left unnamed.</a:t>
            </a:r>
            <a:endParaRPr/>
          </a:p>
          <a:p>
            <a:pPr marL="0" lvl="0" indent="0" algn="l" rtl="0">
              <a:spcBef>
                <a:spcPts val="0"/>
              </a:spcBef>
              <a:spcAft>
                <a:spcPts val="0"/>
              </a:spcAft>
              <a:buNone/>
            </a:pPr>
            <a:endParaRPr/>
          </a:p>
          <a:p>
            <a:pPr marL="0" lvl="0" indent="0" algn="l" rtl="0">
              <a:spcBef>
                <a:spcPts val="0"/>
              </a:spcBef>
              <a:spcAft>
                <a:spcPts val="0"/>
              </a:spcAft>
              <a:buNone/>
            </a:pPr>
            <a:r>
              <a:rPr lang="en"/>
              <a:t>My current boss, who was new at the time to leading our “Capabilities” team was coming in fresh from his role as the SVP of Technology for Merchandising, Stores, and Supply Chain.  He said “no way”</a:t>
            </a:r>
            <a:endParaRPr/>
          </a:p>
          <a:p>
            <a:pPr marL="0" lvl="0" indent="0" algn="l" rtl="0">
              <a:spcBef>
                <a:spcPts val="0"/>
              </a:spcBef>
              <a:spcAft>
                <a:spcPts val="0"/>
              </a:spcAft>
              <a:buNone/>
            </a:pPr>
            <a:endParaRPr/>
          </a:p>
          <a:p>
            <a:pPr marL="0" lvl="0" indent="0" algn="l" rtl="0">
              <a:spcBef>
                <a:spcPts val="0"/>
              </a:spcBef>
              <a:spcAft>
                <a:spcPts val="0"/>
              </a:spcAft>
              <a:buNone/>
            </a:pPr>
            <a:r>
              <a:rPr lang="en"/>
              <a:t>Instead, he asked me if I would be willing to lead a lean team to build some sustainable, repeatable capabilities.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26d098af9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d26d098af9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a:t>Fresh Categories:</a:t>
            </a:r>
            <a:endParaRPr/>
          </a:p>
          <a:p>
            <a:pPr marL="457200" marR="0" lvl="0" indent="-298450" algn="l" rtl="0">
              <a:spcBef>
                <a:spcPts val="0"/>
              </a:spcBef>
              <a:spcAft>
                <a:spcPts val="0"/>
              </a:spcAft>
              <a:buSzPts val="1100"/>
              <a:buChar char="-"/>
            </a:pPr>
            <a:r>
              <a:rPr lang="en"/>
              <a:t>Bakery/Deli</a:t>
            </a:r>
            <a:endParaRPr/>
          </a:p>
          <a:p>
            <a:pPr marL="457200" marR="0" lvl="0" indent="-298450" algn="l" rtl="0">
              <a:spcBef>
                <a:spcPts val="0"/>
              </a:spcBef>
              <a:spcAft>
                <a:spcPts val="0"/>
              </a:spcAft>
              <a:buSzPts val="1100"/>
              <a:buChar char="-"/>
            </a:pPr>
            <a:r>
              <a:rPr lang="en"/>
              <a:t>Produce</a:t>
            </a:r>
            <a:endParaRPr/>
          </a:p>
          <a:p>
            <a:pPr marL="457200" marR="0" lvl="0" indent="-298450" algn="l" rtl="0">
              <a:spcBef>
                <a:spcPts val="0"/>
              </a:spcBef>
              <a:spcAft>
                <a:spcPts val="0"/>
              </a:spcAft>
              <a:buSzPts val="1100"/>
              <a:buChar char="-"/>
            </a:pPr>
            <a:r>
              <a:rPr lang="en"/>
              <a:t>Fresh Meat</a:t>
            </a:r>
            <a:endParaRPr/>
          </a:p>
          <a:p>
            <a:pPr marL="0" marR="0" lvl="0" indent="0" algn="l" rtl="0">
              <a:spcBef>
                <a:spcPts val="0"/>
              </a:spcBef>
              <a:spcAft>
                <a:spcPts val="0"/>
              </a:spcAft>
              <a:buNone/>
            </a:pPr>
            <a:endParaRPr/>
          </a:p>
        </p:txBody>
      </p:sp>
      <p:sp>
        <p:nvSpPr>
          <p:cNvPr id="136" name="Google Shape;136;gd26d098af9_0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6549267" y="0"/>
            <a:ext cx="3533660" cy="51435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ner page - content heavy">
  <p:cSld name="Inner page - content heavy">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rot="10800000">
            <a:off x="6787260" y="-511021"/>
            <a:ext cx="2381249" cy="16954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breaker">
  <p:cSld name="Section breaker">
    <p:bg>
      <p:bgPr>
        <a:solidFill>
          <a:srgbClr val="C52335"/>
        </a:solidFill>
        <a:effectLst/>
      </p:bgPr>
    </p:bg>
    <p:spTree>
      <p:nvGrpSpPr>
        <p:cNvPr id="1" name="Shape 54"/>
        <p:cNvGrpSpPr/>
        <p:nvPr/>
      </p:nvGrpSpPr>
      <p:grpSpPr>
        <a:xfrm>
          <a:off x="0" y="0"/>
          <a:ext cx="0" cy="0"/>
          <a:chOff x="0" y="0"/>
          <a:chExt cx="0" cy="0"/>
        </a:xfrm>
      </p:grpSpPr>
      <p:pic>
        <p:nvPicPr>
          <p:cNvPr id="55" name="Google Shape;55;p15"/>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6549268" y="0"/>
            <a:ext cx="3533660"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6"/>
          <p:cNvSpPr txBox="1"/>
          <p:nvPr/>
        </p:nvSpPr>
        <p:spPr>
          <a:xfrm>
            <a:off x="457200" y="1929450"/>
            <a:ext cx="6434100" cy="1284600"/>
          </a:xfrm>
          <a:prstGeom prst="rect">
            <a:avLst/>
          </a:prstGeom>
          <a:noFill/>
          <a:ln>
            <a:noFill/>
          </a:ln>
        </p:spPr>
        <p:txBody>
          <a:bodyPr spcFirstLastPara="1" wrap="square" lIns="68575" tIns="34275" rIns="68575" bIns="34275" anchor="ctr" anchorCtr="0">
            <a:noAutofit/>
          </a:bodyPr>
          <a:lstStyle/>
          <a:p>
            <a:pPr>
              <a:lnSpc>
                <a:spcPct val="101481"/>
              </a:lnSpc>
              <a:buClr>
                <a:schemeClr val="dk1"/>
              </a:buClr>
              <a:buSzPts val="1100"/>
            </a:pPr>
            <a:r>
              <a:rPr lang="en-US" sz="3400" b="1">
                <a:solidFill>
                  <a:srgbClr val="FFFFFF"/>
                </a:solidFill>
                <a:latin typeface="Helvetica Neue"/>
                <a:ea typeface="Helvetica Neue"/>
                <a:cs typeface="Helvetica Neue"/>
                <a:sym typeface="Helvetica Neue"/>
              </a:rPr>
              <a:t>How a DevOps mindset is influencing Target's culture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p:nvPr/>
        </p:nvSpPr>
        <p:spPr>
          <a:xfrm>
            <a:off x="123725" y="105782"/>
            <a:ext cx="48993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4100"/>
              <a:buFont typeface="Helvetica Neue"/>
              <a:buNone/>
            </a:pPr>
            <a:r>
              <a:rPr lang="en" sz="3500" b="1">
                <a:solidFill>
                  <a:schemeClr val="dk1"/>
                </a:solidFill>
                <a:latin typeface="Helvetica" pitchFamily="2" charset="0"/>
                <a:ea typeface="Helvetica Neue"/>
                <a:cs typeface="Helvetica Neue"/>
                <a:sym typeface="Helvetica Neue"/>
              </a:rPr>
              <a:t>Outcomes</a:t>
            </a:r>
            <a:endParaRPr sz="500">
              <a:latin typeface="Helvetica" pitchFamily="2" charset="0"/>
            </a:endParaRPr>
          </a:p>
        </p:txBody>
      </p:sp>
      <p:sp>
        <p:nvSpPr>
          <p:cNvPr id="151" name="Google Shape;151;p25"/>
          <p:cNvSpPr txBox="1"/>
          <p:nvPr/>
        </p:nvSpPr>
        <p:spPr>
          <a:xfrm>
            <a:off x="480000" y="1620800"/>
            <a:ext cx="2646600" cy="255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Helvetica" pitchFamily="2" charset="0"/>
                <a:ea typeface="Helvetica Neue"/>
                <a:cs typeface="Helvetica Neue"/>
                <a:sym typeface="Helvetica Neue"/>
              </a:rPr>
              <a:t>Business Results</a:t>
            </a:r>
            <a:endParaRPr b="1">
              <a:latin typeface="Helvetica" pitchFamily="2" charset="0"/>
              <a:ea typeface="Helvetica Neue"/>
              <a:cs typeface="Helvetica Neue"/>
              <a:sym typeface="Helvetica Neue"/>
            </a:endParaRPr>
          </a:p>
          <a:p>
            <a:pPr marL="0" lvl="0" indent="0" algn="l" rtl="0">
              <a:spcBef>
                <a:spcPts val="0"/>
              </a:spcBef>
              <a:spcAft>
                <a:spcPts val="0"/>
              </a:spcAft>
              <a:buNone/>
            </a:pPr>
            <a:endParaRPr>
              <a:latin typeface="Helvetica" pitchFamily="2" charset="0"/>
              <a:ea typeface="Helvetica Neue"/>
              <a:cs typeface="Helvetica Neue"/>
              <a:sym typeface="Helvetica Neue"/>
            </a:endParaRPr>
          </a:p>
          <a:p>
            <a:pPr marL="0" lvl="0" indent="0" algn="l" rtl="0">
              <a:spcBef>
                <a:spcPts val="0"/>
              </a:spcBef>
              <a:spcAft>
                <a:spcPts val="0"/>
              </a:spcAft>
              <a:buNone/>
            </a:pPr>
            <a:r>
              <a:rPr lang="en">
                <a:latin typeface="Helvetica" pitchFamily="2" charset="0"/>
                <a:ea typeface="Helvetica Neue"/>
                <a:cs typeface="Helvetica Neue"/>
                <a:sym typeface="Helvetica Neue"/>
              </a:rPr>
              <a:t>Increased Gross Margin by 32% with lost Sales +/- 2%</a:t>
            </a:r>
            <a:endParaRPr>
              <a:latin typeface="Helvetica" pitchFamily="2" charset="0"/>
              <a:ea typeface="Helvetica Neue"/>
              <a:cs typeface="Helvetica Neue"/>
              <a:sym typeface="Helvetica Neue"/>
            </a:endParaRPr>
          </a:p>
          <a:p>
            <a:pPr marL="457200" lvl="0" indent="0" algn="l" rtl="0">
              <a:spcBef>
                <a:spcPts val="0"/>
              </a:spcBef>
              <a:spcAft>
                <a:spcPts val="0"/>
              </a:spcAft>
              <a:buNone/>
            </a:pPr>
            <a:endParaRPr>
              <a:latin typeface="Helvetica" pitchFamily="2" charset="0"/>
              <a:ea typeface="Helvetica Neue"/>
              <a:cs typeface="Helvetica Neue"/>
              <a:sym typeface="Helvetica Neue"/>
            </a:endParaRPr>
          </a:p>
          <a:p>
            <a:pPr marL="0" lvl="0" indent="0" algn="l" rtl="0">
              <a:spcBef>
                <a:spcPts val="0"/>
              </a:spcBef>
              <a:spcAft>
                <a:spcPts val="0"/>
              </a:spcAft>
              <a:buNone/>
            </a:pPr>
            <a:r>
              <a:rPr lang="en">
                <a:latin typeface="Helvetica" pitchFamily="2" charset="0"/>
                <a:ea typeface="Helvetica Neue"/>
                <a:cs typeface="Helvetica Neue"/>
                <a:sym typeface="Helvetica Neue"/>
              </a:rPr>
              <a:t>Decreased Footage Allocation of Fresh Categories by 15% </a:t>
            </a:r>
            <a:endParaRPr>
              <a:latin typeface="Helvetica" pitchFamily="2" charset="0"/>
              <a:ea typeface="Helvetica Neue"/>
              <a:cs typeface="Helvetica Neue"/>
              <a:sym typeface="Helvetica Neue"/>
            </a:endParaRPr>
          </a:p>
          <a:p>
            <a:pPr marL="457200" lvl="0" indent="0" algn="l" rtl="0">
              <a:spcBef>
                <a:spcPts val="0"/>
              </a:spcBef>
              <a:spcAft>
                <a:spcPts val="0"/>
              </a:spcAft>
              <a:buNone/>
            </a:pPr>
            <a:endParaRPr>
              <a:latin typeface="Helvetica" pitchFamily="2" charset="0"/>
              <a:ea typeface="Helvetica Neue"/>
              <a:cs typeface="Helvetica Neue"/>
              <a:sym typeface="Helvetica Neue"/>
            </a:endParaRPr>
          </a:p>
          <a:p>
            <a:pPr marL="0" lvl="0" indent="0" algn="l" rtl="0">
              <a:spcBef>
                <a:spcPts val="0"/>
              </a:spcBef>
              <a:spcAft>
                <a:spcPts val="0"/>
              </a:spcAft>
              <a:buNone/>
            </a:pPr>
            <a:r>
              <a:rPr lang="en">
                <a:latin typeface="Helvetica" pitchFamily="2" charset="0"/>
                <a:ea typeface="Helvetica Neue"/>
                <a:cs typeface="Helvetica Neue"/>
                <a:sym typeface="Helvetica Neue"/>
              </a:rPr>
              <a:t>Built v1 of what is now our Assortment Planning Product suite.</a:t>
            </a:r>
            <a:endParaRPr>
              <a:latin typeface="Helvetica" pitchFamily="2" charset="0"/>
              <a:ea typeface="Helvetica Neue"/>
              <a:cs typeface="Helvetica Neue"/>
              <a:sym typeface="Helvetica Neue"/>
            </a:endParaRPr>
          </a:p>
        </p:txBody>
      </p:sp>
      <p:sp>
        <p:nvSpPr>
          <p:cNvPr id="152" name="Google Shape;152;p25"/>
          <p:cNvSpPr txBox="1"/>
          <p:nvPr/>
        </p:nvSpPr>
        <p:spPr>
          <a:xfrm>
            <a:off x="3832150" y="1620800"/>
            <a:ext cx="2646600" cy="169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Helvetica" pitchFamily="2" charset="0"/>
                <a:ea typeface="Helvetica Neue"/>
                <a:cs typeface="Helvetica Neue"/>
                <a:sym typeface="Helvetica Neue"/>
              </a:rPr>
              <a:t>Culture Change</a:t>
            </a:r>
            <a:endParaRPr b="1">
              <a:latin typeface="Helvetica" pitchFamily="2" charset="0"/>
              <a:ea typeface="Helvetica Neue"/>
              <a:cs typeface="Helvetica Neue"/>
              <a:sym typeface="Helvetica Neue"/>
            </a:endParaRPr>
          </a:p>
          <a:p>
            <a:pPr marL="0" lvl="0" indent="0" algn="l" rtl="0">
              <a:spcBef>
                <a:spcPts val="0"/>
              </a:spcBef>
              <a:spcAft>
                <a:spcPts val="0"/>
              </a:spcAft>
              <a:buNone/>
            </a:pPr>
            <a:endParaRPr>
              <a:latin typeface="Helvetica" pitchFamily="2" charset="0"/>
              <a:ea typeface="Helvetica Neue"/>
              <a:cs typeface="Helvetica Neue"/>
              <a:sym typeface="Helvetica Neue"/>
            </a:endParaRPr>
          </a:p>
          <a:p>
            <a:pPr marL="0" lvl="0" indent="0" algn="l" rtl="0">
              <a:spcBef>
                <a:spcPts val="0"/>
              </a:spcBef>
              <a:spcAft>
                <a:spcPts val="0"/>
              </a:spcAft>
              <a:buNone/>
            </a:pPr>
            <a:r>
              <a:rPr lang="en">
                <a:latin typeface="Helvetica" pitchFamily="2" charset="0"/>
                <a:ea typeface="Helvetica Neue"/>
                <a:cs typeface="Helvetica Neue"/>
                <a:sym typeface="Helvetica Neue"/>
              </a:rPr>
              <a:t>Introduced the business to a new way of working</a:t>
            </a:r>
            <a:endParaRPr>
              <a:latin typeface="Helvetica" pitchFamily="2" charset="0"/>
              <a:ea typeface="Helvetica Neue"/>
              <a:cs typeface="Helvetica Neue"/>
              <a:sym typeface="Helvetica Neue"/>
            </a:endParaRPr>
          </a:p>
          <a:p>
            <a:pPr marL="457200" lvl="0" indent="0" algn="l" rtl="0">
              <a:spcBef>
                <a:spcPts val="0"/>
              </a:spcBef>
              <a:spcAft>
                <a:spcPts val="0"/>
              </a:spcAft>
              <a:buNone/>
            </a:pPr>
            <a:endParaRPr>
              <a:latin typeface="Helvetica" pitchFamily="2" charset="0"/>
              <a:ea typeface="Helvetica Neue"/>
              <a:cs typeface="Helvetica Neue"/>
              <a:sym typeface="Helvetica Neue"/>
            </a:endParaRPr>
          </a:p>
          <a:p>
            <a:pPr marL="0" lvl="0" indent="0" algn="l" rtl="0">
              <a:spcBef>
                <a:spcPts val="0"/>
              </a:spcBef>
              <a:spcAft>
                <a:spcPts val="0"/>
              </a:spcAft>
              <a:buNone/>
            </a:pPr>
            <a:r>
              <a:rPr lang="en">
                <a:latin typeface="Helvetica" pitchFamily="2" charset="0"/>
                <a:ea typeface="Helvetica Neue"/>
                <a:cs typeface="Helvetica Neue"/>
                <a:sym typeface="Helvetica Neue"/>
              </a:rPr>
              <a:t>Trust and co-creation are at the core in F&amp;B</a:t>
            </a:r>
            <a:endParaRPr>
              <a:latin typeface="Helvetica" pitchFamily="2" charset="0"/>
              <a:ea typeface="Helvetica Neue"/>
              <a:cs typeface="Helvetica Neue"/>
              <a:sym typeface="Helvetica Neue"/>
            </a:endParaRPr>
          </a:p>
        </p:txBody>
      </p:sp>
      <p:sp>
        <p:nvSpPr>
          <p:cNvPr id="153" name="Google Shape;153;p25"/>
          <p:cNvSpPr txBox="1"/>
          <p:nvPr/>
        </p:nvSpPr>
        <p:spPr>
          <a:xfrm>
            <a:off x="573850" y="4447425"/>
            <a:ext cx="6286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i="1">
                <a:latin typeface="Helvetica" pitchFamily="2" charset="0"/>
                <a:ea typeface="Helvetica Neue"/>
                <a:cs typeface="Helvetica Neue"/>
                <a:sym typeface="Helvetica Neue"/>
              </a:rPr>
              <a:t>This set the stage for how we wanted to operate.</a:t>
            </a:r>
            <a:endParaRPr sz="2000" i="1">
              <a:latin typeface="Helvetica" pitchFamily="2" charset="0"/>
              <a:ea typeface="Helvetica Neue"/>
              <a:cs typeface="Helvetica Neue"/>
              <a:sym typeface="Helvetica Neue"/>
            </a:endParaRPr>
          </a:p>
        </p:txBody>
      </p:sp>
      <p:sp>
        <p:nvSpPr>
          <p:cNvPr id="155" name="Google Shape;155;p25"/>
          <p:cNvSpPr/>
          <p:nvPr/>
        </p:nvSpPr>
        <p:spPr>
          <a:xfrm>
            <a:off x="386100" y="1971900"/>
            <a:ext cx="2834400" cy="2204100"/>
          </a:xfrm>
          <a:prstGeom prst="roundRect">
            <a:avLst>
              <a:gd name="adj" fmla="val 16667"/>
            </a:avLst>
          </a:prstGeom>
          <a:no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p:nvPr/>
        </p:nvSpPr>
        <p:spPr>
          <a:xfrm>
            <a:off x="3738250" y="1971900"/>
            <a:ext cx="2834400" cy="2204100"/>
          </a:xfrm>
          <a:prstGeom prst="roundRect">
            <a:avLst>
              <a:gd name="adj" fmla="val 16667"/>
            </a:avLst>
          </a:prstGeom>
          <a:no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p:nvPr/>
        </p:nvSpPr>
        <p:spPr>
          <a:xfrm>
            <a:off x="457200" y="2093675"/>
            <a:ext cx="64341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1100"/>
              <a:buFont typeface="Arial"/>
              <a:buNone/>
            </a:pPr>
            <a:r>
              <a:rPr lang="en-US" sz="3400" b="1">
                <a:solidFill>
                  <a:srgbClr val="FFFFFF"/>
                </a:solidFill>
                <a:latin typeface="Helvetica Neue"/>
                <a:ea typeface="Helvetica Neue"/>
                <a:cs typeface="Helvetica Neue"/>
                <a:sym typeface="Helvetica Neue"/>
              </a:rPr>
              <a:t>COVID</a:t>
            </a:r>
            <a:r>
              <a:rPr lang="en-US" sz="3400" b="1">
                <a:solidFill>
                  <a:srgbClr val="FFFFFF"/>
                </a:solidFill>
                <a:latin typeface="Helvetica"/>
                <a:ea typeface="Helvetica Neue"/>
                <a:cs typeface="Helvetica Neue"/>
                <a:sym typeface="Helvetica Neue"/>
              </a:rPr>
              <a:t> Response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p:nvPr/>
        </p:nvSpPr>
        <p:spPr>
          <a:xfrm>
            <a:off x="151475" y="371300"/>
            <a:ext cx="61917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4100"/>
              <a:buFont typeface="Helvetica Neue"/>
              <a:buNone/>
            </a:pPr>
            <a:r>
              <a:rPr lang="en" sz="3400" b="1">
                <a:solidFill>
                  <a:schemeClr val="dk1"/>
                </a:solidFill>
                <a:latin typeface="Helvetica Neue"/>
                <a:ea typeface="Helvetica Neue"/>
                <a:cs typeface="Helvetica Neue"/>
                <a:sym typeface="Helvetica Neue"/>
              </a:rPr>
              <a:t>Pre-COVID Merchandising Culture</a:t>
            </a:r>
            <a:endParaRPr lang="en-US" sz="400">
              <a:latin typeface="Helvetica Neue"/>
            </a:endParaRPr>
          </a:p>
        </p:txBody>
      </p:sp>
      <p:sp>
        <p:nvSpPr>
          <p:cNvPr id="169" name="Google Shape;169;p27"/>
          <p:cNvSpPr txBox="1"/>
          <p:nvPr/>
        </p:nvSpPr>
        <p:spPr>
          <a:xfrm>
            <a:off x="3356925" y="2187000"/>
            <a:ext cx="1829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b="1">
                <a:solidFill>
                  <a:srgbClr val="FF0000"/>
                </a:solidFill>
                <a:latin typeface="Helvetica Neue"/>
              </a:rPr>
              <a:t>Siloed</a:t>
            </a:r>
          </a:p>
        </p:txBody>
      </p:sp>
      <p:sp>
        <p:nvSpPr>
          <p:cNvPr id="170" name="Google Shape;170;p27"/>
          <p:cNvSpPr txBox="1"/>
          <p:nvPr/>
        </p:nvSpPr>
        <p:spPr>
          <a:xfrm>
            <a:off x="4750150" y="2680625"/>
            <a:ext cx="18297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solidFill>
                  <a:srgbClr val="CC0000"/>
                </a:solidFill>
                <a:latin typeface="Helvetica Neue"/>
              </a:rPr>
              <a:t>My Division</a:t>
            </a:r>
          </a:p>
        </p:txBody>
      </p:sp>
      <p:sp>
        <p:nvSpPr>
          <p:cNvPr id="171" name="Google Shape;171;p27"/>
          <p:cNvSpPr txBox="1"/>
          <p:nvPr/>
        </p:nvSpPr>
        <p:spPr>
          <a:xfrm>
            <a:off x="3332225" y="3151225"/>
            <a:ext cx="18297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100" b="1">
                <a:solidFill>
                  <a:srgbClr val="EA9999"/>
                </a:solidFill>
                <a:latin typeface="Helvetica Neue"/>
              </a:rPr>
              <a:t>Unique</a:t>
            </a:r>
          </a:p>
        </p:txBody>
      </p:sp>
      <p:sp>
        <p:nvSpPr>
          <p:cNvPr id="172" name="Google Shape;172;p27"/>
          <p:cNvSpPr txBox="1"/>
          <p:nvPr/>
        </p:nvSpPr>
        <p:spPr>
          <a:xfrm>
            <a:off x="2367375" y="2779475"/>
            <a:ext cx="1829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solidFill>
                  <a:srgbClr val="A61C00"/>
                </a:solidFill>
                <a:latin typeface="Helvetica Neue"/>
              </a:rPr>
              <a:t>Snowflake</a:t>
            </a:r>
          </a:p>
        </p:txBody>
      </p:sp>
      <p:sp>
        <p:nvSpPr>
          <p:cNvPr id="173" name="Google Shape;173;p27"/>
          <p:cNvSpPr txBox="1"/>
          <p:nvPr/>
        </p:nvSpPr>
        <p:spPr>
          <a:xfrm>
            <a:off x="4750150" y="3287375"/>
            <a:ext cx="2524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a:solidFill>
                  <a:srgbClr val="980000"/>
                </a:solidFill>
                <a:latin typeface="Helvetica Neue"/>
              </a:rPr>
              <a:t>My Category</a:t>
            </a:r>
          </a:p>
        </p:txBody>
      </p:sp>
      <p:sp>
        <p:nvSpPr>
          <p:cNvPr id="174" name="Google Shape;174;p27"/>
          <p:cNvSpPr txBox="1"/>
          <p:nvPr/>
        </p:nvSpPr>
        <p:spPr>
          <a:xfrm>
            <a:off x="2920450" y="3517000"/>
            <a:ext cx="18297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100" b="1">
                <a:solidFill>
                  <a:srgbClr val="660000"/>
                </a:solidFill>
                <a:latin typeface="Helvetica Neue"/>
              </a:rPr>
              <a:t>This Quarter</a:t>
            </a:r>
          </a:p>
        </p:txBody>
      </p:sp>
      <p:sp>
        <p:nvSpPr>
          <p:cNvPr id="175" name="Google Shape;175;p27"/>
          <p:cNvSpPr txBox="1"/>
          <p:nvPr/>
        </p:nvSpPr>
        <p:spPr>
          <a:xfrm>
            <a:off x="4034500" y="3894125"/>
            <a:ext cx="3240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a:solidFill>
                  <a:srgbClr val="85200C"/>
                </a:solidFill>
                <a:latin typeface="Helvetica Neue"/>
              </a:rPr>
              <a:t>Merchant Driven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235825" y="1753875"/>
            <a:ext cx="67674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4100"/>
              <a:buFont typeface="Helvetica Neue"/>
              <a:buNone/>
            </a:pPr>
            <a:r>
              <a:rPr lang="en" sz="3200" b="1">
                <a:solidFill>
                  <a:schemeClr val="dk1"/>
                </a:solidFill>
                <a:latin typeface="Helvetica Neue"/>
                <a:ea typeface="Helvetica Neue"/>
                <a:cs typeface="Helvetica Neue"/>
                <a:sym typeface="Helvetica Neue"/>
              </a:rPr>
              <a:t>And then...</a:t>
            </a:r>
            <a:endParaRPr sz="3200">
              <a:solidFill>
                <a:schemeClr val="dk1"/>
              </a:solidFill>
              <a:latin typeface="Helvetica Neue"/>
              <a:ea typeface="Helvetica Neue"/>
              <a:cs typeface="Helvetica Neue"/>
              <a:sym typeface="Helvetica Neue"/>
            </a:endParaRPr>
          </a:p>
        </p:txBody>
      </p:sp>
      <p:pic>
        <p:nvPicPr>
          <p:cNvPr id="183" name="Google Shape;183;p28"/>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52400" y="2661850"/>
            <a:ext cx="3012425" cy="2329250"/>
          </a:xfrm>
          <a:prstGeom prst="rect">
            <a:avLst/>
          </a:prstGeom>
          <a:noFill/>
          <a:ln>
            <a:noFill/>
          </a:ln>
        </p:spPr>
      </p:pic>
      <p:pic>
        <p:nvPicPr>
          <p:cNvPr id="184" name="Google Shape;184;p28"/>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3544373" y="519725"/>
            <a:ext cx="3065677" cy="2299265"/>
          </a:xfrm>
          <a:prstGeom prst="rect">
            <a:avLst/>
          </a:prstGeom>
          <a:noFill/>
          <a:ln>
            <a:noFill/>
          </a:ln>
        </p:spPr>
      </p:pic>
      <p:pic>
        <p:nvPicPr>
          <p:cNvPr id="185" name="Google Shape;185;p28"/>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3544375" y="2883250"/>
            <a:ext cx="1580874" cy="2107848"/>
          </a:xfrm>
          <a:prstGeom prst="rect">
            <a:avLst/>
          </a:prstGeom>
          <a:noFill/>
          <a:ln>
            <a:noFill/>
          </a:ln>
        </p:spPr>
      </p:pic>
      <p:pic>
        <p:nvPicPr>
          <p:cNvPr id="186" name="Google Shape;186;p28"/>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1167719" y="289324"/>
            <a:ext cx="2144957" cy="1608701"/>
          </a:xfrm>
          <a:prstGeom prst="rect">
            <a:avLst/>
          </a:prstGeom>
          <a:noFill/>
          <a:ln>
            <a:noFill/>
          </a:ln>
        </p:spPr>
      </p:pic>
      <p:pic>
        <p:nvPicPr>
          <p:cNvPr id="187" name="Google Shape;187;p28"/>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5355075" y="3367219"/>
            <a:ext cx="1499824" cy="861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p:nvPr/>
        </p:nvSpPr>
        <p:spPr>
          <a:xfrm>
            <a:off x="185704" y="273503"/>
            <a:ext cx="61917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4100"/>
              <a:buFont typeface="Helvetica Neue"/>
              <a:buNone/>
            </a:pPr>
            <a:r>
              <a:rPr lang="en" sz="3000" b="1">
                <a:solidFill>
                  <a:schemeClr val="dk1"/>
                </a:solidFill>
                <a:latin typeface="Helvetica Neue"/>
                <a:ea typeface="Helvetica Neue"/>
                <a:cs typeface="Helvetica Neue"/>
                <a:sym typeface="Helvetica Neue"/>
              </a:rPr>
              <a:t>Orienting our Capabilities Team </a:t>
            </a:r>
            <a:r>
              <a:rPr lang="en" sz="3000" b="1">
                <a:solidFill>
                  <a:schemeClr val="dk1"/>
                </a:solidFill>
                <a:latin typeface="Helvetica" pitchFamily="2" charset="0"/>
                <a:ea typeface="Helvetica Neue"/>
                <a:cs typeface="Helvetica Neue"/>
                <a:sym typeface="Helvetica Neue"/>
              </a:rPr>
              <a:t>around</a:t>
            </a:r>
            <a:r>
              <a:rPr lang="en" sz="3000" b="1">
                <a:solidFill>
                  <a:schemeClr val="dk1"/>
                </a:solidFill>
                <a:latin typeface="Helvetica Neue"/>
                <a:ea typeface="Helvetica Neue"/>
                <a:cs typeface="Helvetica Neue"/>
                <a:sym typeface="Helvetica Neue"/>
              </a:rPr>
              <a:t> the Value Chain</a:t>
            </a:r>
            <a:endParaRPr sz="3000"/>
          </a:p>
        </p:txBody>
      </p:sp>
      <p:pic>
        <p:nvPicPr>
          <p:cNvPr id="194" name="Google Shape;194;p29"/>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519674" y="1386357"/>
            <a:ext cx="7660000" cy="3541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p:nvPr/>
        </p:nvSpPr>
        <p:spPr>
          <a:xfrm>
            <a:off x="151475" y="371300"/>
            <a:ext cx="61917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4100"/>
              <a:buFont typeface="Helvetica Neue"/>
              <a:buNone/>
            </a:pPr>
            <a:r>
              <a:rPr lang="en-US" sz="3400" b="1">
                <a:solidFill>
                  <a:schemeClr val="dk1"/>
                </a:solidFill>
                <a:latin typeface="Helvetica Neue"/>
                <a:ea typeface="Helvetica Neue"/>
                <a:cs typeface="Helvetica Neue"/>
                <a:sym typeface="Helvetica Neue"/>
              </a:rPr>
              <a:t>COVID Revamp: Enterprise Mindset</a:t>
            </a:r>
            <a:endParaRPr lang="en-US" sz="400">
              <a:latin typeface="Helvetica Neue"/>
            </a:endParaRPr>
          </a:p>
        </p:txBody>
      </p:sp>
      <p:sp>
        <p:nvSpPr>
          <p:cNvPr id="202" name="Google Shape;202;p30"/>
          <p:cNvSpPr txBox="1"/>
          <p:nvPr/>
        </p:nvSpPr>
        <p:spPr>
          <a:xfrm>
            <a:off x="3356925" y="1958400"/>
            <a:ext cx="1829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b="1">
                <a:solidFill>
                  <a:srgbClr val="FF0000"/>
                </a:solidFill>
                <a:latin typeface="Helvetica Neue"/>
              </a:rPr>
              <a:t>DAM</a:t>
            </a:r>
          </a:p>
        </p:txBody>
      </p:sp>
      <p:sp>
        <p:nvSpPr>
          <p:cNvPr id="203" name="Google Shape;203;p30"/>
          <p:cNvSpPr txBox="1"/>
          <p:nvPr/>
        </p:nvSpPr>
        <p:spPr>
          <a:xfrm>
            <a:off x="4750150" y="2452025"/>
            <a:ext cx="1829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solidFill>
                  <a:srgbClr val="CC0000"/>
                </a:solidFill>
                <a:latin typeface="Helvetica Neue"/>
              </a:rPr>
              <a:t>What’s Best for Guest</a:t>
            </a:r>
          </a:p>
        </p:txBody>
      </p:sp>
      <p:sp>
        <p:nvSpPr>
          <p:cNvPr id="204" name="Google Shape;204;p30"/>
          <p:cNvSpPr txBox="1"/>
          <p:nvPr/>
        </p:nvSpPr>
        <p:spPr>
          <a:xfrm>
            <a:off x="3423850" y="3030500"/>
            <a:ext cx="1738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100" b="1">
                <a:solidFill>
                  <a:srgbClr val="EA9999"/>
                </a:solidFill>
                <a:latin typeface="Helvetica Neue"/>
              </a:rPr>
              <a:t>Co-create with Tech</a:t>
            </a:r>
          </a:p>
        </p:txBody>
      </p:sp>
      <p:sp>
        <p:nvSpPr>
          <p:cNvPr id="205" name="Google Shape;205;p30"/>
          <p:cNvSpPr txBox="1"/>
          <p:nvPr/>
        </p:nvSpPr>
        <p:spPr>
          <a:xfrm>
            <a:off x="1879250" y="2519975"/>
            <a:ext cx="19368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solidFill>
                  <a:srgbClr val="A61C00"/>
                </a:solidFill>
                <a:latin typeface="Helvetica Neue"/>
              </a:rPr>
              <a:t>Cherish our Field Team Members</a:t>
            </a:r>
          </a:p>
        </p:txBody>
      </p:sp>
      <p:sp>
        <p:nvSpPr>
          <p:cNvPr id="206" name="Google Shape;206;p30"/>
          <p:cNvSpPr txBox="1"/>
          <p:nvPr/>
        </p:nvSpPr>
        <p:spPr>
          <a:xfrm>
            <a:off x="5265000" y="3096125"/>
            <a:ext cx="2524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lang="en-US" sz="2500" b="1">
              <a:solidFill>
                <a:srgbClr val="980000"/>
              </a:solidFill>
              <a:latin typeface="Helvetica Neue"/>
            </a:endParaRPr>
          </a:p>
        </p:txBody>
      </p:sp>
      <p:sp>
        <p:nvSpPr>
          <p:cNvPr id="207" name="Google Shape;207;p30"/>
          <p:cNvSpPr txBox="1"/>
          <p:nvPr/>
        </p:nvSpPr>
        <p:spPr>
          <a:xfrm>
            <a:off x="1932800" y="3719375"/>
            <a:ext cx="18297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100" b="1">
                <a:solidFill>
                  <a:srgbClr val="660000"/>
                </a:solidFill>
                <a:latin typeface="Helvetica Neue"/>
              </a:rPr>
              <a:t>2 year CAGR</a:t>
            </a:r>
          </a:p>
        </p:txBody>
      </p:sp>
      <p:sp>
        <p:nvSpPr>
          <p:cNvPr id="208" name="Google Shape;208;p30"/>
          <p:cNvSpPr txBox="1"/>
          <p:nvPr/>
        </p:nvSpPr>
        <p:spPr>
          <a:xfrm>
            <a:off x="4034500" y="3665525"/>
            <a:ext cx="3240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a:solidFill>
                  <a:srgbClr val="85200C"/>
                </a:solidFill>
                <a:latin typeface="Helvetica Neue"/>
              </a:rPr>
              <a:t>Value Chain</a:t>
            </a:r>
          </a:p>
        </p:txBody>
      </p:sp>
      <p:sp>
        <p:nvSpPr>
          <p:cNvPr id="209" name="Google Shape;209;p30"/>
          <p:cNvSpPr txBox="1"/>
          <p:nvPr/>
        </p:nvSpPr>
        <p:spPr>
          <a:xfrm>
            <a:off x="3098900" y="4129925"/>
            <a:ext cx="25596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rgbClr val="FF0000"/>
                </a:solidFill>
                <a:latin typeface="Helvetica Neue"/>
              </a:rPr>
              <a:t>Vendor win-win partnerships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1"/>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52400" y="976200"/>
            <a:ext cx="8839198" cy="3846688"/>
          </a:xfrm>
          <a:prstGeom prst="rect">
            <a:avLst/>
          </a:prstGeom>
          <a:noFill/>
          <a:ln>
            <a:noFill/>
          </a:ln>
        </p:spPr>
      </p:pic>
      <p:sp>
        <p:nvSpPr>
          <p:cNvPr id="215" name="Google Shape;215;p31"/>
          <p:cNvSpPr txBox="1"/>
          <p:nvPr/>
        </p:nvSpPr>
        <p:spPr>
          <a:xfrm>
            <a:off x="152400" y="68225"/>
            <a:ext cx="61917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4100"/>
              <a:buFont typeface="Helvetica Neue"/>
              <a:buNone/>
            </a:pPr>
            <a:r>
              <a:rPr lang="en-US" sz="3400" b="1">
                <a:solidFill>
                  <a:schemeClr val="dk1"/>
                </a:solidFill>
                <a:latin typeface="Helvetica Neue"/>
                <a:ea typeface="Helvetica Neue"/>
                <a:cs typeface="Helvetica Neue"/>
                <a:sym typeface="Helvetica Neue"/>
              </a:rPr>
              <a:t>A Telling Outcome</a:t>
            </a:r>
            <a:endParaRPr lang="en-US" sz="3400">
              <a:latin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657574" y="2070150"/>
            <a:ext cx="5254241" cy="1723518"/>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SzPts val="2500"/>
              <a:buFont typeface="Helvetica Neue"/>
              <a:buAutoNum type="arabicParenR"/>
            </a:pPr>
            <a:r>
              <a:rPr lang="en-US" sz="2400" b="1">
                <a:latin typeface="Helvetica Neue"/>
                <a:ea typeface="Helvetica Neue"/>
                <a:cs typeface="Helvetica Neue"/>
                <a:sym typeface="Helvetica Neue"/>
              </a:rPr>
              <a:t>Product thinking maturation</a:t>
            </a:r>
          </a:p>
          <a:p>
            <a:pPr marL="457200" lvl="0" indent="-387350" algn="l" rtl="0">
              <a:spcBef>
                <a:spcPts val="0"/>
              </a:spcBef>
              <a:spcAft>
                <a:spcPts val="0"/>
              </a:spcAft>
              <a:buSzPts val="2500"/>
              <a:buFont typeface="Helvetica Neue"/>
              <a:buAutoNum type="arabicParenR"/>
            </a:pPr>
            <a:r>
              <a:rPr lang="en-US" sz="2400" b="1">
                <a:latin typeface="Helvetica Neue"/>
                <a:ea typeface="Helvetica Neue"/>
                <a:cs typeface="Helvetica Neue"/>
                <a:sym typeface="Helvetica Neue"/>
              </a:rPr>
              <a:t>Tech talent</a:t>
            </a:r>
          </a:p>
          <a:p>
            <a:pPr marL="457200" lvl="0" indent="-387350" algn="l" rtl="0">
              <a:spcBef>
                <a:spcPts val="0"/>
              </a:spcBef>
              <a:spcAft>
                <a:spcPts val="0"/>
              </a:spcAft>
              <a:buSzPts val="2500"/>
              <a:buFont typeface="Helvetica Neue"/>
              <a:buAutoNum type="arabicParenR"/>
            </a:pPr>
            <a:r>
              <a:rPr lang="en-US" sz="2400" b="1">
                <a:latin typeface="Helvetica Neue"/>
                <a:ea typeface="Helvetica Neue"/>
                <a:cs typeface="Helvetica Neue"/>
                <a:sym typeface="Helvetica Neue"/>
              </a:rPr>
              <a:t>Continue driving the spirit of DevOps into the organization</a:t>
            </a:r>
          </a:p>
        </p:txBody>
      </p:sp>
      <p:sp>
        <p:nvSpPr>
          <p:cNvPr id="223" name="Google Shape;223;p32"/>
          <p:cNvSpPr txBox="1"/>
          <p:nvPr/>
        </p:nvSpPr>
        <p:spPr>
          <a:xfrm>
            <a:off x="152400" y="68225"/>
            <a:ext cx="61917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4100"/>
              <a:buFont typeface="Helvetica Neue"/>
              <a:buNone/>
            </a:pPr>
            <a:r>
              <a:rPr lang="en-US" sz="3400" b="1">
                <a:solidFill>
                  <a:schemeClr val="dk1"/>
                </a:solidFill>
                <a:latin typeface="Helvetica Neue"/>
                <a:ea typeface="Helvetica Neue"/>
                <a:cs typeface="Helvetica Neue"/>
                <a:sym typeface="Helvetica Neue"/>
              </a:rPr>
              <a:t>Opportunities That Remain</a:t>
            </a:r>
            <a:endParaRPr lang="en-US" sz="3400">
              <a:latin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7"/>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727052" y="1500463"/>
            <a:ext cx="1638326" cy="1971981"/>
          </a:xfrm>
          <a:prstGeom prst="rect">
            <a:avLst/>
          </a:prstGeom>
          <a:noFill/>
          <a:ln>
            <a:noFill/>
          </a:ln>
        </p:spPr>
      </p:pic>
      <p:sp>
        <p:nvSpPr>
          <p:cNvPr id="68" name="Google Shape;68;p17"/>
          <p:cNvSpPr txBox="1"/>
          <p:nvPr/>
        </p:nvSpPr>
        <p:spPr>
          <a:xfrm>
            <a:off x="3499433" y="1271089"/>
            <a:ext cx="2635800" cy="2914968"/>
          </a:xfrm>
          <a:prstGeom prst="rect">
            <a:avLst/>
          </a:prstGeom>
          <a:noFill/>
          <a:ln>
            <a:noFill/>
          </a:ln>
        </p:spPr>
        <p:txBody>
          <a:bodyPr spcFirstLastPara="1" wrap="square" lIns="19050" tIns="19050" rIns="19050" bIns="19050" anchor="t" anchorCtr="0">
            <a:noAutofit/>
          </a:bodyPr>
          <a:lstStyle/>
          <a:p>
            <a:pPr marL="0" marR="0" lvl="0" indent="0" algn="l" rtl="0">
              <a:spcBef>
                <a:spcPts val="0"/>
              </a:spcBef>
              <a:spcAft>
                <a:spcPts val="0"/>
              </a:spcAft>
              <a:buNone/>
            </a:pPr>
            <a:r>
              <a:rPr lang="en-US" sz="2300" b="1" i="0" u="none" strike="noStrike" cap="none">
                <a:solidFill>
                  <a:srgbClr val="C00000"/>
                </a:solidFill>
                <a:latin typeface="Helvetica Neue"/>
                <a:ea typeface="Helvetica Neue"/>
                <a:cs typeface="Helvetica Neue"/>
                <a:sym typeface="Helvetica Neue"/>
              </a:rPr>
              <a:t>350,000+</a:t>
            </a:r>
            <a:r>
              <a:rPr lang="en-US" sz="1500" i="0" u="none" strike="noStrike" cap="none">
                <a:latin typeface="Helvetica Neue"/>
                <a:ea typeface="Helvetica Neue"/>
                <a:cs typeface="Helvetica Neue"/>
                <a:sym typeface="Helvetica Neue"/>
              </a:rPr>
              <a:t> team members</a:t>
            </a:r>
            <a:endParaRPr lang="en-US" sz="1100">
              <a:latin typeface="Helvetica Neue"/>
              <a:ea typeface="Helvetica Neue"/>
              <a:cs typeface="Helvetica Neue"/>
              <a:sym typeface="Helvetica Neue"/>
            </a:endParaRPr>
          </a:p>
          <a:p>
            <a:pPr marL="0" marR="0" lvl="0" indent="0" algn="l" rtl="0">
              <a:spcBef>
                <a:spcPts val="0"/>
              </a:spcBef>
              <a:spcAft>
                <a:spcPts val="0"/>
              </a:spcAft>
              <a:buNone/>
            </a:pPr>
            <a:r>
              <a:rPr lang="en-US" sz="2300" b="1">
                <a:solidFill>
                  <a:srgbClr val="C00000"/>
                </a:solidFill>
                <a:latin typeface="Helvetica Neue"/>
                <a:ea typeface="Helvetica Neue"/>
                <a:cs typeface="Helvetica Neue"/>
                <a:sym typeface="Helvetica Neue"/>
              </a:rPr>
              <a:t>1914 </a:t>
            </a:r>
            <a:r>
              <a:rPr lang="en-US" sz="1500" i="0" u="none" strike="noStrike" cap="none">
                <a:latin typeface="Helvetica Neue"/>
                <a:ea typeface="Helvetica Neue"/>
                <a:cs typeface="Helvetica Neue"/>
                <a:sym typeface="Helvetica Neue"/>
              </a:rPr>
              <a:t>stores (all US</a:t>
            </a:r>
            <a:r>
              <a:rPr lang="en-US" sz="1500">
                <a:latin typeface="Helvetica Neue"/>
                <a:ea typeface="Helvetica Neue"/>
                <a:cs typeface="Helvetica Neue"/>
                <a:sym typeface="Helvetica Neue"/>
              </a:rPr>
              <a:t> based)</a:t>
            </a:r>
            <a:endParaRPr lang="en-US" sz="1500" i="0" u="none" strike="noStrike" cap="none">
              <a:latin typeface="Helvetica Neue"/>
              <a:ea typeface="Helvetica Neue"/>
              <a:cs typeface="Helvetica Neue"/>
              <a:sym typeface="Helvetica Neue"/>
            </a:endParaRPr>
          </a:p>
          <a:p>
            <a:pPr marL="0" marR="0" lvl="0" indent="0" algn="l" rtl="0">
              <a:spcBef>
                <a:spcPts val="0"/>
              </a:spcBef>
              <a:spcAft>
                <a:spcPts val="0"/>
              </a:spcAft>
              <a:buNone/>
            </a:pPr>
            <a:r>
              <a:rPr lang="en-US" sz="2300" b="1">
                <a:solidFill>
                  <a:srgbClr val="C00000"/>
                </a:solidFill>
                <a:latin typeface="Helvetica Neue"/>
                <a:ea typeface="Helvetica Neue"/>
                <a:cs typeface="Helvetica Neue"/>
                <a:sym typeface="Helvetica Neue"/>
              </a:rPr>
              <a:t>46</a:t>
            </a:r>
            <a:r>
              <a:rPr lang="en-US" sz="1500" i="0" u="none" strike="noStrike" cap="none">
                <a:latin typeface="Helvetica Neue"/>
                <a:ea typeface="Helvetica Neue"/>
                <a:cs typeface="Helvetica Neue"/>
                <a:sym typeface="Helvetica Neue"/>
              </a:rPr>
              <a:t> distribution centers</a:t>
            </a:r>
          </a:p>
          <a:p>
            <a:pPr marL="0" lvl="0" indent="0" algn="l" rtl="0">
              <a:spcBef>
                <a:spcPts val="0"/>
              </a:spcBef>
              <a:spcAft>
                <a:spcPts val="0"/>
              </a:spcAft>
              <a:buClr>
                <a:schemeClr val="dk1"/>
              </a:buClr>
              <a:buFont typeface="Arial"/>
              <a:buNone/>
            </a:pPr>
            <a:r>
              <a:rPr lang="en-US" sz="2300" b="1">
                <a:solidFill>
                  <a:srgbClr val="C00000"/>
                </a:solidFill>
                <a:latin typeface="Helvetica Neue"/>
                <a:ea typeface="Helvetica Neue"/>
                <a:cs typeface="Helvetica Neue"/>
                <a:sym typeface="Helvetica Neue"/>
              </a:rPr>
              <a:t>7</a:t>
            </a:r>
            <a:r>
              <a:rPr lang="en-US" sz="1500">
                <a:latin typeface="Helvetica Neue"/>
                <a:ea typeface="Helvetica Neue"/>
                <a:cs typeface="Helvetica Neue"/>
                <a:sym typeface="Helvetica Neue"/>
              </a:rPr>
              <a:t> HQ locations</a:t>
            </a:r>
            <a:endParaRPr lang="en-US" sz="1100">
              <a:latin typeface="Helvetica Neue"/>
              <a:ea typeface="Helvetica Neue"/>
              <a:cs typeface="Helvetica Neue"/>
              <a:sym typeface="Helvetica Neue"/>
            </a:endParaRPr>
          </a:p>
          <a:p>
            <a:pPr marL="0" lvl="0" indent="0" algn="l" rtl="0">
              <a:spcBef>
                <a:spcPts val="0"/>
              </a:spcBef>
              <a:spcAft>
                <a:spcPts val="0"/>
              </a:spcAft>
              <a:buClr>
                <a:schemeClr val="dk1"/>
              </a:buClr>
              <a:buFont typeface="Arial"/>
              <a:buNone/>
            </a:pPr>
            <a:r>
              <a:rPr lang="en-US" sz="2300" b="1">
                <a:solidFill>
                  <a:srgbClr val="C00000"/>
                </a:solidFill>
                <a:latin typeface="Helvetica Neue"/>
                <a:ea typeface="Helvetica Neue"/>
                <a:cs typeface="Helvetica Neue"/>
                <a:sym typeface="Helvetica Neue"/>
              </a:rPr>
              <a:t>5%</a:t>
            </a:r>
            <a:r>
              <a:rPr lang="en-US" sz="2300" b="1">
                <a:latin typeface="Helvetica Neue"/>
                <a:ea typeface="Helvetica Neue"/>
                <a:cs typeface="Helvetica Neue"/>
                <a:sym typeface="Helvetica Neue"/>
              </a:rPr>
              <a:t> </a:t>
            </a:r>
            <a:r>
              <a:rPr lang="en-US" sz="1500">
                <a:latin typeface="Helvetica Neue"/>
                <a:ea typeface="Helvetica Neue"/>
                <a:cs typeface="Helvetica Neue"/>
                <a:sym typeface="Helvetica Neue"/>
              </a:rPr>
              <a:t>Target profit goes to communities</a:t>
            </a:r>
          </a:p>
          <a:p>
            <a:pPr marL="0" lvl="0" indent="0" algn="l" rtl="0">
              <a:spcBef>
                <a:spcPts val="0"/>
              </a:spcBef>
              <a:spcAft>
                <a:spcPts val="0"/>
              </a:spcAft>
              <a:buClr>
                <a:schemeClr val="dk1"/>
              </a:buClr>
              <a:buFont typeface="Arial"/>
              <a:buNone/>
            </a:pPr>
            <a:r>
              <a:rPr lang="en-US" sz="2300" b="1">
                <a:solidFill>
                  <a:srgbClr val="C00000"/>
                </a:solidFill>
                <a:latin typeface="Helvetica Neue"/>
                <a:ea typeface="Helvetica Neue"/>
                <a:cs typeface="Helvetica Neue"/>
                <a:sym typeface="Helvetica Neue"/>
              </a:rPr>
              <a:t>59</a:t>
            </a:r>
            <a:r>
              <a:rPr lang="en-US" sz="1500">
                <a:latin typeface="Helvetica Neue"/>
                <a:ea typeface="Helvetica Neue"/>
                <a:cs typeface="Helvetica Neue"/>
                <a:sym typeface="Helvetica Neue"/>
              </a:rPr>
              <a:t> years of service</a:t>
            </a:r>
          </a:p>
          <a:p>
            <a:pPr marL="0" lvl="0" indent="0" algn="l" rtl="0">
              <a:spcBef>
                <a:spcPts val="0"/>
              </a:spcBef>
              <a:spcAft>
                <a:spcPts val="0"/>
              </a:spcAft>
              <a:buClr>
                <a:schemeClr val="dk1"/>
              </a:buClr>
              <a:buFont typeface="Arial"/>
              <a:buNone/>
            </a:pPr>
            <a:r>
              <a:rPr lang="en-US" sz="2300" b="1">
                <a:solidFill>
                  <a:srgbClr val="C00000"/>
                </a:solidFill>
                <a:latin typeface="Helvetica Neue"/>
                <a:ea typeface="Helvetica Neue"/>
                <a:cs typeface="Helvetica Neue"/>
                <a:sym typeface="Helvetica Neue"/>
              </a:rPr>
              <a:t>~$93.5B</a:t>
            </a:r>
            <a:r>
              <a:rPr lang="en-US" sz="2300">
                <a:latin typeface="Helvetica Neue"/>
                <a:ea typeface="Helvetica Neue"/>
                <a:cs typeface="Helvetica Neue"/>
                <a:sym typeface="Helvetica Neue"/>
              </a:rPr>
              <a:t> </a:t>
            </a:r>
            <a:r>
              <a:rPr lang="en-US" sz="1500">
                <a:latin typeface="Helvetica Neue"/>
                <a:ea typeface="Helvetica Neue"/>
                <a:cs typeface="Helvetica Neue"/>
                <a:sym typeface="Helvetica Neue"/>
              </a:rPr>
              <a:t>in 2020 revenue</a:t>
            </a:r>
          </a:p>
          <a:p>
            <a:pPr marL="0" marR="0" lvl="0" indent="0" algn="l" rtl="0">
              <a:spcBef>
                <a:spcPts val="0"/>
              </a:spcBef>
              <a:spcAft>
                <a:spcPts val="0"/>
              </a:spcAft>
              <a:buNone/>
            </a:pPr>
            <a:endParaRPr lang="en-US" sz="1500">
              <a:solidFill>
                <a:srgbClr val="EDEDED"/>
              </a:solidFill>
              <a:latin typeface="Helvetica Neue"/>
              <a:ea typeface="Helvetica Neue"/>
              <a:cs typeface="Helvetica Neue"/>
              <a:sym typeface="Helvetica Neue"/>
            </a:endParaRPr>
          </a:p>
        </p:txBody>
      </p:sp>
      <p:sp>
        <p:nvSpPr>
          <p:cNvPr id="69" name="Google Shape;69;p17"/>
          <p:cNvSpPr txBox="1"/>
          <p:nvPr/>
        </p:nvSpPr>
        <p:spPr>
          <a:xfrm>
            <a:off x="-124050" y="3406102"/>
            <a:ext cx="3340500" cy="660600"/>
          </a:xfrm>
          <a:prstGeom prst="rect">
            <a:avLst/>
          </a:prstGeom>
          <a:noFill/>
          <a:ln>
            <a:noFill/>
          </a:ln>
        </p:spPr>
        <p:txBody>
          <a:bodyPr spcFirstLastPara="1" wrap="square" lIns="68575" tIns="34275" rIns="68575" bIns="34275" anchor="ctr" anchorCtr="0">
            <a:noAutofit/>
          </a:bodyPr>
          <a:lstStyle/>
          <a:p>
            <a:pPr marL="0" marR="0" lvl="0" indent="0" algn="ctr" rtl="0">
              <a:lnSpc>
                <a:spcPct val="101481"/>
              </a:lnSpc>
              <a:spcBef>
                <a:spcPts val="0"/>
              </a:spcBef>
              <a:spcAft>
                <a:spcPts val="0"/>
              </a:spcAft>
              <a:buClr>
                <a:schemeClr val="dk1"/>
              </a:buClr>
              <a:buSzPts val="4100"/>
              <a:buFont typeface="Helvetica Neue"/>
              <a:buNone/>
            </a:pPr>
            <a:r>
              <a:rPr lang="en-US" sz="1800" err="1">
                <a:solidFill>
                  <a:schemeClr val="dk1"/>
                </a:solidFill>
                <a:latin typeface="Helvetica Neue"/>
                <a:ea typeface="Helvetica Neue"/>
                <a:cs typeface="Helvetica Neue"/>
                <a:sym typeface="Helvetica Neue"/>
              </a:rPr>
              <a:t>tech.target.com</a:t>
            </a:r>
            <a:endParaRPr lang="en-US" sz="1800">
              <a:latin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8"/>
          <p:cNvSpPr txBox="1"/>
          <p:nvPr/>
        </p:nvSpPr>
        <p:spPr>
          <a:xfrm>
            <a:off x="123725" y="76528"/>
            <a:ext cx="4899300" cy="490500"/>
          </a:xfrm>
          <a:prstGeom prst="rect">
            <a:avLst/>
          </a:prstGeom>
          <a:noFill/>
          <a:ln>
            <a:noFill/>
          </a:ln>
        </p:spPr>
        <p:txBody>
          <a:bodyPr spcFirstLastPara="1" wrap="square" lIns="68575" tIns="34275" rIns="68575" bIns="34275" anchor="ctr" anchorCtr="0">
            <a:noAutofit/>
          </a:bodyPr>
          <a:lstStyle/>
          <a:p>
            <a:pPr>
              <a:lnSpc>
                <a:spcPct val="101481"/>
              </a:lnSpc>
            </a:pPr>
            <a:r>
              <a:rPr lang="en" sz="3400" b="1">
                <a:solidFill>
                  <a:schemeClr val="dk1"/>
                </a:solidFill>
                <a:latin typeface="Helvetica Neue"/>
                <a:sym typeface="Helvetica Neue"/>
              </a:rPr>
              <a:t>Organizational Context</a:t>
            </a:r>
            <a:endParaRPr lang="en-US">
              <a:solidFill>
                <a:schemeClr val="dk1"/>
              </a:solidFill>
            </a:endParaRPr>
          </a:p>
        </p:txBody>
      </p:sp>
      <p:sp>
        <p:nvSpPr>
          <p:cNvPr id="76" name="Google Shape;76;p18"/>
          <p:cNvSpPr txBox="1"/>
          <p:nvPr/>
        </p:nvSpPr>
        <p:spPr>
          <a:xfrm>
            <a:off x="358375" y="2156425"/>
            <a:ext cx="192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Helvetica Neue"/>
                <a:ea typeface="Helvetica Neue"/>
                <a:cs typeface="Helvetica Neue"/>
                <a:sym typeface="Helvetica Neue"/>
              </a:rPr>
              <a:t>Brett Craig - SVP, Merch Capabilities</a:t>
            </a:r>
          </a:p>
        </p:txBody>
      </p:sp>
      <p:sp>
        <p:nvSpPr>
          <p:cNvPr id="77" name="Google Shape;77;p18"/>
          <p:cNvSpPr/>
          <p:nvPr/>
        </p:nvSpPr>
        <p:spPr>
          <a:xfrm>
            <a:off x="441275" y="2771700"/>
            <a:ext cx="3709200" cy="2339400"/>
          </a:xfrm>
          <a:prstGeom prst="roundRect">
            <a:avLst>
              <a:gd name="adj" fmla="val 16667"/>
            </a:avLst>
          </a:prstGeom>
          <a:solidFill>
            <a:schemeClr val="lt1"/>
          </a:solidFill>
          <a:ln w="9525" cap="flat" cmpd="sng">
            <a:solidFill>
              <a:srgbClr val="C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a:latin typeface="Helvetica Neue"/>
                <a:ea typeface="Helvetica Neue"/>
                <a:cs typeface="Helvetica Neue"/>
                <a:sym typeface="Helvetica Neue"/>
              </a:rPr>
              <a:t>Accountable for all of the capability functions supporting Target’s Merchant Organization including:</a:t>
            </a:r>
          </a:p>
          <a:p>
            <a:pPr marL="457200" lvl="0" indent="-298450" algn="l" rtl="0">
              <a:spcBef>
                <a:spcPts val="0"/>
              </a:spcBef>
              <a:spcAft>
                <a:spcPts val="0"/>
              </a:spcAft>
              <a:buSzPts val="1100"/>
              <a:buFont typeface="Helvetica Neue"/>
              <a:buChar char="●"/>
            </a:pPr>
            <a:r>
              <a:rPr lang="en-US" sz="1100">
                <a:latin typeface="Helvetica Neue"/>
                <a:ea typeface="Helvetica Neue"/>
                <a:cs typeface="Helvetica Neue"/>
                <a:sym typeface="Helvetica Neue"/>
              </a:rPr>
              <a:t>Pricing, Promotions, and Clearance</a:t>
            </a:r>
          </a:p>
          <a:p>
            <a:pPr marL="457200" lvl="0" indent="-298450" algn="l" rtl="0">
              <a:spcBef>
                <a:spcPts val="0"/>
              </a:spcBef>
              <a:spcAft>
                <a:spcPts val="0"/>
              </a:spcAft>
              <a:buSzPts val="1100"/>
              <a:buFont typeface="Helvetica Neue"/>
              <a:buChar char="●"/>
            </a:pPr>
            <a:r>
              <a:rPr lang="en-US" sz="1100">
                <a:latin typeface="Helvetica Neue"/>
                <a:ea typeface="Helvetica Neue"/>
                <a:cs typeface="Helvetica Neue"/>
                <a:sym typeface="Helvetica Neue"/>
              </a:rPr>
              <a:t>Space, Presentation, and Transitions</a:t>
            </a:r>
          </a:p>
          <a:p>
            <a:pPr marL="457200" lvl="0" indent="-298450" algn="l" rtl="0">
              <a:spcBef>
                <a:spcPts val="0"/>
              </a:spcBef>
              <a:spcAft>
                <a:spcPts val="0"/>
              </a:spcAft>
              <a:buSzPts val="1100"/>
              <a:buFont typeface="Helvetica Neue"/>
              <a:buChar char="●"/>
            </a:pPr>
            <a:r>
              <a:rPr lang="en-US" sz="1100">
                <a:latin typeface="Helvetica Neue"/>
                <a:ea typeface="Helvetica Neue"/>
                <a:cs typeface="Helvetica Neue"/>
                <a:sym typeface="Helvetica Neue"/>
              </a:rPr>
              <a:t>Business Partnerships and Negotiations</a:t>
            </a:r>
          </a:p>
          <a:p>
            <a:pPr marL="457200" lvl="0" indent="-298450" algn="l" rtl="0">
              <a:spcBef>
                <a:spcPts val="0"/>
              </a:spcBef>
              <a:spcAft>
                <a:spcPts val="0"/>
              </a:spcAft>
              <a:buSzPts val="1100"/>
              <a:buFont typeface="Helvetica Neue"/>
              <a:buChar char="●"/>
            </a:pPr>
            <a:r>
              <a:rPr lang="en-US" sz="1100">
                <a:latin typeface="Helvetica Neue"/>
                <a:ea typeface="Helvetica Neue"/>
                <a:cs typeface="Helvetica Neue"/>
                <a:sym typeface="Helvetica Neue"/>
              </a:rPr>
              <a:t>Small Format Stores and Localization</a:t>
            </a:r>
          </a:p>
          <a:p>
            <a:pPr marL="457200" lvl="0" indent="-298450" algn="l" rtl="0">
              <a:spcBef>
                <a:spcPts val="0"/>
              </a:spcBef>
              <a:spcAft>
                <a:spcPts val="0"/>
              </a:spcAft>
              <a:buSzPts val="1100"/>
              <a:buFont typeface="Helvetica Neue"/>
              <a:buChar char="●"/>
            </a:pPr>
            <a:r>
              <a:rPr lang="en-US" sz="1100">
                <a:latin typeface="Helvetica Neue"/>
                <a:ea typeface="Helvetica Neue"/>
                <a:cs typeface="Helvetica Neue"/>
                <a:sym typeface="Helvetica Neue"/>
              </a:rPr>
              <a:t>Product Management</a:t>
            </a:r>
          </a:p>
          <a:p>
            <a:pPr marL="0" lvl="0" indent="0" algn="l" rtl="0">
              <a:spcBef>
                <a:spcPts val="0"/>
              </a:spcBef>
              <a:spcAft>
                <a:spcPts val="0"/>
              </a:spcAft>
              <a:buNone/>
            </a:pPr>
            <a:endParaRPr lang="en-US" sz="1100">
              <a:latin typeface="Helvetica Neue"/>
              <a:ea typeface="Helvetica Neue"/>
              <a:cs typeface="Helvetica Neue"/>
              <a:sym typeface="Helvetica Neue"/>
            </a:endParaRPr>
          </a:p>
          <a:p>
            <a:pPr marL="0" lvl="0" indent="0" algn="l" rtl="0">
              <a:spcBef>
                <a:spcPts val="0"/>
              </a:spcBef>
              <a:spcAft>
                <a:spcPts val="0"/>
              </a:spcAft>
              <a:buNone/>
            </a:pPr>
            <a:r>
              <a:rPr lang="en-US" sz="1100">
                <a:latin typeface="Helvetica Neue"/>
                <a:ea typeface="Helvetica Neue"/>
                <a:cs typeface="Helvetica Neue"/>
                <a:sym typeface="Helvetica Neue"/>
              </a:rPr>
              <a:t>Former SVP of Target Tech for Merchandising, Supply Chain, and Stores</a:t>
            </a:r>
          </a:p>
          <a:p>
            <a:pPr marL="0" lvl="0" indent="0" algn="l" rtl="0">
              <a:spcBef>
                <a:spcPts val="0"/>
              </a:spcBef>
              <a:spcAft>
                <a:spcPts val="0"/>
              </a:spcAft>
              <a:buNone/>
            </a:pPr>
            <a:endParaRPr lang="en-US" sz="1100">
              <a:latin typeface="Helvetica Neue"/>
              <a:ea typeface="Helvetica Neue"/>
              <a:cs typeface="Helvetica Neue"/>
              <a:sym typeface="Helvetica Neue"/>
            </a:endParaRPr>
          </a:p>
          <a:p>
            <a:pPr marL="0" lvl="0" indent="0" algn="l" rtl="0">
              <a:spcBef>
                <a:spcPts val="0"/>
              </a:spcBef>
              <a:spcAft>
                <a:spcPts val="0"/>
              </a:spcAft>
              <a:buNone/>
            </a:pPr>
            <a:r>
              <a:rPr lang="en-US" sz="1100">
                <a:latin typeface="Helvetica Neue"/>
                <a:ea typeface="Helvetica Neue"/>
                <a:cs typeface="Helvetica Neue"/>
                <a:sym typeface="Helvetica Neue"/>
              </a:rPr>
              <a:t>Recently moved to lead Digital</a:t>
            </a:r>
          </a:p>
        </p:txBody>
      </p:sp>
      <p:sp>
        <p:nvSpPr>
          <p:cNvPr id="78" name="Google Shape;78;p18"/>
          <p:cNvSpPr txBox="1"/>
          <p:nvPr/>
        </p:nvSpPr>
        <p:spPr>
          <a:xfrm>
            <a:off x="5057500" y="2156425"/>
            <a:ext cx="318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Helvetica Neue"/>
                <a:ea typeface="Helvetica Neue"/>
                <a:cs typeface="Helvetica Neue"/>
                <a:sym typeface="Helvetica Neue"/>
              </a:rPr>
              <a:t>Luke Rettig - Sr Director Product Management, Merch Capabilities </a:t>
            </a:r>
          </a:p>
        </p:txBody>
      </p:sp>
      <p:sp>
        <p:nvSpPr>
          <p:cNvPr id="79" name="Google Shape;79;p18"/>
          <p:cNvSpPr/>
          <p:nvPr/>
        </p:nvSpPr>
        <p:spPr>
          <a:xfrm>
            <a:off x="5150400" y="2772025"/>
            <a:ext cx="3502800" cy="2339400"/>
          </a:xfrm>
          <a:prstGeom prst="roundRect">
            <a:avLst>
              <a:gd name="adj" fmla="val 16667"/>
            </a:avLst>
          </a:prstGeom>
          <a:solidFill>
            <a:schemeClr val="lt1"/>
          </a:solidFill>
          <a:ln w="9525" cap="flat" cmpd="sng">
            <a:solidFill>
              <a:srgbClr val="C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a:latin typeface="Helvetica Neue"/>
                <a:ea typeface="Helvetica Neue"/>
                <a:cs typeface="Helvetica Neue"/>
                <a:sym typeface="Helvetica Neue"/>
              </a:rPr>
              <a:t>Accountable for Product Management functions within Merch Capabilities for :</a:t>
            </a:r>
          </a:p>
          <a:p>
            <a:pPr marL="457200" lvl="0" indent="-298450" algn="l" rtl="0">
              <a:spcBef>
                <a:spcPts val="0"/>
              </a:spcBef>
              <a:spcAft>
                <a:spcPts val="0"/>
              </a:spcAft>
              <a:buSzPts val="1100"/>
              <a:buFont typeface="Helvetica Neue"/>
              <a:buChar char="●"/>
            </a:pPr>
            <a:r>
              <a:rPr lang="en-US" sz="1100">
                <a:latin typeface="Helvetica Neue"/>
                <a:ea typeface="Helvetica Neue"/>
                <a:cs typeface="Helvetica Neue"/>
                <a:sym typeface="Helvetica Neue"/>
              </a:rPr>
              <a:t>Space, Presentation, and Transitions</a:t>
            </a:r>
          </a:p>
          <a:p>
            <a:pPr marL="457200" lvl="0" indent="-298450" algn="l" rtl="0">
              <a:spcBef>
                <a:spcPts val="0"/>
              </a:spcBef>
              <a:spcAft>
                <a:spcPts val="0"/>
              </a:spcAft>
              <a:buSzPts val="1100"/>
              <a:buFont typeface="Helvetica Neue"/>
              <a:buChar char="●"/>
            </a:pPr>
            <a:r>
              <a:rPr lang="en-US" sz="1100">
                <a:latin typeface="Helvetica Neue"/>
                <a:ea typeface="Helvetica Neue"/>
                <a:cs typeface="Helvetica Neue"/>
                <a:sym typeface="Helvetica Neue"/>
              </a:rPr>
              <a:t>Assortment Planning</a:t>
            </a:r>
          </a:p>
          <a:p>
            <a:pPr marL="457200" lvl="0" indent="-298450" algn="l" rtl="0">
              <a:spcBef>
                <a:spcPts val="0"/>
              </a:spcBef>
              <a:spcAft>
                <a:spcPts val="0"/>
              </a:spcAft>
              <a:buSzPts val="1100"/>
              <a:buFont typeface="Helvetica Neue"/>
              <a:buChar char="●"/>
            </a:pPr>
            <a:r>
              <a:rPr lang="en-US" sz="1100">
                <a:latin typeface="Helvetica Neue"/>
                <a:ea typeface="Helvetica Neue"/>
                <a:cs typeface="Helvetica Neue"/>
                <a:sym typeface="Helvetica Neue"/>
              </a:rPr>
              <a:t>Financial Planning</a:t>
            </a:r>
          </a:p>
          <a:p>
            <a:pPr marL="457200" lvl="0" indent="-298450" algn="l" rtl="0">
              <a:spcBef>
                <a:spcPts val="0"/>
              </a:spcBef>
              <a:spcAft>
                <a:spcPts val="0"/>
              </a:spcAft>
              <a:buSzPts val="1100"/>
              <a:buFont typeface="Helvetica Neue"/>
              <a:buChar char="●"/>
            </a:pPr>
            <a:r>
              <a:rPr lang="en-US" sz="1100">
                <a:latin typeface="Helvetica Neue"/>
                <a:ea typeface="Helvetica Neue"/>
                <a:cs typeface="Helvetica Neue"/>
                <a:sym typeface="Helvetica Neue"/>
              </a:rPr>
              <a:t>Merch Insights and Analytics</a:t>
            </a:r>
          </a:p>
          <a:p>
            <a:pPr marL="0" lvl="0" indent="0" algn="l" rtl="0">
              <a:spcBef>
                <a:spcPts val="0"/>
              </a:spcBef>
              <a:spcAft>
                <a:spcPts val="0"/>
              </a:spcAft>
              <a:buNone/>
            </a:pPr>
            <a:endParaRPr lang="en-US" sz="1100">
              <a:latin typeface="Helvetica Neue"/>
              <a:ea typeface="Helvetica Neue"/>
              <a:cs typeface="Helvetica Neue"/>
              <a:sym typeface="Helvetica Neue"/>
            </a:endParaRPr>
          </a:p>
          <a:p>
            <a:pPr marL="0" lvl="0" indent="0" algn="l" rtl="0">
              <a:spcBef>
                <a:spcPts val="0"/>
              </a:spcBef>
              <a:spcAft>
                <a:spcPts val="0"/>
              </a:spcAft>
              <a:buNone/>
            </a:pPr>
            <a:r>
              <a:rPr lang="en-US" sz="1100">
                <a:latin typeface="Helvetica Neue"/>
                <a:ea typeface="Helvetica Neue"/>
                <a:cs typeface="Helvetica Neue"/>
                <a:sym typeface="Helvetica Neue"/>
              </a:rPr>
              <a:t>Former Technical Product Manager for Target Aggregate Data Services and Data Platform and Former Engineering Manager - Supply Chain</a:t>
            </a:r>
          </a:p>
          <a:p>
            <a:pPr marL="0" lvl="0" indent="0" algn="l" rtl="0">
              <a:spcBef>
                <a:spcPts val="0"/>
              </a:spcBef>
              <a:spcAft>
                <a:spcPts val="0"/>
              </a:spcAft>
              <a:buNone/>
            </a:pPr>
            <a:endParaRPr lang="en-US" sz="1100">
              <a:latin typeface="Helvetica Neue"/>
              <a:ea typeface="Helvetica Neue"/>
              <a:cs typeface="Helvetica Neue"/>
              <a:sym typeface="Helvetica Neue"/>
            </a:endParaRPr>
          </a:p>
          <a:p>
            <a:pPr marL="0" lvl="0" indent="0" algn="l" rtl="0">
              <a:spcBef>
                <a:spcPts val="0"/>
              </a:spcBef>
              <a:spcAft>
                <a:spcPts val="0"/>
              </a:spcAft>
              <a:buNone/>
            </a:pPr>
            <a:endParaRPr lang="en-US" sz="1100">
              <a:latin typeface="Helvetica Neue"/>
              <a:ea typeface="Helvetica Neue"/>
              <a:cs typeface="Helvetica Neue"/>
              <a:sym typeface="Helvetica Neue"/>
            </a:endParaRPr>
          </a:p>
        </p:txBody>
      </p:sp>
      <p:sp>
        <p:nvSpPr>
          <p:cNvPr id="80" name="Google Shape;80;p18"/>
          <p:cNvSpPr/>
          <p:nvPr/>
        </p:nvSpPr>
        <p:spPr>
          <a:xfrm>
            <a:off x="3630048" y="769950"/>
            <a:ext cx="573900" cy="23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latin typeface="Helvetica Neue"/>
              </a:rPr>
              <a:t>CEO</a:t>
            </a:r>
          </a:p>
        </p:txBody>
      </p:sp>
      <p:sp>
        <p:nvSpPr>
          <p:cNvPr id="81" name="Google Shape;81;p18"/>
          <p:cNvSpPr/>
          <p:nvPr/>
        </p:nvSpPr>
        <p:spPr>
          <a:xfrm>
            <a:off x="2557975" y="1211019"/>
            <a:ext cx="573900" cy="23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latin typeface="Helvetica Neue"/>
              </a:rPr>
              <a:t>CFO</a:t>
            </a:r>
          </a:p>
        </p:txBody>
      </p:sp>
      <p:sp>
        <p:nvSpPr>
          <p:cNvPr id="82" name="Google Shape;82;p18"/>
          <p:cNvSpPr/>
          <p:nvPr/>
        </p:nvSpPr>
        <p:spPr>
          <a:xfrm>
            <a:off x="3238970" y="1211019"/>
            <a:ext cx="573900" cy="23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latin typeface="Helvetica Neue"/>
              </a:rPr>
              <a:t>COO</a:t>
            </a:r>
          </a:p>
        </p:txBody>
      </p:sp>
      <p:sp>
        <p:nvSpPr>
          <p:cNvPr id="83" name="Google Shape;83;p18"/>
          <p:cNvSpPr/>
          <p:nvPr/>
        </p:nvSpPr>
        <p:spPr>
          <a:xfrm>
            <a:off x="3919964" y="1211019"/>
            <a:ext cx="573900" cy="23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latin typeface="Helvetica Neue"/>
              </a:rPr>
              <a:t>CGO</a:t>
            </a:r>
          </a:p>
        </p:txBody>
      </p:sp>
      <p:sp>
        <p:nvSpPr>
          <p:cNvPr id="84" name="Google Shape;84;p18"/>
          <p:cNvSpPr/>
          <p:nvPr/>
        </p:nvSpPr>
        <p:spPr>
          <a:xfrm>
            <a:off x="4600950" y="1211025"/>
            <a:ext cx="846000" cy="23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latin typeface="Helvetica Neue"/>
              </a:rPr>
              <a:t>… C-Suite</a:t>
            </a:r>
          </a:p>
        </p:txBody>
      </p:sp>
      <p:cxnSp>
        <p:nvCxnSpPr>
          <p:cNvPr id="85" name="Google Shape;85;p18"/>
          <p:cNvCxnSpPr>
            <a:stCxn id="80" idx="2"/>
            <a:endCxn id="81" idx="0"/>
          </p:cNvCxnSpPr>
          <p:nvPr/>
        </p:nvCxnSpPr>
        <p:spPr>
          <a:xfrm rot="5400000">
            <a:off x="3278598" y="572550"/>
            <a:ext cx="204600" cy="1072200"/>
          </a:xfrm>
          <a:prstGeom prst="bentConnector3">
            <a:avLst>
              <a:gd name="adj1" fmla="val 50017"/>
            </a:avLst>
          </a:prstGeom>
          <a:noFill/>
          <a:ln w="9525" cap="flat" cmpd="sng">
            <a:solidFill>
              <a:schemeClr val="dk2"/>
            </a:solidFill>
            <a:prstDash val="solid"/>
            <a:round/>
            <a:headEnd type="none" w="med" len="med"/>
            <a:tailEnd type="none" w="med" len="med"/>
          </a:ln>
        </p:spPr>
      </p:cxnSp>
      <p:cxnSp>
        <p:nvCxnSpPr>
          <p:cNvPr id="86" name="Google Shape;86;p18"/>
          <p:cNvCxnSpPr>
            <a:stCxn id="80" idx="2"/>
            <a:endCxn id="82" idx="0"/>
          </p:cNvCxnSpPr>
          <p:nvPr/>
        </p:nvCxnSpPr>
        <p:spPr>
          <a:xfrm rot="5400000">
            <a:off x="3619098" y="913050"/>
            <a:ext cx="204600" cy="391200"/>
          </a:xfrm>
          <a:prstGeom prst="bentConnector3">
            <a:avLst>
              <a:gd name="adj1" fmla="val 50017"/>
            </a:avLst>
          </a:prstGeom>
          <a:noFill/>
          <a:ln w="9525" cap="flat" cmpd="sng">
            <a:solidFill>
              <a:schemeClr val="dk2"/>
            </a:solidFill>
            <a:prstDash val="solid"/>
            <a:round/>
            <a:headEnd type="none" w="med" len="med"/>
            <a:tailEnd type="none" w="med" len="med"/>
          </a:ln>
        </p:spPr>
      </p:cxnSp>
      <p:cxnSp>
        <p:nvCxnSpPr>
          <p:cNvPr id="87" name="Google Shape;87;p18"/>
          <p:cNvCxnSpPr>
            <a:stCxn id="80" idx="2"/>
            <a:endCxn id="83" idx="0"/>
          </p:cNvCxnSpPr>
          <p:nvPr/>
        </p:nvCxnSpPr>
        <p:spPr>
          <a:xfrm rot="-5400000" flipH="1">
            <a:off x="3959598" y="963750"/>
            <a:ext cx="204600" cy="289800"/>
          </a:xfrm>
          <a:prstGeom prst="bentConnector3">
            <a:avLst>
              <a:gd name="adj1" fmla="val 50017"/>
            </a:avLst>
          </a:prstGeom>
          <a:noFill/>
          <a:ln w="9525" cap="flat" cmpd="sng">
            <a:solidFill>
              <a:schemeClr val="dk2"/>
            </a:solidFill>
            <a:prstDash val="solid"/>
            <a:round/>
            <a:headEnd type="none" w="med" len="med"/>
            <a:tailEnd type="none" w="med" len="med"/>
          </a:ln>
        </p:spPr>
      </p:cxnSp>
      <p:cxnSp>
        <p:nvCxnSpPr>
          <p:cNvPr id="88" name="Google Shape;88;p18"/>
          <p:cNvCxnSpPr>
            <a:stCxn id="80" idx="2"/>
            <a:endCxn id="84" idx="0"/>
          </p:cNvCxnSpPr>
          <p:nvPr/>
        </p:nvCxnSpPr>
        <p:spPr>
          <a:xfrm rot="-5400000" flipH="1">
            <a:off x="4368198" y="555150"/>
            <a:ext cx="204600" cy="1107000"/>
          </a:xfrm>
          <a:prstGeom prst="bentConnector3">
            <a:avLst>
              <a:gd name="adj1" fmla="val 50018"/>
            </a:avLst>
          </a:prstGeom>
          <a:noFill/>
          <a:ln w="9525" cap="flat" cmpd="sng">
            <a:solidFill>
              <a:schemeClr val="dk2"/>
            </a:solidFill>
            <a:prstDash val="solid"/>
            <a:round/>
            <a:headEnd type="none" w="med" len="med"/>
            <a:tailEnd type="none" w="med" len="med"/>
          </a:ln>
        </p:spPr>
      </p:cxnSp>
      <p:sp>
        <p:nvSpPr>
          <p:cNvPr id="89" name="Google Shape;89;p18"/>
          <p:cNvSpPr/>
          <p:nvPr/>
        </p:nvSpPr>
        <p:spPr>
          <a:xfrm>
            <a:off x="2172133" y="1580075"/>
            <a:ext cx="752700" cy="2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latin typeface="Helvetica Neue"/>
              </a:rPr>
              <a:t>Chief Merchant</a:t>
            </a:r>
          </a:p>
        </p:txBody>
      </p:sp>
      <p:sp>
        <p:nvSpPr>
          <p:cNvPr id="90" name="Google Shape;90;p18"/>
          <p:cNvSpPr/>
          <p:nvPr/>
        </p:nvSpPr>
        <p:spPr>
          <a:xfrm>
            <a:off x="4022683" y="1580075"/>
            <a:ext cx="711300" cy="2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latin typeface="Helvetica Neue"/>
              </a:rPr>
              <a:t>SVP Planning</a:t>
            </a:r>
          </a:p>
        </p:txBody>
      </p:sp>
      <p:sp>
        <p:nvSpPr>
          <p:cNvPr id="91" name="Google Shape;91;p18"/>
          <p:cNvSpPr/>
          <p:nvPr/>
        </p:nvSpPr>
        <p:spPr>
          <a:xfrm>
            <a:off x="3035495" y="1580075"/>
            <a:ext cx="882000" cy="270300"/>
          </a:xfrm>
          <a:prstGeom prst="roundRect">
            <a:avLst>
              <a:gd name="adj" fmla="val 1666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latin typeface="Helvetica Neue"/>
              </a:rPr>
              <a:t>SVP Merch Capabilities</a:t>
            </a:r>
          </a:p>
        </p:txBody>
      </p:sp>
      <p:sp>
        <p:nvSpPr>
          <p:cNvPr id="92" name="Google Shape;92;p18"/>
          <p:cNvSpPr/>
          <p:nvPr/>
        </p:nvSpPr>
        <p:spPr>
          <a:xfrm>
            <a:off x="4839233" y="1583700"/>
            <a:ext cx="711300" cy="2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latin typeface="Helvetica Neue"/>
              </a:rPr>
              <a:t>SVP Strategy</a:t>
            </a:r>
          </a:p>
        </p:txBody>
      </p:sp>
      <p:cxnSp>
        <p:nvCxnSpPr>
          <p:cNvPr id="93" name="Google Shape;93;p18"/>
          <p:cNvCxnSpPr>
            <a:stCxn id="83" idx="2"/>
            <a:endCxn id="89" idx="0"/>
          </p:cNvCxnSpPr>
          <p:nvPr/>
        </p:nvCxnSpPr>
        <p:spPr>
          <a:xfrm rot="5400000">
            <a:off x="3311371" y="684532"/>
            <a:ext cx="132656" cy="1658431"/>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4" name="Google Shape;94;p18"/>
          <p:cNvCxnSpPr>
            <a:stCxn id="83" idx="2"/>
            <a:endCxn id="91" idx="0"/>
          </p:cNvCxnSpPr>
          <p:nvPr/>
        </p:nvCxnSpPr>
        <p:spPr>
          <a:xfrm rot="5400000">
            <a:off x="3775377" y="1148538"/>
            <a:ext cx="132656" cy="730419"/>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5" name="Google Shape;95;p18"/>
          <p:cNvCxnSpPr>
            <a:stCxn id="83" idx="2"/>
            <a:endCxn id="90" idx="0"/>
          </p:cNvCxnSpPr>
          <p:nvPr/>
        </p:nvCxnSpPr>
        <p:spPr>
          <a:xfrm rot="16200000" flipH="1">
            <a:off x="4226295" y="1428037"/>
            <a:ext cx="132656" cy="171419"/>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6" name="Google Shape;96;p18"/>
          <p:cNvCxnSpPr>
            <a:stCxn id="83" idx="2"/>
            <a:endCxn id="92" idx="0"/>
          </p:cNvCxnSpPr>
          <p:nvPr/>
        </p:nvCxnSpPr>
        <p:spPr>
          <a:xfrm rot="16200000" flipH="1">
            <a:off x="4632758" y="1021574"/>
            <a:ext cx="136281" cy="987969"/>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97" name="Google Shape;97;p18"/>
          <p:cNvSpPr/>
          <p:nvPr/>
        </p:nvSpPr>
        <p:spPr>
          <a:xfrm>
            <a:off x="5655783" y="1583700"/>
            <a:ext cx="711300" cy="2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latin typeface="Helvetica Neue"/>
              </a:rPr>
              <a:t>… SVP</a:t>
            </a:r>
          </a:p>
        </p:txBody>
      </p:sp>
      <p:cxnSp>
        <p:nvCxnSpPr>
          <p:cNvPr id="98" name="Google Shape;98;p18"/>
          <p:cNvCxnSpPr>
            <a:stCxn id="83" idx="2"/>
            <a:endCxn id="97" idx="0"/>
          </p:cNvCxnSpPr>
          <p:nvPr/>
        </p:nvCxnSpPr>
        <p:spPr>
          <a:xfrm rot="16200000" flipH="1">
            <a:off x="5041033" y="613299"/>
            <a:ext cx="136281" cy="1804519"/>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9"/>
          <p:cNvSpPr txBox="1"/>
          <p:nvPr/>
        </p:nvSpPr>
        <p:spPr>
          <a:xfrm>
            <a:off x="123725" y="105775"/>
            <a:ext cx="68469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4100"/>
              <a:buFont typeface="Helvetica Neue"/>
              <a:buNone/>
            </a:pPr>
            <a:r>
              <a:rPr lang="en" sz="3300" b="1">
                <a:solidFill>
                  <a:schemeClr val="dk1"/>
                </a:solidFill>
                <a:latin typeface="Helvetica Neue"/>
                <a:ea typeface="Helvetica Neue"/>
                <a:cs typeface="Helvetica Neue"/>
                <a:sym typeface="Helvetica Neue"/>
              </a:rPr>
              <a:t>A POV on Target’s Journey</a:t>
            </a:r>
            <a:endParaRPr sz="300"/>
          </a:p>
        </p:txBody>
      </p:sp>
      <p:pic>
        <p:nvPicPr>
          <p:cNvPr id="106" name="Google Shape;106;p19"/>
          <p:cNvPicPr preferRelativeResize="0"/>
          <p:nvPr/>
        </p:nvPicPr>
        <p:blipFill>
          <a:blip r:embed="rId3">
            <a:alphaModFix/>
          </a:blip>
          <a:stretch>
            <a:fillRect/>
          </a:stretch>
        </p:blipFill>
        <p:spPr>
          <a:xfrm>
            <a:off x="152400" y="1214275"/>
            <a:ext cx="5893450" cy="33150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105575" y="834000"/>
            <a:ext cx="7271700" cy="38967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4100"/>
              <a:buFont typeface="Helvetica Neue"/>
              <a:buNone/>
            </a:pPr>
            <a:r>
              <a:rPr lang="en-US" sz="2800" b="1">
                <a:solidFill>
                  <a:schemeClr val="dk1"/>
                </a:solidFill>
                <a:latin typeface="Helvetica Neue"/>
                <a:ea typeface="Helvetica Neue"/>
                <a:cs typeface="Helvetica Neue"/>
                <a:sym typeface="Helvetica Neue"/>
              </a:rPr>
              <a:t>2 Short Stories about Culture Change</a:t>
            </a:r>
          </a:p>
          <a:p>
            <a:pPr marL="457200" marR="0" lvl="0" indent="-361950" algn="l" rtl="0">
              <a:lnSpc>
                <a:spcPct val="101481"/>
              </a:lnSpc>
              <a:spcBef>
                <a:spcPts val="0"/>
              </a:spcBef>
              <a:spcAft>
                <a:spcPts val="0"/>
              </a:spcAft>
              <a:buClr>
                <a:schemeClr val="dk1"/>
              </a:buClr>
              <a:buSzPts val="2100"/>
              <a:buFont typeface="Helvetica Neue"/>
              <a:buAutoNum type="arabicPeriod"/>
            </a:pPr>
            <a:r>
              <a:rPr lang="en-US" sz="2000">
                <a:solidFill>
                  <a:schemeClr val="dk1"/>
                </a:solidFill>
                <a:latin typeface="Helvetica Neue"/>
                <a:ea typeface="Helvetica Neue"/>
                <a:cs typeface="Helvetica Neue"/>
                <a:sym typeface="Helvetica Neue"/>
              </a:rPr>
              <a:t>Fresh Food Merchandising Revamped - Circa late 2018</a:t>
            </a:r>
          </a:p>
          <a:p>
            <a:pPr marL="457200" lvl="0" indent="-361950" algn="l" rtl="0">
              <a:lnSpc>
                <a:spcPct val="101481"/>
              </a:lnSpc>
              <a:spcBef>
                <a:spcPts val="0"/>
              </a:spcBef>
              <a:spcAft>
                <a:spcPts val="0"/>
              </a:spcAft>
              <a:buClr>
                <a:schemeClr val="dk1"/>
              </a:buClr>
              <a:buSzPts val="2100"/>
              <a:buFont typeface="Helvetica Neue"/>
              <a:buAutoNum type="arabicPeriod"/>
            </a:pPr>
            <a:r>
              <a:rPr lang="en-US" sz="2000">
                <a:solidFill>
                  <a:schemeClr val="dk1"/>
                </a:solidFill>
                <a:latin typeface="Helvetica Neue"/>
                <a:ea typeface="Helvetica Neue"/>
                <a:cs typeface="Helvetica Neue"/>
                <a:sym typeface="Helvetica Neue"/>
              </a:rPr>
              <a:t>COVID Response at TGT - Circa March 2020</a:t>
            </a:r>
          </a:p>
          <a:p>
            <a:pPr marL="0" lvl="0" indent="0" algn="l" rtl="0">
              <a:lnSpc>
                <a:spcPct val="101481"/>
              </a:lnSpc>
              <a:spcBef>
                <a:spcPts val="0"/>
              </a:spcBef>
              <a:spcAft>
                <a:spcPts val="0"/>
              </a:spcAft>
              <a:buNone/>
            </a:pPr>
            <a:endParaRPr lang="en-US" sz="2100">
              <a:solidFill>
                <a:schemeClr val="dk1"/>
              </a:solidFill>
              <a:latin typeface="Helvetica Neue"/>
              <a:ea typeface="Helvetica Neue"/>
              <a:cs typeface="Helvetica Neue"/>
              <a:sym typeface="Helvetica Neue"/>
            </a:endParaRPr>
          </a:p>
          <a:p>
            <a:pPr marL="0" lvl="0" indent="0" algn="l" rtl="0">
              <a:lnSpc>
                <a:spcPct val="101481"/>
              </a:lnSpc>
              <a:spcBef>
                <a:spcPts val="0"/>
              </a:spcBef>
              <a:spcAft>
                <a:spcPts val="0"/>
              </a:spcAft>
              <a:buNone/>
            </a:pPr>
            <a:endParaRPr lang="en-US" sz="2100">
              <a:solidFill>
                <a:schemeClr val="dk1"/>
              </a:solidFill>
              <a:latin typeface="Helvetica Neue"/>
              <a:ea typeface="Helvetica Neue"/>
              <a:cs typeface="Helvetica Neue"/>
              <a:sym typeface="Helvetica Neue"/>
            </a:endParaRPr>
          </a:p>
          <a:p>
            <a:pPr marL="0" lvl="0" indent="0" algn="l" rtl="0">
              <a:lnSpc>
                <a:spcPct val="101481"/>
              </a:lnSpc>
              <a:spcBef>
                <a:spcPts val="0"/>
              </a:spcBef>
              <a:spcAft>
                <a:spcPts val="0"/>
              </a:spcAft>
              <a:buNone/>
            </a:pPr>
            <a:r>
              <a:rPr lang="en-US" sz="2400" b="1">
                <a:solidFill>
                  <a:schemeClr val="dk1"/>
                </a:solidFill>
                <a:latin typeface="Helvetica Neue"/>
                <a:ea typeface="Helvetica Neue"/>
                <a:cs typeface="Helvetica Neue"/>
                <a:sym typeface="Helvetica Neue"/>
              </a:rPr>
              <a:t>Key Themes</a:t>
            </a:r>
          </a:p>
          <a:p>
            <a:pPr marL="457200" lvl="0" indent="-361950" algn="l" rtl="0">
              <a:lnSpc>
                <a:spcPct val="101481"/>
              </a:lnSpc>
              <a:spcBef>
                <a:spcPts val="0"/>
              </a:spcBef>
              <a:spcAft>
                <a:spcPts val="0"/>
              </a:spcAft>
              <a:buClr>
                <a:schemeClr val="dk1"/>
              </a:buClr>
              <a:buSzPts val="2100"/>
              <a:buFont typeface="Helvetica Neue"/>
              <a:buChar char="●"/>
            </a:pPr>
            <a:r>
              <a:rPr lang="en-US" sz="2000">
                <a:solidFill>
                  <a:schemeClr val="dk1"/>
                </a:solidFill>
                <a:latin typeface="Helvetica Neue"/>
                <a:ea typeface="Helvetica Neue"/>
                <a:cs typeface="Helvetica Neue"/>
                <a:sym typeface="Helvetica Neue"/>
              </a:rPr>
              <a:t>Breaking Down Silos</a:t>
            </a:r>
          </a:p>
          <a:p>
            <a:pPr marL="457200" lvl="0" indent="-361950" algn="l" rtl="0">
              <a:lnSpc>
                <a:spcPct val="101481"/>
              </a:lnSpc>
              <a:spcBef>
                <a:spcPts val="0"/>
              </a:spcBef>
              <a:spcAft>
                <a:spcPts val="0"/>
              </a:spcAft>
              <a:buClr>
                <a:schemeClr val="dk1"/>
              </a:buClr>
              <a:buSzPts val="2100"/>
              <a:buFont typeface="Helvetica Neue"/>
              <a:buChar char="●"/>
            </a:pPr>
            <a:r>
              <a:rPr lang="en-US" sz="2000">
                <a:solidFill>
                  <a:schemeClr val="dk1"/>
                </a:solidFill>
                <a:latin typeface="Helvetica Neue"/>
                <a:ea typeface="Helvetica Neue"/>
                <a:cs typeface="Helvetica Neue"/>
                <a:sym typeface="Helvetica Neue"/>
              </a:rPr>
              <a:t>Knowledge Sharing and Feedback Loops</a:t>
            </a:r>
          </a:p>
          <a:p>
            <a:pPr marL="457200" lvl="0" indent="-361950" algn="l" rtl="0">
              <a:lnSpc>
                <a:spcPct val="101481"/>
              </a:lnSpc>
              <a:spcBef>
                <a:spcPts val="0"/>
              </a:spcBef>
              <a:spcAft>
                <a:spcPts val="0"/>
              </a:spcAft>
              <a:buClr>
                <a:schemeClr val="dk1"/>
              </a:buClr>
              <a:buSzPts val="2100"/>
              <a:buFont typeface="Helvetica Neue"/>
              <a:buChar char="●"/>
            </a:pPr>
            <a:r>
              <a:rPr lang="en-US" sz="2000">
                <a:solidFill>
                  <a:schemeClr val="dk1"/>
                </a:solidFill>
                <a:latin typeface="Helvetica Neue"/>
                <a:ea typeface="Helvetica Neue"/>
                <a:cs typeface="Helvetica Neue"/>
                <a:sym typeface="Helvetica Neue"/>
              </a:rPr>
              <a:t>Co-Creation and Trust</a:t>
            </a:r>
          </a:p>
          <a:p>
            <a:pPr marL="457200" lvl="0" indent="-361950" algn="l" rtl="0">
              <a:lnSpc>
                <a:spcPct val="101481"/>
              </a:lnSpc>
              <a:spcBef>
                <a:spcPts val="0"/>
              </a:spcBef>
              <a:spcAft>
                <a:spcPts val="0"/>
              </a:spcAft>
              <a:buClr>
                <a:schemeClr val="dk1"/>
              </a:buClr>
              <a:buSzPts val="2100"/>
              <a:buFont typeface="Helvetica Neue"/>
              <a:buChar char="●"/>
            </a:pPr>
            <a:r>
              <a:rPr lang="en-US" sz="2000">
                <a:solidFill>
                  <a:schemeClr val="dk1"/>
                </a:solidFill>
                <a:latin typeface="Helvetica Neue"/>
                <a:ea typeface="Helvetica Neue"/>
                <a:cs typeface="Helvetica Neue"/>
                <a:sym typeface="Helvetica Neue"/>
              </a:rPr>
              <a:t>Value Chain Mapping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481649" y="2093700"/>
            <a:ext cx="64341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1100"/>
              <a:buFont typeface="Arial"/>
              <a:buNone/>
            </a:pPr>
            <a:r>
              <a:rPr lang="en-US" sz="3400" b="1">
                <a:solidFill>
                  <a:srgbClr val="FFFFFF"/>
                </a:solidFill>
                <a:latin typeface="Helvetica Neue"/>
                <a:ea typeface="Helvetica Neue"/>
                <a:cs typeface="Helvetica Neue"/>
                <a:sym typeface="Helvetica Neue"/>
              </a:rPr>
              <a:t>Fresh Food Merchandising Revamp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p:nvPr/>
        </p:nvSpPr>
        <p:spPr>
          <a:xfrm>
            <a:off x="200250" y="989750"/>
            <a:ext cx="6129300" cy="3987600"/>
          </a:xfrm>
          <a:prstGeom prst="rect">
            <a:avLst/>
          </a:prstGeom>
          <a:noFill/>
          <a:ln>
            <a:noFill/>
          </a:ln>
        </p:spPr>
        <p:txBody>
          <a:bodyPr spcFirstLastPara="1" wrap="square" lIns="68575" tIns="34275" rIns="68575" bIns="34275" anchor="ctr" anchorCtr="0">
            <a:noAutofit/>
          </a:bodyPr>
          <a:lstStyle/>
          <a:p>
            <a:pPr marL="457200" marR="0" lvl="0" indent="0" algn="l" rtl="0">
              <a:lnSpc>
                <a:spcPct val="101481"/>
              </a:lnSpc>
              <a:spcBef>
                <a:spcPts val="0"/>
              </a:spcBef>
              <a:spcAft>
                <a:spcPts val="0"/>
              </a:spcAft>
              <a:buNone/>
            </a:pPr>
            <a:r>
              <a:rPr lang="en-US" sz="2500" i="1">
                <a:solidFill>
                  <a:schemeClr val="dk1"/>
                </a:solidFill>
                <a:latin typeface="Helvetica Neue"/>
                <a:ea typeface="Helvetica Neue"/>
                <a:cs typeface="Helvetica Neue"/>
                <a:sym typeface="Helvetica Neue"/>
              </a:rPr>
              <a:t>In 2018, Target was in a dire spot in Food and Beverage.  Our inability to be in stock on high quality perishables was raising the question of whether or not we should be in this business in 5 years.</a:t>
            </a:r>
          </a:p>
        </p:txBody>
      </p:sp>
      <p:sp>
        <p:nvSpPr>
          <p:cNvPr id="126" name="Google Shape;126;p22"/>
          <p:cNvSpPr txBox="1"/>
          <p:nvPr/>
        </p:nvSpPr>
        <p:spPr>
          <a:xfrm>
            <a:off x="123725" y="105782"/>
            <a:ext cx="48993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4100"/>
              <a:buFont typeface="Helvetica Neue"/>
              <a:buNone/>
            </a:pPr>
            <a:r>
              <a:rPr lang="en-US" sz="3700" b="1">
                <a:solidFill>
                  <a:schemeClr val="dk1"/>
                </a:solidFill>
                <a:latin typeface="Helvetica Neue"/>
                <a:ea typeface="Helvetica Neue"/>
                <a:cs typeface="Helvetica Neue"/>
                <a:sym typeface="Helvetica Neue"/>
              </a:rPr>
              <a:t>Context</a:t>
            </a:r>
            <a:endParaRPr lang="en-US" sz="700">
              <a:latin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p:nvPr/>
        </p:nvSpPr>
        <p:spPr>
          <a:xfrm>
            <a:off x="951175" y="1726525"/>
            <a:ext cx="46521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i="1">
                <a:latin typeface="Helvetica Neue"/>
                <a:ea typeface="Helvetica Neue"/>
                <a:cs typeface="Helvetica Neue"/>
                <a:sym typeface="Helvetica Neue"/>
              </a:rPr>
              <a:t>Insert </a:t>
            </a:r>
            <a:r>
              <a:rPr lang="en-US" sz="2500" b="1" i="1" err="1">
                <a:latin typeface="Helvetica Neue"/>
                <a:ea typeface="Helvetica Neue"/>
                <a:cs typeface="Helvetica Neue"/>
                <a:sym typeface="Helvetica Neue"/>
              </a:rPr>
              <a:t>FreshOps</a:t>
            </a:r>
            <a:r>
              <a:rPr lang="en-US" sz="2500" i="1">
                <a:latin typeface="Helvetica Neue"/>
                <a:ea typeface="Helvetica Neue"/>
                <a:cs typeface="Helvetica Neue"/>
                <a:sym typeface="Helvetica Neue"/>
              </a:rPr>
              <a:t> - a proposed 50+ person team to “fix” Fresh Food and Beverage Merchandising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p:nvPr/>
        </p:nvSpPr>
        <p:spPr>
          <a:xfrm>
            <a:off x="156402" y="341740"/>
            <a:ext cx="6191700" cy="956100"/>
          </a:xfrm>
          <a:prstGeom prst="rect">
            <a:avLst/>
          </a:prstGeom>
          <a:noFill/>
          <a:ln>
            <a:noFill/>
          </a:ln>
        </p:spPr>
        <p:txBody>
          <a:bodyPr spcFirstLastPara="1" wrap="square" lIns="68575" tIns="34275" rIns="68575" bIns="34275" anchor="ctr" anchorCtr="0">
            <a:noAutofit/>
          </a:bodyPr>
          <a:lstStyle/>
          <a:p>
            <a:pPr marL="0" marR="0" lvl="0" indent="0" algn="l" rtl="0">
              <a:lnSpc>
                <a:spcPct val="101481"/>
              </a:lnSpc>
              <a:spcBef>
                <a:spcPts val="0"/>
              </a:spcBef>
              <a:spcAft>
                <a:spcPts val="0"/>
              </a:spcAft>
              <a:buClr>
                <a:schemeClr val="dk1"/>
              </a:buClr>
              <a:buSzPts val="4100"/>
              <a:buFont typeface="Helvetica Neue"/>
              <a:buNone/>
            </a:pPr>
            <a:r>
              <a:rPr lang="en" sz="3400" b="1">
                <a:solidFill>
                  <a:schemeClr val="dk1"/>
                </a:solidFill>
                <a:latin typeface="Helvetica Neue"/>
                <a:ea typeface="Helvetica Neue"/>
                <a:cs typeface="Helvetica Neue"/>
                <a:sym typeface="Helvetica Neue"/>
              </a:rPr>
              <a:t>What We Did</a:t>
            </a:r>
            <a:endParaRPr sz="3400"/>
          </a:p>
        </p:txBody>
      </p:sp>
      <p:sp>
        <p:nvSpPr>
          <p:cNvPr id="139" name="Google Shape;139;p24"/>
          <p:cNvSpPr/>
          <p:nvPr/>
        </p:nvSpPr>
        <p:spPr>
          <a:xfrm>
            <a:off x="1330127" y="2521765"/>
            <a:ext cx="1920900" cy="956100"/>
          </a:xfrm>
          <a:prstGeom prst="roundRect">
            <a:avLst>
              <a:gd name="adj" fmla="val 16667"/>
            </a:avLst>
          </a:prstGeom>
          <a:solidFill>
            <a:schemeClr val="lt1"/>
          </a:solidFill>
          <a:ln w="9525" cap="flat" cmpd="sng">
            <a:solidFill>
              <a:srgbClr val="C523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Small, Empowered, Cross-Disciplined Team</a:t>
            </a:r>
            <a:endParaRPr>
              <a:latin typeface="Helvetica Neue"/>
              <a:ea typeface="Helvetica Neue"/>
              <a:cs typeface="Helvetica Neue"/>
              <a:sym typeface="Helvetica Neue"/>
            </a:endParaRPr>
          </a:p>
        </p:txBody>
      </p:sp>
      <p:sp>
        <p:nvSpPr>
          <p:cNvPr id="140" name="Google Shape;140;p24"/>
          <p:cNvSpPr/>
          <p:nvPr/>
        </p:nvSpPr>
        <p:spPr>
          <a:xfrm>
            <a:off x="3393685" y="1436190"/>
            <a:ext cx="1920900" cy="956100"/>
          </a:xfrm>
          <a:prstGeom prst="roundRect">
            <a:avLst>
              <a:gd name="adj" fmla="val 16667"/>
            </a:avLst>
          </a:prstGeom>
          <a:solidFill>
            <a:schemeClr val="lt1"/>
          </a:solidFill>
          <a:ln w="9525" cap="flat" cmpd="sng">
            <a:solidFill>
              <a:srgbClr val="C523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Clarity from Leaders on the Goal and they got out of our way</a:t>
            </a:r>
            <a:endParaRPr>
              <a:latin typeface="Helvetica Neue"/>
              <a:ea typeface="Helvetica Neue"/>
              <a:cs typeface="Helvetica Neue"/>
              <a:sym typeface="Helvetica Neue"/>
            </a:endParaRPr>
          </a:p>
        </p:txBody>
      </p:sp>
      <p:sp>
        <p:nvSpPr>
          <p:cNvPr id="141" name="Google Shape;141;p24"/>
          <p:cNvSpPr/>
          <p:nvPr/>
        </p:nvSpPr>
        <p:spPr>
          <a:xfrm>
            <a:off x="5634693" y="2521765"/>
            <a:ext cx="1920900" cy="956100"/>
          </a:xfrm>
          <a:prstGeom prst="roundRect">
            <a:avLst>
              <a:gd name="adj" fmla="val 16667"/>
            </a:avLst>
          </a:prstGeom>
          <a:solidFill>
            <a:schemeClr val="lt1"/>
          </a:solidFill>
          <a:ln w="9525" cap="flat" cmpd="sng">
            <a:solidFill>
              <a:srgbClr val="C523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Merchants, Product, Engineering, Data Analysts Co-Located</a:t>
            </a:r>
            <a:endParaRPr>
              <a:latin typeface="Helvetica Neue"/>
              <a:ea typeface="Helvetica Neue"/>
              <a:cs typeface="Helvetica Neue"/>
              <a:sym typeface="Helvetica Neue"/>
            </a:endParaRPr>
          </a:p>
        </p:txBody>
      </p:sp>
      <p:sp>
        <p:nvSpPr>
          <p:cNvPr id="142" name="Google Shape;142;p24"/>
          <p:cNvSpPr/>
          <p:nvPr/>
        </p:nvSpPr>
        <p:spPr>
          <a:xfrm>
            <a:off x="2211947" y="3842415"/>
            <a:ext cx="1920900" cy="956100"/>
          </a:xfrm>
          <a:prstGeom prst="roundRect">
            <a:avLst>
              <a:gd name="adj" fmla="val 16667"/>
            </a:avLst>
          </a:prstGeom>
          <a:solidFill>
            <a:schemeClr val="lt1"/>
          </a:solidFill>
          <a:ln w="9525" cap="flat" cmpd="sng">
            <a:solidFill>
              <a:srgbClr val="C523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Mapped out the Value Stream (Key Milestones, KPIs and Activities)</a:t>
            </a:r>
            <a:endParaRPr>
              <a:latin typeface="Helvetica Neue"/>
              <a:ea typeface="Helvetica Neue"/>
              <a:cs typeface="Helvetica Neue"/>
              <a:sym typeface="Helvetica Neue"/>
            </a:endParaRPr>
          </a:p>
        </p:txBody>
      </p:sp>
      <p:sp>
        <p:nvSpPr>
          <p:cNvPr id="143" name="Google Shape;143;p24"/>
          <p:cNvSpPr/>
          <p:nvPr/>
        </p:nvSpPr>
        <p:spPr>
          <a:xfrm>
            <a:off x="4904226" y="3842415"/>
            <a:ext cx="1920900" cy="956100"/>
          </a:xfrm>
          <a:prstGeom prst="roundRect">
            <a:avLst>
              <a:gd name="adj" fmla="val 16667"/>
            </a:avLst>
          </a:prstGeom>
          <a:solidFill>
            <a:schemeClr val="lt1"/>
          </a:solidFill>
          <a:ln w="9525" cap="flat" cmpd="sng">
            <a:solidFill>
              <a:srgbClr val="C523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Used Short Sprints, Fast Feedback Loops, Kanban Boards, and Retros</a:t>
            </a:r>
            <a:endParaRPr>
              <a:latin typeface="Helvetica Neue"/>
              <a:ea typeface="Helvetica Neue"/>
              <a:cs typeface="Helvetica Neue"/>
              <a:sym typeface="Helvetica Neue"/>
            </a:endParaRPr>
          </a:p>
        </p:txBody>
      </p:sp>
      <p:sp>
        <p:nvSpPr>
          <p:cNvPr id="144" name="Google Shape;144;p24"/>
          <p:cNvSpPr txBox="1"/>
          <p:nvPr/>
        </p:nvSpPr>
        <p:spPr>
          <a:xfrm>
            <a:off x="3510977" y="2558140"/>
            <a:ext cx="18036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i="1">
                <a:latin typeface="Helvetica Neue"/>
                <a:ea typeface="Helvetica Neue"/>
                <a:cs typeface="Helvetica Neue"/>
                <a:sym typeface="Helvetica Neue"/>
              </a:rPr>
              <a:t>Guardrail: Drive Profit without sacrificing Sales in Fresh</a:t>
            </a:r>
            <a:endParaRPr sz="1600" b="1" i="1">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745</Words>
  <Application>Microsoft Macintosh PowerPoint</Application>
  <PresentationFormat>On-screen Show (16:9)</PresentationFormat>
  <Paragraphs>133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Helvetica Neue</vt:lpstr>
      <vt:lpstr>Calibri</vt:lpstr>
      <vt:lpstr>Arial</vt:lpstr>
      <vt:lpstr>Helvetica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Alex Broderick-Forster</cp:lastModifiedBy>
  <cp:revision>2</cp:revision>
  <dcterms:modified xsi:type="dcterms:W3CDTF">2021-10-03T21:21:50Z</dcterms:modified>
</cp:coreProperties>
</file>