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5143500" type="screen16x9"/>
  <p:notesSz cx="6858000" cy="9144000"/>
  <p:embeddedFontLst>
    <p:embeddedFont>
      <p:font typeface="Maven Pro" pitchFamily="2" charset="77"/>
      <p:regular r:id="rId76"/>
      <p:bold r:id="rId77"/>
    </p:embeddedFont>
    <p:embeddedFont>
      <p:font typeface="Nunito" pitchFamily="2" charset="77"/>
      <p:regular r:id="rId78"/>
      <p:bold r:id="rId79"/>
      <p:italic r:id="rId80"/>
      <p:boldItalic r:id="rId81"/>
    </p:embeddedFont>
    <p:embeddedFont>
      <p:font typeface="Open Sans" panose="020B0606030504020204" pitchFamily="34"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79705badf_0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d79705badf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 there and welcome to my talk, “Crossing the Platform Gap”. Thank you very much to Devops Enterprise Summit for having me and thanks to everyone who is watching.</a:t>
            </a:r>
            <a:endParaRPr/>
          </a:p>
          <a:p>
            <a:pPr marL="0" lvl="0" indent="0" algn="l" rtl="0">
              <a:spcBef>
                <a:spcPts val="0"/>
              </a:spcBef>
              <a:spcAft>
                <a:spcPts val="0"/>
              </a:spcAft>
              <a:buNone/>
            </a:pPr>
            <a:r>
              <a:rPr lang="en-GB"/>
              <a:t>I’ll start with a brief introduction</a:t>
            </a:r>
            <a:endParaRPr/>
          </a:p>
          <a:p>
            <a:pPr marL="0" lvl="0" indent="0" algn="l" rtl="0">
              <a:spcBef>
                <a:spcPts val="0"/>
              </a:spcBef>
              <a:spcAft>
                <a:spcPts val="0"/>
              </a:spcAft>
              <a:buNone/>
            </a:pPr>
            <a:r>
              <a:rPr lang="en-GB"/>
              <a:t>SCREEN SHARE)</a:t>
            </a:r>
            <a:endParaRPr/>
          </a:p>
          <a:p>
            <a:pPr marL="0" lvl="0" indent="0" algn="l" rtl="0">
              <a:spcBef>
                <a:spcPts val="0"/>
              </a:spcBef>
              <a:spcAft>
                <a:spcPts val="0"/>
              </a:spcAft>
              <a:buNone/>
            </a:pPr>
            <a:r>
              <a:rPr lang="en-GB"/>
              <a:t>My name is Paula Kennedy,  I recently co-founded a company called Syntasso with a great team of colleagues. </a:t>
            </a:r>
            <a:endParaRPr/>
          </a:p>
          <a:p>
            <a:pPr marL="0" lvl="0" indent="0" algn="l" rtl="0">
              <a:spcBef>
                <a:spcPts val="0"/>
              </a:spcBef>
              <a:spcAft>
                <a:spcPts val="0"/>
              </a:spcAft>
              <a:buNone/>
            </a:pPr>
            <a:r>
              <a:rPr lang="en-GB"/>
              <a:t>I’ve worked in tech for more than 20 years, 10 years in SaaS, and then for</a:t>
            </a:r>
            <a:r>
              <a:rPr lang="en-GB">
                <a:solidFill>
                  <a:schemeClr val="dk1"/>
                </a:solidFill>
              </a:rPr>
              <a:t> the last 10 years </a:t>
            </a:r>
            <a:r>
              <a:rPr lang="en-GB"/>
              <a:t>I’ve focused in the platform space, most recently working at Pivotal and later as part of VMware, working with customers who are running large internal platforms.</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f0ccd32a9_0_9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f0ccd32a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is the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You have a team, let’s call them Team A. They are responsible for an product, let’s say it’s the mobile banking app. And because you’re following the devops principle of you write it you run it, the team is managing their own Kubernetes clusters, then they have a database sitting on the top. Let’s say that they’ve got some machine learning in there as part of the app, and they’re using knative and kpack for their application.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But if you’re slightly bigger, maybe you’ve got Team B. Team B might be responsible for a mortgage calculator. And let’s say that their stack is similar to team A, but in this case they have a CRM tool as part of the stack.</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Then maybe you’ve also got Team C, who might be taking of credit cards. And their stack looks very similar to Team A, but they’ve got things configured just slightly differently.</a:t>
            </a:r>
            <a:r>
              <a:rPr lang="en-GB">
                <a:solidFill>
                  <a:srgbClr val="C0791B"/>
                </a:solidFill>
              </a:rPr>
              <a:t>maybe they’re running some different software versions.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then there’s team D, running the legacy payments system which is running on bare metal on premises and looks pretty different to the other teams, but is a pretty core part of your business.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maybe you’ve got a hundred other similar but separate teams. Maybe you’ve made acquisitions in to your org and you’ve got lots of separate teams doing similar things.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This is what it looks like when you’ve got a platform gap. Each team is juggling all of the components of the stack themselves, they’ve all got to cross this gap going from infrastructure to actually delivering value to end customers with their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what are the implications of this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ef0ccd32a9_0_10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ef0ccd32a9_0_1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is the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You have a team, let’s call them Team A. They are responsible for an product, let’s say it’s the mobile banking app. And because you’re following the devops principle of you write it you run it, the team is managing their own Kubernetes clusters, then they have a database sitting on the top. Let’s say that they’ve got some machine learning in there as part of the app, and they’re using knative and kpack for their application.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But if you’re slightly bigger, maybe you’ve got Team B. Team B might be responsible for a mortgage calculator. And let’s say that their stack is similar to team A, but in this case they have a CRM tool as part of the stack.</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Then maybe you’ve also got Team C, who might be taking of credit cards. And their stack looks very similar to Team A, but they’ve got things configured just slightly differently.</a:t>
            </a:r>
            <a:r>
              <a:rPr lang="en-GB">
                <a:solidFill>
                  <a:srgbClr val="C0791B"/>
                </a:solidFill>
              </a:rPr>
              <a:t>maybe they’re running some different software versions.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then there’s team D, running the legacy payments system which is running on bare metal on premises and looks pretty different to the other teams, but is a pretty core part of your business.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maybe you’ve got a hundred other similar but separate teams. Maybe you’ve made acquisitions in to your org and you’ve got lots of separate teams doing similar things.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This is what it looks like when you’ve got a platform gap. Each team is juggling all of the components of the stack themselves, they’ve all got to cross this gap going from infrastructure to actually delivering value to end customers with their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what are the implications of this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ef0ccd32a9_0_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ef0ccd32a9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is the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You have a team, let’s call them Team A. They are responsible for an product, let’s say it’s the mobile banking app. And because you’re following the devops principle of you write it you run it, the team is managing their own Kubernetes clusters, then they have a database sitting on the top. Let’s say that they’ve got some machine learning in there as part of the app, and they’re using knative and kpack for their application.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But if you’re slightly bigger, maybe you’ve got Team B. Team B might be responsible for a mortgage calculator. And let’s say that their stack is similar to team A, but in this case they have a CRM tool as part of the stack.</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Then maybe you’ve also got Team C, who might be taking of credit cards. And their stack looks very similar to Team A, but they’ve got things configured just slightly differently.</a:t>
            </a:r>
            <a:r>
              <a:rPr lang="en-GB">
                <a:solidFill>
                  <a:srgbClr val="C0791B"/>
                </a:solidFill>
              </a:rPr>
              <a:t>maybe they’re running some different software versions.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then there’s team D, running the legacy payments system which is running on bare metal on premises and looks pretty different to the other teams, but is a pretty core part of your business.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maybe you’ve got a hundred other similar but separate teams. Maybe you’ve made acquisitions in to your org and you’ve got lots of separate teams doing similar things.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This is what it looks like when you’ve got a platform gap. Each team is juggling all of the components of the stack themselves, they’ve all got to cross this gap going from infrastructure to actually delivering value to end customers with their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what are the implications of this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ef0ccd32a9_0_10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ef0ccd32a9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is the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You have a team, let’s call them Team A. They are responsible for an product, let’s say it’s the mobile banking app. And because you’re following the devops principle of you write it you run it, the team is managing their own Kubernetes clusters, then they have a database sitting on the top. Let’s say that they’ve got some machine learning in there as part of the app, and they’re using knative and kpack for their application.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But if you’re slightly bigger, maybe you’ve got Team B. Team B might be responsible for a mortgage calculator. And let’s say that their stack is similar to team A, but in this case they have a CRM tool as part of the stack.</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Then maybe you’ve also got Team C, who might be taking of credit cards. And their stack looks very similar to Team A, but they’ve got things configured just slightly differently.</a:t>
            </a:r>
            <a:r>
              <a:rPr lang="en-GB">
                <a:solidFill>
                  <a:srgbClr val="C0791B"/>
                </a:solidFill>
              </a:rPr>
              <a:t>maybe they’re running some different software versions.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then there’s team D, running the legacy payments system which is running on bare metal on premises and looks pretty different to the other teams, but is a pretty core part of your business.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maybe you’ve got a hundred other similar but separate teams. Maybe you’ve made acquisitions in to your org and you’ve got lots of separate teams doing similar things.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This is what it looks like when you’ve got a platform gap. Each team is juggling all of the components of the stack themselves, they’ve all got to cross this gap going from infrastructure to actually delivering value to end customers with their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what are the implications of this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ef0ccd32a9_0_10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ef0ccd32a9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is the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You have a team, let’s call them Team A. They are responsible for an product, let’s say it’s the mobile banking app. And because you’re following the devops principle of you write it you run it, the team is managing their own Kubernetes clusters, then they have a database sitting on the top. Let’s say that they’ve got some machine learning in there as part of the app, and they’re using knative and kpack for their application.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But if you’re slightly bigger, maybe you’ve got Team B. Team B might be responsible for a mortgage calculator. And let’s say that their stack is similar to team A, but in this case they have a CRM tool as part of the stack.</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Then maybe you’ve also got Team C, who might be taking of credit cards. And their stack looks very similar to Team A, but they’ve got things configured just slightly differently.</a:t>
            </a:r>
            <a:r>
              <a:rPr lang="en-GB">
                <a:solidFill>
                  <a:srgbClr val="C0791B"/>
                </a:solidFill>
              </a:rPr>
              <a:t>maybe they’re running some different software versions.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then there’s team D, running the legacy payments system which is running on bare metal on premises and looks pretty different to the other teams, but is a pretty core part of your business.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maybe you’ve got a hundred other similar but separate teams. Maybe you’ve made acquisitions in to your org and you’ve got lots of separate teams doing similar things.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This is what it looks like when you’ve got a platform gap. Each team is juggling all of the components of the stack themselves, they’ve all got to cross this gap going from infrastructure to actually delivering value to end customers with their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what are the implications of this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ef0ccd32a9_0_1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ef0ccd32a9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What is the Platform Gap?</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You have a team, let’s call them Team A. They are responsible for an product, let’s say it’s the mobile banking app. And because you’re following the devops principle of you write it you run it, the team is managing their own Kubernetes clusters, then they have a database sitting on the top. Let’s say that they’ve got some machine learning in there as part of the app, and they’re using knative and kpack for their application.</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But if you’re slightly bigger, maybe you’ve got Team B. Team B might be responsible for a mortgage calculator. And let’s say that their stack is similar to team A, but in this case they have a CRM tool as part of the stack.</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Then maybe you’ve also got Team C, who might be taking of credit cards. And their stack looks very similar to Team A, but they’ve got things configured just slightly differently.</a:t>
            </a:r>
            <a:r>
              <a:rPr lang="en-GB">
                <a:solidFill>
                  <a:srgbClr val="C0791B"/>
                </a:solidFill>
              </a:rPr>
              <a:t>maybe they’re running some different software versions.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then there’s team D, running the legacy payments system which is running on bare metal on premises and looks pretty different to the other teams, but is a pretty core part of your business.</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maybe you’ve got a hundred other similar but separate teams. Maybe you’ve made acquisitions in to your org and you’ve got lots of separate teams doing similar things.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This is what it looks like when you’ve got a platform gap. Each team is juggling all of the components of the stack themselves, they’ve all got to cross this gap going from infrastructure to actually delivering value to end customers with their applications.</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what are the implications of this platform gap?</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ef0ccd32a9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ef0ccd32a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There are a several problems with this model….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First thing to notice is the cognitive load on each team. Cognitive load is a term found in the field of psychology and is defined as “</a:t>
            </a:r>
            <a:r>
              <a:rPr lang="en-GB" sz="1200" b="1">
                <a:solidFill>
                  <a:schemeClr val="dk1"/>
                </a:solidFill>
              </a:rPr>
              <a:t>the amount of information that working memory can hold at one time”</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In this case we can see that Team A is managing a lot, and the more things they are managing, the more information they have to remember about each part of the stack and the less they are focused on the actual application that is delivering value to the business.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As my old colleague James Watters used to say, the app team should be focused on delivering business value above the value line. The value line can be defined as </a:t>
            </a:r>
            <a:r>
              <a:rPr lang="en-GB" sz="1200" b="1">
                <a:solidFill>
                  <a:schemeClr val="dk1"/>
                </a:solidFill>
                <a:highlight>
                  <a:srgbClr val="FFFFFF"/>
                </a:highlight>
              </a:rPr>
              <a:t>separating what’s core to your business vs what you can and should outsource.</a:t>
            </a:r>
            <a:r>
              <a:rPr lang="en-GB">
                <a:solidFill>
                  <a:schemeClr val="dk1"/>
                </a:solidFill>
              </a:rPr>
              <a:t> In this case, we mean it to say what is the core specialism of this application team that they should be focused on, instead of also trying to wire all of the infrastructure elements together.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Because the team has reduced headspace to focus on the app, this could reduce the speed at which they can react to customer feedback, to add new features, to iterate, to patch and keep secure,  and keep up with your competition.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ef87ca0294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ef87ca0294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There are a several problems with this model….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First thing to notice is the cognitive load on each team. Cognitive load is a psychological term defined as “</a:t>
            </a:r>
            <a:r>
              <a:rPr lang="en-GB" sz="1200" b="1">
                <a:solidFill>
                  <a:srgbClr val="202124"/>
                </a:solidFill>
              </a:rPr>
              <a:t>the amount of information that working memory can hold at one time”</a:t>
            </a:r>
            <a:endParaRPr sz="1200" b="1">
              <a:solidFill>
                <a:srgbClr val="202124"/>
              </a:solidFill>
            </a:endParaRPr>
          </a:p>
          <a:p>
            <a:pPr marL="0" lvl="0" indent="0" algn="l" rtl="0">
              <a:spcBef>
                <a:spcPts val="0"/>
              </a:spcBef>
              <a:spcAft>
                <a:spcPts val="0"/>
              </a:spcAft>
              <a:buNone/>
            </a:pPr>
            <a:r>
              <a:rPr lang="en-GB">
                <a:solidFill>
                  <a:schemeClr val="dk1"/>
                </a:solidFill>
              </a:rPr>
              <a:t>In this case we can see that Team A is managing a lot, and the more things they are managing, the more information they have to remember about each part of the stack and the less they are focused on the actual application that is delivering value to the business.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As my old colleague James Watters used to say, the app team should be focused on delivering business value above the value line. The value line can be defined as </a:t>
            </a:r>
            <a:r>
              <a:rPr lang="en-GB" sz="1200" b="1">
                <a:solidFill>
                  <a:srgbClr val="292929"/>
                </a:solidFill>
                <a:highlight>
                  <a:srgbClr val="FFFFFF"/>
                </a:highlight>
              </a:rPr>
              <a:t>separating what’s core to your business vs what you can and should outsource.</a:t>
            </a:r>
            <a:r>
              <a:rPr lang="en-GB">
                <a:solidFill>
                  <a:schemeClr val="dk1"/>
                </a:solidFill>
              </a:rPr>
              <a:t> In this case, we mean it to say what is the core specialism of this application team that they should be focused on, instead of also trying to wire all of the infrastructure elements together.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Because the team has reduced headspace to focus on the app, this could reduce the speed at which they can react to customer feedback, to add new features, to iterate, to patch and keep secure,  and keep up with your competition.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ef0ccd32a9_0_1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ef0ccd32a9_0_1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And you’ve got all of the teams facing the same cognitive load challenges, slowing down the whole business. But when you look across teams, it’s clear that there is a lot of duplication and wasted effort.</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If we remove Team D’s bespoke stack from the visual, you can see that there are common items in each teams stack where your organisation could be pooling resources to save time and money.</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By sharing these services, your organisation could benefit from economies of scope, which can be defined as</a:t>
            </a:r>
            <a:r>
              <a:rPr lang="en-GB" sz="1050">
                <a:solidFill>
                  <a:srgbClr val="4D5156"/>
                </a:solidFill>
              </a:rPr>
              <a:t> </a:t>
            </a:r>
            <a:r>
              <a:rPr lang="en-GB" sz="1200" b="1">
                <a:solidFill>
                  <a:schemeClr val="dk1"/>
                </a:solidFill>
              </a:rPr>
              <a:t>“the average total cost of a company's production decreases when there is an increasing variety of goods produced”. </a:t>
            </a:r>
            <a:r>
              <a:rPr lang="en-GB">
                <a:solidFill>
                  <a:schemeClr val="dk1"/>
                </a:solidFill>
              </a:rPr>
              <a:t>In this case it means if some of these common parts of the stack could be grouped together and shared, the cost to add new teams and new products would be lower incrementally, thus reducing the average cost per business application.</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ef0ccd32a9_0_1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ef0ccd32a9_0_1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And you’ve got all of the teams facing the same cognitive load challenges, slowing down the whole business. But when you look across teams, it’s clear that there is a lot of duplication and wasted effort.</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If we remove Team D’s bespoke stack from the visual, you can see that there are common items in each teams stack where your organisation could be pooling resources to save time and money.</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By sharing these services, your organisation could benefit from economies of scope, which can be defined as</a:t>
            </a:r>
            <a:r>
              <a:rPr lang="en-GB" sz="1050">
                <a:solidFill>
                  <a:schemeClr val="dk1"/>
                </a:solidFill>
              </a:rPr>
              <a:t> </a:t>
            </a:r>
            <a:r>
              <a:rPr lang="en-GB" sz="1200" b="1">
                <a:solidFill>
                  <a:schemeClr val="dk1"/>
                </a:solidFill>
              </a:rPr>
              <a:t>“the average total cost of a company's production decreases when there is an increasing variety of goods produced”. </a:t>
            </a:r>
            <a:r>
              <a:rPr lang="en-GB">
                <a:solidFill>
                  <a:schemeClr val="dk1"/>
                </a:solidFill>
              </a:rPr>
              <a:t>In this case it means if some of these common parts of the stack could be grouped together and shared, the cost to add new teams and new products would be lowered, thus reducing the average cost per business application.</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f87ca0294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f87ca029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will I be talking about?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I’m going to describe the Platform Gap, a challenge that my team and I have seen at many companies we’ve worked with in the past and which might sound familiar to some of you in the audience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explain it in terms of why you should worry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make some suggestions of things that you can do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provide some examples where customers have made significant progress in solving some of these challenges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hopefully leave you with some things to think about going forward.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f0ccd32a9_0_1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f0ccd32a9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And you’ve got all of the teams facing the same cognitive load challenges, slowing down the whole business. But when you look across teams, it’s clear that there is a lot of duplication and wasted effort.</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If we remove Team D’s bespoke stack from the visual, you can see that there are common items in each teams stack where your organisation could be pooling resources to save time and money.</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By sharing these services, your organisation could benefit from economies of scope, which can be defined as</a:t>
            </a:r>
            <a:r>
              <a:rPr lang="en-GB" sz="1050">
                <a:solidFill>
                  <a:schemeClr val="dk1"/>
                </a:solidFill>
              </a:rPr>
              <a:t> </a:t>
            </a:r>
            <a:r>
              <a:rPr lang="en-GB" sz="1200" b="1">
                <a:solidFill>
                  <a:schemeClr val="dk1"/>
                </a:solidFill>
              </a:rPr>
              <a:t>“the average total cost of a company's production decreases when there is an increasing variety of goods produced”. </a:t>
            </a:r>
            <a:r>
              <a:rPr lang="en-GB">
                <a:solidFill>
                  <a:schemeClr val="dk1"/>
                </a:solidFill>
              </a:rPr>
              <a:t>In this case it means if some of these common parts of the stack could be grouped together and shared, the cost to add new teams and new products would be lowered, thus reducing the average cost per business application.</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ef0ccd32a9_0_1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ef0ccd32a9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What about team communication and collaboration? In this model, teams are likely to be working in silos and will not be working together to share best practices, knowledge, skills.</a:t>
            </a:r>
            <a:endParaRPr>
              <a:solidFill>
                <a:schemeClr val="dk1"/>
              </a:solidFill>
            </a:endParaRPr>
          </a:p>
          <a:p>
            <a:pPr marL="0" lvl="0" indent="0" algn="l" rtl="0">
              <a:spcBef>
                <a:spcPts val="0"/>
              </a:spcBef>
              <a:spcAft>
                <a:spcPts val="0"/>
              </a:spcAft>
              <a:buNone/>
            </a:pPr>
            <a:r>
              <a:rPr lang="en-GB">
                <a:solidFill>
                  <a:schemeClr val="dk1"/>
                </a:solidFill>
              </a:rPr>
              <a:t>You might have multiple people across the organisation struggling to solve the same problems without any shared learning or pooling of resources.</a:t>
            </a:r>
            <a:endParaRPr>
              <a:solidFill>
                <a:schemeClr val="dk1"/>
              </a:solidFill>
            </a:endParaRPr>
          </a:p>
          <a:p>
            <a:pPr marL="0" lvl="0" indent="0" algn="l" rtl="0">
              <a:spcBef>
                <a:spcPts val="0"/>
              </a:spcBef>
              <a:spcAft>
                <a:spcPts val="0"/>
              </a:spcAft>
              <a:buNone/>
            </a:pPr>
            <a:r>
              <a:rPr lang="en-GB">
                <a:solidFill>
                  <a:schemeClr val="dk1"/>
                </a:solidFill>
              </a:rPr>
              <a:t>What are rules of engagement between teams? How should they or could they even work together?</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ef0ccd32a9_0_1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ef0ccd32a9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Maybe there are other hidden elements that your broader organisation is not aware of. There could be other parts of the stack within each team hidden in the murky world of shadow IT….Teams could be using tools that don’t comply with internal governance or compliance, possibly leading to security risks. Or maybe one team is using the next greatest tool which would massively benefit 10 other teams, if only they could access the service without having to take on the extra cognitive load.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So what does all of this mean?</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ef87ca0294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ef87ca0294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To summarise, at Syntasso, we define the platform gap as “</a:t>
            </a:r>
            <a:r>
              <a:rPr lang="en-GB" sz="1200">
                <a:solidFill>
                  <a:schemeClr val="dk1"/>
                </a:solidFill>
                <a:highlight>
                  <a:srgbClr val="FFFFFF"/>
                </a:highlight>
              </a:rPr>
              <a:t>the chasm each team must cross between the infrastructure and delivering their meaningful product value”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By having this platform gap you’ve got: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Cognitive load on each team</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Duplicate and waste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Team silos, no collaboration</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Shadow IT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Nightmare to audit, could mean security and compliance gaps all over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ef87ca0294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ef87ca0294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To summarise, at Syntasso, we define the platform gap as “</a:t>
            </a:r>
            <a:r>
              <a:rPr lang="en-GB" sz="1200">
                <a:solidFill>
                  <a:schemeClr val="dk1"/>
                </a:solidFill>
                <a:highlight>
                  <a:srgbClr val="FFFFFF"/>
                </a:highlight>
              </a:rPr>
              <a:t>the chasm each team must cross between the infrastructure and delivering their meaningful product value”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By having this platform gap you’ve got: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Cognitive load on each team</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Duplicate and waste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Team silos, no collaboration</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Shadow IT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Nightmare to audit, could mean security and compliance gaps all over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ef87ca0294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ef87ca0294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To summarise, at Syntasso, we define the platform gap as “</a:t>
            </a:r>
            <a:r>
              <a:rPr lang="en-GB" sz="1200">
                <a:solidFill>
                  <a:schemeClr val="dk1"/>
                </a:solidFill>
                <a:highlight>
                  <a:srgbClr val="FFFFFF"/>
                </a:highlight>
              </a:rPr>
              <a:t>the chasm each team must cross between the infrastructure and delivering their meaningful product value”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By having this platform gap you’ve got: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Cognitive load on each team</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Duplicate and waste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Team silos, no collaboration</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Shadow IT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Nightmare to audit, could mean security and compliance gaps all over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ef87ca0294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ef87ca0294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To summarise, at Syntasso, we define the platform gap as “</a:t>
            </a:r>
            <a:r>
              <a:rPr lang="en-GB" sz="1200">
                <a:solidFill>
                  <a:schemeClr val="dk1"/>
                </a:solidFill>
                <a:highlight>
                  <a:srgbClr val="FFFFFF"/>
                </a:highlight>
              </a:rPr>
              <a:t>the chasm each team must cross between the infrastructure and delivering their meaningful product value”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By having this platform gap you’ve got: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Cognitive load on each team</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Duplicate and waste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Team silos, no collaboration</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Shadow IT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Nightmare to audit, could mean security and compliance gaps all over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ef87ca0294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ef87ca0294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To summarise, at Syntasso, we define the platform gap as “</a:t>
            </a:r>
            <a:r>
              <a:rPr lang="en-GB" sz="1200">
                <a:solidFill>
                  <a:schemeClr val="dk1"/>
                </a:solidFill>
                <a:highlight>
                  <a:srgbClr val="FFFFFF"/>
                </a:highlight>
              </a:rPr>
              <a:t>the chasm each team must cross between the infrastructure and delivering their meaningful product value”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By having this platform gap you’ve got: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Cognitive load on each team</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Duplicate and waste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Team silos, no collaboration</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Shadow IT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Nightmare to audit, could mean security and compliance gaps all over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ef87ca0294_1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ef87ca0294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To summarise, at Syntasso, we define the platform gap as “</a:t>
            </a:r>
            <a:r>
              <a:rPr lang="en-GB" sz="1200">
                <a:solidFill>
                  <a:schemeClr val="dk1"/>
                </a:solidFill>
                <a:highlight>
                  <a:srgbClr val="FFFFFF"/>
                </a:highlight>
              </a:rPr>
              <a:t>the chasm each team must cross between the infrastructure and delivering their meaningful product value”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By having this platform gap you’ve got: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Cognitive load on each team</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Duplicate and waste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Team silos, no collaboration</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Shadow IT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Nightmare to audit, could mean security and compliance gaps all over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ef0ccd32a9_0_1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ef0ccd32a9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But aside from our team’s combined many years of experience working with customer who have experienced some or all of these issues, is there any data out there?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Yes, this report from Dynatrace is based on a global survey of 700 CIOs in large enterprises with over 1,000 employees, across multiple countries.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It found that, of 700 CIOs who responded, nearly half say their IT teams are stretched more thinly thanvere….so you can imagine the coginiteive load.. Half say that their business and IT teams work in silos.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40% say that limited collaboration is disrupting IT’s ability to respond to change. And ¾ say that they are fed up having to piece together data from multiple tools to assess the impact of IT investments...so you can imagine what a sprawl of technology they might be dealing with.</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So, with all of these Platform Gap issues within global large scale organisations, how can we go about attempting to cross this platform gap?</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f0ccd32a9_0_17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f0ccd32a9_0_1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will I be talking about?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I’m going to describe the Platform Gap, a challenge that my team and I have seen at many companies we’ve worked with in the past and which might sound familiar to some of you in the audience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explain it in terms of why you should worry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make some suggestions of things that you can do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provide some examples where customers have made significant progress in solving some of these challenges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hopefully leave you with some things to think about going forward.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ef87ca0294_1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ef87ca0294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rPr>
              <a:t>But aside from our team’s combined many years of experience working with customer who have experienced some or all of these issues, is there any data out there?</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Yes, this report from Dynatrace is based on a global survey of 700 CIOs in large enterprises with over 1,000 employees, across multiple countries.</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It found that, of 700 CIOs who responded, nearly half say their IT teams are stretched more thinly thanvere….so you can imagine the coginiteive load.. Half say that their business and IT teams work in silos. </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40% say that limited collaboration is disrupting IT’s ability to respond to change. And ¾ say that they are fed up having to piece together data from multiple tools to assess the impact of IT investments...so you can imagine what a sprawl of technology they might be dealing with.</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So, with all of these Platform Gap issues within global large scale organisations, how can we go about attempting to cross this platform gap?</a:t>
            </a:r>
            <a:endParaRPr>
              <a:solidFill>
                <a:schemeClr val="dk1"/>
              </a:solidFill>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ef0ccd32a9_0_20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ef0ccd32a9_0_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But aside from our team’s combined many years of experience working with customer who have experienced some or all of these issues, is there any data out there?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Yes, this report from Dynatrace is based on a global survey of 700 CIOs in large enterprises with over 1,000 employees, across multiple countries.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It found that, of 700 CIOs who responded, nearly half say their IT teams are stretched more thinly thanvere….so you can imagine the coginiteive load.. Half say that their business and IT teams work in silos.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40% say that limited collaboration is disrupting IT’s ability to respond to change. And ¾ say that they are fed up having to piece together data from multiple tools to assess the impact of IT investments...so you can imagine what a sprawl of technology they might be dealing with.</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So, with all of these Platform Gap issues within global large scale organisations, how can we go about attempting to cross this platform gap?</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ef0ccd32a9_0_20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ef0ccd32a9_0_2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But aside from our team’s combined many years of experience working with customer who have experienced some or all of these issues, is there any data out there?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Yes, this report from Dynatrace is based on a global survey of 700 CIOs in large enterprises with over 1,000 employees, across multiple countries.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It found that, of 700 CIOs who responded, nearly half say their IT teams are stretched more thinly thanvere….so you can imagine the coginiteive load.. Half say that their business and IT teams work in silos.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40% say that limited collaboration is disrupting IT’s ability to respond to change. And ¾ say that they are fed up having to piece together data from multiple tools to assess the impact of IT investments...so you can imagine what a sprawl of technology they might be dealing with.</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So, with all of these Platform Gap issues within global large scale organisations, how can we go about attempting to cross this platform gap?</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ef0ccd32a9_0_20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ef0ccd32a9_0_2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But aside from our team’s combined many years of experience working with customer who have experienced some or all of these issues, is there any data out there?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Yes, this report from Dynatrace is based on a global survey of 700 CIOs in large enterprises with over 1,000 employees, across multiple countries.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It found that, of 700 CIOs who responded, nearly half say their IT teams are stretched more thinly thanvere….so you can imagine the coginiteive load.. Half say that their business and IT teams work in silos.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40% say that limited collaboration is disrupting IT’s ability to respond to change. And ¾ say that they are fed up having to piece together data from multiple tools to assess the impact of IT investments...so you can imagine what a sprawl of technology they might be dealing with.</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So, with all of these Platform Gap issues within global large scale organisations, how can we go about attempting to cross this platform gap?</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f87ca0294_1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f87ca029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a:t>As with all good questions, there are no easy answers but as with anything, it really comes down to the big picture at an organisation level and then a critical focus at the platform level.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ef0ccd32a9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ef0ccd32a9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a:t>As with all good questions, there are no easy answers but as with anything, it really comes down to the big picture at an organisation level and then a critical focus at the platform level.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ef87ca0294_1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ef87ca0294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a:t>As with all good questions, there are no easy answers but as with anything, it really comes down to the big picture at an organisation level and then a critical focus at the platform level.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eb1a0d99ac_0_6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eb1a0d99ac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the organisational level, a great place to start is with Team Topologies, an excellent book published in 2019 by Matthew Skelton and Manuel Pais.</a:t>
            </a:r>
            <a:endParaRPr/>
          </a:p>
          <a:p>
            <a:pPr marL="0" lvl="0" indent="0" algn="l" rtl="0">
              <a:spcBef>
                <a:spcPts val="0"/>
              </a:spcBef>
              <a:spcAft>
                <a:spcPts val="0"/>
              </a:spcAft>
              <a:buNone/>
            </a:pPr>
            <a:r>
              <a:rPr lang="en-GB"/>
              <a:t>The book covers four team types or topologies and three interaction modes and was heavily featured in this year’s State of DevOps report.</a:t>
            </a:r>
            <a:endParaRPr/>
          </a:p>
          <a:p>
            <a:pPr marL="0" lvl="0" indent="0" algn="l" rtl="0">
              <a:spcBef>
                <a:spcPts val="0"/>
              </a:spcBef>
              <a:spcAft>
                <a:spcPts val="0"/>
              </a:spcAft>
              <a:buNone/>
            </a:pPr>
            <a:endParaRPr/>
          </a:p>
          <a:p>
            <a:pPr marL="0" lvl="0" indent="0" algn="l" rtl="0">
              <a:spcBef>
                <a:spcPts val="0"/>
              </a:spcBef>
              <a:spcAft>
                <a:spcPts val="0"/>
              </a:spcAft>
              <a:buNone/>
            </a:pPr>
            <a:r>
              <a:rPr lang="en-GB"/>
              <a:t>One of the excellent benefits of this it that it provides a common language for people across your business to understand organisational models and team interactions to increase flow of change</a:t>
            </a:r>
            <a:endParaRPr/>
          </a:p>
          <a:p>
            <a:pPr marL="0" lvl="0" indent="0" algn="l" rtl="0">
              <a:spcBef>
                <a:spcPts val="0"/>
              </a:spcBef>
              <a:spcAft>
                <a:spcPts val="0"/>
              </a:spcAft>
              <a:buNone/>
            </a:pPr>
            <a:endParaRPr/>
          </a:p>
          <a:p>
            <a:pPr marL="0" lvl="0" indent="0" algn="l" rtl="0">
              <a:spcBef>
                <a:spcPts val="0"/>
              </a:spcBef>
              <a:spcAft>
                <a:spcPts val="0"/>
              </a:spcAft>
              <a:buNone/>
            </a:pPr>
            <a:r>
              <a:rPr lang="en-GB"/>
              <a:t>To answer the questions around platform gap, I’m going to focus on some specific parts of their model</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ef0ccd32a9_0_1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ef0ccd32a9_0_1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Firstly, two of the interaction modes that I’m most interested in are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Collaboration: defined within Team Topologies as “teams working together for a defined period to discover new things” and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XaaS: defined as “One team provides, one team consumes something as a service” e.g. an API.</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ef0ccd32a9_0_19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ef0ccd32a9_0_1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Secondly, the 2 team types I’m focused on are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Stream-aligned teams: defined as “a team aligned to the main flow of business change with a cross-functional skills mix”.  This is often synonymous with an application team, such as the teams A B C that we looked at earlier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Platform team: defined as “a team that works on the underlying platform”, “providing a compelling internal product to accelerate delivery by SATs”.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It’s within these two areas that I’ve focused heavily in the last few years. But what have we been doing and why do we see it as so critical for success?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ef87ca0294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ef87ca0294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will I be talking about?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I’m going to describe the Platform Gap, a challenge that my team and I have seen at many companies we’ve worked with in the past and which might sound familiar to some of you in the audience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explain it in terms of why you should worry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make some suggestions of things that you can do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provide some examples where customers have made significant progress in solving some of these challenges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hopefully leave you with some things to think about going forward.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ef0ccd32a9_0_20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ef0ccd32a9_0_2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The pattern that my team and I have been encouraging at customers for a number of years is to start with collaboration. This could be described as a period of “user research”, where the platform team needs to work with the Stream Aligned teams to understand and define the requirements. This collaboration provides a shared responsibility for both teams and allows the teams to increase their knowledge, understanding and empathy of each others needs.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Whilst collaboration is critical upfront to define the boundaries of services that the platform will provide, it is also very useful to maintain a lightweight on-going collaboration. This is to ensure that the platform continues to deliver value, as needs can change, technology can change, the one constant we have is change!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next step once requirements are understood through collaboration is to move to an to X as a service mode. This sets clear responsibilities between teams, reduces friction and communication challenges.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It enables faster delivery as the SAT has autonomy to self-serve the services that they need, on-demand whenever they need them, particularly if the platform team can make their service easy to consume.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So, we can understand that the problems we previously defined in the Platform Gap can begin to be tackled if we have a platform team supporting the app teams providing services and that the teams have clearly defined interaction modes.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 mentioned earlier that the platform team is defined  as “a team that works on the underlying platform”, but what do we mean when we say “Platform”? Are we talking about one particular technology?</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ef87ca029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ef87ca02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The pattern that my team and I have been encouraging at customers for a number of years is to start with collaboration. This could be described as a period of “user research”, where the platform team needs to work with the Stream Aligned teams to understand and define the requirements. This collaboration provides a shared responsibility for both teams and allows the teams to increase their knowledge, understanding and empathy of each others needs.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Whilst collaboration is critical upfront to define the boundaries of services that the platform will provide, it is also very useful to maintain a lightweight on-going collaboration. This is to ensure that the platform continues to deliver value, as needs can change, technology can change, the one constant we have is change!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next step once requirements are understood through collaboration is to move to an to X as a service mode. This sets clear responsibilities between teams, reduces friction and communication challenges.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It enables faster delivery as the SAT has autonomy to self-serve the services that they need, on-demand whenever they need them, particularly if the platform team can make their service easy to consume.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So, we can understand that the problems we previously defined in the Platform Gap can begin to be tackled if we have a platform team supporting the app teams providing services and that the teams have clearly defined interaction modes.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 mentioned earlier that the platform team is defined  as “a team that works on the underlying platform”, but what do we mean when we say “Platform”? Are we talking about one particular technology?</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ef87ca029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ef87ca029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The pattern that my team and I have been encouraging at customers for a number of years is to start with collaboration. This could be described as a period of “user research”, where the platform team needs to work with the Stream Aligned teams to understand and define the requirements. This collaboration provides a shared responsibility for both teams and allows the teams to increase their knowledge, understanding and empathy of each others needs.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Whilst collaboration is critical upfront to define the boundaries of services that the platform will provide, it is also very useful to maintain a lightweight on-going collaboration. This is to ensure that the platform continues to deliver value, as needs can change, technology can change, the one constant we have is change!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next step once requirements are understood through collaboration is to move to an to X as a service mode. This sets clear responsibilities between teams, reduces friction and communication challenges.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It enables faster delivery as the SAT has autonomy to self-serve the services that they need, on-demand whenever they need them, particularly if the platform team can make their service easy to consume.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So, we can understand that the problems we previously defined in the Platform Gap can begin to be tackled if we have a platform team supporting the app teams providing services and that the teams have clearly defined interaction modes.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 mentioned earlier that the platform team is defined  as “a team that works on the underlying platform”, but what do we mean when we say “Platform”? Are we talking about one particular technology?</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ef87ca029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ef87ca02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 pattern that my team and I have been encouraging at customers for a number of years is to start with collaboration. This could be described as a period of “user research”, where the platform team needs to work with the Stream Aligned teams to understand and define the requirements. This collaboration provides a shared responsibility for both teams and allows the teams to increase their knowledge, understanding and empathy of each others needs.</a:t>
            </a:r>
            <a:endParaRPr>
              <a:solidFill>
                <a:schemeClr val="dk1"/>
              </a:solidFill>
            </a:endParaRPr>
          </a:p>
          <a:p>
            <a:pPr marL="0" lvl="0" indent="0" algn="l" rtl="0">
              <a:spcBef>
                <a:spcPts val="0"/>
              </a:spcBef>
              <a:spcAft>
                <a:spcPts val="0"/>
              </a:spcAft>
              <a:buNone/>
            </a:pPr>
            <a:r>
              <a:rPr lang="en-GB">
                <a:solidFill>
                  <a:schemeClr val="dk1"/>
                </a:solidFill>
              </a:rPr>
              <a:t>Whilst collaboration is critical upfront to define the boundaries of services that the platform will provide, it is also very useful to maintain a lightweight on-going collaboration. This is to ensure that the platform continues to deliver value, as needs can change, technology can change, the one constant we have is change!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 next step once requirements are understood through collaboration is to move to an to X as a service mode. This sets clear responsibilities between teams, reduces friction and communication challenges.</a:t>
            </a:r>
            <a:endParaRPr>
              <a:solidFill>
                <a:schemeClr val="dk1"/>
              </a:solidFill>
            </a:endParaRPr>
          </a:p>
          <a:p>
            <a:pPr marL="0" lvl="0" indent="0" algn="l" rtl="0">
              <a:spcBef>
                <a:spcPts val="0"/>
              </a:spcBef>
              <a:spcAft>
                <a:spcPts val="0"/>
              </a:spcAft>
              <a:buNone/>
            </a:pPr>
            <a:r>
              <a:rPr lang="en-GB">
                <a:solidFill>
                  <a:schemeClr val="dk1"/>
                </a:solidFill>
              </a:rPr>
              <a:t>It enables faster delivery as the SAT has autonomy to self-serve the services that they need, on-demand whenever they need them, particularly if the platform team can make their service easy to consume.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So, we can understand that the problems we previously defined in the Platform Gap can begin to be tackled if we have a platform team supporting the app teams providing services and that the teams have clearly defined interaction modes.</a:t>
            </a:r>
            <a:endParaRPr>
              <a:solidFill>
                <a:schemeClr val="dk1"/>
              </a:solidFill>
            </a:endParaRPr>
          </a:p>
          <a:p>
            <a:pPr marL="0" lvl="0" indent="0" algn="l" rtl="0">
              <a:spcBef>
                <a:spcPts val="0"/>
              </a:spcBef>
              <a:spcAft>
                <a:spcPts val="0"/>
              </a:spcAft>
              <a:buNone/>
            </a:pPr>
            <a:r>
              <a:rPr lang="en-GB">
                <a:solidFill>
                  <a:schemeClr val="dk1"/>
                </a:solidFill>
              </a:rPr>
              <a:t>I mentioned earlier that the platform team is defined  as “a team that works on the underlying platform”, but what do we mean when we say “Platform”? Are we talking about one particular technology?</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ef87ca029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ef87ca02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 pattern that my team and I have been encouraging at customers for a number of years is to start with collaboration. This could be described as a period of “user research”, where the platform team needs to work with the Stream Aligned teams to understand and define the requirements. This collaboration provides a shared responsibility for both teams and allows the teams to increase their knowledge, understanding and empathy of each others needs.</a:t>
            </a:r>
            <a:endParaRPr>
              <a:solidFill>
                <a:schemeClr val="dk1"/>
              </a:solidFill>
            </a:endParaRPr>
          </a:p>
          <a:p>
            <a:pPr marL="0" lvl="0" indent="0" algn="l" rtl="0">
              <a:spcBef>
                <a:spcPts val="0"/>
              </a:spcBef>
              <a:spcAft>
                <a:spcPts val="0"/>
              </a:spcAft>
              <a:buNone/>
            </a:pPr>
            <a:r>
              <a:rPr lang="en-GB">
                <a:solidFill>
                  <a:schemeClr val="dk1"/>
                </a:solidFill>
              </a:rPr>
              <a:t>Whilst collaboration is critical upfront to define the boundaries of services that the platform will provide, it is also very useful to maintain a lightweight on-going collaboration. This is to ensure that the platform continues to deliver value, as needs can change, technology can change, the one constant we have is change!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 next step once requirements are understood through collaboration is to move to an to X as a service mode. This sets clear responsibilities between teams, reduces friction and communication challenges.</a:t>
            </a:r>
            <a:endParaRPr>
              <a:solidFill>
                <a:schemeClr val="dk1"/>
              </a:solidFill>
            </a:endParaRPr>
          </a:p>
          <a:p>
            <a:pPr marL="0" lvl="0" indent="0" algn="l" rtl="0">
              <a:spcBef>
                <a:spcPts val="0"/>
              </a:spcBef>
              <a:spcAft>
                <a:spcPts val="0"/>
              </a:spcAft>
              <a:buNone/>
            </a:pPr>
            <a:r>
              <a:rPr lang="en-GB">
                <a:solidFill>
                  <a:schemeClr val="dk1"/>
                </a:solidFill>
              </a:rPr>
              <a:t>It enables faster delivery as the SAT has autonomy to self-serve the services that they need, on-demand whenever they need them, particularly if the platform team can make their service easy to consume.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So, we can understand that the problems we previously defined in the Platform Gap can begin to be tackled if we have a platform team supporting the app teams providing services and that the teams have clearly defined interaction modes.</a:t>
            </a:r>
            <a:endParaRPr>
              <a:solidFill>
                <a:schemeClr val="dk1"/>
              </a:solidFill>
            </a:endParaRPr>
          </a:p>
          <a:p>
            <a:pPr marL="0" lvl="0" indent="0" algn="l" rtl="0">
              <a:spcBef>
                <a:spcPts val="0"/>
              </a:spcBef>
              <a:spcAft>
                <a:spcPts val="0"/>
              </a:spcAft>
              <a:buNone/>
            </a:pPr>
            <a:r>
              <a:rPr lang="en-GB">
                <a:solidFill>
                  <a:schemeClr val="dk1"/>
                </a:solidFill>
              </a:rPr>
              <a:t>I mentioned earlier that the platform team is defined  as “a team that works on the underlying platform”, but what do we mean when we say “Platform”? Are we talking about one particular technology?</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ef87ca029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ef87ca02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 pattern that my team and I have been encouraging at customers for a number of years is to start with collaboration. This could be described as a period of “user research”, where the platform team needs to work with the Stream Aligned teams to understand and define the requirements. This collaboration provides a shared responsibility for both teams and allows the teams to increase their knowledge, understanding and empathy of each others needs.</a:t>
            </a:r>
            <a:endParaRPr>
              <a:solidFill>
                <a:schemeClr val="dk1"/>
              </a:solidFill>
            </a:endParaRPr>
          </a:p>
          <a:p>
            <a:pPr marL="0" lvl="0" indent="0" algn="l" rtl="0">
              <a:spcBef>
                <a:spcPts val="0"/>
              </a:spcBef>
              <a:spcAft>
                <a:spcPts val="0"/>
              </a:spcAft>
              <a:buNone/>
            </a:pPr>
            <a:r>
              <a:rPr lang="en-GB">
                <a:solidFill>
                  <a:schemeClr val="dk1"/>
                </a:solidFill>
              </a:rPr>
              <a:t>Whilst collaboration is critical upfront to define the boundaries of services that the platform will provide, it is also very useful to maintain a lightweight on-going collaboration. This is to ensure that the platform continues to deliver value, as needs can change, technology can change, the one constant we have is change!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 next step once requirements are understood through collaboration is to move to an to X as a service mode. This sets clear responsibilities between teams, reduces friction and communication challenges.</a:t>
            </a:r>
            <a:endParaRPr>
              <a:solidFill>
                <a:schemeClr val="dk1"/>
              </a:solidFill>
            </a:endParaRPr>
          </a:p>
          <a:p>
            <a:pPr marL="0" lvl="0" indent="0" algn="l" rtl="0">
              <a:spcBef>
                <a:spcPts val="0"/>
              </a:spcBef>
              <a:spcAft>
                <a:spcPts val="0"/>
              </a:spcAft>
              <a:buNone/>
            </a:pPr>
            <a:r>
              <a:rPr lang="en-GB">
                <a:solidFill>
                  <a:schemeClr val="dk1"/>
                </a:solidFill>
              </a:rPr>
              <a:t>It enables faster delivery as the SAT has autonomy to self-serve the services that they need, on-demand whenever they need them, particularly if the platform team can make their service easy to consume.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So, we can understand that the problems we previously defined in the Platform Gap can begin to be tackled if we have a platform team supporting the app teams providing services and that the teams have clearly defined interaction modes.</a:t>
            </a:r>
            <a:endParaRPr>
              <a:solidFill>
                <a:schemeClr val="dk1"/>
              </a:solidFill>
            </a:endParaRPr>
          </a:p>
          <a:p>
            <a:pPr marL="0" lvl="0" indent="0" algn="l" rtl="0">
              <a:spcBef>
                <a:spcPts val="0"/>
              </a:spcBef>
              <a:spcAft>
                <a:spcPts val="0"/>
              </a:spcAft>
              <a:buNone/>
            </a:pPr>
            <a:r>
              <a:rPr lang="en-GB">
                <a:solidFill>
                  <a:schemeClr val="dk1"/>
                </a:solidFill>
              </a:rPr>
              <a:t>I mentioned earlier that the platform team is defined  as “a team that works on the underlying platform”, but what do we mean when we say “Platform”? Are we talking about one particular technology?</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ef0ccd32a9_0_19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ef0ccd32a9_0_1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Back in March 2018 Evan Bottcher, which contains this definition of platform...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GB">
                <a:solidFill>
                  <a:srgbClr val="303633"/>
                </a:solidFill>
                <a:highlight>
                  <a:schemeClr val="lt1"/>
                </a:highlight>
              </a:rPr>
              <a:t>A </a:t>
            </a:r>
            <a:r>
              <a:rPr lang="en-GB" b="1">
                <a:solidFill>
                  <a:srgbClr val="303633"/>
                </a:solidFill>
                <a:highlight>
                  <a:schemeClr val="lt1"/>
                </a:highlight>
              </a:rPr>
              <a:t>digital platform</a:t>
            </a:r>
            <a:r>
              <a:rPr lang="en-GB">
                <a:solidFill>
                  <a:srgbClr val="303633"/>
                </a:solidFill>
                <a:highlight>
                  <a:schemeClr val="lt1"/>
                </a:highlight>
              </a:rPr>
              <a:t> is a foundation of self-service APIs, tools, services, knowledge and support which are arranged as a compelling internal product. Autonomous delivery teams can make use of the platform to deliver product features at a higher pace, with reduced coordination.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You can see that this is technology agnostic, it doesn’t mention any specific tech: rather a platform is a set of tools and services arranged together as an internal product.</a:t>
            </a:r>
            <a:endParaRPr>
              <a:solidFill>
                <a:schemeClr val="dk1"/>
              </a:solidFill>
            </a:endParaRPr>
          </a:p>
          <a:p>
            <a:pPr marL="0" lvl="0" indent="0" algn="l" rtl="0">
              <a:spcBef>
                <a:spcPts val="0"/>
              </a:spcBef>
              <a:spcAft>
                <a:spcPts val="0"/>
              </a:spcAft>
              <a:buNone/>
            </a:pPr>
            <a:r>
              <a:rPr lang="en-GB">
                <a:solidFill>
                  <a:schemeClr val="dk1"/>
                </a:solidFill>
              </a:rPr>
              <a:t>Which leads to the second part of how to tackle the Platform Gap and that is at the Platform level and specifically, the set of activities that the Platform Team should be doing, as part of delivering their platform and making it easy to consume.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ef87ca0294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ef87ca0294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This specific set of activities that we have seen drive real success within organisations can be grouped under the heading platform as a product. </a:t>
            </a:r>
            <a:endParaRPr>
              <a:solidFill>
                <a:schemeClr val="dk1"/>
              </a:solidFill>
            </a:endParaRPr>
          </a:p>
          <a:p>
            <a:pPr marL="0" lvl="0" indent="0" algn="l" rtl="0">
              <a:spcBef>
                <a:spcPts val="0"/>
              </a:spcBef>
              <a:spcAft>
                <a:spcPts val="0"/>
              </a:spcAft>
              <a:buNone/>
            </a:pPr>
            <a:r>
              <a:rPr lang="en-GB">
                <a:solidFill>
                  <a:schemeClr val="dk1"/>
                </a:solidFill>
              </a:rPr>
              <a:t>At it’s very simplest, this means taking everything that you consider for other products that you build, and applying that same mindset and set of practices to your internal platform.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To give you some concrete examples this can look like this.:</a:t>
            </a:r>
            <a:endParaRPr>
              <a:solidFill>
                <a:schemeClr val="dk1"/>
              </a:solidFill>
            </a:endParaRPr>
          </a:p>
          <a:p>
            <a:pPr marL="0" lvl="0" indent="0" algn="l" rtl="0">
              <a:spcBef>
                <a:spcPts val="0"/>
              </a:spcBef>
              <a:spcAft>
                <a:spcPts val="0"/>
              </a:spcAft>
              <a:buNone/>
            </a:pPr>
            <a:r>
              <a:rPr lang="en-GB">
                <a:solidFill>
                  <a:schemeClr val="dk1"/>
                </a:solidFill>
              </a:rPr>
              <a:t>Here’s my platform team down the bottom of the slide. Firstly the platform team needs to understand who their customers are. If we go back to our original organisation model, it would look like something like this: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ef87ca029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ef87ca029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This specific set of activities that we have seen drive real success within organisations can be grouped under the heading of treating your platform as a product. </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At it’s very simplest, this means taking everything that you consider for other products that you build, and applying that same mindset and set of practices to your internal platform.</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To give you some concrete examples this can look like this.: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Here’s my platform team down the bottom of the slide. Firstly the platform team needs to understand who their customers are. If we go back to our original organisation model, it would look like something like this: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ef87ca0294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ef87ca0294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This specific set of activities that we have seen drive real success within organisations can be grouped under the heading of treating your platform as a product. </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At it’s very simplest, this means taking everything that you consider for other products that you build, and applying that same mindset and set of practices to your internal platform.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To give you some concrete examples this can look like this.: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Here’s my platform team down the bottom of the slide. Firstly the platform team needs to understand who their customers are. If we go back to our original organisation model, it would look like something like this: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f87ca0294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f87ca0294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will I be talking about?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I’m going to describe the Platform Gap, a challenge that my team and I have seen at many companies we’ve worked with in the past and which might sound familiar to some of you in the audience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explain it in terms of why you should worry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make some suggestions of things that you can do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provide some examples where customers have made significant progress in solving some of these challenges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hopefully leave you with some things to think about going forward.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ef87ca0294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f87ca0294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 customers for your internal platform are the application or stream aligned teams that we talked about earlier. These are the folks that will be using the platform and so they should be treated as the customers.</a:t>
            </a:r>
            <a:endParaRPr>
              <a:solidFill>
                <a:schemeClr val="dk1"/>
              </a:solidFill>
            </a:endParaRPr>
          </a:p>
          <a:p>
            <a:pPr marL="0" lvl="0" indent="0" algn="l" rtl="0">
              <a:spcBef>
                <a:spcPts val="0"/>
              </a:spcBef>
              <a:spcAft>
                <a:spcPts val="0"/>
              </a:spcAft>
              <a:buNone/>
            </a:pPr>
            <a:r>
              <a:rPr lang="en-GB">
                <a:solidFill>
                  <a:schemeClr val="dk1"/>
                </a:solidFill>
              </a:rPr>
              <a:t>The first step to understanding your customer needs is collaboration.</a:t>
            </a:r>
            <a:endParaRPr>
              <a:solidFill>
                <a:schemeClr val="dk1"/>
              </a:solidFill>
            </a:endParaRPr>
          </a:p>
          <a:p>
            <a:pPr marL="0" lvl="0" indent="0" algn="l" rtl="0">
              <a:spcBef>
                <a:spcPts val="0"/>
              </a:spcBef>
              <a:spcAft>
                <a:spcPts val="0"/>
              </a:spcAft>
              <a:buNone/>
            </a:pPr>
            <a:r>
              <a:rPr lang="en-GB">
                <a:solidFill>
                  <a:schemeClr val="dk1"/>
                </a:solidFill>
              </a:rPr>
              <a:t>This could look like user interviews or a journey mapping exercise: any mechanism to discover and understand the customer requirements and how the platform can meet them and provide value.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ef87ca0294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ef87ca0294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With those requirements defined, the platform team needs to start building the platform, the set of services that the customers need.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Again, the practices that the platform team should follow are the same that other product teams should follow…..build in small batches, seek user feedback early and often, to check that the requirements are really being met and to minimise risk.</a:t>
            </a:r>
            <a:endParaRPr>
              <a:solidFill>
                <a:schemeClr val="dk1"/>
              </a:solidFill>
            </a:endParaRPr>
          </a:p>
          <a:p>
            <a:pPr marL="0" lvl="0" indent="0" algn="l" rtl="0">
              <a:spcBef>
                <a:spcPts val="0"/>
              </a:spcBef>
              <a:spcAft>
                <a:spcPts val="0"/>
              </a:spcAft>
              <a:buNone/>
            </a:pPr>
            <a:r>
              <a:rPr lang="en-GB">
                <a:solidFill>
                  <a:schemeClr val="dk1"/>
                </a:solidFill>
              </a:rPr>
              <a:t>It would be very beneficial to have a product manager for the platform: someone who can define and keep a clear product vision and roadmap in place, who can prioritise the backlog in line with user needs and can manage external stakeholders.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ef87ca0294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ef87ca0294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With those requirements defined, the platform team needs to start building the platform, the set of services that the customers need.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Again, the practices that the platform team should follow are the same that other product teams might follow…..build in small batches, seek user feedback early and often, to check that the requirements are really being met and to minimise risk.</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It would be very beneficial to have a product manager for the platform: someone who can outline a clear product vision and roadmap, who can prioritise the backlog in response to user needs and can support external stakeholders,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ef87ca0294_0_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ef87ca0294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Once the platform has a service ready to use by a customer, we know that the next step forward is to move to the X as a service model. This means providing a method by which the customer can access the service on-demand without having to have any communication or even intervention by the Platform Team. This could look like an API provided to the dev team or a developer portal, some way to make the platform easy to consume and self-serve.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And as mentioned earlier, there needs to be on-going lightweight collaboration to ensure that the platform is continuing to meet user needs.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And there are many more steps that the platform team can do to really drive success: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ec0354f073_5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ec0354f073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Once the platform has a service ready to use by a customer, we know that the next step forward is to move to the X as a service model. This means providing a method by which the customer can access the service on-demand without having to have any communication or even intervention by the Platform Team. This could look like an API provided to the dev team or a developer portal, some way to make the platform easy to consume and self-serve.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And as mentioned earlier, there needs to be on-going lightweight collaboration to ensure that the platform is continuing to meet user needs.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And there are many more steps that the platform team can do to really drive success: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ef87ca0294_0_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ef87ca0294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One part of the platform definition from Evan Bottcher stated that the platform should be a “</a:t>
            </a:r>
            <a:r>
              <a:rPr lang="en-GB">
                <a:solidFill>
                  <a:schemeClr val="dk1"/>
                </a:solidFill>
                <a:highlight>
                  <a:schemeClr val="lt1"/>
                </a:highlight>
              </a:rPr>
              <a:t>compelling internal product”, meaning that the application teams should want to use it, should not be mandated.</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The platform should be the easiest path for teams to get to production. </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This could mean evangelising the platform: maybe branding it, giving it a cool name and marketing it internally such that teams are excited to use it,</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This could mean providing a platform that incorporates guardrails built in for security and compliance requirements specific to your business, such that the teams know if they run their app on your platform, they reduce the number of hurdles they might otherwise need to cross.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This could mean that only your internal platform provides a specific bespoke tool as a service to your teams, something that they cannot get from a cloud provider or external vendor.</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This could mean a very keen focus on “developer experience”: making sure that your internal platform is as easy to consume as possible and is delightful to use.</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All of these steps combined would lead your internal platform to being easy to use, adopted by multiple teams, reducing cognitive load and freeing up developer time, fitting the exact requirements of your business and continuing to remain up-to-date, secure and relevant through built in guardrails and on-going lightweight collaboration.</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ef87ca0294_0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ef87ca0294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One part of the platform definition from Evan Bottcher stated that the platform should be a “</a:t>
            </a:r>
            <a:r>
              <a:rPr lang="en-GB">
                <a:solidFill>
                  <a:schemeClr val="dk1"/>
                </a:solidFill>
                <a:highlight>
                  <a:schemeClr val="lt1"/>
                </a:highlight>
              </a:rPr>
              <a:t>compelling internal product”, meaning that the application teams should want to use it.</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The platform should be the easiest path for teams to get to production. </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evangelising the platform: maybe branding it, giving it a cool name and marketing it internally such that teams are excited to use it,</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providing a platform that incorporates guardrails built in for security and compliance requirements specific to your business, such that the teams know if they run their app on your platform, they reduce the number of hurdles they might otherwise need to cross.</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that only your internal platform provides a specific bespoke tool as a service to your teams, something that they cannot get from a cloud provider or external vendor.</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a very keen focus on “developer experience”: making sure that your internal platform is as easy to consume as possible and is delightful to use.</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All of these steps combined would lead your internal platform to being easy to use, adopted by multiple teams, reducing cognitive load and freeing up developer time, fitting the exact requirements of your business and continuing to remain up-to-date, secure and relevant through built in guardrails and on-going lightweight collaboration.</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ef87ca0294_0_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ef87ca0294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One part of the platform definition from Evan Bottcher stated that the platform should be a “</a:t>
            </a:r>
            <a:r>
              <a:rPr lang="en-GB">
                <a:solidFill>
                  <a:schemeClr val="dk1"/>
                </a:solidFill>
                <a:highlight>
                  <a:schemeClr val="lt1"/>
                </a:highlight>
              </a:rPr>
              <a:t>compelling internal product”, meaning that the application teams should want to use it.</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The platform should be the easiest path for teams to get to production. </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evangelising the platform: maybe branding it, giving it a cool name and marketing it internally such that teams are excited to use it,</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providing a platform that incorporates guardrails built in for security and compliance requirements specific to your business, such that the teams know if they run their app on your platform, they reduce the number of hurdles they might otherwise need to cross.</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that only your internal platform provides a specific bespoke tool as a service to your teams, something that they cannot get from a cloud provider or external vendor.</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a very keen focus on “developer experience”: making sure that your internal platform is as easy to consume as possible and is delightful to use.</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All of these steps combined would lead your internal platform to being easy to use, adopted by multiple teams, reducing cognitive load and freeing up developer time, fitting the exact requirements of your business and continuing to remain up-to-date, secure and relevant through built in guardrails and on-going lightweight collaboration.</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ef87ca0294_0_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ef87ca0294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One part of the platform definition from Evan Bottcher stated that the platform should be a “</a:t>
            </a:r>
            <a:r>
              <a:rPr lang="en-GB">
                <a:solidFill>
                  <a:schemeClr val="dk1"/>
                </a:solidFill>
                <a:highlight>
                  <a:schemeClr val="lt1"/>
                </a:highlight>
              </a:rPr>
              <a:t>compelling internal product”, meaning that the application teams should want to use it.</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The platform should be the easiest path for teams to get to production. </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evangelising the platform: maybe branding it, giving it a cool name and marketing it internally such that teams are excited to use it,</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providing a platform that incorporates guardrails built in for security and compliance requirements specific to your business, such that the teams know if they run their app on your platform, they reduce the number of hurdles they might otherwise need to cross.</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that only your internal platform provides a specific bespoke tool as a service to your teams, something that they cannot get from a cloud provider or external vendor, competitive advantage for your platform.</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a very keen focus on “developer experience”: making sure that your internal platform is as easy to consume as possible and is delightful to use.</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All of these steps combined would lead your internal platform to being easy to use, adopted by multiple teams, reducing cognitive load and freeing up developer time, fitting the exact requirements of your business and continuing to remain up-to-date, secure and relevant through built in guardrails and on-going lightweight collaboration.</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ef87ca0294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ef87ca0294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One part of the platform definition from Evan Bottcher stated that the platform should be a “</a:t>
            </a:r>
            <a:r>
              <a:rPr lang="en-GB">
                <a:solidFill>
                  <a:schemeClr val="dk1"/>
                </a:solidFill>
                <a:highlight>
                  <a:schemeClr val="lt1"/>
                </a:highlight>
              </a:rPr>
              <a:t>compelling internal product”, meaning that the application teams should want to use it.</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The platform should be the easiest path for teams to get to production. </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evangelising the platform: maybe branding it, giving it a cool name and marketing it internally such that teams are excited to use it,</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providing a platform that incorporates guardrails built in for security and compliance requirements specific to your business, such that the teams know if they run their app on your platform, they reduce the number of hurdles they might otherwise need to cross.</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that only your internal platform provides a specific bespoke tool as a service to your teams, something that they cannot get from a cloud provider or external vendor.</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This could mean a very keen focus on “developer experience”: making sure that your internal platform is as easy to consume as possible and is delightful to use.</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r>
              <a:rPr lang="en-GB">
                <a:solidFill>
                  <a:schemeClr val="dk1"/>
                </a:solidFill>
                <a:highlight>
                  <a:schemeClr val="lt1"/>
                </a:highlight>
              </a:rPr>
              <a:t>All of these steps combined would lead your internal platform to being easy to use, adopted by multiple teams, reducing cognitive load and freeing up developer time, fitting the exact requirements of your business and continuing to remain up-to-date, secure and relevant through on-going lightweight collaboration.</a:t>
            </a: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highlight>
                <a:schemeClr val="lt1"/>
              </a:highlight>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f87ca0294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f87ca0294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will I be talking about?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I’m going to describe the Platform Gap, a challenge that my team and I have seen at many companies we’ve worked with in the past and which might sound familiar to some of you in the audience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explain it in terms of why you should worry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make some suggestions of things that you can do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provide some examples where customers have made significant progress in solving these challenges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hopefully leave you with some things to think about going forward.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ef0ccd32a9_0_1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ef0ccd32a9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You might at this point be asking “ how do we know this to be true”, “ what does good look like?”</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Let’s look at the this year’s State of DevOps report:</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It states that “highly evolved firms use a combination SATs and platform teams as the most effective way to manage cognitive load at scale”</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These highly evolved firms “strive to create a compelling value proposition for app teams that is easier and more cost effective than building their own solutions”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 internal platform in nearly all cases isn’t something you can buy outright. It’s something that is built and tailored to the needs of your technology organisation”</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finally, “not every platform team is automatically successful, but the successful ones treat their platform as a product!”</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aside from this excellent research, there are plenty of publicly available case studies available where organisations that we’ve worked with talk about the successes they have had.</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ef87ca0294_1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ef87ca0294_1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You might at this point be asking “ how do we know this to be true”, “ what does good look like?”</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Let’s look at the this year’s State of DevOps report:</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It states that “highly evolved firms use a combination SATs and platform teams as the most effective way to manage cognitive load at scale”</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These highly evolved firms “strive to create a compelling value proposition for app teams that is easier and more cost effective than building their own solutions”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 internal platform in nearly all cases isn’t something you can buy outright. It’s something that is built and tailored to the needs of your technology organisation”</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finally, “not every platform team is automatically successful, but the successful ones treat their platform as a product!”</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aside from this excellent research, there are plenty of publicly available case studies available where organisations that we’ve worked with talk about the successes they have had.</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ef87ca029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ef87ca02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You might at this point be asking “ how do we know this to be true”, “ what does good look like?”</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Let’s look at the this year’s State of DevOps report:</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It states that “highly evolved firms use a combination SATs and platform teams as the most effective way to manage cognitive load at scale”</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These highly evolved firms “strive to create a compelling value proposition for app teams that is easier and more cost effective than building their own solutions”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 internal platform in nearly all cases isn’t something you can buy outright. It’s something that is built and tailored to the needs of your technology organisation”</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finally, “not every platform team is automatically successful, but the successful ones treat their platform as a product!”</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aside from this excellent research, there are plenty of publicly available case studies available where organisations that we’ve worked with talk about the successes they have had.</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ef87ca0294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7" name="Google Shape;1677;gef87ca029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You might at this point be asking “ how do we know this to be true”, “ what does good look like?”</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Let’s look at the this year’s State of DevOps report:</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It states that “highly evolved firms use a combination SATs and platform teams as the most effective way to manage cognitive load at scale”</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These highly evolved firms “strive to create a compelling value proposition for app teams that is easier and more cost effective than building their own solutions”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 internal platform in nearly all cases isn’t something you can buy outright. It’s something that is built and tailored to the needs of your technology organisation”</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finally, “not every platform team is automatically successful, but the successful ones treat their platform as a product!”</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aside from this excellent research, there are plenty of publicly available case studies available where organisations that we’ve worked with talk about the successes they have had.</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ef87ca0294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ef87ca0294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0791B"/>
              </a:buClr>
              <a:buSzPts val="1100"/>
              <a:buFont typeface="Arial"/>
              <a:buNone/>
            </a:pPr>
            <a:r>
              <a:rPr lang="en-GB">
                <a:solidFill>
                  <a:schemeClr val="dk1"/>
                </a:solidFill>
              </a:rPr>
              <a:t>You might at this point be asking “ how do we know this to be true”, “ what does good look like?”</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Let’s look at the this year’s State of DevOps report:</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It states that “highly evolved firms use a combination SATs and platform teams as the most effective way to manage cognitive load at scale”</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These highly evolved firms “strive to create a compelling value proposition for app teams that is easier and more cost effective than building their own solutions”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 internal platform in nearly all cases isn’t something you can buy outright. It’s something that is built and tailored to the needs of your technology organisation”</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finally, “not every platform team is automatically successful, but the successful ones treat their platform as a product!”</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aside from this excellent research, there are plenty of publicly available case studies available where organisations that we’ve worked with talk about the successes they have had.</a:t>
            </a: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rgbClr val="C0791B"/>
              </a:buClr>
              <a:buSzPts val="1100"/>
              <a:buFont typeface="Arial"/>
              <a:buNone/>
            </a:pP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ef87ca0294_0_10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ef87ca0294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chemeClr val="dk1"/>
                </a:solidFill>
              </a:rPr>
              <a:t>In 2019 I spoke at SpringOne Platform conference in Austin and shared just a few statistics of customers we had worked with who saw huge improvements in their flow of change by implementing some of these practices.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GB">
                <a:solidFill>
                  <a:schemeClr val="dk1"/>
                </a:solidFill>
              </a:rPr>
              <a:t>One customer was able to support 15 hundred developers with 4 operators</a:t>
            </a:r>
            <a:endParaRPr>
              <a:solidFill>
                <a:schemeClr val="dk1"/>
              </a:solidFill>
            </a:endParaRPr>
          </a:p>
          <a:p>
            <a:pPr marL="0" lvl="0" indent="0" algn="l" rtl="0">
              <a:lnSpc>
                <a:spcPct val="100000"/>
              </a:lnSpc>
              <a:spcBef>
                <a:spcPts val="0"/>
              </a:spcBef>
              <a:spcAft>
                <a:spcPts val="0"/>
              </a:spcAft>
              <a:buNone/>
            </a:pPr>
            <a:r>
              <a:rPr lang="en-GB">
                <a:solidFill>
                  <a:schemeClr val="dk1"/>
                </a:solidFill>
              </a:rPr>
              <a:t>One customer was able over the course of just 10 months, to scale their platform to support 29 teams across 4 countries, increasing deployment frequency by more than 3x</a:t>
            </a:r>
            <a:endParaRPr>
              <a:solidFill>
                <a:schemeClr val="dk1"/>
              </a:solidFill>
            </a:endParaRPr>
          </a:p>
          <a:p>
            <a:pPr marL="0" lvl="0" indent="0" algn="l" rtl="0">
              <a:lnSpc>
                <a:spcPct val="100000"/>
              </a:lnSpc>
              <a:spcBef>
                <a:spcPts val="0"/>
              </a:spcBef>
              <a:spcAft>
                <a:spcPts val="0"/>
              </a:spcAft>
              <a:buNone/>
            </a:pPr>
            <a:r>
              <a:rPr lang="en-GB">
                <a:solidFill>
                  <a:schemeClr val="dk1"/>
                </a:solidFill>
              </a:rPr>
              <a:t>One customer saw 90% improvement in release velocity from around 30 days to 2-3 days to release</a:t>
            </a:r>
            <a:endParaRPr>
              <a:solidFill>
                <a:schemeClr val="dk1"/>
              </a:solidFill>
            </a:endParaRPr>
          </a:p>
          <a:p>
            <a:pPr marL="0" lvl="0" indent="0" algn="l" rtl="0">
              <a:lnSpc>
                <a:spcPct val="100000"/>
              </a:lnSpc>
              <a:spcBef>
                <a:spcPts val="0"/>
              </a:spcBef>
              <a:spcAft>
                <a:spcPts val="0"/>
              </a:spcAft>
              <a:buNone/>
            </a:pPr>
            <a:r>
              <a:rPr lang="en-GB">
                <a:solidFill>
                  <a:schemeClr val="dk1"/>
                </a:solidFill>
              </a:rPr>
              <a:t>And finally, one customer saw an 89% reduction in security patching lead time from 45 days to 5 days.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GB">
                <a:solidFill>
                  <a:schemeClr val="dk1"/>
                </a:solidFill>
              </a:rPr>
              <a:t>So it's clear that for these customers, the work to introduce a central platform team and implement some of these platform as a product practices, significant benefitted them in several ways .</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ef0ccd32a9_0_19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ef0ccd32a9_0_1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 to summarise how to tackle the Platform Gap, we need to:</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Organise teams for fast flow, specifically ensuring we have a dedicated Platform Team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Begin the learning process through collaboration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Drive towards the platform meeting the user needs as a set of services available on demand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Take everything we’ve learned from product management of external facing products and apply those practices to the internal platform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Understand that driving the full value out of the platform means treating it as a product to be maintained, improved, developed over time, it is not built and done.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ef87ca0294_0_9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ef87ca0294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 to summarise how to tackle the Platform Gap, we need to:</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Organise teams for fast flow, specifically ensuring we have a dedicated Platform Team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Begin the learning process through collaboration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Drive towards the platform meeting the user needs as a set of services available on demand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Take everything we’ve learned from product management of external facing products and apply those practices to the internal platform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Understand that driving the full value out of the platform means treating it as a product to be maintained, improved, developed over time, it is not built and done.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ef87ca0294_0_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ef87ca0294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 to summarise how to tackle the Platform Gap, we need to:</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Organise teams for fast flow, specifically ensuring we have a dedicated Platform Team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Begin the learning process through collaboration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Drive towards the platform meeting the user needs as a set of services available on demand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Take everything we’ve learned from product management of external facing products and apply those practices to the internal platform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Understand that driving the full value out of the platform means treating it as a product to be maintained, improved, developed over time, it is not built and done.</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gef87ca0294_0_9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6" name="Google Shape;1736;gef87ca0294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 to summarise how to tackle the Platform Gap, we need to:</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Organise teams for fast flow, specifically ensuring we have a dedicated Platform Team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Begin the learning process through collaboration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Drive towards the platform meeting the user needs as a set of services available on demand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Take everything we’ve learned from product management of external facing products and apply those practices to the internal platform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Understand that driving the full value out of the platform means treating it as a product to be maintained, improved, developed over time, it is not built and done.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f87ca0294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ef87ca0294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will I be talking about?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I’m going to describe the Platform Gap, a challenge that my team and I have seen at many companies we’ve worked with in the past and which might sound familiar to some of you in the audience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explain it in terms of why you should worry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make some suggestions of things that you can do about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I’ll provide some examples where customers have made significant progress in solving some of these challenges</a:t>
            </a:r>
            <a:endParaRPr>
              <a:solidFill>
                <a:schemeClr val="dk1"/>
              </a:solidFill>
            </a:endParaRPr>
          </a:p>
          <a:p>
            <a:pPr marL="0" lvl="0" indent="0" algn="l" rtl="0">
              <a:spcBef>
                <a:spcPts val="0"/>
              </a:spcBef>
              <a:spcAft>
                <a:spcPts val="0"/>
              </a:spcAft>
              <a:buClr>
                <a:srgbClr val="C0791B"/>
              </a:buClr>
              <a:buSzPts val="1100"/>
              <a:buFont typeface="Arial"/>
              <a:buNone/>
            </a:pPr>
            <a:r>
              <a:rPr lang="en-GB">
                <a:solidFill>
                  <a:schemeClr val="dk1"/>
                </a:solidFill>
              </a:rPr>
              <a:t>And hopefully leave you with some things to think about going forward.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ef87ca0294_0_9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ef87ca0294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 to summarise how to tackle the Platform Gap, we need to:</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Organise teams for fast flow, specifically ensuring we have a dedicated Platform Team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Begin the learning process through collaboration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Drive towards the platform meeting the user needs as a set of services available on demand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Take everything we’ve learned from product management of external facing products and apply those practices to the internal platform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Understand that driving the full value out of the platform means treating it as a product to be maintained, improved, developed over time, it is not built and done.</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ef87ca0294_0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ef87ca0294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to summarise how to tackle the Platform Gap, we need to:</a:t>
            </a:r>
            <a:endParaRPr/>
          </a:p>
          <a:p>
            <a:pPr marL="0" lvl="0" indent="0" algn="l" rtl="0">
              <a:spcBef>
                <a:spcPts val="0"/>
              </a:spcBef>
              <a:spcAft>
                <a:spcPts val="0"/>
              </a:spcAft>
              <a:buNone/>
            </a:pPr>
            <a:r>
              <a:rPr lang="en-GB"/>
              <a:t>Organise teams for fast flow, specifically ensuring we have a dedicated Platform Team</a:t>
            </a:r>
            <a:endParaRPr/>
          </a:p>
          <a:p>
            <a:pPr marL="0" lvl="0" indent="0" algn="l" rtl="0">
              <a:spcBef>
                <a:spcPts val="0"/>
              </a:spcBef>
              <a:spcAft>
                <a:spcPts val="0"/>
              </a:spcAft>
              <a:buNone/>
            </a:pPr>
            <a:r>
              <a:rPr lang="en-GB"/>
              <a:t>Begin the learning process through collaboration</a:t>
            </a:r>
            <a:endParaRPr/>
          </a:p>
          <a:p>
            <a:pPr marL="0" lvl="0" indent="0" algn="l" rtl="0">
              <a:spcBef>
                <a:spcPts val="0"/>
              </a:spcBef>
              <a:spcAft>
                <a:spcPts val="0"/>
              </a:spcAft>
              <a:buNone/>
            </a:pPr>
            <a:r>
              <a:rPr lang="en-GB"/>
              <a:t>Drive towards the platform meeting the user needs as a set of services available on demand</a:t>
            </a:r>
            <a:endParaRPr/>
          </a:p>
          <a:p>
            <a:pPr marL="0" lvl="0" indent="0" algn="l" rtl="0">
              <a:spcBef>
                <a:spcPts val="0"/>
              </a:spcBef>
              <a:spcAft>
                <a:spcPts val="0"/>
              </a:spcAft>
              <a:buNone/>
            </a:pPr>
            <a:r>
              <a:rPr lang="en-GB"/>
              <a:t>Take everything we’ve learned from product management of external facing products and apply those practices to the internal platform</a:t>
            </a:r>
            <a:endParaRPr/>
          </a:p>
          <a:p>
            <a:pPr marL="0" lvl="0" indent="0" algn="l" rtl="0">
              <a:spcBef>
                <a:spcPts val="0"/>
              </a:spcBef>
              <a:spcAft>
                <a:spcPts val="0"/>
              </a:spcAft>
              <a:buNone/>
            </a:pPr>
            <a:r>
              <a:rPr lang="en-GB"/>
              <a:t>Understand that driving the full value out of the platform means treating it as a product to be maintained, improved, developed over time, it is not built and done.</a:t>
            </a:r>
            <a:endParaRPr/>
          </a:p>
          <a:p>
            <a:pPr marL="0" lvl="0" indent="0" algn="l" rtl="0">
              <a:spcBef>
                <a:spcPts val="0"/>
              </a:spcBef>
              <a:spcAft>
                <a:spcPts val="0"/>
              </a:spcAft>
              <a:buNone/>
            </a:pPr>
            <a:endParaRPr/>
          </a:p>
          <a:p>
            <a:pPr marL="0" lvl="0" indent="0" algn="l" rtl="0">
              <a:spcBef>
                <a:spcPts val="0"/>
              </a:spcBef>
              <a:spcAft>
                <a:spcPts val="0"/>
              </a:spcAft>
              <a:buNone/>
            </a:pPr>
            <a:r>
              <a:rPr lang="en-GB"/>
              <a:t>So, what’s next?</a:t>
            </a:r>
            <a:endParaRPr/>
          </a:p>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ef0ccd32a9_0_19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ef0ccd32a9_0_1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At Syntasso, we are very keen to continue this conversation with other folks in the community and would love to collaborate with others. You can find us at our website, or ping me on twitter if you’ve got any questions or stories to share.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We’re also working on a tool called Kratix; a framework for enabling platform teams to build a platform, Kratix </a:t>
            </a:r>
            <a:r>
              <a:rPr lang="en-GB" b="1">
                <a:solidFill>
                  <a:schemeClr val="dk1"/>
                </a:solidFill>
              </a:rPr>
              <a:t>enables</a:t>
            </a:r>
            <a:r>
              <a:rPr lang="en-GB">
                <a:solidFill>
                  <a:schemeClr val="dk1"/>
                </a:solidFill>
              </a:rPr>
              <a:t> a contract between platform and app teams to be codified. It’s very early in the project, just released mid September and is still in beta, so if anyone would like to play with it, it’s available in github and we would love to collaborate and seek feedback.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And if you would like to provide feedback on the tool or on this topic please feel free to email us at feedback at syntasso.io.</a:t>
            </a:r>
            <a:endParaRPr>
              <a:solidFill>
                <a:schemeClr val="dk1"/>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3"/>
        <p:cNvGrpSpPr/>
        <p:nvPr/>
      </p:nvGrpSpPr>
      <p:grpSpPr>
        <a:xfrm>
          <a:off x="0" y="0"/>
          <a:ext cx="0" cy="0"/>
          <a:chOff x="0" y="0"/>
          <a:chExt cx="0" cy="0"/>
        </a:xfrm>
      </p:grpSpPr>
      <p:sp>
        <p:nvSpPr>
          <p:cNvPr id="1764" name="Google Shape;1764;gef0ccd32a9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5" name="Google Shape;1765;gef0ccd32a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 for listening.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b1a0d99ac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b1a0d99a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is the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You have a team, let’s call them Team A. They are responsible for an product, let’s say it’s the mobile banking app. And because you’re following the devops principle of you write it you run it, the team is managing their own Kubernetes clusters, then they have a database sitting on the top. Let’s say that they’ve got some machine learning in there as part of the app, and they’re using knative and kpack for their application.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But if you’re slightly bigger, maybe you’ve got Team B. Team B might be responsible for a mortgage calculator. And let’s say that their stack is similar to team A, but in this case they have a CRM tool as part of the stack.</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Then maybe you’ve also got Team C, who might be taking of credit cards. And their stack looks very similar to Team A, but they’ve got things configured just slightly differently, maybe they’re running some different software versions.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then there’s team D, running the legacy payments system which is running on bare metal on premises and looks pretty different to the other teams, but is a pretty core part of your business.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maybe you’ve got a hundred other similar but separate teams. Maybe you’ve made acquisitions in to your org and you’ve got lots of separate teams doing similar things.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This is what it looks like when you’ve got a platform gap. Each team is juggling all of the components of the stack themselves, they’ve all got to cross this gap going from infrastructure to actually delivering value to end customers with their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what are the implications of this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ef0ccd32a9_0_9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ef0ccd32a9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What is the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You have a team, let’s call them Team A. They are responsible for an product, let’s say it’s the mobile banking app. And because you’re following the devops principle of you write it you run it, the team is managing their own Kubernetes clusters, then they have a database sitting on the top. Let’s say that they’ve got some machine learning in there as part of the app, and they’re using knative and kpack for their application.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But if you’re slightly bigger, maybe you’ve got Team B. Team B might be responsible for a mortgage calculator. And let’s say that their stack is similar to team A, but in this case they have a CRM tool as part of the stack.</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Then maybe you’ve also got Team C, who might be taking of credit cards. And their stack looks very similar to Team A, but they’ve got things configured just slightly differently.</a:t>
            </a:r>
            <a:r>
              <a:rPr lang="en-GB">
                <a:solidFill>
                  <a:srgbClr val="C0791B"/>
                </a:solidFill>
              </a:rPr>
              <a:t>maybe they’re running some different software versions.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then there’s team D, running the legacy payments system which is running on bare metal on premises and looks pretty different to the other teams, but is a pretty core part of your business.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maybe you’ve got a hundred other similar but separate teams. Maybe you’ve made acquisitions in to your org and you’ve got lots of separate teams doing similar things.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This is what it looks like when you’ve got a platform gap. Each team is juggling all of the components of the stack themselves, they’ve all got to cross this gap going from infrastructure to actually delivering value to end customers with their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what are the implications of this platform gap?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1" name="Google Shape;11;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12" name="Google Shape;12;p2"/>
          <p:cNvPicPr preferRelativeResize="0"/>
          <p:nvPr/>
        </p:nvPicPr>
        <p:blipFill rotWithShape="1">
          <a:blip r:embed="rId3">
            <a:alphaModFix/>
          </a:blip>
          <a:srcRect l="50888" t="61172"/>
          <a:stretch/>
        </p:blipFill>
        <p:spPr>
          <a:xfrm rot="7029864">
            <a:off x="8489801" y="1495907"/>
            <a:ext cx="606066" cy="479153"/>
          </a:xfrm>
          <a:prstGeom prst="rect">
            <a:avLst/>
          </a:prstGeom>
          <a:noFill/>
          <a:ln>
            <a:noFill/>
          </a:ln>
        </p:spPr>
      </p:pic>
      <p:pic>
        <p:nvPicPr>
          <p:cNvPr id="13" name="Google Shape;13;p2"/>
          <p:cNvPicPr preferRelativeResize="0"/>
          <p:nvPr/>
        </p:nvPicPr>
        <p:blipFill rotWithShape="1">
          <a:blip r:embed="rId4">
            <a:alphaModFix/>
          </a:blip>
          <a:srcRect t="38860" r="50888"/>
          <a:stretch/>
        </p:blipFill>
        <p:spPr>
          <a:xfrm rot="-2776824">
            <a:off x="8084248" y="464595"/>
            <a:ext cx="328930" cy="412160"/>
          </a:xfrm>
          <a:prstGeom prst="rect">
            <a:avLst/>
          </a:prstGeom>
          <a:noFill/>
          <a:ln>
            <a:noFill/>
          </a:ln>
        </p:spPr>
      </p:pic>
      <p:pic>
        <p:nvPicPr>
          <p:cNvPr id="14" name="Google Shape;14;p2"/>
          <p:cNvPicPr preferRelativeResize="0"/>
          <p:nvPr/>
        </p:nvPicPr>
        <p:blipFill rotWithShape="1">
          <a:blip r:embed="rId5">
            <a:alphaModFix/>
          </a:blip>
          <a:srcRect r="48995" b="61172"/>
          <a:stretch/>
        </p:blipFill>
        <p:spPr>
          <a:xfrm rot="-2467936">
            <a:off x="8662007" y="405865"/>
            <a:ext cx="334787" cy="253817"/>
          </a:xfrm>
          <a:prstGeom prst="rect">
            <a:avLst/>
          </a:prstGeom>
          <a:noFill/>
          <a:ln>
            <a:noFill/>
          </a:ln>
        </p:spPr>
      </p:pic>
      <p:pic>
        <p:nvPicPr>
          <p:cNvPr id="15" name="Google Shape;15;p2"/>
          <p:cNvPicPr preferRelativeResize="0"/>
          <p:nvPr/>
        </p:nvPicPr>
        <p:blipFill rotWithShape="1">
          <a:blip r:embed="rId6">
            <a:alphaModFix/>
          </a:blip>
          <a:srcRect l="50888" b="38860"/>
          <a:stretch/>
        </p:blipFill>
        <p:spPr>
          <a:xfrm rot="3395738">
            <a:off x="8566666" y="861488"/>
            <a:ext cx="358892" cy="459192"/>
          </a:xfrm>
          <a:prstGeom prst="rect">
            <a:avLst/>
          </a:prstGeom>
          <a:noFill/>
          <a:ln>
            <a:noFill/>
          </a:ln>
        </p:spPr>
      </p:pic>
      <p:pic>
        <p:nvPicPr>
          <p:cNvPr id="16" name="Google Shape;16;p2"/>
          <p:cNvPicPr preferRelativeResize="0"/>
          <p:nvPr/>
        </p:nvPicPr>
        <p:blipFill rotWithShape="1">
          <a:blip r:embed="rId7">
            <a:alphaModFix/>
          </a:blip>
          <a:srcRect l="50888" t="61172"/>
          <a:stretch/>
        </p:blipFill>
        <p:spPr>
          <a:xfrm rot="-784889">
            <a:off x="7857218" y="1129012"/>
            <a:ext cx="542591" cy="428973"/>
          </a:xfrm>
          <a:prstGeom prst="rect">
            <a:avLst/>
          </a:prstGeom>
          <a:noFill/>
          <a:ln>
            <a:noFill/>
          </a:ln>
        </p:spPr>
      </p:pic>
      <p:pic>
        <p:nvPicPr>
          <p:cNvPr id="17" name="Google Shape;17;p2"/>
          <p:cNvPicPr preferRelativeResize="0"/>
          <p:nvPr/>
        </p:nvPicPr>
        <p:blipFill rotWithShape="1">
          <a:blip r:embed="rId8">
            <a:alphaModFix/>
          </a:blip>
          <a:srcRect t="38860" r="50888"/>
          <a:stretch/>
        </p:blipFill>
        <p:spPr>
          <a:xfrm rot="-2882719">
            <a:off x="7782650" y="1813150"/>
            <a:ext cx="691701" cy="861071"/>
          </a:xfrm>
          <a:prstGeom prst="rect">
            <a:avLst/>
          </a:prstGeom>
          <a:noFill/>
          <a:ln>
            <a:noFill/>
          </a:ln>
        </p:spPr>
      </p:pic>
      <p:pic>
        <p:nvPicPr>
          <p:cNvPr id="18" name="Google Shape;18;p2"/>
          <p:cNvPicPr preferRelativeResize="0"/>
          <p:nvPr/>
        </p:nvPicPr>
        <p:blipFill rotWithShape="1">
          <a:blip r:embed="rId9">
            <a:alphaModFix/>
          </a:blip>
          <a:srcRect r="48995" b="61172"/>
          <a:stretch/>
        </p:blipFill>
        <p:spPr>
          <a:xfrm rot="-8501166">
            <a:off x="8379560" y="120818"/>
            <a:ext cx="276980" cy="209039"/>
          </a:xfrm>
          <a:prstGeom prst="rect">
            <a:avLst/>
          </a:prstGeom>
          <a:noFill/>
          <a:ln>
            <a:noFill/>
          </a:ln>
        </p:spPr>
      </p:pic>
      <p:sp>
        <p:nvSpPr>
          <p:cNvPr id="19" name="Google Shape;19;p2"/>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pic>
        <p:nvPicPr>
          <p:cNvPr id="20" name="Google Shape;20;p2"/>
          <p:cNvPicPr preferRelativeResize="0"/>
          <p:nvPr/>
        </p:nvPicPr>
        <p:blipFill rotWithShape="1">
          <a:blip r:embed="rId10">
            <a:alphaModFix/>
          </a:blip>
          <a:srcRect t="76374"/>
          <a:stretch/>
        </p:blipFill>
        <p:spPr>
          <a:xfrm>
            <a:off x="433579" y="4825896"/>
            <a:ext cx="1916646" cy="237248"/>
          </a:xfrm>
          <a:prstGeom prst="rect">
            <a:avLst/>
          </a:prstGeom>
          <a:noFill/>
          <a:ln>
            <a:noFill/>
          </a:ln>
        </p:spPr>
      </p:pic>
      <p:pic>
        <p:nvPicPr>
          <p:cNvPr id="21" name="Google Shape;21;p2"/>
          <p:cNvPicPr preferRelativeResize="0"/>
          <p:nvPr/>
        </p:nvPicPr>
        <p:blipFill>
          <a:blip r:embed="rId11">
            <a:alphaModFix/>
          </a:blip>
          <a:stretch>
            <a:fillRect/>
          </a:stretch>
        </p:blipFill>
        <p:spPr>
          <a:xfrm>
            <a:off x="7084365" y="2926775"/>
            <a:ext cx="1590174" cy="1595023"/>
          </a:xfrm>
          <a:prstGeom prst="rect">
            <a:avLst/>
          </a:prstGeom>
          <a:noFill/>
          <a:ln w="9525" cap="flat" cmpd="sng">
            <a:solidFill>
              <a:schemeClr val="lt1"/>
            </a:solidFill>
            <a:prstDash val="solid"/>
            <a:round/>
            <a:headEnd type="none" w="sm" len="sm"/>
            <a:tailEnd type="none" w="sm" len="sm"/>
          </a:ln>
        </p:spPr>
      </p:pic>
      <p:pic>
        <p:nvPicPr>
          <p:cNvPr id="22" name="Google Shape;22;p2"/>
          <p:cNvPicPr preferRelativeResize="0"/>
          <p:nvPr/>
        </p:nvPicPr>
        <p:blipFill>
          <a:blip r:embed="rId11">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E4656"/>
        </a:solidFill>
        <a:effectLst/>
      </p:bgPr>
    </p:bg>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pic>
        <p:nvPicPr>
          <p:cNvPr id="105" name="Google Shape;105;p11"/>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06" name="Google Shape;106;p11"/>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07" name="Google Shape;107;p11"/>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2">
  <p:cSld name="MAIN_POINT_2">
    <p:bg>
      <p:bgPr>
        <a:solidFill>
          <a:srgbClr val="940DAE">
            <a:alpha val="86030"/>
          </a:srgbClr>
        </a:solidFill>
        <a:effectLst/>
      </p:bgPr>
    </p:bg>
    <p:spTree>
      <p:nvGrpSpPr>
        <p:cNvPr id="1" name="Shape 108"/>
        <p:cNvGrpSpPr/>
        <p:nvPr/>
      </p:nvGrpSpPr>
      <p:grpSpPr>
        <a:xfrm>
          <a:off x="0" y="0"/>
          <a:ext cx="0" cy="0"/>
          <a:chOff x="0" y="0"/>
          <a:chExt cx="0" cy="0"/>
        </a:xfrm>
      </p:grpSpPr>
      <p:sp>
        <p:nvSpPr>
          <p:cNvPr id="109" name="Google Shape;109;p12"/>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pic>
        <p:nvPicPr>
          <p:cNvPr id="110" name="Google Shape;110;p12"/>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11" name="Google Shape;111;p12"/>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12" name="Google Shape;112;p12"/>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2 2">
  <p:cSld name="MAIN_POINT_2_2">
    <p:bg>
      <p:bgPr>
        <a:solidFill>
          <a:srgbClr val="403891">
            <a:alpha val="89390"/>
          </a:srgbClr>
        </a:solidFill>
        <a:effectLst/>
      </p:bgPr>
    </p:bg>
    <p:spTree>
      <p:nvGrpSpPr>
        <p:cNvPr id="1" name="Shape 113"/>
        <p:cNvGrpSpPr/>
        <p:nvPr/>
      </p:nvGrpSpPr>
      <p:grpSpPr>
        <a:xfrm>
          <a:off x="0" y="0"/>
          <a:ext cx="0" cy="0"/>
          <a:chOff x="0" y="0"/>
          <a:chExt cx="0" cy="0"/>
        </a:xfrm>
      </p:grpSpPr>
      <p:sp>
        <p:nvSpPr>
          <p:cNvPr id="114" name="Google Shape;114;p13"/>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pic>
        <p:nvPicPr>
          <p:cNvPr id="115" name="Google Shape;115;p13"/>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16" name="Google Shape;116;p13"/>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17" name="Google Shape;117;p13"/>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2 1">
  <p:cSld name="MAIN_POINT_2_1">
    <p:bg>
      <p:bgPr>
        <a:solidFill>
          <a:srgbClr val="3E4656"/>
        </a:solidFill>
        <a:effectLst/>
      </p:bgPr>
    </p:bg>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pic>
        <p:nvPicPr>
          <p:cNvPr id="120" name="Google Shape;120;p14"/>
          <p:cNvPicPr preferRelativeResize="0"/>
          <p:nvPr/>
        </p:nvPicPr>
        <p:blipFill rotWithShape="1">
          <a:blip r:embed="rId2">
            <a:alphaModFix amt="34000"/>
          </a:blip>
          <a:srcRect l="34117" r="34206" b="39733"/>
          <a:stretch/>
        </p:blipFill>
        <p:spPr>
          <a:xfrm>
            <a:off x="7508275" y="360200"/>
            <a:ext cx="1303552" cy="1299424"/>
          </a:xfrm>
          <a:prstGeom prst="rect">
            <a:avLst/>
          </a:prstGeom>
          <a:noFill/>
          <a:ln>
            <a:noFill/>
          </a:ln>
        </p:spPr>
      </p:pic>
      <p:pic>
        <p:nvPicPr>
          <p:cNvPr id="121" name="Google Shape;121;p14"/>
          <p:cNvPicPr preferRelativeResize="0"/>
          <p:nvPr/>
        </p:nvPicPr>
        <p:blipFill rotWithShape="1">
          <a:blip r:embed="rId2">
            <a:alphaModFix amt="34000"/>
          </a:blip>
          <a:srcRect l="34118" t="22831" r="49543" b="39733"/>
          <a:stretch/>
        </p:blipFill>
        <p:spPr>
          <a:xfrm rot="2923995" flipH="1">
            <a:off x="6915940" y="647190"/>
            <a:ext cx="358194" cy="429998"/>
          </a:xfrm>
          <a:prstGeom prst="rect">
            <a:avLst/>
          </a:prstGeom>
          <a:noFill/>
          <a:ln>
            <a:noFill/>
          </a:ln>
        </p:spPr>
      </p:pic>
      <p:pic>
        <p:nvPicPr>
          <p:cNvPr id="122" name="Google Shape;122;p14"/>
          <p:cNvPicPr preferRelativeResize="0"/>
          <p:nvPr/>
        </p:nvPicPr>
        <p:blipFill rotWithShape="1">
          <a:blip r:embed="rId2">
            <a:alphaModFix amt="34000"/>
          </a:blip>
          <a:srcRect l="49455" r="34206" b="62565"/>
          <a:stretch/>
        </p:blipFill>
        <p:spPr>
          <a:xfrm rot="2213885" flipH="1">
            <a:off x="8437809" y="1837617"/>
            <a:ext cx="351778" cy="422296"/>
          </a:xfrm>
          <a:prstGeom prst="rect">
            <a:avLst/>
          </a:prstGeom>
          <a:noFill/>
          <a:ln>
            <a:noFill/>
          </a:ln>
        </p:spPr>
      </p:pic>
      <p:pic>
        <p:nvPicPr>
          <p:cNvPr id="123" name="Google Shape;123;p14"/>
          <p:cNvPicPr preferRelativeResize="0"/>
          <p:nvPr/>
        </p:nvPicPr>
        <p:blipFill rotWithShape="1">
          <a:blip r:embed="rId2">
            <a:alphaModFix amt="34000"/>
          </a:blip>
          <a:srcRect l="50599" t="37286" r="34206" b="39733"/>
          <a:stretch/>
        </p:blipFill>
        <p:spPr>
          <a:xfrm rot="2989788">
            <a:off x="7258074" y="1734862"/>
            <a:ext cx="402775" cy="319151"/>
          </a:xfrm>
          <a:prstGeom prst="rect">
            <a:avLst/>
          </a:prstGeom>
          <a:noFill/>
          <a:ln>
            <a:noFill/>
          </a:ln>
        </p:spPr>
      </p:pic>
      <p:pic>
        <p:nvPicPr>
          <p:cNvPr id="124" name="Google Shape;124;p14"/>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25" name="Google Shape;125;p14"/>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26" name="Google Shape;126;p14"/>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1 2">
  <p:cSld name="MAIN_POINT_2_1_2">
    <p:bg>
      <p:bgPr>
        <a:solidFill>
          <a:srgbClr val="940DAE">
            <a:alpha val="86030"/>
          </a:srgbClr>
        </a:solidFill>
        <a:effectLst/>
      </p:bgPr>
    </p:bg>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pic>
        <p:nvPicPr>
          <p:cNvPr id="129" name="Google Shape;129;p15"/>
          <p:cNvPicPr preferRelativeResize="0"/>
          <p:nvPr/>
        </p:nvPicPr>
        <p:blipFill rotWithShape="1">
          <a:blip r:embed="rId2">
            <a:alphaModFix amt="34000"/>
          </a:blip>
          <a:srcRect l="34117" r="34206" b="39733"/>
          <a:stretch/>
        </p:blipFill>
        <p:spPr>
          <a:xfrm>
            <a:off x="7508275" y="360200"/>
            <a:ext cx="1303552" cy="1299424"/>
          </a:xfrm>
          <a:prstGeom prst="rect">
            <a:avLst/>
          </a:prstGeom>
          <a:noFill/>
          <a:ln>
            <a:noFill/>
          </a:ln>
        </p:spPr>
      </p:pic>
      <p:pic>
        <p:nvPicPr>
          <p:cNvPr id="130" name="Google Shape;130;p15"/>
          <p:cNvPicPr preferRelativeResize="0"/>
          <p:nvPr/>
        </p:nvPicPr>
        <p:blipFill rotWithShape="1">
          <a:blip r:embed="rId2">
            <a:alphaModFix amt="34000"/>
          </a:blip>
          <a:srcRect l="34118" t="22831" r="49543" b="39733"/>
          <a:stretch/>
        </p:blipFill>
        <p:spPr>
          <a:xfrm rot="2923995" flipH="1">
            <a:off x="6915940" y="647190"/>
            <a:ext cx="358194" cy="429998"/>
          </a:xfrm>
          <a:prstGeom prst="rect">
            <a:avLst/>
          </a:prstGeom>
          <a:noFill/>
          <a:ln>
            <a:noFill/>
          </a:ln>
        </p:spPr>
      </p:pic>
      <p:pic>
        <p:nvPicPr>
          <p:cNvPr id="131" name="Google Shape;131;p15"/>
          <p:cNvPicPr preferRelativeResize="0"/>
          <p:nvPr/>
        </p:nvPicPr>
        <p:blipFill rotWithShape="1">
          <a:blip r:embed="rId2">
            <a:alphaModFix amt="34000"/>
          </a:blip>
          <a:srcRect l="49455" r="34206" b="62565"/>
          <a:stretch/>
        </p:blipFill>
        <p:spPr>
          <a:xfrm rot="2213885" flipH="1">
            <a:off x="8437809" y="1837617"/>
            <a:ext cx="351778" cy="422296"/>
          </a:xfrm>
          <a:prstGeom prst="rect">
            <a:avLst/>
          </a:prstGeom>
          <a:noFill/>
          <a:ln>
            <a:noFill/>
          </a:ln>
        </p:spPr>
      </p:pic>
      <p:pic>
        <p:nvPicPr>
          <p:cNvPr id="132" name="Google Shape;132;p15"/>
          <p:cNvPicPr preferRelativeResize="0"/>
          <p:nvPr/>
        </p:nvPicPr>
        <p:blipFill rotWithShape="1">
          <a:blip r:embed="rId2">
            <a:alphaModFix amt="34000"/>
          </a:blip>
          <a:srcRect l="50599" t="37286" r="34206" b="39733"/>
          <a:stretch/>
        </p:blipFill>
        <p:spPr>
          <a:xfrm rot="2989788">
            <a:off x="7258074" y="1734862"/>
            <a:ext cx="402775" cy="319151"/>
          </a:xfrm>
          <a:prstGeom prst="rect">
            <a:avLst/>
          </a:prstGeom>
          <a:noFill/>
          <a:ln>
            <a:noFill/>
          </a:ln>
        </p:spPr>
      </p:pic>
      <p:pic>
        <p:nvPicPr>
          <p:cNvPr id="133" name="Google Shape;133;p15"/>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34" name="Google Shape;134;p15"/>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35" name="Google Shape;135;p15"/>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2 1 1">
  <p:cSld name="MAIN_POINT_2_1_1">
    <p:bg>
      <p:bgPr>
        <a:solidFill>
          <a:srgbClr val="403891">
            <a:alpha val="89390"/>
          </a:srgbClr>
        </a:solidFill>
        <a:effectLst/>
      </p:bgPr>
    </p:bg>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pic>
        <p:nvPicPr>
          <p:cNvPr id="138" name="Google Shape;138;p16"/>
          <p:cNvPicPr preferRelativeResize="0"/>
          <p:nvPr/>
        </p:nvPicPr>
        <p:blipFill rotWithShape="1">
          <a:blip r:embed="rId2">
            <a:alphaModFix amt="34000"/>
          </a:blip>
          <a:srcRect l="34117" r="34206" b="39733"/>
          <a:stretch/>
        </p:blipFill>
        <p:spPr>
          <a:xfrm>
            <a:off x="7508275" y="360200"/>
            <a:ext cx="1303552" cy="1299424"/>
          </a:xfrm>
          <a:prstGeom prst="rect">
            <a:avLst/>
          </a:prstGeom>
          <a:noFill/>
          <a:ln>
            <a:noFill/>
          </a:ln>
        </p:spPr>
      </p:pic>
      <p:pic>
        <p:nvPicPr>
          <p:cNvPr id="139" name="Google Shape;139;p16"/>
          <p:cNvPicPr preferRelativeResize="0"/>
          <p:nvPr/>
        </p:nvPicPr>
        <p:blipFill rotWithShape="1">
          <a:blip r:embed="rId2">
            <a:alphaModFix amt="34000"/>
          </a:blip>
          <a:srcRect l="34118" t="22831" r="49543" b="39733"/>
          <a:stretch/>
        </p:blipFill>
        <p:spPr>
          <a:xfrm rot="2923995" flipH="1">
            <a:off x="6915940" y="647190"/>
            <a:ext cx="358194" cy="429998"/>
          </a:xfrm>
          <a:prstGeom prst="rect">
            <a:avLst/>
          </a:prstGeom>
          <a:noFill/>
          <a:ln>
            <a:noFill/>
          </a:ln>
        </p:spPr>
      </p:pic>
      <p:pic>
        <p:nvPicPr>
          <p:cNvPr id="140" name="Google Shape;140;p16"/>
          <p:cNvPicPr preferRelativeResize="0"/>
          <p:nvPr/>
        </p:nvPicPr>
        <p:blipFill rotWithShape="1">
          <a:blip r:embed="rId2">
            <a:alphaModFix amt="34000"/>
          </a:blip>
          <a:srcRect l="49455" r="34206" b="62565"/>
          <a:stretch/>
        </p:blipFill>
        <p:spPr>
          <a:xfrm rot="2213885" flipH="1">
            <a:off x="8437809" y="1837617"/>
            <a:ext cx="351778" cy="422296"/>
          </a:xfrm>
          <a:prstGeom prst="rect">
            <a:avLst/>
          </a:prstGeom>
          <a:noFill/>
          <a:ln>
            <a:noFill/>
          </a:ln>
        </p:spPr>
      </p:pic>
      <p:pic>
        <p:nvPicPr>
          <p:cNvPr id="141" name="Google Shape;141;p16"/>
          <p:cNvPicPr preferRelativeResize="0"/>
          <p:nvPr/>
        </p:nvPicPr>
        <p:blipFill rotWithShape="1">
          <a:blip r:embed="rId2">
            <a:alphaModFix amt="34000"/>
          </a:blip>
          <a:srcRect l="50599" t="37286" r="34206" b="39733"/>
          <a:stretch/>
        </p:blipFill>
        <p:spPr>
          <a:xfrm rot="2989788">
            <a:off x="7258074" y="1734862"/>
            <a:ext cx="402775" cy="319151"/>
          </a:xfrm>
          <a:prstGeom prst="rect">
            <a:avLst/>
          </a:prstGeom>
          <a:noFill/>
          <a:ln>
            <a:noFill/>
          </a:ln>
        </p:spPr>
      </p:pic>
      <p:pic>
        <p:nvPicPr>
          <p:cNvPr id="142" name="Google Shape;142;p16"/>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43" name="Google Shape;143;p16"/>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44" name="Google Shape;144;p16"/>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Font typeface="Open Sans"/>
              <a:buNone/>
              <a:defRPr>
                <a:latin typeface="Open Sans"/>
                <a:ea typeface="Open Sans"/>
                <a:cs typeface="Open Sans"/>
                <a:sym typeface="Ope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7" name="Google Shape;147;p17"/>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Font typeface="Open Sans"/>
              <a:buNone/>
              <a:defRPr sz="1600">
                <a:latin typeface="Open Sans"/>
                <a:ea typeface="Open Sans"/>
                <a:cs typeface="Open Sans"/>
                <a:sym typeface="Open Sans"/>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48" name="Google Shape;148;p17"/>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Font typeface="Open Sans"/>
              <a:buChar char="●"/>
              <a:defRPr>
                <a:latin typeface="Open Sans"/>
                <a:ea typeface="Open Sans"/>
                <a:cs typeface="Open Sans"/>
                <a:sym typeface="Open Sans"/>
              </a:defRPr>
            </a:lvl1pPr>
            <a:lvl2pPr marL="914400" lvl="1" indent="-298450">
              <a:spcBef>
                <a:spcPts val="0"/>
              </a:spcBef>
              <a:spcAft>
                <a:spcPts val="0"/>
              </a:spcAft>
              <a:buSzPts val="1100"/>
              <a:buFont typeface="Open Sans"/>
              <a:buChar char="○"/>
              <a:defRPr>
                <a:latin typeface="Open Sans"/>
                <a:ea typeface="Open Sans"/>
                <a:cs typeface="Open Sans"/>
                <a:sym typeface="Open Sans"/>
              </a:defRPr>
            </a:lvl2pPr>
            <a:lvl3pPr marL="1371600" lvl="2" indent="-298450">
              <a:spcBef>
                <a:spcPts val="0"/>
              </a:spcBef>
              <a:spcAft>
                <a:spcPts val="0"/>
              </a:spcAft>
              <a:buSzPts val="1100"/>
              <a:buFont typeface="Open Sans"/>
              <a:buChar char="■"/>
              <a:defRPr>
                <a:latin typeface="Open Sans"/>
                <a:ea typeface="Open Sans"/>
                <a:cs typeface="Open Sans"/>
                <a:sym typeface="Open Sans"/>
              </a:defRPr>
            </a:lvl3pPr>
            <a:lvl4pPr marL="1828800" lvl="3" indent="-298450">
              <a:spcBef>
                <a:spcPts val="0"/>
              </a:spcBef>
              <a:spcAft>
                <a:spcPts val="0"/>
              </a:spcAft>
              <a:buSzPts val="1100"/>
              <a:buFont typeface="Open Sans"/>
              <a:buChar char="●"/>
              <a:defRPr>
                <a:latin typeface="Open Sans"/>
                <a:ea typeface="Open Sans"/>
                <a:cs typeface="Open Sans"/>
                <a:sym typeface="Open Sans"/>
              </a:defRPr>
            </a:lvl4pPr>
            <a:lvl5pPr marL="2286000" lvl="4" indent="-298450">
              <a:spcBef>
                <a:spcPts val="0"/>
              </a:spcBef>
              <a:spcAft>
                <a:spcPts val="0"/>
              </a:spcAft>
              <a:buSzPts val="1100"/>
              <a:buFont typeface="Open Sans"/>
              <a:buChar char="○"/>
              <a:defRPr>
                <a:latin typeface="Open Sans"/>
                <a:ea typeface="Open Sans"/>
                <a:cs typeface="Open Sans"/>
                <a:sym typeface="Open Sans"/>
              </a:defRPr>
            </a:lvl5pPr>
            <a:lvl6pPr marL="2743200" lvl="5" indent="-298450">
              <a:spcBef>
                <a:spcPts val="0"/>
              </a:spcBef>
              <a:spcAft>
                <a:spcPts val="0"/>
              </a:spcAft>
              <a:buSzPts val="1100"/>
              <a:buFont typeface="Open Sans"/>
              <a:buChar char="■"/>
              <a:defRPr>
                <a:latin typeface="Open Sans"/>
                <a:ea typeface="Open Sans"/>
                <a:cs typeface="Open Sans"/>
                <a:sym typeface="Open Sans"/>
              </a:defRPr>
            </a:lvl6pPr>
            <a:lvl7pPr marL="3200400" lvl="6" indent="-298450">
              <a:spcBef>
                <a:spcPts val="0"/>
              </a:spcBef>
              <a:spcAft>
                <a:spcPts val="0"/>
              </a:spcAft>
              <a:buSzPts val="1100"/>
              <a:buFont typeface="Open Sans"/>
              <a:buChar char="●"/>
              <a:defRPr>
                <a:latin typeface="Open Sans"/>
                <a:ea typeface="Open Sans"/>
                <a:cs typeface="Open Sans"/>
                <a:sym typeface="Open Sans"/>
              </a:defRPr>
            </a:lvl7pPr>
            <a:lvl8pPr marL="3657600" lvl="7" indent="-298450">
              <a:spcBef>
                <a:spcPts val="0"/>
              </a:spcBef>
              <a:spcAft>
                <a:spcPts val="0"/>
              </a:spcAft>
              <a:buSzPts val="1100"/>
              <a:buFont typeface="Open Sans"/>
              <a:buChar char="○"/>
              <a:defRPr>
                <a:latin typeface="Open Sans"/>
                <a:ea typeface="Open Sans"/>
                <a:cs typeface="Open Sans"/>
                <a:sym typeface="Open Sans"/>
              </a:defRPr>
            </a:lvl8pPr>
            <a:lvl9pPr marL="4114800" lvl="8" indent="-298450">
              <a:spcBef>
                <a:spcPts val="0"/>
              </a:spcBef>
              <a:spcAft>
                <a:spcPts val="0"/>
              </a:spcAft>
              <a:buSzPts val="1100"/>
              <a:buFont typeface="Open Sans"/>
              <a:buChar char="■"/>
              <a:defRPr>
                <a:latin typeface="Open Sans"/>
                <a:ea typeface="Open Sans"/>
                <a:cs typeface="Open Sans"/>
                <a:sym typeface="Open Sans"/>
              </a:defRPr>
            </a:lvl9pPr>
          </a:lstStyle>
          <a:p>
            <a:endParaRPr/>
          </a:p>
        </p:txBody>
      </p:sp>
      <p:pic>
        <p:nvPicPr>
          <p:cNvPr id="149" name="Google Shape;149;p17"/>
          <p:cNvPicPr preferRelativeResize="0"/>
          <p:nvPr/>
        </p:nvPicPr>
        <p:blipFill rotWithShape="1">
          <a:blip r:embed="rId2">
            <a:alphaModFix/>
          </a:blip>
          <a:srcRect t="77088"/>
          <a:stretch/>
        </p:blipFill>
        <p:spPr>
          <a:xfrm>
            <a:off x="433575" y="4829484"/>
            <a:ext cx="1916652" cy="230091"/>
          </a:xfrm>
          <a:prstGeom prst="rect">
            <a:avLst/>
          </a:prstGeom>
          <a:noFill/>
          <a:ln>
            <a:noFill/>
          </a:ln>
        </p:spPr>
      </p:pic>
      <p:pic>
        <p:nvPicPr>
          <p:cNvPr id="150" name="Google Shape;150;p17"/>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51" name="Google Shape;151;p17"/>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@PaulaLKennedy</a:t>
            </a:r>
            <a:endParaRPr sz="1200" b="1">
              <a:solidFill>
                <a:srgbClr val="3E4656"/>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pic>
        <p:nvPicPr>
          <p:cNvPr id="153" name="Google Shape;153;p18"/>
          <p:cNvPicPr preferRelativeResize="0"/>
          <p:nvPr/>
        </p:nvPicPr>
        <p:blipFill rotWithShape="1">
          <a:blip r:embed="rId2">
            <a:alphaModFix/>
          </a:blip>
          <a:srcRect t="77088"/>
          <a:stretch/>
        </p:blipFill>
        <p:spPr>
          <a:xfrm>
            <a:off x="433575" y="4829484"/>
            <a:ext cx="1916652" cy="230091"/>
          </a:xfrm>
          <a:prstGeom prst="rect">
            <a:avLst/>
          </a:prstGeom>
          <a:noFill/>
          <a:ln>
            <a:noFill/>
          </a:ln>
        </p:spPr>
      </p:pic>
      <p:pic>
        <p:nvPicPr>
          <p:cNvPr id="154" name="Google Shape;154;p18"/>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55" name="Google Shape;155;p18"/>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@PaulaLKennedy</a:t>
            </a:r>
            <a:endParaRPr sz="1200" b="1">
              <a:solidFill>
                <a:srgbClr val="3E4656"/>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3E4656"/>
        </a:solidFill>
        <a:effectLst/>
      </p:bgPr>
    </p:bg>
    <p:spTree>
      <p:nvGrpSpPr>
        <p:cNvPr id="1" name="Shape 156"/>
        <p:cNvGrpSpPr/>
        <p:nvPr/>
      </p:nvGrpSpPr>
      <p:grpSpPr>
        <a:xfrm>
          <a:off x="0" y="0"/>
          <a:ext cx="0" cy="0"/>
          <a:chOff x="0" y="0"/>
          <a:chExt cx="0" cy="0"/>
        </a:xfrm>
      </p:grpSpPr>
      <p:sp>
        <p:nvSpPr>
          <p:cNvPr id="157" name="Google Shape;157;p19"/>
          <p:cNvSpPr txBox="1">
            <a:spLocks noGrp="1"/>
          </p:cNvSpPr>
          <p:nvPr>
            <p:ph type="title" hasCustomPrompt="1"/>
          </p:nvPr>
        </p:nvSpPr>
        <p:spPr>
          <a:xfrm>
            <a:off x="1393763" y="1281050"/>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pic>
        <p:nvPicPr>
          <p:cNvPr id="158" name="Google Shape;158;p19"/>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59" name="Google Shape;159;p19"/>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60" name="Google Shape;160;p19"/>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2">
  <p:cSld name="BIG_NUMBER_2">
    <p:bg>
      <p:bgPr>
        <a:solidFill>
          <a:srgbClr val="940DAE">
            <a:alpha val="86030"/>
          </a:srgbClr>
        </a:solidFill>
        <a:effectLst/>
      </p:bgPr>
    </p:bg>
    <p:spTree>
      <p:nvGrpSpPr>
        <p:cNvPr id="1" name="Shape 161"/>
        <p:cNvGrpSpPr/>
        <p:nvPr/>
      </p:nvGrpSpPr>
      <p:grpSpPr>
        <a:xfrm>
          <a:off x="0" y="0"/>
          <a:ext cx="0" cy="0"/>
          <a:chOff x="0" y="0"/>
          <a:chExt cx="0" cy="0"/>
        </a:xfrm>
      </p:grpSpPr>
      <p:sp>
        <p:nvSpPr>
          <p:cNvPr id="162" name="Google Shape;162;p20"/>
          <p:cNvSpPr txBox="1">
            <a:spLocks noGrp="1"/>
          </p:cNvSpPr>
          <p:nvPr>
            <p:ph type="title" hasCustomPrompt="1"/>
          </p:nvPr>
        </p:nvSpPr>
        <p:spPr>
          <a:xfrm>
            <a:off x="1393763" y="1281050"/>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pic>
        <p:nvPicPr>
          <p:cNvPr id="163" name="Google Shape;163;p20"/>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64" name="Google Shape;164;p20"/>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65" name="Google Shape;165;p20"/>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2">
    <p:bg>
      <p:bgPr>
        <a:solidFill>
          <a:srgbClr val="3E4656"/>
        </a:solid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5" name="Google Shape;25;p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26" name="Google Shape;26;p3"/>
          <p:cNvPicPr preferRelativeResize="0"/>
          <p:nvPr/>
        </p:nvPicPr>
        <p:blipFill rotWithShape="1">
          <a:blip r:embed="rId2">
            <a:alphaModFix/>
          </a:blip>
          <a:srcRect l="50888" t="61172"/>
          <a:stretch/>
        </p:blipFill>
        <p:spPr>
          <a:xfrm rot="7029864">
            <a:off x="8489801" y="1495907"/>
            <a:ext cx="606066" cy="479153"/>
          </a:xfrm>
          <a:prstGeom prst="rect">
            <a:avLst/>
          </a:prstGeom>
          <a:noFill/>
          <a:ln>
            <a:noFill/>
          </a:ln>
        </p:spPr>
      </p:pic>
      <p:pic>
        <p:nvPicPr>
          <p:cNvPr id="27" name="Google Shape;27;p3"/>
          <p:cNvPicPr preferRelativeResize="0"/>
          <p:nvPr/>
        </p:nvPicPr>
        <p:blipFill rotWithShape="1">
          <a:blip r:embed="rId3">
            <a:alphaModFix/>
          </a:blip>
          <a:srcRect t="38860" r="50888"/>
          <a:stretch/>
        </p:blipFill>
        <p:spPr>
          <a:xfrm rot="-2776824">
            <a:off x="8084248" y="464595"/>
            <a:ext cx="328930" cy="412160"/>
          </a:xfrm>
          <a:prstGeom prst="rect">
            <a:avLst/>
          </a:prstGeom>
          <a:noFill/>
          <a:ln>
            <a:noFill/>
          </a:ln>
        </p:spPr>
      </p:pic>
      <p:pic>
        <p:nvPicPr>
          <p:cNvPr id="28" name="Google Shape;28;p3"/>
          <p:cNvPicPr preferRelativeResize="0"/>
          <p:nvPr/>
        </p:nvPicPr>
        <p:blipFill rotWithShape="1">
          <a:blip r:embed="rId4">
            <a:alphaModFix/>
          </a:blip>
          <a:srcRect r="48995" b="61172"/>
          <a:stretch/>
        </p:blipFill>
        <p:spPr>
          <a:xfrm rot="-2467936">
            <a:off x="8662007" y="405865"/>
            <a:ext cx="334787" cy="253817"/>
          </a:xfrm>
          <a:prstGeom prst="rect">
            <a:avLst/>
          </a:prstGeom>
          <a:noFill/>
          <a:ln>
            <a:noFill/>
          </a:ln>
        </p:spPr>
      </p:pic>
      <p:pic>
        <p:nvPicPr>
          <p:cNvPr id="29" name="Google Shape;29;p3"/>
          <p:cNvPicPr preferRelativeResize="0"/>
          <p:nvPr/>
        </p:nvPicPr>
        <p:blipFill rotWithShape="1">
          <a:blip r:embed="rId5">
            <a:alphaModFix/>
          </a:blip>
          <a:srcRect l="50888" b="38860"/>
          <a:stretch/>
        </p:blipFill>
        <p:spPr>
          <a:xfrm rot="3395738">
            <a:off x="8566666" y="861488"/>
            <a:ext cx="358892" cy="459192"/>
          </a:xfrm>
          <a:prstGeom prst="rect">
            <a:avLst/>
          </a:prstGeom>
          <a:noFill/>
          <a:ln>
            <a:noFill/>
          </a:ln>
        </p:spPr>
      </p:pic>
      <p:pic>
        <p:nvPicPr>
          <p:cNvPr id="30" name="Google Shape;30;p3"/>
          <p:cNvPicPr preferRelativeResize="0"/>
          <p:nvPr/>
        </p:nvPicPr>
        <p:blipFill rotWithShape="1">
          <a:blip r:embed="rId6">
            <a:alphaModFix/>
          </a:blip>
          <a:srcRect l="50888" t="61172"/>
          <a:stretch/>
        </p:blipFill>
        <p:spPr>
          <a:xfrm rot="-784889">
            <a:off x="7857218" y="1129012"/>
            <a:ext cx="542591" cy="428973"/>
          </a:xfrm>
          <a:prstGeom prst="rect">
            <a:avLst/>
          </a:prstGeom>
          <a:noFill/>
          <a:ln>
            <a:noFill/>
          </a:ln>
        </p:spPr>
      </p:pic>
      <p:pic>
        <p:nvPicPr>
          <p:cNvPr id="31" name="Google Shape;31;p3"/>
          <p:cNvPicPr preferRelativeResize="0"/>
          <p:nvPr/>
        </p:nvPicPr>
        <p:blipFill rotWithShape="1">
          <a:blip r:embed="rId7">
            <a:alphaModFix/>
          </a:blip>
          <a:srcRect t="38860" r="50888"/>
          <a:stretch/>
        </p:blipFill>
        <p:spPr>
          <a:xfrm rot="-2882719">
            <a:off x="7782650" y="1813150"/>
            <a:ext cx="691701" cy="861071"/>
          </a:xfrm>
          <a:prstGeom prst="rect">
            <a:avLst/>
          </a:prstGeom>
          <a:noFill/>
          <a:ln>
            <a:noFill/>
          </a:ln>
        </p:spPr>
      </p:pic>
      <p:pic>
        <p:nvPicPr>
          <p:cNvPr id="32" name="Google Shape;32;p3"/>
          <p:cNvPicPr preferRelativeResize="0"/>
          <p:nvPr/>
        </p:nvPicPr>
        <p:blipFill rotWithShape="1">
          <a:blip r:embed="rId8">
            <a:alphaModFix/>
          </a:blip>
          <a:srcRect r="48995" b="61172"/>
          <a:stretch/>
        </p:blipFill>
        <p:spPr>
          <a:xfrm rot="-8501166">
            <a:off x="8379560" y="120818"/>
            <a:ext cx="276980" cy="209039"/>
          </a:xfrm>
          <a:prstGeom prst="rect">
            <a:avLst/>
          </a:prstGeom>
          <a:noFill/>
          <a:ln>
            <a:noFill/>
          </a:ln>
        </p:spPr>
      </p:pic>
      <p:pic>
        <p:nvPicPr>
          <p:cNvPr id="33" name="Google Shape;33;p3"/>
          <p:cNvPicPr preferRelativeResize="0"/>
          <p:nvPr/>
        </p:nvPicPr>
        <p:blipFill rotWithShape="1">
          <a:blip r:embed="rId9">
            <a:alphaModFix/>
          </a:blip>
          <a:srcRect t="76374"/>
          <a:stretch/>
        </p:blipFill>
        <p:spPr>
          <a:xfrm>
            <a:off x="433579" y="4825896"/>
            <a:ext cx="1916646" cy="237248"/>
          </a:xfrm>
          <a:prstGeom prst="rect">
            <a:avLst/>
          </a:prstGeom>
          <a:noFill/>
          <a:ln>
            <a:noFill/>
          </a:ln>
        </p:spPr>
      </p:pic>
      <p:pic>
        <p:nvPicPr>
          <p:cNvPr id="34" name="Google Shape;34;p3"/>
          <p:cNvPicPr preferRelativeResize="0"/>
          <p:nvPr/>
        </p:nvPicPr>
        <p:blipFill>
          <a:blip r:embed="rId10">
            <a:alphaModFix/>
          </a:blip>
          <a:stretch>
            <a:fillRect/>
          </a:stretch>
        </p:blipFill>
        <p:spPr>
          <a:xfrm>
            <a:off x="7084365" y="2926775"/>
            <a:ext cx="1590174" cy="1595023"/>
          </a:xfrm>
          <a:prstGeom prst="rect">
            <a:avLst/>
          </a:prstGeom>
          <a:noFill/>
          <a:ln w="9525" cap="flat" cmpd="sng">
            <a:solidFill>
              <a:schemeClr val="lt1"/>
            </a:solidFill>
            <a:prstDash val="solid"/>
            <a:round/>
            <a:headEnd type="none" w="sm" len="sm"/>
            <a:tailEnd type="none" w="sm" len="sm"/>
          </a:ln>
        </p:spPr>
      </p:pic>
      <p:pic>
        <p:nvPicPr>
          <p:cNvPr id="35" name="Google Shape;35;p3"/>
          <p:cNvPicPr preferRelativeResize="0"/>
          <p:nvPr/>
        </p:nvPicPr>
        <p:blipFill>
          <a:blip r:embed="rId10">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36" name="Google Shape;36;p3"/>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1">
  <p:cSld name="BIG_NUMBER_1">
    <p:bg>
      <p:bgPr>
        <a:solidFill>
          <a:srgbClr val="403891">
            <a:alpha val="89390"/>
          </a:srgbClr>
        </a:solidFill>
        <a:effectLst/>
      </p:bgPr>
    </p:bg>
    <p:spTree>
      <p:nvGrpSpPr>
        <p:cNvPr id="1" name="Shape 166"/>
        <p:cNvGrpSpPr/>
        <p:nvPr/>
      </p:nvGrpSpPr>
      <p:grpSpPr>
        <a:xfrm>
          <a:off x="0" y="0"/>
          <a:ext cx="0" cy="0"/>
          <a:chOff x="0" y="0"/>
          <a:chExt cx="0" cy="0"/>
        </a:xfrm>
      </p:grpSpPr>
      <p:sp>
        <p:nvSpPr>
          <p:cNvPr id="167" name="Google Shape;167;p21"/>
          <p:cNvSpPr txBox="1">
            <a:spLocks noGrp="1"/>
          </p:cNvSpPr>
          <p:nvPr>
            <p:ph type="title" hasCustomPrompt="1"/>
          </p:nvPr>
        </p:nvSpPr>
        <p:spPr>
          <a:xfrm>
            <a:off x="1393763" y="1281050"/>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pic>
        <p:nvPicPr>
          <p:cNvPr id="168" name="Google Shape;168;p21"/>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169" name="Google Shape;169;p21"/>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70" name="Google Shape;170;p21"/>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1 1">
  <p:cSld name="BIG_NUMBER_1_1">
    <p:bg>
      <p:bgPr>
        <a:solidFill>
          <a:srgbClr val="3E4656"/>
        </a:solidFill>
        <a:effectLst/>
      </p:bgPr>
    </p:bg>
    <p:spTree>
      <p:nvGrpSpPr>
        <p:cNvPr id="1" name="Shape 171"/>
        <p:cNvGrpSpPr/>
        <p:nvPr/>
      </p:nvGrpSpPr>
      <p:grpSpPr>
        <a:xfrm>
          <a:off x="0" y="0"/>
          <a:ext cx="0" cy="0"/>
          <a:chOff x="0" y="0"/>
          <a:chExt cx="0" cy="0"/>
        </a:xfrm>
      </p:grpSpPr>
      <p:pic>
        <p:nvPicPr>
          <p:cNvPr id="172" name="Google Shape;172;p22"/>
          <p:cNvPicPr preferRelativeResize="0"/>
          <p:nvPr/>
        </p:nvPicPr>
        <p:blipFill rotWithShape="1">
          <a:blip r:embed="rId2">
            <a:alphaModFix amt="70000"/>
          </a:blip>
          <a:srcRect l="49455" r="34206" b="62565"/>
          <a:stretch/>
        </p:blipFill>
        <p:spPr>
          <a:xfrm rot="7613885" flipH="1">
            <a:off x="7853546" y="4705017"/>
            <a:ext cx="351778" cy="422296"/>
          </a:xfrm>
          <a:prstGeom prst="rect">
            <a:avLst/>
          </a:prstGeom>
          <a:noFill/>
          <a:ln>
            <a:noFill/>
          </a:ln>
        </p:spPr>
      </p:pic>
      <p:pic>
        <p:nvPicPr>
          <p:cNvPr id="173" name="Google Shape;173;p22"/>
          <p:cNvPicPr preferRelativeResize="0"/>
          <p:nvPr/>
        </p:nvPicPr>
        <p:blipFill rotWithShape="1">
          <a:blip r:embed="rId2">
            <a:alphaModFix amt="10000"/>
          </a:blip>
          <a:srcRect l="34118" t="22831" r="49543" b="39733"/>
          <a:stretch/>
        </p:blipFill>
        <p:spPr>
          <a:xfrm rot="8323995" flipH="1">
            <a:off x="7878240" y="4037965"/>
            <a:ext cx="358194" cy="429998"/>
          </a:xfrm>
          <a:prstGeom prst="rect">
            <a:avLst/>
          </a:prstGeom>
          <a:noFill/>
          <a:ln>
            <a:noFill/>
          </a:ln>
        </p:spPr>
      </p:pic>
      <p:pic>
        <p:nvPicPr>
          <p:cNvPr id="174" name="Google Shape;174;p22"/>
          <p:cNvPicPr preferRelativeResize="0"/>
          <p:nvPr/>
        </p:nvPicPr>
        <p:blipFill rotWithShape="1">
          <a:blip r:embed="rId2">
            <a:alphaModFix amt="70000"/>
          </a:blip>
          <a:srcRect l="50599" t="37286" r="34206" b="39733"/>
          <a:stretch/>
        </p:blipFill>
        <p:spPr>
          <a:xfrm rot="2196252">
            <a:off x="7407074" y="4687986"/>
            <a:ext cx="402776" cy="319152"/>
          </a:xfrm>
          <a:prstGeom prst="rect">
            <a:avLst/>
          </a:prstGeom>
          <a:noFill/>
          <a:ln>
            <a:noFill/>
          </a:ln>
        </p:spPr>
      </p:pic>
      <p:pic>
        <p:nvPicPr>
          <p:cNvPr id="175" name="Google Shape;175;p22"/>
          <p:cNvPicPr preferRelativeResize="0"/>
          <p:nvPr/>
        </p:nvPicPr>
        <p:blipFill rotWithShape="1">
          <a:blip r:embed="rId2">
            <a:alphaModFix amt="40000"/>
          </a:blip>
          <a:srcRect l="50599" t="37286" r="34206" b="39733"/>
          <a:stretch/>
        </p:blipFill>
        <p:spPr>
          <a:xfrm rot="2989788">
            <a:off x="7828049" y="4402274"/>
            <a:ext cx="402775" cy="319151"/>
          </a:xfrm>
          <a:prstGeom prst="rect">
            <a:avLst/>
          </a:prstGeom>
          <a:noFill/>
          <a:ln>
            <a:noFill/>
          </a:ln>
        </p:spPr>
      </p:pic>
      <p:pic>
        <p:nvPicPr>
          <p:cNvPr id="176" name="Google Shape;176;p22"/>
          <p:cNvPicPr preferRelativeResize="0"/>
          <p:nvPr/>
        </p:nvPicPr>
        <p:blipFill rotWithShape="1">
          <a:blip r:embed="rId2">
            <a:alphaModFix amt="40000"/>
          </a:blip>
          <a:srcRect l="49455" r="34206" b="62565"/>
          <a:stretch/>
        </p:blipFill>
        <p:spPr>
          <a:xfrm rot="773035" flipH="1">
            <a:off x="7508320" y="4408167"/>
            <a:ext cx="351779" cy="422296"/>
          </a:xfrm>
          <a:prstGeom prst="rect">
            <a:avLst/>
          </a:prstGeom>
          <a:noFill/>
          <a:ln>
            <a:noFill/>
          </a:ln>
        </p:spPr>
      </p:pic>
      <p:pic>
        <p:nvPicPr>
          <p:cNvPr id="177" name="Google Shape;177;p22"/>
          <p:cNvPicPr preferRelativeResize="0"/>
          <p:nvPr/>
        </p:nvPicPr>
        <p:blipFill rotWithShape="1">
          <a:blip r:embed="rId2">
            <a:alphaModFix amt="71000"/>
          </a:blip>
          <a:srcRect l="34118" t="22831" r="49543" b="39733"/>
          <a:stretch/>
        </p:blipFill>
        <p:spPr>
          <a:xfrm rot="-7876005" flipH="1">
            <a:off x="8671312" y="4737641"/>
            <a:ext cx="358194" cy="429998"/>
          </a:xfrm>
          <a:prstGeom prst="rect">
            <a:avLst/>
          </a:prstGeom>
          <a:noFill/>
          <a:ln>
            <a:noFill/>
          </a:ln>
        </p:spPr>
      </p:pic>
      <p:pic>
        <p:nvPicPr>
          <p:cNvPr id="178" name="Google Shape;178;p22"/>
          <p:cNvPicPr preferRelativeResize="0"/>
          <p:nvPr/>
        </p:nvPicPr>
        <p:blipFill rotWithShape="1">
          <a:blip r:embed="rId2">
            <a:alphaModFix amt="10000"/>
          </a:blip>
          <a:srcRect l="50599" t="37286" r="34206" b="39733"/>
          <a:stretch/>
        </p:blipFill>
        <p:spPr>
          <a:xfrm rot="3141168">
            <a:off x="7399622" y="4070562"/>
            <a:ext cx="402778" cy="319152"/>
          </a:xfrm>
          <a:prstGeom prst="rect">
            <a:avLst/>
          </a:prstGeom>
          <a:noFill/>
          <a:ln>
            <a:noFill/>
          </a:ln>
        </p:spPr>
      </p:pic>
      <p:pic>
        <p:nvPicPr>
          <p:cNvPr id="179" name="Google Shape;179;p22"/>
          <p:cNvPicPr preferRelativeResize="0"/>
          <p:nvPr/>
        </p:nvPicPr>
        <p:blipFill rotWithShape="1">
          <a:blip r:embed="rId2">
            <a:alphaModFix amt="10000"/>
          </a:blip>
          <a:srcRect l="49455" r="34206" b="62565"/>
          <a:stretch/>
        </p:blipFill>
        <p:spPr>
          <a:xfrm rot="-8586115" flipH="1">
            <a:off x="8646622" y="4097792"/>
            <a:ext cx="351778" cy="422296"/>
          </a:xfrm>
          <a:prstGeom prst="rect">
            <a:avLst/>
          </a:prstGeom>
          <a:noFill/>
          <a:ln>
            <a:noFill/>
          </a:ln>
        </p:spPr>
      </p:pic>
      <p:pic>
        <p:nvPicPr>
          <p:cNvPr id="180" name="Google Shape;180;p22"/>
          <p:cNvPicPr preferRelativeResize="0"/>
          <p:nvPr/>
        </p:nvPicPr>
        <p:blipFill rotWithShape="1">
          <a:blip r:embed="rId2">
            <a:alphaModFix amt="40000"/>
          </a:blip>
          <a:srcRect l="50599" t="37286" r="34206" b="39733"/>
          <a:stretch/>
        </p:blipFill>
        <p:spPr>
          <a:xfrm rot="-7810212">
            <a:off x="8621121" y="4503679"/>
            <a:ext cx="402775" cy="319151"/>
          </a:xfrm>
          <a:prstGeom prst="rect">
            <a:avLst/>
          </a:prstGeom>
          <a:noFill/>
          <a:ln>
            <a:noFill/>
          </a:ln>
        </p:spPr>
      </p:pic>
      <p:pic>
        <p:nvPicPr>
          <p:cNvPr id="181" name="Google Shape;181;p22"/>
          <p:cNvPicPr preferRelativeResize="0"/>
          <p:nvPr/>
        </p:nvPicPr>
        <p:blipFill rotWithShape="1">
          <a:blip r:embed="rId2">
            <a:alphaModFix amt="12000"/>
          </a:blip>
          <a:srcRect l="50599" t="37286" r="34206" b="39733"/>
          <a:stretch/>
        </p:blipFill>
        <p:spPr>
          <a:xfrm rot="-8603748">
            <a:off x="8222920" y="4190591"/>
            <a:ext cx="402776" cy="319152"/>
          </a:xfrm>
          <a:prstGeom prst="rect">
            <a:avLst/>
          </a:prstGeom>
          <a:noFill/>
          <a:ln>
            <a:noFill/>
          </a:ln>
        </p:spPr>
      </p:pic>
      <p:pic>
        <p:nvPicPr>
          <p:cNvPr id="182" name="Google Shape;182;p22"/>
          <p:cNvPicPr preferRelativeResize="0"/>
          <p:nvPr/>
        </p:nvPicPr>
        <p:blipFill rotWithShape="1">
          <a:blip r:embed="rId2">
            <a:alphaModFix amt="71000"/>
          </a:blip>
          <a:srcRect l="50599" t="37286" r="34206" b="39733"/>
          <a:stretch/>
        </p:blipFill>
        <p:spPr>
          <a:xfrm rot="-7658832">
            <a:off x="8267821" y="4808016"/>
            <a:ext cx="402778" cy="319152"/>
          </a:xfrm>
          <a:prstGeom prst="rect">
            <a:avLst/>
          </a:prstGeom>
          <a:noFill/>
          <a:ln>
            <a:noFill/>
          </a:ln>
        </p:spPr>
      </p:pic>
      <p:pic>
        <p:nvPicPr>
          <p:cNvPr id="183" name="Google Shape;183;p22"/>
          <p:cNvPicPr preferRelativeResize="0"/>
          <p:nvPr/>
        </p:nvPicPr>
        <p:blipFill rotWithShape="1">
          <a:blip r:embed="rId2">
            <a:alphaModFix amt="40000"/>
          </a:blip>
          <a:srcRect l="49455" r="34206" b="62565"/>
          <a:stretch/>
        </p:blipFill>
        <p:spPr>
          <a:xfrm rot="-10026965" flipH="1">
            <a:off x="8210122" y="4367267"/>
            <a:ext cx="351779" cy="422296"/>
          </a:xfrm>
          <a:prstGeom prst="rect">
            <a:avLst/>
          </a:prstGeom>
          <a:noFill/>
          <a:ln>
            <a:noFill/>
          </a:ln>
        </p:spPr>
      </p:pic>
      <p:pic>
        <p:nvPicPr>
          <p:cNvPr id="184" name="Google Shape;184;p22"/>
          <p:cNvPicPr preferRelativeResize="0"/>
          <p:nvPr/>
        </p:nvPicPr>
        <p:blipFill rotWithShape="1">
          <a:blip r:embed="rId2">
            <a:alphaModFix amt="10000"/>
          </a:blip>
          <a:srcRect l="34118" t="22831" r="49543" b="39733"/>
          <a:stretch/>
        </p:blipFill>
        <p:spPr>
          <a:xfrm rot="8323995" flipH="1">
            <a:off x="6251890" y="4056140"/>
            <a:ext cx="358194" cy="429998"/>
          </a:xfrm>
          <a:prstGeom prst="rect">
            <a:avLst/>
          </a:prstGeom>
          <a:noFill/>
          <a:ln>
            <a:noFill/>
          </a:ln>
        </p:spPr>
      </p:pic>
      <p:pic>
        <p:nvPicPr>
          <p:cNvPr id="185" name="Google Shape;185;p22"/>
          <p:cNvPicPr preferRelativeResize="0"/>
          <p:nvPr/>
        </p:nvPicPr>
        <p:blipFill rotWithShape="1">
          <a:blip r:embed="rId2">
            <a:alphaModFix amt="70000"/>
          </a:blip>
          <a:srcRect l="49455" r="34206" b="62565"/>
          <a:stretch/>
        </p:blipFill>
        <p:spPr>
          <a:xfrm rot="7613885" flipH="1">
            <a:off x="6227196" y="4723192"/>
            <a:ext cx="351778" cy="422296"/>
          </a:xfrm>
          <a:prstGeom prst="rect">
            <a:avLst/>
          </a:prstGeom>
          <a:noFill/>
          <a:ln>
            <a:noFill/>
          </a:ln>
        </p:spPr>
      </p:pic>
      <p:pic>
        <p:nvPicPr>
          <p:cNvPr id="186" name="Google Shape;186;p22"/>
          <p:cNvPicPr preferRelativeResize="0"/>
          <p:nvPr/>
        </p:nvPicPr>
        <p:blipFill rotWithShape="1">
          <a:blip r:embed="rId2">
            <a:alphaModFix amt="70000"/>
          </a:blip>
          <a:srcRect l="50599" t="37286" r="34206" b="39733"/>
          <a:stretch/>
        </p:blipFill>
        <p:spPr>
          <a:xfrm rot="2196252">
            <a:off x="5780724" y="4706161"/>
            <a:ext cx="402776" cy="319152"/>
          </a:xfrm>
          <a:prstGeom prst="rect">
            <a:avLst/>
          </a:prstGeom>
          <a:noFill/>
          <a:ln>
            <a:noFill/>
          </a:ln>
        </p:spPr>
      </p:pic>
      <p:pic>
        <p:nvPicPr>
          <p:cNvPr id="187" name="Google Shape;187;p22"/>
          <p:cNvPicPr preferRelativeResize="0"/>
          <p:nvPr/>
        </p:nvPicPr>
        <p:blipFill rotWithShape="1">
          <a:blip r:embed="rId2">
            <a:alphaModFix amt="40000"/>
          </a:blip>
          <a:srcRect l="50599" t="37286" r="34206" b="39733"/>
          <a:stretch/>
        </p:blipFill>
        <p:spPr>
          <a:xfrm rot="2989788">
            <a:off x="6201699" y="4420449"/>
            <a:ext cx="402775" cy="319151"/>
          </a:xfrm>
          <a:prstGeom prst="rect">
            <a:avLst/>
          </a:prstGeom>
          <a:noFill/>
          <a:ln>
            <a:noFill/>
          </a:ln>
        </p:spPr>
      </p:pic>
      <p:pic>
        <p:nvPicPr>
          <p:cNvPr id="188" name="Google Shape;188;p22"/>
          <p:cNvPicPr preferRelativeResize="0"/>
          <p:nvPr/>
        </p:nvPicPr>
        <p:blipFill rotWithShape="1">
          <a:blip r:embed="rId2">
            <a:alphaModFix amt="40000"/>
          </a:blip>
          <a:srcRect l="49455" r="34206" b="62565"/>
          <a:stretch/>
        </p:blipFill>
        <p:spPr>
          <a:xfrm rot="773035" flipH="1">
            <a:off x="5881970" y="4426342"/>
            <a:ext cx="351779" cy="422296"/>
          </a:xfrm>
          <a:prstGeom prst="rect">
            <a:avLst/>
          </a:prstGeom>
          <a:noFill/>
          <a:ln>
            <a:noFill/>
          </a:ln>
        </p:spPr>
      </p:pic>
      <p:pic>
        <p:nvPicPr>
          <p:cNvPr id="189" name="Google Shape;189;p22"/>
          <p:cNvPicPr preferRelativeResize="0"/>
          <p:nvPr/>
        </p:nvPicPr>
        <p:blipFill rotWithShape="1">
          <a:blip r:embed="rId2">
            <a:alphaModFix amt="10000"/>
          </a:blip>
          <a:srcRect l="50599" t="37286" r="34206" b="39733"/>
          <a:stretch/>
        </p:blipFill>
        <p:spPr>
          <a:xfrm rot="3141168">
            <a:off x="5773272" y="4088737"/>
            <a:ext cx="402778" cy="319152"/>
          </a:xfrm>
          <a:prstGeom prst="rect">
            <a:avLst/>
          </a:prstGeom>
          <a:noFill/>
          <a:ln>
            <a:noFill/>
          </a:ln>
        </p:spPr>
      </p:pic>
      <p:pic>
        <p:nvPicPr>
          <p:cNvPr id="190" name="Google Shape;190;p22"/>
          <p:cNvPicPr preferRelativeResize="0"/>
          <p:nvPr/>
        </p:nvPicPr>
        <p:blipFill rotWithShape="1">
          <a:blip r:embed="rId2">
            <a:alphaModFix amt="71000"/>
          </a:blip>
          <a:srcRect l="34118" t="22831" r="49543" b="39733"/>
          <a:stretch/>
        </p:blipFill>
        <p:spPr>
          <a:xfrm rot="-7876005" flipH="1">
            <a:off x="7044962" y="4755816"/>
            <a:ext cx="358194" cy="429998"/>
          </a:xfrm>
          <a:prstGeom prst="rect">
            <a:avLst/>
          </a:prstGeom>
          <a:noFill/>
          <a:ln>
            <a:noFill/>
          </a:ln>
        </p:spPr>
      </p:pic>
      <p:pic>
        <p:nvPicPr>
          <p:cNvPr id="191" name="Google Shape;191;p22"/>
          <p:cNvPicPr preferRelativeResize="0"/>
          <p:nvPr/>
        </p:nvPicPr>
        <p:blipFill rotWithShape="1">
          <a:blip r:embed="rId2">
            <a:alphaModFix amt="10000"/>
          </a:blip>
          <a:srcRect l="49455" r="34206" b="62565"/>
          <a:stretch/>
        </p:blipFill>
        <p:spPr>
          <a:xfrm rot="-8586115" flipH="1">
            <a:off x="7020272" y="4115967"/>
            <a:ext cx="351778" cy="422296"/>
          </a:xfrm>
          <a:prstGeom prst="rect">
            <a:avLst/>
          </a:prstGeom>
          <a:noFill/>
          <a:ln>
            <a:noFill/>
          </a:ln>
        </p:spPr>
      </p:pic>
      <p:pic>
        <p:nvPicPr>
          <p:cNvPr id="192" name="Google Shape;192;p22"/>
          <p:cNvPicPr preferRelativeResize="0"/>
          <p:nvPr/>
        </p:nvPicPr>
        <p:blipFill rotWithShape="1">
          <a:blip r:embed="rId2">
            <a:alphaModFix amt="12000"/>
          </a:blip>
          <a:srcRect l="50599" t="37286" r="34206" b="39733"/>
          <a:stretch/>
        </p:blipFill>
        <p:spPr>
          <a:xfrm rot="-8603748">
            <a:off x="6596570" y="4208766"/>
            <a:ext cx="402776" cy="319152"/>
          </a:xfrm>
          <a:prstGeom prst="rect">
            <a:avLst/>
          </a:prstGeom>
          <a:noFill/>
          <a:ln>
            <a:noFill/>
          </a:ln>
        </p:spPr>
      </p:pic>
      <p:pic>
        <p:nvPicPr>
          <p:cNvPr id="193" name="Google Shape;193;p22"/>
          <p:cNvPicPr preferRelativeResize="0"/>
          <p:nvPr/>
        </p:nvPicPr>
        <p:blipFill rotWithShape="1">
          <a:blip r:embed="rId2">
            <a:alphaModFix amt="40000"/>
          </a:blip>
          <a:srcRect l="50599" t="37286" r="34206" b="39733"/>
          <a:stretch/>
        </p:blipFill>
        <p:spPr>
          <a:xfrm rot="-7810212">
            <a:off x="6994771" y="4521854"/>
            <a:ext cx="402775" cy="319151"/>
          </a:xfrm>
          <a:prstGeom prst="rect">
            <a:avLst/>
          </a:prstGeom>
          <a:noFill/>
          <a:ln>
            <a:noFill/>
          </a:ln>
        </p:spPr>
      </p:pic>
      <p:pic>
        <p:nvPicPr>
          <p:cNvPr id="194" name="Google Shape;194;p22"/>
          <p:cNvPicPr preferRelativeResize="0"/>
          <p:nvPr/>
        </p:nvPicPr>
        <p:blipFill rotWithShape="1">
          <a:blip r:embed="rId2">
            <a:alphaModFix amt="40000"/>
          </a:blip>
          <a:srcRect l="49455" r="34206" b="62565"/>
          <a:stretch/>
        </p:blipFill>
        <p:spPr>
          <a:xfrm rot="-10026965" flipH="1">
            <a:off x="6583772" y="4385442"/>
            <a:ext cx="351779" cy="422296"/>
          </a:xfrm>
          <a:prstGeom prst="rect">
            <a:avLst/>
          </a:prstGeom>
          <a:noFill/>
          <a:ln>
            <a:noFill/>
          </a:ln>
        </p:spPr>
      </p:pic>
      <p:pic>
        <p:nvPicPr>
          <p:cNvPr id="195" name="Google Shape;195;p22"/>
          <p:cNvPicPr preferRelativeResize="0"/>
          <p:nvPr/>
        </p:nvPicPr>
        <p:blipFill rotWithShape="1">
          <a:blip r:embed="rId2">
            <a:alphaModFix amt="71000"/>
          </a:blip>
          <a:srcRect l="50599" t="37286" r="34206" b="39733"/>
          <a:stretch/>
        </p:blipFill>
        <p:spPr>
          <a:xfrm rot="-7658832">
            <a:off x="6641471" y="4826191"/>
            <a:ext cx="402778" cy="319152"/>
          </a:xfrm>
          <a:prstGeom prst="rect">
            <a:avLst/>
          </a:prstGeom>
          <a:noFill/>
          <a:ln>
            <a:noFill/>
          </a:ln>
        </p:spPr>
      </p:pic>
      <p:pic>
        <p:nvPicPr>
          <p:cNvPr id="196" name="Google Shape;196;p22"/>
          <p:cNvPicPr preferRelativeResize="0"/>
          <p:nvPr/>
        </p:nvPicPr>
        <p:blipFill rotWithShape="1">
          <a:blip r:embed="rId2">
            <a:alphaModFix amt="10000"/>
          </a:blip>
          <a:srcRect l="34118" t="22831" r="49543" b="39733"/>
          <a:stretch/>
        </p:blipFill>
        <p:spPr>
          <a:xfrm rot="8323995" flipH="1">
            <a:off x="4609940" y="4033415"/>
            <a:ext cx="358194" cy="429998"/>
          </a:xfrm>
          <a:prstGeom prst="rect">
            <a:avLst/>
          </a:prstGeom>
          <a:noFill/>
          <a:ln>
            <a:noFill/>
          </a:ln>
        </p:spPr>
      </p:pic>
      <p:pic>
        <p:nvPicPr>
          <p:cNvPr id="197" name="Google Shape;197;p22"/>
          <p:cNvPicPr preferRelativeResize="0"/>
          <p:nvPr/>
        </p:nvPicPr>
        <p:blipFill rotWithShape="1">
          <a:blip r:embed="rId2">
            <a:alphaModFix amt="70000"/>
          </a:blip>
          <a:srcRect l="49455" r="34206" b="62565"/>
          <a:stretch/>
        </p:blipFill>
        <p:spPr>
          <a:xfrm rot="7613885" flipH="1">
            <a:off x="4585246" y="4700467"/>
            <a:ext cx="351778" cy="422296"/>
          </a:xfrm>
          <a:prstGeom prst="rect">
            <a:avLst/>
          </a:prstGeom>
          <a:noFill/>
          <a:ln>
            <a:noFill/>
          </a:ln>
        </p:spPr>
      </p:pic>
      <p:pic>
        <p:nvPicPr>
          <p:cNvPr id="198" name="Google Shape;198;p22"/>
          <p:cNvPicPr preferRelativeResize="0"/>
          <p:nvPr/>
        </p:nvPicPr>
        <p:blipFill rotWithShape="1">
          <a:blip r:embed="rId2">
            <a:alphaModFix amt="70000"/>
          </a:blip>
          <a:srcRect l="50599" t="37286" r="34206" b="39733"/>
          <a:stretch/>
        </p:blipFill>
        <p:spPr>
          <a:xfrm rot="2196252">
            <a:off x="4138774" y="4683436"/>
            <a:ext cx="402776" cy="319152"/>
          </a:xfrm>
          <a:prstGeom prst="rect">
            <a:avLst/>
          </a:prstGeom>
          <a:noFill/>
          <a:ln>
            <a:noFill/>
          </a:ln>
        </p:spPr>
      </p:pic>
      <p:pic>
        <p:nvPicPr>
          <p:cNvPr id="199" name="Google Shape;199;p22"/>
          <p:cNvPicPr preferRelativeResize="0"/>
          <p:nvPr/>
        </p:nvPicPr>
        <p:blipFill rotWithShape="1">
          <a:blip r:embed="rId2">
            <a:alphaModFix amt="40000"/>
          </a:blip>
          <a:srcRect l="50599" t="37286" r="34206" b="39733"/>
          <a:stretch/>
        </p:blipFill>
        <p:spPr>
          <a:xfrm rot="2989788">
            <a:off x="4559749" y="4397724"/>
            <a:ext cx="402775" cy="319151"/>
          </a:xfrm>
          <a:prstGeom prst="rect">
            <a:avLst/>
          </a:prstGeom>
          <a:noFill/>
          <a:ln>
            <a:noFill/>
          </a:ln>
        </p:spPr>
      </p:pic>
      <p:pic>
        <p:nvPicPr>
          <p:cNvPr id="200" name="Google Shape;200;p22"/>
          <p:cNvPicPr preferRelativeResize="0"/>
          <p:nvPr/>
        </p:nvPicPr>
        <p:blipFill rotWithShape="1">
          <a:blip r:embed="rId2">
            <a:alphaModFix amt="40000"/>
          </a:blip>
          <a:srcRect l="49455" r="34206" b="62565"/>
          <a:stretch/>
        </p:blipFill>
        <p:spPr>
          <a:xfrm rot="773035" flipH="1">
            <a:off x="4240020" y="4403617"/>
            <a:ext cx="351779" cy="422296"/>
          </a:xfrm>
          <a:prstGeom prst="rect">
            <a:avLst/>
          </a:prstGeom>
          <a:noFill/>
          <a:ln>
            <a:noFill/>
          </a:ln>
        </p:spPr>
      </p:pic>
      <p:pic>
        <p:nvPicPr>
          <p:cNvPr id="201" name="Google Shape;201;p22"/>
          <p:cNvPicPr preferRelativeResize="0"/>
          <p:nvPr/>
        </p:nvPicPr>
        <p:blipFill rotWithShape="1">
          <a:blip r:embed="rId2">
            <a:alphaModFix amt="10000"/>
          </a:blip>
          <a:srcRect l="50599" t="37286" r="34206" b="39733"/>
          <a:stretch/>
        </p:blipFill>
        <p:spPr>
          <a:xfrm rot="3141168">
            <a:off x="4131322" y="4066012"/>
            <a:ext cx="402778" cy="319152"/>
          </a:xfrm>
          <a:prstGeom prst="rect">
            <a:avLst/>
          </a:prstGeom>
          <a:noFill/>
          <a:ln>
            <a:noFill/>
          </a:ln>
        </p:spPr>
      </p:pic>
      <p:pic>
        <p:nvPicPr>
          <p:cNvPr id="202" name="Google Shape;202;p22"/>
          <p:cNvPicPr preferRelativeResize="0"/>
          <p:nvPr/>
        </p:nvPicPr>
        <p:blipFill rotWithShape="1">
          <a:blip r:embed="rId2">
            <a:alphaModFix amt="71000"/>
          </a:blip>
          <a:srcRect l="34118" t="22831" r="49543" b="39733"/>
          <a:stretch/>
        </p:blipFill>
        <p:spPr>
          <a:xfrm rot="-7876005" flipH="1">
            <a:off x="5403012" y="4733091"/>
            <a:ext cx="358194" cy="429998"/>
          </a:xfrm>
          <a:prstGeom prst="rect">
            <a:avLst/>
          </a:prstGeom>
          <a:noFill/>
          <a:ln>
            <a:noFill/>
          </a:ln>
        </p:spPr>
      </p:pic>
      <p:pic>
        <p:nvPicPr>
          <p:cNvPr id="203" name="Google Shape;203;p22"/>
          <p:cNvPicPr preferRelativeResize="0"/>
          <p:nvPr/>
        </p:nvPicPr>
        <p:blipFill rotWithShape="1">
          <a:blip r:embed="rId2">
            <a:alphaModFix amt="10000"/>
          </a:blip>
          <a:srcRect l="49455" r="34206" b="62565"/>
          <a:stretch/>
        </p:blipFill>
        <p:spPr>
          <a:xfrm rot="-8586115" flipH="1">
            <a:off x="5378322" y="4093242"/>
            <a:ext cx="351778" cy="422296"/>
          </a:xfrm>
          <a:prstGeom prst="rect">
            <a:avLst/>
          </a:prstGeom>
          <a:noFill/>
          <a:ln>
            <a:noFill/>
          </a:ln>
        </p:spPr>
      </p:pic>
      <p:pic>
        <p:nvPicPr>
          <p:cNvPr id="204" name="Google Shape;204;p22"/>
          <p:cNvPicPr preferRelativeResize="0"/>
          <p:nvPr/>
        </p:nvPicPr>
        <p:blipFill rotWithShape="1">
          <a:blip r:embed="rId2">
            <a:alphaModFix amt="12000"/>
          </a:blip>
          <a:srcRect l="50599" t="37286" r="34206" b="39733"/>
          <a:stretch/>
        </p:blipFill>
        <p:spPr>
          <a:xfrm rot="-8603748">
            <a:off x="4954620" y="4186041"/>
            <a:ext cx="402776" cy="319152"/>
          </a:xfrm>
          <a:prstGeom prst="rect">
            <a:avLst/>
          </a:prstGeom>
          <a:noFill/>
          <a:ln>
            <a:noFill/>
          </a:ln>
        </p:spPr>
      </p:pic>
      <p:pic>
        <p:nvPicPr>
          <p:cNvPr id="205" name="Google Shape;205;p22"/>
          <p:cNvPicPr preferRelativeResize="0"/>
          <p:nvPr/>
        </p:nvPicPr>
        <p:blipFill rotWithShape="1">
          <a:blip r:embed="rId2">
            <a:alphaModFix amt="40000"/>
          </a:blip>
          <a:srcRect l="50599" t="37286" r="34206" b="39733"/>
          <a:stretch/>
        </p:blipFill>
        <p:spPr>
          <a:xfrm rot="-7810212">
            <a:off x="5352821" y="4499129"/>
            <a:ext cx="402775" cy="319151"/>
          </a:xfrm>
          <a:prstGeom prst="rect">
            <a:avLst/>
          </a:prstGeom>
          <a:noFill/>
          <a:ln>
            <a:noFill/>
          </a:ln>
        </p:spPr>
      </p:pic>
      <p:pic>
        <p:nvPicPr>
          <p:cNvPr id="206" name="Google Shape;206;p22"/>
          <p:cNvPicPr preferRelativeResize="0"/>
          <p:nvPr/>
        </p:nvPicPr>
        <p:blipFill rotWithShape="1">
          <a:blip r:embed="rId2">
            <a:alphaModFix amt="40000"/>
          </a:blip>
          <a:srcRect l="49455" r="34206" b="62565"/>
          <a:stretch/>
        </p:blipFill>
        <p:spPr>
          <a:xfrm rot="-10026965" flipH="1">
            <a:off x="4941822" y="4362717"/>
            <a:ext cx="351779" cy="422296"/>
          </a:xfrm>
          <a:prstGeom prst="rect">
            <a:avLst/>
          </a:prstGeom>
          <a:noFill/>
          <a:ln>
            <a:noFill/>
          </a:ln>
        </p:spPr>
      </p:pic>
      <p:pic>
        <p:nvPicPr>
          <p:cNvPr id="207" name="Google Shape;207;p22"/>
          <p:cNvPicPr preferRelativeResize="0"/>
          <p:nvPr/>
        </p:nvPicPr>
        <p:blipFill rotWithShape="1">
          <a:blip r:embed="rId2">
            <a:alphaModFix amt="71000"/>
          </a:blip>
          <a:srcRect l="50599" t="37286" r="34206" b="39733"/>
          <a:stretch/>
        </p:blipFill>
        <p:spPr>
          <a:xfrm rot="-7658832">
            <a:off x="4999521" y="4803466"/>
            <a:ext cx="402778" cy="319152"/>
          </a:xfrm>
          <a:prstGeom prst="rect">
            <a:avLst/>
          </a:prstGeom>
          <a:noFill/>
          <a:ln>
            <a:noFill/>
          </a:ln>
        </p:spPr>
      </p:pic>
      <p:pic>
        <p:nvPicPr>
          <p:cNvPr id="208" name="Google Shape;208;p22"/>
          <p:cNvPicPr preferRelativeResize="0"/>
          <p:nvPr/>
        </p:nvPicPr>
        <p:blipFill rotWithShape="1">
          <a:blip r:embed="rId2">
            <a:alphaModFix amt="70000"/>
          </a:blip>
          <a:srcRect l="49455" r="34206" b="62565"/>
          <a:stretch/>
        </p:blipFill>
        <p:spPr>
          <a:xfrm rot="7613885" flipH="1">
            <a:off x="2943296" y="4665730"/>
            <a:ext cx="351778" cy="422296"/>
          </a:xfrm>
          <a:prstGeom prst="rect">
            <a:avLst/>
          </a:prstGeom>
          <a:noFill/>
          <a:ln>
            <a:noFill/>
          </a:ln>
        </p:spPr>
      </p:pic>
      <p:pic>
        <p:nvPicPr>
          <p:cNvPr id="209" name="Google Shape;209;p22"/>
          <p:cNvPicPr preferRelativeResize="0"/>
          <p:nvPr/>
        </p:nvPicPr>
        <p:blipFill rotWithShape="1">
          <a:blip r:embed="rId2">
            <a:alphaModFix amt="70000"/>
          </a:blip>
          <a:srcRect l="50599" t="37286" r="34206" b="39733"/>
          <a:stretch/>
        </p:blipFill>
        <p:spPr>
          <a:xfrm rot="2196252">
            <a:off x="2496824" y="4648699"/>
            <a:ext cx="402776" cy="319152"/>
          </a:xfrm>
          <a:prstGeom prst="rect">
            <a:avLst/>
          </a:prstGeom>
          <a:noFill/>
          <a:ln>
            <a:noFill/>
          </a:ln>
        </p:spPr>
      </p:pic>
      <p:pic>
        <p:nvPicPr>
          <p:cNvPr id="210" name="Google Shape;210;p22"/>
          <p:cNvPicPr preferRelativeResize="0"/>
          <p:nvPr/>
        </p:nvPicPr>
        <p:blipFill rotWithShape="1">
          <a:blip r:embed="rId2">
            <a:alphaModFix amt="40000"/>
          </a:blip>
          <a:srcRect l="50599" t="37286" r="34206" b="39733"/>
          <a:stretch/>
        </p:blipFill>
        <p:spPr>
          <a:xfrm rot="2989788">
            <a:off x="2917799" y="4362987"/>
            <a:ext cx="402775" cy="319151"/>
          </a:xfrm>
          <a:prstGeom prst="rect">
            <a:avLst/>
          </a:prstGeom>
          <a:noFill/>
          <a:ln>
            <a:noFill/>
          </a:ln>
        </p:spPr>
      </p:pic>
      <p:pic>
        <p:nvPicPr>
          <p:cNvPr id="211" name="Google Shape;211;p22"/>
          <p:cNvPicPr preferRelativeResize="0"/>
          <p:nvPr/>
        </p:nvPicPr>
        <p:blipFill rotWithShape="1">
          <a:blip r:embed="rId2">
            <a:alphaModFix amt="71000"/>
          </a:blip>
          <a:srcRect l="34118" t="22831" r="49543" b="39733"/>
          <a:stretch/>
        </p:blipFill>
        <p:spPr>
          <a:xfrm rot="-7876005" flipH="1">
            <a:off x="3761062" y="4698353"/>
            <a:ext cx="358194" cy="429998"/>
          </a:xfrm>
          <a:prstGeom prst="rect">
            <a:avLst/>
          </a:prstGeom>
          <a:noFill/>
          <a:ln>
            <a:noFill/>
          </a:ln>
        </p:spPr>
      </p:pic>
      <p:pic>
        <p:nvPicPr>
          <p:cNvPr id="212" name="Google Shape;212;p22"/>
          <p:cNvPicPr preferRelativeResize="0"/>
          <p:nvPr/>
        </p:nvPicPr>
        <p:blipFill rotWithShape="1">
          <a:blip r:embed="rId2">
            <a:alphaModFix amt="10000"/>
          </a:blip>
          <a:srcRect l="49455" r="34206" b="62565"/>
          <a:stretch/>
        </p:blipFill>
        <p:spPr>
          <a:xfrm rot="-8586115" flipH="1">
            <a:off x="3736372" y="4058504"/>
            <a:ext cx="351778" cy="422296"/>
          </a:xfrm>
          <a:prstGeom prst="rect">
            <a:avLst/>
          </a:prstGeom>
          <a:noFill/>
          <a:ln>
            <a:noFill/>
          </a:ln>
        </p:spPr>
      </p:pic>
      <p:pic>
        <p:nvPicPr>
          <p:cNvPr id="213" name="Google Shape;213;p22"/>
          <p:cNvPicPr preferRelativeResize="0"/>
          <p:nvPr/>
        </p:nvPicPr>
        <p:blipFill rotWithShape="1">
          <a:blip r:embed="rId2">
            <a:alphaModFix amt="12000"/>
          </a:blip>
          <a:srcRect l="50599" t="37286" r="34206" b="39733"/>
          <a:stretch/>
        </p:blipFill>
        <p:spPr>
          <a:xfrm rot="-8603748">
            <a:off x="3312670" y="4151304"/>
            <a:ext cx="402776" cy="319152"/>
          </a:xfrm>
          <a:prstGeom prst="rect">
            <a:avLst/>
          </a:prstGeom>
          <a:noFill/>
          <a:ln>
            <a:noFill/>
          </a:ln>
        </p:spPr>
      </p:pic>
      <p:pic>
        <p:nvPicPr>
          <p:cNvPr id="214" name="Google Shape;214;p22"/>
          <p:cNvPicPr preferRelativeResize="0"/>
          <p:nvPr/>
        </p:nvPicPr>
        <p:blipFill rotWithShape="1">
          <a:blip r:embed="rId2">
            <a:alphaModFix amt="40000"/>
          </a:blip>
          <a:srcRect l="50599" t="37286" r="34206" b="39733"/>
          <a:stretch/>
        </p:blipFill>
        <p:spPr>
          <a:xfrm rot="-7810212">
            <a:off x="3710871" y="4464391"/>
            <a:ext cx="402775" cy="319151"/>
          </a:xfrm>
          <a:prstGeom prst="rect">
            <a:avLst/>
          </a:prstGeom>
          <a:noFill/>
          <a:ln>
            <a:noFill/>
          </a:ln>
        </p:spPr>
      </p:pic>
      <p:pic>
        <p:nvPicPr>
          <p:cNvPr id="215" name="Google Shape;215;p22"/>
          <p:cNvPicPr preferRelativeResize="0"/>
          <p:nvPr/>
        </p:nvPicPr>
        <p:blipFill rotWithShape="1">
          <a:blip r:embed="rId2">
            <a:alphaModFix amt="40000"/>
          </a:blip>
          <a:srcRect l="49455" r="34206" b="62565"/>
          <a:stretch/>
        </p:blipFill>
        <p:spPr>
          <a:xfrm rot="-10026965" flipH="1">
            <a:off x="3299872" y="4327979"/>
            <a:ext cx="351779" cy="422296"/>
          </a:xfrm>
          <a:prstGeom prst="rect">
            <a:avLst/>
          </a:prstGeom>
          <a:noFill/>
          <a:ln>
            <a:noFill/>
          </a:ln>
        </p:spPr>
      </p:pic>
      <p:pic>
        <p:nvPicPr>
          <p:cNvPr id="216" name="Google Shape;216;p22"/>
          <p:cNvPicPr preferRelativeResize="0"/>
          <p:nvPr/>
        </p:nvPicPr>
        <p:blipFill rotWithShape="1">
          <a:blip r:embed="rId2">
            <a:alphaModFix amt="71000"/>
          </a:blip>
          <a:srcRect l="50599" t="37286" r="34206" b="39733"/>
          <a:stretch/>
        </p:blipFill>
        <p:spPr>
          <a:xfrm rot="-7658832">
            <a:off x="3357571" y="4768728"/>
            <a:ext cx="402778" cy="319152"/>
          </a:xfrm>
          <a:prstGeom prst="rect">
            <a:avLst/>
          </a:prstGeom>
          <a:noFill/>
          <a:ln>
            <a:noFill/>
          </a:ln>
        </p:spPr>
      </p:pic>
      <p:sp>
        <p:nvSpPr>
          <p:cNvPr id="217" name="Google Shape;217;p22"/>
          <p:cNvSpPr txBox="1">
            <a:spLocks noGrp="1"/>
          </p:cNvSpPr>
          <p:nvPr>
            <p:ph type="title" hasCustomPrompt="1"/>
          </p:nvPr>
        </p:nvSpPr>
        <p:spPr>
          <a:xfrm>
            <a:off x="1393763" y="1281050"/>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pic>
        <p:nvPicPr>
          <p:cNvPr id="218" name="Google Shape;218;p22"/>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219" name="Google Shape;219;p22"/>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220" name="Google Shape;220;p22"/>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@syntasso</a:t>
            </a:r>
            <a:endParaRPr sz="1200" b="1">
              <a:solidFill>
                <a:srgbClr val="3E4656"/>
              </a:solidFill>
              <a:latin typeface="Open Sans"/>
              <a:ea typeface="Open Sans"/>
              <a:cs typeface="Open Sans"/>
              <a:sym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1 1 1">
  <p:cSld name="BIG_NUMBER_1_1_1">
    <p:bg>
      <p:bgPr>
        <a:solidFill>
          <a:srgbClr val="940DAE">
            <a:alpha val="86030"/>
          </a:srgbClr>
        </a:solidFill>
        <a:effectLst/>
      </p:bgPr>
    </p:bg>
    <p:spTree>
      <p:nvGrpSpPr>
        <p:cNvPr id="1" name="Shape 221"/>
        <p:cNvGrpSpPr/>
        <p:nvPr/>
      </p:nvGrpSpPr>
      <p:grpSpPr>
        <a:xfrm>
          <a:off x="0" y="0"/>
          <a:ext cx="0" cy="0"/>
          <a:chOff x="0" y="0"/>
          <a:chExt cx="0" cy="0"/>
        </a:xfrm>
      </p:grpSpPr>
      <p:pic>
        <p:nvPicPr>
          <p:cNvPr id="222" name="Google Shape;222;p23"/>
          <p:cNvPicPr preferRelativeResize="0"/>
          <p:nvPr/>
        </p:nvPicPr>
        <p:blipFill rotWithShape="1">
          <a:blip r:embed="rId2">
            <a:alphaModFix amt="70000"/>
          </a:blip>
          <a:srcRect l="49455" r="34206" b="62565"/>
          <a:stretch/>
        </p:blipFill>
        <p:spPr>
          <a:xfrm rot="7613885" flipH="1">
            <a:off x="7853546" y="4705017"/>
            <a:ext cx="351778" cy="422296"/>
          </a:xfrm>
          <a:prstGeom prst="rect">
            <a:avLst/>
          </a:prstGeom>
          <a:noFill/>
          <a:ln>
            <a:noFill/>
          </a:ln>
        </p:spPr>
      </p:pic>
      <p:pic>
        <p:nvPicPr>
          <p:cNvPr id="223" name="Google Shape;223;p23"/>
          <p:cNvPicPr preferRelativeResize="0"/>
          <p:nvPr/>
        </p:nvPicPr>
        <p:blipFill rotWithShape="1">
          <a:blip r:embed="rId2">
            <a:alphaModFix amt="10000"/>
          </a:blip>
          <a:srcRect l="34118" t="22831" r="49543" b="39733"/>
          <a:stretch/>
        </p:blipFill>
        <p:spPr>
          <a:xfrm rot="8323995" flipH="1">
            <a:off x="7878240" y="4037965"/>
            <a:ext cx="358194" cy="429998"/>
          </a:xfrm>
          <a:prstGeom prst="rect">
            <a:avLst/>
          </a:prstGeom>
          <a:noFill/>
          <a:ln>
            <a:noFill/>
          </a:ln>
        </p:spPr>
      </p:pic>
      <p:pic>
        <p:nvPicPr>
          <p:cNvPr id="224" name="Google Shape;224;p23"/>
          <p:cNvPicPr preferRelativeResize="0"/>
          <p:nvPr/>
        </p:nvPicPr>
        <p:blipFill rotWithShape="1">
          <a:blip r:embed="rId2">
            <a:alphaModFix amt="70000"/>
          </a:blip>
          <a:srcRect l="50599" t="37286" r="34206" b="39733"/>
          <a:stretch/>
        </p:blipFill>
        <p:spPr>
          <a:xfrm rot="2196252">
            <a:off x="7407074" y="4687986"/>
            <a:ext cx="402776" cy="319152"/>
          </a:xfrm>
          <a:prstGeom prst="rect">
            <a:avLst/>
          </a:prstGeom>
          <a:noFill/>
          <a:ln>
            <a:noFill/>
          </a:ln>
        </p:spPr>
      </p:pic>
      <p:pic>
        <p:nvPicPr>
          <p:cNvPr id="225" name="Google Shape;225;p23"/>
          <p:cNvPicPr preferRelativeResize="0"/>
          <p:nvPr/>
        </p:nvPicPr>
        <p:blipFill rotWithShape="1">
          <a:blip r:embed="rId2">
            <a:alphaModFix amt="40000"/>
          </a:blip>
          <a:srcRect l="50599" t="37286" r="34206" b="39733"/>
          <a:stretch/>
        </p:blipFill>
        <p:spPr>
          <a:xfrm rot="2989788">
            <a:off x="7828049" y="4402274"/>
            <a:ext cx="402775" cy="319151"/>
          </a:xfrm>
          <a:prstGeom prst="rect">
            <a:avLst/>
          </a:prstGeom>
          <a:noFill/>
          <a:ln>
            <a:noFill/>
          </a:ln>
        </p:spPr>
      </p:pic>
      <p:pic>
        <p:nvPicPr>
          <p:cNvPr id="226" name="Google Shape;226;p23"/>
          <p:cNvPicPr preferRelativeResize="0"/>
          <p:nvPr/>
        </p:nvPicPr>
        <p:blipFill rotWithShape="1">
          <a:blip r:embed="rId2">
            <a:alphaModFix amt="40000"/>
          </a:blip>
          <a:srcRect l="49455" r="34206" b="62565"/>
          <a:stretch/>
        </p:blipFill>
        <p:spPr>
          <a:xfrm rot="773035" flipH="1">
            <a:off x="7508320" y="4408167"/>
            <a:ext cx="351779" cy="422296"/>
          </a:xfrm>
          <a:prstGeom prst="rect">
            <a:avLst/>
          </a:prstGeom>
          <a:noFill/>
          <a:ln>
            <a:noFill/>
          </a:ln>
        </p:spPr>
      </p:pic>
      <p:pic>
        <p:nvPicPr>
          <p:cNvPr id="227" name="Google Shape;227;p23"/>
          <p:cNvPicPr preferRelativeResize="0"/>
          <p:nvPr/>
        </p:nvPicPr>
        <p:blipFill rotWithShape="1">
          <a:blip r:embed="rId2">
            <a:alphaModFix amt="71000"/>
          </a:blip>
          <a:srcRect l="34118" t="22831" r="49543" b="39733"/>
          <a:stretch/>
        </p:blipFill>
        <p:spPr>
          <a:xfrm rot="-7876005" flipH="1">
            <a:off x="8671312" y="4737641"/>
            <a:ext cx="358194" cy="429998"/>
          </a:xfrm>
          <a:prstGeom prst="rect">
            <a:avLst/>
          </a:prstGeom>
          <a:noFill/>
          <a:ln>
            <a:noFill/>
          </a:ln>
        </p:spPr>
      </p:pic>
      <p:pic>
        <p:nvPicPr>
          <p:cNvPr id="228" name="Google Shape;228;p23"/>
          <p:cNvPicPr preferRelativeResize="0"/>
          <p:nvPr/>
        </p:nvPicPr>
        <p:blipFill rotWithShape="1">
          <a:blip r:embed="rId2">
            <a:alphaModFix amt="10000"/>
          </a:blip>
          <a:srcRect l="50599" t="37286" r="34206" b="39733"/>
          <a:stretch/>
        </p:blipFill>
        <p:spPr>
          <a:xfrm rot="3141168">
            <a:off x="7399622" y="4070562"/>
            <a:ext cx="402778" cy="319152"/>
          </a:xfrm>
          <a:prstGeom prst="rect">
            <a:avLst/>
          </a:prstGeom>
          <a:noFill/>
          <a:ln>
            <a:noFill/>
          </a:ln>
        </p:spPr>
      </p:pic>
      <p:pic>
        <p:nvPicPr>
          <p:cNvPr id="229" name="Google Shape;229;p23"/>
          <p:cNvPicPr preferRelativeResize="0"/>
          <p:nvPr/>
        </p:nvPicPr>
        <p:blipFill rotWithShape="1">
          <a:blip r:embed="rId2">
            <a:alphaModFix amt="10000"/>
          </a:blip>
          <a:srcRect l="49455" r="34206" b="62565"/>
          <a:stretch/>
        </p:blipFill>
        <p:spPr>
          <a:xfrm rot="-8586115" flipH="1">
            <a:off x="8646622" y="4097792"/>
            <a:ext cx="351778" cy="422296"/>
          </a:xfrm>
          <a:prstGeom prst="rect">
            <a:avLst/>
          </a:prstGeom>
          <a:noFill/>
          <a:ln>
            <a:noFill/>
          </a:ln>
        </p:spPr>
      </p:pic>
      <p:pic>
        <p:nvPicPr>
          <p:cNvPr id="230" name="Google Shape;230;p23"/>
          <p:cNvPicPr preferRelativeResize="0"/>
          <p:nvPr/>
        </p:nvPicPr>
        <p:blipFill rotWithShape="1">
          <a:blip r:embed="rId2">
            <a:alphaModFix amt="40000"/>
          </a:blip>
          <a:srcRect l="50599" t="37286" r="34206" b="39733"/>
          <a:stretch/>
        </p:blipFill>
        <p:spPr>
          <a:xfrm rot="-7810212">
            <a:off x="8621121" y="4503679"/>
            <a:ext cx="402775" cy="319151"/>
          </a:xfrm>
          <a:prstGeom prst="rect">
            <a:avLst/>
          </a:prstGeom>
          <a:noFill/>
          <a:ln>
            <a:noFill/>
          </a:ln>
        </p:spPr>
      </p:pic>
      <p:pic>
        <p:nvPicPr>
          <p:cNvPr id="231" name="Google Shape;231;p23"/>
          <p:cNvPicPr preferRelativeResize="0"/>
          <p:nvPr/>
        </p:nvPicPr>
        <p:blipFill rotWithShape="1">
          <a:blip r:embed="rId2">
            <a:alphaModFix amt="12000"/>
          </a:blip>
          <a:srcRect l="50599" t="37286" r="34206" b="39733"/>
          <a:stretch/>
        </p:blipFill>
        <p:spPr>
          <a:xfrm rot="-8603748">
            <a:off x="8222920" y="4190591"/>
            <a:ext cx="402776" cy="319152"/>
          </a:xfrm>
          <a:prstGeom prst="rect">
            <a:avLst/>
          </a:prstGeom>
          <a:noFill/>
          <a:ln>
            <a:noFill/>
          </a:ln>
        </p:spPr>
      </p:pic>
      <p:pic>
        <p:nvPicPr>
          <p:cNvPr id="232" name="Google Shape;232;p23"/>
          <p:cNvPicPr preferRelativeResize="0"/>
          <p:nvPr/>
        </p:nvPicPr>
        <p:blipFill rotWithShape="1">
          <a:blip r:embed="rId2">
            <a:alphaModFix amt="71000"/>
          </a:blip>
          <a:srcRect l="50599" t="37286" r="34206" b="39733"/>
          <a:stretch/>
        </p:blipFill>
        <p:spPr>
          <a:xfrm rot="-7658832">
            <a:off x="8267821" y="4808016"/>
            <a:ext cx="402778" cy="319152"/>
          </a:xfrm>
          <a:prstGeom prst="rect">
            <a:avLst/>
          </a:prstGeom>
          <a:noFill/>
          <a:ln>
            <a:noFill/>
          </a:ln>
        </p:spPr>
      </p:pic>
      <p:pic>
        <p:nvPicPr>
          <p:cNvPr id="233" name="Google Shape;233;p23"/>
          <p:cNvPicPr preferRelativeResize="0"/>
          <p:nvPr/>
        </p:nvPicPr>
        <p:blipFill rotWithShape="1">
          <a:blip r:embed="rId2">
            <a:alphaModFix amt="40000"/>
          </a:blip>
          <a:srcRect l="49455" r="34206" b="62565"/>
          <a:stretch/>
        </p:blipFill>
        <p:spPr>
          <a:xfrm rot="-10026965" flipH="1">
            <a:off x="8210122" y="4367267"/>
            <a:ext cx="351779" cy="422296"/>
          </a:xfrm>
          <a:prstGeom prst="rect">
            <a:avLst/>
          </a:prstGeom>
          <a:noFill/>
          <a:ln>
            <a:noFill/>
          </a:ln>
        </p:spPr>
      </p:pic>
      <p:pic>
        <p:nvPicPr>
          <p:cNvPr id="234" name="Google Shape;234;p23"/>
          <p:cNvPicPr preferRelativeResize="0"/>
          <p:nvPr/>
        </p:nvPicPr>
        <p:blipFill rotWithShape="1">
          <a:blip r:embed="rId2">
            <a:alphaModFix amt="10000"/>
          </a:blip>
          <a:srcRect l="34118" t="22831" r="49543" b="39733"/>
          <a:stretch/>
        </p:blipFill>
        <p:spPr>
          <a:xfrm rot="8323995" flipH="1">
            <a:off x="6251890" y="4056140"/>
            <a:ext cx="358194" cy="429998"/>
          </a:xfrm>
          <a:prstGeom prst="rect">
            <a:avLst/>
          </a:prstGeom>
          <a:noFill/>
          <a:ln>
            <a:noFill/>
          </a:ln>
        </p:spPr>
      </p:pic>
      <p:pic>
        <p:nvPicPr>
          <p:cNvPr id="235" name="Google Shape;235;p23"/>
          <p:cNvPicPr preferRelativeResize="0"/>
          <p:nvPr/>
        </p:nvPicPr>
        <p:blipFill rotWithShape="1">
          <a:blip r:embed="rId2">
            <a:alphaModFix amt="70000"/>
          </a:blip>
          <a:srcRect l="49455" r="34206" b="62565"/>
          <a:stretch/>
        </p:blipFill>
        <p:spPr>
          <a:xfrm rot="7613885" flipH="1">
            <a:off x="6227196" y="4723192"/>
            <a:ext cx="351778" cy="422296"/>
          </a:xfrm>
          <a:prstGeom prst="rect">
            <a:avLst/>
          </a:prstGeom>
          <a:noFill/>
          <a:ln>
            <a:noFill/>
          </a:ln>
        </p:spPr>
      </p:pic>
      <p:pic>
        <p:nvPicPr>
          <p:cNvPr id="236" name="Google Shape;236;p23"/>
          <p:cNvPicPr preferRelativeResize="0"/>
          <p:nvPr/>
        </p:nvPicPr>
        <p:blipFill rotWithShape="1">
          <a:blip r:embed="rId2">
            <a:alphaModFix amt="70000"/>
          </a:blip>
          <a:srcRect l="50599" t="37286" r="34206" b="39733"/>
          <a:stretch/>
        </p:blipFill>
        <p:spPr>
          <a:xfrm rot="2196252">
            <a:off x="5780724" y="4706161"/>
            <a:ext cx="402776" cy="319152"/>
          </a:xfrm>
          <a:prstGeom prst="rect">
            <a:avLst/>
          </a:prstGeom>
          <a:noFill/>
          <a:ln>
            <a:noFill/>
          </a:ln>
        </p:spPr>
      </p:pic>
      <p:pic>
        <p:nvPicPr>
          <p:cNvPr id="237" name="Google Shape;237;p23"/>
          <p:cNvPicPr preferRelativeResize="0"/>
          <p:nvPr/>
        </p:nvPicPr>
        <p:blipFill rotWithShape="1">
          <a:blip r:embed="rId2">
            <a:alphaModFix amt="40000"/>
          </a:blip>
          <a:srcRect l="50599" t="37286" r="34206" b="39733"/>
          <a:stretch/>
        </p:blipFill>
        <p:spPr>
          <a:xfrm rot="2989788">
            <a:off x="6201699" y="4420449"/>
            <a:ext cx="402775" cy="319151"/>
          </a:xfrm>
          <a:prstGeom prst="rect">
            <a:avLst/>
          </a:prstGeom>
          <a:noFill/>
          <a:ln>
            <a:noFill/>
          </a:ln>
        </p:spPr>
      </p:pic>
      <p:pic>
        <p:nvPicPr>
          <p:cNvPr id="238" name="Google Shape;238;p23"/>
          <p:cNvPicPr preferRelativeResize="0"/>
          <p:nvPr/>
        </p:nvPicPr>
        <p:blipFill rotWithShape="1">
          <a:blip r:embed="rId2">
            <a:alphaModFix amt="40000"/>
          </a:blip>
          <a:srcRect l="49455" r="34206" b="62565"/>
          <a:stretch/>
        </p:blipFill>
        <p:spPr>
          <a:xfrm rot="773035" flipH="1">
            <a:off x="5881970" y="4426342"/>
            <a:ext cx="351779" cy="422296"/>
          </a:xfrm>
          <a:prstGeom prst="rect">
            <a:avLst/>
          </a:prstGeom>
          <a:noFill/>
          <a:ln>
            <a:noFill/>
          </a:ln>
        </p:spPr>
      </p:pic>
      <p:pic>
        <p:nvPicPr>
          <p:cNvPr id="239" name="Google Shape;239;p23"/>
          <p:cNvPicPr preferRelativeResize="0"/>
          <p:nvPr/>
        </p:nvPicPr>
        <p:blipFill rotWithShape="1">
          <a:blip r:embed="rId2">
            <a:alphaModFix amt="10000"/>
          </a:blip>
          <a:srcRect l="50599" t="37286" r="34206" b="39733"/>
          <a:stretch/>
        </p:blipFill>
        <p:spPr>
          <a:xfrm rot="3141168">
            <a:off x="5773272" y="4088737"/>
            <a:ext cx="402778" cy="319152"/>
          </a:xfrm>
          <a:prstGeom prst="rect">
            <a:avLst/>
          </a:prstGeom>
          <a:noFill/>
          <a:ln>
            <a:noFill/>
          </a:ln>
        </p:spPr>
      </p:pic>
      <p:pic>
        <p:nvPicPr>
          <p:cNvPr id="240" name="Google Shape;240;p23"/>
          <p:cNvPicPr preferRelativeResize="0"/>
          <p:nvPr/>
        </p:nvPicPr>
        <p:blipFill rotWithShape="1">
          <a:blip r:embed="rId2">
            <a:alphaModFix amt="71000"/>
          </a:blip>
          <a:srcRect l="34118" t="22831" r="49543" b="39733"/>
          <a:stretch/>
        </p:blipFill>
        <p:spPr>
          <a:xfrm rot="-7876005" flipH="1">
            <a:off x="7044962" y="4755816"/>
            <a:ext cx="358194" cy="429998"/>
          </a:xfrm>
          <a:prstGeom prst="rect">
            <a:avLst/>
          </a:prstGeom>
          <a:noFill/>
          <a:ln>
            <a:noFill/>
          </a:ln>
        </p:spPr>
      </p:pic>
      <p:pic>
        <p:nvPicPr>
          <p:cNvPr id="241" name="Google Shape;241;p23"/>
          <p:cNvPicPr preferRelativeResize="0"/>
          <p:nvPr/>
        </p:nvPicPr>
        <p:blipFill rotWithShape="1">
          <a:blip r:embed="rId2">
            <a:alphaModFix amt="10000"/>
          </a:blip>
          <a:srcRect l="49455" r="34206" b="62565"/>
          <a:stretch/>
        </p:blipFill>
        <p:spPr>
          <a:xfrm rot="-8586115" flipH="1">
            <a:off x="7020272" y="4115967"/>
            <a:ext cx="351778" cy="422296"/>
          </a:xfrm>
          <a:prstGeom prst="rect">
            <a:avLst/>
          </a:prstGeom>
          <a:noFill/>
          <a:ln>
            <a:noFill/>
          </a:ln>
        </p:spPr>
      </p:pic>
      <p:pic>
        <p:nvPicPr>
          <p:cNvPr id="242" name="Google Shape;242;p23"/>
          <p:cNvPicPr preferRelativeResize="0"/>
          <p:nvPr/>
        </p:nvPicPr>
        <p:blipFill rotWithShape="1">
          <a:blip r:embed="rId2">
            <a:alphaModFix amt="12000"/>
          </a:blip>
          <a:srcRect l="50599" t="37286" r="34206" b="39733"/>
          <a:stretch/>
        </p:blipFill>
        <p:spPr>
          <a:xfrm rot="-8603748">
            <a:off x="6596570" y="4208766"/>
            <a:ext cx="402776" cy="319152"/>
          </a:xfrm>
          <a:prstGeom prst="rect">
            <a:avLst/>
          </a:prstGeom>
          <a:noFill/>
          <a:ln>
            <a:noFill/>
          </a:ln>
        </p:spPr>
      </p:pic>
      <p:pic>
        <p:nvPicPr>
          <p:cNvPr id="243" name="Google Shape;243;p23"/>
          <p:cNvPicPr preferRelativeResize="0"/>
          <p:nvPr/>
        </p:nvPicPr>
        <p:blipFill rotWithShape="1">
          <a:blip r:embed="rId2">
            <a:alphaModFix amt="40000"/>
          </a:blip>
          <a:srcRect l="50599" t="37286" r="34206" b="39733"/>
          <a:stretch/>
        </p:blipFill>
        <p:spPr>
          <a:xfrm rot="-7810212">
            <a:off x="6994771" y="4521854"/>
            <a:ext cx="402775" cy="319151"/>
          </a:xfrm>
          <a:prstGeom prst="rect">
            <a:avLst/>
          </a:prstGeom>
          <a:noFill/>
          <a:ln>
            <a:noFill/>
          </a:ln>
        </p:spPr>
      </p:pic>
      <p:pic>
        <p:nvPicPr>
          <p:cNvPr id="244" name="Google Shape;244;p23"/>
          <p:cNvPicPr preferRelativeResize="0"/>
          <p:nvPr/>
        </p:nvPicPr>
        <p:blipFill rotWithShape="1">
          <a:blip r:embed="rId2">
            <a:alphaModFix amt="40000"/>
          </a:blip>
          <a:srcRect l="49455" r="34206" b="62565"/>
          <a:stretch/>
        </p:blipFill>
        <p:spPr>
          <a:xfrm rot="-10026965" flipH="1">
            <a:off x="6583772" y="4385442"/>
            <a:ext cx="351779" cy="422296"/>
          </a:xfrm>
          <a:prstGeom prst="rect">
            <a:avLst/>
          </a:prstGeom>
          <a:noFill/>
          <a:ln>
            <a:noFill/>
          </a:ln>
        </p:spPr>
      </p:pic>
      <p:pic>
        <p:nvPicPr>
          <p:cNvPr id="245" name="Google Shape;245;p23"/>
          <p:cNvPicPr preferRelativeResize="0"/>
          <p:nvPr/>
        </p:nvPicPr>
        <p:blipFill rotWithShape="1">
          <a:blip r:embed="rId2">
            <a:alphaModFix amt="71000"/>
          </a:blip>
          <a:srcRect l="50599" t="37286" r="34206" b="39733"/>
          <a:stretch/>
        </p:blipFill>
        <p:spPr>
          <a:xfrm rot="-7658832">
            <a:off x="6641471" y="4826191"/>
            <a:ext cx="402778" cy="319152"/>
          </a:xfrm>
          <a:prstGeom prst="rect">
            <a:avLst/>
          </a:prstGeom>
          <a:noFill/>
          <a:ln>
            <a:noFill/>
          </a:ln>
        </p:spPr>
      </p:pic>
      <p:pic>
        <p:nvPicPr>
          <p:cNvPr id="246" name="Google Shape;246;p23"/>
          <p:cNvPicPr preferRelativeResize="0"/>
          <p:nvPr/>
        </p:nvPicPr>
        <p:blipFill rotWithShape="1">
          <a:blip r:embed="rId2">
            <a:alphaModFix amt="10000"/>
          </a:blip>
          <a:srcRect l="34118" t="22831" r="49543" b="39733"/>
          <a:stretch/>
        </p:blipFill>
        <p:spPr>
          <a:xfrm rot="8323995" flipH="1">
            <a:off x="4609940" y="4033415"/>
            <a:ext cx="358194" cy="429998"/>
          </a:xfrm>
          <a:prstGeom prst="rect">
            <a:avLst/>
          </a:prstGeom>
          <a:noFill/>
          <a:ln>
            <a:noFill/>
          </a:ln>
        </p:spPr>
      </p:pic>
      <p:pic>
        <p:nvPicPr>
          <p:cNvPr id="247" name="Google Shape;247;p23"/>
          <p:cNvPicPr preferRelativeResize="0"/>
          <p:nvPr/>
        </p:nvPicPr>
        <p:blipFill rotWithShape="1">
          <a:blip r:embed="rId2">
            <a:alphaModFix amt="70000"/>
          </a:blip>
          <a:srcRect l="49455" r="34206" b="62565"/>
          <a:stretch/>
        </p:blipFill>
        <p:spPr>
          <a:xfrm rot="7613885" flipH="1">
            <a:off x="4585246" y="4700467"/>
            <a:ext cx="351778" cy="422296"/>
          </a:xfrm>
          <a:prstGeom prst="rect">
            <a:avLst/>
          </a:prstGeom>
          <a:noFill/>
          <a:ln>
            <a:noFill/>
          </a:ln>
        </p:spPr>
      </p:pic>
      <p:pic>
        <p:nvPicPr>
          <p:cNvPr id="248" name="Google Shape;248;p23"/>
          <p:cNvPicPr preferRelativeResize="0"/>
          <p:nvPr/>
        </p:nvPicPr>
        <p:blipFill rotWithShape="1">
          <a:blip r:embed="rId2">
            <a:alphaModFix amt="70000"/>
          </a:blip>
          <a:srcRect l="50599" t="37286" r="34206" b="39733"/>
          <a:stretch/>
        </p:blipFill>
        <p:spPr>
          <a:xfrm rot="2196252">
            <a:off x="4138774" y="4683436"/>
            <a:ext cx="402776" cy="319152"/>
          </a:xfrm>
          <a:prstGeom prst="rect">
            <a:avLst/>
          </a:prstGeom>
          <a:noFill/>
          <a:ln>
            <a:noFill/>
          </a:ln>
        </p:spPr>
      </p:pic>
      <p:pic>
        <p:nvPicPr>
          <p:cNvPr id="249" name="Google Shape;249;p23"/>
          <p:cNvPicPr preferRelativeResize="0"/>
          <p:nvPr/>
        </p:nvPicPr>
        <p:blipFill rotWithShape="1">
          <a:blip r:embed="rId2">
            <a:alphaModFix amt="40000"/>
          </a:blip>
          <a:srcRect l="50599" t="37286" r="34206" b="39733"/>
          <a:stretch/>
        </p:blipFill>
        <p:spPr>
          <a:xfrm rot="2989788">
            <a:off x="4559749" y="4397724"/>
            <a:ext cx="402775" cy="319151"/>
          </a:xfrm>
          <a:prstGeom prst="rect">
            <a:avLst/>
          </a:prstGeom>
          <a:noFill/>
          <a:ln>
            <a:noFill/>
          </a:ln>
        </p:spPr>
      </p:pic>
      <p:pic>
        <p:nvPicPr>
          <p:cNvPr id="250" name="Google Shape;250;p23"/>
          <p:cNvPicPr preferRelativeResize="0"/>
          <p:nvPr/>
        </p:nvPicPr>
        <p:blipFill rotWithShape="1">
          <a:blip r:embed="rId2">
            <a:alphaModFix amt="40000"/>
          </a:blip>
          <a:srcRect l="49455" r="34206" b="62565"/>
          <a:stretch/>
        </p:blipFill>
        <p:spPr>
          <a:xfrm rot="773035" flipH="1">
            <a:off x="4240020" y="4403617"/>
            <a:ext cx="351779" cy="422296"/>
          </a:xfrm>
          <a:prstGeom prst="rect">
            <a:avLst/>
          </a:prstGeom>
          <a:noFill/>
          <a:ln>
            <a:noFill/>
          </a:ln>
        </p:spPr>
      </p:pic>
      <p:pic>
        <p:nvPicPr>
          <p:cNvPr id="251" name="Google Shape;251;p23"/>
          <p:cNvPicPr preferRelativeResize="0"/>
          <p:nvPr/>
        </p:nvPicPr>
        <p:blipFill rotWithShape="1">
          <a:blip r:embed="rId2">
            <a:alphaModFix amt="10000"/>
          </a:blip>
          <a:srcRect l="50599" t="37286" r="34206" b="39733"/>
          <a:stretch/>
        </p:blipFill>
        <p:spPr>
          <a:xfrm rot="3141168">
            <a:off x="4131322" y="4066012"/>
            <a:ext cx="402778" cy="319152"/>
          </a:xfrm>
          <a:prstGeom prst="rect">
            <a:avLst/>
          </a:prstGeom>
          <a:noFill/>
          <a:ln>
            <a:noFill/>
          </a:ln>
        </p:spPr>
      </p:pic>
      <p:pic>
        <p:nvPicPr>
          <p:cNvPr id="252" name="Google Shape;252;p23"/>
          <p:cNvPicPr preferRelativeResize="0"/>
          <p:nvPr/>
        </p:nvPicPr>
        <p:blipFill rotWithShape="1">
          <a:blip r:embed="rId2">
            <a:alphaModFix amt="71000"/>
          </a:blip>
          <a:srcRect l="34118" t="22831" r="49543" b="39733"/>
          <a:stretch/>
        </p:blipFill>
        <p:spPr>
          <a:xfrm rot="-7876005" flipH="1">
            <a:off x="5403012" y="4733091"/>
            <a:ext cx="358194" cy="429998"/>
          </a:xfrm>
          <a:prstGeom prst="rect">
            <a:avLst/>
          </a:prstGeom>
          <a:noFill/>
          <a:ln>
            <a:noFill/>
          </a:ln>
        </p:spPr>
      </p:pic>
      <p:pic>
        <p:nvPicPr>
          <p:cNvPr id="253" name="Google Shape;253;p23"/>
          <p:cNvPicPr preferRelativeResize="0"/>
          <p:nvPr/>
        </p:nvPicPr>
        <p:blipFill rotWithShape="1">
          <a:blip r:embed="rId2">
            <a:alphaModFix amt="10000"/>
          </a:blip>
          <a:srcRect l="49455" r="34206" b="62565"/>
          <a:stretch/>
        </p:blipFill>
        <p:spPr>
          <a:xfrm rot="-8586115" flipH="1">
            <a:off x="5378322" y="4093242"/>
            <a:ext cx="351778" cy="422296"/>
          </a:xfrm>
          <a:prstGeom prst="rect">
            <a:avLst/>
          </a:prstGeom>
          <a:noFill/>
          <a:ln>
            <a:noFill/>
          </a:ln>
        </p:spPr>
      </p:pic>
      <p:pic>
        <p:nvPicPr>
          <p:cNvPr id="254" name="Google Shape;254;p23"/>
          <p:cNvPicPr preferRelativeResize="0"/>
          <p:nvPr/>
        </p:nvPicPr>
        <p:blipFill rotWithShape="1">
          <a:blip r:embed="rId2">
            <a:alphaModFix amt="12000"/>
          </a:blip>
          <a:srcRect l="50599" t="37286" r="34206" b="39733"/>
          <a:stretch/>
        </p:blipFill>
        <p:spPr>
          <a:xfrm rot="-8603748">
            <a:off x="4954620" y="4186041"/>
            <a:ext cx="402776" cy="319152"/>
          </a:xfrm>
          <a:prstGeom prst="rect">
            <a:avLst/>
          </a:prstGeom>
          <a:noFill/>
          <a:ln>
            <a:noFill/>
          </a:ln>
        </p:spPr>
      </p:pic>
      <p:pic>
        <p:nvPicPr>
          <p:cNvPr id="255" name="Google Shape;255;p23"/>
          <p:cNvPicPr preferRelativeResize="0"/>
          <p:nvPr/>
        </p:nvPicPr>
        <p:blipFill rotWithShape="1">
          <a:blip r:embed="rId2">
            <a:alphaModFix amt="40000"/>
          </a:blip>
          <a:srcRect l="50599" t="37286" r="34206" b="39733"/>
          <a:stretch/>
        </p:blipFill>
        <p:spPr>
          <a:xfrm rot="-7810212">
            <a:off x="5352821" y="4499129"/>
            <a:ext cx="402775" cy="319151"/>
          </a:xfrm>
          <a:prstGeom prst="rect">
            <a:avLst/>
          </a:prstGeom>
          <a:noFill/>
          <a:ln>
            <a:noFill/>
          </a:ln>
        </p:spPr>
      </p:pic>
      <p:pic>
        <p:nvPicPr>
          <p:cNvPr id="256" name="Google Shape;256;p23"/>
          <p:cNvPicPr preferRelativeResize="0"/>
          <p:nvPr/>
        </p:nvPicPr>
        <p:blipFill rotWithShape="1">
          <a:blip r:embed="rId2">
            <a:alphaModFix amt="40000"/>
          </a:blip>
          <a:srcRect l="49455" r="34206" b="62565"/>
          <a:stretch/>
        </p:blipFill>
        <p:spPr>
          <a:xfrm rot="-10026965" flipH="1">
            <a:off x="4941822" y="4362717"/>
            <a:ext cx="351779" cy="422296"/>
          </a:xfrm>
          <a:prstGeom prst="rect">
            <a:avLst/>
          </a:prstGeom>
          <a:noFill/>
          <a:ln>
            <a:noFill/>
          </a:ln>
        </p:spPr>
      </p:pic>
      <p:pic>
        <p:nvPicPr>
          <p:cNvPr id="257" name="Google Shape;257;p23"/>
          <p:cNvPicPr preferRelativeResize="0"/>
          <p:nvPr/>
        </p:nvPicPr>
        <p:blipFill rotWithShape="1">
          <a:blip r:embed="rId2">
            <a:alphaModFix amt="71000"/>
          </a:blip>
          <a:srcRect l="50599" t="37286" r="34206" b="39733"/>
          <a:stretch/>
        </p:blipFill>
        <p:spPr>
          <a:xfrm rot="-7658832">
            <a:off x="4999521" y="4803466"/>
            <a:ext cx="402778" cy="319152"/>
          </a:xfrm>
          <a:prstGeom prst="rect">
            <a:avLst/>
          </a:prstGeom>
          <a:noFill/>
          <a:ln>
            <a:noFill/>
          </a:ln>
        </p:spPr>
      </p:pic>
      <p:pic>
        <p:nvPicPr>
          <p:cNvPr id="258" name="Google Shape;258;p23"/>
          <p:cNvPicPr preferRelativeResize="0"/>
          <p:nvPr/>
        </p:nvPicPr>
        <p:blipFill rotWithShape="1">
          <a:blip r:embed="rId2">
            <a:alphaModFix amt="70000"/>
          </a:blip>
          <a:srcRect l="49455" r="34206" b="62565"/>
          <a:stretch/>
        </p:blipFill>
        <p:spPr>
          <a:xfrm rot="7613885" flipH="1">
            <a:off x="2943296" y="4665730"/>
            <a:ext cx="351778" cy="422296"/>
          </a:xfrm>
          <a:prstGeom prst="rect">
            <a:avLst/>
          </a:prstGeom>
          <a:noFill/>
          <a:ln>
            <a:noFill/>
          </a:ln>
        </p:spPr>
      </p:pic>
      <p:pic>
        <p:nvPicPr>
          <p:cNvPr id="259" name="Google Shape;259;p23"/>
          <p:cNvPicPr preferRelativeResize="0"/>
          <p:nvPr/>
        </p:nvPicPr>
        <p:blipFill rotWithShape="1">
          <a:blip r:embed="rId2">
            <a:alphaModFix amt="70000"/>
          </a:blip>
          <a:srcRect l="50599" t="37286" r="34206" b="39733"/>
          <a:stretch/>
        </p:blipFill>
        <p:spPr>
          <a:xfrm rot="2196252">
            <a:off x="2496824" y="4648699"/>
            <a:ext cx="402776" cy="319152"/>
          </a:xfrm>
          <a:prstGeom prst="rect">
            <a:avLst/>
          </a:prstGeom>
          <a:noFill/>
          <a:ln>
            <a:noFill/>
          </a:ln>
        </p:spPr>
      </p:pic>
      <p:pic>
        <p:nvPicPr>
          <p:cNvPr id="260" name="Google Shape;260;p23"/>
          <p:cNvPicPr preferRelativeResize="0"/>
          <p:nvPr/>
        </p:nvPicPr>
        <p:blipFill rotWithShape="1">
          <a:blip r:embed="rId2">
            <a:alphaModFix amt="40000"/>
          </a:blip>
          <a:srcRect l="50599" t="37286" r="34206" b="39733"/>
          <a:stretch/>
        </p:blipFill>
        <p:spPr>
          <a:xfrm rot="2989788">
            <a:off x="2917799" y="4362987"/>
            <a:ext cx="402775" cy="319151"/>
          </a:xfrm>
          <a:prstGeom prst="rect">
            <a:avLst/>
          </a:prstGeom>
          <a:noFill/>
          <a:ln>
            <a:noFill/>
          </a:ln>
        </p:spPr>
      </p:pic>
      <p:pic>
        <p:nvPicPr>
          <p:cNvPr id="261" name="Google Shape;261;p23"/>
          <p:cNvPicPr preferRelativeResize="0"/>
          <p:nvPr/>
        </p:nvPicPr>
        <p:blipFill rotWithShape="1">
          <a:blip r:embed="rId2">
            <a:alphaModFix amt="71000"/>
          </a:blip>
          <a:srcRect l="34118" t="22831" r="49543" b="39733"/>
          <a:stretch/>
        </p:blipFill>
        <p:spPr>
          <a:xfrm rot="-7876005" flipH="1">
            <a:off x="3761062" y="4698353"/>
            <a:ext cx="358194" cy="429998"/>
          </a:xfrm>
          <a:prstGeom prst="rect">
            <a:avLst/>
          </a:prstGeom>
          <a:noFill/>
          <a:ln>
            <a:noFill/>
          </a:ln>
        </p:spPr>
      </p:pic>
      <p:pic>
        <p:nvPicPr>
          <p:cNvPr id="262" name="Google Shape;262;p23"/>
          <p:cNvPicPr preferRelativeResize="0"/>
          <p:nvPr/>
        </p:nvPicPr>
        <p:blipFill rotWithShape="1">
          <a:blip r:embed="rId2">
            <a:alphaModFix amt="10000"/>
          </a:blip>
          <a:srcRect l="49455" r="34206" b="62565"/>
          <a:stretch/>
        </p:blipFill>
        <p:spPr>
          <a:xfrm rot="-8586115" flipH="1">
            <a:off x="3736372" y="4058504"/>
            <a:ext cx="351778" cy="422296"/>
          </a:xfrm>
          <a:prstGeom prst="rect">
            <a:avLst/>
          </a:prstGeom>
          <a:noFill/>
          <a:ln>
            <a:noFill/>
          </a:ln>
        </p:spPr>
      </p:pic>
      <p:pic>
        <p:nvPicPr>
          <p:cNvPr id="263" name="Google Shape;263;p23"/>
          <p:cNvPicPr preferRelativeResize="0"/>
          <p:nvPr/>
        </p:nvPicPr>
        <p:blipFill rotWithShape="1">
          <a:blip r:embed="rId2">
            <a:alphaModFix amt="12000"/>
          </a:blip>
          <a:srcRect l="50599" t="37286" r="34206" b="39733"/>
          <a:stretch/>
        </p:blipFill>
        <p:spPr>
          <a:xfrm rot="-8603748">
            <a:off x="3312670" y="4151304"/>
            <a:ext cx="402776" cy="319152"/>
          </a:xfrm>
          <a:prstGeom prst="rect">
            <a:avLst/>
          </a:prstGeom>
          <a:noFill/>
          <a:ln>
            <a:noFill/>
          </a:ln>
        </p:spPr>
      </p:pic>
      <p:pic>
        <p:nvPicPr>
          <p:cNvPr id="264" name="Google Shape;264;p23"/>
          <p:cNvPicPr preferRelativeResize="0"/>
          <p:nvPr/>
        </p:nvPicPr>
        <p:blipFill rotWithShape="1">
          <a:blip r:embed="rId2">
            <a:alphaModFix amt="40000"/>
          </a:blip>
          <a:srcRect l="50599" t="37286" r="34206" b="39733"/>
          <a:stretch/>
        </p:blipFill>
        <p:spPr>
          <a:xfrm rot="-7810212">
            <a:off x="3710871" y="4464391"/>
            <a:ext cx="402775" cy="319151"/>
          </a:xfrm>
          <a:prstGeom prst="rect">
            <a:avLst/>
          </a:prstGeom>
          <a:noFill/>
          <a:ln>
            <a:noFill/>
          </a:ln>
        </p:spPr>
      </p:pic>
      <p:pic>
        <p:nvPicPr>
          <p:cNvPr id="265" name="Google Shape;265;p23"/>
          <p:cNvPicPr preferRelativeResize="0"/>
          <p:nvPr/>
        </p:nvPicPr>
        <p:blipFill rotWithShape="1">
          <a:blip r:embed="rId2">
            <a:alphaModFix amt="40000"/>
          </a:blip>
          <a:srcRect l="49455" r="34206" b="62565"/>
          <a:stretch/>
        </p:blipFill>
        <p:spPr>
          <a:xfrm rot="-10026965" flipH="1">
            <a:off x="3299872" y="4327979"/>
            <a:ext cx="351779" cy="422296"/>
          </a:xfrm>
          <a:prstGeom prst="rect">
            <a:avLst/>
          </a:prstGeom>
          <a:noFill/>
          <a:ln>
            <a:noFill/>
          </a:ln>
        </p:spPr>
      </p:pic>
      <p:pic>
        <p:nvPicPr>
          <p:cNvPr id="266" name="Google Shape;266;p23"/>
          <p:cNvPicPr preferRelativeResize="0"/>
          <p:nvPr/>
        </p:nvPicPr>
        <p:blipFill rotWithShape="1">
          <a:blip r:embed="rId2">
            <a:alphaModFix amt="71000"/>
          </a:blip>
          <a:srcRect l="50599" t="37286" r="34206" b="39733"/>
          <a:stretch/>
        </p:blipFill>
        <p:spPr>
          <a:xfrm rot="-7658832">
            <a:off x="3357571" y="4768728"/>
            <a:ext cx="402778" cy="319152"/>
          </a:xfrm>
          <a:prstGeom prst="rect">
            <a:avLst/>
          </a:prstGeom>
          <a:noFill/>
          <a:ln>
            <a:noFill/>
          </a:ln>
        </p:spPr>
      </p:pic>
      <p:sp>
        <p:nvSpPr>
          <p:cNvPr id="267" name="Google Shape;267;p23"/>
          <p:cNvSpPr txBox="1">
            <a:spLocks noGrp="1"/>
          </p:cNvSpPr>
          <p:nvPr>
            <p:ph type="title" hasCustomPrompt="1"/>
          </p:nvPr>
        </p:nvSpPr>
        <p:spPr>
          <a:xfrm>
            <a:off x="1393763" y="1281050"/>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pic>
        <p:nvPicPr>
          <p:cNvPr id="268" name="Google Shape;268;p23"/>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269" name="Google Shape;269;p23"/>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270" name="Google Shape;270;p23"/>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@syntasso</a:t>
            </a:r>
            <a:endParaRPr sz="1200" b="1">
              <a:solidFill>
                <a:srgbClr val="3E4656"/>
              </a:solidFill>
              <a:latin typeface="Open Sans"/>
              <a:ea typeface="Open Sans"/>
              <a:cs typeface="Open Sans"/>
              <a:sym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1 1 1 1">
  <p:cSld name="BIG_NUMBER_1_1_1_1">
    <p:bg>
      <p:bgPr>
        <a:solidFill>
          <a:srgbClr val="403891">
            <a:alpha val="89390"/>
          </a:srgbClr>
        </a:solidFill>
        <a:effectLst/>
      </p:bgPr>
    </p:bg>
    <p:spTree>
      <p:nvGrpSpPr>
        <p:cNvPr id="1" name="Shape 271"/>
        <p:cNvGrpSpPr/>
        <p:nvPr/>
      </p:nvGrpSpPr>
      <p:grpSpPr>
        <a:xfrm>
          <a:off x="0" y="0"/>
          <a:ext cx="0" cy="0"/>
          <a:chOff x="0" y="0"/>
          <a:chExt cx="0" cy="0"/>
        </a:xfrm>
      </p:grpSpPr>
      <p:pic>
        <p:nvPicPr>
          <p:cNvPr id="272" name="Google Shape;272;p24"/>
          <p:cNvPicPr preferRelativeResize="0"/>
          <p:nvPr/>
        </p:nvPicPr>
        <p:blipFill rotWithShape="1">
          <a:blip r:embed="rId2">
            <a:alphaModFix amt="70000"/>
          </a:blip>
          <a:srcRect l="49455" r="34206" b="62565"/>
          <a:stretch/>
        </p:blipFill>
        <p:spPr>
          <a:xfrm rot="7613885" flipH="1">
            <a:off x="7853546" y="4705017"/>
            <a:ext cx="351778" cy="422296"/>
          </a:xfrm>
          <a:prstGeom prst="rect">
            <a:avLst/>
          </a:prstGeom>
          <a:noFill/>
          <a:ln>
            <a:noFill/>
          </a:ln>
        </p:spPr>
      </p:pic>
      <p:pic>
        <p:nvPicPr>
          <p:cNvPr id="273" name="Google Shape;273;p24"/>
          <p:cNvPicPr preferRelativeResize="0"/>
          <p:nvPr/>
        </p:nvPicPr>
        <p:blipFill rotWithShape="1">
          <a:blip r:embed="rId2">
            <a:alphaModFix amt="10000"/>
          </a:blip>
          <a:srcRect l="34118" t="22831" r="49543" b="39733"/>
          <a:stretch/>
        </p:blipFill>
        <p:spPr>
          <a:xfrm rot="8323995" flipH="1">
            <a:off x="7878240" y="4037965"/>
            <a:ext cx="358194" cy="429998"/>
          </a:xfrm>
          <a:prstGeom prst="rect">
            <a:avLst/>
          </a:prstGeom>
          <a:noFill/>
          <a:ln>
            <a:noFill/>
          </a:ln>
        </p:spPr>
      </p:pic>
      <p:pic>
        <p:nvPicPr>
          <p:cNvPr id="274" name="Google Shape;274;p24"/>
          <p:cNvPicPr preferRelativeResize="0"/>
          <p:nvPr/>
        </p:nvPicPr>
        <p:blipFill rotWithShape="1">
          <a:blip r:embed="rId2">
            <a:alphaModFix amt="70000"/>
          </a:blip>
          <a:srcRect l="50599" t="37286" r="34206" b="39733"/>
          <a:stretch/>
        </p:blipFill>
        <p:spPr>
          <a:xfrm rot="2196252">
            <a:off x="7407074" y="4687986"/>
            <a:ext cx="402776" cy="319152"/>
          </a:xfrm>
          <a:prstGeom prst="rect">
            <a:avLst/>
          </a:prstGeom>
          <a:noFill/>
          <a:ln>
            <a:noFill/>
          </a:ln>
        </p:spPr>
      </p:pic>
      <p:pic>
        <p:nvPicPr>
          <p:cNvPr id="275" name="Google Shape;275;p24"/>
          <p:cNvPicPr preferRelativeResize="0"/>
          <p:nvPr/>
        </p:nvPicPr>
        <p:blipFill rotWithShape="1">
          <a:blip r:embed="rId2">
            <a:alphaModFix amt="40000"/>
          </a:blip>
          <a:srcRect l="50599" t="37286" r="34206" b="39733"/>
          <a:stretch/>
        </p:blipFill>
        <p:spPr>
          <a:xfrm rot="2989788">
            <a:off x="7828049" y="4402274"/>
            <a:ext cx="402775" cy="319151"/>
          </a:xfrm>
          <a:prstGeom prst="rect">
            <a:avLst/>
          </a:prstGeom>
          <a:noFill/>
          <a:ln>
            <a:noFill/>
          </a:ln>
        </p:spPr>
      </p:pic>
      <p:pic>
        <p:nvPicPr>
          <p:cNvPr id="276" name="Google Shape;276;p24"/>
          <p:cNvPicPr preferRelativeResize="0"/>
          <p:nvPr/>
        </p:nvPicPr>
        <p:blipFill rotWithShape="1">
          <a:blip r:embed="rId2">
            <a:alphaModFix amt="40000"/>
          </a:blip>
          <a:srcRect l="49455" r="34206" b="62565"/>
          <a:stretch/>
        </p:blipFill>
        <p:spPr>
          <a:xfrm rot="773035" flipH="1">
            <a:off x="7508320" y="4408167"/>
            <a:ext cx="351779" cy="422296"/>
          </a:xfrm>
          <a:prstGeom prst="rect">
            <a:avLst/>
          </a:prstGeom>
          <a:noFill/>
          <a:ln>
            <a:noFill/>
          </a:ln>
        </p:spPr>
      </p:pic>
      <p:pic>
        <p:nvPicPr>
          <p:cNvPr id="277" name="Google Shape;277;p24"/>
          <p:cNvPicPr preferRelativeResize="0"/>
          <p:nvPr/>
        </p:nvPicPr>
        <p:blipFill rotWithShape="1">
          <a:blip r:embed="rId2">
            <a:alphaModFix amt="71000"/>
          </a:blip>
          <a:srcRect l="34118" t="22831" r="49543" b="39733"/>
          <a:stretch/>
        </p:blipFill>
        <p:spPr>
          <a:xfrm rot="-7876005" flipH="1">
            <a:off x="8671312" y="4737641"/>
            <a:ext cx="358194" cy="429998"/>
          </a:xfrm>
          <a:prstGeom prst="rect">
            <a:avLst/>
          </a:prstGeom>
          <a:noFill/>
          <a:ln>
            <a:noFill/>
          </a:ln>
        </p:spPr>
      </p:pic>
      <p:pic>
        <p:nvPicPr>
          <p:cNvPr id="278" name="Google Shape;278;p24"/>
          <p:cNvPicPr preferRelativeResize="0"/>
          <p:nvPr/>
        </p:nvPicPr>
        <p:blipFill rotWithShape="1">
          <a:blip r:embed="rId2">
            <a:alphaModFix amt="10000"/>
          </a:blip>
          <a:srcRect l="50599" t="37286" r="34206" b="39733"/>
          <a:stretch/>
        </p:blipFill>
        <p:spPr>
          <a:xfrm rot="3141168">
            <a:off x="7399622" y="4070562"/>
            <a:ext cx="402778" cy="319152"/>
          </a:xfrm>
          <a:prstGeom prst="rect">
            <a:avLst/>
          </a:prstGeom>
          <a:noFill/>
          <a:ln>
            <a:noFill/>
          </a:ln>
        </p:spPr>
      </p:pic>
      <p:pic>
        <p:nvPicPr>
          <p:cNvPr id="279" name="Google Shape;279;p24"/>
          <p:cNvPicPr preferRelativeResize="0"/>
          <p:nvPr/>
        </p:nvPicPr>
        <p:blipFill rotWithShape="1">
          <a:blip r:embed="rId2">
            <a:alphaModFix amt="10000"/>
          </a:blip>
          <a:srcRect l="49455" r="34206" b="62565"/>
          <a:stretch/>
        </p:blipFill>
        <p:spPr>
          <a:xfrm rot="-8586115" flipH="1">
            <a:off x="8646622" y="4097792"/>
            <a:ext cx="351778" cy="422296"/>
          </a:xfrm>
          <a:prstGeom prst="rect">
            <a:avLst/>
          </a:prstGeom>
          <a:noFill/>
          <a:ln>
            <a:noFill/>
          </a:ln>
        </p:spPr>
      </p:pic>
      <p:pic>
        <p:nvPicPr>
          <p:cNvPr id="280" name="Google Shape;280;p24"/>
          <p:cNvPicPr preferRelativeResize="0"/>
          <p:nvPr/>
        </p:nvPicPr>
        <p:blipFill rotWithShape="1">
          <a:blip r:embed="rId2">
            <a:alphaModFix amt="40000"/>
          </a:blip>
          <a:srcRect l="50599" t="37286" r="34206" b="39733"/>
          <a:stretch/>
        </p:blipFill>
        <p:spPr>
          <a:xfrm rot="-7810212">
            <a:off x="8621121" y="4503679"/>
            <a:ext cx="402775" cy="319151"/>
          </a:xfrm>
          <a:prstGeom prst="rect">
            <a:avLst/>
          </a:prstGeom>
          <a:noFill/>
          <a:ln>
            <a:noFill/>
          </a:ln>
        </p:spPr>
      </p:pic>
      <p:pic>
        <p:nvPicPr>
          <p:cNvPr id="281" name="Google Shape;281;p24"/>
          <p:cNvPicPr preferRelativeResize="0"/>
          <p:nvPr/>
        </p:nvPicPr>
        <p:blipFill rotWithShape="1">
          <a:blip r:embed="rId2">
            <a:alphaModFix amt="12000"/>
          </a:blip>
          <a:srcRect l="50599" t="37286" r="34206" b="39733"/>
          <a:stretch/>
        </p:blipFill>
        <p:spPr>
          <a:xfrm rot="-8603748">
            <a:off x="8222920" y="4190591"/>
            <a:ext cx="402776" cy="319152"/>
          </a:xfrm>
          <a:prstGeom prst="rect">
            <a:avLst/>
          </a:prstGeom>
          <a:noFill/>
          <a:ln>
            <a:noFill/>
          </a:ln>
        </p:spPr>
      </p:pic>
      <p:pic>
        <p:nvPicPr>
          <p:cNvPr id="282" name="Google Shape;282;p24"/>
          <p:cNvPicPr preferRelativeResize="0"/>
          <p:nvPr/>
        </p:nvPicPr>
        <p:blipFill rotWithShape="1">
          <a:blip r:embed="rId2">
            <a:alphaModFix amt="71000"/>
          </a:blip>
          <a:srcRect l="50599" t="37286" r="34206" b="39733"/>
          <a:stretch/>
        </p:blipFill>
        <p:spPr>
          <a:xfrm rot="-7658832">
            <a:off x="8267821" y="4808016"/>
            <a:ext cx="402778" cy="319152"/>
          </a:xfrm>
          <a:prstGeom prst="rect">
            <a:avLst/>
          </a:prstGeom>
          <a:noFill/>
          <a:ln>
            <a:noFill/>
          </a:ln>
        </p:spPr>
      </p:pic>
      <p:pic>
        <p:nvPicPr>
          <p:cNvPr id="283" name="Google Shape;283;p24"/>
          <p:cNvPicPr preferRelativeResize="0"/>
          <p:nvPr/>
        </p:nvPicPr>
        <p:blipFill rotWithShape="1">
          <a:blip r:embed="rId2">
            <a:alphaModFix amt="40000"/>
          </a:blip>
          <a:srcRect l="49455" r="34206" b="62565"/>
          <a:stretch/>
        </p:blipFill>
        <p:spPr>
          <a:xfrm rot="-10026965" flipH="1">
            <a:off x="8210122" y="4367267"/>
            <a:ext cx="351779" cy="422296"/>
          </a:xfrm>
          <a:prstGeom prst="rect">
            <a:avLst/>
          </a:prstGeom>
          <a:noFill/>
          <a:ln>
            <a:noFill/>
          </a:ln>
        </p:spPr>
      </p:pic>
      <p:pic>
        <p:nvPicPr>
          <p:cNvPr id="284" name="Google Shape;284;p24"/>
          <p:cNvPicPr preferRelativeResize="0"/>
          <p:nvPr/>
        </p:nvPicPr>
        <p:blipFill rotWithShape="1">
          <a:blip r:embed="rId2">
            <a:alphaModFix amt="10000"/>
          </a:blip>
          <a:srcRect l="34118" t="22831" r="49543" b="39733"/>
          <a:stretch/>
        </p:blipFill>
        <p:spPr>
          <a:xfrm rot="8323995" flipH="1">
            <a:off x="6251890" y="4056140"/>
            <a:ext cx="358194" cy="429998"/>
          </a:xfrm>
          <a:prstGeom prst="rect">
            <a:avLst/>
          </a:prstGeom>
          <a:noFill/>
          <a:ln>
            <a:noFill/>
          </a:ln>
        </p:spPr>
      </p:pic>
      <p:pic>
        <p:nvPicPr>
          <p:cNvPr id="285" name="Google Shape;285;p24"/>
          <p:cNvPicPr preferRelativeResize="0"/>
          <p:nvPr/>
        </p:nvPicPr>
        <p:blipFill rotWithShape="1">
          <a:blip r:embed="rId2">
            <a:alphaModFix amt="70000"/>
          </a:blip>
          <a:srcRect l="49455" r="34206" b="62565"/>
          <a:stretch/>
        </p:blipFill>
        <p:spPr>
          <a:xfrm rot="7613885" flipH="1">
            <a:off x="6227196" y="4723192"/>
            <a:ext cx="351778" cy="422296"/>
          </a:xfrm>
          <a:prstGeom prst="rect">
            <a:avLst/>
          </a:prstGeom>
          <a:noFill/>
          <a:ln>
            <a:noFill/>
          </a:ln>
        </p:spPr>
      </p:pic>
      <p:pic>
        <p:nvPicPr>
          <p:cNvPr id="286" name="Google Shape;286;p24"/>
          <p:cNvPicPr preferRelativeResize="0"/>
          <p:nvPr/>
        </p:nvPicPr>
        <p:blipFill rotWithShape="1">
          <a:blip r:embed="rId2">
            <a:alphaModFix amt="70000"/>
          </a:blip>
          <a:srcRect l="50599" t="37286" r="34206" b="39733"/>
          <a:stretch/>
        </p:blipFill>
        <p:spPr>
          <a:xfrm rot="2196252">
            <a:off x="5780724" y="4706161"/>
            <a:ext cx="402776" cy="319152"/>
          </a:xfrm>
          <a:prstGeom prst="rect">
            <a:avLst/>
          </a:prstGeom>
          <a:noFill/>
          <a:ln>
            <a:noFill/>
          </a:ln>
        </p:spPr>
      </p:pic>
      <p:pic>
        <p:nvPicPr>
          <p:cNvPr id="287" name="Google Shape;287;p24"/>
          <p:cNvPicPr preferRelativeResize="0"/>
          <p:nvPr/>
        </p:nvPicPr>
        <p:blipFill rotWithShape="1">
          <a:blip r:embed="rId2">
            <a:alphaModFix amt="40000"/>
          </a:blip>
          <a:srcRect l="50599" t="37286" r="34206" b="39733"/>
          <a:stretch/>
        </p:blipFill>
        <p:spPr>
          <a:xfrm rot="2989788">
            <a:off x="6201699" y="4420449"/>
            <a:ext cx="402775" cy="319151"/>
          </a:xfrm>
          <a:prstGeom prst="rect">
            <a:avLst/>
          </a:prstGeom>
          <a:noFill/>
          <a:ln>
            <a:noFill/>
          </a:ln>
        </p:spPr>
      </p:pic>
      <p:pic>
        <p:nvPicPr>
          <p:cNvPr id="288" name="Google Shape;288;p24"/>
          <p:cNvPicPr preferRelativeResize="0"/>
          <p:nvPr/>
        </p:nvPicPr>
        <p:blipFill rotWithShape="1">
          <a:blip r:embed="rId2">
            <a:alphaModFix amt="40000"/>
          </a:blip>
          <a:srcRect l="49455" r="34206" b="62565"/>
          <a:stretch/>
        </p:blipFill>
        <p:spPr>
          <a:xfrm rot="773035" flipH="1">
            <a:off x="5881970" y="4426342"/>
            <a:ext cx="351779" cy="422296"/>
          </a:xfrm>
          <a:prstGeom prst="rect">
            <a:avLst/>
          </a:prstGeom>
          <a:noFill/>
          <a:ln>
            <a:noFill/>
          </a:ln>
        </p:spPr>
      </p:pic>
      <p:pic>
        <p:nvPicPr>
          <p:cNvPr id="289" name="Google Shape;289;p24"/>
          <p:cNvPicPr preferRelativeResize="0"/>
          <p:nvPr/>
        </p:nvPicPr>
        <p:blipFill rotWithShape="1">
          <a:blip r:embed="rId2">
            <a:alphaModFix amt="10000"/>
          </a:blip>
          <a:srcRect l="50599" t="37286" r="34206" b="39733"/>
          <a:stretch/>
        </p:blipFill>
        <p:spPr>
          <a:xfrm rot="3141168">
            <a:off x="5773272" y="4088737"/>
            <a:ext cx="402778" cy="319152"/>
          </a:xfrm>
          <a:prstGeom prst="rect">
            <a:avLst/>
          </a:prstGeom>
          <a:noFill/>
          <a:ln>
            <a:noFill/>
          </a:ln>
        </p:spPr>
      </p:pic>
      <p:pic>
        <p:nvPicPr>
          <p:cNvPr id="290" name="Google Shape;290;p24"/>
          <p:cNvPicPr preferRelativeResize="0"/>
          <p:nvPr/>
        </p:nvPicPr>
        <p:blipFill rotWithShape="1">
          <a:blip r:embed="rId2">
            <a:alphaModFix amt="71000"/>
          </a:blip>
          <a:srcRect l="34118" t="22831" r="49543" b="39733"/>
          <a:stretch/>
        </p:blipFill>
        <p:spPr>
          <a:xfrm rot="-7876005" flipH="1">
            <a:off x="7044962" y="4755816"/>
            <a:ext cx="358194" cy="429998"/>
          </a:xfrm>
          <a:prstGeom prst="rect">
            <a:avLst/>
          </a:prstGeom>
          <a:noFill/>
          <a:ln>
            <a:noFill/>
          </a:ln>
        </p:spPr>
      </p:pic>
      <p:pic>
        <p:nvPicPr>
          <p:cNvPr id="291" name="Google Shape;291;p24"/>
          <p:cNvPicPr preferRelativeResize="0"/>
          <p:nvPr/>
        </p:nvPicPr>
        <p:blipFill rotWithShape="1">
          <a:blip r:embed="rId2">
            <a:alphaModFix amt="10000"/>
          </a:blip>
          <a:srcRect l="49455" r="34206" b="62565"/>
          <a:stretch/>
        </p:blipFill>
        <p:spPr>
          <a:xfrm rot="-8586115" flipH="1">
            <a:off x="7020272" y="4115967"/>
            <a:ext cx="351778" cy="422296"/>
          </a:xfrm>
          <a:prstGeom prst="rect">
            <a:avLst/>
          </a:prstGeom>
          <a:noFill/>
          <a:ln>
            <a:noFill/>
          </a:ln>
        </p:spPr>
      </p:pic>
      <p:pic>
        <p:nvPicPr>
          <p:cNvPr id="292" name="Google Shape;292;p24"/>
          <p:cNvPicPr preferRelativeResize="0"/>
          <p:nvPr/>
        </p:nvPicPr>
        <p:blipFill rotWithShape="1">
          <a:blip r:embed="rId2">
            <a:alphaModFix amt="12000"/>
          </a:blip>
          <a:srcRect l="50599" t="37286" r="34206" b="39733"/>
          <a:stretch/>
        </p:blipFill>
        <p:spPr>
          <a:xfrm rot="-8603748">
            <a:off x="6596570" y="4208766"/>
            <a:ext cx="402776" cy="319152"/>
          </a:xfrm>
          <a:prstGeom prst="rect">
            <a:avLst/>
          </a:prstGeom>
          <a:noFill/>
          <a:ln>
            <a:noFill/>
          </a:ln>
        </p:spPr>
      </p:pic>
      <p:pic>
        <p:nvPicPr>
          <p:cNvPr id="293" name="Google Shape;293;p24"/>
          <p:cNvPicPr preferRelativeResize="0"/>
          <p:nvPr/>
        </p:nvPicPr>
        <p:blipFill rotWithShape="1">
          <a:blip r:embed="rId2">
            <a:alphaModFix amt="40000"/>
          </a:blip>
          <a:srcRect l="50599" t="37286" r="34206" b="39733"/>
          <a:stretch/>
        </p:blipFill>
        <p:spPr>
          <a:xfrm rot="-7810212">
            <a:off x="6994771" y="4521854"/>
            <a:ext cx="402775" cy="319151"/>
          </a:xfrm>
          <a:prstGeom prst="rect">
            <a:avLst/>
          </a:prstGeom>
          <a:noFill/>
          <a:ln>
            <a:noFill/>
          </a:ln>
        </p:spPr>
      </p:pic>
      <p:pic>
        <p:nvPicPr>
          <p:cNvPr id="294" name="Google Shape;294;p24"/>
          <p:cNvPicPr preferRelativeResize="0"/>
          <p:nvPr/>
        </p:nvPicPr>
        <p:blipFill rotWithShape="1">
          <a:blip r:embed="rId2">
            <a:alphaModFix amt="40000"/>
          </a:blip>
          <a:srcRect l="49455" r="34206" b="62565"/>
          <a:stretch/>
        </p:blipFill>
        <p:spPr>
          <a:xfrm rot="-10026965" flipH="1">
            <a:off x="6583772" y="4385442"/>
            <a:ext cx="351779" cy="422296"/>
          </a:xfrm>
          <a:prstGeom prst="rect">
            <a:avLst/>
          </a:prstGeom>
          <a:noFill/>
          <a:ln>
            <a:noFill/>
          </a:ln>
        </p:spPr>
      </p:pic>
      <p:pic>
        <p:nvPicPr>
          <p:cNvPr id="295" name="Google Shape;295;p24"/>
          <p:cNvPicPr preferRelativeResize="0"/>
          <p:nvPr/>
        </p:nvPicPr>
        <p:blipFill rotWithShape="1">
          <a:blip r:embed="rId2">
            <a:alphaModFix amt="71000"/>
          </a:blip>
          <a:srcRect l="50599" t="37286" r="34206" b="39733"/>
          <a:stretch/>
        </p:blipFill>
        <p:spPr>
          <a:xfrm rot="-7658832">
            <a:off x="6641471" y="4826191"/>
            <a:ext cx="402778" cy="319152"/>
          </a:xfrm>
          <a:prstGeom prst="rect">
            <a:avLst/>
          </a:prstGeom>
          <a:noFill/>
          <a:ln>
            <a:noFill/>
          </a:ln>
        </p:spPr>
      </p:pic>
      <p:pic>
        <p:nvPicPr>
          <p:cNvPr id="296" name="Google Shape;296;p24"/>
          <p:cNvPicPr preferRelativeResize="0"/>
          <p:nvPr/>
        </p:nvPicPr>
        <p:blipFill rotWithShape="1">
          <a:blip r:embed="rId2">
            <a:alphaModFix amt="10000"/>
          </a:blip>
          <a:srcRect l="34118" t="22831" r="49543" b="39733"/>
          <a:stretch/>
        </p:blipFill>
        <p:spPr>
          <a:xfrm rot="8323995" flipH="1">
            <a:off x="4609940" y="4033415"/>
            <a:ext cx="358194" cy="429998"/>
          </a:xfrm>
          <a:prstGeom prst="rect">
            <a:avLst/>
          </a:prstGeom>
          <a:noFill/>
          <a:ln>
            <a:noFill/>
          </a:ln>
        </p:spPr>
      </p:pic>
      <p:pic>
        <p:nvPicPr>
          <p:cNvPr id="297" name="Google Shape;297;p24"/>
          <p:cNvPicPr preferRelativeResize="0"/>
          <p:nvPr/>
        </p:nvPicPr>
        <p:blipFill rotWithShape="1">
          <a:blip r:embed="rId2">
            <a:alphaModFix amt="70000"/>
          </a:blip>
          <a:srcRect l="49455" r="34206" b="62565"/>
          <a:stretch/>
        </p:blipFill>
        <p:spPr>
          <a:xfrm rot="7613885" flipH="1">
            <a:off x="4585246" y="4700467"/>
            <a:ext cx="351778" cy="422296"/>
          </a:xfrm>
          <a:prstGeom prst="rect">
            <a:avLst/>
          </a:prstGeom>
          <a:noFill/>
          <a:ln>
            <a:noFill/>
          </a:ln>
        </p:spPr>
      </p:pic>
      <p:pic>
        <p:nvPicPr>
          <p:cNvPr id="298" name="Google Shape;298;p24"/>
          <p:cNvPicPr preferRelativeResize="0"/>
          <p:nvPr/>
        </p:nvPicPr>
        <p:blipFill rotWithShape="1">
          <a:blip r:embed="rId2">
            <a:alphaModFix amt="70000"/>
          </a:blip>
          <a:srcRect l="50599" t="37286" r="34206" b="39733"/>
          <a:stretch/>
        </p:blipFill>
        <p:spPr>
          <a:xfrm rot="2196252">
            <a:off x="4138774" y="4683436"/>
            <a:ext cx="402776" cy="319152"/>
          </a:xfrm>
          <a:prstGeom prst="rect">
            <a:avLst/>
          </a:prstGeom>
          <a:noFill/>
          <a:ln>
            <a:noFill/>
          </a:ln>
        </p:spPr>
      </p:pic>
      <p:pic>
        <p:nvPicPr>
          <p:cNvPr id="299" name="Google Shape;299;p24"/>
          <p:cNvPicPr preferRelativeResize="0"/>
          <p:nvPr/>
        </p:nvPicPr>
        <p:blipFill rotWithShape="1">
          <a:blip r:embed="rId2">
            <a:alphaModFix amt="40000"/>
          </a:blip>
          <a:srcRect l="50599" t="37286" r="34206" b="39733"/>
          <a:stretch/>
        </p:blipFill>
        <p:spPr>
          <a:xfrm rot="2989788">
            <a:off x="4559749" y="4397724"/>
            <a:ext cx="402775" cy="319151"/>
          </a:xfrm>
          <a:prstGeom prst="rect">
            <a:avLst/>
          </a:prstGeom>
          <a:noFill/>
          <a:ln>
            <a:noFill/>
          </a:ln>
        </p:spPr>
      </p:pic>
      <p:pic>
        <p:nvPicPr>
          <p:cNvPr id="300" name="Google Shape;300;p24"/>
          <p:cNvPicPr preferRelativeResize="0"/>
          <p:nvPr/>
        </p:nvPicPr>
        <p:blipFill rotWithShape="1">
          <a:blip r:embed="rId2">
            <a:alphaModFix amt="40000"/>
          </a:blip>
          <a:srcRect l="49455" r="34206" b="62565"/>
          <a:stretch/>
        </p:blipFill>
        <p:spPr>
          <a:xfrm rot="773035" flipH="1">
            <a:off x="4240020" y="4403617"/>
            <a:ext cx="351779" cy="422296"/>
          </a:xfrm>
          <a:prstGeom prst="rect">
            <a:avLst/>
          </a:prstGeom>
          <a:noFill/>
          <a:ln>
            <a:noFill/>
          </a:ln>
        </p:spPr>
      </p:pic>
      <p:pic>
        <p:nvPicPr>
          <p:cNvPr id="301" name="Google Shape;301;p24"/>
          <p:cNvPicPr preferRelativeResize="0"/>
          <p:nvPr/>
        </p:nvPicPr>
        <p:blipFill rotWithShape="1">
          <a:blip r:embed="rId2">
            <a:alphaModFix amt="10000"/>
          </a:blip>
          <a:srcRect l="50599" t="37286" r="34206" b="39733"/>
          <a:stretch/>
        </p:blipFill>
        <p:spPr>
          <a:xfrm rot="3141168">
            <a:off x="4131322" y="4066012"/>
            <a:ext cx="402778" cy="319152"/>
          </a:xfrm>
          <a:prstGeom prst="rect">
            <a:avLst/>
          </a:prstGeom>
          <a:noFill/>
          <a:ln>
            <a:noFill/>
          </a:ln>
        </p:spPr>
      </p:pic>
      <p:pic>
        <p:nvPicPr>
          <p:cNvPr id="302" name="Google Shape;302;p24"/>
          <p:cNvPicPr preferRelativeResize="0"/>
          <p:nvPr/>
        </p:nvPicPr>
        <p:blipFill rotWithShape="1">
          <a:blip r:embed="rId2">
            <a:alphaModFix amt="71000"/>
          </a:blip>
          <a:srcRect l="34118" t="22831" r="49543" b="39733"/>
          <a:stretch/>
        </p:blipFill>
        <p:spPr>
          <a:xfrm rot="-7876005" flipH="1">
            <a:off x="5403012" y="4733091"/>
            <a:ext cx="358194" cy="429998"/>
          </a:xfrm>
          <a:prstGeom prst="rect">
            <a:avLst/>
          </a:prstGeom>
          <a:noFill/>
          <a:ln>
            <a:noFill/>
          </a:ln>
        </p:spPr>
      </p:pic>
      <p:pic>
        <p:nvPicPr>
          <p:cNvPr id="303" name="Google Shape;303;p24"/>
          <p:cNvPicPr preferRelativeResize="0"/>
          <p:nvPr/>
        </p:nvPicPr>
        <p:blipFill rotWithShape="1">
          <a:blip r:embed="rId2">
            <a:alphaModFix amt="10000"/>
          </a:blip>
          <a:srcRect l="49455" r="34206" b="62565"/>
          <a:stretch/>
        </p:blipFill>
        <p:spPr>
          <a:xfrm rot="-8586115" flipH="1">
            <a:off x="5378322" y="4093242"/>
            <a:ext cx="351778" cy="422296"/>
          </a:xfrm>
          <a:prstGeom prst="rect">
            <a:avLst/>
          </a:prstGeom>
          <a:noFill/>
          <a:ln>
            <a:noFill/>
          </a:ln>
        </p:spPr>
      </p:pic>
      <p:pic>
        <p:nvPicPr>
          <p:cNvPr id="304" name="Google Shape;304;p24"/>
          <p:cNvPicPr preferRelativeResize="0"/>
          <p:nvPr/>
        </p:nvPicPr>
        <p:blipFill rotWithShape="1">
          <a:blip r:embed="rId2">
            <a:alphaModFix amt="12000"/>
          </a:blip>
          <a:srcRect l="50599" t="37286" r="34206" b="39733"/>
          <a:stretch/>
        </p:blipFill>
        <p:spPr>
          <a:xfrm rot="-8603748">
            <a:off x="4954620" y="4186041"/>
            <a:ext cx="402776" cy="319152"/>
          </a:xfrm>
          <a:prstGeom prst="rect">
            <a:avLst/>
          </a:prstGeom>
          <a:noFill/>
          <a:ln>
            <a:noFill/>
          </a:ln>
        </p:spPr>
      </p:pic>
      <p:pic>
        <p:nvPicPr>
          <p:cNvPr id="305" name="Google Shape;305;p24"/>
          <p:cNvPicPr preferRelativeResize="0"/>
          <p:nvPr/>
        </p:nvPicPr>
        <p:blipFill rotWithShape="1">
          <a:blip r:embed="rId2">
            <a:alphaModFix amt="40000"/>
          </a:blip>
          <a:srcRect l="50599" t="37286" r="34206" b="39733"/>
          <a:stretch/>
        </p:blipFill>
        <p:spPr>
          <a:xfrm rot="-7810212">
            <a:off x="5352821" y="4499129"/>
            <a:ext cx="402775" cy="319151"/>
          </a:xfrm>
          <a:prstGeom prst="rect">
            <a:avLst/>
          </a:prstGeom>
          <a:noFill/>
          <a:ln>
            <a:noFill/>
          </a:ln>
        </p:spPr>
      </p:pic>
      <p:pic>
        <p:nvPicPr>
          <p:cNvPr id="306" name="Google Shape;306;p24"/>
          <p:cNvPicPr preferRelativeResize="0"/>
          <p:nvPr/>
        </p:nvPicPr>
        <p:blipFill rotWithShape="1">
          <a:blip r:embed="rId2">
            <a:alphaModFix amt="40000"/>
          </a:blip>
          <a:srcRect l="49455" r="34206" b="62565"/>
          <a:stretch/>
        </p:blipFill>
        <p:spPr>
          <a:xfrm rot="-10026965" flipH="1">
            <a:off x="4941822" y="4362717"/>
            <a:ext cx="351779" cy="422296"/>
          </a:xfrm>
          <a:prstGeom prst="rect">
            <a:avLst/>
          </a:prstGeom>
          <a:noFill/>
          <a:ln>
            <a:noFill/>
          </a:ln>
        </p:spPr>
      </p:pic>
      <p:pic>
        <p:nvPicPr>
          <p:cNvPr id="307" name="Google Shape;307;p24"/>
          <p:cNvPicPr preferRelativeResize="0"/>
          <p:nvPr/>
        </p:nvPicPr>
        <p:blipFill rotWithShape="1">
          <a:blip r:embed="rId2">
            <a:alphaModFix amt="71000"/>
          </a:blip>
          <a:srcRect l="50599" t="37286" r="34206" b="39733"/>
          <a:stretch/>
        </p:blipFill>
        <p:spPr>
          <a:xfrm rot="-7658832">
            <a:off x="4999521" y="4803466"/>
            <a:ext cx="402778" cy="319152"/>
          </a:xfrm>
          <a:prstGeom prst="rect">
            <a:avLst/>
          </a:prstGeom>
          <a:noFill/>
          <a:ln>
            <a:noFill/>
          </a:ln>
        </p:spPr>
      </p:pic>
      <p:pic>
        <p:nvPicPr>
          <p:cNvPr id="308" name="Google Shape;308;p24"/>
          <p:cNvPicPr preferRelativeResize="0"/>
          <p:nvPr/>
        </p:nvPicPr>
        <p:blipFill rotWithShape="1">
          <a:blip r:embed="rId2">
            <a:alphaModFix amt="70000"/>
          </a:blip>
          <a:srcRect l="49455" r="34206" b="62565"/>
          <a:stretch/>
        </p:blipFill>
        <p:spPr>
          <a:xfrm rot="7613885" flipH="1">
            <a:off x="2943296" y="4665730"/>
            <a:ext cx="351778" cy="422296"/>
          </a:xfrm>
          <a:prstGeom prst="rect">
            <a:avLst/>
          </a:prstGeom>
          <a:noFill/>
          <a:ln>
            <a:noFill/>
          </a:ln>
        </p:spPr>
      </p:pic>
      <p:pic>
        <p:nvPicPr>
          <p:cNvPr id="309" name="Google Shape;309;p24"/>
          <p:cNvPicPr preferRelativeResize="0"/>
          <p:nvPr/>
        </p:nvPicPr>
        <p:blipFill rotWithShape="1">
          <a:blip r:embed="rId2">
            <a:alphaModFix amt="70000"/>
          </a:blip>
          <a:srcRect l="50599" t="37286" r="34206" b="39733"/>
          <a:stretch/>
        </p:blipFill>
        <p:spPr>
          <a:xfrm rot="2196252">
            <a:off x="2496824" y="4648699"/>
            <a:ext cx="402776" cy="319152"/>
          </a:xfrm>
          <a:prstGeom prst="rect">
            <a:avLst/>
          </a:prstGeom>
          <a:noFill/>
          <a:ln>
            <a:noFill/>
          </a:ln>
        </p:spPr>
      </p:pic>
      <p:pic>
        <p:nvPicPr>
          <p:cNvPr id="310" name="Google Shape;310;p24"/>
          <p:cNvPicPr preferRelativeResize="0"/>
          <p:nvPr/>
        </p:nvPicPr>
        <p:blipFill rotWithShape="1">
          <a:blip r:embed="rId2">
            <a:alphaModFix amt="40000"/>
          </a:blip>
          <a:srcRect l="50599" t="37286" r="34206" b="39733"/>
          <a:stretch/>
        </p:blipFill>
        <p:spPr>
          <a:xfrm rot="2989788">
            <a:off x="2917799" y="4362987"/>
            <a:ext cx="402775" cy="319151"/>
          </a:xfrm>
          <a:prstGeom prst="rect">
            <a:avLst/>
          </a:prstGeom>
          <a:noFill/>
          <a:ln>
            <a:noFill/>
          </a:ln>
        </p:spPr>
      </p:pic>
      <p:pic>
        <p:nvPicPr>
          <p:cNvPr id="311" name="Google Shape;311;p24"/>
          <p:cNvPicPr preferRelativeResize="0"/>
          <p:nvPr/>
        </p:nvPicPr>
        <p:blipFill rotWithShape="1">
          <a:blip r:embed="rId2">
            <a:alphaModFix amt="71000"/>
          </a:blip>
          <a:srcRect l="34118" t="22831" r="49543" b="39733"/>
          <a:stretch/>
        </p:blipFill>
        <p:spPr>
          <a:xfrm rot="-7876005" flipH="1">
            <a:off x="3761062" y="4698353"/>
            <a:ext cx="358194" cy="429998"/>
          </a:xfrm>
          <a:prstGeom prst="rect">
            <a:avLst/>
          </a:prstGeom>
          <a:noFill/>
          <a:ln>
            <a:noFill/>
          </a:ln>
        </p:spPr>
      </p:pic>
      <p:pic>
        <p:nvPicPr>
          <p:cNvPr id="312" name="Google Shape;312;p24"/>
          <p:cNvPicPr preferRelativeResize="0"/>
          <p:nvPr/>
        </p:nvPicPr>
        <p:blipFill rotWithShape="1">
          <a:blip r:embed="rId2">
            <a:alphaModFix amt="10000"/>
          </a:blip>
          <a:srcRect l="49455" r="34206" b="62565"/>
          <a:stretch/>
        </p:blipFill>
        <p:spPr>
          <a:xfrm rot="-8586115" flipH="1">
            <a:off x="3736372" y="4058504"/>
            <a:ext cx="351778" cy="422296"/>
          </a:xfrm>
          <a:prstGeom prst="rect">
            <a:avLst/>
          </a:prstGeom>
          <a:noFill/>
          <a:ln>
            <a:noFill/>
          </a:ln>
        </p:spPr>
      </p:pic>
      <p:pic>
        <p:nvPicPr>
          <p:cNvPr id="313" name="Google Shape;313;p24"/>
          <p:cNvPicPr preferRelativeResize="0"/>
          <p:nvPr/>
        </p:nvPicPr>
        <p:blipFill rotWithShape="1">
          <a:blip r:embed="rId2">
            <a:alphaModFix amt="12000"/>
          </a:blip>
          <a:srcRect l="50599" t="37286" r="34206" b="39733"/>
          <a:stretch/>
        </p:blipFill>
        <p:spPr>
          <a:xfrm rot="-8603748">
            <a:off x="3312670" y="4151304"/>
            <a:ext cx="402776" cy="319152"/>
          </a:xfrm>
          <a:prstGeom prst="rect">
            <a:avLst/>
          </a:prstGeom>
          <a:noFill/>
          <a:ln>
            <a:noFill/>
          </a:ln>
        </p:spPr>
      </p:pic>
      <p:pic>
        <p:nvPicPr>
          <p:cNvPr id="314" name="Google Shape;314;p24"/>
          <p:cNvPicPr preferRelativeResize="0"/>
          <p:nvPr/>
        </p:nvPicPr>
        <p:blipFill rotWithShape="1">
          <a:blip r:embed="rId2">
            <a:alphaModFix amt="40000"/>
          </a:blip>
          <a:srcRect l="50599" t="37286" r="34206" b="39733"/>
          <a:stretch/>
        </p:blipFill>
        <p:spPr>
          <a:xfrm rot="-7810212">
            <a:off x="3710871" y="4464391"/>
            <a:ext cx="402775" cy="319151"/>
          </a:xfrm>
          <a:prstGeom prst="rect">
            <a:avLst/>
          </a:prstGeom>
          <a:noFill/>
          <a:ln>
            <a:noFill/>
          </a:ln>
        </p:spPr>
      </p:pic>
      <p:pic>
        <p:nvPicPr>
          <p:cNvPr id="315" name="Google Shape;315;p24"/>
          <p:cNvPicPr preferRelativeResize="0"/>
          <p:nvPr/>
        </p:nvPicPr>
        <p:blipFill rotWithShape="1">
          <a:blip r:embed="rId2">
            <a:alphaModFix amt="40000"/>
          </a:blip>
          <a:srcRect l="49455" r="34206" b="62565"/>
          <a:stretch/>
        </p:blipFill>
        <p:spPr>
          <a:xfrm rot="-10026965" flipH="1">
            <a:off x="3299872" y="4327979"/>
            <a:ext cx="351779" cy="422296"/>
          </a:xfrm>
          <a:prstGeom prst="rect">
            <a:avLst/>
          </a:prstGeom>
          <a:noFill/>
          <a:ln>
            <a:noFill/>
          </a:ln>
        </p:spPr>
      </p:pic>
      <p:pic>
        <p:nvPicPr>
          <p:cNvPr id="316" name="Google Shape;316;p24"/>
          <p:cNvPicPr preferRelativeResize="0"/>
          <p:nvPr/>
        </p:nvPicPr>
        <p:blipFill rotWithShape="1">
          <a:blip r:embed="rId2">
            <a:alphaModFix amt="71000"/>
          </a:blip>
          <a:srcRect l="50599" t="37286" r="34206" b="39733"/>
          <a:stretch/>
        </p:blipFill>
        <p:spPr>
          <a:xfrm rot="-7658832">
            <a:off x="3357571" y="4768728"/>
            <a:ext cx="402778" cy="319152"/>
          </a:xfrm>
          <a:prstGeom prst="rect">
            <a:avLst/>
          </a:prstGeom>
          <a:noFill/>
          <a:ln>
            <a:noFill/>
          </a:ln>
        </p:spPr>
      </p:pic>
      <p:sp>
        <p:nvSpPr>
          <p:cNvPr id="317" name="Google Shape;317;p24"/>
          <p:cNvSpPr txBox="1">
            <a:spLocks noGrp="1"/>
          </p:cNvSpPr>
          <p:nvPr>
            <p:ph type="title" hasCustomPrompt="1"/>
          </p:nvPr>
        </p:nvSpPr>
        <p:spPr>
          <a:xfrm>
            <a:off x="1393763" y="1281050"/>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pic>
        <p:nvPicPr>
          <p:cNvPr id="318" name="Google Shape;318;p24"/>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319" name="Google Shape;319;p24"/>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320" name="Google Shape;320;p24"/>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@syntasso</a:t>
            </a:r>
            <a:endParaRPr sz="1200" b="1">
              <a:solidFill>
                <a:srgbClr val="3E4656"/>
              </a:solidFill>
              <a:latin typeface="Open Sans"/>
              <a:ea typeface="Open Sans"/>
              <a:cs typeface="Open Sans"/>
              <a:sym typeface="Ope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321"/>
        <p:cNvGrpSpPr/>
        <p:nvPr/>
      </p:nvGrpSpPr>
      <p:grpSpPr>
        <a:xfrm>
          <a:off x="0" y="0"/>
          <a:ext cx="0" cy="0"/>
          <a:chOff x="0" y="0"/>
          <a:chExt cx="0" cy="0"/>
        </a:xfrm>
      </p:grpSpPr>
      <p:sp>
        <p:nvSpPr>
          <p:cNvPr id="322" name="Google Shape;32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3E4656"/>
        </a:solidFill>
        <a:effectLst/>
      </p:bgPr>
    </p:bg>
    <p:spTree>
      <p:nvGrpSpPr>
        <p:cNvPr id="1" name="Shape 37"/>
        <p:cNvGrpSpPr/>
        <p:nvPr/>
      </p:nvGrpSpPr>
      <p:grpSpPr>
        <a:xfrm>
          <a:off x="0" y="0"/>
          <a:ext cx="0" cy="0"/>
          <a:chOff x="0" y="0"/>
          <a:chExt cx="0" cy="0"/>
        </a:xfrm>
      </p:grpSpPr>
      <p:pic>
        <p:nvPicPr>
          <p:cNvPr id="38" name="Google Shape;38;p4"/>
          <p:cNvPicPr preferRelativeResize="0"/>
          <p:nvPr/>
        </p:nvPicPr>
        <p:blipFill rotWithShape="1">
          <a:blip r:embed="rId2">
            <a:alphaModFix amt="40000"/>
          </a:blip>
          <a:srcRect l="49831" t="38166" r="34204" b="39566"/>
          <a:stretch/>
        </p:blipFill>
        <p:spPr>
          <a:xfrm rot="2492140">
            <a:off x="8367151" y="124802"/>
            <a:ext cx="283749" cy="207367"/>
          </a:xfrm>
          <a:prstGeom prst="rect">
            <a:avLst/>
          </a:prstGeom>
          <a:noFill/>
          <a:ln>
            <a:noFill/>
          </a:ln>
        </p:spPr>
      </p:pic>
      <p:pic>
        <p:nvPicPr>
          <p:cNvPr id="39" name="Google Shape;39;p4"/>
          <p:cNvPicPr preferRelativeResize="0"/>
          <p:nvPr/>
        </p:nvPicPr>
        <p:blipFill rotWithShape="1">
          <a:blip r:embed="rId2">
            <a:alphaModFix amt="50000"/>
          </a:blip>
          <a:srcRect l="49831" t="38166" r="34204" b="39566"/>
          <a:stretch/>
        </p:blipFill>
        <p:spPr>
          <a:xfrm rot="8100253">
            <a:off x="8657555" y="398640"/>
            <a:ext cx="343687" cy="251169"/>
          </a:xfrm>
          <a:prstGeom prst="rect">
            <a:avLst/>
          </a:prstGeom>
          <a:noFill/>
          <a:ln>
            <a:noFill/>
          </a:ln>
        </p:spPr>
      </p:pic>
      <p:pic>
        <p:nvPicPr>
          <p:cNvPr id="40" name="Google Shape;40;p4"/>
          <p:cNvPicPr preferRelativeResize="0"/>
          <p:nvPr/>
        </p:nvPicPr>
        <p:blipFill rotWithShape="1">
          <a:blip r:embed="rId2">
            <a:alphaModFix amt="60000"/>
          </a:blip>
          <a:srcRect l="49831" r="34204" b="62854"/>
          <a:stretch/>
        </p:blipFill>
        <p:spPr>
          <a:xfrm rot="7794233">
            <a:off x="8073736" y="457375"/>
            <a:ext cx="349947" cy="426625"/>
          </a:xfrm>
          <a:prstGeom prst="rect">
            <a:avLst/>
          </a:prstGeom>
          <a:noFill/>
          <a:ln>
            <a:noFill/>
          </a:ln>
        </p:spPr>
      </p:pic>
      <p:pic>
        <p:nvPicPr>
          <p:cNvPr id="41" name="Google Shape;41;p4"/>
          <p:cNvPicPr preferRelativeResize="0"/>
          <p:nvPr/>
        </p:nvPicPr>
        <p:blipFill rotWithShape="1">
          <a:blip r:embed="rId2">
            <a:alphaModFix amt="70000"/>
          </a:blip>
          <a:srcRect l="49831" r="34204" b="62854"/>
          <a:stretch/>
        </p:blipFill>
        <p:spPr>
          <a:xfrm rot="3550362">
            <a:off x="8550513" y="852652"/>
            <a:ext cx="391175" cy="476876"/>
          </a:xfrm>
          <a:prstGeom prst="rect">
            <a:avLst/>
          </a:prstGeom>
          <a:noFill/>
          <a:ln>
            <a:noFill/>
          </a:ln>
        </p:spPr>
      </p:pic>
      <p:pic>
        <p:nvPicPr>
          <p:cNvPr id="42" name="Google Shape;42;p4"/>
          <p:cNvPicPr preferRelativeResize="0"/>
          <p:nvPr/>
        </p:nvPicPr>
        <p:blipFill rotWithShape="1">
          <a:blip r:embed="rId2">
            <a:alphaModFix amt="75000"/>
          </a:blip>
          <a:srcRect l="49831" t="38166" r="34204" b="39566"/>
          <a:stretch/>
        </p:blipFill>
        <p:spPr>
          <a:xfrm rot="-853812">
            <a:off x="7830998" y="1144268"/>
            <a:ext cx="576280" cy="421138"/>
          </a:xfrm>
          <a:prstGeom prst="rect">
            <a:avLst/>
          </a:prstGeom>
          <a:noFill/>
          <a:ln>
            <a:noFill/>
          </a:ln>
        </p:spPr>
      </p:pic>
      <p:pic>
        <p:nvPicPr>
          <p:cNvPr id="43" name="Google Shape;43;p4"/>
          <p:cNvPicPr preferRelativeResize="0"/>
          <p:nvPr/>
        </p:nvPicPr>
        <p:blipFill rotWithShape="1">
          <a:blip r:embed="rId2">
            <a:alphaModFix amt="80000"/>
          </a:blip>
          <a:srcRect l="34120" r="49916" b="76528"/>
          <a:stretch/>
        </p:blipFill>
        <p:spPr>
          <a:xfrm rot="-3729265">
            <a:off x="8491746" y="1503564"/>
            <a:ext cx="602158" cy="463850"/>
          </a:xfrm>
          <a:prstGeom prst="rect">
            <a:avLst/>
          </a:prstGeom>
          <a:noFill/>
          <a:ln>
            <a:noFill/>
          </a:ln>
        </p:spPr>
      </p:pic>
      <p:pic>
        <p:nvPicPr>
          <p:cNvPr id="44" name="Google Shape;44;p4"/>
          <p:cNvPicPr preferRelativeResize="0"/>
          <p:nvPr/>
        </p:nvPicPr>
        <p:blipFill rotWithShape="1">
          <a:blip r:embed="rId2">
            <a:alphaModFix amt="85000"/>
          </a:blip>
          <a:srcRect l="34120" t="23286" r="49916" b="39567"/>
          <a:stretch/>
        </p:blipFill>
        <p:spPr>
          <a:xfrm rot="-2873455">
            <a:off x="7800549" y="1802570"/>
            <a:ext cx="709079" cy="864436"/>
          </a:xfrm>
          <a:prstGeom prst="rect">
            <a:avLst/>
          </a:prstGeom>
          <a:noFill/>
          <a:ln>
            <a:noFill/>
          </a:ln>
        </p:spPr>
      </p:pic>
      <p:pic>
        <p:nvPicPr>
          <p:cNvPr id="45" name="Google Shape;45;p4"/>
          <p:cNvPicPr preferRelativeResize="0"/>
          <p:nvPr/>
        </p:nvPicPr>
        <p:blipFill rotWithShape="1">
          <a:blip r:embed="rId2">
            <a:alphaModFix/>
          </a:blip>
          <a:srcRect l="34119" r="34205" b="39566"/>
          <a:stretch/>
        </p:blipFill>
        <p:spPr>
          <a:xfrm>
            <a:off x="7063725" y="2908550"/>
            <a:ext cx="1631452" cy="1630799"/>
          </a:xfrm>
          <a:prstGeom prst="rect">
            <a:avLst/>
          </a:prstGeom>
          <a:noFill/>
          <a:ln>
            <a:noFill/>
          </a:ln>
        </p:spPr>
      </p:pic>
      <p:sp>
        <p:nvSpPr>
          <p:cNvPr id="46" name="Google Shape;46;p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48" name="Google Shape;48;p4"/>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49" name="Google Shape;49;p4"/>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50" name="Google Shape;50;p4"/>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1 1">
  <p:cSld name="TITLE_1_1">
    <p:bg>
      <p:bgPr>
        <a:solidFill>
          <a:srgbClr val="940DAE">
            <a:alpha val="86030"/>
          </a:srgbClr>
        </a:solidFill>
        <a:effectLst/>
      </p:bgPr>
    </p:bg>
    <p:spTree>
      <p:nvGrpSpPr>
        <p:cNvPr id="1" name="Shape 51"/>
        <p:cNvGrpSpPr/>
        <p:nvPr/>
      </p:nvGrpSpPr>
      <p:grpSpPr>
        <a:xfrm>
          <a:off x="0" y="0"/>
          <a:ext cx="0" cy="0"/>
          <a:chOff x="0" y="0"/>
          <a:chExt cx="0" cy="0"/>
        </a:xfrm>
      </p:grpSpPr>
      <p:pic>
        <p:nvPicPr>
          <p:cNvPr id="52" name="Google Shape;52;p5"/>
          <p:cNvPicPr preferRelativeResize="0"/>
          <p:nvPr/>
        </p:nvPicPr>
        <p:blipFill rotWithShape="1">
          <a:blip r:embed="rId2">
            <a:alphaModFix amt="40000"/>
          </a:blip>
          <a:srcRect l="49831" t="38166" r="34204" b="39566"/>
          <a:stretch/>
        </p:blipFill>
        <p:spPr>
          <a:xfrm rot="2492140">
            <a:off x="8367151" y="124802"/>
            <a:ext cx="283749" cy="207367"/>
          </a:xfrm>
          <a:prstGeom prst="rect">
            <a:avLst/>
          </a:prstGeom>
          <a:noFill/>
          <a:ln>
            <a:noFill/>
          </a:ln>
        </p:spPr>
      </p:pic>
      <p:pic>
        <p:nvPicPr>
          <p:cNvPr id="53" name="Google Shape;53;p5"/>
          <p:cNvPicPr preferRelativeResize="0"/>
          <p:nvPr/>
        </p:nvPicPr>
        <p:blipFill rotWithShape="1">
          <a:blip r:embed="rId2">
            <a:alphaModFix amt="50000"/>
          </a:blip>
          <a:srcRect l="49831" t="38166" r="34204" b="39566"/>
          <a:stretch/>
        </p:blipFill>
        <p:spPr>
          <a:xfrm rot="8100253">
            <a:off x="8657555" y="398640"/>
            <a:ext cx="343687" cy="251169"/>
          </a:xfrm>
          <a:prstGeom prst="rect">
            <a:avLst/>
          </a:prstGeom>
          <a:noFill/>
          <a:ln>
            <a:noFill/>
          </a:ln>
        </p:spPr>
      </p:pic>
      <p:pic>
        <p:nvPicPr>
          <p:cNvPr id="54" name="Google Shape;54;p5"/>
          <p:cNvPicPr preferRelativeResize="0"/>
          <p:nvPr/>
        </p:nvPicPr>
        <p:blipFill rotWithShape="1">
          <a:blip r:embed="rId2">
            <a:alphaModFix amt="60000"/>
          </a:blip>
          <a:srcRect l="49831" r="34204" b="62854"/>
          <a:stretch/>
        </p:blipFill>
        <p:spPr>
          <a:xfrm rot="7794233">
            <a:off x="8073736" y="457375"/>
            <a:ext cx="349947" cy="426625"/>
          </a:xfrm>
          <a:prstGeom prst="rect">
            <a:avLst/>
          </a:prstGeom>
          <a:noFill/>
          <a:ln>
            <a:noFill/>
          </a:ln>
        </p:spPr>
      </p:pic>
      <p:pic>
        <p:nvPicPr>
          <p:cNvPr id="55" name="Google Shape;55;p5"/>
          <p:cNvPicPr preferRelativeResize="0"/>
          <p:nvPr/>
        </p:nvPicPr>
        <p:blipFill rotWithShape="1">
          <a:blip r:embed="rId2">
            <a:alphaModFix amt="70000"/>
          </a:blip>
          <a:srcRect l="49831" r="34204" b="62854"/>
          <a:stretch/>
        </p:blipFill>
        <p:spPr>
          <a:xfrm rot="3550362">
            <a:off x="8550513" y="852652"/>
            <a:ext cx="391175" cy="476876"/>
          </a:xfrm>
          <a:prstGeom prst="rect">
            <a:avLst/>
          </a:prstGeom>
          <a:noFill/>
          <a:ln>
            <a:noFill/>
          </a:ln>
        </p:spPr>
      </p:pic>
      <p:pic>
        <p:nvPicPr>
          <p:cNvPr id="56" name="Google Shape;56;p5"/>
          <p:cNvPicPr preferRelativeResize="0"/>
          <p:nvPr/>
        </p:nvPicPr>
        <p:blipFill rotWithShape="1">
          <a:blip r:embed="rId2">
            <a:alphaModFix amt="75000"/>
          </a:blip>
          <a:srcRect l="49831" t="38166" r="34204" b="39566"/>
          <a:stretch/>
        </p:blipFill>
        <p:spPr>
          <a:xfrm rot="-853812">
            <a:off x="7830998" y="1144268"/>
            <a:ext cx="576280" cy="421138"/>
          </a:xfrm>
          <a:prstGeom prst="rect">
            <a:avLst/>
          </a:prstGeom>
          <a:noFill/>
          <a:ln>
            <a:noFill/>
          </a:ln>
        </p:spPr>
      </p:pic>
      <p:pic>
        <p:nvPicPr>
          <p:cNvPr id="57" name="Google Shape;57;p5"/>
          <p:cNvPicPr preferRelativeResize="0"/>
          <p:nvPr/>
        </p:nvPicPr>
        <p:blipFill rotWithShape="1">
          <a:blip r:embed="rId2">
            <a:alphaModFix amt="80000"/>
          </a:blip>
          <a:srcRect l="34120" r="49916" b="76528"/>
          <a:stretch/>
        </p:blipFill>
        <p:spPr>
          <a:xfrm rot="-3729265">
            <a:off x="8491746" y="1503564"/>
            <a:ext cx="602158" cy="463850"/>
          </a:xfrm>
          <a:prstGeom prst="rect">
            <a:avLst/>
          </a:prstGeom>
          <a:noFill/>
          <a:ln>
            <a:noFill/>
          </a:ln>
        </p:spPr>
      </p:pic>
      <p:pic>
        <p:nvPicPr>
          <p:cNvPr id="58" name="Google Shape;58;p5"/>
          <p:cNvPicPr preferRelativeResize="0"/>
          <p:nvPr/>
        </p:nvPicPr>
        <p:blipFill rotWithShape="1">
          <a:blip r:embed="rId2">
            <a:alphaModFix amt="85000"/>
          </a:blip>
          <a:srcRect l="34120" t="23286" r="49916" b="39567"/>
          <a:stretch/>
        </p:blipFill>
        <p:spPr>
          <a:xfrm rot="-2873455">
            <a:off x="7800549" y="1802570"/>
            <a:ext cx="709079" cy="864436"/>
          </a:xfrm>
          <a:prstGeom prst="rect">
            <a:avLst/>
          </a:prstGeom>
          <a:noFill/>
          <a:ln>
            <a:noFill/>
          </a:ln>
        </p:spPr>
      </p:pic>
      <p:pic>
        <p:nvPicPr>
          <p:cNvPr id="59" name="Google Shape;59;p5"/>
          <p:cNvPicPr preferRelativeResize="0"/>
          <p:nvPr/>
        </p:nvPicPr>
        <p:blipFill rotWithShape="1">
          <a:blip r:embed="rId2">
            <a:alphaModFix/>
          </a:blip>
          <a:srcRect l="34119" r="34205" b="39566"/>
          <a:stretch/>
        </p:blipFill>
        <p:spPr>
          <a:xfrm>
            <a:off x="7063725" y="2908550"/>
            <a:ext cx="1631452" cy="1630799"/>
          </a:xfrm>
          <a:prstGeom prst="rect">
            <a:avLst/>
          </a:prstGeom>
          <a:noFill/>
          <a:ln>
            <a:noFill/>
          </a:ln>
        </p:spPr>
      </p:pic>
      <p:sp>
        <p:nvSpPr>
          <p:cNvPr id="60" name="Google Shape;60;p5"/>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1" name="Google Shape;61;p5"/>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62" name="Google Shape;62;p5"/>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63" name="Google Shape;63;p5"/>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64" name="Google Shape;64;p5"/>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1 1">
  <p:cSld name="TITLE_1_1_1">
    <p:bg>
      <p:bgPr>
        <a:solidFill>
          <a:srgbClr val="403891">
            <a:alpha val="89390"/>
          </a:srgbClr>
        </a:solidFill>
        <a:effectLst/>
      </p:bgPr>
    </p:bg>
    <p:spTree>
      <p:nvGrpSpPr>
        <p:cNvPr id="1" name="Shape 65"/>
        <p:cNvGrpSpPr/>
        <p:nvPr/>
      </p:nvGrpSpPr>
      <p:grpSpPr>
        <a:xfrm>
          <a:off x="0" y="0"/>
          <a:ext cx="0" cy="0"/>
          <a:chOff x="0" y="0"/>
          <a:chExt cx="0" cy="0"/>
        </a:xfrm>
      </p:grpSpPr>
      <p:pic>
        <p:nvPicPr>
          <p:cNvPr id="66" name="Google Shape;66;p6"/>
          <p:cNvPicPr preferRelativeResize="0"/>
          <p:nvPr/>
        </p:nvPicPr>
        <p:blipFill rotWithShape="1">
          <a:blip r:embed="rId2">
            <a:alphaModFix amt="40000"/>
          </a:blip>
          <a:srcRect l="49831" t="38166" r="34204" b="39566"/>
          <a:stretch/>
        </p:blipFill>
        <p:spPr>
          <a:xfrm rot="2492140">
            <a:off x="8367151" y="124802"/>
            <a:ext cx="283749" cy="207367"/>
          </a:xfrm>
          <a:prstGeom prst="rect">
            <a:avLst/>
          </a:prstGeom>
          <a:noFill/>
          <a:ln>
            <a:noFill/>
          </a:ln>
        </p:spPr>
      </p:pic>
      <p:pic>
        <p:nvPicPr>
          <p:cNvPr id="67" name="Google Shape;67;p6"/>
          <p:cNvPicPr preferRelativeResize="0"/>
          <p:nvPr/>
        </p:nvPicPr>
        <p:blipFill rotWithShape="1">
          <a:blip r:embed="rId2">
            <a:alphaModFix amt="50000"/>
          </a:blip>
          <a:srcRect l="49831" t="38166" r="34204" b="39566"/>
          <a:stretch/>
        </p:blipFill>
        <p:spPr>
          <a:xfrm rot="8100253">
            <a:off x="8657555" y="398640"/>
            <a:ext cx="343687" cy="251169"/>
          </a:xfrm>
          <a:prstGeom prst="rect">
            <a:avLst/>
          </a:prstGeom>
          <a:noFill/>
          <a:ln>
            <a:noFill/>
          </a:ln>
        </p:spPr>
      </p:pic>
      <p:pic>
        <p:nvPicPr>
          <p:cNvPr id="68" name="Google Shape;68;p6"/>
          <p:cNvPicPr preferRelativeResize="0"/>
          <p:nvPr/>
        </p:nvPicPr>
        <p:blipFill rotWithShape="1">
          <a:blip r:embed="rId2">
            <a:alphaModFix amt="60000"/>
          </a:blip>
          <a:srcRect l="49831" r="34204" b="62854"/>
          <a:stretch/>
        </p:blipFill>
        <p:spPr>
          <a:xfrm rot="7794233">
            <a:off x="8073736" y="457375"/>
            <a:ext cx="349947" cy="426625"/>
          </a:xfrm>
          <a:prstGeom prst="rect">
            <a:avLst/>
          </a:prstGeom>
          <a:noFill/>
          <a:ln>
            <a:noFill/>
          </a:ln>
        </p:spPr>
      </p:pic>
      <p:pic>
        <p:nvPicPr>
          <p:cNvPr id="69" name="Google Shape;69;p6"/>
          <p:cNvPicPr preferRelativeResize="0"/>
          <p:nvPr/>
        </p:nvPicPr>
        <p:blipFill rotWithShape="1">
          <a:blip r:embed="rId2">
            <a:alphaModFix amt="70000"/>
          </a:blip>
          <a:srcRect l="49831" r="34204" b="62854"/>
          <a:stretch/>
        </p:blipFill>
        <p:spPr>
          <a:xfrm rot="3550362">
            <a:off x="8550513" y="852652"/>
            <a:ext cx="391175" cy="476876"/>
          </a:xfrm>
          <a:prstGeom prst="rect">
            <a:avLst/>
          </a:prstGeom>
          <a:noFill/>
          <a:ln>
            <a:noFill/>
          </a:ln>
        </p:spPr>
      </p:pic>
      <p:pic>
        <p:nvPicPr>
          <p:cNvPr id="70" name="Google Shape;70;p6"/>
          <p:cNvPicPr preferRelativeResize="0"/>
          <p:nvPr/>
        </p:nvPicPr>
        <p:blipFill rotWithShape="1">
          <a:blip r:embed="rId2">
            <a:alphaModFix amt="75000"/>
          </a:blip>
          <a:srcRect l="49831" t="38166" r="34204" b="39566"/>
          <a:stretch/>
        </p:blipFill>
        <p:spPr>
          <a:xfrm rot="-853812">
            <a:off x="7830998" y="1144268"/>
            <a:ext cx="576280" cy="421138"/>
          </a:xfrm>
          <a:prstGeom prst="rect">
            <a:avLst/>
          </a:prstGeom>
          <a:noFill/>
          <a:ln>
            <a:noFill/>
          </a:ln>
        </p:spPr>
      </p:pic>
      <p:pic>
        <p:nvPicPr>
          <p:cNvPr id="71" name="Google Shape;71;p6"/>
          <p:cNvPicPr preferRelativeResize="0"/>
          <p:nvPr/>
        </p:nvPicPr>
        <p:blipFill rotWithShape="1">
          <a:blip r:embed="rId2">
            <a:alphaModFix amt="80000"/>
          </a:blip>
          <a:srcRect l="34120" r="49916" b="76528"/>
          <a:stretch/>
        </p:blipFill>
        <p:spPr>
          <a:xfrm rot="-3729265">
            <a:off x="8491746" y="1503564"/>
            <a:ext cx="602158" cy="463850"/>
          </a:xfrm>
          <a:prstGeom prst="rect">
            <a:avLst/>
          </a:prstGeom>
          <a:noFill/>
          <a:ln>
            <a:noFill/>
          </a:ln>
        </p:spPr>
      </p:pic>
      <p:pic>
        <p:nvPicPr>
          <p:cNvPr id="72" name="Google Shape;72;p6"/>
          <p:cNvPicPr preferRelativeResize="0"/>
          <p:nvPr/>
        </p:nvPicPr>
        <p:blipFill rotWithShape="1">
          <a:blip r:embed="rId2">
            <a:alphaModFix amt="85000"/>
          </a:blip>
          <a:srcRect l="34120" t="23286" r="49916" b="39567"/>
          <a:stretch/>
        </p:blipFill>
        <p:spPr>
          <a:xfrm rot="-2873455">
            <a:off x="7800549" y="1802570"/>
            <a:ext cx="709079" cy="864436"/>
          </a:xfrm>
          <a:prstGeom prst="rect">
            <a:avLst/>
          </a:prstGeom>
          <a:noFill/>
          <a:ln>
            <a:noFill/>
          </a:ln>
        </p:spPr>
      </p:pic>
      <p:pic>
        <p:nvPicPr>
          <p:cNvPr id="73" name="Google Shape;73;p6"/>
          <p:cNvPicPr preferRelativeResize="0"/>
          <p:nvPr/>
        </p:nvPicPr>
        <p:blipFill rotWithShape="1">
          <a:blip r:embed="rId2">
            <a:alphaModFix/>
          </a:blip>
          <a:srcRect l="34119" r="34205" b="39566"/>
          <a:stretch/>
        </p:blipFill>
        <p:spPr>
          <a:xfrm>
            <a:off x="7063725" y="2908550"/>
            <a:ext cx="1631452" cy="1630799"/>
          </a:xfrm>
          <a:prstGeom prst="rect">
            <a:avLst/>
          </a:prstGeom>
          <a:noFill/>
          <a:ln>
            <a:noFill/>
          </a:ln>
        </p:spPr>
      </p:pic>
      <p:sp>
        <p:nvSpPr>
          <p:cNvPr id="74" name="Google Shape;74;p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75" name="Google Shape;75;p6"/>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76" name="Google Shape;76;p6"/>
          <p:cNvPicPr preferRelativeResize="0"/>
          <p:nvPr/>
        </p:nvPicPr>
        <p:blipFill rotWithShape="1">
          <a:blip r:embed="rId2">
            <a:alphaModFix/>
          </a:blip>
          <a:srcRect t="76374"/>
          <a:stretch/>
        </p:blipFill>
        <p:spPr>
          <a:xfrm>
            <a:off x="433579" y="4825896"/>
            <a:ext cx="1916646" cy="237248"/>
          </a:xfrm>
          <a:prstGeom prst="rect">
            <a:avLst/>
          </a:prstGeom>
          <a:noFill/>
          <a:ln>
            <a:noFill/>
          </a:ln>
        </p:spPr>
      </p:pic>
      <p:pic>
        <p:nvPicPr>
          <p:cNvPr id="77" name="Google Shape;77;p6"/>
          <p:cNvPicPr preferRelativeResize="0"/>
          <p:nvPr/>
        </p:nvPicPr>
        <p:blipFill>
          <a:blip r:embed="rId3">
            <a:alphaModFix/>
          </a:blip>
          <a:stretch>
            <a:fillRect/>
          </a:stretch>
        </p:blipFill>
        <p:spPr>
          <a:xfrm>
            <a:off x="67850" y="4795700"/>
            <a:ext cx="296705" cy="297626"/>
          </a:xfrm>
          <a:prstGeom prst="rect">
            <a:avLst/>
          </a:prstGeom>
          <a:noFill/>
          <a:ln>
            <a:noFill/>
          </a:ln>
        </p:spPr>
      </p:pic>
      <p:sp>
        <p:nvSpPr>
          <p:cNvPr id="78" name="Google Shape;78;p6"/>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477875" y="429700"/>
            <a:ext cx="7365600" cy="999300"/>
          </a:xfrm>
          <a:prstGeom prst="rect">
            <a:avLst/>
          </a:prstGeom>
          <a:ln>
            <a:noFill/>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1" name="Google Shape;81;p7"/>
          <p:cNvSpPr txBox="1">
            <a:spLocks noGrp="1"/>
          </p:cNvSpPr>
          <p:nvPr>
            <p:ph type="body" idx="1"/>
          </p:nvPr>
        </p:nvSpPr>
        <p:spPr>
          <a:xfrm>
            <a:off x="477875" y="1429000"/>
            <a:ext cx="7365600" cy="3109200"/>
          </a:xfrm>
          <a:prstGeom prst="rect">
            <a:avLst/>
          </a:prstGeom>
          <a:ln>
            <a:noFill/>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2" name="Google Shape;82;p7"/>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@PaulaLKennedy</a:t>
            </a:r>
            <a:endParaRPr sz="1200" b="1">
              <a:solidFill>
                <a:srgbClr val="3E4656"/>
              </a:solidFill>
              <a:latin typeface="Open Sans"/>
              <a:ea typeface="Open Sans"/>
              <a:cs typeface="Open Sans"/>
              <a:sym typeface="Open Sans"/>
            </a:endParaRPr>
          </a:p>
        </p:txBody>
      </p:sp>
      <p:pic>
        <p:nvPicPr>
          <p:cNvPr id="83" name="Google Shape;83;p7"/>
          <p:cNvPicPr preferRelativeResize="0"/>
          <p:nvPr/>
        </p:nvPicPr>
        <p:blipFill rotWithShape="1">
          <a:blip r:embed="rId2">
            <a:alphaModFix/>
          </a:blip>
          <a:srcRect t="77088"/>
          <a:stretch/>
        </p:blipFill>
        <p:spPr>
          <a:xfrm>
            <a:off x="433575" y="4829484"/>
            <a:ext cx="1916652" cy="230091"/>
          </a:xfrm>
          <a:prstGeom prst="rect">
            <a:avLst/>
          </a:prstGeom>
          <a:noFill/>
          <a:ln>
            <a:noFill/>
          </a:ln>
        </p:spPr>
      </p:pic>
      <p:pic>
        <p:nvPicPr>
          <p:cNvPr id="84" name="Google Shape;84;p7"/>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828150" y="605213"/>
            <a:ext cx="7030500" cy="9993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 name="Google Shape;87;p8"/>
          <p:cNvSpPr txBox="1">
            <a:spLocks noGrp="1"/>
          </p:cNvSpPr>
          <p:nvPr>
            <p:ph type="body" idx="1"/>
          </p:nvPr>
        </p:nvSpPr>
        <p:spPr>
          <a:xfrm>
            <a:off x="828150" y="1996688"/>
            <a:ext cx="3430500" cy="2541600"/>
          </a:xfrm>
          <a:prstGeom prst="rect">
            <a:avLst/>
          </a:prstGeom>
          <a:ln>
            <a:noFill/>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8" name="Google Shape;88;p8"/>
          <p:cNvSpPr txBox="1">
            <a:spLocks noGrp="1"/>
          </p:cNvSpPr>
          <p:nvPr>
            <p:ph type="body" idx="2"/>
          </p:nvPr>
        </p:nvSpPr>
        <p:spPr>
          <a:xfrm>
            <a:off x="4428000" y="1996688"/>
            <a:ext cx="3430500" cy="2541600"/>
          </a:xfrm>
          <a:prstGeom prst="rect">
            <a:avLst/>
          </a:prstGeom>
          <a:ln>
            <a:noFill/>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pic>
        <p:nvPicPr>
          <p:cNvPr id="89" name="Google Shape;89;p8"/>
          <p:cNvPicPr preferRelativeResize="0"/>
          <p:nvPr/>
        </p:nvPicPr>
        <p:blipFill rotWithShape="1">
          <a:blip r:embed="rId2">
            <a:alphaModFix/>
          </a:blip>
          <a:srcRect t="77088"/>
          <a:stretch/>
        </p:blipFill>
        <p:spPr>
          <a:xfrm>
            <a:off x="433575" y="4829484"/>
            <a:ext cx="1916652" cy="230091"/>
          </a:xfrm>
          <a:prstGeom prst="rect">
            <a:avLst/>
          </a:prstGeom>
          <a:noFill/>
          <a:ln>
            <a:noFill/>
          </a:ln>
        </p:spPr>
      </p:pic>
      <p:pic>
        <p:nvPicPr>
          <p:cNvPr id="90" name="Google Shape;90;p8"/>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91" name="Google Shape;91;p8"/>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@PaulaLKennedy</a:t>
            </a:r>
            <a:endParaRPr sz="1200" b="1">
              <a:solidFill>
                <a:srgbClr val="3E4656"/>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828150" y="605213"/>
            <a:ext cx="7030500" cy="9993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94" name="Google Shape;94;p9"/>
          <p:cNvPicPr preferRelativeResize="0"/>
          <p:nvPr/>
        </p:nvPicPr>
        <p:blipFill rotWithShape="1">
          <a:blip r:embed="rId2">
            <a:alphaModFix/>
          </a:blip>
          <a:srcRect t="77088"/>
          <a:stretch/>
        </p:blipFill>
        <p:spPr>
          <a:xfrm>
            <a:off x="433575" y="4829484"/>
            <a:ext cx="1916652" cy="230091"/>
          </a:xfrm>
          <a:prstGeom prst="rect">
            <a:avLst/>
          </a:prstGeom>
          <a:noFill/>
          <a:ln>
            <a:noFill/>
          </a:ln>
        </p:spPr>
      </p:pic>
      <p:pic>
        <p:nvPicPr>
          <p:cNvPr id="95" name="Google Shape;95;p9"/>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96" name="Google Shape;96;p9"/>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@PaulaLKennedy</a:t>
            </a:r>
            <a:endParaRPr sz="1200" b="1">
              <a:solidFill>
                <a:srgbClr val="3E4656"/>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828650" y="605300"/>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9" name="Google Shape;99;p10"/>
          <p:cNvSpPr txBox="1">
            <a:spLocks noGrp="1"/>
          </p:cNvSpPr>
          <p:nvPr>
            <p:ph type="body" idx="1"/>
          </p:nvPr>
        </p:nvSpPr>
        <p:spPr>
          <a:xfrm>
            <a:off x="828650" y="2316400"/>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pic>
        <p:nvPicPr>
          <p:cNvPr id="100" name="Google Shape;100;p10"/>
          <p:cNvPicPr preferRelativeResize="0"/>
          <p:nvPr/>
        </p:nvPicPr>
        <p:blipFill rotWithShape="1">
          <a:blip r:embed="rId2">
            <a:alphaModFix/>
          </a:blip>
          <a:srcRect t="77088"/>
          <a:stretch/>
        </p:blipFill>
        <p:spPr>
          <a:xfrm>
            <a:off x="433575" y="4829484"/>
            <a:ext cx="1916652" cy="230091"/>
          </a:xfrm>
          <a:prstGeom prst="rect">
            <a:avLst/>
          </a:prstGeom>
          <a:noFill/>
          <a:ln>
            <a:noFill/>
          </a:ln>
        </p:spPr>
      </p:pic>
      <p:pic>
        <p:nvPicPr>
          <p:cNvPr id="101" name="Google Shape;101;p10"/>
          <p:cNvPicPr preferRelativeResize="0"/>
          <p:nvPr/>
        </p:nvPicPr>
        <p:blipFill>
          <a:blip r:embed="rId3">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02" name="Google Shape;102;p10"/>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rgbClr val="3E4656"/>
                </a:solidFill>
                <a:latin typeface="Open Sans"/>
                <a:ea typeface="Open Sans"/>
                <a:cs typeface="Open Sans"/>
                <a:sym typeface="Open Sans"/>
              </a:rPr>
              <a:t>@PaulaLKennedy</a:t>
            </a:r>
            <a:endParaRPr sz="1200" b="1">
              <a:solidFill>
                <a:srgbClr val="3E4656"/>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3E4656"/>
              </a:buClr>
              <a:buSzPts val="2800"/>
              <a:buFont typeface="Open Sans"/>
              <a:buNone/>
              <a:defRPr sz="2800" b="1">
                <a:solidFill>
                  <a:srgbClr val="3E4656"/>
                </a:solidFill>
                <a:latin typeface="Open Sans"/>
                <a:ea typeface="Open Sans"/>
                <a:cs typeface="Open Sans"/>
                <a:sym typeface="Open Sans"/>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rgbClr val="3E4656"/>
              </a:buClr>
              <a:buSzPts val="1300"/>
              <a:buFont typeface="Open Sans"/>
              <a:buChar char="●"/>
              <a:defRPr sz="1300">
                <a:solidFill>
                  <a:srgbClr val="3E4656"/>
                </a:solidFill>
                <a:latin typeface="Open Sans"/>
                <a:ea typeface="Open Sans"/>
                <a:cs typeface="Open Sans"/>
                <a:sym typeface="Open Sans"/>
              </a:defRPr>
            </a:lvl1pPr>
            <a:lvl2pPr marL="914400" lvl="1" indent="-298450">
              <a:lnSpc>
                <a:spcPct val="115000"/>
              </a:lnSpc>
              <a:spcBef>
                <a:spcPts val="0"/>
              </a:spcBef>
              <a:spcAft>
                <a:spcPts val="0"/>
              </a:spcAft>
              <a:buClr>
                <a:srgbClr val="3E4656"/>
              </a:buClr>
              <a:buSzPts val="1100"/>
              <a:buFont typeface="Open Sans"/>
              <a:buChar char="○"/>
              <a:defRPr sz="1100">
                <a:solidFill>
                  <a:srgbClr val="3E4656"/>
                </a:solidFill>
                <a:latin typeface="Open Sans"/>
                <a:ea typeface="Open Sans"/>
                <a:cs typeface="Open Sans"/>
                <a:sym typeface="Open Sans"/>
              </a:defRPr>
            </a:lvl2pPr>
            <a:lvl3pPr marL="1371600" lvl="2" indent="-298450">
              <a:lnSpc>
                <a:spcPct val="115000"/>
              </a:lnSpc>
              <a:spcBef>
                <a:spcPts val="0"/>
              </a:spcBef>
              <a:spcAft>
                <a:spcPts val="0"/>
              </a:spcAft>
              <a:buClr>
                <a:srgbClr val="3E4656"/>
              </a:buClr>
              <a:buSzPts val="1100"/>
              <a:buFont typeface="Open Sans"/>
              <a:buChar char="■"/>
              <a:defRPr sz="1100">
                <a:solidFill>
                  <a:srgbClr val="3E4656"/>
                </a:solidFill>
                <a:latin typeface="Open Sans"/>
                <a:ea typeface="Open Sans"/>
                <a:cs typeface="Open Sans"/>
                <a:sym typeface="Open Sans"/>
              </a:defRPr>
            </a:lvl3pPr>
            <a:lvl4pPr marL="1828800" lvl="3" indent="-298450">
              <a:lnSpc>
                <a:spcPct val="115000"/>
              </a:lnSpc>
              <a:spcBef>
                <a:spcPts val="0"/>
              </a:spcBef>
              <a:spcAft>
                <a:spcPts val="0"/>
              </a:spcAft>
              <a:buClr>
                <a:srgbClr val="3E4656"/>
              </a:buClr>
              <a:buSzPts val="1100"/>
              <a:buFont typeface="Open Sans"/>
              <a:buChar char="●"/>
              <a:defRPr sz="1100">
                <a:solidFill>
                  <a:srgbClr val="3E4656"/>
                </a:solidFill>
                <a:latin typeface="Open Sans"/>
                <a:ea typeface="Open Sans"/>
                <a:cs typeface="Open Sans"/>
                <a:sym typeface="Open Sans"/>
              </a:defRPr>
            </a:lvl4pPr>
            <a:lvl5pPr marL="2286000" lvl="4" indent="-298450">
              <a:lnSpc>
                <a:spcPct val="115000"/>
              </a:lnSpc>
              <a:spcBef>
                <a:spcPts val="0"/>
              </a:spcBef>
              <a:spcAft>
                <a:spcPts val="0"/>
              </a:spcAft>
              <a:buClr>
                <a:srgbClr val="3E4656"/>
              </a:buClr>
              <a:buSzPts val="1100"/>
              <a:buFont typeface="Open Sans"/>
              <a:buChar char="○"/>
              <a:defRPr sz="1100">
                <a:solidFill>
                  <a:srgbClr val="3E4656"/>
                </a:solidFill>
                <a:latin typeface="Open Sans"/>
                <a:ea typeface="Open Sans"/>
                <a:cs typeface="Open Sans"/>
                <a:sym typeface="Open Sans"/>
              </a:defRPr>
            </a:lvl5pPr>
            <a:lvl6pPr marL="2743200" lvl="5" indent="-298450">
              <a:lnSpc>
                <a:spcPct val="115000"/>
              </a:lnSpc>
              <a:spcBef>
                <a:spcPts val="0"/>
              </a:spcBef>
              <a:spcAft>
                <a:spcPts val="0"/>
              </a:spcAft>
              <a:buClr>
                <a:srgbClr val="3E4656"/>
              </a:buClr>
              <a:buSzPts val="1100"/>
              <a:buFont typeface="Open Sans"/>
              <a:buChar char="■"/>
              <a:defRPr sz="1100">
                <a:solidFill>
                  <a:srgbClr val="3E4656"/>
                </a:solidFill>
                <a:latin typeface="Open Sans"/>
                <a:ea typeface="Open Sans"/>
                <a:cs typeface="Open Sans"/>
                <a:sym typeface="Open Sans"/>
              </a:defRPr>
            </a:lvl6pPr>
            <a:lvl7pPr marL="3200400" lvl="6" indent="-298450">
              <a:lnSpc>
                <a:spcPct val="115000"/>
              </a:lnSpc>
              <a:spcBef>
                <a:spcPts val="0"/>
              </a:spcBef>
              <a:spcAft>
                <a:spcPts val="0"/>
              </a:spcAft>
              <a:buClr>
                <a:srgbClr val="3E4656"/>
              </a:buClr>
              <a:buSzPts val="1100"/>
              <a:buFont typeface="Open Sans"/>
              <a:buChar char="●"/>
              <a:defRPr sz="1100">
                <a:solidFill>
                  <a:srgbClr val="3E4656"/>
                </a:solidFill>
                <a:latin typeface="Open Sans"/>
                <a:ea typeface="Open Sans"/>
                <a:cs typeface="Open Sans"/>
                <a:sym typeface="Open Sans"/>
              </a:defRPr>
            </a:lvl7pPr>
            <a:lvl8pPr marL="3657600" lvl="7" indent="-298450">
              <a:lnSpc>
                <a:spcPct val="115000"/>
              </a:lnSpc>
              <a:spcBef>
                <a:spcPts val="0"/>
              </a:spcBef>
              <a:spcAft>
                <a:spcPts val="0"/>
              </a:spcAft>
              <a:buClr>
                <a:srgbClr val="3E4656"/>
              </a:buClr>
              <a:buSzPts val="1100"/>
              <a:buFont typeface="Open Sans"/>
              <a:buChar char="○"/>
              <a:defRPr sz="1100">
                <a:solidFill>
                  <a:srgbClr val="3E4656"/>
                </a:solidFill>
                <a:latin typeface="Open Sans"/>
                <a:ea typeface="Open Sans"/>
                <a:cs typeface="Open Sans"/>
                <a:sym typeface="Open Sans"/>
              </a:defRPr>
            </a:lvl8pPr>
            <a:lvl9pPr marL="4114800" lvl="8" indent="-298450">
              <a:lnSpc>
                <a:spcPct val="115000"/>
              </a:lnSpc>
              <a:spcBef>
                <a:spcPts val="0"/>
              </a:spcBef>
              <a:spcAft>
                <a:spcPts val="0"/>
              </a:spcAft>
              <a:buClr>
                <a:srgbClr val="3E4656"/>
              </a:buClr>
              <a:buSzPts val="1100"/>
              <a:buFont typeface="Open Sans"/>
              <a:buChar char="■"/>
              <a:defRPr sz="1100">
                <a:solidFill>
                  <a:srgbClr val="3E4656"/>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2.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27.png"/><Relationship Id="rId5" Type="http://schemas.openxmlformats.org/officeDocument/2006/relationships/image" Target="../media/image14.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27.png"/><Relationship Id="rId5" Type="http://schemas.openxmlformats.org/officeDocument/2006/relationships/image" Target="../media/image14.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syntasso/kratix#kratix" TargetMode="External"/><Relationship Id="rId7"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yntasso.io" TargetMode="External"/></Relationships>
</file>

<file path=ppt/slides/_rels/slide7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1.jp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0.jpg"/><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6"/>
          <p:cNvPicPr preferRelativeResize="0"/>
          <p:nvPr/>
        </p:nvPicPr>
        <p:blipFill>
          <a:blip r:embed="rId3">
            <a:alphaModFix/>
          </a:blip>
          <a:stretch>
            <a:fillRect/>
          </a:stretch>
        </p:blipFill>
        <p:spPr>
          <a:xfrm>
            <a:off x="3106850" y="1312125"/>
            <a:ext cx="1972650" cy="1972650"/>
          </a:xfrm>
          <a:prstGeom prst="rect">
            <a:avLst/>
          </a:prstGeom>
          <a:noFill/>
          <a:ln w="38100" cap="flat" cmpd="sng">
            <a:solidFill>
              <a:schemeClr val="lt1"/>
            </a:solidFill>
            <a:prstDash val="solid"/>
            <a:round/>
            <a:headEnd type="none" w="sm" len="sm"/>
            <a:tailEnd type="none" w="sm" len="sm"/>
          </a:ln>
        </p:spPr>
      </p:pic>
      <p:sp>
        <p:nvSpPr>
          <p:cNvPr id="328" name="Google Shape;328;p26"/>
          <p:cNvSpPr txBox="1">
            <a:spLocks noGrp="1"/>
          </p:cNvSpPr>
          <p:nvPr>
            <p:ph type="title" idx="4294967295"/>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lt1"/>
                </a:solidFill>
              </a:rPr>
              <a:t>Who am I?</a:t>
            </a:r>
            <a:endParaRPr>
              <a:solidFill>
                <a:schemeClr val="lt1"/>
              </a:solidFill>
            </a:endParaRPr>
          </a:p>
        </p:txBody>
      </p:sp>
      <p:sp>
        <p:nvSpPr>
          <p:cNvPr id="329" name="Google Shape;329;p26"/>
          <p:cNvSpPr txBox="1">
            <a:spLocks noGrp="1"/>
          </p:cNvSpPr>
          <p:nvPr>
            <p:ph type="subTitle" idx="1"/>
          </p:nvPr>
        </p:nvSpPr>
        <p:spPr>
          <a:xfrm>
            <a:off x="2032925" y="3632825"/>
            <a:ext cx="4255500" cy="8604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GB" b="1"/>
              <a:t>Paula Kennedy</a:t>
            </a:r>
            <a:endParaRPr b="1"/>
          </a:p>
          <a:p>
            <a:pPr marL="0" lvl="0" indent="0" algn="ctr" rtl="0">
              <a:spcBef>
                <a:spcPts val="0"/>
              </a:spcBef>
              <a:spcAft>
                <a:spcPts val="0"/>
              </a:spcAft>
              <a:buNone/>
            </a:pPr>
            <a:r>
              <a:rPr lang="en-GB"/>
              <a:t>Co-Founder &amp; Chief Operating Officer</a:t>
            </a:r>
            <a:endParaRPr/>
          </a:p>
          <a:p>
            <a:pPr marL="0" lvl="0" indent="0" algn="ctr" rtl="0">
              <a:spcBef>
                <a:spcPts val="0"/>
              </a:spcBef>
              <a:spcAft>
                <a:spcPts val="0"/>
              </a:spcAft>
              <a:buNone/>
            </a:pPr>
            <a:r>
              <a:rPr lang="en-GB" b="1"/>
              <a:t>syntasso.io</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5"/>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Platform Gap?</a:t>
            </a:r>
            <a:endParaRPr/>
          </a:p>
        </p:txBody>
      </p:sp>
      <p:sp>
        <p:nvSpPr>
          <p:cNvPr id="402" name="Google Shape;402;p35"/>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nvGrpSpPr>
          <p:cNvPr id="403" name="Google Shape;403;p35"/>
          <p:cNvGrpSpPr/>
          <p:nvPr/>
        </p:nvGrpSpPr>
        <p:grpSpPr>
          <a:xfrm>
            <a:off x="1105872" y="1468760"/>
            <a:ext cx="435977" cy="490244"/>
            <a:chOff x="1919914" y="1365225"/>
            <a:chExt cx="776036" cy="943502"/>
          </a:xfrm>
        </p:grpSpPr>
        <p:sp>
          <p:nvSpPr>
            <p:cNvPr id="404" name="Google Shape;404;p35"/>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 name="Google Shape;410;p35"/>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411" name="Google Shape;411;p35"/>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412" name="Google Shape;412;p35"/>
          <p:cNvPicPr preferRelativeResize="0"/>
          <p:nvPr/>
        </p:nvPicPr>
        <p:blipFill>
          <a:blip r:embed="rId5">
            <a:alphaModFix/>
          </a:blip>
          <a:stretch>
            <a:fillRect/>
          </a:stretch>
        </p:blipFill>
        <p:spPr>
          <a:xfrm>
            <a:off x="2085275" y="1897825"/>
            <a:ext cx="400200" cy="4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6"/>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Platform Gap?</a:t>
            </a:r>
            <a:endParaRPr/>
          </a:p>
        </p:txBody>
      </p:sp>
      <p:sp>
        <p:nvSpPr>
          <p:cNvPr id="419" name="Google Shape;419;p36"/>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nvGrpSpPr>
          <p:cNvPr id="420" name="Google Shape;420;p36"/>
          <p:cNvGrpSpPr/>
          <p:nvPr/>
        </p:nvGrpSpPr>
        <p:grpSpPr>
          <a:xfrm>
            <a:off x="1105872" y="1468760"/>
            <a:ext cx="435977" cy="490244"/>
            <a:chOff x="1919914" y="1365225"/>
            <a:chExt cx="776036" cy="943502"/>
          </a:xfrm>
        </p:grpSpPr>
        <p:sp>
          <p:nvSpPr>
            <p:cNvPr id="421" name="Google Shape;421;p36"/>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7" name="Google Shape;427;p36"/>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428" name="Google Shape;428;p36"/>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429" name="Google Shape;429;p36"/>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430" name="Google Shape;430;p36"/>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431" name="Google Shape;431;p36"/>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2" name="Google Shape;432;p36"/>
          <p:cNvPicPr preferRelativeResize="0"/>
          <p:nvPr/>
        </p:nvPicPr>
        <p:blipFill>
          <a:blip r:embed="rId7">
            <a:alphaModFix/>
          </a:blip>
          <a:stretch>
            <a:fillRect/>
          </a:stretch>
        </p:blipFill>
        <p:spPr>
          <a:xfrm>
            <a:off x="2506586" y="1959009"/>
            <a:ext cx="354487" cy="2778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7"/>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Platform Gap?</a:t>
            </a:r>
            <a:endParaRPr/>
          </a:p>
        </p:txBody>
      </p:sp>
      <p:grpSp>
        <p:nvGrpSpPr>
          <p:cNvPr id="439" name="Google Shape;439;p37"/>
          <p:cNvGrpSpPr/>
          <p:nvPr/>
        </p:nvGrpSpPr>
        <p:grpSpPr>
          <a:xfrm>
            <a:off x="1107362" y="3642535"/>
            <a:ext cx="435977" cy="490244"/>
            <a:chOff x="1919914" y="1365225"/>
            <a:chExt cx="776036" cy="943502"/>
          </a:xfrm>
        </p:grpSpPr>
        <p:sp>
          <p:nvSpPr>
            <p:cNvPr id="440" name="Google Shape;440;p37"/>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7"/>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447" name="Google Shape;447;p37"/>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448" name="Google Shape;448;p37"/>
          <p:cNvGrpSpPr/>
          <p:nvPr/>
        </p:nvGrpSpPr>
        <p:grpSpPr>
          <a:xfrm>
            <a:off x="1105872" y="1468760"/>
            <a:ext cx="435977" cy="490244"/>
            <a:chOff x="1919914" y="1365225"/>
            <a:chExt cx="776036" cy="943502"/>
          </a:xfrm>
        </p:grpSpPr>
        <p:sp>
          <p:nvSpPr>
            <p:cNvPr id="449" name="Google Shape;449;p37"/>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5" name="Google Shape;455;p37"/>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456" name="Google Shape;456;p37"/>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457" name="Google Shape;457;p37"/>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458" name="Google Shape;458;p37"/>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459" name="Google Shape;459;p37"/>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0" name="Google Shape;460;p37"/>
          <p:cNvPicPr preferRelativeResize="0"/>
          <p:nvPr/>
        </p:nvPicPr>
        <p:blipFill>
          <a:blip r:embed="rId7">
            <a:alphaModFix/>
          </a:blip>
          <a:stretch>
            <a:fillRect/>
          </a:stretch>
        </p:blipFill>
        <p:spPr>
          <a:xfrm>
            <a:off x="2506586" y="1959009"/>
            <a:ext cx="354487" cy="277842"/>
          </a:xfrm>
          <a:prstGeom prst="rect">
            <a:avLst/>
          </a:prstGeom>
          <a:noFill/>
          <a:ln>
            <a:noFill/>
          </a:ln>
        </p:spPr>
      </p:pic>
      <p:sp>
        <p:nvSpPr>
          <p:cNvPr id="461" name="Google Shape;461;p37"/>
          <p:cNvSpPr/>
          <p:nvPr/>
        </p:nvSpPr>
        <p:spPr>
          <a:xfrm>
            <a:off x="1832375" y="3151150"/>
            <a:ext cx="1778220" cy="143110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2" name="Google Shape;462;p37"/>
          <p:cNvPicPr preferRelativeResize="0"/>
          <p:nvPr/>
        </p:nvPicPr>
        <p:blipFill>
          <a:blip r:embed="rId3">
            <a:alphaModFix/>
          </a:blip>
          <a:stretch>
            <a:fillRect/>
          </a:stretch>
        </p:blipFill>
        <p:spPr>
          <a:xfrm>
            <a:off x="2249963" y="3397526"/>
            <a:ext cx="354506" cy="329746"/>
          </a:xfrm>
          <a:prstGeom prst="rect">
            <a:avLst/>
          </a:prstGeom>
          <a:noFill/>
          <a:ln>
            <a:noFill/>
          </a:ln>
        </p:spPr>
      </p:pic>
      <p:pic>
        <p:nvPicPr>
          <p:cNvPr id="463" name="Google Shape;463;p37"/>
          <p:cNvPicPr preferRelativeResize="0"/>
          <p:nvPr/>
        </p:nvPicPr>
        <p:blipFill>
          <a:blip r:embed="rId4">
            <a:alphaModFix/>
          </a:blip>
          <a:stretch>
            <a:fillRect/>
          </a:stretch>
        </p:blipFill>
        <p:spPr>
          <a:xfrm>
            <a:off x="2800025" y="3387488"/>
            <a:ext cx="282972" cy="349800"/>
          </a:xfrm>
          <a:prstGeom prst="rect">
            <a:avLst/>
          </a:prstGeom>
          <a:noFill/>
          <a:ln>
            <a:noFill/>
          </a:ln>
        </p:spPr>
      </p:pic>
      <p:pic>
        <p:nvPicPr>
          <p:cNvPr id="464" name="Google Shape;464;p37"/>
          <p:cNvPicPr preferRelativeResize="0"/>
          <p:nvPr/>
        </p:nvPicPr>
        <p:blipFill rotWithShape="1">
          <a:blip r:embed="rId6">
            <a:alphaModFix/>
          </a:blip>
          <a:srcRect l="24662" t="25655" r="24894" b="30012"/>
          <a:stretch/>
        </p:blipFill>
        <p:spPr>
          <a:xfrm>
            <a:off x="2972502" y="3927494"/>
            <a:ext cx="375153" cy="329748"/>
          </a:xfrm>
          <a:prstGeom prst="rect">
            <a:avLst/>
          </a:prstGeom>
          <a:noFill/>
          <a:ln>
            <a:noFill/>
          </a:ln>
        </p:spPr>
      </p:pic>
      <p:sp>
        <p:nvSpPr>
          <p:cNvPr id="465" name="Google Shape;465;p37"/>
          <p:cNvSpPr/>
          <p:nvPr/>
        </p:nvSpPr>
        <p:spPr>
          <a:xfrm>
            <a:off x="2862659" y="407068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6" name="Google Shape;466;p37"/>
          <p:cNvPicPr preferRelativeResize="0"/>
          <p:nvPr/>
        </p:nvPicPr>
        <p:blipFill>
          <a:blip r:embed="rId7">
            <a:alphaModFix/>
          </a:blip>
          <a:stretch>
            <a:fillRect/>
          </a:stretch>
        </p:blipFill>
        <p:spPr>
          <a:xfrm>
            <a:off x="2535386" y="3953459"/>
            <a:ext cx="354487" cy="277842"/>
          </a:xfrm>
          <a:prstGeom prst="rect">
            <a:avLst/>
          </a:prstGeom>
          <a:noFill/>
          <a:ln>
            <a:noFill/>
          </a:ln>
        </p:spPr>
      </p:pic>
      <p:pic>
        <p:nvPicPr>
          <p:cNvPr id="467" name="Google Shape;467;p37"/>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468" name="Google Shape;468;p37"/>
          <p:cNvSpPr txBox="1"/>
          <p:nvPr/>
        </p:nvSpPr>
        <p:spPr>
          <a:xfrm>
            <a:off x="4027725" y="2009725"/>
            <a:ext cx="488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600" b="1">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8"/>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Platform Gap?</a:t>
            </a:r>
            <a:endParaRPr/>
          </a:p>
        </p:txBody>
      </p:sp>
      <p:grpSp>
        <p:nvGrpSpPr>
          <p:cNvPr id="475" name="Google Shape;475;p38"/>
          <p:cNvGrpSpPr/>
          <p:nvPr/>
        </p:nvGrpSpPr>
        <p:grpSpPr>
          <a:xfrm>
            <a:off x="1107362" y="3642535"/>
            <a:ext cx="435977" cy="490244"/>
            <a:chOff x="1919914" y="1365225"/>
            <a:chExt cx="776036" cy="943502"/>
          </a:xfrm>
        </p:grpSpPr>
        <p:sp>
          <p:nvSpPr>
            <p:cNvPr id="476" name="Google Shape;476;p38"/>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8"/>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483" name="Google Shape;483;p38"/>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484" name="Google Shape;484;p38"/>
          <p:cNvGrpSpPr/>
          <p:nvPr/>
        </p:nvGrpSpPr>
        <p:grpSpPr>
          <a:xfrm>
            <a:off x="1105872" y="1468760"/>
            <a:ext cx="435977" cy="490244"/>
            <a:chOff x="1919914" y="1365225"/>
            <a:chExt cx="776036" cy="943502"/>
          </a:xfrm>
        </p:grpSpPr>
        <p:sp>
          <p:nvSpPr>
            <p:cNvPr id="485" name="Google Shape;485;p38"/>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1" name="Google Shape;491;p38"/>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492" name="Google Shape;492;p38"/>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493" name="Google Shape;493;p38"/>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494" name="Google Shape;494;p38"/>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495" name="Google Shape;495;p38"/>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6" name="Google Shape;496;p38"/>
          <p:cNvPicPr preferRelativeResize="0"/>
          <p:nvPr/>
        </p:nvPicPr>
        <p:blipFill>
          <a:blip r:embed="rId7">
            <a:alphaModFix/>
          </a:blip>
          <a:stretch>
            <a:fillRect/>
          </a:stretch>
        </p:blipFill>
        <p:spPr>
          <a:xfrm>
            <a:off x="2506586" y="1959009"/>
            <a:ext cx="354487" cy="277842"/>
          </a:xfrm>
          <a:prstGeom prst="rect">
            <a:avLst/>
          </a:prstGeom>
          <a:noFill/>
          <a:ln>
            <a:noFill/>
          </a:ln>
        </p:spPr>
      </p:pic>
      <p:sp>
        <p:nvSpPr>
          <p:cNvPr id="497" name="Google Shape;497;p38"/>
          <p:cNvSpPr/>
          <p:nvPr/>
        </p:nvSpPr>
        <p:spPr>
          <a:xfrm>
            <a:off x="1832375" y="3151150"/>
            <a:ext cx="1778220" cy="143110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8" name="Google Shape;498;p38"/>
          <p:cNvPicPr preferRelativeResize="0"/>
          <p:nvPr/>
        </p:nvPicPr>
        <p:blipFill>
          <a:blip r:embed="rId3">
            <a:alphaModFix/>
          </a:blip>
          <a:stretch>
            <a:fillRect/>
          </a:stretch>
        </p:blipFill>
        <p:spPr>
          <a:xfrm>
            <a:off x="2249963" y="3397526"/>
            <a:ext cx="354506" cy="329746"/>
          </a:xfrm>
          <a:prstGeom prst="rect">
            <a:avLst/>
          </a:prstGeom>
          <a:noFill/>
          <a:ln>
            <a:noFill/>
          </a:ln>
        </p:spPr>
      </p:pic>
      <p:pic>
        <p:nvPicPr>
          <p:cNvPr id="499" name="Google Shape;499;p38"/>
          <p:cNvPicPr preferRelativeResize="0"/>
          <p:nvPr/>
        </p:nvPicPr>
        <p:blipFill>
          <a:blip r:embed="rId4">
            <a:alphaModFix/>
          </a:blip>
          <a:stretch>
            <a:fillRect/>
          </a:stretch>
        </p:blipFill>
        <p:spPr>
          <a:xfrm>
            <a:off x="2800025" y="3387488"/>
            <a:ext cx="282972" cy="349800"/>
          </a:xfrm>
          <a:prstGeom prst="rect">
            <a:avLst/>
          </a:prstGeom>
          <a:noFill/>
          <a:ln>
            <a:noFill/>
          </a:ln>
        </p:spPr>
      </p:pic>
      <p:pic>
        <p:nvPicPr>
          <p:cNvPr id="500" name="Google Shape;500;p38"/>
          <p:cNvPicPr preferRelativeResize="0"/>
          <p:nvPr/>
        </p:nvPicPr>
        <p:blipFill rotWithShape="1">
          <a:blip r:embed="rId6">
            <a:alphaModFix/>
          </a:blip>
          <a:srcRect l="24662" t="25655" r="24894" b="30012"/>
          <a:stretch/>
        </p:blipFill>
        <p:spPr>
          <a:xfrm>
            <a:off x="2972502" y="3927494"/>
            <a:ext cx="375153" cy="329748"/>
          </a:xfrm>
          <a:prstGeom prst="rect">
            <a:avLst/>
          </a:prstGeom>
          <a:noFill/>
          <a:ln>
            <a:noFill/>
          </a:ln>
        </p:spPr>
      </p:pic>
      <p:sp>
        <p:nvSpPr>
          <p:cNvPr id="501" name="Google Shape;501;p38"/>
          <p:cNvSpPr/>
          <p:nvPr/>
        </p:nvSpPr>
        <p:spPr>
          <a:xfrm>
            <a:off x="2862659" y="407068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2" name="Google Shape;502;p38"/>
          <p:cNvPicPr preferRelativeResize="0"/>
          <p:nvPr/>
        </p:nvPicPr>
        <p:blipFill>
          <a:blip r:embed="rId7">
            <a:alphaModFix/>
          </a:blip>
          <a:stretch>
            <a:fillRect/>
          </a:stretch>
        </p:blipFill>
        <p:spPr>
          <a:xfrm>
            <a:off x="2535386" y="3953459"/>
            <a:ext cx="354487" cy="277842"/>
          </a:xfrm>
          <a:prstGeom prst="rect">
            <a:avLst/>
          </a:prstGeom>
          <a:noFill/>
          <a:ln>
            <a:noFill/>
          </a:ln>
        </p:spPr>
      </p:pic>
      <p:pic>
        <p:nvPicPr>
          <p:cNvPr id="503" name="Google Shape;503;p38"/>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504" name="Google Shape;504;p38"/>
          <p:cNvSpPr/>
          <p:nvPr/>
        </p:nvSpPr>
        <p:spPr>
          <a:xfrm>
            <a:off x="5225325" y="1156700"/>
            <a:ext cx="1778220" cy="1431108"/>
          </a:xfrm>
          <a:prstGeom prst="cloud">
            <a:avLst/>
          </a:prstGeom>
          <a:solidFill>
            <a:srgbClr val="A32FB9">
              <a:alpha val="178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5" name="Google Shape;505;p38"/>
          <p:cNvPicPr preferRelativeResize="0"/>
          <p:nvPr/>
        </p:nvPicPr>
        <p:blipFill>
          <a:blip r:embed="rId3">
            <a:alphaModFix/>
          </a:blip>
          <a:stretch>
            <a:fillRect/>
          </a:stretch>
        </p:blipFill>
        <p:spPr>
          <a:xfrm>
            <a:off x="5642913" y="1403076"/>
            <a:ext cx="354506" cy="329747"/>
          </a:xfrm>
          <a:prstGeom prst="rect">
            <a:avLst/>
          </a:prstGeom>
          <a:noFill/>
          <a:ln>
            <a:noFill/>
          </a:ln>
        </p:spPr>
      </p:pic>
      <p:pic>
        <p:nvPicPr>
          <p:cNvPr id="506" name="Google Shape;506;p38"/>
          <p:cNvPicPr preferRelativeResize="0"/>
          <p:nvPr/>
        </p:nvPicPr>
        <p:blipFill>
          <a:blip r:embed="rId4">
            <a:alphaModFix/>
          </a:blip>
          <a:stretch>
            <a:fillRect/>
          </a:stretch>
        </p:blipFill>
        <p:spPr>
          <a:xfrm>
            <a:off x="6192975" y="1393038"/>
            <a:ext cx="282972" cy="349800"/>
          </a:xfrm>
          <a:prstGeom prst="rect">
            <a:avLst/>
          </a:prstGeom>
          <a:noFill/>
          <a:ln>
            <a:noFill/>
          </a:ln>
        </p:spPr>
      </p:pic>
      <p:pic>
        <p:nvPicPr>
          <p:cNvPr id="507" name="Google Shape;507;p38"/>
          <p:cNvPicPr preferRelativeResize="0"/>
          <p:nvPr/>
        </p:nvPicPr>
        <p:blipFill>
          <a:blip r:embed="rId5">
            <a:alphaModFix/>
          </a:blip>
          <a:stretch>
            <a:fillRect/>
          </a:stretch>
        </p:blipFill>
        <p:spPr>
          <a:xfrm>
            <a:off x="5507025" y="1897825"/>
            <a:ext cx="400200" cy="400200"/>
          </a:xfrm>
          <a:prstGeom prst="rect">
            <a:avLst/>
          </a:prstGeom>
          <a:noFill/>
          <a:ln>
            <a:noFill/>
          </a:ln>
        </p:spPr>
      </p:pic>
      <p:pic>
        <p:nvPicPr>
          <p:cNvPr id="508" name="Google Shape;508;p38"/>
          <p:cNvPicPr preferRelativeResize="0"/>
          <p:nvPr/>
        </p:nvPicPr>
        <p:blipFill rotWithShape="1">
          <a:blip r:embed="rId6">
            <a:alphaModFix/>
          </a:blip>
          <a:srcRect l="24662" t="25655" r="24894" b="30012"/>
          <a:stretch/>
        </p:blipFill>
        <p:spPr>
          <a:xfrm>
            <a:off x="6365452" y="1933044"/>
            <a:ext cx="375153" cy="329748"/>
          </a:xfrm>
          <a:prstGeom prst="rect">
            <a:avLst/>
          </a:prstGeom>
          <a:noFill/>
          <a:ln>
            <a:noFill/>
          </a:ln>
        </p:spPr>
      </p:pic>
      <p:sp>
        <p:nvSpPr>
          <p:cNvPr id="509" name="Google Shape;509;p38"/>
          <p:cNvSpPr/>
          <p:nvPr/>
        </p:nvSpPr>
        <p:spPr>
          <a:xfrm>
            <a:off x="625560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0" name="Google Shape;510;p38"/>
          <p:cNvPicPr preferRelativeResize="0"/>
          <p:nvPr/>
        </p:nvPicPr>
        <p:blipFill>
          <a:blip r:embed="rId7">
            <a:alphaModFix/>
          </a:blip>
          <a:stretch>
            <a:fillRect/>
          </a:stretch>
        </p:blipFill>
        <p:spPr>
          <a:xfrm>
            <a:off x="5928336" y="1959009"/>
            <a:ext cx="354487" cy="277842"/>
          </a:xfrm>
          <a:prstGeom prst="rect">
            <a:avLst/>
          </a:prstGeom>
          <a:noFill/>
          <a:ln>
            <a:noFill/>
          </a:ln>
        </p:spPr>
      </p:pic>
      <p:sp>
        <p:nvSpPr>
          <p:cNvPr id="511" name="Google Shape;511;p38"/>
          <p:cNvSpPr txBox="1"/>
          <p:nvPr/>
        </p:nvSpPr>
        <p:spPr>
          <a:xfrm>
            <a:off x="4027725" y="2009725"/>
            <a:ext cx="488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600" b="1">
              <a:latin typeface="Open Sans"/>
              <a:ea typeface="Open Sans"/>
              <a:cs typeface="Open Sans"/>
              <a:sym typeface="Open Sans"/>
            </a:endParaRPr>
          </a:p>
        </p:txBody>
      </p:sp>
      <p:sp>
        <p:nvSpPr>
          <p:cNvPr id="512" name="Google Shape;512;p38"/>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nvGrpSpPr>
          <p:cNvPr id="513" name="Google Shape;513;p38"/>
          <p:cNvGrpSpPr/>
          <p:nvPr/>
        </p:nvGrpSpPr>
        <p:grpSpPr>
          <a:xfrm>
            <a:off x="7289119" y="1442060"/>
            <a:ext cx="435977" cy="490244"/>
            <a:chOff x="1919914" y="1365225"/>
            <a:chExt cx="776036" cy="943502"/>
          </a:xfrm>
        </p:grpSpPr>
        <p:sp>
          <p:nvSpPr>
            <p:cNvPr id="514" name="Google Shape;514;p38"/>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9"/>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Platform Gap?</a:t>
            </a:r>
            <a:endParaRPr/>
          </a:p>
        </p:txBody>
      </p:sp>
      <p:grpSp>
        <p:nvGrpSpPr>
          <p:cNvPr id="526" name="Google Shape;526;p39"/>
          <p:cNvGrpSpPr/>
          <p:nvPr/>
        </p:nvGrpSpPr>
        <p:grpSpPr>
          <a:xfrm>
            <a:off x="1107362" y="3642535"/>
            <a:ext cx="435977" cy="490244"/>
            <a:chOff x="1919914" y="1365225"/>
            <a:chExt cx="776036" cy="943502"/>
          </a:xfrm>
        </p:grpSpPr>
        <p:sp>
          <p:nvSpPr>
            <p:cNvPr id="527" name="Google Shape;527;p39"/>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39"/>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534" name="Google Shape;534;p39"/>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535" name="Google Shape;535;p39"/>
          <p:cNvGrpSpPr/>
          <p:nvPr/>
        </p:nvGrpSpPr>
        <p:grpSpPr>
          <a:xfrm>
            <a:off x="1105872" y="1468760"/>
            <a:ext cx="435977" cy="490244"/>
            <a:chOff x="1919914" y="1365225"/>
            <a:chExt cx="776036" cy="943502"/>
          </a:xfrm>
        </p:grpSpPr>
        <p:sp>
          <p:nvSpPr>
            <p:cNvPr id="536" name="Google Shape;536;p39"/>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9"/>
          <p:cNvSpPr txBox="1"/>
          <p:nvPr/>
        </p:nvSpPr>
        <p:spPr>
          <a:xfrm>
            <a:off x="7065375" y="389130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D</a:t>
            </a:r>
            <a:endParaRPr b="1">
              <a:latin typeface="Open Sans"/>
              <a:ea typeface="Open Sans"/>
              <a:cs typeface="Open Sans"/>
              <a:sym typeface="Open Sans"/>
            </a:endParaRPr>
          </a:p>
        </p:txBody>
      </p:sp>
      <p:grpSp>
        <p:nvGrpSpPr>
          <p:cNvPr id="543" name="Google Shape;543;p39"/>
          <p:cNvGrpSpPr/>
          <p:nvPr/>
        </p:nvGrpSpPr>
        <p:grpSpPr>
          <a:xfrm>
            <a:off x="7308169" y="3642535"/>
            <a:ext cx="435977" cy="490244"/>
            <a:chOff x="1919914" y="1365225"/>
            <a:chExt cx="776036" cy="943502"/>
          </a:xfrm>
        </p:grpSpPr>
        <p:sp>
          <p:nvSpPr>
            <p:cNvPr id="544" name="Google Shape;544;p39"/>
            <p:cNvSpPr/>
            <p:nvPr/>
          </p:nvSpPr>
          <p:spPr>
            <a:xfrm rot="5400000">
              <a:off x="2164499"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2315198"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rot="5400000">
              <a:off x="1833964"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1984662"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rot="5400000">
              <a:off x="1998364" y="1777277"/>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2149063" y="1434449"/>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0" name="Google Shape;550;p39"/>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551" name="Google Shape;551;p39"/>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552" name="Google Shape;552;p39"/>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553" name="Google Shape;553;p39"/>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554" name="Google Shape;554;p39"/>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5" name="Google Shape;555;p39"/>
          <p:cNvPicPr preferRelativeResize="0"/>
          <p:nvPr/>
        </p:nvPicPr>
        <p:blipFill>
          <a:blip r:embed="rId7">
            <a:alphaModFix/>
          </a:blip>
          <a:stretch>
            <a:fillRect/>
          </a:stretch>
        </p:blipFill>
        <p:spPr>
          <a:xfrm>
            <a:off x="2506586" y="1959009"/>
            <a:ext cx="354487" cy="277842"/>
          </a:xfrm>
          <a:prstGeom prst="rect">
            <a:avLst/>
          </a:prstGeom>
          <a:noFill/>
          <a:ln>
            <a:noFill/>
          </a:ln>
        </p:spPr>
      </p:pic>
      <p:sp>
        <p:nvSpPr>
          <p:cNvPr id="556" name="Google Shape;556;p39"/>
          <p:cNvSpPr/>
          <p:nvPr/>
        </p:nvSpPr>
        <p:spPr>
          <a:xfrm>
            <a:off x="1832375" y="3151150"/>
            <a:ext cx="1778220" cy="143110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7" name="Google Shape;557;p39"/>
          <p:cNvPicPr preferRelativeResize="0"/>
          <p:nvPr/>
        </p:nvPicPr>
        <p:blipFill>
          <a:blip r:embed="rId3">
            <a:alphaModFix/>
          </a:blip>
          <a:stretch>
            <a:fillRect/>
          </a:stretch>
        </p:blipFill>
        <p:spPr>
          <a:xfrm>
            <a:off x="2249963" y="3397526"/>
            <a:ext cx="354506" cy="329746"/>
          </a:xfrm>
          <a:prstGeom prst="rect">
            <a:avLst/>
          </a:prstGeom>
          <a:noFill/>
          <a:ln>
            <a:noFill/>
          </a:ln>
        </p:spPr>
      </p:pic>
      <p:pic>
        <p:nvPicPr>
          <p:cNvPr id="558" name="Google Shape;558;p39"/>
          <p:cNvPicPr preferRelativeResize="0"/>
          <p:nvPr/>
        </p:nvPicPr>
        <p:blipFill>
          <a:blip r:embed="rId4">
            <a:alphaModFix/>
          </a:blip>
          <a:stretch>
            <a:fillRect/>
          </a:stretch>
        </p:blipFill>
        <p:spPr>
          <a:xfrm>
            <a:off x="2800025" y="3387488"/>
            <a:ext cx="282972" cy="349800"/>
          </a:xfrm>
          <a:prstGeom prst="rect">
            <a:avLst/>
          </a:prstGeom>
          <a:noFill/>
          <a:ln>
            <a:noFill/>
          </a:ln>
        </p:spPr>
      </p:pic>
      <p:pic>
        <p:nvPicPr>
          <p:cNvPr id="559" name="Google Shape;559;p39"/>
          <p:cNvPicPr preferRelativeResize="0"/>
          <p:nvPr/>
        </p:nvPicPr>
        <p:blipFill rotWithShape="1">
          <a:blip r:embed="rId6">
            <a:alphaModFix/>
          </a:blip>
          <a:srcRect l="24662" t="25655" r="24894" b="30012"/>
          <a:stretch/>
        </p:blipFill>
        <p:spPr>
          <a:xfrm>
            <a:off x="2972502" y="3927494"/>
            <a:ext cx="375153" cy="329748"/>
          </a:xfrm>
          <a:prstGeom prst="rect">
            <a:avLst/>
          </a:prstGeom>
          <a:noFill/>
          <a:ln>
            <a:noFill/>
          </a:ln>
        </p:spPr>
      </p:pic>
      <p:sp>
        <p:nvSpPr>
          <p:cNvPr id="560" name="Google Shape;560;p39"/>
          <p:cNvSpPr/>
          <p:nvPr/>
        </p:nvSpPr>
        <p:spPr>
          <a:xfrm>
            <a:off x="2862659" y="407068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1" name="Google Shape;561;p39"/>
          <p:cNvPicPr preferRelativeResize="0"/>
          <p:nvPr/>
        </p:nvPicPr>
        <p:blipFill>
          <a:blip r:embed="rId7">
            <a:alphaModFix/>
          </a:blip>
          <a:stretch>
            <a:fillRect/>
          </a:stretch>
        </p:blipFill>
        <p:spPr>
          <a:xfrm>
            <a:off x="2535386" y="3953459"/>
            <a:ext cx="354487" cy="277842"/>
          </a:xfrm>
          <a:prstGeom prst="rect">
            <a:avLst/>
          </a:prstGeom>
          <a:noFill/>
          <a:ln>
            <a:noFill/>
          </a:ln>
        </p:spPr>
      </p:pic>
      <p:pic>
        <p:nvPicPr>
          <p:cNvPr id="562" name="Google Shape;562;p39"/>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563" name="Google Shape;563;p39"/>
          <p:cNvSpPr/>
          <p:nvPr/>
        </p:nvSpPr>
        <p:spPr>
          <a:xfrm>
            <a:off x="5225325" y="1156700"/>
            <a:ext cx="1778220" cy="1431108"/>
          </a:xfrm>
          <a:prstGeom prst="cloud">
            <a:avLst/>
          </a:prstGeom>
          <a:solidFill>
            <a:srgbClr val="A32FB9">
              <a:alpha val="178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4" name="Google Shape;564;p39"/>
          <p:cNvPicPr preferRelativeResize="0"/>
          <p:nvPr/>
        </p:nvPicPr>
        <p:blipFill>
          <a:blip r:embed="rId3">
            <a:alphaModFix/>
          </a:blip>
          <a:stretch>
            <a:fillRect/>
          </a:stretch>
        </p:blipFill>
        <p:spPr>
          <a:xfrm>
            <a:off x="5642913" y="1403076"/>
            <a:ext cx="354506" cy="329747"/>
          </a:xfrm>
          <a:prstGeom prst="rect">
            <a:avLst/>
          </a:prstGeom>
          <a:noFill/>
          <a:ln>
            <a:noFill/>
          </a:ln>
        </p:spPr>
      </p:pic>
      <p:pic>
        <p:nvPicPr>
          <p:cNvPr id="565" name="Google Shape;565;p39"/>
          <p:cNvPicPr preferRelativeResize="0"/>
          <p:nvPr/>
        </p:nvPicPr>
        <p:blipFill>
          <a:blip r:embed="rId4">
            <a:alphaModFix/>
          </a:blip>
          <a:stretch>
            <a:fillRect/>
          </a:stretch>
        </p:blipFill>
        <p:spPr>
          <a:xfrm>
            <a:off x="6192975" y="1393038"/>
            <a:ext cx="282972" cy="349800"/>
          </a:xfrm>
          <a:prstGeom prst="rect">
            <a:avLst/>
          </a:prstGeom>
          <a:noFill/>
          <a:ln>
            <a:noFill/>
          </a:ln>
        </p:spPr>
      </p:pic>
      <p:pic>
        <p:nvPicPr>
          <p:cNvPr id="566" name="Google Shape;566;p39"/>
          <p:cNvPicPr preferRelativeResize="0"/>
          <p:nvPr/>
        </p:nvPicPr>
        <p:blipFill>
          <a:blip r:embed="rId5">
            <a:alphaModFix/>
          </a:blip>
          <a:stretch>
            <a:fillRect/>
          </a:stretch>
        </p:blipFill>
        <p:spPr>
          <a:xfrm>
            <a:off x="5507025" y="1897825"/>
            <a:ext cx="400200" cy="400200"/>
          </a:xfrm>
          <a:prstGeom prst="rect">
            <a:avLst/>
          </a:prstGeom>
          <a:noFill/>
          <a:ln>
            <a:noFill/>
          </a:ln>
        </p:spPr>
      </p:pic>
      <p:pic>
        <p:nvPicPr>
          <p:cNvPr id="567" name="Google Shape;567;p39"/>
          <p:cNvPicPr preferRelativeResize="0"/>
          <p:nvPr/>
        </p:nvPicPr>
        <p:blipFill rotWithShape="1">
          <a:blip r:embed="rId6">
            <a:alphaModFix/>
          </a:blip>
          <a:srcRect l="24662" t="25655" r="24894" b="30012"/>
          <a:stretch/>
        </p:blipFill>
        <p:spPr>
          <a:xfrm>
            <a:off x="6365452" y="1933044"/>
            <a:ext cx="375153" cy="329748"/>
          </a:xfrm>
          <a:prstGeom prst="rect">
            <a:avLst/>
          </a:prstGeom>
          <a:noFill/>
          <a:ln>
            <a:noFill/>
          </a:ln>
        </p:spPr>
      </p:pic>
      <p:sp>
        <p:nvSpPr>
          <p:cNvPr id="568" name="Google Shape;568;p39"/>
          <p:cNvSpPr/>
          <p:nvPr/>
        </p:nvSpPr>
        <p:spPr>
          <a:xfrm>
            <a:off x="625560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9" name="Google Shape;569;p39"/>
          <p:cNvPicPr preferRelativeResize="0"/>
          <p:nvPr/>
        </p:nvPicPr>
        <p:blipFill>
          <a:blip r:embed="rId7">
            <a:alphaModFix/>
          </a:blip>
          <a:stretch>
            <a:fillRect/>
          </a:stretch>
        </p:blipFill>
        <p:spPr>
          <a:xfrm>
            <a:off x="5928336" y="1959009"/>
            <a:ext cx="354487" cy="277842"/>
          </a:xfrm>
          <a:prstGeom prst="rect">
            <a:avLst/>
          </a:prstGeom>
          <a:noFill/>
          <a:ln>
            <a:noFill/>
          </a:ln>
        </p:spPr>
      </p:pic>
      <p:sp>
        <p:nvSpPr>
          <p:cNvPr id="570" name="Google Shape;570;p39"/>
          <p:cNvSpPr/>
          <p:nvPr/>
        </p:nvSpPr>
        <p:spPr>
          <a:xfrm>
            <a:off x="5254125" y="3204100"/>
            <a:ext cx="1778220" cy="1431108"/>
          </a:xfrm>
          <a:prstGeom prst="cloud">
            <a:avLst/>
          </a:prstGeom>
          <a:solidFill>
            <a:srgbClr val="C0791B">
              <a:alpha val="430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1" name="Google Shape;571;p39"/>
          <p:cNvPicPr preferRelativeResize="0"/>
          <p:nvPr/>
        </p:nvPicPr>
        <p:blipFill>
          <a:blip r:embed="rId9">
            <a:alphaModFix/>
          </a:blip>
          <a:stretch>
            <a:fillRect/>
          </a:stretch>
        </p:blipFill>
        <p:spPr>
          <a:xfrm>
            <a:off x="5665265" y="3415042"/>
            <a:ext cx="367401" cy="329746"/>
          </a:xfrm>
          <a:prstGeom prst="rect">
            <a:avLst/>
          </a:prstGeom>
          <a:noFill/>
          <a:ln>
            <a:noFill/>
          </a:ln>
        </p:spPr>
      </p:pic>
      <p:pic>
        <p:nvPicPr>
          <p:cNvPr id="572" name="Google Shape;572;p39"/>
          <p:cNvPicPr preferRelativeResize="0"/>
          <p:nvPr/>
        </p:nvPicPr>
        <p:blipFill rotWithShape="1">
          <a:blip r:embed="rId10">
            <a:alphaModFix/>
          </a:blip>
          <a:srcRect l="22540" r="25819"/>
          <a:stretch/>
        </p:blipFill>
        <p:spPr>
          <a:xfrm>
            <a:off x="6181789" y="3415050"/>
            <a:ext cx="302725" cy="329751"/>
          </a:xfrm>
          <a:prstGeom prst="rect">
            <a:avLst/>
          </a:prstGeom>
          <a:noFill/>
          <a:ln>
            <a:noFill/>
          </a:ln>
        </p:spPr>
      </p:pic>
      <p:sp>
        <p:nvSpPr>
          <p:cNvPr id="573" name="Google Shape;573;p39"/>
          <p:cNvSpPr/>
          <p:nvPr/>
        </p:nvSpPr>
        <p:spPr>
          <a:xfrm>
            <a:off x="5347625" y="3762175"/>
            <a:ext cx="678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IPv6 Custom</a:t>
            </a:r>
            <a:endParaRPr sz="1000"/>
          </a:p>
        </p:txBody>
      </p:sp>
      <p:sp>
        <p:nvSpPr>
          <p:cNvPr id="574" name="Google Shape;574;p39"/>
          <p:cNvSpPr/>
          <p:nvPr/>
        </p:nvSpPr>
        <p:spPr>
          <a:xfrm>
            <a:off x="6026225" y="3762175"/>
            <a:ext cx="921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Distributed K/V</a:t>
            </a:r>
            <a:endParaRPr sz="1000"/>
          </a:p>
        </p:txBody>
      </p:sp>
      <p:sp>
        <p:nvSpPr>
          <p:cNvPr id="575" name="Google Shape;575;p39"/>
          <p:cNvSpPr/>
          <p:nvPr/>
        </p:nvSpPr>
        <p:spPr>
          <a:xfrm>
            <a:off x="5535825" y="4088225"/>
            <a:ext cx="9918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Low-Latency Engine</a:t>
            </a:r>
            <a:endParaRPr sz="1000"/>
          </a:p>
        </p:txBody>
      </p:sp>
      <p:sp>
        <p:nvSpPr>
          <p:cNvPr id="576" name="Google Shape;576;p39"/>
          <p:cNvSpPr txBox="1"/>
          <p:nvPr/>
        </p:nvSpPr>
        <p:spPr>
          <a:xfrm>
            <a:off x="4027725" y="2009725"/>
            <a:ext cx="488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600" b="1">
              <a:latin typeface="Open Sans"/>
              <a:ea typeface="Open Sans"/>
              <a:cs typeface="Open Sans"/>
              <a:sym typeface="Open Sans"/>
            </a:endParaRPr>
          </a:p>
        </p:txBody>
      </p:sp>
      <p:sp>
        <p:nvSpPr>
          <p:cNvPr id="577" name="Google Shape;577;p39"/>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nvGrpSpPr>
          <p:cNvPr id="578" name="Google Shape;578;p39"/>
          <p:cNvGrpSpPr/>
          <p:nvPr/>
        </p:nvGrpSpPr>
        <p:grpSpPr>
          <a:xfrm>
            <a:off x="7289119" y="1442060"/>
            <a:ext cx="435977" cy="490244"/>
            <a:chOff x="1919914" y="1365225"/>
            <a:chExt cx="776036" cy="943502"/>
          </a:xfrm>
        </p:grpSpPr>
        <p:sp>
          <p:nvSpPr>
            <p:cNvPr id="579" name="Google Shape;579;p39"/>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0"/>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Platform Gap?</a:t>
            </a:r>
            <a:endParaRPr/>
          </a:p>
        </p:txBody>
      </p:sp>
      <p:grpSp>
        <p:nvGrpSpPr>
          <p:cNvPr id="591" name="Google Shape;591;p40"/>
          <p:cNvGrpSpPr/>
          <p:nvPr/>
        </p:nvGrpSpPr>
        <p:grpSpPr>
          <a:xfrm>
            <a:off x="1107362" y="3642535"/>
            <a:ext cx="435977" cy="490244"/>
            <a:chOff x="1919914" y="1365225"/>
            <a:chExt cx="776036" cy="943502"/>
          </a:xfrm>
        </p:grpSpPr>
        <p:sp>
          <p:nvSpPr>
            <p:cNvPr id="592" name="Google Shape;592;p40"/>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40"/>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599" name="Google Shape;599;p40"/>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600" name="Google Shape;600;p40"/>
          <p:cNvGrpSpPr/>
          <p:nvPr/>
        </p:nvGrpSpPr>
        <p:grpSpPr>
          <a:xfrm>
            <a:off x="1105872" y="1468760"/>
            <a:ext cx="435977" cy="490244"/>
            <a:chOff x="1919914" y="1365225"/>
            <a:chExt cx="776036" cy="943502"/>
          </a:xfrm>
        </p:grpSpPr>
        <p:sp>
          <p:nvSpPr>
            <p:cNvPr id="601" name="Google Shape;601;p40"/>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40"/>
          <p:cNvSpPr txBox="1"/>
          <p:nvPr/>
        </p:nvSpPr>
        <p:spPr>
          <a:xfrm>
            <a:off x="7065375" y="389130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D</a:t>
            </a:r>
            <a:endParaRPr b="1">
              <a:latin typeface="Open Sans"/>
              <a:ea typeface="Open Sans"/>
              <a:cs typeface="Open Sans"/>
              <a:sym typeface="Open Sans"/>
            </a:endParaRPr>
          </a:p>
        </p:txBody>
      </p:sp>
      <p:grpSp>
        <p:nvGrpSpPr>
          <p:cNvPr id="608" name="Google Shape;608;p40"/>
          <p:cNvGrpSpPr/>
          <p:nvPr/>
        </p:nvGrpSpPr>
        <p:grpSpPr>
          <a:xfrm>
            <a:off x="7308169" y="3642535"/>
            <a:ext cx="435977" cy="490244"/>
            <a:chOff x="1919914" y="1365225"/>
            <a:chExt cx="776036" cy="943502"/>
          </a:xfrm>
        </p:grpSpPr>
        <p:sp>
          <p:nvSpPr>
            <p:cNvPr id="609" name="Google Shape;609;p40"/>
            <p:cNvSpPr/>
            <p:nvPr/>
          </p:nvSpPr>
          <p:spPr>
            <a:xfrm rot="5400000">
              <a:off x="2164499"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2315198"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rot="5400000">
              <a:off x="1833964"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1984662"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rot="5400000">
              <a:off x="1998364" y="1777277"/>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2149063" y="1434449"/>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5" name="Google Shape;615;p40"/>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616" name="Google Shape;616;p40"/>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617" name="Google Shape;617;p40"/>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618" name="Google Shape;618;p40"/>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619" name="Google Shape;619;p40"/>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0" name="Google Shape;620;p40"/>
          <p:cNvPicPr preferRelativeResize="0"/>
          <p:nvPr/>
        </p:nvPicPr>
        <p:blipFill>
          <a:blip r:embed="rId7">
            <a:alphaModFix/>
          </a:blip>
          <a:stretch>
            <a:fillRect/>
          </a:stretch>
        </p:blipFill>
        <p:spPr>
          <a:xfrm>
            <a:off x="2506586" y="1959009"/>
            <a:ext cx="354487" cy="277842"/>
          </a:xfrm>
          <a:prstGeom prst="rect">
            <a:avLst/>
          </a:prstGeom>
          <a:noFill/>
          <a:ln>
            <a:noFill/>
          </a:ln>
        </p:spPr>
      </p:pic>
      <p:sp>
        <p:nvSpPr>
          <p:cNvPr id="621" name="Google Shape;621;p40"/>
          <p:cNvSpPr/>
          <p:nvPr/>
        </p:nvSpPr>
        <p:spPr>
          <a:xfrm>
            <a:off x="1832375" y="3151150"/>
            <a:ext cx="1778220" cy="143110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2" name="Google Shape;622;p40"/>
          <p:cNvPicPr preferRelativeResize="0"/>
          <p:nvPr/>
        </p:nvPicPr>
        <p:blipFill>
          <a:blip r:embed="rId3">
            <a:alphaModFix/>
          </a:blip>
          <a:stretch>
            <a:fillRect/>
          </a:stretch>
        </p:blipFill>
        <p:spPr>
          <a:xfrm>
            <a:off x="2249963" y="3397526"/>
            <a:ext cx="354506" cy="329746"/>
          </a:xfrm>
          <a:prstGeom prst="rect">
            <a:avLst/>
          </a:prstGeom>
          <a:noFill/>
          <a:ln>
            <a:noFill/>
          </a:ln>
        </p:spPr>
      </p:pic>
      <p:pic>
        <p:nvPicPr>
          <p:cNvPr id="623" name="Google Shape;623;p40"/>
          <p:cNvPicPr preferRelativeResize="0"/>
          <p:nvPr/>
        </p:nvPicPr>
        <p:blipFill>
          <a:blip r:embed="rId4">
            <a:alphaModFix/>
          </a:blip>
          <a:stretch>
            <a:fillRect/>
          </a:stretch>
        </p:blipFill>
        <p:spPr>
          <a:xfrm>
            <a:off x="2800025" y="3387488"/>
            <a:ext cx="282972" cy="349800"/>
          </a:xfrm>
          <a:prstGeom prst="rect">
            <a:avLst/>
          </a:prstGeom>
          <a:noFill/>
          <a:ln>
            <a:noFill/>
          </a:ln>
        </p:spPr>
      </p:pic>
      <p:pic>
        <p:nvPicPr>
          <p:cNvPr id="624" name="Google Shape;624;p40"/>
          <p:cNvPicPr preferRelativeResize="0"/>
          <p:nvPr/>
        </p:nvPicPr>
        <p:blipFill rotWithShape="1">
          <a:blip r:embed="rId6">
            <a:alphaModFix/>
          </a:blip>
          <a:srcRect l="24662" t="25655" r="24894" b="30012"/>
          <a:stretch/>
        </p:blipFill>
        <p:spPr>
          <a:xfrm>
            <a:off x="2972502" y="3927494"/>
            <a:ext cx="375153" cy="329748"/>
          </a:xfrm>
          <a:prstGeom prst="rect">
            <a:avLst/>
          </a:prstGeom>
          <a:noFill/>
          <a:ln>
            <a:noFill/>
          </a:ln>
        </p:spPr>
      </p:pic>
      <p:sp>
        <p:nvSpPr>
          <p:cNvPr id="625" name="Google Shape;625;p40"/>
          <p:cNvSpPr/>
          <p:nvPr/>
        </p:nvSpPr>
        <p:spPr>
          <a:xfrm>
            <a:off x="2862659" y="407068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6" name="Google Shape;626;p40"/>
          <p:cNvPicPr preferRelativeResize="0"/>
          <p:nvPr/>
        </p:nvPicPr>
        <p:blipFill>
          <a:blip r:embed="rId7">
            <a:alphaModFix/>
          </a:blip>
          <a:stretch>
            <a:fillRect/>
          </a:stretch>
        </p:blipFill>
        <p:spPr>
          <a:xfrm>
            <a:off x="2535386" y="3953459"/>
            <a:ext cx="354487" cy="277842"/>
          </a:xfrm>
          <a:prstGeom prst="rect">
            <a:avLst/>
          </a:prstGeom>
          <a:noFill/>
          <a:ln>
            <a:noFill/>
          </a:ln>
        </p:spPr>
      </p:pic>
      <p:pic>
        <p:nvPicPr>
          <p:cNvPr id="627" name="Google Shape;627;p40"/>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628" name="Google Shape;628;p40"/>
          <p:cNvSpPr/>
          <p:nvPr/>
        </p:nvSpPr>
        <p:spPr>
          <a:xfrm>
            <a:off x="5225325" y="1156700"/>
            <a:ext cx="1778220" cy="1431108"/>
          </a:xfrm>
          <a:prstGeom prst="cloud">
            <a:avLst/>
          </a:prstGeom>
          <a:solidFill>
            <a:srgbClr val="A32FB9">
              <a:alpha val="178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9" name="Google Shape;629;p40"/>
          <p:cNvPicPr preferRelativeResize="0"/>
          <p:nvPr/>
        </p:nvPicPr>
        <p:blipFill>
          <a:blip r:embed="rId3">
            <a:alphaModFix/>
          </a:blip>
          <a:stretch>
            <a:fillRect/>
          </a:stretch>
        </p:blipFill>
        <p:spPr>
          <a:xfrm>
            <a:off x="5642913" y="1403076"/>
            <a:ext cx="354506" cy="329747"/>
          </a:xfrm>
          <a:prstGeom prst="rect">
            <a:avLst/>
          </a:prstGeom>
          <a:noFill/>
          <a:ln>
            <a:noFill/>
          </a:ln>
        </p:spPr>
      </p:pic>
      <p:pic>
        <p:nvPicPr>
          <p:cNvPr id="630" name="Google Shape;630;p40"/>
          <p:cNvPicPr preferRelativeResize="0"/>
          <p:nvPr/>
        </p:nvPicPr>
        <p:blipFill>
          <a:blip r:embed="rId4">
            <a:alphaModFix/>
          </a:blip>
          <a:stretch>
            <a:fillRect/>
          </a:stretch>
        </p:blipFill>
        <p:spPr>
          <a:xfrm>
            <a:off x="6192975" y="1393038"/>
            <a:ext cx="282972" cy="349800"/>
          </a:xfrm>
          <a:prstGeom prst="rect">
            <a:avLst/>
          </a:prstGeom>
          <a:noFill/>
          <a:ln>
            <a:noFill/>
          </a:ln>
        </p:spPr>
      </p:pic>
      <p:pic>
        <p:nvPicPr>
          <p:cNvPr id="631" name="Google Shape;631;p40"/>
          <p:cNvPicPr preferRelativeResize="0"/>
          <p:nvPr/>
        </p:nvPicPr>
        <p:blipFill>
          <a:blip r:embed="rId5">
            <a:alphaModFix/>
          </a:blip>
          <a:stretch>
            <a:fillRect/>
          </a:stretch>
        </p:blipFill>
        <p:spPr>
          <a:xfrm>
            <a:off x="5507025" y="1897825"/>
            <a:ext cx="400200" cy="400200"/>
          </a:xfrm>
          <a:prstGeom prst="rect">
            <a:avLst/>
          </a:prstGeom>
          <a:noFill/>
          <a:ln>
            <a:noFill/>
          </a:ln>
        </p:spPr>
      </p:pic>
      <p:pic>
        <p:nvPicPr>
          <p:cNvPr id="632" name="Google Shape;632;p40"/>
          <p:cNvPicPr preferRelativeResize="0"/>
          <p:nvPr/>
        </p:nvPicPr>
        <p:blipFill rotWithShape="1">
          <a:blip r:embed="rId6">
            <a:alphaModFix/>
          </a:blip>
          <a:srcRect l="24662" t="25655" r="24894" b="30012"/>
          <a:stretch/>
        </p:blipFill>
        <p:spPr>
          <a:xfrm>
            <a:off x="6365452" y="1933044"/>
            <a:ext cx="375153" cy="329748"/>
          </a:xfrm>
          <a:prstGeom prst="rect">
            <a:avLst/>
          </a:prstGeom>
          <a:noFill/>
          <a:ln>
            <a:noFill/>
          </a:ln>
        </p:spPr>
      </p:pic>
      <p:sp>
        <p:nvSpPr>
          <p:cNvPr id="633" name="Google Shape;633;p40"/>
          <p:cNvSpPr/>
          <p:nvPr/>
        </p:nvSpPr>
        <p:spPr>
          <a:xfrm>
            <a:off x="625560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4" name="Google Shape;634;p40"/>
          <p:cNvPicPr preferRelativeResize="0"/>
          <p:nvPr/>
        </p:nvPicPr>
        <p:blipFill>
          <a:blip r:embed="rId7">
            <a:alphaModFix/>
          </a:blip>
          <a:stretch>
            <a:fillRect/>
          </a:stretch>
        </p:blipFill>
        <p:spPr>
          <a:xfrm>
            <a:off x="5928336" y="1959009"/>
            <a:ext cx="354487" cy="277842"/>
          </a:xfrm>
          <a:prstGeom prst="rect">
            <a:avLst/>
          </a:prstGeom>
          <a:noFill/>
          <a:ln>
            <a:noFill/>
          </a:ln>
        </p:spPr>
      </p:pic>
      <p:sp>
        <p:nvSpPr>
          <p:cNvPr id="635" name="Google Shape;635;p40"/>
          <p:cNvSpPr/>
          <p:nvPr/>
        </p:nvSpPr>
        <p:spPr>
          <a:xfrm>
            <a:off x="5254125" y="3204100"/>
            <a:ext cx="1778220" cy="1431108"/>
          </a:xfrm>
          <a:prstGeom prst="cloud">
            <a:avLst/>
          </a:prstGeom>
          <a:solidFill>
            <a:srgbClr val="C0791B">
              <a:alpha val="430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6" name="Google Shape;636;p40"/>
          <p:cNvPicPr preferRelativeResize="0"/>
          <p:nvPr/>
        </p:nvPicPr>
        <p:blipFill>
          <a:blip r:embed="rId9">
            <a:alphaModFix/>
          </a:blip>
          <a:stretch>
            <a:fillRect/>
          </a:stretch>
        </p:blipFill>
        <p:spPr>
          <a:xfrm>
            <a:off x="5665265" y="3415042"/>
            <a:ext cx="367401" cy="329746"/>
          </a:xfrm>
          <a:prstGeom prst="rect">
            <a:avLst/>
          </a:prstGeom>
          <a:noFill/>
          <a:ln>
            <a:noFill/>
          </a:ln>
        </p:spPr>
      </p:pic>
      <p:pic>
        <p:nvPicPr>
          <p:cNvPr id="637" name="Google Shape;637;p40"/>
          <p:cNvPicPr preferRelativeResize="0"/>
          <p:nvPr/>
        </p:nvPicPr>
        <p:blipFill rotWithShape="1">
          <a:blip r:embed="rId10">
            <a:alphaModFix/>
          </a:blip>
          <a:srcRect l="22540" r="25819"/>
          <a:stretch/>
        </p:blipFill>
        <p:spPr>
          <a:xfrm>
            <a:off x="6181789" y="3415050"/>
            <a:ext cx="302725" cy="329751"/>
          </a:xfrm>
          <a:prstGeom prst="rect">
            <a:avLst/>
          </a:prstGeom>
          <a:noFill/>
          <a:ln>
            <a:noFill/>
          </a:ln>
        </p:spPr>
      </p:pic>
      <p:sp>
        <p:nvSpPr>
          <p:cNvPr id="638" name="Google Shape;638;p40"/>
          <p:cNvSpPr/>
          <p:nvPr/>
        </p:nvSpPr>
        <p:spPr>
          <a:xfrm>
            <a:off x="5347625" y="3762175"/>
            <a:ext cx="678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IPv6 Custom</a:t>
            </a:r>
            <a:endParaRPr sz="1000"/>
          </a:p>
        </p:txBody>
      </p:sp>
      <p:sp>
        <p:nvSpPr>
          <p:cNvPr id="639" name="Google Shape;639;p40"/>
          <p:cNvSpPr/>
          <p:nvPr/>
        </p:nvSpPr>
        <p:spPr>
          <a:xfrm>
            <a:off x="6026225" y="3762175"/>
            <a:ext cx="921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Distributed K/V</a:t>
            </a:r>
            <a:endParaRPr sz="1000"/>
          </a:p>
        </p:txBody>
      </p:sp>
      <p:sp>
        <p:nvSpPr>
          <p:cNvPr id="640" name="Google Shape;640;p40"/>
          <p:cNvSpPr/>
          <p:nvPr/>
        </p:nvSpPr>
        <p:spPr>
          <a:xfrm>
            <a:off x="5535825" y="4088225"/>
            <a:ext cx="9918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Low-Latency Engine</a:t>
            </a:r>
            <a:endParaRPr sz="1000"/>
          </a:p>
        </p:txBody>
      </p:sp>
      <p:sp>
        <p:nvSpPr>
          <p:cNvPr id="641" name="Google Shape;641;p40"/>
          <p:cNvSpPr txBox="1"/>
          <p:nvPr/>
        </p:nvSpPr>
        <p:spPr>
          <a:xfrm>
            <a:off x="4027725" y="2009725"/>
            <a:ext cx="488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600" b="1">
              <a:latin typeface="Open Sans"/>
              <a:ea typeface="Open Sans"/>
              <a:cs typeface="Open Sans"/>
              <a:sym typeface="Open Sans"/>
            </a:endParaRPr>
          </a:p>
        </p:txBody>
      </p:sp>
      <p:sp>
        <p:nvSpPr>
          <p:cNvPr id="642" name="Google Shape;642;p40"/>
          <p:cNvSpPr/>
          <p:nvPr/>
        </p:nvSpPr>
        <p:spPr>
          <a:xfrm>
            <a:off x="3996750" y="2048500"/>
            <a:ext cx="842400" cy="1431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600" b="1">
                <a:latin typeface="Open Sans"/>
                <a:ea typeface="Open Sans"/>
                <a:cs typeface="Open Sans"/>
                <a:sym typeface="Open Sans"/>
              </a:rPr>
              <a:t>?</a:t>
            </a:r>
            <a:endParaRPr/>
          </a:p>
        </p:txBody>
      </p:sp>
      <p:sp>
        <p:nvSpPr>
          <p:cNvPr id="643" name="Google Shape;643;p40"/>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nvGrpSpPr>
          <p:cNvPr id="644" name="Google Shape;644;p40"/>
          <p:cNvGrpSpPr/>
          <p:nvPr/>
        </p:nvGrpSpPr>
        <p:grpSpPr>
          <a:xfrm>
            <a:off x="7289119" y="1442060"/>
            <a:ext cx="435977" cy="490244"/>
            <a:chOff x="1919914" y="1365225"/>
            <a:chExt cx="776036" cy="943502"/>
          </a:xfrm>
        </p:grpSpPr>
        <p:sp>
          <p:nvSpPr>
            <p:cNvPr id="645" name="Google Shape;645;p40"/>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1"/>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should you worry about it?</a:t>
            </a:r>
            <a:endParaRPr/>
          </a:p>
        </p:txBody>
      </p:sp>
      <p:grpSp>
        <p:nvGrpSpPr>
          <p:cNvPr id="656" name="Google Shape;656;p41"/>
          <p:cNvGrpSpPr/>
          <p:nvPr/>
        </p:nvGrpSpPr>
        <p:grpSpPr>
          <a:xfrm>
            <a:off x="4092588" y="3111010"/>
            <a:ext cx="921600" cy="674290"/>
            <a:chOff x="4111201" y="2234610"/>
            <a:chExt cx="921600" cy="674290"/>
          </a:xfrm>
        </p:grpSpPr>
        <p:sp>
          <p:nvSpPr>
            <p:cNvPr id="657" name="Google Shape;657;p41"/>
            <p:cNvSpPr txBox="1"/>
            <p:nvPr/>
          </p:nvSpPr>
          <p:spPr>
            <a:xfrm>
              <a:off x="4111201" y="250870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nvGrpSpPr>
            <p:cNvPr id="658" name="Google Shape;658;p41"/>
            <p:cNvGrpSpPr/>
            <p:nvPr/>
          </p:nvGrpSpPr>
          <p:grpSpPr>
            <a:xfrm>
              <a:off x="4354022" y="2234610"/>
              <a:ext cx="435977" cy="490244"/>
              <a:chOff x="1919914" y="1365225"/>
              <a:chExt cx="776036" cy="943502"/>
            </a:xfrm>
          </p:grpSpPr>
          <p:sp>
            <p:nvSpPr>
              <p:cNvPr id="659" name="Google Shape;659;p41"/>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5" name="Google Shape;665;p41"/>
          <p:cNvGrpSpPr/>
          <p:nvPr/>
        </p:nvGrpSpPr>
        <p:grpSpPr>
          <a:xfrm>
            <a:off x="2340350" y="2475825"/>
            <a:ext cx="1459296" cy="1185840"/>
            <a:chOff x="1339000" y="2234600"/>
            <a:chExt cx="1459296" cy="1185840"/>
          </a:xfrm>
        </p:grpSpPr>
        <p:sp>
          <p:nvSpPr>
            <p:cNvPr id="666" name="Google Shape;666;p41"/>
            <p:cNvSpPr/>
            <p:nvPr/>
          </p:nvSpPr>
          <p:spPr>
            <a:xfrm>
              <a:off x="1339000" y="2234600"/>
              <a:ext cx="1459296" cy="1185840"/>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7" name="Google Shape;667;p41"/>
            <p:cNvPicPr preferRelativeResize="0"/>
            <p:nvPr/>
          </p:nvPicPr>
          <p:blipFill>
            <a:blip r:embed="rId3">
              <a:alphaModFix/>
            </a:blip>
            <a:stretch>
              <a:fillRect/>
            </a:stretch>
          </p:blipFill>
          <p:spPr>
            <a:xfrm>
              <a:off x="1794258" y="2572287"/>
              <a:ext cx="548790" cy="510475"/>
            </a:xfrm>
            <a:prstGeom prst="rect">
              <a:avLst/>
            </a:prstGeom>
            <a:noFill/>
            <a:ln>
              <a:noFill/>
            </a:ln>
          </p:spPr>
        </p:pic>
      </p:grpSp>
      <p:grpSp>
        <p:nvGrpSpPr>
          <p:cNvPr id="668" name="Google Shape;668;p41"/>
          <p:cNvGrpSpPr/>
          <p:nvPr/>
        </p:nvGrpSpPr>
        <p:grpSpPr>
          <a:xfrm>
            <a:off x="2568512" y="3785300"/>
            <a:ext cx="1459296" cy="1185840"/>
            <a:chOff x="2438438" y="3372850"/>
            <a:chExt cx="1459296" cy="1185840"/>
          </a:xfrm>
        </p:grpSpPr>
        <p:sp>
          <p:nvSpPr>
            <p:cNvPr id="669" name="Google Shape;669;p41"/>
            <p:cNvSpPr/>
            <p:nvPr/>
          </p:nvSpPr>
          <p:spPr>
            <a:xfrm>
              <a:off x="2438438" y="3372850"/>
              <a:ext cx="1459296" cy="1185840"/>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0" name="Google Shape;670;p41"/>
            <p:cNvPicPr preferRelativeResize="0"/>
            <p:nvPr/>
          </p:nvPicPr>
          <p:blipFill>
            <a:blip r:embed="rId4">
              <a:alphaModFix/>
            </a:blip>
            <a:stretch>
              <a:fillRect/>
            </a:stretch>
          </p:blipFill>
          <p:spPr>
            <a:xfrm>
              <a:off x="2967986" y="3718425"/>
              <a:ext cx="400200" cy="494702"/>
            </a:xfrm>
            <a:prstGeom prst="rect">
              <a:avLst/>
            </a:prstGeom>
            <a:noFill/>
            <a:ln>
              <a:noFill/>
            </a:ln>
          </p:spPr>
        </p:pic>
      </p:grpSp>
      <p:grpSp>
        <p:nvGrpSpPr>
          <p:cNvPr id="671" name="Google Shape;671;p41"/>
          <p:cNvGrpSpPr/>
          <p:nvPr/>
        </p:nvGrpSpPr>
        <p:grpSpPr>
          <a:xfrm>
            <a:off x="5307150" y="2475825"/>
            <a:ext cx="1459296" cy="1185840"/>
            <a:chOff x="6755525" y="2710750"/>
            <a:chExt cx="1459296" cy="1185840"/>
          </a:xfrm>
        </p:grpSpPr>
        <p:sp>
          <p:nvSpPr>
            <p:cNvPr id="672" name="Google Shape;672;p41"/>
            <p:cNvSpPr/>
            <p:nvPr/>
          </p:nvSpPr>
          <p:spPr>
            <a:xfrm>
              <a:off x="6755525" y="2710750"/>
              <a:ext cx="1459296" cy="1185840"/>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3" name="Google Shape;673;p41"/>
            <p:cNvPicPr preferRelativeResize="0"/>
            <p:nvPr/>
          </p:nvPicPr>
          <p:blipFill>
            <a:blip r:embed="rId5">
              <a:alphaModFix/>
            </a:blip>
            <a:stretch>
              <a:fillRect/>
            </a:stretch>
          </p:blipFill>
          <p:spPr>
            <a:xfrm>
              <a:off x="7267188" y="3085689"/>
              <a:ext cx="435975" cy="435975"/>
            </a:xfrm>
            <a:prstGeom prst="rect">
              <a:avLst/>
            </a:prstGeom>
            <a:noFill/>
            <a:ln>
              <a:noFill/>
            </a:ln>
          </p:spPr>
        </p:pic>
      </p:grpSp>
      <p:grpSp>
        <p:nvGrpSpPr>
          <p:cNvPr id="674" name="Google Shape;674;p41"/>
          <p:cNvGrpSpPr/>
          <p:nvPr/>
        </p:nvGrpSpPr>
        <p:grpSpPr>
          <a:xfrm>
            <a:off x="5078988" y="3785300"/>
            <a:ext cx="1459296" cy="1185840"/>
            <a:chOff x="4366363" y="3292575"/>
            <a:chExt cx="1459296" cy="1185840"/>
          </a:xfrm>
        </p:grpSpPr>
        <p:sp>
          <p:nvSpPr>
            <p:cNvPr id="675" name="Google Shape;675;p41"/>
            <p:cNvSpPr/>
            <p:nvPr/>
          </p:nvSpPr>
          <p:spPr>
            <a:xfrm>
              <a:off x="4366363" y="3292575"/>
              <a:ext cx="1459296" cy="1185840"/>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6" name="Google Shape;676;p41"/>
            <p:cNvPicPr preferRelativeResize="0"/>
            <p:nvPr/>
          </p:nvPicPr>
          <p:blipFill rotWithShape="1">
            <a:blip r:embed="rId6">
              <a:alphaModFix/>
            </a:blip>
            <a:srcRect l="24662" t="25655" r="24894" b="30012"/>
            <a:stretch/>
          </p:blipFill>
          <p:spPr>
            <a:xfrm>
              <a:off x="5138897" y="3657288"/>
              <a:ext cx="519279" cy="456426"/>
            </a:xfrm>
            <a:prstGeom prst="rect">
              <a:avLst/>
            </a:prstGeom>
            <a:noFill/>
            <a:ln>
              <a:noFill/>
            </a:ln>
          </p:spPr>
        </p:pic>
        <p:sp>
          <p:nvSpPr>
            <p:cNvPr id="677" name="Google Shape;677;p41"/>
            <p:cNvSpPr/>
            <p:nvPr/>
          </p:nvSpPr>
          <p:spPr>
            <a:xfrm>
              <a:off x="4986854" y="3855492"/>
              <a:ext cx="134700" cy="1335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8" name="Google Shape;678;p41"/>
            <p:cNvPicPr preferRelativeResize="0"/>
            <p:nvPr/>
          </p:nvPicPr>
          <p:blipFill>
            <a:blip r:embed="rId7">
              <a:alphaModFix/>
            </a:blip>
            <a:stretch>
              <a:fillRect/>
            </a:stretch>
          </p:blipFill>
          <p:spPr>
            <a:xfrm>
              <a:off x="4533850" y="3693227"/>
              <a:ext cx="490673" cy="384579"/>
            </a:xfrm>
            <a:prstGeom prst="rect">
              <a:avLst/>
            </a:prstGeom>
            <a:noFill/>
            <a:ln>
              <a:noFill/>
            </a:ln>
          </p:spPr>
        </p:pic>
      </p:grpSp>
      <p:cxnSp>
        <p:nvCxnSpPr>
          <p:cNvPr id="679" name="Google Shape;679;p41"/>
          <p:cNvCxnSpPr>
            <a:stCxn id="657" idx="1"/>
            <a:endCxn id="666" idx="0"/>
          </p:cNvCxnSpPr>
          <p:nvPr/>
        </p:nvCxnSpPr>
        <p:spPr>
          <a:xfrm rot="10800000">
            <a:off x="3798288" y="3068600"/>
            <a:ext cx="294300" cy="516600"/>
          </a:xfrm>
          <a:prstGeom prst="curvedConnector3">
            <a:avLst>
              <a:gd name="adj1" fmla="val 49652"/>
            </a:avLst>
          </a:prstGeom>
          <a:noFill/>
          <a:ln w="28575" cap="flat" cmpd="sng">
            <a:solidFill>
              <a:srgbClr val="940DAE"/>
            </a:solidFill>
            <a:prstDash val="dash"/>
            <a:round/>
            <a:headEnd type="none" w="med" len="med"/>
            <a:tailEnd type="none" w="med" len="med"/>
          </a:ln>
        </p:spPr>
      </p:cxnSp>
      <p:cxnSp>
        <p:nvCxnSpPr>
          <p:cNvPr id="680" name="Google Shape;680;p41"/>
          <p:cNvCxnSpPr>
            <a:stCxn id="672" idx="2"/>
            <a:endCxn id="657" idx="3"/>
          </p:cNvCxnSpPr>
          <p:nvPr/>
        </p:nvCxnSpPr>
        <p:spPr>
          <a:xfrm flipH="1">
            <a:off x="5014077" y="3068745"/>
            <a:ext cx="297600" cy="516600"/>
          </a:xfrm>
          <a:prstGeom prst="curvedConnector3">
            <a:avLst>
              <a:gd name="adj1" fmla="val 50946"/>
            </a:avLst>
          </a:prstGeom>
          <a:noFill/>
          <a:ln w="28575" cap="flat" cmpd="sng">
            <a:solidFill>
              <a:srgbClr val="940DAE"/>
            </a:solidFill>
            <a:prstDash val="dash"/>
            <a:round/>
            <a:headEnd type="none" w="med" len="med"/>
            <a:tailEnd type="none" w="med" len="med"/>
          </a:ln>
        </p:spPr>
      </p:cxnSp>
      <p:cxnSp>
        <p:nvCxnSpPr>
          <p:cNvPr id="681" name="Google Shape;681;p41"/>
          <p:cNvCxnSpPr>
            <a:stCxn id="657" idx="2"/>
            <a:endCxn id="669" idx="0"/>
          </p:cNvCxnSpPr>
          <p:nvPr/>
        </p:nvCxnSpPr>
        <p:spPr>
          <a:xfrm rot="5400000">
            <a:off x="3993588" y="3818300"/>
            <a:ext cx="592800" cy="526800"/>
          </a:xfrm>
          <a:prstGeom prst="curvedConnector2">
            <a:avLst/>
          </a:prstGeom>
          <a:noFill/>
          <a:ln w="28575" cap="flat" cmpd="sng">
            <a:solidFill>
              <a:srgbClr val="940DAE"/>
            </a:solidFill>
            <a:prstDash val="dash"/>
            <a:round/>
            <a:headEnd type="none" w="med" len="med"/>
            <a:tailEnd type="none" w="med" len="med"/>
          </a:ln>
        </p:spPr>
      </p:cxnSp>
      <p:cxnSp>
        <p:nvCxnSpPr>
          <p:cNvPr id="682" name="Google Shape;682;p41"/>
          <p:cNvCxnSpPr>
            <a:stCxn id="675" idx="2"/>
            <a:endCxn id="657" idx="2"/>
          </p:cNvCxnSpPr>
          <p:nvPr/>
        </p:nvCxnSpPr>
        <p:spPr>
          <a:xfrm rot="10800000">
            <a:off x="4553414" y="3785420"/>
            <a:ext cx="530100" cy="592800"/>
          </a:xfrm>
          <a:prstGeom prst="curvedConnector2">
            <a:avLst/>
          </a:prstGeom>
          <a:noFill/>
          <a:ln w="28575" cap="flat" cmpd="sng">
            <a:solidFill>
              <a:srgbClr val="940DAE"/>
            </a:solidFill>
            <a:prstDash val="dash"/>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2"/>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should you worry about it?</a:t>
            </a:r>
            <a:endParaRPr/>
          </a:p>
        </p:txBody>
      </p:sp>
      <p:grpSp>
        <p:nvGrpSpPr>
          <p:cNvPr id="688" name="Google Shape;688;p42"/>
          <p:cNvGrpSpPr/>
          <p:nvPr/>
        </p:nvGrpSpPr>
        <p:grpSpPr>
          <a:xfrm>
            <a:off x="4111188" y="2397260"/>
            <a:ext cx="921600" cy="674290"/>
            <a:chOff x="4111201" y="2234610"/>
            <a:chExt cx="921600" cy="674290"/>
          </a:xfrm>
        </p:grpSpPr>
        <p:sp>
          <p:nvSpPr>
            <p:cNvPr id="689" name="Google Shape;689;p42"/>
            <p:cNvSpPr txBox="1"/>
            <p:nvPr/>
          </p:nvSpPr>
          <p:spPr>
            <a:xfrm>
              <a:off x="4111201" y="250870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nvGrpSpPr>
            <p:cNvPr id="690" name="Google Shape;690;p42"/>
            <p:cNvGrpSpPr/>
            <p:nvPr/>
          </p:nvGrpSpPr>
          <p:grpSpPr>
            <a:xfrm>
              <a:off x="4354022" y="2234610"/>
              <a:ext cx="435977" cy="490244"/>
              <a:chOff x="1919914" y="1365225"/>
              <a:chExt cx="776036" cy="943502"/>
            </a:xfrm>
          </p:grpSpPr>
          <p:sp>
            <p:nvSpPr>
              <p:cNvPr id="691" name="Google Shape;691;p42"/>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7" name="Google Shape;697;p42"/>
          <p:cNvGrpSpPr/>
          <p:nvPr/>
        </p:nvGrpSpPr>
        <p:grpSpPr>
          <a:xfrm>
            <a:off x="477875" y="3451075"/>
            <a:ext cx="1459296" cy="1185840"/>
            <a:chOff x="1339000" y="2234600"/>
            <a:chExt cx="1459296" cy="1185840"/>
          </a:xfrm>
        </p:grpSpPr>
        <p:sp>
          <p:nvSpPr>
            <p:cNvPr id="698" name="Google Shape;698;p42"/>
            <p:cNvSpPr/>
            <p:nvPr/>
          </p:nvSpPr>
          <p:spPr>
            <a:xfrm>
              <a:off x="1339000" y="2234600"/>
              <a:ext cx="1459296" cy="1185840"/>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9" name="Google Shape;699;p42"/>
            <p:cNvPicPr preferRelativeResize="0"/>
            <p:nvPr/>
          </p:nvPicPr>
          <p:blipFill>
            <a:blip r:embed="rId3">
              <a:alphaModFix/>
            </a:blip>
            <a:stretch>
              <a:fillRect/>
            </a:stretch>
          </p:blipFill>
          <p:spPr>
            <a:xfrm>
              <a:off x="1794258" y="2572287"/>
              <a:ext cx="548790" cy="510475"/>
            </a:xfrm>
            <a:prstGeom prst="rect">
              <a:avLst/>
            </a:prstGeom>
            <a:noFill/>
            <a:ln>
              <a:noFill/>
            </a:ln>
          </p:spPr>
        </p:pic>
      </p:grpSp>
      <p:grpSp>
        <p:nvGrpSpPr>
          <p:cNvPr id="700" name="Google Shape;700;p42"/>
          <p:cNvGrpSpPr/>
          <p:nvPr/>
        </p:nvGrpSpPr>
        <p:grpSpPr>
          <a:xfrm>
            <a:off x="7072925" y="3451075"/>
            <a:ext cx="1459296" cy="1185840"/>
            <a:chOff x="6755525" y="2710750"/>
            <a:chExt cx="1459296" cy="1185840"/>
          </a:xfrm>
        </p:grpSpPr>
        <p:sp>
          <p:nvSpPr>
            <p:cNvPr id="701" name="Google Shape;701;p42"/>
            <p:cNvSpPr/>
            <p:nvPr/>
          </p:nvSpPr>
          <p:spPr>
            <a:xfrm>
              <a:off x="6755525" y="2710750"/>
              <a:ext cx="1459296" cy="1185840"/>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2" name="Google Shape;702;p42"/>
            <p:cNvPicPr preferRelativeResize="0"/>
            <p:nvPr/>
          </p:nvPicPr>
          <p:blipFill>
            <a:blip r:embed="rId4">
              <a:alphaModFix/>
            </a:blip>
            <a:stretch>
              <a:fillRect/>
            </a:stretch>
          </p:blipFill>
          <p:spPr>
            <a:xfrm>
              <a:off x="7267188" y="3085689"/>
              <a:ext cx="435975" cy="435975"/>
            </a:xfrm>
            <a:prstGeom prst="rect">
              <a:avLst/>
            </a:prstGeom>
            <a:noFill/>
            <a:ln>
              <a:noFill/>
            </a:ln>
          </p:spPr>
        </p:pic>
      </p:grpSp>
      <p:cxnSp>
        <p:nvCxnSpPr>
          <p:cNvPr id="703" name="Google Shape;703;p42"/>
          <p:cNvCxnSpPr>
            <a:stCxn id="689" idx="2"/>
            <a:endCxn id="698" idx="0"/>
          </p:cNvCxnSpPr>
          <p:nvPr/>
        </p:nvCxnSpPr>
        <p:spPr>
          <a:xfrm rot="5400000">
            <a:off x="2767788" y="2239650"/>
            <a:ext cx="972300" cy="2636100"/>
          </a:xfrm>
          <a:prstGeom prst="curvedConnector2">
            <a:avLst/>
          </a:prstGeom>
          <a:noFill/>
          <a:ln w="28575" cap="flat" cmpd="sng">
            <a:solidFill>
              <a:srgbClr val="940DAE"/>
            </a:solidFill>
            <a:prstDash val="dash"/>
            <a:round/>
            <a:headEnd type="none" w="med" len="med"/>
            <a:tailEnd type="none" w="med" len="med"/>
          </a:ln>
        </p:spPr>
      </p:cxnSp>
      <p:cxnSp>
        <p:nvCxnSpPr>
          <p:cNvPr id="704" name="Google Shape;704;p42"/>
          <p:cNvCxnSpPr>
            <a:stCxn id="701" idx="2"/>
            <a:endCxn id="689" idx="2"/>
          </p:cNvCxnSpPr>
          <p:nvPr/>
        </p:nvCxnSpPr>
        <p:spPr>
          <a:xfrm rot="10800000">
            <a:off x="4571852" y="3071695"/>
            <a:ext cx="2505600" cy="972300"/>
          </a:xfrm>
          <a:prstGeom prst="curvedConnector2">
            <a:avLst/>
          </a:prstGeom>
          <a:noFill/>
          <a:ln w="28575" cap="flat" cmpd="sng">
            <a:solidFill>
              <a:srgbClr val="940DAE"/>
            </a:solidFill>
            <a:prstDash val="dash"/>
            <a:round/>
            <a:headEnd type="none" w="med" len="med"/>
            <a:tailEnd type="none" w="med" len="med"/>
          </a:ln>
        </p:spPr>
      </p:cxnSp>
      <p:cxnSp>
        <p:nvCxnSpPr>
          <p:cNvPr id="705" name="Google Shape;705;p42"/>
          <p:cNvCxnSpPr>
            <a:stCxn id="689" idx="2"/>
            <a:endCxn id="706" idx="0"/>
          </p:cNvCxnSpPr>
          <p:nvPr/>
        </p:nvCxnSpPr>
        <p:spPr>
          <a:xfrm rot="5400000">
            <a:off x="3786738" y="3258600"/>
            <a:ext cx="972300" cy="598200"/>
          </a:xfrm>
          <a:prstGeom prst="curvedConnector2">
            <a:avLst/>
          </a:prstGeom>
          <a:noFill/>
          <a:ln w="28575" cap="flat" cmpd="sng">
            <a:solidFill>
              <a:srgbClr val="940DAE"/>
            </a:solidFill>
            <a:prstDash val="dash"/>
            <a:round/>
            <a:headEnd type="none" w="med" len="med"/>
            <a:tailEnd type="none" w="med" len="med"/>
          </a:ln>
        </p:spPr>
      </p:cxnSp>
      <p:cxnSp>
        <p:nvCxnSpPr>
          <p:cNvPr id="707" name="Google Shape;707;p42"/>
          <p:cNvCxnSpPr>
            <a:stCxn id="708" idx="2"/>
            <a:endCxn id="689" idx="2"/>
          </p:cNvCxnSpPr>
          <p:nvPr/>
        </p:nvCxnSpPr>
        <p:spPr>
          <a:xfrm rot="10800000">
            <a:off x="4572039" y="3071695"/>
            <a:ext cx="516000" cy="972300"/>
          </a:xfrm>
          <a:prstGeom prst="curvedConnector2">
            <a:avLst/>
          </a:prstGeom>
          <a:noFill/>
          <a:ln w="28575" cap="flat" cmpd="sng">
            <a:solidFill>
              <a:srgbClr val="940DAE"/>
            </a:solidFill>
            <a:prstDash val="dash"/>
            <a:round/>
            <a:headEnd type="none" w="med" len="med"/>
            <a:tailEnd type="none" w="med" len="med"/>
          </a:ln>
        </p:spPr>
      </p:cxnSp>
      <p:cxnSp>
        <p:nvCxnSpPr>
          <p:cNvPr id="709" name="Google Shape;709;p42"/>
          <p:cNvCxnSpPr/>
          <p:nvPr/>
        </p:nvCxnSpPr>
        <p:spPr>
          <a:xfrm>
            <a:off x="1888325" y="3071538"/>
            <a:ext cx="5775300" cy="0"/>
          </a:xfrm>
          <a:prstGeom prst="straightConnector1">
            <a:avLst/>
          </a:prstGeom>
          <a:noFill/>
          <a:ln w="28575" cap="flat" cmpd="sng">
            <a:solidFill>
              <a:schemeClr val="dk2"/>
            </a:solidFill>
            <a:prstDash val="solid"/>
            <a:round/>
            <a:headEnd type="none" w="med" len="med"/>
            <a:tailEnd type="none" w="med" len="med"/>
          </a:ln>
        </p:spPr>
      </p:cxnSp>
      <p:grpSp>
        <p:nvGrpSpPr>
          <p:cNvPr id="710" name="Google Shape;710;p42"/>
          <p:cNvGrpSpPr/>
          <p:nvPr/>
        </p:nvGrpSpPr>
        <p:grpSpPr>
          <a:xfrm>
            <a:off x="3799650" y="1120899"/>
            <a:ext cx="1544700" cy="938700"/>
            <a:chOff x="3781050" y="1254274"/>
            <a:chExt cx="1544700" cy="938700"/>
          </a:xfrm>
        </p:grpSpPr>
        <p:sp>
          <p:nvSpPr>
            <p:cNvPr id="711" name="Google Shape;711;p42"/>
            <p:cNvSpPr/>
            <p:nvPr/>
          </p:nvSpPr>
          <p:spPr>
            <a:xfrm>
              <a:off x="3781050" y="1254274"/>
              <a:ext cx="1544700" cy="938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b="1">
                  <a:latin typeface="Open Sans"/>
                  <a:ea typeface="Open Sans"/>
                  <a:cs typeface="Open Sans"/>
                  <a:sym typeface="Open Sans"/>
                </a:rPr>
                <a:t>App</a:t>
              </a:r>
              <a:endParaRPr b="1"/>
            </a:p>
          </p:txBody>
        </p:sp>
        <p:pic>
          <p:nvPicPr>
            <p:cNvPr id="712" name="Google Shape;712;p42"/>
            <p:cNvPicPr preferRelativeResize="0"/>
            <p:nvPr/>
          </p:nvPicPr>
          <p:blipFill>
            <a:blip r:embed="rId5">
              <a:alphaModFix/>
            </a:blip>
            <a:stretch>
              <a:fillRect/>
            </a:stretch>
          </p:blipFill>
          <p:spPr>
            <a:xfrm>
              <a:off x="3815413" y="1262825"/>
              <a:ext cx="921600" cy="921600"/>
            </a:xfrm>
            <a:prstGeom prst="rect">
              <a:avLst/>
            </a:prstGeom>
            <a:noFill/>
            <a:ln>
              <a:noFill/>
            </a:ln>
          </p:spPr>
        </p:pic>
      </p:grpSp>
      <p:cxnSp>
        <p:nvCxnSpPr>
          <p:cNvPr id="713" name="Google Shape;713;p42"/>
          <p:cNvCxnSpPr>
            <a:stCxn id="711" idx="2"/>
            <a:endCxn id="696" idx="0"/>
          </p:cNvCxnSpPr>
          <p:nvPr/>
        </p:nvCxnSpPr>
        <p:spPr>
          <a:xfrm rot="-5400000" flipH="1">
            <a:off x="4385550" y="2246049"/>
            <a:ext cx="373500" cy="600"/>
          </a:xfrm>
          <a:prstGeom prst="curvedConnector3">
            <a:avLst>
              <a:gd name="adj1" fmla="val 50017"/>
            </a:avLst>
          </a:prstGeom>
          <a:noFill/>
          <a:ln w="28575" cap="flat" cmpd="sng">
            <a:solidFill>
              <a:srgbClr val="940DAE"/>
            </a:solidFill>
            <a:prstDash val="dash"/>
            <a:round/>
            <a:headEnd type="none" w="med" len="med"/>
            <a:tailEnd type="none" w="med" len="med"/>
          </a:ln>
        </p:spPr>
      </p:cxnSp>
      <p:sp>
        <p:nvSpPr>
          <p:cNvPr id="714" name="Google Shape;714;p42"/>
          <p:cNvSpPr txBox="1"/>
          <p:nvPr/>
        </p:nvSpPr>
        <p:spPr>
          <a:xfrm>
            <a:off x="657725" y="2871438"/>
            <a:ext cx="123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Open Sans"/>
                <a:ea typeface="Open Sans"/>
                <a:cs typeface="Open Sans"/>
                <a:sym typeface="Open Sans"/>
              </a:rPr>
              <a:t>VALUE LINE</a:t>
            </a:r>
            <a:endParaRPr b="1">
              <a:latin typeface="Open Sans"/>
              <a:ea typeface="Open Sans"/>
              <a:cs typeface="Open Sans"/>
              <a:sym typeface="Open Sans"/>
            </a:endParaRPr>
          </a:p>
        </p:txBody>
      </p:sp>
      <p:grpSp>
        <p:nvGrpSpPr>
          <p:cNvPr id="715" name="Google Shape;715;p42"/>
          <p:cNvGrpSpPr/>
          <p:nvPr/>
        </p:nvGrpSpPr>
        <p:grpSpPr>
          <a:xfrm>
            <a:off x="5083513" y="3451075"/>
            <a:ext cx="1459296" cy="1185840"/>
            <a:chOff x="4366363" y="3292575"/>
            <a:chExt cx="1459296" cy="1185840"/>
          </a:xfrm>
        </p:grpSpPr>
        <p:sp>
          <p:nvSpPr>
            <p:cNvPr id="708" name="Google Shape;708;p42"/>
            <p:cNvSpPr/>
            <p:nvPr/>
          </p:nvSpPr>
          <p:spPr>
            <a:xfrm>
              <a:off x="4366363" y="3292575"/>
              <a:ext cx="1459296" cy="1185840"/>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6" name="Google Shape;716;p42"/>
            <p:cNvPicPr preferRelativeResize="0"/>
            <p:nvPr/>
          </p:nvPicPr>
          <p:blipFill rotWithShape="1">
            <a:blip r:embed="rId6">
              <a:alphaModFix/>
            </a:blip>
            <a:srcRect l="24662" t="25655" r="24894" b="30012"/>
            <a:stretch/>
          </p:blipFill>
          <p:spPr>
            <a:xfrm>
              <a:off x="5138897" y="3657288"/>
              <a:ext cx="519279" cy="456426"/>
            </a:xfrm>
            <a:prstGeom prst="rect">
              <a:avLst/>
            </a:prstGeom>
            <a:noFill/>
            <a:ln>
              <a:noFill/>
            </a:ln>
          </p:spPr>
        </p:pic>
        <p:sp>
          <p:nvSpPr>
            <p:cNvPr id="717" name="Google Shape;717;p42"/>
            <p:cNvSpPr/>
            <p:nvPr/>
          </p:nvSpPr>
          <p:spPr>
            <a:xfrm>
              <a:off x="4986854" y="3855492"/>
              <a:ext cx="134700" cy="1335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8" name="Google Shape;718;p42"/>
            <p:cNvPicPr preferRelativeResize="0"/>
            <p:nvPr/>
          </p:nvPicPr>
          <p:blipFill>
            <a:blip r:embed="rId7">
              <a:alphaModFix/>
            </a:blip>
            <a:stretch>
              <a:fillRect/>
            </a:stretch>
          </p:blipFill>
          <p:spPr>
            <a:xfrm>
              <a:off x="4533850" y="3693227"/>
              <a:ext cx="490673" cy="384579"/>
            </a:xfrm>
            <a:prstGeom prst="rect">
              <a:avLst/>
            </a:prstGeom>
            <a:noFill/>
            <a:ln>
              <a:noFill/>
            </a:ln>
          </p:spPr>
        </p:pic>
      </p:grpSp>
      <p:grpSp>
        <p:nvGrpSpPr>
          <p:cNvPr id="719" name="Google Shape;719;p42"/>
          <p:cNvGrpSpPr/>
          <p:nvPr/>
        </p:nvGrpSpPr>
        <p:grpSpPr>
          <a:xfrm>
            <a:off x="2515650" y="3451075"/>
            <a:ext cx="1459296" cy="1185840"/>
            <a:chOff x="2438438" y="3372850"/>
            <a:chExt cx="1459296" cy="1185840"/>
          </a:xfrm>
        </p:grpSpPr>
        <p:sp>
          <p:nvSpPr>
            <p:cNvPr id="706" name="Google Shape;706;p42"/>
            <p:cNvSpPr/>
            <p:nvPr/>
          </p:nvSpPr>
          <p:spPr>
            <a:xfrm>
              <a:off x="2438438" y="3372850"/>
              <a:ext cx="1459296" cy="1185840"/>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0" name="Google Shape;720;p42"/>
            <p:cNvPicPr preferRelativeResize="0"/>
            <p:nvPr/>
          </p:nvPicPr>
          <p:blipFill>
            <a:blip r:embed="rId8">
              <a:alphaModFix/>
            </a:blip>
            <a:stretch>
              <a:fillRect/>
            </a:stretch>
          </p:blipFill>
          <p:spPr>
            <a:xfrm>
              <a:off x="2967986" y="3718425"/>
              <a:ext cx="400200" cy="494702"/>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43"/>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3"/>
          <p:cNvGrpSpPr/>
          <p:nvPr/>
        </p:nvGrpSpPr>
        <p:grpSpPr>
          <a:xfrm>
            <a:off x="1107362" y="3642535"/>
            <a:ext cx="435977" cy="490244"/>
            <a:chOff x="1919914" y="1365225"/>
            <a:chExt cx="776036" cy="943502"/>
          </a:xfrm>
        </p:grpSpPr>
        <p:sp>
          <p:nvSpPr>
            <p:cNvPr id="727" name="Google Shape;727;p43"/>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43"/>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734" name="Google Shape;734;p43"/>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735" name="Google Shape;735;p43"/>
          <p:cNvGrpSpPr/>
          <p:nvPr/>
        </p:nvGrpSpPr>
        <p:grpSpPr>
          <a:xfrm>
            <a:off x="1105872" y="1468760"/>
            <a:ext cx="435977" cy="490244"/>
            <a:chOff x="1919914" y="1365225"/>
            <a:chExt cx="776036" cy="943502"/>
          </a:xfrm>
        </p:grpSpPr>
        <p:sp>
          <p:nvSpPr>
            <p:cNvPr id="736" name="Google Shape;736;p43"/>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43"/>
          <p:cNvSpPr txBox="1"/>
          <p:nvPr/>
        </p:nvSpPr>
        <p:spPr>
          <a:xfrm>
            <a:off x="7065375" y="389130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D</a:t>
            </a:r>
            <a:endParaRPr b="1">
              <a:latin typeface="Open Sans"/>
              <a:ea typeface="Open Sans"/>
              <a:cs typeface="Open Sans"/>
              <a:sym typeface="Open Sans"/>
            </a:endParaRPr>
          </a:p>
        </p:txBody>
      </p:sp>
      <p:grpSp>
        <p:nvGrpSpPr>
          <p:cNvPr id="743" name="Google Shape;743;p43"/>
          <p:cNvGrpSpPr/>
          <p:nvPr/>
        </p:nvGrpSpPr>
        <p:grpSpPr>
          <a:xfrm>
            <a:off x="7308169" y="3642535"/>
            <a:ext cx="435977" cy="490244"/>
            <a:chOff x="1919914" y="1365225"/>
            <a:chExt cx="776036" cy="943502"/>
          </a:xfrm>
        </p:grpSpPr>
        <p:sp>
          <p:nvSpPr>
            <p:cNvPr id="744" name="Google Shape;744;p43"/>
            <p:cNvSpPr/>
            <p:nvPr/>
          </p:nvSpPr>
          <p:spPr>
            <a:xfrm rot="5400000">
              <a:off x="2164499"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2315198"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rot="5400000">
              <a:off x="1833964"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1984662"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rot="5400000">
              <a:off x="1998364" y="1777277"/>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149063" y="1434449"/>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50" name="Google Shape;750;p43"/>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751" name="Google Shape;751;p43"/>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752" name="Google Shape;752;p43"/>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753" name="Google Shape;753;p43"/>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754" name="Google Shape;754;p43"/>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5" name="Google Shape;755;p43"/>
          <p:cNvPicPr preferRelativeResize="0"/>
          <p:nvPr/>
        </p:nvPicPr>
        <p:blipFill>
          <a:blip r:embed="rId7">
            <a:alphaModFix/>
          </a:blip>
          <a:stretch>
            <a:fillRect/>
          </a:stretch>
        </p:blipFill>
        <p:spPr>
          <a:xfrm>
            <a:off x="2506586" y="1959009"/>
            <a:ext cx="354487" cy="277842"/>
          </a:xfrm>
          <a:prstGeom prst="rect">
            <a:avLst/>
          </a:prstGeom>
          <a:noFill/>
          <a:ln>
            <a:noFill/>
          </a:ln>
        </p:spPr>
      </p:pic>
      <p:sp>
        <p:nvSpPr>
          <p:cNvPr id="756" name="Google Shape;756;p43"/>
          <p:cNvSpPr/>
          <p:nvPr/>
        </p:nvSpPr>
        <p:spPr>
          <a:xfrm>
            <a:off x="1832375" y="3151150"/>
            <a:ext cx="1778220" cy="143110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7" name="Google Shape;757;p43"/>
          <p:cNvPicPr preferRelativeResize="0"/>
          <p:nvPr/>
        </p:nvPicPr>
        <p:blipFill>
          <a:blip r:embed="rId3">
            <a:alphaModFix/>
          </a:blip>
          <a:stretch>
            <a:fillRect/>
          </a:stretch>
        </p:blipFill>
        <p:spPr>
          <a:xfrm>
            <a:off x="2249963" y="3397526"/>
            <a:ext cx="354506" cy="329746"/>
          </a:xfrm>
          <a:prstGeom prst="rect">
            <a:avLst/>
          </a:prstGeom>
          <a:noFill/>
          <a:ln>
            <a:noFill/>
          </a:ln>
        </p:spPr>
      </p:pic>
      <p:pic>
        <p:nvPicPr>
          <p:cNvPr id="758" name="Google Shape;758;p43"/>
          <p:cNvPicPr preferRelativeResize="0"/>
          <p:nvPr/>
        </p:nvPicPr>
        <p:blipFill>
          <a:blip r:embed="rId4">
            <a:alphaModFix/>
          </a:blip>
          <a:stretch>
            <a:fillRect/>
          </a:stretch>
        </p:blipFill>
        <p:spPr>
          <a:xfrm>
            <a:off x="2800025" y="3387488"/>
            <a:ext cx="282972" cy="349800"/>
          </a:xfrm>
          <a:prstGeom prst="rect">
            <a:avLst/>
          </a:prstGeom>
          <a:noFill/>
          <a:ln>
            <a:noFill/>
          </a:ln>
        </p:spPr>
      </p:pic>
      <p:pic>
        <p:nvPicPr>
          <p:cNvPr id="759" name="Google Shape;759;p43"/>
          <p:cNvPicPr preferRelativeResize="0"/>
          <p:nvPr/>
        </p:nvPicPr>
        <p:blipFill rotWithShape="1">
          <a:blip r:embed="rId6">
            <a:alphaModFix/>
          </a:blip>
          <a:srcRect l="24662" t="25655" r="24894" b="30012"/>
          <a:stretch/>
        </p:blipFill>
        <p:spPr>
          <a:xfrm>
            <a:off x="2972502" y="3927494"/>
            <a:ext cx="375153" cy="329748"/>
          </a:xfrm>
          <a:prstGeom prst="rect">
            <a:avLst/>
          </a:prstGeom>
          <a:noFill/>
          <a:ln>
            <a:noFill/>
          </a:ln>
        </p:spPr>
      </p:pic>
      <p:sp>
        <p:nvSpPr>
          <p:cNvPr id="760" name="Google Shape;760;p43"/>
          <p:cNvSpPr/>
          <p:nvPr/>
        </p:nvSpPr>
        <p:spPr>
          <a:xfrm>
            <a:off x="2862659" y="407068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1" name="Google Shape;761;p43"/>
          <p:cNvPicPr preferRelativeResize="0"/>
          <p:nvPr/>
        </p:nvPicPr>
        <p:blipFill>
          <a:blip r:embed="rId7">
            <a:alphaModFix/>
          </a:blip>
          <a:stretch>
            <a:fillRect/>
          </a:stretch>
        </p:blipFill>
        <p:spPr>
          <a:xfrm>
            <a:off x="2535386" y="3953459"/>
            <a:ext cx="354487" cy="277842"/>
          </a:xfrm>
          <a:prstGeom prst="rect">
            <a:avLst/>
          </a:prstGeom>
          <a:noFill/>
          <a:ln>
            <a:noFill/>
          </a:ln>
        </p:spPr>
      </p:pic>
      <p:pic>
        <p:nvPicPr>
          <p:cNvPr id="762" name="Google Shape;762;p43"/>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763" name="Google Shape;763;p43"/>
          <p:cNvSpPr/>
          <p:nvPr/>
        </p:nvSpPr>
        <p:spPr>
          <a:xfrm>
            <a:off x="5225325" y="1156700"/>
            <a:ext cx="1778220" cy="1431108"/>
          </a:xfrm>
          <a:prstGeom prst="cloud">
            <a:avLst/>
          </a:prstGeom>
          <a:solidFill>
            <a:srgbClr val="A32FB9">
              <a:alpha val="178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4" name="Google Shape;764;p43"/>
          <p:cNvPicPr preferRelativeResize="0"/>
          <p:nvPr/>
        </p:nvPicPr>
        <p:blipFill>
          <a:blip r:embed="rId3">
            <a:alphaModFix/>
          </a:blip>
          <a:stretch>
            <a:fillRect/>
          </a:stretch>
        </p:blipFill>
        <p:spPr>
          <a:xfrm>
            <a:off x="5642913" y="1403076"/>
            <a:ext cx="354506" cy="329747"/>
          </a:xfrm>
          <a:prstGeom prst="rect">
            <a:avLst/>
          </a:prstGeom>
          <a:noFill/>
          <a:ln>
            <a:noFill/>
          </a:ln>
        </p:spPr>
      </p:pic>
      <p:pic>
        <p:nvPicPr>
          <p:cNvPr id="765" name="Google Shape;765;p43"/>
          <p:cNvPicPr preferRelativeResize="0"/>
          <p:nvPr/>
        </p:nvPicPr>
        <p:blipFill>
          <a:blip r:embed="rId4">
            <a:alphaModFix/>
          </a:blip>
          <a:stretch>
            <a:fillRect/>
          </a:stretch>
        </p:blipFill>
        <p:spPr>
          <a:xfrm>
            <a:off x="6192975" y="1393038"/>
            <a:ext cx="282972" cy="349800"/>
          </a:xfrm>
          <a:prstGeom prst="rect">
            <a:avLst/>
          </a:prstGeom>
          <a:noFill/>
          <a:ln>
            <a:noFill/>
          </a:ln>
        </p:spPr>
      </p:pic>
      <p:pic>
        <p:nvPicPr>
          <p:cNvPr id="766" name="Google Shape;766;p43"/>
          <p:cNvPicPr preferRelativeResize="0"/>
          <p:nvPr/>
        </p:nvPicPr>
        <p:blipFill>
          <a:blip r:embed="rId5">
            <a:alphaModFix/>
          </a:blip>
          <a:stretch>
            <a:fillRect/>
          </a:stretch>
        </p:blipFill>
        <p:spPr>
          <a:xfrm>
            <a:off x="5507025" y="1897825"/>
            <a:ext cx="400200" cy="400200"/>
          </a:xfrm>
          <a:prstGeom prst="rect">
            <a:avLst/>
          </a:prstGeom>
          <a:noFill/>
          <a:ln>
            <a:noFill/>
          </a:ln>
        </p:spPr>
      </p:pic>
      <p:pic>
        <p:nvPicPr>
          <p:cNvPr id="767" name="Google Shape;767;p43"/>
          <p:cNvPicPr preferRelativeResize="0"/>
          <p:nvPr/>
        </p:nvPicPr>
        <p:blipFill rotWithShape="1">
          <a:blip r:embed="rId6">
            <a:alphaModFix/>
          </a:blip>
          <a:srcRect l="24662" t="25655" r="24894" b="30012"/>
          <a:stretch/>
        </p:blipFill>
        <p:spPr>
          <a:xfrm>
            <a:off x="6365452" y="1933044"/>
            <a:ext cx="375153" cy="329748"/>
          </a:xfrm>
          <a:prstGeom prst="rect">
            <a:avLst/>
          </a:prstGeom>
          <a:noFill/>
          <a:ln>
            <a:noFill/>
          </a:ln>
        </p:spPr>
      </p:pic>
      <p:sp>
        <p:nvSpPr>
          <p:cNvPr id="768" name="Google Shape;768;p43"/>
          <p:cNvSpPr/>
          <p:nvPr/>
        </p:nvSpPr>
        <p:spPr>
          <a:xfrm>
            <a:off x="625560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9" name="Google Shape;769;p43"/>
          <p:cNvPicPr preferRelativeResize="0"/>
          <p:nvPr/>
        </p:nvPicPr>
        <p:blipFill>
          <a:blip r:embed="rId7">
            <a:alphaModFix/>
          </a:blip>
          <a:stretch>
            <a:fillRect/>
          </a:stretch>
        </p:blipFill>
        <p:spPr>
          <a:xfrm>
            <a:off x="5928336" y="1959009"/>
            <a:ext cx="354487" cy="277842"/>
          </a:xfrm>
          <a:prstGeom prst="rect">
            <a:avLst/>
          </a:prstGeom>
          <a:noFill/>
          <a:ln>
            <a:noFill/>
          </a:ln>
        </p:spPr>
      </p:pic>
      <p:sp>
        <p:nvSpPr>
          <p:cNvPr id="770" name="Google Shape;770;p43"/>
          <p:cNvSpPr/>
          <p:nvPr/>
        </p:nvSpPr>
        <p:spPr>
          <a:xfrm>
            <a:off x="5254125" y="3204100"/>
            <a:ext cx="1778220" cy="1431108"/>
          </a:xfrm>
          <a:prstGeom prst="cloud">
            <a:avLst/>
          </a:prstGeom>
          <a:solidFill>
            <a:srgbClr val="C0791B">
              <a:alpha val="430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1" name="Google Shape;771;p43"/>
          <p:cNvPicPr preferRelativeResize="0"/>
          <p:nvPr/>
        </p:nvPicPr>
        <p:blipFill>
          <a:blip r:embed="rId9">
            <a:alphaModFix/>
          </a:blip>
          <a:stretch>
            <a:fillRect/>
          </a:stretch>
        </p:blipFill>
        <p:spPr>
          <a:xfrm>
            <a:off x="5665265" y="3415042"/>
            <a:ext cx="367401" cy="329746"/>
          </a:xfrm>
          <a:prstGeom prst="rect">
            <a:avLst/>
          </a:prstGeom>
          <a:noFill/>
          <a:ln>
            <a:noFill/>
          </a:ln>
        </p:spPr>
      </p:pic>
      <p:pic>
        <p:nvPicPr>
          <p:cNvPr id="772" name="Google Shape;772;p43"/>
          <p:cNvPicPr preferRelativeResize="0"/>
          <p:nvPr/>
        </p:nvPicPr>
        <p:blipFill rotWithShape="1">
          <a:blip r:embed="rId10">
            <a:alphaModFix/>
          </a:blip>
          <a:srcRect l="22540" r="25819"/>
          <a:stretch/>
        </p:blipFill>
        <p:spPr>
          <a:xfrm>
            <a:off x="6181789" y="3415050"/>
            <a:ext cx="302725" cy="329751"/>
          </a:xfrm>
          <a:prstGeom prst="rect">
            <a:avLst/>
          </a:prstGeom>
          <a:noFill/>
          <a:ln>
            <a:noFill/>
          </a:ln>
        </p:spPr>
      </p:pic>
      <p:sp>
        <p:nvSpPr>
          <p:cNvPr id="773" name="Google Shape;773;p43"/>
          <p:cNvSpPr/>
          <p:nvPr/>
        </p:nvSpPr>
        <p:spPr>
          <a:xfrm>
            <a:off x="5347625" y="3762175"/>
            <a:ext cx="678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IPv6 Custom</a:t>
            </a:r>
            <a:endParaRPr sz="1000"/>
          </a:p>
        </p:txBody>
      </p:sp>
      <p:sp>
        <p:nvSpPr>
          <p:cNvPr id="774" name="Google Shape;774;p43"/>
          <p:cNvSpPr/>
          <p:nvPr/>
        </p:nvSpPr>
        <p:spPr>
          <a:xfrm>
            <a:off x="6026225" y="3762175"/>
            <a:ext cx="921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Distributed K/V</a:t>
            </a:r>
            <a:endParaRPr sz="1000"/>
          </a:p>
        </p:txBody>
      </p:sp>
      <p:sp>
        <p:nvSpPr>
          <p:cNvPr id="775" name="Google Shape;775;p43"/>
          <p:cNvSpPr/>
          <p:nvPr/>
        </p:nvSpPr>
        <p:spPr>
          <a:xfrm>
            <a:off x="5535825" y="4088225"/>
            <a:ext cx="9918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Low-Latency Engine</a:t>
            </a:r>
            <a:endParaRPr sz="1000"/>
          </a:p>
        </p:txBody>
      </p:sp>
      <p:sp>
        <p:nvSpPr>
          <p:cNvPr id="776" name="Google Shape;776;p43"/>
          <p:cNvSpPr txBox="1"/>
          <p:nvPr/>
        </p:nvSpPr>
        <p:spPr>
          <a:xfrm>
            <a:off x="4027725" y="2009725"/>
            <a:ext cx="488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600" b="1">
              <a:latin typeface="Open Sans"/>
              <a:ea typeface="Open Sans"/>
              <a:cs typeface="Open Sans"/>
              <a:sym typeface="Open Sans"/>
            </a:endParaRPr>
          </a:p>
        </p:txBody>
      </p:sp>
      <p:sp>
        <p:nvSpPr>
          <p:cNvPr id="777" name="Google Shape;777;p43"/>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nvGrpSpPr>
          <p:cNvPr id="778" name="Google Shape;778;p43"/>
          <p:cNvGrpSpPr/>
          <p:nvPr/>
        </p:nvGrpSpPr>
        <p:grpSpPr>
          <a:xfrm>
            <a:off x="7289119" y="1442060"/>
            <a:ext cx="435977" cy="490244"/>
            <a:chOff x="1919914" y="1365225"/>
            <a:chExt cx="776036" cy="943502"/>
          </a:xfrm>
        </p:grpSpPr>
        <p:sp>
          <p:nvSpPr>
            <p:cNvPr id="779" name="Google Shape;779;p43"/>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3"/>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should you worry about 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should you worry about it?</a:t>
            </a:r>
            <a:endParaRPr/>
          </a:p>
        </p:txBody>
      </p:sp>
      <p:grpSp>
        <p:nvGrpSpPr>
          <p:cNvPr id="792" name="Google Shape;792;p44"/>
          <p:cNvGrpSpPr/>
          <p:nvPr/>
        </p:nvGrpSpPr>
        <p:grpSpPr>
          <a:xfrm>
            <a:off x="1107362" y="3642535"/>
            <a:ext cx="435977" cy="490244"/>
            <a:chOff x="1919914" y="1365225"/>
            <a:chExt cx="776036" cy="943502"/>
          </a:xfrm>
        </p:grpSpPr>
        <p:sp>
          <p:nvSpPr>
            <p:cNvPr id="793" name="Google Shape;793;p44"/>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44"/>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800" name="Google Shape;800;p44"/>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801" name="Google Shape;801;p44"/>
          <p:cNvGrpSpPr/>
          <p:nvPr/>
        </p:nvGrpSpPr>
        <p:grpSpPr>
          <a:xfrm>
            <a:off x="1105872" y="1468760"/>
            <a:ext cx="435977" cy="490244"/>
            <a:chOff x="1919914" y="1365225"/>
            <a:chExt cx="776036" cy="943502"/>
          </a:xfrm>
        </p:grpSpPr>
        <p:sp>
          <p:nvSpPr>
            <p:cNvPr id="802" name="Google Shape;802;p44"/>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44"/>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809" name="Google Shape;809;p44"/>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810" name="Google Shape;810;p44"/>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811" name="Google Shape;811;p44"/>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812" name="Google Shape;812;p44"/>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3" name="Google Shape;813;p44"/>
          <p:cNvPicPr preferRelativeResize="0"/>
          <p:nvPr/>
        </p:nvPicPr>
        <p:blipFill>
          <a:blip r:embed="rId7">
            <a:alphaModFix/>
          </a:blip>
          <a:stretch>
            <a:fillRect/>
          </a:stretch>
        </p:blipFill>
        <p:spPr>
          <a:xfrm>
            <a:off x="2506586" y="1959009"/>
            <a:ext cx="354487" cy="277842"/>
          </a:xfrm>
          <a:prstGeom prst="rect">
            <a:avLst/>
          </a:prstGeom>
          <a:noFill/>
          <a:ln>
            <a:noFill/>
          </a:ln>
        </p:spPr>
      </p:pic>
      <p:sp>
        <p:nvSpPr>
          <p:cNvPr id="814" name="Google Shape;814;p44"/>
          <p:cNvSpPr/>
          <p:nvPr/>
        </p:nvSpPr>
        <p:spPr>
          <a:xfrm>
            <a:off x="1832375" y="3151150"/>
            <a:ext cx="1778220" cy="143110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5" name="Google Shape;815;p44"/>
          <p:cNvPicPr preferRelativeResize="0"/>
          <p:nvPr/>
        </p:nvPicPr>
        <p:blipFill>
          <a:blip r:embed="rId3">
            <a:alphaModFix/>
          </a:blip>
          <a:stretch>
            <a:fillRect/>
          </a:stretch>
        </p:blipFill>
        <p:spPr>
          <a:xfrm>
            <a:off x="2249963" y="3397526"/>
            <a:ext cx="354506" cy="329746"/>
          </a:xfrm>
          <a:prstGeom prst="rect">
            <a:avLst/>
          </a:prstGeom>
          <a:noFill/>
          <a:ln>
            <a:noFill/>
          </a:ln>
        </p:spPr>
      </p:pic>
      <p:pic>
        <p:nvPicPr>
          <p:cNvPr id="816" name="Google Shape;816;p44"/>
          <p:cNvPicPr preferRelativeResize="0"/>
          <p:nvPr/>
        </p:nvPicPr>
        <p:blipFill>
          <a:blip r:embed="rId4">
            <a:alphaModFix/>
          </a:blip>
          <a:stretch>
            <a:fillRect/>
          </a:stretch>
        </p:blipFill>
        <p:spPr>
          <a:xfrm>
            <a:off x="2800025" y="3387488"/>
            <a:ext cx="282972" cy="349800"/>
          </a:xfrm>
          <a:prstGeom prst="rect">
            <a:avLst/>
          </a:prstGeom>
          <a:noFill/>
          <a:ln>
            <a:noFill/>
          </a:ln>
        </p:spPr>
      </p:pic>
      <p:pic>
        <p:nvPicPr>
          <p:cNvPr id="817" name="Google Shape;817;p44"/>
          <p:cNvPicPr preferRelativeResize="0"/>
          <p:nvPr/>
        </p:nvPicPr>
        <p:blipFill rotWithShape="1">
          <a:blip r:embed="rId6">
            <a:alphaModFix/>
          </a:blip>
          <a:srcRect l="24662" t="25655" r="24894" b="30012"/>
          <a:stretch/>
        </p:blipFill>
        <p:spPr>
          <a:xfrm>
            <a:off x="2972502" y="3927494"/>
            <a:ext cx="375153" cy="329748"/>
          </a:xfrm>
          <a:prstGeom prst="rect">
            <a:avLst/>
          </a:prstGeom>
          <a:noFill/>
          <a:ln>
            <a:noFill/>
          </a:ln>
        </p:spPr>
      </p:pic>
      <p:sp>
        <p:nvSpPr>
          <p:cNvPr id="818" name="Google Shape;818;p44"/>
          <p:cNvSpPr/>
          <p:nvPr/>
        </p:nvSpPr>
        <p:spPr>
          <a:xfrm>
            <a:off x="2862659" y="407068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 name="Google Shape;819;p44"/>
          <p:cNvPicPr preferRelativeResize="0"/>
          <p:nvPr/>
        </p:nvPicPr>
        <p:blipFill>
          <a:blip r:embed="rId7">
            <a:alphaModFix/>
          </a:blip>
          <a:stretch>
            <a:fillRect/>
          </a:stretch>
        </p:blipFill>
        <p:spPr>
          <a:xfrm>
            <a:off x="2535386" y="3953459"/>
            <a:ext cx="354487" cy="277842"/>
          </a:xfrm>
          <a:prstGeom prst="rect">
            <a:avLst/>
          </a:prstGeom>
          <a:noFill/>
          <a:ln>
            <a:noFill/>
          </a:ln>
        </p:spPr>
      </p:pic>
      <p:pic>
        <p:nvPicPr>
          <p:cNvPr id="820" name="Google Shape;820;p44"/>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821" name="Google Shape;821;p44"/>
          <p:cNvSpPr/>
          <p:nvPr/>
        </p:nvSpPr>
        <p:spPr>
          <a:xfrm>
            <a:off x="5225325" y="1156700"/>
            <a:ext cx="1778220" cy="1431108"/>
          </a:xfrm>
          <a:prstGeom prst="cloud">
            <a:avLst/>
          </a:prstGeom>
          <a:solidFill>
            <a:srgbClr val="A32FB9">
              <a:alpha val="178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44"/>
          <p:cNvPicPr preferRelativeResize="0"/>
          <p:nvPr/>
        </p:nvPicPr>
        <p:blipFill>
          <a:blip r:embed="rId3">
            <a:alphaModFix/>
          </a:blip>
          <a:stretch>
            <a:fillRect/>
          </a:stretch>
        </p:blipFill>
        <p:spPr>
          <a:xfrm>
            <a:off x="5642913" y="1403076"/>
            <a:ext cx="354506" cy="329747"/>
          </a:xfrm>
          <a:prstGeom prst="rect">
            <a:avLst/>
          </a:prstGeom>
          <a:noFill/>
          <a:ln>
            <a:noFill/>
          </a:ln>
        </p:spPr>
      </p:pic>
      <p:pic>
        <p:nvPicPr>
          <p:cNvPr id="823" name="Google Shape;823;p44"/>
          <p:cNvPicPr preferRelativeResize="0"/>
          <p:nvPr/>
        </p:nvPicPr>
        <p:blipFill>
          <a:blip r:embed="rId4">
            <a:alphaModFix/>
          </a:blip>
          <a:stretch>
            <a:fillRect/>
          </a:stretch>
        </p:blipFill>
        <p:spPr>
          <a:xfrm>
            <a:off x="6192975" y="1393038"/>
            <a:ext cx="282972" cy="349800"/>
          </a:xfrm>
          <a:prstGeom prst="rect">
            <a:avLst/>
          </a:prstGeom>
          <a:noFill/>
          <a:ln>
            <a:noFill/>
          </a:ln>
        </p:spPr>
      </p:pic>
      <p:pic>
        <p:nvPicPr>
          <p:cNvPr id="824" name="Google Shape;824;p44"/>
          <p:cNvPicPr preferRelativeResize="0"/>
          <p:nvPr/>
        </p:nvPicPr>
        <p:blipFill>
          <a:blip r:embed="rId5">
            <a:alphaModFix/>
          </a:blip>
          <a:stretch>
            <a:fillRect/>
          </a:stretch>
        </p:blipFill>
        <p:spPr>
          <a:xfrm>
            <a:off x="5507025" y="1897825"/>
            <a:ext cx="400200" cy="400200"/>
          </a:xfrm>
          <a:prstGeom prst="rect">
            <a:avLst/>
          </a:prstGeom>
          <a:noFill/>
          <a:ln>
            <a:noFill/>
          </a:ln>
        </p:spPr>
      </p:pic>
      <p:pic>
        <p:nvPicPr>
          <p:cNvPr id="825" name="Google Shape;825;p44"/>
          <p:cNvPicPr preferRelativeResize="0"/>
          <p:nvPr/>
        </p:nvPicPr>
        <p:blipFill rotWithShape="1">
          <a:blip r:embed="rId6">
            <a:alphaModFix/>
          </a:blip>
          <a:srcRect l="24662" t="25655" r="24894" b="30012"/>
          <a:stretch/>
        </p:blipFill>
        <p:spPr>
          <a:xfrm>
            <a:off x="6365452" y="1933044"/>
            <a:ext cx="375153" cy="329748"/>
          </a:xfrm>
          <a:prstGeom prst="rect">
            <a:avLst/>
          </a:prstGeom>
          <a:noFill/>
          <a:ln>
            <a:noFill/>
          </a:ln>
        </p:spPr>
      </p:pic>
      <p:sp>
        <p:nvSpPr>
          <p:cNvPr id="826" name="Google Shape;826;p44"/>
          <p:cNvSpPr/>
          <p:nvPr/>
        </p:nvSpPr>
        <p:spPr>
          <a:xfrm>
            <a:off x="625560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7" name="Google Shape;827;p44"/>
          <p:cNvPicPr preferRelativeResize="0"/>
          <p:nvPr/>
        </p:nvPicPr>
        <p:blipFill>
          <a:blip r:embed="rId7">
            <a:alphaModFix/>
          </a:blip>
          <a:stretch>
            <a:fillRect/>
          </a:stretch>
        </p:blipFill>
        <p:spPr>
          <a:xfrm>
            <a:off x="5928336" y="1959009"/>
            <a:ext cx="354487" cy="277842"/>
          </a:xfrm>
          <a:prstGeom prst="rect">
            <a:avLst/>
          </a:prstGeom>
          <a:noFill/>
          <a:ln>
            <a:noFill/>
          </a:ln>
        </p:spPr>
      </p:pic>
      <p:sp>
        <p:nvSpPr>
          <p:cNvPr id="828" name="Google Shape;828;p44"/>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nvGrpSpPr>
          <p:cNvPr id="829" name="Google Shape;829;p44"/>
          <p:cNvGrpSpPr/>
          <p:nvPr/>
        </p:nvGrpSpPr>
        <p:grpSpPr>
          <a:xfrm>
            <a:off x="7289119" y="1442060"/>
            <a:ext cx="435977" cy="490244"/>
            <a:chOff x="1919914" y="1365225"/>
            <a:chExt cx="776036" cy="943502"/>
          </a:xfrm>
        </p:grpSpPr>
        <p:sp>
          <p:nvSpPr>
            <p:cNvPr id="830" name="Google Shape;830;p44"/>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am I talking about?</a:t>
            </a:r>
            <a:endParaRPr sz="2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5"/>
          <p:cNvSpPr/>
          <p:nvPr/>
        </p:nvSpPr>
        <p:spPr>
          <a:xfrm>
            <a:off x="2484300" y="2111337"/>
            <a:ext cx="4175388" cy="1750464"/>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1832375" y="1190814"/>
            <a:ext cx="1233468" cy="992736"/>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should you worry about it?</a:t>
            </a:r>
            <a:endParaRPr/>
          </a:p>
        </p:txBody>
      </p:sp>
      <p:grpSp>
        <p:nvGrpSpPr>
          <p:cNvPr id="843" name="Google Shape;843;p45"/>
          <p:cNvGrpSpPr/>
          <p:nvPr/>
        </p:nvGrpSpPr>
        <p:grpSpPr>
          <a:xfrm>
            <a:off x="1107362" y="3642535"/>
            <a:ext cx="435977" cy="490244"/>
            <a:chOff x="1919914" y="1365225"/>
            <a:chExt cx="776036" cy="943502"/>
          </a:xfrm>
        </p:grpSpPr>
        <p:sp>
          <p:nvSpPr>
            <p:cNvPr id="844" name="Google Shape;844;p45"/>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5"/>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851" name="Google Shape;851;p45"/>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852" name="Google Shape;852;p45"/>
          <p:cNvGrpSpPr/>
          <p:nvPr/>
        </p:nvGrpSpPr>
        <p:grpSpPr>
          <a:xfrm>
            <a:off x="1105872" y="1468760"/>
            <a:ext cx="435977" cy="490244"/>
            <a:chOff x="1919914" y="1365225"/>
            <a:chExt cx="776036" cy="943502"/>
          </a:xfrm>
        </p:grpSpPr>
        <p:sp>
          <p:nvSpPr>
            <p:cNvPr id="853" name="Google Shape;853;p45"/>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9" name="Google Shape;859;p45"/>
          <p:cNvPicPr preferRelativeResize="0"/>
          <p:nvPr/>
        </p:nvPicPr>
        <p:blipFill>
          <a:blip r:embed="rId3">
            <a:alphaModFix/>
          </a:blip>
          <a:stretch>
            <a:fillRect/>
          </a:stretch>
        </p:blipFill>
        <p:spPr>
          <a:xfrm>
            <a:off x="3291825" y="3134226"/>
            <a:ext cx="354506" cy="329746"/>
          </a:xfrm>
          <a:prstGeom prst="rect">
            <a:avLst/>
          </a:prstGeom>
          <a:noFill/>
          <a:ln>
            <a:noFill/>
          </a:ln>
        </p:spPr>
      </p:pic>
      <p:pic>
        <p:nvPicPr>
          <p:cNvPr id="860" name="Google Shape;860;p45"/>
          <p:cNvPicPr preferRelativeResize="0"/>
          <p:nvPr/>
        </p:nvPicPr>
        <p:blipFill>
          <a:blip r:embed="rId4">
            <a:alphaModFix/>
          </a:blip>
          <a:stretch>
            <a:fillRect/>
          </a:stretch>
        </p:blipFill>
        <p:spPr>
          <a:xfrm>
            <a:off x="3327588" y="2711676"/>
            <a:ext cx="282972" cy="349800"/>
          </a:xfrm>
          <a:prstGeom prst="rect">
            <a:avLst/>
          </a:prstGeom>
          <a:noFill/>
          <a:ln>
            <a:noFill/>
          </a:ln>
        </p:spPr>
      </p:pic>
      <p:pic>
        <p:nvPicPr>
          <p:cNvPr id="861" name="Google Shape;861;p45"/>
          <p:cNvPicPr preferRelativeResize="0"/>
          <p:nvPr/>
        </p:nvPicPr>
        <p:blipFill>
          <a:blip r:embed="rId5">
            <a:alphaModFix/>
          </a:blip>
          <a:stretch>
            <a:fillRect/>
          </a:stretch>
        </p:blipFill>
        <p:spPr>
          <a:xfrm>
            <a:off x="2114075" y="1493513"/>
            <a:ext cx="400200" cy="400200"/>
          </a:xfrm>
          <a:prstGeom prst="rect">
            <a:avLst/>
          </a:prstGeom>
          <a:noFill/>
          <a:ln>
            <a:noFill/>
          </a:ln>
        </p:spPr>
      </p:pic>
      <p:grpSp>
        <p:nvGrpSpPr>
          <p:cNvPr id="862" name="Google Shape;862;p45"/>
          <p:cNvGrpSpPr/>
          <p:nvPr/>
        </p:nvGrpSpPr>
        <p:grpSpPr>
          <a:xfrm>
            <a:off x="3065849" y="2309169"/>
            <a:ext cx="812269" cy="329748"/>
            <a:chOff x="2506586" y="1933044"/>
            <a:chExt cx="812269" cy="329748"/>
          </a:xfrm>
        </p:grpSpPr>
        <p:pic>
          <p:nvPicPr>
            <p:cNvPr id="863" name="Google Shape;863;p45"/>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864" name="Google Shape;864;p45"/>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5" name="Google Shape;865;p45"/>
            <p:cNvPicPr preferRelativeResize="0"/>
            <p:nvPr/>
          </p:nvPicPr>
          <p:blipFill>
            <a:blip r:embed="rId7">
              <a:alphaModFix/>
            </a:blip>
            <a:stretch>
              <a:fillRect/>
            </a:stretch>
          </p:blipFill>
          <p:spPr>
            <a:xfrm>
              <a:off x="2506586" y="1959009"/>
              <a:ext cx="354487" cy="277842"/>
            </a:xfrm>
            <a:prstGeom prst="rect">
              <a:avLst/>
            </a:prstGeom>
            <a:noFill/>
            <a:ln>
              <a:noFill/>
            </a:ln>
          </p:spPr>
        </p:pic>
      </p:grpSp>
      <p:sp>
        <p:nvSpPr>
          <p:cNvPr id="866" name="Google Shape;866;p45"/>
          <p:cNvSpPr/>
          <p:nvPr/>
        </p:nvSpPr>
        <p:spPr>
          <a:xfrm>
            <a:off x="1832375" y="3589602"/>
            <a:ext cx="1233468" cy="99262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7" name="Google Shape;867;p45"/>
          <p:cNvPicPr preferRelativeResize="0"/>
          <p:nvPr/>
        </p:nvPicPr>
        <p:blipFill>
          <a:blip r:embed="rId3">
            <a:alphaModFix/>
          </a:blip>
          <a:stretch>
            <a:fillRect/>
          </a:stretch>
        </p:blipFill>
        <p:spPr>
          <a:xfrm>
            <a:off x="4424213" y="3134226"/>
            <a:ext cx="354506" cy="329746"/>
          </a:xfrm>
          <a:prstGeom prst="rect">
            <a:avLst/>
          </a:prstGeom>
          <a:noFill/>
          <a:ln>
            <a:noFill/>
          </a:ln>
        </p:spPr>
      </p:pic>
      <p:pic>
        <p:nvPicPr>
          <p:cNvPr id="868" name="Google Shape;868;p45"/>
          <p:cNvPicPr preferRelativeResize="0"/>
          <p:nvPr/>
        </p:nvPicPr>
        <p:blipFill>
          <a:blip r:embed="rId4">
            <a:alphaModFix/>
          </a:blip>
          <a:stretch>
            <a:fillRect/>
          </a:stretch>
        </p:blipFill>
        <p:spPr>
          <a:xfrm>
            <a:off x="5589475" y="2711663"/>
            <a:ext cx="282972" cy="349800"/>
          </a:xfrm>
          <a:prstGeom prst="rect">
            <a:avLst/>
          </a:prstGeom>
          <a:noFill/>
          <a:ln>
            <a:noFill/>
          </a:ln>
        </p:spPr>
      </p:pic>
      <p:pic>
        <p:nvPicPr>
          <p:cNvPr id="869" name="Google Shape;869;p45"/>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870" name="Google Shape;870;p45"/>
          <p:cNvSpPr/>
          <p:nvPr/>
        </p:nvSpPr>
        <p:spPr>
          <a:xfrm>
            <a:off x="5928625" y="1217513"/>
            <a:ext cx="1233468" cy="992736"/>
          </a:xfrm>
          <a:prstGeom prst="cloud">
            <a:avLst/>
          </a:prstGeom>
          <a:solidFill>
            <a:srgbClr val="A32FB9">
              <a:alpha val="178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1" name="Google Shape;871;p45"/>
          <p:cNvPicPr preferRelativeResize="0"/>
          <p:nvPr/>
        </p:nvPicPr>
        <p:blipFill>
          <a:blip r:embed="rId3">
            <a:alphaModFix/>
          </a:blip>
          <a:stretch>
            <a:fillRect/>
          </a:stretch>
        </p:blipFill>
        <p:spPr>
          <a:xfrm>
            <a:off x="5553700" y="3134201"/>
            <a:ext cx="354506" cy="329746"/>
          </a:xfrm>
          <a:prstGeom prst="rect">
            <a:avLst/>
          </a:prstGeom>
          <a:noFill/>
          <a:ln>
            <a:noFill/>
          </a:ln>
        </p:spPr>
      </p:pic>
      <p:pic>
        <p:nvPicPr>
          <p:cNvPr id="872" name="Google Shape;872;p45"/>
          <p:cNvPicPr preferRelativeResize="0"/>
          <p:nvPr/>
        </p:nvPicPr>
        <p:blipFill>
          <a:blip r:embed="rId4">
            <a:alphaModFix/>
          </a:blip>
          <a:stretch>
            <a:fillRect/>
          </a:stretch>
        </p:blipFill>
        <p:spPr>
          <a:xfrm>
            <a:off x="4459975" y="2711663"/>
            <a:ext cx="282972" cy="349800"/>
          </a:xfrm>
          <a:prstGeom prst="rect">
            <a:avLst/>
          </a:prstGeom>
          <a:noFill/>
          <a:ln>
            <a:noFill/>
          </a:ln>
        </p:spPr>
      </p:pic>
      <p:pic>
        <p:nvPicPr>
          <p:cNvPr id="873" name="Google Shape;873;p45"/>
          <p:cNvPicPr preferRelativeResize="0"/>
          <p:nvPr/>
        </p:nvPicPr>
        <p:blipFill>
          <a:blip r:embed="rId5">
            <a:alphaModFix/>
          </a:blip>
          <a:stretch>
            <a:fillRect/>
          </a:stretch>
        </p:blipFill>
        <p:spPr>
          <a:xfrm>
            <a:off x="6210325" y="1520225"/>
            <a:ext cx="400200" cy="400200"/>
          </a:xfrm>
          <a:prstGeom prst="rect">
            <a:avLst/>
          </a:prstGeom>
          <a:noFill/>
          <a:ln>
            <a:noFill/>
          </a:ln>
        </p:spPr>
      </p:pic>
      <p:sp>
        <p:nvSpPr>
          <p:cNvPr id="874" name="Google Shape;874;p45"/>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nvGrpSpPr>
          <p:cNvPr id="875" name="Google Shape;875;p45"/>
          <p:cNvGrpSpPr/>
          <p:nvPr/>
        </p:nvGrpSpPr>
        <p:grpSpPr>
          <a:xfrm>
            <a:off x="7289119" y="1442060"/>
            <a:ext cx="435977" cy="490244"/>
            <a:chOff x="1919914" y="1365225"/>
            <a:chExt cx="776036" cy="943502"/>
          </a:xfrm>
        </p:grpSpPr>
        <p:sp>
          <p:nvSpPr>
            <p:cNvPr id="876" name="Google Shape;876;p45"/>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5"/>
          <p:cNvGrpSpPr/>
          <p:nvPr/>
        </p:nvGrpSpPr>
        <p:grpSpPr>
          <a:xfrm>
            <a:off x="4195324" y="2309169"/>
            <a:ext cx="812269" cy="329748"/>
            <a:chOff x="2506586" y="1933044"/>
            <a:chExt cx="812269" cy="329748"/>
          </a:xfrm>
        </p:grpSpPr>
        <p:pic>
          <p:nvPicPr>
            <p:cNvPr id="883" name="Google Shape;883;p45"/>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884" name="Google Shape;884;p45"/>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5" name="Google Shape;885;p45"/>
            <p:cNvPicPr preferRelativeResize="0"/>
            <p:nvPr/>
          </p:nvPicPr>
          <p:blipFill>
            <a:blip r:embed="rId7">
              <a:alphaModFix/>
            </a:blip>
            <a:stretch>
              <a:fillRect/>
            </a:stretch>
          </p:blipFill>
          <p:spPr>
            <a:xfrm>
              <a:off x="2506586" y="1959009"/>
              <a:ext cx="354487" cy="277842"/>
            </a:xfrm>
            <a:prstGeom prst="rect">
              <a:avLst/>
            </a:prstGeom>
            <a:noFill/>
            <a:ln>
              <a:noFill/>
            </a:ln>
          </p:spPr>
        </p:pic>
      </p:grpSp>
      <p:grpSp>
        <p:nvGrpSpPr>
          <p:cNvPr id="886" name="Google Shape;886;p45"/>
          <p:cNvGrpSpPr/>
          <p:nvPr/>
        </p:nvGrpSpPr>
        <p:grpSpPr>
          <a:xfrm>
            <a:off x="5324811" y="2309194"/>
            <a:ext cx="812269" cy="329748"/>
            <a:chOff x="2506586" y="1933044"/>
            <a:chExt cx="812269" cy="329748"/>
          </a:xfrm>
        </p:grpSpPr>
        <p:pic>
          <p:nvPicPr>
            <p:cNvPr id="887" name="Google Shape;887;p45"/>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888" name="Google Shape;888;p45"/>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9" name="Google Shape;889;p45"/>
            <p:cNvPicPr preferRelativeResize="0"/>
            <p:nvPr/>
          </p:nvPicPr>
          <p:blipFill>
            <a:blip r:embed="rId7">
              <a:alphaModFix/>
            </a:blip>
            <a:stretch>
              <a:fillRect/>
            </a:stretch>
          </p:blipFill>
          <p:spPr>
            <a:xfrm>
              <a:off x="2506586" y="1959009"/>
              <a:ext cx="354487" cy="277842"/>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46"/>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46"/>
          <p:cNvGrpSpPr/>
          <p:nvPr/>
        </p:nvGrpSpPr>
        <p:grpSpPr>
          <a:xfrm>
            <a:off x="1107362" y="3642535"/>
            <a:ext cx="435977" cy="490244"/>
            <a:chOff x="1919914" y="1365225"/>
            <a:chExt cx="776036" cy="943502"/>
          </a:xfrm>
        </p:grpSpPr>
        <p:sp>
          <p:nvSpPr>
            <p:cNvPr id="896" name="Google Shape;896;p46"/>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6"/>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903" name="Google Shape;903;p46"/>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904" name="Google Shape;904;p46"/>
          <p:cNvGrpSpPr/>
          <p:nvPr/>
        </p:nvGrpSpPr>
        <p:grpSpPr>
          <a:xfrm>
            <a:off x="1105872" y="1468760"/>
            <a:ext cx="435977" cy="490244"/>
            <a:chOff x="1919914" y="1365225"/>
            <a:chExt cx="776036" cy="943502"/>
          </a:xfrm>
        </p:grpSpPr>
        <p:sp>
          <p:nvSpPr>
            <p:cNvPr id="905" name="Google Shape;905;p46"/>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46"/>
          <p:cNvSpPr txBox="1"/>
          <p:nvPr/>
        </p:nvSpPr>
        <p:spPr>
          <a:xfrm>
            <a:off x="7065375" y="389130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D</a:t>
            </a:r>
            <a:endParaRPr b="1">
              <a:latin typeface="Open Sans"/>
              <a:ea typeface="Open Sans"/>
              <a:cs typeface="Open Sans"/>
              <a:sym typeface="Open Sans"/>
            </a:endParaRPr>
          </a:p>
        </p:txBody>
      </p:sp>
      <p:grpSp>
        <p:nvGrpSpPr>
          <p:cNvPr id="912" name="Google Shape;912;p46"/>
          <p:cNvGrpSpPr/>
          <p:nvPr/>
        </p:nvGrpSpPr>
        <p:grpSpPr>
          <a:xfrm>
            <a:off x="7308169" y="3642535"/>
            <a:ext cx="435977" cy="490244"/>
            <a:chOff x="1919914" y="1365225"/>
            <a:chExt cx="776036" cy="943502"/>
          </a:xfrm>
        </p:grpSpPr>
        <p:sp>
          <p:nvSpPr>
            <p:cNvPr id="913" name="Google Shape;913;p46"/>
            <p:cNvSpPr/>
            <p:nvPr/>
          </p:nvSpPr>
          <p:spPr>
            <a:xfrm rot="5400000">
              <a:off x="2164499"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2315198"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rot="5400000">
              <a:off x="1833964"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1984662"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rot="5400000">
              <a:off x="1998364" y="1777277"/>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2149063" y="1434449"/>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9" name="Google Shape;919;p46"/>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920" name="Google Shape;920;p46"/>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921" name="Google Shape;921;p46"/>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922" name="Google Shape;922;p46"/>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923" name="Google Shape;923;p46"/>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4" name="Google Shape;924;p46"/>
          <p:cNvPicPr preferRelativeResize="0"/>
          <p:nvPr/>
        </p:nvPicPr>
        <p:blipFill>
          <a:blip r:embed="rId7">
            <a:alphaModFix/>
          </a:blip>
          <a:stretch>
            <a:fillRect/>
          </a:stretch>
        </p:blipFill>
        <p:spPr>
          <a:xfrm>
            <a:off x="2506586" y="1959009"/>
            <a:ext cx="354487" cy="277842"/>
          </a:xfrm>
          <a:prstGeom prst="rect">
            <a:avLst/>
          </a:prstGeom>
          <a:noFill/>
          <a:ln>
            <a:noFill/>
          </a:ln>
        </p:spPr>
      </p:pic>
      <p:sp>
        <p:nvSpPr>
          <p:cNvPr id="925" name="Google Shape;925;p46"/>
          <p:cNvSpPr/>
          <p:nvPr/>
        </p:nvSpPr>
        <p:spPr>
          <a:xfrm>
            <a:off x="1832375" y="3151150"/>
            <a:ext cx="1778220" cy="143110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6" name="Google Shape;926;p46"/>
          <p:cNvPicPr preferRelativeResize="0"/>
          <p:nvPr/>
        </p:nvPicPr>
        <p:blipFill>
          <a:blip r:embed="rId3">
            <a:alphaModFix/>
          </a:blip>
          <a:stretch>
            <a:fillRect/>
          </a:stretch>
        </p:blipFill>
        <p:spPr>
          <a:xfrm>
            <a:off x="2249963" y="3397526"/>
            <a:ext cx="354506" cy="329746"/>
          </a:xfrm>
          <a:prstGeom prst="rect">
            <a:avLst/>
          </a:prstGeom>
          <a:noFill/>
          <a:ln>
            <a:noFill/>
          </a:ln>
        </p:spPr>
      </p:pic>
      <p:pic>
        <p:nvPicPr>
          <p:cNvPr id="927" name="Google Shape;927;p46"/>
          <p:cNvPicPr preferRelativeResize="0"/>
          <p:nvPr/>
        </p:nvPicPr>
        <p:blipFill>
          <a:blip r:embed="rId4">
            <a:alphaModFix/>
          </a:blip>
          <a:stretch>
            <a:fillRect/>
          </a:stretch>
        </p:blipFill>
        <p:spPr>
          <a:xfrm>
            <a:off x="2800025" y="3387488"/>
            <a:ext cx="282972" cy="349800"/>
          </a:xfrm>
          <a:prstGeom prst="rect">
            <a:avLst/>
          </a:prstGeom>
          <a:noFill/>
          <a:ln>
            <a:noFill/>
          </a:ln>
        </p:spPr>
      </p:pic>
      <p:pic>
        <p:nvPicPr>
          <p:cNvPr id="928" name="Google Shape;928;p46"/>
          <p:cNvPicPr preferRelativeResize="0"/>
          <p:nvPr/>
        </p:nvPicPr>
        <p:blipFill rotWithShape="1">
          <a:blip r:embed="rId6">
            <a:alphaModFix/>
          </a:blip>
          <a:srcRect l="24662" t="25655" r="24894" b="30012"/>
          <a:stretch/>
        </p:blipFill>
        <p:spPr>
          <a:xfrm>
            <a:off x="2972502" y="3927494"/>
            <a:ext cx="375153" cy="329748"/>
          </a:xfrm>
          <a:prstGeom prst="rect">
            <a:avLst/>
          </a:prstGeom>
          <a:noFill/>
          <a:ln>
            <a:noFill/>
          </a:ln>
        </p:spPr>
      </p:pic>
      <p:sp>
        <p:nvSpPr>
          <p:cNvPr id="929" name="Google Shape;929;p46"/>
          <p:cNvSpPr/>
          <p:nvPr/>
        </p:nvSpPr>
        <p:spPr>
          <a:xfrm>
            <a:off x="2862659" y="407068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0" name="Google Shape;930;p46"/>
          <p:cNvPicPr preferRelativeResize="0"/>
          <p:nvPr/>
        </p:nvPicPr>
        <p:blipFill>
          <a:blip r:embed="rId7">
            <a:alphaModFix/>
          </a:blip>
          <a:stretch>
            <a:fillRect/>
          </a:stretch>
        </p:blipFill>
        <p:spPr>
          <a:xfrm>
            <a:off x="2535386" y="3953459"/>
            <a:ext cx="354487" cy="277842"/>
          </a:xfrm>
          <a:prstGeom prst="rect">
            <a:avLst/>
          </a:prstGeom>
          <a:noFill/>
          <a:ln>
            <a:noFill/>
          </a:ln>
        </p:spPr>
      </p:pic>
      <p:pic>
        <p:nvPicPr>
          <p:cNvPr id="931" name="Google Shape;931;p46"/>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932" name="Google Shape;932;p46"/>
          <p:cNvSpPr/>
          <p:nvPr/>
        </p:nvSpPr>
        <p:spPr>
          <a:xfrm>
            <a:off x="5225325" y="1156700"/>
            <a:ext cx="1778220" cy="1431108"/>
          </a:xfrm>
          <a:prstGeom prst="cloud">
            <a:avLst/>
          </a:prstGeom>
          <a:solidFill>
            <a:srgbClr val="A32FB9">
              <a:alpha val="178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3" name="Google Shape;933;p46"/>
          <p:cNvPicPr preferRelativeResize="0"/>
          <p:nvPr/>
        </p:nvPicPr>
        <p:blipFill>
          <a:blip r:embed="rId3">
            <a:alphaModFix/>
          </a:blip>
          <a:stretch>
            <a:fillRect/>
          </a:stretch>
        </p:blipFill>
        <p:spPr>
          <a:xfrm>
            <a:off x="5642913" y="1403076"/>
            <a:ext cx="354506" cy="329747"/>
          </a:xfrm>
          <a:prstGeom prst="rect">
            <a:avLst/>
          </a:prstGeom>
          <a:noFill/>
          <a:ln>
            <a:noFill/>
          </a:ln>
        </p:spPr>
      </p:pic>
      <p:pic>
        <p:nvPicPr>
          <p:cNvPr id="934" name="Google Shape;934;p46"/>
          <p:cNvPicPr preferRelativeResize="0"/>
          <p:nvPr/>
        </p:nvPicPr>
        <p:blipFill>
          <a:blip r:embed="rId4">
            <a:alphaModFix/>
          </a:blip>
          <a:stretch>
            <a:fillRect/>
          </a:stretch>
        </p:blipFill>
        <p:spPr>
          <a:xfrm>
            <a:off x="6192975" y="1393038"/>
            <a:ext cx="282972" cy="349800"/>
          </a:xfrm>
          <a:prstGeom prst="rect">
            <a:avLst/>
          </a:prstGeom>
          <a:noFill/>
          <a:ln>
            <a:noFill/>
          </a:ln>
        </p:spPr>
      </p:pic>
      <p:pic>
        <p:nvPicPr>
          <p:cNvPr id="935" name="Google Shape;935;p46"/>
          <p:cNvPicPr preferRelativeResize="0"/>
          <p:nvPr/>
        </p:nvPicPr>
        <p:blipFill>
          <a:blip r:embed="rId5">
            <a:alphaModFix/>
          </a:blip>
          <a:stretch>
            <a:fillRect/>
          </a:stretch>
        </p:blipFill>
        <p:spPr>
          <a:xfrm>
            <a:off x="5507025" y="1897825"/>
            <a:ext cx="400200" cy="400200"/>
          </a:xfrm>
          <a:prstGeom prst="rect">
            <a:avLst/>
          </a:prstGeom>
          <a:noFill/>
          <a:ln>
            <a:noFill/>
          </a:ln>
        </p:spPr>
      </p:pic>
      <p:pic>
        <p:nvPicPr>
          <p:cNvPr id="936" name="Google Shape;936;p46"/>
          <p:cNvPicPr preferRelativeResize="0"/>
          <p:nvPr/>
        </p:nvPicPr>
        <p:blipFill rotWithShape="1">
          <a:blip r:embed="rId6">
            <a:alphaModFix/>
          </a:blip>
          <a:srcRect l="24662" t="25655" r="24894" b="30012"/>
          <a:stretch/>
        </p:blipFill>
        <p:spPr>
          <a:xfrm>
            <a:off x="6365452" y="1933044"/>
            <a:ext cx="375153" cy="329748"/>
          </a:xfrm>
          <a:prstGeom prst="rect">
            <a:avLst/>
          </a:prstGeom>
          <a:noFill/>
          <a:ln>
            <a:noFill/>
          </a:ln>
        </p:spPr>
      </p:pic>
      <p:sp>
        <p:nvSpPr>
          <p:cNvPr id="937" name="Google Shape;937;p46"/>
          <p:cNvSpPr/>
          <p:nvPr/>
        </p:nvSpPr>
        <p:spPr>
          <a:xfrm>
            <a:off x="625560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8" name="Google Shape;938;p46"/>
          <p:cNvPicPr preferRelativeResize="0"/>
          <p:nvPr/>
        </p:nvPicPr>
        <p:blipFill>
          <a:blip r:embed="rId7">
            <a:alphaModFix/>
          </a:blip>
          <a:stretch>
            <a:fillRect/>
          </a:stretch>
        </p:blipFill>
        <p:spPr>
          <a:xfrm>
            <a:off x="5928336" y="1959009"/>
            <a:ext cx="354487" cy="277842"/>
          </a:xfrm>
          <a:prstGeom prst="rect">
            <a:avLst/>
          </a:prstGeom>
          <a:noFill/>
          <a:ln>
            <a:noFill/>
          </a:ln>
        </p:spPr>
      </p:pic>
      <p:sp>
        <p:nvSpPr>
          <p:cNvPr id="939" name="Google Shape;939;p46"/>
          <p:cNvSpPr/>
          <p:nvPr/>
        </p:nvSpPr>
        <p:spPr>
          <a:xfrm>
            <a:off x="5254125" y="3204100"/>
            <a:ext cx="1778220" cy="1431108"/>
          </a:xfrm>
          <a:prstGeom prst="cloud">
            <a:avLst/>
          </a:prstGeom>
          <a:solidFill>
            <a:srgbClr val="C0791B">
              <a:alpha val="430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0" name="Google Shape;940;p46"/>
          <p:cNvPicPr preferRelativeResize="0"/>
          <p:nvPr/>
        </p:nvPicPr>
        <p:blipFill>
          <a:blip r:embed="rId9">
            <a:alphaModFix/>
          </a:blip>
          <a:stretch>
            <a:fillRect/>
          </a:stretch>
        </p:blipFill>
        <p:spPr>
          <a:xfrm>
            <a:off x="5665265" y="3415042"/>
            <a:ext cx="367401" cy="329746"/>
          </a:xfrm>
          <a:prstGeom prst="rect">
            <a:avLst/>
          </a:prstGeom>
          <a:noFill/>
          <a:ln>
            <a:noFill/>
          </a:ln>
        </p:spPr>
      </p:pic>
      <p:pic>
        <p:nvPicPr>
          <p:cNvPr id="941" name="Google Shape;941;p46"/>
          <p:cNvPicPr preferRelativeResize="0"/>
          <p:nvPr/>
        </p:nvPicPr>
        <p:blipFill rotWithShape="1">
          <a:blip r:embed="rId10">
            <a:alphaModFix/>
          </a:blip>
          <a:srcRect l="22540" r="25819"/>
          <a:stretch/>
        </p:blipFill>
        <p:spPr>
          <a:xfrm>
            <a:off x="6181789" y="3415050"/>
            <a:ext cx="302725" cy="329751"/>
          </a:xfrm>
          <a:prstGeom prst="rect">
            <a:avLst/>
          </a:prstGeom>
          <a:noFill/>
          <a:ln>
            <a:noFill/>
          </a:ln>
        </p:spPr>
      </p:pic>
      <p:sp>
        <p:nvSpPr>
          <p:cNvPr id="942" name="Google Shape;942;p46"/>
          <p:cNvSpPr/>
          <p:nvPr/>
        </p:nvSpPr>
        <p:spPr>
          <a:xfrm>
            <a:off x="5347625" y="3762175"/>
            <a:ext cx="678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IPv6 Custom</a:t>
            </a:r>
            <a:endParaRPr sz="1000"/>
          </a:p>
        </p:txBody>
      </p:sp>
      <p:sp>
        <p:nvSpPr>
          <p:cNvPr id="943" name="Google Shape;943;p46"/>
          <p:cNvSpPr/>
          <p:nvPr/>
        </p:nvSpPr>
        <p:spPr>
          <a:xfrm>
            <a:off x="6026225" y="3762175"/>
            <a:ext cx="921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Distributed K/V</a:t>
            </a:r>
            <a:endParaRPr sz="1000"/>
          </a:p>
        </p:txBody>
      </p:sp>
      <p:sp>
        <p:nvSpPr>
          <p:cNvPr id="944" name="Google Shape;944;p46"/>
          <p:cNvSpPr/>
          <p:nvPr/>
        </p:nvSpPr>
        <p:spPr>
          <a:xfrm>
            <a:off x="5535825" y="4088225"/>
            <a:ext cx="9918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Low-Latency Engine</a:t>
            </a:r>
            <a:endParaRPr sz="1000"/>
          </a:p>
        </p:txBody>
      </p:sp>
      <p:sp>
        <p:nvSpPr>
          <p:cNvPr id="945" name="Google Shape;945;p46"/>
          <p:cNvSpPr txBox="1"/>
          <p:nvPr/>
        </p:nvSpPr>
        <p:spPr>
          <a:xfrm>
            <a:off x="4027725" y="2009725"/>
            <a:ext cx="488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600" b="1">
              <a:latin typeface="Open Sans"/>
              <a:ea typeface="Open Sans"/>
              <a:cs typeface="Open Sans"/>
              <a:sym typeface="Open Sans"/>
            </a:endParaRPr>
          </a:p>
        </p:txBody>
      </p:sp>
      <p:sp>
        <p:nvSpPr>
          <p:cNvPr id="946" name="Google Shape;946;p46"/>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nvGrpSpPr>
          <p:cNvPr id="947" name="Google Shape;947;p46"/>
          <p:cNvGrpSpPr/>
          <p:nvPr/>
        </p:nvGrpSpPr>
        <p:grpSpPr>
          <a:xfrm>
            <a:off x="7289119" y="1442060"/>
            <a:ext cx="435977" cy="490244"/>
            <a:chOff x="1919914" y="1365225"/>
            <a:chExt cx="776036" cy="943502"/>
          </a:xfrm>
        </p:grpSpPr>
        <p:sp>
          <p:nvSpPr>
            <p:cNvPr id="948" name="Google Shape;948;p46"/>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54" name="Google Shape;954;p46"/>
          <p:cNvCxnSpPr/>
          <p:nvPr/>
        </p:nvCxnSpPr>
        <p:spPr>
          <a:xfrm flipH="1">
            <a:off x="4406100" y="999800"/>
            <a:ext cx="26700" cy="3645600"/>
          </a:xfrm>
          <a:prstGeom prst="straightConnector1">
            <a:avLst/>
          </a:prstGeom>
          <a:noFill/>
          <a:ln w="38100" cap="flat" cmpd="sng">
            <a:solidFill>
              <a:schemeClr val="dk2"/>
            </a:solidFill>
            <a:prstDash val="solid"/>
            <a:round/>
            <a:headEnd type="none" w="med" len="med"/>
            <a:tailEnd type="none" w="med" len="med"/>
          </a:ln>
        </p:spPr>
      </p:cxnSp>
      <p:cxnSp>
        <p:nvCxnSpPr>
          <p:cNvPr id="955" name="Google Shape;955;p46"/>
          <p:cNvCxnSpPr/>
          <p:nvPr/>
        </p:nvCxnSpPr>
        <p:spPr>
          <a:xfrm>
            <a:off x="313175" y="2746400"/>
            <a:ext cx="8516400" cy="16800"/>
          </a:xfrm>
          <a:prstGeom prst="straightConnector1">
            <a:avLst/>
          </a:prstGeom>
          <a:noFill/>
          <a:ln w="38100" cap="flat" cmpd="sng">
            <a:solidFill>
              <a:schemeClr val="dk2"/>
            </a:solidFill>
            <a:prstDash val="solid"/>
            <a:round/>
            <a:headEnd type="none" w="med" len="med"/>
            <a:tailEnd type="none" w="med" len="med"/>
          </a:ln>
        </p:spPr>
      </p:cxnSp>
      <p:sp>
        <p:nvSpPr>
          <p:cNvPr id="956" name="Google Shape;956;p46"/>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should you worry about it?</a:t>
            </a:r>
            <a:endParaRPr/>
          </a:p>
        </p:txBody>
      </p:sp>
      <p:grpSp>
        <p:nvGrpSpPr>
          <p:cNvPr id="957" name="Google Shape;957;p46"/>
          <p:cNvGrpSpPr/>
          <p:nvPr/>
        </p:nvGrpSpPr>
        <p:grpSpPr>
          <a:xfrm>
            <a:off x="4257450" y="999812"/>
            <a:ext cx="349813" cy="3809850"/>
            <a:chOff x="4243050" y="1068612"/>
            <a:chExt cx="349813" cy="3809850"/>
          </a:xfrm>
        </p:grpSpPr>
        <p:pic>
          <p:nvPicPr>
            <p:cNvPr id="958" name="Google Shape;958;p46"/>
            <p:cNvPicPr preferRelativeResize="0"/>
            <p:nvPr/>
          </p:nvPicPr>
          <p:blipFill rotWithShape="1">
            <a:blip r:embed="rId11">
              <a:alphaModFix/>
            </a:blip>
            <a:srcRect l="10129" t="16002" r="15220" b="59995"/>
            <a:stretch/>
          </p:blipFill>
          <p:spPr>
            <a:xfrm rot="-5400000">
              <a:off x="3244738" y="2066925"/>
              <a:ext cx="2346425" cy="349800"/>
            </a:xfrm>
            <a:prstGeom prst="rect">
              <a:avLst/>
            </a:prstGeom>
            <a:noFill/>
            <a:ln>
              <a:noFill/>
            </a:ln>
          </p:spPr>
        </p:pic>
        <p:pic>
          <p:nvPicPr>
            <p:cNvPr id="959" name="Google Shape;959;p46"/>
            <p:cNvPicPr preferRelativeResize="0"/>
            <p:nvPr/>
          </p:nvPicPr>
          <p:blipFill rotWithShape="1">
            <a:blip r:embed="rId11">
              <a:alphaModFix/>
            </a:blip>
            <a:srcRect l="10129" t="16002" r="15220" b="59995"/>
            <a:stretch/>
          </p:blipFill>
          <p:spPr>
            <a:xfrm rot="-5400000">
              <a:off x="3244750" y="3530350"/>
              <a:ext cx="2346425" cy="349800"/>
            </a:xfrm>
            <a:prstGeom prst="rect">
              <a:avLst/>
            </a:prstGeom>
            <a:noFill/>
            <a:ln>
              <a:noFill/>
            </a:ln>
          </p:spPr>
        </p:pic>
      </p:grpSp>
      <p:grpSp>
        <p:nvGrpSpPr>
          <p:cNvPr id="960" name="Google Shape;960;p46"/>
          <p:cNvGrpSpPr/>
          <p:nvPr/>
        </p:nvGrpSpPr>
        <p:grpSpPr>
          <a:xfrm>
            <a:off x="313806" y="2692519"/>
            <a:ext cx="8516400" cy="353925"/>
            <a:chOff x="313181" y="2545569"/>
            <a:chExt cx="8516400" cy="353925"/>
          </a:xfrm>
        </p:grpSpPr>
        <p:grpSp>
          <p:nvGrpSpPr>
            <p:cNvPr id="961" name="Google Shape;961;p46"/>
            <p:cNvGrpSpPr/>
            <p:nvPr/>
          </p:nvGrpSpPr>
          <p:grpSpPr>
            <a:xfrm rot="5400000">
              <a:off x="2043200" y="819662"/>
              <a:ext cx="349813" cy="3809850"/>
              <a:chOff x="4243050" y="1068612"/>
              <a:chExt cx="349813" cy="3809850"/>
            </a:xfrm>
          </p:grpSpPr>
          <p:pic>
            <p:nvPicPr>
              <p:cNvPr id="962" name="Google Shape;962;p46"/>
              <p:cNvPicPr preferRelativeResize="0"/>
              <p:nvPr/>
            </p:nvPicPr>
            <p:blipFill rotWithShape="1">
              <a:blip r:embed="rId11">
                <a:alphaModFix/>
              </a:blip>
              <a:srcRect l="10129" t="16002" r="15220" b="59995"/>
              <a:stretch/>
            </p:blipFill>
            <p:spPr>
              <a:xfrm rot="-5400000">
                <a:off x="3244738" y="2066925"/>
                <a:ext cx="2346425" cy="349800"/>
              </a:xfrm>
              <a:prstGeom prst="rect">
                <a:avLst/>
              </a:prstGeom>
              <a:noFill/>
              <a:ln>
                <a:noFill/>
              </a:ln>
            </p:spPr>
          </p:pic>
          <p:pic>
            <p:nvPicPr>
              <p:cNvPr id="963" name="Google Shape;963;p46"/>
              <p:cNvPicPr preferRelativeResize="0"/>
              <p:nvPr/>
            </p:nvPicPr>
            <p:blipFill rotWithShape="1">
              <a:blip r:embed="rId11">
                <a:alphaModFix/>
              </a:blip>
              <a:srcRect l="10129" t="16002" r="15220" b="59995"/>
              <a:stretch/>
            </p:blipFill>
            <p:spPr>
              <a:xfrm rot="-5400000">
                <a:off x="3244750" y="3530350"/>
                <a:ext cx="2346425" cy="349800"/>
              </a:xfrm>
              <a:prstGeom prst="rect">
                <a:avLst/>
              </a:prstGeom>
              <a:noFill/>
              <a:ln>
                <a:noFill/>
              </a:ln>
            </p:spPr>
          </p:pic>
        </p:grpSp>
        <p:grpSp>
          <p:nvGrpSpPr>
            <p:cNvPr id="964" name="Google Shape;964;p46"/>
            <p:cNvGrpSpPr/>
            <p:nvPr/>
          </p:nvGrpSpPr>
          <p:grpSpPr>
            <a:xfrm rot="5400000">
              <a:off x="5674075" y="815550"/>
              <a:ext cx="349813" cy="3809850"/>
              <a:chOff x="4243050" y="1068612"/>
              <a:chExt cx="349813" cy="3809850"/>
            </a:xfrm>
          </p:grpSpPr>
          <p:pic>
            <p:nvPicPr>
              <p:cNvPr id="965" name="Google Shape;965;p46"/>
              <p:cNvPicPr preferRelativeResize="0"/>
              <p:nvPr/>
            </p:nvPicPr>
            <p:blipFill rotWithShape="1">
              <a:blip r:embed="rId11">
                <a:alphaModFix/>
              </a:blip>
              <a:srcRect l="10129" t="16002" r="15220" b="59995"/>
              <a:stretch/>
            </p:blipFill>
            <p:spPr>
              <a:xfrm rot="-5400000">
                <a:off x="3244738" y="2066925"/>
                <a:ext cx="2346425" cy="349800"/>
              </a:xfrm>
              <a:prstGeom prst="rect">
                <a:avLst/>
              </a:prstGeom>
              <a:noFill/>
              <a:ln>
                <a:noFill/>
              </a:ln>
            </p:spPr>
          </p:pic>
          <p:pic>
            <p:nvPicPr>
              <p:cNvPr id="966" name="Google Shape;966;p46"/>
              <p:cNvPicPr preferRelativeResize="0"/>
              <p:nvPr/>
            </p:nvPicPr>
            <p:blipFill rotWithShape="1">
              <a:blip r:embed="rId11">
                <a:alphaModFix/>
              </a:blip>
              <a:srcRect l="10129" t="16002" r="15220" b="59995"/>
              <a:stretch/>
            </p:blipFill>
            <p:spPr>
              <a:xfrm rot="-5400000">
                <a:off x="3244750" y="3530350"/>
                <a:ext cx="2346425" cy="349800"/>
              </a:xfrm>
              <a:prstGeom prst="rect">
                <a:avLst/>
              </a:prstGeom>
              <a:noFill/>
              <a:ln>
                <a:noFill/>
              </a:ln>
            </p:spPr>
          </p:pic>
        </p:grpSp>
        <p:grpSp>
          <p:nvGrpSpPr>
            <p:cNvPr id="967" name="Google Shape;967;p46"/>
            <p:cNvGrpSpPr/>
            <p:nvPr/>
          </p:nvGrpSpPr>
          <p:grpSpPr>
            <a:xfrm rot="5400000">
              <a:off x="6749750" y="815550"/>
              <a:ext cx="349813" cy="3809850"/>
              <a:chOff x="4243050" y="1068612"/>
              <a:chExt cx="349813" cy="3809850"/>
            </a:xfrm>
          </p:grpSpPr>
          <p:pic>
            <p:nvPicPr>
              <p:cNvPr id="968" name="Google Shape;968;p46"/>
              <p:cNvPicPr preferRelativeResize="0"/>
              <p:nvPr/>
            </p:nvPicPr>
            <p:blipFill rotWithShape="1">
              <a:blip r:embed="rId11">
                <a:alphaModFix/>
              </a:blip>
              <a:srcRect l="10129" t="16002" r="15220" b="59995"/>
              <a:stretch/>
            </p:blipFill>
            <p:spPr>
              <a:xfrm rot="-5400000">
                <a:off x="3244738" y="2066925"/>
                <a:ext cx="2346425" cy="349800"/>
              </a:xfrm>
              <a:prstGeom prst="rect">
                <a:avLst/>
              </a:prstGeom>
              <a:noFill/>
              <a:ln>
                <a:noFill/>
              </a:ln>
            </p:spPr>
          </p:pic>
          <p:pic>
            <p:nvPicPr>
              <p:cNvPr id="969" name="Google Shape;969;p46"/>
              <p:cNvPicPr preferRelativeResize="0"/>
              <p:nvPr/>
            </p:nvPicPr>
            <p:blipFill rotWithShape="1">
              <a:blip r:embed="rId11">
                <a:alphaModFix/>
              </a:blip>
              <a:srcRect l="10129" t="16002" r="15220" b="59995"/>
              <a:stretch/>
            </p:blipFill>
            <p:spPr>
              <a:xfrm rot="-5400000">
                <a:off x="3244750" y="3530350"/>
                <a:ext cx="2346425" cy="349800"/>
              </a:xfrm>
              <a:prstGeom prst="rect">
                <a:avLst/>
              </a:prstGeom>
              <a:noFill/>
              <a:ln>
                <a:noFill/>
              </a:ln>
            </p:spPr>
          </p:pic>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7"/>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7"/>
          <p:cNvGrpSpPr/>
          <p:nvPr/>
        </p:nvGrpSpPr>
        <p:grpSpPr>
          <a:xfrm>
            <a:off x="1107362" y="3642535"/>
            <a:ext cx="435977" cy="490244"/>
            <a:chOff x="1919914" y="1365225"/>
            <a:chExt cx="776036" cy="943502"/>
          </a:xfrm>
        </p:grpSpPr>
        <p:sp>
          <p:nvSpPr>
            <p:cNvPr id="976" name="Google Shape;976;p47"/>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47"/>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sp>
        <p:nvSpPr>
          <p:cNvPr id="983" name="Google Shape;983;p47"/>
          <p:cNvSpPr txBox="1"/>
          <p:nvPr/>
        </p:nvSpPr>
        <p:spPr>
          <a:xfrm>
            <a:off x="904146" y="39132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nvGrpSpPr>
          <p:cNvPr id="984" name="Google Shape;984;p47"/>
          <p:cNvGrpSpPr/>
          <p:nvPr/>
        </p:nvGrpSpPr>
        <p:grpSpPr>
          <a:xfrm>
            <a:off x="1105872" y="1468760"/>
            <a:ext cx="435977" cy="490244"/>
            <a:chOff x="1919914" y="1365225"/>
            <a:chExt cx="776036" cy="943502"/>
          </a:xfrm>
        </p:grpSpPr>
        <p:sp>
          <p:nvSpPr>
            <p:cNvPr id="985" name="Google Shape;985;p47"/>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47"/>
          <p:cNvSpPr txBox="1"/>
          <p:nvPr/>
        </p:nvSpPr>
        <p:spPr>
          <a:xfrm>
            <a:off x="7065375" y="389130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D</a:t>
            </a:r>
            <a:endParaRPr b="1">
              <a:latin typeface="Open Sans"/>
              <a:ea typeface="Open Sans"/>
              <a:cs typeface="Open Sans"/>
              <a:sym typeface="Open Sans"/>
            </a:endParaRPr>
          </a:p>
        </p:txBody>
      </p:sp>
      <p:grpSp>
        <p:nvGrpSpPr>
          <p:cNvPr id="992" name="Google Shape;992;p47"/>
          <p:cNvGrpSpPr/>
          <p:nvPr/>
        </p:nvGrpSpPr>
        <p:grpSpPr>
          <a:xfrm>
            <a:off x="7308169" y="3642535"/>
            <a:ext cx="435977" cy="490244"/>
            <a:chOff x="1919914" y="1365225"/>
            <a:chExt cx="776036" cy="943502"/>
          </a:xfrm>
        </p:grpSpPr>
        <p:sp>
          <p:nvSpPr>
            <p:cNvPr id="993" name="Google Shape;993;p47"/>
            <p:cNvSpPr/>
            <p:nvPr/>
          </p:nvSpPr>
          <p:spPr>
            <a:xfrm rot="5400000">
              <a:off x="2164499"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315198"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rot="5400000">
              <a:off x="1833964" y="1717030"/>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1984662" y="1365225"/>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rot="5400000">
              <a:off x="1998364" y="1777277"/>
              <a:ext cx="617400" cy="445500"/>
            </a:xfrm>
            <a:prstGeom prst="pie">
              <a:avLst>
                <a:gd name="adj1" fmla="val 5411453"/>
                <a:gd name="adj2" fmla="val 16200000"/>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149063" y="1434449"/>
              <a:ext cx="316200" cy="326100"/>
            </a:xfrm>
            <a:prstGeom prst="ellipse">
              <a:avLst/>
            </a:prstGeom>
            <a:solidFill>
              <a:schemeClr val="dk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47"/>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1000" name="Google Shape;1000;p47"/>
          <p:cNvPicPr preferRelativeResize="0"/>
          <p:nvPr/>
        </p:nvPicPr>
        <p:blipFill>
          <a:blip r:embed="rId4">
            <a:alphaModFix/>
          </a:blip>
          <a:stretch>
            <a:fillRect/>
          </a:stretch>
        </p:blipFill>
        <p:spPr>
          <a:xfrm>
            <a:off x="2771225" y="1393038"/>
            <a:ext cx="282972" cy="349800"/>
          </a:xfrm>
          <a:prstGeom prst="rect">
            <a:avLst/>
          </a:prstGeom>
          <a:noFill/>
          <a:ln>
            <a:noFill/>
          </a:ln>
        </p:spPr>
      </p:pic>
      <p:pic>
        <p:nvPicPr>
          <p:cNvPr id="1001" name="Google Shape;1001;p47"/>
          <p:cNvPicPr preferRelativeResize="0"/>
          <p:nvPr/>
        </p:nvPicPr>
        <p:blipFill>
          <a:blip r:embed="rId5">
            <a:alphaModFix/>
          </a:blip>
          <a:stretch>
            <a:fillRect/>
          </a:stretch>
        </p:blipFill>
        <p:spPr>
          <a:xfrm>
            <a:off x="2085275" y="1897825"/>
            <a:ext cx="400200" cy="400200"/>
          </a:xfrm>
          <a:prstGeom prst="rect">
            <a:avLst/>
          </a:prstGeom>
          <a:noFill/>
          <a:ln>
            <a:noFill/>
          </a:ln>
        </p:spPr>
      </p:pic>
      <p:pic>
        <p:nvPicPr>
          <p:cNvPr id="1002" name="Google Shape;1002;p47"/>
          <p:cNvPicPr preferRelativeResize="0"/>
          <p:nvPr/>
        </p:nvPicPr>
        <p:blipFill rotWithShape="1">
          <a:blip r:embed="rId6">
            <a:alphaModFix/>
          </a:blip>
          <a:srcRect l="24662" t="25655" r="24894" b="30012"/>
          <a:stretch/>
        </p:blipFill>
        <p:spPr>
          <a:xfrm>
            <a:off x="2943702" y="1933044"/>
            <a:ext cx="375153" cy="329748"/>
          </a:xfrm>
          <a:prstGeom prst="rect">
            <a:avLst/>
          </a:prstGeom>
          <a:noFill/>
          <a:ln>
            <a:noFill/>
          </a:ln>
        </p:spPr>
      </p:pic>
      <p:sp>
        <p:nvSpPr>
          <p:cNvPr id="1003" name="Google Shape;1003;p47"/>
          <p:cNvSpPr/>
          <p:nvPr/>
        </p:nvSpPr>
        <p:spPr>
          <a:xfrm>
            <a:off x="283385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4" name="Google Shape;1004;p47"/>
          <p:cNvPicPr preferRelativeResize="0"/>
          <p:nvPr/>
        </p:nvPicPr>
        <p:blipFill>
          <a:blip r:embed="rId7">
            <a:alphaModFix/>
          </a:blip>
          <a:stretch>
            <a:fillRect/>
          </a:stretch>
        </p:blipFill>
        <p:spPr>
          <a:xfrm>
            <a:off x="2506586" y="1959009"/>
            <a:ext cx="354487" cy="277842"/>
          </a:xfrm>
          <a:prstGeom prst="rect">
            <a:avLst/>
          </a:prstGeom>
          <a:noFill/>
          <a:ln>
            <a:noFill/>
          </a:ln>
        </p:spPr>
      </p:pic>
      <p:sp>
        <p:nvSpPr>
          <p:cNvPr id="1005" name="Google Shape;1005;p47"/>
          <p:cNvSpPr/>
          <p:nvPr/>
        </p:nvSpPr>
        <p:spPr>
          <a:xfrm>
            <a:off x="1832375" y="3151150"/>
            <a:ext cx="1778220" cy="1431108"/>
          </a:xfrm>
          <a:prstGeom prst="cloud">
            <a:avLst/>
          </a:prstGeom>
          <a:solidFill>
            <a:srgbClr val="8DD8D3">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6" name="Google Shape;1006;p47"/>
          <p:cNvPicPr preferRelativeResize="0"/>
          <p:nvPr/>
        </p:nvPicPr>
        <p:blipFill>
          <a:blip r:embed="rId3">
            <a:alphaModFix/>
          </a:blip>
          <a:stretch>
            <a:fillRect/>
          </a:stretch>
        </p:blipFill>
        <p:spPr>
          <a:xfrm>
            <a:off x="2249963" y="3397526"/>
            <a:ext cx="354506" cy="329746"/>
          </a:xfrm>
          <a:prstGeom prst="rect">
            <a:avLst/>
          </a:prstGeom>
          <a:noFill/>
          <a:ln>
            <a:noFill/>
          </a:ln>
        </p:spPr>
      </p:pic>
      <p:pic>
        <p:nvPicPr>
          <p:cNvPr id="1007" name="Google Shape;1007;p47"/>
          <p:cNvPicPr preferRelativeResize="0"/>
          <p:nvPr/>
        </p:nvPicPr>
        <p:blipFill>
          <a:blip r:embed="rId4">
            <a:alphaModFix/>
          </a:blip>
          <a:stretch>
            <a:fillRect/>
          </a:stretch>
        </p:blipFill>
        <p:spPr>
          <a:xfrm>
            <a:off x="2800025" y="3387488"/>
            <a:ext cx="282972" cy="349800"/>
          </a:xfrm>
          <a:prstGeom prst="rect">
            <a:avLst/>
          </a:prstGeom>
          <a:noFill/>
          <a:ln>
            <a:noFill/>
          </a:ln>
        </p:spPr>
      </p:pic>
      <p:pic>
        <p:nvPicPr>
          <p:cNvPr id="1008" name="Google Shape;1008;p47"/>
          <p:cNvPicPr preferRelativeResize="0"/>
          <p:nvPr/>
        </p:nvPicPr>
        <p:blipFill rotWithShape="1">
          <a:blip r:embed="rId6">
            <a:alphaModFix/>
          </a:blip>
          <a:srcRect l="24662" t="25655" r="24894" b="30012"/>
          <a:stretch/>
        </p:blipFill>
        <p:spPr>
          <a:xfrm>
            <a:off x="2972502" y="3927494"/>
            <a:ext cx="375153" cy="329748"/>
          </a:xfrm>
          <a:prstGeom prst="rect">
            <a:avLst/>
          </a:prstGeom>
          <a:noFill/>
          <a:ln>
            <a:noFill/>
          </a:ln>
        </p:spPr>
      </p:pic>
      <p:sp>
        <p:nvSpPr>
          <p:cNvPr id="1009" name="Google Shape;1009;p47"/>
          <p:cNvSpPr/>
          <p:nvPr/>
        </p:nvSpPr>
        <p:spPr>
          <a:xfrm>
            <a:off x="2862659" y="407068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0" name="Google Shape;1010;p47"/>
          <p:cNvPicPr preferRelativeResize="0"/>
          <p:nvPr/>
        </p:nvPicPr>
        <p:blipFill>
          <a:blip r:embed="rId7">
            <a:alphaModFix/>
          </a:blip>
          <a:stretch>
            <a:fillRect/>
          </a:stretch>
        </p:blipFill>
        <p:spPr>
          <a:xfrm>
            <a:off x="2535386" y="3953459"/>
            <a:ext cx="354487" cy="277842"/>
          </a:xfrm>
          <a:prstGeom prst="rect">
            <a:avLst/>
          </a:prstGeom>
          <a:noFill/>
          <a:ln>
            <a:noFill/>
          </a:ln>
        </p:spPr>
      </p:pic>
      <p:pic>
        <p:nvPicPr>
          <p:cNvPr id="1011" name="Google Shape;1011;p47"/>
          <p:cNvPicPr preferRelativeResize="0"/>
          <p:nvPr/>
        </p:nvPicPr>
        <p:blipFill>
          <a:blip r:embed="rId8">
            <a:alphaModFix/>
          </a:blip>
          <a:stretch>
            <a:fillRect/>
          </a:stretch>
        </p:blipFill>
        <p:spPr>
          <a:xfrm>
            <a:off x="2076400" y="3954430"/>
            <a:ext cx="435963" cy="328856"/>
          </a:xfrm>
          <a:prstGeom prst="rect">
            <a:avLst/>
          </a:prstGeom>
          <a:noFill/>
          <a:ln>
            <a:noFill/>
          </a:ln>
        </p:spPr>
      </p:pic>
      <p:sp>
        <p:nvSpPr>
          <p:cNvPr id="1012" name="Google Shape;1012;p47"/>
          <p:cNvSpPr/>
          <p:nvPr/>
        </p:nvSpPr>
        <p:spPr>
          <a:xfrm>
            <a:off x="5225325" y="1156700"/>
            <a:ext cx="1778220" cy="1431108"/>
          </a:xfrm>
          <a:prstGeom prst="cloud">
            <a:avLst/>
          </a:prstGeom>
          <a:solidFill>
            <a:srgbClr val="A32FB9">
              <a:alpha val="178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3" name="Google Shape;1013;p47"/>
          <p:cNvPicPr preferRelativeResize="0"/>
          <p:nvPr/>
        </p:nvPicPr>
        <p:blipFill>
          <a:blip r:embed="rId3">
            <a:alphaModFix/>
          </a:blip>
          <a:stretch>
            <a:fillRect/>
          </a:stretch>
        </p:blipFill>
        <p:spPr>
          <a:xfrm>
            <a:off x="5642913" y="1403076"/>
            <a:ext cx="354506" cy="329747"/>
          </a:xfrm>
          <a:prstGeom prst="rect">
            <a:avLst/>
          </a:prstGeom>
          <a:noFill/>
          <a:ln>
            <a:noFill/>
          </a:ln>
        </p:spPr>
      </p:pic>
      <p:pic>
        <p:nvPicPr>
          <p:cNvPr id="1014" name="Google Shape;1014;p47"/>
          <p:cNvPicPr preferRelativeResize="0"/>
          <p:nvPr/>
        </p:nvPicPr>
        <p:blipFill>
          <a:blip r:embed="rId4">
            <a:alphaModFix/>
          </a:blip>
          <a:stretch>
            <a:fillRect/>
          </a:stretch>
        </p:blipFill>
        <p:spPr>
          <a:xfrm>
            <a:off x="6192975" y="1393038"/>
            <a:ext cx="282972" cy="349800"/>
          </a:xfrm>
          <a:prstGeom prst="rect">
            <a:avLst/>
          </a:prstGeom>
          <a:noFill/>
          <a:ln>
            <a:noFill/>
          </a:ln>
        </p:spPr>
      </p:pic>
      <p:pic>
        <p:nvPicPr>
          <p:cNvPr id="1015" name="Google Shape;1015;p47"/>
          <p:cNvPicPr preferRelativeResize="0"/>
          <p:nvPr/>
        </p:nvPicPr>
        <p:blipFill>
          <a:blip r:embed="rId5">
            <a:alphaModFix/>
          </a:blip>
          <a:stretch>
            <a:fillRect/>
          </a:stretch>
        </p:blipFill>
        <p:spPr>
          <a:xfrm>
            <a:off x="5507025" y="1897825"/>
            <a:ext cx="400200" cy="400200"/>
          </a:xfrm>
          <a:prstGeom prst="rect">
            <a:avLst/>
          </a:prstGeom>
          <a:noFill/>
          <a:ln>
            <a:noFill/>
          </a:ln>
        </p:spPr>
      </p:pic>
      <p:pic>
        <p:nvPicPr>
          <p:cNvPr id="1016" name="Google Shape;1016;p47"/>
          <p:cNvPicPr preferRelativeResize="0"/>
          <p:nvPr/>
        </p:nvPicPr>
        <p:blipFill rotWithShape="1">
          <a:blip r:embed="rId6">
            <a:alphaModFix/>
          </a:blip>
          <a:srcRect l="24662" t="25655" r="24894" b="30012"/>
          <a:stretch/>
        </p:blipFill>
        <p:spPr>
          <a:xfrm>
            <a:off x="6365452" y="1933044"/>
            <a:ext cx="375153" cy="329748"/>
          </a:xfrm>
          <a:prstGeom prst="rect">
            <a:avLst/>
          </a:prstGeom>
          <a:noFill/>
          <a:ln>
            <a:noFill/>
          </a:ln>
        </p:spPr>
      </p:pic>
      <p:sp>
        <p:nvSpPr>
          <p:cNvPr id="1017" name="Google Shape;1017;p47"/>
          <p:cNvSpPr/>
          <p:nvPr/>
        </p:nvSpPr>
        <p:spPr>
          <a:xfrm>
            <a:off x="6255609" y="2076239"/>
            <a:ext cx="97500" cy="963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8" name="Google Shape;1018;p47"/>
          <p:cNvPicPr preferRelativeResize="0"/>
          <p:nvPr/>
        </p:nvPicPr>
        <p:blipFill>
          <a:blip r:embed="rId7">
            <a:alphaModFix/>
          </a:blip>
          <a:stretch>
            <a:fillRect/>
          </a:stretch>
        </p:blipFill>
        <p:spPr>
          <a:xfrm>
            <a:off x="5928336" y="1959009"/>
            <a:ext cx="354487" cy="277842"/>
          </a:xfrm>
          <a:prstGeom prst="rect">
            <a:avLst/>
          </a:prstGeom>
          <a:noFill/>
          <a:ln>
            <a:noFill/>
          </a:ln>
        </p:spPr>
      </p:pic>
      <p:sp>
        <p:nvSpPr>
          <p:cNvPr id="1019" name="Google Shape;1019;p47"/>
          <p:cNvSpPr/>
          <p:nvPr/>
        </p:nvSpPr>
        <p:spPr>
          <a:xfrm>
            <a:off x="5254125" y="3204100"/>
            <a:ext cx="1778220" cy="1431108"/>
          </a:xfrm>
          <a:prstGeom prst="cloud">
            <a:avLst/>
          </a:prstGeom>
          <a:solidFill>
            <a:srgbClr val="C0791B">
              <a:alpha val="430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0" name="Google Shape;1020;p47"/>
          <p:cNvPicPr preferRelativeResize="0"/>
          <p:nvPr/>
        </p:nvPicPr>
        <p:blipFill>
          <a:blip r:embed="rId9">
            <a:alphaModFix/>
          </a:blip>
          <a:stretch>
            <a:fillRect/>
          </a:stretch>
        </p:blipFill>
        <p:spPr>
          <a:xfrm>
            <a:off x="5665265" y="3415042"/>
            <a:ext cx="367401" cy="329746"/>
          </a:xfrm>
          <a:prstGeom prst="rect">
            <a:avLst/>
          </a:prstGeom>
          <a:noFill/>
          <a:ln>
            <a:noFill/>
          </a:ln>
        </p:spPr>
      </p:pic>
      <p:pic>
        <p:nvPicPr>
          <p:cNvPr id="1021" name="Google Shape;1021;p47"/>
          <p:cNvPicPr preferRelativeResize="0"/>
          <p:nvPr/>
        </p:nvPicPr>
        <p:blipFill rotWithShape="1">
          <a:blip r:embed="rId10">
            <a:alphaModFix/>
          </a:blip>
          <a:srcRect l="22540" r="25819"/>
          <a:stretch/>
        </p:blipFill>
        <p:spPr>
          <a:xfrm>
            <a:off x="6181789" y="3415050"/>
            <a:ext cx="302725" cy="329751"/>
          </a:xfrm>
          <a:prstGeom prst="rect">
            <a:avLst/>
          </a:prstGeom>
          <a:noFill/>
          <a:ln>
            <a:noFill/>
          </a:ln>
        </p:spPr>
      </p:pic>
      <p:sp>
        <p:nvSpPr>
          <p:cNvPr id="1022" name="Google Shape;1022;p47"/>
          <p:cNvSpPr/>
          <p:nvPr/>
        </p:nvSpPr>
        <p:spPr>
          <a:xfrm>
            <a:off x="5347625" y="3762175"/>
            <a:ext cx="678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IPv6 Custom</a:t>
            </a:r>
            <a:endParaRPr sz="1000"/>
          </a:p>
        </p:txBody>
      </p:sp>
      <p:sp>
        <p:nvSpPr>
          <p:cNvPr id="1023" name="Google Shape;1023;p47"/>
          <p:cNvSpPr/>
          <p:nvPr/>
        </p:nvSpPr>
        <p:spPr>
          <a:xfrm>
            <a:off x="6026225" y="3762175"/>
            <a:ext cx="9216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Distributed K/V</a:t>
            </a:r>
            <a:endParaRPr sz="1000"/>
          </a:p>
        </p:txBody>
      </p:sp>
      <p:sp>
        <p:nvSpPr>
          <p:cNvPr id="1024" name="Google Shape;1024;p47"/>
          <p:cNvSpPr/>
          <p:nvPr/>
        </p:nvSpPr>
        <p:spPr>
          <a:xfrm>
            <a:off x="5535825" y="4088225"/>
            <a:ext cx="991800" cy="34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latin typeface="Open Sans"/>
                <a:ea typeface="Open Sans"/>
                <a:cs typeface="Open Sans"/>
                <a:sym typeface="Open Sans"/>
              </a:rPr>
              <a:t>Low-Latency Engine</a:t>
            </a:r>
            <a:endParaRPr sz="1000"/>
          </a:p>
        </p:txBody>
      </p:sp>
      <p:sp>
        <p:nvSpPr>
          <p:cNvPr id="1025" name="Google Shape;1025;p47"/>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nvGrpSpPr>
          <p:cNvPr id="1026" name="Google Shape;1026;p47"/>
          <p:cNvGrpSpPr/>
          <p:nvPr/>
        </p:nvGrpSpPr>
        <p:grpSpPr>
          <a:xfrm>
            <a:off x="7289119" y="1442060"/>
            <a:ext cx="435977" cy="490244"/>
            <a:chOff x="1919914" y="1365225"/>
            <a:chExt cx="776036" cy="943502"/>
          </a:xfrm>
        </p:grpSpPr>
        <p:sp>
          <p:nvSpPr>
            <p:cNvPr id="1027" name="Google Shape;1027;p47"/>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47"/>
          <p:cNvSpPr/>
          <p:nvPr/>
        </p:nvSpPr>
        <p:spPr>
          <a:xfrm>
            <a:off x="3249750" y="1181375"/>
            <a:ext cx="488700" cy="61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4800" b="1">
                <a:latin typeface="Open Sans"/>
                <a:ea typeface="Open Sans"/>
                <a:cs typeface="Open Sans"/>
                <a:sym typeface="Open Sans"/>
              </a:rPr>
              <a:t>?</a:t>
            </a:r>
            <a:endParaRPr sz="4800"/>
          </a:p>
        </p:txBody>
      </p:sp>
      <p:sp>
        <p:nvSpPr>
          <p:cNvPr id="1034" name="Google Shape;1034;p47"/>
          <p:cNvSpPr/>
          <p:nvPr/>
        </p:nvSpPr>
        <p:spPr>
          <a:xfrm>
            <a:off x="3249750" y="2887675"/>
            <a:ext cx="488700" cy="61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4800" b="1">
                <a:latin typeface="Open Sans"/>
                <a:ea typeface="Open Sans"/>
                <a:cs typeface="Open Sans"/>
                <a:sym typeface="Open Sans"/>
              </a:rPr>
              <a:t>?</a:t>
            </a:r>
            <a:endParaRPr sz="4800"/>
          </a:p>
        </p:txBody>
      </p:sp>
      <p:sp>
        <p:nvSpPr>
          <p:cNvPr id="1035" name="Google Shape;1035;p47"/>
          <p:cNvSpPr/>
          <p:nvPr/>
        </p:nvSpPr>
        <p:spPr>
          <a:xfrm>
            <a:off x="3302738" y="3580150"/>
            <a:ext cx="488700" cy="61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4800" b="1">
                <a:latin typeface="Open Sans"/>
                <a:ea typeface="Open Sans"/>
                <a:cs typeface="Open Sans"/>
                <a:sym typeface="Open Sans"/>
              </a:rPr>
              <a:t>?</a:t>
            </a:r>
            <a:endParaRPr sz="4800"/>
          </a:p>
        </p:txBody>
      </p:sp>
      <p:sp>
        <p:nvSpPr>
          <p:cNvPr id="1036" name="Google Shape;1036;p47"/>
          <p:cNvSpPr/>
          <p:nvPr/>
        </p:nvSpPr>
        <p:spPr>
          <a:xfrm>
            <a:off x="5089500" y="1260450"/>
            <a:ext cx="488700" cy="61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4800" b="1">
                <a:latin typeface="Open Sans"/>
                <a:ea typeface="Open Sans"/>
                <a:cs typeface="Open Sans"/>
                <a:sym typeface="Open Sans"/>
              </a:rPr>
              <a:t>?</a:t>
            </a:r>
            <a:endParaRPr sz="4800"/>
          </a:p>
        </p:txBody>
      </p:sp>
      <p:sp>
        <p:nvSpPr>
          <p:cNvPr id="1037" name="Google Shape;1037;p47"/>
          <p:cNvSpPr/>
          <p:nvPr/>
        </p:nvSpPr>
        <p:spPr>
          <a:xfrm>
            <a:off x="4958025" y="1959000"/>
            <a:ext cx="488700" cy="61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4800" b="1">
                <a:latin typeface="Open Sans"/>
                <a:ea typeface="Open Sans"/>
                <a:cs typeface="Open Sans"/>
                <a:sym typeface="Open Sans"/>
              </a:rPr>
              <a:t>?</a:t>
            </a:r>
            <a:endParaRPr sz="4800"/>
          </a:p>
        </p:txBody>
      </p:sp>
      <p:sp>
        <p:nvSpPr>
          <p:cNvPr id="1038" name="Google Shape;1038;p47"/>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should you worry about 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48"/>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is the Platform Gap?</a:t>
            </a:r>
            <a:endParaRPr sz="2800"/>
          </a:p>
        </p:txBody>
      </p:sp>
      <p:sp>
        <p:nvSpPr>
          <p:cNvPr id="1044" name="Google Shape;1044;p48"/>
          <p:cNvSpPr txBox="1"/>
          <p:nvPr/>
        </p:nvSpPr>
        <p:spPr>
          <a:xfrm>
            <a:off x="852450" y="1213600"/>
            <a:ext cx="74391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i="1">
                <a:solidFill>
                  <a:schemeClr val="lt1"/>
                </a:solidFill>
                <a:latin typeface="Open Sans"/>
                <a:ea typeface="Open Sans"/>
                <a:cs typeface="Open Sans"/>
                <a:sym typeface="Open Sans"/>
              </a:rPr>
              <a:t>“the chasm each team must cross between the infrastructure and their meaningful product value”</a:t>
            </a:r>
            <a:endParaRPr sz="2300" b="1" i="1">
              <a:solidFill>
                <a:schemeClr val="lt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49"/>
          <p:cNvSpPr txBox="1">
            <a:spLocks noGrp="1"/>
          </p:cNvSpPr>
          <p:nvPr>
            <p:ph type="title"/>
          </p:nvPr>
        </p:nvSpPr>
        <p:spPr>
          <a:xfrm>
            <a:off x="861275" y="2106400"/>
            <a:ext cx="6598800" cy="2664900"/>
          </a:xfrm>
          <a:prstGeom prst="rect">
            <a:avLst/>
          </a:prstGeom>
        </p:spPr>
        <p:txBody>
          <a:bodyPr spcFirstLastPara="1" wrap="square" lIns="91425" tIns="91425" rIns="91425" bIns="91425" anchor="t" anchorCtr="0">
            <a:normAutofit/>
          </a:bodyPr>
          <a:lstStyle/>
          <a:p>
            <a:pPr marL="457200" lvl="0" indent="-374650" algn="l" rtl="0">
              <a:lnSpc>
                <a:spcPct val="150000"/>
              </a:lnSpc>
              <a:spcBef>
                <a:spcPts val="0"/>
              </a:spcBef>
              <a:spcAft>
                <a:spcPts val="0"/>
              </a:spcAft>
              <a:buClr>
                <a:srgbClr val="A32FB9"/>
              </a:buClr>
              <a:buSzPts val="2300"/>
              <a:buChar char="●"/>
            </a:pPr>
            <a:r>
              <a:rPr lang="en-GB" sz="2300"/>
              <a:t>High cognitive load on each team</a:t>
            </a:r>
            <a:endParaRPr sz="2300"/>
          </a:p>
          <a:p>
            <a:pPr marL="457200" lvl="0" indent="0" algn="l" rtl="0">
              <a:lnSpc>
                <a:spcPct val="150000"/>
              </a:lnSpc>
              <a:spcBef>
                <a:spcPts val="0"/>
              </a:spcBef>
              <a:spcAft>
                <a:spcPts val="0"/>
              </a:spcAft>
              <a:buNone/>
            </a:pPr>
            <a:endParaRPr sz="2300"/>
          </a:p>
        </p:txBody>
      </p:sp>
      <p:sp>
        <p:nvSpPr>
          <p:cNvPr id="1050" name="Google Shape;1050;p49"/>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is the Platform Gap?</a:t>
            </a:r>
            <a:endParaRPr sz="2800"/>
          </a:p>
        </p:txBody>
      </p:sp>
      <p:sp>
        <p:nvSpPr>
          <p:cNvPr id="1051" name="Google Shape;1051;p49"/>
          <p:cNvSpPr txBox="1"/>
          <p:nvPr/>
        </p:nvSpPr>
        <p:spPr>
          <a:xfrm>
            <a:off x="852450" y="1213600"/>
            <a:ext cx="74391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i="1">
                <a:solidFill>
                  <a:schemeClr val="lt1"/>
                </a:solidFill>
                <a:latin typeface="Open Sans"/>
                <a:ea typeface="Open Sans"/>
                <a:cs typeface="Open Sans"/>
                <a:sym typeface="Open Sans"/>
              </a:rPr>
              <a:t>“the chasm each team must cross between the infrastructure and their meaningful product value”</a:t>
            </a:r>
            <a:endParaRPr sz="2300" b="1" i="1">
              <a:solidFill>
                <a:schemeClr val="lt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50"/>
          <p:cNvSpPr txBox="1">
            <a:spLocks noGrp="1"/>
          </p:cNvSpPr>
          <p:nvPr>
            <p:ph type="title"/>
          </p:nvPr>
        </p:nvSpPr>
        <p:spPr>
          <a:xfrm>
            <a:off x="861275" y="2106400"/>
            <a:ext cx="6598800" cy="2664900"/>
          </a:xfrm>
          <a:prstGeom prst="rect">
            <a:avLst/>
          </a:prstGeom>
        </p:spPr>
        <p:txBody>
          <a:bodyPr spcFirstLastPara="1" wrap="square" lIns="91425" tIns="91425" rIns="91425" bIns="91425" anchor="t" anchorCtr="0">
            <a:normAutofit/>
          </a:bodyPr>
          <a:lstStyle/>
          <a:p>
            <a:pPr marL="457200" lvl="0" indent="-374650" algn="l" rtl="0">
              <a:lnSpc>
                <a:spcPct val="150000"/>
              </a:lnSpc>
              <a:spcBef>
                <a:spcPts val="0"/>
              </a:spcBef>
              <a:spcAft>
                <a:spcPts val="0"/>
              </a:spcAft>
              <a:buClr>
                <a:srgbClr val="A32FB9"/>
              </a:buClr>
              <a:buSzPts val="2300"/>
              <a:buChar char="●"/>
            </a:pPr>
            <a:r>
              <a:rPr lang="en-GB" sz="2300"/>
              <a:t>High cognitive load on each team</a:t>
            </a:r>
            <a:endParaRPr sz="2300"/>
          </a:p>
          <a:p>
            <a:pPr marL="457200" lvl="0" indent="-374650" algn="l" rtl="0">
              <a:lnSpc>
                <a:spcPct val="150000"/>
              </a:lnSpc>
              <a:spcBef>
                <a:spcPts val="0"/>
              </a:spcBef>
              <a:spcAft>
                <a:spcPts val="0"/>
              </a:spcAft>
              <a:buClr>
                <a:srgbClr val="A32FB9"/>
              </a:buClr>
              <a:buSzPts val="2300"/>
              <a:buChar char="●"/>
            </a:pPr>
            <a:r>
              <a:rPr lang="en-GB" sz="2300"/>
              <a:t>Duplication and waste</a:t>
            </a:r>
            <a:endParaRPr sz="2300"/>
          </a:p>
          <a:p>
            <a:pPr marL="457200" lvl="0" indent="0" algn="l" rtl="0">
              <a:lnSpc>
                <a:spcPct val="150000"/>
              </a:lnSpc>
              <a:spcBef>
                <a:spcPts val="0"/>
              </a:spcBef>
              <a:spcAft>
                <a:spcPts val="0"/>
              </a:spcAft>
              <a:buNone/>
            </a:pPr>
            <a:endParaRPr sz="2300"/>
          </a:p>
        </p:txBody>
      </p:sp>
      <p:sp>
        <p:nvSpPr>
          <p:cNvPr id="1057" name="Google Shape;1057;p50"/>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is the Platform Gap?</a:t>
            </a:r>
            <a:endParaRPr sz="2800"/>
          </a:p>
        </p:txBody>
      </p:sp>
      <p:sp>
        <p:nvSpPr>
          <p:cNvPr id="1058" name="Google Shape;1058;p50"/>
          <p:cNvSpPr txBox="1"/>
          <p:nvPr/>
        </p:nvSpPr>
        <p:spPr>
          <a:xfrm>
            <a:off x="852450" y="1213600"/>
            <a:ext cx="74391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i="1">
                <a:solidFill>
                  <a:schemeClr val="lt1"/>
                </a:solidFill>
                <a:latin typeface="Open Sans"/>
                <a:ea typeface="Open Sans"/>
                <a:cs typeface="Open Sans"/>
                <a:sym typeface="Open Sans"/>
              </a:rPr>
              <a:t>“the chasm each team must cross between the infrastructure and their meaningful product value”</a:t>
            </a:r>
            <a:endParaRPr sz="2300" b="1" i="1">
              <a:solidFill>
                <a:schemeClr val="lt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51"/>
          <p:cNvSpPr txBox="1">
            <a:spLocks noGrp="1"/>
          </p:cNvSpPr>
          <p:nvPr>
            <p:ph type="title"/>
          </p:nvPr>
        </p:nvSpPr>
        <p:spPr>
          <a:xfrm>
            <a:off x="861275" y="2106400"/>
            <a:ext cx="6598800" cy="2664900"/>
          </a:xfrm>
          <a:prstGeom prst="rect">
            <a:avLst/>
          </a:prstGeom>
        </p:spPr>
        <p:txBody>
          <a:bodyPr spcFirstLastPara="1" wrap="square" lIns="91425" tIns="91425" rIns="91425" bIns="91425" anchor="t" anchorCtr="0">
            <a:normAutofit/>
          </a:bodyPr>
          <a:lstStyle/>
          <a:p>
            <a:pPr marL="457200" lvl="0" indent="-374650" algn="l" rtl="0">
              <a:lnSpc>
                <a:spcPct val="150000"/>
              </a:lnSpc>
              <a:spcBef>
                <a:spcPts val="0"/>
              </a:spcBef>
              <a:spcAft>
                <a:spcPts val="0"/>
              </a:spcAft>
              <a:buClr>
                <a:srgbClr val="A32FB9"/>
              </a:buClr>
              <a:buSzPts val="2300"/>
              <a:buChar char="●"/>
            </a:pPr>
            <a:r>
              <a:rPr lang="en-GB" sz="2300"/>
              <a:t>High cognitive load on each team</a:t>
            </a:r>
            <a:endParaRPr sz="2300"/>
          </a:p>
          <a:p>
            <a:pPr marL="457200" lvl="0" indent="-374650" algn="l" rtl="0">
              <a:lnSpc>
                <a:spcPct val="150000"/>
              </a:lnSpc>
              <a:spcBef>
                <a:spcPts val="0"/>
              </a:spcBef>
              <a:spcAft>
                <a:spcPts val="0"/>
              </a:spcAft>
              <a:buClr>
                <a:srgbClr val="A32FB9"/>
              </a:buClr>
              <a:buSzPts val="2300"/>
              <a:buChar char="●"/>
            </a:pPr>
            <a:r>
              <a:rPr lang="en-GB" sz="2300"/>
              <a:t>Duplication and waste</a:t>
            </a:r>
            <a:endParaRPr sz="2300"/>
          </a:p>
          <a:p>
            <a:pPr marL="457200" lvl="0" indent="-374650" algn="l" rtl="0">
              <a:lnSpc>
                <a:spcPct val="150000"/>
              </a:lnSpc>
              <a:spcBef>
                <a:spcPts val="0"/>
              </a:spcBef>
              <a:spcAft>
                <a:spcPts val="0"/>
              </a:spcAft>
              <a:buClr>
                <a:srgbClr val="A32FB9"/>
              </a:buClr>
              <a:buSzPts val="2300"/>
              <a:buChar char="●"/>
            </a:pPr>
            <a:r>
              <a:rPr lang="en-GB" sz="2300"/>
              <a:t>Team silos</a:t>
            </a:r>
            <a:endParaRPr sz="2300"/>
          </a:p>
          <a:p>
            <a:pPr marL="457200" lvl="0" indent="0" algn="l" rtl="0">
              <a:lnSpc>
                <a:spcPct val="150000"/>
              </a:lnSpc>
              <a:spcBef>
                <a:spcPts val="0"/>
              </a:spcBef>
              <a:spcAft>
                <a:spcPts val="0"/>
              </a:spcAft>
              <a:buNone/>
            </a:pPr>
            <a:endParaRPr sz="2300"/>
          </a:p>
        </p:txBody>
      </p:sp>
      <p:sp>
        <p:nvSpPr>
          <p:cNvPr id="1064" name="Google Shape;1064;p51"/>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is the Platform Gap?</a:t>
            </a:r>
            <a:endParaRPr sz="2800"/>
          </a:p>
        </p:txBody>
      </p:sp>
      <p:sp>
        <p:nvSpPr>
          <p:cNvPr id="1065" name="Google Shape;1065;p51"/>
          <p:cNvSpPr txBox="1"/>
          <p:nvPr/>
        </p:nvSpPr>
        <p:spPr>
          <a:xfrm>
            <a:off x="852450" y="1213600"/>
            <a:ext cx="74391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i="1">
                <a:solidFill>
                  <a:schemeClr val="lt1"/>
                </a:solidFill>
                <a:latin typeface="Open Sans"/>
                <a:ea typeface="Open Sans"/>
                <a:cs typeface="Open Sans"/>
                <a:sym typeface="Open Sans"/>
              </a:rPr>
              <a:t>“the chasm each team must cross between the infrastructure and their meaningful product value”</a:t>
            </a:r>
            <a:endParaRPr sz="2300" b="1" i="1">
              <a:solidFill>
                <a:schemeClr val="l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2"/>
          <p:cNvSpPr txBox="1">
            <a:spLocks noGrp="1"/>
          </p:cNvSpPr>
          <p:nvPr>
            <p:ph type="title"/>
          </p:nvPr>
        </p:nvSpPr>
        <p:spPr>
          <a:xfrm>
            <a:off x="861275" y="2106400"/>
            <a:ext cx="6598800" cy="2664900"/>
          </a:xfrm>
          <a:prstGeom prst="rect">
            <a:avLst/>
          </a:prstGeom>
        </p:spPr>
        <p:txBody>
          <a:bodyPr spcFirstLastPara="1" wrap="square" lIns="91425" tIns="91425" rIns="91425" bIns="91425" anchor="t" anchorCtr="0">
            <a:normAutofit/>
          </a:bodyPr>
          <a:lstStyle/>
          <a:p>
            <a:pPr marL="457200" lvl="0" indent="-374650" algn="l" rtl="0">
              <a:lnSpc>
                <a:spcPct val="150000"/>
              </a:lnSpc>
              <a:spcBef>
                <a:spcPts val="0"/>
              </a:spcBef>
              <a:spcAft>
                <a:spcPts val="0"/>
              </a:spcAft>
              <a:buClr>
                <a:srgbClr val="A32FB9"/>
              </a:buClr>
              <a:buSzPts val="2300"/>
              <a:buChar char="●"/>
            </a:pPr>
            <a:r>
              <a:rPr lang="en-GB" sz="2300"/>
              <a:t>High cognitive load on each team</a:t>
            </a:r>
            <a:endParaRPr sz="2300"/>
          </a:p>
          <a:p>
            <a:pPr marL="457200" lvl="0" indent="-374650" algn="l" rtl="0">
              <a:lnSpc>
                <a:spcPct val="150000"/>
              </a:lnSpc>
              <a:spcBef>
                <a:spcPts val="0"/>
              </a:spcBef>
              <a:spcAft>
                <a:spcPts val="0"/>
              </a:spcAft>
              <a:buClr>
                <a:srgbClr val="A32FB9"/>
              </a:buClr>
              <a:buSzPts val="2300"/>
              <a:buChar char="●"/>
            </a:pPr>
            <a:r>
              <a:rPr lang="en-GB" sz="2300"/>
              <a:t>Duplication and waste</a:t>
            </a:r>
            <a:endParaRPr sz="2300"/>
          </a:p>
          <a:p>
            <a:pPr marL="457200" lvl="0" indent="-374650" algn="l" rtl="0">
              <a:lnSpc>
                <a:spcPct val="150000"/>
              </a:lnSpc>
              <a:spcBef>
                <a:spcPts val="0"/>
              </a:spcBef>
              <a:spcAft>
                <a:spcPts val="0"/>
              </a:spcAft>
              <a:buClr>
                <a:srgbClr val="A32FB9"/>
              </a:buClr>
              <a:buSzPts val="2300"/>
              <a:buChar char="●"/>
            </a:pPr>
            <a:r>
              <a:rPr lang="en-GB" sz="2300"/>
              <a:t>Team silos</a:t>
            </a:r>
            <a:endParaRPr sz="2300"/>
          </a:p>
          <a:p>
            <a:pPr marL="457200" lvl="0" indent="-374650" algn="l" rtl="0">
              <a:lnSpc>
                <a:spcPct val="150000"/>
              </a:lnSpc>
              <a:spcBef>
                <a:spcPts val="0"/>
              </a:spcBef>
              <a:spcAft>
                <a:spcPts val="0"/>
              </a:spcAft>
              <a:buClr>
                <a:srgbClr val="A32FB9"/>
              </a:buClr>
              <a:buSzPts val="2300"/>
              <a:buChar char="●"/>
            </a:pPr>
            <a:r>
              <a:rPr lang="en-GB" sz="2300"/>
              <a:t>Shadow IT</a:t>
            </a:r>
            <a:endParaRPr sz="2300"/>
          </a:p>
          <a:p>
            <a:pPr marL="0" lvl="0" indent="0" algn="l" rtl="0">
              <a:lnSpc>
                <a:spcPct val="150000"/>
              </a:lnSpc>
              <a:spcBef>
                <a:spcPts val="0"/>
              </a:spcBef>
              <a:spcAft>
                <a:spcPts val="0"/>
              </a:spcAft>
              <a:buNone/>
            </a:pPr>
            <a:endParaRPr sz="2300"/>
          </a:p>
        </p:txBody>
      </p:sp>
      <p:sp>
        <p:nvSpPr>
          <p:cNvPr id="1071" name="Google Shape;1071;p52"/>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is the Platform Gap?</a:t>
            </a:r>
            <a:endParaRPr sz="2800"/>
          </a:p>
        </p:txBody>
      </p:sp>
      <p:sp>
        <p:nvSpPr>
          <p:cNvPr id="1072" name="Google Shape;1072;p52"/>
          <p:cNvSpPr txBox="1"/>
          <p:nvPr/>
        </p:nvSpPr>
        <p:spPr>
          <a:xfrm>
            <a:off x="852450" y="1213600"/>
            <a:ext cx="74391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i="1">
                <a:solidFill>
                  <a:schemeClr val="lt1"/>
                </a:solidFill>
                <a:latin typeface="Open Sans"/>
                <a:ea typeface="Open Sans"/>
                <a:cs typeface="Open Sans"/>
                <a:sym typeface="Open Sans"/>
              </a:rPr>
              <a:t>“the chasm each team must cross between the infrastructure and their meaningful product value”</a:t>
            </a:r>
            <a:endParaRPr sz="2300" b="1" i="1">
              <a:solidFill>
                <a:schemeClr val="lt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53"/>
          <p:cNvSpPr txBox="1">
            <a:spLocks noGrp="1"/>
          </p:cNvSpPr>
          <p:nvPr>
            <p:ph type="title"/>
          </p:nvPr>
        </p:nvSpPr>
        <p:spPr>
          <a:xfrm>
            <a:off x="861275" y="2106400"/>
            <a:ext cx="6598800" cy="2664900"/>
          </a:xfrm>
          <a:prstGeom prst="rect">
            <a:avLst/>
          </a:prstGeom>
        </p:spPr>
        <p:txBody>
          <a:bodyPr spcFirstLastPara="1" wrap="square" lIns="91425" tIns="91425" rIns="91425" bIns="91425" anchor="t" anchorCtr="0">
            <a:normAutofit/>
          </a:bodyPr>
          <a:lstStyle/>
          <a:p>
            <a:pPr marL="457200" lvl="0" indent="-374650" algn="l" rtl="0">
              <a:lnSpc>
                <a:spcPct val="150000"/>
              </a:lnSpc>
              <a:spcBef>
                <a:spcPts val="0"/>
              </a:spcBef>
              <a:spcAft>
                <a:spcPts val="0"/>
              </a:spcAft>
              <a:buClr>
                <a:srgbClr val="A32FB9"/>
              </a:buClr>
              <a:buSzPts val="2300"/>
              <a:buChar char="●"/>
            </a:pPr>
            <a:r>
              <a:rPr lang="en-GB" sz="2300"/>
              <a:t>High cognitive load on each team</a:t>
            </a:r>
            <a:endParaRPr sz="2300"/>
          </a:p>
          <a:p>
            <a:pPr marL="457200" lvl="0" indent="-374650" algn="l" rtl="0">
              <a:lnSpc>
                <a:spcPct val="150000"/>
              </a:lnSpc>
              <a:spcBef>
                <a:spcPts val="0"/>
              </a:spcBef>
              <a:spcAft>
                <a:spcPts val="0"/>
              </a:spcAft>
              <a:buClr>
                <a:srgbClr val="A32FB9"/>
              </a:buClr>
              <a:buSzPts val="2300"/>
              <a:buChar char="●"/>
            </a:pPr>
            <a:r>
              <a:rPr lang="en-GB" sz="2300"/>
              <a:t>Duplication and waste</a:t>
            </a:r>
            <a:endParaRPr sz="2300"/>
          </a:p>
          <a:p>
            <a:pPr marL="457200" lvl="0" indent="-374650" algn="l" rtl="0">
              <a:lnSpc>
                <a:spcPct val="150000"/>
              </a:lnSpc>
              <a:spcBef>
                <a:spcPts val="0"/>
              </a:spcBef>
              <a:spcAft>
                <a:spcPts val="0"/>
              </a:spcAft>
              <a:buClr>
                <a:srgbClr val="A32FB9"/>
              </a:buClr>
              <a:buSzPts val="2300"/>
              <a:buChar char="●"/>
            </a:pPr>
            <a:r>
              <a:rPr lang="en-GB" sz="2300"/>
              <a:t>Team silos</a:t>
            </a:r>
            <a:endParaRPr sz="2300"/>
          </a:p>
          <a:p>
            <a:pPr marL="457200" lvl="0" indent="-374650" algn="l" rtl="0">
              <a:lnSpc>
                <a:spcPct val="150000"/>
              </a:lnSpc>
              <a:spcBef>
                <a:spcPts val="0"/>
              </a:spcBef>
              <a:spcAft>
                <a:spcPts val="0"/>
              </a:spcAft>
              <a:buClr>
                <a:srgbClr val="A32FB9"/>
              </a:buClr>
              <a:buSzPts val="2300"/>
              <a:buChar char="●"/>
            </a:pPr>
            <a:r>
              <a:rPr lang="en-GB" sz="2300"/>
              <a:t>Shadow IT</a:t>
            </a:r>
            <a:endParaRPr sz="2300"/>
          </a:p>
          <a:p>
            <a:pPr marL="457200" lvl="0" indent="-374650" algn="l" rtl="0">
              <a:lnSpc>
                <a:spcPct val="150000"/>
              </a:lnSpc>
              <a:spcBef>
                <a:spcPts val="0"/>
              </a:spcBef>
              <a:spcAft>
                <a:spcPts val="0"/>
              </a:spcAft>
              <a:buClr>
                <a:srgbClr val="A32FB9"/>
              </a:buClr>
              <a:buSzPts val="2300"/>
              <a:buChar char="●"/>
            </a:pPr>
            <a:r>
              <a:rPr lang="en-GB" sz="2300"/>
              <a:t>Security / compliance gaps</a:t>
            </a:r>
            <a:endParaRPr sz="2300"/>
          </a:p>
        </p:txBody>
      </p:sp>
      <p:sp>
        <p:nvSpPr>
          <p:cNvPr id="1078" name="Google Shape;1078;p53"/>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is the Platform Gap?</a:t>
            </a:r>
            <a:endParaRPr sz="2800"/>
          </a:p>
        </p:txBody>
      </p:sp>
      <p:sp>
        <p:nvSpPr>
          <p:cNvPr id="1079" name="Google Shape;1079;p53"/>
          <p:cNvSpPr txBox="1"/>
          <p:nvPr/>
        </p:nvSpPr>
        <p:spPr>
          <a:xfrm>
            <a:off x="852450" y="1213600"/>
            <a:ext cx="74391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i="1">
                <a:solidFill>
                  <a:schemeClr val="lt1"/>
                </a:solidFill>
                <a:latin typeface="Open Sans"/>
                <a:ea typeface="Open Sans"/>
                <a:cs typeface="Open Sans"/>
                <a:sym typeface="Open Sans"/>
              </a:rPr>
              <a:t>“the chasm each team must cross between the infrastructure and their meaningful product value”</a:t>
            </a:r>
            <a:endParaRPr sz="2300" b="1" i="1">
              <a:solidFill>
                <a:schemeClr val="lt1"/>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54"/>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Are there any metrics?</a:t>
            </a:r>
            <a:endParaRPr sz="2800">
              <a:solidFill>
                <a:schemeClr val="lt1"/>
              </a:solidFill>
            </a:endParaRPr>
          </a:p>
        </p:txBody>
      </p:sp>
      <p:sp>
        <p:nvSpPr>
          <p:cNvPr id="1085" name="Google Shape;1085;p54"/>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086" name="Google Shape;1086;p54"/>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087" name="Google Shape;1087;p54"/>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088" name="Google Shape;1088;p54"/>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8"/>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am I talking about?</a:t>
            </a:r>
            <a:endParaRPr sz="2800">
              <a:solidFill>
                <a:schemeClr val="lt1"/>
              </a:solidFill>
            </a:endParaRPr>
          </a:p>
        </p:txBody>
      </p:sp>
      <p:sp>
        <p:nvSpPr>
          <p:cNvPr id="340" name="Google Shape;340;p28"/>
          <p:cNvSpPr txBox="1">
            <a:spLocks noGrp="1"/>
          </p:cNvSpPr>
          <p:nvPr>
            <p:ph type="title"/>
          </p:nvPr>
        </p:nvSpPr>
        <p:spPr>
          <a:xfrm>
            <a:off x="477875" y="1213550"/>
            <a:ext cx="65988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What is the Platform Gap? </a:t>
            </a:r>
            <a:endParaRPr sz="2600"/>
          </a:p>
          <a:p>
            <a:pPr marL="457200" lvl="0" indent="0" algn="l" rtl="0">
              <a:lnSpc>
                <a:spcPct val="150000"/>
              </a:lnSpc>
              <a:spcBef>
                <a:spcPts val="0"/>
              </a:spcBef>
              <a:spcAft>
                <a:spcPts val="0"/>
              </a:spcAft>
              <a:buNone/>
            </a:pP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55"/>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Are there any metrics?</a:t>
            </a:r>
            <a:endParaRPr sz="2800">
              <a:solidFill>
                <a:schemeClr val="lt1"/>
              </a:solidFill>
            </a:endParaRPr>
          </a:p>
        </p:txBody>
      </p:sp>
      <p:sp>
        <p:nvSpPr>
          <p:cNvPr id="1094" name="Google Shape;1094;p55"/>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095" name="Google Shape;1095;p55"/>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096" name="Google Shape;1096;p55"/>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097" name="Google Shape;1097;p55"/>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098" name="Google Shape;1098;p55"/>
          <p:cNvSpPr/>
          <p:nvPr/>
        </p:nvSpPr>
        <p:spPr>
          <a:xfrm>
            <a:off x="459200" y="1213588"/>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46% of CIOs say their IT teams are stretched more thinly than ever</a:t>
            </a:r>
            <a:endParaRPr sz="1800" b="1" i="1">
              <a:latin typeface="Open Sans"/>
              <a:ea typeface="Open Sans"/>
              <a:cs typeface="Open Sans"/>
              <a:sym typeface="Open Sans"/>
            </a:endParaRPr>
          </a:p>
        </p:txBody>
      </p:sp>
      <p:sp>
        <p:nvSpPr>
          <p:cNvPr id="1099" name="Google Shape;1099;p55"/>
          <p:cNvSpPr txBox="1"/>
          <p:nvPr/>
        </p:nvSpPr>
        <p:spPr>
          <a:xfrm>
            <a:off x="2608500" y="4717475"/>
            <a:ext cx="392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chemeClr val="lt1"/>
                </a:solidFill>
                <a:latin typeface="Open Sans"/>
                <a:ea typeface="Open Sans"/>
                <a:cs typeface="Open Sans"/>
                <a:sym typeface="Open Sans"/>
              </a:rPr>
              <a:t>Source: 2021 Global CIO report from Dynatrace</a:t>
            </a:r>
            <a:endParaRPr i="1">
              <a:solidFill>
                <a:schemeClr val="lt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56"/>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Are there any metrics?</a:t>
            </a:r>
            <a:endParaRPr sz="2800">
              <a:solidFill>
                <a:schemeClr val="lt1"/>
              </a:solidFill>
            </a:endParaRPr>
          </a:p>
        </p:txBody>
      </p:sp>
      <p:sp>
        <p:nvSpPr>
          <p:cNvPr id="1105" name="Google Shape;1105;p56"/>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06" name="Google Shape;1106;p56"/>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07" name="Google Shape;1107;p56"/>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08" name="Google Shape;1108;p56"/>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09" name="Google Shape;1109;p56"/>
          <p:cNvSpPr/>
          <p:nvPr/>
        </p:nvSpPr>
        <p:spPr>
          <a:xfrm>
            <a:off x="459200" y="1213588"/>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46% of CIOs say their IT teams are stretched more thinly than ever</a:t>
            </a:r>
            <a:endParaRPr sz="1800" b="1" i="1">
              <a:latin typeface="Open Sans"/>
              <a:ea typeface="Open Sans"/>
              <a:cs typeface="Open Sans"/>
              <a:sym typeface="Open Sans"/>
            </a:endParaRPr>
          </a:p>
        </p:txBody>
      </p:sp>
      <p:sp>
        <p:nvSpPr>
          <p:cNvPr id="1110" name="Google Shape;1110;p56"/>
          <p:cNvSpPr/>
          <p:nvPr/>
        </p:nvSpPr>
        <p:spPr>
          <a:xfrm>
            <a:off x="5011000" y="1213588"/>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49% of CIOs say IT and business teams work in silos</a:t>
            </a:r>
            <a:endParaRPr sz="1800" b="1" i="1">
              <a:solidFill>
                <a:schemeClr val="lt1"/>
              </a:solidFill>
              <a:latin typeface="Open Sans"/>
              <a:ea typeface="Open Sans"/>
              <a:cs typeface="Open Sans"/>
              <a:sym typeface="Open Sans"/>
            </a:endParaRPr>
          </a:p>
        </p:txBody>
      </p:sp>
      <p:sp>
        <p:nvSpPr>
          <p:cNvPr id="1111" name="Google Shape;1111;p56"/>
          <p:cNvSpPr txBox="1"/>
          <p:nvPr/>
        </p:nvSpPr>
        <p:spPr>
          <a:xfrm>
            <a:off x="2608500" y="4717475"/>
            <a:ext cx="392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chemeClr val="lt1"/>
                </a:solidFill>
                <a:latin typeface="Open Sans"/>
                <a:ea typeface="Open Sans"/>
                <a:cs typeface="Open Sans"/>
                <a:sym typeface="Open Sans"/>
              </a:rPr>
              <a:t>Source: 2021 Global CIO report from Dynatrace</a:t>
            </a:r>
            <a:endParaRPr i="1">
              <a:solidFill>
                <a:schemeClr val="lt1"/>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57"/>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Are there any metrics?</a:t>
            </a:r>
            <a:endParaRPr sz="2800">
              <a:solidFill>
                <a:schemeClr val="lt1"/>
              </a:solidFill>
            </a:endParaRPr>
          </a:p>
        </p:txBody>
      </p:sp>
      <p:sp>
        <p:nvSpPr>
          <p:cNvPr id="1117" name="Google Shape;1117;p57"/>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18" name="Google Shape;1118;p57"/>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19" name="Google Shape;1119;p57"/>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20" name="Google Shape;1120;p57"/>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21" name="Google Shape;1121;p57"/>
          <p:cNvSpPr/>
          <p:nvPr/>
        </p:nvSpPr>
        <p:spPr>
          <a:xfrm>
            <a:off x="459200" y="1213588"/>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46% of CIOs say their IT teams are stretched more thinly than ever</a:t>
            </a:r>
            <a:endParaRPr sz="1800" b="1" i="1">
              <a:latin typeface="Open Sans"/>
              <a:ea typeface="Open Sans"/>
              <a:cs typeface="Open Sans"/>
              <a:sym typeface="Open Sans"/>
            </a:endParaRPr>
          </a:p>
        </p:txBody>
      </p:sp>
      <p:sp>
        <p:nvSpPr>
          <p:cNvPr id="1122" name="Google Shape;1122;p57"/>
          <p:cNvSpPr/>
          <p:nvPr/>
        </p:nvSpPr>
        <p:spPr>
          <a:xfrm>
            <a:off x="5011000" y="1213588"/>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49% of CIOs say IT and business teams work in silos</a:t>
            </a:r>
            <a:endParaRPr sz="1800" b="1" i="1">
              <a:solidFill>
                <a:schemeClr val="lt1"/>
              </a:solidFill>
              <a:latin typeface="Open Sans"/>
              <a:ea typeface="Open Sans"/>
              <a:cs typeface="Open Sans"/>
              <a:sym typeface="Open Sans"/>
            </a:endParaRPr>
          </a:p>
        </p:txBody>
      </p:sp>
      <p:sp>
        <p:nvSpPr>
          <p:cNvPr id="1123" name="Google Shape;1123;p57"/>
          <p:cNvSpPr/>
          <p:nvPr/>
        </p:nvSpPr>
        <p:spPr>
          <a:xfrm>
            <a:off x="459200" y="3058700"/>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40% of CIOs say limited collaboration across BizDevOps teams disrupts IT’s ability to respond quickly..</a:t>
            </a:r>
            <a:endParaRPr sz="1800" b="1" i="1">
              <a:latin typeface="Open Sans"/>
              <a:ea typeface="Open Sans"/>
              <a:cs typeface="Open Sans"/>
              <a:sym typeface="Open Sans"/>
            </a:endParaRPr>
          </a:p>
        </p:txBody>
      </p:sp>
      <p:sp>
        <p:nvSpPr>
          <p:cNvPr id="1124" name="Google Shape;1124;p57"/>
          <p:cNvSpPr txBox="1"/>
          <p:nvPr/>
        </p:nvSpPr>
        <p:spPr>
          <a:xfrm>
            <a:off x="2608500" y="4717475"/>
            <a:ext cx="392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chemeClr val="lt1"/>
                </a:solidFill>
                <a:latin typeface="Open Sans"/>
                <a:ea typeface="Open Sans"/>
                <a:cs typeface="Open Sans"/>
                <a:sym typeface="Open Sans"/>
              </a:rPr>
              <a:t>Source: 2021 Global CIO report from Dynatrace</a:t>
            </a:r>
            <a:endParaRPr i="1">
              <a:solidFill>
                <a:schemeClr val="lt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58"/>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Are there any metrics?</a:t>
            </a:r>
            <a:endParaRPr sz="2800">
              <a:solidFill>
                <a:schemeClr val="lt1"/>
              </a:solidFill>
            </a:endParaRPr>
          </a:p>
        </p:txBody>
      </p:sp>
      <p:sp>
        <p:nvSpPr>
          <p:cNvPr id="1130" name="Google Shape;1130;p58"/>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31" name="Google Shape;1131;p58"/>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32" name="Google Shape;1132;p58"/>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33" name="Google Shape;1133;p58"/>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134" name="Google Shape;1134;p58"/>
          <p:cNvSpPr/>
          <p:nvPr/>
        </p:nvSpPr>
        <p:spPr>
          <a:xfrm>
            <a:off x="459200" y="1213588"/>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46% of CIOs say their IT teams are stretched more thinly than ever</a:t>
            </a:r>
            <a:endParaRPr sz="1800" b="1" i="1">
              <a:latin typeface="Open Sans"/>
              <a:ea typeface="Open Sans"/>
              <a:cs typeface="Open Sans"/>
              <a:sym typeface="Open Sans"/>
            </a:endParaRPr>
          </a:p>
        </p:txBody>
      </p:sp>
      <p:sp>
        <p:nvSpPr>
          <p:cNvPr id="1135" name="Google Shape;1135;p58"/>
          <p:cNvSpPr/>
          <p:nvPr/>
        </p:nvSpPr>
        <p:spPr>
          <a:xfrm>
            <a:off x="5011000" y="1213588"/>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49% of CIOs say IT and business teams work in silos</a:t>
            </a:r>
            <a:endParaRPr sz="1800" b="1" i="1">
              <a:solidFill>
                <a:schemeClr val="lt1"/>
              </a:solidFill>
              <a:latin typeface="Open Sans"/>
              <a:ea typeface="Open Sans"/>
              <a:cs typeface="Open Sans"/>
              <a:sym typeface="Open Sans"/>
            </a:endParaRPr>
          </a:p>
        </p:txBody>
      </p:sp>
      <p:sp>
        <p:nvSpPr>
          <p:cNvPr id="1136" name="Google Shape;1136;p58"/>
          <p:cNvSpPr/>
          <p:nvPr/>
        </p:nvSpPr>
        <p:spPr>
          <a:xfrm>
            <a:off x="459200" y="3058700"/>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40% of CIOs say limited collaboration across BizDevOps teams disrupts IT’s ability to respond quickly..</a:t>
            </a:r>
            <a:endParaRPr sz="1800" b="1" i="1">
              <a:latin typeface="Open Sans"/>
              <a:ea typeface="Open Sans"/>
              <a:cs typeface="Open Sans"/>
              <a:sym typeface="Open Sans"/>
            </a:endParaRPr>
          </a:p>
        </p:txBody>
      </p:sp>
      <p:sp>
        <p:nvSpPr>
          <p:cNvPr id="1137" name="Google Shape;1137;p58"/>
          <p:cNvSpPr/>
          <p:nvPr/>
        </p:nvSpPr>
        <p:spPr>
          <a:xfrm>
            <a:off x="5011000" y="3058700"/>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i="1">
                <a:solidFill>
                  <a:schemeClr val="lt1"/>
                </a:solidFill>
                <a:latin typeface="Open Sans"/>
                <a:ea typeface="Open Sans"/>
                <a:cs typeface="Open Sans"/>
                <a:sym typeface="Open Sans"/>
              </a:rPr>
              <a:t>74% of CIOs say that they are fed up with the need to piece together data from multiple tools to assess the impact of IT investments...</a:t>
            </a:r>
            <a:endParaRPr sz="1800" b="1" i="1">
              <a:latin typeface="Open Sans"/>
              <a:ea typeface="Open Sans"/>
              <a:cs typeface="Open Sans"/>
              <a:sym typeface="Open Sans"/>
            </a:endParaRPr>
          </a:p>
        </p:txBody>
      </p:sp>
      <p:sp>
        <p:nvSpPr>
          <p:cNvPr id="1138" name="Google Shape;1138;p58"/>
          <p:cNvSpPr txBox="1"/>
          <p:nvPr/>
        </p:nvSpPr>
        <p:spPr>
          <a:xfrm>
            <a:off x="2608500" y="4717475"/>
            <a:ext cx="392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chemeClr val="lt1"/>
                </a:solidFill>
                <a:latin typeface="Open Sans"/>
                <a:ea typeface="Open Sans"/>
                <a:cs typeface="Open Sans"/>
                <a:sym typeface="Open Sans"/>
              </a:rPr>
              <a:t>Source: 2021 Global CIO report from Dynatrace</a:t>
            </a:r>
            <a:endParaRPr i="1">
              <a:solidFill>
                <a:schemeClr val="lt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59"/>
          <p:cNvSpPr txBox="1">
            <a:spLocks noGrp="1"/>
          </p:cNvSpPr>
          <p:nvPr>
            <p:ph type="title" idx="4294967295"/>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can you do about it?</a:t>
            </a:r>
            <a:endParaRPr/>
          </a:p>
        </p:txBody>
      </p:sp>
      <p:sp>
        <p:nvSpPr>
          <p:cNvPr id="1144" name="Google Shape;1144;p59"/>
          <p:cNvSpPr txBox="1">
            <a:spLocks noGrp="1"/>
          </p:cNvSpPr>
          <p:nvPr>
            <p:ph type="title" idx="4294967295"/>
          </p:nvPr>
        </p:nvSpPr>
        <p:spPr>
          <a:xfrm>
            <a:off x="477875" y="1213550"/>
            <a:ext cx="6825600" cy="3123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300"/>
          </a:p>
          <a:p>
            <a:pPr marL="457200" lvl="0" indent="0" algn="l" rtl="0">
              <a:lnSpc>
                <a:spcPct val="150000"/>
              </a:lnSpc>
              <a:spcBef>
                <a:spcPts val="0"/>
              </a:spcBef>
              <a:spcAft>
                <a:spcPts val="0"/>
              </a:spcAft>
              <a:buNone/>
            </a:pPr>
            <a:endParaRPr sz="2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60"/>
          <p:cNvSpPr txBox="1">
            <a:spLocks noGrp="1"/>
          </p:cNvSpPr>
          <p:nvPr>
            <p:ph type="title" idx="4294967295"/>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can you do about it?</a:t>
            </a:r>
            <a:endParaRPr/>
          </a:p>
        </p:txBody>
      </p:sp>
      <p:sp>
        <p:nvSpPr>
          <p:cNvPr id="1150" name="Google Shape;1150;p60"/>
          <p:cNvSpPr txBox="1">
            <a:spLocks noGrp="1"/>
          </p:cNvSpPr>
          <p:nvPr>
            <p:ph type="title" idx="4294967295"/>
          </p:nvPr>
        </p:nvSpPr>
        <p:spPr>
          <a:xfrm>
            <a:off x="477875" y="1213550"/>
            <a:ext cx="6825600" cy="3123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300"/>
          </a:p>
          <a:p>
            <a:pPr marL="457200" lvl="0" indent="-393700" algn="l" rtl="0">
              <a:lnSpc>
                <a:spcPct val="150000"/>
              </a:lnSpc>
              <a:spcBef>
                <a:spcPts val="0"/>
              </a:spcBef>
              <a:spcAft>
                <a:spcPts val="0"/>
              </a:spcAft>
              <a:buClr>
                <a:srgbClr val="A32FB9"/>
              </a:buClr>
              <a:buSzPts val="2600"/>
              <a:buChar char="●"/>
            </a:pPr>
            <a:r>
              <a:rPr lang="en-GB" sz="2600"/>
              <a:t>Organisational change </a:t>
            </a:r>
            <a:endParaRPr sz="2600"/>
          </a:p>
          <a:p>
            <a:pPr marL="457200" lvl="0" indent="0" algn="l" rtl="0">
              <a:lnSpc>
                <a:spcPct val="150000"/>
              </a:lnSpc>
              <a:spcBef>
                <a:spcPts val="0"/>
              </a:spcBef>
              <a:spcAft>
                <a:spcPts val="0"/>
              </a:spcAft>
              <a:buNone/>
            </a:pPr>
            <a:endParaRPr sz="2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61"/>
          <p:cNvSpPr txBox="1">
            <a:spLocks noGrp="1"/>
          </p:cNvSpPr>
          <p:nvPr>
            <p:ph type="title" idx="4294967295"/>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can you do about it?</a:t>
            </a:r>
            <a:endParaRPr/>
          </a:p>
        </p:txBody>
      </p:sp>
      <p:sp>
        <p:nvSpPr>
          <p:cNvPr id="1156" name="Google Shape;1156;p61"/>
          <p:cNvSpPr txBox="1">
            <a:spLocks noGrp="1"/>
          </p:cNvSpPr>
          <p:nvPr>
            <p:ph type="title" idx="4294967295"/>
          </p:nvPr>
        </p:nvSpPr>
        <p:spPr>
          <a:xfrm>
            <a:off x="477875" y="1213550"/>
            <a:ext cx="6825600" cy="3123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300"/>
          </a:p>
          <a:p>
            <a:pPr marL="457200" lvl="0" indent="-393700" algn="l" rtl="0">
              <a:lnSpc>
                <a:spcPct val="150000"/>
              </a:lnSpc>
              <a:spcBef>
                <a:spcPts val="0"/>
              </a:spcBef>
              <a:spcAft>
                <a:spcPts val="0"/>
              </a:spcAft>
              <a:buClr>
                <a:srgbClr val="A32FB9"/>
              </a:buClr>
              <a:buSzPts val="2600"/>
              <a:buChar char="●"/>
            </a:pPr>
            <a:r>
              <a:rPr lang="en-GB" sz="2600"/>
              <a:t>Organisational change </a:t>
            </a:r>
            <a:endParaRPr sz="2600"/>
          </a:p>
          <a:p>
            <a:pPr marL="0" lvl="0" indent="0" algn="l" rtl="0">
              <a:lnSpc>
                <a:spcPct val="150000"/>
              </a:lnSpc>
              <a:spcBef>
                <a:spcPts val="0"/>
              </a:spcBef>
              <a:spcAft>
                <a:spcPts val="0"/>
              </a:spcAft>
              <a:buNone/>
            </a:pPr>
            <a:endParaRPr sz="1600"/>
          </a:p>
          <a:p>
            <a:pPr marL="457200" lvl="0" indent="-393700" algn="l" rtl="0">
              <a:lnSpc>
                <a:spcPct val="150000"/>
              </a:lnSpc>
              <a:spcBef>
                <a:spcPts val="0"/>
              </a:spcBef>
              <a:spcAft>
                <a:spcPts val="0"/>
              </a:spcAft>
              <a:buClr>
                <a:srgbClr val="A32FB9"/>
              </a:buClr>
              <a:buSzPts val="2600"/>
              <a:buChar char="●"/>
            </a:pPr>
            <a:r>
              <a:rPr lang="en-GB" sz="2600"/>
              <a:t>Platform Team structure and practices</a:t>
            </a:r>
            <a:endParaRPr sz="2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62"/>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pic>
        <p:nvPicPr>
          <p:cNvPr id="1162" name="Google Shape;1162;p62"/>
          <p:cNvPicPr preferRelativeResize="0"/>
          <p:nvPr/>
        </p:nvPicPr>
        <p:blipFill rotWithShape="1">
          <a:blip r:embed="rId3">
            <a:alphaModFix/>
          </a:blip>
          <a:srcRect l="8296" t="7387" r="10921" b="5291"/>
          <a:stretch/>
        </p:blipFill>
        <p:spPr>
          <a:xfrm>
            <a:off x="3222875" y="982150"/>
            <a:ext cx="2691774" cy="389217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3"/>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pic>
        <p:nvPicPr>
          <p:cNvPr id="1168" name="Google Shape;1168;p63"/>
          <p:cNvPicPr preferRelativeResize="0"/>
          <p:nvPr/>
        </p:nvPicPr>
        <p:blipFill rotWithShape="1">
          <a:blip r:embed="rId3">
            <a:alphaModFix/>
          </a:blip>
          <a:srcRect l="55049" t="12689" r="17961" b="70370"/>
          <a:stretch/>
        </p:blipFill>
        <p:spPr>
          <a:xfrm>
            <a:off x="527325" y="1991087"/>
            <a:ext cx="3033426" cy="11937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pic>
        <p:nvPicPr>
          <p:cNvPr id="1173" name="Google Shape;1173;p64"/>
          <p:cNvPicPr preferRelativeResize="0"/>
          <p:nvPr/>
        </p:nvPicPr>
        <p:blipFill rotWithShape="1">
          <a:blip r:embed="rId3">
            <a:alphaModFix/>
          </a:blip>
          <a:srcRect l="56067" t="30702" r="18746" b="58223"/>
          <a:stretch/>
        </p:blipFill>
        <p:spPr>
          <a:xfrm>
            <a:off x="3773325" y="1087475"/>
            <a:ext cx="2953426" cy="814224"/>
          </a:xfrm>
          <a:prstGeom prst="rect">
            <a:avLst/>
          </a:prstGeom>
          <a:noFill/>
          <a:ln>
            <a:noFill/>
          </a:ln>
        </p:spPr>
      </p:pic>
      <p:pic>
        <p:nvPicPr>
          <p:cNvPr id="1174" name="Google Shape;1174;p64"/>
          <p:cNvPicPr preferRelativeResize="0"/>
          <p:nvPr/>
        </p:nvPicPr>
        <p:blipFill rotWithShape="1">
          <a:blip r:embed="rId3">
            <a:alphaModFix/>
          </a:blip>
          <a:srcRect l="55397" t="66041" r="6816" b="5999"/>
          <a:stretch/>
        </p:blipFill>
        <p:spPr>
          <a:xfrm>
            <a:off x="3773325" y="1718313"/>
            <a:ext cx="4919099" cy="2282275"/>
          </a:xfrm>
          <a:prstGeom prst="rect">
            <a:avLst/>
          </a:prstGeom>
          <a:noFill/>
          <a:ln>
            <a:noFill/>
          </a:ln>
        </p:spPr>
      </p:pic>
      <p:sp>
        <p:nvSpPr>
          <p:cNvPr id="1175" name="Google Shape;1175;p64"/>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pic>
        <p:nvPicPr>
          <p:cNvPr id="1176" name="Google Shape;1176;p64"/>
          <p:cNvPicPr preferRelativeResize="0"/>
          <p:nvPr/>
        </p:nvPicPr>
        <p:blipFill rotWithShape="1">
          <a:blip r:embed="rId3">
            <a:alphaModFix/>
          </a:blip>
          <a:srcRect l="55049" t="12689" r="17961" b="70370"/>
          <a:stretch/>
        </p:blipFill>
        <p:spPr>
          <a:xfrm>
            <a:off x="527325" y="1991087"/>
            <a:ext cx="3033426" cy="1193799"/>
          </a:xfrm>
          <a:prstGeom prst="rect">
            <a:avLst/>
          </a:prstGeom>
          <a:noFill/>
          <a:ln>
            <a:noFill/>
          </a:ln>
        </p:spPr>
      </p:pic>
      <p:pic>
        <p:nvPicPr>
          <p:cNvPr id="1177" name="Google Shape;1177;p64"/>
          <p:cNvPicPr preferRelativeResize="0"/>
          <p:nvPr/>
        </p:nvPicPr>
        <p:blipFill rotWithShape="1">
          <a:blip r:embed="rId3">
            <a:alphaModFix/>
          </a:blip>
          <a:srcRect l="59009" t="16538" r="34232" b="77788"/>
          <a:stretch/>
        </p:blipFill>
        <p:spPr>
          <a:xfrm rot="-5400000">
            <a:off x="3854221" y="2507904"/>
            <a:ext cx="450349" cy="2369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am I talking about?</a:t>
            </a:r>
            <a:endParaRPr sz="2800">
              <a:solidFill>
                <a:schemeClr val="lt1"/>
              </a:solidFill>
            </a:endParaRPr>
          </a:p>
        </p:txBody>
      </p:sp>
      <p:sp>
        <p:nvSpPr>
          <p:cNvPr id="346" name="Google Shape;346;p29"/>
          <p:cNvSpPr txBox="1">
            <a:spLocks noGrp="1"/>
          </p:cNvSpPr>
          <p:nvPr>
            <p:ph type="title"/>
          </p:nvPr>
        </p:nvSpPr>
        <p:spPr>
          <a:xfrm>
            <a:off x="477875" y="1213550"/>
            <a:ext cx="65988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What is the Platform Gap? </a:t>
            </a:r>
            <a:endParaRPr sz="2600"/>
          </a:p>
          <a:p>
            <a:pPr marL="457200" lvl="0" indent="-393700" algn="l" rtl="0">
              <a:lnSpc>
                <a:spcPct val="150000"/>
              </a:lnSpc>
              <a:spcBef>
                <a:spcPts val="0"/>
              </a:spcBef>
              <a:spcAft>
                <a:spcPts val="0"/>
              </a:spcAft>
              <a:buClr>
                <a:srgbClr val="A32FB9"/>
              </a:buClr>
              <a:buSzPts val="2600"/>
              <a:buChar char="●"/>
            </a:pPr>
            <a:r>
              <a:rPr lang="en-GB" sz="2600"/>
              <a:t>Why should you worry about it?</a:t>
            </a:r>
            <a:endParaRPr sz="2600"/>
          </a:p>
          <a:p>
            <a:pPr marL="457200" lvl="0" indent="0" algn="l" rtl="0">
              <a:lnSpc>
                <a:spcPct val="150000"/>
              </a:lnSpc>
              <a:spcBef>
                <a:spcPts val="0"/>
              </a:spcBef>
              <a:spcAft>
                <a:spcPts val="0"/>
              </a:spcAft>
              <a:buNone/>
            </a:pPr>
            <a:endParaRPr sz="2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65"/>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sp>
        <p:nvSpPr>
          <p:cNvPr id="1183" name="Google Shape;1183;p65"/>
          <p:cNvSpPr txBox="1">
            <a:spLocks noGrp="1"/>
          </p:cNvSpPr>
          <p:nvPr>
            <p:ph type="title"/>
          </p:nvPr>
        </p:nvSpPr>
        <p:spPr>
          <a:xfrm>
            <a:off x="477875" y="1213550"/>
            <a:ext cx="8359500" cy="3123300"/>
          </a:xfrm>
          <a:prstGeom prst="rect">
            <a:avLst/>
          </a:prstGeom>
        </p:spPr>
        <p:txBody>
          <a:bodyPr spcFirstLastPara="1" wrap="square" lIns="91425" tIns="91425" rIns="91425" bIns="91425" anchor="t" anchorCtr="0">
            <a:noAutofit/>
          </a:bodyPr>
          <a:lstStyle/>
          <a:p>
            <a:pPr marL="457200" lvl="0" indent="-364490" algn="l" rtl="0">
              <a:lnSpc>
                <a:spcPct val="150000"/>
              </a:lnSpc>
              <a:spcBef>
                <a:spcPts val="0"/>
              </a:spcBef>
              <a:spcAft>
                <a:spcPts val="0"/>
              </a:spcAft>
              <a:buClr>
                <a:srgbClr val="A32FB9"/>
              </a:buClr>
              <a:buSzPts val="2140"/>
              <a:buChar char="●"/>
            </a:pPr>
            <a:r>
              <a:rPr lang="en-GB" sz="2140">
                <a:solidFill>
                  <a:srgbClr val="A32FB9"/>
                </a:solidFill>
              </a:rPr>
              <a:t>Collaboration</a:t>
            </a:r>
            <a:r>
              <a:rPr lang="en-GB" sz="2140"/>
              <a:t>: shared responsibility, problems are solved quickly and organisation learns</a:t>
            </a:r>
            <a:endParaRPr sz="2140"/>
          </a:p>
          <a:p>
            <a:pPr marL="914400" lvl="0" indent="0" algn="l" rtl="0">
              <a:lnSpc>
                <a:spcPct val="150000"/>
              </a:lnSpc>
              <a:spcBef>
                <a:spcPts val="0"/>
              </a:spcBef>
              <a:spcAft>
                <a:spcPts val="0"/>
              </a:spcAft>
              <a:buNone/>
            </a:pPr>
            <a:endParaRPr sz="2140"/>
          </a:p>
          <a:p>
            <a:pPr marL="457200" lvl="0" indent="0" algn="l" rtl="0">
              <a:lnSpc>
                <a:spcPct val="150000"/>
              </a:lnSpc>
              <a:spcBef>
                <a:spcPts val="0"/>
              </a:spcBef>
              <a:spcAft>
                <a:spcPts val="0"/>
              </a:spcAft>
              <a:buNone/>
            </a:pPr>
            <a:endParaRPr sz="214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66"/>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sp>
        <p:nvSpPr>
          <p:cNvPr id="1189" name="Google Shape;1189;p66"/>
          <p:cNvSpPr txBox="1">
            <a:spLocks noGrp="1"/>
          </p:cNvSpPr>
          <p:nvPr>
            <p:ph type="title"/>
          </p:nvPr>
        </p:nvSpPr>
        <p:spPr>
          <a:xfrm>
            <a:off x="477875" y="1213550"/>
            <a:ext cx="8359500" cy="3123300"/>
          </a:xfrm>
          <a:prstGeom prst="rect">
            <a:avLst/>
          </a:prstGeom>
        </p:spPr>
        <p:txBody>
          <a:bodyPr spcFirstLastPara="1" wrap="square" lIns="91425" tIns="91425" rIns="91425" bIns="91425" anchor="t" anchorCtr="0">
            <a:noAutofit/>
          </a:bodyPr>
          <a:lstStyle/>
          <a:p>
            <a:pPr marL="457200" lvl="0" indent="-364490" algn="l" rtl="0">
              <a:lnSpc>
                <a:spcPct val="150000"/>
              </a:lnSpc>
              <a:spcBef>
                <a:spcPts val="0"/>
              </a:spcBef>
              <a:spcAft>
                <a:spcPts val="0"/>
              </a:spcAft>
              <a:buClr>
                <a:srgbClr val="A32FB9"/>
              </a:buClr>
              <a:buSzPts val="2140"/>
              <a:buChar char="●"/>
            </a:pPr>
            <a:r>
              <a:rPr lang="en-GB" sz="2140">
                <a:solidFill>
                  <a:srgbClr val="A32FB9"/>
                </a:solidFill>
              </a:rPr>
              <a:t>Collaboration</a:t>
            </a:r>
            <a:r>
              <a:rPr lang="en-GB" sz="2140"/>
              <a:t>: shared responsibility, problems are solved quickly and organisation learns</a:t>
            </a:r>
            <a:endParaRPr sz="2140"/>
          </a:p>
          <a:p>
            <a:pPr marL="914400" lvl="1" indent="-364490" algn="l" rtl="0">
              <a:lnSpc>
                <a:spcPct val="150000"/>
              </a:lnSpc>
              <a:spcBef>
                <a:spcPts val="0"/>
              </a:spcBef>
              <a:spcAft>
                <a:spcPts val="0"/>
              </a:spcAft>
              <a:buSzPts val="2140"/>
              <a:buChar char="○"/>
            </a:pPr>
            <a:r>
              <a:rPr lang="en-GB" sz="2140"/>
              <a:t>Collaborate closely to define“as a service” boundaries</a:t>
            </a:r>
            <a:endParaRPr sz="2140"/>
          </a:p>
          <a:p>
            <a:pPr marL="0" lvl="0" indent="0" algn="l" rtl="0">
              <a:lnSpc>
                <a:spcPct val="150000"/>
              </a:lnSpc>
              <a:spcBef>
                <a:spcPts val="0"/>
              </a:spcBef>
              <a:spcAft>
                <a:spcPts val="0"/>
              </a:spcAft>
              <a:buNone/>
            </a:pPr>
            <a:endParaRPr sz="2140"/>
          </a:p>
          <a:p>
            <a:pPr marL="457200" lvl="0" indent="0" algn="l" rtl="0">
              <a:lnSpc>
                <a:spcPct val="150000"/>
              </a:lnSpc>
              <a:spcBef>
                <a:spcPts val="0"/>
              </a:spcBef>
              <a:spcAft>
                <a:spcPts val="0"/>
              </a:spcAft>
              <a:buNone/>
            </a:pPr>
            <a:endParaRPr sz="214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67"/>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sp>
        <p:nvSpPr>
          <p:cNvPr id="1195" name="Google Shape;1195;p67"/>
          <p:cNvSpPr txBox="1">
            <a:spLocks noGrp="1"/>
          </p:cNvSpPr>
          <p:nvPr>
            <p:ph type="title"/>
          </p:nvPr>
        </p:nvSpPr>
        <p:spPr>
          <a:xfrm>
            <a:off x="477875" y="1213550"/>
            <a:ext cx="8359500" cy="3123300"/>
          </a:xfrm>
          <a:prstGeom prst="rect">
            <a:avLst/>
          </a:prstGeom>
        </p:spPr>
        <p:txBody>
          <a:bodyPr spcFirstLastPara="1" wrap="square" lIns="91425" tIns="91425" rIns="91425" bIns="91425" anchor="t" anchorCtr="0">
            <a:noAutofit/>
          </a:bodyPr>
          <a:lstStyle/>
          <a:p>
            <a:pPr marL="457200" lvl="0" indent="-364490" algn="l" rtl="0">
              <a:lnSpc>
                <a:spcPct val="150000"/>
              </a:lnSpc>
              <a:spcBef>
                <a:spcPts val="0"/>
              </a:spcBef>
              <a:spcAft>
                <a:spcPts val="0"/>
              </a:spcAft>
              <a:buClr>
                <a:srgbClr val="A32FB9"/>
              </a:buClr>
              <a:buSzPts val="2140"/>
              <a:buChar char="●"/>
            </a:pPr>
            <a:r>
              <a:rPr lang="en-GB" sz="2140">
                <a:solidFill>
                  <a:srgbClr val="A32FB9"/>
                </a:solidFill>
              </a:rPr>
              <a:t>Collaboration</a:t>
            </a:r>
            <a:r>
              <a:rPr lang="en-GB" sz="2140"/>
              <a:t>: shared responsibility, problems are solved quickly and organisation learns</a:t>
            </a:r>
            <a:endParaRPr sz="2140"/>
          </a:p>
          <a:p>
            <a:pPr marL="914400" lvl="1" indent="-364490" algn="l" rtl="0">
              <a:lnSpc>
                <a:spcPct val="150000"/>
              </a:lnSpc>
              <a:spcBef>
                <a:spcPts val="0"/>
              </a:spcBef>
              <a:spcAft>
                <a:spcPts val="0"/>
              </a:spcAft>
              <a:buSzPts val="2140"/>
              <a:buChar char="○"/>
            </a:pPr>
            <a:r>
              <a:rPr lang="en-GB" sz="2140"/>
              <a:t>Collaborate closely to define“as a service” boundaries</a:t>
            </a:r>
            <a:endParaRPr sz="2140"/>
          </a:p>
          <a:p>
            <a:pPr marL="914400" lvl="1" indent="-364490" algn="l" rtl="0">
              <a:lnSpc>
                <a:spcPct val="150000"/>
              </a:lnSpc>
              <a:spcBef>
                <a:spcPts val="0"/>
              </a:spcBef>
              <a:spcAft>
                <a:spcPts val="0"/>
              </a:spcAft>
              <a:buSzPts val="2140"/>
              <a:buChar char="○"/>
            </a:pPr>
            <a:r>
              <a:rPr lang="en-GB" sz="2140"/>
              <a:t>“continue with lightweight collaboration to validate”</a:t>
            </a:r>
            <a:endParaRPr sz="2140"/>
          </a:p>
          <a:p>
            <a:pPr marL="457200" lvl="0" indent="0" algn="l" rtl="0">
              <a:lnSpc>
                <a:spcPct val="150000"/>
              </a:lnSpc>
              <a:spcBef>
                <a:spcPts val="0"/>
              </a:spcBef>
              <a:spcAft>
                <a:spcPts val="0"/>
              </a:spcAft>
              <a:buNone/>
            </a:pPr>
            <a:endParaRPr sz="214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68"/>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sp>
        <p:nvSpPr>
          <p:cNvPr id="1201" name="Google Shape;1201;p68"/>
          <p:cNvSpPr txBox="1">
            <a:spLocks noGrp="1"/>
          </p:cNvSpPr>
          <p:nvPr>
            <p:ph type="title"/>
          </p:nvPr>
        </p:nvSpPr>
        <p:spPr>
          <a:xfrm>
            <a:off x="477875" y="1213550"/>
            <a:ext cx="8359500" cy="3123300"/>
          </a:xfrm>
          <a:prstGeom prst="rect">
            <a:avLst/>
          </a:prstGeom>
        </p:spPr>
        <p:txBody>
          <a:bodyPr spcFirstLastPara="1" wrap="square" lIns="91425" tIns="91425" rIns="91425" bIns="91425" anchor="t" anchorCtr="0">
            <a:noAutofit/>
          </a:bodyPr>
          <a:lstStyle/>
          <a:p>
            <a:pPr marL="457200" lvl="0" indent="-364490" algn="l" rtl="0">
              <a:lnSpc>
                <a:spcPct val="150000"/>
              </a:lnSpc>
              <a:spcBef>
                <a:spcPts val="0"/>
              </a:spcBef>
              <a:spcAft>
                <a:spcPts val="0"/>
              </a:spcAft>
              <a:buClr>
                <a:srgbClr val="A32FB9"/>
              </a:buClr>
              <a:buSzPts val="2140"/>
              <a:buChar char="●"/>
            </a:pPr>
            <a:r>
              <a:rPr lang="en-GB" sz="2140">
                <a:solidFill>
                  <a:srgbClr val="A32FB9"/>
                </a:solidFill>
              </a:rPr>
              <a:t>Collaboration</a:t>
            </a:r>
            <a:r>
              <a:rPr lang="en-GB" sz="2140"/>
              <a:t>: shared responsibility, problems are solved quickly and organisation learns</a:t>
            </a:r>
            <a:endParaRPr sz="2140"/>
          </a:p>
          <a:p>
            <a:pPr marL="914400" lvl="1" indent="-364490" algn="l" rtl="0">
              <a:lnSpc>
                <a:spcPct val="150000"/>
              </a:lnSpc>
              <a:spcBef>
                <a:spcPts val="0"/>
              </a:spcBef>
              <a:spcAft>
                <a:spcPts val="0"/>
              </a:spcAft>
              <a:buSzPts val="2140"/>
              <a:buChar char="○"/>
            </a:pPr>
            <a:r>
              <a:rPr lang="en-GB" sz="2140"/>
              <a:t>Collaborate closely to define“as a service” boundaries</a:t>
            </a:r>
            <a:endParaRPr sz="2140"/>
          </a:p>
          <a:p>
            <a:pPr marL="914400" lvl="1" indent="-364490" algn="l" rtl="0">
              <a:lnSpc>
                <a:spcPct val="150000"/>
              </a:lnSpc>
              <a:spcBef>
                <a:spcPts val="0"/>
              </a:spcBef>
              <a:spcAft>
                <a:spcPts val="0"/>
              </a:spcAft>
              <a:buSzPts val="2140"/>
              <a:buChar char="○"/>
            </a:pPr>
            <a:r>
              <a:rPr lang="en-GB" sz="2140"/>
              <a:t>“continue with lightweight collaboration to validate”</a:t>
            </a:r>
            <a:endParaRPr sz="2140"/>
          </a:p>
          <a:p>
            <a:pPr marL="457200" lvl="0" indent="-364490" algn="l" rtl="0">
              <a:lnSpc>
                <a:spcPct val="150000"/>
              </a:lnSpc>
              <a:spcBef>
                <a:spcPts val="0"/>
              </a:spcBef>
              <a:spcAft>
                <a:spcPts val="0"/>
              </a:spcAft>
              <a:buClr>
                <a:srgbClr val="A32FB9"/>
              </a:buClr>
              <a:buSzPts val="2140"/>
              <a:buChar char="●"/>
            </a:pPr>
            <a:r>
              <a:rPr lang="en-GB" sz="2140">
                <a:solidFill>
                  <a:srgbClr val="940DAE"/>
                </a:solidFill>
              </a:rPr>
              <a:t>XaaS</a:t>
            </a:r>
            <a:r>
              <a:rPr lang="en-GB" sz="2140"/>
              <a:t>: separate and delineated responsibilities</a:t>
            </a:r>
            <a:endParaRPr sz="2140"/>
          </a:p>
          <a:p>
            <a:pPr marL="914400" lvl="0" indent="0" algn="l" rtl="0">
              <a:lnSpc>
                <a:spcPct val="150000"/>
              </a:lnSpc>
              <a:spcBef>
                <a:spcPts val="0"/>
              </a:spcBef>
              <a:spcAft>
                <a:spcPts val="0"/>
              </a:spcAft>
              <a:buNone/>
            </a:pPr>
            <a:endParaRPr sz="214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69"/>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sp>
        <p:nvSpPr>
          <p:cNvPr id="1207" name="Google Shape;1207;p69"/>
          <p:cNvSpPr txBox="1">
            <a:spLocks noGrp="1"/>
          </p:cNvSpPr>
          <p:nvPr>
            <p:ph type="title"/>
          </p:nvPr>
        </p:nvSpPr>
        <p:spPr>
          <a:xfrm>
            <a:off x="477875" y="1213550"/>
            <a:ext cx="8359500" cy="3123300"/>
          </a:xfrm>
          <a:prstGeom prst="rect">
            <a:avLst/>
          </a:prstGeom>
        </p:spPr>
        <p:txBody>
          <a:bodyPr spcFirstLastPara="1" wrap="square" lIns="91425" tIns="91425" rIns="91425" bIns="91425" anchor="t" anchorCtr="0">
            <a:noAutofit/>
          </a:bodyPr>
          <a:lstStyle/>
          <a:p>
            <a:pPr marL="457200" lvl="0" indent="-364490" algn="l" rtl="0">
              <a:lnSpc>
                <a:spcPct val="150000"/>
              </a:lnSpc>
              <a:spcBef>
                <a:spcPts val="0"/>
              </a:spcBef>
              <a:spcAft>
                <a:spcPts val="0"/>
              </a:spcAft>
              <a:buClr>
                <a:srgbClr val="A32FB9"/>
              </a:buClr>
              <a:buSzPts val="2140"/>
              <a:buChar char="●"/>
            </a:pPr>
            <a:r>
              <a:rPr lang="en-GB" sz="2140">
                <a:solidFill>
                  <a:srgbClr val="A32FB9"/>
                </a:solidFill>
              </a:rPr>
              <a:t>Collaboration</a:t>
            </a:r>
            <a:r>
              <a:rPr lang="en-GB" sz="2140"/>
              <a:t>: shared responsibility, problems are solved quickly and organisation learns</a:t>
            </a:r>
            <a:endParaRPr sz="2140"/>
          </a:p>
          <a:p>
            <a:pPr marL="914400" lvl="1" indent="-364490" algn="l" rtl="0">
              <a:lnSpc>
                <a:spcPct val="150000"/>
              </a:lnSpc>
              <a:spcBef>
                <a:spcPts val="0"/>
              </a:spcBef>
              <a:spcAft>
                <a:spcPts val="0"/>
              </a:spcAft>
              <a:buSzPts val="2140"/>
              <a:buChar char="○"/>
            </a:pPr>
            <a:r>
              <a:rPr lang="en-GB" sz="2140"/>
              <a:t>Collaborate closely to define“as a service” boundaries</a:t>
            </a:r>
            <a:endParaRPr sz="2140"/>
          </a:p>
          <a:p>
            <a:pPr marL="914400" lvl="1" indent="-364490" algn="l" rtl="0">
              <a:lnSpc>
                <a:spcPct val="150000"/>
              </a:lnSpc>
              <a:spcBef>
                <a:spcPts val="0"/>
              </a:spcBef>
              <a:spcAft>
                <a:spcPts val="0"/>
              </a:spcAft>
              <a:buSzPts val="2140"/>
              <a:buChar char="○"/>
            </a:pPr>
            <a:r>
              <a:rPr lang="en-GB" sz="2140"/>
              <a:t>“continue with lightweight collaboration to validate”</a:t>
            </a:r>
            <a:endParaRPr sz="2140"/>
          </a:p>
          <a:p>
            <a:pPr marL="457200" lvl="0" indent="-364490" algn="l" rtl="0">
              <a:lnSpc>
                <a:spcPct val="150000"/>
              </a:lnSpc>
              <a:spcBef>
                <a:spcPts val="0"/>
              </a:spcBef>
              <a:spcAft>
                <a:spcPts val="0"/>
              </a:spcAft>
              <a:buClr>
                <a:srgbClr val="A32FB9"/>
              </a:buClr>
              <a:buSzPts val="2140"/>
              <a:buChar char="●"/>
            </a:pPr>
            <a:r>
              <a:rPr lang="en-GB" sz="2140">
                <a:solidFill>
                  <a:srgbClr val="940DAE"/>
                </a:solidFill>
              </a:rPr>
              <a:t>XaaS</a:t>
            </a:r>
            <a:r>
              <a:rPr lang="en-GB" sz="2140"/>
              <a:t>: separate and delineated responsibilities</a:t>
            </a:r>
            <a:endParaRPr sz="2140"/>
          </a:p>
          <a:p>
            <a:pPr marL="914400" lvl="1" indent="-364490" algn="l" rtl="0">
              <a:lnSpc>
                <a:spcPct val="150000"/>
              </a:lnSpc>
              <a:spcBef>
                <a:spcPts val="0"/>
              </a:spcBef>
              <a:spcAft>
                <a:spcPts val="0"/>
              </a:spcAft>
              <a:buSzPts val="2140"/>
              <a:buChar char="○"/>
            </a:pPr>
            <a:r>
              <a:rPr lang="en-GB" sz="2140"/>
              <a:t>Consuming team can deliver rapidly</a:t>
            </a:r>
            <a:endParaRPr sz="2140"/>
          </a:p>
          <a:p>
            <a:pPr marL="914400" lvl="0" indent="0" algn="l" rtl="0">
              <a:lnSpc>
                <a:spcPct val="150000"/>
              </a:lnSpc>
              <a:spcBef>
                <a:spcPts val="0"/>
              </a:spcBef>
              <a:spcAft>
                <a:spcPts val="0"/>
              </a:spcAft>
              <a:buNone/>
            </a:pPr>
            <a:endParaRPr sz="214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70"/>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Organisational Change</a:t>
            </a:r>
            <a:endParaRPr/>
          </a:p>
        </p:txBody>
      </p:sp>
      <p:sp>
        <p:nvSpPr>
          <p:cNvPr id="1213" name="Google Shape;1213;p70"/>
          <p:cNvSpPr txBox="1">
            <a:spLocks noGrp="1"/>
          </p:cNvSpPr>
          <p:nvPr>
            <p:ph type="title"/>
          </p:nvPr>
        </p:nvSpPr>
        <p:spPr>
          <a:xfrm>
            <a:off x="477875" y="1213550"/>
            <a:ext cx="8359500" cy="3123300"/>
          </a:xfrm>
          <a:prstGeom prst="rect">
            <a:avLst/>
          </a:prstGeom>
        </p:spPr>
        <p:txBody>
          <a:bodyPr spcFirstLastPara="1" wrap="square" lIns="91425" tIns="91425" rIns="91425" bIns="91425" anchor="t" anchorCtr="0">
            <a:noAutofit/>
          </a:bodyPr>
          <a:lstStyle/>
          <a:p>
            <a:pPr marL="457200" lvl="0" indent="-364490" algn="l" rtl="0">
              <a:lnSpc>
                <a:spcPct val="150000"/>
              </a:lnSpc>
              <a:spcBef>
                <a:spcPts val="0"/>
              </a:spcBef>
              <a:spcAft>
                <a:spcPts val="0"/>
              </a:spcAft>
              <a:buClr>
                <a:srgbClr val="A32FB9"/>
              </a:buClr>
              <a:buSzPts val="2140"/>
              <a:buChar char="●"/>
            </a:pPr>
            <a:r>
              <a:rPr lang="en-GB" sz="2140">
                <a:solidFill>
                  <a:srgbClr val="A32FB9"/>
                </a:solidFill>
              </a:rPr>
              <a:t>Collaboration</a:t>
            </a:r>
            <a:r>
              <a:rPr lang="en-GB" sz="2140"/>
              <a:t>: shared responsibility, problems are solved quickly and organisation learns</a:t>
            </a:r>
            <a:endParaRPr sz="2140"/>
          </a:p>
          <a:p>
            <a:pPr marL="914400" lvl="1" indent="-364490" algn="l" rtl="0">
              <a:lnSpc>
                <a:spcPct val="150000"/>
              </a:lnSpc>
              <a:spcBef>
                <a:spcPts val="0"/>
              </a:spcBef>
              <a:spcAft>
                <a:spcPts val="0"/>
              </a:spcAft>
              <a:buSzPts val="2140"/>
              <a:buChar char="○"/>
            </a:pPr>
            <a:r>
              <a:rPr lang="en-GB" sz="2140"/>
              <a:t>Collaborate closely to define“as a service” boundaries</a:t>
            </a:r>
            <a:endParaRPr sz="2140"/>
          </a:p>
          <a:p>
            <a:pPr marL="914400" lvl="1" indent="-364490" algn="l" rtl="0">
              <a:lnSpc>
                <a:spcPct val="150000"/>
              </a:lnSpc>
              <a:spcBef>
                <a:spcPts val="0"/>
              </a:spcBef>
              <a:spcAft>
                <a:spcPts val="0"/>
              </a:spcAft>
              <a:buSzPts val="2140"/>
              <a:buChar char="○"/>
            </a:pPr>
            <a:r>
              <a:rPr lang="en-GB" sz="2140"/>
              <a:t>“continue with lightweight collaboration to validate”</a:t>
            </a:r>
            <a:endParaRPr sz="2140"/>
          </a:p>
          <a:p>
            <a:pPr marL="457200" lvl="0" indent="-364490" algn="l" rtl="0">
              <a:lnSpc>
                <a:spcPct val="150000"/>
              </a:lnSpc>
              <a:spcBef>
                <a:spcPts val="0"/>
              </a:spcBef>
              <a:spcAft>
                <a:spcPts val="0"/>
              </a:spcAft>
              <a:buClr>
                <a:srgbClr val="A32FB9"/>
              </a:buClr>
              <a:buSzPts val="2140"/>
              <a:buChar char="●"/>
            </a:pPr>
            <a:r>
              <a:rPr lang="en-GB" sz="2140">
                <a:solidFill>
                  <a:srgbClr val="940DAE"/>
                </a:solidFill>
              </a:rPr>
              <a:t>XaaS</a:t>
            </a:r>
            <a:r>
              <a:rPr lang="en-GB" sz="2140"/>
              <a:t>: separate and delineated responsibilities</a:t>
            </a:r>
            <a:endParaRPr sz="2140"/>
          </a:p>
          <a:p>
            <a:pPr marL="914400" lvl="1" indent="-364490" algn="l" rtl="0">
              <a:lnSpc>
                <a:spcPct val="150000"/>
              </a:lnSpc>
              <a:spcBef>
                <a:spcPts val="0"/>
              </a:spcBef>
              <a:spcAft>
                <a:spcPts val="0"/>
              </a:spcAft>
              <a:buSzPts val="2140"/>
              <a:buChar char="○"/>
            </a:pPr>
            <a:r>
              <a:rPr lang="en-GB" sz="2140"/>
              <a:t>Consuming team can deliver rapidly</a:t>
            </a:r>
            <a:endParaRPr sz="2140"/>
          </a:p>
          <a:p>
            <a:pPr marL="914400" lvl="1" indent="-364490" algn="l" rtl="0">
              <a:lnSpc>
                <a:spcPct val="150000"/>
              </a:lnSpc>
              <a:spcBef>
                <a:spcPts val="0"/>
              </a:spcBef>
              <a:spcAft>
                <a:spcPts val="0"/>
              </a:spcAft>
              <a:buSzPts val="2140"/>
              <a:buChar char="○"/>
            </a:pPr>
            <a:r>
              <a:rPr lang="en-GB" sz="2140"/>
              <a:t>Providing team makes their service easy to consume</a:t>
            </a:r>
            <a:endParaRPr sz="214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71"/>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a Platform?</a:t>
            </a:r>
            <a:endParaRPr/>
          </a:p>
        </p:txBody>
      </p:sp>
      <p:sp>
        <p:nvSpPr>
          <p:cNvPr id="1219" name="Google Shape;1219;p71"/>
          <p:cNvSpPr txBox="1"/>
          <p:nvPr/>
        </p:nvSpPr>
        <p:spPr>
          <a:xfrm>
            <a:off x="2411025" y="4068950"/>
            <a:ext cx="734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220" name="Google Shape;1220;p71"/>
          <p:cNvSpPr txBox="1"/>
          <p:nvPr/>
        </p:nvSpPr>
        <p:spPr>
          <a:xfrm>
            <a:off x="477875" y="1213550"/>
            <a:ext cx="8359500" cy="2770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2100" i="1">
                <a:solidFill>
                  <a:srgbClr val="303633"/>
                </a:solidFill>
                <a:highlight>
                  <a:srgbClr val="FFFFFF"/>
                </a:highlight>
                <a:latin typeface="Open Sans"/>
                <a:ea typeface="Open Sans"/>
                <a:cs typeface="Open Sans"/>
                <a:sym typeface="Open Sans"/>
              </a:rPr>
              <a:t>“A </a:t>
            </a:r>
            <a:r>
              <a:rPr lang="en-GB" sz="2100" b="1" i="1">
                <a:solidFill>
                  <a:srgbClr val="303633"/>
                </a:solidFill>
                <a:highlight>
                  <a:srgbClr val="FFFFFF"/>
                </a:highlight>
                <a:latin typeface="Open Sans"/>
                <a:ea typeface="Open Sans"/>
                <a:cs typeface="Open Sans"/>
                <a:sym typeface="Open Sans"/>
              </a:rPr>
              <a:t>digital platform</a:t>
            </a:r>
            <a:r>
              <a:rPr lang="en-GB" sz="2100" i="1">
                <a:solidFill>
                  <a:srgbClr val="303633"/>
                </a:solidFill>
                <a:highlight>
                  <a:srgbClr val="FFFFFF"/>
                </a:highlight>
                <a:latin typeface="Open Sans"/>
                <a:ea typeface="Open Sans"/>
                <a:cs typeface="Open Sans"/>
                <a:sym typeface="Open Sans"/>
              </a:rPr>
              <a:t> is a foundation of self-service APIs, tools, services, knowledge and support which are arranged as a compelling internal product. Autonomous delivery teams can make use of the platform to deliver product features at a higher pace, with reduced coordination.” </a:t>
            </a:r>
            <a:endParaRPr sz="2100" i="1">
              <a:solidFill>
                <a:srgbClr val="303633"/>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sz="2100">
              <a:solidFill>
                <a:srgbClr val="303633"/>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GB" sz="2100">
                <a:solidFill>
                  <a:srgbClr val="303633"/>
                </a:solidFill>
                <a:highlight>
                  <a:srgbClr val="FFFFFF"/>
                </a:highlight>
                <a:latin typeface="Open Sans"/>
                <a:ea typeface="Open Sans"/>
                <a:cs typeface="Open Sans"/>
                <a:sym typeface="Open Sans"/>
              </a:rPr>
              <a:t>Evan Bottcher, 2018</a:t>
            </a:r>
            <a:endParaRPr sz="2100">
              <a:latin typeface="Open Sans"/>
              <a:ea typeface="Open Sans"/>
              <a:cs typeface="Open Sans"/>
              <a:sym typeface="Open Sans"/>
            </a:endParaRPr>
          </a:p>
        </p:txBody>
      </p:sp>
      <p:sp>
        <p:nvSpPr>
          <p:cNvPr id="1221" name="Google Shape;1221;p71"/>
          <p:cNvSpPr txBox="1"/>
          <p:nvPr/>
        </p:nvSpPr>
        <p:spPr>
          <a:xfrm>
            <a:off x="1766675" y="4201150"/>
            <a:ext cx="5781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rgbClr val="303633"/>
                </a:solidFill>
                <a:latin typeface="Open Sans"/>
                <a:ea typeface="Open Sans"/>
                <a:cs typeface="Open Sans"/>
                <a:sym typeface="Open Sans"/>
              </a:rPr>
              <a:t>Source: https://martinfowler.com/articles/talk-about-platforms.html</a:t>
            </a:r>
            <a:endParaRPr i="1">
              <a:solidFill>
                <a:srgbClr val="303633"/>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72"/>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73"/>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232" name="Google Shape;1232;p73"/>
          <p:cNvGrpSpPr/>
          <p:nvPr/>
        </p:nvGrpSpPr>
        <p:grpSpPr>
          <a:xfrm>
            <a:off x="4194056" y="3540785"/>
            <a:ext cx="435977" cy="490244"/>
            <a:chOff x="1919914" y="1365225"/>
            <a:chExt cx="776036" cy="943502"/>
          </a:xfrm>
        </p:grpSpPr>
        <p:sp>
          <p:nvSpPr>
            <p:cNvPr id="1233" name="Google Shape;1233;p73"/>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3"/>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3"/>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3"/>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3"/>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3"/>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73"/>
          <p:cNvSpPr txBox="1"/>
          <p:nvPr/>
        </p:nvSpPr>
        <p:spPr>
          <a:xfrm>
            <a:off x="3566498" y="38421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74"/>
          <p:cNvSpPr/>
          <p:nvPr/>
        </p:nvSpPr>
        <p:spPr>
          <a:xfrm>
            <a:off x="6794859" y="1253225"/>
            <a:ext cx="1137900" cy="6915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b="1">
                <a:latin typeface="Open Sans"/>
                <a:ea typeface="Open Sans"/>
                <a:cs typeface="Open Sans"/>
                <a:sym typeface="Open Sans"/>
              </a:rPr>
              <a:t>App</a:t>
            </a:r>
            <a:endParaRPr b="1"/>
          </a:p>
        </p:txBody>
      </p:sp>
      <p:pic>
        <p:nvPicPr>
          <p:cNvPr id="1245" name="Google Shape;1245;p74"/>
          <p:cNvPicPr preferRelativeResize="0"/>
          <p:nvPr/>
        </p:nvPicPr>
        <p:blipFill>
          <a:blip r:embed="rId3">
            <a:alphaModFix/>
          </a:blip>
          <a:stretch>
            <a:fillRect/>
          </a:stretch>
        </p:blipFill>
        <p:spPr>
          <a:xfrm>
            <a:off x="6820170" y="1259523"/>
            <a:ext cx="678829" cy="678830"/>
          </a:xfrm>
          <a:prstGeom prst="rect">
            <a:avLst/>
          </a:prstGeom>
          <a:noFill/>
          <a:ln>
            <a:noFill/>
          </a:ln>
        </p:spPr>
      </p:pic>
      <p:sp>
        <p:nvSpPr>
          <p:cNvPr id="1246" name="Google Shape;1246;p74"/>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247" name="Google Shape;1247;p74"/>
          <p:cNvGrpSpPr/>
          <p:nvPr/>
        </p:nvGrpSpPr>
        <p:grpSpPr>
          <a:xfrm>
            <a:off x="3991108" y="2232210"/>
            <a:ext cx="842400" cy="670080"/>
            <a:chOff x="903671" y="3642535"/>
            <a:chExt cx="842400" cy="670080"/>
          </a:xfrm>
        </p:grpSpPr>
        <p:grpSp>
          <p:nvGrpSpPr>
            <p:cNvPr id="1248" name="Google Shape;1248;p74"/>
            <p:cNvGrpSpPr/>
            <p:nvPr/>
          </p:nvGrpSpPr>
          <p:grpSpPr>
            <a:xfrm>
              <a:off x="1107362" y="3642535"/>
              <a:ext cx="435977" cy="490244"/>
              <a:chOff x="1919914" y="1365225"/>
              <a:chExt cx="776036" cy="943502"/>
            </a:xfrm>
          </p:grpSpPr>
          <p:sp>
            <p:nvSpPr>
              <p:cNvPr id="1249" name="Google Shape;1249;p74"/>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4"/>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4"/>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4"/>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4"/>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4"/>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74"/>
            <p:cNvSpPr txBox="1"/>
            <p:nvPr/>
          </p:nvSpPr>
          <p:spPr>
            <a:xfrm>
              <a:off x="903671" y="39124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grpSp>
        <p:nvGrpSpPr>
          <p:cNvPr id="1256" name="Google Shape;1256;p74"/>
          <p:cNvGrpSpPr/>
          <p:nvPr/>
        </p:nvGrpSpPr>
        <p:grpSpPr>
          <a:xfrm>
            <a:off x="3843359" y="1253225"/>
            <a:ext cx="1137900" cy="691500"/>
            <a:chOff x="2591659" y="3554725"/>
            <a:chExt cx="1137900" cy="691500"/>
          </a:xfrm>
        </p:grpSpPr>
        <p:sp>
          <p:nvSpPr>
            <p:cNvPr id="1257" name="Google Shape;1257;p74"/>
            <p:cNvSpPr/>
            <p:nvPr/>
          </p:nvSpPr>
          <p:spPr>
            <a:xfrm>
              <a:off x="2591659" y="3554725"/>
              <a:ext cx="1137900" cy="6915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b="1">
                  <a:latin typeface="Open Sans"/>
                  <a:ea typeface="Open Sans"/>
                  <a:cs typeface="Open Sans"/>
                  <a:sym typeface="Open Sans"/>
                </a:rPr>
                <a:t>App</a:t>
              </a:r>
              <a:endParaRPr b="1"/>
            </a:p>
          </p:txBody>
        </p:sp>
        <p:pic>
          <p:nvPicPr>
            <p:cNvPr id="1258" name="Google Shape;1258;p74"/>
            <p:cNvPicPr preferRelativeResize="0"/>
            <p:nvPr/>
          </p:nvPicPr>
          <p:blipFill>
            <a:blip r:embed="rId3">
              <a:alphaModFix/>
            </a:blip>
            <a:stretch>
              <a:fillRect/>
            </a:stretch>
          </p:blipFill>
          <p:spPr>
            <a:xfrm>
              <a:off x="2616970" y="3561023"/>
              <a:ext cx="678830" cy="678829"/>
            </a:xfrm>
            <a:prstGeom prst="rect">
              <a:avLst/>
            </a:prstGeom>
            <a:noFill/>
            <a:ln>
              <a:noFill/>
            </a:ln>
          </p:spPr>
        </p:pic>
      </p:grpSp>
      <p:grpSp>
        <p:nvGrpSpPr>
          <p:cNvPr id="1259" name="Google Shape;1259;p74"/>
          <p:cNvGrpSpPr/>
          <p:nvPr/>
        </p:nvGrpSpPr>
        <p:grpSpPr>
          <a:xfrm>
            <a:off x="1280101" y="2231360"/>
            <a:ext cx="921600" cy="674290"/>
            <a:chOff x="863051" y="1468760"/>
            <a:chExt cx="921600" cy="674290"/>
          </a:xfrm>
        </p:grpSpPr>
        <p:grpSp>
          <p:nvGrpSpPr>
            <p:cNvPr id="1260" name="Google Shape;1260;p74"/>
            <p:cNvGrpSpPr/>
            <p:nvPr/>
          </p:nvGrpSpPr>
          <p:grpSpPr>
            <a:xfrm>
              <a:off x="1105872" y="1468760"/>
              <a:ext cx="435977" cy="490244"/>
              <a:chOff x="1919914" y="1365225"/>
              <a:chExt cx="776036" cy="943502"/>
            </a:xfrm>
          </p:grpSpPr>
          <p:sp>
            <p:nvSpPr>
              <p:cNvPr id="1261" name="Google Shape;1261;p74"/>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4"/>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4"/>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4"/>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4"/>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4"/>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7" name="Google Shape;1267;p74"/>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cxnSp>
        <p:nvCxnSpPr>
          <p:cNvPr id="1268" name="Google Shape;1268;p74"/>
          <p:cNvCxnSpPr>
            <a:stCxn id="1244" idx="2"/>
            <a:endCxn id="1269" idx="0"/>
          </p:cNvCxnSpPr>
          <p:nvPr/>
        </p:nvCxnSpPr>
        <p:spPr>
          <a:xfrm rot="5400000">
            <a:off x="7202259" y="2105675"/>
            <a:ext cx="322500" cy="600"/>
          </a:xfrm>
          <a:prstGeom prst="curvedConnector3">
            <a:avLst>
              <a:gd name="adj1" fmla="val 50018"/>
            </a:avLst>
          </a:prstGeom>
          <a:noFill/>
          <a:ln w="28575" cap="flat" cmpd="sng">
            <a:solidFill>
              <a:srgbClr val="940DAE"/>
            </a:solidFill>
            <a:prstDash val="dash"/>
            <a:round/>
            <a:headEnd type="none" w="med" len="med"/>
            <a:tailEnd type="none" w="med" len="med"/>
          </a:ln>
        </p:spPr>
      </p:cxnSp>
      <p:grpSp>
        <p:nvGrpSpPr>
          <p:cNvPr id="1270" name="Google Shape;1270;p74"/>
          <p:cNvGrpSpPr/>
          <p:nvPr/>
        </p:nvGrpSpPr>
        <p:grpSpPr>
          <a:xfrm>
            <a:off x="6942289" y="2231373"/>
            <a:ext cx="842400" cy="669255"/>
            <a:chOff x="7085889" y="1442060"/>
            <a:chExt cx="842400" cy="669255"/>
          </a:xfrm>
        </p:grpSpPr>
        <p:grpSp>
          <p:nvGrpSpPr>
            <p:cNvPr id="1271" name="Google Shape;1271;p74"/>
            <p:cNvGrpSpPr/>
            <p:nvPr/>
          </p:nvGrpSpPr>
          <p:grpSpPr>
            <a:xfrm>
              <a:off x="7289119" y="1442060"/>
              <a:ext cx="435977" cy="490244"/>
              <a:chOff x="1919914" y="1365225"/>
              <a:chExt cx="776036" cy="943502"/>
            </a:xfrm>
          </p:grpSpPr>
          <p:sp>
            <p:nvSpPr>
              <p:cNvPr id="1272" name="Google Shape;1272;p74"/>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4"/>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4"/>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4"/>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4"/>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4"/>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7" name="Google Shape;1277;p74"/>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grpSp>
        <p:nvGrpSpPr>
          <p:cNvPr id="1278" name="Google Shape;1278;p74"/>
          <p:cNvGrpSpPr/>
          <p:nvPr/>
        </p:nvGrpSpPr>
        <p:grpSpPr>
          <a:xfrm>
            <a:off x="1171959" y="1253187"/>
            <a:ext cx="1137900" cy="691500"/>
            <a:chOff x="2591659" y="3554725"/>
            <a:chExt cx="1137900" cy="691500"/>
          </a:xfrm>
        </p:grpSpPr>
        <p:sp>
          <p:nvSpPr>
            <p:cNvPr id="1279" name="Google Shape;1279;p74"/>
            <p:cNvSpPr/>
            <p:nvPr/>
          </p:nvSpPr>
          <p:spPr>
            <a:xfrm>
              <a:off x="2591659" y="3554725"/>
              <a:ext cx="1137900" cy="6915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b="1">
                  <a:latin typeface="Open Sans"/>
                  <a:ea typeface="Open Sans"/>
                  <a:cs typeface="Open Sans"/>
                  <a:sym typeface="Open Sans"/>
                </a:rPr>
                <a:t>App</a:t>
              </a:r>
              <a:endParaRPr b="1"/>
            </a:p>
          </p:txBody>
        </p:sp>
        <p:pic>
          <p:nvPicPr>
            <p:cNvPr id="1280" name="Google Shape;1280;p74"/>
            <p:cNvPicPr preferRelativeResize="0"/>
            <p:nvPr/>
          </p:nvPicPr>
          <p:blipFill>
            <a:blip r:embed="rId3">
              <a:alphaModFix/>
            </a:blip>
            <a:stretch>
              <a:fillRect/>
            </a:stretch>
          </p:blipFill>
          <p:spPr>
            <a:xfrm>
              <a:off x="2616970" y="3561023"/>
              <a:ext cx="678830" cy="678829"/>
            </a:xfrm>
            <a:prstGeom prst="rect">
              <a:avLst/>
            </a:prstGeom>
            <a:noFill/>
            <a:ln>
              <a:noFill/>
            </a:ln>
          </p:spPr>
        </p:pic>
      </p:grpSp>
      <p:cxnSp>
        <p:nvCxnSpPr>
          <p:cNvPr id="1281" name="Google Shape;1281;p74"/>
          <p:cNvCxnSpPr>
            <a:endCxn id="1254" idx="0"/>
          </p:cNvCxnSpPr>
          <p:nvPr/>
        </p:nvCxnSpPr>
        <p:spPr>
          <a:xfrm rot="-5400000" flipH="1">
            <a:off x="4250356" y="2106179"/>
            <a:ext cx="323400" cy="600"/>
          </a:xfrm>
          <a:prstGeom prst="curvedConnector3">
            <a:avLst>
              <a:gd name="adj1" fmla="val 50000"/>
            </a:avLst>
          </a:prstGeom>
          <a:noFill/>
          <a:ln w="28575" cap="flat" cmpd="sng">
            <a:solidFill>
              <a:srgbClr val="940DAE"/>
            </a:solidFill>
            <a:prstDash val="dash"/>
            <a:round/>
            <a:headEnd type="none" w="med" len="med"/>
            <a:tailEnd type="none" w="med" len="med"/>
          </a:ln>
        </p:spPr>
      </p:cxnSp>
      <p:cxnSp>
        <p:nvCxnSpPr>
          <p:cNvPr id="1282" name="Google Shape;1282;p74"/>
          <p:cNvCxnSpPr>
            <a:endCxn id="1266" idx="0"/>
          </p:cNvCxnSpPr>
          <p:nvPr/>
        </p:nvCxnSpPr>
        <p:spPr>
          <a:xfrm rot="5400000">
            <a:off x="1579529" y="2105779"/>
            <a:ext cx="322500" cy="600"/>
          </a:xfrm>
          <a:prstGeom prst="curvedConnector3">
            <a:avLst>
              <a:gd name="adj1" fmla="val 50000"/>
            </a:avLst>
          </a:prstGeom>
          <a:noFill/>
          <a:ln w="28575" cap="flat" cmpd="sng">
            <a:solidFill>
              <a:srgbClr val="940DAE"/>
            </a:solidFill>
            <a:prstDash val="dash"/>
            <a:round/>
            <a:headEnd type="none" w="med" len="med"/>
            <a:tailEnd type="none" w="med" len="med"/>
          </a:ln>
        </p:spPr>
      </p:cxnSp>
      <p:cxnSp>
        <p:nvCxnSpPr>
          <p:cNvPr id="1283" name="Google Shape;1283;p74"/>
          <p:cNvCxnSpPr>
            <a:stCxn id="1277" idx="2"/>
            <a:endCxn id="1284" idx="3"/>
          </p:cNvCxnSpPr>
          <p:nvPr/>
        </p:nvCxnSpPr>
        <p:spPr>
          <a:xfrm rot="5400000">
            <a:off x="5739739" y="2418378"/>
            <a:ext cx="1141500" cy="2106000"/>
          </a:xfrm>
          <a:prstGeom prst="curvedConnector2">
            <a:avLst/>
          </a:prstGeom>
          <a:noFill/>
          <a:ln w="28575" cap="flat" cmpd="sng">
            <a:solidFill>
              <a:srgbClr val="940DAE"/>
            </a:solidFill>
            <a:prstDash val="dash"/>
            <a:round/>
            <a:headEnd type="none" w="med" len="med"/>
            <a:tailEnd type="none" w="med" len="med"/>
          </a:ln>
        </p:spPr>
      </p:cxnSp>
      <p:cxnSp>
        <p:nvCxnSpPr>
          <p:cNvPr id="1285" name="Google Shape;1285;p74"/>
          <p:cNvCxnSpPr>
            <a:stCxn id="1267" idx="2"/>
            <a:endCxn id="1284" idx="1"/>
          </p:cNvCxnSpPr>
          <p:nvPr/>
        </p:nvCxnSpPr>
        <p:spPr>
          <a:xfrm rot="-5400000" flipH="1">
            <a:off x="2085301" y="2561250"/>
            <a:ext cx="1136700" cy="1825500"/>
          </a:xfrm>
          <a:prstGeom prst="curvedConnector2">
            <a:avLst/>
          </a:prstGeom>
          <a:noFill/>
          <a:ln w="28575" cap="flat" cmpd="sng">
            <a:solidFill>
              <a:srgbClr val="940DAE"/>
            </a:solidFill>
            <a:prstDash val="dash"/>
            <a:round/>
            <a:headEnd type="none" w="med" len="med"/>
            <a:tailEnd type="none" w="med" len="med"/>
          </a:ln>
        </p:spPr>
      </p:cxnSp>
      <p:cxnSp>
        <p:nvCxnSpPr>
          <p:cNvPr id="1286" name="Google Shape;1286;p74"/>
          <p:cNvCxnSpPr>
            <a:stCxn id="1255" idx="2"/>
          </p:cNvCxnSpPr>
          <p:nvPr/>
        </p:nvCxnSpPr>
        <p:spPr>
          <a:xfrm rot="5400000">
            <a:off x="4174858" y="3137641"/>
            <a:ext cx="472800" cy="2100"/>
          </a:xfrm>
          <a:prstGeom prst="curvedConnector3">
            <a:avLst>
              <a:gd name="adj1" fmla="val 50000"/>
            </a:avLst>
          </a:prstGeom>
          <a:noFill/>
          <a:ln w="28575" cap="flat" cmpd="sng">
            <a:solidFill>
              <a:srgbClr val="940DAE"/>
            </a:solidFill>
            <a:prstDash val="dash"/>
            <a:round/>
            <a:headEnd type="none" w="med" len="med"/>
            <a:tailEnd type="none" w="med" len="med"/>
          </a:ln>
        </p:spPr>
      </p:cxnSp>
      <p:grpSp>
        <p:nvGrpSpPr>
          <p:cNvPr id="1287" name="Google Shape;1287;p74"/>
          <p:cNvGrpSpPr/>
          <p:nvPr/>
        </p:nvGrpSpPr>
        <p:grpSpPr>
          <a:xfrm>
            <a:off x="4194056" y="3540785"/>
            <a:ext cx="435977" cy="490244"/>
            <a:chOff x="1919914" y="1365225"/>
            <a:chExt cx="776036" cy="943502"/>
          </a:xfrm>
        </p:grpSpPr>
        <p:sp>
          <p:nvSpPr>
            <p:cNvPr id="1288" name="Google Shape;1288;p74"/>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4"/>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4"/>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4"/>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4"/>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4"/>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74"/>
          <p:cNvSpPr txBox="1"/>
          <p:nvPr/>
        </p:nvSpPr>
        <p:spPr>
          <a:xfrm>
            <a:off x="3566498" y="38421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am I talking about?</a:t>
            </a:r>
            <a:endParaRPr sz="2800">
              <a:solidFill>
                <a:schemeClr val="lt1"/>
              </a:solidFill>
            </a:endParaRPr>
          </a:p>
        </p:txBody>
      </p:sp>
      <p:sp>
        <p:nvSpPr>
          <p:cNvPr id="352" name="Google Shape;352;p30"/>
          <p:cNvSpPr txBox="1">
            <a:spLocks noGrp="1"/>
          </p:cNvSpPr>
          <p:nvPr>
            <p:ph type="title"/>
          </p:nvPr>
        </p:nvSpPr>
        <p:spPr>
          <a:xfrm>
            <a:off x="477875" y="1213550"/>
            <a:ext cx="65988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What is the Platform Gap? </a:t>
            </a:r>
            <a:endParaRPr sz="2600"/>
          </a:p>
          <a:p>
            <a:pPr marL="457200" lvl="0" indent="-393700" algn="l" rtl="0">
              <a:lnSpc>
                <a:spcPct val="150000"/>
              </a:lnSpc>
              <a:spcBef>
                <a:spcPts val="0"/>
              </a:spcBef>
              <a:spcAft>
                <a:spcPts val="0"/>
              </a:spcAft>
              <a:buClr>
                <a:srgbClr val="A32FB9"/>
              </a:buClr>
              <a:buSzPts val="2600"/>
              <a:buChar char="●"/>
            </a:pPr>
            <a:r>
              <a:rPr lang="en-GB" sz="2600"/>
              <a:t>Why should you worry about it?</a:t>
            </a:r>
            <a:endParaRPr sz="2600"/>
          </a:p>
          <a:p>
            <a:pPr marL="457200" lvl="0" indent="-393700" algn="l" rtl="0">
              <a:lnSpc>
                <a:spcPct val="150000"/>
              </a:lnSpc>
              <a:spcBef>
                <a:spcPts val="0"/>
              </a:spcBef>
              <a:spcAft>
                <a:spcPts val="0"/>
              </a:spcAft>
              <a:buClr>
                <a:srgbClr val="A32FB9"/>
              </a:buClr>
              <a:buSzPts val="2600"/>
              <a:buChar char="●"/>
            </a:pPr>
            <a:r>
              <a:rPr lang="en-GB" sz="2600"/>
              <a:t>What can you do about it?</a:t>
            </a:r>
            <a:endParaRPr sz="2600"/>
          </a:p>
          <a:p>
            <a:pPr marL="457200" lvl="0" indent="0" algn="l" rtl="0">
              <a:lnSpc>
                <a:spcPct val="150000"/>
              </a:lnSpc>
              <a:spcBef>
                <a:spcPts val="0"/>
              </a:spcBef>
              <a:spcAft>
                <a:spcPts val="0"/>
              </a:spcAft>
              <a:buNone/>
            </a:pPr>
            <a:endParaRPr sz="2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75"/>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299" name="Google Shape;1299;p75"/>
          <p:cNvGrpSpPr/>
          <p:nvPr/>
        </p:nvGrpSpPr>
        <p:grpSpPr>
          <a:xfrm>
            <a:off x="1055523" y="2220960"/>
            <a:ext cx="1691100" cy="701565"/>
            <a:chOff x="3566498" y="4455185"/>
            <a:chExt cx="1691100" cy="701565"/>
          </a:xfrm>
        </p:grpSpPr>
        <p:grpSp>
          <p:nvGrpSpPr>
            <p:cNvPr id="1300" name="Google Shape;1300;p75"/>
            <p:cNvGrpSpPr/>
            <p:nvPr/>
          </p:nvGrpSpPr>
          <p:grpSpPr>
            <a:xfrm>
              <a:off x="4194056" y="4455185"/>
              <a:ext cx="435977" cy="490244"/>
              <a:chOff x="1919914" y="1365225"/>
              <a:chExt cx="776036" cy="943502"/>
            </a:xfrm>
          </p:grpSpPr>
          <p:sp>
            <p:nvSpPr>
              <p:cNvPr id="1301" name="Google Shape;1301;p75"/>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5"/>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5"/>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5"/>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5"/>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5"/>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75"/>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grpSp>
        <p:nvGrpSpPr>
          <p:cNvPr id="1308" name="Google Shape;1308;p75"/>
          <p:cNvGrpSpPr/>
          <p:nvPr/>
        </p:nvGrpSpPr>
        <p:grpSpPr>
          <a:xfrm>
            <a:off x="6373301" y="1392023"/>
            <a:ext cx="921600" cy="674290"/>
            <a:chOff x="863051" y="1468760"/>
            <a:chExt cx="921600" cy="674290"/>
          </a:xfrm>
        </p:grpSpPr>
        <p:grpSp>
          <p:nvGrpSpPr>
            <p:cNvPr id="1309" name="Google Shape;1309;p75"/>
            <p:cNvGrpSpPr/>
            <p:nvPr/>
          </p:nvGrpSpPr>
          <p:grpSpPr>
            <a:xfrm>
              <a:off x="1105872" y="1468760"/>
              <a:ext cx="435977" cy="490244"/>
              <a:chOff x="1919914" y="1365225"/>
              <a:chExt cx="776036" cy="943502"/>
            </a:xfrm>
          </p:grpSpPr>
          <p:sp>
            <p:nvSpPr>
              <p:cNvPr id="1310" name="Google Shape;1310;p75"/>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5"/>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5"/>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5"/>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5"/>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5"/>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6" name="Google Shape;1316;p75"/>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grpSp>
        <p:nvGrpSpPr>
          <p:cNvPr id="1317" name="Google Shape;1317;p75"/>
          <p:cNvGrpSpPr/>
          <p:nvPr/>
        </p:nvGrpSpPr>
        <p:grpSpPr>
          <a:xfrm>
            <a:off x="6412908" y="2239223"/>
            <a:ext cx="842400" cy="670080"/>
            <a:chOff x="903671" y="3642535"/>
            <a:chExt cx="842400" cy="670080"/>
          </a:xfrm>
        </p:grpSpPr>
        <p:grpSp>
          <p:nvGrpSpPr>
            <p:cNvPr id="1318" name="Google Shape;1318;p75"/>
            <p:cNvGrpSpPr/>
            <p:nvPr/>
          </p:nvGrpSpPr>
          <p:grpSpPr>
            <a:xfrm>
              <a:off x="1107362" y="3642535"/>
              <a:ext cx="435977" cy="490244"/>
              <a:chOff x="1919914" y="1365225"/>
              <a:chExt cx="776036" cy="943502"/>
            </a:xfrm>
          </p:grpSpPr>
          <p:sp>
            <p:nvSpPr>
              <p:cNvPr id="1319" name="Google Shape;1319;p75"/>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5"/>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5"/>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5"/>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75"/>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5"/>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75"/>
            <p:cNvSpPr txBox="1"/>
            <p:nvPr/>
          </p:nvSpPr>
          <p:spPr>
            <a:xfrm>
              <a:off x="903671" y="39124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grpSp>
        <p:nvGrpSpPr>
          <p:cNvPr id="1326" name="Google Shape;1326;p75"/>
          <p:cNvGrpSpPr/>
          <p:nvPr/>
        </p:nvGrpSpPr>
        <p:grpSpPr>
          <a:xfrm>
            <a:off x="6412889" y="3082210"/>
            <a:ext cx="842400" cy="669255"/>
            <a:chOff x="7085889" y="1442060"/>
            <a:chExt cx="842400" cy="669255"/>
          </a:xfrm>
        </p:grpSpPr>
        <p:grpSp>
          <p:nvGrpSpPr>
            <p:cNvPr id="1327" name="Google Shape;1327;p75"/>
            <p:cNvGrpSpPr/>
            <p:nvPr/>
          </p:nvGrpSpPr>
          <p:grpSpPr>
            <a:xfrm>
              <a:off x="7289119" y="1442060"/>
              <a:ext cx="435977" cy="490244"/>
              <a:chOff x="1919914" y="1365225"/>
              <a:chExt cx="776036" cy="943502"/>
            </a:xfrm>
          </p:grpSpPr>
          <p:sp>
            <p:nvSpPr>
              <p:cNvPr id="1328" name="Google Shape;1328;p75"/>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5"/>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5"/>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5"/>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5"/>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5"/>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4" name="Google Shape;1334;p75"/>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sp>
        <p:nvSpPr>
          <p:cNvPr id="1335" name="Google Shape;1335;p75"/>
          <p:cNvSpPr/>
          <p:nvPr/>
        </p:nvSpPr>
        <p:spPr>
          <a:xfrm>
            <a:off x="3302555" y="2320625"/>
            <a:ext cx="2328300" cy="5073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5"/>
          <p:cNvSpPr txBox="1"/>
          <p:nvPr/>
        </p:nvSpPr>
        <p:spPr>
          <a:xfrm>
            <a:off x="3515251" y="2374175"/>
            <a:ext cx="19029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Open Sans"/>
                <a:ea typeface="Open Sans"/>
                <a:cs typeface="Open Sans"/>
                <a:sym typeface="Open Sans"/>
              </a:rPr>
              <a:t>COLLABORATION</a:t>
            </a:r>
            <a:endParaRPr b="1">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76"/>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342" name="Google Shape;1342;p76"/>
          <p:cNvGrpSpPr/>
          <p:nvPr/>
        </p:nvGrpSpPr>
        <p:grpSpPr>
          <a:xfrm>
            <a:off x="1044823" y="3288485"/>
            <a:ext cx="1691100" cy="701565"/>
            <a:chOff x="3566498" y="4455185"/>
            <a:chExt cx="1691100" cy="701565"/>
          </a:xfrm>
        </p:grpSpPr>
        <p:grpSp>
          <p:nvGrpSpPr>
            <p:cNvPr id="1343" name="Google Shape;1343;p76"/>
            <p:cNvGrpSpPr/>
            <p:nvPr/>
          </p:nvGrpSpPr>
          <p:grpSpPr>
            <a:xfrm>
              <a:off x="4194056" y="4455185"/>
              <a:ext cx="435977" cy="490244"/>
              <a:chOff x="1919914" y="1365225"/>
              <a:chExt cx="776036" cy="943502"/>
            </a:xfrm>
          </p:grpSpPr>
          <p:sp>
            <p:nvSpPr>
              <p:cNvPr id="1344" name="Google Shape;1344;p76"/>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6"/>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6"/>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6"/>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6"/>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6"/>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76"/>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351" name="Google Shape;1351;p76"/>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sp>
        <p:nvSpPr>
          <p:cNvPr id="1352" name="Google Shape;1352;p76"/>
          <p:cNvSpPr/>
          <p:nvPr/>
        </p:nvSpPr>
        <p:spPr>
          <a:xfrm>
            <a:off x="4832949" y="2940098"/>
            <a:ext cx="2708748" cy="1691928"/>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3" name="Google Shape;1353;p76"/>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354" name="Google Shape;1354;p76"/>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355" name="Google Shape;1355;p76"/>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356" name="Google Shape;1356;p76"/>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357" name="Google Shape;1357;p76"/>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358" name="Google Shape;1358;p76"/>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9" name="Google Shape;1359;p76"/>
          <p:cNvPicPr preferRelativeResize="0"/>
          <p:nvPr/>
        </p:nvPicPr>
        <p:blipFill>
          <a:blip r:embed="rId8">
            <a:alphaModFix/>
          </a:blip>
          <a:stretch>
            <a:fillRect/>
          </a:stretch>
        </p:blipFill>
        <p:spPr>
          <a:xfrm>
            <a:off x="6264437" y="3471597"/>
            <a:ext cx="439554" cy="34451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77"/>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365" name="Google Shape;1365;p77"/>
          <p:cNvGrpSpPr/>
          <p:nvPr/>
        </p:nvGrpSpPr>
        <p:grpSpPr>
          <a:xfrm>
            <a:off x="1044823" y="3288485"/>
            <a:ext cx="1691100" cy="701565"/>
            <a:chOff x="3566498" y="4455185"/>
            <a:chExt cx="1691100" cy="701565"/>
          </a:xfrm>
        </p:grpSpPr>
        <p:grpSp>
          <p:nvGrpSpPr>
            <p:cNvPr id="1366" name="Google Shape;1366;p77"/>
            <p:cNvGrpSpPr/>
            <p:nvPr/>
          </p:nvGrpSpPr>
          <p:grpSpPr>
            <a:xfrm>
              <a:off x="4194056" y="4455185"/>
              <a:ext cx="435977" cy="490244"/>
              <a:chOff x="1919914" y="1365225"/>
              <a:chExt cx="776036" cy="943502"/>
            </a:xfrm>
          </p:grpSpPr>
          <p:sp>
            <p:nvSpPr>
              <p:cNvPr id="1367" name="Google Shape;1367;p77"/>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7"/>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7"/>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7"/>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7"/>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7"/>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1373;p77"/>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374" name="Google Shape;1374;p77"/>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grpSp>
        <p:nvGrpSpPr>
          <p:cNvPr id="1375" name="Google Shape;1375;p77"/>
          <p:cNvGrpSpPr/>
          <p:nvPr/>
        </p:nvGrpSpPr>
        <p:grpSpPr>
          <a:xfrm>
            <a:off x="1232624" y="3200566"/>
            <a:ext cx="250200" cy="454174"/>
            <a:chOff x="1775524" y="2256929"/>
            <a:chExt cx="250200" cy="454174"/>
          </a:xfrm>
        </p:grpSpPr>
        <p:sp>
          <p:nvSpPr>
            <p:cNvPr id="1376" name="Google Shape;1376;p77"/>
            <p:cNvSpPr/>
            <p:nvPr/>
          </p:nvSpPr>
          <p:spPr>
            <a:xfrm rot="5400000">
              <a:off x="1740274" y="2425653"/>
              <a:ext cx="320700" cy="2502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7"/>
            <p:cNvSpPr/>
            <p:nvPr/>
          </p:nvSpPr>
          <p:spPr>
            <a:xfrm>
              <a:off x="1811817" y="2256929"/>
              <a:ext cx="177600" cy="1695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77"/>
          <p:cNvSpPr txBox="1"/>
          <p:nvPr/>
        </p:nvSpPr>
        <p:spPr>
          <a:xfrm>
            <a:off x="512173" y="2624975"/>
            <a:ext cx="169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PRODUCT MANAGER</a:t>
            </a:r>
            <a:endParaRPr b="1">
              <a:latin typeface="Open Sans"/>
              <a:ea typeface="Open Sans"/>
              <a:cs typeface="Open Sans"/>
              <a:sym typeface="Open Sans"/>
            </a:endParaRPr>
          </a:p>
        </p:txBody>
      </p:sp>
      <p:sp>
        <p:nvSpPr>
          <p:cNvPr id="1379" name="Google Shape;1379;p77"/>
          <p:cNvSpPr/>
          <p:nvPr/>
        </p:nvSpPr>
        <p:spPr>
          <a:xfrm>
            <a:off x="4832949" y="2940098"/>
            <a:ext cx="2708748" cy="1691928"/>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0" name="Google Shape;1380;p77"/>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381" name="Google Shape;1381;p77"/>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382" name="Google Shape;1382;p77"/>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383" name="Google Shape;1383;p77"/>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384" name="Google Shape;1384;p77"/>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385" name="Google Shape;1385;p77"/>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6" name="Google Shape;1386;p77"/>
          <p:cNvPicPr preferRelativeResize="0"/>
          <p:nvPr/>
        </p:nvPicPr>
        <p:blipFill>
          <a:blip r:embed="rId8">
            <a:alphaModFix/>
          </a:blip>
          <a:stretch>
            <a:fillRect/>
          </a:stretch>
        </p:blipFill>
        <p:spPr>
          <a:xfrm>
            <a:off x="6264437" y="3471597"/>
            <a:ext cx="439554" cy="34451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8"/>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392" name="Google Shape;1392;p78"/>
          <p:cNvGrpSpPr/>
          <p:nvPr/>
        </p:nvGrpSpPr>
        <p:grpSpPr>
          <a:xfrm>
            <a:off x="1044823" y="3288485"/>
            <a:ext cx="1691100" cy="701565"/>
            <a:chOff x="3566498" y="4455185"/>
            <a:chExt cx="1691100" cy="701565"/>
          </a:xfrm>
        </p:grpSpPr>
        <p:grpSp>
          <p:nvGrpSpPr>
            <p:cNvPr id="1393" name="Google Shape;1393;p78"/>
            <p:cNvGrpSpPr/>
            <p:nvPr/>
          </p:nvGrpSpPr>
          <p:grpSpPr>
            <a:xfrm>
              <a:off x="4194056" y="4455185"/>
              <a:ext cx="435977" cy="490244"/>
              <a:chOff x="1919914" y="1365225"/>
              <a:chExt cx="776036" cy="943502"/>
            </a:xfrm>
          </p:grpSpPr>
          <p:sp>
            <p:nvSpPr>
              <p:cNvPr id="1394" name="Google Shape;1394;p78"/>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8"/>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8"/>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8"/>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8"/>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8"/>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0" name="Google Shape;1400;p78"/>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401" name="Google Shape;1401;p78"/>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grpSp>
        <p:nvGrpSpPr>
          <p:cNvPr id="1402" name="Google Shape;1402;p78"/>
          <p:cNvGrpSpPr/>
          <p:nvPr/>
        </p:nvGrpSpPr>
        <p:grpSpPr>
          <a:xfrm>
            <a:off x="1232624" y="3200566"/>
            <a:ext cx="250200" cy="454174"/>
            <a:chOff x="1775524" y="2256929"/>
            <a:chExt cx="250200" cy="454174"/>
          </a:xfrm>
        </p:grpSpPr>
        <p:sp>
          <p:nvSpPr>
            <p:cNvPr id="1403" name="Google Shape;1403;p78"/>
            <p:cNvSpPr/>
            <p:nvPr/>
          </p:nvSpPr>
          <p:spPr>
            <a:xfrm rot="5400000">
              <a:off x="1740274" y="2425653"/>
              <a:ext cx="320700" cy="2502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8"/>
            <p:cNvSpPr/>
            <p:nvPr/>
          </p:nvSpPr>
          <p:spPr>
            <a:xfrm>
              <a:off x="1811817" y="2256929"/>
              <a:ext cx="177600" cy="1695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5" name="Google Shape;1405;p78"/>
          <p:cNvSpPr txBox="1"/>
          <p:nvPr/>
        </p:nvSpPr>
        <p:spPr>
          <a:xfrm>
            <a:off x="512173" y="2624975"/>
            <a:ext cx="169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PRODUCT MANAGER</a:t>
            </a:r>
            <a:endParaRPr b="1">
              <a:latin typeface="Open Sans"/>
              <a:ea typeface="Open Sans"/>
              <a:cs typeface="Open Sans"/>
              <a:sym typeface="Open Sans"/>
            </a:endParaRPr>
          </a:p>
        </p:txBody>
      </p:sp>
      <p:sp>
        <p:nvSpPr>
          <p:cNvPr id="1406" name="Google Shape;1406;p78"/>
          <p:cNvSpPr/>
          <p:nvPr/>
        </p:nvSpPr>
        <p:spPr>
          <a:xfrm>
            <a:off x="4832949" y="2940098"/>
            <a:ext cx="2708748" cy="1691928"/>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7" name="Google Shape;1407;p78"/>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408" name="Google Shape;1408;p78"/>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409" name="Google Shape;1409;p78"/>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410" name="Google Shape;1410;p78"/>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411" name="Google Shape;1411;p78"/>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412" name="Google Shape;1412;p78"/>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3" name="Google Shape;1413;p78"/>
          <p:cNvPicPr preferRelativeResize="0"/>
          <p:nvPr/>
        </p:nvPicPr>
        <p:blipFill>
          <a:blip r:embed="rId8">
            <a:alphaModFix/>
          </a:blip>
          <a:stretch>
            <a:fillRect/>
          </a:stretch>
        </p:blipFill>
        <p:spPr>
          <a:xfrm>
            <a:off x="6264437" y="3471597"/>
            <a:ext cx="439554" cy="344519"/>
          </a:xfrm>
          <a:prstGeom prst="rect">
            <a:avLst/>
          </a:prstGeom>
          <a:noFill/>
          <a:ln>
            <a:noFill/>
          </a:ln>
        </p:spPr>
      </p:pic>
      <p:cxnSp>
        <p:nvCxnSpPr>
          <p:cNvPr id="1414" name="Google Shape;1414;p78"/>
          <p:cNvCxnSpPr/>
          <p:nvPr/>
        </p:nvCxnSpPr>
        <p:spPr>
          <a:xfrm>
            <a:off x="4123300" y="2644650"/>
            <a:ext cx="4147500" cy="12900"/>
          </a:xfrm>
          <a:prstGeom prst="straightConnector1">
            <a:avLst/>
          </a:prstGeom>
          <a:noFill/>
          <a:ln w="38100" cap="flat" cmpd="sng">
            <a:solidFill>
              <a:schemeClr val="dk2"/>
            </a:solidFill>
            <a:prstDash val="dot"/>
            <a:round/>
            <a:headEnd type="none" w="med" len="med"/>
            <a:tailEnd type="none" w="med" len="med"/>
          </a:ln>
        </p:spPr>
      </p:cxnSp>
      <p:sp>
        <p:nvSpPr>
          <p:cNvPr id="1415" name="Google Shape;1415;p78"/>
          <p:cNvSpPr txBox="1"/>
          <p:nvPr/>
        </p:nvSpPr>
        <p:spPr>
          <a:xfrm>
            <a:off x="5921350" y="2450988"/>
            <a:ext cx="5514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API</a:t>
            </a:r>
            <a:endParaRPr b="1">
              <a:latin typeface="Open Sans"/>
              <a:ea typeface="Open Sans"/>
              <a:cs typeface="Open Sans"/>
              <a:sym typeface="Open Sans"/>
            </a:endParaRPr>
          </a:p>
        </p:txBody>
      </p:sp>
      <p:grpSp>
        <p:nvGrpSpPr>
          <p:cNvPr id="1416" name="Google Shape;1416;p78"/>
          <p:cNvGrpSpPr/>
          <p:nvPr/>
        </p:nvGrpSpPr>
        <p:grpSpPr>
          <a:xfrm>
            <a:off x="4335851" y="1146473"/>
            <a:ext cx="921600" cy="674290"/>
            <a:chOff x="863051" y="1468760"/>
            <a:chExt cx="921600" cy="674290"/>
          </a:xfrm>
        </p:grpSpPr>
        <p:grpSp>
          <p:nvGrpSpPr>
            <p:cNvPr id="1417" name="Google Shape;1417;p78"/>
            <p:cNvGrpSpPr/>
            <p:nvPr/>
          </p:nvGrpSpPr>
          <p:grpSpPr>
            <a:xfrm>
              <a:off x="1105872" y="1468760"/>
              <a:ext cx="435977" cy="490244"/>
              <a:chOff x="1919914" y="1365225"/>
              <a:chExt cx="776036" cy="943502"/>
            </a:xfrm>
          </p:grpSpPr>
          <p:sp>
            <p:nvSpPr>
              <p:cNvPr id="1418" name="Google Shape;1418;p78"/>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8"/>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8"/>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8"/>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8"/>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8"/>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4" name="Google Shape;1424;p78"/>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grpSp>
        <p:nvGrpSpPr>
          <p:cNvPr id="1425" name="Google Shape;1425;p78"/>
          <p:cNvGrpSpPr/>
          <p:nvPr/>
        </p:nvGrpSpPr>
        <p:grpSpPr>
          <a:xfrm>
            <a:off x="5775846" y="1148585"/>
            <a:ext cx="842400" cy="638893"/>
            <a:chOff x="949996" y="3642535"/>
            <a:chExt cx="842400" cy="638893"/>
          </a:xfrm>
        </p:grpSpPr>
        <p:grpSp>
          <p:nvGrpSpPr>
            <p:cNvPr id="1426" name="Google Shape;1426;p78"/>
            <p:cNvGrpSpPr/>
            <p:nvPr/>
          </p:nvGrpSpPr>
          <p:grpSpPr>
            <a:xfrm>
              <a:off x="1107362" y="3642535"/>
              <a:ext cx="435977" cy="490244"/>
              <a:chOff x="1919914" y="1365225"/>
              <a:chExt cx="776036" cy="943502"/>
            </a:xfrm>
          </p:grpSpPr>
          <p:sp>
            <p:nvSpPr>
              <p:cNvPr id="1427" name="Google Shape;1427;p78"/>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8"/>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8"/>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8"/>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8"/>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8"/>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78"/>
            <p:cNvSpPr txBox="1"/>
            <p:nvPr/>
          </p:nvSpPr>
          <p:spPr>
            <a:xfrm>
              <a:off x="949996" y="3881228"/>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grpSp>
        <p:nvGrpSpPr>
          <p:cNvPr id="1434" name="Google Shape;1434;p78"/>
          <p:cNvGrpSpPr/>
          <p:nvPr/>
        </p:nvGrpSpPr>
        <p:grpSpPr>
          <a:xfrm>
            <a:off x="7043989" y="1148998"/>
            <a:ext cx="842400" cy="669255"/>
            <a:chOff x="7085889" y="1442060"/>
            <a:chExt cx="842400" cy="669255"/>
          </a:xfrm>
        </p:grpSpPr>
        <p:grpSp>
          <p:nvGrpSpPr>
            <p:cNvPr id="1435" name="Google Shape;1435;p78"/>
            <p:cNvGrpSpPr/>
            <p:nvPr/>
          </p:nvGrpSpPr>
          <p:grpSpPr>
            <a:xfrm>
              <a:off x="7289119" y="1442060"/>
              <a:ext cx="435977" cy="490244"/>
              <a:chOff x="1919914" y="1365225"/>
              <a:chExt cx="776036" cy="943502"/>
            </a:xfrm>
          </p:grpSpPr>
          <p:sp>
            <p:nvSpPr>
              <p:cNvPr id="1436" name="Google Shape;1436;p78"/>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8"/>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8"/>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8"/>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8"/>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8"/>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78"/>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cxnSp>
        <p:nvCxnSpPr>
          <p:cNvPr id="1443" name="Google Shape;1443;p78"/>
          <p:cNvCxnSpPr>
            <a:stCxn id="1424" idx="2"/>
            <a:endCxn id="1415" idx="0"/>
          </p:cNvCxnSpPr>
          <p:nvPr/>
        </p:nvCxnSpPr>
        <p:spPr>
          <a:xfrm>
            <a:off x="4796651" y="1820763"/>
            <a:ext cx="1400400" cy="630300"/>
          </a:xfrm>
          <a:prstGeom prst="straightConnector1">
            <a:avLst/>
          </a:prstGeom>
          <a:noFill/>
          <a:ln w="28575" cap="flat" cmpd="sng">
            <a:solidFill>
              <a:schemeClr val="dk2"/>
            </a:solidFill>
            <a:prstDash val="dash"/>
            <a:round/>
            <a:headEnd type="triangle" w="med" len="med"/>
            <a:tailEnd type="triangle" w="med" len="med"/>
          </a:ln>
        </p:spPr>
      </p:cxnSp>
      <p:cxnSp>
        <p:nvCxnSpPr>
          <p:cNvPr id="1444" name="Google Shape;1444;p78"/>
          <p:cNvCxnSpPr>
            <a:stCxn id="1433" idx="2"/>
            <a:endCxn id="1415" idx="0"/>
          </p:cNvCxnSpPr>
          <p:nvPr/>
        </p:nvCxnSpPr>
        <p:spPr>
          <a:xfrm>
            <a:off x="6197046" y="1787478"/>
            <a:ext cx="0" cy="663600"/>
          </a:xfrm>
          <a:prstGeom prst="straightConnector1">
            <a:avLst/>
          </a:prstGeom>
          <a:noFill/>
          <a:ln w="28575" cap="flat" cmpd="sng">
            <a:solidFill>
              <a:schemeClr val="dk2"/>
            </a:solidFill>
            <a:prstDash val="dash"/>
            <a:round/>
            <a:headEnd type="triangle" w="med" len="med"/>
            <a:tailEnd type="triangle" w="med" len="med"/>
          </a:ln>
        </p:spPr>
      </p:cxnSp>
      <p:cxnSp>
        <p:nvCxnSpPr>
          <p:cNvPr id="1445" name="Google Shape;1445;p78"/>
          <p:cNvCxnSpPr>
            <a:stCxn id="1442" idx="2"/>
            <a:endCxn id="1415" idx="0"/>
          </p:cNvCxnSpPr>
          <p:nvPr/>
        </p:nvCxnSpPr>
        <p:spPr>
          <a:xfrm flipH="1">
            <a:off x="6197089" y="1818253"/>
            <a:ext cx="1268100" cy="632700"/>
          </a:xfrm>
          <a:prstGeom prst="straightConnector1">
            <a:avLst/>
          </a:prstGeom>
          <a:noFill/>
          <a:ln w="28575" cap="flat" cmpd="sng">
            <a:solidFill>
              <a:schemeClr val="dk2"/>
            </a:solidFill>
            <a:prstDash val="dash"/>
            <a:round/>
            <a:headEnd type="triangl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79"/>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451" name="Google Shape;1451;p79"/>
          <p:cNvGrpSpPr/>
          <p:nvPr/>
        </p:nvGrpSpPr>
        <p:grpSpPr>
          <a:xfrm>
            <a:off x="1044823" y="3288485"/>
            <a:ext cx="1691100" cy="701565"/>
            <a:chOff x="3566498" y="4455185"/>
            <a:chExt cx="1691100" cy="701565"/>
          </a:xfrm>
        </p:grpSpPr>
        <p:grpSp>
          <p:nvGrpSpPr>
            <p:cNvPr id="1452" name="Google Shape;1452;p79"/>
            <p:cNvGrpSpPr/>
            <p:nvPr/>
          </p:nvGrpSpPr>
          <p:grpSpPr>
            <a:xfrm>
              <a:off x="4194056" y="4455185"/>
              <a:ext cx="435977" cy="490244"/>
              <a:chOff x="1919914" y="1365225"/>
              <a:chExt cx="776036" cy="943502"/>
            </a:xfrm>
          </p:grpSpPr>
          <p:sp>
            <p:nvSpPr>
              <p:cNvPr id="1453" name="Google Shape;1453;p79"/>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9"/>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9"/>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9"/>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9"/>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9"/>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79"/>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460" name="Google Shape;1460;p79"/>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grpSp>
        <p:nvGrpSpPr>
          <p:cNvPr id="1461" name="Google Shape;1461;p79"/>
          <p:cNvGrpSpPr/>
          <p:nvPr/>
        </p:nvGrpSpPr>
        <p:grpSpPr>
          <a:xfrm>
            <a:off x="1232624" y="3200566"/>
            <a:ext cx="250200" cy="454174"/>
            <a:chOff x="1775524" y="2256929"/>
            <a:chExt cx="250200" cy="454174"/>
          </a:xfrm>
        </p:grpSpPr>
        <p:sp>
          <p:nvSpPr>
            <p:cNvPr id="1462" name="Google Shape;1462;p79"/>
            <p:cNvSpPr/>
            <p:nvPr/>
          </p:nvSpPr>
          <p:spPr>
            <a:xfrm rot="5400000">
              <a:off x="1740274" y="2425653"/>
              <a:ext cx="320700" cy="2502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9"/>
            <p:cNvSpPr/>
            <p:nvPr/>
          </p:nvSpPr>
          <p:spPr>
            <a:xfrm>
              <a:off x="1811817" y="2256929"/>
              <a:ext cx="177600" cy="1695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4" name="Google Shape;1464;p79"/>
          <p:cNvSpPr txBox="1"/>
          <p:nvPr/>
        </p:nvSpPr>
        <p:spPr>
          <a:xfrm>
            <a:off x="512173" y="2624975"/>
            <a:ext cx="169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PRODUCT MANAGER</a:t>
            </a:r>
            <a:endParaRPr b="1">
              <a:latin typeface="Open Sans"/>
              <a:ea typeface="Open Sans"/>
              <a:cs typeface="Open Sans"/>
              <a:sym typeface="Open Sans"/>
            </a:endParaRPr>
          </a:p>
        </p:txBody>
      </p:sp>
      <p:sp>
        <p:nvSpPr>
          <p:cNvPr id="1465" name="Google Shape;1465;p79"/>
          <p:cNvSpPr/>
          <p:nvPr/>
        </p:nvSpPr>
        <p:spPr>
          <a:xfrm>
            <a:off x="4832949" y="2940098"/>
            <a:ext cx="2708748" cy="1691928"/>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6" name="Google Shape;1466;p79"/>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467" name="Google Shape;1467;p79"/>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468" name="Google Shape;1468;p79"/>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469" name="Google Shape;1469;p79"/>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470" name="Google Shape;1470;p79"/>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471" name="Google Shape;1471;p79"/>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2" name="Google Shape;1472;p79"/>
          <p:cNvPicPr preferRelativeResize="0"/>
          <p:nvPr/>
        </p:nvPicPr>
        <p:blipFill>
          <a:blip r:embed="rId8">
            <a:alphaModFix/>
          </a:blip>
          <a:stretch>
            <a:fillRect/>
          </a:stretch>
        </p:blipFill>
        <p:spPr>
          <a:xfrm>
            <a:off x="6264437" y="3471597"/>
            <a:ext cx="439554" cy="344519"/>
          </a:xfrm>
          <a:prstGeom prst="rect">
            <a:avLst/>
          </a:prstGeom>
          <a:noFill/>
          <a:ln>
            <a:noFill/>
          </a:ln>
        </p:spPr>
      </p:pic>
      <p:cxnSp>
        <p:nvCxnSpPr>
          <p:cNvPr id="1473" name="Google Shape;1473;p79"/>
          <p:cNvCxnSpPr/>
          <p:nvPr/>
        </p:nvCxnSpPr>
        <p:spPr>
          <a:xfrm>
            <a:off x="4123300" y="2644650"/>
            <a:ext cx="4147500" cy="12900"/>
          </a:xfrm>
          <a:prstGeom prst="straightConnector1">
            <a:avLst/>
          </a:prstGeom>
          <a:noFill/>
          <a:ln w="38100" cap="flat" cmpd="sng">
            <a:solidFill>
              <a:schemeClr val="dk2"/>
            </a:solidFill>
            <a:prstDash val="dot"/>
            <a:round/>
            <a:headEnd type="none" w="med" len="med"/>
            <a:tailEnd type="none" w="med" len="med"/>
          </a:ln>
        </p:spPr>
      </p:cxnSp>
      <p:sp>
        <p:nvSpPr>
          <p:cNvPr id="1474" name="Google Shape;1474;p79"/>
          <p:cNvSpPr txBox="1"/>
          <p:nvPr/>
        </p:nvSpPr>
        <p:spPr>
          <a:xfrm>
            <a:off x="5921350" y="2450988"/>
            <a:ext cx="5514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API</a:t>
            </a:r>
            <a:endParaRPr b="1">
              <a:latin typeface="Open Sans"/>
              <a:ea typeface="Open Sans"/>
              <a:cs typeface="Open Sans"/>
              <a:sym typeface="Open Sans"/>
            </a:endParaRPr>
          </a:p>
        </p:txBody>
      </p:sp>
      <p:grpSp>
        <p:nvGrpSpPr>
          <p:cNvPr id="1475" name="Google Shape;1475;p79"/>
          <p:cNvGrpSpPr/>
          <p:nvPr/>
        </p:nvGrpSpPr>
        <p:grpSpPr>
          <a:xfrm>
            <a:off x="4335851" y="1146473"/>
            <a:ext cx="921600" cy="674290"/>
            <a:chOff x="863051" y="1468760"/>
            <a:chExt cx="921600" cy="674290"/>
          </a:xfrm>
        </p:grpSpPr>
        <p:grpSp>
          <p:nvGrpSpPr>
            <p:cNvPr id="1476" name="Google Shape;1476;p79"/>
            <p:cNvGrpSpPr/>
            <p:nvPr/>
          </p:nvGrpSpPr>
          <p:grpSpPr>
            <a:xfrm>
              <a:off x="1105872" y="1468760"/>
              <a:ext cx="435977" cy="490244"/>
              <a:chOff x="1919914" y="1365225"/>
              <a:chExt cx="776036" cy="943502"/>
            </a:xfrm>
          </p:grpSpPr>
          <p:sp>
            <p:nvSpPr>
              <p:cNvPr id="1477" name="Google Shape;1477;p79"/>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9"/>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9"/>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9"/>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9"/>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9"/>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3" name="Google Shape;1483;p79"/>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grpSp>
        <p:nvGrpSpPr>
          <p:cNvPr id="1484" name="Google Shape;1484;p79"/>
          <p:cNvGrpSpPr/>
          <p:nvPr/>
        </p:nvGrpSpPr>
        <p:grpSpPr>
          <a:xfrm>
            <a:off x="5775846" y="1148585"/>
            <a:ext cx="842400" cy="638893"/>
            <a:chOff x="949996" y="3642535"/>
            <a:chExt cx="842400" cy="638893"/>
          </a:xfrm>
        </p:grpSpPr>
        <p:grpSp>
          <p:nvGrpSpPr>
            <p:cNvPr id="1485" name="Google Shape;1485;p79"/>
            <p:cNvGrpSpPr/>
            <p:nvPr/>
          </p:nvGrpSpPr>
          <p:grpSpPr>
            <a:xfrm>
              <a:off x="1107362" y="3642535"/>
              <a:ext cx="435977" cy="490244"/>
              <a:chOff x="1919914" y="1365225"/>
              <a:chExt cx="776036" cy="943502"/>
            </a:xfrm>
          </p:grpSpPr>
          <p:sp>
            <p:nvSpPr>
              <p:cNvPr id="1486" name="Google Shape;1486;p79"/>
              <p:cNvSpPr/>
              <p:nvPr/>
            </p:nvSpPr>
            <p:spPr>
              <a:xfrm rot="5400000">
                <a:off x="2164499"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9"/>
              <p:cNvSpPr/>
              <p:nvPr/>
            </p:nvSpPr>
            <p:spPr>
              <a:xfrm>
                <a:off x="2315198"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9"/>
              <p:cNvSpPr/>
              <p:nvPr/>
            </p:nvSpPr>
            <p:spPr>
              <a:xfrm rot="5400000">
                <a:off x="1833964" y="1717030"/>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9"/>
              <p:cNvSpPr/>
              <p:nvPr/>
            </p:nvSpPr>
            <p:spPr>
              <a:xfrm>
                <a:off x="1984662" y="1365225"/>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9"/>
              <p:cNvSpPr/>
              <p:nvPr/>
            </p:nvSpPr>
            <p:spPr>
              <a:xfrm rot="5400000">
                <a:off x="1998364" y="1777277"/>
                <a:ext cx="617400" cy="445500"/>
              </a:xfrm>
              <a:prstGeom prst="pie">
                <a:avLst>
                  <a:gd name="adj1" fmla="val 5411453"/>
                  <a:gd name="adj2" fmla="val 16200000"/>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9"/>
              <p:cNvSpPr/>
              <p:nvPr/>
            </p:nvSpPr>
            <p:spPr>
              <a:xfrm>
                <a:off x="2149063" y="1434449"/>
                <a:ext cx="316200" cy="326100"/>
              </a:xfrm>
              <a:prstGeom prst="ellipse">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2" name="Google Shape;1492;p79"/>
            <p:cNvSpPr txBox="1"/>
            <p:nvPr/>
          </p:nvSpPr>
          <p:spPr>
            <a:xfrm>
              <a:off x="949996" y="3881228"/>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B</a:t>
              </a:r>
              <a:endParaRPr b="1">
                <a:latin typeface="Open Sans"/>
                <a:ea typeface="Open Sans"/>
                <a:cs typeface="Open Sans"/>
                <a:sym typeface="Open Sans"/>
              </a:endParaRPr>
            </a:p>
          </p:txBody>
        </p:sp>
      </p:grpSp>
      <p:grpSp>
        <p:nvGrpSpPr>
          <p:cNvPr id="1493" name="Google Shape;1493;p79"/>
          <p:cNvGrpSpPr/>
          <p:nvPr/>
        </p:nvGrpSpPr>
        <p:grpSpPr>
          <a:xfrm>
            <a:off x="7043989" y="1148998"/>
            <a:ext cx="842400" cy="669255"/>
            <a:chOff x="7085889" y="1442060"/>
            <a:chExt cx="842400" cy="669255"/>
          </a:xfrm>
        </p:grpSpPr>
        <p:grpSp>
          <p:nvGrpSpPr>
            <p:cNvPr id="1494" name="Google Shape;1494;p79"/>
            <p:cNvGrpSpPr/>
            <p:nvPr/>
          </p:nvGrpSpPr>
          <p:grpSpPr>
            <a:xfrm>
              <a:off x="7289119" y="1442060"/>
              <a:ext cx="435977" cy="490244"/>
              <a:chOff x="1919914" y="1365225"/>
              <a:chExt cx="776036" cy="943502"/>
            </a:xfrm>
          </p:grpSpPr>
          <p:sp>
            <p:nvSpPr>
              <p:cNvPr id="1495" name="Google Shape;1495;p79"/>
              <p:cNvSpPr/>
              <p:nvPr/>
            </p:nvSpPr>
            <p:spPr>
              <a:xfrm rot="5400000">
                <a:off x="2164499"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9"/>
              <p:cNvSpPr/>
              <p:nvPr/>
            </p:nvSpPr>
            <p:spPr>
              <a:xfrm>
                <a:off x="2315198"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9"/>
              <p:cNvSpPr/>
              <p:nvPr/>
            </p:nvSpPr>
            <p:spPr>
              <a:xfrm rot="5400000">
                <a:off x="1833964" y="1717030"/>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9"/>
              <p:cNvSpPr/>
              <p:nvPr/>
            </p:nvSpPr>
            <p:spPr>
              <a:xfrm>
                <a:off x="1984662" y="1365225"/>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9"/>
              <p:cNvSpPr/>
              <p:nvPr/>
            </p:nvSpPr>
            <p:spPr>
              <a:xfrm rot="5400000">
                <a:off x="1998364" y="1777277"/>
                <a:ext cx="617400" cy="445500"/>
              </a:xfrm>
              <a:prstGeom prst="pie">
                <a:avLst>
                  <a:gd name="adj1" fmla="val 5411453"/>
                  <a:gd name="adj2" fmla="val 16200000"/>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9"/>
              <p:cNvSpPr/>
              <p:nvPr/>
            </p:nvSpPr>
            <p:spPr>
              <a:xfrm>
                <a:off x="2149063" y="1434449"/>
                <a:ext cx="316200" cy="326100"/>
              </a:xfrm>
              <a:prstGeom prst="ellipse">
                <a:avLst/>
              </a:prstGeom>
              <a:solidFill>
                <a:srgbClr val="A32FB9"/>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79"/>
            <p:cNvSpPr txBox="1"/>
            <p:nvPr/>
          </p:nvSpPr>
          <p:spPr>
            <a:xfrm>
              <a:off x="7085889" y="1711116"/>
              <a:ext cx="84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C</a:t>
              </a:r>
              <a:endParaRPr b="1">
                <a:latin typeface="Open Sans"/>
                <a:ea typeface="Open Sans"/>
                <a:cs typeface="Open Sans"/>
                <a:sym typeface="Open Sans"/>
              </a:endParaRPr>
            </a:p>
          </p:txBody>
        </p:sp>
      </p:grpSp>
      <p:cxnSp>
        <p:nvCxnSpPr>
          <p:cNvPr id="1502" name="Google Shape;1502;p79"/>
          <p:cNvCxnSpPr>
            <a:stCxn id="1483" idx="2"/>
            <a:endCxn id="1474" idx="0"/>
          </p:cNvCxnSpPr>
          <p:nvPr/>
        </p:nvCxnSpPr>
        <p:spPr>
          <a:xfrm>
            <a:off x="4796651" y="1820763"/>
            <a:ext cx="1400400" cy="630300"/>
          </a:xfrm>
          <a:prstGeom prst="straightConnector1">
            <a:avLst/>
          </a:prstGeom>
          <a:noFill/>
          <a:ln w="28575" cap="flat" cmpd="sng">
            <a:solidFill>
              <a:schemeClr val="dk2"/>
            </a:solidFill>
            <a:prstDash val="dash"/>
            <a:round/>
            <a:headEnd type="triangle" w="med" len="med"/>
            <a:tailEnd type="triangle" w="med" len="med"/>
          </a:ln>
        </p:spPr>
      </p:cxnSp>
      <p:cxnSp>
        <p:nvCxnSpPr>
          <p:cNvPr id="1503" name="Google Shape;1503;p79"/>
          <p:cNvCxnSpPr>
            <a:stCxn id="1492" idx="2"/>
            <a:endCxn id="1474" idx="0"/>
          </p:cNvCxnSpPr>
          <p:nvPr/>
        </p:nvCxnSpPr>
        <p:spPr>
          <a:xfrm>
            <a:off x="6197046" y="1787478"/>
            <a:ext cx="0" cy="663600"/>
          </a:xfrm>
          <a:prstGeom prst="straightConnector1">
            <a:avLst/>
          </a:prstGeom>
          <a:noFill/>
          <a:ln w="28575" cap="flat" cmpd="sng">
            <a:solidFill>
              <a:schemeClr val="dk2"/>
            </a:solidFill>
            <a:prstDash val="dash"/>
            <a:round/>
            <a:headEnd type="triangle" w="med" len="med"/>
            <a:tailEnd type="triangle" w="med" len="med"/>
          </a:ln>
        </p:spPr>
      </p:cxnSp>
      <p:cxnSp>
        <p:nvCxnSpPr>
          <p:cNvPr id="1504" name="Google Shape;1504;p79"/>
          <p:cNvCxnSpPr>
            <a:stCxn id="1501" idx="2"/>
            <a:endCxn id="1474" idx="0"/>
          </p:cNvCxnSpPr>
          <p:nvPr/>
        </p:nvCxnSpPr>
        <p:spPr>
          <a:xfrm flipH="1">
            <a:off x="6197089" y="1818253"/>
            <a:ext cx="1268100" cy="632700"/>
          </a:xfrm>
          <a:prstGeom prst="straightConnector1">
            <a:avLst/>
          </a:prstGeom>
          <a:noFill/>
          <a:ln w="28575" cap="flat" cmpd="sng">
            <a:solidFill>
              <a:schemeClr val="dk2"/>
            </a:solidFill>
            <a:prstDash val="dash"/>
            <a:round/>
            <a:headEnd type="triangle" w="med" len="med"/>
            <a:tailEnd type="triangle" w="med" len="med"/>
          </a:ln>
        </p:spPr>
      </p:cxnSp>
      <p:cxnSp>
        <p:nvCxnSpPr>
          <p:cNvPr id="1505" name="Google Shape;1505;p79"/>
          <p:cNvCxnSpPr>
            <a:stCxn id="1464" idx="0"/>
          </p:cNvCxnSpPr>
          <p:nvPr/>
        </p:nvCxnSpPr>
        <p:spPr>
          <a:xfrm rot="-5400000">
            <a:off x="2069323" y="750875"/>
            <a:ext cx="1162500" cy="2585700"/>
          </a:xfrm>
          <a:prstGeom prst="curvedConnector2">
            <a:avLst/>
          </a:prstGeom>
          <a:noFill/>
          <a:ln w="9525" cap="flat" cmpd="sng">
            <a:solidFill>
              <a:schemeClr val="dk2"/>
            </a:solidFill>
            <a:prstDash val="dot"/>
            <a:round/>
            <a:headEnd type="triangle" w="med" len="med"/>
            <a:tailEnd type="triangle" w="med" len="med"/>
          </a:ln>
        </p:spPr>
      </p:cxnSp>
      <p:sp>
        <p:nvSpPr>
          <p:cNvPr id="1506" name="Google Shape;1506;p79"/>
          <p:cNvSpPr txBox="1"/>
          <p:nvPr/>
        </p:nvSpPr>
        <p:spPr>
          <a:xfrm rot="-1301962">
            <a:off x="1272013" y="1382979"/>
            <a:ext cx="2377368" cy="61558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rgbClr val="4D5156"/>
                </a:solidFill>
                <a:latin typeface="Open Sans"/>
                <a:ea typeface="Open Sans"/>
                <a:cs typeface="Open Sans"/>
                <a:sym typeface="Open Sans"/>
              </a:rPr>
              <a:t>lightweight collaboration</a:t>
            </a:r>
            <a:endParaRPr b="1">
              <a:solidFill>
                <a:srgbClr val="4D5156"/>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80"/>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512" name="Google Shape;1512;p80"/>
          <p:cNvGrpSpPr/>
          <p:nvPr/>
        </p:nvGrpSpPr>
        <p:grpSpPr>
          <a:xfrm>
            <a:off x="1044823" y="3288485"/>
            <a:ext cx="1691100" cy="701565"/>
            <a:chOff x="3566498" y="4455185"/>
            <a:chExt cx="1691100" cy="701565"/>
          </a:xfrm>
        </p:grpSpPr>
        <p:grpSp>
          <p:nvGrpSpPr>
            <p:cNvPr id="1513" name="Google Shape;1513;p80"/>
            <p:cNvGrpSpPr/>
            <p:nvPr/>
          </p:nvGrpSpPr>
          <p:grpSpPr>
            <a:xfrm>
              <a:off x="4194056" y="4455185"/>
              <a:ext cx="435977" cy="490244"/>
              <a:chOff x="1919914" y="1365225"/>
              <a:chExt cx="776036" cy="943502"/>
            </a:xfrm>
          </p:grpSpPr>
          <p:sp>
            <p:nvSpPr>
              <p:cNvPr id="1514" name="Google Shape;1514;p80"/>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0"/>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0"/>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0"/>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0"/>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0"/>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0" name="Google Shape;1520;p80"/>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521" name="Google Shape;1521;p80"/>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sp>
        <p:nvSpPr>
          <p:cNvPr id="1522" name="Google Shape;1522;p80"/>
          <p:cNvSpPr/>
          <p:nvPr/>
        </p:nvSpPr>
        <p:spPr>
          <a:xfrm>
            <a:off x="4832949" y="2940098"/>
            <a:ext cx="2708748" cy="1691928"/>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3" name="Google Shape;1523;p80"/>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524" name="Google Shape;1524;p80"/>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525" name="Google Shape;1525;p80"/>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526" name="Google Shape;1526;p80"/>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527" name="Google Shape;1527;p80"/>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528" name="Google Shape;1528;p80"/>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9" name="Google Shape;1529;p80"/>
          <p:cNvPicPr preferRelativeResize="0"/>
          <p:nvPr/>
        </p:nvPicPr>
        <p:blipFill>
          <a:blip r:embed="rId8">
            <a:alphaModFix/>
          </a:blip>
          <a:stretch>
            <a:fillRect/>
          </a:stretch>
        </p:blipFill>
        <p:spPr>
          <a:xfrm>
            <a:off x="6264437" y="3471597"/>
            <a:ext cx="439554" cy="34451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81"/>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535" name="Google Shape;1535;p81"/>
          <p:cNvGrpSpPr/>
          <p:nvPr/>
        </p:nvGrpSpPr>
        <p:grpSpPr>
          <a:xfrm>
            <a:off x="1044823" y="3288485"/>
            <a:ext cx="1691100" cy="701565"/>
            <a:chOff x="3566498" y="4455185"/>
            <a:chExt cx="1691100" cy="701565"/>
          </a:xfrm>
        </p:grpSpPr>
        <p:grpSp>
          <p:nvGrpSpPr>
            <p:cNvPr id="1536" name="Google Shape;1536;p81"/>
            <p:cNvGrpSpPr/>
            <p:nvPr/>
          </p:nvGrpSpPr>
          <p:grpSpPr>
            <a:xfrm>
              <a:off x="4194056" y="4455185"/>
              <a:ext cx="435977" cy="490244"/>
              <a:chOff x="1919914" y="1365225"/>
              <a:chExt cx="776036" cy="943502"/>
            </a:xfrm>
          </p:grpSpPr>
          <p:sp>
            <p:nvSpPr>
              <p:cNvPr id="1537" name="Google Shape;1537;p81"/>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1"/>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1"/>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1"/>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1"/>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1"/>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81"/>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544" name="Google Shape;1544;p81"/>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sp>
        <p:nvSpPr>
          <p:cNvPr id="1545" name="Google Shape;1545;p81"/>
          <p:cNvSpPr/>
          <p:nvPr/>
        </p:nvSpPr>
        <p:spPr>
          <a:xfrm>
            <a:off x="4832949" y="2940098"/>
            <a:ext cx="2708748" cy="1691928"/>
          </a:xfrm>
          <a:prstGeom prst="cloud">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6" name="Google Shape;1546;p81"/>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547" name="Google Shape;1547;p81"/>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548" name="Google Shape;1548;p81"/>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549" name="Google Shape;1549;p81"/>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550" name="Google Shape;1550;p81"/>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551" name="Google Shape;1551;p81"/>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2" name="Google Shape;1552;p81"/>
          <p:cNvPicPr preferRelativeResize="0"/>
          <p:nvPr/>
        </p:nvPicPr>
        <p:blipFill>
          <a:blip r:embed="rId8">
            <a:alphaModFix/>
          </a:blip>
          <a:stretch>
            <a:fillRect/>
          </a:stretch>
        </p:blipFill>
        <p:spPr>
          <a:xfrm>
            <a:off x="6264437" y="3471597"/>
            <a:ext cx="439554" cy="344519"/>
          </a:xfrm>
          <a:prstGeom prst="rect">
            <a:avLst/>
          </a:prstGeom>
          <a:noFill/>
          <a:ln>
            <a:noFill/>
          </a:ln>
        </p:spPr>
      </p:pic>
      <p:sp>
        <p:nvSpPr>
          <p:cNvPr id="1553" name="Google Shape;1553;p81"/>
          <p:cNvSpPr txBox="1"/>
          <p:nvPr/>
        </p:nvSpPr>
        <p:spPr>
          <a:xfrm>
            <a:off x="5344348" y="2324500"/>
            <a:ext cx="169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SNAZZY PLATFORM</a:t>
            </a:r>
            <a:endParaRPr b="1">
              <a:latin typeface="Open Sans"/>
              <a:ea typeface="Open Sans"/>
              <a:cs typeface="Open Sans"/>
              <a:sym typeface="Open Sans"/>
            </a:endParaRPr>
          </a:p>
        </p:txBody>
      </p:sp>
      <p:sp>
        <p:nvSpPr>
          <p:cNvPr id="1554" name="Google Shape;1554;p81"/>
          <p:cNvSpPr/>
          <p:nvPr/>
        </p:nvSpPr>
        <p:spPr>
          <a:xfrm>
            <a:off x="5339200" y="2375825"/>
            <a:ext cx="333774" cy="512946"/>
          </a:xfrm>
          <a:prstGeom prst="lightningBol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1"/>
          <p:cNvSpPr/>
          <p:nvPr/>
        </p:nvSpPr>
        <p:spPr>
          <a:xfrm flipH="1">
            <a:off x="6806450" y="2375825"/>
            <a:ext cx="333774" cy="512946"/>
          </a:xfrm>
          <a:prstGeom prst="lightningBol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82"/>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561" name="Google Shape;1561;p82"/>
          <p:cNvGrpSpPr/>
          <p:nvPr/>
        </p:nvGrpSpPr>
        <p:grpSpPr>
          <a:xfrm>
            <a:off x="1044823" y="3288485"/>
            <a:ext cx="1691100" cy="701565"/>
            <a:chOff x="3566498" y="4455185"/>
            <a:chExt cx="1691100" cy="701565"/>
          </a:xfrm>
        </p:grpSpPr>
        <p:grpSp>
          <p:nvGrpSpPr>
            <p:cNvPr id="1562" name="Google Shape;1562;p82"/>
            <p:cNvGrpSpPr/>
            <p:nvPr/>
          </p:nvGrpSpPr>
          <p:grpSpPr>
            <a:xfrm>
              <a:off x="4194056" y="4455185"/>
              <a:ext cx="435977" cy="490244"/>
              <a:chOff x="1919914" y="1365225"/>
              <a:chExt cx="776036" cy="943502"/>
            </a:xfrm>
          </p:grpSpPr>
          <p:sp>
            <p:nvSpPr>
              <p:cNvPr id="1563" name="Google Shape;1563;p82"/>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2"/>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2"/>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2"/>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2"/>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2"/>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9" name="Google Shape;1569;p82"/>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570" name="Google Shape;1570;p82"/>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sp>
        <p:nvSpPr>
          <p:cNvPr id="1571" name="Google Shape;1571;p82"/>
          <p:cNvSpPr/>
          <p:nvPr/>
        </p:nvSpPr>
        <p:spPr>
          <a:xfrm>
            <a:off x="4832950" y="2286001"/>
            <a:ext cx="2708748" cy="2346084"/>
          </a:xfrm>
          <a:prstGeom prst="cloud">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2" name="Google Shape;1572;p82"/>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573" name="Google Shape;1573;p82"/>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574" name="Google Shape;1574;p82"/>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575" name="Google Shape;1575;p82"/>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576" name="Google Shape;1576;p82"/>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577" name="Google Shape;1577;p82"/>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8" name="Google Shape;1578;p82"/>
          <p:cNvPicPr preferRelativeResize="0"/>
          <p:nvPr/>
        </p:nvPicPr>
        <p:blipFill>
          <a:blip r:embed="rId8">
            <a:alphaModFix/>
          </a:blip>
          <a:stretch>
            <a:fillRect/>
          </a:stretch>
        </p:blipFill>
        <p:spPr>
          <a:xfrm>
            <a:off x="6264437" y="3471597"/>
            <a:ext cx="439554" cy="344519"/>
          </a:xfrm>
          <a:prstGeom prst="rect">
            <a:avLst/>
          </a:prstGeom>
          <a:noFill/>
          <a:ln>
            <a:noFill/>
          </a:ln>
        </p:spPr>
      </p:pic>
      <p:sp>
        <p:nvSpPr>
          <p:cNvPr id="1579" name="Google Shape;1579;p82"/>
          <p:cNvSpPr txBox="1"/>
          <p:nvPr/>
        </p:nvSpPr>
        <p:spPr>
          <a:xfrm>
            <a:off x="5291961" y="1663925"/>
            <a:ext cx="169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SNAZZY PLATFORM</a:t>
            </a:r>
            <a:endParaRPr b="1">
              <a:latin typeface="Open Sans"/>
              <a:ea typeface="Open Sans"/>
              <a:cs typeface="Open Sans"/>
              <a:sym typeface="Open Sans"/>
            </a:endParaRPr>
          </a:p>
        </p:txBody>
      </p:sp>
      <p:sp>
        <p:nvSpPr>
          <p:cNvPr id="1580" name="Google Shape;1580;p82"/>
          <p:cNvSpPr/>
          <p:nvPr/>
        </p:nvSpPr>
        <p:spPr>
          <a:xfrm>
            <a:off x="5286813" y="1715250"/>
            <a:ext cx="333774" cy="512946"/>
          </a:xfrm>
          <a:prstGeom prst="lightningBol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82"/>
          <p:cNvSpPr/>
          <p:nvPr/>
        </p:nvSpPr>
        <p:spPr>
          <a:xfrm flipH="1">
            <a:off x="6754063" y="1715250"/>
            <a:ext cx="333774" cy="512946"/>
          </a:xfrm>
          <a:prstGeom prst="lightningBol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2" name="Google Shape;1582;p82"/>
          <p:cNvPicPr preferRelativeResize="0"/>
          <p:nvPr/>
        </p:nvPicPr>
        <p:blipFill>
          <a:blip r:embed="rId9">
            <a:alphaModFix/>
          </a:blip>
          <a:stretch>
            <a:fillRect/>
          </a:stretch>
        </p:blipFill>
        <p:spPr>
          <a:xfrm>
            <a:off x="5365913" y="2729725"/>
            <a:ext cx="615600" cy="615600"/>
          </a:xfrm>
          <a:prstGeom prst="rect">
            <a:avLst/>
          </a:prstGeom>
          <a:noFill/>
          <a:ln>
            <a:noFill/>
          </a:ln>
        </p:spPr>
      </p:pic>
      <p:pic>
        <p:nvPicPr>
          <p:cNvPr id="1583" name="Google Shape;1583;p82"/>
          <p:cNvPicPr preferRelativeResize="0"/>
          <p:nvPr/>
        </p:nvPicPr>
        <p:blipFill>
          <a:blip r:embed="rId10">
            <a:alphaModFix/>
          </a:blip>
          <a:stretch>
            <a:fillRect/>
          </a:stretch>
        </p:blipFill>
        <p:spPr>
          <a:xfrm>
            <a:off x="6037925" y="2751875"/>
            <a:ext cx="551425" cy="56093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sp>
        <p:nvSpPr>
          <p:cNvPr id="1588" name="Google Shape;1588;p83"/>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589" name="Google Shape;1589;p83"/>
          <p:cNvGrpSpPr/>
          <p:nvPr/>
        </p:nvGrpSpPr>
        <p:grpSpPr>
          <a:xfrm>
            <a:off x="1044823" y="3288485"/>
            <a:ext cx="1691100" cy="701565"/>
            <a:chOff x="3566498" y="4455185"/>
            <a:chExt cx="1691100" cy="701565"/>
          </a:xfrm>
        </p:grpSpPr>
        <p:grpSp>
          <p:nvGrpSpPr>
            <p:cNvPr id="1590" name="Google Shape;1590;p83"/>
            <p:cNvGrpSpPr/>
            <p:nvPr/>
          </p:nvGrpSpPr>
          <p:grpSpPr>
            <a:xfrm>
              <a:off x="4194056" y="4455185"/>
              <a:ext cx="435977" cy="490244"/>
              <a:chOff x="1919914" y="1365225"/>
              <a:chExt cx="776036" cy="943502"/>
            </a:xfrm>
          </p:grpSpPr>
          <p:sp>
            <p:nvSpPr>
              <p:cNvPr id="1591" name="Google Shape;1591;p83"/>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3"/>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83"/>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83"/>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3"/>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3"/>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7" name="Google Shape;1597;p83"/>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598" name="Google Shape;1598;p83"/>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sp>
        <p:nvSpPr>
          <p:cNvPr id="1599" name="Google Shape;1599;p83"/>
          <p:cNvSpPr/>
          <p:nvPr/>
        </p:nvSpPr>
        <p:spPr>
          <a:xfrm>
            <a:off x="4832950" y="2286001"/>
            <a:ext cx="2708748" cy="2346084"/>
          </a:xfrm>
          <a:prstGeom prst="cloud">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0" name="Google Shape;1600;p83"/>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601" name="Google Shape;1601;p83"/>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602" name="Google Shape;1602;p83"/>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603" name="Google Shape;1603;p83"/>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604" name="Google Shape;1604;p83"/>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605" name="Google Shape;1605;p83"/>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6" name="Google Shape;1606;p83"/>
          <p:cNvPicPr preferRelativeResize="0"/>
          <p:nvPr/>
        </p:nvPicPr>
        <p:blipFill>
          <a:blip r:embed="rId8">
            <a:alphaModFix/>
          </a:blip>
          <a:stretch>
            <a:fillRect/>
          </a:stretch>
        </p:blipFill>
        <p:spPr>
          <a:xfrm>
            <a:off x="6264437" y="3471597"/>
            <a:ext cx="439554" cy="344519"/>
          </a:xfrm>
          <a:prstGeom prst="rect">
            <a:avLst/>
          </a:prstGeom>
          <a:noFill/>
          <a:ln>
            <a:noFill/>
          </a:ln>
        </p:spPr>
      </p:pic>
      <p:pic>
        <p:nvPicPr>
          <p:cNvPr id="1607" name="Google Shape;1607;p83"/>
          <p:cNvPicPr preferRelativeResize="0"/>
          <p:nvPr/>
        </p:nvPicPr>
        <p:blipFill>
          <a:blip r:embed="rId9">
            <a:alphaModFix/>
          </a:blip>
          <a:stretch>
            <a:fillRect/>
          </a:stretch>
        </p:blipFill>
        <p:spPr>
          <a:xfrm>
            <a:off x="5365913" y="2729725"/>
            <a:ext cx="615600" cy="615600"/>
          </a:xfrm>
          <a:prstGeom prst="rect">
            <a:avLst/>
          </a:prstGeom>
          <a:noFill/>
          <a:ln>
            <a:noFill/>
          </a:ln>
        </p:spPr>
      </p:pic>
      <p:pic>
        <p:nvPicPr>
          <p:cNvPr id="1608" name="Google Shape;1608;p83"/>
          <p:cNvPicPr preferRelativeResize="0"/>
          <p:nvPr/>
        </p:nvPicPr>
        <p:blipFill>
          <a:blip r:embed="rId10">
            <a:alphaModFix/>
          </a:blip>
          <a:stretch>
            <a:fillRect/>
          </a:stretch>
        </p:blipFill>
        <p:spPr>
          <a:xfrm>
            <a:off x="6037925" y="2751875"/>
            <a:ext cx="551425" cy="560938"/>
          </a:xfrm>
          <a:prstGeom prst="rect">
            <a:avLst/>
          </a:prstGeom>
          <a:noFill/>
          <a:ln>
            <a:noFill/>
          </a:ln>
        </p:spPr>
      </p:pic>
      <p:pic>
        <p:nvPicPr>
          <p:cNvPr id="1609" name="Google Shape;1609;p83"/>
          <p:cNvPicPr preferRelativeResize="0"/>
          <p:nvPr/>
        </p:nvPicPr>
        <p:blipFill>
          <a:blip r:embed="rId11">
            <a:alphaModFix/>
          </a:blip>
          <a:stretch>
            <a:fillRect/>
          </a:stretch>
        </p:blipFill>
        <p:spPr>
          <a:xfrm>
            <a:off x="6645775" y="2740550"/>
            <a:ext cx="615575" cy="604776"/>
          </a:xfrm>
          <a:prstGeom prst="rect">
            <a:avLst/>
          </a:prstGeom>
          <a:noFill/>
          <a:ln>
            <a:noFill/>
          </a:ln>
        </p:spPr>
      </p:pic>
      <p:sp>
        <p:nvSpPr>
          <p:cNvPr id="1610" name="Google Shape;1610;p83"/>
          <p:cNvSpPr txBox="1"/>
          <p:nvPr/>
        </p:nvSpPr>
        <p:spPr>
          <a:xfrm>
            <a:off x="5291961" y="1663925"/>
            <a:ext cx="169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SNAZZY PLATFORM</a:t>
            </a:r>
            <a:endParaRPr b="1">
              <a:latin typeface="Open Sans"/>
              <a:ea typeface="Open Sans"/>
              <a:cs typeface="Open Sans"/>
              <a:sym typeface="Open Sans"/>
            </a:endParaRPr>
          </a:p>
        </p:txBody>
      </p:sp>
      <p:sp>
        <p:nvSpPr>
          <p:cNvPr id="1611" name="Google Shape;1611;p83"/>
          <p:cNvSpPr/>
          <p:nvPr/>
        </p:nvSpPr>
        <p:spPr>
          <a:xfrm>
            <a:off x="5286813" y="1715250"/>
            <a:ext cx="333774" cy="512946"/>
          </a:xfrm>
          <a:prstGeom prst="lightningBol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3"/>
          <p:cNvSpPr/>
          <p:nvPr/>
        </p:nvSpPr>
        <p:spPr>
          <a:xfrm flipH="1">
            <a:off x="6754063" y="1715250"/>
            <a:ext cx="333774" cy="512946"/>
          </a:xfrm>
          <a:prstGeom prst="lightningBol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84"/>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Platform as a Product</a:t>
            </a:r>
            <a:endParaRPr/>
          </a:p>
        </p:txBody>
      </p:sp>
      <p:grpSp>
        <p:nvGrpSpPr>
          <p:cNvPr id="1618" name="Google Shape;1618;p84"/>
          <p:cNvGrpSpPr/>
          <p:nvPr/>
        </p:nvGrpSpPr>
        <p:grpSpPr>
          <a:xfrm>
            <a:off x="1044823" y="3288485"/>
            <a:ext cx="1691100" cy="701565"/>
            <a:chOff x="3566498" y="4455185"/>
            <a:chExt cx="1691100" cy="701565"/>
          </a:xfrm>
        </p:grpSpPr>
        <p:grpSp>
          <p:nvGrpSpPr>
            <p:cNvPr id="1619" name="Google Shape;1619;p84"/>
            <p:cNvGrpSpPr/>
            <p:nvPr/>
          </p:nvGrpSpPr>
          <p:grpSpPr>
            <a:xfrm>
              <a:off x="4194056" y="4455185"/>
              <a:ext cx="435977" cy="490244"/>
              <a:chOff x="1919914" y="1365225"/>
              <a:chExt cx="776036" cy="943502"/>
            </a:xfrm>
          </p:grpSpPr>
          <p:sp>
            <p:nvSpPr>
              <p:cNvPr id="1620" name="Google Shape;1620;p84"/>
              <p:cNvSpPr/>
              <p:nvPr/>
            </p:nvSpPr>
            <p:spPr>
              <a:xfrm rot="5400000">
                <a:off x="2164499"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4"/>
              <p:cNvSpPr/>
              <p:nvPr/>
            </p:nvSpPr>
            <p:spPr>
              <a:xfrm>
                <a:off x="2315198"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4"/>
              <p:cNvSpPr/>
              <p:nvPr/>
            </p:nvSpPr>
            <p:spPr>
              <a:xfrm rot="5400000">
                <a:off x="1833964" y="1717030"/>
                <a:ext cx="617400" cy="445500"/>
              </a:xfrm>
              <a:prstGeom prst="pie">
                <a:avLst>
                  <a:gd name="adj1" fmla="val 5411453"/>
                  <a:gd name="adj2" fmla="val 16200000"/>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4"/>
              <p:cNvSpPr/>
              <p:nvPr/>
            </p:nvSpPr>
            <p:spPr>
              <a:xfrm>
                <a:off x="1984662" y="1365225"/>
                <a:ext cx="316200" cy="326100"/>
              </a:xfrm>
              <a:prstGeom prst="ellipse">
                <a:avLst/>
              </a:prstGeom>
              <a:solidFill>
                <a:srgbClr val="00FF00">
                  <a:alpha val="7430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4"/>
              <p:cNvSpPr/>
              <p:nvPr/>
            </p:nvSpPr>
            <p:spPr>
              <a:xfrm rot="5400000">
                <a:off x="1998364" y="1777277"/>
                <a:ext cx="617400" cy="445500"/>
              </a:xfrm>
              <a:prstGeom prst="pie">
                <a:avLst>
                  <a:gd name="adj1" fmla="val 5411453"/>
                  <a:gd name="adj2" fmla="val 16200000"/>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4"/>
              <p:cNvSpPr/>
              <p:nvPr/>
            </p:nvSpPr>
            <p:spPr>
              <a:xfrm>
                <a:off x="2149063" y="1434449"/>
                <a:ext cx="316200" cy="326100"/>
              </a:xfrm>
              <a:prstGeom prst="ellipse">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84"/>
            <p:cNvSpPr txBox="1"/>
            <p:nvPr/>
          </p:nvSpPr>
          <p:spPr>
            <a:xfrm>
              <a:off x="3566498" y="4756550"/>
              <a:ext cx="169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PLATFORM TEAM</a:t>
              </a:r>
              <a:endParaRPr b="1">
                <a:latin typeface="Open Sans"/>
                <a:ea typeface="Open Sans"/>
                <a:cs typeface="Open Sans"/>
                <a:sym typeface="Open Sans"/>
              </a:endParaRPr>
            </a:p>
          </p:txBody>
        </p:sp>
      </p:grpSp>
      <p:cxnSp>
        <p:nvCxnSpPr>
          <p:cNvPr id="1627" name="Google Shape;1627;p84"/>
          <p:cNvCxnSpPr/>
          <p:nvPr/>
        </p:nvCxnSpPr>
        <p:spPr>
          <a:xfrm>
            <a:off x="2922262" y="3633857"/>
            <a:ext cx="1757700" cy="10800"/>
          </a:xfrm>
          <a:prstGeom prst="straightConnector1">
            <a:avLst/>
          </a:prstGeom>
          <a:noFill/>
          <a:ln w="38100" cap="flat" cmpd="sng">
            <a:solidFill>
              <a:schemeClr val="dk2"/>
            </a:solidFill>
            <a:prstDash val="dash"/>
            <a:round/>
            <a:headEnd type="none" w="med" len="med"/>
            <a:tailEnd type="triangle" w="med" len="med"/>
          </a:ln>
        </p:spPr>
      </p:cxnSp>
      <p:sp>
        <p:nvSpPr>
          <p:cNvPr id="1628" name="Google Shape;1628;p84"/>
          <p:cNvSpPr/>
          <p:nvPr/>
        </p:nvSpPr>
        <p:spPr>
          <a:xfrm>
            <a:off x="4832950" y="1822325"/>
            <a:ext cx="2708748" cy="2809728"/>
          </a:xfrm>
          <a:prstGeom prst="cloud">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9" name="Google Shape;1629;p84"/>
          <p:cNvPicPr preferRelativeResize="0"/>
          <p:nvPr/>
        </p:nvPicPr>
        <p:blipFill>
          <a:blip r:embed="rId3">
            <a:alphaModFix/>
          </a:blip>
          <a:stretch>
            <a:fillRect/>
          </a:stretch>
        </p:blipFill>
        <p:spPr>
          <a:xfrm>
            <a:off x="5464000" y="4007954"/>
            <a:ext cx="333775" cy="333777"/>
          </a:xfrm>
          <a:prstGeom prst="rect">
            <a:avLst/>
          </a:prstGeom>
          <a:noFill/>
          <a:ln>
            <a:noFill/>
          </a:ln>
        </p:spPr>
      </p:pic>
      <p:pic>
        <p:nvPicPr>
          <p:cNvPr id="1630" name="Google Shape;1630;p84"/>
          <p:cNvPicPr preferRelativeResize="0"/>
          <p:nvPr/>
        </p:nvPicPr>
        <p:blipFill>
          <a:blip r:embed="rId4">
            <a:alphaModFix/>
          </a:blip>
          <a:stretch>
            <a:fillRect/>
          </a:stretch>
        </p:blipFill>
        <p:spPr>
          <a:xfrm>
            <a:off x="6132905" y="4067465"/>
            <a:ext cx="363602" cy="274275"/>
          </a:xfrm>
          <a:prstGeom prst="rect">
            <a:avLst/>
          </a:prstGeom>
          <a:noFill/>
          <a:ln>
            <a:noFill/>
          </a:ln>
        </p:spPr>
      </p:pic>
      <p:pic>
        <p:nvPicPr>
          <p:cNvPr id="1631" name="Google Shape;1631;p84"/>
          <p:cNvPicPr preferRelativeResize="0"/>
          <p:nvPr/>
        </p:nvPicPr>
        <p:blipFill>
          <a:blip r:embed="rId5">
            <a:alphaModFix/>
          </a:blip>
          <a:stretch>
            <a:fillRect/>
          </a:stretch>
        </p:blipFill>
        <p:spPr>
          <a:xfrm>
            <a:off x="5747046" y="3420182"/>
            <a:ext cx="414935" cy="512926"/>
          </a:xfrm>
          <a:prstGeom prst="rect">
            <a:avLst/>
          </a:prstGeom>
          <a:noFill/>
          <a:ln>
            <a:noFill/>
          </a:ln>
        </p:spPr>
      </p:pic>
      <p:pic>
        <p:nvPicPr>
          <p:cNvPr id="1632" name="Google Shape;1632;p84"/>
          <p:cNvPicPr preferRelativeResize="0"/>
          <p:nvPr/>
        </p:nvPicPr>
        <p:blipFill>
          <a:blip r:embed="rId6">
            <a:alphaModFix/>
          </a:blip>
          <a:stretch>
            <a:fillRect/>
          </a:stretch>
        </p:blipFill>
        <p:spPr>
          <a:xfrm>
            <a:off x="5093163" y="3420174"/>
            <a:ext cx="551430" cy="512926"/>
          </a:xfrm>
          <a:prstGeom prst="rect">
            <a:avLst/>
          </a:prstGeom>
          <a:noFill/>
          <a:ln>
            <a:noFill/>
          </a:ln>
        </p:spPr>
      </p:pic>
      <p:pic>
        <p:nvPicPr>
          <p:cNvPr id="1633" name="Google Shape;1633;p84"/>
          <p:cNvPicPr preferRelativeResize="0"/>
          <p:nvPr/>
        </p:nvPicPr>
        <p:blipFill rotWithShape="1">
          <a:blip r:embed="rId7">
            <a:alphaModFix/>
          </a:blip>
          <a:srcRect l="24662" t="25655" r="24894" b="30012"/>
          <a:stretch/>
        </p:blipFill>
        <p:spPr>
          <a:xfrm>
            <a:off x="6806449" y="3439401"/>
            <a:ext cx="465180" cy="408882"/>
          </a:xfrm>
          <a:prstGeom prst="rect">
            <a:avLst/>
          </a:prstGeom>
          <a:noFill/>
          <a:ln>
            <a:noFill/>
          </a:ln>
        </p:spPr>
      </p:pic>
      <p:sp>
        <p:nvSpPr>
          <p:cNvPr id="1634" name="Google Shape;1634;p84"/>
          <p:cNvSpPr/>
          <p:nvPr/>
        </p:nvSpPr>
        <p:spPr>
          <a:xfrm>
            <a:off x="6670246" y="3616960"/>
            <a:ext cx="120900" cy="119400"/>
          </a:xfrm>
          <a:prstGeom prst="plus">
            <a:avLst>
              <a:gd name="adj" fmla="val 36683"/>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5" name="Google Shape;1635;p84"/>
          <p:cNvPicPr preferRelativeResize="0"/>
          <p:nvPr/>
        </p:nvPicPr>
        <p:blipFill>
          <a:blip r:embed="rId8">
            <a:alphaModFix/>
          </a:blip>
          <a:stretch>
            <a:fillRect/>
          </a:stretch>
        </p:blipFill>
        <p:spPr>
          <a:xfrm>
            <a:off x="6264437" y="3471597"/>
            <a:ext cx="439554" cy="344519"/>
          </a:xfrm>
          <a:prstGeom prst="rect">
            <a:avLst/>
          </a:prstGeom>
          <a:noFill/>
          <a:ln>
            <a:noFill/>
          </a:ln>
        </p:spPr>
      </p:pic>
      <p:sp>
        <p:nvSpPr>
          <p:cNvPr id="1636" name="Google Shape;1636;p84"/>
          <p:cNvSpPr txBox="1"/>
          <p:nvPr/>
        </p:nvSpPr>
        <p:spPr>
          <a:xfrm>
            <a:off x="5291961" y="1206725"/>
            <a:ext cx="169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SNAZZY PLATFORM</a:t>
            </a:r>
            <a:endParaRPr b="1">
              <a:latin typeface="Open Sans"/>
              <a:ea typeface="Open Sans"/>
              <a:cs typeface="Open Sans"/>
              <a:sym typeface="Open Sans"/>
            </a:endParaRPr>
          </a:p>
        </p:txBody>
      </p:sp>
      <p:sp>
        <p:nvSpPr>
          <p:cNvPr id="1637" name="Google Shape;1637;p84"/>
          <p:cNvSpPr/>
          <p:nvPr/>
        </p:nvSpPr>
        <p:spPr>
          <a:xfrm>
            <a:off x="5286813" y="1258050"/>
            <a:ext cx="333774" cy="512946"/>
          </a:xfrm>
          <a:prstGeom prst="lightningBol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4"/>
          <p:cNvSpPr/>
          <p:nvPr/>
        </p:nvSpPr>
        <p:spPr>
          <a:xfrm flipH="1">
            <a:off x="6754063" y="1258050"/>
            <a:ext cx="333774" cy="512946"/>
          </a:xfrm>
          <a:prstGeom prst="lightningBol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9" name="Google Shape;1639;p84"/>
          <p:cNvPicPr preferRelativeResize="0"/>
          <p:nvPr/>
        </p:nvPicPr>
        <p:blipFill>
          <a:blip r:embed="rId9">
            <a:alphaModFix/>
          </a:blip>
          <a:stretch>
            <a:fillRect/>
          </a:stretch>
        </p:blipFill>
        <p:spPr>
          <a:xfrm>
            <a:off x="5365913" y="2729725"/>
            <a:ext cx="615600" cy="615600"/>
          </a:xfrm>
          <a:prstGeom prst="rect">
            <a:avLst/>
          </a:prstGeom>
          <a:noFill/>
          <a:ln>
            <a:noFill/>
          </a:ln>
        </p:spPr>
      </p:pic>
      <p:pic>
        <p:nvPicPr>
          <p:cNvPr id="1640" name="Google Shape;1640;p84"/>
          <p:cNvPicPr preferRelativeResize="0"/>
          <p:nvPr/>
        </p:nvPicPr>
        <p:blipFill>
          <a:blip r:embed="rId10">
            <a:alphaModFix/>
          </a:blip>
          <a:stretch>
            <a:fillRect/>
          </a:stretch>
        </p:blipFill>
        <p:spPr>
          <a:xfrm>
            <a:off x="6037925" y="2751875"/>
            <a:ext cx="551425" cy="560938"/>
          </a:xfrm>
          <a:prstGeom prst="rect">
            <a:avLst/>
          </a:prstGeom>
          <a:noFill/>
          <a:ln>
            <a:noFill/>
          </a:ln>
        </p:spPr>
      </p:pic>
      <p:pic>
        <p:nvPicPr>
          <p:cNvPr id="1641" name="Google Shape;1641;p84"/>
          <p:cNvPicPr preferRelativeResize="0"/>
          <p:nvPr/>
        </p:nvPicPr>
        <p:blipFill>
          <a:blip r:embed="rId11">
            <a:alphaModFix/>
          </a:blip>
          <a:stretch>
            <a:fillRect/>
          </a:stretch>
        </p:blipFill>
        <p:spPr>
          <a:xfrm>
            <a:off x="6645775" y="2740550"/>
            <a:ext cx="615575" cy="604776"/>
          </a:xfrm>
          <a:prstGeom prst="rect">
            <a:avLst/>
          </a:prstGeom>
          <a:noFill/>
          <a:ln>
            <a:noFill/>
          </a:ln>
        </p:spPr>
      </p:pic>
      <p:sp>
        <p:nvSpPr>
          <p:cNvPr id="1642" name="Google Shape;1642;p84"/>
          <p:cNvSpPr txBox="1"/>
          <p:nvPr/>
        </p:nvSpPr>
        <p:spPr>
          <a:xfrm>
            <a:off x="5518775" y="2081125"/>
            <a:ext cx="13371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700">
                <a:solidFill>
                  <a:srgbClr val="333333"/>
                </a:solidFil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am I talking about?</a:t>
            </a:r>
            <a:endParaRPr sz="2800">
              <a:solidFill>
                <a:schemeClr val="lt1"/>
              </a:solidFill>
            </a:endParaRPr>
          </a:p>
        </p:txBody>
      </p:sp>
      <p:sp>
        <p:nvSpPr>
          <p:cNvPr id="358" name="Google Shape;358;p31"/>
          <p:cNvSpPr txBox="1">
            <a:spLocks noGrp="1"/>
          </p:cNvSpPr>
          <p:nvPr>
            <p:ph type="title"/>
          </p:nvPr>
        </p:nvSpPr>
        <p:spPr>
          <a:xfrm>
            <a:off x="477875" y="1213550"/>
            <a:ext cx="65988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What is the Platform Gap? </a:t>
            </a:r>
            <a:endParaRPr sz="2600"/>
          </a:p>
          <a:p>
            <a:pPr marL="457200" lvl="0" indent="-393700" algn="l" rtl="0">
              <a:lnSpc>
                <a:spcPct val="150000"/>
              </a:lnSpc>
              <a:spcBef>
                <a:spcPts val="0"/>
              </a:spcBef>
              <a:spcAft>
                <a:spcPts val="0"/>
              </a:spcAft>
              <a:buClr>
                <a:srgbClr val="A32FB9"/>
              </a:buClr>
              <a:buSzPts val="2600"/>
              <a:buChar char="●"/>
            </a:pPr>
            <a:r>
              <a:rPr lang="en-GB" sz="2600"/>
              <a:t>Why should you worry about it?</a:t>
            </a:r>
            <a:endParaRPr sz="2600"/>
          </a:p>
          <a:p>
            <a:pPr marL="457200" lvl="0" indent="-393700" algn="l" rtl="0">
              <a:lnSpc>
                <a:spcPct val="150000"/>
              </a:lnSpc>
              <a:spcBef>
                <a:spcPts val="0"/>
              </a:spcBef>
              <a:spcAft>
                <a:spcPts val="0"/>
              </a:spcAft>
              <a:buClr>
                <a:srgbClr val="A32FB9"/>
              </a:buClr>
              <a:buSzPts val="2600"/>
              <a:buChar char="●"/>
            </a:pPr>
            <a:r>
              <a:rPr lang="en-GB" sz="2600"/>
              <a:t>What can you do about it?</a:t>
            </a:r>
            <a:endParaRPr sz="2600"/>
          </a:p>
          <a:p>
            <a:pPr marL="457200" lvl="0" indent="-393700" algn="l" rtl="0">
              <a:lnSpc>
                <a:spcPct val="150000"/>
              </a:lnSpc>
              <a:spcBef>
                <a:spcPts val="0"/>
              </a:spcBef>
              <a:spcAft>
                <a:spcPts val="0"/>
              </a:spcAft>
              <a:buClr>
                <a:srgbClr val="A32FB9"/>
              </a:buClr>
              <a:buSzPts val="2600"/>
              <a:buChar char="●"/>
            </a:pPr>
            <a:r>
              <a:rPr lang="en-GB" sz="2600"/>
              <a:t>What does “good” look like?</a:t>
            </a:r>
            <a:endParaRPr sz="2600"/>
          </a:p>
          <a:p>
            <a:pPr marL="457200" lvl="0" indent="0" algn="l" rtl="0">
              <a:lnSpc>
                <a:spcPct val="150000"/>
              </a:lnSpc>
              <a:spcBef>
                <a:spcPts val="0"/>
              </a:spcBef>
              <a:spcAft>
                <a:spcPts val="0"/>
              </a:spcAft>
              <a:buNone/>
            </a:pPr>
            <a:endParaRPr sz="2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85"/>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2800"/>
              <a:t>What does “good ” look like?</a:t>
            </a:r>
            <a:endParaRPr sz="2800">
              <a:solidFill>
                <a:schemeClr val="lt1"/>
              </a:solidFill>
            </a:endParaRPr>
          </a:p>
        </p:txBody>
      </p:sp>
      <p:sp>
        <p:nvSpPr>
          <p:cNvPr id="1648" name="Google Shape;1648;p85"/>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49" name="Google Shape;1649;p85"/>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50" name="Google Shape;1650;p85"/>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51" name="Google Shape;1651;p85"/>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86"/>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2800"/>
              <a:t>What does “good ” look like?</a:t>
            </a:r>
            <a:endParaRPr sz="2800">
              <a:solidFill>
                <a:schemeClr val="lt1"/>
              </a:solidFill>
            </a:endParaRPr>
          </a:p>
        </p:txBody>
      </p:sp>
      <p:sp>
        <p:nvSpPr>
          <p:cNvPr id="1657" name="Google Shape;1657;p86"/>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58" name="Google Shape;1658;p86"/>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59" name="Google Shape;1659;p86"/>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60" name="Google Shape;1660;p86"/>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61" name="Google Shape;1661;p86"/>
          <p:cNvSpPr/>
          <p:nvPr/>
        </p:nvSpPr>
        <p:spPr>
          <a:xfrm>
            <a:off x="459200" y="1213588"/>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“Highly evolved firms use a combination of stream-aligned teams and platform teams as the most effective way to manage team cognitive load at scale”</a:t>
            </a:r>
            <a:endParaRPr sz="1600" b="1" i="1">
              <a:solidFill>
                <a:schemeClr val="lt1"/>
              </a:solidFill>
              <a:latin typeface="Open Sans"/>
              <a:ea typeface="Open Sans"/>
              <a:cs typeface="Open Sans"/>
              <a:sym typeface="Open Sans"/>
            </a:endParaRPr>
          </a:p>
        </p:txBody>
      </p:sp>
      <p:sp>
        <p:nvSpPr>
          <p:cNvPr id="1662" name="Google Shape;1662;p86"/>
          <p:cNvSpPr txBox="1"/>
          <p:nvPr/>
        </p:nvSpPr>
        <p:spPr>
          <a:xfrm>
            <a:off x="2608500" y="4717475"/>
            <a:ext cx="392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chemeClr val="lt1"/>
                </a:solidFill>
                <a:latin typeface="Open Sans"/>
                <a:ea typeface="Open Sans"/>
                <a:cs typeface="Open Sans"/>
                <a:sym typeface="Open Sans"/>
              </a:rPr>
              <a:t>Source: Puppet State of DevOps Report 2021</a:t>
            </a:r>
            <a:endParaRPr i="1">
              <a:solidFill>
                <a:schemeClr val="lt1"/>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87"/>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68" name="Google Shape;1668;p87"/>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69" name="Google Shape;1669;p87"/>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70" name="Google Shape;1670;p87"/>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71" name="Google Shape;1671;p87"/>
          <p:cNvSpPr/>
          <p:nvPr/>
        </p:nvSpPr>
        <p:spPr>
          <a:xfrm>
            <a:off x="459200" y="1213588"/>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“Highly evolved firms use a combination of stream-aligned teams and platform teams as the most effective way to manage team cognitive load at scale”</a:t>
            </a:r>
            <a:endParaRPr sz="1600" b="1" i="1">
              <a:solidFill>
                <a:schemeClr val="lt1"/>
              </a:solidFill>
              <a:latin typeface="Open Sans"/>
              <a:ea typeface="Open Sans"/>
              <a:cs typeface="Open Sans"/>
              <a:sym typeface="Open Sans"/>
            </a:endParaRPr>
          </a:p>
        </p:txBody>
      </p:sp>
      <p:sp>
        <p:nvSpPr>
          <p:cNvPr id="1672" name="Google Shape;1672;p87"/>
          <p:cNvSpPr/>
          <p:nvPr/>
        </p:nvSpPr>
        <p:spPr>
          <a:xfrm>
            <a:off x="5011000" y="1213588"/>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“They strive to create a compelling value proposition for app teams that is easier and more cost-effective than building their own solutions.”</a:t>
            </a:r>
            <a:endParaRPr sz="1600" b="1" i="1">
              <a:solidFill>
                <a:schemeClr val="lt1"/>
              </a:solidFill>
              <a:latin typeface="Open Sans"/>
              <a:ea typeface="Open Sans"/>
              <a:cs typeface="Open Sans"/>
              <a:sym typeface="Open Sans"/>
            </a:endParaRPr>
          </a:p>
        </p:txBody>
      </p:sp>
      <p:sp>
        <p:nvSpPr>
          <p:cNvPr id="1673" name="Google Shape;1673;p87"/>
          <p:cNvSpPr txBox="1"/>
          <p:nvPr/>
        </p:nvSpPr>
        <p:spPr>
          <a:xfrm>
            <a:off x="2608500" y="4717475"/>
            <a:ext cx="392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chemeClr val="lt1"/>
                </a:solidFill>
                <a:latin typeface="Open Sans"/>
                <a:ea typeface="Open Sans"/>
                <a:cs typeface="Open Sans"/>
                <a:sym typeface="Open Sans"/>
              </a:rPr>
              <a:t>Source: Puppet State of DevOps Report 2021</a:t>
            </a:r>
            <a:endParaRPr i="1">
              <a:solidFill>
                <a:schemeClr val="lt1"/>
              </a:solidFill>
              <a:latin typeface="Open Sans"/>
              <a:ea typeface="Open Sans"/>
              <a:cs typeface="Open Sans"/>
              <a:sym typeface="Open Sans"/>
            </a:endParaRPr>
          </a:p>
        </p:txBody>
      </p:sp>
      <p:sp>
        <p:nvSpPr>
          <p:cNvPr id="1674" name="Google Shape;1674;p87"/>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2800"/>
              <a:t>What does “good ” look like?</a:t>
            </a:r>
            <a:endParaRPr sz="28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88"/>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80" name="Google Shape;1680;p88"/>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81" name="Google Shape;1681;p88"/>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82" name="Google Shape;1682;p88"/>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83" name="Google Shape;1683;p88"/>
          <p:cNvSpPr/>
          <p:nvPr/>
        </p:nvSpPr>
        <p:spPr>
          <a:xfrm>
            <a:off x="459200" y="1213588"/>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“Highly evolved firms use a combination of stream-aligned teams and platform teams as the most effective way to manage team cognitive load at scale”</a:t>
            </a:r>
            <a:endParaRPr sz="1600" b="1" i="1">
              <a:solidFill>
                <a:schemeClr val="lt1"/>
              </a:solidFill>
              <a:latin typeface="Open Sans"/>
              <a:ea typeface="Open Sans"/>
              <a:cs typeface="Open Sans"/>
              <a:sym typeface="Open Sans"/>
            </a:endParaRPr>
          </a:p>
        </p:txBody>
      </p:sp>
      <p:sp>
        <p:nvSpPr>
          <p:cNvPr id="1684" name="Google Shape;1684;p88"/>
          <p:cNvSpPr/>
          <p:nvPr/>
        </p:nvSpPr>
        <p:spPr>
          <a:xfrm>
            <a:off x="5011000" y="1213588"/>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“They strive to create a compelling value proposition for app teams that is easier and more cost-effective than building their own solutions.”</a:t>
            </a:r>
            <a:endParaRPr sz="1600" b="1" i="1">
              <a:solidFill>
                <a:schemeClr val="lt1"/>
              </a:solidFill>
              <a:latin typeface="Open Sans"/>
              <a:ea typeface="Open Sans"/>
              <a:cs typeface="Open Sans"/>
              <a:sym typeface="Open Sans"/>
            </a:endParaRPr>
          </a:p>
        </p:txBody>
      </p:sp>
      <p:sp>
        <p:nvSpPr>
          <p:cNvPr id="1685" name="Google Shape;1685;p88"/>
          <p:cNvSpPr/>
          <p:nvPr/>
        </p:nvSpPr>
        <p:spPr>
          <a:xfrm>
            <a:off x="459200" y="3058700"/>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“An internal platform in nearly all cases isn’t something you can buy outright. It’s something that is built and tailored to the needs of your technology organization. </a:t>
            </a:r>
            <a:endParaRPr sz="1600" b="1" i="1">
              <a:solidFill>
                <a:schemeClr val="lt1"/>
              </a:solidFill>
              <a:latin typeface="Open Sans"/>
              <a:ea typeface="Open Sans"/>
              <a:cs typeface="Open Sans"/>
              <a:sym typeface="Open Sans"/>
            </a:endParaRPr>
          </a:p>
        </p:txBody>
      </p:sp>
      <p:sp>
        <p:nvSpPr>
          <p:cNvPr id="1686" name="Google Shape;1686;p88"/>
          <p:cNvSpPr txBox="1"/>
          <p:nvPr/>
        </p:nvSpPr>
        <p:spPr>
          <a:xfrm>
            <a:off x="2608500" y="4717475"/>
            <a:ext cx="392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chemeClr val="lt1"/>
                </a:solidFill>
                <a:latin typeface="Open Sans"/>
                <a:ea typeface="Open Sans"/>
                <a:cs typeface="Open Sans"/>
                <a:sym typeface="Open Sans"/>
              </a:rPr>
              <a:t>Source: Puppet State of DevOps Report 2021</a:t>
            </a:r>
            <a:endParaRPr i="1">
              <a:solidFill>
                <a:schemeClr val="lt1"/>
              </a:solidFill>
              <a:latin typeface="Open Sans"/>
              <a:ea typeface="Open Sans"/>
              <a:cs typeface="Open Sans"/>
              <a:sym typeface="Open Sans"/>
            </a:endParaRPr>
          </a:p>
        </p:txBody>
      </p:sp>
      <p:sp>
        <p:nvSpPr>
          <p:cNvPr id="1687" name="Google Shape;1687;p88"/>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2800"/>
              <a:t>What does “good ” look like?</a:t>
            </a:r>
            <a:endParaRPr sz="28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89"/>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93" name="Google Shape;1693;p89"/>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94" name="Google Shape;1694;p89"/>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95" name="Google Shape;1695;p89"/>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696" name="Google Shape;1696;p89"/>
          <p:cNvSpPr/>
          <p:nvPr/>
        </p:nvSpPr>
        <p:spPr>
          <a:xfrm>
            <a:off x="459200" y="1213588"/>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“Highly evolved firms use a combination of stream-aligned teams and platform teams as the most effective way to manage team cognitive load at scale”</a:t>
            </a:r>
            <a:endParaRPr sz="1600" b="1" i="1">
              <a:solidFill>
                <a:schemeClr val="lt1"/>
              </a:solidFill>
              <a:latin typeface="Open Sans"/>
              <a:ea typeface="Open Sans"/>
              <a:cs typeface="Open Sans"/>
              <a:sym typeface="Open Sans"/>
            </a:endParaRPr>
          </a:p>
        </p:txBody>
      </p:sp>
      <p:sp>
        <p:nvSpPr>
          <p:cNvPr id="1697" name="Google Shape;1697;p89"/>
          <p:cNvSpPr/>
          <p:nvPr/>
        </p:nvSpPr>
        <p:spPr>
          <a:xfrm>
            <a:off x="5011000" y="1213588"/>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“They strive to create a compelling value proposition for app teams that is easier and more cost-effective than building their own solutions.”</a:t>
            </a:r>
            <a:endParaRPr sz="1600" b="1" i="1">
              <a:solidFill>
                <a:schemeClr val="lt1"/>
              </a:solidFill>
              <a:latin typeface="Open Sans"/>
              <a:ea typeface="Open Sans"/>
              <a:cs typeface="Open Sans"/>
              <a:sym typeface="Open Sans"/>
            </a:endParaRPr>
          </a:p>
        </p:txBody>
      </p:sp>
      <p:sp>
        <p:nvSpPr>
          <p:cNvPr id="1698" name="Google Shape;1698;p89"/>
          <p:cNvSpPr/>
          <p:nvPr/>
        </p:nvSpPr>
        <p:spPr>
          <a:xfrm>
            <a:off x="459200" y="3058700"/>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“An internal platform in nearly all cases isn’t something you can buy outright. It’s something that is built and tailored to the needs of your technology organization. </a:t>
            </a:r>
            <a:endParaRPr sz="1600" b="1" i="1">
              <a:solidFill>
                <a:schemeClr val="lt1"/>
              </a:solidFill>
              <a:latin typeface="Open Sans"/>
              <a:ea typeface="Open Sans"/>
              <a:cs typeface="Open Sans"/>
              <a:sym typeface="Open Sans"/>
            </a:endParaRPr>
          </a:p>
        </p:txBody>
      </p:sp>
      <p:sp>
        <p:nvSpPr>
          <p:cNvPr id="1699" name="Google Shape;1699;p89"/>
          <p:cNvSpPr/>
          <p:nvPr/>
        </p:nvSpPr>
        <p:spPr>
          <a:xfrm>
            <a:off x="5011000" y="3058700"/>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b="1" i="1">
                <a:solidFill>
                  <a:schemeClr val="lt1"/>
                </a:solidFill>
                <a:latin typeface="Open Sans"/>
                <a:ea typeface="Open Sans"/>
                <a:cs typeface="Open Sans"/>
                <a:sym typeface="Open Sans"/>
              </a:rPr>
              <a:t>“Not every platform team is automatically successful, but the successful ones treat their platform as a product.”</a:t>
            </a:r>
            <a:endParaRPr sz="1600" b="1" i="1">
              <a:solidFill>
                <a:schemeClr val="lt1"/>
              </a:solidFill>
              <a:latin typeface="Open Sans"/>
              <a:ea typeface="Open Sans"/>
              <a:cs typeface="Open Sans"/>
              <a:sym typeface="Open Sans"/>
            </a:endParaRPr>
          </a:p>
        </p:txBody>
      </p:sp>
      <p:sp>
        <p:nvSpPr>
          <p:cNvPr id="1700" name="Google Shape;1700;p89"/>
          <p:cNvSpPr txBox="1"/>
          <p:nvPr/>
        </p:nvSpPr>
        <p:spPr>
          <a:xfrm>
            <a:off x="2608500" y="4717475"/>
            <a:ext cx="392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chemeClr val="lt1"/>
                </a:solidFill>
                <a:latin typeface="Open Sans"/>
                <a:ea typeface="Open Sans"/>
                <a:cs typeface="Open Sans"/>
                <a:sym typeface="Open Sans"/>
              </a:rPr>
              <a:t>Source: Puppet State of DevOps Report 2021</a:t>
            </a:r>
            <a:endParaRPr i="1">
              <a:solidFill>
                <a:schemeClr val="lt1"/>
              </a:solidFill>
              <a:latin typeface="Open Sans"/>
              <a:ea typeface="Open Sans"/>
              <a:cs typeface="Open Sans"/>
              <a:sym typeface="Open Sans"/>
            </a:endParaRPr>
          </a:p>
        </p:txBody>
      </p:sp>
      <p:sp>
        <p:nvSpPr>
          <p:cNvPr id="1701" name="Google Shape;1701;p89"/>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2800"/>
              <a:t>What does “good ” look like?</a:t>
            </a:r>
            <a:endParaRPr sz="28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90"/>
          <p:cNvSpPr txBox="1"/>
          <p:nvPr/>
        </p:nvSpPr>
        <p:spPr>
          <a:xfrm>
            <a:off x="5011000" y="1956150"/>
            <a:ext cx="32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707" name="Google Shape;1707;p90"/>
          <p:cNvSpPr txBox="1"/>
          <p:nvPr/>
        </p:nvSpPr>
        <p:spPr>
          <a:xfrm>
            <a:off x="831150" y="247722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708" name="Google Shape;1708;p90"/>
          <p:cNvSpPr txBox="1"/>
          <p:nvPr/>
        </p:nvSpPr>
        <p:spPr>
          <a:xfrm>
            <a:off x="5224475" y="3187925"/>
            <a:ext cx="26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709" name="Google Shape;1709;p90"/>
          <p:cNvSpPr txBox="1"/>
          <p:nvPr/>
        </p:nvSpPr>
        <p:spPr>
          <a:xfrm>
            <a:off x="831150" y="1484775"/>
            <a:ext cx="31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Open Sans"/>
              <a:ea typeface="Open Sans"/>
              <a:cs typeface="Open Sans"/>
              <a:sym typeface="Open Sans"/>
            </a:endParaRPr>
          </a:p>
        </p:txBody>
      </p:sp>
      <p:sp>
        <p:nvSpPr>
          <p:cNvPr id="1710" name="Google Shape;1710;p90"/>
          <p:cNvSpPr/>
          <p:nvPr/>
        </p:nvSpPr>
        <p:spPr>
          <a:xfrm>
            <a:off x="459200" y="1213588"/>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700" b="1">
                <a:solidFill>
                  <a:schemeClr val="lt1"/>
                </a:solidFill>
                <a:latin typeface="Open Sans"/>
                <a:ea typeface="Open Sans"/>
                <a:cs typeface="Open Sans"/>
                <a:sym typeface="Open Sans"/>
              </a:rPr>
              <a:t>1500 “developers” supported by 4 “operators” </a:t>
            </a:r>
            <a:endParaRPr sz="1700" b="1">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r>
              <a:rPr lang="en-GB" sz="1700" b="1" i="1">
                <a:solidFill>
                  <a:schemeClr val="lt1"/>
                </a:solidFill>
                <a:latin typeface="Open Sans"/>
                <a:ea typeface="Open Sans"/>
                <a:cs typeface="Open Sans"/>
                <a:sym typeface="Open Sans"/>
              </a:rPr>
              <a:t>(American multinational telco )</a:t>
            </a:r>
            <a:endParaRPr sz="1700" b="1" i="1">
              <a:solidFill>
                <a:schemeClr val="lt1"/>
              </a:solidFill>
              <a:latin typeface="Open Sans"/>
              <a:ea typeface="Open Sans"/>
              <a:cs typeface="Open Sans"/>
              <a:sym typeface="Open Sans"/>
            </a:endParaRPr>
          </a:p>
        </p:txBody>
      </p:sp>
      <p:sp>
        <p:nvSpPr>
          <p:cNvPr id="1711" name="Google Shape;1711;p90"/>
          <p:cNvSpPr/>
          <p:nvPr/>
        </p:nvSpPr>
        <p:spPr>
          <a:xfrm>
            <a:off x="5011000" y="1213588"/>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700" b="1">
                <a:solidFill>
                  <a:schemeClr val="lt1"/>
                </a:solidFill>
                <a:latin typeface="Open Sans"/>
                <a:ea typeface="Open Sans"/>
                <a:cs typeface="Open Sans"/>
                <a:sym typeface="Open Sans"/>
              </a:rPr>
              <a:t>In 10 months, scaled to 29 teams in 4 countries with 3x deploys per month</a:t>
            </a:r>
            <a:endParaRPr sz="1700" b="1">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r>
              <a:rPr lang="en-GB" sz="1700" b="1" i="1">
                <a:solidFill>
                  <a:schemeClr val="lt1"/>
                </a:solidFill>
                <a:latin typeface="Open Sans"/>
                <a:ea typeface="Open Sans"/>
                <a:cs typeface="Open Sans"/>
                <a:sym typeface="Open Sans"/>
              </a:rPr>
              <a:t>(Canadian bank) </a:t>
            </a:r>
            <a:endParaRPr sz="1700" b="1" i="1">
              <a:solidFill>
                <a:schemeClr val="lt1"/>
              </a:solidFill>
              <a:latin typeface="Open Sans"/>
              <a:ea typeface="Open Sans"/>
              <a:cs typeface="Open Sans"/>
              <a:sym typeface="Open Sans"/>
            </a:endParaRPr>
          </a:p>
        </p:txBody>
      </p:sp>
      <p:sp>
        <p:nvSpPr>
          <p:cNvPr id="1712" name="Google Shape;1712;p90"/>
          <p:cNvSpPr/>
          <p:nvPr/>
        </p:nvSpPr>
        <p:spPr>
          <a:xfrm>
            <a:off x="459200" y="3058700"/>
            <a:ext cx="3673800" cy="1477500"/>
          </a:xfrm>
          <a:prstGeom prst="roundRect">
            <a:avLst>
              <a:gd name="adj" fmla="val 16667"/>
            </a:avLst>
          </a:prstGeom>
          <a:solidFill>
            <a:srgbClr val="403891">
              <a:alpha val="893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700" b="1">
                <a:solidFill>
                  <a:schemeClr val="lt1"/>
                </a:solidFill>
                <a:latin typeface="Open Sans"/>
                <a:ea typeface="Open Sans"/>
                <a:cs typeface="Open Sans"/>
                <a:sym typeface="Open Sans"/>
              </a:rPr>
              <a:t>90% improvement in release velocity from ~30 days to 2-3 days</a:t>
            </a:r>
            <a:endParaRPr sz="1700" b="1">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r>
              <a:rPr lang="en-GB" sz="1700" b="1" i="1">
                <a:solidFill>
                  <a:schemeClr val="lt1"/>
                </a:solidFill>
                <a:latin typeface="Open Sans"/>
                <a:ea typeface="Open Sans"/>
                <a:cs typeface="Open Sans"/>
                <a:sym typeface="Open Sans"/>
              </a:rPr>
              <a:t>(German manufacturer)</a:t>
            </a:r>
            <a:endParaRPr sz="1700" b="1" i="1">
              <a:solidFill>
                <a:schemeClr val="lt1"/>
              </a:solidFill>
              <a:latin typeface="Open Sans"/>
              <a:ea typeface="Open Sans"/>
              <a:cs typeface="Open Sans"/>
              <a:sym typeface="Open Sans"/>
            </a:endParaRPr>
          </a:p>
        </p:txBody>
      </p:sp>
      <p:sp>
        <p:nvSpPr>
          <p:cNvPr id="1713" name="Google Shape;1713;p90"/>
          <p:cNvSpPr/>
          <p:nvPr/>
        </p:nvSpPr>
        <p:spPr>
          <a:xfrm>
            <a:off x="5011000" y="3058700"/>
            <a:ext cx="3673800" cy="1477500"/>
          </a:xfrm>
          <a:prstGeom prst="roundRect">
            <a:avLst>
              <a:gd name="adj" fmla="val 16667"/>
            </a:avLst>
          </a:prstGeom>
          <a:solidFill>
            <a:srgbClr val="A32F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0000"/>
              </a:lnSpc>
              <a:spcBef>
                <a:spcPts val="1000"/>
              </a:spcBef>
              <a:spcAft>
                <a:spcPts val="0"/>
              </a:spcAft>
              <a:buNone/>
            </a:pPr>
            <a:r>
              <a:rPr lang="en-GB" sz="1700" b="1">
                <a:solidFill>
                  <a:schemeClr val="lt1"/>
                </a:solidFill>
                <a:latin typeface="Open Sans"/>
                <a:ea typeface="Open Sans"/>
                <a:cs typeface="Open Sans"/>
                <a:sym typeface="Open Sans"/>
              </a:rPr>
              <a:t>89% reduction in security patching lead time from 45 days to 5 days</a:t>
            </a:r>
            <a:endParaRPr sz="1700" b="1">
              <a:solidFill>
                <a:schemeClr val="lt1"/>
              </a:solidFill>
              <a:latin typeface="Open Sans"/>
              <a:ea typeface="Open Sans"/>
              <a:cs typeface="Open Sans"/>
              <a:sym typeface="Open Sans"/>
            </a:endParaRPr>
          </a:p>
          <a:p>
            <a:pPr marL="0" lvl="0" indent="0" algn="l" rtl="0">
              <a:lnSpc>
                <a:spcPct val="110000"/>
              </a:lnSpc>
              <a:spcBef>
                <a:spcPts val="1000"/>
              </a:spcBef>
              <a:spcAft>
                <a:spcPts val="0"/>
              </a:spcAft>
              <a:buNone/>
            </a:pPr>
            <a:r>
              <a:rPr lang="en-GB" sz="1700" b="1" i="1">
                <a:solidFill>
                  <a:schemeClr val="lt1"/>
                </a:solidFill>
                <a:latin typeface="Open Sans"/>
                <a:ea typeface="Open Sans"/>
                <a:cs typeface="Open Sans"/>
                <a:sym typeface="Open Sans"/>
              </a:rPr>
              <a:t>(American pharmacy)</a:t>
            </a:r>
            <a:endParaRPr sz="1500" b="1" i="1">
              <a:solidFill>
                <a:schemeClr val="lt1"/>
              </a:solidFill>
              <a:latin typeface="Open Sans"/>
              <a:ea typeface="Open Sans"/>
              <a:cs typeface="Open Sans"/>
              <a:sym typeface="Open Sans"/>
            </a:endParaRPr>
          </a:p>
        </p:txBody>
      </p:sp>
      <p:sp>
        <p:nvSpPr>
          <p:cNvPr id="1714" name="Google Shape;1714;p90"/>
          <p:cNvSpPr txBox="1"/>
          <p:nvPr/>
        </p:nvSpPr>
        <p:spPr>
          <a:xfrm>
            <a:off x="2167400" y="4536200"/>
            <a:ext cx="58239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i="1">
                <a:solidFill>
                  <a:schemeClr val="lt1"/>
                </a:solidFill>
                <a:latin typeface="Open Sans"/>
                <a:ea typeface="Open Sans"/>
                <a:cs typeface="Open Sans"/>
                <a:sym typeface="Open Sans"/>
              </a:rPr>
              <a:t>Source: https://springone.io/2019/sessions/platform-as-a-product-</a:t>
            </a:r>
            <a:endParaRPr>
              <a:solidFill>
                <a:schemeClr val="lt1"/>
              </a:solidFill>
            </a:endParaRPr>
          </a:p>
          <a:p>
            <a:pPr marL="0" lvl="0" indent="0" algn="ctr" rtl="0">
              <a:spcBef>
                <a:spcPts val="0"/>
              </a:spcBef>
              <a:spcAft>
                <a:spcPts val="0"/>
              </a:spcAft>
              <a:buNone/>
            </a:pPr>
            <a:r>
              <a:rPr lang="en-GB" sz="1300" i="1">
                <a:solidFill>
                  <a:schemeClr val="lt1"/>
                </a:solidFill>
                <a:latin typeface="Open Sans"/>
                <a:ea typeface="Open Sans"/>
                <a:cs typeface="Open Sans"/>
                <a:sym typeface="Open Sans"/>
              </a:rPr>
              <a:t>how-to-delight-your-developers-and-deliver-value-for-your-customers</a:t>
            </a:r>
            <a:endParaRPr sz="1300" i="1">
              <a:solidFill>
                <a:schemeClr val="lt1"/>
              </a:solidFill>
              <a:latin typeface="Open Sans"/>
              <a:ea typeface="Open Sans"/>
              <a:cs typeface="Open Sans"/>
              <a:sym typeface="Open Sans"/>
            </a:endParaRPr>
          </a:p>
        </p:txBody>
      </p:sp>
      <p:sp>
        <p:nvSpPr>
          <p:cNvPr id="1715" name="Google Shape;1715;p90"/>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2800"/>
              <a:t>What does “good” look like?</a:t>
            </a:r>
            <a:endParaRPr sz="28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91"/>
          <p:cNvSpPr txBox="1">
            <a:spLocks noGrp="1"/>
          </p:cNvSpPr>
          <p:nvPr>
            <p:ph type="title"/>
          </p:nvPr>
        </p:nvSpPr>
        <p:spPr>
          <a:xfrm>
            <a:off x="477875" y="1213550"/>
            <a:ext cx="8379300" cy="31233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endParaRPr sz="2600"/>
          </a:p>
          <a:p>
            <a:pPr marL="457200" lvl="0" indent="0" algn="l" rtl="0">
              <a:lnSpc>
                <a:spcPct val="150000"/>
              </a:lnSpc>
              <a:spcBef>
                <a:spcPts val="0"/>
              </a:spcBef>
              <a:spcAft>
                <a:spcPts val="0"/>
              </a:spcAft>
              <a:buNone/>
            </a:pPr>
            <a:endParaRPr sz="2600"/>
          </a:p>
        </p:txBody>
      </p:sp>
      <p:sp>
        <p:nvSpPr>
          <p:cNvPr id="1721" name="Google Shape;1721;p91"/>
          <p:cNvSpPr txBox="1">
            <a:spLocks noGrp="1"/>
          </p:cNvSpPr>
          <p:nvPr>
            <p:ph type="title"/>
          </p:nvPr>
        </p:nvSpPr>
        <p:spPr>
          <a:xfrm>
            <a:off x="477875" y="429700"/>
            <a:ext cx="7365600" cy="6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840"/>
              <a:t>What can you do about it?</a:t>
            </a:r>
            <a:endParaRPr sz="284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92"/>
          <p:cNvSpPr txBox="1">
            <a:spLocks noGrp="1"/>
          </p:cNvSpPr>
          <p:nvPr>
            <p:ph type="title"/>
          </p:nvPr>
        </p:nvSpPr>
        <p:spPr>
          <a:xfrm>
            <a:off x="477875" y="1213550"/>
            <a:ext cx="83793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Organise teams for fast flow</a:t>
            </a:r>
            <a:endParaRPr sz="2600"/>
          </a:p>
          <a:p>
            <a:pPr marL="457200" lvl="0" indent="0" algn="l" rtl="0">
              <a:lnSpc>
                <a:spcPct val="150000"/>
              </a:lnSpc>
              <a:spcBef>
                <a:spcPts val="0"/>
              </a:spcBef>
              <a:spcAft>
                <a:spcPts val="0"/>
              </a:spcAft>
              <a:buNone/>
            </a:pPr>
            <a:endParaRPr sz="2600"/>
          </a:p>
        </p:txBody>
      </p:sp>
      <p:sp>
        <p:nvSpPr>
          <p:cNvPr id="1727" name="Google Shape;1727;p92"/>
          <p:cNvSpPr txBox="1">
            <a:spLocks noGrp="1"/>
          </p:cNvSpPr>
          <p:nvPr>
            <p:ph type="title"/>
          </p:nvPr>
        </p:nvSpPr>
        <p:spPr>
          <a:xfrm>
            <a:off x="477875" y="429700"/>
            <a:ext cx="7365600" cy="6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840"/>
              <a:t>What can you do about it?</a:t>
            </a:r>
            <a:endParaRPr sz="284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Google Shape;1732;p93"/>
          <p:cNvSpPr txBox="1">
            <a:spLocks noGrp="1"/>
          </p:cNvSpPr>
          <p:nvPr>
            <p:ph type="title"/>
          </p:nvPr>
        </p:nvSpPr>
        <p:spPr>
          <a:xfrm>
            <a:off x="477875" y="1213550"/>
            <a:ext cx="83793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Organise teams for fast flow</a:t>
            </a:r>
            <a:endParaRPr sz="2600"/>
          </a:p>
          <a:p>
            <a:pPr marL="457200" lvl="0" indent="-393700" algn="l" rtl="0">
              <a:lnSpc>
                <a:spcPct val="150000"/>
              </a:lnSpc>
              <a:spcBef>
                <a:spcPts val="0"/>
              </a:spcBef>
              <a:spcAft>
                <a:spcPts val="0"/>
              </a:spcAft>
              <a:buClr>
                <a:srgbClr val="A32FB9"/>
              </a:buClr>
              <a:buSzPts val="2600"/>
              <a:buChar char="●"/>
            </a:pPr>
            <a:r>
              <a:rPr lang="en-GB" sz="2600"/>
              <a:t>Use collaboration mode to learn..</a:t>
            </a:r>
            <a:endParaRPr sz="2600"/>
          </a:p>
          <a:p>
            <a:pPr marL="457200" lvl="0" indent="0" algn="l" rtl="0">
              <a:lnSpc>
                <a:spcPct val="150000"/>
              </a:lnSpc>
              <a:spcBef>
                <a:spcPts val="0"/>
              </a:spcBef>
              <a:spcAft>
                <a:spcPts val="0"/>
              </a:spcAft>
              <a:buNone/>
            </a:pPr>
            <a:endParaRPr sz="2600"/>
          </a:p>
        </p:txBody>
      </p:sp>
      <p:sp>
        <p:nvSpPr>
          <p:cNvPr id="1733" name="Google Shape;1733;p93"/>
          <p:cNvSpPr txBox="1">
            <a:spLocks noGrp="1"/>
          </p:cNvSpPr>
          <p:nvPr>
            <p:ph type="title"/>
          </p:nvPr>
        </p:nvSpPr>
        <p:spPr>
          <a:xfrm>
            <a:off x="477875" y="429700"/>
            <a:ext cx="7365600" cy="6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840"/>
              <a:t>What can you do about it?</a:t>
            </a:r>
            <a:endParaRPr sz="284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94"/>
          <p:cNvSpPr txBox="1">
            <a:spLocks noGrp="1"/>
          </p:cNvSpPr>
          <p:nvPr>
            <p:ph type="title"/>
          </p:nvPr>
        </p:nvSpPr>
        <p:spPr>
          <a:xfrm>
            <a:off x="477875" y="1213550"/>
            <a:ext cx="83793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Organise teams for fast flow</a:t>
            </a:r>
            <a:endParaRPr sz="2600"/>
          </a:p>
          <a:p>
            <a:pPr marL="457200" lvl="0" indent="-393700" algn="l" rtl="0">
              <a:lnSpc>
                <a:spcPct val="150000"/>
              </a:lnSpc>
              <a:spcBef>
                <a:spcPts val="0"/>
              </a:spcBef>
              <a:spcAft>
                <a:spcPts val="0"/>
              </a:spcAft>
              <a:buClr>
                <a:srgbClr val="A32FB9"/>
              </a:buClr>
              <a:buSzPts val="2600"/>
              <a:buChar char="●"/>
            </a:pPr>
            <a:r>
              <a:rPr lang="en-GB" sz="2600"/>
              <a:t>Use collaboration mode to learn..</a:t>
            </a:r>
            <a:endParaRPr sz="2600"/>
          </a:p>
          <a:p>
            <a:pPr marL="457200" lvl="0" indent="-393700" algn="l" rtl="0">
              <a:lnSpc>
                <a:spcPct val="150000"/>
              </a:lnSpc>
              <a:spcBef>
                <a:spcPts val="0"/>
              </a:spcBef>
              <a:spcAft>
                <a:spcPts val="0"/>
              </a:spcAft>
              <a:buClr>
                <a:srgbClr val="A32FB9"/>
              </a:buClr>
              <a:buSzPts val="2600"/>
              <a:buChar char="●"/>
            </a:pPr>
            <a:r>
              <a:rPr lang="en-GB" sz="2600"/>
              <a:t>..and move towards X-as-a-Service mode</a:t>
            </a:r>
            <a:endParaRPr sz="2600"/>
          </a:p>
          <a:p>
            <a:pPr marL="457200" lvl="0" indent="0" algn="l" rtl="0">
              <a:lnSpc>
                <a:spcPct val="150000"/>
              </a:lnSpc>
              <a:spcBef>
                <a:spcPts val="0"/>
              </a:spcBef>
              <a:spcAft>
                <a:spcPts val="0"/>
              </a:spcAft>
              <a:buNone/>
            </a:pPr>
            <a:endParaRPr sz="2600"/>
          </a:p>
        </p:txBody>
      </p:sp>
      <p:sp>
        <p:nvSpPr>
          <p:cNvPr id="1739" name="Google Shape;1739;p94"/>
          <p:cNvSpPr txBox="1">
            <a:spLocks noGrp="1"/>
          </p:cNvSpPr>
          <p:nvPr>
            <p:ph type="title"/>
          </p:nvPr>
        </p:nvSpPr>
        <p:spPr>
          <a:xfrm>
            <a:off x="477875" y="429700"/>
            <a:ext cx="7365600" cy="6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840"/>
              <a:t>What can you do about it?</a:t>
            </a:r>
            <a:endParaRPr sz="284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477875" y="429700"/>
            <a:ext cx="73656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a:t>What am I talking about?</a:t>
            </a:r>
            <a:endParaRPr sz="2800">
              <a:solidFill>
                <a:schemeClr val="lt1"/>
              </a:solidFill>
            </a:endParaRPr>
          </a:p>
        </p:txBody>
      </p:sp>
      <p:sp>
        <p:nvSpPr>
          <p:cNvPr id="364" name="Google Shape;364;p32"/>
          <p:cNvSpPr txBox="1">
            <a:spLocks noGrp="1"/>
          </p:cNvSpPr>
          <p:nvPr>
            <p:ph type="title"/>
          </p:nvPr>
        </p:nvSpPr>
        <p:spPr>
          <a:xfrm>
            <a:off x="477875" y="1213550"/>
            <a:ext cx="65988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What is the Platform Gap? </a:t>
            </a:r>
            <a:endParaRPr sz="2600"/>
          </a:p>
          <a:p>
            <a:pPr marL="457200" lvl="0" indent="-393700" algn="l" rtl="0">
              <a:lnSpc>
                <a:spcPct val="150000"/>
              </a:lnSpc>
              <a:spcBef>
                <a:spcPts val="0"/>
              </a:spcBef>
              <a:spcAft>
                <a:spcPts val="0"/>
              </a:spcAft>
              <a:buClr>
                <a:srgbClr val="A32FB9"/>
              </a:buClr>
              <a:buSzPts val="2600"/>
              <a:buChar char="●"/>
            </a:pPr>
            <a:r>
              <a:rPr lang="en-GB" sz="2600"/>
              <a:t>Why should you worry about it?</a:t>
            </a:r>
            <a:endParaRPr sz="2600"/>
          </a:p>
          <a:p>
            <a:pPr marL="457200" lvl="0" indent="-393700" algn="l" rtl="0">
              <a:lnSpc>
                <a:spcPct val="150000"/>
              </a:lnSpc>
              <a:spcBef>
                <a:spcPts val="0"/>
              </a:spcBef>
              <a:spcAft>
                <a:spcPts val="0"/>
              </a:spcAft>
              <a:buClr>
                <a:srgbClr val="A32FB9"/>
              </a:buClr>
              <a:buSzPts val="2600"/>
              <a:buChar char="●"/>
            </a:pPr>
            <a:r>
              <a:rPr lang="en-GB" sz="2600"/>
              <a:t>What can you do about it?</a:t>
            </a:r>
            <a:endParaRPr sz="2600"/>
          </a:p>
          <a:p>
            <a:pPr marL="457200" lvl="0" indent="-393700" algn="l" rtl="0">
              <a:lnSpc>
                <a:spcPct val="150000"/>
              </a:lnSpc>
              <a:spcBef>
                <a:spcPts val="0"/>
              </a:spcBef>
              <a:spcAft>
                <a:spcPts val="0"/>
              </a:spcAft>
              <a:buClr>
                <a:srgbClr val="A32FB9"/>
              </a:buClr>
              <a:buSzPts val="2600"/>
              <a:buChar char="●"/>
            </a:pPr>
            <a:r>
              <a:rPr lang="en-GB" sz="2600"/>
              <a:t>What does “good” look like?</a:t>
            </a:r>
            <a:endParaRPr sz="2600"/>
          </a:p>
          <a:p>
            <a:pPr marL="457200" lvl="0" indent="-393700" algn="l" rtl="0">
              <a:lnSpc>
                <a:spcPct val="150000"/>
              </a:lnSpc>
              <a:spcBef>
                <a:spcPts val="0"/>
              </a:spcBef>
              <a:spcAft>
                <a:spcPts val="0"/>
              </a:spcAft>
              <a:buClr>
                <a:srgbClr val="A32FB9"/>
              </a:buClr>
              <a:buSzPts val="2600"/>
              <a:buChar char="●"/>
            </a:pPr>
            <a:r>
              <a:rPr lang="en-GB" sz="2600"/>
              <a:t>What’s next?</a:t>
            </a:r>
            <a:endParaRPr sz="2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95"/>
          <p:cNvSpPr txBox="1">
            <a:spLocks noGrp="1"/>
          </p:cNvSpPr>
          <p:nvPr>
            <p:ph type="title"/>
          </p:nvPr>
        </p:nvSpPr>
        <p:spPr>
          <a:xfrm>
            <a:off x="477875" y="1213550"/>
            <a:ext cx="83793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Organise teams for fast flow</a:t>
            </a:r>
            <a:endParaRPr sz="2600"/>
          </a:p>
          <a:p>
            <a:pPr marL="457200" lvl="0" indent="-393700" algn="l" rtl="0">
              <a:lnSpc>
                <a:spcPct val="150000"/>
              </a:lnSpc>
              <a:spcBef>
                <a:spcPts val="0"/>
              </a:spcBef>
              <a:spcAft>
                <a:spcPts val="0"/>
              </a:spcAft>
              <a:buClr>
                <a:srgbClr val="A32FB9"/>
              </a:buClr>
              <a:buSzPts val="2600"/>
              <a:buChar char="●"/>
            </a:pPr>
            <a:r>
              <a:rPr lang="en-GB" sz="2600"/>
              <a:t>Use collaboration mode to learn..</a:t>
            </a:r>
            <a:endParaRPr sz="2600"/>
          </a:p>
          <a:p>
            <a:pPr marL="457200" lvl="0" indent="-393700" algn="l" rtl="0">
              <a:lnSpc>
                <a:spcPct val="150000"/>
              </a:lnSpc>
              <a:spcBef>
                <a:spcPts val="0"/>
              </a:spcBef>
              <a:spcAft>
                <a:spcPts val="0"/>
              </a:spcAft>
              <a:buClr>
                <a:srgbClr val="A32FB9"/>
              </a:buClr>
              <a:buSzPts val="2600"/>
              <a:buChar char="●"/>
            </a:pPr>
            <a:r>
              <a:rPr lang="en-GB" sz="2600"/>
              <a:t>..and move towards X-as-a-Service mode</a:t>
            </a:r>
            <a:endParaRPr sz="2600"/>
          </a:p>
          <a:p>
            <a:pPr marL="457200" lvl="0" indent="-393700" algn="l" rtl="0">
              <a:lnSpc>
                <a:spcPct val="150000"/>
              </a:lnSpc>
              <a:spcBef>
                <a:spcPts val="0"/>
              </a:spcBef>
              <a:spcAft>
                <a:spcPts val="0"/>
              </a:spcAft>
              <a:buClr>
                <a:srgbClr val="A32FB9"/>
              </a:buClr>
              <a:buSzPts val="2600"/>
              <a:buChar char="●"/>
            </a:pPr>
            <a:r>
              <a:rPr lang="en-GB" sz="2600"/>
              <a:t>Treat the internal platform as a product</a:t>
            </a:r>
            <a:endParaRPr sz="2600"/>
          </a:p>
          <a:p>
            <a:pPr marL="457200" lvl="0" indent="0" algn="l" rtl="0">
              <a:lnSpc>
                <a:spcPct val="150000"/>
              </a:lnSpc>
              <a:spcBef>
                <a:spcPts val="0"/>
              </a:spcBef>
              <a:spcAft>
                <a:spcPts val="0"/>
              </a:spcAft>
              <a:buNone/>
            </a:pPr>
            <a:endParaRPr sz="2600"/>
          </a:p>
        </p:txBody>
      </p:sp>
      <p:sp>
        <p:nvSpPr>
          <p:cNvPr id="1745" name="Google Shape;1745;p95"/>
          <p:cNvSpPr txBox="1">
            <a:spLocks noGrp="1"/>
          </p:cNvSpPr>
          <p:nvPr>
            <p:ph type="title"/>
          </p:nvPr>
        </p:nvSpPr>
        <p:spPr>
          <a:xfrm>
            <a:off x="477875" y="429700"/>
            <a:ext cx="7365600" cy="6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840"/>
              <a:t>What can you do about it?</a:t>
            </a:r>
            <a:endParaRPr sz="284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0" name="Google Shape;1750;p96"/>
          <p:cNvSpPr txBox="1">
            <a:spLocks noGrp="1"/>
          </p:cNvSpPr>
          <p:nvPr>
            <p:ph type="title"/>
          </p:nvPr>
        </p:nvSpPr>
        <p:spPr>
          <a:xfrm>
            <a:off x="477875" y="1213550"/>
            <a:ext cx="8379300" cy="3123300"/>
          </a:xfrm>
          <a:prstGeom prst="rect">
            <a:avLst/>
          </a:prstGeom>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A32FB9"/>
              </a:buClr>
              <a:buSzPts val="2600"/>
              <a:buChar char="●"/>
            </a:pPr>
            <a:r>
              <a:rPr lang="en-GB" sz="2600"/>
              <a:t>Organise teams for fast flow</a:t>
            </a:r>
            <a:endParaRPr sz="2600"/>
          </a:p>
          <a:p>
            <a:pPr marL="457200" lvl="0" indent="-393700" algn="l" rtl="0">
              <a:lnSpc>
                <a:spcPct val="150000"/>
              </a:lnSpc>
              <a:spcBef>
                <a:spcPts val="0"/>
              </a:spcBef>
              <a:spcAft>
                <a:spcPts val="0"/>
              </a:spcAft>
              <a:buClr>
                <a:srgbClr val="A32FB9"/>
              </a:buClr>
              <a:buSzPts val="2600"/>
              <a:buChar char="●"/>
            </a:pPr>
            <a:r>
              <a:rPr lang="en-GB" sz="2600"/>
              <a:t>Use collaboration mode to learn..</a:t>
            </a:r>
            <a:endParaRPr sz="2600"/>
          </a:p>
          <a:p>
            <a:pPr marL="457200" lvl="0" indent="-393700" algn="l" rtl="0">
              <a:lnSpc>
                <a:spcPct val="150000"/>
              </a:lnSpc>
              <a:spcBef>
                <a:spcPts val="0"/>
              </a:spcBef>
              <a:spcAft>
                <a:spcPts val="0"/>
              </a:spcAft>
              <a:buClr>
                <a:srgbClr val="A32FB9"/>
              </a:buClr>
              <a:buSzPts val="2600"/>
              <a:buChar char="●"/>
            </a:pPr>
            <a:r>
              <a:rPr lang="en-GB" sz="2600"/>
              <a:t>..and move towards X-as-a-Service mode</a:t>
            </a:r>
            <a:endParaRPr sz="2600"/>
          </a:p>
          <a:p>
            <a:pPr marL="457200" lvl="0" indent="-393700" algn="l" rtl="0">
              <a:lnSpc>
                <a:spcPct val="150000"/>
              </a:lnSpc>
              <a:spcBef>
                <a:spcPts val="0"/>
              </a:spcBef>
              <a:spcAft>
                <a:spcPts val="0"/>
              </a:spcAft>
              <a:buClr>
                <a:srgbClr val="A32FB9"/>
              </a:buClr>
              <a:buSzPts val="2600"/>
              <a:buChar char="●"/>
            </a:pPr>
            <a:r>
              <a:rPr lang="en-GB" sz="2600"/>
              <a:t>Treat the internal platform as a product</a:t>
            </a:r>
            <a:endParaRPr sz="2600"/>
          </a:p>
          <a:p>
            <a:pPr marL="457200" lvl="0" indent="-393700" algn="l" rtl="0">
              <a:lnSpc>
                <a:spcPct val="150000"/>
              </a:lnSpc>
              <a:spcBef>
                <a:spcPts val="0"/>
              </a:spcBef>
              <a:spcAft>
                <a:spcPts val="0"/>
              </a:spcAft>
              <a:buClr>
                <a:srgbClr val="A32FB9"/>
              </a:buClr>
              <a:buSzPts val="2600"/>
              <a:buChar char="●"/>
            </a:pPr>
            <a:r>
              <a:rPr lang="en-GB" sz="2600"/>
              <a:t>Continuous feedback / improvement</a:t>
            </a:r>
            <a:endParaRPr sz="2600"/>
          </a:p>
        </p:txBody>
      </p:sp>
      <p:sp>
        <p:nvSpPr>
          <p:cNvPr id="1751" name="Google Shape;1751;p96"/>
          <p:cNvSpPr txBox="1">
            <a:spLocks noGrp="1"/>
          </p:cNvSpPr>
          <p:nvPr>
            <p:ph type="title"/>
          </p:nvPr>
        </p:nvSpPr>
        <p:spPr>
          <a:xfrm>
            <a:off x="477875" y="429700"/>
            <a:ext cx="7365600" cy="6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840"/>
              <a:t>What can you do about it?</a:t>
            </a:r>
            <a:endParaRPr sz="284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6" name="Google Shape;1756;p97"/>
          <p:cNvSpPr txBox="1">
            <a:spLocks noGrp="1"/>
          </p:cNvSpPr>
          <p:nvPr>
            <p:ph type="title"/>
          </p:nvPr>
        </p:nvSpPr>
        <p:spPr>
          <a:xfrm>
            <a:off x="477875" y="429700"/>
            <a:ext cx="7365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What’s next?</a:t>
            </a:r>
            <a:endParaRPr/>
          </a:p>
        </p:txBody>
      </p:sp>
      <p:sp>
        <p:nvSpPr>
          <p:cNvPr id="1757" name="Google Shape;1757;p97"/>
          <p:cNvSpPr txBox="1"/>
          <p:nvPr/>
        </p:nvSpPr>
        <p:spPr>
          <a:xfrm>
            <a:off x="477875" y="2729550"/>
            <a:ext cx="8359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600" b="1" u="sng">
                <a:solidFill>
                  <a:schemeClr val="hlink"/>
                </a:solidFill>
                <a:latin typeface="Open Sans"/>
                <a:ea typeface="Open Sans"/>
                <a:cs typeface="Open Sans"/>
                <a:sym typeface="Open Sans"/>
                <a:hlinkClick r:id="rId3"/>
              </a:rPr>
              <a:t>https://github.com/syntasso/kratix</a:t>
            </a:r>
            <a:endParaRPr sz="2600" b="1">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
        <p:nvSpPr>
          <p:cNvPr id="1758" name="Google Shape;1758;p97"/>
          <p:cNvSpPr txBox="1"/>
          <p:nvPr/>
        </p:nvSpPr>
        <p:spPr>
          <a:xfrm>
            <a:off x="477875" y="1213550"/>
            <a:ext cx="8359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600" b="1" u="sng">
                <a:solidFill>
                  <a:schemeClr val="hlink"/>
                </a:solidFill>
                <a:highlight>
                  <a:srgbClr val="FFFFFF"/>
                </a:highlight>
                <a:latin typeface="Open Sans"/>
                <a:ea typeface="Open Sans"/>
                <a:cs typeface="Open Sans"/>
                <a:sym typeface="Open Sans"/>
                <a:hlinkClick r:id="rId4"/>
              </a:rPr>
              <a:t>syntasso.io</a:t>
            </a:r>
            <a:endParaRPr sz="2600" b="1">
              <a:solidFill>
                <a:srgbClr val="303633"/>
              </a:solidFill>
              <a:highlight>
                <a:srgbClr val="FFFFFF"/>
              </a:highlight>
              <a:latin typeface="Open Sans"/>
              <a:ea typeface="Open Sans"/>
              <a:cs typeface="Open Sans"/>
              <a:sym typeface="Open Sans"/>
            </a:endParaRPr>
          </a:p>
        </p:txBody>
      </p:sp>
      <p:sp>
        <p:nvSpPr>
          <p:cNvPr id="1759" name="Google Shape;1759;p97"/>
          <p:cNvSpPr txBox="1"/>
          <p:nvPr/>
        </p:nvSpPr>
        <p:spPr>
          <a:xfrm>
            <a:off x="477875" y="4145350"/>
            <a:ext cx="8359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600" b="1">
                <a:solidFill>
                  <a:srgbClr val="303633"/>
                </a:solidFill>
                <a:highlight>
                  <a:srgbClr val="FFFFFF"/>
                </a:highlight>
                <a:latin typeface="Open Sans"/>
                <a:ea typeface="Open Sans"/>
                <a:cs typeface="Open Sans"/>
                <a:sym typeface="Open Sans"/>
              </a:rPr>
              <a:t>feedback@syntasso.io</a:t>
            </a:r>
            <a:endParaRPr sz="2600" b="1">
              <a:solidFill>
                <a:srgbClr val="303633"/>
              </a:solidFill>
              <a:highlight>
                <a:srgbClr val="FFFFFF"/>
              </a:highlight>
              <a:latin typeface="Open Sans"/>
              <a:ea typeface="Open Sans"/>
              <a:cs typeface="Open Sans"/>
              <a:sym typeface="Open Sans"/>
            </a:endParaRPr>
          </a:p>
        </p:txBody>
      </p:sp>
      <p:pic>
        <p:nvPicPr>
          <p:cNvPr id="1760" name="Google Shape;1760;p97" descr="Speech Balloon on Apple iOS 14.6"/>
          <p:cNvPicPr preferRelativeResize="0"/>
          <p:nvPr/>
        </p:nvPicPr>
        <p:blipFill>
          <a:blip r:embed="rId5">
            <a:alphaModFix/>
          </a:blip>
          <a:stretch>
            <a:fillRect/>
          </a:stretch>
        </p:blipFill>
        <p:spPr>
          <a:xfrm>
            <a:off x="4209700" y="624625"/>
            <a:ext cx="724600" cy="724600"/>
          </a:xfrm>
          <a:prstGeom prst="rect">
            <a:avLst/>
          </a:prstGeom>
          <a:noFill/>
          <a:ln>
            <a:noFill/>
          </a:ln>
        </p:spPr>
      </p:pic>
      <p:pic>
        <p:nvPicPr>
          <p:cNvPr id="1761" name="Google Shape;1761;p97"/>
          <p:cNvPicPr preferRelativeResize="0"/>
          <p:nvPr/>
        </p:nvPicPr>
        <p:blipFill>
          <a:blip r:embed="rId6">
            <a:alphaModFix/>
          </a:blip>
          <a:stretch>
            <a:fillRect/>
          </a:stretch>
        </p:blipFill>
        <p:spPr>
          <a:xfrm>
            <a:off x="4209700" y="2149038"/>
            <a:ext cx="724600" cy="724600"/>
          </a:xfrm>
          <a:prstGeom prst="rect">
            <a:avLst/>
          </a:prstGeom>
          <a:noFill/>
          <a:ln>
            <a:noFill/>
          </a:ln>
        </p:spPr>
      </p:pic>
      <p:pic>
        <p:nvPicPr>
          <p:cNvPr id="1762" name="Google Shape;1762;p97" descr="Envelope on Apple iOS 14.6"/>
          <p:cNvPicPr preferRelativeResize="0"/>
          <p:nvPr/>
        </p:nvPicPr>
        <p:blipFill>
          <a:blip r:embed="rId7">
            <a:alphaModFix/>
          </a:blip>
          <a:stretch>
            <a:fillRect/>
          </a:stretch>
        </p:blipFill>
        <p:spPr>
          <a:xfrm>
            <a:off x="4209700" y="3593675"/>
            <a:ext cx="724600" cy="7246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6"/>
        <p:cNvGrpSpPr/>
        <p:nvPr/>
      </p:nvGrpSpPr>
      <p:grpSpPr>
        <a:xfrm>
          <a:off x="0" y="0"/>
          <a:ext cx="0" cy="0"/>
          <a:chOff x="0" y="0"/>
          <a:chExt cx="0" cy="0"/>
        </a:xfrm>
      </p:grpSpPr>
      <p:sp>
        <p:nvSpPr>
          <p:cNvPr id="1767" name="Google Shape;1767;p98"/>
          <p:cNvSpPr/>
          <p:nvPr/>
        </p:nvSpPr>
        <p:spPr>
          <a:xfrm>
            <a:off x="0" y="7950"/>
            <a:ext cx="9144000" cy="5135700"/>
          </a:xfrm>
          <a:prstGeom prst="rect">
            <a:avLst/>
          </a:prstGeom>
          <a:solidFill>
            <a:srgbClr val="999999">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8" name="Google Shape;1768;p98"/>
          <p:cNvPicPr preferRelativeResize="0"/>
          <p:nvPr/>
        </p:nvPicPr>
        <p:blipFill rotWithShape="1">
          <a:blip r:embed="rId4">
            <a:alphaModFix/>
          </a:blip>
          <a:srcRect t="76374"/>
          <a:stretch/>
        </p:blipFill>
        <p:spPr>
          <a:xfrm>
            <a:off x="433579" y="4825896"/>
            <a:ext cx="1916646" cy="237248"/>
          </a:xfrm>
          <a:prstGeom prst="rect">
            <a:avLst/>
          </a:prstGeom>
          <a:noFill/>
          <a:ln>
            <a:noFill/>
          </a:ln>
        </p:spPr>
      </p:pic>
      <p:pic>
        <p:nvPicPr>
          <p:cNvPr id="1769" name="Google Shape;1769;p98"/>
          <p:cNvPicPr preferRelativeResize="0"/>
          <p:nvPr/>
        </p:nvPicPr>
        <p:blipFill>
          <a:blip r:embed="rId5">
            <a:alphaModFix/>
          </a:blip>
          <a:stretch>
            <a:fillRect/>
          </a:stretch>
        </p:blipFill>
        <p:spPr>
          <a:xfrm>
            <a:off x="67850" y="4795700"/>
            <a:ext cx="296705" cy="297626"/>
          </a:xfrm>
          <a:prstGeom prst="rect">
            <a:avLst/>
          </a:prstGeom>
          <a:noFill/>
          <a:ln w="9525" cap="flat" cmpd="sng">
            <a:solidFill>
              <a:schemeClr val="lt1"/>
            </a:solidFill>
            <a:prstDash val="solid"/>
            <a:round/>
            <a:headEnd type="none" w="sm" len="sm"/>
            <a:tailEnd type="none" w="sm" len="sm"/>
          </a:ln>
        </p:spPr>
      </p:pic>
      <p:sp>
        <p:nvSpPr>
          <p:cNvPr id="1770" name="Google Shape;1770;p98"/>
          <p:cNvSpPr txBox="1">
            <a:spLocks noGrp="1"/>
          </p:cNvSpPr>
          <p:nvPr>
            <p:ph type="ctrTitle" idx="4294967295"/>
          </p:nvPr>
        </p:nvSpPr>
        <p:spPr>
          <a:xfrm>
            <a:off x="824000" y="1613813"/>
            <a:ext cx="4255500" cy="187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700">
                <a:solidFill>
                  <a:schemeClr val="lt1"/>
                </a:solidFill>
              </a:rPr>
              <a:t>Thank You</a:t>
            </a:r>
            <a:endParaRPr sz="2922">
              <a:solidFill>
                <a:schemeClr val="lt1"/>
              </a:solidFill>
            </a:endParaRPr>
          </a:p>
        </p:txBody>
      </p:sp>
      <p:sp>
        <p:nvSpPr>
          <p:cNvPr id="1771" name="Google Shape;1771;p98"/>
          <p:cNvSpPr txBox="1"/>
          <p:nvPr/>
        </p:nvSpPr>
        <p:spPr>
          <a:xfrm>
            <a:off x="7427400" y="4759863"/>
            <a:ext cx="1716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200" b="1">
                <a:solidFill>
                  <a:schemeClr val="lt1"/>
                </a:solidFill>
                <a:latin typeface="Open Sans"/>
                <a:ea typeface="Open Sans"/>
                <a:cs typeface="Open Sans"/>
                <a:sym typeface="Open Sans"/>
              </a:rPr>
              <a:t>@PaulaLKennedy</a:t>
            </a:r>
            <a:endParaRPr sz="1200" b="1">
              <a:solidFill>
                <a:schemeClr val="lt1"/>
              </a:solidFill>
              <a:latin typeface="Open Sans"/>
              <a:ea typeface="Open Sans"/>
              <a:cs typeface="Open Sans"/>
              <a:sym typeface="Open Sans"/>
            </a:endParaRPr>
          </a:p>
        </p:txBody>
      </p:sp>
      <p:pic>
        <p:nvPicPr>
          <p:cNvPr id="1772" name="Google Shape;1772;p98"/>
          <p:cNvPicPr preferRelativeResize="0"/>
          <p:nvPr/>
        </p:nvPicPr>
        <p:blipFill rotWithShape="1">
          <a:blip r:embed="rId6">
            <a:alphaModFix/>
          </a:blip>
          <a:srcRect l="50888" t="61172"/>
          <a:stretch/>
        </p:blipFill>
        <p:spPr>
          <a:xfrm rot="7029864">
            <a:off x="8489801" y="1495907"/>
            <a:ext cx="606066" cy="479153"/>
          </a:xfrm>
          <a:prstGeom prst="rect">
            <a:avLst/>
          </a:prstGeom>
          <a:noFill/>
          <a:ln>
            <a:noFill/>
          </a:ln>
        </p:spPr>
      </p:pic>
      <p:pic>
        <p:nvPicPr>
          <p:cNvPr id="1773" name="Google Shape;1773;p98"/>
          <p:cNvPicPr preferRelativeResize="0"/>
          <p:nvPr/>
        </p:nvPicPr>
        <p:blipFill rotWithShape="1">
          <a:blip r:embed="rId7">
            <a:alphaModFix/>
          </a:blip>
          <a:srcRect t="38860" r="50888"/>
          <a:stretch/>
        </p:blipFill>
        <p:spPr>
          <a:xfrm rot="-2776824">
            <a:off x="8084248" y="464595"/>
            <a:ext cx="328930" cy="412160"/>
          </a:xfrm>
          <a:prstGeom prst="rect">
            <a:avLst/>
          </a:prstGeom>
          <a:noFill/>
          <a:ln>
            <a:noFill/>
          </a:ln>
        </p:spPr>
      </p:pic>
      <p:pic>
        <p:nvPicPr>
          <p:cNvPr id="1774" name="Google Shape;1774;p98"/>
          <p:cNvPicPr preferRelativeResize="0"/>
          <p:nvPr/>
        </p:nvPicPr>
        <p:blipFill rotWithShape="1">
          <a:blip r:embed="rId8">
            <a:alphaModFix/>
          </a:blip>
          <a:srcRect r="48995" b="61172"/>
          <a:stretch/>
        </p:blipFill>
        <p:spPr>
          <a:xfrm rot="-2467936">
            <a:off x="8662007" y="405865"/>
            <a:ext cx="334787" cy="253817"/>
          </a:xfrm>
          <a:prstGeom prst="rect">
            <a:avLst/>
          </a:prstGeom>
          <a:noFill/>
          <a:ln>
            <a:noFill/>
          </a:ln>
        </p:spPr>
      </p:pic>
      <p:pic>
        <p:nvPicPr>
          <p:cNvPr id="1775" name="Google Shape;1775;p98"/>
          <p:cNvPicPr preferRelativeResize="0"/>
          <p:nvPr/>
        </p:nvPicPr>
        <p:blipFill rotWithShape="1">
          <a:blip r:embed="rId9">
            <a:alphaModFix/>
          </a:blip>
          <a:srcRect l="50888" b="38860"/>
          <a:stretch/>
        </p:blipFill>
        <p:spPr>
          <a:xfrm rot="3395738">
            <a:off x="8566666" y="861488"/>
            <a:ext cx="358892" cy="459192"/>
          </a:xfrm>
          <a:prstGeom prst="rect">
            <a:avLst/>
          </a:prstGeom>
          <a:noFill/>
          <a:ln>
            <a:noFill/>
          </a:ln>
        </p:spPr>
      </p:pic>
      <p:pic>
        <p:nvPicPr>
          <p:cNvPr id="1776" name="Google Shape;1776;p98"/>
          <p:cNvPicPr preferRelativeResize="0"/>
          <p:nvPr/>
        </p:nvPicPr>
        <p:blipFill rotWithShape="1">
          <a:blip r:embed="rId10">
            <a:alphaModFix/>
          </a:blip>
          <a:srcRect l="50888" t="61172"/>
          <a:stretch/>
        </p:blipFill>
        <p:spPr>
          <a:xfrm rot="-784889">
            <a:off x="7857218" y="1129012"/>
            <a:ext cx="542591" cy="428973"/>
          </a:xfrm>
          <a:prstGeom prst="rect">
            <a:avLst/>
          </a:prstGeom>
          <a:noFill/>
          <a:ln>
            <a:noFill/>
          </a:ln>
        </p:spPr>
      </p:pic>
      <p:pic>
        <p:nvPicPr>
          <p:cNvPr id="1777" name="Google Shape;1777;p98"/>
          <p:cNvPicPr preferRelativeResize="0"/>
          <p:nvPr/>
        </p:nvPicPr>
        <p:blipFill rotWithShape="1">
          <a:blip r:embed="rId11">
            <a:alphaModFix/>
          </a:blip>
          <a:srcRect t="38860" r="50888"/>
          <a:stretch/>
        </p:blipFill>
        <p:spPr>
          <a:xfrm rot="-2882719">
            <a:off x="7782650" y="1813150"/>
            <a:ext cx="691701" cy="861071"/>
          </a:xfrm>
          <a:prstGeom prst="rect">
            <a:avLst/>
          </a:prstGeom>
          <a:noFill/>
          <a:ln>
            <a:noFill/>
          </a:ln>
        </p:spPr>
      </p:pic>
      <p:pic>
        <p:nvPicPr>
          <p:cNvPr id="1778" name="Google Shape;1778;p98"/>
          <p:cNvPicPr preferRelativeResize="0"/>
          <p:nvPr/>
        </p:nvPicPr>
        <p:blipFill rotWithShape="1">
          <a:blip r:embed="rId12">
            <a:alphaModFix/>
          </a:blip>
          <a:srcRect r="48995" b="61172"/>
          <a:stretch/>
        </p:blipFill>
        <p:spPr>
          <a:xfrm rot="-8501166">
            <a:off x="8379560" y="120818"/>
            <a:ext cx="276980" cy="209039"/>
          </a:xfrm>
          <a:prstGeom prst="rect">
            <a:avLst/>
          </a:prstGeom>
          <a:noFill/>
          <a:ln>
            <a:noFill/>
          </a:ln>
        </p:spPr>
      </p:pic>
      <p:pic>
        <p:nvPicPr>
          <p:cNvPr id="1779" name="Google Shape;1779;p98"/>
          <p:cNvPicPr preferRelativeResize="0"/>
          <p:nvPr/>
        </p:nvPicPr>
        <p:blipFill>
          <a:blip r:embed="rId5">
            <a:alphaModFix/>
          </a:blip>
          <a:stretch>
            <a:fillRect/>
          </a:stretch>
        </p:blipFill>
        <p:spPr>
          <a:xfrm>
            <a:off x="7084365" y="2926775"/>
            <a:ext cx="1590174" cy="1595023"/>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Platform Gap?</a:t>
            </a:r>
            <a:endParaRPr/>
          </a:p>
        </p:txBody>
      </p:sp>
      <p:sp>
        <p:nvSpPr>
          <p:cNvPr id="371" name="Google Shape;371;p33"/>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nvGrpSpPr>
          <p:cNvPr id="372" name="Google Shape;372;p33"/>
          <p:cNvGrpSpPr/>
          <p:nvPr/>
        </p:nvGrpSpPr>
        <p:grpSpPr>
          <a:xfrm>
            <a:off x="1105872" y="1468760"/>
            <a:ext cx="435977" cy="490244"/>
            <a:chOff x="1919914" y="1365225"/>
            <a:chExt cx="776036" cy="943502"/>
          </a:xfrm>
        </p:grpSpPr>
        <p:sp>
          <p:nvSpPr>
            <p:cNvPr id="373" name="Google Shape;373;p33"/>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9" name="Google Shape;379;p33"/>
          <p:cNvPicPr preferRelativeResize="0"/>
          <p:nvPr/>
        </p:nvPicPr>
        <p:blipFill>
          <a:blip r:embed="rId3">
            <a:alphaModFix/>
          </a:blip>
          <a:stretch>
            <a:fillRect/>
          </a:stretch>
        </p:blipFill>
        <p:spPr>
          <a:xfrm>
            <a:off x="2221163" y="1403076"/>
            <a:ext cx="354506" cy="3297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4"/>
          <p:cNvSpPr/>
          <p:nvPr/>
        </p:nvSpPr>
        <p:spPr>
          <a:xfrm>
            <a:off x="1803575" y="1156700"/>
            <a:ext cx="1778220" cy="1431108"/>
          </a:xfrm>
          <a:prstGeom prst="cloud">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txBox="1">
            <a:spLocks noGrp="1"/>
          </p:cNvSpPr>
          <p:nvPr>
            <p:ph type="title"/>
          </p:nvPr>
        </p:nvSpPr>
        <p:spPr>
          <a:xfrm>
            <a:off x="477875" y="429700"/>
            <a:ext cx="73656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Platform Gap?</a:t>
            </a:r>
            <a:endParaRPr/>
          </a:p>
        </p:txBody>
      </p:sp>
      <p:sp>
        <p:nvSpPr>
          <p:cNvPr id="386" name="Google Shape;386;p34"/>
          <p:cNvSpPr txBox="1"/>
          <p:nvPr/>
        </p:nvSpPr>
        <p:spPr>
          <a:xfrm>
            <a:off x="863051" y="1742850"/>
            <a:ext cx="92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Open Sans"/>
                <a:ea typeface="Open Sans"/>
                <a:cs typeface="Open Sans"/>
                <a:sym typeface="Open Sans"/>
              </a:rPr>
              <a:t>TEAM A</a:t>
            </a:r>
            <a:endParaRPr b="1">
              <a:latin typeface="Open Sans"/>
              <a:ea typeface="Open Sans"/>
              <a:cs typeface="Open Sans"/>
              <a:sym typeface="Open Sans"/>
            </a:endParaRPr>
          </a:p>
        </p:txBody>
      </p:sp>
      <p:grpSp>
        <p:nvGrpSpPr>
          <p:cNvPr id="387" name="Google Shape;387;p34"/>
          <p:cNvGrpSpPr/>
          <p:nvPr/>
        </p:nvGrpSpPr>
        <p:grpSpPr>
          <a:xfrm>
            <a:off x="1105872" y="1468760"/>
            <a:ext cx="435977" cy="490244"/>
            <a:chOff x="1919914" y="1365225"/>
            <a:chExt cx="776036" cy="943502"/>
          </a:xfrm>
        </p:grpSpPr>
        <p:sp>
          <p:nvSpPr>
            <p:cNvPr id="388" name="Google Shape;388;p34"/>
            <p:cNvSpPr/>
            <p:nvPr/>
          </p:nvSpPr>
          <p:spPr>
            <a:xfrm rot="5400000">
              <a:off x="2164499"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315198"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rot="5400000">
              <a:off x="1833964" y="1717030"/>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1984662" y="1365225"/>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rot="5400000">
              <a:off x="1998364" y="1777277"/>
              <a:ext cx="617400" cy="445500"/>
            </a:xfrm>
            <a:prstGeom prst="pie">
              <a:avLst>
                <a:gd name="adj1" fmla="val 5411453"/>
                <a:gd name="adj2" fmla="val 16200000"/>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2149063" y="1434449"/>
              <a:ext cx="316200" cy="326100"/>
            </a:xfrm>
            <a:prstGeom prst="ellipse">
              <a:avLst/>
            </a:prstGeom>
            <a:solidFill>
              <a:srgbClr val="403891"/>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4" name="Google Shape;394;p34"/>
          <p:cNvPicPr preferRelativeResize="0"/>
          <p:nvPr/>
        </p:nvPicPr>
        <p:blipFill>
          <a:blip r:embed="rId3">
            <a:alphaModFix/>
          </a:blip>
          <a:stretch>
            <a:fillRect/>
          </a:stretch>
        </p:blipFill>
        <p:spPr>
          <a:xfrm>
            <a:off x="2221163" y="1403076"/>
            <a:ext cx="354506" cy="329747"/>
          </a:xfrm>
          <a:prstGeom prst="rect">
            <a:avLst/>
          </a:prstGeom>
          <a:noFill/>
          <a:ln>
            <a:noFill/>
          </a:ln>
        </p:spPr>
      </p:pic>
      <p:pic>
        <p:nvPicPr>
          <p:cNvPr id="395" name="Google Shape;395;p34"/>
          <p:cNvPicPr preferRelativeResize="0"/>
          <p:nvPr/>
        </p:nvPicPr>
        <p:blipFill>
          <a:blip r:embed="rId4">
            <a:alphaModFix/>
          </a:blip>
          <a:stretch>
            <a:fillRect/>
          </a:stretch>
        </p:blipFill>
        <p:spPr>
          <a:xfrm>
            <a:off x="2771225" y="1393038"/>
            <a:ext cx="282972" cy="349800"/>
          </a:xfrm>
          <a:prstGeom prst="rect">
            <a:avLst/>
          </a:prstGeom>
          <a:noFill/>
          <a:ln>
            <a:noFill/>
          </a:ln>
        </p:spPr>
      </p:pic>
    </p:spTree>
  </p:cSld>
  <p:clrMapOvr>
    <a:masterClrMapping/>
  </p:clrMapOvr>
</p:sld>
</file>

<file path=ppt/theme/theme1.xml><?xml version="1.0" encoding="utf-8"?>
<a:theme xmlns:a="http://schemas.openxmlformats.org/drawingml/2006/main" name="Syntasso">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13522</Words>
  <Application>Microsoft Macintosh PowerPoint</Application>
  <PresentationFormat>On-screen Show (16:9)</PresentationFormat>
  <Paragraphs>859</Paragraphs>
  <Slides>73</Slides>
  <Notes>73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Open Sans</vt:lpstr>
      <vt:lpstr>Maven Pro</vt:lpstr>
      <vt:lpstr>Nunito</vt:lpstr>
      <vt:lpstr>Syntasso</vt:lpstr>
      <vt:lpstr>Who am I?</vt:lpstr>
      <vt:lpstr>What am I talking about?</vt:lpstr>
      <vt:lpstr>What am I talking about?</vt:lpstr>
      <vt:lpstr>What am I talking about?</vt:lpstr>
      <vt:lpstr>What am I talking about?</vt:lpstr>
      <vt:lpstr>What am I talking about?</vt:lpstr>
      <vt:lpstr>What am I talking about?</vt:lpstr>
      <vt:lpstr>What is the Platform Gap?</vt:lpstr>
      <vt:lpstr>What is the Platform Gap?</vt:lpstr>
      <vt:lpstr>What is the Platform Gap?</vt:lpstr>
      <vt:lpstr>What is the Platform Gap?</vt:lpstr>
      <vt:lpstr>What is the Platform Gap?</vt:lpstr>
      <vt:lpstr>What is the Platform Gap?</vt:lpstr>
      <vt:lpstr>What is the Platform Gap?</vt:lpstr>
      <vt:lpstr>What is the Platform Gap?</vt:lpstr>
      <vt:lpstr>Why should you worry about it?</vt:lpstr>
      <vt:lpstr>Why should you worry about it?</vt:lpstr>
      <vt:lpstr>Why should you worry about it?</vt:lpstr>
      <vt:lpstr>Why should you worry about it?</vt:lpstr>
      <vt:lpstr>Why should you worry about it?</vt:lpstr>
      <vt:lpstr>Why should you worry about it?</vt:lpstr>
      <vt:lpstr>Why should you worry about it?</vt:lpstr>
      <vt:lpstr>What is the Platform Gap?</vt:lpstr>
      <vt:lpstr>High cognitive load on each team </vt:lpstr>
      <vt:lpstr>High cognitive load on each team Duplication and waste </vt:lpstr>
      <vt:lpstr>High cognitive load on each team Duplication and waste Team silos </vt:lpstr>
      <vt:lpstr>High cognitive load on each team Duplication and waste Team silos Shadow IT </vt:lpstr>
      <vt:lpstr>High cognitive load on each team Duplication and waste Team silos Shadow IT Security / compliance gaps</vt:lpstr>
      <vt:lpstr>Are there any metrics?</vt:lpstr>
      <vt:lpstr>Are there any metrics?</vt:lpstr>
      <vt:lpstr>Are there any metrics?</vt:lpstr>
      <vt:lpstr>Are there any metrics?</vt:lpstr>
      <vt:lpstr>Are there any metrics?</vt:lpstr>
      <vt:lpstr>What can you do about it?</vt:lpstr>
      <vt:lpstr>What can you do about it?</vt:lpstr>
      <vt:lpstr>What can you do about it?</vt:lpstr>
      <vt:lpstr>Organisational Change</vt:lpstr>
      <vt:lpstr>Organisational Change</vt:lpstr>
      <vt:lpstr>Organisational Change</vt:lpstr>
      <vt:lpstr>Organisational Change</vt:lpstr>
      <vt:lpstr>Organisational Change</vt:lpstr>
      <vt:lpstr>Organisational Change</vt:lpstr>
      <vt:lpstr>Organisational Change</vt:lpstr>
      <vt:lpstr>Organisational Change</vt:lpstr>
      <vt:lpstr>Organisational Change</vt:lpstr>
      <vt:lpstr>What is a Platform?</vt:lpstr>
      <vt:lpstr>Platform as a Product</vt:lpstr>
      <vt:lpstr>Platform as a Product</vt:lpstr>
      <vt:lpstr>Platform as a Product</vt:lpstr>
      <vt:lpstr>Platform as a Product</vt:lpstr>
      <vt:lpstr>Platform as a Product</vt:lpstr>
      <vt:lpstr>Platform as a Product</vt:lpstr>
      <vt:lpstr>Platform as a Product</vt:lpstr>
      <vt:lpstr>Platform as a Product</vt:lpstr>
      <vt:lpstr>Platform as a Product</vt:lpstr>
      <vt:lpstr>Platform as a Product</vt:lpstr>
      <vt:lpstr>Platform as a Product</vt:lpstr>
      <vt:lpstr>Platform as a Product</vt:lpstr>
      <vt:lpstr>Platform as a Product</vt:lpstr>
      <vt:lpstr>What does “good ” look like?</vt:lpstr>
      <vt:lpstr>What does “good ” look like?</vt:lpstr>
      <vt:lpstr>What does “good ” look like?</vt:lpstr>
      <vt:lpstr>What does “good ” look like?</vt:lpstr>
      <vt:lpstr>What does “good ” look like?</vt:lpstr>
      <vt:lpstr>What does “good” look like?</vt:lpstr>
      <vt:lpstr> </vt:lpstr>
      <vt:lpstr>Organise teams for fast flow </vt:lpstr>
      <vt:lpstr>Organise teams for fast flow Use collaboration mode to learn.. </vt:lpstr>
      <vt:lpstr>Organise teams for fast flow Use collaboration mode to learn.. ..and move towards X-as-a-Service mode </vt:lpstr>
      <vt:lpstr>Organise teams for fast flow Use collaboration mode to learn.. ..and move towards X-as-a-Service mode Treat the internal platform as a product </vt:lpstr>
      <vt:lpstr>Organise teams for fast flow Use collaboration mode to learn.. ..and move towards X-as-a-Service mode Treat the internal platform as a product Continuous feedback / improvement</vt:lpstr>
      <vt:lpstr>What’s next?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am I?</dc:title>
  <cp:lastModifiedBy>Paula Kennedy</cp:lastModifiedBy>
  <cp:revision>1</cp:revision>
  <dcterms:modified xsi:type="dcterms:W3CDTF">2021-09-19T20:09:45Z</dcterms:modified>
</cp:coreProperties>
</file>