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Lst>
  <p:notesMasterIdLst>
    <p:notesMasterId r:id="rId16"/>
  </p:notesMasterIdLst>
  <p:handoutMasterIdLst>
    <p:handoutMasterId r:id="rId17"/>
  </p:handoutMasterIdLst>
  <p:sldIdLst>
    <p:sldId id="265" r:id="rId2"/>
    <p:sldId id="356" r:id="rId3"/>
    <p:sldId id="339" r:id="rId4"/>
    <p:sldId id="384" r:id="rId5"/>
    <p:sldId id="337" r:id="rId6"/>
    <p:sldId id="385" r:id="rId7"/>
    <p:sldId id="272" r:id="rId8"/>
    <p:sldId id="274" r:id="rId9"/>
    <p:sldId id="275" r:id="rId10"/>
    <p:sldId id="357" r:id="rId11"/>
    <p:sldId id="277" r:id="rId12"/>
    <p:sldId id="386" r:id="rId13"/>
    <p:sldId id="387" r:id="rId14"/>
    <p:sldId id="388" r:id="rId15"/>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etty, Kim" initials="PK" lastIdx="19" clrIdx="0">
    <p:extLst>
      <p:ext uri="{19B8F6BF-5375-455C-9EA6-DF929625EA0E}">
        <p15:presenceInfo xmlns:p15="http://schemas.microsoft.com/office/powerpoint/2012/main" userId="S-1-5-21-2027572783-380191574-1256410061-88236" providerId="AD"/>
      </p:ext>
    </p:extLst>
  </p:cmAuthor>
  <p:cmAuthor id="2" name="Barrera, Christine" initials="BC" lastIdx="14" clrIdx="1">
    <p:extLst>
      <p:ext uri="{19B8F6BF-5375-455C-9EA6-DF929625EA0E}">
        <p15:presenceInfo xmlns:p15="http://schemas.microsoft.com/office/powerpoint/2012/main" userId="S-1-5-21-2027572783-380191574-1256410061-15343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F4A77"/>
    <a:srgbClr val="00ABBF"/>
    <a:srgbClr val="FCCA46"/>
    <a:srgbClr val="CDB737"/>
    <a:srgbClr val="35BEB1"/>
    <a:srgbClr val="833E3C"/>
    <a:srgbClr val="E4753C"/>
    <a:srgbClr val="7896BA"/>
    <a:srgbClr val="EE3C2D"/>
    <a:srgbClr val="AEB7C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232" autoAdjust="0"/>
    <p:restoredTop sz="85971" autoAdjust="0"/>
  </p:normalViewPr>
  <p:slideViewPr>
    <p:cSldViewPr snapToGrid="0">
      <p:cViewPr varScale="1">
        <p:scale>
          <a:sx n="98" d="100"/>
          <a:sy n="98" d="100"/>
        </p:scale>
        <p:origin x="888" y="84"/>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7" d="100"/>
          <a:sy n="87" d="100"/>
        </p:scale>
        <p:origin x="3804"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3"/>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40" y="3"/>
            <a:ext cx="3038475" cy="466725"/>
          </a:xfrm>
          <a:prstGeom prst="rect">
            <a:avLst/>
          </a:prstGeom>
        </p:spPr>
        <p:txBody>
          <a:bodyPr vert="horz" lIns="91440" tIns="45720" rIns="91440" bIns="45720" rtlCol="0"/>
          <a:lstStyle>
            <a:lvl1pPr algn="r">
              <a:defRPr sz="1200"/>
            </a:lvl1pPr>
          </a:lstStyle>
          <a:p>
            <a:fld id="{7F8014C3-D157-4356-BE52-54A87421F080}" type="datetimeFigureOut">
              <a:rPr lang="en-US" smtClean="0"/>
              <a:t>9/10/2021</a:t>
            </a:fld>
            <a:endParaRPr lang="en-US"/>
          </a:p>
        </p:txBody>
      </p:sp>
      <p:sp>
        <p:nvSpPr>
          <p:cNvPr id="4" name="Footer Placeholder 3"/>
          <p:cNvSpPr>
            <a:spLocks noGrp="1"/>
          </p:cNvSpPr>
          <p:nvPr>
            <p:ph type="ftr" sz="quarter" idx="2"/>
          </p:nvPr>
        </p:nvSpPr>
        <p:spPr>
          <a:xfrm>
            <a:off x="2" y="8829677"/>
            <a:ext cx="3038475" cy="4667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40" y="8829677"/>
            <a:ext cx="3038475" cy="466725"/>
          </a:xfrm>
          <a:prstGeom prst="rect">
            <a:avLst/>
          </a:prstGeom>
        </p:spPr>
        <p:txBody>
          <a:bodyPr vert="horz" lIns="91440" tIns="45720" rIns="91440" bIns="45720" rtlCol="0" anchor="b"/>
          <a:lstStyle>
            <a:lvl1pPr algn="r">
              <a:defRPr sz="1200"/>
            </a:lvl1pPr>
          </a:lstStyle>
          <a:p>
            <a:fld id="{DF64A3B5-16DE-4683-9B34-2B4579DD44E2}" type="slidenum">
              <a:rPr lang="en-US" smtClean="0"/>
              <a:t>‹#›</a:t>
            </a:fld>
            <a:endParaRPr lang="en-US"/>
          </a:p>
        </p:txBody>
      </p:sp>
    </p:spTree>
    <p:extLst>
      <p:ext uri="{BB962C8B-B14F-4D97-AF65-F5344CB8AC3E}">
        <p14:creationId xmlns:p14="http://schemas.microsoft.com/office/powerpoint/2010/main" val="13518978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3C69D06B-CDE6-4EE5-9830-46FA7FD95055}" type="datetimeFigureOut">
              <a:rPr lang="en-US" smtClean="0"/>
              <a:t>9/10/2021</a:t>
            </a:fld>
            <a:endParaRPr lang="en-US" dirty="0"/>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73893"/>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71"/>
            <a:ext cx="3037840" cy="466433"/>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71"/>
            <a:ext cx="3037840" cy="466433"/>
          </a:xfrm>
          <a:prstGeom prst="rect">
            <a:avLst/>
          </a:prstGeom>
        </p:spPr>
        <p:txBody>
          <a:bodyPr vert="horz" lIns="93177" tIns="46589" rIns="93177" bIns="46589" rtlCol="0" anchor="b"/>
          <a:lstStyle>
            <a:lvl1pPr algn="r">
              <a:defRPr sz="1200"/>
            </a:lvl1pPr>
          </a:lstStyle>
          <a:p>
            <a:fld id="{EB7DA07D-CE4C-47C7-BFA4-C27463FCEBCA}" type="slidenum">
              <a:rPr lang="en-US" smtClean="0"/>
              <a:t>‹#›</a:t>
            </a:fld>
            <a:endParaRPr lang="en-US" dirty="0"/>
          </a:p>
        </p:txBody>
      </p:sp>
    </p:spTree>
    <p:extLst>
      <p:ext uri="{BB962C8B-B14F-4D97-AF65-F5344CB8AC3E}">
        <p14:creationId xmlns:p14="http://schemas.microsoft.com/office/powerpoint/2010/main" val="5385651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7DA07D-CE4C-47C7-BFA4-C27463FCEBCA}" type="slidenum">
              <a:rPr lang="en-US" smtClean="0"/>
              <a:t>1</a:t>
            </a:fld>
            <a:endParaRPr lang="en-US" dirty="0"/>
          </a:p>
        </p:txBody>
      </p:sp>
    </p:spTree>
    <p:extLst>
      <p:ext uri="{BB962C8B-B14F-4D97-AF65-F5344CB8AC3E}">
        <p14:creationId xmlns:p14="http://schemas.microsoft.com/office/powerpoint/2010/main" val="37341493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7DA07D-CE4C-47C7-BFA4-C27463FCEBCA}" type="slidenum">
              <a:rPr lang="en-US" smtClean="0"/>
              <a:t>10</a:t>
            </a:fld>
            <a:endParaRPr lang="en-US" dirty="0"/>
          </a:p>
        </p:txBody>
      </p:sp>
    </p:spTree>
    <p:extLst>
      <p:ext uri="{BB962C8B-B14F-4D97-AF65-F5344CB8AC3E}">
        <p14:creationId xmlns:p14="http://schemas.microsoft.com/office/powerpoint/2010/main" val="11539320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7DA07D-CE4C-47C7-BFA4-C27463FCEBCA}" type="slidenum">
              <a:rPr lang="en-US" smtClean="0"/>
              <a:t>11</a:t>
            </a:fld>
            <a:endParaRPr lang="en-US" dirty="0"/>
          </a:p>
        </p:txBody>
      </p:sp>
    </p:spTree>
    <p:extLst>
      <p:ext uri="{BB962C8B-B14F-4D97-AF65-F5344CB8AC3E}">
        <p14:creationId xmlns:p14="http://schemas.microsoft.com/office/powerpoint/2010/main" val="35131645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7DA07D-CE4C-47C7-BFA4-C27463FCEBCA}" type="slidenum">
              <a:rPr lang="en-US" smtClean="0"/>
              <a:t>12</a:t>
            </a:fld>
            <a:endParaRPr lang="en-US" dirty="0"/>
          </a:p>
        </p:txBody>
      </p:sp>
    </p:spTree>
    <p:extLst>
      <p:ext uri="{BB962C8B-B14F-4D97-AF65-F5344CB8AC3E}">
        <p14:creationId xmlns:p14="http://schemas.microsoft.com/office/powerpoint/2010/main" val="37750721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7DA07D-CE4C-47C7-BFA4-C27463FCEBCA}" type="slidenum">
              <a:rPr lang="en-US" smtClean="0"/>
              <a:t>13</a:t>
            </a:fld>
            <a:endParaRPr lang="en-US" dirty="0"/>
          </a:p>
        </p:txBody>
      </p:sp>
    </p:spTree>
    <p:extLst>
      <p:ext uri="{BB962C8B-B14F-4D97-AF65-F5344CB8AC3E}">
        <p14:creationId xmlns:p14="http://schemas.microsoft.com/office/powerpoint/2010/main" val="812807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7DA07D-CE4C-47C7-BFA4-C27463FCEBCA}" type="slidenum">
              <a:rPr lang="en-US" smtClean="0"/>
              <a:t>14</a:t>
            </a:fld>
            <a:endParaRPr lang="en-US" dirty="0"/>
          </a:p>
        </p:txBody>
      </p:sp>
    </p:spTree>
    <p:extLst>
      <p:ext uri="{BB962C8B-B14F-4D97-AF65-F5344CB8AC3E}">
        <p14:creationId xmlns:p14="http://schemas.microsoft.com/office/powerpoint/2010/main" val="12767955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7DA07D-CE4C-47C7-BFA4-C27463FCEBCA}" type="slidenum">
              <a:rPr lang="en-US" smtClean="0"/>
              <a:t>2</a:t>
            </a:fld>
            <a:endParaRPr lang="en-US" dirty="0"/>
          </a:p>
        </p:txBody>
      </p:sp>
    </p:spTree>
    <p:extLst>
      <p:ext uri="{BB962C8B-B14F-4D97-AF65-F5344CB8AC3E}">
        <p14:creationId xmlns:p14="http://schemas.microsoft.com/office/powerpoint/2010/main" val="41408230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7DA07D-CE4C-47C7-BFA4-C27463FCEBCA}" type="slidenum">
              <a:rPr lang="en-US" smtClean="0"/>
              <a:t>3</a:t>
            </a:fld>
            <a:endParaRPr lang="en-US" dirty="0"/>
          </a:p>
        </p:txBody>
      </p:sp>
    </p:spTree>
    <p:extLst>
      <p:ext uri="{BB962C8B-B14F-4D97-AF65-F5344CB8AC3E}">
        <p14:creationId xmlns:p14="http://schemas.microsoft.com/office/powerpoint/2010/main" val="23957189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7DA07D-CE4C-47C7-BFA4-C27463FCEBCA}" type="slidenum">
              <a:rPr lang="en-US" smtClean="0"/>
              <a:t>4</a:t>
            </a:fld>
            <a:endParaRPr lang="en-US" dirty="0"/>
          </a:p>
        </p:txBody>
      </p:sp>
    </p:spTree>
    <p:extLst>
      <p:ext uri="{BB962C8B-B14F-4D97-AF65-F5344CB8AC3E}">
        <p14:creationId xmlns:p14="http://schemas.microsoft.com/office/powerpoint/2010/main" val="39093597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7DA07D-CE4C-47C7-BFA4-C27463FCEBCA}" type="slidenum">
              <a:rPr lang="en-US" smtClean="0"/>
              <a:t>5</a:t>
            </a:fld>
            <a:endParaRPr lang="en-US" dirty="0"/>
          </a:p>
        </p:txBody>
      </p:sp>
    </p:spTree>
    <p:extLst>
      <p:ext uri="{BB962C8B-B14F-4D97-AF65-F5344CB8AC3E}">
        <p14:creationId xmlns:p14="http://schemas.microsoft.com/office/powerpoint/2010/main" val="27226265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7DA07D-CE4C-47C7-BFA4-C27463FCEBCA}" type="slidenum">
              <a:rPr lang="en-US" smtClean="0"/>
              <a:t>6</a:t>
            </a:fld>
            <a:endParaRPr lang="en-US" dirty="0"/>
          </a:p>
        </p:txBody>
      </p:sp>
    </p:spTree>
    <p:extLst>
      <p:ext uri="{BB962C8B-B14F-4D97-AF65-F5344CB8AC3E}">
        <p14:creationId xmlns:p14="http://schemas.microsoft.com/office/powerpoint/2010/main" val="27449011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7DA07D-CE4C-47C7-BFA4-C27463FCEBCA}" type="slidenum">
              <a:rPr lang="en-US" smtClean="0"/>
              <a:t>7</a:t>
            </a:fld>
            <a:endParaRPr lang="en-US" dirty="0"/>
          </a:p>
        </p:txBody>
      </p:sp>
    </p:spTree>
    <p:extLst>
      <p:ext uri="{BB962C8B-B14F-4D97-AF65-F5344CB8AC3E}">
        <p14:creationId xmlns:p14="http://schemas.microsoft.com/office/powerpoint/2010/main" val="22830718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7DA07D-CE4C-47C7-BFA4-C27463FCEBCA}" type="slidenum">
              <a:rPr lang="en-US" smtClean="0"/>
              <a:t>8</a:t>
            </a:fld>
            <a:endParaRPr lang="en-US" dirty="0"/>
          </a:p>
        </p:txBody>
      </p:sp>
    </p:spTree>
    <p:extLst>
      <p:ext uri="{BB962C8B-B14F-4D97-AF65-F5344CB8AC3E}">
        <p14:creationId xmlns:p14="http://schemas.microsoft.com/office/powerpoint/2010/main" val="15305653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7DA07D-CE4C-47C7-BFA4-C27463FCEBCA}" type="slidenum">
              <a:rPr lang="en-US" smtClean="0"/>
              <a:t>9</a:t>
            </a:fld>
            <a:endParaRPr lang="en-US" dirty="0"/>
          </a:p>
        </p:txBody>
      </p:sp>
    </p:spTree>
    <p:extLst>
      <p:ext uri="{BB962C8B-B14F-4D97-AF65-F5344CB8AC3E}">
        <p14:creationId xmlns:p14="http://schemas.microsoft.com/office/powerpoint/2010/main" val="34193794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ctrTitle" hasCustomPrompt="1"/>
          </p:nvPr>
        </p:nvSpPr>
        <p:spPr>
          <a:xfrm>
            <a:off x="597875" y="3429000"/>
            <a:ext cx="8229600" cy="428626"/>
          </a:xfrm>
          <a:prstGeom prst="rect">
            <a:avLst/>
          </a:prstGeom>
        </p:spPr>
        <p:txBody>
          <a:bodyPr lIns="0" tIns="0" rIns="0" bIns="0" anchor="b"/>
          <a:lstStyle>
            <a:lvl1pPr>
              <a:defRPr sz="4000" b="0">
                <a:solidFill>
                  <a:schemeClr val="bg1"/>
                </a:solidFill>
                <a:latin typeface="+mn-lt"/>
                <a:cs typeface="Arial" panose="020B0604020202020204" pitchFamily="34" charset="0"/>
              </a:defRPr>
            </a:lvl1pPr>
          </a:lstStyle>
          <a:p>
            <a:r>
              <a:rPr lang="en-US" dirty="0"/>
              <a:t>Click to Edit Master Title Style</a:t>
            </a:r>
          </a:p>
        </p:txBody>
      </p:sp>
      <p:sp>
        <p:nvSpPr>
          <p:cNvPr id="10" name="Subtitle 2"/>
          <p:cNvSpPr>
            <a:spLocks noGrp="1"/>
          </p:cNvSpPr>
          <p:nvPr>
            <p:ph type="subTitle" idx="1" hasCustomPrompt="1"/>
          </p:nvPr>
        </p:nvSpPr>
        <p:spPr>
          <a:xfrm>
            <a:off x="597875" y="3983355"/>
            <a:ext cx="8229600" cy="650693"/>
          </a:xfrm>
          <a:prstGeom prst="rect">
            <a:avLst/>
          </a:prstGeom>
        </p:spPr>
        <p:txBody>
          <a:bodyPr lIns="0" tIns="0" rIns="0" bIns="0">
            <a:noAutofit/>
          </a:bodyPr>
          <a:lstStyle>
            <a:lvl1pPr marL="0" indent="0" algn="l">
              <a:buNone/>
              <a:defRPr kumimoji="0" lang="en-US" sz="2000" b="0" i="1" u="none" strike="noStrike" kern="1200" cap="none" spc="0" normalizeH="0" baseline="0" noProof="0" dirty="0" smtClean="0">
                <a:ln>
                  <a:noFill/>
                </a:ln>
                <a:solidFill>
                  <a:schemeClr val="bg1"/>
                </a:solidFill>
                <a:effectLst/>
                <a:uLnTx/>
                <a:uFillTx/>
                <a:latin typeface="Calibri" panose="020F0502020204030204" pitchFamily="34" charset="0"/>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dirty="0"/>
              <a:t>Click to Edit Master Subtitle Style</a:t>
            </a:r>
          </a:p>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dirty="0"/>
              <a:t>Date</a:t>
            </a:r>
          </a:p>
        </p:txBody>
      </p:sp>
      <p:sp>
        <p:nvSpPr>
          <p:cNvPr id="22" name="Date Placeholder 3"/>
          <p:cNvSpPr>
            <a:spLocks noGrp="1"/>
          </p:cNvSpPr>
          <p:nvPr>
            <p:ph type="dt" sz="half" idx="2"/>
          </p:nvPr>
        </p:nvSpPr>
        <p:spPr>
          <a:xfrm>
            <a:off x="597877" y="6507718"/>
            <a:ext cx="1843455" cy="347472"/>
          </a:xfrm>
          <a:prstGeom prst="rect">
            <a:avLst/>
          </a:prstGeom>
        </p:spPr>
        <p:txBody>
          <a:bodyPr vert="horz" lIns="0" tIns="45720" rIns="0" bIns="45720" rtlCol="0" anchor="ctr"/>
          <a:lstStyle>
            <a:lvl1pPr algn="l">
              <a:defRPr sz="800" b="0">
                <a:solidFill>
                  <a:schemeClr val="bg1"/>
                </a:solidFill>
                <a:latin typeface="Arial" panose="020B0604020202020204" pitchFamily="34" charset="0"/>
                <a:cs typeface="Arial" panose="020B0604020202020204" pitchFamily="34" charset="0"/>
              </a:defRPr>
            </a:lvl1pPr>
          </a:lstStyle>
          <a:p>
            <a:fld id="{B6146B53-3C88-4BAC-8099-4E1DE5C13788}" type="datetime1">
              <a:rPr lang="en-US" smtClean="0"/>
              <a:pPr/>
              <a:t>9/10/2021</a:t>
            </a:fld>
            <a:endParaRPr lang="en-US" dirty="0"/>
          </a:p>
        </p:txBody>
      </p:sp>
      <p:sp>
        <p:nvSpPr>
          <p:cNvPr id="23" name="Footer Placeholder 4"/>
          <p:cNvSpPr>
            <a:spLocks noGrp="1"/>
          </p:cNvSpPr>
          <p:nvPr>
            <p:ph type="ftr" sz="quarter" idx="3"/>
          </p:nvPr>
        </p:nvSpPr>
        <p:spPr>
          <a:xfrm>
            <a:off x="4038600" y="6507718"/>
            <a:ext cx="4114800" cy="347472"/>
          </a:xfrm>
          <a:prstGeom prst="rect">
            <a:avLst/>
          </a:prstGeom>
        </p:spPr>
        <p:txBody>
          <a:bodyPr vert="horz" lIns="91440" tIns="45720" rIns="91440" bIns="45720" rtlCol="0" anchor="ctr"/>
          <a:lstStyle>
            <a:lvl1pPr algn="ctr">
              <a:defRPr sz="800" b="0">
                <a:solidFill>
                  <a:schemeClr val="bg1"/>
                </a:solidFill>
                <a:latin typeface="Arial" panose="020B0604020202020204" pitchFamily="34" charset="0"/>
                <a:cs typeface="Arial" panose="020B0604020202020204" pitchFamily="34" charset="0"/>
              </a:defRPr>
            </a:lvl1pPr>
          </a:lstStyle>
          <a:p>
            <a:r>
              <a:rPr lang="en-US" dirty="0"/>
              <a:t>© 2021 Service Benefit Plan Administrative Services Corporation. All rights reserved.</a:t>
            </a:r>
          </a:p>
        </p:txBody>
      </p:sp>
      <p:sp>
        <p:nvSpPr>
          <p:cNvPr id="24" name="Slide Number Placeholder 5"/>
          <p:cNvSpPr>
            <a:spLocks noGrp="1"/>
          </p:cNvSpPr>
          <p:nvPr>
            <p:ph type="sldNum" sz="quarter" idx="4"/>
          </p:nvPr>
        </p:nvSpPr>
        <p:spPr>
          <a:xfrm>
            <a:off x="9750668" y="6507718"/>
            <a:ext cx="1837593" cy="347472"/>
          </a:xfrm>
          <a:prstGeom prst="rect">
            <a:avLst/>
          </a:prstGeom>
        </p:spPr>
        <p:txBody>
          <a:bodyPr vert="horz" lIns="0" tIns="45720" rIns="0" bIns="45720" rtlCol="0" anchor="ctr"/>
          <a:lstStyle>
            <a:lvl1pPr algn="r">
              <a:defRPr sz="800" b="0">
                <a:solidFill>
                  <a:schemeClr val="bg1"/>
                </a:solidFill>
                <a:latin typeface="Arial" panose="020B0604020202020204" pitchFamily="34" charset="0"/>
                <a:cs typeface="Arial" panose="020B0604020202020204" pitchFamily="34" charset="0"/>
              </a:defRPr>
            </a:lvl1pPr>
          </a:lstStyle>
          <a:p>
            <a:fld id="{5F76783C-7280-490F-B145-83C5EC97FAB1}" type="slidenum">
              <a:rPr lang="en-US" smtClean="0"/>
              <a:pPr/>
              <a:t>‹#›</a:t>
            </a:fld>
            <a:endParaRPr lang="en-US" dirty="0"/>
          </a:p>
        </p:txBody>
      </p:sp>
    </p:spTree>
    <p:extLst>
      <p:ext uri="{BB962C8B-B14F-4D97-AF65-F5344CB8AC3E}">
        <p14:creationId xmlns:p14="http://schemas.microsoft.com/office/powerpoint/2010/main" val="5484467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ingle Column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4360" y="320040"/>
            <a:ext cx="10972164" cy="457200"/>
          </a:xfrm>
          <a:prstGeom prst="rect">
            <a:avLst/>
          </a:prstGeom>
        </p:spPr>
        <p:txBody>
          <a:bodyPr lIns="0" rIns="0" anchor="ctr" anchorCtr="0"/>
          <a:lstStyle>
            <a:lvl1pPr>
              <a:defRPr sz="3200" b="1">
                <a:solidFill>
                  <a:schemeClr val="accent1"/>
                </a:solidFill>
                <a:latin typeface="+mj-lt"/>
              </a:defRPr>
            </a:lvl1pPr>
          </a:lstStyle>
          <a:p>
            <a:r>
              <a:rPr lang="en-US" dirty="0"/>
              <a:t>Click to Edit Master Title Style</a:t>
            </a:r>
          </a:p>
        </p:txBody>
      </p:sp>
      <p:sp>
        <p:nvSpPr>
          <p:cNvPr id="3" name="Date Placeholder 2"/>
          <p:cNvSpPr>
            <a:spLocks noGrp="1"/>
          </p:cNvSpPr>
          <p:nvPr>
            <p:ph type="dt" sz="half" idx="10"/>
          </p:nvPr>
        </p:nvSpPr>
        <p:spPr/>
        <p:txBody>
          <a:bodyPr/>
          <a:lstStyle>
            <a:lvl1pPr>
              <a:defRPr>
                <a:solidFill>
                  <a:schemeClr val="accent1"/>
                </a:solidFill>
              </a:defRPr>
            </a:lvl1pPr>
          </a:lstStyle>
          <a:p>
            <a:fld id="{B6146B53-3C88-4BAC-8099-4E1DE5C13788}" type="datetime1">
              <a:rPr lang="en-US" smtClean="0"/>
              <a:pPr/>
              <a:t>9/10/2021</a:t>
            </a:fld>
            <a:endParaRPr lang="en-US" dirty="0"/>
          </a:p>
        </p:txBody>
      </p:sp>
      <p:sp>
        <p:nvSpPr>
          <p:cNvPr id="4" name="Footer Placeholder 3"/>
          <p:cNvSpPr>
            <a:spLocks noGrp="1"/>
          </p:cNvSpPr>
          <p:nvPr>
            <p:ph type="ftr" sz="quarter" idx="11"/>
          </p:nvPr>
        </p:nvSpPr>
        <p:spPr/>
        <p:txBody>
          <a:bodyPr/>
          <a:lstStyle>
            <a:lvl1pPr>
              <a:defRPr>
                <a:solidFill>
                  <a:schemeClr val="accent1"/>
                </a:solidFill>
              </a:defRPr>
            </a:lvl1pPr>
          </a:lstStyle>
          <a:p>
            <a:r>
              <a:rPr lang="en-US" dirty="0"/>
              <a:t>© 2021 Service Benefit Plan Administrative Services Corporation. All rights reserved.</a:t>
            </a:r>
          </a:p>
        </p:txBody>
      </p:sp>
      <p:sp>
        <p:nvSpPr>
          <p:cNvPr id="5" name="Slide Number Placeholder 4"/>
          <p:cNvSpPr>
            <a:spLocks noGrp="1"/>
          </p:cNvSpPr>
          <p:nvPr>
            <p:ph type="sldNum" sz="quarter" idx="12"/>
          </p:nvPr>
        </p:nvSpPr>
        <p:spPr/>
        <p:txBody>
          <a:bodyPr/>
          <a:lstStyle>
            <a:lvl1pPr>
              <a:defRPr>
                <a:solidFill>
                  <a:schemeClr val="accent1"/>
                </a:solidFill>
              </a:defRPr>
            </a:lvl1pPr>
          </a:lstStyle>
          <a:p>
            <a:fld id="{5F76783C-7280-490F-B145-83C5EC97FAB1}" type="slidenum">
              <a:rPr lang="en-US" smtClean="0"/>
              <a:pPr/>
              <a:t>‹#›</a:t>
            </a:fld>
            <a:endParaRPr lang="en-US" dirty="0"/>
          </a:p>
        </p:txBody>
      </p:sp>
      <p:sp>
        <p:nvSpPr>
          <p:cNvPr id="12" name="Content Placeholder 11"/>
          <p:cNvSpPr>
            <a:spLocks noGrp="1"/>
          </p:cNvSpPr>
          <p:nvPr>
            <p:ph sz="quarter" idx="13"/>
          </p:nvPr>
        </p:nvSpPr>
        <p:spPr>
          <a:xfrm>
            <a:off x="594359" y="1280159"/>
            <a:ext cx="10972165" cy="4892040"/>
          </a:xfrm>
          <a:prstGeom prst="rect">
            <a:avLst/>
          </a:prstGeom>
        </p:spPr>
        <p:txBody>
          <a:bodyPr lIns="0" rIns="0"/>
          <a:lstStyle>
            <a:lvl1pPr>
              <a:defRPr sz="2400"/>
            </a:lvl1pPr>
            <a:lvl2pPr>
              <a:defRPr sz="2000"/>
            </a:lvl2pPr>
            <a:lvl3pPr>
              <a:defRPr sz="1800"/>
            </a:lvl3pPr>
            <a:lvl4pPr>
              <a:defRPr sz="1600"/>
            </a:lvl4pPr>
            <a:lvl5pPr>
              <a:defRPr sz="1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6" name="Straight Connector 5"/>
          <p:cNvCxnSpPr/>
          <p:nvPr userDrawn="1"/>
        </p:nvCxnSpPr>
        <p:spPr>
          <a:xfrm>
            <a:off x="300251" y="777240"/>
            <a:ext cx="11586949" cy="0"/>
          </a:xfrm>
          <a:prstGeom prst="line">
            <a:avLst/>
          </a:prstGeom>
          <a:ln w="9525">
            <a:solidFill>
              <a:srgbClr val="0F4A77"/>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8742C49-C078-4D90-9656-3416F192AFBF}"/>
              </a:ext>
            </a:extLst>
          </p:cNvPr>
          <p:cNvCxnSpPr>
            <a:cxnSpLocks/>
          </p:cNvCxnSpPr>
          <p:nvPr userDrawn="1"/>
        </p:nvCxnSpPr>
        <p:spPr>
          <a:xfrm>
            <a:off x="300251" y="6507718"/>
            <a:ext cx="11586949" cy="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14765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Column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4360" y="320040"/>
            <a:ext cx="10972164" cy="457200"/>
          </a:xfrm>
          <a:prstGeom prst="rect">
            <a:avLst/>
          </a:prstGeom>
        </p:spPr>
        <p:txBody>
          <a:bodyPr lIns="0" rIns="0" anchor="ctr" anchorCtr="0"/>
          <a:lstStyle>
            <a:lvl1pPr>
              <a:defRPr sz="3200" b="1">
                <a:solidFill>
                  <a:schemeClr val="accent1"/>
                </a:solidFill>
                <a:latin typeface="+mj-lt"/>
              </a:defRPr>
            </a:lvl1pPr>
          </a:lstStyle>
          <a:p>
            <a:r>
              <a:rPr lang="en-US" dirty="0"/>
              <a:t>Click to Edit Master Title Style</a:t>
            </a:r>
          </a:p>
        </p:txBody>
      </p:sp>
      <p:sp>
        <p:nvSpPr>
          <p:cNvPr id="3" name="Date Placeholder 2"/>
          <p:cNvSpPr>
            <a:spLocks noGrp="1"/>
          </p:cNvSpPr>
          <p:nvPr>
            <p:ph type="dt" sz="half" idx="10"/>
          </p:nvPr>
        </p:nvSpPr>
        <p:spPr/>
        <p:txBody>
          <a:bodyPr/>
          <a:lstStyle>
            <a:lvl1pPr>
              <a:defRPr>
                <a:solidFill>
                  <a:schemeClr val="accent1"/>
                </a:solidFill>
              </a:defRPr>
            </a:lvl1pPr>
          </a:lstStyle>
          <a:p>
            <a:fld id="{B6146B53-3C88-4BAC-8099-4E1DE5C13788}" type="datetime1">
              <a:rPr lang="en-US" smtClean="0"/>
              <a:pPr/>
              <a:t>9/10/2021</a:t>
            </a:fld>
            <a:endParaRPr lang="en-US" dirty="0"/>
          </a:p>
        </p:txBody>
      </p:sp>
      <p:sp>
        <p:nvSpPr>
          <p:cNvPr id="4" name="Footer Placeholder 3"/>
          <p:cNvSpPr>
            <a:spLocks noGrp="1"/>
          </p:cNvSpPr>
          <p:nvPr>
            <p:ph type="ftr" sz="quarter" idx="11"/>
          </p:nvPr>
        </p:nvSpPr>
        <p:spPr/>
        <p:txBody>
          <a:bodyPr/>
          <a:lstStyle>
            <a:lvl1pPr>
              <a:defRPr>
                <a:solidFill>
                  <a:schemeClr val="accent1"/>
                </a:solidFill>
              </a:defRPr>
            </a:lvl1pPr>
          </a:lstStyle>
          <a:p>
            <a:r>
              <a:rPr lang="en-US" dirty="0"/>
              <a:t>© 2021 Service Benefit Plan Administrative Services Corporation. All rights reserved.</a:t>
            </a:r>
          </a:p>
        </p:txBody>
      </p:sp>
      <p:sp>
        <p:nvSpPr>
          <p:cNvPr id="5" name="Slide Number Placeholder 4"/>
          <p:cNvSpPr>
            <a:spLocks noGrp="1"/>
          </p:cNvSpPr>
          <p:nvPr>
            <p:ph type="sldNum" sz="quarter" idx="12"/>
          </p:nvPr>
        </p:nvSpPr>
        <p:spPr/>
        <p:txBody>
          <a:bodyPr/>
          <a:lstStyle>
            <a:lvl1pPr>
              <a:defRPr>
                <a:solidFill>
                  <a:schemeClr val="accent1"/>
                </a:solidFill>
              </a:defRPr>
            </a:lvl1pPr>
          </a:lstStyle>
          <a:p>
            <a:fld id="{5F76783C-7280-490F-B145-83C5EC97FAB1}" type="slidenum">
              <a:rPr lang="en-US" smtClean="0"/>
              <a:pPr/>
              <a:t>‹#›</a:t>
            </a:fld>
            <a:endParaRPr lang="en-US" dirty="0"/>
          </a:p>
        </p:txBody>
      </p:sp>
      <p:cxnSp>
        <p:nvCxnSpPr>
          <p:cNvPr id="6" name="Straight Connector 5"/>
          <p:cNvCxnSpPr/>
          <p:nvPr userDrawn="1"/>
        </p:nvCxnSpPr>
        <p:spPr>
          <a:xfrm>
            <a:off x="300251" y="777240"/>
            <a:ext cx="11586949" cy="0"/>
          </a:xfrm>
          <a:prstGeom prst="line">
            <a:avLst/>
          </a:prstGeom>
          <a:ln w="9525">
            <a:solidFill>
              <a:srgbClr val="0F4A77"/>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8742C49-C078-4D90-9656-3416F192AFBF}"/>
              </a:ext>
            </a:extLst>
          </p:cNvPr>
          <p:cNvCxnSpPr>
            <a:cxnSpLocks/>
          </p:cNvCxnSpPr>
          <p:nvPr userDrawn="1"/>
        </p:nvCxnSpPr>
        <p:spPr>
          <a:xfrm>
            <a:off x="300251" y="6507718"/>
            <a:ext cx="11586949"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9" name="Content Placeholder 11">
            <a:extLst>
              <a:ext uri="{FF2B5EF4-FFF2-40B4-BE49-F238E27FC236}">
                <a16:creationId xmlns:a16="http://schemas.microsoft.com/office/drawing/2014/main" id="{356C8ECC-BA9D-43A4-A43D-10B05A0FEE4E}"/>
              </a:ext>
            </a:extLst>
          </p:cNvPr>
          <p:cNvSpPr>
            <a:spLocks noGrp="1"/>
          </p:cNvSpPr>
          <p:nvPr>
            <p:ph sz="quarter" idx="14"/>
          </p:nvPr>
        </p:nvSpPr>
        <p:spPr>
          <a:xfrm>
            <a:off x="594358" y="1280159"/>
            <a:ext cx="5257800" cy="4892040"/>
          </a:xfrm>
          <a:prstGeom prst="rect">
            <a:avLst/>
          </a:prstGeom>
        </p:spPr>
        <p:txBody>
          <a:bodyPr lIns="0" rIns="0"/>
          <a:lstStyle>
            <a:lvl1pPr>
              <a:defRPr sz="2400"/>
            </a:lvl1pPr>
            <a:lvl2pPr>
              <a:defRPr sz="2000"/>
            </a:lvl2pPr>
            <a:lvl3pPr>
              <a:defRPr sz="1800"/>
            </a:lvl3pPr>
            <a:lvl4pPr>
              <a:defRPr sz="1600"/>
            </a:lvl4pPr>
            <a:lvl5pPr>
              <a:defRPr sz="1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1">
            <a:extLst>
              <a:ext uri="{FF2B5EF4-FFF2-40B4-BE49-F238E27FC236}">
                <a16:creationId xmlns:a16="http://schemas.microsoft.com/office/drawing/2014/main" id="{BBE20711-0BCE-483F-B63A-86C0ABE6C25B}"/>
              </a:ext>
            </a:extLst>
          </p:cNvPr>
          <p:cNvSpPr>
            <a:spLocks noGrp="1"/>
          </p:cNvSpPr>
          <p:nvPr>
            <p:ph sz="quarter" idx="13"/>
          </p:nvPr>
        </p:nvSpPr>
        <p:spPr>
          <a:xfrm>
            <a:off x="6308724" y="1280159"/>
            <a:ext cx="5257800" cy="4892040"/>
          </a:xfrm>
          <a:prstGeom prst="rect">
            <a:avLst/>
          </a:prstGeom>
        </p:spPr>
        <p:txBody>
          <a:bodyPr lIns="0" rIns="0"/>
          <a:lstStyle>
            <a:lvl1pPr>
              <a:defRPr sz="2400"/>
            </a:lvl1pPr>
            <a:lvl2pPr>
              <a:defRPr sz="2000"/>
            </a:lvl2pPr>
            <a:lvl3pPr>
              <a:defRPr sz="1800"/>
            </a:lvl3pPr>
            <a:lvl4pPr>
              <a:defRPr sz="1600"/>
            </a:lvl4pPr>
            <a:lvl5pPr>
              <a:defRPr sz="1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746972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amp;A">
    <p:bg>
      <p:bgPr>
        <a:solidFill>
          <a:schemeClr val="accent1"/>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bg1"/>
                </a:solidFill>
              </a:defRPr>
            </a:lvl1pPr>
          </a:lstStyle>
          <a:p>
            <a:fld id="{B6146B53-3C88-4BAC-8099-4E1DE5C13788}" type="datetime1">
              <a:rPr lang="en-US" smtClean="0"/>
              <a:pPr/>
              <a:t>9/10/2021</a:t>
            </a:fld>
            <a:endParaRPr lang="en-US" dirty="0"/>
          </a:p>
        </p:txBody>
      </p:sp>
      <p:sp>
        <p:nvSpPr>
          <p:cNvPr id="4" name="Footer Placeholder 3"/>
          <p:cNvSpPr>
            <a:spLocks noGrp="1"/>
          </p:cNvSpPr>
          <p:nvPr>
            <p:ph type="ftr" sz="quarter" idx="11"/>
          </p:nvPr>
        </p:nvSpPr>
        <p:spPr/>
        <p:txBody>
          <a:bodyPr/>
          <a:lstStyle>
            <a:lvl1pPr>
              <a:defRPr>
                <a:solidFill>
                  <a:schemeClr val="bg1"/>
                </a:solidFill>
              </a:defRPr>
            </a:lvl1pPr>
          </a:lstStyle>
          <a:p>
            <a:r>
              <a:rPr lang="en-US" dirty="0"/>
              <a:t>© 2021 Service Benefit Plan Administrative Services Corporation. All rights reserved.</a:t>
            </a:r>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5F76783C-7280-490F-B145-83C5EC97FAB1}" type="slidenum">
              <a:rPr lang="en-US" smtClean="0"/>
              <a:pPr/>
              <a:t>‹#›</a:t>
            </a:fld>
            <a:endParaRPr lang="en-US" dirty="0"/>
          </a:p>
        </p:txBody>
      </p:sp>
      <p:sp>
        <p:nvSpPr>
          <p:cNvPr id="14" name="TextBox 13">
            <a:extLst>
              <a:ext uri="{FF2B5EF4-FFF2-40B4-BE49-F238E27FC236}">
                <a16:creationId xmlns:a16="http://schemas.microsoft.com/office/drawing/2014/main" id="{AF59D08B-3CA4-461A-9584-2A759E5806CB}"/>
              </a:ext>
            </a:extLst>
          </p:cNvPr>
          <p:cNvSpPr txBox="1"/>
          <p:nvPr/>
        </p:nvSpPr>
        <p:spPr>
          <a:xfrm>
            <a:off x="3938954" y="2329961"/>
            <a:ext cx="1163393" cy="1569660"/>
          </a:xfrm>
          <a:prstGeom prst="rect">
            <a:avLst/>
          </a:prstGeom>
          <a:noFill/>
        </p:spPr>
        <p:txBody>
          <a:bodyPr wrap="square" rtlCol="0">
            <a:spAutoFit/>
          </a:bodyPr>
          <a:lstStyle/>
          <a:p>
            <a:r>
              <a:rPr lang="en-US" sz="9600" b="1" dirty="0">
                <a:solidFill>
                  <a:schemeClr val="bg1"/>
                </a:solidFill>
              </a:rPr>
              <a:t>Q</a:t>
            </a:r>
          </a:p>
        </p:txBody>
      </p:sp>
      <p:sp>
        <p:nvSpPr>
          <p:cNvPr id="15" name="TextBox 14">
            <a:extLst>
              <a:ext uri="{FF2B5EF4-FFF2-40B4-BE49-F238E27FC236}">
                <a16:creationId xmlns:a16="http://schemas.microsoft.com/office/drawing/2014/main" id="{2EEFF185-B58E-454C-BCBE-148B2E88A33B}"/>
              </a:ext>
            </a:extLst>
          </p:cNvPr>
          <p:cNvSpPr txBox="1"/>
          <p:nvPr/>
        </p:nvSpPr>
        <p:spPr>
          <a:xfrm>
            <a:off x="7060223" y="2839915"/>
            <a:ext cx="1204498" cy="1569660"/>
          </a:xfrm>
          <a:prstGeom prst="rect">
            <a:avLst/>
          </a:prstGeom>
          <a:noFill/>
        </p:spPr>
        <p:txBody>
          <a:bodyPr wrap="square" rtlCol="0">
            <a:spAutoFit/>
          </a:bodyPr>
          <a:lstStyle/>
          <a:p>
            <a:r>
              <a:rPr lang="en-US" sz="9600" b="1" dirty="0">
                <a:solidFill>
                  <a:schemeClr val="bg1"/>
                </a:solidFill>
              </a:rPr>
              <a:t>A</a:t>
            </a:r>
          </a:p>
        </p:txBody>
      </p:sp>
      <p:sp>
        <p:nvSpPr>
          <p:cNvPr id="2" name="Speech Bubble: Oval 1">
            <a:extLst>
              <a:ext uri="{FF2B5EF4-FFF2-40B4-BE49-F238E27FC236}">
                <a16:creationId xmlns:a16="http://schemas.microsoft.com/office/drawing/2014/main" id="{A4C083F9-5964-45DB-A988-50E07BDEF576}"/>
              </a:ext>
            </a:extLst>
          </p:cNvPr>
          <p:cNvSpPr/>
          <p:nvPr userDrawn="1"/>
        </p:nvSpPr>
        <p:spPr>
          <a:xfrm>
            <a:off x="2976880" y="1595120"/>
            <a:ext cx="3860800" cy="2905760"/>
          </a:xfrm>
          <a:prstGeom prst="wedgeEllipseCallout">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Speech Bubble: Oval 15">
            <a:extLst>
              <a:ext uri="{FF2B5EF4-FFF2-40B4-BE49-F238E27FC236}">
                <a16:creationId xmlns:a16="http://schemas.microsoft.com/office/drawing/2014/main" id="{E7D93AC9-2B13-4F49-8C9A-83B787ED608D}"/>
              </a:ext>
            </a:extLst>
          </p:cNvPr>
          <p:cNvSpPr/>
          <p:nvPr userDrawn="1"/>
        </p:nvSpPr>
        <p:spPr>
          <a:xfrm flipH="1">
            <a:off x="5433307" y="2189599"/>
            <a:ext cx="3863926" cy="2778641"/>
          </a:xfrm>
          <a:prstGeom prst="wedgeEllipseCallout">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136301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8" name="Title 1"/>
          <p:cNvSpPr>
            <a:spLocks noGrp="1"/>
          </p:cNvSpPr>
          <p:nvPr>
            <p:ph type="ctrTitle" hasCustomPrompt="1"/>
          </p:nvPr>
        </p:nvSpPr>
        <p:spPr>
          <a:xfrm>
            <a:off x="597876" y="3429000"/>
            <a:ext cx="8229600" cy="428626"/>
          </a:xfrm>
          <a:prstGeom prst="rect">
            <a:avLst/>
          </a:prstGeom>
        </p:spPr>
        <p:txBody>
          <a:bodyPr lIns="0" tIns="0" rIns="0" bIns="0" anchor="b"/>
          <a:lstStyle>
            <a:lvl1pPr>
              <a:defRPr sz="4000" b="0">
                <a:solidFill>
                  <a:schemeClr val="accent1"/>
                </a:solidFill>
                <a:latin typeface="+mn-lt"/>
                <a:cs typeface="Arial" panose="020B0604020202020204" pitchFamily="34" charset="0"/>
              </a:defRPr>
            </a:lvl1pPr>
          </a:lstStyle>
          <a:p>
            <a:r>
              <a:rPr lang="en-US" dirty="0"/>
              <a:t>Click to Edit Master Title Style</a:t>
            </a:r>
          </a:p>
        </p:txBody>
      </p:sp>
      <p:sp>
        <p:nvSpPr>
          <p:cNvPr id="20" name="Subtitle 2"/>
          <p:cNvSpPr>
            <a:spLocks noGrp="1"/>
          </p:cNvSpPr>
          <p:nvPr>
            <p:ph type="subTitle" idx="1" hasCustomPrompt="1"/>
          </p:nvPr>
        </p:nvSpPr>
        <p:spPr>
          <a:xfrm>
            <a:off x="597876" y="3991411"/>
            <a:ext cx="8229600" cy="650693"/>
          </a:xfrm>
          <a:prstGeom prst="rect">
            <a:avLst/>
          </a:prstGeom>
        </p:spPr>
        <p:txBody>
          <a:bodyPr lIns="0" tIns="0" rIns="0" bIns="0">
            <a:noAutofit/>
          </a:bodyPr>
          <a:lstStyle>
            <a:lvl1pPr marL="0" indent="0" algn="l">
              <a:buNone/>
              <a:defRPr kumimoji="0" lang="en-US" sz="2000" b="0" i="1" u="none" strike="noStrike" kern="1200" cap="none" spc="0" normalizeH="0" baseline="0" noProof="0" dirty="0" smtClean="0">
                <a:ln>
                  <a:noFill/>
                </a:ln>
                <a:solidFill>
                  <a:schemeClr val="tx1"/>
                </a:solidFill>
                <a:effectLst/>
                <a:uLnTx/>
                <a:uFillTx/>
                <a:latin typeface="Calibri" panose="020F0502020204030204" pitchFamily="34" charset="0"/>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dirty="0"/>
              <a:t>Click to Edit Master Subtitle Style</a:t>
            </a:r>
          </a:p>
        </p:txBody>
      </p:sp>
      <p:sp>
        <p:nvSpPr>
          <p:cNvPr id="22" name="Date Placeholder 3"/>
          <p:cNvSpPr>
            <a:spLocks noGrp="1"/>
          </p:cNvSpPr>
          <p:nvPr>
            <p:ph type="dt" sz="half" idx="2"/>
          </p:nvPr>
        </p:nvSpPr>
        <p:spPr>
          <a:xfrm>
            <a:off x="597877" y="6507718"/>
            <a:ext cx="1843455" cy="347472"/>
          </a:xfrm>
          <a:prstGeom prst="rect">
            <a:avLst/>
          </a:prstGeom>
        </p:spPr>
        <p:txBody>
          <a:bodyPr vert="horz" lIns="0" tIns="45720" rIns="0" bIns="45720" rtlCol="0" anchor="ctr"/>
          <a:lstStyle>
            <a:lvl1pPr algn="l">
              <a:defRPr sz="800" b="0">
                <a:solidFill>
                  <a:schemeClr val="accent1"/>
                </a:solidFill>
                <a:latin typeface="Arial" panose="020B0604020202020204" pitchFamily="34" charset="0"/>
                <a:cs typeface="Arial" panose="020B0604020202020204" pitchFamily="34" charset="0"/>
              </a:defRPr>
            </a:lvl1pPr>
          </a:lstStyle>
          <a:p>
            <a:fld id="{B6146B53-3C88-4BAC-8099-4E1DE5C13788}" type="datetime1">
              <a:rPr lang="en-US" smtClean="0"/>
              <a:pPr/>
              <a:t>9/10/2021</a:t>
            </a:fld>
            <a:endParaRPr lang="en-US" dirty="0"/>
          </a:p>
        </p:txBody>
      </p:sp>
      <p:sp>
        <p:nvSpPr>
          <p:cNvPr id="24" name="Footer Placeholder 4"/>
          <p:cNvSpPr>
            <a:spLocks noGrp="1"/>
          </p:cNvSpPr>
          <p:nvPr>
            <p:ph type="ftr" sz="quarter" idx="3"/>
          </p:nvPr>
        </p:nvSpPr>
        <p:spPr>
          <a:xfrm>
            <a:off x="4038600" y="6507718"/>
            <a:ext cx="4114800" cy="347472"/>
          </a:xfrm>
          <a:prstGeom prst="rect">
            <a:avLst/>
          </a:prstGeom>
        </p:spPr>
        <p:txBody>
          <a:bodyPr vert="horz" lIns="91440" tIns="45720" rIns="91440" bIns="45720" rtlCol="0" anchor="ctr"/>
          <a:lstStyle>
            <a:lvl1pPr algn="ctr">
              <a:defRPr sz="800" b="0">
                <a:solidFill>
                  <a:schemeClr val="accent1"/>
                </a:solidFill>
                <a:latin typeface="Arial" panose="020B0604020202020204" pitchFamily="34" charset="0"/>
                <a:cs typeface="Arial" panose="020B0604020202020204" pitchFamily="34" charset="0"/>
              </a:defRPr>
            </a:lvl1pPr>
          </a:lstStyle>
          <a:p>
            <a:r>
              <a:rPr lang="en-US" dirty="0"/>
              <a:t>© 2020 Service Benefit Plan Administrative Services Corporation. All rights reserved.</a:t>
            </a:r>
          </a:p>
        </p:txBody>
      </p:sp>
      <p:sp>
        <p:nvSpPr>
          <p:cNvPr id="25" name="Slide Number Placeholder 5"/>
          <p:cNvSpPr>
            <a:spLocks noGrp="1"/>
          </p:cNvSpPr>
          <p:nvPr>
            <p:ph type="sldNum" sz="quarter" idx="4"/>
          </p:nvPr>
        </p:nvSpPr>
        <p:spPr>
          <a:xfrm>
            <a:off x="9750668" y="6507718"/>
            <a:ext cx="1837593" cy="347472"/>
          </a:xfrm>
          <a:prstGeom prst="rect">
            <a:avLst/>
          </a:prstGeom>
        </p:spPr>
        <p:txBody>
          <a:bodyPr vert="horz" lIns="0" tIns="45720" rIns="0" bIns="45720" rtlCol="0" anchor="ctr"/>
          <a:lstStyle>
            <a:lvl1pPr algn="r">
              <a:defRPr sz="800" b="0">
                <a:solidFill>
                  <a:schemeClr val="accent1"/>
                </a:solidFill>
                <a:latin typeface="Arial" panose="020B0604020202020204" pitchFamily="34" charset="0"/>
                <a:cs typeface="Arial" panose="020B0604020202020204" pitchFamily="34" charset="0"/>
              </a:defRPr>
            </a:lvl1pPr>
          </a:lstStyle>
          <a:p>
            <a:fld id="{5F76783C-7280-490F-B145-83C5EC97FAB1}" type="slidenum">
              <a:rPr lang="en-US" smtClean="0"/>
              <a:pPr/>
              <a:t>‹#›</a:t>
            </a:fld>
            <a:endParaRPr lang="en-US" dirty="0"/>
          </a:p>
        </p:txBody>
      </p:sp>
      <p:cxnSp>
        <p:nvCxnSpPr>
          <p:cNvPr id="3" name="Straight Connector 2">
            <a:extLst>
              <a:ext uri="{FF2B5EF4-FFF2-40B4-BE49-F238E27FC236}">
                <a16:creationId xmlns:a16="http://schemas.microsoft.com/office/drawing/2014/main" id="{07D40D75-9B0B-4C67-885E-D0124375C413}"/>
              </a:ext>
            </a:extLst>
          </p:cNvPr>
          <p:cNvCxnSpPr>
            <a:cxnSpLocks/>
          </p:cNvCxnSpPr>
          <p:nvPr userDrawn="1"/>
        </p:nvCxnSpPr>
        <p:spPr>
          <a:xfrm>
            <a:off x="485775" y="3381375"/>
            <a:ext cx="0" cy="844296"/>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689385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597877" y="6507718"/>
            <a:ext cx="1843455" cy="347472"/>
          </a:xfrm>
          <a:prstGeom prst="rect">
            <a:avLst/>
          </a:prstGeom>
        </p:spPr>
        <p:txBody>
          <a:bodyPr vert="horz" lIns="0" tIns="45720" rIns="0" bIns="45720" rtlCol="0" anchor="ctr"/>
          <a:lstStyle>
            <a:lvl1pPr algn="l">
              <a:defRPr sz="800" b="0">
                <a:solidFill>
                  <a:schemeClr val="bg1"/>
                </a:solidFill>
                <a:latin typeface="Arial" panose="020B0604020202020204" pitchFamily="34" charset="0"/>
                <a:cs typeface="Arial" panose="020B0604020202020204" pitchFamily="34" charset="0"/>
              </a:defRPr>
            </a:lvl1pPr>
          </a:lstStyle>
          <a:p>
            <a:fld id="{B6146B53-3C88-4BAC-8099-4E1DE5C13788}" type="datetime1">
              <a:rPr lang="en-US" smtClean="0"/>
              <a:t>9/10/2021</a:t>
            </a:fld>
            <a:endParaRPr lang="en-US" dirty="0"/>
          </a:p>
        </p:txBody>
      </p:sp>
      <p:sp>
        <p:nvSpPr>
          <p:cNvPr id="5" name="Footer Placeholder 4"/>
          <p:cNvSpPr>
            <a:spLocks noGrp="1"/>
          </p:cNvSpPr>
          <p:nvPr>
            <p:ph type="ftr" sz="quarter" idx="3"/>
          </p:nvPr>
        </p:nvSpPr>
        <p:spPr>
          <a:xfrm>
            <a:off x="4038600" y="6507718"/>
            <a:ext cx="4114800" cy="347472"/>
          </a:xfrm>
          <a:prstGeom prst="rect">
            <a:avLst/>
          </a:prstGeom>
        </p:spPr>
        <p:txBody>
          <a:bodyPr vert="horz" lIns="91440" tIns="45720" rIns="91440" bIns="45720" rtlCol="0" anchor="ctr"/>
          <a:lstStyle>
            <a:lvl1pPr algn="ctr">
              <a:defRPr sz="800" b="0">
                <a:solidFill>
                  <a:schemeClr val="bg1"/>
                </a:solidFill>
                <a:latin typeface="Arial" panose="020B0604020202020204" pitchFamily="34" charset="0"/>
                <a:cs typeface="Arial" panose="020B0604020202020204" pitchFamily="34" charset="0"/>
              </a:defRPr>
            </a:lvl1pPr>
          </a:lstStyle>
          <a:p>
            <a:r>
              <a:rPr lang="en-US" dirty="0"/>
              <a:t>© 2021 Service Benefit Plan Administrative Services Corporation. All rights reserved.</a:t>
            </a:r>
          </a:p>
        </p:txBody>
      </p:sp>
      <p:sp>
        <p:nvSpPr>
          <p:cNvPr id="6" name="Slide Number Placeholder 5"/>
          <p:cNvSpPr>
            <a:spLocks noGrp="1"/>
          </p:cNvSpPr>
          <p:nvPr>
            <p:ph type="sldNum" sz="quarter" idx="4"/>
          </p:nvPr>
        </p:nvSpPr>
        <p:spPr>
          <a:xfrm>
            <a:off x="9750668" y="6507718"/>
            <a:ext cx="1837593" cy="347472"/>
          </a:xfrm>
          <a:prstGeom prst="rect">
            <a:avLst/>
          </a:prstGeom>
        </p:spPr>
        <p:txBody>
          <a:bodyPr vert="horz" lIns="0" tIns="45720" rIns="0" bIns="45720" rtlCol="0" anchor="ctr"/>
          <a:lstStyle>
            <a:lvl1pPr algn="r">
              <a:defRPr sz="800" b="0">
                <a:solidFill>
                  <a:schemeClr val="bg1"/>
                </a:solidFill>
                <a:latin typeface="Arial" panose="020B0604020202020204" pitchFamily="34" charset="0"/>
                <a:cs typeface="Arial" panose="020B0604020202020204" pitchFamily="34" charset="0"/>
              </a:defRPr>
            </a:lvl1pPr>
          </a:lstStyle>
          <a:p>
            <a:fld id="{5F76783C-7280-490F-B145-83C5EC97FAB1}" type="slidenum">
              <a:rPr lang="en-US" smtClean="0"/>
              <a:pPr/>
              <a:t>‹#›</a:t>
            </a:fld>
            <a:endParaRPr lang="en-US" dirty="0"/>
          </a:p>
        </p:txBody>
      </p:sp>
    </p:spTree>
    <p:extLst>
      <p:ext uri="{BB962C8B-B14F-4D97-AF65-F5344CB8AC3E}">
        <p14:creationId xmlns:p14="http://schemas.microsoft.com/office/powerpoint/2010/main" val="3335039453"/>
      </p:ext>
    </p:extLst>
  </p:cSld>
  <p:clrMap bg1="lt1" tx1="dk1" bg2="lt2" tx2="dk2" accent1="accent1" accent2="accent2" accent3="accent3" accent4="accent4" accent5="accent5" accent6="accent6" hlink="hlink" folHlink="folHlink"/>
  <p:sldLayoutIdLst>
    <p:sldLayoutId id="2147483664" r:id="rId1"/>
    <p:sldLayoutId id="2147483672" r:id="rId2"/>
    <p:sldLayoutId id="2147483675" r:id="rId3"/>
    <p:sldLayoutId id="2147483676" r:id="rId4"/>
    <p:sldLayoutId id="2147483667" r:id="rId5"/>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D1FF6-E126-46CB-B978-53E460EDE5FE}"/>
              </a:ext>
            </a:extLst>
          </p:cNvPr>
          <p:cNvSpPr>
            <a:spLocks noGrp="1"/>
          </p:cNvSpPr>
          <p:nvPr>
            <p:ph type="ctrTitle"/>
          </p:nvPr>
        </p:nvSpPr>
        <p:spPr>
          <a:xfrm>
            <a:off x="597875" y="2723333"/>
            <a:ext cx="8229600" cy="1411333"/>
          </a:xfrm>
        </p:spPr>
        <p:txBody>
          <a:bodyPr/>
          <a:lstStyle/>
          <a:p>
            <a:r>
              <a:rPr lang="en-US" sz="9600" dirty="0"/>
              <a:t>Got Score?</a:t>
            </a:r>
          </a:p>
        </p:txBody>
      </p:sp>
      <p:sp>
        <p:nvSpPr>
          <p:cNvPr id="3" name="Subtitle 2">
            <a:extLst>
              <a:ext uri="{FF2B5EF4-FFF2-40B4-BE49-F238E27FC236}">
                <a16:creationId xmlns:a16="http://schemas.microsoft.com/office/drawing/2014/main" id="{572C05E0-3E33-4904-87E5-AF8CC4ACC17B}"/>
              </a:ext>
            </a:extLst>
          </p:cNvPr>
          <p:cNvSpPr>
            <a:spLocks noGrp="1"/>
          </p:cNvSpPr>
          <p:nvPr>
            <p:ph type="subTitle" idx="1"/>
          </p:nvPr>
        </p:nvSpPr>
        <p:spPr>
          <a:xfrm>
            <a:off x="718457" y="4022544"/>
            <a:ext cx="5959089" cy="2278900"/>
          </a:xfrm>
        </p:spPr>
        <p:txBody>
          <a:bodyPr/>
          <a:lstStyle/>
          <a:p>
            <a:r>
              <a:rPr lang="en-US" dirty="0"/>
              <a:t>Scaling DevOps Adoption</a:t>
            </a:r>
          </a:p>
          <a:p>
            <a:endParaRPr lang="en-US" dirty="0"/>
          </a:p>
          <a:p>
            <a:endParaRPr lang="en-US" dirty="0"/>
          </a:p>
          <a:p>
            <a:r>
              <a:rPr lang="en-US" sz="2000" i="0" dirty="0">
                <a:effectLst/>
                <a:latin typeface="Calibri" panose="020F0502020204030204" pitchFamily="34" charset="0"/>
                <a:ea typeface="Times New Roman" panose="02020603050405020304" pitchFamily="18" charset="0"/>
              </a:rPr>
              <a:t>Service Benefit Plan Administrative Services Corporation, an affiliate of CareFirst, Inc.  </a:t>
            </a:r>
          </a:p>
          <a:p>
            <a:endParaRPr lang="en-US" dirty="0"/>
          </a:p>
        </p:txBody>
      </p:sp>
      <p:sp>
        <p:nvSpPr>
          <p:cNvPr id="4" name="Date Placeholder 3">
            <a:extLst>
              <a:ext uri="{FF2B5EF4-FFF2-40B4-BE49-F238E27FC236}">
                <a16:creationId xmlns:a16="http://schemas.microsoft.com/office/drawing/2014/main" id="{BBE6FC02-0B73-4EF7-89C3-CC2D0B4273FF}"/>
              </a:ext>
            </a:extLst>
          </p:cNvPr>
          <p:cNvSpPr>
            <a:spLocks noGrp="1"/>
          </p:cNvSpPr>
          <p:nvPr>
            <p:ph type="dt" sz="half" idx="2"/>
          </p:nvPr>
        </p:nvSpPr>
        <p:spPr/>
        <p:txBody>
          <a:bodyPr/>
          <a:lstStyle/>
          <a:p>
            <a:fld id="{B6146B53-3C88-4BAC-8099-4E1DE5C13788}" type="datetime1">
              <a:rPr lang="en-US" smtClean="0"/>
              <a:pPr/>
              <a:t>9/10/2021</a:t>
            </a:fld>
            <a:endParaRPr lang="en-US" dirty="0"/>
          </a:p>
        </p:txBody>
      </p:sp>
      <p:sp>
        <p:nvSpPr>
          <p:cNvPr id="5" name="Footer Placeholder 4">
            <a:extLst>
              <a:ext uri="{FF2B5EF4-FFF2-40B4-BE49-F238E27FC236}">
                <a16:creationId xmlns:a16="http://schemas.microsoft.com/office/drawing/2014/main" id="{1FF1745C-8D0C-4A43-A81D-6E4245FFEDDC}"/>
              </a:ext>
            </a:extLst>
          </p:cNvPr>
          <p:cNvSpPr>
            <a:spLocks noGrp="1"/>
          </p:cNvSpPr>
          <p:nvPr>
            <p:ph type="ftr" sz="quarter" idx="3"/>
          </p:nvPr>
        </p:nvSpPr>
        <p:spPr/>
        <p:txBody>
          <a:bodyPr/>
          <a:lstStyle/>
          <a:p>
            <a:r>
              <a:rPr lang="en-US" dirty="0"/>
              <a:t>© 2021 Service Benefit Plan Administrative Services Corporation. All rights reserved.</a:t>
            </a:r>
          </a:p>
        </p:txBody>
      </p:sp>
      <p:sp>
        <p:nvSpPr>
          <p:cNvPr id="6" name="Slide Number Placeholder 5">
            <a:extLst>
              <a:ext uri="{FF2B5EF4-FFF2-40B4-BE49-F238E27FC236}">
                <a16:creationId xmlns:a16="http://schemas.microsoft.com/office/drawing/2014/main" id="{835CB04D-CEED-4163-AD11-8BE2E6A2BEB0}"/>
              </a:ext>
            </a:extLst>
          </p:cNvPr>
          <p:cNvSpPr>
            <a:spLocks noGrp="1"/>
          </p:cNvSpPr>
          <p:nvPr>
            <p:ph type="sldNum" sz="quarter" idx="4"/>
          </p:nvPr>
        </p:nvSpPr>
        <p:spPr/>
        <p:txBody>
          <a:bodyPr/>
          <a:lstStyle/>
          <a:p>
            <a:fld id="{5F76783C-7280-490F-B145-83C5EC97FAB1}" type="slidenum">
              <a:rPr lang="en-US" smtClean="0"/>
              <a:pPr/>
              <a:t>1</a:t>
            </a:fld>
            <a:endParaRPr lang="en-US" dirty="0"/>
          </a:p>
        </p:txBody>
      </p:sp>
      <p:pic>
        <p:nvPicPr>
          <p:cNvPr id="8" name="Picture 7" descr="A person in a suit smiling&#10;&#10;Description automatically generated with medium confidence">
            <a:extLst>
              <a:ext uri="{FF2B5EF4-FFF2-40B4-BE49-F238E27FC236}">
                <a16:creationId xmlns:a16="http://schemas.microsoft.com/office/drawing/2014/main" id="{11CE2177-66F6-4547-9B91-CAA178CE03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64030" y="376210"/>
            <a:ext cx="1733473" cy="1733473"/>
          </a:xfrm>
          <a:prstGeom prst="rect">
            <a:avLst/>
          </a:prstGeom>
        </p:spPr>
      </p:pic>
      <p:pic>
        <p:nvPicPr>
          <p:cNvPr id="10" name="Picture 9" descr="A person in a green shirt&#10;&#10;Description automatically generated with medium confidence">
            <a:extLst>
              <a:ext uri="{FF2B5EF4-FFF2-40B4-BE49-F238E27FC236}">
                <a16:creationId xmlns:a16="http://schemas.microsoft.com/office/drawing/2014/main" id="{5A2BE460-37EB-46A9-AA77-A0FA4B4827F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750668" y="376211"/>
            <a:ext cx="1733473" cy="1733473"/>
          </a:xfrm>
          <a:prstGeom prst="rect">
            <a:avLst/>
          </a:prstGeom>
        </p:spPr>
      </p:pic>
      <p:sp>
        <p:nvSpPr>
          <p:cNvPr id="11" name="TextBox 10">
            <a:extLst>
              <a:ext uri="{FF2B5EF4-FFF2-40B4-BE49-F238E27FC236}">
                <a16:creationId xmlns:a16="http://schemas.microsoft.com/office/drawing/2014/main" id="{396BF97F-D31E-4FA8-B291-5C1E16EC1191}"/>
              </a:ext>
            </a:extLst>
          </p:cNvPr>
          <p:cNvSpPr txBox="1"/>
          <p:nvPr/>
        </p:nvSpPr>
        <p:spPr>
          <a:xfrm>
            <a:off x="7464029" y="2200114"/>
            <a:ext cx="1813785" cy="523220"/>
          </a:xfrm>
          <a:prstGeom prst="rect">
            <a:avLst/>
          </a:prstGeom>
          <a:noFill/>
        </p:spPr>
        <p:txBody>
          <a:bodyPr wrap="square" rtlCol="0">
            <a:spAutoFit/>
          </a:bodyPr>
          <a:lstStyle/>
          <a:p>
            <a:r>
              <a:rPr lang="en-US" sz="1400" dirty="0">
                <a:solidFill>
                  <a:schemeClr val="bg1"/>
                </a:solidFill>
              </a:rPr>
              <a:t>Don Almeida,</a:t>
            </a:r>
          </a:p>
          <a:p>
            <a:r>
              <a:rPr lang="en-US" sz="1400" dirty="0">
                <a:solidFill>
                  <a:schemeClr val="bg1"/>
                </a:solidFill>
              </a:rPr>
              <a:t>Manager, DevOps </a:t>
            </a:r>
            <a:r>
              <a:rPr lang="en-US" sz="1400" dirty="0" err="1">
                <a:solidFill>
                  <a:schemeClr val="bg1"/>
                </a:solidFill>
              </a:rPr>
              <a:t>CoE</a:t>
            </a:r>
            <a:endParaRPr lang="en-US" sz="1400" dirty="0">
              <a:solidFill>
                <a:schemeClr val="bg1"/>
              </a:solidFill>
            </a:endParaRPr>
          </a:p>
        </p:txBody>
      </p:sp>
      <p:sp>
        <p:nvSpPr>
          <p:cNvPr id="12" name="TextBox 11">
            <a:extLst>
              <a:ext uri="{FF2B5EF4-FFF2-40B4-BE49-F238E27FC236}">
                <a16:creationId xmlns:a16="http://schemas.microsoft.com/office/drawing/2014/main" id="{ED87239E-A565-42CF-9895-4914E28AF035}"/>
              </a:ext>
            </a:extLst>
          </p:cNvPr>
          <p:cNvSpPr txBox="1"/>
          <p:nvPr/>
        </p:nvSpPr>
        <p:spPr>
          <a:xfrm>
            <a:off x="9656364" y="2200114"/>
            <a:ext cx="2453860" cy="523220"/>
          </a:xfrm>
          <a:prstGeom prst="rect">
            <a:avLst/>
          </a:prstGeom>
          <a:noFill/>
        </p:spPr>
        <p:txBody>
          <a:bodyPr wrap="square" rtlCol="0">
            <a:spAutoFit/>
          </a:bodyPr>
          <a:lstStyle/>
          <a:p>
            <a:r>
              <a:rPr lang="en-US" sz="1400" dirty="0">
                <a:solidFill>
                  <a:schemeClr val="bg1"/>
                </a:solidFill>
              </a:rPr>
              <a:t>Rajat Sud</a:t>
            </a:r>
          </a:p>
          <a:p>
            <a:r>
              <a:rPr lang="en-US" sz="1400" dirty="0">
                <a:solidFill>
                  <a:schemeClr val="bg1"/>
                </a:solidFill>
              </a:rPr>
              <a:t>Principal Engineer, DevOps </a:t>
            </a:r>
            <a:r>
              <a:rPr lang="en-US" sz="1400" dirty="0" err="1">
                <a:solidFill>
                  <a:schemeClr val="bg1"/>
                </a:solidFill>
              </a:rPr>
              <a:t>CoE</a:t>
            </a:r>
            <a:endParaRPr lang="en-US" sz="1400" dirty="0">
              <a:solidFill>
                <a:schemeClr val="bg1"/>
              </a:solidFill>
            </a:endParaRPr>
          </a:p>
        </p:txBody>
      </p:sp>
    </p:spTree>
    <p:extLst>
      <p:ext uri="{BB962C8B-B14F-4D97-AF65-F5344CB8AC3E}">
        <p14:creationId xmlns:p14="http://schemas.microsoft.com/office/powerpoint/2010/main" val="37109302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6">
            <a:extLst>
              <a:ext uri="{FF2B5EF4-FFF2-40B4-BE49-F238E27FC236}">
                <a16:creationId xmlns:a16="http://schemas.microsoft.com/office/drawing/2014/main" id="{46A72368-3E1F-43C8-A894-46EABD7F418C}"/>
              </a:ext>
            </a:extLst>
          </p:cNvPr>
          <p:cNvGraphicFramePr>
            <a:graphicFrameLocks noGrp="1"/>
          </p:cNvGraphicFramePr>
          <p:nvPr>
            <p:extLst>
              <p:ext uri="{D42A27DB-BD31-4B8C-83A1-F6EECF244321}">
                <p14:modId xmlns:p14="http://schemas.microsoft.com/office/powerpoint/2010/main" val="4142737493"/>
              </p:ext>
            </p:extLst>
          </p:nvPr>
        </p:nvGraphicFramePr>
        <p:xfrm>
          <a:off x="352710" y="1154088"/>
          <a:ext cx="11486580" cy="4999416"/>
        </p:xfrm>
        <a:graphic>
          <a:graphicData uri="http://schemas.openxmlformats.org/drawingml/2006/table">
            <a:tbl>
              <a:tblPr firstRow="1" bandRow="1">
                <a:tableStyleId>{5C22544A-7EE6-4342-B048-85BDC9FD1C3A}</a:tableStyleId>
              </a:tblPr>
              <a:tblGrid>
                <a:gridCol w="2231464">
                  <a:extLst>
                    <a:ext uri="{9D8B030D-6E8A-4147-A177-3AD203B41FA5}">
                      <a16:colId xmlns:a16="http://schemas.microsoft.com/office/drawing/2014/main" val="56243958"/>
                    </a:ext>
                  </a:extLst>
                </a:gridCol>
                <a:gridCol w="1848678">
                  <a:extLst>
                    <a:ext uri="{9D8B030D-6E8A-4147-A177-3AD203B41FA5}">
                      <a16:colId xmlns:a16="http://schemas.microsoft.com/office/drawing/2014/main" val="844241531"/>
                    </a:ext>
                  </a:extLst>
                </a:gridCol>
                <a:gridCol w="2393398">
                  <a:extLst>
                    <a:ext uri="{9D8B030D-6E8A-4147-A177-3AD203B41FA5}">
                      <a16:colId xmlns:a16="http://schemas.microsoft.com/office/drawing/2014/main" val="3515230250"/>
                    </a:ext>
                  </a:extLst>
                </a:gridCol>
                <a:gridCol w="977900">
                  <a:extLst>
                    <a:ext uri="{9D8B030D-6E8A-4147-A177-3AD203B41FA5}">
                      <a16:colId xmlns:a16="http://schemas.microsoft.com/office/drawing/2014/main" val="1432919118"/>
                    </a:ext>
                  </a:extLst>
                </a:gridCol>
                <a:gridCol w="4035140">
                  <a:extLst>
                    <a:ext uri="{9D8B030D-6E8A-4147-A177-3AD203B41FA5}">
                      <a16:colId xmlns:a16="http://schemas.microsoft.com/office/drawing/2014/main" val="4184099096"/>
                    </a:ext>
                  </a:extLst>
                </a:gridCol>
              </a:tblGrid>
              <a:tr h="884616">
                <a:tc>
                  <a:txBody>
                    <a:bodyPr/>
                    <a:lstStyle/>
                    <a:p>
                      <a:pPr algn="ctr"/>
                      <a:r>
                        <a:rPr lang="en-US" sz="2400" dirty="0">
                          <a:solidFill>
                            <a:schemeClr val="bg1"/>
                          </a:solidFill>
                        </a:rPr>
                        <a:t>Capability </a:t>
                      </a:r>
                      <a:br>
                        <a:rPr lang="en-US" sz="2400" dirty="0">
                          <a:solidFill>
                            <a:schemeClr val="bg1"/>
                          </a:solidFill>
                        </a:rPr>
                      </a:br>
                      <a:r>
                        <a:rPr lang="en-US" sz="1400" dirty="0">
                          <a:solidFill>
                            <a:schemeClr val="bg1"/>
                          </a:solidFill>
                        </a:rPr>
                        <a:t>(for the deployable unit)</a:t>
                      </a:r>
                    </a:p>
                  </a:txBody>
                  <a:tcPr marT="91440" marB="91440" anchor="ctr"/>
                </a:tc>
                <a:tc>
                  <a:txBody>
                    <a:bodyPr/>
                    <a:lstStyle/>
                    <a:p>
                      <a:pPr algn="ctr"/>
                      <a:r>
                        <a:rPr lang="en-US" sz="2400" dirty="0">
                          <a:solidFill>
                            <a:schemeClr val="bg1"/>
                          </a:solidFill>
                        </a:rPr>
                        <a:t>Source</a:t>
                      </a:r>
                    </a:p>
                  </a:txBody>
                  <a:tcPr marT="91440" marB="91440" anchor="ctr"/>
                </a:tc>
                <a:tc>
                  <a:txBody>
                    <a:bodyPr/>
                    <a:lstStyle/>
                    <a:p>
                      <a:pPr algn="ctr"/>
                      <a:r>
                        <a:rPr lang="en-US" sz="2400" dirty="0">
                          <a:solidFill>
                            <a:schemeClr val="bg1"/>
                          </a:solidFill>
                        </a:rPr>
                        <a:t>Yes</a:t>
                      </a:r>
                    </a:p>
                  </a:txBody>
                  <a:tcPr marT="91440" marB="91440" anchor="ctr"/>
                </a:tc>
                <a:tc>
                  <a:txBody>
                    <a:bodyPr/>
                    <a:lstStyle/>
                    <a:p>
                      <a:pPr algn="ctr"/>
                      <a:r>
                        <a:rPr lang="en-US" sz="2400" dirty="0">
                          <a:solidFill>
                            <a:schemeClr val="bg1"/>
                          </a:solidFill>
                        </a:rPr>
                        <a:t>No</a:t>
                      </a:r>
                    </a:p>
                  </a:txBody>
                  <a:tcPr marT="91440" marB="91440" anchor="ctr"/>
                </a:tc>
                <a:tc>
                  <a:txBody>
                    <a:bodyPr/>
                    <a:lstStyle/>
                    <a:p>
                      <a:pPr algn="ctr"/>
                      <a:r>
                        <a:rPr lang="en-US" sz="2400" dirty="0">
                          <a:solidFill>
                            <a:schemeClr val="bg1"/>
                          </a:solidFill>
                        </a:rPr>
                        <a:t>Remediation</a:t>
                      </a:r>
                    </a:p>
                  </a:txBody>
                  <a:tcPr marT="91440" marB="91440" anchor="ctr"/>
                </a:tc>
                <a:extLst>
                  <a:ext uri="{0D108BD9-81ED-4DB2-BD59-A6C34878D82A}">
                    <a16:rowId xmlns:a16="http://schemas.microsoft.com/office/drawing/2014/main" val="2636892511"/>
                  </a:ext>
                </a:extLst>
              </a:tr>
              <a:tr h="884616">
                <a:tc>
                  <a:txBody>
                    <a:bodyPr/>
                    <a:lstStyle/>
                    <a:p>
                      <a:r>
                        <a:rPr lang="en-US" dirty="0"/>
                        <a:t>Build stability</a:t>
                      </a:r>
                    </a:p>
                  </a:txBody>
                  <a:tcPr>
                    <a:lnR w="12700" cap="flat" cmpd="sng" algn="ctr">
                      <a:solidFill>
                        <a:schemeClr val="bg1">
                          <a:lumMod val="50000"/>
                        </a:schemeClr>
                      </a:solidFill>
                      <a:prstDash val="sysDot"/>
                      <a:round/>
                      <a:headEnd type="none" w="med" len="med"/>
                      <a:tailEnd type="none" w="med" len="med"/>
                    </a:lnR>
                    <a:lnB w="12700" cap="flat" cmpd="sng" algn="ctr">
                      <a:solidFill>
                        <a:schemeClr val="bg1">
                          <a:lumMod val="50000"/>
                        </a:schemeClr>
                      </a:solidFill>
                      <a:prstDash val="sysDot"/>
                      <a:round/>
                      <a:headEnd type="none" w="med" len="med"/>
                      <a:tailEnd type="none" w="med" len="med"/>
                    </a:lnB>
                    <a:noFill/>
                  </a:tcPr>
                </a:tc>
                <a:tc>
                  <a:txBody>
                    <a:bodyPr/>
                    <a:lstStyle/>
                    <a:p>
                      <a:r>
                        <a:rPr lang="en-US" dirty="0"/>
                        <a:t>Jenkins job status</a:t>
                      </a:r>
                    </a:p>
                  </a:txBody>
                  <a:tcPr>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B w="12700" cap="flat" cmpd="sng" algn="ctr">
                      <a:solidFill>
                        <a:schemeClr val="bg1">
                          <a:lumMod val="50000"/>
                        </a:schemeClr>
                      </a:solidFill>
                      <a:prstDash val="sysDot"/>
                      <a:round/>
                      <a:headEnd type="none" w="med" len="med"/>
                      <a:tailEnd type="none" w="med" len="med"/>
                    </a:lnB>
                    <a:noFill/>
                  </a:tcPr>
                </a:tc>
                <a:tc>
                  <a:txBody>
                    <a:bodyPr/>
                    <a:lstStyle/>
                    <a:p>
                      <a:r>
                        <a:rPr lang="en-US" dirty="0"/>
                        <a:t>&gt;80%: 5 points</a:t>
                      </a:r>
                    </a:p>
                    <a:p>
                      <a:r>
                        <a:rPr lang="en-US" dirty="0"/>
                        <a:t>&gt;50%, &lt;80%: 3 Points</a:t>
                      </a:r>
                    </a:p>
                    <a:p>
                      <a:r>
                        <a:rPr lang="en-US" dirty="0"/>
                        <a:t>&lt;50%: 0 points</a:t>
                      </a:r>
                    </a:p>
                  </a:txBody>
                  <a:tcPr>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B w="12700" cap="flat" cmpd="sng" algn="ctr">
                      <a:solidFill>
                        <a:schemeClr val="bg1">
                          <a:lumMod val="50000"/>
                        </a:schemeClr>
                      </a:solidFill>
                      <a:prstDash val="sysDot"/>
                      <a:round/>
                      <a:headEnd type="none" w="med" len="med"/>
                      <a:tailEnd type="none" w="med" len="med"/>
                    </a:lnB>
                    <a:noFill/>
                  </a:tcPr>
                </a:tc>
                <a:tc>
                  <a:txBody>
                    <a:bodyPr/>
                    <a:lstStyle/>
                    <a:p>
                      <a:r>
                        <a:rPr lang="en-US" dirty="0"/>
                        <a:t>0 points</a:t>
                      </a:r>
                    </a:p>
                  </a:txBody>
                  <a:tcPr>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B w="12700" cap="flat" cmpd="sng" algn="ctr">
                      <a:solidFill>
                        <a:schemeClr val="bg1">
                          <a:lumMod val="50000"/>
                        </a:schemeClr>
                      </a:solidFill>
                      <a:prstDash val="sysDot"/>
                      <a:round/>
                      <a:headEnd type="none" w="med" len="med"/>
                      <a:tailEnd type="none" w="med" len="med"/>
                    </a:lnB>
                    <a:noFill/>
                  </a:tcPr>
                </a:tc>
                <a:tc>
                  <a:txBody>
                    <a:bodyPr/>
                    <a:lstStyle/>
                    <a:p>
                      <a:r>
                        <a:rPr lang="en-US" dirty="0"/>
                        <a:t>Evaluate your Jenkins build job to determine the root cause for frequent failures.</a:t>
                      </a:r>
                    </a:p>
                  </a:txBody>
                  <a:tcPr>
                    <a:lnL w="12700" cap="flat" cmpd="sng" algn="ctr">
                      <a:solidFill>
                        <a:schemeClr val="bg1">
                          <a:lumMod val="50000"/>
                        </a:schemeClr>
                      </a:solidFill>
                      <a:prstDash val="sysDot"/>
                      <a:round/>
                      <a:headEnd type="none" w="med" len="med"/>
                      <a:tailEnd type="none" w="med" len="med"/>
                    </a:lnL>
                    <a:lnB w="12700" cap="flat" cmpd="sng" algn="ctr">
                      <a:solidFill>
                        <a:schemeClr val="bg1">
                          <a:lumMod val="50000"/>
                        </a:schemeClr>
                      </a:solidFill>
                      <a:prstDash val="sysDot"/>
                      <a:round/>
                      <a:headEnd type="none" w="med" len="med"/>
                      <a:tailEnd type="none" w="med" len="med"/>
                    </a:lnB>
                    <a:noFill/>
                  </a:tcPr>
                </a:tc>
                <a:extLst>
                  <a:ext uri="{0D108BD9-81ED-4DB2-BD59-A6C34878D82A}">
                    <a16:rowId xmlns:a16="http://schemas.microsoft.com/office/drawing/2014/main" val="266070847"/>
                  </a:ext>
                </a:extLst>
              </a:tr>
              <a:tr h="1150001">
                <a:tc>
                  <a:txBody>
                    <a:bodyPr/>
                    <a:lstStyle/>
                    <a:p>
                      <a:r>
                        <a:rPr lang="en-US" dirty="0"/>
                        <a:t>Deployment stability</a:t>
                      </a:r>
                    </a:p>
                  </a:txBody>
                  <a:tcPr>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Jenkins job status</a:t>
                      </a:r>
                    </a:p>
                  </a:txBody>
                  <a:tcPr>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noFill/>
                  </a:tcPr>
                </a:tc>
                <a:tc>
                  <a:txBody>
                    <a:bodyPr/>
                    <a:lstStyle/>
                    <a:p>
                      <a:r>
                        <a:rPr lang="en-US" dirty="0"/>
                        <a:t>&gt;80%: 5 points</a:t>
                      </a:r>
                    </a:p>
                    <a:p>
                      <a:r>
                        <a:rPr lang="en-US" dirty="0"/>
                        <a:t>&gt;50%, &lt;80%: 3 Points</a:t>
                      </a:r>
                    </a:p>
                    <a:p>
                      <a:r>
                        <a:rPr lang="en-US" dirty="0"/>
                        <a:t>&lt;50%: 0 points</a:t>
                      </a:r>
                    </a:p>
                  </a:txBody>
                  <a:tcPr>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0 points</a:t>
                      </a:r>
                    </a:p>
                    <a:p>
                      <a:endParaRPr lang="en-US" dirty="0"/>
                    </a:p>
                  </a:txBody>
                  <a:tcPr>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Evaluate your Jenkins deployment jobs to determine and remediate the root cause for frequent failures. Failures could be caused due to environment issues.</a:t>
                      </a:r>
                    </a:p>
                  </a:txBody>
                  <a:tcPr>
                    <a:lnL w="12700" cap="flat" cmpd="sng" algn="ctr">
                      <a:solidFill>
                        <a:schemeClr val="bg1">
                          <a:lumMod val="50000"/>
                        </a:schemeClr>
                      </a:solidFill>
                      <a:prstDash val="sysDot"/>
                      <a:round/>
                      <a:headEnd type="none" w="med" len="med"/>
                      <a:tailEnd type="none" w="med" len="med"/>
                    </a:lnL>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noFill/>
                  </a:tcPr>
                </a:tc>
                <a:extLst>
                  <a:ext uri="{0D108BD9-81ED-4DB2-BD59-A6C34878D82A}">
                    <a16:rowId xmlns:a16="http://schemas.microsoft.com/office/drawing/2014/main" val="2268664461"/>
                  </a:ext>
                </a:extLst>
              </a:tr>
              <a:tr h="1817954">
                <a:tc>
                  <a:txBody>
                    <a:bodyPr/>
                    <a:lstStyle/>
                    <a:p>
                      <a:r>
                        <a:rPr lang="en-US" dirty="0"/>
                        <a:t>Does it </a:t>
                      </a:r>
                      <a:r>
                        <a:rPr lang="en-US" b="0" dirty="0"/>
                        <a:t>execute </a:t>
                      </a:r>
                      <a:r>
                        <a:rPr lang="en-US" b="1" dirty="0"/>
                        <a:t>automated tests</a:t>
                      </a:r>
                      <a:r>
                        <a:rPr lang="en-US" dirty="0"/>
                        <a:t>?</a:t>
                      </a:r>
                    </a:p>
                  </a:txBody>
                  <a:tcPr>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Jenkins test jobs</a:t>
                      </a:r>
                    </a:p>
                    <a:p>
                      <a:endParaRPr lang="en-US" dirty="0"/>
                    </a:p>
                  </a:txBody>
                  <a:tcPr>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noFill/>
                  </a:tcPr>
                </a:tc>
                <a:tc>
                  <a:txBody>
                    <a:bodyPr/>
                    <a:lstStyle/>
                    <a:p>
                      <a:r>
                        <a:rPr lang="en-US" dirty="0"/>
                        <a:t>10 points</a:t>
                      </a:r>
                    </a:p>
                  </a:txBody>
                  <a:tcPr>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0 points</a:t>
                      </a:r>
                    </a:p>
                    <a:p>
                      <a:endParaRPr lang="en-US" dirty="0"/>
                    </a:p>
                  </a:txBody>
                  <a:tcPr>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noFill/>
                  </a:tcPr>
                </a:tc>
                <a:tc>
                  <a:txBody>
                    <a:bodyPr/>
                    <a:lstStyle/>
                    <a:p>
                      <a:r>
                        <a:rPr lang="en-US" dirty="0"/>
                        <a:t>Consult with the Test team to explore test automation and orchestration capacities, integrated with the application pipelines. Ensure that automated tests are stable and trustworthy. Also account for any test data needs.</a:t>
                      </a:r>
                    </a:p>
                  </a:txBody>
                  <a:tcPr>
                    <a:lnL w="12700" cap="flat" cmpd="sng" algn="ctr">
                      <a:solidFill>
                        <a:schemeClr val="bg1">
                          <a:lumMod val="50000"/>
                        </a:schemeClr>
                      </a:solidFill>
                      <a:prstDash val="sysDot"/>
                      <a:round/>
                      <a:headEnd type="none" w="med" len="med"/>
                      <a:tailEnd type="none" w="med" len="med"/>
                    </a:lnL>
                    <a:lnT w="12700" cap="flat" cmpd="sng" algn="ctr">
                      <a:solidFill>
                        <a:schemeClr val="bg1">
                          <a:lumMod val="50000"/>
                        </a:schemeClr>
                      </a:solidFill>
                      <a:prstDash val="sysDot"/>
                      <a:round/>
                      <a:headEnd type="none" w="med" len="med"/>
                      <a:tailEnd type="none" w="med" len="med"/>
                    </a:lnT>
                    <a:noFill/>
                  </a:tcPr>
                </a:tc>
                <a:extLst>
                  <a:ext uri="{0D108BD9-81ED-4DB2-BD59-A6C34878D82A}">
                    <a16:rowId xmlns:a16="http://schemas.microsoft.com/office/drawing/2014/main" val="2624568679"/>
                  </a:ext>
                </a:extLst>
              </a:tr>
            </a:tbl>
          </a:graphicData>
        </a:graphic>
      </p:graphicFrame>
      <p:sp>
        <p:nvSpPr>
          <p:cNvPr id="2" name="Title 1">
            <a:extLst>
              <a:ext uri="{FF2B5EF4-FFF2-40B4-BE49-F238E27FC236}">
                <a16:creationId xmlns:a16="http://schemas.microsoft.com/office/drawing/2014/main" id="{D9113E21-BA51-4D20-90BB-F8FEF414B477}"/>
              </a:ext>
            </a:extLst>
          </p:cNvPr>
          <p:cNvSpPr>
            <a:spLocks noGrp="1"/>
          </p:cNvSpPr>
          <p:nvPr>
            <p:ph type="title"/>
          </p:nvPr>
        </p:nvSpPr>
        <p:spPr/>
        <p:txBody>
          <a:bodyPr/>
          <a:lstStyle/>
          <a:p>
            <a:r>
              <a:rPr lang="en-US" dirty="0"/>
              <a:t>Got Score? </a:t>
            </a:r>
            <a:r>
              <a:rPr lang="en-US" i="1" dirty="0"/>
              <a:t>– The Methodology</a:t>
            </a:r>
          </a:p>
        </p:txBody>
      </p:sp>
      <p:sp>
        <p:nvSpPr>
          <p:cNvPr id="3" name="Date Placeholder 2">
            <a:extLst>
              <a:ext uri="{FF2B5EF4-FFF2-40B4-BE49-F238E27FC236}">
                <a16:creationId xmlns:a16="http://schemas.microsoft.com/office/drawing/2014/main" id="{29613ACA-23F1-4EDE-AE12-2F47A8BD49E0}"/>
              </a:ext>
            </a:extLst>
          </p:cNvPr>
          <p:cNvSpPr>
            <a:spLocks noGrp="1"/>
          </p:cNvSpPr>
          <p:nvPr>
            <p:ph type="dt" sz="half" idx="10"/>
          </p:nvPr>
        </p:nvSpPr>
        <p:spPr/>
        <p:txBody>
          <a:bodyPr/>
          <a:lstStyle/>
          <a:p>
            <a:fld id="{B6146B53-3C88-4BAC-8099-4E1DE5C13788}" type="datetime1">
              <a:rPr lang="en-US" smtClean="0"/>
              <a:pPr/>
              <a:t>9/10/2021</a:t>
            </a:fld>
            <a:endParaRPr lang="en-US" dirty="0"/>
          </a:p>
        </p:txBody>
      </p:sp>
      <p:sp>
        <p:nvSpPr>
          <p:cNvPr id="4" name="Footer Placeholder 3">
            <a:extLst>
              <a:ext uri="{FF2B5EF4-FFF2-40B4-BE49-F238E27FC236}">
                <a16:creationId xmlns:a16="http://schemas.microsoft.com/office/drawing/2014/main" id="{B138D797-55E0-4B72-856E-548531D6E668}"/>
              </a:ext>
            </a:extLst>
          </p:cNvPr>
          <p:cNvSpPr>
            <a:spLocks noGrp="1"/>
          </p:cNvSpPr>
          <p:nvPr>
            <p:ph type="ftr" sz="quarter" idx="11"/>
          </p:nvPr>
        </p:nvSpPr>
        <p:spPr/>
        <p:txBody>
          <a:bodyPr/>
          <a:lstStyle/>
          <a:p>
            <a:r>
              <a:rPr lang="en-US" dirty="0"/>
              <a:t>© 2021 Service Benefit Plan Administrative Services Corporation. All rights reserved.</a:t>
            </a:r>
          </a:p>
        </p:txBody>
      </p:sp>
      <p:sp>
        <p:nvSpPr>
          <p:cNvPr id="5" name="Slide Number Placeholder 4">
            <a:extLst>
              <a:ext uri="{FF2B5EF4-FFF2-40B4-BE49-F238E27FC236}">
                <a16:creationId xmlns:a16="http://schemas.microsoft.com/office/drawing/2014/main" id="{26D74D2F-E44F-497A-BB33-98B50F69A115}"/>
              </a:ext>
            </a:extLst>
          </p:cNvPr>
          <p:cNvSpPr>
            <a:spLocks noGrp="1"/>
          </p:cNvSpPr>
          <p:nvPr>
            <p:ph type="sldNum" sz="quarter" idx="12"/>
          </p:nvPr>
        </p:nvSpPr>
        <p:spPr/>
        <p:txBody>
          <a:bodyPr/>
          <a:lstStyle/>
          <a:p>
            <a:fld id="{5F76783C-7280-490F-B145-83C5EC97FAB1}" type="slidenum">
              <a:rPr lang="en-US" smtClean="0"/>
              <a:pPr/>
              <a:t>10</a:t>
            </a:fld>
            <a:endParaRPr lang="en-US" dirty="0"/>
          </a:p>
        </p:txBody>
      </p:sp>
    </p:spTree>
    <p:extLst>
      <p:ext uri="{BB962C8B-B14F-4D97-AF65-F5344CB8AC3E}">
        <p14:creationId xmlns:p14="http://schemas.microsoft.com/office/powerpoint/2010/main" val="38883010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13E21-BA51-4D20-90BB-F8FEF414B477}"/>
              </a:ext>
            </a:extLst>
          </p:cNvPr>
          <p:cNvSpPr>
            <a:spLocks noGrp="1"/>
          </p:cNvSpPr>
          <p:nvPr>
            <p:ph type="title"/>
          </p:nvPr>
        </p:nvSpPr>
        <p:spPr/>
        <p:txBody>
          <a:bodyPr/>
          <a:lstStyle/>
          <a:p>
            <a:r>
              <a:rPr lang="en-US" dirty="0"/>
              <a:t>Got Score? </a:t>
            </a:r>
            <a:r>
              <a:rPr lang="en-US" i="1" dirty="0"/>
              <a:t>– The Dashboard</a:t>
            </a:r>
          </a:p>
        </p:txBody>
      </p:sp>
      <p:sp>
        <p:nvSpPr>
          <p:cNvPr id="3" name="Date Placeholder 2">
            <a:extLst>
              <a:ext uri="{FF2B5EF4-FFF2-40B4-BE49-F238E27FC236}">
                <a16:creationId xmlns:a16="http://schemas.microsoft.com/office/drawing/2014/main" id="{29613ACA-23F1-4EDE-AE12-2F47A8BD49E0}"/>
              </a:ext>
            </a:extLst>
          </p:cNvPr>
          <p:cNvSpPr>
            <a:spLocks noGrp="1"/>
          </p:cNvSpPr>
          <p:nvPr>
            <p:ph type="dt" sz="half" idx="10"/>
          </p:nvPr>
        </p:nvSpPr>
        <p:spPr/>
        <p:txBody>
          <a:bodyPr/>
          <a:lstStyle/>
          <a:p>
            <a:fld id="{B6146B53-3C88-4BAC-8099-4E1DE5C13788}" type="datetime1">
              <a:rPr lang="en-US" smtClean="0"/>
              <a:pPr/>
              <a:t>9/10/2021</a:t>
            </a:fld>
            <a:endParaRPr lang="en-US" dirty="0"/>
          </a:p>
        </p:txBody>
      </p:sp>
      <p:sp>
        <p:nvSpPr>
          <p:cNvPr id="4" name="Footer Placeholder 3">
            <a:extLst>
              <a:ext uri="{FF2B5EF4-FFF2-40B4-BE49-F238E27FC236}">
                <a16:creationId xmlns:a16="http://schemas.microsoft.com/office/drawing/2014/main" id="{B138D797-55E0-4B72-856E-548531D6E668}"/>
              </a:ext>
            </a:extLst>
          </p:cNvPr>
          <p:cNvSpPr>
            <a:spLocks noGrp="1"/>
          </p:cNvSpPr>
          <p:nvPr>
            <p:ph type="ftr" sz="quarter" idx="11"/>
          </p:nvPr>
        </p:nvSpPr>
        <p:spPr/>
        <p:txBody>
          <a:bodyPr/>
          <a:lstStyle/>
          <a:p>
            <a:r>
              <a:rPr lang="en-US" dirty="0"/>
              <a:t>© 2021 Service Benefit Plan Administrative Services Corporation. All rights reserved.</a:t>
            </a:r>
          </a:p>
        </p:txBody>
      </p:sp>
      <p:sp>
        <p:nvSpPr>
          <p:cNvPr id="5" name="Slide Number Placeholder 4">
            <a:extLst>
              <a:ext uri="{FF2B5EF4-FFF2-40B4-BE49-F238E27FC236}">
                <a16:creationId xmlns:a16="http://schemas.microsoft.com/office/drawing/2014/main" id="{26D74D2F-E44F-497A-BB33-98B50F69A115}"/>
              </a:ext>
            </a:extLst>
          </p:cNvPr>
          <p:cNvSpPr>
            <a:spLocks noGrp="1"/>
          </p:cNvSpPr>
          <p:nvPr>
            <p:ph type="sldNum" sz="quarter" idx="12"/>
          </p:nvPr>
        </p:nvSpPr>
        <p:spPr/>
        <p:txBody>
          <a:bodyPr/>
          <a:lstStyle/>
          <a:p>
            <a:fld id="{5F76783C-7280-490F-B145-83C5EC97FAB1}" type="slidenum">
              <a:rPr lang="en-US" smtClean="0"/>
              <a:pPr/>
              <a:t>11</a:t>
            </a:fld>
            <a:endParaRPr lang="en-US" dirty="0"/>
          </a:p>
        </p:txBody>
      </p:sp>
      <p:sp>
        <p:nvSpPr>
          <p:cNvPr id="6" name="Content Placeholder 5">
            <a:extLst>
              <a:ext uri="{FF2B5EF4-FFF2-40B4-BE49-F238E27FC236}">
                <a16:creationId xmlns:a16="http://schemas.microsoft.com/office/drawing/2014/main" id="{DB0F16A2-4087-4A2D-BF16-1919967C3433}"/>
              </a:ext>
            </a:extLst>
          </p:cNvPr>
          <p:cNvSpPr>
            <a:spLocks noGrp="1"/>
          </p:cNvSpPr>
          <p:nvPr>
            <p:ph sz="quarter" idx="13"/>
          </p:nvPr>
        </p:nvSpPr>
        <p:spPr/>
        <p:txBody>
          <a:bodyPr/>
          <a:lstStyle/>
          <a:p>
            <a:endParaRPr lang="en-US" sz="3600" i="1" dirty="0">
              <a:latin typeface="Calibri" panose="020F0502020204030204" pitchFamily="34" charset="0"/>
              <a:ea typeface="Times New Roman" panose="02020603050405020304" pitchFamily="18" charset="0"/>
            </a:endParaRPr>
          </a:p>
          <a:p>
            <a:pPr marL="0" indent="0">
              <a:buNone/>
            </a:pPr>
            <a:endParaRPr lang="en-US" sz="2800" dirty="0">
              <a:latin typeface="Calibri" panose="020F0502020204030204" pitchFamily="34" charset="0"/>
              <a:ea typeface="Times New Roman" panose="02020603050405020304" pitchFamily="18" charset="0"/>
            </a:endParaRPr>
          </a:p>
          <a:p>
            <a:endParaRPr lang="en-US" sz="3600" dirty="0">
              <a:effectLst/>
              <a:latin typeface="Calibri" panose="020F0502020204030204" pitchFamily="34" charset="0"/>
              <a:ea typeface="Times New Roman" panose="02020603050405020304" pitchFamily="18" charset="0"/>
            </a:endParaRPr>
          </a:p>
          <a:p>
            <a:endParaRPr lang="en-US" sz="4400" dirty="0"/>
          </a:p>
        </p:txBody>
      </p:sp>
      <p:pic>
        <p:nvPicPr>
          <p:cNvPr id="9" name="Picture 8" descr="A picture containing graphical user interface&#10;&#10;Description automatically generated">
            <a:extLst>
              <a:ext uri="{FF2B5EF4-FFF2-40B4-BE49-F238E27FC236}">
                <a16:creationId xmlns:a16="http://schemas.microsoft.com/office/drawing/2014/main" id="{2FC44BDA-1042-4290-8EA3-54D238037F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5910" y="877562"/>
            <a:ext cx="11273692" cy="5527037"/>
          </a:xfrm>
          <a:prstGeom prst="rect">
            <a:avLst/>
          </a:prstGeom>
        </p:spPr>
      </p:pic>
      <p:grpSp>
        <p:nvGrpSpPr>
          <p:cNvPr id="84" name="Group 83">
            <a:extLst>
              <a:ext uri="{FF2B5EF4-FFF2-40B4-BE49-F238E27FC236}">
                <a16:creationId xmlns:a16="http://schemas.microsoft.com/office/drawing/2014/main" id="{5948925C-243D-41FB-912F-1FA6E5F886E1}"/>
              </a:ext>
            </a:extLst>
          </p:cNvPr>
          <p:cNvGrpSpPr/>
          <p:nvPr/>
        </p:nvGrpSpPr>
        <p:grpSpPr>
          <a:xfrm>
            <a:off x="8791578" y="877954"/>
            <a:ext cx="3192697" cy="1472731"/>
            <a:chOff x="8791578" y="877954"/>
            <a:chExt cx="3192697" cy="1472731"/>
          </a:xfrm>
        </p:grpSpPr>
        <p:sp>
          <p:nvSpPr>
            <p:cNvPr id="25" name="TextBox 24">
              <a:extLst>
                <a:ext uri="{FF2B5EF4-FFF2-40B4-BE49-F238E27FC236}">
                  <a16:creationId xmlns:a16="http://schemas.microsoft.com/office/drawing/2014/main" id="{EB63003D-DB28-4DBA-9E6C-9CBE60369F5A}"/>
                </a:ext>
              </a:extLst>
            </p:cNvPr>
            <p:cNvSpPr txBox="1"/>
            <p:nvPr/>
          </p:nvSpPr>
          <p:spPr>
            <a:xfrm>
              <a:off x="10038836" y="877954"/>
              <a:ext cx="1945439" cy="707886"/>
            </a:xfrm>
            <a:prstGeom prst="rect">
              <a:avLst/>
            </a:prstGeom>
            <a:solidFill>
              <a:schemeClr val="accent1"/>
            </a:solidFill>
            <a:ln w="76200">
              <a:solidFill>
                <a:schemeClr val="accent1"/>
              </a:solidFill>
            </a:ln>
          </p:spPr>
          <p:txBody>
            <a:bodyPr wrap="square" lIns="91440" rIns="91440" rtlCol="0" anchor="ctr" anchorCtr="0">
              <a:spAutoFit/>
            </a:bodyPr>
            <a:lstStyle/>
            <a:p>
              <a:r>
                <a:rPr lang="en-US" sz="1000" dirty="0">
                  <a:solidFill>
                    <a:schemeClr val="bg1"/>
                  </a:solidFill>
                </a:rPr>
                <a:t>Aggregated scores by </a:t>
              </a:r>
              <a:r>
                <a:rPr lang="en-US" sz="1000" dirty="0" err="1">
                  <a:solidFill>
                    <a:schemeClr val="bg1"/>
                  </a:solidFill>
                </a:rPr>
                <a:t>LoB</a:t>
              </a:r>
              <a:r>
                <a:rPr lang="en-US" sz="1000" dirty="0">
                  <a:solidFill>
                    <a:schemeClr val="bg1"/>
                  </a:solidFill>
                </a:rPr>
                <a:t> (not particularly actionable, but did promote some good-natured, healthy competition </a:t>
              </a:r>
              <a:r>
                <a:rPr lang="en-US" sz="1000" dirty="0">
                  <a:solidFill>
                    <a:schemeClr val="bg1"/>
                  </a:solidFill>
                  <a:sym typeface="Wingdings" panose="05000000000000000000" pitchFamily="2" charset="2"/>
                </a:rPr>
                <a:t></a:t>
              </a:r>
              <a:endParaRPr lang="en-US" sz="1000" dirty="0">
                <a:solidFill>
                  <a:schemeClr val="bg1"/>
                </a:solidFill>
              </a:endParaRPr>
            </a:p>
          </p:txBody>
        </p:sp>
        <p:cxnSp>
          <p:nvCxnSpPr>
            <p:cNvPr id="26" name="Straight Connector 25">
              <a:extLst>
                <a:ext uri="{FF2B5EF4-FFF2-40B4-BE49-F238E27FC236}">
                  <a16:creationId xmlns:a16="http://schemas.microsoft.com/office/drawing/2014/main" id="{13DFA93F-777B-49AD-BBE0-69CE2BF24EF7}"/>
                </a:ext>
              </a:extLst>
            </p:cNvPr>
            <p:cNvCxnSpPr>
              <a:cxnSpLocks/>
              <a:stCxn id="25" idx="1"/>
            </p:cNvCxnSpPr>
            <p:nvPr/>
          </p:nvCxnSpPr>
          <p:spPr>
            <a:xfrm flipH="1">
              <a:off x="8791578" y="1331924"/>
              <a:ext cx="1247258" cy="1018761"/>
            </a:xfrm>
            <a:prstGeom prst="line">
              <a:avLst/>
            </a:prstGeom>
            <a:ln w="28575">
              <a:solidFill>
                <a:schemeClr val="accent1"/>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87" name="Group 86">
            <a:extLst>
              <a:ext uri="{FF2B5EF4-FFF2-40B4-BE49-F238E27FC236}">
                <a16:creationId xmlns:a16="http://schemas.microsoft.com/office/drawing/2014/main" id="{CC0E87F0-E19F-4B0A-BF2B-1A8E5DE8E448}"/>
              </a:ext>
            </a:extLst>
          </p:cNvPr>
          <p:cNvGrpSpPr/>
          <p:nvPr/>
        </p:nvGrpSpPr>
        <p:grpSpPr>
          <a:xfrm>
            <a:off x="875786" y="4900616"/>
            <a:ext cx="3162814" cy="962022"/>
            <a:chOff x="875786" y="4900616"/>
            <a:chExt cx="3162814" cy="962022"/>
          </a:xfrm>
        </p:grpSpPr>
        <p:sp>
          <p:nvSpPr>
            <p:cNvPr id="39" name="TextBox 38">
              <a:extLst>
                <a:ext uri="{FF2B5EF4-FFF2-40B4-BE49-F238E27FC236}">
                  <a16:creationId xmlns:a16="http://schemas.microsoft.com/office/drawing/2014/main" id="{75A2485C-634C-4ABB-87E1-27E5FCCEA046}"/>
                </a:ext>
              </a:extLst>
            </p:cNvPr>
            <p:cNvSpPr txBox="1"/>
            <p:nvPr/>
          </p:nvSpPr>
          <p:spPr>
            <a:xfrm>
              <a:off x="875786" y="5083314"/>
              <a:ext cx="2424627" cy="779324"/>
            </a:xfrm>
            <a:prstGeom prst="rect">
              <a:avLst/>
            </a:prstGeom>
            <a:solidFill>
              <a:schemeClr val="accent1"/>
            </a:solidFill>
            <a:ln w="76200">
              <a:solidFill>
                <a:schemeClr val="accent1"/>
              </a:solidFill>
            </a:ln>
          </p:spPr>
          <p:txBody>
            <a:bodyPr wrap="square" lIns="91440" rIns="91440" rtlCol="0" anchor="ctr" anchorCtr="0">
              <a:noAutofit/>
            </a:bodyPr>
            <a:lstStyle>
              <a:defPPr>
                <a:defRPr lang="en-US"/>
              </a:defPPr>
              <a:lvl1pPr>
                <a:defRPr sz="1000">
                  <a:solidFill>
                    <a:schemeClr val="bg1"/>
                  </a:solidFill>
                </a:defRPr>
              </a:lvl1pPr>
            </a:lstStyle>
            <a:p>
              <a:r>
                <a:rPr lang="en-US" dirty="0"/>
                <a:t>Each line presenting a score for a single application, with the ability to click through and analyze all other report widgets update just for that application</a:t>
              </a:r>
            </a:p>
          </p:txBody>
        </p:sp>
        <p:cxnSp>
          <p:nvCxnSpPr>
            <p:cNvPr id="40" name="Straight Connector 39">
              <a:extLst>
                <a:ext uri="{FF2B5EF4-FFF2-40B4-BE49-F238E27FC236}">
                  <a16:creationId xmlns:a16="http://schemas.microsoft.com/office/drawing/2014/main" id="{9386FAEE-4537-4452-8FC9-1B28BFD0FA75}"/>
                </a:ext>
              </a:extLst>
            </p:cNvPr>
            <p:cNvCxnSpPr>
              <a:cxnSpLocks/>
              <a:stCxn id="39" idx="3"/>
            </p:cNvCxnSpPr>
            <p:nvPr/>
          </p:nvCxnSpPr>
          <p:spPr>
            <a:xfrm flipV="1">
              <a:off x="3300413" y="4900616"/>
              <a:ext cx="738187" cy="572360"/>
            </a:xfrm>
            <a:prstGeom prst="line">
              <a:avLst/>
            </a:prstGeom>
            <a:ln w="28575">
              <a:solidFill>
                <a:schemeClr val="accent1"/>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83" name="Group 82">
            <a:extLst>
              <a:ext uri="{FF2B5EF4-FFF2-40B4-BE49-F238E27FC236}">
                <a16:creationId xmlns:a16="http://schemas.microsoft.com/office/drawing/2014/main" id="{7249CC25-C782-492E-8729-383FA8E084AF}"/>
              </a:ext>
            </a:extLst>
          </p:cNvPr>
          <p:cNvGrpSpPr/>
          <p:nvPr/>
        </p:nvGrpSpPr>
        <p:grpSpPr>
          <a:xfrm>
            <a:off x="133351" y="1231897"/>
            <a:ext cx="2090737" cy="602260"/>
            <a:chOff x="133351" y="1231897"/>
            <a:chExt cx="2090737" cy="602260"/>
          </a:xfrm>
        </p:grpSpPr>
        <p:sp>
          <p:nvSpPr>
            <p:cNvPr id="19" name="TextBox 18">
              <a:extLst>
                <a:ext uri="{FF2B5EF4-FFF2-40B4-BE49-F238E27FC236}">
                  <a16:creationId xmlns:a16="http://schemas.microsoft.com/office/drawing/2014/main" id="{0E826CAF-1026-48EE-9CA2-694F6F3A3187}"/>
                </a:ext>
              </a:extLst>
            </p:cNvPr>
            <p:cNvSpPr txBox="1"/>
            <p:nvPr/>
          </p:nvSpPr>
          <p:spPr>
            <a:xfrm>
              <a:off x="133351" y="1231897"/>
              <a:ext cx="1222092" cy="553998"/>
            </a:xfrm>
            <a:prstGeom prst="rect">
              <a:avLst/>
            </a:prstGeom>
            <a:solidFill>
              <a:schemeClr val="accent1"/>
            </a:solidFill>
            <a:ln w="76200">
              <a:solidFill>
                <a:schemeClr val="accent1"/>
              </a:solidFill>
            </a:ln>
          </p:spPr>
          <p:txBody>
            <a:bodyPr wrap="square" lIns="91440" rIns="91440" rtlCol="0">
              <a:spAutoFit/>
            </a:bodyPr>
            <a:lstStyle/>
            <a:p>
              <a:r>
                <a:rPr lang="en-US" sz="1000" dirty="0">
                  <a:solidFill>
                    <a:schemeClr val="bg1"/>
                  </a:solidFill>
                </a:rPr>
                <a:t>A breakdown of application counts by </a:t>
              </a:r>
              <a:r>
                <a:rPr lang="en-US" sz="1000" dirty="0" err="1">
                  <a:solidFill>
                    <a:schemeClr val="bg1"/>
                  </a:solidFill>
                </a:rPr>
                <a:t>LoBs</a:t>
              </a:r>
              <a:endParaRPr lang="en-US" sz="1000" dirty="0">
                <a:solidFill>
                  <a:schemeClr val="bg1"/>
                </a:solidFill>
              </a:endParaRPr>
            </a:p>
          </p:txBody>
        </p:sp>
        <p:cxnSp>
          <p:nvCxnSpPr>
            <p:cNvPr id="10" name="Straight Connector 9">
              <a:extLst>
                <a:ext uri="{FF2B5EF4-FFF2-40B4-BE49-F238E27FC236}">
                  <a16:creationId xmlns:a16="http://schemas.microsoft.com/office/drawing/2014/main" id="{E7B2FFCB-C928-4213-9C1C-89FACD7BBA7A}"/>
                </a:ext>
              </a:extLst>
            </p:cNvPr>
            <p:cNvCxnSpPr>
              <a:cxnSpLocks/>
            </p:cNvCxnSpPr>
            <p:nvPr/>
          </p:nvCxnSpPr>
          <p:spPr>
            <a:xfrm>
              <a:off x="1176338" y="1433513"/>
              <a:ext cx="1047750" cy="400644"/>
            </a:xfrm>
            <a:prstGeom prst="line">
              <a:avLst/>
            </a:prstGeom>
            <a:ln w="28575">
              <a:solidFill>
                <a:schemeClr val="accent1"/>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88" name="Group 87">
            <a:extLst>
              <a:ext uri="{FF2B5EF4-FFF2-40B4-BE49-F238E27FC236}">
                <a16:creationId xmlns:a16="http://schemas.microsoft.com/office/drawing/2014/main" id="{A3A3445B-2878-4369-B964-AAFE583BB846}"/>
              </a:ext>
            </a:extLst>
          </p:cNvPr>
          <p:cNvGrpSpPr/>
          <p:nvPr/>
        </p:nvGrpSpPr>
        <p:grpSpPr>
          <a:xfrm>
            <a:off x="5966618" y="5300663"/>
            <a:ext cx="3415507" cy="904036"/>
            <a:chOff x="5966618" y="5300663"/>
            <a:chExt cx="3415507" cy="904036"/>
          </a:xfrm>
        </p:grpSpPr>
        <p:sp>
          <p:nvSpPr>
            <p:cNvPr id="54" name="TextBox 53">
              <a:extLst>
                <a:ext uri="{FF2B5EF4-FFF2-40B4-BE49-F238E27FC236}">
                  <a16:creationId xmlns:a16="http://schemas.microsoft.com/office/drawing/2014/main" id="{F9BE1919-DC15-42F3-9F0E-06150957B496}"/>
                </a:ext>
              </a:extLst>
            </p:cNvPr>
            <p:cNvSpPr txBox="1"/>
            <p:nvPr/>
          </p:nvSpPr>
          <p:spPr>
            <a:xfrm>
              <a:off x="5966618" y="5705033"/>
              <a:ext cx="1438275" cy="499666"/>
            </a:xfrm>
            <a:prstGeom prst="rect">
              <a:avLst/>
            </a:prstGeom>
            <a:solidFill>
              <a:schemeClr val="accent1"/>
            </a:solidFill>
            <a:ln w="76200">
              <a:solidFill>
                <a:schemeClr val="accent1"/>
              </a:solidFill>
            </a:ln>
          </p:spPr>
          <p:txBody>
            <a:bodyPr wrap="square" lIns="91440" rIns="91440" rtlCol="0" anchor="ctr" anchorCtr="0">
              <a:noAutofit/>
            </a:bodyPr>
            <a:lstStyle>
              <a:defPPr>
                <a:defRPr lang="en-US"/>
              </a:defPPr>
              <a:lvl1pPr>
                <a:defRPr sz="1000">
                  <a:solidFill>
                    <a:schemeClr val="bg1"/>
                  </a:solidFill>
                </a:defRPr>
              </a:lvl1pPr>
            </a:lstStyle>
            <a:p>
              <a:pPr algn="ctr"/>
              <a:r>
                <a:rPr lang="en-US" sz="1000" dirty="0"/>
                <a:t>Code Quality Measures</a:t>
              </a:r>
            </a:p>
          </p:txBody>
        </p:sp>
        <p:cxnSp>
          <p:nvCxnSpPr>
            <p:cNvPr id="55" name="Straight Connector 54">
              <a:extLst>
                <a:ext uri="{FF2B5EF4-FFF2-40B4-BE49-F238E27FC236}">
                  <a16:creationId xmlns:a16="http://schemas.microsoft.com/office/drawing/2014/main" id="{3EA0A642-D872-4A4F-A541-6DCF21969914}"/>
                </a:ext>
              </a:extLst>
            </p:cNvPr>
            <p:cNvCxnSpPr>
              <a:cxnSpLocks/>
              <a:stCxn id="54" idx="3"/>
            </p:cNvCxnSpPr>
            <p:nvPr/>
          </p:nvCxnSpPr>
          <p:spPr>
            <a:xfrm flipV="1">
              <a:off x="7404893" y="5300663"/>
              <a:ext cx="1977232" cy="654203"/>
            </a:xfrm>
            <a:prstGeom prst="line">
              <a:avLst/>
            </a:prstGeom>
            <a:ln w="28575">
              <a:solidFill>
                <a:schemeClr val="accent1"/>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85" name="Group 84">
            <a:extLst>
              <a:ext uri="{FF2B5EF4-FFF2-40B4-BE49-F238E27FC236}">
                <a16:creationId xmlns:a16="http://schemas.microsoft.com/office/drawing/2014/main" id="{93DE2EF9-79D8-4452-9EAD-405DB75CC4D4}"/>
              </a:ext>
            </a:extLst>
          </p:cNvPr>
          <p:cNvGrpSpPr/>
          <p:nvPr/>
        </p:nvGrpSpPr>
        <p:grpSpPr>
          <a:xfrm>
            <a:off x="8582025" y="2678831"/>
            <a:ext cx="2429530" cy="1202607"/>
            <a:chOff x="8582025" y="2678831"/>
            <a:chExt cx="2429530" cy="1202607"/>
          </a:xfrm>
        </p:grpSpPr>
        <p:sp>
          <p:nvSpPr>
            <p:cNvPr id="59" name="TextBox 58">
              <a:extLst>
                <a:ext uri="{FF2B5EF4-FFF2-40B4-BE49-F238E27FC236}">
                  <a16:creationId xmlns:a16="http://schemas.microsoft.com/office/drawing/2014/main" id="{6AC8ABDC-4C20-4466-BD12-1C16CA544333}"/>
                </a:ext>
              </a:extLst>
            </p:cNvPr>
            <p:cNvSpPr txBox="1"/>
            <p:nvPr/>
          </p:nvSpPr>
          <p:spPr>
            <a:xfrm>
              <a:off x="9129391" y="2678831"/>
              <a:ext cx="981394" cy="624579"/>
            </a:xfrm>
            <a:prstGeom prst="rect">
              <a:avLst/>
            </a:prstGeom>
            <a:solidFill>
              <a:schemeClr val="accent1"/>
            </a:solidFill>
            <a:ln w="76200">
              <a:solidFill>
                <a:schemeClr val="accent1"/>
              </a:solidFill>
            </a:ln>
          </p:spPr>
          <p:txBody>
            <a:bodyPr wrap="square" lIns="91440" rIns="91440" rtlCol="0" anchor="ctr" anchorCtr="0">
              <a:noAutofit/>
            </a:bodyPr>
            <a:lstStyle>
              <a:defPPr>
                <a:defRPr lang="en-US"/>
              </a:defPPr>
              <a:lvl1pPr>
                <a:defRPr sz="1000">
                  <a:solidFill>
                    <a:schemeClr val="bg1"/>
                  </a:solidFill>
                </a:defRPr>
              </a:lvl1pPr>
            </a:lstStyle>
            <a:p>
              <a:r>
                <a:rPr lang="en-US" sz="1000" dirty="0"/>
                <a:t>The health of various CI/CD measures</a:t>
              </a:r>
            </a:p>
          </p:txBody>
        </p:sp>
        <p:cxnSp>
          <p:nvCxnSpPr>
            <p:cNvPr id="60" name="Straight Connector 59">
              <a:extLst>
                <a:ext uri="{FF2B5EF4-FFF2-40B4-BE49-F238E27FC236}">
                  <a16:creationId xmlns:a16="http://schemas.microsoft.com/office/drawing/2014/main" id="{60129B00-4948-41DB-AE73-445687BCA8A9}"/>
                </a:ext>
              </a:extLst>
            </p:cNvPr>
            <p:cNvCxnSpPr>
              <a:cxnSpLocks/>
            </p:cNvCxnSpPr>
            <p:nvPr/>
          </p:nvCxnSpPr>
          <p:spPr>
            <a:xfrm>
              <a:off x="10004454" y="3223521"/>
              <a:ext cx="1007101" cy="624579"/>
            </a:xfrm>
            <a:prstGeom prst="line">
              <a:avLst/>
            </a:prstGeom>
            <a:ln w="28575">
              <a:solidFill>
                <a:schemeClr val="accent1"/>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67989077-C091-43A5-872A-8E7BF5FB4C00}"/>
                </a:ext>
              </a:extLst>
            </p:cNvPr>
            <p:cNvCxnSpPr>
              <a:cxnSpLocks/>
              <a:stCxn id="59" idx="2"/>
            </p:cNvCxnSpPr>
            <p:nvPr/>
          </p:nvCxnSpPr>
          <p:spPr>
            <a:xfrm>
              <a:off x="9620088" y="3303410"/>
              <a:ext cx="15823" cy="578028"/>
            </a:xfrm>
            <a:prstGeom prst="line">
              <a:avLst/>
            </a:prstGeom>
            <a:ln w="28575">
              <a:solidFill>
                <a:schemeClr val="accent1"/>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CEEB87A5-7B0E-4185-8F1E-E0A6AF689614}"/>
                </a:ext>
              </a:extLst>
            </p:cNvPr>
            <p:cNvCxnSpPr>
              <a:cxnSpLocks/>
            </p:cNvCxnSpPr>
            <p:nvPr/>
          </p:nvCxnSpPr>
          <p:spPr>
            <a:xfrm flipH="1">
              <a:off x="8582025" y="3223521"/>
              <a:ext cx="800100" cy="657917"/>
            </a:xfrm>
            <a:prstGeom prst="line">
              <a:avLst/>
            </a:prstGeom>
            <a:ln w="28575">
              <a:solidFill>
                <a:schemeClr val="accent1"/>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30125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13E21-BA51-4D20-90BB-F8FEF414B477}"/>
              </a:ext>
            </a:extLst>
          </p:cNvPr>
          <p:cNvSpPr>
            <a:spLocks noGrp="1"/>
          </p:cNvSpPr>
          <p:nvPr>
            <p:ph type="title"/>
          </p:nvPr>
        </p:nvSpPr>
        <p:spPr/>
        <p:txBody>
          <a:bodyPr/>
          <a:lstStyle/>
          <a:p>
            <a:r>
              <a:rPr lang="en-US" dirty="0"/>
              <a:t>Got Score? </a:t>
            </a:r>
            <a:r>
              <a:rPr lang="en-US" i="1" dirty="0"/>
              <a:t>– The (Continuous) Outcome</a:t>
            </a:r>
          </a:p>
        </p:txBody>
      </p:sp>
      <p:sp>
        <p:nvSpPr>
          <p:cNvPr id="3" name="Date Placeholder 2">
            <a:extLst>
              <a:ext uri="{FF2B5EF4-FFF2-40B4-BE49-F238E27FC236}">
                <a16:creationId xmlns:a16="http://schemas.microsoft.com/office/drawing/2014/main" id="{29613ACA-23F1-4EDE-AE12-2F47A8BD49E0}"/>
              </a:ext>
            </a:extLst>
          </p:cNvPr>
          <p:cNvSpPr>
            <a:spLocks noGrp="1"/>
          </p:cNvSpPr>
          <p:nvPr>
            <p:ph type="dt" sz="half" idx="10"/>
          </p:nvPr>
        </p:nvSpPr>
        <p:spPr/>
        <p:txBody>
          <a:bodyPr/>
          <a:lstStyle/>
          <a:p>
            <a:fld id="{B6146B53-3C88-4BAC-8099-4E1DE5C13788}" type="datetime1">
              <a:rPr lang="en-US" smtClean="0"/>
              <a:pPr/>
              <a:t>9/10/2021</a:t>
            </a:fld>
            <a:endParaRPr lang="en-US" dirty="0"/>
          </a:p>
        </p:txBody>
      </p:sp>
      <p:sp>
        <p:nvSpPr>
          <p:cNvPr id="4" name="Footer Placeholder 3">
            <a:extLst>
              <a:ext uri="{FF2B5EF4-FFF2-40B4-BE49-F238E27FC236}">
                <a16:creationId xmlns:a16="http://schemas.microsoft.com/office/drawing/2014/main" id="{B138D797-55E0-4B72-856E-548531D6E668}"/>
              </a:ext>
            </a:extLst>
          </p:cNvPr>
          <p:cNvSpPr>
            <a:spLocks noGrp="1"/>
          </p:cNvSpPr>
          <p:nvPr>
            <p:ph type="ftr" sz="quarter" idx="11"/>
          </p:nvPr>
        </p:nvSpPr>
        <p:spPr/>
        <p:txBody>
          <a:bodyPr/>
          <a:lstStyle/>
          <a:p>
            <a:r>
              <a:rPr lang="en-US" dirty="0"/>
              <a:t>© 2021 Service Benefit Plan Administrative Services Corporation. All rights reserved.</a:t>
            </a:r>
          </a:p>
        </p:txBody>
      </p:sp>
      <p:sp>
        <p:nvSpPr>
          <p:cNvPr id="5" name="Slide Number Placeholder 4">
            <a:extLst>
              <a:ext uri="{FF2B5EF4-FFF2-40B4-BE49-F238E27FC236}">
                <a16:creationId xmlns:a16="http://schemas.microsoft.com/office/drawing/2014/main" id="{26D74D2F-E44F-497A-BB33-98B50F69A115}"/>
              </a:ext>
            </a:extLst>
          </p:cNvPr>
          <p:cNvSpPr>
            <a:spLocks noGrp="1"/>
          </p:cNvSpPr>
          <p:nvPr>
            <p:ph type="sldNum" sz="quarter" idx="12"/>
          </p:nvPr>
        </p:nvSpPr>
        <p:spPr/>
        <p:txBody>
          <a:bodyPr/>
          <a:lstStyle/>
          <a:p>
            <a:fld id="{5F76783C-7280-490F-B145-83C5EC97FAB1}" type="slidenum">
              <a:rPr lang="en-US" smtClean="0"/>
              <a:pPr/>
              <a:t>12</a:t>
            </a:fld>
            <a:endParaRPr lang="en-US" dirty="0"/>
          </a:p>
        </p:txBody>
      </p:sp>
      <p:sp>
        <p:nvSpPr>
          <p:cNvPr id="6" name="Content Placeholder 5">
            <a:extLst>
              <a:ext uri="{FF2B5EF4-FFF2-40B4-BE49-F238E27FC236}">
                <a16:creationId xmlns:a16="http://schemas.microsoft.com/office/drawing/2014/main" id="{DB0F16A2-4087-4A2D-BF16-1919967C3433}"/>
              </a:ext>
            </a:extLst>
          </p:cNvPr>
          <p:cNvSpPr>
            <a:spLocks noGrp="1"/>
          </p:cNvSpPr>
          <p:nvPr>
            <p:ph sz="quarter" idx="13"/>
          </p:nvPr>
        </p:nvSpPr>
        <p:spPr/>
        <p:txBody>
          <a:bodyPr/>
          <a:lstStyle/>
          <a:p>
            <a:endParaRPr lang="en-US" sz="3600" i="1" dirty="0">
              <a:latin typeface="Calibri" panose="020F0502020204030204" pitchFamily="34" charset="0"/>
              <a:ea typeface="Times New Roman" panose="02020603050405020304" pitchFamily="18" charset="0"/>
            </a:endParaRPr>
          </a:p>
          <a:p>
            <a:pPr marL="0" indent="0">
              <a:buNone/>
            </a:pPr>
            <a:endParaRPr lang="en-US" sz="2800" dirty="0">
              <a:latin typeface="Calibri" panose="020F0502020204030204" pitchFamily="34" charset="0"/>
              <a:ea typeface="Times New Roman" panose="02020603050405020304" pitchFamily="18" charset="0"/>
            </a:endParaRPr>
          </a:p>
          <a:p>
            <a:endParaRPr lang="en-US" sz="3600" dirty="0">
              <a:effectLst/>
              <a:latin typeface="Calibri" panose="020F0502020204030204" pitchFamily="34" charset="0"/>
              <a:ea typeface="Times New Roman" panose="02020603050405020304" pitchFamily="18" charset="0"/>
            </a:endParaRPr>
          </a:p>
          <a:p>
            <a:endParaRPr lang="en-US" sz="4400" dirty="0"/>
          </a:p>
        </p:txBody>
      </p:sp>
      <p:sp>
        <p:nvSpPr>
          <p:cNvPr id="7" name="Content Placeholder 5">
            <a:extLst>
              <a:ext uri="{FF2B5EF4-FFF2-40B4-BE49-F238E27FC236}">
                <a16:creationId xmlns:a16="http://schemas.microsoft.com/office/drawing/2014/main" id="{5D9EB0FC-3463-432A-8CC0-F44886893487}"/>
              </a:ext>
            </a:extLst>
          </p:cNvPr>
          <p:cNvSpPr txBox="1">
            <a:spLocks/>
          </p:cNvSpPr>
          <p:nvPr/>
        </p:nvSpPr>
        <p:spPr>
          <a:xfrm>
            <a:off x="625476" y="1197864"/>
            <a:ext cx="10972165" cy="4892040"/>
          </a:xfrm>
          <a:prstGeom prst="rect">
            <a:avLst/>
          </a:prstGeom>
        </p:spPr>
        <p:txBody>
          <a:bodyPr lIns="0" rIns="0"/>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600" dirty="0">
                <a:latin typeface="Calibri" panose="020F0502020204030204" pitchFamily="34" charset="0"/>
                <a:ea typeface="Times New Roman" panose="02020603050405020304" pitchFamily="18" charset="0"/>
              </a:rPr>
              <a:t>An actionable, quantifiable plan with easy-to-digest insights that can be tracked daily or in real time</a:t>
            </a:r>
          </a:p>
          <a:p>
            <a:pPr lvl="1"/>
            <a:r>
              <a:rPr lang="en-US" sz="3200" dirty="0">
                <a:latin typeface="Calibri" panose="020F0502020204030204" pitchFamily="34" charset="0"/>
                <a:ea typeface="Times New Roman" panose="02020603050405020304" pitchFamily="18" charset="0"/>
              </a:rPr>
              <a:t>A </a:t>
            </a:r>
            <a:r>
              <a:rPr lang="en-US" sz="3200" dirty="0">
                <a:solidFill>
                  <a:schemeClr val="accent1">
                    <a:lumMod val="60000"/>
                    <a:lumOff val="40000"/>
                  </a:schemeClr>
                </a:solidFill>
                <a:latin typeface="Calibri" panose="020F0502020204030204" pitchFamily="34" charset="0"/>
                <a:ea typeface="Times New Roman" panose="02020603050405020304" pitchFamily="18" charset="0"/>
              </a:rPr>
              <a:t>recognition</a:t>
            </a:r>
            <a:r>
              <a:rPr lang="en-US" sz="3200" dirty="0">
                <a:latin typeface="Calibri" panose="020F0502020204030204" pitchFamily="34" charset="0"/>
                <a:ea typeface="Times New Roman" panose="02020603050405020304" pitchFamily="18" charset="0"/>
              </a:rPr>
              <a:t> of improvement initiatives, </a:t>
            </a:r>
            <a:br>
              <a:rPr lang="en-US" sz="3200" dirty="0">
                <a:latin typeface="Calibri" panose="020F0502020204030204" pitchFamily="34" charset="0"/>
                <a:ea typeface="Times New Roman" panose="02020603050405020304" pitchFamily="18" charset="0"/>
              </a:rPr>
            </a:br>
            <a:r>
              <a:rPr lang="en-US" sz="3200" dirty="0">
                <a:latin typeface="Calibri" panose="020F0502020204030204" pitchFamily="34" charset="0"/>
                <a:ea typeface="Times New Roman" panose="02020603050405020304" pitchFamily="18" charset="0"/>
              </a:rPr>
              <a:t>OR a </a:t>
            </a:r>
            <a:r>
              <a:rPr lang="en-US" sz="3200" dirty="0">
                <a:solidFill>
                  <a:schemeClr val="accent1">
                    <a:lumMod val="60000"/>
                    <a:lumOff val="40000"/>
                  </a:schemeClr>
                </a:solidFill>
                <a:latin typeface="Calibri" panose="020F0502020204030204" pitchFamily="34" charset="0"/>
                <a:ea typeface="Times New Roman" panose="02020603050405020304" pitchFamily="18" charset="0"/>
              </a:rPr>
              <a:t>course-correction</a:t>
            </a:r>
            <a:r>
              <a:rPr lang="en-US" sz="3200" dirty="0">
                <a:solidFill>
                  <a:srgbClr val="00B050"/>
                </a:solidFill>
                <a:latin typeface="Calibri" panose="020F0502020204030204" pitchFamily="34" charset="0"/>
                <a:ea typeface="Times New Roman" panose="02020603050405020304" pitchFamily="18" charset="0"/>
              </a:rPr>
              <a:t> </a:t>
            </a:r>
            <a:r>
              <a:rPr lang="en-US" sz="3200" dirty="0">
                <a:latin typeface="Calibri" panose="020F0502020204030204" pitchFamily="34" charset="0"/>
                <a:ea typeface="Times New Roman" panose="02020603050405020304" pitchFamily="18" charset="0"/>
              </a:rPr>
              <a:t>when degradation is detected</a:t>
            </a:r>
          </a:p>
          <a:p>
            <a:pPr marL="0" indent="0">
              <a:buNone/>
            </a:pPr>
            <a:endParaRPr lang="en-US" sz="3600" dirty="0">
              <a:latin typeface="Calibri" panose="020F0502020204030204" pitchFamily="34" charset="0"/>
              <a:ea typeface="Times New Roman" panose="02020603050405020304" pitchFamily="18" charset="0"/>
            </a:endParaRPr>
          </a:p>
          <a:p>
            <a:pPr marL="0" indent="0">
              <a:buNone/>
            </a:pPr>
            <a:r>
              <a:rPr lang="en-US" sz="3600" dirty="0">
                <a:latin typeface="Calibri" panose="020F0502020204030204" pitchFamily="34" charset="0"/>
                <a:ea typeface="Times New Roman" panose="02020603050405020304" pitchFamily="18" charset="0"/>
              </a:rPr>
              <a:t>As new capabilities are introduced in our Enterprise platform, </a:t>
            </a:r>
            <a:r>
              <a:rPr lang="en-US" sz="3600" dirty="0">
                <a:solidFill>
                  <a:schemeClr val="accent1">
                    <a:lumMod val="60000"/>
                    <a:lumOff val="40000"/>
                  </a:schemeClr>
                </a:solidFill>
                <a:latin typeface="Calibri" panose="020F0502020204030204" pitchFamily="34" charset="0"/>
                <a:ea typeface="Times New Roman" panose="02020603050405020304" pitchFamily="18" charset="0"/>
              </a:rPr>
              <a:t>refactor the methodology</a:t>
            </a:r>
            <a:r>
              <a:rPr lang="en-US" sz="3600" dirty="0">
                <a:solidFill>
                  <a:srgbClr val="00B050"/>
                </a:solidFill>
                <a:latin typeface="Calibri" panose="020F0502020204030204" pitchFamily="34" charset="0"/>
                <a:ea typeface="Times New Roman" panose="02020603050405020304" pitchFamily="18" charset="0"/>
              </a:rPr>
              <a:t> </a:t>
            </a:r>
            <a:r>
              <a:rPr lang="en-US" sz="3600" dirty="0">
                <a:latin typeface="Calibri" panose="020F0502020204030204" pitchFamily="34" charset="0"/>
                <a:ea typeface="Times New Roman" panose="02020603050405020304" pitchFamily="18" charset="0"/>
              </a:rPr>
              <a:t>to highlight new adoption opportunity</a:t>
            </a:r>
          </a:p>
          <a:p>
            <a:pPr lvl="1"/>
            <a:r>
              <a:rPr lang="en-US" sz="3200" dirty="0">
                <a:latin typeface="Calibri" panose="020F0502020204030204" pitchFamily="34" charset="0"/>
                <a:ea typeface="Times New Roman" panose="02020603050405020304" pitchFamily="18" charset="0"/>
              </a:rPr>
              <a:t>Then, provide the revised, actionable “score” that is specific, measurable and attainable</a:t>
            </a:r>
          </a:p>
          <a:p>
            <a:pPr marL="0" indent="0">
              <a:buFont typeface="Arial" panose="020B0604020202020204" pitchFamily="34" charset="0"/>
              <a:buNone/>
            </a:pPr>
            <a:endParaRPr lang="en-US" sz="3600" dirty="0">
              <a:latin typeface="Calibri" panose="020F0502020204030204" pitchFamily="34" charset="0"/>
              <a:ea typeface="Times New Roman" panose="02020603050405020304" pitchFamily="18" charset="0"/>
            </a:endParaRPr>
          </a:p>
          <a:p>
            <a:endParaRPr lang="en-US" sz="4400" dirty="0"/>
          </a:p>
        </p:txBody>
      </p:sp>
    </p:spTree>
    <p:extLst>
      <p:ext uri="{BB962C8B-B14F-4D97-AF65-F5344CB8AC3E}">
        <p14:creationId xmlns:p14="http://schemas.microsoft.com/office/powerpoint/2010/main" val="27941656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13E21-BA51-4D20-90BB-F8FEF414B477}"/>
              </a:ext>
            </a:extLst>
          </p:cNvPr>
          <p:cNvSpPr>
            <a:spLocks noGrp="1"/>
          </p:cNvSpPr>
          <p:nvPr>
            <p:ph type="title"/>
          </p:nvPr>
        </p:nvSpPr>
        <p:spPr/>
        <p:txBody>
          <a:bodyPr/>
          <a:lstStyle/>
          <a:p>
            <a:r>
              <a:rPr lang="en-US" dirty="0"/>
              <a:t>Got Score? </a:t>
            </a:r>
            <a:r>
              <a:rPr lang="en-US" i="1" dirty="0"/>
              <a:t>– What’s next?</a:t>
            </a:r>
          </a:p>
        </p:txBody>
      </p:sp>
      <p:sp>
        <p:nvSpPr>
          <p:cNvPr id="3" name="Date Placeholder 2">
            <a:extLst>
              <a:ext uri="{FF2B5EF4-FFF2-40B4-BE49-F238E27FC236}">
                <a16:creationId xmlns:a16="http://schemas.microsoft.com/office/drawing/2014/main" id="{29613ACA-23F1-4EDE-AE12-2F47A8BD49E0}"/>
              </a:ext>
            </a:extLst>
          </p:cNvPr>
          <p:cNvSpPr>
            <a:spLocks noGrp="1"/>
          </p:cNvSpPr>
          <p:nvPr>
            <p:ph type="dt" sz="half" idx="10"/>
          </p:nvPr>
        </p:nvSpPr>
        <p:spPr/>
        <p:txBody>
          <a:bodyPr/>
          <a:lstStyle/>
          <a:p>
            <a:fld id="{B6146B53-3C88-4BAC-8099-4E1DE5C13788}" type="datetime1">
              <a:rPr lang="en-US" smtClean="0"/>
              <a:pPr/>
              <a:t>9/10/2021</a:t>
            </a:fld>
            <a:endParaRPr lang="en-US" dirty="0"/>
          </a:p>
        </p:txBody>
      </p:sp>
      <p:sp>
        <p:nvSpPr>
          <p:cNvPr id="4" name="Footer Placeholder 3">
            <a:extLst>
              <a:ext uri="{FF2B5EF4-FFF2-40B4-BE49-F238E27FC236}">
                <a16:creationId xmlns:a16="http://schemas.microsoft.com/office/drawing/2014/main" id="{B138D797-55E0-4B72-856E-548531D6E668}"/>
              </a:ext>
            </a:extLst>
          </p:cNvPr>
          <p:cNvSpPr>
            <a:spLocks noGrp="1"/>
          </p:cNvSpPr>
          <p:nvPr>
            <p:ph type="ftr" sz="quarter" idx="11"/>
          </p:nvPr>
        </p:nvSpPr>
        <p:spPr/>
        <p:txBody>
          <a:bodyPr/>
          <a:lstStyle/>
          <a:p>
            <a:r>
              <a:rPr lang="en-US" dirty="0"/>
              <a:t>© 2021 Service Benefit Plan Administrative Services Corporation. All rights reserved.</a:t>
            </a:r>
          </a:p>
        </p:txBody>
      </p:sp>
      <p:sp>
        <p:nvSpPr>
          <p:cNvPr id="5" name="Slide Number Placeholder 4">
            <a:extLst>
              <a:ext uri="{FF2B5EF4-FFF2-40B4-BE49-F238E27FC236}">
                <a16:creationId xmlns:a16="http://schemas.microsoft.com/office/drawing/2014/main" id="{26D74D2F-E44F-497A-BB33-98B50F69A115}"/>
              </a:ext>
            </a:extLst>
          </p:cNvPr>
          <p:cNvSpPr>
            <a:spLocks noGrp="1"/>
          </p:cNvSpPr>
          <p:nvPr>
            <p:ph type="sldNum" sz="quarter" idx="12"/>
          </p:nvPr>
        </p:nvSpPr>
        <p:spPr/>
        <p:txBody>
          <a:bodyPr/>
          <a:lstStyle/>
          <a:p>
            <a:fld id="{5F76783C-7280-490F-B145-83C5EC97FAB1}" type="slidenum">
              <a:rPr lang="en-US" smtClean="0"/>
              <a:pPr/>
              <a:t>13</a:t>
            </a:fld>
            <a:endParaRPr lang="en-US" dirty="0"/>
          </a:p>
        </p:txBody>
      </p:sp>
      <p:sp>
        <p:nvSpPr>
          <p:cNvPr id="6" name="Content Placeholder 5">
            <a:extLst>
              <a:ext uri="{FF2B5EF4-FFF2-40B4-BE49-F238E27FC236}">
                <a16:creationId xmlns:a16="http://schemas.microsoft.com/office/drawing/2014/main" id="{DB0F16A2-4087-4A2D-BF16-1919967C3433}"/>
              </a:ext>
            </a:extLst>
          </p:cNvPr>
          <p:cNvSpPr>
            <a:spLocks noGrp="1"/>
          </p:cNvSpPr>
          <p:nvPr>
            <p:ph sz="quarter" idx="13"/>
          </p:nvPr>
        </p:nvSpPr>
        <p:spPr/>
        <p:txBody>
          <a:bodyPr/>
          <a:lstStyle/>
          <a:p>
            <a:endParaRPr lang="en-US" sz="3600" i="1" dirty="0">
              <a:latin typeface="Calibri" panose="020F0502020204030204" pitchFamily="34" charset="0"/>
              <a:ea typeface="Times New Roman" panose="02020603050405020304" pitchFamily="18" charset="0"/>
            </a:endParaRPr>
          </a:p>
          <a:p>
            <a:pPr marL="0" indent="0">
              <a:buNone/>
            </a:pPr>
            <a:endParaRPr lang="en-US" sz="2800" dirty="0">
              <a:latin typeface="Calibri" panose="020F0502020204030204" pitchFamily="34" charset="0"/>
              <a:ea typeface="Times New Roman" panose="02020603050405020304" pitchFamily="18" charset="0"/>
            </a:endParaRPr>
          </a:p>
          <a:p>
            <a:endParaRPr lang="en-US" sz="3600" dirty="0">
              <a:effectLst/>
              <a:latin typeface="Calibri" panose="020F0502020204030204" pitchFamily="34" charset="0"/>
              <a:ea typeface="Times New Roman" panose="02020603050405020304" pitchFamily="18" charset="0"/>
            </a:endParaRPr>
          </a:p>
          <a:p>
            <a:endParaRPr lang="en-US" sz="4400" dirty="0"/>
          </a:p>
        </p:txBody>
      </p:sp>
      <p:sp>
        <p:nvSpPr>
          <p:cNvPr id="7" name="Content Placeholder 5">
            <a:extLst>
              <a:ext uri="{FF2B5EF4-FFF2-40B4-BE49-F238E27FC236}">
                <a16:creationId xmlns:a16="http://schemas.microsoft.com/office/drawing/2014/main" id="{5D9EB0FC-3463-432A-8CC0-F44886893487}"/>
              </a:ext>
            </a:extLst>
          </p:cNvPr>
          <p:cNvSpPr txBox="1">
            <a:spLocks/>
          </p:cNvSpPr>
          <p:nvPr/>
        </p:nvSpPr>
        <p:spPr>
          <a:xfrm>
            <a:off x="594358" y="1197864"/>
            <a:ext cx="10972165" cy="4892040"/>
          </a:xfrm>
          <a:prstGeom prst="rect">
            <a:avLst/>
          </a:prstGeom>
        </p:spPr>
        <p:txBody>
          <a:bodyPr lIns="0" rIns="0"/>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3200" dirty="0">
                <a:latin typeface="Calibri" panose="020F0502020204030204" pitchFamily="34" charset="0"/>
                <a:ea typeface="Times New Roman" panose="02020603050405020304" pitchFamily="18" charset="0"/>
              </a:rPr>
              <a:t>Drive similar exercises to other company-wide initiatives </a:t>
            </a:r>
            <a:br>
              <a:rPr lang="en-US" sz="3200" dirty="0">
                <a:latin typeface="Calibri" panose="020F0502020204030204" pitchFamily="34" charset="0"/>
                <a:ea typeface="Times New Roman" panose="02020603050405020304" pitchFamily="18" charset="0"/>
              </a:rPr>
            </a:br>
            <a:r>
              <a:rPr lang="en-US" sz="3200" dirty="0">
                <a:latin typeface="Calibri" panose="020F0502020204030204" pitchFamily="34" charset="0"/>
                <a:ea typeface="Times New Roman" panose="02020603050405020304" pitchFamily="18" charset="0"/>
              </a:rPr>
              <a:t>(e.g. Agile maturity, Quality improvement, etc.)</a:t>
            </a:r>
          </a:p>
          <a:p>
            <a:pPr marL="0" indent="0">
              <a:lnSpc>
                <a:spcPct val="100000"/>
              </a:lnSpc>
              <a:buNone/>
            </a:pPr>
            <a:r>
              <a:rPr lang="en-US" sz="3200" dirty="0">
                <a:latin typeface="Calibri" panose="020F0502020204030204" pitchFamily="34" charset="0"/>
                <a:ea typeface="Times New Roman" panose="02020603050405020304" pitchFamily="18" charset="0"/>
              </a:rPr>
              <a:t>Aggregate up to:</a:t>
            </a:r>
          </a:p>
          <a:p>
            <a:pPr lvl="1">
              <a:lnSpc>
                <a:spcPct val="100000"/>
              </a:lnSpc>
            </a:pPr>
            <a:r>
              <a:rPr lang="en-US" sz="2800" dirty="0">
                <a:latin typeface="Calibri" panose="020F0502020204030204" pitchFamily="34" charset="0"/>
                <a:ea typeface="Times New Roman" panose="02020603050405020304" pitchFamily="18" charset="0"/>
              </a:rPr>
              <a:t>Team, to gauge efficiency</a:t>
            </a:r>
          </a:p>
          <a:p>
            <a:pPr lvl="1">
              <a:lnSpc>
                <a:spcPct val="100000"/>
              </a:lnSpc>
            </a:pPr>
            <a:r>
              <a:rPr lang="en-US" sz="2800" dirty="0">
                <a:latin typeface="Calibri" panose="020F0502020204030204" pitchFamily="34" charset="0"/>
                <a:ea typeface="Times New Roman" panose="02020603050405020304" pitchFamily="18" charset="0"/>
              </a:rPr>
              <a:t>Product, to gauge delivery predictability and quality</a:t>
            </a:r>
          </a:p>
          <a:p>
            <a:pPr lvl="1">
              <a:lnSpc>
                <a:spcPct val="100000"/>
              </a:lnSpc>
            </a:pPr>
            <a:r>
              <a:rPr lang="en-US" sz="2800" dirty="0">
                <a:latin typeface="Calibri" panose="020F0502020204030204" pitchFamily="34" charset="0"/>
                <a:ea typeface="Times New Roman" panose="02020603050405020304" pitchFamily="18" charset="0"/>
              </a:rPr>
              <a:t>Program/Portfolio, for organizational effectiveness</a:t>
            </a:r>
          </a:p>
          <a:p>
            <a:pPr lvl="1">
              <a:lnSpc>
                <a:spcPct val="100000"/>
              </a:lnSpc>
            </a:pPr>
            <a:r>
              <a:rPr lang="en-US" sz="2800" dirty="0">
                <a:latin typeface="Calibri" panose="020F0502020204030204" pitchFamily="34" charset="0"/>
                <a:ea typeface="Times New Roman" panose="02020603050405020304" pitchFamily="18" charset="0"/>
              </a:rPr>
              <a:t>Enterprise, to demonstrate maturity</a:t>
            </a:r>
          </a:p>
          <a:p>
            <a:pPr marL="0" indent="0">
              <a:lnSpc>
                <a:spcPct val="100000"/>
              </a:lnSpc>
              <a:buNone/>
            </a:pPr>
            <a:r>
              <a:rPr lang="en-US" sz="3200" dirty="0">
                <a:solidFill>
                  <a:schemeClr val="accent1">
                    <a:lumMod val="60000"/>
                    <a:lumOff val="40000"/>
                  </a:schemeClr>
                </a:solidFill>
                <a:latin typeface="Calibri" panose="020F0502020204030204" pitchFamily="34" charset="0"/>
              </a:rPr>
              <a:t>Qualitatively</a:t>
            </a:r>
            <a:r>
              <a:rPr lang="en-US" sz="3200" dirty="0">
                <a:latin typeface="Calibri" panose="020F0502020204030204" pitchFamily="34" charset="0"/>
              </a:rPr>
              <a:t>, so what? </a:t>
            </a:r>
          </a:p>
          <a:p>
            <a:pPr lvl="1">
              <a:lnSpc>
                <a:spcPct val="100000"/>
              </a:lnSpc>
            </a:pPr>
            <a:r>
              <a:rPr lang="en-US" sz="2800" dirty="0">
                <a:latin typeface="Calibri" panose="020F0502020204030204" pitchFamily="34" charset="0"/>
              </a:rPr>
              <a:t>How has moving from a score of XX to YY helped? </a:t>
            </a:r>
          </a:p>
          <a:p>
            <a:pPr lvl="1">
              <a:lnSpc>
                <a:spcPct val="100000"/>
              </a:lnSpc>
            </a:pPr>
            <a:r>
              <a:rPr lang="en-US" sz="2800" dirty="0">
                <a:latin typeface="Calibri" panose="020F0502020204030204" pitchFamily="34" charset="0"/>
              </a:rPr>
              <a:t>Is it helping us meet our customer needs? </a:t>
            </a:r>
          </a:p>
        </p:txBody>
      </p:sp>
    </p:spTree>
    <p:extLst>
      <p:ext uri="{BB962C8B-B14F-4D97-AF65-F5344CB8AC3E}">
        <p14:creationId xmlns:p14="http://schemas.microsoft.com/office/powerpoint/2010/main" val="37947367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13E21-BA51-4D20-90BB-F8FEF414B477}"/>
              </a:ext>
            </a:extLst>
          </p:cNvPr>
          <p:cNvSpPr>
            <a:spLocks noGrp="1"/>
          </p:cNvSpPr>
          <p:nvPr>
            <p:ph type="title"/>
          </p:nvPr>
        </p:nvSpPr>
        <p:spPr/>
        <p:txBody>
          <a:bodyPr/>
          <a:lstStyle/>
          <a:p>
            <a:r>
              <a:rPr lang="en-US" dirty="0"/>
              <a:t>Got Score? </a:t>
            </a:r>
            <a:r>
              <a:rPr lang="en-US" i="1" dirty="0"/>
              <a:t>– What are we seeking?</a:t>
            </a:r>
          </a:p>
        </p:txBody>
      </p:sp>
      <p:sp>
        <p:nvSpPr>
          <p:cNvPr id="3" name="Date Placeholder 2">
            <a:extLst>
              <a:ext uri="{FF2B5EF4-FFF2-40B4-BE49-F238E27FC236}">
                <a16:creationId xmlns:a16="http://schemas.microsoft.com/office/drawing/2014/main" id="{29613ACA-23F1-4EDE-AE12-2F47A8BD49E0}"/>
              </a:ext>
            </a:extLst>
          </p:cNvPr>
          <p:cNvSpPr>
            <a:spLocks noGrp="1"/>
          </p:cNvSpPr>
          <p:nvPr>
            <p:ph type="dt" sz="half" idx="10"/>
          </p:nvPr>
        </p:nvSpPr>
        <p:spPr/>
        <p:txBody>
          <a:bodyPr/>
          <a:lstStyle/>
          <a:p>
            <a:fld id="{B6146B53-3C88-4BAC-8099-4E1DE5C13788}" type="datetime1">
              <a:rPr lang="en-US" smtClean="0"/>
              <a:pPr/>
              <a:t>9/10/2021</a:t>
            </a:fld>
            <a:endParaRPr lang="en-US" dirty="0"/>
          </a:p>
        </p:txBody>
      </p:sp>
      <p:sp>
        <p:nvSpPr>
          <p:cNvPr id="4" name="Footer Placeholder 3">
            <a:extLst>
              <a:ext uri="{FF2B5EF4-FFF2-40B4-BE49-F238E27FC236}">
                <a16:creationId xmlns:a16="http://schemas.microsoft.com/office/drawing/2014/main" id="{B138D797-55E0-4B72-856E-548531D6E668}"/>
              </a:ext>
            </a:extLst>
          </p:cNvPr>
          <p:cNvSpPr>
            <a:spLocks noGrp="1"/>
          </p:cNvSpPr>
          <p:nvPr>
            <p:ph type="ftr" sz="quarter" idx="11"/>
          </p:nvPr>
        </p:nvSpPr>
        <p:spPr/>
        <p:txBody>
          <a:bodyPr/>
          <a:lstStyle/>
          <a:p>
            <a:r>
              <a:rPr lang="en-US" dirty="0"/>
              <a:t>© 2021 Service Benefit Plan Administrative Services Corporation. All rights reserved.</a:t>
            </a:r>
          </a:p>
        </p:txBody>
      </p:sp>
      <p:sp>
        <p:nvSpPr>
          <p:cNvPr id="5" name="Slide Number Placeholder 4">
            <a:extLst>
              <a:ext uri="{FF2B5EF4-FFF2-40B4-BE49-F238E27FC236}">
                <a16:creationId xmlns:a16="http://schemas.microsoft.com/office/drawing/2014/main" id="{26D74D2F-E44F-497A-BB33-98B50F69A115}"/>
              </a:ext>
            </a:extLst>
          </p:cNvPr>
          <p:cNvSpPr>
            <a:spLocks noGrp="1"/>
          </p:cNvSpPr>
          <p:nvPr>
            <p:ph type="sldNum" sz="quarter" idx="12"/>
          </p:nvPr>
        </p:nvSpPr>
        <p:spPr/>
        <p:txBody>
          <a:bodyPr/>
          <a:lstStyle/>
          <a:p>
            <a:fld id="{5F76783C-7280-490F-B145-83C5EC97FAB1}" type="slidenum">
              <a:rPr lang="en-US" smtClean="0"/>
              <a:pPr/>
              <a:t>14</a:t>
            </a:fld>
            <a:endParaRPr lang="en-US" dirty="0"/>
          </a:p>
        </p:txBody>
      </p:sp>
      <p:sp>
        <p:nvSpPr>
          <p:cNvPr id="6" name="Content Placeholder 5">
            <a:extLst>
              <a:ext uri="{FF2B5EF4-FFF2-40B4-BE49-F238E27FC236}">
                <a16:creationId xmlns:a16="http://schemas.microsoft.com/office/drawing/2014/main" id="{DB0F16A2-4087-4A2D-BF16-1919967C3433}"/>
              </a:ext>
            </a:extLst>
          </p:cNvPr>
          <p:cNvSpPr>
            <a:spLocks noGrp="1"/>
          </p:cNvSpPr>
          <p:nvPr>
            <p:ph sz="quarter" idx="13"/>
          </p:nvPr>
        </p:nvSpPr>
        <p:spPr/>
        <p:txBody>
          <a:bodyPr/>
          <a:lstStyle/>
          <a:p>
            <a:endParaRPr lang="en-US" sz="3600" i="1" dirty="0">
              <a:latin typeface="Calibri" panose="020F0502020204030204" pitchFamily="34" charset="0"/>
              <a:ea typeface="Times New Roman" panose="02020603050405020304" pitchFamily="18" charset="0"/>
            </a:endParaRPr>
          </a:p>
          <a:p>
            <a:pPr marL="0" indent="0">
              <a:buNone/>
            </a:pPr>
            <a:endParaRPr lang="en-US" sz="2800" dirty="0">
              <a:latin typeface="Calibri" panose="020F0502020204030204" pitchFamily="34" charset="0"/>
              <a:ea typeface="Times New Roman" panose="02020603050405020304" pitchFamily="18" charset="0"/>
            </a:endParaRPr>
          </a:p>
          <a:p>
            <a:endParaRPr lang="en-US" sz="3600" dirty="0">
              <a:effectLst/>
              <a:latin typeface="Calibri" panose="020F0502020204030204" pitchFamily="34" charset="0"/>
              <a:ea typeface="Times New Roman" panose="02020603050405020304" pitchFamily="18" charset="0"/>
            </a:endParaRPr>
          </a:p>
          <a:p>
            <a:endParaRPr lang="en-US" sz="4400" dirty="0"/>
          </a:p>
        </p:txBody>
      </p:sp>
      <p:sp>
        <p:nvSpPr>
          <p:cNvPr id="7" name="Content Placeholder 5">
            <a:extLst>
              <a:ext uri="{FF2B5EF4-FFF2-40B4-BE49-F238E27FC236}">
                <a16:creationId xmlns:a16="http://schemas.microsoft.com/office/drawing/2014/main" id="{5D9EB0FC-3463-432A-8CC0-F44886893487}"/>
              </a:ext>
            </a:extLst>
          </p:cNvPr>
          <p:cNvSpPr txBox="1">
            <a:spLocks/>
          </p:cNvSpPr>
          <p:nvPr/>
        </p:nvSpPr>
        <p:spPr>
          <a:xfrm>
            <a:off x="625476" y="1197864"/>
            <a:ext cx="10972165" cy="4892040"/>
          </a:xfrm>
          <a:prstGeom prst="rect">
            <a:avLst/>
          </a:prstGeom>
        </p:spPr>
        <p:txBody>
          <a:bodyPr lIns="0" rIns="0"/>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Font typeface="+mj-lt"/>
              <a:buAutoNum type="arabicPeriod"/>
            </a:pPr>
            <a:r>
              <a:rPr lang="en-US" sz="3200" dirty="0">
                <a:latin typeface="Calibri" panose="020F0502020204030204" pitchFamily="34" charset="0"/>
                <a:ea typeface="Times New Roman" panose="02020603050405020304" pitchFamily="18" charset="0"/>
              </a:rPr>
              <a:t>What are your experiences and feedback about furthering your DevOps initiatives? (What?/Why?/How?/Who?/When?)</a:t>
            </a:r>
          </a:p>
          <a:p>
            <a:pPr lvl="2"/>
            <a:r>
              <a:rPr lang="en-US" sz="2600" dirty="0">
                <a:latin typeface="Calibri" panose="020F0502020204030204" pitchFamily="34" charset="0"/>
                <a:ea typeface="Times New Roman" panose="02020603050405020304" pitchFamily="18" charset="0"/>
              </a:rPr>
              <a:t>What levers have you effectively employed?</a:t>
            </a:r>
          </a:p>
          <a:p>
            <a:pPr marL="514350" indent="-514350">
              <a:buFont typeface="+mj-lt"/>
              <a:buAutoNum type="arabicPeriod"/>
            </a:pPr>
            <a:endParaRPr lang="en-US" sz="3200" dirty="0">
              <a:latin typeface="Calibri" panose="020F0502020204030204" pitchFamily="34" charset="0"/>
              <a:ea typeface="Times New Roman" panose="02020603050405020304" pitchFamily="18" charset="0"/>
            </a:endParaRPr>
          </a:p>
          <a:p>
            <a:pPr marL="514350" indent="-514350">
              <a:buFont typeface="+mj-lt"/>
              <a:buAutoNum type="arabicPeriod"/>
            </a:pPr>
            <a:r>
              <a:rPr lang="en-US" sz="3200" dirty="0">
                <a:latin typeface="Calibri" panose="020F0502020204030204" pitchFamily="34" charset="0"/>
                <a:ea typeface="Times New Roman" panose="02020603050405020304" pitchFamily="18" charset="0"/>
              </a:rPr>
              <a:t>How have you tackled the burden of technical debt, especially surrounding </a:t>
            </a:r>
            <a:r>
              <a:rPr lang="en-US" sz="3200" dirty="0">
                <a:solidFill>
                  <a:schemeClr val="accent1">
                    <a:lumMod val="60000"/>
                    <a:lumOff val="40000"/>
                  </a:schemeClr>
                </a:solidFill>
                <a:latin typeface="Calibri" panose="020F0502020204030204" pitchFamily="34" charset="0"/>
                <a:ea typeface="Times New Roman" panose="02020603050405020304" pitchFamily="18" charset="0"/>
              </a:rPr>
              <a:t>code quality</a:t>
            </a:r>
            <a:r>
              <a:rPr lang="en-US" sz="3200" dirty="0">
                <a:latin typeface="Calibri" panose="020F0502020204030204" pitchFamily="34" charset="0"/>
                <a:ea typeface="Times New Roman" panose="02020603050405020304" pitchFamily="18" charset="0"/>
              </a:rPr>
              <a:t>?</a:t>
            </a:r>
          </a:p>
          <a:p>
            <a:pPr marL="514350" indent="-514350">
              <a:buFont typeface="+mj-lt"/>
              <a:buAutoNum type="arabicPeriod"/>
            </a:pPr>
            <a:endParaRPr lang="en-US" sz="3200" dirty="0">
              <a:latin typeface="Calibri" panose="020F0502020204030204" pitchFamily="34" charset="0"/>
              <a:ea typeface="Times New Roman" panose="02020603050405020304" pitchFamily="18" charset="0"/>
            </a:endParaRPr>
          </a:p>
          <a:p>
            <a:pPr marL="514350" indent="-514350">
              <a:buFont typeface="+mj-lt"/>
              <a:buAutoNum type="arabicPeriod"/>
            </a:pPr>
            <a:r>
              <a:rPr lang="en-US" sz="3200" dirty="0">
                <a:latin typeface="Calibri" panose="020F0502020204030204" pitchFamily="34" charset="0"/>
              </a:rPr>
              <a:t>In </a:t>
            </a:r>
            <a:r>
              <a:rPr lang="en-US" sz="3200" dirty="0">
                <a:solidFill>
                  <a:schemeClr val="accent1">
                    <a:lumMod val="60000"/>
                    <a:lumOff val="40000"/>
                  </a:schemeClr>
                </a:solidFill>
                <a:latin typeface="Calibri" panose="020F0502020204030204" pitchFamily="34" charset="0"/>
              </a:rPr>
              <a:t>regulated industries</a:t>
            </a:r>
            <a:r>
              <a:rPr lang="en-US" sz="3200" dirty="0">
                <a:latin typeface="Calibri" panose="020F0502020204030204" pitchFamily="34" charset="0"/>
              </a:rPr>
              <a:t>, how do you move the needle for processes and policies? </a:t>
            </a:r>
          </a:p>
          <a:p>
            <a:pPr lvl="2"/>
            <a:r>
              <a:rPr lang="en-US" sz="2600" dirty="0">
                <a:latin typeface="Calibri" panose="020F0502020204030204" pitchFamily="34" charset="0"/>
              </a:rPr>
              <a:t>Especially those inherited from the pre-DevOps world? </a:t>
            </a:r>
          </a:p>
        </p:txBody>
      </p:sp>
    </p:spTree>
    <p:extLst>
      <p:ext uri="{BB962C8B-B14F-4D97-AF65-F5344CB8AC3E}">
        <p14:creationId xmlns:p14="http://schemas.microsoft.com/office/powerpoint/2010/main" val="40579380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5">
            <a:extLst>
              <a:ext uri="{FF2B5EF4-FFF2-40B4-BE49-F238E27FC236}">
                <a16:creationId xmlns:a16="http://schemas.microsoft.com/office/drawing/2014/main" id="{FE15FF94-89D2-4C53-B9C3-89171E920EA7}"/>
              </a:ext>
            </a:extLst>
          </p:cNvPr>
          <p:cNvSpPr txBox="1">
            <a:spLocks/>
          </p:cNvSpPr>
          <p:nvPr/>
        </p:nvSpPr>
        <p:spPr>
          <a:xfrm>
            <a:off x="473853" y="964525"/>
            <a:ext cx="9918485" cy="679738"/>
          </a:xfrm>
          <a:prstGeom prst="rect">
            <a:avLst/>
          </a:prstGeom>
        </p:spPr>
        <p:txBody>
          <a:bodyPr lIns="0" rIns="0"/>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SzPct val="50000"/>
              <a:buNone/>
            </a:pPr>
            <a:r>
              <a:rPr lang="en-US" sz="2800" dirty="0">
                <a:latin typeface="Calibri" panose="020F0502020204030204" pitchFamily="34" charset="0"/>
              </a:rPr>
              <a:t>Service Benefit Plan Administrative Services Corporation (SBPASC):</a:t>
            </a:r>
          </a:p>
        </p:txBody>
      </p:sp>
      <p:sp>
        <p:nvSpPr>
          <p:cNvPr id="2" name="Title 1">
            <a:extLst>
              <a:ext uri="{FF2B5EF4-FFF2-40B4-BE49-F238E27FC236}">
                <a16:creationId xmlns:a16="http://schemas.microsoft.com/office/drawing/2014/main" id="{D9113E21-BA51-4D20-90BB-F8FEF414B477}"/>
              </a:ext>
            </a:extLst>
          </p:cNvPr>
          <p:cNvSpPr>
            <a:spLocks noGrp="1"/>
          </p:cNvSpPr>
          <p:nvPr>
            <p:ph type="title"/>
          </p:nvPr>
        </p:nvSpPr>
        <p:spPr>
          <a:xfrm>
            <a:off x="349437" y="331365"/>
            <a:ext cx="10972164" cy="457200"/>
          </a:xfrm>
        </p:spPr>
        <p:txBody>
          <a:bodyPr/>
          <a:lstStyle/>
          <a:p>
            <a:r>
              <a:rPr lang="en-US" dirty="0"/>
              <a:t>Who we are and what we do</a:t>
            </a:r>
          </a:p>
        </p:txBody>
      </p:sp>
      <p:sp>
        <p:nvSpPr>
          <p:cNvPr id="3" name="Date Placeholder 2">
            <a:extLst>
              <a:ext uri="{FF2B5EF4-FFF2-40B4-BE49-F238E27FC236}">
                <a16:creationId xmlns:a16="http://schemas.microsoft.com/office/drawing/2014/main" id="{29613ACA-23F1-4EDE-AE12-2F47A8BD49E0}"/>
              </a:ext>
            </a:extLst>
          </p:cNvPr>
          <p:cNvSpPr>
            <a:spLocks noGrp="1"/>
          </p:cNvSpPr>
          <p:nvPr>
            <p:ph type="dt" sz="half" idx="10"/>
          </p:nvPr>
        </p:nvSpPr>
        <p:spPr/>
        <p:txBody>
          <a:bodyPr/>
          <a:lstStyle/>
          <a:p>
            <a:fld id="{B6146B53-3C88-4BAC-8099-4E1DE5C13788}" type="datetime1">
              <a:rPr lang="en-US" smtClean="0"/>
              <a:pPr/>
              <a:t>9/10/2021</a:t>
            </a:fld>
            <a:endParaRPr lang="en-US" dirty="0"/>
          </a:p>
        </p:txBody>
      </p:sp>
      <p:sp>
        <p:nvSpPr>
          <p:cNvPr id="4" name="Footer Placeholder 3">
            <a:extLst>
              <a:ext uri="{FF2B5EF4-FFF2-40B4-BE49-F238E27FC236}">
                <a16:creationId xmlns:a16="http://schemas.microsoft.com/office/drawing/2014/main" id="{B138D797-55E0-4B72-856E-548531D6E668}"/>
              </a:ext>
            </a:extLst>
          </p:cNvPr>
          <p:cNvSpPr>
            <a:spLocks noGrp="1"/>
          </p:cNvSpPr>
          <p:nvPr>
            <p:ph type="ftr" sz="quarter" idx="11"/>
          </p:nvPr>
        </p:nvSpPr>
        <p:spPr/>
        <p:txBody>
          <a:bodyPr/>
          <a:lstStyle/>
          <a:p>
            <a:r>
              <a:rPr lang="en-US" dirty="0"/>
              <a:t>© 2021 Service Benefit Plan Administrative Services Corporation. All rights reserved.</a:t>
            </a:r>
          </a:p>
        </p:txBody>
      </p:sp>
      <p:sp>
        <p:nvSpPr>
          <p:cNvPr id="5" name="Slide Number Placeholder 4">
            <a:extLst>
              <a:ext uri="{FF2B5EF4-FFF2-40B4-BE49-F238E27FC236}">
                <a16:creationId xmlns:a16="http://schemas.microsoft.com/office/drawing/2014/main" id="{26D74D2F-E44F-497A-BB33-98B50F69A115}"/>
              </a:ext>
            </a:extLst>
          </p:cNvPr>
          <p:cNvSpPr>
            <a:spLocks noGrp="1"/>
          </p:cNvSpPr>
          <p:nvPr>
            <p:ph type="sldNum" sz="quarter" idx="12"/>
          </p:nvPr>
        </p:nvSpPr>
        <p:spPr/>
        <p:txBody>
          <a:bodyPr/>
          <a:lstStyle/>
          <a:p>
            <a:fld id="{5F76783C-7280-490F-B145-83C5EC97FAB1}" type="slidenum">
              <a:rPr lang="en-US" smtClean="0"/>
              <a:pPr/>
              <a:t>2</a:t>
            </a:fld>
            <a:endParaRPr lang="en-US" dirty="0"/>
          </a:p>
        </p:txBody>
      </p:sp>
      <p:graphicFrame>
        <p:nvGraphicFramePr>
          <p:cNvPr id="7" name="Table 8">
            <a:extLst>
              <a:ext uri="{FF2B5EF4-FFF2-40B4-BE49-F238E27FC236}">
                <a16:creationId xmlns:a16="http://schemas.microsoft.com/office/drawing/2014/main" id="{364449D0-EF60-48A6-8BDA-4B395BB2FB3B}"/>
              </a:ext>
            </a:extLst>
          </p:cNvPr>
          <p:cNvGraphicFramePr>
            <a:graphicFrameLocks noGrp="1"/>
          </p:cNvGraphicFramePr>
          <p:nvPr>
            <p:extLst>
              <p:ext uri="{D42A27DB-BD31-4B8C-83A1-F6EECF244321}">
                <p14:modId xmlns:p14="http://schemas.microsoft.com/office/powerpoint/2010/main" val="4035318915"/>
              </p:ext>
            </p:extLst>
          </p:nvPr>
        </p:nvGraphicFramePr>
        <p:xfrm>
          <a:off x="349437" y="2112688"/>
          <a:ext cx="11493126" cy="4130641"/>
        </p:xfrm>
        <a:graphic>
          <a:graphicData uri="http://schemas.openxmlformats.org/drawingml/2006/table">
            <a:tbl>
              <a:tblPr firstRow="1" bandRow="1">
                <a:tableStyleId>{5C22544A-7EE6-4342-B048-85BDC9FD1C3A}</a:tableStyleId>
              </a:tblPr>
              <a:tblGrid>
                <a:gridCol w="3831042">
                  <a:extLst>
                    <a:ext uri="{9D8B030D-6E8A-4147-A177-3AD203B41FA5}">
                      <a16:colId xmlns:a16="http://schemas.microsoft.com/office/drawing/2014/main" val="2865236845"/>
                    </a:ext>
                  </a:extLst>
                </a:gridCol>
                <a:gridCol w="3831042">
                  <a:extLst>
                    <a:ext uri="{9D8B030D-6E8A-4147-A177-3AD203B41FA5}">
                      <a16:colId xmlns:a16="http://schemas.microsoft.com/office/drawing/2014/main" val="1729069055"/>
                    </a:ext>
                  </a:extLst>
                </a:gridCol>
                <a:gridCol w="3831042">
                  <a:extLst>
                    <a:ext uri="{9D8B030D-6E8A-4147-A177-3AD203B41FA5}">
                      <a16:colId xmlns:a16="http://schemas.microsoft.com/office/drawing/2014/main" val="2840984547"/>
                    </a:ext>
                  </a:extLst>
                </a:gridCol>
              </a:tblGrid>
              <a:tr h="193608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1" dirty="0">
                          <a:solidFill>
                            <a:schemeClr val="accent1"/>
                          </a:solidFill>
                          <a:latin typeface="Calibri" panose="020F0502020204030204" pitchFamily="34" charset="0"/>
                        </a:rPr>
                        <a:t>5.5 Million Members</a:t>
                      </a:r>
                    </a:p>
                  </a:txBody>
                  <a:tcPr marL="182880" marR="182880" marT="91440" marB="91440" anchor="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1" dirty="0">
                          <a:solidFill>
                            <a:schemeClr val="accent1"/>
                          </a:solidFill>
                          <a:latin typeface="Calibri" panose="020F0502020204030204" pitchFamily="34" charset="0"/>
                        </a:rPr>
                        <a:t>Seamless Delivery</a:t>
                      </a:r>
                    </a:p>
                  </a:txBody>
                  <a:tcPr marL="182880" marR="182880" marT="91440" marB="91440" anchor="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1" dirty="0">
                          <a:solidFill>
                            <a:schemeClr val="accent1"/>
                          </a:solidFill>
                          <a:latin typeface="Calibri" panose="020F0502020204030204" pitchFamily="34" charset="0"/>
                        </a:rPr>
                        <a:t>Over 1,300 individuals</a:t>
                      </a:r>
                    </a:p>
                  </a:txBody>
                  <a:tcPr marL="182880" marR="182880" marT="91440" marB="91440" anchor="b">
                    <a:noFill/>
                  </a:tcPr>
                </a:tc>
                <a:extLst>
                  <a:ext uri="{0D108BD9-81ED-4DB2-BD59-A6C34878D82A}">
                    <a16:rowId xmlns:a16="http://schemas.microsoft.com/office/drawing/2014/main" val="2713355198"/>
                  </a:ext>
                </a:extLst>
              </a:tr>
              <a:tr h="217627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latin typeface="Calibri" panose="020F0502020204030204" pitchFamily="34" charset="0"/>
                        </a:rPr>
                        <a:t>Technology solutions for a national health plan with over 5.5 million members globally</a:t>
                      </a:r>
                    </a:p>
                  </a:txBody>
                  <a:tcPr marL="182880" marR="182880" marT="0" marB="0">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latin typeface="Calibri" panose="020F0502020204030204" pitchFamily="34" charset="0"/>
                        </a:rPr>
                        <a:t>Seamless delivery of claims, enrollment and customer service capabilities, and delivery of data and analytics that enable critical business decisions</a:t>
                      </a:r>
                    </a:p>
                  </a:txBody>
                  <a:tcPr marL="182880" marR="182880" marT="0" marB="0">
                    <a:noFill/>
                  </a:tcPr>
                </a:tc>
                <a:tc>
                  <a:txBody>
                    <a:bodyPr/>
                    <a:lstStyle/>
                    <a:p>
                      <a:r>
                        <a:rPr lang="en-US" b="0" dirty="0">
                          <a:solidFill>
                            <a:schemeClr val="tx1"/>
                          </a:solidFill>
                          <a:latin typeface="Calibri" panose="020F0502020204030204" pitchFamily="34" charset="0"/>
                        </a:rPr>
                        <a:t>Headquartered in the Washington D.C. metro area, the SBPASC team includes over 1,300 individuals dedicated to transforming healthcare technology in service of our customers’ goals for improved member experience and health </a:t>
                      </a:r>
                      <a:r>
                        <a:rPr lang="en-US" sz="1800" b="0" kern="1200" dirty="0">
                          <a:solidFill>
                            <a:schemeClr val="tx1"/>
                          </a:solidFill>
                          <a:latin typeface="Calibri" panose="020F0502020204030204" pitchFamily="34" charset="0"/>
                          <a:ea typeface="+mn-ea"/>
                          <a:cs typeface="+mn-cs"/>
                        </a:rPr>
                        <a:t>outcomes</a:t>
                      </a:r>
                    </a:p>
                  </a:txBody>
                  <a:tcPr marL="182880" marR="182880" marT="0" marB="0">
                    <a:noFill/>
                  </a:tcPr>
                </a:tc>
                <a:extLst>
                  <a:ext uri="{0D108BD9-81ED-4DB2-BD59-A6C34878D82A}">
                    <a16:rowId xmlns:a16="http://schemas.microsoft.com/office/drawing/2014/main" val="1633170148"/>
                  </a:ext>
                </a:extLst>
              </a:tr>
            </a:tbl>
          </a:graphicData>
        </a:graphic>
      </p:graphicFrame>
      <p:sp>
        <p:nvSpPr>
          <p:cNvPr id="48" name="Freeform 33">
            <a:extLst>
              <a:ext uri="{FF2B5EF4-FFF2-40B4-BE49-F238E27FC236}">
                <a16:creationId xmlns:a16="http://schemas.microsoft.com/office/drawing/2014/main" id="{41BEAC24-2EA8-4B49-92E1-356F844BBA18}"/>
              </a:ext>
            </a:extLst>
          </p:cNvPr>
          <p:cNvSpPr>
            <a:spLocks noEditPoints="1"/>
          </p:cNvSpPr>
          <p:nvPr/>
        </p:nvSpPr>
        <p:spPr bwMode="auto">
          <a:xfrm>
            <a:off x="1654398" y="2234501"/>
            <a:ext cx="910379" cy="1000346"/>
          </a:xfrm>
          <a:custGeom>
            <a:avLst/>
            <a:gdLst>
              <a:gd name="T0" fmla="*/ 173 w 179"/>
              <a:gd name="T1" fmla="*/ 155 h 194"/>
              <a:gd name="T2" fmla="*/ 173 w 179"/>
              <a:gd name="T3" fmla="*/ 155 h 194"/>
              <a:gd name="T4" fmla="*/ 173 w 179"/>
              <a:gd name="T5" fmla="*/ 155 h 194"/>
              <a:gd name="T6" fmla="*/ 120 w 179"/>
              <a:gd name="T7" fmla="*/ 121 h 194"/>
              <a:gd name="T8" fmla="*/ 119 w 179"/>
              <a:gd name="T9" fmla="*/ 120 h 194"/>
              <a:gd name="T10" fmla="*/ 119 w 179"/>
              <a:gd name="T11" fmla="*/ 84 h 194"/>
              <a:gd name="T12" fmla="*/ 127 w 179"/>
              <a:gd name="T13" fmla="*/ 70 h 194"/>
              <a:gd name="T14" fmla="*/ 127 w 179"/>
              <a:gd name="T15" fmla="*/ 33 h 194"/>
              <a:gd name="T16" fmla="*/ 93 w 179"/>
              <a:gd name="T17" fmla="*/ 0 h 194"/>
              <a:gd name="T18" fmla="*/ 86 w 179"/>
              <a:gd name="T19" fmla="*/ 0 h 194"/>
              <a:gd name="T20" fmla="*/ 52 w 179"/>
              <a:gd name="T21" fmla="*/ 33 h 194"/>
              <a:gd name="T22" fmla="*/ 52 w 179"/>
              <a:gd name="T23" fmla="*/ 70 h 194"/>
              <a:gd name="T24" fmla="*/ 60 w 179"/>
              <a:gd name="T25" fmla="*/ 84 h 194"/>
              <a:gd name="T26" fmla="*/ 60 w 179"/>
              <a:gd name="T27" fmla="*/ 120 h 194"/>
              <a:gd name="T28" fmla="*/ 59 w 179"/>
              <a:gd name="T29" fmla="*/ 121 h 194"/>
              <a:gd name="T30" fmla="*/ 7 w 179"/>
              <a:gd name="T31" fmla="*/ 155 h 194"/>
              <a:gd name="T32" fmla="*/ 0 w 179"/>
              <a:gd name="T33" fmla="*/ 169 h 194"/>
              <a:gd name="T34" fmla="*/ 0 w 179"/>
              <a:gd name="T35" fmla="*/ 194 h 194"/>
              <a:gd name="T36" fmla="*/ 179 w 179"/>
              <a:gd name="T37" fmla="*/ 194 h 194"/>
              <a:gd name="T38" fmla="*/ 179 w 179"/>
              <a:gd name="T39" fmla="*/ 169 h 194"/>
              <a:gd name="T40" fmla="*/ 173 w 179"/>
              <a:gd name="T41" fmla="*/ 155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9" h="194">
                <a:moveTo>
                  <a:pt x="173" y="155"/>
                </a:moveTo>
                <a:cubicBezTo>
                  <a:pt x="173" y="155"/>
                  <a:pt x="173" y="155"/>
                  <a:pt x="173" y="155"/>
                </a:cubicBezTo>
                <a:moveTo>
                  <a:pt x="173" y="155"/>
                </a:moveTo>
                <a:cubicBezTo>
                  <a:pt x="150" y="136"/>
                  <a:pt x="125" y="124"/>
                  <a:pt x="120" y="121"/>
                </a:cubicBezTo>
                <a:cubicBezTo>
                  <a:pt x="120" y="121"/>
                  <a:pt x="119" y="121"/>
                  <a:pt x="119" y="120"/>
                </a:cubicBezTo>
                <a:cubicBezTo>
                  <a:pt x="119" y="84"/>
                  <a:pt x="119" y="84"/>
                  <a:pt x="119" y="84"/>
                </a:cubicBezTo>
                <a:cubicBezTo>
                  <a:pt x="124" y="81"/>
                  <a:pt x="127" y="76"/>
                  <a:pt x="127" y="70"/>
                </a:cubicBezTo>
                <a:cubicBezTo>
                  <a:pt x="127" y="33"/>
                  <a:pt x="127" y="33"/>
                  <a:pt x="127" y="33"/>
                </a:cubicBezTo>
                <a:cubicBezTo>
                  <a:pt x="127" y="15"/>
                  <a:pt x="112" y="0"/>
                  <a:pt x="93" y="0"/>
                </a:cubicBezTo>
                <a:cubicBezTo>
                  <a:pt x="86" y="0"/>
                  <a:pt x="86" y="0"/>
                  <a:pt x="86" y="0"/>
                </a:cubicBezTo>
                <a:cubicBezTo>
                  <a:pt x="67" y="0"/>
                  <a:pt x="52" y="15"/>
                  <a:pt x="52" y="33"/>
                </a:cubicBezTo>
                <a:cubicBezTo>
                  <a:pt x="52" y="70"/>
                  <a:pt x="52" y="70"/>
                  <a:pt x="52" y="70"/>
                </a:cubicBezTo>
                <a:cubicBezTo>
                  <a:pt x="52" y="76"/>
                  <a:pt x="55" y="81"/>
                  <a:pt x="60" y="84"/>
                </a:cubicBezTo>
                <a:cubicBezTo>
                  <a:pt x="60" y="120"/>
                  <a:pt x="60" y="120"/>
                  <a:pt x="60" y="120"/>
                </a:cubicBezTo>
                <a:cubicBezTo>
                  <a:pt x="60" y="121"/>
                  <a:pt x="60" y="121"/>
                  <a:pt x="59" y="121"/>
                </a:cubicBezTo>
                <a:cubicBezTo>
                  <a:pt x="54" y="124"/>
                  <a:pt x="29" y="136"/>
                  <a:pt x="7" y="155"/>
                </a:cubicBezTo>
                <a:cubicBezTo>
                  <a:pt x="2" y="159"/>
                  <a:pt x="0" y="164"/>
                  <a:pt x="0" y="169"/>
                </a:cubicBezTo>
                <a:cubicBezTo>
                  <a:pt x="0" y="194"/>
                  <a:pt x="0" y="194"/>
                  <a:pt x="0" y="194"/>
                </a:cubicBezTo>
                <a:cubicBezTo>
                  <a:pt x="179" y="194"/>
                  <a:pt x="179" y="194"/>
                  <a:pt x="179" y="194"/>
                </a:cubicBezTo>
                <a:cubicBezTo>
                  <a:pt x="179" y="169"/>
                  <a:pt x="179" y="169"/>
                  <a:pt x="179" y="169"/>
                </a:cubicBezTo>
                <a:cubicBezTo>
                  <a:pt x="179" y="164"/>
                  <a:pt x="177" y="159"/>
                  <a:pt x="173" y="155"/>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34">
            <a:extLst>
              <a:ext uri="{FF2B5EF4-FFF2-40B4-BE49-F238E27FC236}">
                <a16:creationId xmlns:a16="http://schemas.microsoft.com/office/drawing/2014/main" id="{CFE0B09E-C4C0-44BF-9941-343A9CE7F59E}"/>
              </a:ext>
            </a:extLst>
          </p:cNvPr>
          <p:cNvSpPr>
            <a:spLocks noChangeAspect="1" noEditPoints="1"/>
          </p:cNvSpPr>
          <p:nvPr/>
        </p:nvSpPr>
        <p:spPr bwMode="auto">
          <a:xfrm>
            <a:off x="9310941" y="2238151"/>
            <a:ext cx="1005798" cy="996696"/>
          </a:xfrm>
          <a:custGeom>
            <a:avLst/>
            <a:gdLst>
              <a:gd name="T0" fmla="*/ 166 w 186"/>
              <a:gd name="T1" fmla="*/ 85 h 182"/>
              <a:gd name="T2" fmla="*/ 164 w 186"/>
              <a:gd name="T3" fmla="*/ 157 h 182"/>
              <a:gd name="T4" fmla="*/ 154 w 186"/>
              <a:gd name="T5" fmla="*/ 123 h 182"/>
              <a:gd name="T6" fmla="*/ 129 w 186"/>
              <a:gd name="T7" fmla="*/ 68 h 182"/>
              <a:gd name="T8" fmla="*/ 160 w 186"/>
              <a:gd name="T9" fmla="*/ 52 h 182"/>
              <a:gd name="T10" fmla="*/ 186 w 186"/>
              <a:gd name="T11" fmla="*/ 97 h 182"/>
              <a:gd name="T12" fmla="*/ 116 w 186"/>
              <a:gd name="T13" fmla="*/ 174 h 182"/>
              <a:gd name="T14" fmla="*/ 131 w 186"/>
              <a:gd name="T15" fmla="*/ 170 h 182"/>
              <a:gd name="T16" fmla="*/ 139 w 186"/>
              <a:gd name="T17" fmla="*/ 122 h 182"/>
              <a:gd name="T18" fmla="*/ 131 w 186"/>
              <a:gd name="T19" fmla="*/ 78 h 182"/>
              <a:gd name="T20" fmla="*/ 97 w 186"/>
              <a:gd name="T21" fmla="*/ 77 h 182"/>
              <a:gd name="T22" fmla="*/ 89 w 186"/>
              <a:gd name="T23" fmla="*/ 122 h 182"/>
              <a:gd name="T24" fmla="*/ 98 w 186"/>
              <a:gd name="T25" fmla="*/ 170 h 182"/>
              <a:gd name="T26" fmla="*/ 111 w 186"/>
              <a:gd name="T27" fmla="*/ 176 h 182"/>
              <a:gd name="T28" fmla="*/ 112 w 186"/>
              <a:gd name="T29" fmla="*/ 133 h 182"/>
              <a:gd name="T30" fmla="*/ 116 w 186"/>
              <a:gd name="T31" fmla="*/ 139 h 182"/>
              <a:gd name="T32" fmla="*/ 72 w 186"/>
              <a:gd name="T33" fmla="*/ 73 h 182"/>
              <a:gd name="T34" fmla="*/ 28 w 186"/>
              <a:gd name="T35" fmla="*/ 114 h 182"/>
              <a:gd name="T36" fmla="*/ 44 w 186"/>
              <a:gd name="T37" fmla="*/ 104 h 182"/>
              <a:gd name="T38" fmla="*/ 52 w 186"/>
              <a:gd name="T39" fmla="*/ 179 h 182"/>
              <a:gd name="T40" fmla="*/ 63 w 186"/>
              <a:gd name="T41" fmla="*/ 133 h 182"/>
              <a:gd name="T42" fmla="*/ 73 w 186"/>
              <a:gd name="T43" fmla="*/ 178 h 182"/>
              <a:gd name="T44" fmla="*/ 75 w 186"/>
              <a:gd name="T45" fmla="*/ 125 h 182"/>
              <a:gd name="T46" fmla="*/ 77 w 186"/>
              <a:gd name="T47" fmla="*/ 104 h 182"/>
              <a:gd name="T48" fmla="*/ 18 w 186"/>
              <a:gd name="T49" fmla="*/ 86 h 182"/>
              <a:gd name="T50" fmla="*/ 25 w 186"/>
              <a:gd name="T51" fmla="*/ 154 h 182"/>
              <a:gd name="T52" fmla="*/ 29 w 186"/>
              <a:gd name="T53" fmla="*/ 130 h 182"/>
              <a:gd name="T54" fmla="*/ 46 w 186"/>
              <a:gd name="T55" fmla="*/ 66 h 182"/>
              <a:gd name="T56" fmla="*/ 18 w 186"/>
              <a:gd name="T57" fmla="*/ 62 h 182"/>
              <a:gd name="T58" fmla="*/ 11 w 186"/>
              <a:gd name="T59" fmla="*/ 101 h 182"/>
              <a:gd name="T60" fmla="*/ 114 w 186"/>
              <a:gd name="T61" fmla="*/ 44 h 182"/>
              <a:gd name="T62" fmla="*/ 128 w 186"/>
              <a:gd name="T63" fmla="*/ 58 h 182"/>
              <a:gd name="T64" fmla="*/ 48 w 186"/>
              <a:gd name="T65" fmla="*/ 56 h 182"/>
              <a:gd name="T66" fmla="*/ 61 w 186"/>
              <a:gd name="T67" fmla="*/ 43 h 182"/>
              <a:gd name="T68" fmla="*/ 137 w 186"/>
              <a:gd name="T69" fmla="*/ 37 h 182"/>
              <a:gd name="T70" fmla="*/ 100 w 186"/>
              <a:gd name="T71" fmla="*/ 23 h 182"/>
              <a:gd name="T72" fmla="*/ 101 w 186"/>
              <a:gd name="T73" fmla="*/ 45 h 182"/>
              <a:gd name="T74" fmla="*/ 100 w 186"/>
              <a:gd name="T75" fmla="*/ 23 h 182"/>
              <a:gd name="T76" fmla="*/ 96 w 186"/>
              <a:gd name="T77" fmla="*/ 51 h 182"/>
              <a:gd name="T78" fmla="*/ 75 w 186"/>
              <a:gd name="T79" fmla="*/ 68 h 182"/>
              <a:gd name="T80" fmla="*/ 113 w 186"/>
              <a:gd name="T81" fmla="*/ 22 h 182"/>
              <a:gd name="T82" fmla="*/ 126 w 186"/>
              <a:gd name="T83" fmla="*/ 10 h 182"/>
              <a:gd name="T84" fmla="*/ 50 w 186"/>
              <a:gd name="T85" fmla="*/ 42 h 182"/>
              <a:gd name="T86" fmla="*/ 82 w 186"/>
              <a:gd name="T87" fmla="*/ 26 h 182"/>
              <a:gd name="T88" fmla="*/ 21 w 186"/>
              <a:gd name="T89" fmla="*/ 43 h 182"/>
              <a:gd name="T90" fmla="*/ 33 w 186"/>
              <a:gd name="T91" fmla="*/ 31 h 182"/>
              <a:gd name="T92" fmla="*/ 70 w 186"/>
              <a:gd name="T93" fmla="*/ 0 h 182"/>
              <a:gd name="T94" fmla="*/ 135 w 186"/>
              <a:gd name="T95" fmla="*/ 154 h 182"/>
              <a:gd name="T96" fmla="*/ 148 w 186"/>
              <a:gd name="T97" fmla="*/ 132 h 182"/>
              <a:gd name="T98" fmla="*/ 82 w 186"/>
              <a:gd name="T99" fmla="*/ 153 h 182"/>
              <a:gd name="T100" fmla="*/ 93 w 186"/>
              <a:gd name="T101" fmla="*/ 129 h 182"/>
              <a:gd name="T102" fmla="*/ 131 w 186"/>
              <a:gd name="T103" fmla="*/ 51 h 182"/>
              <a:gd name="T104" fmla="*/ 132 w 186"/>
              <a:gd name="T105" fmla="*/ 37 h 182"/>
              <a:gd name="T106" fmla="*/ 40 w 186"/>
              <a:gd name="T107" fmla="*/ 125 h 182"/>
              <a:gd name="T108" fmla="*/ 40 w 186"/>
              <a:gd name="T109" fmla="*/ 125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6" h="182">
                <a:moveTo>
                  <a:pt x="186" y="102"/>
                </a:moveTo>
                <a:cubicBezTo>
                  <a:pt x="181" y="107"/>
                  <a:pt x="178" y="107"/>
                  <a:pt x="175" y="100"/>
                </a:cubicBezTo>
                <a:cubicBezTo>
                  <a:pt x="172" y="95"/>
                  <a:pt x="170" y="90"/>
                  <a:pt x="166" y="85"/>
                </a:cubicBezTo>
                <a:cubicBezTo>
                  <a:pt x="166" y="86"/>
                  <a:pt x="166" y="88"/>
                  <a:pt x="166" y="89"/>
                </a:cubicBezTo>
                <a:cubicBezTo>
                  <a:pt x="166" y="110"/>
                  <a:pt x="166" y="130"/>
                  <a:pt x="166" y="151"/>
                </a:cubicBezTo>
                <a:cubicBezTo>
                  <a:pt x="166" y="153"/>
                  <a:pt x="166" y="156"/>
                  <a:pt x="164" y="157"/>
                </a:cubicBezTo>
                <a:cubicBezTo>
                  <a:pt x="163" y="159"/>
                  <a:pt x="160" y="160"/>
                  <a:pt x="158" y="159"/>
                </a:cubicBezTo>
                <a:cubicBezTo>
                  <a:pt x="156" y="158"/>
                  <a:pt x="153" y="155"/>
                  <a:pt x="153" y="153"/>
                </a:cubicBezTo>
                <a:cubicBezTo>
                  <a:pt x="153" y="143"/>
                  <a:pt x="151" y="133"/>
                  <a:pt x="154" y="123"/>
                </a:cubicBezTo>
                <a:cubicBezTo>
                  <a:pt x="155" y="121"/>
                  <a:pt x="154" y="118"/>
                  <a:pt x="154" y="116"/>
                </a:cubicBezTo>
                <a:cubicBezTo>
                  <a:pt x="148" y="103"/>
                  <a:pt x="142" y="90"/>
                  <a:pt x="136" y="77"/>
                </a:cubicBezTo>
                <a:cubicBezTo>
                  <a:pt x="135" y="74"/>
                  <a:pt x="132" y="71"/>
                  <a:pt x="129" y="68"/>
                </a:cubicBezTo>
                <a:cubicBezTo>
                  <a:pt x="130" y="65"/>
                  <a:pt x="131" y="61"/>
                  <a:pt x="134" y="57"/>
                </a:cubicBezTo>
                <a:cubicBezTo>
                  <a:pt x="135" y="55"/>
                  <a:pt x="138" y="53"/>
                  <a:pt x="140" y="53"/>
                </a:cubicBezTo>
                <a:cubicBezTo>
                  <a:pt x="147" y="52"/>
                  <a:pt x="153" y="52"/>
                  <a:pt x="160" y="52"/>
                </a:cubicBezTo>
                <a:cubicBezTo>
                  <a:pt x="164" y="52"/>
                  <a:pt x="167" y="55"/>
                  <a:pt x="168" y="59"/>
                </a:cubicBezTo>
                <a:cubicBezTo>
                  <a:pt x="174" y="71"/>
                  <a:pt x="179" y="83"/>
                  <a:pt x="185" y="95"/>
                </a:cubicBezTo>
                <a:cubicBezTo>
                  <a:pt x="185" y="96"/>
                  <a:pt x="185" y="96"/>
                  <a:pt x="186" y="97"/>
                </a:cubicBezTo>
                <a:cubicBezTo>
                  <a:pt x="186" y="99"/>
                  <a:pt x="186" y="100"/>
                  <a:pt x="186" y="102"/>
                </a:cubicBezTo>
                <a:close/>
                <a:moveTo>
                  <a:pt x="116" y="139"/>
                </a:moveTo>
                <a:cubicBezTo>
                  <a:pt x="116" y="151"/>
                  <a:pt x="116" y="162"/>
                  <a:pt x="116" y="174"/>
                </a:cubicBezTo>
                <a:cubicBezTo>
                  <a:pt x="116" y="178"/>
                  <a:pt x="119" y="181"/>
                  <a:pt x="123" y="181"/>
                </a:cubicBezTo>
                <a:cubicBezTo>
                  <a:pt x="127" y="181"/>
                  <a:pt x="130" y="178"/>
                  <a:pt x="131" y="174"/>
                </a:cubicBezTo>
                <a:cubicBezTo>
                  <a:pt x="131" y="173"/>
                  <a:pt x="131" y="172"/>
                  <a:pt x="131" y="170"/>
                </a:cubicBezTo>
                <a:cubicBezTo>
                  <a:pt x="131" y="150"/>
                  <a:pt x="131" y="130"/>
                  <a:pt x="131" y="109"/>
                </a:cubicBezTo>
                <a:cubicBezTo>
                  <a:pt x="131" y="108"/>
                  <a:pt x="131" y="107"/>
                  <a:pt x="131" y="104"/>
                </a:cubicBezTo>
                <a:cubicBezTo>
                  <a:pt x="134" y="111"/>
                  <a:pt x="137" y="117"/>
                  <a:pt x="139" y="122"/>
                </a:cubicBezTo>
                <a:cubicBezTo>
                  <a:pt x="141" y="126"/>
                  <a:pt x="143" y="127"/>
                  <a:pt x="147" y="126"/>
                </a:cubicBezTo>
                <a:cubicBezTo>
                  <a:pt x="151" y="124"/>
                  <a:pt x="151" y="121"/>
                  <a:pt x="149" y="118"/>
                </a:cubicBezTo>
                <a:cubicBezTo>
                  <a:pt x="143" y="104"/>
                  <a:pt x="138" y="91"/>
                  <a:pt x="131" y="78"/>
                </a:cubicBezTo>
                <a:cubicBezTo>
                  <a:pt x="130" y="76"/>
                  <a:pt x="127" y="74"/>
                  <a:pt x="125" y="74"/>
                </a:cubicBezTo>
                <a:cubicBezTo>
                  <a:pt x="118" y="73"/>
                  <a:pt x="110" y="73"/>
                  <a:pt x="103" y="74"/>
                </a:cubicBezTo>
                <a:cubicBezTo>
                  <a:pt x="101" y="74"/>
                  <a:pt x="98" y="75"/>
                  <a:pt x="97" y="77"/>
                </a:cubicBezTo>
                <a:cubicBezTo>
                  <a:pt x="91" y="91"/>
                  <a:pt x="85" y="104"/>
                  <a:pt x="79" y="118"/>
                </a:cubicBezTo>
                <a:cubicBezTo>
                  <a:pt x="77" y="121"/>
                  <a:pt x="78" y="124"/>
                  <a:pt x="82" y="126"/>
                </a:cubicBezTo>
                <a:cubicBezTo>
                  <a:pt x="85" y="127"/>
                  <a:pt x="88" y="126"/>
                  <a:pt x="89" y="122"/>
                </a:cubicBezTo>
                <a:cubicBezTo>
                  <a:pt x="92" y="117"/>
                  <a:pt x="94" y="111"/>
                  <a:pt x="97" y="106"/>
                </a:cubicBezTo>
                <a:cubicBezTo>
                  <a:pt x="98" y="108"/>
                  <a:pt x="98" y="109"/>
                  <a:pt x="98" y="111"/>
                </a:cubicBezTo>
                <a:cubicBezTo>
                  <a:pt x="98" y="131"/>
                  <a:pt x="98" y="151"/>
                  <a:pt x="98" y="170"/>
                </a:cubicBezTo>
                <a:cubicBezTo>
                  <a:pt x="98" y="172"/>
                  <a:pt x="98" y="175"/>
                  <a:pt x="99" y="176"/>
                </a:cubicBezTo>
                <a:cubicBezTo>
                  <a:pt x="100" y="178"/>
                  <a:pt x="103" y="180"/>
                  <a:pt x="105" y="180"/>
                </a:cubicBezTo>
                <a:cubicBezTo>
                  <a:pt x="107" y="180"/>
                  <a:pt x="109" y="178"/>
                  <a:pt x="111" y="176"/>
                </a:cubicBezTo>
                <a:cubicBezTo>
                  <a:pt x="112" y="175"/>
                  <a:pt x="111" y="172"/>
                  <a:pt x="111" y="170"/>
                </a:cubicBezTo>
                <a:cubicBezTo>
                  <a:pt x="111" y="159"/>
                  <a:pt x="111" y="148"/>
                  <a:pt x="111" y="136"/>
                </a:cubicBezTo>
                <a:cubicBezTo>
                  <a:pt x="111" y="135"/>
                  <a:pt x="112" y="134"/>
                  <a:pt x="112" y="133"/>
                </a:cubicBezTo>
                <a:cubicBezTo>
                  <a:pt x="113" y="133"/>
                  <a:pt x="113" y="133"/>
                  <a:pt x="114" y="133"/>
                </a:cubicBezTo>
                <a:cubicBezTo>
                  <a:pt x="114" y="133"/>
                  <a:pt x="115" y="133"/>
                  <a:pt x="116" y="133"/>
                </a:cubicBezTo>
                <a:cubicBezTo>
                  <a:pt x="116" y="136"/>
                  <a:pt x="116" y="137"/>
                  <a:pt x="116" y="139"/>
                </a:cubicBezTo>
                <a:close/>
                <a:moveTo>
                  <a:pt x="80" y="82"/>
                </a:moveTo>
                <a:cubicBezTo>
                  <a:pt x="79" y="80"/>
                  <a:pt x="79" y="78"/>
                  <a:pt x="78" y="77"/>
                </a:cubicBezTo>
                <a:cubicBezTo>
                  <a:pt x="76" y="75"/>
                  <a:pt x="74" y="73"/>
                  <a:pt x="72" y="73"/>
                </a:cubicBezTo>
                <a:cubicBezTo>
                  <a:pt x="65" y="72"/>
                  <a:pt x="58" y="72"/>
                  <a:pt x="50" y="72"/>
                </a:cubicBezTo>
                <a:cubicBezTo>
                  <a:pt x="47" y="72"/>
                  <a:pt x="45" y="74"/>
                  <a:pt x="44" y="77"/>
                </a:cubicBezTo>
                <a:cubicBezTo>
                  <a:pt x="39" y="89"/>
                  <a:pt x="33" y="101"/>
                  <a:pt x="28" y="114"/>
                </a:cubicBezTo>
                <a:cubicBezTo>
                  <a:pt x="25" y="120"/>
                  <a:pt x="25" y="123"/>
                  <a:pt x="29" y="125"/>
                </a:cubicBezTo>
                <a:cubicBezTo>
                  <a:pt x="33" y="126"/>
                  <a:pt x="35" y="124"/>
                  <a:pt x="38" y="118"/>
                </a:cubicBezTo>
                <a:cubicBezTo>
                  <a:pt x="40" y="113"/>
                  <a:pt x="42" y="109"/>
                  <a:pt x="44" y="104"/>
                </a:cubicBezTo>
                <a:cubicBezTo>
                  <a:pt x="45" y="125"/>
                  <a:pt x="45" y="146"/>
                  <a:pt x="45" y="167"/>
                </a:cubicBezTo>
                <a:cubicBezTo>
                  <a:pt x="45" y="169"/>
                  <a:pt x="45" y="171"/>
                  <a:pt x="45" y="172"/>
                </a:cubicBezTo>
                <a:cubicBezTo>
                  <a:pt x="45" y="176"/>
                  <a:pt x="48" y="179"/>
                  <a:pt x="52" y="179"/>
                </a:cubicBezTo>
                <a:cubicBezTo>
                  <a:pt x="56" y="179"/>
                  <a:pt x="59" y="177"/>
                  <a:pt x="59" y="172"/>
                </a:cubicBezTo>
                <a:cubicBezTo>
                  <a:pt x="59" y="160"/>
                  <a:pt x="59" y="148"/>
                  <a:pt x="59" y="136"/>
                </a:cubicBezTo>
                <a:cubicBezTo>
                  <a:pt x="59" y="133"/>
                  <a:pt x="59" y="131"/>
                  <a:pt x="63" y="133"/>
                </a:cubicBezTo>
                <a:cubicBezTo>
                  <a:pt x="63" y="134"/>
                  <a:pt x="63" y="136"/>
                  <a:pt x="63" y="138"/>
                </a:cubicBezTo>
                <a:cubicBezTo>
                  <a:pt x="63" y="149"/>
                  <a:pt x="63" y="160"/>
                  <a:pt x="63" y="171"/>
                </a:cubicBezTo>
                <a:cubicBezTo>
                  <a:pt x="64" y="178"/>
                  <a:pt x="69" y="182"/>
                  <a:pt x="73" y="178"/>
                </a:cubicBezTo>
                <a:cubicBezTo>
                  <a:pt x="75" y="177"/>
                  <a:pt x="77" y="173"/>
                  <a:pt x="77" y="171"/>
                </a:cubicBezTo>
                <a:cubicBezTo>
                  <a:pt x="77" y="158"/>
                  <a:pt x="77" y="146"/>
                  <a:pt x="77" y="134"/>
                </a:cubicBezTo>
                <a:cubicBezTo>
                  <a:pt x="77" y="131"/>
                  <a:pt x="75" y="128"/>
                  <a:pt x="75" y="125"/>
                </a:cubicBezTo>
                <a:cubicBezTo>
                  <a:pt x="74" y="123"/>
                  <a:pt x="74" y="120"/>
                  <a:pt x="75" y="117"/>
                </a:cubicBezTo>
                <a:cubicBezTo>
                  <a:pt x="75" y="113"/>
                  <a:pt x="76" y="109"/>
                  <a:pt x="77" y="105"/>
                </a:cubicBezTo>
                <a:cubicBezTo>
                  <a:pt x="77" y="105"/>
                  <a:pt x="77" y="104"/>
                  <a:pt x="77" y="104"/>
                </a:cubicBezTo>
                <a:cubicBezTo>
                  <a:pt x="78" y="104"/>
                  <a:pt x="79" y="105"/>
                  <a:pt x="79" y="105"/>
                </a:cubicBezTo>
                <a:cubicBezTo>
                  <a:pt x="85" y="98"/>
                  <a:pt x="86" y="90"/>
                  <a:pt x="80" y="82"/>
                </a:cubicBezTo>
                <a:close/>
                <a:moveTo>
                  <a:pt x="18" y="86"/>
                </a:moveTo>
                <a:cubicBezTo>
                  <a:pt x="18" y="88"/>
                  <a:pt x="18" y="89"/>
                  <a:pt x="18" y="91"/>
                </a:cubicBezTo>
                <a:cubicBezTo>
                  <a:pt x="18" y="109"/>
                  <a:pt x="18" y="128"/>
                  <a:pt x="19" y="147"/>
                </a:cubicBezTo>
                <a:cubicBezTo>
                  <a:pt x="19" y="151"/>
                  <a:pt x="21" y="154"/>
                  <a:pt x="25" y="154"/>
                </a:cubicBezTo>
                <a:cubicBezTo>
                  <a:pt x="29" y="154"/>
                  <a:pt x="31" y="151"/>
                  <a:pt x="31" y="147"/>
                </a:cubicBezTo>
                <a:cubicBezTo>
                  <a:pt x="31" y="142"/>
                  <a:pt x="31" y="138"/>
                  <a:pt x="31" y="133"/>
                </a:cubicBezTo>
                <a:cubicBezTo>
                  <a:pt x="31" y="132"/>
                  <a:pt x="30" y="130"/>
                  <a:pt x="29" y="130"/>
                </a:cubicBezTo>
                <a:cubicBezTo>
                  <a:pt x="21" y="125"/>
                  <a:pt x="19" y="121"/>
                  <a:pt x="23" y="112"/>
                </a:cubicBezTo>
                <a:cubicBezTo>
                  <a:pt x="28" y="101"/>
                  <a:pt x="33" y="89"/>
                  <a:pt x="39" y="77"/>
                </a:cubicBezTo>
                <a:cubicBezTo>
                  <a:pt x="41" y="74"/>
                  <a:pt x="44" y="70"/>
                  <a:pt x="46" y="66"/>
                </a:cubicBezTo>
                <a:cubicBezTo>
                  <a:pt x="46" y="64"/>
                  <a:pt x="44" y="61"/>
                  <a:pt x="43" y="57"/>
                </a:cubicBezTo>
                <a:cubicBezTo>
                  <a:pt x="36" y="57"/>
                  <a:pt x="30" y="57"/>
                  <a:pt x="23" y="57"/>
                </a:cubicBezTo>
                <a:cubicBezTo>
                  <a:pt x="21" y="58"/>
                  <a:pt x="19" y="60"/>
                  <a:pt x="18" y="62"/>
                </a:cubicBezTo>
                <a:cubicBezTo>
                  <a:pt x="12" y="73"/>
                  <a:pt x="7" y="85"/>
                  <a:pt x="2" y="97"/>
                </a:cubicBezTo>
                <a:cubicBezTo>
                  <a:pt x="0" y="100"/>
                  <a:pt x="0" y="103"/>
                  <a:pt x="4" y="104"/>
                </a:cubicBezTo>
                <a:cubicBezTo>
                  <a:pt x="7" y="106"/>
                  <a:pt x="10" y="104"/>
                  <a:pt x="11" y="101"/>
                </a:cubicBezTo>
                <a:cubicBezTo>
                  <a:pt x="13" y="96"/>
                  <a:pt x="15" y="91"/>
                  <a:pt x="18" y="86"/>
                </a:cubicBezTo>
                <a:cubicBezTo>
                  <a:pt x="18" y="86"/>
                  <a:pt x="18" y="86"/>
                  <a:pt x="18" y="86"/>
                </a:cubicBezTo>
                <a:close/>
                <a:moveTo>
                  <a:pt x="114" y="44"/>
                </a:moveTo>
                <a:cubicBezTo>
                  <a:pt x="107" y="44"/>
                  <a:pt x="101" y="50"/>
                  <a:pt x="101" y="57"/>
                </a:cubicBezTo>
                <a:cubicBezTo>
                  <a:pt x="100" y="65"/>
                  <a:pt x="107" y="71"/>
                  <a:pt x="114" y="71"/>
                </a:cubicBezTo>
                <a:cubicBezTo>
                  <a:pt x="122" y="71"/>
                  <a:pt x="128" y="65"/>
                  <a:pt x="128" y="58"/>
                </a:cubicBezTo>
                <a:cubicBezTo>
                  <a:pt x="128" y="50"/>
                  <a:pt x="122" y="45"/>
                  <a:pt x="114" y="44"/>
                </a:cubicBezTo>
                <a:close/>
                <a:moveTo>
                  <a:pt x="61" y="43"/>
                </a:moveTo>
                <a:cubicBezTo>
                  <a:pt x="54" y="43"/>
                  <a:pt x="48" y="49"/>
                  <a:pt x="48" y="56"/>
                </a:cubicBezTo>
                <a:cubicBezTo>
                  <a:pt x="48" y="63"/>
                  <a:pt x="53" y="69"/>
                  <a:pt x="61" y="69"/>
                </a:cubicBezTo>
                <a:cubicBezTo>
                  <a:pt x="68" y="70"/>
                  <a:pt x="74" y="64"/>
                  <a:pt x="74" y="56"/>
                </a:cubicBezTo>
                <a:cubicBezTo>
                  <a:pt x="74" y="49"/>
                  <a:pt x="69" y="43"/>
                  <a:pt x="61" y="43"/>
                </a:cubicBezTo>
                <a:close/>
                <a:moveTo>
                  <a:pt x="163" y="37"/>
                </a:moveTo>
                <a:cubicBezTo>
                  <a:pt x="163" y="29"/>
                  <a:pt x="157" y="23"/>
                  <a:pt x="150" y="23"/>
                </a:cubicBezTo>
                <a:cubicBezTo>
                  <a:pt x="143" y="24"/>
                  <a:pt x="137" y="30"/>
                  <a:pt x="137" y="37"/>
                </a:cubicBezTo>
                <a:cubicBezTo>
                  <a:pt x="137" y="44"/>
                  <a:pt x="143" y="50"/>
                  <a:pt x="151" y="50"/>
                </a:cubicBezTo>
                <a:cubicBezTo>
                  <a:pt x="158" y="50"/>
                  <a:pt x="163" y="44"/>
                  <a:pt x="163" y="37"/>
                </a:cubicBezTo>
                <a:close/>
                <a:moveTo>
                  <a:pt x="100" y="23"/>
                </a:moveTo>
                <a:cubicBezTo>
                  <a:pt x="95" y="21"/>
                  <a:pt x="89" y="23"/>
                  <a:pt x="86" y="28"/>
                </a:cubicBezTo>
                <a:cubicBezTo>
                  <a:pt x="83" y="33"/>
                  <a:pt x="83" y="40"/>
                  <a:pt x="87" y="44"/>
                </a:cubicBezTo>
                <a:cubicBezTo>
                  <a:pt x="92" y="50"/>
                  <a:pt x="96" y="50"/>
                  <a:pt x="101" y="45"/>
                </a:cubicBezTo>
                <a:cubicBezTo>
                  <a:pt x="103" y="44"/>
                  <a:pt x="105" y="43"/>
                  <a:pt x="106" y="42"/>
                </a:cubicBezTo>
                <a:cubicBezTo>
                  <a:pt x="108" y="40"/>
                  <a:pt x="109" y="38"/>
                  <a:pt x="110" y="37"/>
                </a:cubicBezTo>
                <a:cubicBezTo>
                  <a:pt x="110" y="29"/>
                  <a:pt x="106" y="24"/>
                  <a:pt x="100" y="23"/>
                </a:cubicBezTo>
                <a:close/>
                <a:moveTo>
                  <a:pt x="88" y="86"/>
                </a:moveTo>
                <a:cubicBezTo>
                  <a:pt x="92" y="80"/>
                  <a:pt x="92" y="72"/>
                  <a:pt x="99" y="69"/>
                </a:cubicBezTo>
                <a:cubicBezTo>
                  <a:pt x="98" y="63"/>
                  <a:pt x="97" y="57"/>
                  <a:pt x="96" y="51"/>
                </a:cubicBezTo>
                <a:cubicBezTo>
                  <a:pt x="94" y="51"/>
                  <a:pt x="91" y="51"/>
                  <a:pt x="89" y="51"/>
                </a:cubicBezTo>
                <a:cubicBezTo>
                  <a:pt x="83" y="51"/>
                  <a:pt x="81" y="53"/>
                  <a:pt x="79" y="59"/>
                </a:cubicBezTo>
                <a:cubicBezTo>
                  <a:pt x="78" y="62"/>
                  <a:pt x="77" y="64"/>
                  <a:pt x="75" y="68"/>
                </a:cubicBezTo>
                <a:cubicBezTo>
                  <a:pt x="83" y="71"/>
                  <a:pt x="83" y="80"/>
                  <a:pt x="88" y="86"/>
                </a:cubicBezTo>
                <a:close/>
                <a:moveTo>
                  <a:pt x="126" y="10"/>
                </a:moveTo>
                <a:cubicBezTo>
                  <a:pt x="119" y="10"/>
                  <a:pt x="113" y="15"/>
                  <a:pt x="113" y="22"/>
                </a:cubicBezTo>
                <a:cubicBezTo>
                  <a:pt x="113" y="29"/>
                  <a:pt x="119" y="34"/>
                  <a:pt x="126" y="34"/>
                </a:cubicBezTo>
                <a:cubicBezTo>
                  <a:pt x="133" y="34"/>
                  <a:pt x="137" y="27"/>
                  <a:pt x="138" y="22"/>
                </a:cubicBezTo>
                <a:cubicBezTo>
                  <a:pt x="138" y="15"/>
                  <a:pt x="132" y="10"/>
                  <a:pt x="126" y="10"/>
                </a:cubicBezTo>
                <a:close/>
                <a:moveTo>
                  <a:pt x="59" y="26"/>
                </a:moveTo>
                <a:cubicBezTo>
                  <a:pt x="58" y="26"/>
                  <a:pt x="57" y="27"/>
                  <a:pt x="56" y="28"/>
                </a:cubicBezTo>
                <a:cubicBezTo>
                  <a:pt x="54" y="33"/>
                  <a:pt x="52" y="37"/>
                  <a:pt x="50" y="42"/>
                </a:cubicBezTo>
                <a:cubicBezTo>
                  <a:pt x="62" y="35"/>
                  <a:pt x="71" y="38"/>
                  <a:pt x="78" y="50"/>
                </a:cubicBezTo>
                <a:cubicBezTo>
                  <a:pt x="80" y="49"/>
                  <a:pt x="81" y="48"/>
                  <a:pt x="83" y="47"/>
                </a:cubicBezTo>
                <a:cubicBezTo>
                  <a:pt x="78" y="40"/>
                  <a:pt x="78" y="33"/>
                  <a:pt x="82" y="26"/>
                </a:cubicBezTo>
                <a:cubicBezTo>
                  <a:pt x="74" y="26"/>
                  <a:pt x="66" y="26"/>
                  <a:pt x="59" y="26"/>
                </a:cubicBezTo>
                <a:close/>
                <a:moveTo>
                  <a:pt x="33" y="31"/>
                </a:moveTo>
                <a:cubicBezTo>
                  <a:pt x="26" y="31"/>
                  <a:pt x="21" y="36"/>
                  <a:pt x="21" y="43"/>
                </a:cubicBezTo>
                <a:cubicBezTo>
                  <a:pt x="21" y="49"/>
                  <a:pt x="26" y="55"/>
                  <a:pt x="33" y="55"/>
                </a:cubicBezTo>
                <a:cubicBezTo>
                  <a:pt x="40" y="55"/>
                  <a:pt x="45" y="50"/>
                  <a:pt x="45" y="43"/>
                </a:cubicBezTo>
                <a:cubicBezTo>
                  <a:pt x="45" y="36"/>
                  <a:pt x="39" y="31"/>
                  <a:pt x="33" y="31"/>
                </a:cubicBezTo>
                <a:close/>
                <a:moveTo>
                  <a:pt x="70" y="23"/>
                </a:moveTo>
                <a:cubicBezTo>
                  <a:pt x="76" y="23"/>
                  <a:pt x="82" y="18"/>
                  <a:pt x="82" y="11"/>
                </a:cubicBezTo>
                <a:cubicBezTo>
                  <a:pt x="82" y="5"/>
                  <a:pt x="77" y="0"/>
                  <a:pt x="70" y="0"/>
                </a:cubicBezTo>
                <a:cubicBezTo>
                  <a:pt x="64" y="0"/>
                  <a:pt x="59" y="5"/>
                  <a:pt x="59" y="11"/>
                </a:cubicBezTo>
                <a:cubicBezTo>
                  <a:pt x="59" y="18"/>
                  <a:pt x="64" y="23"/>
                  <a:pt x="70" y="23"/>
                </a:cubicBezTo>
                <a:close/>
                <a:moveTo>
                  <a:pt x="135" y="154"/>
                </a:moveTo>
                <a:cubicBezTo>
                  <a:pt x="135" y="158"/>
                  <a:pt x="138" y="159"/>
                  <a:pt x="141" y="160"/>
                </a:cubicBezTo>
                <a:cubicBezTo>
                  <a:pt x="145" y="160"/>
                  <a:pt x="147" y="158"/>
                  <a:pt x="148" y="154"/>
                </a:cubicBezTo>
                <a:cubicBezTo>
                  <a:pt x="148" y="146"/>
                  <a:pt x="148" y="139"/>
                  <a:pt x="148" y="132"/>
                </a:cubicBezTo>
                <a:cubicBezTo>
                  <a:pt x="143" y="130"/>
                  <a:pt x="139" y="129"/>
                  <a:pt x="135" y="127"/>
                </a:cubicBezTo>
                <a:cubicBezTo>
                  <a:pt x="135" y="136"/>
                  <a:pt x="135" y="145"/>
                  <a:pt x="135" y="154"/>
                </a:cubicBezTo>
                <a:close/>
                <a:moveTo>
                  <a:pt x="82" y="153"/>
                </a:moveTo>
                <a:cubicBezTo>
                  <a:pt x="82" y="156"/>
                  <a:pt x="84" y="158"/>
                  <a:pt x="87" y="158"/>
                </a:cubicBezTo>
                <a:cubicBezTo>
                  <a:pt x="90" y="159"/>
                  <a:pt x="93" y="157"/>
                  <a:pt x="93" y="154"/>
                </a:cubicBezTo>
                <a:cubicBezTo>
                  <a:pt x="93" y="146"/>
                  <a:pt x="93" y="138"/>
                  <a:pt x="93" y="129"/>
                </a:cubicBezTo>
                <a:cubicBezTo>
                  <a:pt x="89" y="130"/>
                  <a:pt x="86" y="131"/>
                  <a:pt x="81" y="131"/>
                </a:cubicBezTo>
                <a:cubicBezTo>
                  <a:pt x="81" y="139"/>
                  <a:pt x="81" y="146"/>
                  <a:pt x="82" y="153"/>
                </a:cubicBezTo>
                <a:close/>
                <a:moveTo>
                  <a:pt x="131" y="51"/>
                </a:moveTo>
                <a:cubicBezTo>
                  <a:pt x="133" y="50"/>
                  <a:pt x="135" y="49"/>
                  <a:pt x="137" y="48"/>
                </a:cubicBezTo>
                <a:cubicBezTo>
                  <a:pt x="136" y="46"/>
                  <a:pt x="135" y="44"/>
                  <a:pt x="134" y="42"/>
                </a:cubicBezTo>
                <a:cubicBezTo>
                  <a:pt x="133" y="41"/>
                  <a:pt x="133" y="39"/>
                  <a:pt x="132" y="37"/>
                </a:cubicBezTo>
                <a:cubicBezTo>
                  <a:pt x="120" y="35"/>
                  <a:pt x="115" y="36"/>
                  <a:pt x="114" y="40"/>
                </a:cubicBezTo>
                <a:cubicBezTo>
                  <a:pt x="124" y="41"/>
                  <a:pt x="126" y="43"/>
                  <a:pt x="131" y="51"/>
                </a:cubicBezTo>
                <a:close/>
                <a:moveTo>
                  <a:pt x="40" y="125"/>
                </a:moveTo>
                <a:cubicBezTo>
                  <a:pt x="33" y="128"/>
                  <a:pt x="35" y="134"/>
                  <a:pt x="35" y="140"/>
                </a:cubicBezTo>
                <a:cubicBezTo>
                  <a:pt x="35" y="145"/>
                  <a:pt x="33" y="151"/>
                  <a:pt x="40" y="154"/>
                </a:cubicBezTo>
                <a:cubicBezTo>
                  <a:pt x="40" y="144"/>
                  <a:pt x="40" y="135"/>
                  <a:pt x="40" y="125"/>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43">
            <a:extLst>
              <a:ext uri="{FF2B5EF4-FFF2-40B4-BE49-F238E27FC236}">
                <a16:creationId xmlns:a16="http://schemas.microsoft.com/office/drawing/2014/main" id="{E8CBC3E8-EBBD-4799-B144-1C82FAD2E88A}"/>
              </a:ext>
            </a:extLst>
          </p:cNvPr>
          <p:cNvSpPr>
            <a:spLocks noEditPoints="1"/>
          </p:cNvSpPr>
          <p:nvPr/>
        </p:nvSpPr>
        <p:spPr bwMode="auto">
          <a:xfrm>
            <a:off x="4944884" y="2809231"/>
            <a:ext cx="539750" cy="676275"/>
          </a:xfrm>
          <a:custGeom>
            <a:avLst/>
            <a:gdLst>
              <a:gd name="T0" fmla="*/ 40 w 143"/>
              <a:gd name="T1" fmla="*/ 70 h 177"/>
              <a:gd name="T2" fmla="*/ 63 w 143"/>
              <a:gd name="T3" fmla="*/ 70 h 177"/>
              <a:gd name="T4" fmla="*/ 87 w 143"/>
              <a:gd name="T5" fmla="*/ 70 h 177"/>
              <a:gd name="T6" fmla="*/ 64 w 143"/>
              <a:gd name="T7" fmla="*/ 99 h 177"/>
              <a:gd name="T8" fmla="*/ 37 w 143"/>
              <a:gd name="T9" fmla="*/ 94 h 177"/>
              <a:gd name="T10" fmla="*/ 75 w 143"/>
              <a:gd name="T11" fmla="*/ 51 h 177"/>
              <a:gd name="T12" fmla="*/ 75 w 143"/>
              <a:gd name="T13" fmla="*/ 34 h 177"/>
              <a:gd name="T14" fmla="*/ 69 w 143"/>
              <a:gd name="T15" fmla="*/ 30 h 177"/>
              <a:gd name="T16" fmla="*/ 68 w 143"/>
              <a:gd name="T17" fmla="*/ 30 h 177"/>
              <a:gd name="T18" fmla="*/ 67 w 143"/>
              <a:gd name="T19" fmla="*/ 30 h 177"/>
              <a:gd name="T20" fmla="*/ 64 w 143"/>
              <a:gd name="T21" fmla="*/ 27 h 177"/>
              <a:gd name="T22" fmla="*/ 60 w 143"/>
              <a:gd name="T23" fmla="*/ 29 h 177"/>
              <a:gd name="T24" fmla="*/ 52 w 143"/>
              <a:gd name="T25" fmla="*/ 49 h 177"/>
              <a:gd name="T26" fmla="*/ 120 w 143"/>
              <a:gd name="T27" fmla="*/ 14 h 177"/>
              <a:gd name="T28" fmla="*/ 91 w 143"/>
              <a:gd name="T29" fmla="*/ 24 h 177"/>
              <a:gd name="T30" fmla="*/ 36 w 143"/>
              <a:gd name="T31" fmla="*/ 24 h 177"/>
              <a:gd name="T32" fmla="*/ 7 w 143"/>
              <a:gd name="T33" fmla="*/ 14 h 177"/>
              <a:gd name="T34" fmla="*/ 120 w 143"/>
              <a:gd name="T35" fmla="*/ 73 h 177"/>
              <a:gd name="T36" fmla="*/ 127 w 143"/>
              <a:gd name="T37" fmla="*/ 177 h 177"/>
              <a:gd name="T38" fmla="*/ 24 w 143"/>
              <a:gd name="T39" fmla="*/ 8 h 177"/>
              <a:gd name="T40" fmla="*/ 36 w 143"/>
              <a:gd name="T41" fmla="*/ 8 h 177"/>
              <a:gd name="T42" fmla="*/ 103 w 143"/>
              <a:gd name="T43" fmla="*/ 0 h 177"/>
              <a:gd name="T44" fmla="*/ 127 w 143"/>
              <a:gd name="T45" fmla="*/ 29 h 177"/>
              <a:gd name="T46" fmla="*/ 21 w 143"/>
              <a:gd name="T47" fmla="*/ 157 h 177"/>
              <a:gd name="T48" fmla="*/ 21 w 143"/>
              <a:gd name="T49" fmla="*/ 149 h 177"/>
              <a:gd name="T50" fmla="*/ 108 w 143"/>
              <a:gd name="T51" fmla="*/ 118 h 177"/>
              <a:gd name="T52" fmla="*/ 21 w 143"/>
              <a:gd name="T53" fmla="*/ 118 h 177"/>
              <a:gd name="T54" fmla="*/ 103 w 143"/>
              <a:gd name="T55" fmla="*/ 123 h 177"/>
              <a:gd name="T56" fmla="*/ 21 w 143"/>
              <a:gd name="T57" fmla="*/ 144 h 177"/>
              <a:gd name="T58" fmla="*/ 21 w 143"/>
              <a:gd name="T59" fmla="*/ 136 h 177"/>
              <a:gd name="T60" fmla="*/ 127 w 143"/>
              <a:gd name="T61" fmla="*/ 69 h 177"/>
              <a:gd name="T62" fmla="*/ 104 w 143"/>
              <a:gd name="T63" fmla="*/ 51 h 177"/>
              <a:gd name="T64" fmla="*/ 127 w 143"/>
              <a:gd name="T65" fmla="*/ 32 h 177"/>
              <a:gd name="T66" fmla="*/ 134 w 143"/>
              <a:gd name="T67" fmla="*/ 50 h 177"/>
              <a:gd name="T68" fmla="*/ 133 w 143"/>
              <a:gd name="T69" fmla="*/ 49 h 177"/>
              <a:gd name="T70" fmla="*/ 126 w 143"/>
              <a:gd name="T71" fmla="*/ 41 h 177"/>
              <a:gd name="T72" fmla="*/ 124 w 143"/>
              <a:gd name="T73" fmla="*/ 40 h 177"/>
              <a:gd name="T74" fmla="*/ 122 w 143"/>
              <a:gd name="T75" fmla="*/ 41 h 177"/>
              <a:gd name="T76" fmla="*/ 115 w 143"/>
              <a:gd name="T77" fmla="*/ 49 h 177"/>
              <a:gd name="T78" fmla="*/ 114 w 143"/>
              <a:gd name="T79" fmla="*/ 50 h 177"/>
              <a:gd name="T80" fmla="*/ 114 w 143"/>
              <a:gd name="T81" fmla="*/ 52 h 177"/>
              <a:gd name="T82" fmla="*/ 121 w 143"/>
              <a:gd name="T83" fmla="*/ 53 h 177"/>
              <a:gd name="T84" fmla="*/ 122 w 143"/>
              <a:gd name="T85" fmla="*/ 61 h 177"/>
              <a:gd name="T86" fmla="*/ 125 w 143"/>
              <a:gd name="T87" fmla="*/ 61 h 177"/>
              <a:gd name="T88" fmla="*/ 126 w 143"/>
              <a:gd name="T89" fmla="*/ 60 h 177"/>
              <a:gd name="T90" fmla="*/ 133 w 143"/>
              <a:gd name="T91" fmla="*/ 53 h 177"/>
              <a:gd name="T92" fmla="*/ 134 w 143"/>
              <a:gd name="T93" fmla="*/ 51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43" h="177">
                <a:moveTo>
                  <a:pt x="37" y="94"/>
                </a:moveTo>
                <a:cubicBezTo>
                  <a:pt x="37" y="94"/>
                  <a:pt x="36" y="94"/>
                  <a:pt x="36" y="90"/>
                </a:cubicBezTo>
                <a:cubicBezTo>
                  <a:pt x="36" y="90"/>
                  <a:pt x="36" y="76"/>
                  <a:pt x="40" y="70"/>
                </a:cubicBezTo>
                <a:cubicBezTo>
                  <a:pt x="40" y="70"/>
                  <a:pt x="41" y="68"/>
                  <a:pt x="44" y="67"/>
                </a:cubicBezTo>
                <a:cubicBezTo>
                  <a:pt x="44" y="67"/>
                  <a:pt x="54" y="64"/>
                  <a:pt x="55" y="62"/>
                </a:cubicBezTo>
                <a:cubicBezTo>
                  <a:pt x="55" y="62"/>
                  <a:pt x="58" y="70"/>
                  <a:pt x="63" y="70"/>
                </a:cubicBezTo>
                <a:cubicBezTo>
                  <a:pt x="68" y="70"/>
                  <a:pt x="72" y="62"/>
                  <a:pt x="72" y="62"/>
                </a:cubicBezTo>
                <a:cubicBezTo>
                  <a:pt x="72" y="64"/>
                  <a:pt x="82" y="67"/>
                  <a:pt x="82" y="67"/>
                </a:cubicBezTo>
                <a:cubicBezTo>
                  <a:pt x="86" y="68"/>
                  <a:pt x="87" y="70"/>
                  <a:pt x="87" y="70"/>
                </a:cubicBezTo>
                <a:cubicBezTo>
                  <a:pt x="91" y="76"/>
                  <a:pt x="91" y="90"/>
                  <a:pt x="91" y="90"/>
                </a:cubicBezTo>
                <a:cubicBezTo>
                  <a:pt x="91" y="94"/>
                  <a:pt x="90" y="94"/>
                  <a:pt x="90" y="94"/>
                </a:cubicBezTo>
                <a:cubicBezTo>
                  <a:pt x="80" y="98"/>
                  <a:pt x="64" y="99"/>
                  <a:pt x="64" y="99"/>
                </a:cubicBezTo>
                <a:cubicBezTo>
                  <a:pt x="63" y="99"/>
                  <a:pt x="63" y="99"/>
                  <a:pt x="63" y="99"/>
                </a:cubicBezTo>
                <a:cubicBezTo>
                  <a:pt x="62" y="99"/>
                  <a:pt x="62" y="99"/>
                  <a:pt x="62" y="99"/>
                </a:cubicBezTo>
                <a:cubicBezTo>
                  <a:pt x="62" y="99"/>
                  <a:pt x="47" y="98"/>
                  <a:pt x="37" y="94"/>
                </a:cubicBezTo>
                <a:moveTo>
                  <a:pt x="53" y="51"/>
                </a:moveTo>
                <a:cubicBezTo>
                  <a:pt x="53" y="57"/>
                  <a:pt x="59" y="64"/>
                  <a:pt x="64" y="64"/>
                </a:cubicBezTo>
                <a:cubicBezTo>
                  <a:pt x="69" y="64"/>
                  <a:pt x="75" y="57"/>
                  <a:pt x="75" y="51"/>
                </a:cubicBezTo>
                <a:cubicBezTo>
                  <a:pt x="76" y="51"/>
                  <a:pt x="76" y="51"/>
                  <a:pt x="76" y="49"/>
                </a:cubicBezTo>
                <a:cubicBezTo>
                  <a:pt x="76" y="49"/>
                  <a:pt x="77" y="45"/>
                  <a:pt x="76" y="46"/>
                </a:cubicBezTo>
                <a:cubicBezTo>
                  <a:pt x="76" y="44"/>
                  <a:pt x="78" y="38"/>
                  <a:pt x="75" y="34"/>
                </a:cubicBezTo>
                <a:cubicBezTo>
                  <a:pt x="75" y="34"/>
                  <a:pt x="73" y="31"/>
                  <a:pt x="69" y="30"/>
                </a:cubicBezTo>
                <a:cubicBezTo>
                  <a:pt x="69" y="30"/>
                  <a:pt x="69" y="30"/>
                  <a:pt x="69" y="30"/>
                </a:cubicBezTo>
                <a:cubicBezTo>
                  <a:pt x="69" y="30"/>
                  <a:pt x="69" y="30"/>
                  <a:pt x="69" y="30"/>
                </a:cubicBezTo>
                <a:cubicBezTo>
                  <a:pt x="68" y="30"/>
                  <a:pt x="68" y="30"/>
                  <a:pt x="68" y="30"/>
                </a:cubicBezTo>
                <a:cubicBezTo>
                  <a:pt x="68" y="30"/>
                  <a:pt x="68" y="29"/>
                  <a:pt x="67" y="29"/>
                </a:cubicBezTo>
                <a:cubicBezTo>
                  <a:pt x="67" y="29"/>
                  <a:pt x="68" y="29"/>
                  <a:pt x="68" y="30"/>
                </a:cubicBezTo>
                <a:cubicBezTo>
                  <a:pt x="68" y="30"/>
                  <a:pt x="68" y="30"/>
                  <a:pt x="68" y="30"/>
                </a:cubicBezTo>
                <a:cubicBezTo>
                  <a:pt x="67" y="30"/>
                  <a:pt x="67" y="29"/>
                  <a:pt x="67" y="29"/>
                </a:cubicBezTo>
                <a:cubicBezTo>
                  <a:pt x="67" y="29"/>
                  <a:pt x="67" y="29"/>
                  <a:pt x="67" y="30"/>
                </a:cubicBezTo>
                <a:cubicBezTo>
                  <a:pt x="66" y="29"/>
                  <a:pt x="65" y="28"/>
                  <a:pt x="65" y="26"/>
                </a:cubicBezTo>
                <a:cubicBezTo>
                  <a:pt x="65" y="26"/>
                  <a:pt x="64" y="27"/>
                  <a:pt x="64" y="28"/>
                </a:cubicBezTo>
                <a:cubicBezTo>
                  <a:pt x="63" y="27"/>
                  <a:pt x="64" y="27"/>
                  <a:pt x="64" y="27"/>
                </a:cubicBezTo>
                <a:cubicBezTo>
                  <a:pt x="63" y="27"/>
                  <a:pt x="62" y="28"/>
                  <a:pt x="62" y="29"/>
                </a:cubicBezTo>
                <a:cubicBezTo>
                  <a:pt x="61" y="29"/>
                  <a:pt x="61" y="29"/>
                  <a:pt x="61" y="29"/>
                </a:cubicBezTo>
                <a:cubicBezTo>
                  <a:pt x="61" y="28"/>
                  <a:pt x="60" y="29"/>
                  <a:pt x="60" y="29"/>
                </a:cubicBezTo>
                <a:cubicBezTo>
                  <a:pt x="60" y="29"/>
                  <a:pt x="54" y="31"/>
                  <a:pt x="52" y="36"/>
                </a:cubicBezTo>
                <a:cubicBezTo>
                  <a:pt x="52" y="36"/>
                  <a:pt x="51" y="39"/>
                  <a:pt x="52" y="46"/>
                </a:cubicBezTo>
                <a:cubicBezTo>
                  <a:pt x="50" y="45"/>
                  <a:pt x="52" y="49"/>
                  <a:pt x="52" y="49"/>
                </a:cubicBezTo>
                <a:cubicBezTo>
                  <a:pt x="52" y="51"/>
                  <a:pt x="52" y="51"/>
                  <a:pt x="53" y="51"/>
                </a:cubicBezTo>
                <a:moveTo>
                  <a:pt x="120" y="29"/>
                </a:moveTo>
                <a:cubicBezTo>
                  <a:pt x="120" y="14"/>
                  <a:pt x="120" y="14"/>
                  <a:pt x="120" y="14"/>
                </a:cubicBezTo>
                <a:cubicBezTo>
                  <a:pt x="103" y="14"/>
                  <a:pt x="103" y="14"/>
                  <a:pt x="103" y="14"/>
                </a:cubicBezTo>
                <a:cubicBezTo>
                  <a:pt x="103" y="24"/>
                  <a:pt x="103" y="24"/>
                  <a:pt x="103" y="24"/>
                </a:cubicBezTo>
                <a:cubicBezTo>
                  <a:pt x="91" y="24"/>
                  <a:pt x="91" y="24"/>
                  <a:pt x="91" y="24"/>
                </a:cubicBezTo>
                <a:cubicBezTo>
                  <a:pt x="91" y="14"/>
                  <a:pt x="91" y="14"/>
                  <a:pt x="91" y="14"/>
                </a:cubicBezTo>
                <a:cubicBezTo>
                  <a:pt x="36" y="14"/>
                  <a:pt x="36" y="14"/>
                  <a:pt x="36" y="14"/>
                </a:cubicBezTo>
                <a:cubicBezTo>
                  <a:pt x="36" y="24"/>
                  <a:pt x="36" y="24"/>
                  <a:pt x="36" y="24"/>
                </a:cubicBezTo>
                <a:cubicBezTo>
                  <a:pt x="24" y="24"/>
                  <a:pt x="24" y="24"/>
                  <a:pt x="24" y="24"/>
                </a:cubicBezTo>
                <a:cubicBezTo>
                  <a:pt x="24" y="14"/>
                  <a:pt x="24" y="14"/>
                  <a:pt x="24" y="14"/>
                </a:cubicBezTo>
                <a:cubicBezTo>
                  <a:pt x="7" y="14"/>
                  <a:pt x="7" y="14"/>
                  <a:pt x="7" y="14"/>
                </a:cubicBezTo>
                <a:cubicBezTo>
                  <a:pt x="7" y="173"/>
                  <a:pt x="7" y="173"/>
                  <a:pt x="7" y="173"/>
                </a:cubicBezTo>
                <a:cubicBezTo>
                  <a:pt x="120" y="173"/>
                  <a:pt x="120" y="173"/>
                  <a:pt x="120" y="173"/>
                </a:cubicBezTo>
                <a:cubicBezTo>
                  <a:pt x="120" y="73"/>
                  <a:pt x="120" y="73"/>
                  <a:pt x="120" y="73"/>
                </a:cubicBezTo>
                <a:cubicBezTo>
                  <a:pt x="121" y="73"/>
                  <a:pt x="123" y="73"/>
                  <a:pt x="124" y="73"/>
                </a:cubicBezTo>
                <a:cubicBezTo>
                  <a:pt x="125" y="73"/>
                  <a:pt x="126" y="73"/>
                  <a:pt x="127" y="73"/>
                </a:cubicBezTo>
                <a:cubicBezTo>
                  <a:pt x="127" y="177"/>
                  <a:pt x="127" y="177"/>
                  <a:pt x="127" y="177"/>
                </a:cubicBezTo>
                <a:cubicBezTo>
                  <a:pt x="0" y="177"/>
                  <a:pt x="0" y="177"/>
                  <a:pt x="0" y="177"/>
                </a:cubicBezTo>
                <a:cubicBezTo>
                  <a:pt x="0" y="8"/>
                  <a:pt x="0" y="8"/>
                  <a:pt x="0" y="8"/>
                </a:cubicBezTo>
                <a:cubicBezTo>
                  <a:pt x="24" y="8"/>
                  <a:pt x="24" y="8"/>
                  <a:pt x="24" y="8"/>
                </a:cubicBezTo>
                <a:cubicBezTo>
                  <a:pt x="24" y="0"/>
                  <a:pt x="24" y="0"/>
                  <a:pt x="24" y="0"/>
                </a:cubicBezTo>
                <a:cubicBezTo>
                  <a:pt x="36" y="0"/>
                  <a:pt x="36" y="0"/>
                  <a:pt x="36" y="0"/>
                </a:cubicBezTo>
                <a:cubicBezTo>
                  <a:pt x="36" y="8"/>
                  <a:pt x="36" y="8"/>
                  <a:pt x="36" y="8"/>
                </a:cubicBezTo>
                <a:cubicBezTo>
                  <a:pt x="91" y="8"/>
                  <a:pt x="91" y="8"/>
                  <a:pt x="91" y="8"/>
                </a:cubicBezTo>
                <a:cubicBezTo>
                  <a:pt x="91" y="0"/>
                  <a:pt x="91" y="0"/>
                  <a:pt x="91" y="0"/>
                </a:cubicBezTo>
                <a:cubicBezTo>
                  <a:pt x="103" y="0"/>
                  <a:pt x="103" y="0"/>
                  <a:pt x="103" y="0"/>
                </a:cubicBezTo>
                <a:cubicBezTo>
                  <a:pt x="103" y="8"/>
                  <a:pt x="103" y="8"/>
                  <a:pt x="103" y="8"/>
                </a:cubicBezTo>
                <a:cubicBezTo>
                  <a:pt x="127" y="8"/>
                  <a:pt x="127" y="8"/>
                  <a:pt x="127" y="8"/>
                </a:cubicBezTo>
                <a:cubicBezTo>
                  <a:pt x="127" y="29"/>
                  <a:pt x="127" y="29"/>
                  <a:pt x="127" y="29"/>
                </a:cubicBezTo>
                <a:cubicBezTo>
                  <a:pt x="126" y="28"/>
                  <a:pt x="125" y="28"/>
                  <a:pt x="124" y="28"/>
                </a:cubicBezTo>
                <a:cubicBezTo>
                  <a:pt x="123" y="28"/>
                  <a:pt x="121" y="28"/>
                  <a:pt x="120" y="29"/>
                </a:cubicBezTo>
                <a:close/>
                <a:moveTo>
                  <a:pt x="21" y="157"/>
                </a:moveTo>
                <a:cubicBezTo>
                  <a:pt x="89" y="157"/>
                  <a:pt x="89" y="157"/>
                  <a:pt x="89" y="157"/>
                </a:cubicBezTo>
                <a:cubicBezTo>
                  <a:pt x="89" y="149"/>
                  <a:pt x="89" y="149"/>
                  <a:pt x="89" y="149"/>
                </a:cubicBezTo>
                <a:cubicBezTo>
                  <a:pt x="21" y="149"/>
                  <a:pt x="21" y="149"/>
                  <a:pt x="21" y="149"/>
                </a:cubicBezTo>
                <a:lnTo>
                  <a:pt x="21" y="157"/>
                </a:lnTo>
                <a:close/>
                <a:moveTo>
                  <a:pt x="21" y="118"/>
                </a:moveTo>
                <a:cubicBezTo>
                  <a:pt x="108" y="118"/>
                  <a:pt x="108" y="118"/>
                  <a:pt x="108" y="118"/>
                </a:cubicBezTo>
                <a:cubicBezTo>
                  <a:pt x="108" y="110"/>
                  <a:pt x="108" y="110"/>
                  <a:pt x="108" y="110"/>
                </a:cubicBezTo>
                <a:cubicBezTo>
                  <a:pt x="21" y="110"/>
                  <a:pt x="21" y="110"/>
                  <a:pt x="21" y="110"/>
                </a:cubicBezTo>
                <a:lnTo>
                  <a:pt x="21" y="118"/>
                </a:lnTo>
                <a:close/>
                <a:moveTo>
                  <a:pt x="21" y="131"/>
                </a:moveTo>
                <a:cubicBezTo>
                  <a:pt x="103" y="131"/>
                  <a:pt x="103" y="131"/>
                  <a:pt x="103" y="131"/>
                </a:cubicBezTo>
                <a:cubicBezTo>
                  <a:pt x="103" y="123"/>
                  <a:pt x="103" y="123"/>
                  <a:pt x="103" y="123"/>
                </a:cubicBezTo>
                <a:cubicBezTo>
                  <a:pt x="21" y="123"/>
                  <a:pt x="21" y="123"/>
                  <a:pt x="21" y="123"/>
                </a:cubicBezTo>
                <a:lnTo>
                  <a:pt x="21" y="131"/>
                </a:lnTo>
                <a:close/>
                <a:moveTo>
                  <a:pt x="21" y="144"/>
                </a:moveTo>
                <a:cubicBezTo>
                  <a:pt x="95" y="144"/>
                  <a:pt x="95" y="144"/>
                  <a:pt x="95" y="144"/>
                </a:cubicBezTo>
                <a:cubicBezTo>
                  <a:pt x="95" y="136"/>
                  <a:pt x="95" y="136"/>
                  <a:pt x="95" y="136"/>
                </a:cubicBezTo>
                <a:cubicBezTo>
                  <a:pt x="21" y="136"/>
                  <a:pt x="21" y="136"/>
                  <a:pt x="21" y="136"/>
                </a:cubicBezTo>
                <a:lnTo>
                  <a:pt x="21" y="144"/>
                </a:lnTo>
                <a:close/>
                <a:moveTo>
                  <a:pt x="143" y="51"/>
                </a:moveTo>
                <a:cubicBezTo>
                  <a:pt x="143" y="60"/>
                  <a:pt x="136" y="68"/>
                  <a:pt x="127" y="69"/>
                </a:cubicBezTo>
                <a:cubicBezTo>
                  <a:pt x="126" y="69"/>
                  <a:pt x="125" y="69"/>
                  <a:pt x="124" y="69"/>
                </a:cubicBezTo>
                <a:cubicBezTo>
                  <a:pt x="123" y="69"/>
                  <a:pt x="121" y="69"/>
                  <a:pt x="120" y="69"/>
                </a:cubicBezTo>
                <a:cubicBezTo>
                  <a:pt x="111" y="67"/>
                  <a:pt x="104" y="60"/>
                  <a:pt x="104" y="51"/>
                </a:cubicBezTo>
                <a:cubicBezTo>
                  <a:pt x="104" y="42"/>
                  <a:pt x="111" y="34"/>
                  <a:pt x="120" y="32"/>
                </a:cubicBezTo>
                <a:cubicBezTo>
                  <a:pt x="121" y="32"/>
                  <a:pt x="123" y="32"/>
                  <a:pt x="124" y="32"/>
                </a:cubicBezTo>
                <a:cubicBezTo>
                  <a:pt x="125" y="32"/>
                  <a:pt x="126" y="32"/>
                  <a:pt x="127" y="32"/>
                </a:cubicBezTo>
                <a:cubicBezTo>
                  <a:pt x="136" y="34"/>
                  <a:pt x="143" y="41"/>
                  <a:pt x="143" y="51"/>
                </a:cubicBezTo>
                <a:close/>
                <a:moveTo>
                  <a:pt x="134" y="51"/>
                </a:moveTo>
                <a:cubicBezTo>
                  <a:pt x="134" y="50"/>
                  <a:pt x="134" y="50"/>
                  <a:pt x="134" y="50"/>
                </a:cubicBezTo>
                <a:cubicBezTo>
                  <a:pt x="134" y="49"/>
                  <a:pt x="134" y="49"/>
                  <a:pt x="134" y="49"/>
                </a:cubicBezTo>
                <a:cubicBezTo>
                  <a:pt x="133" y="49"/>
                  <a:pt x="133" y="49"/>
                  <a:pt x="133" y="49"/>
                </a:cubicBezTo>
                <a:cubicBezTo>
                  <a:pt x="133" y="49"/>
                  <a:pt x="133" y="49"/>
                  <a:pt x="133" y="49"/>
                </a:cubicBezTo>
                <a:cubicBezTo>
                  <a:pt x="126" y="49"/>
                  <a:pt x="126" y="49"/>
                  <a:pt x="126" y="49"/>
                </a:cubicBezTo>
                <a:cubicBezTo>
                  <a:pt x="126" y="41"/>
                  <a:pt x="126" y="41"/>
                  <a:pt x="126" y="41"/>
                </a:cubicBezTo>
                <a:cubicBezTo>
                  <a:pt x="126" y="41"/>
                  <a:pt x="126" y="41"/>
                  <a:pt x="126" y="41"/>
                </a:cubicBezTo>
                <a:cubicBezTo>
                  <a:pt x="126" y="41"/>
                  <a:pt x="126" y="41"/>
                  <a:pt x="126" y="40"/>
                </a:cubicBezTo>
                <a:cubicBezTo>
                  <a:pt x="125" y="40"/>
                  <a:pt x="125" y="40"/>
                  <a:pt x="125" y="40"/>
                </a:cubicBezTo>
                <a:cubicBezTo>
                  <a:pt x="125" y="40"/>
                  <a:pt x="124" y="40"/>
                  <a:pt x="124" y="40"/>
                </a:cubicBezTo>
                <a:cubicBezTo>
                  <a:pt x="123" y="40"/>
                  <a:pt x="123" y="40"/>
                  <a:pt x="123" y="40"/>
                </a:cubicBezTo>
                <a:cubicBezTo>
                  <a:pt x="122" y="40"/>
                  <a:pt x="122" y="40"/>
                  <a:pt x="122" y="40"/>
                </a:cubicBezTo>
                <a:cubicBezTo>
                  <a:pt x="122" y="41"/>
                  <a:pt x="122" y="41"/>
                  <a:pt x="122" y="41"/>
                </a:cubicBezTo>
                <a:cubicBezTo>
                  <a:pt x="122" y="41"/>
                  <a:pt x="121" y="41"/>
                  <a:pt x="121" y="41"/>
                </a:cubicBezTo>
                <a:cubicBezTo>
                  <a:pt x="121" y="49"/>
                  <a:pt x="121" y="49"/>
                  <a:pt x="121" y="49"/>
                </a:cubicBezTo>
                <a:cubicBezTo>
                  <a:pt x="115" y="49"/>
                  <a:pt x="115" y="49"/>
                  <a:pt x="115" y="49"/>
                </a:cubicBezTo>
                <a:cubicBezTo>
                  <a:pt x="115" y="49"/>
                  <a:pt x="114" y="49"/>
                  <a:pt x="114" y="49"/>
                </a:cubicBezTo>
                <a:cubicBezTo>
                  <a:pt x="114" y="49"/>
                  <a:pt x="114" y="49"/>
                  <a:pt x="114" y="49"/>
                </a:cubicBezTo>
                <a:cubicBezTo>
                  <a:pt x="114" y="49"/>
                  <a:pt x="114" y="49"/>
                  <a:pt x="114" y="50"/>
                </a:cubicBezTo>
                <a:cubicBezTo>
                  <a:pt x="114" y="50"/>
                  <a:pt x="114" y="50"/>
                  <a:pt x="114" y="51"/>
                </a:cubicBezTo>
                <a:cubicBezTo>
                  <a:pt x="114" y="51"/>
                  <a:pt x="114" y="51"/>
                  <a:pt x="114" y="52"/>
                </a:cubicBezTo>
                <a:cubicBezTo>
                  <a:pt x="114" y="52"/>
                  <a:pt x="114" y="52"/>
                  <a:pt x="114" y="52"/>
                </a:cubicBezTo>
                <a:cubicBezTo>
                  <a:pt x="114" y="53"/>
                  <a:pt x="114" y="53"/>
                  <a:pt x="114" y="53"/>
                </a:cubicBezTo>
                <a:cubicBezTo>
                  <a:pt x="114" y="53"/>
                  <a:pt x="115" y="53"/>
                  <a:pt x="115" y="53"/>
                </a:cubicBezTo>
                <a:cubicBezTo>
                  <a:pt x="121" y="53"/>
                  <a:pt x="121" y="53"/>
                  <a:pt x="121" y="53"/>
                </a:cubicBezTo>
                <a:cubicBezTo>
                  <a:pt x="121" y="60"/>
                  <a:pt x="121" y="60"/>
                  <a:pt x="121" y="60"/>
                </a:cubicBezTo>
                <a:cubicBezTo>
                  <a:pt x="121" y="60"/>
                  <a:pt x="122" y="61"/>
                  <a:pt x="122" y="61"/>
                </a:cubicBezTo>
                <a:cubicBezTo>
                  <a:pt x="122" y="61"/>
                  <a:pt x="122" y="61"/>
                  <a:pt x="122" y="61"/>
                </a:cubicBezTo>
                <a:cubicBezTo>
                  <a:pt x="122" y="61"/>
                  <a:pt x="122" y="61"/>
                  <a:pt x="123" y="61"/>
                </a:cubicBezTo>
                <a:cubicBezTo>
                  <a:pt x="123" y="61"/>
                  <a:pt x="123" y="61"/>
                  <a:pt x="124" y="61"/>
                </a:cubicBezTo>
                <a:cubicBezTo>
                  <a:pt x="124" y="61"/>
                  <a:pt x="125" y="61"/>
                  <a:pt x="125" y="61"/>
                </a:cubicBezTo>
                <a:cubicBezTo>
                  <a:pt x="125" y="61"/>
                  <a:pt x="125" y="61"/>
                  <a:pt x="126" y="61"/>
                </a:cubicBezTo>
                <a:cubicBezTo>
                  <a:pt x="126" y="61"/>
                  <a:pt x="126" y="61"/>
                  <a:pt x="126" y="61"/>
                </a:cubicBezTo>
                <a:cubicBezTo>
                  <a:pt x="126" y="61"/>
                  <a:pt x="126" y="60"/>
                  <a:pt x="126" y="60"/>
                </a:cubicBezTo>
                <a:cubicBezTo>
                  <a:pt x="126" y="53"/>
                  <a:pt x="126" y="53"/>
                  <a:pt x="126" y="53"/>
                </a:cubicBezTo>
                <a:cubicBezTo>
                  <a:pt x="133" y="53"/>
                  <a:pt x="133" y="53"/>
                  <a:pt x="133" y="53"/>
                </a:cubicBezTo>
                <a:cubicBezTo>
                  <a:pt x="133" y="53"/>
                  <a:pt x="133" y="53"/>
                  <a:pt x="133" y="53"/>
                </a:cubicBezTo>
                <a:cubicBezTo>
                  <a:pt x="133" y="53"/>
                  <a:pt x="133" y="53"/>
                  <a:pt x="134" y="52"/>
                </a:cubicBezTo>
                <a:cubicBezTo>
                  <a:pt x="134" y="52"/>
                  <a:pt x="134" y="52"/>
                  <a:pt x="134" y="52"/>
                </a:cubicBezTo>
                <a:cubicBezTo>
                  <a:pt x="134" y="51"/>
                  <a:pt x="134" y="51"/>
                  <a:pt x="134" y="51"/>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44">
            <a:extLst>
              <a:ext uri="{FF2B5EF4-FFF2-40B4-BE49-F238E27FC236}">
                <a16:creationId xmlns:a16="http://schemas.microsoft.com/office/drawing/2014/main" id="{007175B7-9C5B-4028-A32A-82602A3A3A03}"/>
              </a:ext>
            </a:extLst>
          </p:cNvPr>
          <p:cNvSpPr>
            <a:spLocks noEditPoints="1"/>
          </p:cNvSpPr>
          <p:nvPr/>
        </p:nvSpPr>
        <p:spPr bwMode="auto">
          <a:xfrm>
            <a:off x="6003734" y="1885328"/>
            <a:ext cx="561975" cy="741363"/>
          </a:xfrm>
          <a:custGeom>
            <a:avLst/>
            <a:gdLst>
              <a:gd name="T0" fmla="*/ 75 w 149"/>
              <a:gd name="T1" fmla="*/ 23 h 194"/>
              <a:gd name="T2" fmla="*/ 75 w 149"/>
              <a:gd name="T3" fmla="*/ 23 h 194"/>
              <a:gd name="T4" fmla="*/ 75 w 149"/>
              <a:gd name="T5" fmla="*/ 23 h 194"/>
              <a:gd name="T6" fmla="*/ 21 w 149"/>
              <a:gd name="T7" fmla="*/ 73 h 194"/>
              <a:gd name="T8" fmla="*/ 18 w 149"/>
              <a:gd name="T9" fmla="*/ 70 h 194"/>
              <a:gd name="T10" fmla="*/ 75 w 149"/>
              <a:gd name="T11" fmla="*/ 10 h 194"/>
              <a:gd name="T12" fmla="*/ 132 w 149"/>
              <a:gd name="T13" fmla="*/ 70 h 194"/>
              <a:gd name="T14" fmla="*/ 128 w 149"/>
              <a:gd name="T15" fmla="*/ 73 h 194"/>
              <a:gd name="T16" fmla="*/ 75 w 149"/>
              <a:gd name="T17" fmla="*/ 23 h 194"/>
              <a:gd name="T18" fmla="*/ 140 w 149"/>
              <a:gd name="T19" fmla="*/ 69 h 194"/>
              <a:gd name="T20" fmla="*/ 75 w 149"/>
              <a:gd name="T21" fmla="*/ 0 h 194"/>
              <a:gd name="T22" fmla="*/ 9 w 149"/>
              <a:gd name="T23" fmla="*/ 69 h 194"/>
              <a:gd name="T24" fmla="*/ 0 w 149"/>
              <a:gd name="T25" fmla="*/ 81 h 194"/>
              <a:gd name="T26" fmla="*/ 0 w 149"/>
              <a:gd name="T27" fmla="*/ 111 h 194"/>
              <a:gd name="T28" fmla="*/ 12 w 149"/>
              <a:gd name="T29" fmla="*/ 123 h 194"/>
              <a:gd name="T30" fmla="*/ 24 w 149"/>
              <a:gd name="T31" fmla="*/ 111 h 194"/>
              <a:gd name="T32" fmla="*/ 24 w 149"/>
              <a:gd name="T33" fmla="*/ 109 h 194"/>
              <a:gd name="T34" fmla="*/ 75 w 149"/>
              <a:gd name="T35" fmla="*/ 170 h 194"/>
              <a:gd name="T36" fmla="*/ 125 w 149"/>
              <a:gd name="T37" fmla="*/ 109 h 194"/>
              <a:gd name="T38" fmla="*/ 125 w 149"/>
              <a:gd name="T39" fmla="*/ 111 h 194"/>
              <a:gd name="T40" fmla="*/ 134 w 149"/>
              <a:gd name="T41" fmla="*/ 122 h 194"/>
              <a:gd name="T42" fmla="*/ 98 w 149"/>
              <a:gd name="T43" fmla="*/ 174 h 194"/>
              <a:gd name="T44" fmla="*/ 92 w 149"/>
              <a:gd name="T45" fmla="*/ 173 h 194"/>
              <a:gd name="T46" fmla="*/ 78 w 149"/>
              <a:gd name="T47" fmla="*/ 178 h 194"/>
              <a:gd name="T48" fmla="*/ 73 w 149"/>
              <a:gd name="T49" fmla="*/ 188 h 194"/>
              <a:gd name="T50" fmla="*/ 83 w 149"/>
              <a:gd name="T51" fmla="*/ 193 h 194"/>
              <a:gd name="T52" fmla="*/ 97 w 149"/>
              <a:gd name="T53" fmla="*/ 188 h 194"/>
              <a:gd name="T54" fmla="*/ 102 w 149"/>
              <a:gd name="T55" fmla="*/ 181 h 194"/>
              <a:gd name="T56" fmla="*/ 141 w 149"/>
              <a:gd name="T57" fmla="*/ 122 h 194"/>
              <a:gd name="T58" fmla="*/ 149 w 149"/>
              <a:gd name="T59" fmla="*/ 111 h 194"/>
              <a:gd name="T60" fmla="*/ 149 w 149"/>
              <a:gd name="T61" fmla="*/ 81 h 194"/>
              <a:gd name="T62" fmla="*/ 140 w 149"/>
              <a:gd name="T63" fmla="*/ 69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9" h="194">
                <a:moveTo>
                  <a:pt x="75" y="23"/>
                </a:moveTo>
                <a:cubicBezTo>
                  <a:pt x="75" y="23"/>
                  <a:pt x="75" y="23"/>
                  <a:pt x="75" y="23"/>
                </a:cubicBezTo>
                <a:moveTo>
                  <a:pt x="75" y="23"/>
                </a:moveTo>
                <a:cubicBezTo>
                  <a:pt x="47" y="23"/>
                  <a:pt x="25" y="45"/>
                  <a:pt x="21" y="73"/>
                </a:cubicBezTo>
                <a:cubicBezTo>
                  <a:pt x="20" y="72"/>
                  <a:pt x="19" y="71"/>
                  <a:pt x="18" y="70"/>
                </a:cubicBezTo>
                <a:cubicBezTo>
                  <a:pt x="19" y="37"/>
                  <a:pt x="44" y="10"/>
                  <a:pt x="75" y="10"/>
                </a:cubicBezTo>
                <a:cubicBezTo>
                  <a:pt x="105" y="10"/>
                  <a:pt x="130" y="37"/>
                  <a:pt x="132" y="70"/>
                </a:cubicBezTo>
                <a:cubicBezTo>
                  <a:pt x="130" y="71"/>
                  <a:pt x="129" y="72"/>
                  <a:pt x="128" y="73"/>
                </a:cubicBezTo>
                <a:cubicBezTo>
                  <a:pt x="125" y="45"/>
                  <a:pt x="102" y="23"/>
                  <a:pt x="75" y="23"/>
                </a:cubicBezTo>
                <a:moveTo>
                  <a:pt x="140" y="69"/>
                </a:moveTo>
                <a:cubicBezTo>
                  <a:pt x="139" y="31"/>
                  <a:pt x="110" y="0"/>
                  <a:pt x="75" y="0"/>
                </a:cubicBezTo>
                <a:cubicBezTo>
                  <a:pt x="40" y="0"/>
                  <a:pt x="11" y="31"/>
                  <a:pt x="9" y="69"/>
                </a:cubicBezTo>
                <a:cubicBezTo>
                  <a:pt x="4" y="71"/>
                  <a:pt x="0" y="75"/>
                  <a:pt x="0" y="81"/>
                </a:cubicBezTo>
                <a:cubicBezTo>
                  <a:pt x="0" y="111"/>
                  <a:pt x="0" y="111"/>
                  <a:pt x="0" y="111"/>
                </a:cubicBezTo>
                <a:cubicBezTo>
                  <a:pt x="0" y="118"/>
                  <a:pt x="6" y="123"/>
                  <a:pt x="12" y="123"/>
                </a:cubicBezTo>
                <a:cubicBezTo>
                  <a:pt x="19" y="123"/>
                  <a:pt x="24" y="118"/>
                  <a:pt x="24" y="111"/>
                </a:cubicBezTo>
                <a:cubicBezTo>
                  <a:pt x="24" y="109"/>
                  <a:pt x="24" y="109"/>
                  <a:pt x="24" y="109"/>
                </a:cubicBezTo>
                <a:cubicBezTo>
                  <a:pt x="30" y="135"/>
                  <a:pt x="44" y="170"/>
                  <a:pt x="75" y="170"/>
                </a:cubicBezTo>
                <a:cubicBezTo>
                  <a:pt x="106" y="170"/>
                  <a:pt x="119" y="135"/>
                  <a:pt x="125" y="109"/>
                </a:cubicBezTo>
                <a:cubicBezTo>
                  <a:pt x="125" y="111"/>
                  <a:pt x="125" y="111"/>
                  <a:pt x="125" y="111"/>
                </a:cubicBezTo>
                <a:cubicBezTo>
                  <a:pt x="125" y="116"/>
                  <a:pt x="129" y="121"/>
                  <a:pt x="134" y="122"/>
                </a:cubicBezTo>
                <a:cubicBezTo>
                  <a:pt x="133" y="128"/>
                  <a:pt x="130" y="161"/>
                  <a:pt x="98" y="174"/>
                </a:cubicBezTo>
                <a:cubicBezTo>
                  <a:pt x="96" y="173"/>
                  <a:pt x="94" y="172"/>
                  <a:pt x="92" y="173"/>
                </a:cubicBezTo>
                <a:cubicBezTo>
                  <a:pt x="78" y="178"/>
                  <a:pt x="78" y="178"/>
                  <a:pt x="78" y="178"/>
                </a:cubicBezTo>
                <a:cubicBezTo>
                  <a:pt x="74" y="180"/>
                  <a:pt x="72" y="184"/>
                  <a:pt x="73" y="188"/>
                </a:cubicBezTo>
                <a:cubicBezTo>
                  <a:pt x="75" y="192"/>
                  <a:pt x="79" y="194"/>
                  <a:pt x="83" y="193"/>
                </a:cubicBezTo>
                <a:cubicBezTo>
                  <a:pt x="97" y="188"/>
                  <a:pt x="97" y="188"/>
                  <a:pt x="97" y="188"/>
                </a:cubicBezTo>
                <a:cubicBezTo>
                  <a:pt x="100" y="187"/>
                  <a:pt x="102" y="184"/>
                  <a:pt x="102" y="181"/>
                </a:cubicBezTo>
                <a:cubicBezTo>
                  <a:pt x="137" y="165"/>
                  <a:pt x="141" y="128"/>
                  <a:pt x="141" y="122"/>
                </a:cubicBezTo>
                <a:cubicBezTo>
                  <a:pt x="146" y="121"/>
                  <a:pt x="149" y="116"/>
                  <a:pt x="149" y="111"/>
                </a:cubicBezTo>
                <a:cubicBezTo>
                  <a:pt x="149" y="81"/>
                  <a:pt x="149" y="81"/>
                  <a:pt x="149" y="81"/>
                </a:cubicBezTo>
                <a:cubicBezTo>
                  <a:pt x="149" y="75"/>
                  <a:pt x="146" y="71"/>
                  <a:pt x="140" y="69"/>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45">
            <a:extLst>
              <a:ext uri="{FF2B5EF4-FFF2-40B4-BE49-F238E27FC236}">
                <a16:creationId xmlns:a16="http://schemas.microsoft.com/office/drawing/2014/main" id="{AFB8E95B-AF98-4074-B924-F4649006F4AC}"/>
              </a:ext>
            </a:extLst>
          </p:cNvPr>
          <p:cNvSpPr>
            <a:spLocks noEditPoints="1"/>
          </p:cNvSpPr>
          <p:nvPr/>
        </p:nvSpPr>
        <p:spPr bwMode="auto">
          <a:xfrm>
            <a:off x="4814709" y="2063496"/>
            <a:ext cx="800100" cy="569913"/>
          </a:xfrm>
          <a:custGeom>
            <a:avLst/>
            <a:gdLst>
              <a:gd name="T0" fmla="*/ 19 w 212"/>
              <a:gd name="T1" fmla="*/ 45 h 149"/>
              <a:gd name="T2" fmla="*/ 136 w 212"/>
              <a:gd name="T3" fmla="*/ 4 h 149"/>
              <a:gd name="T4" fmla="*/ 174 w 212"/>
              <a:gd name="T5" fmla="*/ 25 h 149"/>
              <a:gd name="T6" fmla="*/ 208 w 212"/>
              <a:gd name="T7" fmla="*/ 40 h 149"/>
              <a:gd name="T8" fmla="*/ 208 w 212"/>
              <a:gd name="T9" fmla="*/ 48 h 149"/>
              <a:gd name="T10" fmla="*/ 79 w 212"/>
              <a:gd name="T11" fmla="*/ 86 h 149"/>
              <a:gd name="T12" fmla="*/ 48 w 212"/>
              <a:gd name="T13" fmla="*/ 83 h 149"/>
              <a:gd name="T14" fmla="*/ 0 w 212"/>
              <a:gd name="T15" fmla="*/ 54 h 149"/>
              <a:gd name="T16" fmla="*/ 14 w 212"/>
              <a:gd name="T17" fmla="*/ 54 h 149"/>
              <a:gd name="T18" fmla="*/ 61 w 212"/>
              <a:gd name="T19" fmla="*/ 82 h 149"/>
              <a:gd name="T20" fmla="*/ 78 w 212"/>
              <a:gd name="T21" fmla="*/ 79 h 149"/>
              <a:gd name="T22" fmla="*/ 196 w 212"/>
              <a:gd name="T23" fmla="*/ 43 h 149"/>
              <a:gd name="T24" fmla="*/ 141 w 212"/>
              <a:gd name="T25" fmla="*/ 11 h 149"/>
              <a:gd name="T26" fmla="*/ 102 w 212"/>
              <a:gd name="T27" fmla="*/ 30 h 149"/>
              <a:gd name="T28" fmla="*/ 0 w 212"/>
              <a:gd name="T29" fmla="*/ 113 h 149"/>
              <a:gd name="T30" fmla="*/ 59 w 212"/>
              <a:gd name="T31" fmla="*/ 148 h 149"/>
              <a:gd name="T32" fmla="*/ 131 w 212"/>
              <a:gd name="T33" fmla="*/ 129 h 149"/>
              <a:gd name="T34" fmla="*/ 211 w 212"/>
              <a:gd name="T35" fmla="*/ 101 h 149"/>
              <a:gd name="T36" fmla="*/ 151 w 212"/>
              <a:gd name="T37" fmla="*/ 115 h 149"/>
              <a:gd name="T38" fmla="*/ 59 w 212"/>
              <a:gd name="T39" fmla="*/ 139 h 149"/>
              <a:gd name="T40" fmla="*/ 0 w 212"/>
              <a:gd name="T41" fmla="*/ 110 h 149"/>
              <a:gd name="T42" fmla="*/ 0 w 212"/>
              <a:gd name="T43" fmla="*/ 84 h 149"/>
              <a:gd name="T44" fmla="*/ 75 w 212"/>
              <a:gd name="T45" fmla="*/ 117 h 149"/>
              <a:gd name="T46" fmla="*/ 154 w 212"/>
              <a:gd name="T47" fmla="*/ 93 h 149"/>
              <a:gd name="T48" fmla="*/ 211 w 212"/>
              <a:gd name="T49" fmla="*/ 72 h 149"/>
              <a:gd name="T50" fmla="*/ 156 w 212"/>
              <a:gd name="T51" fmla="*/ 85 h 149"/>
              <a:gd name="T52" fmla="*/ 58 w 212"/>
              <a:gd name="T53" fmla="*/ 110 h 149"/>
              <a:gd name="T54" fmla="*/ 0 w 212"/>
              <a:gd name="T55" fmla="*/ 80 h 149"/>
              <a:gd name="T56" fmla="*/ 0 w 212"/>
              <a:gd name="T57" fmla="*/ 69 h 149"/>
              <a:gd name="T58" fmla="*/ 58 w 212"/>
              <a:gd name="T59" fmla="*/ 103 h 149"/>
              <a:gd name="T60" fmla="*/ 94 w 212"/>
              <a:gd name="T61" fmla="*/ 96 h 149"/>
              <a:gd name="T62" fmla="*/ 211 w 212"/>
              <a:gd name="T63" fmla="*/ 57 h 149"/>
              <a:gd name="T64" fmla="*/ 144 w 212"/>
              <a:gd name="T65" fmla="*/ 74 h 149"/>
              <a:gd name="T66" fmla="*/ 61 w 212"/>
              <a:gd name="T67" fmla="*/ 96 h 149"/>
              <a:gd name="T68" fmla="*/ 0 w 212"/>
              <a:gd name="T69" fmla="*/ 66 h 149"/>
              <a:gd name="T70" fmla="*/ 0 w 212"/>
              <a:gd name="T71" fmla="*/ 98 h 149"/>
              <a:gd name="T72" fmla="*/ 66 w 212"/>
              <a:gd name="T73" fmla="*/ 134 h 149"/>
              <a:gd name="T74" fmla="*/ 208 w 212"/>
              <a:gd name="T75" fmla="*/ 91 h 149"/>
              <a:gd name="T76" fmla="*/ 206 w 212"/>
              <a:gd name="T77" fmla="*/ 84 h 149"/>
              <a:gd name="T78" fmla="*/ 67 w 212"/>
              <a:gd name="T79" fmla="*/ 126 h 149"/>
              <a:gd name="T80" fmla="*/ 8 w 212"/>
              <a:gd name="T81" fmla="*/ 95 h 149"/>
              <a:gd name="T82" fmla="*/ 0 w 212"/>
              <a:gd name="T83" fmla="*/ 98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2" h="149">
                <a:moveTo>
                  <a:pt x="0" y="51"/>
                </a:moveTo>
                <a:cubicBezTo>
                  <a:pt x="6" y="49"/>
                  <a:pt x="13" y="47"/>
                  <a:pt x="19" y="45"/>
                </a:cubicBezTo>
                <a:cubicBezTo>
                  <a:pt x="52" y="36"/>
                  <a:pt x="85" y="27"/>
                  <a:pt x="117" y="18"/>
                </a:cubicBezTo>
                <a:cubicBezTo>
                  <a:pt x="125" y="16"/>
                  <a:pt x="131" y="11"/>
                  <a:pt x="136" y="4"/>
                </a:cubicBezTo>
                <a:cubicBezTo>
                  <a:pt x="139" y="0"/>
                  <a:pt x="140" y="0"/>
                  <a:pt x="144" y="3"/>
                </a:cubicBezTo>
                <a:cubicBezTo>
                  <a:pt x="154" y="11"/>
                  <a:pt x="163" y="19"/>
                  <a:pt x="174" y="25"/>
                </a:cubicBezTo>
                <a:cubicBezTo>
                  <a:pt x="183" y="31"/>
                  <a:pt x="194" y="34"/>
                  <a:pt x="204" y="39"/>
                </a:cubicBezTo>
                <a:cubicBezTo>
                  <a:pt x="206" y="39"/>
                  <a:pt x="207" y="39"/>
                  <a:pt x="208" y="40"/>
                </a:cubicBezTo>
                <a:cubicBezTo>
                  <a:pt x="209" y="41"/>
                  <a:pt x="211" y="43"/>
                  <a:pt x="211" y="44"/>
                </a:cubicBezTo>
                <a:cubicBezTo>
                  <a:pt x="211" y="46"/>
                  <a:pt x="209" y="47"/>
                  <a:pt x="208" y="48"/>
                </a:cubicBezTo>
                <a:cubicBezTo>
                  <a:pt x="198" y="51"/>
                  <a:pt x="188" y="53"/>
                  <a:pt x="179" y="56"/>
                </a:cubicBezTo>
                <a:cubicBezTo>
                  <a:pt x="146" y="66"/>
                  <a:pt x="113" y="76"/>
                  <a:pt x="79" y="86"/>
                </a:cubicBezTo>
                <a:cubicBezTo>
                  <a:pt x="79" y="86"/>
                  <a:pt x="78" y="87"/>
                  <a:pt x="78" y="87"/>
                </a:cubicBezTo>
                <a:cubicBezTo>
                  <a:pt x="67" y="92"/>
                  <a:pt x="57" y="90"/>
                  <a:pt x="48" y="83"/>
                </a:cubicBezTo>
                <a:cubicBezTo>
                  <a:pt x="34" y="74"/>
                  <a:pt x="19" y="66"/>
                  <a:pt x="4" y="57"/>
                </a:cubicBezTo>
                <a:cubicBezTo>
                  <a:pt x="3" y="56"/>
                  <a:pt x="1" y="55"/>
                  <a:pt x="0" y="54"/>
                </a:cubicBezTo>
                <a:cubicBezTo>
                  <a:pt x="0" y="53"/>
                  <a:pt x="0" y="52"/>
                  <a:pt x="0" y="51"/>
                </a:cubicBezTo>
                <a:close/>
                <a:moveTo>
                  <a:pt x="14" y="54"/>
                </a:moveTo>
                <a:cubicBezTo>
                  <a:pt x="15" y="55"/>
                  <a:pt x="15" y="55"/>
                  <a:pt x="15" y="55"/>
                </a:cubicBezTo>
                <a:cubicBezTo>
                  <a:pt x="31" y="64"/>
                  <a:pt x="46" y="73"/>
                  <a:pt x="61" y="82"/>
                </a:cubicBezTo>
                <a:cubicBezTo>
                  <a:pt x="63" y="83"/>
                  <a:pt x="65" y="83"/>
                  <a:pt x="66" y="82"/>
                </a:cubicBezTo>
                <a:cubicBezTo>
                  <a:pt x="70" y="81"/>
                  <a:pt x="74" y="80"/>
                  <a:pt x="78" y="79"/>
                </a:cubicBezTo>
                <a:cubicBezTo>
                  <a:pt x="110" y="69"/>
                  <a:pt x="141" y="60"/>
                  <a:pt x="173" y="51"/>
                </a:cubicBezTo>
                <a:cubicBezTo>
                  <a:pt x="181" y="48"/>
                  <a:pt x="188" y="46"/>
                  <a:pt x="196" y="43"/>
                </a:cubicBezTo>
                <a:cubicBezTo>
                  <a:pt x="186" y="39"/>
                  <a:pt x="176" y="35"/>
                  <a:pt x="167" y="30"/>
                </a:cubicBezTo>
                <a:cubicBezTo>
                  <a:pt x="157" y="24"/>
                  <a:pt x="149" y="17"/>
                  <a:pt x="141" y="11"/>
                </a:cubicBezTo>
                <a:cubicBezTo>
                  <a:pt x="138" y="13"/>
                  <a:pt x="136" y="16"/>
                  <a:pt x="133" y="18"/>
                </a:cubicBezTo>
                <a:cubicBezTo>
                  <a:pt x="124" y="25"/>
                  <a:pt x="112" y="27"/>
                  <a:pt x="102" y="30"/>
                </a:cubicBezTo>
                <a:cubicBezTo>
                  <a:pt x="73" y="38"/>
                  <a:pt x="44" y="46"/>
                  <a:pt x="14" y="54"/>
                </a:cubicBezTo>
                <a:close/>
                <a:moveTo>
                  <a:pt x="0" y="113"/>
                </a:moveTo>
                <a:cubicBezTo>
                  <a:pt x="1" y="113"/>
                  <a:pt x="2" y="114"/>
                  <a:pt x="4" y="115"/>
                </a:cubicBezTo>
                <a:cubicBezTo>
                  <a:pt x="22" y="126"/>
                  <a:pt x="41" y="137"/>
                  <a:pt x="59" y="148"/>
                </a:cubicBezTo>
                <a:cubicBezTo>
                  <a:pt x="61" y="149"/>
                  <a:pt x="64" y="149"/>
                  <a:pt x="66" y="148"/>
                </a:cubicBezTo>
                <a:cubicBezTo>
                  <a:pt x="88" y="142"/>
                  <a:pt x="109" y="135"/>
                  <a:pt x="131" y="129"/>
                </a:cubicBezTo>
                <a:cubicBezTo>
                  <a:pt x="156" y="121"/>
                  <a:pt x="181" y="114"/>
                  <a:pt x="206" y="106"/>
                </a:cubicBezTo>
                <a:cubicBezTo>
                  <a:pt x="209" y="106"/>
                  <a:pt x="212" y="105"/>
                  <a:pt x="211" y="101"/>
                </a:cubicBezTo>
                <a:cubicBezTo>
                  <a:pt x="210" y="98"/>
                  <a:pt x="207" y="99"/>
                  <a:pt x="204" y="99"/>
                </a:cubicBezTo>
                <a:cubicBezTo>
                  <a:pt x="186" y="105"/>
                  <a:pt x="169" y="110"/>
                  <a:pt x="151" y="115"/>
                </a:cubicBezTo>
                <a:cubicBezTo>
                  <a:pt x="123" y="124"/>
                  <a:pt x="95" y="132"/>
                  <a:pt x="67" y="140"/>
                </a:cubicBezTo>
                <a:cubicBezTo>
                  <a:pt x="65" y="141"/>
                  <a:pt x="61" y="140"/>
                  <a:pt x="59" y="139"/>
                </a:cubicBezTo>
                <a:cubicBezTo>
                  <a:pt x="42" y="129"/>
                  <a:pt x="25" y="119"/>
                  <a:pt x="8" y="109"/>
                </a:cubicBezTo>
                <a:cubicBezTo>
                  <a:pt x="5" y="108"/>
                  <a:pt x="3" y="107"/>
                  <a:pt x="0" y="110"/>
                </a:cubicBezTo>
                <a:cubicBezTo>
                  <a:pt x="0" y="111"/>
                  <a:pt x="0" y="112"/>
                  <a:pt x="0" y="113"/>
                </a:cubicBezTo>
                <a:close/>
                <a:moveTo>
                  <a:pt x="0" y="84"/>
                </a:moveTo>
                <a:cubicBezTo>
                  <a:pt x="16" y="94"/>
                  <a:pt x="33" y="103"/>
                  <a:pt x="49" y="113"/>
                </a:cubicBezTo>
                <a:cubicBezTo>
                  <a:pt x="57" y="118"/>
                  <a:pt x="65" y="122"/>
                  <a:pt x="75" y="117"/>
                </a:cubicBezTo>
                <a:cubicBezTo>
                  <a:pt x="76" y="116"/>
                  <a:pt x="78" y="116"/>
                  <a:pt x="79" y="115"/>
                </a:cubicBezTo>
                <a:cubicBezTo>
                  <a:pt x="104" y="108"/>
                  <a:pt x="129" y="100"/>
                  <a:pt x="154" y="93"/>
                </a:cubicBezTo>
                <a:cubicBezTo>
                  <a:pt x="172" y="88"/>
                  <a:pt x="189" y="82"/>
                  <a:pt x="207" y="77"/>
                </a:cubicBezTo>
                <a:cubicBezTo>
                  <a:pt x="209" y="76"/>
                  <a:pt x="211" y="74"/>
                  <a:pt x="211" y="72"/>
                </a:cubicBezTo>
                <a:cubicBezTo>
                  <a:pt x="210" y="69"/>
                  <a:pt x="207" y="69"/>
                  <a:pt x="205" y="70"/>
                </a:cubicBezTo>
                <a:cubicBezTo>
                  <a:pt x="189" y="75"/>
                  <a:pt x="172" y="80"/>
                  <a:pt x="156" y="85"/>
                </a:cubicBezTo>
                <a:cubicBezTo>
                  <a:pt x="126" y="94"/>
                  <a:pt x="97" y="102"/>
                  <a:pt x="68" y="111"/>
                </a:cubicBezTo>
                <a:cubicBezTo>
                  <a:pt x="64" y="112"/>
                  <a:pt x="61" y="112"/>
                  <a:pt x="58" y="110"/>
                </a:cubicBezTo>
                <a:cubicBezTo>
                  <a:pt x="42" y="100"/>
                  <a:pt x="24" y="90"/>
                  <a:pt x="8" y="80"/>
                </a:cubicBezTo>
                <a:cubicBezTo>
                  <a:pt x="5" y="78"/>
                  <a:pt x="2" y="78"/>
                  <a:pt x="0" y="80"/>
                </a:cubicBezTo>
                <a:cubicBezTo>
                  <a:pt x="0" y="81"/>
                  <a:pt x="0" y="83"/>
                  <a:pt x="0" y="84"/>
                </a:cubicBezTo>
                <a:close/>
                <a:moveTo>
                  <a:pt x="0" y="69"/>
                </a:moveTo>
                <a:cubicBezTo>
                  <a:pt x="2" y="70"/>
                  <a:pt x="3" y="71"/>
                  <a:pt x="5" y="72"/>
                </a:cubicBezTo>
                <a:cubicBezTo>
                  <a:pt x="23" y="83"/>
                  <a:pt x="40" y="93"/>
                  <a:pt x="58" y="103"/>
                </a:cubicBezTo>
                <a:cubicBezTo>
                  <a:pt x="61" y="105"/>
                  <a:pt x="64" y="106"/>
                  <a:pt x="67" y="105"/>
                </a:cubicBezTo>
                <a:cubicBezTo>
                  <a:pt x="76" y="102"/>
                  <a:pt x="85" y="99"/>
                  <a:pt x="94" y="96"/>
                </a:cubicBezTo>
                <a:cubicBezTo>
                  <a:pt x="131" y="85"/>
                  <a:pt x="169" y="74"/>
                  <a:pt x="207" y="62"/>
                </a:cubicBezTo>
                <a:cubicBezTo>
                  <a:pt x="210" y="62"/>
                  <a:pt x="212" y="60"/>
                  <a:pt x="211" y="57"/>
                </a:cubicBezTo>
                <a:cubicBezTo>
                  <a:pt x="210" y="54"/>
                  <a:pt x="207" y="55"/>
                  <a:pt x="205" y="55"/>
                </a:cubicBezTo>
                <a:cubicBezTo>
                  <a:pt x="185" y="62"/>
                  <a:pt x="165" y="68"/>
                  <a:pt x="144" y="74"/>
                </a:cubicBezTo>
                <a:cubicBezTo>
                  <a:pt x="118" y="82"/>
                  <a:pt x="92" y="89"/>
                  <a:pt x="65" y="97"/>
                </a:cubicBezTo>
                <a:cubicBezTo>
                  <a:pt x="64" y="98"/>
                  <a:pt x="62" y="97"/>
                  <a:pt x="61" y="96"/>
                </a:cubicBezTo>
                <a:cubicBezTo>
                  <a:pt x="43" y="86"/>
                  <a:pt x="25" y="76"/>
                  <a:pt x="8" y="65"/>
                </a:cubicBezTo>
                <a:cubicBezTo>
                  <a:pt x="4" y="64"/>
                  <a:pt x="2" y="64"/>
                  <a:pt x="0" y="66"/>
                </a:cubicBezTo>
                <a:cubicBezTo>
                  <a:pt x="0" y="67"/>
                  <a:pt x="0" y="68"/>
                  <a:pt x="0" y="69"/>
                </a:cubicBezTo>
                <a:close/>
                <a:moveTo>
                  <a:pt x="0" y="98"/>
                </a:moveTo>
                <a:cubicBezTo>
                  <a:pt x="20" y="110"/>
                  <a:pt x="40" y="122"/>
                  <a:pt x="60" y="134"/>
                </a:cubicBezTo>
                <a:cubicBezTo>
                  <a:pt x="62" y="135"/>
                  <a:pt x="64" y="134"/>
                  <a:pt x="66" y="134"/>
                </a:cubicBezTo>
                <a:cubicBezTo>
                  <a:pt x="106" y="122"/>
                  <a:pt x="145" y="110"/>
                  <a:pt x="185" y="98"/>
                </a:cubicBezTo>
                <a:cubicBezTo>
                  <a:pt x="192" y="96"/>
                  <a:pt x="200" y="94"/>
                  <a:pt x="208" y="91"/>
                </a:cubicBezTo>
                <a:cubicBezTo>
                  <a:pt x="210" y="91"/>
                  <a:pt x="212" y="89"/>
                  <a:pt x="211" y="86"/>
                </a:cubicBezTo>
                <a:cubicBezTo>
                  <a:pt x="210" y="85"/>
                  <a:pt x="207" y="84"/>
                  <a:pt x="206" y="84"/>
                </a:cubicBezTo>
                <a:cubicBezTo>
                  <a:pt x="185" y="90"/>
                  <a:pt x="164" y="97"/>
                  <a:pt x="143" y="103"/>
                </a:cubicBezTo>
                <a:cubicBezTo>
                  <a:pt x="117" y="111"/>
                  <a:pt x="92" y="119"/>
                  <a:pt x="67" y="126"/>
                </a:cubicBezTo>
                <a:cubicBezTo>
                  <a:pt x="65" y="127"/>
                  <a:pt x="62" y="126"/>
                  <a:pt x="60" y="125"/>
                </a:cubicBezTo>
                <a:cubicBezTo>
                  <a:pt x="42" y="115"/>
                  <a:pt x="25" y="105"/>
                  <a:pt x="8" y="95"/>
                </a:cubicBezTo>
                <a:cubicBezTo>
                  <a:pt x="5" y="93"/>
                  <a:pt x="2" y="92"/>
                  <a:pt x="0" y="95"/>
                </a:cubicBezTo>
                <a:cubicBezTo>
                  <a:pt x="0" y="96"/>
                  <a:pt x="0" y="97"/>
                  <a:pt x="0" y="98"/>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73" name="Freeform 54">
            <a:extLst>
              <a:ext uri="{FF2B5EF4-FFF2-40B4-BE49-F238E27FC236}">
                <a16:creationId xmlns:a16="http://schemas.microsoft.com/office/drawing/2014/main" id="{0F2B96B8-C3B3-4C25-AC58-D04728D219EE}"/>
              </a:ext>
            </a:extLst>
          </p:cNvPr>
          <p:cNvSpPr>
            <a:spLocks noEditPoints="1"/>
          </p:cNvSpPr>
          <p:nvPr/>
        </p:nvSpPr>
        <p:spPr bwMode="auto">
          <a:xfrm>
            <a:off x="6003734" y="2752081"/>
            <a:ext cx="657225" cy="733425"/>
          </a:xfrm>
          <a:custGeom>
            <a:avLst/>
            <a:gdLst>
              <a:gd name="T0" fmla="*/ 173 w 174"/>
              <a:gd name="T1" fmla="*/ 96 h 192"/>
              <a:gd name="T2" fmla="*/ 173 w 174"/>
              <a:gd name="T3" fmla="*/ 155 h 192"/>
              <a:gd name="T4" fmla="*/ 162 w 174"/>
              <a:gd name="T5" fmla="*/ 175 h 192"/>
              <a:gd name="T6" fmla="*/ 113 w 174"/>
              <a:gd name="T7" fmla="*/ 190 h 192"/>
              <a:gd name="T8" fmla="*/ 40 w 174"/>
              <a:gd name="T9" fmla="*/ 186 h 192"/>
              <a:gd name="T10" fmla="*/ 11 w 174"/>
              <a:gd name="T11" fmla="*/ 175 h 192"/>
              <a:gd name="T12" fmla="*/ 0 w 174"/>
              <a:gd name="T13" fmla="*/ 155 h 192"/>
              <a:gd name="T14" fmla="*/ 0 w 174"/>
              <a:gd name="T15" fmla="*/ 39 h 192"/>
              <a:gd name="T16" fmla="*/ 12 w 174"/>
              <a:gd name="T17" fmla="*/ 18 h 192"/>
              <a:gd name="T18" fmla="*/ 56 w 174"/>
              <a:gd name="T19" fmla="*/ 3 h 192"/>
              <a:gd name="T20" fmla="*/ 135 w 174"/>
              <a:gd name="T21" fmla="*/ 7 h 192"/>
              <a:gd name="T22" fmla="*/ 167 w 174"/>
              <a:gd name="T23" fmla="*/ 22 h 192"/>
              <a:gd name="T24" fmla="*/ 173 w 174"/>
              <a:gd name="T25" fmla="*/ 37 h 192"/>
              <a:gd name="T26" fmla="*/ 173 w 174"/>
              <a:gd name="T27" fmla="*/ 96 h 192"/>
              <a:gd name="T28" fmla="*/ 87 w 174"/>
              <a:gd name="T29" fmla="*/ 9 h 192"/>
              <a:gd name="T30" fmla="*/ 43 w 174"/>
              <a:gd name="T31" fmla="*/ 13 h 192"/>
              <a:gd name="T32" fmla="*/ 14 w 174"/>
              <a:gd name="T33" fmla="*/ 24 h 192"/>
              <a:gd name="T34" fmla="*/ 13 w 174"/>
              <a:gd name="T35" fmla="*/ 43 h 192"/>
              <a:gd name="T36" fmla="*/ 42 w 174"/>
              <a:gd name="T37" fmla="*/ 55 h 192"/>
              <a:gd name="T38" fmla="*/ 129 w 174"/>
              <a:gd name="T39" fmla="*/ 56 h 192"/>
              <a:gd name="T40" fmla="*/ 161 w 174"/>
              <a:gd name="T41" fmla="*/ 43 h 192"/>
              <a:gd name="T42" fmla="*/ 162 w 174"/>
              <a:gd name="T43" fmla="*/ 26 h 192"/>
              <a:gd name="T44" fmla="*/ 146 w 174"/>
              <a:gd name="T45" fmla="*/ 18 h 192"/>
              <a:gd name="T46" fmla="*/ 87 w 174"/>
              <a:gd name="T47" fmla="*/ 9 h 192"/>
              <a:gd name="T48" fmla="*/ 166 w 174"/>
              <a:gd name="T49" fmla="*/ 131 h 192"/>
              <a:gd name="T50" fmla="*/ 87 w 174"/>
              <a:gd name="T51" fmla="*/ 150 h 192"/>
              <a:gd name="T52" fmla="*/ 7 w 174"/>
              <a:gd name="T53" fmla="*/ 131 h 192"/>
              <a:gd name="T54" fmla="*/ 7 w 174"/>
              <a:gd name="T55" fmla="*/ 157 h 192"/>
              <a:gd name="T56" fmla="*/ 12 w 174"/>
              <a:gd name="T57" fmla="*/ 167 h 192"/>
              <a:gd name="T58" fmla="*/ 42 w 174"/>
              <a:gd name="T59" fmla="*/ 179 h 192"/>
              <a:gd name="T60" fmla="*/ 125 w 174"/>
              <a:gd name="T61" fmla="*/ 181 h 192"/>
              <a:gd name="T62" fmla="*/ 161 w 174"/>
              <a:gd name="T63" fmla="*/ 167 h 192"/>
              <a:gd name="T64" fmla="*/ 166 w 174"/>
              <a:gd name="T65" fmla="*/ 158 h 192"/>
              <a:gd name="T66" fmla="*/ 166 w 174"/>
              <a:gd name="T67" fmla="*/ 131 h 192"/>
              <a:gd name="T68" fmla="*/ 166 w 174"/>
              <a:gd name="T69" fmla="*/ 48 h 192"/>
              <a:gd name="T70" fmla="*/ 87 w 174"/>
              <a:gd name="T71" fmla="*/ 67 h 192"/>
              <a:gd name="T72" fmla="*/ 7 w 174"/>
              <a:gd name="T73" fmla="*/ 48 h 192"/>
              <a:gd name="T74" fmla="*/ 7 w 174"/>
              <a:gd name="T75" fmla="*/ 73 h 192"/>
              <a:gd name="T76" fmla="*/ 13 w 174"/>
              <a:gd name="T77" fmla="*/ 84 h 192"/>
              <a:gd name="T78" fmla="*/ 36 w 174"/>
              <a:gd name="T79" fmla="*/ 95 h 192"/>
              <a:gd name="T80" fmla="*/ 115 w 174"/>
              <a:gd name="T81" fmla="*/ 100 h 192"/>
              <a:gd name="T82" fmla="*/ 155 w 174"/>
              <a:gd name="T83" fmla="*/ 89 h 192"/>
              <a:gd name="T84" fmla="*/ 166 w 174"/>
              <a:gd name="T85" fmla="*/ 75 h 192"/>
              <a:gd name="T86" fmla="*/ 166 w 174"/>
              <a:gd name="T87" fmla="*/ 48 h 192"/>
              <a:gd name="T88" fmla="*/ 166 w 174"/>
              <a:gd name="T89" fmla="*/ 90 h 192"/>
              <a:gd name="T90" fmla="*/ 87 w 174"/>
              <a:gd name="T91" fmla="*/ 108 h 192"/>
              <a:gd name="T92" fmla="*/ 7 w 174"/>
              <a:gd name="T93" fmla="*/ 90 h 192"/>
              <a:gd name="T94" fmla="*/ 7 w 174"/>
              <a:gd name="T95" fmla="*/ 114 h 192"/>
              <a:gd name="T96" fmla="*/ 14 w 174"/>
              <a:gd name="T97" fmla="*/ 127 h 192"/>
              <a:gd name="T98" fmla="*/ 34 w 174"/>
              <a:gd name="T99" fmla="*/ 136 h 192"/>
              <a:gd name="T100" fmla="*/ 118 w 174"/>
              <a:gd name="T101" fmla="*/ 141 h 192"/>
              <a:gd name="T102" fmla="*/ 159 w 174"/>
              <a:gd name="T103" fmla="*/ 127 h 192"/>
              <a:gd name="T104" fmla="*/ 166 w 174"/>
              <a:gd name="T105" fmla="*/ 117 h 192"/>
              <a:gd name="T106" fmla="*/ 166 w 174"/>
              <a:gd name="T107" fmla="*/ 9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74" h="192">
                <a:moveTo>
                  <a:pt x="173" y="96"/>
                </a:moveTo>
                <a:cubicBezTo>
                  <a:pt x="173" y="116"/>
                  <a:pt x="173" y="135"/>
                  <a:pt x="173" y="155"/>
                </a:cubicBezTo>
                <a:cubicBezTo>
                  <a:pt x="174" y="164"/>
                  <a:pt x="169" y="170"/>
                  <a:pt x="162" y="175"/>
                </a:cubicBezTo>
                <a:cubicBezTo>
                  <a:pt x="147" y="184"/>
                  <a:pt x="130" y="188"/>
                  <a:pt x="113" y="190"/>
                </a:cubicBezTo>
                <a:cubicBezTo>
                  <a:pt x="89" y="192"/>
                  <a:pt x="64" y="192"/>
                  <a:pt x="40" y="186"/>
                </a:cubicBezTo>
                <a:cubicBezTo>
                  <a:pt x="30" y="184"/>
                  <a:pt x="20" y="180"/>
                  <a:pt x="11" y="175"/>
                </a:cubicBezTo>
                <a:cubicBezTo>
                  <a:pt x="4" y="170"/>
                  <a:pt x="0" y="164"/>
                  <a:pt x="0" y="155"/>
                </a:cubicBezTo>
                <a:cubicBezTo>
                  <a:pt x="0" y="116"/>
                  <a:pt x="0" y="78"/>
                  <a:pt x="0" y="39"/>
                </a:cubicBezTo>
                <a:cubicBezTo>
                  <a:pt x="0" y="29"/>
                  <a:pt x="4" y="23"/>
                  <a:pt x="12" y="18"/>
                </a:cubicBezTo>
                <a:cubicBezTo>
                  <a:pt x="25" y="9"/>
                  <a:pt x="40" y="6"/>
                  <a:pt x="56" y="3"/>
                </a:cubicBezTo>
                <a:cubicBezTo>
                  <a:pt x="82" y="0"/>
                  <a:pt x="109" y="1"/>
                  <a:pt x="135" y="7"/>
                </a:cubicBezTo>
                <a:cubicBezTo>
                  <a:pt x="147" y="10"/>
                  <a:pt x="158" y="14"/>
                  <a:pt x="167" y="22"/>
                </a:cubicBezTo>
                <a:cubicBezTo>
                  <a:pt x="171" y="26"/>
                  <a:pt x="173" y="31"/>
                  <a:pt x="173" y="37"/>
                </a:cubicBezTo>
                <a:cubicBezTo>
                  <a:pt x="173" y="57"/>
                  <a:pt x="173" y="77"/>
                  <a:pt x="173" y="96"/>
                </a:cubicBezTo>
                <a:close/>
                <a:moveTo>
                  <a:pt x="87" y="9"/>
                </a:moveTo>
                <a:cubicBezTo>
                  <a:pt x="87" y="8"/>
                  <a:pt x="57" y="11"/>
                  <a:pt x="43" y="13"/>
                </a:cubicBezTo>
                <a:cubicBezTo>
                  <a:pt x="33" y="15"/>
                  <a:pt x="23" y="18"/>
                  <a:pt x="14" y="24"/>
                </a:cubicBezTo>
                <a:cubicBezTo>
                  <a:pt x="5" y="30"/>
                  <a:pt x="5" y="37"/>
                  <a:pt x="13" y="43"/>
                </a:cubicBezTo>
                <a:cubicBezTo>
                  <a:pt x="22" y="50"/>
                  <a:pt x="32" y="53"/>
                  <a:pt x="42" y="55"/>
                </a:cubicBezTo>
                <a:cubicBezTo>
                  <a:pt x="71" y="62"/>
                  <a:pt x="100" y="62"/>
                  <a:pt x="129" y="56"/>
                </a:cubicBezTo>
                <a:cubicBezTo>
                  <a:pt x="141" y="54"/>
                  <a:pt x="152" y="50"/>
                  <a:pt x="161" y="43"/>
                </a:cubicBezTo>
                <a:cubicBezTo>
                  <a:pt x="168" y="37"/>
                  <a:pt x="168" y="31"/>
                  <a:pt x="162" y="26"/>
                </a:cubicBezTo>
                <a:cubicBezTo>
                  <a:pt x="157" y="23"/>
                  <a:pt x="151" y="20"/>
                  <a:pt x="146" y="18"/>
                </a:cubicBezTo>
                <a:cubicBezTo>
                  <a:pt x="127" y="10"/>
                  <a:pt x="107" y="8"/>
                  <a:pt x="87" y="9"/>
                </a:cubicBezTo>
                <a:close/>
                <a:moveTo>
                  <a:pt x="166" y="131"/>
                </a:moveTo>
                <a:cubicBezTo>
                  <a:pt x="142" y="147"/>
                  <a:pt x="114" y="150"/>
                  <a:pt x="87" y="150"/>
                </a:cubicBezTo>
                <a:cubicBezTo>
                  <a:pt x="59" y="150"/>
                  <a:pt x="32" y="147"/>
                  <a:pt x="7" y="131"/>
                </a:cubicBezTo>
                <a:cubicBezTo>
                  <a:pt x="7" y="140"/>
                  <a:pt x="7" y="148"/>
                  <a:pt x="7" y="157"/>
                </a:cubicBezTo>
                <a:cubicBezTo>
                  <a:pt x="7" y="161"/>
                  <a:pt x="9" y="164"/>
                  <a:pt x="12" y="167"/>
                </a:cubicBezTo>
                <a:cubicBezTo>
                  <a:pt x="21" y="174"/>
                  <a:pt x="31" y="177"/>
                  <a:pt x="42" y="179"/>
                </a:cubicBezTo>
                <a:cubicBezTo>
                  <a:pt x="69" y="186"/>
                  <a:pt x="97" y="186"/>
                  <a:pt x="125" y="181"/>
                </a:cubicBezTo>
                <a:cubicBezTo>
                  <a:pt x="138" y="179"/>
                  <a:pt x="151" y="175"/>
                  <a:pt x="161" y="167"/>
                </a:cubicBezTo>
                <a:cubicBezTo>
                  <a:pt x="164" y="165"/>
                  <a:pt x="166" y="161"/>
                  <a:pt x="166" y="158"/>
                </a:cubicBezTo>
                <a:cubicBezTo>
                  <a:pt x="167" y="149"/>
                  <a:pt x="166" y="140"/>
                  <a:pt x="166" y="131"/>
                </a:cubicBezTo>
                <a:close/>
                <a:moveTo>
                  <a:pt x="166" y="48"/>
                </a:moveTo>
                <a:cubicBezTo>
                  <a:pt x="142" y="65"/>
                  <a:pt x="114" y="67"/>
                  <a:pt x="87" y="67"/>
                </a:cubicBezTo>
                <a:cubicBezTo>
                  <a:pt x="59" y="67"/>
                  <a:pt x="32" y="65"/>
                  <a:pt x="7" y="48"/>
                </a:cubicBezTo>
                <a:cubicBezTo>
                  <a:pt x="7" y="57"/>
                  <a:pt x="7" y="65"/>
                  <a:pt x="7" y="73"/>
                </a:cubicBezTo>
                <a:cubicBezTo>
                  <a:pt x="7" y="78"/>
                  <a:pt x="9" y="82"/>
                  <a:pt x="13" y="84"/>
                </a:cubicBezTo>
                <a:cubicBezTo>
                  <a:pt x="20" y="88"/>
                  <a:pt x="28" y="93"/>
                  <a:pt x="36" y="95"/>
                </a:cubicBezTo>
                <a:cubicBezTo>
                  <a:pt x="62" y="102"/>
                  <a:pt x="88" y="103"/>
                  <a:pt x="115" y="100"/>
                </a:cubicBezTo>
                <a:cubicBezTo>
                  <a:pt x="129" y="98"/>
                  <a:pt x="142" y="95"/>
                  <a:pt x="155" y="89"/>
                </a:cubicBezTo>
                <a:cubicBezTo>
                  <a:pt x="160" y="86"/>
                  <a:pt x="166" y="82"/>
                  <a:pt x="166" y="75"/>
                </a:cubicBezTo>
                <a:cubicBezTo>
                  <a:pt x="166" y="66"/>
                  <a:pt x="166" y="57"/>
                  <a:pt x="166" y="48"/>
                </a:cubicBezTo>
                <a:close/>
                <a:moveTo>
                  <a:pt x="166" y="90"/>
                </a:moveTo>
                <a:cubicBezTo>
                  <a:pt x="142" y="106"/>
                  <a:pt x="114" y="108"/>
                  <a:pt x="87" y="108"/>
                </a:cubicBezTo>
                <a:cubicBezTo>
                  <a:pt x="59" y="108"/>
                  <a:pt x="32" y="106"/>
                  <a:pt x="7" y="90"/>
                </a:cubicBezTo>
                <a:cubicBezTo>
                  <a:pt x="7" y="98"/>
                  <a:pt x="8" y="106"/>
                  <a:pt x="7" y="114"/>
                </a:cubicBezTo>
                <a:cubicBezTo>
                  <a:pt x="7" y="120"/>
                  <a:pt x="9" y="124"/>
                  <a:pt x="14" y="127"/>
                </a:cubicBezTo>
                <a:cubicBezTo>
                  <a:pt x="21" y="130"/>
                  <a:pt x="27" y="134"/>
                  <a:pt x="34" y="136"/>
                </a:cubicBezTo>
                <a:cubicBezTo>
                  <a:pt x="61" y="144"/>
                  <a:pt x="90" y="145"/>
                  <a:pt x="118" y="141"/>
                </a:cubicBezTo>
                <a:cubicBezTo>
                  <a:pt x="132" y="139"/>
                  <a:pt x="146" y="135"/>
                  <a:pt x="159" y="127"/>
                </a:cubicBezTo>
                <a:cubicBezTo>
                  <a:pt x="162" y="125"/>
                  <a:pt x="166" y="122"/>
                  <a:pt x="166" y="117"/>
                </a:cubicBezTo>
                <a:cubicBezTo>
                  <a:pt x="166" y="108"/>
                  <a:pt x="166" y="99"/>
                  <a:pt x="166" y="9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1780695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71843-6F1D-4020-BF00-EF289C19796F}"/>
              </a:ext>
            </a:extLst>
          </p:cNvPr>
          <p:cNvSpPr>
            <a:spLocks noGrp="1"/>
          </p:cNvSpPr>
          <p:nvPr>
            <p:ph type="title"/>
          </p:nvPr>
        </p:nvSpPr>
        <p:spPr/>
        <p:txBody>
          <a:bodyPr/>
          <a:lstStyle/>
          <a:p>
            <a:r>
              <a:rPr lang="en-US" dirty="0"/>
              <a:t>Our Software Delivery Value Stream </a:t>
            </a:r>
            <a:r>
              <a:rPr lang="en-US" sz="2400" i="1" dirty="0"/>
              <a:t>(and the opportunities it presents…)</a:t>
            </a:r>
            <a:endParaRPr lang="en-US" i="1" dirty="0"/>
          </a:p>
        </p:txBody>
      </p:sp>
      <p:sp>
        <p:nvSpPr>
          <p:cNvPr id="3" name="Date Placeholder 2">
            <a:extLst>
              <a:ext uri="{FF2B5EF4-FFF2-40B4-BE49-F238E27FC236}">
                <a16:creationId xmlns:a16="http://schemas.microsoft.com/office/drawing/2014/main" id="{3A9982D5-1FD0-4A06-8A3F-F6732A1F95DB}"/>
              </a:ext>
            </a:extLst>
          </p:cNvPr>
          <p:cNvSpPr>
            <a:spLocks noGrp="1"/>
          </p:cNvSpPr>
          <p:nvPr>
            <p:ph type="dt" sz="half" idx="10"/>
          </p:nvPr>
        </p:nvSpPr>
        <p:spPr/>
        <p:txBody>
          <a:bodyPr/>
          <a:lstStyle/>
          <a:p>
            <a:fld id="{B6146B53-3C88-4BAC-8099-4E1DE5C13788}" type="datetime1">
              <a:rPr lang="en-US" smtClean="0"/>
              <a:pPr/>
              <a:t>9/10/2021</a:t>
            </a:fld>
            <a:endParaRPr lang="en-US" dirty="0"/>
          </a:p>
        </p:txBody>
      </p:sp>
      <p:sp>
        <p:nvSpPr>
          <p:cNvPr id="4" name="Footer Placeholder 3">
            <a:extLst>
              <a:ext uri="{FF2B5EF4-FFF2-40B4-BE49-F238E27FC236}">
                <a16:creationId xmlns:a16="http://schemas.microsoft.com/office/drawing/2014/main" id="{AEF4EB98-4FA0-4664-8A01-A6019A5D3EC6}"/>
              </a:ext>
            </a:extLst>
          </p:cNvPr>
          <p:cNvSpPr>
            <a:spLocks noGrp="1"/>
          </p:cNvSpPr>
          <p:nvPr>
            <p:ph type="ftr" sz="quarter" idx="11"/>
          </p:nvPr>
        </p:nvSpPr>
        <p:spPr/>
        <p:txBody>
          <a:bodyPr/>
          <a:lstStyle/>
          <a:p>
            <a:r>
              <a:rPr lang="en-US"/>
              <a:t>© 2021 Service Benefit Plan Administrative Services Corporation. All rights reserved.</a:t>
            </a:r>
            <a:endParaRPr lang="en-US" dirty="0"/>
          </a:p>
        </p:txBody>
      </p:sp>
      <p:sp>
        <p:nvSpPr>
          <p:cNvPr id="5" name="Slide Number Placeholder 4">
            <a:extLst>
              <a:ext uri="{FF2B5EF4-FFF2-40B4-BE49-F238E27FC236}">
                <a16:creationId xmlns:a16="http://schemas.microsoft.com/office/drawing/2014/main" id="{CDE2006F-3C56-4A35-96F8-A806E55AEBCE}"/>
              </a:ext>
            </a:extLst>
          </p:cNvPr>
          <p:cNvSpPr>
            <a:spLocks noGrp="1"/>
          </p:cNvSpPr>
          <p:nvPr>
            <p:ph type="sldNum" sz="quarter" idx="12"/>
          </p:nvPr>
        </p:nvSpPr>
        <p:spPr/>
        <p:txBody>
          <a:bodyPr/>
          <a:lstStyle/>
          <a:p>
            <a:fld id="{5F76783C-7280-490F-B145-83C5EC97FAB1}" type="slidenum">
              <a:rPr lang="en-US" smtClean="0"/>
              <a:pPr/>
              <a:t>3</a:t>
            </a:fld>
            <a:endParaRPr lang="en-US" dirty="0"/>
          </a:p>
        </p:txBody>
      </p:sp>
      <p:pic>
        <p:nvPicPr>
          <p:cNvPr id="7" name="Picture 6">
            <a:extLst>
              <a:ext uri="{FF2B5EF4-FFF2-40B4-BE49-F238E27FC236}">
                <a16:creationId xmlns:a16="http://schemas.microsoft.com/office/drawing/2014/main" id="{90628096-F430-4DB3-9C59-ECFD8764D804}"/>
              </a:ext>
            </a:extLst>
          </p:cNvPr>
          <p:cNvPicPr>
            <a:picLocks noChangeAspect="1"/>
          </p:cNvPicPr>
          <p:nvPr/>
        </p:nvPicPr>
        <p:blipFill>
          <a:blip r:embed="rId3"/>
          <a:stretch>
            <a:fillRect/>
          </a:stretch>
        </p:blipFill>
        <p:spPr>
          <a:xfrm>
            <a:off x="885098" y="2676420"/>
            <a:ext cx="10421804" cy="1505160"/>
          </a:xfrm>
          <a:prstGeom prst="rect">
            <a:avLst/>
          </a:prstGeom>
        </p:spPr>
      </p:pic>
      <p:pic>
        <p:nvPicPr>
          <p:cNvPr id="9" name="Picture 8">
            <a:extLst>
              <a:ext uri="{FF2B5EF4-FFF2-40B4-BE49-F238E27FC236}">
                <a16:creationId xmlns:a16="http://schemas.microsoft.com/office/drawing/2014/main" id="{7672E206-CFC1-479C-AE5A-EBD477BEFC5F}"/>
              </a:ext>
            </a:extLst>
          </p:cNvPr>
          <p:cNvPicPr>
            <a:picLocks noChangeAspect="1"/>
          </p:cNvPicPr>
          <p:nvPr/>
        </p:nvPicPr>
        <p:blipFill>
          <a:blip r:embed="rId4"/>
          <a:stretch>
            <a:fillRect/>
          </a:stretch>
        </p:blipFill>
        <p:spPr>
          <a:xfrm>
            <a:off x="423071" y="999786"/>
            <a:ext cx="11345858" cy="4858428"/>
          </a:xfrm>
          <a:prstGeom prst="rect">
            <a:avLst/>
          </a:prstGeom>
        </p:spPr>
      </p:pic>
    </p:spTree>
    <p:extLst>
      <p:ext uri="{BB962C8B-B14F-4D97-AF65-F5344CB8AC3E}">
        <p14:creationId xmlns:p14="http://schemas.microsoft.com/office/powerpoint/2010/main" val="1896153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xit" presetSubtype="0" fill="hold" nodeType="clickEffect">
                                  <p:stCondLst>
                                    <p:cond delay="0"/>
                                  </p:stCondLst>
                                  <p:childTnLst>
                                    <p:animEffect transition="out" filter="fade">
                                      <p:cBhvr>
                                        <p:cTn id="6" dur="1000"/>
                                        <p:tgtEl>
                                          <p:spTgt spid="9"/>
                                        </p:tgtEl>
                                      </p:cBhvr>
                                    </p:animEffect>
                                    <p:anim calcmode="lin" valueType="num">
                                      <p:cBhvr>
                                        <p:cTn id="7" dur="1000"/>
                                        <p:tgtEl>
                                          <p:spTgt spid="9"/>
                                        </p:tgtEl>
                                        <p:attrNameLst>
                                          <p:attrName>ppt_x</p:attrName>
                                        </p:attrNameLst>
                                      </p:cBhvr>
                                      <p:tavLst>
                                        <p:tav tm="0">
                                          <p:val>
                                            <p:strVal val="ppt_x"/>
                                          </p:val>
                                        </p:tav>
                                        <p:tav tm="100000">
                                          <p:val>
                                            <p:strVal val="ppt_x"/>
                                          </p:val>
                                        </p:tav>
                                      </p:tavLst>
                                    </p:anim>
                                    <p:anim calcmode="lin" valueType="num">
                                      <p:cBhvr>
                                        <p:cTn id="8" dur="1000"/>
                                        <p:tgtEl>
                                          <p:spTgt spid="9"/>
                                        </p:tgtEl>
                                        <p:attrNameLst>
                                          <p:attrName>ppt_y</p:attrName>
                                        </p:attrNameLst>
                                      </p:cBhvr>
                                      <p:tavLst>
                                        <p:tav tm="0">
                                          <p:val>
                                            <p:strVal val="ppt_y"/>
                                          </p:val>
                                        </p:tav>
                                        <p:tav tm="100000">
                                          <p:val>
                                            <p:strVal val="ppt_y+.1"/>
                                          </p:val>
                                        </p:tav>
                                      </p:tavLst>
                                    </p:anim>
                                    <p:set>
                                      <p:cBhvr>
                                        <p:cTn id="9" dur="1" fill="hold">
                                          <p:stCondLst>
                                            <p:cond delay="9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C7AB6-D487-4004-946B-BBABFE296BCB}"/>
              </a:ext>
            </a:extLst>
          </p:cNvPr>
          <p:cNvSpPr>
            <a:spLocks noGrp="1"/>
          </p:cNvSpPr>
          <p:nvPr>
            <p:ph type="title"/>
          </p:nvPr>
        </p:nvSpPr>
        <p:spPr/>
        <p:txBody>
          <a:bodyPr/>
          <a:lstStyle/>
          <a:p>
            <a:r>
              <a:rPr lang="en-US" dirty="0"/>
              <a:t>Goals achieved through Focus Areas</a:t>
            </a:r>
          </a:p>
        </p:txBody>
      </p:sp>
      <p:sp>
        <p:nvSpPr>
          <p:cNvPr id="3" name="Date Placeholder 2">
            <a:extLst>
              <a:ext uri="{FF2B5EF4-FFF2-40B4-BE49-F238E27FC236}">
                <a16:creationId xmlns:a16="http://schemas.microsoft.com/office/drawing/2014/main" id="{BF691787-EA17-4013-9026-85332418A650}"/>
              </a:ext>
            </a:extLst>
          </p:cNvPr>
          <p:cNvSpPr>
            <a:spLocks noGrp="1"/>
          </p:cNvSpPr>
          <p:nvPr>
            <p:ph type="dt" sz="half" idx="10"/>
          </p:nvPr>
        </p:nvSpPr>
        <p:spPr/>
        <p:txBody>
          <a:bodyPr/>
          <a:lstStyle/>
          <a:p>
            <a:fld id="{B6146B53-3C88-4BAC-8099-4E1DE5C13788}" type="datetime1">
              <a:rPr lang="en-US" smtClean="0"/>
              <a:pPr/>
              <a:t>9/10/2021</a:t>
            </a:fld>
            <a:endParaRPr lang="en-US" dirty="0"/>
          </a:p>
        </p:txBody>
      </p:sp>
      <p:sp>
        <p:nvSpPr>
          <p:cNvPr id="4" name="Footer Placeholder 3">
            <a:extLst>
              <a:ext uri="{FF2B5EF4-FFF2-40B4-BE49-F238E27FC236}">
                <a16:creationId xmlns:a16="http://schemas.microsoft.com/office/drawing/2014/main" id="{A8B4B2AD-5951-4E10-82A3-5C7ACF19DC37}"/>
              </a:ext>
            </a:extLst>
          </p:cNvPr>
          <p:cNvSpPr>
            <a:spLocks noGrp="1"/>
          </p:cNvSpPr>
          <p:nvPr>
            <p:ph type="ftr" sz="quarter" idx="11"/>
          </p:nvPr>
        </p:nvSpPr>
        <p:spPr/>
        <p:txBody>
          <a:bodyPr/>
          <a:lstStyle/>
          <a:p>
            <a:r>
              <a:rPr lang="en-US"/>
              <a:t>© 2021 Service Benefit Plan Administrative Services Corporation. All rights reserved.</a:t>
            </a:r>
            <a:endParaRPr lang="en-US" dirty="0"/>
          </a:p>
        </p:txBody>
      </p:sp>
      <p:sp>
        <p:nvSpPr>
          <p:cNvPr id="5" name="Slide Number Placeholder 4">
            <a:extLst>
              <a:ext uri="{FF2B5EF4-FFF2-40B4-BE49-F238E27FC236}">
                <a16:creationId xmlns:a16="http://schemas.microsoft.com/office/drawing/2014/main" id="{77D63F60-F04A-462A-85C3-83EFF432DBC3}"/>
              </a:ext>
            </a:extLst>
          </p:cNvPr>
          <p:cNvSpPr>
            <a:spLocks noGrp="1"/>
          </p:cNvSpPr>
          <p:nvPr>
            <p:ph type="sldNum" sz="quarter" idx="12"/>
          </p:nvPr>
        </p:nvSpPr>
        <p:spPr/>
        <p:txBody>
          <a:bodyPr/>
          <a:lstStyle/>
          <a:p>
            <a:fld id="{5F76783C-7280-490F-B145-83C5EC97FAB1}" type="slidenum">
              <a:rPr lang="en-US" smtClean="0"/>
              <a:pPr/>
              <a:t>4</a:t>
            </a:fld>
            <a:endParaRPr lang="en-US" dirty="0"/>
          </a:p>
        </p:txBody>
      </p:sp>
      <p:sp>
        <p:nvSpPr>
          <p:cNvPr id="8" name="Rectangle 7">
            <a:extLst>
              <a:ext uri="{FF2B5EF4-FFF2-40B4-BE49-F238E27FC236}">
                <a16:creationId xmlns:a16="http://schemas.microsoft.com/office/drawing/2014/main" id="{4F62D4B7-E9EC-4D75-89A5-9C66A21BCF60}"/>
              </a:ext>
            </a:extLst>
          </p:cNvPr>
          <p:cNvSpPr/>
          <p:nvPr/>
        </p:nvSpPr>
        <p:spPr>
          <a:xfrm>
            <a:off x="594360" y="1450079"/>
            <a:ext cx="4114800" cy="13843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Deliver features to our customers faster</a:t>
            </a:r>
          </a:p>
        </p:txBody>
      </p:sp>
      <p:sp>
        <p:nvSpPr>
          <p:cNvPr id="9" name="Rectangle 8">
            <a:extLst>
              <a:ext uri="{FF2B5EF4-FFF2-40B4-BE49-F238E27FC236}">
                <a16:creationId xmlns:a16="http://schemas.microsoft.com/office/drawing/2014/main" id="{915FCA7F-5A74-4491-B623-D0C8FC183952}"/>
              </a:ext>
            </a:extLst>
          </p:cNvPr>
          <p:cNvSpPr/>
          <p:nvPr/>
        </p:nvSpPr>
        <p:spPr>
          <a:xfrm>
            <a:off x="594360" y="3129796"/>
            <a:ext cx="4114800" cy="13843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2400" dirty="0">
                <a:solidFill>
                  <a:schemeClr val="bg1"/>
                </a:solidFill>
              </a:rPr>
              <a:t>Reduce wait times so teams can focus more on </a:t>
            </a:r>
            <a:r>
              <a:rPr lang="en-US" sz="2400" i="1" dirty="0">
                <a:solidFill>
                  <a:schemeClr val="bg1"/>
                </a:solidFill>
              </a:rPr>
              <a:t>creating customer value</a:t>
            </a:r>
            <a:r>
              <a:rPr lang="en-US" sz="2400" dirty="0">
                <a:solidFill>
                  <a:schemeClr val="bg1"/>
                </a:solidFill>
              </a:rPr>
              <a:t>.</a:t>
            </a:r>
          </a:p>
        </p:txBody>
      </p:sp>
      <p:sp>
        <p:nvSpPr>
          <p:cNvPr id="10" name="Rectangle 9">
            <a:extLst>
              <a:ext uri="{FF2B5EF4-FFF2-40B4-BE49-F238E27FC236}">
                <a16:creationId xmlns:a16="http://schemas.microsoft.com/office/drawing/2014/main" id="{571A32B7-3006-4DFE-B008-3BAC75214C64}"/>
              </a:ext>
            </a:extLst>
          </p:cNvPr>
          <p:cNvSpPr/>
          <p:nvPr/>
        </p:nvSpPr>
        <p:spPr>
          <a:xfrm>
            <a:off x="594360" y="4809513"/>
            <a:ext cx="4114800" cy="13843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2400" dirty="0">
                <a:solidFill>
                  <a:schemeClr val="bg1"/>
                </a:solidFill>
              </a:rPr>
              <a:t>Prevent unnecessary rework, by automating tasks that are currently done manually.</a:t>
            </a:r>
          </a:p>
        </p:txBody>
      </p:sp>
      <p:cxnSp>
        <p:nvCxnSpPr>
          <p:cNvPr id="12" name="Straight Connector 11">
            <a:extLst>
              <a:ext uri="{FF2B5EF4-FFF2-40B4-BE49-F238E27FC236}">
                <a16:creationId xmlns:a16="http://schemas.microsoft.com/office/drawing/2014/main" id="{46A94E2C-8DD8-4DBF-A50B-E588315172FC}"/>
              </a:ext>
            </a:extLst>
          </p:cNvPr>
          <p:cNvCxnSpPr/>
          <p:nvPr/>
        </p:nvCxnSpPr>
        <p:spPr>
          <a:xfrm>
            <a:off x="5953792" y="1039791"/>
            <a:ext cx="0" cy="5232400"/>
          </a:xfrm>
          <a:prstGeom prst="line">
            <a:avLst/>
          </a:prstGeom>
          <a:ln w="19050">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3DA6CD91-A571-422C-A250-8610C4AAA348}"/>
              </a:ext>
            </a:extLst>
          </p:cNvPr>
          <p:cNvSpPr txBox="1"/>
          <p:nvPr/>
        </p:nvSpPr>
        <p:spPr>
          <a:xfrm>
            <a:off x="7302926" y="1445639"/>
            <a:ext cx="4114800" cy="965539"/>
          </a:xfrm>
          <a:prstGeom prst="rect">
            <a:avLst/>
          </a:prstGeom>
          <a:solidFill>
            <a:schemeClr val="accent6">
              <a:lumMod val="75000"/>
            </a:schemeClr>
          </a:solidFill>
        </p:spPr>
        <p:txBody>
          <a:bodyPr wrap="square" rtlCol="0" anchor="ctr" anchorCtr="0">
            <a:noAutofit/>
          </a:bodyPr>
          <a:lstStyle/>
          <a:p>
            <a:pPr algn="ctr"/>
            <a:r>
              <a:rPr lang="en-US" sz="2400" dirty="0">
                <a:solidFill>
                  <a:schemeClr val="bg1"/>
                </a:solidFill>
              </a:rPr>
              <a:t>Consistent and </a:t>
            </a:r>
            <a:br>
              <a:rPr lang="en-US" sz="2400" dirty="0">
                <a:solidFill>
                  <a:schemeClr val="bg1"/>
                </a:solidFill>
              </a:rPr>
            </a:br>
            <a:r>
              <a:rPr lang="en-US" sz="2400" dirty="0">
                <a:solidFill>
                  <a:schemeClr val="bg1"/>
                </a:solidFill>
              </a:rPr>
              <a:t>Repeatable Practices</a:t>
            </a:r>
          </a:p>
        </p:txBody>
      </p:sp>
      <p:sp>
        <p:nvSpPr>
          <p:cNvPr id="22" name="TextBox 21">
            <a:extLst>
              <a:ext uri="{FF2B5EF4-FFF2-40B4-BE49-F238E27FC236}">
                <a16:creationId xmlns:a16="http://schemas.microsoft.com/office/drawing/2014/main" id="{A266EB22-027B-41E2-9164-98FBE781011B}"/>
              </a:ext>
            </a:extLst>
          </p:cNvPr>
          <p:cNvSpPr txBox="1"/>
          <p:nvPr/>
        </p:nvSpPr>
        <p:spPr>
          <a:xfrm>
            <a:off x="7302927" y="2704838"/>
            <a:ext cx="4114800" cy="965539"/>
          </a:xfrm>
          <a:prstGeom prst="rect">
            <a:avLst/>
          </a:prstGeom>
          <a:solidFill>
            <a:schemeClr val="accent6">
              <a:lumMod val="75000"/>
            </a:schemeClr>
          </a:solidFill>
        </p:spPr>
        <p:txBody>
          <a:bodyPr wrap="square" rtlCol="0" anchor="ctr" anchorCtr="0">
            <a:noAutofit/>
          </a:bodyPr>
          <a:lstStyle/>
          <a:p>
            <a:pPr algn="ctr"/>
            <a:r>
              <a:rPr lang="en-US" sz="2400" dirty="0">
                <a:solidFill>
                  <a:schemeClr val="bg1"/>
                </a:solidFill>
              </a:rPr>
              <a:t>Optimized and </a:t>
            </a:r>
            <a:br>
              <a:rPr lang="en-US" sz="2400" dirty="0">
                <a:solidFill>
                  <a:schemeClr val="bg1"/>
                </a:solidFill>
              </a:rPr>
            </a:br>
            <a:r>
              <a:rPr lang="en-US" sz="2400" dirty="0">
                <a:solidFill>
                  <a:schemeClr val="bg1"/>
                </a:solidFill>
              </a:rPr>
              <a:t>Predictable Flow</a:t>
            </a:r>
          </a:p>
        </p:txBody>
      </p:sp>
      <p:sp>
        <p:nvSpPr>
          <p:cNvPr id="23" name="TextBox 22">
            <a:extLst>
              <a:ext uri="{FF2B5EF4-FFF2-40B4-BE49-F238E27FC236}">
                <a16:creationId xmlns:a16="http://schemas.microsoft.com/office/drawing/2014/main" id="{EFBF4667-6C56-40CA-BAF9-2B992251346C}"/>
              </a:ext>
            </a:extLst>
          </p:cNvPr>
          <p:cNvSpPr txBox="1"/>
          <p:nvPr/>
        </p:nvSpPr>
        <p:spPr>
          <a:xfrm>
            <a:off x="7302927" y="3964037"/>
            <a:ext cx="4114800" cy="965539"/>
          </a:xfrm>
          <a:prstGeom prst="rect">
            <a:avLst/>
          </a:prstGeom>
          <a:solidFill>
            <a:schemeClr val="accent6">
              <a:lumMod val="75000"/>
            </a:schemeClr>
          </a:solidFill>
        </p:spPr>
        <p:txBody>
          <a:bodyPr wrap="square" rtlCol="0" anchor="ctr" anchorCtr="0">
            <a:noAutofit/>
          </a:bodyPr>
          <a:lstStyle/>
          <a:p>
            <a:pPr algn="ctr"/>
            <a:r>
              <a:rPr lang="en-US" sz="2400" dirty="0">
                <a:solidFill>
                  <a:schemeClr val="bg1"/>
                </a:solidFill>
              </a:rPr>
              <a:t>Improved Feedback Loops, </a:t>
            </a:r>
            <a:br>
              <a:rPr lang="en-US" sz="2400" dirty="0">
                <a:solidFill>
                  <a:schemeClr val="bg1"/>
                </a:solidFill>
              </a:rPr>
            </a:br>
            <a:r>
              <a:rPr lang="en-US" sz="2400" dirty="0">
                <a:solidFill>
                  <a:schemeClr val="bg1"/>
                </a:solidFill>
              </a:rPr>
              <a:t>Fast Detection, Recovery</a:t>
            </a:r>
          </a:p>
        </p:txBody>
      </p:sp>
      <p:sp>
        <p:nvSpPr>
          <p:cNvPr id="24" name="TextBox 23">
            <a:extLst>
              <a:ext uri="{FF2B5EF4-FFF2-40B4-BE49-F238E27FC236}">
                <a16:creationId xmlns:a16="http://schemas.microsoft.com/office/drawing/2014/main" id="{CDBF1087-6C5E-4305-9D94-28CE37438BB6}"/>
              </a:ext>
            </a:extLst>
          </p:cNvPr>
          <p:cNvSpPr txBox="1"/>
          <p:nvPr/>
        </p:nvSpPr>
        <p:spPr>
          <a:xfrm>
            <a:off x="7302926" y="5223236"/>
            <a:ext cx="4114800" cy="965539"/>
          </a:xfrm>
          <a:prstGeom prst="rect">
            <a:avLst/>
          </a:prstGeom>
          <a:solidFill>
            <a:schemeClr val="accent6">
              <a:lumMod val="75000"/>
            </a:schemeClr>
          </a:solidFill>
        </p:spPr>
        <p:txBody>
          <a:bodyPr wrap="square" rtlCol="0" anchor="ctr" anchorCtr="0">
            <a:noAutofit/>
          </a:bodyPr>
          <a:lstStyle/>
          <a:p>
            <a:pPr algn="ctr"/>
            <a:r>
              <a:rPr lang="en-US" sz="2400" dirty="0">
                <a:solidFill>
                  <a:schemeClr val="bg1"/>
                </a:solidFill>
              </a:rPr>
              <a:t>Continuous Learning and Experimentation</a:t>
            </a:r>
          </a:p>
        </p:txBody>
      </p:sp>
      <p:sp>
        <p:nvSpPr>
          <p:cNvPr id="6" name="TextBox 5">
            <a:extLst>
              <a:ext uri="{FF2B5EF4-FFF2-40B4-BE49-F238E27FC236}">
                <a16:creationId xmlns:a16="http://schemas.microsoft.com/office/drawing/2014/main" id="{66C9D58D-BF4D-4FDE-9AB8-5BAE24D1B4A2}"/>
              </a:ext>
            </a:extLst>
          </p:cNvPr>
          <p:cNvSpPr txBox="1"/>
          <p:nvPr/>
        </p:nvSpPr>
        <p:spPr>
          <a:xfrm>
            <a:off x="1886747" y="932539"/>
            <a:ext cx="1530026" cy="461665"/>
          </a:xfrm>
          <a:prstGeom prst="rect">
            <a:avLst/>
          </a:prstGeom>
          <a:noFill/>
        </p:spPr>
        <p:txBody>
          <a:bodyPr wrap="square" rtlCol="0">
            <a:spAutoFit/>
          </a:bodyPr>
          <a:lstStyle/>
          <a:p>
            <a:pPr algn="ctr"/>
            <a:r>
              <a:rPr lang="en-US" sz="2400" b="1" dirty="0">
                <a:solidFill>
                  <a:schemeClr val="accent2">
                    <a:lumMod val="75000"/>
                  </a:schemeClr>
                </a:solidFill>
              </a:rPr>
              <a:t>Goals</a:t>
            </a:r>
          </a:p>
        </p:txBody>
      </p:sp>
      <p:sp>
        <p:nvSpPr>
          <p:cNvPr id="17" name="TextBox 16">
            <a:extLst>
              <a:ext uri="{FF2B5EF4-FFF2-40B4-BE49-F238E27FC236}">
                <a16:creationId xmlns:a16="http://schemas.microsoft.com/office/drawing/2014/main" id="{383F219F-7794-470A-83A1-7EFC3EED58D5}"/>
              </a:ext>
            </a:extLst>
          </p:cNvPr>
          <p:cNvSpPr txBox="1"/>
          <p:nvPr/>
        </p:nvSpPr>
        <p:spPr>
          <a:xfrm>
            <a:off x="8460477" y="921146"/>
            <a:ext cx="1799697" cy="461665"/>
          </a:xfrm>
          <a:prstGeom prst="rect">
            <a:avLst/>
          </a:prstGeom>
          <a:noFill/>
        </p:spPr>
        <p:txBody>
          <a:bodyPr wrap="square" rtlCol="0">
            <a:spAutoFit/>
          </a:bodyPr>
          <a:lstStyle/>
          <a:p>
            <a:pPr algn="ctr"/>
            <a:r>
              <a:rPr lang="en-US" sz="2400" b="1" dirty="0">
                <a:solidFill>
                  <a:schemeClr val="accent2">
                    <a:lumMod val="75000"/>
                  </a:schemeClr>
                </a:solidFill>
              </a:rPr>
              <a:t>Focus Areas</a:t>
            </a:r>
          </a:p>
        </p:txBody>
      </p:sp>
      <p:sp>
        <p:nvSpPr>
          <p:cNvPr id="18" name="Arrow: Pentagon 17">
            <a:extLst>
              <a:ext uri="{FF2B5EF4-FFF2-40B4-BE49-F238E27FC236}">
                <a16:creationId xmlns:a16="http://schemas.microsoft.com/office/drawing/2014/main" id="{26D760CB-9BD9-4CB5-AD36-1D65F1C54834}"/>
              </a:ext>
            </a:extLst>
          </p:cNvPr>
          <p:cNvSpPr/>
          <p:nvPr/>
        </p:nvSpPr>
        <p:spPr>
          <a:xfrm>
            <a:off x="5114928" y="2770861"/>
            <a:ext cx="1962143" cy="2038651"/>
          </a:xfrm>
          <a:prstGeom prst="homePlate">
            <a:avLst/>
          </a:prstGeom>
          <a:solidFill>
            <a:schemeClr val="accent1">
              <a:lumMod val="60000"/>
              <a:lumOff val="4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Achieved through…</a:t>
            </a:r>
          </a:p>
        </p:txBody>
      </p:sp>
    </p:spTree>
    <p:extLst>
      <p:ext uri="{BB962C8B-B14F-4D97-AF65-F5344CB8AC3E}">
        <p14:creationId xmlns:p14="http://schemas.microsoft.com/office/powerpoint/2010/main" val="10108251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13E21-BA51-4D20-90BB-F8FEF414B477}"/>
              </a:ext>
            </a:extLst>
          </p:cNvPr>
          <p:cNvSpPr>
            <a:spLocks noGrp="1"/>
          </p:cNvSpPr>
          <p:nvPr>
            <p:ph type="title"/>
          </p:nvPr>
        </p:nvSpPr>
        <p:spPr/>
        <p:txBody>
          <a:bodyPr/>
          <a:lstStyle/>
          <a:p>
            <a:r>
              <a:rPr lang="en-US" dirty="0"/>
              <a:t>Our Empowerment Engagement Model</a:t>
            </a:r>
          </a:p>
        </p:txBody>
      </p:sp>
      <p:sp>
        <p:nvSpPr>
          <p:cNvPr id="3" name="Date Placeholder 2">
            <a:extLst>
              <a:ext uri="{FF2B5EF4-FFF2-40B4-BE49-F238E27FC236}">
                <a16:creationId xmlns:a16="http://schemas.microsoft.com/office/drawing/2014/main" id="{29613ACA-23F1-4EDE-AE12-2F47A8BD49E0}"/>
              </a:ext>
            </a:extLst>
          </p:cNvPr>
          <p:cNvSpPr>
            <a:spLocks noGrp="1"/>
          </p:cNvSpPr>
          <p:nvPr>
            <p:ph type="dt" sz="half" idx="10"/>
          </p:nvPr>
        </p:nvSpPr>
        <p:spPr/>
        <p:txBody>
          <a:bodyPr/>
          <a:lstStyle/>
          <a:p>
            <a:fld id="{B6146B53-3C88-4BAC-8099-4E1DE5C13788}" type="datetime1">
              <a:rPr lang="en-US" smtClean="0"/>
              <a:pPr/>
              <a:t>9/10/2021</a:t>
            </a:fld>
            <a:endParaRPr lang="en-US" dirty="0"/>
          </a:p>
        </p:txBody>
      </p:sp>
      <p:sp>
        <p:nvSpPr>
          <p:cNvPr id="4" name="Footer Placeholder 3">
            <a:extLst>
              <a:ext uri="{FF2B5EF4-FFF2-40B4-BE49-F238E27FC236}">
                <a16:creationId xmlns:a16="http://schemas.microsoft.com/office/drawing/2014/main" id="{B138D797-55E0-4B72-856E-548531D6E668}"/>
              </a:ext>
            </a:extLst>
          </p:cNvPr>
          <p:cNvSpPr>
            <a:spLocks noGrp="1"/>
          </p:cNvSpPr>
          <p:nvPr>
            <p:ph type="ftr" sz="quarter" idx="11"/>
          </p:nvPr>
        </p:nvSpPr>
        <p:spPr/>
        <p:txBody>
          <a:bodyPr/>
          <a:lstStyle/>
          <a:p>
            <a:r>
              <a:rPr lang="en-US" dirty="0"/>
              <a:t>© 2021 Service Benefit Plan Administrative Services Corporation. All rights reserved.</a:t>
            </a:r>
          </a:p>
        </p:txBody>
      </p:sp>
      <p:sp>
        <p:nvSpPr>
          <p:cNvPr id="5" name="Slide Number Placeholder 4">
            <a:extLst>
              <a:ext uri="{FF2B5EF4-FFF2-40B4-BE49-F238E27FC236}">
                <a16:creationId xmlns:a16="http://schemas.microsoft.com/office/drawing/2014/main" id="{26D74D2F-E44F-497A-BB33-98B50F69A115}"/>
              </a:ext>
            </a:extLst>
          </p:cNvPr>
          <p:cNvSpPr>
            <a:spLocks noGrp="1"/>
          </p:cNvSpPr>
          <p:nvPr>
            <p:ph type="sldNum" sz="quarter" idx="12"/>
          </p:nvPr>
        </p:nvSpPr>
        <p:spPr/>
        <p:txBody>
          <a:bodyPr/>
          <a:lstStyle/>
          <a:p>
            <a:fld id="{5F76783C-7280-490F-B145-83C5EC97FAB1}" type="slidenum">
              <a:rPr lang="en-US" smtClean="0"/>
              <a:pPr/>
              <a:t>5</a:t>
            </a:fld>
            <a:endParaRPr lang="en-US" dirty="0"/>
          </a:p>
        </p:txBody>
      </p:sp>
      <p:sp>
        <p:nvSpPr>
          <p:cNvPr id="6" name="Content Placeholder 5">
            <a:extLst>
              <a:ext uri="{FF2B5EF4-FFF2-40B4-BE49-F238E27FC236}">
                <a16:creationId xmlns:a16="http://schemas.microsoft.com/office/drawing/2014/main" id="{DB0F16A2-4087-4A2D-BF16-1919967C3433}"/>
              </a:ext>
            </a:extLst>
          </p:cNvPr>
          <p:cNvSpPr>
            <a:spLocks noGrp="1"/>
          </p:cNvSpPr>
          <p:nvPr>
            <p:ph sz="quarter" idx="13"/>
          </p:nvPr>
        </p:nvSpPr>
        <p:spPr>
          <a:xfrm>
            <a:off x="594361" y="2205726"/>
            <a:ext cx="4782858" cy="4100811"/>
          </a:xfrm>
        </p:spPr>
        <p:txBody>
          <a:bodyPr/>
          <a:lstStyle/>
          <a:p>
            <a:pPr marL="0" indent="0">
              <a:lnSpc>
                <a:spcPct val="100000"/>
              </a:lnSpc>
              <a:buSzPct val="50000"/>
              <a:buNone/>
            </a:pPr>
            <a:r>
              <a:rPr lang="en-US" sz="2800" b="1" dirty="0">
                <a:solidFill>
                  <a:schemeClr val="accent1"/>
                </a:solidFill>
                <a:latin typeface="Calibri" panose="020F0502020204030204" pitchFamily="34" charset="0"/>
                <a:ea typeface="Times New Roman" panose="02020603050405020304" pitchFamily="18" charset="0"/>
              </a:rPr>
              <a:t>Platform Engineering</a:t>
            </a:r>
          </a:p>
          <a:p>
            <a:pPr lvl="1">
              <a:lnSpc>
                <a:spcPct val="100000"/>
              </a:lnSpc>
            </a:pPr>
            <a:r>
              <a:rPr lang="en-US" dirty="0">
                <a:latin typeface="Calibri" panose="020F0502020204030204" pitchFamily="34" charset="0"/>
                <a:ea typeface="Times New Roman" panose="02020603050405020304" pitchFamily="18" charset="0"/>
              </a:rPr>
              <a:t>Guaranteed uptime</a:t>
            </a:r>
          </a:p>
          <a:p>
            <a:pPr lvl="1">
              <a:lnSpc>
                <a:spcPct val="100000"/>
              </a:lnSpc>
            </a:pPr>
            <a:r>
              <a:rPr lang="en-US" dirty="0">
                <a:latin typeface="Calibri" panose="020F0502020204030204" pitchFamily="34" charset="0"/>
                <a:ea typeface="Times New Roman" panose="02020603050405020304" pitchFamily="18" charset="0"/>
              </a:rPr>
              <a:t>Training Guides</a:t>
            </a:r>
          </a:p>
          <a:p>
            <a:pPr lvl="1">
              <a:lnSpc>
                <a:spcPct val="100000"/>
              </a:lnSpc>
            </a:pPr>
            <a:r>
              <a:rPr lang="en-US" dirty="0">
                <a:latin typeface="Calibri" panose="020F0502020204030204" pitchFamily="34" charset="0"/>
                <a:ea typeface="Times New Roman" panose="02020603050405020304" pitchFamily="18" charset="0"/>
              </a:rPr>
              <a:t>DevOps Playbook</a:t>
            </a:r>
          </a:p>
          <a:p>
            <a:pPr marL="0" indent="0">
              <a:lnSpc>
                <a:spcPct val="100000"/>
              </a:lnSpc>
              <a:spcBef>
                <a:spcPts val="2000"/>
              </a:spcBef>
              <a:buSzPct val="50000"/>
              <a:buNone/>
            </a:pPr>
            <a:r>
              <a:rPr lang="en-US" sz="2800" b="1" dirty="0">
                <a:solidFill>
                  <a:schemeClr val="accent1"/>
                </a:solidFill>
                <a:latin typeface="Calibri" panose="020F0502020204030204" pitchFamily="34" charset="0"/>
              </a:rPr>
              <a:t>Onboarding</a:t>
            </a:r>
          </a:p>
          <a:p>
            <a:pPr lvl="1">
              <a:lnSpc>
                <a:spcPct val="100000"/>
              </a:lnSpc>
            </a:pPr>
            <a:r>
              <a:rPr lang="en-US" dirty="0">
                <a:latin typeface="Calibri" panose="020F0502020204030204" pitchFamily="34" charset="0"/>
                <a:ea typeface="Times New Roman" panose="02020603050405020304" pitchFamily="18" charset="0"/>
              </a:rPr>
              <a:t>Rapid scaling for new applications using existing technologies</a:t>
            </a:r>
          </a:p>
          <a:p>
            <a:pPr lvl="1">
              <a:lnSpc>
                <a:spcPct val="100000"/>
              </a:lnSpc>
            </a:pPr>
            <a:r>
              <a:rPr lang="en-US" dirty="0">
                <a:effectLst/>
                <a:latin typeface="Calibri" panose="020F0502020204030204" pitchFamily="34" charset="0"/>
                <a:ea typeface="Times New Roman" panose="02020603050405020304" pitchFamily="18" charset="0"/>
              </a:rPr>
              <a:t>Collaborative design for new, emerging technologies and initiatives</a:t>
            </a:r>
          </a:p>
        </p:txBody>
      </p:sp>
      <p:sp>
        <p:nvSpPr>
          <p:cNvPr id="7" name="Content Placeholder 5">
            <a:extLst>
              <a:ext uri="{FF2B5EF4-FFF2-40B4-BE49-F238E27FC236}">
                <a16:creationId xmlns:a16="http://schemas.microsoft.com/office/drawing/2014/main" id="{18468671-8B48-4AC5-8033-9408D644C233}"/>
              </a:ext>
            </a:extLst>
          </p:cNvPr>
          <p:cNvSpPr txBox="1">
            <a:spLocks/>
          </p:cNvSpPr>
          <p:nvPr/>
        </p:nvSpPr>
        <p:spPr>
          <a:xfrm>
            <a:off x="6324472" y="2205726"/>
            <a:ext cx="5349921" cy="4301992"/>
          </a:xfrm>
          <a:prstGeom prst="rect">
            <a:avLst/>
          </a:prstGeom>
        </p:spPr>
        <p:txBody>
          <a:bodyPr lIns="0" rIns="0"/>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SzPct val="50000"/>
              <a:buNone/>
            </a:pPr>
            <a:r>
              <a:rPr lang="en-US" sz="2800" b="1" dirty="0">
                <a:solidFill>
                  <a:schemeClr val="accent1"/>
                </a:solidFill>
                <a:latin typeface="Calibri" panose="020F0502020204030204" pitchFamily="34" charset="0"/>
              </a:rPr>
              <a:t>Adoption</a:t>
            </a:r>
          </a:p>
          <a:p>
            <a:pPr lvl="1">
              <a:lnSpc>
                <a:spcPct val="100000"/>
              </a:lnSpc>
            </a:pPr>
            <a:r>
              <a:rPr lang="en-US" dirty="0">
                <a:latin typeface="Calibri" panose="020F0502020204030204" pitchFamily="34" charset="0"/>
                <a:ea typeface="Times New Roman" panose="02020603050405020304" pitchFamily="18" charset="0"/>
              </a:rPr>
              <a:t>Dedicated champions working alongside the delivery teams</a:t>
            </a:r>
          </a:p>
          <a:p>
            <a:pPr lvl="1">
              <a:lnSpc>
                <a:spcPct val="100000"/>
              </a:lnSpc>
            </a:pPr>
            <a:r>
              <a:rPr lang="en-US" dirty="0">
                <a:latin typeface="Calibri" panose="020F0502020204030204" pitchFamily="34" charset="0"/>
                <a:ea typeface="Times New Roman" panose="02020603050405020304" pitchFamily="18" charset="0"/>
              </a:rPr>
              <a:t>Recognizing data-driven opportunities and implementing new initiatives</a:t>
            </a:r>
          </a:p>
          <a:p>
            <a:pPr>
              <a:lnSpc>
                <a:spcPct val="100000"/>
              </a:lnSpc>
            </a:pPr>
            <a:endParaRPr lang="en-US" dirty="0"/>
          </a:p>
        </p:txBody>
      </p:sp>
      <p:sp>
        <p:nvSpPr>
          <p:cNvPr id="8" name="Content Placeholder 5">
            <a:extLst>
              <a:ext uri="{FF2B5EF4-FFF2-40B4-BE49-F238E27FC236}">
                <a16:creationId xmlns:a16="http://schemas.microsoft.com/office/drawing/2014/main" id="{B429A250-6123-4959-B31E-3CDED46CD588}"/>
              </a:ext>
            </a:extLst>
          </p:cNvPr>
          <p:cNvSpPr txBox="1">
            <a:spLocks/>
          </p:cNvSpPr>
          <p:nvPr/>
        </p:nvSpPr>
        <p:spPr>
          <a:xfrm>
            <a:off x="594360" y="1295664"/>
            <a:ext cx="7636086" cy="668399"/>
          </a:xfrm>
          <a:prstGeom prst="rect">
            <a:avLst/>
          </a:prstGeom>
        </p:spPr>
        <p:txBody>
          <a:bodyPr lIns="0" rIns="0"/>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600" dirty="0">
                <a:latin typeface="Calibri" panose="020F0502020204030204" pitchFamily="34" charset="0"/>
                <a:ea typeface="Times New Roman" panose="02020603050405020304" pitchFamily="18" charset="0"/>
              </a:rPr>
              <a:t>The DevOps Center of Excellence</a:t>
            </a:r>
            <a:endParaRPr lang="en-US" sz="2600" dirty="0">
              <a:latin typeface="Calibri" panose="020F0502020204030204" pitchFamily="34" charset="0"/>
              <a:ea typeface="Times New Roman" panose="02020603050405020304" pitchFamily="18" charset="0"/>
            </a:endParaRPr>
          </a:p>
        </p:txBody>
      </p:sp>
    </p:spTree>
    <p:extLst>
      <p:ext uri="{BB962C8B-B14F-4D97-AF65-F5344CB8AC3E}">
        <p14:creationId xmlns:p14="http://schemas.microsoft.com/office/powerpoint/2010/main" val="17213569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13E21-BA51-4D20-90BB-F8FEF414B477}"/>
              </a:ext>
            </a:extLst>
          </p:cNvPr>
          <p:cNvSpPr>
            <a:spLocks noGrp="1"/>
          </p:cNvSpPr>
          <p:nvPr>
            <p:ph type="title"/>
          </p:nvPr>
        </p:nvSpPr>
        <p:spPr/>
        <p:txBody>
          <a:bodyPr/>
          <a:lstStyle/>
          <a:p>
            <a:r>
              <a:rPr lang="en-US" dirty="0"/>
              <a:t>(Some) (data-driven) DevOps Initiatives</a:t>
            </a:r>
          </a:p>
        </p:txBody>
      </p:sp>
      <p:sp>
        <p:nvSpPr>
          <p:cNvPr id="3" name="Date Placeholder 2">
            <a:extLst>
              <a:ext uri="{FF2B5EF4-FFF2-40B4-BE49-F238E27FC236}">
                <a16:creationId xmlns:a16="http://schemas.microsoft.com/office/drawing/2014/main" id="{29613ACA-23F1-4EDE-AE12-2F47A8BD49E0}"/>
              </a:ext>
            </a:extLst>
          </p:cNvPr>
          <p:cNvSpPr>
            <a:spLocks noGrp="1"/>
          </p:cNvSpPr>
          <p:nvPr>
            <p:ph type="dt" sz="half" idx="10"/>
          </p:nvPr>
        </p:nvSpPr>
        <p:spPr/>
        <p:txBody>
          <a:bodyPr/>
          <a:lstStyle/>
          <a:p>
            <a:fld id="{B6146B53-3C88-4BAC-8099-4E1DE5C13788}" type="datetime1">
              <a:rPr lang="en-US" smtClean="0"/>
              <a:pPr/>
              <a:t>9/10/2021</a:t>
            </a:fld>
            <a:endParaRPr lang="en-US" dirty="0"/>
          </a:p>
        </p:txBody>
      </p:sp>
      <p:sp>
        <p:nvSpPr>
          <p:cNvPr id="4" name="Footer Placeholder 3">
            <a:extLst>
              <a:ext uri="{FF2B5EF4-FFF2-40B4-BE49-F238E27FC236}">
                <a16:creationId xmlns:a16="http://schemas.microsoft.com/office/drawing/2014/main" id="{B138D797-55E0-4B72-856E-548531D6E668}"/>
              </a:ext>
            </a:extLst>
          </p:cNvPr>
          <p:cNvSpPr>
            <a:spLocks noGrp="1"/>
          </p:cNvSpPr>
          <p:nvPr>
            <p:ph type="ftr" sz="quarter" idx="11"/>
          </p:nvPr>
        </p:nvSpPr>
        <p:spPr/>
        <p:txBody>
          <a:bodyPr/>
          <a:lstStyle/>
          <a:p>
            <a:r>
              <a:rPr lang="en-US" dirty="0"/>
              <a:t>© 2021 Service Benefit Plan Administrative Services Corporation. All rights reserved.</a:t>
            </a:r>
          </a:p>
        </p:txBody>
      </p:sp>
      <p:sp>
        <p:nvSpPr>
          <p:cNvPr id="5" name="Slide Number Placeholder 4">
            <a:extLst>
              <a:ext uri="{FF2B5EF4-FFF2-40B4-BE49-F238E27FC236}">
                <a16:creationId xmlns:a16="http://schemas.microsoft.com/office/drawing/2014/main" id="{26D74D2F-E44F-497A-BB33-98B50F69A115}"/>
              </a:ext>
            </a:extLst>
          </p:cNvPr>
          <p:cNvSpPr>
            <a:spLocks noGrp="1"/>
          </p:cNvSpPr>
          <p:nvPr>
            <p:ph type="sldNum" sz="quarter" idx="12"/>
          </p:nvPr>
        </p:nvSpPr>
        <p:spPr/>
        <p:txBody>
          <a:bodyPr/>
          <a:lstStyle/>
          <a:p>
            <a:fld id="{5F76783C-7280-490F-B145-83C5EC97FAB1}" type="slidenum">
              <a:rPr lang="en-US" smtClean="0"/>
              <a:pPr/>
              <a:t>6</a:t>
            </a:fld>
            <a:endParaRPr lang="en-US" dirty="0"/>
          </a:p>
        </p:txBody>
      </p:sp>
      <p:sp>
        <p:nvSpPr>
          <p:cNvPr id="6" name="Content Placeholder 5">
            <a:extLst>
              <a:ext uri="{FF2B5EF4-FFF2-40B4-BE49-F238E27FC236}">
                <a16:creationId xmlns:a16="http://schemas.microsoft.com/office/drawing/2014/main" id="{DB0F16A2-4087-4A2D-BF16-1919967C3433}"/>
              </a:ext>
            </a:extLst>
          </p:cNvPr>
          <p:cNvSpPr>
            <a:spLocks noGrp="1"/>
          </p:cNvSpPr>
          <p:nvPr>
            <p:ph sz="quarter" idx="13"/>
          </p:nvPr>
        </p:nvSpPr>
        <p:spPr>
          <a:xfrm>
            <a:off x="594359" y="1196459"/>
            <a:ext cx="10972165" cy="4892040"/>
          </a:xfrm>
        </p:spPr>
        <p:txBody>
          <a:bodyPr/>
          <a:lstStyle/>
          <a:p>
            <a:r>
              <a:rPr lang="en-US" sz="3600" dirty="0">
                <a:effectLst/>
                <a:latin typeface="Calibri" panose="020F0502020204030204" pitchFamily="34" charset="0"/>
                <a:ea typeface="Times New Roman" panose="02020603050405020304" pitchFamily="18" charset="0"/>
              </a:rPr>
              <a:t>Pipeline Stability</a:t>
            </a:r>
          </a:p>
          <a:p>
            <a:r>
              <a:rPr lang="en-US" sz="3600" dirty="0">
                <a:latin typeface="Calibri" panose="020F0502020204030204" pitchFamily="34" charset="0"/>
                <a:ea typeface="Times New Roman" panose="02020603050405020304" pitchFamily="18" charset="0"/>
              </a:rPr>
              <a:t>Pipeline Gaps</a:t>
            </a:r>
          </a:p>
          <a:p>
            <a:pPr lvl="1"/>
            <a:r>
              <a:rPr lang="en-US" sz="3200" dirty="0">
                <a:latin typeface="Calibri" panose="020F0502020204030204" pitchFamily="34" charset="0"/>
                <a:ea typeface="Times New Roman" panose="02020603050405020304" pitchFamily="18" charset="0"/>
              </a:rPr>
              <a:t>Reducing wait times</a:t>
            </a:r>
          </a:p>
          <a:p>
            <a:r>
              <a:rPr lang="en-US" sz="3600" dirty="0">
                <a:effectLst/>
                <a:latin typeface="Calibri" panose="020F0502020204030204" pitchFamily="34" charset="0"/>
                <a:ea typeface="Times New Roman" panose="02020603050405020304" pitchFamily="18" charset="0"/>
              </a:rPr>
              <a:t>Improved Development Practices</a:t>
            </a:r>
          </a:p>
          <a:p>
            <a:r>
              <a:rPr lang="en-US" sz="3600" dirty="0">
                <a:solidFill>
                  <a:schemeClr val="accent1">
                    <a:lumMod val="60000"/>
                    <a:lumOff val="40000"/>
                  </a:schemeClr>
                </a:solidFill>
                <a:latin typeface="Calibri" panose="020F0502020204030204" pitchFamily="34" charset="0"/>
                <a:ea typeface="Times New Roman" panose="02020603050405020304" pitchFamily="18" charset="0"/>
              </a:rPr>
              <a:t>Code Quality</a:t>
            </a:r>
          </a:p>
          <a:p>
            <a:pPr lvl="1"/>
            <a:r>
              <a:rPr lang="en-US" sz="3200" dirty="0">
                <a:effectLst/>
                <a:latin typeface="Calibri" panose="020F0502020204030204" pitchFamily="34" charset="0"/>
                <a:ea typeface="Times New Roman" panose="02020603050405020304" pitchFamily="18" charset="0"/>
              </a:rPr>
              <a:t>Remediating failed quality gates</a:t>
            </a:r>
          </a:p>
          <a:p>
            <a:pPr lvl="1"/>
            <a:r>
              <a:rPr lang="en-US" sz="3200" dirty="0">
                <a:effectLst/>
                <a:latin typeface="Calibri" panose="020F0502020204030204" pitchFamily="34" charset="0"/>
                <a:ea typeface="Times New Roman" panose="02020603050405020304" pitchFamily="18" charset="0"/>
              </a:rPr>
              <a:t>Improving Code Coverage</a:t>
            </a:r>
          </a:p>
          <a:p>
            <a:r>
              <a:rPr lang="en-US" sz="3600" dirty="0">
                <a:latin typeface="Calibri" panose="020F0502020204030204" pitchFamily="34" charset="0"/>
                <a:ea typeface="Times New Roman" panose="02020603050405020304" pitchFamily="18" charset="0"/>
              </a:rPr>
              <a:t>… &amp; more…</a:t>
            </a:r>
            <a:endParaRPr lang="en-US" sz="3600" dirty="0">
              <a:effectLst/>
              <a:latin typeface="Calibri" panose="020F0502020204030204" pitchFamily="34" charset="0"/>
              <a:ea typeface="Times New Roman" panose="02020603050405020304" pitchFamily="18" charset="0"/>
            </a:endParaRPr>
          </a:p>
          <a:p>
            <a:endParaRPr lang="en-US" dirty="0"/>
          </a:p>
        </p:txBody>
      </p:sp>
    </p:spTree>
    <p:extLst>
      <p:ext uri="{BB962C8B-B14F-4D97-AF65-F5344CB8AC3E}">
        <p14:creationId xmlns:p14="http://schemas.microsoft.com/office/powerpoint/2010/main" val="16124724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13E21-BA51-4D20-90BB-F8FEF414B477}"/>
              </a:ext>
            </a:extLst>
          </p:cNvPr>
          <p:cNvSpPr>
            <a:spLocks noGrp="1"/>
          </p:cNvSpPr>
          <p:nvPr>
            <p:ph type="title"/>
          </p:nvPr>
        </p:nvSpPr>
        <p:spPr/>
        <p:txBody>
          <a:bodyPr/>
          <a:lstStyle/>
          <a:p>
            <a:r>
              <a:rPr lang="en-US" dirty="0"/>
              <a:t>(Near) Real Time Insights</a:t>
            </a:r>
          </a:p>
        </p:txBody>
      </p:sp>
      <p:sp>
        <p:nvSpPr>
          <p:cNvPr id="3" name="Date Placeholder 2">
            <a:extLst>
              <a:ext uri="{FF2B5EF4-FFF2-40B4-BE49-F238E27FC236}">
                <a16:creationId xmlns:a16="http://schemas.microsoft.com/office/drawing/2014/main" id="{29613ACA-23F1-4EDE-AE12-2F47A8BD49E0}"/>
              </a:ext>
            </a:extLst>
          </p:cNvPr>
          <p:cNvSpPr>
            <a:spLocks noGrp="1"/>
          </p:cNvSpPr>
          <p:nvPr>
            <p:ph type="dt" sz="half" idx="10"/>
          </p:nvPr>
        </p:nvSpPr>
        <p:spPr/>
        <p:txBody>
          <a:bodyPr/>
          <a:lstStyle/>
          <a:p>
            <a:fld id="{B6146B53-3C88-4BAC-8099-4E1DE5C13788}" type="datetime1">
              <a:rPr lang="en-US" smtClean="0"/>
              <a:pPr/>
              <a:t>9/10/2021</a:t>
            </a:fld>
            <a:endParaRPr lang="en-US" dirty="0"/>
          </a:p>
        </p:txBody>
      </p:sp>
      <p:sp>
        <p:nvSpPr>
          <p:cNvPr id="4" name="Footer Placeholder 3">
            <a:extLst>
              <a:ext uri="{FF2B5EF4-FFF2-40B4-BE49-F238E27FC236}">
                <a16:creationId xmlns:a16="http://schemas.microsoft.com/office/drawing/2014/main" id="{B138D797-55E0-4B72-856E-548531D6E668}"/>
              </a:ext>
            </a:extLst>
          </p:cNvPr>
          <p:cNvSpPr>
            <a:spLocks noGrp="1"/>
          </p:cNvSpPr>
          <p:nvPr>
            <p:ph type="ftr" sz="quarter" idx="11"/>
          </p:nvPr>
        </p:nvSpPr>
        <p:spPr/>
        <p:txBody>
          <a:bodyPr/>
          <a:lstStyle/>
          <a:p>
            <a:r>
              <a:rPr lang="en-US" dirty="0"/>
              <a:t>© 2021 Service Benefit Plan Administrative Services Corporation. All rights reserved.</a:t>
            </a:r>
          </a:p>
        </p:txBody>
      </p:sp>
      <p:sp>
        <p:nvSpPr>
          <p:cNvPr id="5" name="Slide Number Placeholder 4">
            <a:extLst>
              <a:ext uri="{FF2B5EF4-FFF2-40B4-BE49-F238E27FC236}">
                <a16:creationId xmlns:a16="http://schemas.microsoft.com/office/drawing/2014/main" id="{26D74D2F-E44F-497A-BB33-98B50F69A115}"/>
              </a:ext>
            </a:extLst>
          </p:cNvPr>
          <p:cNvSpPr>
            <a:spLocks noGrp="1"/>
          </p:cNvSpPr>
          <p:nvPr>
            <p:ph type="sldNum" sz="quarter" idx="12"/>
          </p:nvPr>
        </p:nvSpPr>
        <p:spPr/>
        <p:txBody>
          <a:bodyPr/>
          <a:lstStyle/>
          <a:p>
            <a:fld id="{5F76783C-7280-490F-B145-83C5EC97FAB1}" type="slidenum">
              <a:rPr lang="en-US" smtClean="0"/>
              <a:pPr/>
              <a:t>7</a:t>
            </a:fld>
            <a:endParaRPr lang="en-US" dirty="0"/>
          </a:p>
        </p:txBody>
      </p:sp>
      <p:sp>
        <p:nvSpPr>
          <p:cNvPr id="6" name="Content Placeholder 5">
            <a:extLst>
              <a:ext uri="{FF2B5EF4-FFF2-40B4-BE49-F238E27FC236}">
                <a16:creationId xmlns:a16="http://schemas.microsoft.com/office/drawing/2014/main" id="{DB0F16A2-4087-4A2D-BF16-1919967C3433}"/>
              </a:ext>
            </a:extLst>
          </p:cNvPr>
          <p:cNvSpPr>
            <a:spLocks noGrp="1"/>
          </p:cNvSpPr>
          <p:nvPr>
            <p:ph sz="quarter" idx="13"/>
          </p:nvPr>
        </p:nvSpPr>
        <p:spPr>
          <a:xfrm>
            <a:off x="609917" y="1196459"/>
            <a:ext cx="10972165" cy="4892040"/>
          </a:xfrm>
        </p:spPr>
        <p:txBody>
          <a:bodyPr/>
          <a:lstStyle/>
          <a:p>
            <a:r>
              <a:rPr lang="en-US" sz="3600" dirty="0">
                <a:effectLst/>
                <a:latin typeface="Calibri" panose="020F0502020204030204" pitchFamily="34" charset="0"/>
                <a:ea typeface="Times New Roman" panose="02020603050405020304" pitchFamily="18" charset="0"/>
              </a:rPr>
              <a:t>Probing our tools (in addition to humans) for pain points and opportunities</a:t>
            </a:r>
          </a:p>
          <a:p>
            <a:pPr lvl="1"/>
            <a:r>
              <a:rPr lang="en-US" sz="3200" dirty="0">
                <a:latin typeface="Calibri" panose="020F0502020204030204" pitchFamily="34" charset="0"/>
                <a:ea typeface="Times New Roman" panose="02020603050405020304" pitchFamily="18" charset="0"/>
              </a:rPr>
              <a:t>The usage of our DevOps tools tell a </a:t>
            </a:r>
            <a:r>
              <a:rPr lang="en-US" sz="3200" dirty="0">
                <a:solidFill>
                  <a:schemeClr val="accent1">
                    <a:lumMod val="60000"/>
                    <a:lumOff val="40000"/>
                  </a:schemeClr>
                </a:solidFill>
                <a:latin typeface="Calibri" panose="020F0502020204030204" pitchFamily="34" charset="0"/>
                <a:ea typeface="Times New Roman" panose="02020603050405020304" pitchFamily="18" charset="0"/>
              </a:rPr>
              <a:t>story</a:t>
            </a:r>
          </a:p>
          <a:p>
            <a:pPr lvl="1"/>
            <a:r>
              <a:rPr lang="en-US" sz="3200" dirty="0">
                <a:effectLst/>
                <a:latin typeface="Calibri" panose="020F0502020204030204" pitchFamily="34" charset="0"/>
                <a:ea typeface="Times New Roman" panose="02020603050405020304" pitchFamily="18" charset="0"/>
              </a:rPr>
              <a:t>Elicit this story to identify </a:t>
            </a:r>
            <a:r>
              <a:rPr lang="en-US" sz="3200" dirty="0">
                <a:solidFill>
                  <a:schemeClr val="accent1">
                    <a:lumMod val="60000"/>
                    <a:lumOff val="40000"/>
                  </a:schemeClr>
                </a:solidFill>
                <a:effectLst/>
                <a:latin typeface="Calibri" panose="020F0502020204030204" pitchFamily="34" charset="0"/>
                <a:ea typeface="Times New Roman" panose="02020603050405020304" pitchFamily="18" charset="0"/>
              </a:rPr>
              <a:t>insights</a:t>
            </a:r>
          </a:p>
          <a:p>
            <a:pPr lvl="1"/>
            <a:r>
              <a:rPr lang="en-US" sz="3200" dirty="0">
                <a:effectLst/>
                <a:latin typeface="Calibri" panose="020F0502020204030204" pitchFamily="34" charset="0"/>
                <a:ea typeface="Times New Roman" panose="02020603050405020304" pitchFamily="18" charset="0"/>
              </a:rPr>
              <a:t>Present these insights into </a:t>
            </a:r>
            <a:r>
              <a:rPr lang="en-US" sz="3200" dirty="0">
                <a:solidFill>
                  <a:schemeClr val="accent1">
                    <a:lumMod val="60000"/>
                    <a:lumOff val="40000"/>
                  </a:schemeClr>
                </a:solidFill>
                <a:effectLst/>
                <a:latin typeface="Calibri" panose="020F0502020204030204" pitchFamily="34" charset="0"/>
                <a:ea typeface="Times New Roman" panose="02020603050405020304" pitchFamily="18" charset="0"/>
              </a:rPr>
              <a:t>opportunities</a:t>
            </a:r>
            <a:r>
              <a:rPr lang="en-US" sz="3200" dirty="0">
                <a:effectLst/>
                <a:latin typeface="Calibri" panose="020F0502020204030204" pitchFamily="34" charset="0"/>
                <a:ea typeface="Times New Roman" panose="02020603050405020304" pitchFamily="18" charset="0"/>
              </a:rPr>
              <a:t> for improvement</a:t>
            </a:r>
          </a:p>
          <a:p>
            <a:pPr lvl="1"/>
            <a:r>
              <a:rPr lang="en-US" sz="3200" dirty="0">
                <a:latin typeface="Calibri" panose="020F0502020204030204" pitchFamily="34" charset="0"/>
                <a:ea typeface="Times New Roman" panose="02020603050405020304" pitchFamily="18" charset="0"/>
              </a:rPr>
              <a:t>Finally, wrap these opportunities into </a:t>
            </a:r>
            <a:r>
              <a:rPr lang="en-US" sz="3200" dirty="0">
                <a:solidFill>
                  <a:schemeClr val="accent1">
                    <a:lumMod val="60000"/>
                    <a:lumOff val="40000"/>
                  </a:schemeClr>
                </a:solidFill>
                <a:latin typeface="Calibri" panose="020F0502020204030204" pitchFamily="34" charset="0"/>
                <a:ea typeface="Times New Roman" panose="02020603050405020304" pitchFamily="18" charset="0"/>
              </a:rPr>
              <a:t>initiatives</a:t>
            </a:r>
            <a:r>
              <a:rPr lang="en-US" sz="3200" dirty="0">
                <a:latin typeface="Calibri" panose="020F0502020204030204" pitchFamily="34" charset="0"/>
                <a:ea typeface="Times New Roman" panose="02020603050405020304" pitchFamily="18" charset="0"/>
              </a:rPr>
              <a:t> to </a:t>
            </a:r>
            <a:r>
              <a:rPr lang="en-US" sz="3200" i="1" dirty="0">
                <a:latin typeface="Calibri" panose="020F0502020204030204" pitchFamily="34" charset="0"/>
                <a:ea typeface="Times New Roman" panose="02020603050405020304" pitchFamily="18" charset="0"/>
              </a:rPr>
              <a:t>gamify adoption</a:t>
            </a:r>
            <a:endParaRPr lang="en-US" sz="3200" i="1" dirty="0">
              <a:effectLst/>
              <a:latin typeface="Calibri" panose="020F0502020204030204" pitchFamily="34" charset="0"/>
              <a:ea typeface="Times New Roman" panose="02020603050405020304" pitchFamily="18" charset="0"/>
            </a:endParaRPr>
          </a:p>
          <a:p>
            <a:pPr lvl="1"/>
            <a:endParaRPr lang="en-US" sz="3600" dirty="0">
              <a:latin typeface="Calibri" panose="020F0502020204030204" pitchFamily="34" charset="0"/>
              <a:ea typeface="Times New Roman" panose="02020603050405020304" pitchFamily="18" charset="0"/>
            </a:endParaRPr>
          </a:p>
          <a:p>
            <a:endParaRPr lang="en-US" sz="3600" dirty="0">
              <a:effectLst/>
              <a:latin typeface="Calibri" panose="020F0502020204030204" pitchFamily="34" charset="0"/>
              <a:ea typeface="Times New Roman" panose="02020603050405020304" pitchFamily="18" charset="0"/>
            </a:endParaRPr>
          </a:p>
          <a:p>
            <a:endParaRPr lang="en-US" sz="4400" dirty="0"/>
          </a:p>
        </p:txBody>
      </p:sp>
    </p:spTree>
    <p:extLst>
      <p:ext uri="{BB962C8B-B14F-4D97-AF65-F5344CB8AC3E}">
        <p14:creationId xmlns:p14="http://schemas.microsoft.com/office/powerpoint/2010/main" val="40136895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13E21-BA51-4D20-90BB-F8FEF414B477}"/>
              </a:ext>
            </a:extLst>
          </p:cNvPr>
          <p:cNvSpPr>
            <a:spLocks noGrp="1"/>
          </p:cNvSpPr>
          <p:nvPr>
            <p:ph type="title"/>
          </p:nvPr>
        </p:nvSpPr>
        <p:spPr/>
        <p:txBody>
          <a:bodyPr/>
          <a:lstStyle/>
          <a:p>
            <a:r>
              <a:rPr lang="en-US" dirty="0"/>
              <a:t>(Near) Real Time Insights</a:t>
            </a:r>
          </a:p>
        </p:txBody>
      </p:sp>
      <p:sp>
        <p:nvSpPr>
          <p:cNvPr id="3" name="Date Placeholder 2">
            <a:extLst>
              <a:ext uri="{FF2B5EF4-FFF2-40B4-BE49-F238E27FC236}">
                <a16:creationId xmlns:a16="http://schemas.microsoft.com/office/drawing/2014/main" id="{29613ACA-23F1-4EDE-AE12-2F47A8BD49E0}"/>
              </a:ext>
            </a:extLst>
          </p:cNvPr>
          <p:cNvSpPr>
            <a:spLocks noGrp="1"/>
          </p:cNvSpPr>
          <p:nvPr>
            <p:ph type="dt" sz="half" idx="10"/>
          </p:nvPr>
        </p:nvSpPr>
        <p:spPr/>
        <p:txBody>
          <a:bodyPr/>
          <a:lstStyle/>
          <a:p>
            <a:fld id="{B6146B53-3C88-4BAC-8099-4E1DE5C13788}" type="datetime1">
              <a:rPr lang="en-US" smtClean="0"/>
              <a:pPr/>
              <a:t>9/10/2021</a:t>
            </a:fld>
            <a:endParaRPr lang="en-US" dirty="0"/>
          </a:p>
        </p:txBody>
      </p:sp>
      <p:sp>
        <p:nvSpPr>
          <p:cNvPr id="4" name="Footer Placeholder 3">
            <a:extLst>
              <a:ext uri="{FF2B5EF4-FFF2-40B4-BE49-F238E27FC236}">
                <a16:creationId xmlns:a16="http://schemas.microsoft.com/office/drawing/2014/main" id="{B138D797-55E0-4B72-856E-548531D6E668}"/>
              </a:ext>
            </a:extLst>
          </p:cNvPr>
          <p:cNvSpPr>
            <a:spLocks noGrp="1"/>
          </p:cNvSpPr>
          <p:nvPr>
            <p:ph type="ftr" sz="quarter" idx="11"/>
          </p:nvPr>
        </p:nvSpPr>
        <p:spPr/>
        <p:txBody>
          <a:bodyPr/>
          <a:lstStyle/>
          <a:p>
            <a:r>
              <a:rPr lang="en-US" dirty="0"/>
              <a:t>© 2021 Service Benefit Plan Administrative Services Corporation. All rights reserved.</a:t>
            </a:r>
          </a:p>
        </p:txBody>
      </p:sp>
      <p:sp>
        <p:nvSpPr>
          <p:cNvPr id="5" name="Slide Number Placeholder 4">
            <a:extLst>
              <a:ext uri="{FF2B5EF4-FFF2-40B4-BE49-F238E27FC236}">
                <a16:creationId xmlns:a16="http://schemas.microsoft.com/office/drawing/2014/main" id="{26D74D2F-E44F-497A-BB33-98B50F69A115}"/>
              </a:ext>
            </a:extLst>
          </p:cNvPr>
          <p:cNvSpPr>
            <a:spLocks noGrp="1"/>
          </p:cNvSpPr>
          <p:nvPr>
            <p:ph type="sldNum" sz="quarter" idx="12"/>
          </p:nvPr>
        </p:nvSpPr>
        <p:spPr/>
        <p:txBody>
          <a:bodyPr/>
          <a:lstStyle/>
          <a:p>
            <a:fld id="{5F76783C-7280-490F-B145-83C5EC97FAB1}" type="slidenum">
              <a:rPr lang="en-US" smtClean="0"/>
              <a:pPr/>
              <a:t>8</a:t>
            </a:fld>
            <a:endParaRPr lang="en-US" dirty="0"/>
          </a:p>
        </p:txBody>
      </p:sp>
      <p:sp>
        <p:nvSpPr>
          <p:cNvPr id="6" name="Content Placeholder 5">
            <a:extLst>
              <a:ext uri="{FF2B5EF4-FFF2-40B4-BE49-F238E27FC236}">
                <a16:creationId xmlns:a16="http://schemas.microsoft.com/office/drawing/2014/main" id="{DB0F16A2-4087-4A2D-BF16-1919967C3433}"/>
              </a:ext>
            </a:extLst>
          </p:cNvPr>
          <p:cNvSpPr>
            <a:spLocks noGrp="1"/>
          </p:cNvSpPr>
          <p:nvPr>
            <p:ph sz="quarter" idx="13"/>
          </p:nvPr>
        </p:nvSpPr>
        <p:spPr>
          <a:xfrm>
            <a:off x="594359" y="1197864"/>
            <a:ext cx="10972165" cy="4892040"/>
          </a:xfrm>
        </p:spPr>
        <p:txBody>
          <a:bodyPr/>
          <a:lstStyle/>
          <a:p>
            <a:pPr marL="0" indent="0">
              <a:lnSpc>
                <a:spcPct val="100000"/>
              </a:lnSpc>
              <a:buNone/>
            </a:pPr>
            <a:r>
              <a:rPr lang="en-US" sz="3600" dirty="0">
                <a:latin typeface="Calibri" panose="020F0502020204030204" pitchFamily="34" charset="0"/>
                <a:ea typeface="Times New Roman" panose="02020603050405020304" pitchFamily="18" charset="0"/>
              </a:rPr>
              <a:t>We’re not unicorns, we’re thoroughbreds!</a:t>
            </a:r>
          </a:p>
          <a:p>
            <a:pPr lvl="1">
              <a:lnSpc>
                <a:spcPct val="100000"/>
              </a:lnSpc>
            </a:pPr>
            <a:r>
              <a:rPr lang="en-US" sz="2800" dirty="0">
                <a:effectLst/>
                <a:latin typeface="Calibri" panose="020F0502020204030204" pitchFamily="34" charset="0"/>
                <a:ea typeface="Times New Roman" panose="02020603050405020304" pitchFamily="18" charset="0"/>
              </a:rPr>
              <a:t>Bottom</a:t>
            </a:r>
            <a:r>
              <a:rPr lang="en-US" sz="2800" dirty="0">
                <a:latin typeface="Calibri" panose="020F0502020204030204" pitchFamily="34" charset="0"/>
                <a:ea typeface="Times New Roman" panose="02020603050405020304" pitchFamily="18" charset="0"/>
              </a:rPr>
              <a:t>-up: Incentives, events, adoption drives, community, </a:t>
            </a:r>
            <a:r>
              <a:rPr lang="en-US" sz="2800" i="1" dirty="0">
                <a:latin typeface="Calibri" panose="020F0502020204030204" pitchFamily="34" charset="0"/>
                <a:ea typeface="Times New Roman" panose="02020603050405020304" pitchFamily="18" charset="0"/>
              </a:rPr>
              <a:t>fun!</a:t>
            </a:r>
          </a:p>
          <a:p>
            <a:pPr lvl="1">
              <a:lnSpc>
                <a:spcPct val="100000"/>
              </a:lnSpc>
            </a:pPr>
            <a:r>
              <a:rPr lang="en-US" sz="2800" dirty="0">
                <a:latin typeface="Calibri" panose="020F0502020204030204" pitchFamily="34" charset="0"/>
                <a:ea typeface="Times New Roman" panose="02020603050405020304" pitchFamily="18" charset="0"/>
              </a:rPr>
              <a:t>In the middle: </a:t>
            </a:r>
            <a:r>
              <a:rPr lang="en-US" sz="2800" dirty="0" err="1">
                <a:latin typeface="Calibri" panose="020F0502020204030204" pitchFamily="34" charset="0"/>
                <a:ea typeface="Times New Roman" panose="02020603050405020304" pitchFamily="18" charset="0"/>
              </a:rPr>
              <a:t>CoE</a:t>
            </a:r>
            <a:r>
              <a:rPr lang="en-US" sz="2800" dirty="0">
                <a:latin typeface="Calibri" panose="020F0502020204030204" pitchFamily="34" charset="0"/>
                <a:ea typeface="Times New Roman" panose="02020603050405020304" pitchFamily="18" charset="0"/>
              </a:rPr>
              <a:t> facilitates (data-driven) enablement</a:t>
            </a:r>
          </a:p>
          <a:p>
            <a:pPr lvl="1">
              <a:lnSpc>
                <a:spcPct val="100000"/>
              </a:lnSpc>
            </a:pPr>
            <a:r>
              <a:rPr lang="en-US" sz="2800" dirty="0">
                <a:effectLst/>
                <a:latin typeface="Calibri" panose="020F0502020204030204" pitchFamily="34" charset="0"/>
                <a:ea typeface="Times New Roman" panose="02020603050405020304" pitchFamily="18" charset="0"/>
              </a:rPr>
              <a:t>Top-down: Alignment and bake into performance plans</a:t>
            </a:r>
          </a:p>
          <a:p>
            <a:pPr marL="0" indent="0">
              <a:lnSpc>
                <a:spcPct val="100000"/>
              </a:lnSpc>
              <a:buNone/>
            </a:pPr>
            <a:endParaRPr lang="en-US" sz="3600" dirty="0">
              <a:latin typeface="Calibri" panose="020F0502020204030204" pitchFamily="34" charset="0"/>
              <a:ea typeface="Times New Roman" panose="02020603050405020304" pitchFamily="18" charset="0"/>
            </a:endParaRPr>
          </a:p>
          <a:p>
            <a:pPr marL="0" indent="0">
              <a:lnSpc>
                <a:spcPct val="100000"/>
              </a:lnSpc>
              <a:buNone/>
            </a:pPr>
            <a:r>
              <a:rPr lang="en-US" sz="3600" dirty="0">
                <a:latin typeface="Calibri" panose="020F0502020204030204" pitchFamily="34" charset="0"/>
                <a:ea typeface="Times New Roman" panose="02020603050405020304" pitchFamily="18" charset="0"/>
              </a:rPr>
              <a:t>Instigating a culture shift</a:t>
            </a:r>
          </a:p>
          <a:p>
            <a:pPr lvl="1">
              <a:lnSpc>
                <a:spcPct val="100000"/>
              </a:lnSpc>
            </a:pPr>
            <a:r>
              <a:rPr lang="en-US" sz="2800" dirty="0">
                <a:latin typeface="Calibri" panose="020F0502020204030204" pitchFamily="34" charset="0"/>
                <a:ea typeface="Times New Roman" panose="02020603050405020304" pitchFamily="18" charset="0"/>
              </a:rPr>
              <a:t>Actionable, just-in-time/just-enough insights</a:t>
            </a:r>
          </a:p>
          <a:p>
            <a:pPr lvl="1">
              <a:lnSpc>
                <a:spcPct val="100000"/>
              </a:lnSpc>
            </a:pPr>
            <a:r>
              <a:rPr lang="en-US" sz="2800" dirty="0">
                <a:latin typeface="Calibri" panose="020F0502020204030204" pitchFamily="34" charset="0"/>
                <a:ea typeface="Times New Roman" panose="02020603050405020304" pitchFamily="18" charset="0"/>
              </a:rPr>
              <a:t>Clear-cut direction, while also providing forums for thought leadership</a:t>
            </a:r>
          </a:p>
          <a:p>
            <a:pPr marL="0" indent="0">
              <a:lnSpc>
                <a:spcPct val="100000"/>
              </a:lnSpc>
              <a:buNone/>
            </a:pPr>
            <a:endParaRPr lang="en-US" sz="4400" dirty="0"/>
          </a:p>
        </p:txBody>
      </p:sp>
    </p:spTree>
    <p:extLst>
      <p:ext uri="{BB962C8B-B14F-4D97-AF65-F5344CB8AC3E}">
        <p14:creationId xmlns:p14="http://schemas.microsoft.com/office/powerpoint/2010/main" val="25682537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13E21-BA51-4D20-90BB-F8FEF414B477}"/>
              </a:ext>
            </a:extLst>
          </p:cNvPr>
          <p:cNvSpPr>
            <a:spLocks noGrp="1"/>
          </p:cNvSpPr>
          <p:nvPr>
            <p:ph type="title"/>
          </p:nvPr>
        </p:nvSpPr>
        <p:spPr/>
        <p:txBody>
          <a:bodyPr/>
          <a:lstStyle/>
          <a:p>
            <a:r>
              <a:rPr lang="en-US" dirty="0"/>
              <a:t>Got Score?</a:t>
            </a:r>
          </a:p>
        </p:txBody>
      </p:sp>
      <p:sp>
        <p:nvSpPr>
          <p:cNvPr id="3" name="Date Placeholder 2">
            <a:extLst>
              <a:ext uri="{FF2B5EF4-FFF2-40B4-BE49-F238E27FC236}">
                <a16:creationId xmlns:a16="http://schemas.microsoft.com/office/drawing/2014/main" id="{29613ACA-23F1-4EDE-AE12-2F47A8BD49E0}"/>
              </a:ext>
            </a:extLst>
          </p:cNvPr>
          <p:cNvSpPr>
            <a:spLocks noGrp="1"/>
          </p:cNvSpPr>
          <p:nvPr>
            <p:ph type="dt" sz="half" idx="10"/>
          </p:nvPr>
        </p:nvSpPr>
        <p:spPr/>
        <p:txBody>
          <a:bodyPr/>
          <a:lstStyle/>
          <a:p>
            <a:fld id="{B6146B53-3C88-4BAC-8099-4E1DE5C13788}" type="datetime1">
              <a:rPr lang="en-US" smtClean="0"/>
              <a:pPr/>
              <a:t>9/10/2021</a:t>
            </a:fld>
            <a:endParaRPr lang="en-US" dirty="0"/>
          </a:p>
        </p:txBody>
      </p:sp>
      <p:sp>
        <p:nvSpPr>
          <p:cNvPr id="4" name="Footer Placeholder 3">
            <a:extLst>
              <a:ext uri="{FF2B5EF4-FFF2-40B4-BE49-F238E27FC236}">
                <a16:creationId xmlns:a16="http://schemas.microsoft.com/office/drawing/2014/main" id="{B138D797-55E0-4B72-856E-548531D6E668}"/>
              </a:ext>
            </a:extLst>
          </p:cNvPr>
          <p:cNvSpPr>
            <a:spLocks noGrp="1"/>
          </p:cNvSpPr>
          <p:nvPr>
            <p:ph type="ftr" sz="quarter" idx="11"/>
          </p:nvPr>
        </p:nvSpPr>
        <p:spPr/>
        <p:txBody>
          <a:bodyPr/>
          <a:lstStyle/>
          <a:p>
            <a:r>
              <a:rPr lang="en-US" dirty="0"/>
              <a:t>© 2021 Service Benefit Plan Administrative Services Corporation. All rights reserved.</a:t>
            </a:r>
          </a:p>
        </p:txBody>
      </p:sp>
      <p:sp>
        <p:nvSpPr>
          <p:cNvPr id="5" name="Slide Number Placeholder 4">
            <a:extLst>
              <a:ext uri="{FF2B5EF4-FFF2-40B4-BE49-F238E27FC236}">
                <a16:creationId xmlns:a16="http://schemas.microsoft.com/office/drawing/2014/main" id="{26D74D2F-E44F-497A-BB33-98B50F69A115}"/>
              </a:ext>
            </a:extLst>
          </p:cNvPr>
          <p:cNvSpPr>
            <a:spLocks noGrp="1"/>
          </p:cNvSpPr>
          <p:nvPr>
            <p:ph type="sldNum" sz="quarter" idx="12"/>
          </p:nvPr>
        </p:nvSpPr>
        <p:spPr/>
        <p:txBody>
          <a:bodyPr/>
          <a:lstStyle/>
          <a:p>
            <a:fld id="{5F76783C-7280-490F-B145-83C5EC97FAB1}" type="slidenum">
              <a:rPr lang="en-US" smtClean="0"/>
              <a:pPr/>
              <a:t>9</a:t>
            </a:fld>
            <a:endParaRPr lang="en-US" dirty="0"/>
          </a:p>
        </p:txBody>
      </p:sp>
      <p:sp>
        <p:nvSpPr>
          <p:cNvPr id="6" name="Content Placeholder 5">
            <a:extLst>
              <a:ext uri="{FF2B5EF4-FFF2-40B4-BE49-F238E27FC236}">
                <a16:creationId xmlns:a16="http://schemas.microsoft.com/office/drawing/2014/main" id="{DB0F16A2-4087-4A2D-BF16-1919967C3433}"/>
              </a:ext>
            </a:extLst>
          </p:cNvPr>
          <p:cNvSpPr>
            <a:spLocks noGrp="1"/>
          </p:cNvSpPr>
          <p:nvPr>
            <p:ph sz="quarter" idx="13"/>
          </p:nvPr>
        </p:nvSpPr>
        <p:spPr>
          <a:xfrm>
            <a:off x="594359" y="1196459"/>
            <a:ext cx="10972165" cy="4892040"/>
          </a:xfrm>
        </p:spPr>
        <p:txBody>
          <a:bodyPr/>
          <a:lstStyle/>
          <a:p>
            <a:pPr>
              <a:lnSpc>
                <a:spcPct val="100000"/>
              </a:lnSpc>
              <a:spcBef>
                <a:spcPts val="1800"/>
              </a:spcBef>
            </a:pPr>
            <a:r>
              <a:rPr lang="en-US" sz="3600" dirty="0">
                <a:latin typeface="Calibri" panose="020F0502020204030204" pitchFamily="34" charset="0"/>
                <a:ea typeface="Times New Roman" panose="02020603050405020304" pitchFamily="18" charset="0"/>
              </a:rPr>
              <a:t>An objectified, aggregated </a:t>
            </a:r>
            <a:r>
              <a:rPr lang="en-US" sz="3600" dirty="0">
                <a:solidFill>
                  <a:schemeClr val="accent1">
                    <a:lumMod val="60000"/>
                    <a:lumOff val="40000"/>
                  </a:schemeClr>
                </a:solidFill>
                <a:latin typeface="Calibri" panose="020F0502020204030204" pitchFamily="34" charset="0"/>
                <a:ea typeface="Times New Roman" panose="02020603050405020304" pitchFamily="18" charset="0"/>
              </a:rPr>
              <a:t>numeric representation (“score”)</a:t>
            </a:r>
            <a:r>
              <a:rPr lang="en-US" sz="3600" dirty="0">
                <a:solidFill>
                  <a:srgbClr val="00B050"/>
                </a:solidFill>
                <a:latin typeface="Calibri" panose="020F0502020204030204" pitchFamily="34" charset="0"/>
                <a:ea typeface="Times New Roman" panose="02020603050405020304" pitchFamily="18" charset="0"/>
              </a:rPr>
              <a:t> </a:t>
            </a:r>
            <a:r>
              <a:rPr lang="en-US" sz="3600" dirty="0">
                <a:latin typeface="Calibri" panose="020F0502020204030204" pitchFamily="34" charset="0"/>
                <a:ea typeface="Times New Roman" panose="02020603050405020304" pitchFamily="18" charset="0"/>
              </a:rPr>
              <a:t>of DevOps data extracted from the usage of our platform associated with every deployable unit</a:t>
            </a:r>
          </a:p>
          <a:p>
            <a:pPr>
              <a:lnSpc>
                <a:spcPct val="100000"/>
              </a:lnSpc>
              <a:spcBef>
                <a:spcPts val="1800"/>
              </a:spcBef>
            </a:pPr>
            <a:r>
              <a:rPr lang="en-US" sz="3600" dirty="0">
                <a:latin typeface="Calibri" panose="020F0502020204030204" pitchFamily="34" charset="0"/>
                <a:ea typeface="Times New Roman" panose="02020603050405020304" pitchFamily="18" charset="0"/>
              </a:rPr>
              <a:t>View this aggregation to </a:t>
            </a:r>
            <a:r>
              <a:rPr lang="en-US" sz="3600" dirty="0">
                <a:solidFill>
                  <a:schemeClr val="accent1">
                    <a:lumMod val="60000"/>
                    <a:lumOff val="40000"/>
                  </a:schemeClr>
                </a:solidFill>
                <a:latin typeface="Calibri" panose="020F0502020204030204" pitchFamily="34" charset="0"/>
                <a:ea typeface="Times New Roman" panose="02020603050405020304" pitchFamily="18" charset="0"/>
              </a:rPr>
              <a:t>determine opportunities for improvement</a:t>
            </a:r>
          </a:p>
          <a:p>
            <a:pPr>
              <a:lnSpc>
                <a:spcPct val="100000"/>
              </a:lnSpc>
              <a:spcBef>
                <a:spcPts val="1800"/>
              </a:spcBef>
            </a:pPr>
            <a:r>
              <a:rPr lang="en-US" sz="3600" dirty="0">
                <a:latin typeface="Calibri" panose="020F0502020204030204" pitchFamily="34" charset="0"/>
              </a:rPr>
              <a:t>Leadership reviews these “scores” rolled up at the </a:t>
            </a:r>
            <a:br>
              <a:rPr lang="en-US" sz="3600" dirty="0">
                <a:latin typeface="Calibri" panose="020F0502020204030204" pitchFamily="34" charset="0"/>
              </a:rPr>
            </a:br>
            <a:r>
              <a:rPr lang="en-US" sz="3600" dirty="0">
                <a:latin typeface="Calibri" panose="020F0502020204030204" pitchFamily="34" charset="0"/>
              </a:rPr>
              <a:t>team-level and/or at the </a:t>
            </a:r>
            <a:r>
              <a:rPr lang="en-US" sz="3600" dirty="0" err="1">
                <a:latin typeface="Calibri" panose="020F0502020204030204" pitchFamily="34" charset="0"/>
              </a:rPr>
              <a:t>LoB</a:t>
            </a:r>
            <a:r>
              <a:rPr lang="en-US" sz="3600" dirty="0">
                <a:latin typeface="Calibri" panose="020F0502020204030204" pitchFamily="34" charset="0"/>
              </a:rPr>
              <a:t> level</a:t>
            </a:r>
          </a:p>
          <a:p>
            <a:pPr>
              <a:lnSpc>
                <a:spcPct val="100000"/>
              </a:lnSpc>
              <a:spcBef>
                <a:spcPts val="1800"/>
              </a:spcBef>
            </a:pPr>
            <a:r>
              <a:rPr lang="en-US" sz="3600" i="1" dirty="0">
                <a:latin typeface="Calibri" panose="020F0502020204030204" pitchFamily="34" charset="0"/>
                <a:ea typeface="Times New Roman" panose="02020603050405020304" pitchFamily="18" charset="0"/>
              </a:rPr>
              <a:t>…Let the games begin!</a:t>
            </a:r>
          </a:p>
        </p:txBody>
      </p:sp>
    </p:spTree>
    <p:extLst>
      <p:ext uri="{BB962C8B-B14F-4D97-AF65-F5344CB8AC3E}">
        <p14:creationId xmlns:p14="http://schemas.microsoft.com/office/powerpoint/2010/main" val="3712742093"/>
      </p:ext>
    </p:extLst>
  </p:cSld>
  <p:clrMapOvr>
    <a:masterClrMapping/>
  </p:clrMapOvr>
</p:sld>
</file>

<file path=ppt/theme/theme1.xml><?xml version="1.0" encoding="utf-8"?>
<a:theme xmlns:a="http://schemas.openxmlformats.org/drawingml/2006/main" name="FEPOC_2015">
  <a:themeElements>
    <a:clrScheme name="FEPOC 2015 Template Palette">
      <a:dk1>
        <a:sysClr val="windowText" lastClr="000000"/>
      </a:dk1>
      <a:lt1>
        <a:sysClr val="window" lastClr="FFFFFF"/>
      </a:lt1>
      <a:dk2>
        <a:srgbClr val="666699"/>
      </a:dk2>
      <a:lt2>
        <a:srgbClr val="99A2BC"/>
      </a:lt2>
      <a:accent1>
        <a:srgbClr val="0F4A77"/>
      </a:accent1>
      <a:accent2>
        <a:srgbClr val="5484A1"/>
      </a:accent2>
      <a:accent3>
        <a:srgbClr val="FFCA08"/>
      </a:accent3>
      <a:accent4>
        <a:srgbClr val="F8931D"/>
      </a:accent4>
      <a:accent5>
        <a:srgbClr val="E64823"/>
      </a:accent5>
      <a:accent6>
        <a:srgbClr val="4EA47D"/>
      </a:accent6>
      <a:hlink>
        <a:srgbClr val="2998E3"/>
      </a:hlink>
      <a:folHlink>
        <a:srgbClr val="7F723D"/>
      </a:folHlink>
    </a:clrScheme>
    <a:fontScheme name="FEPOC_2015">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EPOC_2015" id="{40EDCF54-3E11-4D4A-9948-E27783522EC9}" vid="{6D9614ED-0377-4B1A-AF3C-2ABD56BFD93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FEPOC_2015</Template>
  <TotalTime>15772</TotalTime>
  <Words>1149</Words>
  <Application>Microsoft Office PowerPoint</Application>
  <PresentationFormat>Widescreen</PresentationFormat>
  <Paragraphs>190</Paragraphs>
  <Slides>14</Slides>
  <Notes>14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Calibri</vt:lpstr>
      <vt:lpstr>FEPOC_2015</vt:lpstr>
      <vt:lpstr>Got Score?</vt:lpstr>
      <vt:lpstr>Who we are and what we do</vt:lpstr>
      <vt:lpstr>Our Software Delivery Value Stream (and the opportunities it presents…)</vt:lpstr>
      <vt:lpstr>Goals achieved through Focus Areas</vt:lpstr>
      <vt:lpstr>Our Empowerment Engagement Model</vt:lpstr>
      <vt:lpstr>(Some) (data-driven) DevOps Initiatives</vt:lpstr>
      <vt:lpstr>(Near) Real Time Insights</vt:lpstr>
      <vt:lpstr>(Near) Real Time Insights</vt:lpstr>
      <vt:lpstr>Got Score?</vt:lpstr>
      <vt:lpstr>Got Score? – The Methodology</vt:lpstr>
      <vt:lpstr>Got Score? – The Dashboard</vt:lpstr>
      <vt:lpstr>Got Score? – The (Continuous) Outcome</vt:lpstr>
      <vt:lpstr>Got Score? – What’s next?</vt:lpstr>
      <vt:lpstr>Got Score? – What are we seeking?</vt:lpstr>
    </vt:vector>
  </TitlesOfParts>
  <Company>SBPASC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Reed, Ronald</dc:creator>
  <cp:lastModifiedBy>Sud, Rajat</cp:lastModifiedBy>
  <cp:revision>1597</cp:revision>
  <cp:lastPrinted>2019-06-18T18:06:45Z</cp:lastPrinted>
  <dcterms:created xsi:type="dcterms:W3CDTF">2019-04-04T18:23:41Z</dcterms:created>
  <dcterms:modified xsi:type="dcterms:W3CDTF">2021-09-10T12:12:16Z</dcterms:modified>
</cp:coreProperties>
</file>