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49" r:id="rId5"/>
    <p:sldId id="462" r:id="rId6"/>
    <p:sldId id="424" r:id="rId7"/>
    <p:sldId id="450" r:id="rId8"/>
    <p:sldId id="457" r:id="rId9"/>
    <p:sldId id="459" r:id="rId10"/>
    <p:sldId id="458" r:id="rId11"/>
    <p:sldId id="278" r:id="rId12"/>
    <p:sldId id="435" r:id="rId13"/>
    <p:sldId id="453" r:id="rId14"/>
    <p:sldId id="455" r:id="rId15"/>
    <p:sldId id="454" r:id="rId16"/>
    <p:sldId id="460" r:id="rId17"/>
    <p:sldId id="456" r:id="rId18"/>
    <p:sldId id="461" r:id="rId19"/>
    <p:sldId id="422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626"/>
    <a:srgbClr val="005483"/>
    <a:srgbClr val="FCB116"/>
    <a:srgbClr val="930F37"/>
    <a:srgbClr val="2D030F"/>
    <a:srgbClr val="002438"/>
    <a:srgbClr val="484848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F4EAE-B02F-3EEB-BCB5-95F13F774D53}" v="27" dt="2021-09-17T20:57:06.957"/>
    <p1510:client id="{2D0E3BF8-DA3D-2D1E-770A-E75655EC137C}" v="91" dt="2021-08-31T13:57:22.859"/>
    <p1510:client id="{3737A6D6-1977-0E07-A1E2-6B7492C52F2F}" v="2" dt="2021-09-20T01:28:14.529"/>
    <p1510:client id="{3C84BB57-F79E-4244-B7DF-17F3FB1048CD}" v="2" dt="2021-09-01T22:26:00.653"/>
    <p1510:client id="{52FC9DD5-12AB-F14B-5428-16ADFA9F05DF}" v="192" dt="2021-09-01T16:07:44.849"/>
    <p1510:client id="{8C1C8D24-BAE7-809A-375D-B7A011FF38A5}" v="7" dt="2021-09-01T16:58:42.693"/>
    <p1510:client id="{8C4D8771-0904-40E9-7087-AF2B0BF92693}" v="28" dt="2021-09-01T16:06:49.972"/>
    <p1510:client id="{8CE11479-CBA7-F049-D355-87D6EF9D8CFC}" v="5" dt="2021-09-22T17:06:23.159"/>
    <p1510:client id="{B35C29B8-AC53-FECD-CFB9-D921FDEB0547}" v="534" dt="2021-08-25T22:10:37.948"/>
    <p1510:client id="{DCA60237-6DCD-72BF-2EA7-ECABBB0E8DF3}" v="49" dt="2021-09-17T18:49:28.803"/>
    <p1510:client id="{E8ACD9C5-C666-8558-4B08-1740C2707304}" v="5" dt="2021-09-01T21:09:37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6405" autoAdjust="0"/>
  </p:normalViewPr>
  <p:slideViewPr>
    <p:cSldViewPr showGuides="1">
      <p:cViewPr varScale="1">
        <p:scale>
          <a:sx n="131" d="100"/>
          <a:sy n="131" d="100"/>
        </p:scale>
        <p:origin x="4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2"/>
    </p:cViewPr>
  </p:sorterViewPr>
  <p:notesViewPr>
    <p:cSldViewPr showGuides="1">
      <p:cViewPr varScale="1">
        <p:scale>
          <a:sx n="65" d="100"/>
          <a:sy n="65" d="100"/>
        </p:scale>
        <p:origin x="2621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355745-A264-4400-A8D3-B7B13596D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dirty="0"/>
              <a:t>Discover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53229-AFF8-43D8-8555-39F8D4DE91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6DCC-719A-40F4-880D-C452AC2C6765}" type="datetime1">
              <a:rPr lang="en-US" sz="1000" smtClean="0"/>
              <a:t>9/30/21</a:t>
            </a:fld>
            <a:endParaRPr lang="en-US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810E-B09E-4D2E-B752-2E69698D7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8240"/>
            <a:ext cx="5029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DB7E-9A28-4025-A128-4DF1E719C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ABBE-7BE6-4E78-A3CA-A9F0C7AFCB23}" type="slidenum">
              <a:rPr lang="en-US" sz="1000" smtClean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8102141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0720" y="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1FEF44CF-6157-4D3C-83C1-59DF17863ECC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74520" y="365773"/>
            <a:ext cx="3108960" cy="174879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331720"/>
            <a:ext cx="5486400" cy="6446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0720" y="8778240"/>
            <a:ext cx="109728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78ADB214-F42C-4297-A187-8792AE2D2F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21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90000"/>
      </a:lnSpc>
      <a:spcBef>
        <a:spcPts val="600"/>
      </a:spcBef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857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•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60375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8650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01688" indent="-171450" algn="l" defTabSz="914400" rtl="0" eaLnBrk="1" latinLnBrk="0" hangingPunct="1">
      <a:lnSpc>
        <a:spcPct val="90000"/>
      </a:lnSpc>
      <a:spcBef>
        <a:spcPts val="300"/>
      </a:spcBef>
      <a:buFont typeface="Arial" panose="020B0604020202020204" pitchFamily="34" charset="0"/>
      <a:buChar char="‒"/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11E68-5188-4260-8723-8CB45CDB5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DC233-65A0-4163-AD2B-CE32D1206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  <a:p>
            <a:endParaRPr lang="en-US" sz="1600" kern="1200" dirty="0"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AFDA0-E2F3-4591-9F09-05DD75D0D3D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66BDE92-259B-40B4-B92B-34CDAF0CC26F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2E2F3-EA17-43B4-AC28-6B283A0AC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B6558-99DE-4039-A692-85EA1A438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12748-3715-4BE4-BCE9-B57B3C74A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8923F-C81B-434A-A05B-417FA0AA27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A9AC37F-2192-4C2C-AC7F-8C26314E5115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DD482-1CD2-4C77-B9D9-781EBCB28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7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B6558-99DE-4039-A692-85EA1A438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12748-3715-4BE4-BCE9-B57B3C74A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8923F-C81B-434A-A05B-417FA0AA27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A9AC37F-2192-4C2C-AC7F-8C26314E5115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DD482-1CD2-4C77-B9D9-781EBCB28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56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B6558-99DE-4039-A692-85EA1A438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12748-3715-4BE4-BCE9-B57B3C74A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8923F-C81B-434A-A05B-417FA0AA27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A9AC37F-2192-4C2C-AC7F-8C26314E5115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DD482-1CD2-4C77-B9D9-781EBCB28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FEF44CF-6157-4D3C-83C1-59DF17863ECC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81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B6558-99DE-4039-A692-85EA1A438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12748-3715-4BE4-BCE9-B57B3C74A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8923F-C81B-434A-A05B-417FA0AA27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A9AC37F-2192-4C2C-AC7F-8C26314E5115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DD482-1CD2-4C77-B9D9-781EBCB28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6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FEF44CF-6157-4D3C-83C1-59DF17863ECC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98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DF7B2BC4-5C91-40CB-8CB5-AF093FEB7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B0989266-BC35-43C1-8465-0D2F9AF02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6054-87F8-4EB2-B378-F48E87A60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B72284F-BF62-4A2A-808A-1B29906FAA2F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FC0BF-CAE0-4B51-8F1E-9B5363F39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9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  <a:noFill/>
        </p:spPr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fld id="{28529644-27C0-4655-9503-40E917BF2C41}" type="slidenum">
              <a:rPr sz="1400" kern="0">
                <a:solidFill>
                  <a:srgbClr val="000000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2</a:t>
            </a:fld>
            <a:endParaRPr lang="de-DE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780694" y="9433753"/>
            <a:ext cx="2888394" cy="49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>
              <a:buClr>
                <a:srgbClr val="000000"/>
              </a:buClr>
              <a:buFont typeface="Arial"/>
              <a:buNone/>
            </a:pPr>
            <a:fld id="{0C7B8A1B-A169-42ED-96E3-CF5B68CF2C7A}" type="slidenum">
              <a:rPr lang="en-GB" sz="1300" kern="0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rPr>
              <a:pPr algn="r" defTabSz="947738">
                <a:buClr>
                  <a:srgbClr val="000000"/>
                </a:buClr>
                <a:buFont typeface="Arial"/>
                <a:buNone/>
              </a:pPr>
              <a:t>2</a:t>
            </a:fld>
            <a:endParaRPr lang="en-GB" sz="1300" kern="0" dirty="0">
              <a:solidFill>
                <a:srgbClr val="000000"/>
              </a:solidFill>
              <a:latin typeface="Calibri Light" panose="020F0302020204030204" pitchFamily="34" charset="0"/>
              <a:cs typeface="Arial"/>
              <a:sym typeface="Arial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400" y="744538"/>
            <a:ext cx="6619875" cy="3724275"/>
          </a:xfr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212" y="4715153"/>
            <a:ext cx="4890665" cy="4466987"/>
          </a:xfrm>
          <a:noFill/>
          <a:ln/>
        </p:spPr>
        <p:txBody>
          <a:bodyPr lIns="94824" tIns="47416" rIns="94824" bIns="47416"/>
          <a:lstStyle/>
          <a:p>
            <a:pPr eaLnBrk="1" hangingPunct="1"/>
            <a:endParaRPr lang="de-DE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6B63D-9839-494E-8B74-5E7F88575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F5465-DA2A-4508-B016-EF5C15641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80B5C-34FF-4C10-9CD4-A5CB6D23B9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1A1F3BF-E95D-4FD5-BBFC-74237DFA66E9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10109F-1FD8-4516-9FE0-F840A2E38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6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6B63D-9839-494E-8B74-5E7F88575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F5465-DA2A-4508-B016-EF5C15641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80B5C-34FF-4C10-9CD4-A5CB6D23B9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1A1F3BF-E95D-4FD5-BBFC-74237DFA66E9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10109F-1FD8-4516-9FE0-F840A2E38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47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FEF44CF-6157-4D3C-83C1-59DF17863ECC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25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6B63D-9839-494E-8B74-5E7F88575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F5465-DA2A-4508-B016-EF5C15641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  <a:p>
            <a:endParaRPr lang="en-US" sz="1200" dirty="0">
              <a:latin typeface="+mj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80B5C-34FF-4C10-9CD4-A5CB6D23B94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1A1F3BF-E95D-4FD5-BBFC-74237DFA66E9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10109F-1FD8-4516-9FE0-F840A2E38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7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FEF44CF-6157-4D3C-83C1-59DF17863ECC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24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F9BEBA8C-1743-408F-9EE0-2283BE5B3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697888F8-895B-4FA0-A625-8FD958062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sz="1600" kern="120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BCAB5-40B4-4DD2-BED3-A3752912CDC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20FFA9B-A3D0-4294-9692-A991EC511370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48CA0B-034D-4BDB-8787-432028743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75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B6558-99DE-4039-A692-85EA1A438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74838" y="365125"/>
            <a:ext cx="3108325" cy="17494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12748-3715-4BE4-BCE9-B57B3C74A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8923F-C81B-434A-A05B-417FA0AA27A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A9AC37F-2192-4C2C-AC7F-8C26314E5115}" type="datetime1">
              <a:rPr lang="en-US" smtClean="0"/>
              <a:t>9/30/21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DD482-1CD2-4C77-B9D9-781EBCB28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DB214-F42C-4297-A187-8792AE2D2F1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2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568D075C-622C-4125-9EA6-961F753AE5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12720" y="5436652"/>
            <a:ext cx="6766560" cy="1421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BB7C6B-0C1D-4ACE-B4E1-49AB833821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29840" y="2468880"/>
            <a:ext cx="7132320" cy="1188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097479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08A2D7-FE78-4D3B-8CCA-E796802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110153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2534" userDrawn="1">
          <p15:clr>
            <a:srgbClr val="FBAE40"/>
          </p15:clr>
        </p15:guide>
        <p15:guide id="5" orient="horz" pos="95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2570552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66928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45EC1-89FF-4E69-B6CB-30337DDDFDBE}"/>
              </a:ext>
            </a:extLst>
          </p:cNvPr>
          <p:cNvSpPr/>
          <p:nvPr userDrawn="1"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AA2F7-C3FF-4607-8CF9-06EDE646EE6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3CCF8-8D41-490B-AFB2-5D48BEC75B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0920242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5"/>
            <a:ext cx="9143682" cy="566928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A724D-CD11-4508-98E2-7C244F6B8607}"/>
              </a:ext>
            </a:extLst>
          </p:cNvPr>
          <p:cNvSpPr/>
          <p:nvPr userDrawn="1"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D3455-C172-450B-9BB0-1E0862DFD0CD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2DCE7-9C2E-4C36-9FE5-8B280039D9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8402560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4360"/>
            <a:ext cx="9143682" cy="5669280"/>
          </a:xfrm>
        </p:spPr>
        <p:txBody>
          <a:bodyPr tIns="91440" bIns="91440" anchor="ctr" anchorCtr="1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AFEE0-AFBA-479B-8F09-B77E2DF359F1}"/>
              </a:ext>
            </a:extLst>
          </p:cNvPr>
          <p:cNvSpPr/>
          <p:nvPr userDrawn="1"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DAB0C-3981-4807-A2C8-5978941437E9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C8265-7C4C-4164-BE09-BEDD6EACFE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3867421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deo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" y="593726"/>
            <a:ext cx="11521758" cy="2845116"/>
          </a:xfrm>
        </p:spPr>
        <p:txBody>
          <a:bodyPr anchor="b"/>
          <a:lstStyle>
            <a:lvl1pPr algn="ctr">
              <a:defRPr sz="4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566159"/>
            <a:ext cx="11521758" cy="297116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058761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38541"/>
            <a:ext cx="11329456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7D737FF8-F5A1-4B15-9195-32D8A5121DA7}" type="datetime1">
              <a:rPr lang="de-DE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30.09.21</a:t>
            </a:fld>
            <a:endParaRPr lang="de-DE" sz="1867" kern="0" dirty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780393" y="6152561"/>
            <a:ext cx="6829707" cy="3600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endParaRPr lang="de-DE" sz="1867" kern="0" dirty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DC1E638-3F78-4E0D-883A-B278700C48C0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31800" y="854995"/>
            <a:ext cx="113284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2351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4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109597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98771-3A7E-44A3-AB6A-5643C4F8E3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" y="182880"/>
            <a:ext cx="1097280" cy="1828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F37DE76-2F88-41AE-A553-12D89E77F85D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763000" y="342900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23572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4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109597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98771-3A7E-44A3-AB6A-5643C4F8E3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" y="182880"/>
            <a:ext cx="1097280" cy="18288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F37DE76-2F88-41AE-A553-12D89E77F85D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8763000" y="342900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D5626"/>
              </a:gs>
              <a:gs pos="75000">
                <a:schemeClr val="accent2"/>
              </a:gs>
              <a:gs pos="0">
                <a:srgbClr val="FCB11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E37468-2489-4F37-A230-BB6815FF27AD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8763000" y="1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DD5626"/>
              </a:gs>
              <a:gs pos="75000">
                <a:schemeClr val="accent2"/>
              </a:gs>
              <a:gs pos="0">
                <a:srgbClr val="FCB11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812281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4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109597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CBD6E5-0369-4F3F-B013-D9A9C760D787}"/>
              </a:ext>
            </a:extLst>
          </p:cNvPr>
          <p:cNvSpPr>
            <a:spLocks noChangeAspect="1"/>
          </p:cNvSpPr>
          <p:nvPr userDrawn="1"/>
        </p:nvSpPr>
        <p:spPr>
          <a:xfrm>
            <a:off x="9814560" y="4480560"/>
            <a:ext cx="2377440" cy="2377440"/>
          </a:xfrm>
          <a:custGeom>
            <a:avLst/>
            <a:gdLst>
              <a:gd name="connsiteX0" fmla="*/ 182880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182880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1828800" y="0"/>
                </a:moveTo>
                <a:lnTo>
                  <a:pt x="1828800" y="1828800"/>
                </a:lnTo>
                <a:lnTo>
                  <a:pt x="0" y="1828800"/>
                </a:ln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gradFill>
            <a:gsLst>
              <a:gs pos="100000">
                <a:srgbClr val="DD5626"/>
              </a:gs>
              <a:gs pos="75000">
                <a:schemeClr val="accent2"/>
              </a:gs>
              <a:gs pos="0">
                <a:srgbClr val="FCB116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83CD7C-4485-4A1F-BCB1-42FFE902A2F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9A25F-D4CB-446D-A496-163D6A52C6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8746614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93EA05-6510-4569-814B-3D4E395C172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593724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109597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98771-3A7E-44A3-AB6A-5643C4F8E3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" y="182880"/>
            <a:ext cx="1097280" cy="18288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CBD6E5-0369-4F3F-B013-D9A9C760D787}"/>
              </a:ext>
            </a:extLst>
          </p:cNvPr>
          <p:cNvSpPr>
            <a:spLocks noChangeAspect="1"/>
          </p:cNvSpPr>
          <p:nvPr userDrawn="1"/>
        </p:nvSpPr>
        <p:spPr>
          <a:xfrm>
            <a:off x="9936480" y="4602480"/>
            <a:ext cx="2255520" cy="2255520"/>
          </a:xfrm>
          <a:custGeom>
            <a:avLst/>
            <a:gdLst>
              <a:gd name="connsiteX0" fmla="*/ 182880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182880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1828800" y="0"/>
                </a:moveTo>
                <a:lnTo>
                  <a:pt x="1828800" y="1828800"/>
                </a:lnTo>
                <a:lnTo>
                  <a:pt x="0" y="1828800"/>
                </a:ln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gradFill>
            <a:gsLst>
              <a:gs pos="100000">
                <a:srgbClr val="DD5626"/>
              </a:gs>
              <a:gs pos="75000">
                <a:schemeClr val="accent2"/>
              </a:gs>
              <a:gs pos="0">
                <a:srgbClr val="FCB116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374855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958847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474720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83CD7C-4485-4A1F-BCB1-42FFE902A2F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9A25F-D4CB-446D-A496-163D6A52C6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F97AAC-4CFB-4215-BD81-04F3BEDDE758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8763000" y="342900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5363671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6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D18-939C-4D8B-BF4D-BD4DF414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18" y="958847"/>
            <a:ext cx="9143682" cy="2469515"/>
          </a:xfrm>
        </p:spPr>
        <p:txBody>
          <a:bodyPr tIns="91440" bIns="91440" anchor="b"/>
          <a:lstStyle>
            <a:lvl1pPr algn="l"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D148E-BBA3-430D-B5DF-F5D869700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18" y="3474720"/>
            <a:ext cx="9143682" cy="2011680"/>
          </a:xfrm>
        </p:spPr>
        <p:txBody>
          <a:bodyPr lIns="0" tIns="91440" rIns="0" bIns="91440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983CD7C-4485-4A1F-BCB1-42FFE902A2F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9A25F-D4CB-446D-A496-163D6A52C6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5280" y="182880"/>
            <a:ext cx="1097280" cy="18287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F97AAC-4CFB-4215-BD81-04F3BEDDE758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8763000" y="3429000"/>
            <a:ext cx="3429000" cy="342900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cubicBezTo>
                  <a:pt x="818782" y="0"/>
                  <a:pt x="0" y="818782"/>
                  <a:pt x="0" y="18288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50347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F1819-A38F-4D6D-8D79-FABCA937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4FF-9CC6-4D9F-8CFA-9FF06975DA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021344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750919-D9E6-4F04-BD5A-1538B55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4417-1ECC-42B5-9CCB-C58DD2295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125"/>
            <a:ext cx="566928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AC2BB9-72D5-4D98-8798-45A482F48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440" y="1508125"/>
            <a:ext cx="566928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85843"/>
      </p:ext>
    </p:extLst>
  </p:cSld>
  <p:clrMapOvr>
    <a:masterClrMapping/>
  </p:clrMapOvr>
  <p:transition>
    <p:fade/>
  </p:transition>
  <p:hf sldNum="0" hdr="0" dt="0"/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pos="7469" userDrawn="1">
          <p15:clr>
            <a:srgbClr val="FBAE40"/>
          </p15:clr>
        </p15:guide>
        <p15:guide id="3" orient="horz" pos="864" userDrawn="1">
          <p15:clr>
            <a:srgbClr val="FBAE40"/>
          </p15:clr>
        </p15:guide>
        <p15:guide id="4" orient="horz" pos="950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917347-BE2D-4EF2-BE9B-4FF4D917E0A9}"/>
              </a:ext>
            </a:extLst>
          </p:cNvPr>
          <p:cNvSpPr/>
          <p:nvPr userDrawn="1"/>
        </p:nvSpPr>
        <p:spPr>
          <a:xfrm>
            <a:off x="0" y="0"/>
            <a:ext cx="12192000" cy="5943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62B53-8713-4B28-98BA-D9854E7E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4829-2DFF-43FF-B59E-0E098CF5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508760"/>
            <a:ext cx="1152144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B9C2A-BEE4-4D3C-BEC2-11F84CC73E93}"/>
              </a:ext>
            </a:extLst>
          </p:cNvPr>
          <p:cNvSpPr/>
          <p:nvPr userDrawn="1"/>
        </p:nvSpPr>
        <p:spPr>
          <a:xfrm>
            <a:off x="0" y="0"/>
            <a:ext cx="12192000" cy="5486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CF44D-3964-46BA-A422-08A6FB1B5596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35280" y="182880"/>
            <a:ext cx="1097280" cy="182880"/>
          </a:xfrm>
          <a:prstGeom prst="rect">
            <a:avLst/>
          </a:prstGeom>
        </p:spPr>
      </p:pic>
    </p:spTree>
    <p:custDataLst>
      <p:tags r:id="rId18"/>
    </p:custDataLst>
    <p:extLst>
      <p:ext uri="{BB962C8B-B14F-4D97-AF65-F5344CB8AC3E}">
        <p14:creationId xmlns:p14="http://schemas.microsoft.com/office/powerpoint/2010/main" val="23122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4" r:id="rId2"/>
    <p:sldLayoutId id="2147483707" r:id="rId3"/>
    <p:sldLayoutId id="2147483706" r:id="rId4"/>
    <p:sldLayoutId id="2147483705" r:id="rId5"/>
    <p:sldLayoutId id="2147483709" r:id="rId6"/>
    <p:sldLayoutId id="2147483710" r:id="rId7"/>
    <p:sldLayoutId id="2147483650" r:id="rId8"/>
    <p:sldLayoutId id="2147483652" r:id="rId9"/>
    <p:sldLayoutId id="2147483654" r:id="rId10"/>
    <p:sldLayoutId id="2147483655" r:id="rId11"/>
    <p:sldLayoutId id="2147483702" r:id="rId12"/>
    <p:sldLayoutId id="2147483703" r:id="rId13"/>
    <p:sldLayoutId id="2147483701" r:id="rId14"/>
    <p:sldLayoutId id="2147483696" r:id="rId15"/>
    <p:sldLayoutId id="2147483711" r:id="rId16"/>
  </p:sldLayoutIdLst>
  <p:transition>
    <p:fade/>
  </p:transition>
  <p:hf sldNum="0" hdr="0" dt="0"/>
  <p:txStyles>
    <p:titleStyle>
      <a:lvl1pPr algn="l" defTabSz="914400" rtl="0" eaLnBrk="1" latinLnBrk="0" hangingPunct="1">
        <a:lnSpc>
          <a:spcPct val="85000"/>
        </a:lnSpc>
        <a:spcBef>
          <a:spcPts val="120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2000"/>
        </a:spcBef>
        <a:buClr>
          <a:schemeClr val="accent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98463" indent="-168275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27063" indent="-168275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58838" indent="-168275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085850" indent="-168275" algn="l" defTabSz="9144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Font typeface="Arial" panose="020B0604020202020204" pitchFamily="34" charset="0"/>
        <a:buChar char="‒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118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f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9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Data Journey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Shivani Anand (Sr. Principal Solution Architect)</a:t>
            </a:r>
          </a:p>
          <a:p>
            <a:r>
              <a:rPr lang="en-US" dirty="0"/>
              <a:t>Prajakta Yerpude ( Sr. Software Engineer)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F0512-DCBA-B24F-8028-0B65FDFBFA78}"/>
              </a:ext>
            </a:extLst>
          </p:cNvPr>
          <p:cNvSpPr/>
          <p:nvPr/>
        </p:nvSpPr>
        <p:spPr>
          <a:xfrm>
            <a:off x="457200" y="61722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Calibri" panose="020F0502020204030204" pitchFamily="34" charset="0"/>
              </a:rPr>
              <a:t>The opinions expressed in this presentation are those of the presenters, in their individual capacity, and not necessarily those of Discover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9915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495708"/>
            <a:ext cx="11521440" cy="77724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b="0" dirty="0"/>
              <a:t>ollaboration  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2209800"/>
            <a:ext cx="5578157" cy="93027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True Partnership!!!</a:t>
            </a:r>
          </a:p>
          <a:p>
            <a:pPr>
              <a:buClr>
                <a:schemeClr val="tx2">
                  <a:lumMod val="90000"/>
                  <a:lumOff val="10000"/>
                </a:schemeClr>
              </a:buClr>
            </a:pPr>
            <a:endParaRPr lang="en-US" sz="2800" b="1" dirty="0">
              <a:solidFill>
                <a:srgbClr val="002060"/>
              </a:solidFill>
            </a:endParaRPr>
          </a:p>
          <a:p>
            <a:pPr lvl="2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Business Centric</a:t>
            </a:r>
          </a:p>
          <a:p>
            <a:pPr lvl="2">
              <a:buClr>
                <a:schemeClr val="tx2">
                  <a:lumMod val="90000"/>
                  <a:lumOff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Data Centric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96953E26-8786-4458-BC25-77DF08D0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313768"/>
            <a:ext cx="5609771" cy="4039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1288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Four C’s 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2BEF932-03DB-1C43-B0E1-BE495302074E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4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9581" y="678180"/>
            <a:ext cx="11521440" cy="77724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b="0" dirty="0"/>
              <a:t>hanging Mindsets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371600" y="2362200"/>
            <a:ext cx="5578157" cy="93027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Think like a start up!!!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387763" y="3184524"/>
            <a:ext cx="3641437" cy="930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8463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7063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85850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002060"/>
                </a:solidFill>
              </a:rPr>
              <a:t>Let Engineers fly!!!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2" name="Picture 6" descr="A picture containing toy, several&#10;&#10;Description automatically generated">
            <a:extLst>
              <a:ext uri="{FF2B5EF4-FFF2-40B4-BE49-F238E27FC236}">
                <a16:creationId xmlns:a16="http://schemas.microsoft.com/office/drawing/2014/main" id="{BE96E4A8-A912-447F-9474-65BD000B2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65" y="1293934"/>
            <a:ext cx="6031282" cy="4478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1288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Four C’s 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1F824C5-C29A-1D4F-B194-A351B0026C3C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0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</p:spPr>
        <p:txBody>
          <a:bodyPr/>
          <a:lstStyle/>
          <a:p>
            <a:r>
              <a:rPr lang="en-US"/>
              <a:t>C</a:t>
            </a:r>
            <a:r>
              <a:rPr lang="en-US" b="0"/>
              <a:t>ontinuous Learning</a:t>
            </a:r>
            <a:endParaRPr lang="en-US" b="0" dirty="0"/>
          </a:p>
        </p:txBody>
      </p:sp>
      <p:sp>
        <p:nvSpPr>
          <p:cNvPr id="6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2474920"/>
            <a:ext cx="4571999" cy="93027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Learning &amp; Innovation go hand in hand!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1DFBBE17-D9DB-4057-89CC-CE63C745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099" y="1977586"/>
            <a:ext cx="6083473" cy="28401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1288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Four C’s 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3CC2C1E-ACD8-284C-8148-96427E6D9B4B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2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37CC-CA2B-47B8-9EA8-3E30393F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Where we are...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00F3E-13C5-4A36-864D-1D6A8AF32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Cloud Data Pipelines</a:t>
            </a:r>
          </a:p>
          <a:p>
            <a:r>
              <a:rPr lang="en-US" dirty="0">
                <a:cs typeface="Arial"/>
              </a:rPr>
              <a:t>Data ingestion and ELT in Cloud</a:t>
            </a:r>
          </a:p>
          <a:p>
            <a:r>
              <a:rPr lang="en-US" dirty="0">
                <a:cs typeface="Arial"/>
              </a:rPr>
              <a:t>Dedicated engineering teams</a:t>
            </a:r>
          </a:p>
          <a:p>
            <a:r>
              <a:rPr lang="en-US" dirty="0">
                <a:cs typeface="Arial"/>
              </a:rPr>
              <a:t>Applying Advanced Analytics &amp; Data </a:t>
            </a:r>
            <a:r>
              <a:rPr lang="en-US">
                <a:cs typeface="Arial"/>
              </a:rPr>
              <a:t>Science </a:t>
            </a:r>
            <a:br>
              <a:rPr lang="en-US" dirty="0">
                <a:cs typeface="Arial"/>
              </a:rPr>
            </a:br>
            <a:r>
              <a:rPr lang="en-US">
                <a:cs typeface="Arial"/>
              </a:rPr>
              <a:t>on </a:t>
            </a:r>
            <a:r>
              <a:rPr lang="en-US" dirty="0">
                <a:cs typeface="Arial"/>
              </a:rPr>
              <a:t>curated data</a:t>
            </a:r>
          </a:p>
          <a:p>
            <a:r>
              <a:rPr lang="en-US" dirty="0">
                <a:cs typeface="Arial"/>
              </a:rPr>
              <a:t>Being a true Enterprise Data Centric Organization</a:t>
            </a:r>
          </a:p>
        </p:txBody>
      </p:sp>
      <p:pic>
        <p:nvPicPr>
          <p:cNvPr id="4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CD5C08DB-AE8B-41D4-8FDE-D09F68AB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13" y="1313528"/>
            <a:ext cx="4985657" cy="3357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0" y="12881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Accomplishments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B6C9FE-ECFF-5046-B6D5-F8F23681C244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37555927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</p:spPr>
        <p:txBody>
          <a:bodyPr/>
          <a:lstStyle/>
          <a:p>
            <a:r>
              <a:rPr lang="en-US" dirty="0"/>
              <a:t>What we learnt during our flight...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2D2FC08-C998-4827-8EB6-F64D8A75D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508760"/>
            <a:ext cx="6751320" cy="28346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It's not a Lift and Shift</a:t>
            </a:r>
          </a:p>
          <a:p>
            <a:r>
              <a:rPr lang="en-US" dirty="0">
                <a:cs typeface="Arial"/>
              </a:rPr>
              <a:t>Identify all the dependencies between Technology and Business Perspective</a:t>
            </a:r>
          </a:p>
          <a:p>
            <a:r>
              <a:rPr lang="en-US" dirty="0">
                <a:cs typeface="Arial"/>
              </a:rPr>
              <a:t>Start with simple and critical business use cases</a:t>
            </a:r>
          </a:p>
          <a:p>
            <a:r>
              <a:rPr lang="en-US" dirty="0">
                <a:cs typeface="Arial"/>
              </a:rPr>
              <a:t>Train your partners on cloud adoption</a:t>
            </a:r>
          </a:p>
          <a:p>
            <a:r>
              <a:rPr lang="en-US" dirty="0">
                <a:cs typeface="Arial"/>
              </a:rPr>
              <a:t>It's not Set and Forget</a:t>
            </a:r>
          </a:p>
          <a:p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128814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Lesson Learnt</a:t>
            </a:r>
          </a:p>
        </p:txBody>
      </p:sp>
      <p:sp>
        <p:nvSpPr>
          <p:cNvPr id="3" name="AutoShape 2" descr="https://documents.lucid.app/documents/0336721a-bd1d-49cd-9b92-79624b5db1ca/pages/7RraOgYgVEAi?a=6169&amp;x=661&amp;y=229&amp;w=418&amp;h=240&amp;store=1&amp;accept=image%2F*&amp;auth=LCA%204741870a5f26f362b6de3fdedc18a34ecac9ba72-ts%3D1631904237"/>
          <p:cNvSpPr>
            <a:spLocks noChangeAspect="1" noChangeArrowheads="1"/>
          </p:cNvSpPr>
          <p:nvPr/>
        </p:nvSpPr>
        <p:spPr bwMode="auto">
          <a:xfrm>
            <a:off x="155575" y="-822325"/>
            <a:ext cx="29908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33" y="3780087"/>
            <a:ext cx="2640447" cy="2428868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B8D432E0-9220-4B07-BCFE-D65EBC61D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183" y="982225"/>
            <a:ext cx="4065531" cy="276520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14E7DE5-BA14-4BBB-A3F1-C10ACA410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2780" y="3435568"/>
            <a:ext cx="4451130" cy="3074276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F29B272-ED35-7341-87CC-0E4DEFDCA30F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565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9771-8497-47E1-AC8C-98510931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Our Journey continues...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ED08-D864-42FF-9E22-A204FD64B6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280" y="1498294"/>
            <a:ext cx="5444732" cy="3563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Arial"/>
            </a:endParaRPr>
          </a:p>
          <a:p>
            <a:r>
              <a:rPr lang="en-US" dirty="0">
                <a:cs typeface="Arial"/>
              </a:rPr>
              <a:t>Embracing &amp; Enhancing cloud technologies</a:t>
            </a:r>
          </a:p>
          <a:p>
            <a:r>
              <a:rPr lang="en-US" dirty="0">
                <a:cs typeface="Arial"/>
              </a:rPr>
              <a:t>Extending collaborations with our business partners</a:t>
            </a:r>
          </a:p>
          <a:p>
            <a:r>
              <a:rPr lang="en-US" dirty="0">
                <a:cs typeface="Arial"/>
              </a:rPr>
              <a:t>Encouraging teams to change mindset with new way of working</a:t>
            </a:r>
          </a:p>
          <a:p>
            <a:r>
              <a:rPr lang="en-US" dirty="0">
                <a:cs typeface="Arial"/>
              </a:rPr>
              <a:t>Expanding continuous learning culture </a:t>
            </a:r>
          </a:p>
          <a:p>
            <a:endParaRPr lang="en-US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5" name="Picture 4" descr="A picture containing sky, plane, outdoor, airplane&#10;&#10;Description automatically generated">
            <a:extLst>
              <a:ext uri="{FF2B5EF4-FFF2-40B4-BE49-F238E27FC236}">
                <a16:creationId xmlns:a16="http://schemas.microsoft.com/office/drawing/2014/main" id="{F2D328A3-BB86-4951-B7DD-D78E67EC9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44" y="1443965"/>
            <a:ext cx="5819584" cy="3261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128814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Next Steps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172" y="5257800"/>
            <a:ext cx="1028700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b="1" i="1" dirty="0">
                <a:solidFill>
                  <a:srgbClr val="005483"/>
                </a:solidFill>
              </a:rPr>
              <a:t>"This is a journey and requires a culture of continuous learning and discontent with the status quo." - Amir </a:t>
            </a:r>
            <a:r>
              <a:rPr lang="en-US" sz="2000" b="1" i="1" dirty="0" err="1">
                <a:solidFill>
                  <a:srgbClr val="005483"/>
                </a:solidFill>
              </a:rPr>
              <a:t>Arooni</a:t>
            </a:r>
            <a:r>
              <a:rPr lang="en-US" sz="2000" b="1" i="1" dirty="0">
                <a:solidFill>
                  <a:srgbClr val="005483"/>
                </a:solidFill>
              </a:rPr>
              <a:t>, CIO, Discover </a:t>
            </a:r>
            <a:endParaRPr lang="en-US" sz="2000" dirty="0">
              <a:solidFill>
                <a:srgbClr val="005483"/>
              </a:solidFill>
              <a:cs typeface="Arial"/>
            </a:endParaRP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8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8fwJP/xRHg7Kv/yKnh47jn5j/ZFpn3yeuTwc9c1/Oh/wcc/tT3Pwm/Z8/wCEA0rXLnR7vUNEutT8u3LxtqniDXZ28PaHYvIqkGLTfDjeNdYlUujRX40W6jYT28TJ/Rr4E/5Ebwbxn/ilPDvH/cIs6/gp/wCDvv48Xcnxa+B3wPsbmzB0jwprXi6/trSDF9GL0xW9jLfXOCZjPHcXEVpCoK26C6kZd8yPXn5m28K4J2dWcad+lpfFf/t256GWaYpT5XL2cJzVleztaLtZ31atpvZ62P3X/wCCNPha+8Bf8E7/ANmIwtcXB8c/DrTviZqt7JO5n1HVfiC8viya6mmlYvcHbqsdvG7SZWCCGLhIwo/VyLW9TmJD+cCM7ikxIUYyAWDD2+VT/jX8b4/bx/aC/Yn1P9nz4PHwT8e9O8H+F/h98O/h0fCCSaB4r0SwtvBvgnwdpU1xZeHrPSJfEGh+FjPqBt9I1q6urabWP7O1WUJLPp16F/cfxF+2H4v0v4OWnxPFpqWj2V7pcOqqbyzVbiGHyTJOs8EqgRmD5vPZgRGqOT0yPwfMKtXAYuvVrOv7LEVqlSlVg3KLjKejTg5KO6spWflqf0Zl2VUcwwlKNKODnXo0qNGrC041IzVOCt7/ACXbVpXinG/V6nxD/wAHBP7PZ8d/BbTfj34btr2z8d/Cudp77UNMurmyn1XwnOpi1awuZrOSOWVkgZ5YC27y3X92ASc/x2eD/ix4vji/sHWfE2rSahplybHS9Ql1C8aSRovMls7edhMHYXyq8ZZjIZVvHtZ2a3kV4P6Mfj3/AMFX7P4o6P46+BXxe+Jeo+H7fx14RmOgaR4s+C1qfDd3pXiCC7stF1OTxXpJgvrLTNXkVhY6rdtaojok6yuCjV/LTqVhc6drYs7sxxSNPdaR9oil86H+19DuWRJYnPls6XKxxPFNkb7TLbsE5+r4aliIUa9DEqqrv6zh3XpuFT2VWKckm0uanzLppFyV9ZHyPFuDp054XEUPYt04zwWLlQnCrTVTDpOn7Xk+Gaj7vvO/Kla1mfp5+xr+1x4q/Z9/a2+BXxwt/EWsfY9D8a+HdV8SWpvruX+0tMNy2h+O9PaF5Gif+2fD02o28/yZ36xJNGUZoiv+ppp9/aanYWeo2NxFdWN/awXlncxMHiuLS6iWa3niYEh45oXSRGHDKwI65P8Ajvae8V1HZ6r5i201hcWt/G0jKEZrwwLcR7P3ZSRfsdoZTvIWWNCoRJcJ/q7fsG+Jh42/Yu/Zd8Sm+n1CTUvgb8NTLfTyiWeee18K6bZTvLKvErma2kDO2XYjc/zk19vkNWTqYildtW53zO/LKM3F26WcXHbZxfc/NM+oKKoVuWzk3HbdSippN73jLmST2T+73/wTJKngXwc3ksceFPD3RlPynSbTBA7YHJBxjBxmv84n/gqhIn7TP/BVP4q/HD4h200fwT+Enx/+Bnwc1a8v7Od9Ij0DRvH/AIV8KeIrS5vc/Z7aKWysvFeqXCOFXYko5kYhv9GHR9Vk034UaRf2sS3Vzp3gDTbyOHzFjV5rTw7DPGkrnPlqzRgMcMQOQvSv85n/AIKD+L4fDP7G3x+8J6smmp8SPjz+1hZ+NoF3XD3d/oGha78YNP1G7E00863VpH4h02G3edndF+0Boxud9nTnEpOphacZON4156W+JRjGHq/ekl8+5nk0IKni60oKUo+xjFNtaSk5y20SfJG73WyP6+/iX4N/Z08Z+O9Hv/EvhvRdZ8XanrVlpelXDWVpcvHJcToiTnzylvb29qh8+S6JCRRRsQrHCH6c+Kvw2+HL/DGz0m/07S5vDvhfTJp/KgW3kWK0t4HN7hAyearwGWWdQfMlYM43ScH+Yb9gz4/+Mv2jP2Svhn8cvAup+H/E3xC8AeC7L4ZfFbwz4wa+v7OTXvCdpbeG/E+qKbG7s57HVtW0Vbfxnpz3IuLaYalbW1xHEs7T231PpnxW8SQazpmpazZad8UIrLD6V4K0rxL4nWZJ7dYpRZaVYy6NqWhwvO0xtlE+p3UYKPunjtTGa/DK+Iq4WWYYXEYWk5+2nQSnONKMY05L94ozu5uXLGXudNErO7/q7K+G6vE2DyrOcpxNSOEwdGlUrQhB151KlWjFyjOUXCFCMabUYyrVIpy57c1ml9p6v/wTy/ZJ8caVda1f6Jpms22q2oYkaXo81yIciaOKLVLq1uLwRwyfPGjP8jrkgHp/Ev8A8FYvgboXwN/aH1DSPA1qulaDrEcOraZZ7oxGmr6HIbG78uMIkf8AptolrO6ov+kTG7QAtIu3+1H4R+Mfiiuka9qfjHw5beArfXJjqOkeCJNat/El94dS6e5ZoLjV7G2s9PkZo/s9zNb28c0NncyT2q3d1FEkrfxUf8F1/i1pur/tYaX4Z8PXseo3XgzQ3l1+SCUGP+0tVlMsVkxUfu5I7dBMSh3I00bjnC12cOY6eOznC0sPR9lbD1o4pKpOcPZwipX5nKSs6kY216pX1aPnuN8LgcHw7j51a0qs3icO6EmqSnGo5qnKlamlGpyQnO+t7Q3PizwVr1jrk+gySMqW+ryNpt3DhCUvXmVJYJAFBUvc3FuY3wGMe3a33iP9TT/gk3JqVh+wh8AfC2pCI3HhHwbY6DuilEm1IS1z5EjqCDPbfafIk2gIAqFSAwJ/ykPhHpl7q/iHSdF0+7hN3r/iPw29nYPFKt3Z3t/qlvZvdjykkElsN85LRI8gdUAt5Gjjr/XX/YY8EQ+BP2XfhHZW0bRJqfhy28SiF2YvDb+Jc6pZQyb3kxJDp1xYRzKjbFuEn8sAcD9ayShKGMryUrwVPZPfmldNrrbbd99G7H8/55VjLB0YuL5nVsrrVcsVfW7319Ou6PT5fGXw+8D/AAg0XWPiB4k0Hw34ct/A2kvqt3r+rafpViLQ6NbJcCWW+uLeLa4do2VpMMzbSdxr/Ma/4K3674U1v9pP4geEfhn41n8Z/CrwZ4j1C98CXbbiNP0nxhquseJL+IgyTlhDrc9xH58E0thezifVrVYv7Tlgi/Sb4xah+0B8L/2f20/xj8Vby/1Lxv4XiuLbRbbw/Ha6lp1qnh3Stc1S3uvHHh+/uLDXYy/ibU9Jn8ReILfVda1SLS7OK31+zttSsyP5rNT8UatePqniPW7W/u4fEa6j4a1SS4Mk1vHcWjz6hBeQahcSXG+40u7NpIsqO7P5bQTMDcuq5vMf7TxlqMaLw+Eq1FGtCU5yqW5UmuaNPlTd38MldLV2NKWW/UMFJ1alX22Lhb2XLFU6Ufdld2c3KXvJLWCakz7n/wCCF37W2o/s4ftY+JvhZ4knku/hb8Y9HvbXXPD8rt5UPijST52mazpikhI77+zrjUbW5QbV1G2WzilfzLO02/2SaD8V/wBlLRJb/W9M8Sadpd2VLzwzLJDc5BZmgW2khFwHLBgERW+YkBd1f5ynwg8VHwD8dvAvjKbckml+I4bbUGi/dOisxR+Dwkwxn5yQGCjcYySf7SPhlBpPjzwNpHjXRZbS4+12MUt7viilR2SJC0iy7onjdi2djr0wvyFSK/KfEPCOGYUMTFaVsPFO0U/3tO0W305nHl+1fRX01f7F4V5hUjlOKwU69aMaWIlBqFSUb0anvwXL9qCm5JJqyfRne/tfft8y+HvCOsW/wb0K8ur6SyuYYPEmsxS6dpGmoY2xcCK48u8vnVTujggiWOQgK08ZPH8L3xS1vXfHXxY8XeIvEmrXOu+INc1HVtYvtRu2Z5r27AE0jhF3bY44jHFEigLBFGsYXauK/ff/AIKL/tQeBfA2j3vgXw/cnXfG1yHF3aWTW8lvo8ZQiMX5P2iO0kkJLRpOpllUqYInZ/Ni/nw8Kedrfxo06y1KT9xcSSWd1JKSNh1NRYO0iDooaaGTg/6uMqTnk+r4e5XWw1HF5hWouLq01GnUnG0pwj8Ss9VG6i+idr3fTxfE3NMPXqYDK6FTmnTrOpXpxleMJSSUFUajy89rSsr8qe0b6+8/BO7tX+KngJf7ei8P+bPZWj6wXIhsPOljFtfzbfmSCzuGW5uCAWS2MzhHGAf9Yn9gv9pXUvib8JPhl4S8caR4f07xTb/DnwvNpeveB9dsPEngPxLp9hptjp81ta6nZXt5caL4p0iQQwa34a1hLe5DyQ3umy3NpcGO1/ycfDPw11SD4or4S0rSBd63bapqGg/ZruYWWnabJI7W9n4ivbqRGU6dYC4guTFcKtlLd/Z4L2ZLaZ1f9X/2af28PjD+xn8efDniD4Q/Et9Uk8B6vbeC9ahksRN4R+Jum2F/DZ6z4WvNE0nUdcs9Z0q5kspBFrVjqdwdHKQaroOtpeIv2X9NyTD1a2KmsO4RUKKlOMm/eg5qyva11rZtp66J7H5XmdaDwdsRC1V4ibpuOrjLlgpK/u6O2qs9Euur9z+POo+MPC3wh8VanZaRf+IbfTfipqVz4k1EW8V0L6LxVo4uNRtNSfWzoN5OlpcQeE9NT/hCNH1XSbvU7bxSurTXV9B/bEv4hp48T4qweI9EvpxDdPr39q6DpUcEMRuRHZXK6nEFiiW2gS3gtdNht4dxaWGIogkkkuHP70fEf4ueNvjz8L9Wb4j+BfFvgvxB4GN9py6Jr19pmi6Rr6afr2lXsF7qPhsRz61pM91ompQXyzr4fsbbXdSfQ9Tto4NO1nw5ptt+EvxV8KnVfif4ttvDOiWulPofiDxHPFbaY+qxKkUM8kdveabqFtprx31miXC22pwtZpKDEHsybRSqfP5HLlxGJ9rTiqilNScJc8YSXKmuZaSdnFpx03SSlF83tY6c/qtGFOadNRheE1FSneMWld2cWrSbu5b3ejPmm1tZb3xnoVhOrvqNx4g0+2kBidEuoZJhCJCQA6zqBHs2ru2EhifLVj/RFcX/AMTPgr+zdZanb+PR4Q8N6hoLy3kt1eZvLp7S1MclnoLRN5s0908U6oyrC6SRTpHcF49y/wA+Z8JeMI9VvfF1qLueTw6lrJp01jZ61DL/AGvJeRoLiNb3Tre5L29nHezYRVl320CGKFQWr9F/ix8XfHP7QX7MngrSfEeoOupfDzTNB8CaD4Zi0a8hufEsWi20VrqOqLNDbRy2txHYWejz6jLqDzwX94WaOe0LJbP4PG+Cx2Ix/Dzw0YLBV8cqOMqunOrWoRkk4unRSjFqq1yc05WpPVxaR63COcTyvD5pCEG60qDrQTktY001aLT1d5LRPS1kj85PiV4x1bxn4klQrcx2izyXMRuyFmuD5mZNR1Elne5vJiytI8zylmfy92C23U8Pap4Y0H4ieG/GF7FdxaDqdppc+pXCR+fNa3kbmG52OVVWKXEaXCfLnyQV+bKvXTxfC/VDfR6VBZG6vzb2rzpdWt1aiyVXa6u5JA0axyO0KpBCitL5hdldXeMK2V8QfAninQ7G2ttW0bULWxuRPc2cQsbtmcujbL2RREJbeMy8JEiqhBVA77Eir7zDUYUKUaEIqMY0+VJaX0S5rX0flqltex8hi5YqvWrY2vKU5+1hU57p3akm4u97rldrO2ii9en3N4r+IsHiVrfxV8OvGml+D/HcGkjR9aM2y1PiTTIzbXMc8F6kM4t7q/WzszPcT2lyl3AAm61ngSceW/DVLHTdY0pY4oWdLywhFxHuihRPNgDwWNu7yPa2o2glZHWaVo1eUMVWVvjO3tPEkVppST6RqhZtOKSo9hdCQFrtpbQYkjOySKGRiCVbyYok2qCoWvp34bx6tHf6JGum35kS6sFc/Y7porVfMgYRyySIxefawPkpkwq3m3QhV4Y5vb4WpPDyryk7xlLRuKU+Ze7aU/tQjHWKt7vfU4c5xMMRKlakoSSi5JSbWqjeXK2+Wcre9b4t90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E229243-5492-DE4B-AF64-5952E1A6E52B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281687991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93286C4C-D897-EA49-8B24-E629DB355B15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9108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hteck 342"/>
          <p:cNvSpPr/>
          <p:nvPr/>
        </p:nvSpPr>
        <p:spPr bwMode="auto">
          <a:xfrm>
            <a:off x="3131549" y="298376"/>
            <a:ext cx="5705795" cy="6226059"/>
          </a:xfrm>
          <a:prstGeom prst="rect">
            <a:avLst/>
          </a:prstGeom>
          <a:solidFill>
            <a:srgbClr val="E6E6E6"/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de-DE" sz="1400" kern="0" dirty="0">
              <a:solidFill>
                <a:srgbClr val="000000"/>
              </a:solidFill>
              <a:latin typeface="Calibri Light" panose="020F0302020204030204" pitchFamily="34" charset="0"/>
              <a:cs typeface="Arial"/>
              <a:sym typeface="Arial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8828405" y="298376"/>
            <a:ext cx="3008121" cy="6226059"/>
          </a:xfrm>
          <a:prstGeom prst="rect">
            <a:avLst/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de-DE" sz="1400" kern="0" dirty="0">
              <a:solidFill>
                <a:srgbClr val="000000"/>
              </a:solidFill>
              <a:latin typeface="Calibri Light" panose="020F0302020204030204" pitchFamily="34" charset="0"/>
              <a:cs typeface="Arial"/>
              <a:sym typeface="Arial"/>
            </a:endParaRPr>
          </a:p>
        </p:txBody>
      </p:sp>
      <p:sp>
        <p:nvSpPr>
          <p:cNvPr id="159" name="Textfeld 158"/>
          <p:cNvSpPr txBox="1"/>
          <p:nvPr/>
        </p:nvSpPr>
        <p:spPr bwMode="gray">
          <a:xfrm>
            <a:off x="394245" y="493982"/>
            <a:ext cx="2665072" cy="1080689"/>
          </a:xfrm>
          <a:prstGeom prst="rect">
            <a:avLst/>
          </a:prstGeom>
          <a:noFill/>
        </p:spPr>
        <p:txBody>
          <a:bodyPr wrap="square" lIns="72000" tIns="0" rIns="180000" bIns="0" rtlCol="0">
            <a:noAutofit/>
          </a:bodyPr>
          <a:lstStyle/>
          <a:p>
            <a:pPr>
              <a:lnSpc>
                <a:spcPct val="85000"/>
              </a:lnSpc>
              <a:spcAft>
                <a:spcPts val="300"/>
              </a:spcAft>
              <a:buClr>
                <a:srgbClr val="000000"/>
              </a:buClr>
            </a:pPr>
            <a:r>
              <a:rPr lang="en-US" sz="3200" b="1" kern="0" dirty="0">
                <a:solidFill>
                  <a:srgbClr val="FFAB40"/>
                </a:solidFill>
                <a:cs typeface="Arial"/>
                <a:sym typeface="Arial"/>
              </a:rPr>
              <a:t>Discover</a:t>
            </a:r>
            <a:br>
              <a:rPr lang="en-US" sz="3200" b="1" kern="0" dirty="0">
                <a:solidFill>
                  <a:srgbClr val="FFAB40"/>
                </a:solidFill>
                <a:cs typeface="Arial"/>
                <a:sym typeface="Arial"/>
              </a:rPr>
            </a:br>
            <a:r>
              <a:rPr lang="en-US" sz="3200" b="1" kern="0" dirty="0">
                <a:solidFill>
                  <a:srgbClr val="FFAB40"/>
                </a:solidFill>
                <a:cs typeface="Arial"/>
                <a:sym typeface="Arial"/>
              </a:rPr>
              <a:t>Financial </a:t>
            </a:r>
            <a:br>
              <a:rPr lang="en-US" sz="3200" b="1" kern="0" dirty="0">
                <a:solidFill>
                  <a:srgbClr val="FFAB40"/>
                </a:solidFill>
                <a:cs typeface="Arial"/>
                <a:sym typeface="Arial"/>
              </a:rPr>
            </a:br>
            <a:r>
              <a:rPr lang="en-US" sz="3200" b="1" kern="0" dirty="0">
                <a:solidFill>
                  <a:srgbClr val="FFAB40"/>
                </a:solidFill>
                <a:cs typeface="Arial"/>
                <a:sym typeface="Arial"/>
              </a:rPr>
              <a:t>Services</a:t>
            </a:r>
            <a:endParaRPr lang="en-US" sz="3200" kern="0" noProof="1">
              <a:solidFill>
                <a:srgbClr val="FFAB40"/>
              </a:solidFill>
              <a:latin typeface="Calibri Light" panose="020F0302020204030204" pitchFamily="34" charset="0"/>
              <a:cs typeface="Arial"/>
              <a:sym typeface="Arial"/>
            </a:endParaRPr>
          </a:p>
        </p:txBody>
      </p:sp>
      <p:sp>
        <p:nvSpPr>
          <p:cNvPr id="160" name="Rechteck 159"/>
          <p:cNvSpPr/>
          <p:nvPr/>
        </p:nvSpPr>
        <p:spPr bwMode="gray">
          <a:xfrm>
            <a:off x="376889" y="1770277"/>
            <a:ext cx="2665072" cy="395249"/>
          </a:xfrm>
          <a:prstGeom prst="rect">
            <a:avLst/>
          </a:prstGeom>
        </p:spPr>
        <p:txBody>
          <a:bodyPr wrap="square" lIns="72000" tIns="0" rIns="180000" bIns="0">
            <a:noAutofit/>
          </a:bodyPr>
          <a:lstStyle/>
          <a:p>
            <a:pPr>
              <a:spcAft>
                <a:spcPts val="300"/>
              </a:spcAft>
              <a:buClr>
                <a:srgbClr val="000000"/>
              </a:buClr>
            </a:pPr>
            <a:r>
              <a:rPr lang="en-US" sz="1200" b="1" kern="0" noProof="1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rPr>
              <a:t>Vision</a:t>
            </a:r>
            <a:r>
              <a:rPr lang="en-US" sz="1200" kern="0" noProof="1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rPr>
              <a:t>: To be the leading digital bank and  payments partner</a:t>
            </a:r>
            <a:endParaRPr lang="en-US" sz="1400" kern="0" dirty="0">
              <a:solidFill>
                <a:srgbClr val="000000"/>
              </a:solidFill>
              <a:latin typeface="Calibri Light" panose="020F0302020204030204" pitchFamily="34" charset="0"/>
              <a:cs typeface="Arial"/>
              <a:sym typeface="Arial"/>
            </a:endParaRPr>
          </a:p>
        </p:txBody>
      </p:sp>
      <p:sp>
        <p:nvSpPr>
          <p:cNvPr id="161" name="Rechteck 160"/>
          <p:cNvSpPr/>
          <p:nvPr/>
        </p:nvSpPr>
        <p:spPr bwMode="gray">
          <a:xfrm>
            <a:off x="359412" y="2247285"/>
            <a:ext cx="2665072" cy="799287"/>
          </a:xfrm>
          <a:prstGeom prst="rect">
            <a:avLst/>
          </a:prstGeom>
        </p:spPr>
        <p:txBody>
          <a:bodyPr wrap="square" lIns="72000" tIns="0" rIns="180000" bIns="0">
            <a:noAutofit/>
          </a:bodyPr>
          <a:lstStyle/>
          <a:p>
            <a:pPr>
              <a:spcAft>
                <a:spcPts val="300"/>
              </a:spcAft>
              <a:buClr>
                <a:srgbClr val="000000"/>
              </a:buClr>
            </a:pPr>
            <a:r>
              <a:rPr lang="en-US" sz="1200" b="1" kern="0" dirty="0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rPr>
              <a:t>Mission</a:t>
            </a:r>
            <a:r>
              <a:rPr lang="en-US" sz="1200" kern="0" dirty="0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rPr>
              <a:t>: To help people spend smarter, manage debt better and save more so they achieve a brighter financial future. </a:t>
            </a:r>
          </a:p>
        </p:txBody>
      </p:sp>
      <p:grpSp>
        <p:nvGrpSpPr>
          <p:cNvPr id="212" name="Gruppieren 211"/>
          <p:cNvGrpSpPr/>
          <p:nvPr/>
        </p:nvGrpSpPr>
        <p:grpSpPr bwMode="gray">
          <a:xfrm>
            <a:off x="3292293" y="5063503"/>
            <a:ext cx="5454000" cy="1398237"/>
            <a:chOff x="3291499" y="3542219"/>
            <a:chExt cx="5454000" cy="1398237"/>
          </a:xfrm>
        </p:grpSpPr>
        <p:sp>
          <p:nvSpPr>
            <p:cNvPr id="213" name="Abgerundetes Rechteck 212"/>
            <p:cNvSpPr/>
            <p:nvPr/>
          </p:nvSpPr>
          <p:spPr bwMode="gray">
            <a:xfrm>
              <a:off x="3291499" y="4112650"/>
              <a:ext cx="5040000" cy="108000"/>
            </a:xfrm>
            <a:prstGeom prst="roundRect">
              <a:avLst>
                <a:gd name="adj" fmla="val 50000"/>
              </a:avLst>
            </a:prstGeom>
            <a:noFill/>
            <a:ln w="12700">
              <a:gradFill flip="none" rotWithShape="1">
                <a:gsLst>
                  <a:gs pos="0">
                    <a:srgbClr val="7D7D7D"/>
                  </a:gs>
                  <a:gs pos="100000">
                    <a:srgbClr val="AFAFAF"/>
                  </a:gs>
                </a:gsLst>
                <a:lin ang="10800000" scaled="1"/>
                <a:tileRect/>
              </a:gradFill>
              <a:round/>
              <a:headEnd/>
              <a:tailEnd/>
            </a:ln>
            <a:scene3d>
              <a:camera prst="obliqueTopRight"/>
              <a:lightRig rig="threePt" dir="t">
                <a:rot lat="0" lon="0" rev="0"/>
              </a:lightRig>
            </a:scene3d>
            <a:sp3d extrusionH="1143000"/>
          </p:spPr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de-DE" sz="1400" kern="0" dirty="0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endParaRPr>
            </a:p>
          </p:txBody>
        </p:sp>
        <p:sp>
          <p:nvSpPr>
            <p:cNvPr id="214" name="Rechteck 213"/>
            <p:cNvSpPr/>
            <p:nvPr/>
          </p:nvSpPr>
          <p:spPr bwMode="gray">
            <a:xfrm>
              <a:off x="5015110" y="3681488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scene3d>
              <a:camera prst="obliqueTopRight"/>
              <a:lightRig rig="balanced" dir="t"/>
            </a:scene3d>
            <a:sp3d extrusionH="508000" prstMaterial="matte"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de-DE" sz="2400" kern="0" dirty="0">
                  <a:solidFill>
                    <a:srgbClr val="FFFFFF"/>
                  </a:solidFill>
                  <a:latin typeface="Calibri Light" panose="020F0302020204030204" pitchFamily="34" charset="0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215" name="Rechteck 214"/>
            <p:cNvSpPr/>
            <p:nvPr/>
          </p:nvSpPr>
          <p:spPr bwMode="gray">
            <a:xfrm>
              <a:off x="3689915" y="3681488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scene3d>
              <a:camera prst="obliqueTopRight"/>
              <a:lightRig rig="balanced" dir="t"/>
            </a:scene3d>
            <a:sp3d extrusionH="508000" prstMaterial="matte"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de-DE" sz="2400" kern="0" dirty="0">
                  <a:solidFill>
                    <a:srgbClr val="FFFFFF"/>
                  </a:solidFill>
                  <a:latin typeface="Calibri Light" panose="020F0302020204030204" pitchFamily="34" charset="0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16" name="Rechteck 215"/>
            <p:cNvSpPr/>
            <p:nvPr/>
          </p:nvSpPr>
          <p:spPr bwMode="gray">
            <a:xfrm>
              <a:off x="6340305" y="3681488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scene3d>
              <a:camera prst="obliqueTopRight"/>
              <a:lightRig rig="balanced" dir="t"/>
            </a:scene3d>
            <a:sp3d extrusionH="508000" prstMaterial="matte"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de-DE" sz="2400" kern="0" dirty="0">
                  <a:solidFill>
                    <a:srgbClr val="FFFFFF"/>
                  </a:solidFill>
                  <a:latin typeface="Calibri Light" panose="020F0302020204030204" pitchFamily="34" charset="0"/>
                  <a:cs typeface="Arial"/>
                  <a:sym typeface="Arial"/>
                </a:rPr>
                <a:t>3</a:t>
              </a:r>
            </a:p>
          </p:txBody>
        </p:sp>
        <p:sp>
          <p:nvSpPr>
            <p:cNvPr id="217" name="Textfeld 216"/>
            <p:cNvSpPr txBox="1"/>
            <p:nvPr/>
          </p:nvSpPr>
          <p:spPr bwMode="gray">
            <a:xfrm>
              <a:off x="3527351" y="4220650"/>
              <a:ext cx="1242564" cy="719806"/>
            </a:xfrm>
            <a:prstGeom prst="rect">
              <a:avLst/>
            </a:prstGeom>
            <a:noFill/>
          </p:spPr>
          <p:txBody>
            <a:bodyPr wrap="square" lIns="0" tIns="72000" rIns="108000" bIns="72000" rtlCol="0" anchor="t" anchorCtr="0">
              <a:noAutofit/>
            </a:bodyPr>
            <a:lstStyle>
              <a:defPPr>
                <a:defRPr lang="de-DE"/>
              </a:defPPr>
              <a:lvl1pPr lvl="0" algn="ctr">
                <a:spcAft>
                  <a:spcPts val="600"/>
                </a:spcAft>
                <a:defRPr sz="1200">
                  <a:solidFill>
                    <a:prstClr val="black"/>
                  </a:solidFill>
                </a:defRPr>
              </a:lvl1pPr>
            </a:lstStyle>
            <a:p>
              <a:pPr algn="l">
                <a:buClr>
                  <a:srgbClr val="000000"/>
                </a:buClr>
                <a:buFont typeface="Arial"/>
                <a:buNone/>
              </a:pPr>
              <a:r>
                <a:rPr lang="en-US" sz="1067" kern="0" dirty="0">
                  <a:solidFill>
                    <a:srgbClr val="000000"/>
                  </a:solidFill>
                  <a:latin typeface="Discover Sans" pitchFamily="2" charset="0"/>
                  <a:ea typeface="Discover Sans" pitchFamily="2" charset="0"/>
                  <a:cs typeface="Arial"/>
                  <a:sym typeface="Arial"/>
                </a:rPr>
                <a:t>Accelerate</a:t>
              </a:r>
              <a:br>
                <a:rPr lang="en-US" sz="1067" kern="0" dirty="0">
                  <a:solidFill>
                    <a:srgbClr val="000000"/>
                  </a:solidFill>
                  <a:latin typeface="Discover Sans" pitchFamily="2" charset="0"/>
                  <a:ea typeface="Discover Sans" pitchFamily="2" charset="0"/>
                  <a:cs typeface="Arial"/>
                  <a:sym typeface="Arial"/>
                </a:rPr>
              </a:br>
              <a:r>
                <a:rPr lang="en-US" sz="1067" kern="0" dirty="0">
                  <a:solidFill>
                    <a:srgbClr val="000000"/>
                  </a:solidFill>
                  <a:latin typeface="Discover Sans" pitchFamily="2" charset="0"/>
                  <a:ea typeface="Discover Sans" pitchFamily="2" charset="0"/>
                  <a:cs typeface="Arial"/>
                  <a:sym typeface="Arial"/>
                </a:rPr>
                <a:t>Growth &amp; Drive Efficiencies</a:t>
              </a:r>
            </a:p>
          </p:txBody>
        </p:sp>
        <p:sp>
          <p:nvSpPr>
            <p:cNvPr id="219" name="Rechteck 218"/>
            <p:cNvSpPr/>
            <p:nvPr/>
          </p:nvSpPr>
          <p:spPr bwMode="gray">
            <a:xfrm>
              <a:off x="7665499" y="3681488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scene3d>
              <a:camera prst="obliqueTopRight"/>
              <a:lightRig rig="balanced" dir="t"/>
            </a:scene3d>
            <a:sp3d extrusionH="508000" prstMaterial="matte">
              <a:extrusionClr>
                <a:schemeClr val="accent1">
                  <a:lumMod val="60000"/>
                  <a:lumOff val="40000"/>
                </a:schemeClr>
              </a:extrusionClr>
            </a:sp3d>
          </p:spPr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de-DE" sz="2400" kern="0" dirty="0">
                  <a:solidFill>
                    <a:srgbClr val="FFFFFF"/>
                  </a:solidFill>
                  <a:latin typeface="Calibri Light" panose="020F0302020204030204" pitchFamily="34" charset="0"/>
                  <a:cs typeface="Arial"/>
                  <a:sym typeface="Arial"/>
                </a:rPr>
                <a:t>4</a:t>
              </a:r>
            </a:p>
          </p:txBody>
        </p:sp>
        <p:sp>
          <p:nvSpPr>
            <p:cNvPr id="221" name="Textfeld 220"/>
            <p:cNvSpPr txBox="1"/>
            <p:nvPr/>
          </p:nvSpPr>
          <p:spPr bwMode="gray">
            <a:xfrm>
              <a:off x="6340305" y="4220650"/>
              <a:ext cx="1080000" cy="719806"/>
            </a:xfrm>
            <a:prstGeom prst="rect">
              <a:avLst/>
            </a:prstGeom>
            <a:noFill/>
          </p:spPr>
          <p:txBody>
            <a:bodyPr wrap="square" lIns="0" tIns="72000" rIns="108000" bIns="72000" rtlCol="0" anchor="t" anchorCtr="0">
              <a:noAutofit/>
            </a:bodyPr>
            <a:lstStyle>
              <a:defPPr>
                <a:defRPr lang="de-DE"/>
              </a:defPPr>
              <a:lvl1pPr lvl="0" algn="ctr">
                <a:spcAft>
                  <a:spcPts val="600"/>
                </a:spcAft>
                <a:defRPr sz="1200">
                  <a:solidFill>
                    <a:prstClr val="black"/>
                  </a:solidFill>
                </a:defRPr>
              </a:lvl1pPr>
            </a:lstStyle>
            <a:p>
              <a:pPr algn="l">
                <a:buClr>
                  <a:srgbClr val="000000"/>
                </a:buClr>
                <a:buFont typeface="Arial"/>
                <a:buNone/>
              </a:pPr>
              <a:r>
                <a:rPr lang="en-US" sz="1067" kern="0" dirty="0">
                  <a:solidFill>
                    <a:srgbClr val="000000"/>
                  </a:solidFill>
                  <a:latin typeface="Discover Sans" pitchFamily="2" charset="0"/>
                  <a:ea typeface="Discover Sans" pitchFamily="2" charset="0"/>
                  <a:cs typeface="Arial"/>
                  <a:sym typeface="Arial"/>
                </a:rPr>
                <a:t>Grow Payments Business</a:t>
              </a:r>
            </a:p>
          </p:txBody>
        </p:sp>
        <p:sp>
          <p:nvSpPr>
            <p:cNvPr id="222" name="Freeform 7"/>
            <p:cNvSpPr>
              <a:spLocks noEditPoints="1"/>
            </p:cNvSpPr>
            <p:nvPr/>
          </p:nvSpPr>
          <p:spPr bwMode="gray">
            <a:xfrm rot="11257154" flipH="1">
              <a:off x="4248405" y="3542219"/>
              <a:ext cx="698675" cy="278538"/>
            </a:xfrm>
            <a:custGeom>
              <a:avLst/>
              <a:gdLst>
                <a:gd name="T0" fmla="*/ 456 w 565"/>
                <a:gd name="T1" fmla="*/ 168 h 275"/>
                <a:gd name="T2" fmla="*/ 174 w 565"/>
                <a:gd name="T3" fmla="*/ 199 h 275"/>
                <a:gd name="T4" fmla="*/ 1 w 565"/>
                <a:gd name="T5" fmla="*/ 25 h 275"/>
                <a:gd name="T6" fmla="*/ 26 w 565"/>
                <a:gd name="T7" fmla="*/ 19 h 275"/>
                <a:gd name="T8" fmla="*/ 92 w 565"/>
                <a:gd name="T9" fmla="*/ 130 h 275"/>
                <a:gd name="T10" fmla="*/ 204 w 565"/>
                <a:gd name="T11" fmla="*/ 175 h 275"/>
                <a:gd name="T12" fmla="*/ 458 w 565"/>
                <a:gd name="T13" fmla="*/ 143 h 275"/>
                <a:gd name="T14" fmla="*/ 456 w 565"/>
                <a:gd name="T15" fmla="*/ 168 h 275"/>
                <a:gd name="T16" fmla="*/ 551 w 565"/>
                <a:gd name="T17" fmla="*/ 129 h 275"/>
                <a:gd name="T18" fmla="*/ 412 w 565"/>
                <a:gd name="T19" fmla="*/ 94 h 275"/>
                <a:gd name="T20" fmla="*/ 398 w 565"/>
                <a:gd name="T21" fmla="*/ 119 h 275"/>
                <a:gd name="T22" fmla="*/ 495 w 565"/>
                <a:gd name="T23" fmla="*/ 145 h 275"/>
                <a:gd name="T24" fmla="*/ 467 w 565"/>
                <a:gd name="T25" fmla="*/ 169 h 275"/>
                <a:gd name="T26" fmla="*/ 415 w 565"/>
                <a:gd name="T27" fmla="*/ 256 h 275"/>
                <a:gd name="T28" fmla="*/ 439 w 565"/>
                <a:gd name="T29" fmla="*/ 256 h 275"/>
                <a:gd name="T30" fmla="*/ 540 w 565"/>
                <a:gd name="T31" fmla="*/ 155 h 275"/>
                <a:gd name="T32" fmla="*/ 551 w 565"/>
                <a:gd name="T33" fmla="*/ 1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5" h="275">
                  <a:moveTo>
                    <a:pt x="456" y="168"/>
                  </a:moveTo>
                  <a:cubicBezTo>
                    <a:pt x="367" y="197"/>
                    <a:pt x="267" y="217"/>
                    <a:pt x="174" y="199"/>
                  </a:cubicBezTo>
                  <a:cubicBezTo>
                    <a:pt x="93" y="183"/>
                    <a:pt x="0" y="118"/>
                    <a:pt x="1" y="25"/>
                  </a:cubicBezTo>
                  <a:cubicBezTo>
                    <a:pt x="1" y="12"/>
                    <a:pt x="26" y="0"/>
                    <a:pt x="26" y="19"/>
                  </a:cubicBezTo>
                  <a:cubicBezTo>
                    <a:pt x="25" y="64"/>
                    <a:pt x="58" y="104"/>
                    <a:pt x="92" y="130"/>
                  </a:cubicBezTo>
                  <a:cubicBezTo>
                    <a:pt x="124" y="156"/>
                    <a:pt x="163" y="170"/>
                    <a:pt x="204" y="175"/>
                  </a:cubicBezTo>
                  <a:cubicBezTo>
                    <a:pt x="290" y="186"/>
                    <a:pt x="377" y="169"/>
                    <a:pt x="458" y="143"/>
                  </a:cubicBezTo>
                  <a:cubicBezTo>
                    <a:pt x="475" y="137"/>
                    <a:pt x="468" y="164"/>
                    <a:pt x="456" y="168"/>
                  </a:cubicBezTo>
                  <a:close/>
                  <a:moveTo>
                    <a:pt x="551" y="129"/>
                  </a:moveTo>
                  <a:cubicBezTo>
                    <a:pt x="504" y="120"/>
                    <a:pt x="460" y="102"/>
                    <a:pt x="412" y="94"/>
                  </a:cubicBezTo>
                  <a:cubicBezTo>
                    <a:pt x="399" y="91"/>
                    <a:pt x="384" y="117"/>
                    <a:pt x="398" y="119"/>
                  </a:cubicBezTo>
                  <a:cubicBezTo>
                    <a:pt x="431" y="125"/>
                    <a:pt x="463" y="136"/>
                    <a:pt x="495" y="145"/>
                  </a:cubicBezTo>
                  <a:cubicBezTo>
                    <a:pt x="485" y="152"/>
                    <a:pt x="475" y="161"/>
                    <a:pt x="467" y="169"/>
                  </a:cubicBezTo>
                  <a:cubicBezTo>
                    <a:pt x="444" y="192"/>
                    <a:pt x="422" y="224"/>
                    <a:pt x="415" y="256"/>
                  </a:cubicBezTo>
                  <a:cubicBezTo>
                    <a:pt x="411" y="275"/>
                    <a:pt x="436" y="271"/>
                    <a:pt x="439" y="256"/>
                  </a:cubicBezTo>
                  <a:cubicBezTo>
                    <a:pt x="447" y="216"/>
                    <a:pt x="493" y="149"/>
                    <a:pt x="540" y="155"/>
                  </a:cubicBezTo>
                  <a:cubicBezTo>
                    <a:pt x="551" y="157"/>
                    <a:pt x="565" y="132"/>
                    <a:pt x="551" y="129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lang="de-DE" sz="1400" kern="0" dirty="0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endParaRPr>
            </a:p>
          </p:txBody>
        </p:sp>
        <p:sp>
          <p:nvSpPr>
            <p:cNvPr id="223" name="Freeform 7"/>
            <p:cNvSpPr>
              <a:spLocks noEditPoints="1"/>
            </p:cNvSpPr>
            <p:nvPr/>
          </p:nvSpPr>
          <p:spPr bwMode="gray">
            <a:xfrm rot="11257154" flipH="1">
              <a:off x="5572904" y="3542219"/>
              <a:ext cx="698675" cy="278538"/>
            </a:xfrm>
            <a:custGeom>
              <a:avLst/>
              <a:gdLst>
                <a:gd name="T0" fmla="*/ 456 w 565"/>
                <a:gd name="T1" fmla="*/ 168 h 275"/>
                <a:gd name="T2" fmla="*/ 174 w 565"/>
                <a:gd name="T3" fmla="*/ 199 h 275"/>
                <a:gd name="T4" fmla="*/ 1 w 565"/>
                <a:gd name="T5" fmla="*/ 25 h 275"/>
                <a:gd name="T6" fmla="*/ 26 w 565"/>
                <a:gd name="T7" fmla="*/ 19 h 275"/>
                <a:gd name="T8" fmla="*/ 92 w 565"/>
                <a:gd name="T9" fmla="*/ 130 h 275"/>
                <a:gd name="T10" fmla="*/ 204 w 565"/>
                <a:gd name="T11" fmla="*/ 175 h 275"/>
                <a:gd name="T12" fmla="*/ 458 w 565"/>
                <a:gd name="T13" fmla="*/ 143 h 275"/>
                <a:gd name="T14" fmla="*/ 456 w 565"/>
                <a:gd name="T15" fmla="*/ 168 h 275"/>
                <a:gd name="T16" fmla="*/ 551 w 565"/>
                <a:gd name="T17" fmla="*/ 129 h 275"/>
                <a:gd name="T18" fmla="*/ 412 w 565"/>
                <a:gd name="T19" fmla="*/ 94 h 275"/>
                <a:gd name="T20" fmla="*/ 398 w 565"/>
                <a:gd name="T21" fmla="*/ 119 h 275"/>
                <a:gd name="T22" fmla="*/ 495 w 565"/>
                <a:gd name="T23" fmla="*/ 145 h 275"/>
                <a:gd name="T24" fmla="*/ 467 w 565"/>
                <a:gd name="T25" fmla="*/ 169 h 275"/>
                <a:gd name="T26" fmla="*/ 415 w 565"/>
                <a:gd name="T27" fmla="*/ 256 h 275"/>
                <a:gd name="T28" fmla="*/ 439 w 565"/>
                <a:gd name="T29" fmla="*/ 256 h 275"/>
                <a:gd name="T30" fmla="*/ 540 w 565"/>
                <a:gd name="T31" fmla="*/ 155 h 275"/>
                <a:gd name="T32" fmla="*/ 551 w 565"/>
                <a:gd name="T33" fmla="*/ 1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5" h="275">
                  <a:moveTo>
                    <a:pt x="456" y="168"/>
                  </a:moveTo>
                  <a:cubicBezTo>
                    <a:pt x="367" y="197"/>
                    <a:pt x="267" y="217"/>
                    <a:pt x="174" y="199"/>
                  </a:cubicBezTo>
                  <a:cubicBezTo>
                    <a:pt x="93" y="183"/>
                    <a:pt x="0" y="118"/>
                    <a:pt x="1" y="25"/>
                  </a:cubicBezTo>
                  <a:cubicBezTo>
                    <a:pt x="1" y="12"/>
                    <a:pt x="26" y="0"/>
                    <a:pt x="26" y="19"/>
                  </a:cubicBezTo>
                  <a:cubicBezTo>
                    <a:pt x="25" y="64"/>
                    <a:pt x="58" y="104"/>
                    <a:pt x="92" y="130"/>
                  </a:cubicBezTo>
                  <a:cubicBezTo>
                    <a:pt x="124" y="156"/>
                    <a:pt x="163" y="170"/>
                    <a:pt x="204" y="175"/>
                  </a:cubicBezTo>
                  <a:cubicBezTo>
                    <a:pt x="290" y="186"/>
                    <a:pt x="377" y="169"/>
                    <a:pt x="458" y="143"/>
                  </a:cubicBezTo>
                  <a:cubicBezTo>
                    <a:pt x="475" y="137"/>
                    <a:pt x="468" y="164"/>
                    <a:pt x="456" y="168"/>
                  </a:cubicBezTo>
                  <a:close/>
                  <a:moveTo>
                    <a:pt x="551" y="129"/>
                  </a:moveTo>
                  <a:cubicBezTo>
                    <a:pt x="504" y="120"/>
                    <a:pt x="460" y="102"/>
                    <a:pt x="412" y="94"/>
                  </a:cubicBezTo>
                  <a:cubicBezTo>
                    <a:pt x="399" y="91"/>
                    <a:pt x="384" y="117"/>
                    <a:pt x="398" y="119"/>
                  </a:cubicBezTo>
                  <a:cubicBezTo>
                    <a:pt x="431" y="125"/>
                    <a:pt x="463" y="136"/>
                    <a:pt x="495" y="145"/>
                  </a:cubicBezTo>
                  <a:cubicBezTo>
                    <a:pt x="485" y="152"/>
                    <a:pt x="475" y="161"/>
                    <a:pt x="467" y="169"/>
                  </a:cubicBezTo>
                  <a:cubicBezTo>
                    <a:pt x="444" y="192"/>
                    <a:pt x="422" y="224"/>
                    <a:pt x="415" y="256"/>
                  </a:cubicBezTo>
                  <a:cubicBezTo>
                    <a:pt x="411" y="275"/>
                    <a:pt x="436" y="271"/>
                    <a:pt x="439" y="256"/>
                  </a:cubicBezTo>
                  <a:cubicBezTo>
                    <a:pt x="447" y="216"/>
                    <a:pt x="493" y="149"/>
                    <a:pt x="540" y="155"/>
                  </a:cubicBezTo>
                  <a:cubicBezTo>
                    <a:pt x="551" y="157"/>
                    <a:pt x="565" y="132"/>
                    <a:pt x="551" y="129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lang="de-DE" sz="1400" kern="0" dirty="0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gray">
            <a:xfrm rot="11257154" flipH="1">
              <a:off x="6897403" y="3542219"/>
              <a:ext cx="698675" cy="278538"/>
            </a:xfrm>
            <a:custGeom>
              <a:avLst/>
              <a:gdLst>
                <a:gd name="T0" fmla="*/ 456 w 565"/>
                <a:gd name="T1" fmla="*/ 168 h 275"/>
                <a:gd name="T2" fmla="*/ 174 w 565"/>
                <a:gd name="T3" fmla="*/ 199 h 275"/>
                <a:gd name="T4" fmla="*/ 1 w 565"/>
                <a:gd name="T5" fmla="*/ 25 h 275"/>
                <a:gd name="T6" fmla="*/ 26 w 565"/>
                <a:gd name="T7" fmla="*/ 19 h 275"/>
                <a:gd name="T8" fmla="*/ 92 w 565"/>
                <a:gd name="T9" fmla="*/ 130 h 275"/>
                <a:gd name="T10" fmla="*/ 204 w 565"/>
                <a:gd name="T11" fmla="*/ 175 h 275"/>
                <a:gd name="T12" fmla="*/ 458 w 565"/>
                <a:gd name="T13" fmla="*/ 143 h 275"/>
                <a:gd name="T14" fmla="*/ 456 w 565"/>
                <a:gd name="T15" fmla="*/ 168 h 275"/>
                <a:gd name="T16" fmla="*/ 551 w 565"/>
                <a:gd name="T17" fmla="*/ 129 h 275"/>
                <a:gd name="T18" fmla="*/ 412 w 565"/>
                <a:gd name="T19" fmla="*/ 94 h 275"/>
                <a:gd name="T20" fmla="*/ 398 w 565"/>
                <a:gd name="T21" fmla="*/ 119 h 275"/>
                <a:gd name="T22" fmla="*/ 495 w 565"/>
                <a:gd name="T23" fmla="*/ 145 h 275"/>
                <a:gd name="T24" fmla="*/ 467 w 565"/>
                <a:gd name="T25" fmla="*/ 169 h 275"/>
                <a:gd name="T26" fmla="*/ 415 w 565"/>
                <a:gd name="T27" fmla="*/ 256 h 275"/>
                <a:gd name="T28" fmla="*/ 439 w 565"/>
                <a:gd name="T29" fmla="*/ 256 h 275"/>
                <a:gd name="T30" fmla="*/ 540 w 565"/>
                <a:gd name="T31" fmla="*/ 155 h 275"/>
                <a:gd name="T32" fmla="*/ 551 w 565"/>
                <a:gd name="T33" fmla="*/ 12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5" h="275">
                  <a:moveTo>
                    <a:pt x="456" y="168"/>
                  </a:moveTo>
                  <a:cubicBezTo>
                    <a:pt x="367" y="197"/>
                    <a:pt x="267" y="217"/>
                    <a:pt x="174" y="199"/>
                  </a:cubicBezTo>
                  <a:cubicBezTo>
                    <a:pt x="93" y="183"/>
                    <a:pt x="0" y="118"/>
                    <a:pt x="1" y="25"/>
                  </a:cubicBezTo>
                  <a:cubicBezTo>
                    <a:pt x="1" y="12"/>
                    <a:pt x="26" y="0"/>
                    <a:pt x="26" y="19"/>
                  </a:cubicBezTo>
                  <a:cubicBezTo>
                    <a:pt x="25" y="64"/>
                    <a:pt x="58" y="104"/>
                    <a:pt x="92" y="130"/>
                  </a:cubicBezTo>
                  <a:cubicBezTo>
                    <a:pt x="124" y="156"/>
                    <a:pt x="163" y="170"/>
                    <a:pt x="204" y="175"/>
                  </a:cubicBezTo>
                  <a:cubicBezTo>
                    <a:pt x="290" y="186"/>
                    <a:pt x="377" y="169"/>
                    <a:pt x="458" y="143"/>
                  </a:cubicBezTo>
                  <a:cubicBezTo>
                    <a:pt x="475" y="137"/>
                    <a:pt x="468" y="164"/>
                    <a:pt x="456" y="168"/>
                  </a:cubicBezTo>
                  <a:close/>
                  <a:moveTo>
                    <a:pt x="551" y="129"/>
                  </a:moveTo>
                  <a:cubicBezTo>
                    <a:pt x="504" y="120"/>
                    <a:pt x="460" y="102"/>
                    <a:pt x="412" y="94"/>
                  </a:cubicBezTo>
                  <a:cubicBezTo>
                    <a:pt x="399" y="91"/>
                    <a:pt x="384" y="117"/>
                    <a:pt x="398" y="119"/>
                  </a:cubicBezTo>
                  <a:cubicBezTo>
                    <a:pt x="431" y="125"/>
                    <a:pt x="463" y="136"/>
                    <a:pt x="495" y="145"/>
                  </a:cubicBezTo>
                  <a:cubicBezTo>
                    <a:pt x="485" y="152"/>
                    <a:pt x="475" y="161"/>
                    <a:pt x="467" y="169"/>
                  </a:cubicBezTo>
                  <a:cubicBezTo>
                    <a:pt x="444" y="192"/>
                    <a:pt x="422" y="224"/>
                    <a:pt x="415" y="256"/>
                  </a:cubicBezTo>
                  <a:cubicBezTo>
                    <a:pt x="411" y="275"/>
                    <a:pt x="436" y="271"/>
                    <a:pt x="439" y="256"/>
                  </a:cubicBezTo>
                  <a:cubicBezTo>
                    <a:pt x="447" y="216"/>
                    <a:pt x="493" y="149"/>
                    <a:pt x="540" y="155"/>
                  </a:cubicBezTo>
                  <a:cubicBezTo>
                    <a:pt x="551" y="157"/>
                    <a:pt x="565" y="132"/>
                    <a:pt x="551" y="129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lang="de-DE" sz="1400" kern="0" dirty="0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endParaRPr>
            </a:p>
          </p:txBody>
        </p:sp>
        <p:sp>
          <p:nvSpPr>
            <p:cNvPr id="345" name="Textfeld 344"/>
            <p:cNvSpPr txBox="1"/>
            <p:nvPr/>
          </p:nvSpPr>
          <p:spPr bwMode="gray">
            <a:xfrm>
              <a:off x="5008200" y="4220650"/>
              <a:ext cx="1080000" cy="719806"/>
            </a:xfrm>
            <a:prstGeom prst="rect">
              <a:avLst/>
            </a:prstGeom>
            <a:noFill/>
          </p:spPr>
          <p:txBody>
            <a:bodyPr wrap="square" lIns="0" tIns="72000" rIns="108000" bIns="72000" rtlCol="0" anchor="t" anchorCtr="0">
              <a:noAutofit/>
            </a:bodyPr>
            <a:lstStyle>
              <a:defPPr>
                <a:defRPr lang="de-DE"/>
              </a:defPPr>
              <a:lvl1pPr lvl="0" algn="ctr">
                <a:spcAft>
                  <a:spcPts val="600"/>
                </a:spcAft>
                <a:defRPr sz="1200">
                  <a:solidFill>
                    <a:prstClr val="black"/>
                  </a:solidFill>
                </a:defRPr>
              </a:lvl1pPr>
            </a:lstStyle>
            <a:p>
              <a:pPr algn="l">
                <a:buClr>
                  <a:srgbClr val="000000"/>
                </a:buClr>
                <a:buFont typeface="Arial"/>
                <a:buNone/>
              </a:pPr>
              <a:r>
                <a:rPr lang="en-US" sz="1067" kern="0" dirty="0">
                  <a:solidFill>
                    <a:srgbClr val="000000"/>
                  </a:solidFill>
                  <a:latin typeface="Discover Sans" pitchFamily="2" charset="0"/>
                  <a:ea typeface="Discover Sans" pitchFamily="2" charset="0"/>
                  <a:cs typeface="Arial"/>
                  <a:sym typeface="Arial"/>
                </a:rPr>
                <a:t>Reduce Charge-offs</a:t>
              </a:r>
            </a:p>
          </p:txBody>
        </p:sp>
        <p:sp>
          <p:nvSpPr>
            <p:cNvPr id="346" name="Textfeld 345"/>
            <p:cNvSpPr txBox="1"/>
            <p:nvPr/>
          </p:nvSpPr>
          <p:spPr bwMode="gray">
            <a:xfrm>
              <a:off x="7665499" y="4220650"/>
              <a:ext cx="1080000" cy="719806"/>
            </a:xfrm>
            <a:prstGeom prst="rect">
              <a:avLst/>
            </a:prstGeom>
            <a:noFill/>
          </p:spPr>
          <p:txBody>
            <a:bodyPr wrap="square" lIns="0" tIns="72000" rIns="108000" bIns="72000" rtlCol="0" anchor="t" anchorCtr="0">
              <a:noAutofit/>
            </a:bodyPr>
            <a:lstStyle>
              <a:defPPr>
                <a:defRPr lang="de-DE"/>
              </a:defPPr>
              <a:lvl1pPr lvl="0" algn="ctr">
                <a:spcAft>
                  <a:spcPts val="600"/>
                </a:spcAft>
                <a:defRPr sz="1200">
                  <a:solidFill>
                    <a:prstClr val="black"/>
                  </a:solidFill>
                </a:defRPr>
              </a:lvl1pPr>
            </a:lstStyle>
            <a:p>
              <a:pPr algn="l">
                <a:buClr>
                  <a:srgbClr val="000000"/>
                </a:buClr>
                <a:buFont typeface="Arial"/>
                <a:buNone/>
              </a:pPr>
              <a:r>
                <a:rPr lang="en-US" sz="1067" kern="0" dirty="0">
                  <a:solidFill>
                    <a:srgbClr val="000000"/>
                  </a:solidFill>
                  <a:latin typeface="Discover Sans" pitchFamily="2" charset="0"/>
                  <a:ea typeface="Discover Sans" pitchFamily="2" charset="0"/>
                  <a:cs typeface="Arial"/>
                  <a:sym typeface="Arial"/>
                </a:rPr>
                <a:t>Strengthen Foundation</a:t>
              </a:r>
            </a:p>
          </p:txBody>
        </p:sp>
      </p:grpSp>
      <p:cxnSp>
        <p:nvCxnSpPr>
          <p:cNvPr id="225" name="Gerade Verbindung 224"/>
          <p:cNvCxnSpPr/>
          <p:nvPr/>
        </p:nvCxnSpPr>
        <p:spPr bwMode="gray">
          <a:xfrm flipH="1">
            <a:off x="3131550" y="4941593"/>
            <a:ext cx="5705796" cy="0"/>
          </a:xfrm>
          <a:prstGeom prst="line">
            <a:avLst/>
          </a:prstGeom>
          <a:ln w="6350">
            <a:solidFill>
              <a:srgbClr val="C8C8C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0973588" y="5202772"/>
            <a:ext cx="796283" cy="796283"/>
            <a:chOff x="8192179" y="4084424"/>
            <a:chExt cx="597212" cy="597212"/>
          </a:xfrm>
        </p:grpSpPr>
        <p:sp>
          <p:nvSpPr>
            <p:cNvPr id="340" name="Ellipse 339"/>
            <p:cNvSpPr/>
            <p:nvPr/>
          </p:nvSpPr>
          <p:spPr bwMode="auto">
            <a:xfrm>
              <a:off x="8192179" y="4084424"/>
              <a:ext cx="597212" cy="59721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de-DE" sz="1400" kern="0" dirty="0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8269010" y="4183350"/>
              <a:ext cx="471354" cy="391495"/>
            </a:xfrm>
            <a:custGeom>
              <a:avLst/>
              <a:gdLst>
                <a:gd name="T0" fmla="*/ 327 w 332"/>
                <a:gd name="T1" fmla="*/ 169 h 276"/>
                <a:gd name="T2" fmla="*/ 194 w 332"/>
                <a:gd name="T3" fmla="*/ 87 h 276"/>
                <a:gd name="T4" fmla="*/ 191 w 332"/>
                <a:gd name="T5" fmla="*/ 86 h 276"/>
                <a:gd name="T6" fmla="*/ 191 w 332"/>
                <a:gd name="T7" fmla="*/ 56 h 276"/>
                <a:gd name="T8" fmla="*/ 182 w 332"/>
                <a:gd name="T9" fmla="*/ 43 h 276"/>
                <a:gd name="T10" fmla="*/ 148 w 332"/>
                <a:gd name="T11" fmla="*/ 43 h 276"/>
                <a:gd name="T12" fmla="*/ 148 w 332"/>
                <a:gd name="T13" fmla="*/ 6 h 276"/>
                <a:gd name="T14" fmla="*/ 146 w 332"/>
                <a:gd name="T15" fmla="*/ 1 h 276"/>
                <a:gd name="T16" fmla="*/ 142 w 332"/>
                <a:gd name="T17" fmla="*/ 1 h 276"/>
                <a:gd name="T18" fmla="*/ 2 w 332"/>
                <a:gd name="T19" fmla="*/ 88 h 276"/>
                <a:gd name="T20" fmla="*/ 0 w 332"/>
                <a:gd name="T21" fmla="*/ 93 h 276"/>
                <a:gd name="T22" fmla="*/ 2 w 332"/>
                <a:gd name="T23" fmla="*/ 97 h 276"/>
                <a:gd name="T24" fmla="*/ 139 w 332"/>
                <a:gd name="T25" fmla="*/ 186 h 276"/>
                <a:gd name="T26" fmla="*/ 139 w 332"/>
                <a:gd name="T27" fmla="*/ 213 h 276"/>
                <a:gd name="T28" fmla="*/ 154 w 332"/>
                <a:gd name="T29" fmla="*/ 231 h 276"/>
                <a:gd name="T30" fmla="*/ 180 w 332"/>
                <a:gd name="T31" fmla="*/ 231 h 276"/>
                <a:gd name="T32" fmla="*/ 180 w 332"/>
                <a:gd name="T33" fmla="*/ 265 h 276"/>
                <a:gd name="T34" fmla="*/ 184 w 332"/>
                <a:gd name="T35" fmla="*/ 274 h 276"/>
                <a:gd name="T36" fmla="*/ 195 w 332"/>
                <a:gd name="T37" fmla="*/ 274 h 276"/>
                <a:gd name="T38" fmla="*/ 327 w 332"/>
                <a:gd name="T39" fmla="*/ 188 h 276"/>
                <a:gd name="T40" fmla="*/ 332 w 332"/>
                <a:gd name="T41" fmla="*/ 179 h 276"/>
                <a:gd name="T42" fmla="*/ 327 w 332"/>
                <a:gd name="T43" fmla="*/ 169 h 276"/>
                <a:gd name="T44" fmla="*/ 192 w 332"/>
                <a:gd name="T45" fmla="*/ 262 h 276"/>
                <a:gd name="T46" fmla="*/ 192 w 332"/>
                <a:gd name="T47" fmla="*/ 226 h 276"/>
                <a:gd name="T48" fmla="*/ 192 w 332"/>
                <a:gd name="T49" fmla="*/ 220 h 276"/>
                <a:gd name="T50" fmla="*/ 154 w 332"/>
                <a:gd name="T51" fmla="*/ 220 h 276"/>
                <a:gd name="T52" fmla="*/ 151 w 332"/>
                <a:gd name="T53" fmla="*/ 213 h 276"/>
                <a:gd name="T54" fmla="*/ 151 w 332"/>
                <a:gd name="T55" fmla="*/ 144 h 276"/>
                <a:gd name="T56" fmla="*/ 151 w 332"/>
                <a:gd name="T57" fmla="*/ 142 h 276"/>
                <a:gd name="T58" fmla="*/ 182 w 332"/>
                <a:gd name="T59" fmla="*/ 142 h 276"/>
                <a:gd name="T60" fmla="*/ 189 w 332"/>
                <a:gd name="T61" fmla="*/ 137 h 276"/>
                <a:gd name="T62" fmla="*/ 192 w 332"/>
                <a:gd name="T63" fmla="*/ 137 h 276"/>
                <a:gd name="T64" fmla="*/ 192 w 332"/>
                <a:gd name="T65" fmla="*/ 131 h 276"/>
                <a:gd name="T66" fmla="*/ 192 w 332"/>
                <a:gd name="T67" fmla="*/ 99 h 276"/>
                <a:gd name="T68" fmla="*/ 320 w 332"/>
                <a:gd name="T69" fmla="*/ 179 h 276"/>
                <a:gd name="T70" fmla="*/ 192 w 332"/>
                <a:gd name="T71" fmla="*/ 26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2" h="276">
                  <a:moveTo>
                    <a:pt x="327" y="169"/>
                  </a:moveTo>
                  <a:cubicBezTo>
                    <a:pt x="194" y="87"/>
                    <a:pt x="194" y="87"/>
                    <a:pt x="194" y="87"/>
                  </a:cubicBezTo>
                  <a:cubicBezTo>
                    <a:pt x="193" y="86"/>
                    <a:pt x="192" y="86"/>
                    <a:pt x="191" y="86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91" y="49"/>
                    <a:pt x="187" y="43"/>
                    <a:pt x="182" y="43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48" y="4"/>
                    <a:pt x="147" y="2"/>
                    <a:pt x="146" y="1"/>
                  </a:cubicBezTo>
                  <a:cubicBezTo>
                    <a:pt x="145" y="1"/>
                    <a:pt x="143" y="0"/>
                    <a:pt x="142" y="1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9"/>
                    <a:pt x="0" y="91"/>
                    <a:pt x="0" y="93"/>
                  </a:cubicBezTo>
                  <a:cubicBezTo>
                    <a:pt x="0" y="94"/>
                    <a:pt x="1" y="96"/>
                    <a:pt x="2" y="97"/>
                  </a:cubicBezTo>
                  <a:cubicBezTo>
                    <a:pt x="139" y="186"/>
                    <a:pt x="139" y="186"/>
                    <a:pt x="139" y="186"/>
                  </a:cubicBezTo>
                  <a:cubicBezTo>
                    <a:pt x="139" y="213"/>
                    <a:pt x="139" y="213"/>
                    <a:pt x="139" y="213"/>
                  </a:cubicBezTo>
                  <a:cubicBezTo>
                    <a:pt x="139" y="223"/>
                    <a:pt x="145" y="231"/>
                    <a:pt x="154" y="231"/>
                  </a:cubicBezTo>
                  <a:cubicBezTo>
                    <a:pt x="180" y="231"/>
                    <a:pt x="180" y="231"/>
                    <a:pt x="180" y="231"/>
                  </a:cubicBezTo>
                  <a:cubicBezTo>
                    <a:pt x="180" y="265"/>
                    <a:pt x="180" y="265"/>
                    <a:pt x="180" y="265"/>
                  </a:cubicBezTo>
                  <a:cubicBezTo>
                    <a:pt x="180" y="268"/>
                    <a:pt x="181" y="272"/>
                    <a:pt x="184" y="274"/>
                  </a:cubicBezTo>
                  <a:cubicBezTo>
                    <a:pt x="187" y="276"/>
                    <a:pt x="191" y="276"/>
                    <a:pt x="195" y="274"/>
                  </a:cubicBezTo>
                  <a:cubicBezTo>
                    <a:pt x="195" y="274"/>
                    <a:pt x="327" y="188"/>
                    <a:pt x="327" y="188"/>
                  </a:cubicBezTo>
                  <a:cubicBezTo>
                    <a:pt x="330" y="186"/>
                    <a:pt x="332" y="182"/>
                    <a:pt x="332" y="179"/>
                  </a:cubicBezTo>
                  <a:cubicBezTo>
                    <a:pt x="332" y="175"/>
                    <a:pt x="330" y="171"/>
                    <a:pt x="327" y="169"/>
                  </a:cubicBezTo>
                  <a:close/>
                  <a:moveTo>
                    <a:pt x="192" y="262"/>
                  </a:moveTo>
                  <a:cubicBezTo>
                    <a:pt x="192" y="226"/>
                    <a:pt x="192" y="226"/>
                    <a:pt x="192" y="226"/>
                  </a:cubicBezTo>
                  <a:cubicBezTo>
                    <a:pt x="192" y="220"/>
                    <a:pt x="192" y="220"/>
                    <a:pt x="192" y="220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3" y="220"/>
                    <a:pt x="151" y="217"/>
                    <a:pt x="151" y="213"/>
                  </a:cubicBezTo>
                  <a:cubicBezTo>
                    <a:pt x="151" y="144"/>
                    <a:pt x="151" y="144"/>
                    <a:pt x="151" y="144"/>
                  </a:cubicBezTo>
                  <a:cubicBezTo>
                    <a:pt x="151" y="143"/>
                    <a:pt x="151" y="143"/>
                    <a:pt x="151" y="142"/>
                  </a:cubicBezTo>
                  <a:cubicBezTo>
                    <a:pt x="182" y="142"/>
                    <a:pt x="182" y="142"/>
                    <a:pt x="182" y="142"/>
                  </a:cubicBezTo>
                  <a:cubicBezTo>
                    <a:pt x="184" y="142"/>
                    <a:pt x="187" y="140"/>
                    <a:pt x="189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2" y="99"/>
                    <a:pt x="192" y="99"/>
                    <a:pt x="192" y="99"/>
                  </a:cubicBezTo>
                  <a:cubicBezTo>
                    <a:pt x="211" y="111"/>
                    <a:pt x="308" y="171"/>
                    <a:pt x="320" y="179"/>
                  </a:cubicBezTo>
                  <a:cubicBezTo>
                    <a:pt x="308" y="186"/>
                    <a:pt x="211" y="249"/>
                    <a:pt x="192" y="26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de-DE" sz="1400" kern="0" dirty="0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950560" y="3897200"/>
            <a:ext cx="796283" cy="796283"/>
            <a:chOff x="8193022" y="2950487"/>
            <a:chExt cx="597212" cy="597212"/>
          </a:xfrm>
        </p:grpSpPr>
        <p:sp>
          <p:nvSpPr>
            <p:cNvPr id="337" name="Ellipse 336"/>
            <p:cNvSpPr/>
            <p:nvPr/>
          </p:nvSpPr>
          <p:spPr bwMode="auto">
            <a:xfrm>
              <a:off x="8193022" y="2950487"/>
              <a:ext cx="597212" cy="59721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de-DE" sz="1400" kern="0" dirty="0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endParaRPr>
            </a:p>
          </p:txBody>
        </p:sp>
        <p:sp>
          <p:nvSpPr>
            <p:cNvPr id="512" name="Freeform 11"/>
            <p:cNvSpPr>
              <a:spLocks noEditPoints="1"/>
            </p:cNvSpPr>
            <p:nvPr/>
          </p:nvSpPr>
          <p:spPr bwMode="auto">
            <a:xfrm>
              <a:off x="8260329" y="3058678"/>
              <a:ext cx="468959" cy="325152"/>
            </a:xfrm>
            <a:custGeom>
              <a:avLst/>
              <a:gdLst>
                <a:gd name="T0" fmla="*/ 275 w 314"/>
                <a:gd name="T1" fmla="*/ 152 h 245"/>
                <a:gd name="T2" fmla="*/ 259 w 314"/>
                <a:gd name="T3" fmla="*/ 156 h 245"/>
                <a:gd name="T4" fmla="*/ 191 w 314"/>
                <a:gd name="T5" fmla="*/ 67 h 245"/>
                <a:gd name="T6" fmla="*/ 196 w 314"/>
                <a:gd name="T7" fmla="*/ 46 h 245"/>
                <a:gd name="T8" fmla="*/ 157 w 314"/>
                <a:gd name="T9" fmla="*/ 0 h 245"/>
                <a:gd name="T10" fmla="*/ 118 w 314"/>
                <a:gd name="T11" fmla="*/ 46 h 245"/>
                <a:gd name="T12" fmla="*/ 124 w 314"/>
                <a:gd name="T13" fmla="*/ 69 h 245"/>
                <a:gd name="T14" fmla="*/ 56 w 314"/>
                <a:gd name="T15" fmla="*/ 158 h 245"/>
                <a:gd name="T16" fmla="*/ 39 w 314"/>
                <a:gd name="T17" fmla="*/ 154 h 245"/>
                <a:gd name="T18" fmla="*/ 0 w 314"/>
                <a:gd name="T19" fmla="*/ 199 h 245"/>
                <a:gd name="T20" fmla="*/ 39 w 314"/>
                <a:gd name="T21" fmla="*/ 245 h 245"/>
                <a:gd name="T22" fmla="*/ 75 w 314"/>
                <a:gd name="T23" fmla="*/ 215 h 245"/>
                <a:gd name="T24" fmla="*/ 239 w 314"/>
                <a:gd name="T25" fmla="*/ 215 h 245"/>
                <a:gd name="T26" fmla="*/ 275 w 314"/>
                <a:gd name="T27" fmla="*/ 243 h 245"/>
                <a:gd name="T28" fmla="*/ 314 w 314"/>
                <a:gd name="T29" fmla="*/ 197 h 245"/>
                <a:gd name="T30" fmla="*/ 275 w 314"/>
                <a:gd name="T31" fmla="*/ 152 h 245"/>
                <a:gd name="T32" fmla="*/ 177 w 314"/>
                <a:gd name="T33" fmla="*/ 85 h 245"/>
                <a:gd name="T34" fmla="*/ 243 w 314"/>
                <a:gd name="T35" fmla="*/ 172 h 245"/>
                <a:gd name="T36" fmla="*/ 237 w 314"/>
                <a:gd name="T37" fmla="*/ 191 h 245"/>
                <a:gd name="T38" fmla="*/ 77 w 314"/>
                <a:gd name="T39" fmla="*/ 191 h 245"/>
                <a:gd name="T40" fmla="*/ 72 w 314"/>
                <a:gd name="T41" fmla="*/ 174 h 245"/>
                <a:gd name="T42" fmla="*/ 139 w 314"/>
                <a:gd name="T43" fmla="*/ 86 h 245"/>
                <a:gd name="T44" fmla="*/ 157 w 314"/>
                <a:gd name="T45" fmla="*/ 91 h 245"/>
                <a:gd name="T46" fmla="*/ 177 w 314"/>
                <a:gd name="T47" fmla="*/ 8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4" h="245">
                  <a:moveTo>
                    <a:pt x="275" y="152"/>
                  </a:moveTo>
                  <a:cubicBezTo>
                    <a:pt x="269" y="152"/>
                    <a:pt x="264" y="153"/>
                    <a:pt x="259" y="156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4" y="61"/>
                    <a:pt x="196" y="54"/>
                    <a:pt x="196" y="46"/>
                  </a:cubicBezTo>
                  <a:cubicBezTo>
                    <a:pt x="196" y="21"/>
                    <a:pt x="179" y="0"/>
                    <a:pt x="157" y="0"/>
                  </a:cubicBezTo>
                  <a:cubicBezTo>
                    <a:pt x="136" y="0"/>
                    <a:pt x="118" y="21"/>
                    <a:pt x="118" y="46"/>
                  </a:cubicBezTo>
                  <a:cubicBezTo>
                    <a:pt x="118" y="54"/>
                    <a:pt x="120" y="62"/>
                    <a:pt x="124" y="69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51" y="155"/>
                    <a:pt x="45" y="154"/>
                    <a:pt x="39" y="154"/>
                  </a:cubicBezTo>
                  <a:cubicBezTo>
                    <a:pt x="17" y="154"/>
                    <a:pt x="0" y="174"/>
                    <a:pt x="0" y="199"/>
                  </a:cubicBezTo>
                  <a:cubicBezTo>
                    <a:pt x="0" y="224"/>
                    <a:pt x="17" y="245"/>
                    <a:pt x="39" y="245"/>
                  </a:cubicBezTo>
                  <a:cubicBezTo>
                    <a:pt x="56" y="245"/>
                    <a:pt x="70" y="232"/>
                    <a:pt x="75" y="215"/>
                  </a:cubicBezTo>
                  <a:cubicBezTo>
                    <a:pt x="239" y="215"/>
                    <a:pt x="239" y="215"/>
                    <a:pt x="239" y="215"/>
                  </a:cubicBezTo>
                  <a:cubicBezTo>
                    <a:pt x="245" y="231"/>
                    <a:pt x="259" y="243"/>
                    <a:pt x="275" y="243"/>
                  </a:cubicBezTo>
                  <a:cubicBezTo>
                    <a:pt x="297" y="243"/>
                    <a:pt x="314" y="222"/>
                    <a:pt x="314" y="197"/>
                  </a:cubicBezTo>
                  <a:cubicBezTo>
                    <a:pt x="314" y="172"/>
                    <a:pt x="297" y="152"/>
                    <a:pt x="275" y="152"/>
                  </a:cubicBezTo>
                  <a:close/>
                  <a:moveTo>
                    <a:pt x="177" y="85"/>
                  </a:moveTo>
                  <a:cubicBezTo>
                    <a:pt x="243" y="172"/>
                    <a:pt x="243" y="172"/>
                    <a:pt x="243" y="172"/>
                  </a:cubicBezTo>
                  <a:cubicBezTo>
                    <a:pt x="240" y="177"/>
                    <a:pt x="237" y="184"/>
                    <a:pt x="237" y="191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6" y="185"/>
                    <a:pt x="74" y="179"/>
                    <a:pt x="72" y="174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4" y="89"/>
                    <a:pt x="150" y="91"/>
                    <a:pt x="157" y="91"/>
                  </a:cubicBezTo>
                  <a:cubicBezTo>
                    <a:pt x="164" y="91"/>
                    <a:pt x="171" y="89"/>
                    <a:pt x="177" y="8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de-DE" sz="1400" kern="0" dirty="0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endParaRPr>
            </a:p>
          </p:txBody>
        </p:sp>
      </p:grpSp>
      <p:sp>
        <p:nvSpPr>
          <p:cNvPr id="536" name="Freeform 43"/>
          <p:cNvSpPr>
            <a:spLocks noEditPoints="1"/>
          </p:cNvSpPr>
          <p:nvPr/>
        </p:nvSpPr>
        <p:spPr bwMode="auto">
          <a:xfrm>
            <a:off x="10931787" y="2395511"/>
            <a:ext cx="797900" cy="787104"/>
          </a:xfrm>
          <a:custGeom>
            <a:avLst/>
            <a:gdLst>
              <a:gd name="T0" fmla="*/ 157 w 313"/>
              <a:gd name="T1" fmla="*/ 0 h 309"/>
              <a:gd name="T2" fmla="*/ 0 w 313"/>
              <a:gd name="T3" fmla="*/ 154 h 309"/>
              <a:gd name="T4" fmla="*/ 157 w 313"/>
              <a:gd name="T5" fmla="*/ 309 h 309"/>
              <a:gd name="T6" fmla="*/ 313 w 313"/>
              <a:gd name="T7" fmla="*/ 154 h 309"/>
              <a:gd name="T8" fmla="*/ 295 w 313"/>
              <a:gd name="T9" fmla="*/ 145 h 309"/>
              <a:gd name="T10" fmla="*/ 247 w 313"/>
              <a:gd name="T11" fmla="*/ 94 h 309"/>
              <a:gd name="T12" fmla="*/ 295 w 313"/>
              <a:gd name="T13" fmla="*/ 145 h 309"/>
              <a:gd name="T14" fmla="*/ 242 w 313"/>
              <a:gd name="T15" fmla="*/ 83 h 309"/>
              <a:gd name="T16" fmla="*/ 274 w 313"/>
              <a:gd name="T17" fmla="*/ 83 h 309"/>
              <a:gd name="T18" fmla="*/ 220 w 313"/>
              <a:gd name="T19" fmla="*/ 83 h 309"/>
              <a:gd name="T20" fmla="*/ 168 w 313"/>
              <a:gd name="T21" fmla="*/ 33 h 309"/>
              <a:gd name="T22" fmla="*/ 227 w 313"/>
              <a:gd name="T23" fmla="*/ 94 h 309"/>
              <a:gd name="T24" fmla="*/ 168 w 313"/>
              <a:gd name="T25" fmla="*/ 145 h 309"/>
              <a:gd name="T26" fmla="*/ 168 w 313"/>
              <a:gd name="T27" fmla="*/ 156 h 309"/>
              <a:gd name="T28" fmla="*/ 241 w 313"/>
              <a:gd name="T29" fmla="*/ 158 h 309"/>
              <a:gd name="T30" fmla="*/ 168 w 313"/>
              <a:gd name="T31" fmla="*/ 204 h 309"/>
              <a:gd name="T32" fmla="*/ 129 w 313"/>
              <a:gd name="T33" fmla="*/ 20 h 309"/>
              <a:gd name="T34" fmla="*/ 39 w 313"/>
              <a:gd name="T35" fmla="*/ 83 h 309"/>
              <a:gd name="T36" fmla="*/ 33 w 313"/>
              <a:gd name="T37" fmla="*/ 94 h 309"/>
              <a:gd name="T38" fmla="*/ 54 w 313"/>
              <a:gd name="T39" fmla="*/ 145 h 309"/>
              <a:gd name="T40" fmla="*/ 33 w 313"/>
              <a:gd name="T41" fmla="*/ 94 h 309"/>
              <a:gd name="T42" fmla="*/ 53 w 313"/>
              <a:gd name="T43" fmla="*/ 156 h 309"/>
              <a:gd name="T44" fmla="*/ 61 w 313"/>
              <a:gd name="T45" fmla="*/ 204 h 309"/>
              <a:gd name="T46" fmla="*/ 18 w 313"/>
              <a:gd name="T47" fmla="*/ 156 h 309"/>
              <a:gd name="T48" fmla="*/ 64 w 313"/>
              <a:gd name="T49" fmla="*/ 215 h 309"/>
              <a:gd name="T50" fmla="*/ 33 w 313"/>
              <a:gd name="T51" fmla="*/ 215 h 309"/>
              <a:gd name="T52" fmla="*/ 229 w 313"/>
              <a:gd name="T53" fmla="*/ 215 h 309"/>
              <a:gd name="T54" fmla="*/ 168 w 313"/>
              <a:gd name="T55" fmla="*/ 215 h 309"/>
              <a:gd name="T56" fmla="*/ 249 w 313"/>
              <a:gd name="T57" fmla="*/ 215 h 309"/>
              <a:gd name="T58" fmla="*/ 195 w 313"/>
              <a:gd name="T59" fmla="*/ 286 h 309"/>
              <a:gd name="T60" fmla="*/ 260 w 313"/>
              <a:gd name="T61" fmla="*/ 159 h 309"/>
              <a:gd name="T62" fmla="*/ 295 w 313"/>
              <a:gd name="T63" fmla="*/ 156 h 309"/>
              <a:gd name="T64" fmla="*/ 253 w 313"/>
              <a:gd name="T65" fmla="*/ 204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3" h="309">
                <a:moveTo>
                  <a:pt x="158" y="0"/>
                </a:moveTo>
                <a:cubicBezTo>
                  <a:pt x="158" y="0"/>
                  <a:pt x="157" y="0"/>
                  <a:pt x="157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69" y="0"/>
                  <a:pt x="0" y="69"/>
                  <a:pt x="0" y="154"/>
                </a:cubicBezTo>
                <a:cubicBezTo>
                  <a:pt x="0" y="240"/>
                  <a:pt x="69" y="309"/>
                  <a:pt x="155" y="309"/>
                </a:cubicBezTo>
                <a:cubicBezTo>
                  <a:pt x="155" y="309"/>
                  <a:pt x="156" y="309"/>
                  <a:pt x="157" y="309"/>
                </a:cubicBezTo>
                <a:cubicBezTo>
                  <a:pt x="157" y="309"/>
                  <a:pt x="158" y="309"/>
                  <a:pt x="158" y="309"/>
                </a:cubicBezTo>
                <a:cubicBezTo>
                  <a:pt x="244" y="309"/>
                  <a:pt x="313" y="240"/>
                  <a:pt x="313" y="154"/>
                </a:cubicBezTo>
                <a:cubicBezTo>
                  <a:pt x="313" y="69"/>
                  <a:pt x="244" y="0"/>
                  <a:pt x="158" y="0"/>
                </a:cubicBezTo>
                <a:close/>
                <a:moveTo>
                  <a:pt x="295" y="145"/>
                </a:moveTo>
                <a:cubicBezTo>
                  <a:pt x="259" y="145"/>
                  <a:pt x="259" y="145"/>
                  <a:pt x="259" y="145"/>
                </a:cubicBezTo>
                <a:cubicBezTo>
                  <a:pt x="258" y="127"/>
                  <a:pt x="254" y="110"/>
                  <a:pt x="247" y="94"/>
                </a:cubicBezTo>
                <a:cubicBezTo>
                  <a:pt x="281" y="94"/>
                  <a:pt x="281" y="94"/>
                  <a:pt x="281" y="94"/>
                </a:cubicBezTo>
                <a:cubicBezTo>
                  <a:pt x="288" y="109"/>
                  <a:pt x="293" y="127"/>
                  <a:pt x="295" y="145"/>
                </a:cubicBezTo>
                <a:close/>
                <a:moveTo>
                  <a:pt x="274" y="83"/>
                </a:moveTo>
                <a:cubicBezTo>
                  <a:pt x="242" y="83"/>
                  <a:pt x="242" y="83"/>
                  <a:pt x="242" y="83"/>
                </a:cubicBezTo>
                <a:cubicBezTo>
                  <a:pt x="228" y="57"/>
                  <a:pt x="209" y="35"/>
                  <a:pt x="184" y="20"/>
                </a:cubicBezTo>
                <a:cubicBezTo>
                  <a:pt x="222" y="28"/>
                  <a:pt x="255" y="51"/>
                  <a:pt x="274" y="83"/>
                </a:cubicBezTo>
                <a:close/>
                <a:moveTo>
                  <a:pt x="168" y="33"/>
                </a:moveTo>
                <a:cubicBezTo>
                  <a:pt x="189" y="44"/>
                  <a:pt x="208" y="61"/>
                  <a:pt x="220" y="83"/>
                </a:cubicBezTo>
                <a:cubicBezTo>
                  <a:pt x="168" y="83"/>
                  <a:pt x="168" y="83"/>
                  <a:pt x="168" y="83"/>
                </a:cubicBezTo>
                <a:lnTo>
                  <a:pt x="168" y="33"/>
                </a:lnTo>
                <a:close/>
                <a:moveTo>
                  <a:pt x="168" y="94"/>
                </a:moveTo>
                <a:cubicBezTo>
                  <a:pt x="227" y="94"/>
                  <a:pt x="227" y="94"/>
                  <a:pt x="227" y="94"/>
                </a:cubicBezTo>
                <a:cubicBezTo>
                  <a:pt x="234" y="109"/>
                  <a:pt x="239" y="127"/>
                  <a:pt x="241" y="145"/>
                </a:cubicBezTo>
                <a:cubicBezTo>
                  <a:pt x="168" y="145"/>
                  <a:pt x="168" y="145"/>
                  <a:pt x="168" y="145"/>
                </a:cubicBezTo>
                <a:lnTo>
                  <a:pt x="168" y="94"/>
                </a:lnTo>
                <a:close/>
                <a:moveTo>
                  <a:pt x="168" y="156"/>
                </a:moveTo>
                <a:cubicBezTo>
                  <a:pt x="241" y="156"/>
                  <a:pt x="241" y="156"/>
                  <a:pt x="241" y="156"/>
                </a:cubicBezTo>
                <a:cubicBezTo>
                  <a:pt x="241" y="157"/>
                  <a:pt x="241" y="158"/>
                  <a:pt x="241" y="158"/>
                </a:cubicBezTo>
                <a:cubicBezTo>
                  <a:pt x="241" y="175"/>
                  <a:pt x="238" y="190"/>
                  <a:pt x="233" y="204"/>
                </a:cubicBezTo>
                <a:cubicBezTo>
                  <a:pt x="168" y="204"/>
                  <a:pt x="168" y="204"/>
                  <a:pt x="168" y="204"/>
                </a:cubicBezTo>
                <a:lnTo>
                  <a:pt x="168" y="156"/>
                </a:lnTo>
                <a:close/>
                <a:moveTo>
                  <a:pt x="129" y="20"/>
                </a:moveTo>
                <a:cubicBezTo>
                  <a:pt x="105" y="35"/>
                  <a:pt x="85" y="57"/>
                  <a:pt x="71" y="83"/>
                </a:cubicBezTo>
                <a:cubicBezTo>
                  <a:pt x="39" y="83"/>
                  <a:pt x="39" y="83"/>
                  <a:pt x="39" y="83"/>
                </a:cubicBezTo>
                <a:cubicBezTo>
                  <a:pt x="59" y="51"/>
                  <a:pt x="91" y="28"/>
                  <a:pt x="129" y="20"/>
                </a:cubicBezTo>
                <a:close/>
                <a:moveTo>
                  <a:pt x="33" y="94"/>
                </a:moveTo>
                <a:cubicBezTo>
                  <a:pt x="66" y="94"/>
                  <a:pt x="66" y="94"/>
                  <a:pt x="66" y="94"/>
                </a:cubicBezTo>
                <a:cubicBezTo>
                  <a:pt x="59" y="110"/>
                  <a:pt x="55" y="127"/>
                  <a:pt x="54" y="145"/>
                </a:cubicBezTo>
                <a:cubicBezTo>
                  <a:pt x="19" y="145"/>
                  <a:pt x="19" y="145"/>
                  <a:pt x="19" y="145"/>
                </a:cubicBezTo>
                <a:cubicBezTo>
                  <a:pt x="20" y="127"/>
                  <a:pt x="25" y="109"/>
                  <a:pt x="33" y="94"/>
                </a:cubicBezTo>
                <a:close/>
                <a:moveTo>
                  <a:pt x="18" y="156"/>
                </a:moveTo>
                <a:cubicBezTo>
                  <a:pt x="53" y="156"/>
                  <a:pt x="53" y="156"/>
                  <a:pt x="53" y="156"/>
                </a:cubicBezTo>
                <a:cubicBezTo>
                  <a:pt x="53" y="157"/>
                  <a:pt x="53" y="158"/>
                  <a:pt x="53" y="159"/>
                </a:cubicBezTo>
                <a:cubicBezTo>
                  <a:pt x="54" y="175"/>
                  <a:pt x="56" y="190"/>
                  <a:pt x="61" y="204"/>
                </a:cubicBezTo>
                <a:cubicBezTo>
                  <a:pt x="28" y="204"/>
                  <a:pt x="28" y="204"/>
                  <a:pt x="28" y="204"/>
                </a:cubicBezTo>
                <a:cubicBezTo>
                  <a:pt x="22" y="189"/>
                  <a:pt x="19" y="173"/>
                  <a:pt x="18" y="156"/>
                </a:cubicBezTo>
                <a:close/>
                <a:moveTo>
                  <a:pt x="33" y="215"/>
                </a:moveTo>
                <a:cubicBezTo>
                  <a:pt x="64" y="215"/>
                  <a:pt x="64" y="215"/>
                  <a:pt x="64" y="215"/>
                </a:cubicBezTo>
                <a:cubicBezTo>
                  <a:pt x="75" y="244"/>
                  <a:pt x="94" y="268"/>
                  <a:pt x="118" y="286"/>
                </a:cubicBezTo>
                <a:cubicBezTo>
                  <a:pt x="81" y="275"/>
                  <a:pt x="50" y="249"/>
                  <a:pt x="33" y="215"/>
                </a:cubicBezTo>
                <a:close/>
                <a:moveTo>
                  <a:pt x="168" y="215"/>
                </a:moveTo>
                <a:cubicBezTo>
                  <a:pt x="229" y="215"/>
                  <a:pt x="229" y="215"/>
                  <a:pt x="229" y="215"/>
                </a:cubicBezTo>
                <a:cubicBezTo>
                  <a:pt x="216" y="243"/>
                  <a:pt x="194" y="267"/>
                  <a:pt x="168" y="281"/>
                </a:cubicBezTo>
                <a:lnTo>
                  <a:pt x="168" y="215"/>
                </a:lnTo>
                <a:close/>
                <a:moveTo>
                  <a:pt x="195" y="286"/>
                </a:moveTo>
                <a:cubicBezTo>
                  <a:pt x="219" y="268"/>
                  <a:pt x="238" y="244"/>
                  <a:pt x="249" y="215"/>
                </a:cubicBezTo>
                <a:cubicBezTo>
                  <a:pt x="281" y="215"/>
                  <a:pt x="281" y="215"/>
                  <a:pt x="281" y="215"/>
                </a:cubicBezTo>
                <a:cubicBezTo>
                  <a:pt x="263" y="249"/>
                  <a:pt x="232" y="275"/>
                  <a:pt x="195" y="286"/>
                </a:cubicBezTo>
                <a:close/>
                <a:moveTo>
                  <a:pt x="253" y="204"/>
                </a:moveTo>
                <a:cubicBezTo>
                  <a:pt x="257" y="190"/>
                  <a:pt x="260" y="175"/>
                  <a:pt x="260" y="159"/>
                </a:cubicBezTo>
                <a:cubicBezTo>
                  <a:pt x="260" y="158"/>
                  <a:pt x="260" y="157"/>
                  <a:pt x="260" y="156"/>
                </a:cubicBezTo>
                <a:cubicBezTo>
                  <a:pt x="295" y="156"/>
                  <a:pt x="295" y="156"/>
                  <a:pt x="295" y="156"/>
                </a:cubicBezTo>
                <a:cubicBezTo>
                  <a:pt x="295" y="173"/>
                  <a:pt x="291" y="189"/>
                  <a:pt x="285" y="204"/>
                </a:cubicBezTo>
                <a:lnTo>
                  <a:pt x="253" y="204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round/>
            <a:headEnd/>
            <a:tailEnd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de-DE" sz="1400" kern="0" dirty="0">
              <a:solidFill>
                <a:srgbClr val="000000"/>
              </a:solidFill>
              <a:latin typeface="Calibri Light" panose="020F0302020204030204" pitchFamily="34" charset="0"/>
              <a:cs typeface="Arial"/>
              <a:sym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918233" y="1055397"/>
            <a:ext cx="796283" cy="796283"/>
            <a:chOff x="8188675" y="791548"/>
            <a:chExt cx="597212" cy="597212"/>
          </a:xfrm>
        </p:grpSpPr>
        <p:sp>
          <p:nvSpPr>
            <p:cNvPr id="362" name="Ellipse 361"/>
            <p:cNvSpPr/>
            <p:nvPr/>
          </p:nvSpPr>
          <p:spPr bwMode="auto">
            <a:xfrm>
              <a:off x="8188675" y="791548"/>
              <a:ext cx="597212" cy="59721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de-DE" sz="1400" kern="0" dirty="0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endParaRPr>
            </a:p>
          </p:txBody>
        </p:sp>
        <p:sp>
          <p:nvSpPr>
            <p:cNvPr id="539" name="Freeform 48"/>
            <p:cNvSpPr>
              <a:spLocks noEditPoints="1"/>
            </p:cNvSpPr>
            <p:nvPr/>
          </p:nvSpPr>
          <p:spPr bwMode="auto">
            <a:xfrm>
              <a:off x="8257430" y="877121"/>
              <a:ext cx="472404" cy="395436"/>
            </a:xfrm>
            <a:custGeom>
              <a:avLst/>
              <a:gdLst>
                <a:gd name="T0" fmla="*/ 109 w 359"/>
                <a:gd name="T1" fmla="*/ 257 h 300"/>
                <a:gd name="T2" fmla="*/ 106 w 359"/>
                <a:gd name="T3" fmla="*/ 248 h 300"/>
                <a:gd name="T4" fmla="*/ 112 w 359"/>
                <a:gd name="T5" fmla="*/ 250 h 300"/>
                <a:gd name="T6" fmla="*/ 113 w 359"/>
                <a:gd name="T7" fmla="*/ 207 h 300"/>
                <a:gd name="T8" fmla="*/ 47 w 359"/>
                <a:gd name="T9" fmla="*/ 252 h 300"/>
                <a:gd name="T10" fmla="*/ 73 w 359"/>
                <a:gd name="T11" fmla="*/ 192 h 300"/>
                <a:gd name="T12" fmla="*/ 36 w 359"/>
                <a:gd name="T13" fmla="*/ 249 h 300"/>
                <a:gd name="T14" fmla="*/ 71 w 359"/>
                <a:gd name="T15" fmla="*/ 245 h 300"/>
                <a:gd name="T16" fmla="*/ 5 w 359"/>
                <a:gd name="T17" fmla="*/ 197 h 300"/>
                <a:gd name="T18" fmla="*/ 159 w 359"/>
                <a:gd name="T19" fmla="*/ 57 h 300"/>
                <a:gd name="T20" fmla="*/ 168 w 359"/>
                <a:gd name="T21" fmla="*/ 57 h 300"/>
                <a:gd name="T22" fmla="*/ 131 w 359"/>
                <a:gd name="T23" fmla="*/ 0 h 300"/>
                <a:gd name="T24" fmla="*/ 194 w 359"/>
                <a:gd name="T25" fmla="*/ 49 h 300"/>
                <a:gd name="T26" fmla="*/ 127 w 359"/>
                <a:gd name="T27" fmla="*/ 47 h 300"/>
                <a:gd name="T28" fmla="*/ 240 w 359"/>
                <a:gd name="T29" fmla="*/ 54 h 300"/>
                <a:gd name="T30" fmla="*/ 210 w 359"/>
                <a:gd name="T31" fmla="*/ 8 h 300"/>
                <a:gd name="T32" fmla="*/ 230 w 359"/>
                <a:gd name="T33" fmla="*/ 58 h 300"/>
                <a:gd name="T34" fmla="*/ 233 w 359"/>
                <a:gd name="T35" fmla="*/ 60 h 300"/>
                <a:gd name="T36" fmla="*/ 215 w 359"/>
                <a:gd name="T37" fmla="*/ 12 h 300"/>
                <a:gd name="T38" fmla="*/ 309 w 359"/>
                <a:gd name="T39" fmla="*/ 192 h 300"/>
                <a:gd name="T40" fmla="*/ 241 w 359"/>
                <a:gd name="T41" fmla="*/ 239 h 300"/>
                <a:gd name="T42" fmla="*/ 265 w 359"/>
                <a:gd name="T43" fmla="*/ 249 h 300"/>
                <a:gd name="T44" fmla="*/ 302 w 359"/>
                <a:gd name="T45" fmla="*/ 254 h 300"/>
                <a:gd name="T46" fmla="*/ 322 w 359"/>
                <a:gd name="T47" fmla="*/ 200 h 300"/>
                <a:gd name="T48" fmla="*/ 312 w 359"/>
                <a:gd name="T49" fmla="*/ 245 h 300"/>
                <a:gd name="T50" fmla="*/ 350 w 359"/>
                <a:gd name="T51" fmla="*/ 192 h 300"/>
                <a:gd name="T52" fmla="*/ 359 w 359"/>
                <a:gd name="T53" fmla="*/ 248 h 300"/>
                <a:gd name="T54" fmla="*/ 349 w 359"/>
                <a:gd name="T55" fmla="*/ 250 h 300"/>
                <a:gd name="T56" fmla="*/ 352 w 359"/>
                <a:gd name="T57" fmla="*/ 252 h 300"/>
                <a:gd name="T58" fmla="*/ 355 w 359"/>
                <a:gd name="T59" fmla="*/ 203 h 300"/>
                <a:gd name="T60" fmla="*/ 167 w 359"/>
                <a:gd name="T61" fmla="*/ 299 h 300"/>
                <a:gd name="T62" fmla="*/ 77 w 359"/>
                <a:gd name="T63" fmla="*/ 64 h 300"/>
                <a:gd name="T64" fmla="*/ 220 w 359"/>
                <a:gd name="T65" fmla="*/ 279 h 300"/>
                <a:gd name="T66" fmla="*/ 194 w 359"/>
                <a:gd name="T67" fmla="*/ 286 h 300"/>
                <a:gd name="T68" fmla="*/ 106 w 359"/>
                <a:gd name="T69" fmla="*/ 56 h 300"/>
                <a:gd name="T70" fmla="*/ 99 w 359"/>
                <a:gd name="T71" fmla="*/ 61 h 300"/>
                <a:gd name="T72" fmla="*/ 288 w 359"/>
                <a:gd name="T73" fmla="*/ 107 h 300"/>
                <a:gd name="T74" fmla="*/ 299 w 359"/>
                <a:gd name="T75" fmla="*/ 141 h 300"/>
                <a:gd name="T76" fmla="*/ 313 w 359"/>
                <a:gd name="T77" fmla="*/ 159 h 300"/>
                <a:gd name="T78" fmla="*/ 283 w 359"/>
                <a:gd name="T79" fmla="*/ 77 h 300"/>
                <a:gd name="T80" fmla="*/ 262 w 359"/>
                <a:gd name="T81" fmla="*/ 70 h 300"/>
                <a:gd name="T82" fmla="*/ 79 w 359"/>
                <a:gd name="T83" fmla="*/ 79 h 300"/>
                <a:gd name="T84" fmla="*/ 263 w 359"/>
                <a:gd name="T85" fmla="*/ 55 h 300"/>
                <a:gd name="T86" fmla="*/ 71 w 359"/>
                <a:gd name="T87" fmla="*/ 253 h 300"/>
                <a:gd name="T88" fmla="*/ 100 w 359"/>
                <a:gd name="T89" fmla="*/ 263 h 300"/>
                <a:gd name="T90" fmla="*/ 141 w 359"/>
                <a:gd name="T91" fmla="*/ 283 h 300"/>
                <a:gd name="T92" fmla="*/ 176 w 359"/>
                <a:gd name="T93" fmla="*/ 288 h 300"/>
                <a:gd name="T94" fmla="*/ 101 w 359"/>
                <a:gd name="T95" fmla="*/ 278 h 300"/>
                <a:gd name="T96" fmla="*/ 251 w 359"/>
                <a:gd name="T97" fmla="*/ 277 h 300"/>
                <a:gd name="T98" fmla="*/ 52 w 359"/>
                <a:gd name="T99" fmla="*/ 189 h 300"/>
                <a:gd name="T100" fmla="*/ 51 w 359"/>
                <a:gd name="T101" fmla="*/ 135 h 300"/>
                <a:gd name="T102" fmla="*/ 68 w 359"/>
                <a:gd name="T103" fmla="*/ 94 h 300"/>
                <a:gd name="T104" fmla="*/ 49 w 359"/>
                <a:gd name="T105" fmla="*/ 171 h 300"/>
                <a:gd name="T106" fmla="*/ 234 w 359"/>
                <a:gd name="T107" fmla="*/ 286 h 300"/>
                <a:gd name="T108" fmla="*/ 37 w 359"/>
                <a:gd name="T109" fmla="*/ 15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9" h="300">
                  <a:moveTo>
                    <a:pt x="109" y="192"/>
                  </a:moveTo>
                  <a:cubicBezTo>
                    <a:pt x="95" y="192"/>
                    <a:pt x="95" y="192"/>
                    <a:pt x="95" y="192"/>
                  </a:cubicBezTo>
                  <a:cubicBezTo>
                    <a:pt x="91" y="192"/>
                    <a:pt x="87" y="195"/>
                    <a:pt x="87" y="200"/>
                  </a:cubicBezTo>
                  <a:cubicBezTo>
                    <a:pt x="87" y="248"/>
                    <a:pt x="87" y="248"/>
                    <a:pt x="87" y="248"/>
                  </a:cubicBezTo>
                  <a:cubicBezTo>
                    <a:pt x="87" y="253"/>
                    <a:pt x="91" y="257"/>
                    <a:pt x="95" y="257"/>
                  </a:cubicBezTo>
                  <a:cubicBezTo>
                    <a:pt x="109" y="257"/>
                    <a:pt x="109" y="257"/>
                    <a:pt x="109" y="257"/>
                  </a:cubicBezTo>
                  <a:cubicBezTo>
                    <a:pt x="114" y="257"/>
                    <a:pt x="117" y="253"/>
                    <a:pt x="117" y="248"/>
                  </a:cubicBezTo>
                  <a:cubicBezTo>
                    <a:pt x="117" y="200"/>
                    <a:pt x="117" y="200"/>
                    <a:pt x="117" y="200"/>
                  </a:cubicBezTo>
                  <a:cubicBezTo>
                    <a:pt x="117" y="195"/>
                    <a:pt x="114" y="192"/>
                    <a:pt x="109" y="192"/>
                  </a:cubicBezTo>
                  <a:close/>
                  <a:moveTo>
                    <a:pt x="106" y="252"/>
                  </a:moveTo>
                  <a:cubicBezTo>
                    <a:pt x="105" y="252"/>
                    <a:pt x="104" y="251"/>
                    <a:pt x="104" y="250"/>
                  </a:cubicBezTo>
                  <a:cubicBezTo>
                    <a:pt x="104" y="249"/>
                    <a:pt x="105" y="248"/>
                    <a:pt x="106" y="248"/>
                  </a:cubicBezTo>
                  <a:cubicBezTo>
                    <a:pt x="107" y="248"/>
                    <a:pt x="108" y="249"/>
                    <a:pt x="108" y="250"/>
                  </a:cubicBezTo>
                  <a:cubicBezTo>
                    <a:pt x="108" y="251"/>
                    <a:pt x="107" y="252"/>
                    <a:pt x="106" y="252"/>
                  </a:cubicBezTo>
                  <a:close/>
                  <a:moveTo>
                    <a:pt x="110" y="252"/>
                  </a:moveTo>
                  <a:cubicBezTo>
                    <a:pt x="110" y="252"/>
                    <a:pt x="109" y="251"/>
                    <a:pt x="109" y="250"/>
                  </a:cubicBezTo>
                  <a:cubicBezTo>
                    <a:pt x="109" y="249"/>
                    <a:pt x="110" y="248"/>
                    <a:pt x="110" y="248"/>
                  </a:cubicBezTo>
                  <a:cubicBezTo>
                    <a:pt x="111" y="248"/>
                    <a:pt x="112" y="249"/>
                    <a:pt x="112" y="250"/>
                  </a:cubicBezTo>
                  <a:cubicBezTo>
                    <a:pt x="112" y="251"/>
                    <a:pt x="111" y="252"/>
                    <a:pt x="110" y="252"/>
                  </a:cubicBezTo>
                  <a:close/>
                  <a:moveTo>
                    <a:pt x="113" y="207"/>
                  </a:moveTo>
                  <a:cubicBezTo>
                    <a:pt x="92" y="207"/>
                    <a:pt x="92" y="207"/>
                    <a:pt x="92" y="207"/>
                  </a:cubicBezTo>
                  <a:cubicBezTo>
                    <a:pt x="92" y="204"/>
                    <a:pt x="92" y="204"/>
                    <a:pt x="92" y="204"/>
                  </a:cubicBezTo>
                  <a:cubicBezTo>
                    <a:pt x="113" y="204"/>
                    <a:pt x="113" y="204"/>
                    <a:pt x="113" y="204"/>
                  </a:cubicBezTo>
                  <a:lnTo>
                    <a:pt x="113" y="207"/>
                  </a:lnTo>
                  <a:close/>
                  <a:moveTo>
                    <a:pt x="113" y="203"/>
                  </a:moveTo>
                  <a:cubicBezTo>
                    <a:pt x="92" y="203"/>
                    <a:pt x="92" y="203"/>
                    <a:pt x="92" y="203"/>
                  </a:cubicBezTo>
                  <a:cubicBezTo>
                    <a:pt x="92" y="200"/>
                    <a:pt x="92" y="200"/>
                    <a:pt x="92" y="200"/>
                  </a:cubicBezTo>
                  <a:cubicBezTo>
                    <a:pt x="113" y="200"/>
                    <a:pt x="113" y="200"/>
                    <a:pt x="113" y="200"/>
                  </a:cubicBezTo>
                  <a:lnTo>
                    <a:pt x="113" y="203"/>
                  </a:lnTo>
                  <a:close/>
                  <a:moveTo>
                    <a:pt x="47" y="252"/>
                  </a:moveTo>
                  <a:cubicBezTo>
                    <a:pt x="46" y="251"/>
                    <a:pt x="45" y="250"/>
                    <a:pt x="45" y="249"/>
                  </a:cubicBezTo>
                  <a:cubicBezTo>
                    <a:pt x="45" y="248"/>
                    <a:pt x="46" y="247"/>
                    <a:pt x="47" y="247"/>
                  </a:cubicBezTo>
                  <a:cubicBezTo>
                    <a:pt x="73" y="247"/>
                    <a:pt x="73" y="247"/>
                    <a:pt x="73" y="247"/>
                  </a:cubicBezTo>
                  <a:cubicBezTo>
                    <a:pt x="77" y="247"/>
                    <a:pt x="81" y="243"/>
                    <a:pt x="81" y="239"/>
                  </a:cubicBezTo>
                  <a:cubicBezTo>
                    <a:pt x="81" y="200"/>
                    <a:pt x="81" y="200"/>
                    <a:pt x="81" y="200"/>
                  </a:cubicBezTo>
                  <a:cubicBezTo>
                    <a:pt x="81" y="196"/>
                    <a:pt x="77" y="192"/>
                    <a:pt x="73" y="192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3" y="192"/>
                    <a:pt x="0" y="196"/>
                    <a:pt x="0" y="200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34" y="247"/>
                    <a:pt x="34" y="247"/>
                    <a:pt x="34" y="247"/>
                  </a:cubicBezTo>
                  <a:cubicBezTo>
                    <a:pt x="35" y="247"/>
                    <a:pt x="36" y="248"/>
                    <a:pt x="36" y="249"/>
                  </a:cubicBezTo>
                  <a:cubicBezTo>
                    <a:pt x="36" y="250"/>
                    <a:pt x="35" y="251"/>
                    <a:pt x="34" y="252"/>
                  </a:cubicBezTo>
                  <a:cubicBezTo>
                    <a:pt x="26" y="252"/>
                    <a:pt x="21" y="253"/>
                    <a:pt x="21" y="254"/>
                  </a:cubicBezTo>
                  <a:cubicBezTo>
                    <a:pt x="21" y="256"/>
                    <a:pt x="30" y="257"/>
                    <a:pt x="41" y="257"/>
                  </a:cubicBezTo>
                  <a:cubicBezTo>
                    <a:pt x="51" y="257"/>
                    <a:pt x="60" y="256"/>
                    <a:pt x="60" y="254"/>
                  </a:cubicBezTo>
                  <a:cubicBezTo>
                    <a:pt x="60" y="253"/>
                    <a:pt x="55" y="252"/>
                    <a:pt x="47" y="252"/>
                  </a:cubicBezTo>
                  <a:close/>
                  <a:moveTo>
                    <a:pt x="71" y="245"/>
                  </a:moveTo>
                  <a:cubicBezTo>
                    <a:pt x="70" y="245"/>
                    <a:pt x="69" y="244"/>
                    <a:pt x="69" y="243"/>
                  </a:cubicBezTo>
                  <a:cubicBezTo>
                    <a:pt x="69" y="242"/>
                    <a:pt x="70" y="241"/>
                    <a:pt x="71" y="241"/>
                  </a:cubicBezTo>
                  <a:cubicBezTo>
                    <a:pt x="72" y="241"/>
                    <a:pt x="72" y="242"/>
                    <a:pt x="72" y="243"/>
                  </a:cubicBezTo>
                  <a:cubicBezTo>
                    <a:pt x="72" y="244"/>
                    <a:pt x="72" y="245"/>
                    <a:pt x="71" y="245"/>
                  </a:cubicBezTo>
                  <a:close/>
                  <a:moveTo>
                    <a:pt x="5" y="239"/>
                  </a:moveTo>
                  <a:cubicBezTo>
                    <a:pt x="5" y="197"/>
                    <a:pt x="5" y="197"/>
                    <a:pt x="5" y="197"/>
                  </a:cubicBezTo>
                  <a:cubicBezTo>
                    <a:pt x="76" y="197"/>
                    <a:pt x="76" y="197"/>
                    <a:pt x="76" y="197"/>
                  </a:cubicBezTo>
                  <a:cubicBezTo>
                    <a:pt x="76" y="239"/>
                    <a:pt x="76" y="239"/>
                    <a:pt x="76" y="239"/>
                  </a:cubicBezTo>
                  <a:lnTo>
                    <a:pt x="5" y="239"/>
                  </a:lnTo>
                  <a:close/>
                  <a:moveTo>
                    <a:pt x="131" y="55"/>
                  </a:moveTo>
                  <a:cubicBezTo>
                    <a:pt x="157" y="55"/>
                    <a:pt x="157" y="55"/>
                    <a:pt x="157" y="55"/>
                  </a:cubicBezTo>
                  <a:cubicBezTo>
                    <a:pt x="158" y="55"/>
                    <a:pt x="159" y="56"/>
                    <a:pt x="159" y="57"/>
                  </a:cubicBezTo>
                  <a:cubicBezTo>
                    <a:pt x="159" y="58"/>
                    <a:pt x="158" y="59"/>
                    <a:pt x="157" y="60"/>
                  </a:cubicBezTo>
                  <a:cubicBezTo>
                    <a:pt x="149" y="60"/>
                    <a:pt x="143" y="61"/>
                    <a:pt x="143" y="62"/>
                  </a:cubicBezTo>
                  <a:cubicBezTo>
                    <a:pt x="143" y="64"/>
                    <a:pt x="152" y="65"/>
                    <a:pt x="163" y="65"/>
                  </a:cubicBezTo>
                  <a:cubicBezTo>
                    <a:pt x="174" y="65"/>
                    <a:pt x="183" y="64"/>
                    <a:pt x="183" y="62"/>
                  </a:cubicBezTo>
                  <a:cubicBezTo>
                    <a:pt x="183" y="61"/>
                    <a:pt x="178" y="60"/>
                    <a:pt x="170" y="60"/>
                  </a:cubicBezTo>
                  <a:cubicBezTo>
                    <a:pt x="169" y="59"/>
                    <a:pt x="168" y="58"/>
                    <a:pt x="168" y="57"/>
                  </a:cubicBezTo>
                  <a:cubicBezTo>
                    <a:pt x="168" y="56"/>
                    <a:pt x="169" y="55"/>
                    <a:pt x="170" y="55"/>
                  </a:cubicBezTo>
                  <a:cubicBezTo>
                    <a:pt x="195" y="55"/>
                    <a:pt x="195" y="55"/>
                    <a:pt x="195" y="55"/>
                  </a:cubicBezTo>
                  <a:cubicBezTo>
                    <a:pt x="200" y="55"/>
                    <a:pt x="203" y="51"/>
                    <a:pt x="203" y="47"/>
                  </a:cubicBezTo>
                  <a:cubicBezTo>
                    <a:pt x="203" y="8"/>
                    <a:pt x="203" y="8"/>
                    <a:pt x="203" y="8"/>
                  </a:cubicBezTo>
                  <a:cubicBezTo>
                    <a:pt x="203" y="4"/>
                    <a:pt x="200" y="0"/>
                    <a:pt x="19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6" y="0"/>
                    <a:pt x="122" y="4"/>
                    <a:pt x="122" y="8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2" y="51"/>
                    <a:pt x="126" y="55"/>
                    <a:pt x="131" y="55"/>
                  </a:cubicBezTo>
                  <a:close/>
                  <a:moveTo>
                    <a:pt x="194" y="53"/>
                  </a:moveTo>
                  <a:cubicBezTo>
                    <a:pt x="193" y="53"/>
                    <a:pt x="192" y="52"/>
                    <a:pt x="192" y="51"/>
                  </a:cubicBezTo>
                  <a:cubicBezTo>
                    <a:pt x="192" y="50"/>
                    <a:pt x="193" y="49"/>
                    <a:pt x="194" y="49"/>
                  </a:cubicBezTo>
                  <a:cubicBezTo>
                    <a:pt x="194" y="49"/>
                    <a:pt x="195" y="50"/>
                    <a:pt x="195" y="51"/>
                  </a:cubicBezTo>
                  <a:cubicBezTo>
                    <a:pt x="195" y="52"/>
                    <a:pt x="194" y="53"/>
                    <a:pt x="194" y="53"/>
                  </a:cubicBezTo>
                  <a:close/>
                  <a:moveTo>
                    <a:pt x="127" y="5"/>
                  </a:moveTo>
                  <a:cubicBezTo>
                    <a:pt x="199" y="5"/>
                    <a:pt x="199" y="5"/>
                    <a:pt x="199" y="5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27" y="47"/>
                    <a:pt x="127" y="47"/>
                    <a:pt x="127" y="47"/>
                  </a:cubicBezTo>
                  <a:lnTo>
                    <a:pt x="127" y="5"/>
                  </a:lnTo>
                  <a:close/>
                  <a:moveTo>
                    <a:pt x="218" y="64"/>
                  </a:moveTo>
                  <a:cubicBezTo>
                    <a:pt x="232" y="64"/>
                    <a:pt x="232" y="64"/>
                    <a:pt x="232" y="64"/>
                  </a:cubicBezTo>
                  <a:cubicBezTo>
                    <a:pt x="236" y="64"/>
                    <a:pt x="240" y="61"/>
                    <a:pt x="240" y="56"/>
                  </a:cubicBezTo>
                  <a:cubicBezTo>
                    <a:pt x="240" y="54"/>
                    <a:pt x="240" y="54"/>
                    <a:pt x="240" y="54"/>
                  </a:cubicBezTo>
                  <a:cubicBezTo>
                    <a:pt x="240" y="54"/>
                    <a:pt x="240" y="54"/>
                    <a:pt x="240" y="54"/>
                  </a:cubicBezTo>
                  <a:cubicBezTo>
                    <a:pt x="247" y="44"/>
                    <a:pt x="247" y="44"/>
                    <a:pt x="247" y="44"/>
                  </a:cubicBezTo>
                  <a:cubicBezTo>
                    <a:pt x="244" y="42"/>
                    <a:pt x="242" y="41"/>
                    <a:pt x="240" y="40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3"/>
                    <a:pt x="236" y="0"/>
                    <a:pt x="232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13" y="0"/>
                    <a:pt x="210" y="3"/>
                    <a:pt x="210" y="8"/>
                  </a:cubicBezTo>
                  <a:cubicBezTo>
                    <a:pt x="210" y="56"/>
                    <a:pt x="210" y="56"/>
                    <a:pt x="210" y="56"/>
                  </a:cubicBezTo>
                  <a:cubicBezTo>
                    <a:pt x="210" y="61"/>
                    <a:pt x="213" y="64"/>
                    <a:pt x="218" y="64"/>
                  </a:cubicBezTo>
                  <a:close/>
                  <a:moveTo>
                    <a:pt x="228" y="60"/>
                  </a:moveTo>
                  <a:cubicBezTo>
                    <a:pt x="228" y="60"/>
                    <a:pt x="227" y="59"/>
                    <a:pt x="227" y="58"/>
                  </a:cubicBezTo>
                  <a:cubicBezTo>
                    <a:pt x="227" y="57"/>
                    <a:pt x="228" y="56"/>
                    <a:pt x="228" y="56"/>
                  </a:cubicBezTo>
                  <a:cubicBezTo>
                    <a:pt x="229" y="56"/>
                    <a:pt x="230" y="57"/>
                    <a:pt x="230" y="58"/>
                  </a:cubicBezTo>
                  <a:cubicBezTo>
                    <a:pt x="230" y="59"/>
                    <a:pt x="229" y="60"/>
                    <a:pt x="228" y="60"/>
                  </a:cubicBezTo>
                  <a:close/>
                  <a:moveTo>
                    <a:pt x="233" y="60"/>
                  </a:moveTo>
                  <a:cubicBezTo>
                    <a:pt x="232" y="60"/>
                    <a:pt x="231" y="59"/>
                    <a:pt x="231" y="58"/>
                  </a:cubicBezTo>
                  <a:cubicBezTo>
                    <a:pt x="231" y="57"/>
                    <a:pt x="232" y="56"/>
                    <a:pt x="233" y="56"/>
                  </a:cubicBezTo>
                  <a:cubicBezTo>
                    <a:pt x="234" y="56"/>
                    <a:pt x="235" y="57"/>
                    <a:pt x="235" y="58"/>
                  </a:cubicBezTo>
                  <a:cubicBezTo>
                    <a:pt x="235" y="59"/>
                    <a:pt x="234" y="60"/>
                    <a:pt x="233" y="60"/>
                  </a:cubicBezTo>
                  <a:close/>
                  <a:moveTo>
                    <a:pt x="215" y="8"/>
                  </a:moveTo>
                  <a:cubicBezTo>
                    <a:pt x="236" y="8"/>
                    <a:pt x="236" y="8"/>
                    <a:pt x="236" y="8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15" y="10"/>
                    <a:pt x="215" y="10"/>
                    <a:pt x="215" y="10"/>
                  </a:cubicBezTo>
                  <a:lnTo>
                    <a:pt x="215" y="8"/>
                  </a:lnTo>
                  <a:close/>
                  <a:moveTo>
                    <a:pt x="215" y="12"/>
                  </a:moveTo>
                  <a:cubicBezTo>
                    <a:pt x="236" y="12"/>
                    <a:pt x="236" y="12"/>
                    <a:pt x="236" y="12"/>
                  </a:cubicBezTo>
                  <a:cubicBezTo>
                    <a:pt x="236" y="15"/>
                    <a:pt x="236" y="15"/>
                    <a:pt x="236" y="15"/>
                  </a:cubicBezTo>
                  <a:cubicBezTo>
                    <a:pt x="215" y="15"/>
                    <a:pt x="215" y="15"/>
                    <a:pt x="215" y="15"/>
                  </a:cubicBezTo>
                  <a:lnTo>
                    <a:pt x="215" y="12"/>
                  </a:lnTo>
                  <a:close/>
                  <a:moveTo>
                    <a:pt x="314" y="192"/>
                  </a:moveTo>
                  <a:cubicBezTo>
                    <a:pt x="309" y="192"/>
                    <a:pt x="309" y="192"/>
                    <a:pt x="309" y="192"/>
                  </a:cubicBezTo>
                  <a:cubicBezTo>
                    <a:pt x="310" y="191"/>
                    <a:pt x="310" y="190"/>
                    <a:pt x="310" y="189"/>
                  </a:cubicBezTo>
                  <a:cubicBezTo>
                    <a:pt x="298" y="186"/>
                    <a:pt x="298" y="186"/>
                    <a:pt x="298" y="186"/>
                  </a:cubicBezTo>
                  <a:cubicBezTo>
                    <a:pt x="298" y="188"/>
                    <a:pt x="298" y="190"/>
                    <a:pt x="297" y="192"/>
                  </a:cubicBezTo>
                  <a:cubicBezTo>
                    <a:pt x="249" y="192"/>
                    <a:pt x="249" y="192"/>
                    <a:pt x="249" y="192"/>
                  </a:cubicBezTo>
                  <a:cubicBezTo>
                    <a:pt x="245" y="192"/>
                    <a:pt x="241" y="196"/>
                    <a:pt x="241" y="200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41" y="243"/>
                    <a:pt x="245" y="247"/>
                    <a:pt x="249" y="247"/>
                  </a:cubicBezTo>
                  <a:cubicBezTo>
                    <a:pt x="275" y="247"/>
                    <a:pt x="275" y="247"/>
                    <a:pt x="275" y="247"/>
                  </a:cubicBezTo>
                  <a:cubicBezTo>
                    <a:pt x="277" y="247"/>
                    <a:pt x="277" y="248"/>
                    <a:pt x="277" y="249"/>
                  </a:cubicBezTo>
                  <a:cubicBezTo>
                    <a:pt x="277" y="250"/>
                    <a:pt x="277" y="251"/>
                    <a:pt x="275" y="252"/>
                  </a:cubicBezTo>
                  <a:cubicBezTo>
                    <a:pt x="273" y="252"/>
                    <a:pt x="270" y="252"/>
                    <a:pt x="268" y="252"/>
                  </a:cubicBezTo>
                  <a:cubicBezTo>
                    <a:pt x="265" y="249"/>
                    <a:pt x="265" y="249"/>
                    <a:pt x="265" y="249"/>
                  </a:cubicBezTo>
                  <a:cubicBezTo>
                    <a:pt x="263" y="251"/>
                    <a:pt x="261" y="254"/>
                    <a:pt x="259" y="256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9" y="262"/>
                    <a:pt x="271" y="260"/>
                    <a:pt x="274" y="258"/>
                  </a:cubicBezTo>
                  <a:cubicBezTo>
                    <a:pt x="273" y="257"/>
                    <a:pt x="273" y="257"/>
                    <a:pt x="273" y="257"/>
                  </a:cubicBezTo>
                  <a:cubicBezTo>
                    <a:pt x="276" y="257"/>
                    <a:pt x="279" y="257"/>
                    <a:pt x="282" y="257"/>
                  </a:cubicBezTo>
                  <a:cubicBezTo>
                    <a:pt x="293" y="257"/>
                    <a:pt x="302" y="256"/>
                    <a:pt x="302" y="254"/>
                  </a:cubicBezTo>
                  <a:cubicBezTo>
                    <a:pt x="302" y="253"/>
                    <a:pt x="296" y="252"/>
                    <a:pt x="289" y="252"/>
                  </a:cubicBezTo>
                  <a:cubicBezTo>
                    <a:pt x="287" y="251"/>
                    <a:pt x="287" y="250"/>
                    <a:pt x="287" y="249"/>
                  </a:cubicBezTo>
                  <a:cubicBezTo>
                    <a:pt x="287" y="248"/>
                    <a:pt x="287" y="247"/>
                    <a:pt x="288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9" y="247"/>
                    <a:pt x="322" y="243"/>
                    <a:pt x="322" y="239"/>
                  </a:cubicBezTo>
                  <a:cubicBezTo>
                    <a:pt x="322" y="200"/>
                    <a:pt x="322" y="200"/>
                    <a:pt x="322" y="200"/>
                  </a:cubicBezTo>
                  <a:cubicBezTo>
                    <a:pt x="322" y="196"/>
                    <a:pt x="319" y="192"/>
                    <a:pt x="314" y="192"/>
                  </a:cubicBezTo>
                  <a:close/>
                  <a:moveTo>
                    <a:pt x="312" y="245"/>
                  </a:moveTo>
                  <a:cubicBezTo>
                    <a:pt x="311" y="245"/>
                    <a:pt x="311" y="244"/>
                    <a:pt x="311" y="243"/>
                  </a:cubicBezTo>
                  <a:cubicBezTo>
                    <a:pt x="311" y="242"/>
                    <a:pt x="311" y="241"/>
                    <a:pt x="312" y="241"/>
                  </a:cubicBezTo>
                  <a:cubicBezTo>
                    <a:pt x="313" y="241"/>
                    <a:pt x="314" y="242"/>
                    <a:pt x="314" y="243"/>
                  </a:cubicBezTo>
                  <a:cubicBezTo>
                    <a:pt x="314" y="244"/>
                    <a:pt x="313" y="245"/>
                    <a:pt x="312" y="245"/>
                  </a:cubicBezTo>
                  <a:close/>
                  <a:moveTo>
                    <a:pt x="317" y="239"/>
                  </a:moveTo>
                  <a:cubicBezTo>
                    <a:pt x="246" y="239"/>
                    <a:pt x="246" y="239"/>
                    <a:pt x="246" y="239"/>
                  </a:cubicBezTo>
                  <a:cubicBezTo>
                    <a:pt x="246" y="197"/>
                    <a:pt x="246" y="197"/>
                    <a:pt x="246" y="197"/>
                  </a:cubicBezTo>
                  <a:cubicBezTo>
                    <a:pt x="317" y="197"/>
                    <a:pt x="317" y="197"/>
                    <a:pt x="317" y="197"/>
                  </a:cubicBezTo>
                  <a:lnTo>
                    <a:pt x="317" y="239"/>
                  </a:lnTo>
                  <a:close/>
                  <a:moveTo>
                    <a:pt x="350" y="192"/>
                  </a:moveTo>
                  <a:cubicBezTo>
                    <a:pt x="337" y="192"/>
                    <a:pt x="337" y="192"/>
                    <a:pt x="337" y="192"/>
                  </a:cubicBezTo>
                  <a:cubicBezTo>
                    <a:pt x="332" y="192"/>
                    <a:pt x="328" y="195"/>
                    <a:pt x="328" y="200"/>
                  </a:cubicBezTo>
                  <a:cubicBezTo>
                    <a:pt x="328" y="248"/>
                    <a:pt x="328" y="248"/>
                    <a:pt x="328" y="248"/>
                  </a:cubicBezTo>
                  <a:cubicBezTo>
                    <a:pt x="328" y="253"/>
                    <a:pt x="332" y="257"/>
                    <a:pt x="337" y="257"/>
                  </a:cubicBezTo>
                  <a:cubicBezTo>
                    <a:pt x="350" y="257"/>
                    <a:pt x="350" y="257"/>
                    <a:pt x="350" y="257"/>
                  </a:cubicBezTo>
                  <a:cubicBezTo>
                    <a:pt x="355" y="257"/>
                    <a:pt x="359" y="253"/>
                    <a:pt x="359" y="248"/>
                  </a:cubicBezTo>
                  <a:cubicBezTo>
                    <a:pt x="359" y="200"/>
                    <a:pt x="359" y="200"/>
                    <a:pt x="359" y="200"/>
                  </a:cubicBezTo>
                  <a:cubicBezTo>
                    <a:pt x="359" y="195"/>
                    <a:pt x="355" y="192"/>
                    <a:pt x="350" y="192"/>
                  </a:cubicBezTo>
                  <a:close/>
                  <a:moveTo>
                    <a:pt x="347" y="252"/>
                  </a:moveTo>
                  <a:cubicBezTo>
                    <a:pt x="346" y="252"/>
                    <a:pt x="345" y="251"/>
                    <a:pt x="345" y="250"/>
                  </a:cubicBezTo>
                  <a:cubicBezTo>
                    <a:pt x="345" y="249"/>
                    <a:pt x="346" y="248"/>
                    <a:pt x="347" y="248"/>
                  </a:cubicBezTo>
                  <a:cubicBezTo>
                    <a:pt x="348" y="248"/>
                    <a:pt x="349" y="249"/>
                    <a:pt x="349" y="250"/>
                  </a:cubicBezTo>
                  <a:cubicBezTo>
                    <a:pt x="349" y="251"/>
                    <a:pt x="348" y="252"/>
                    <a:pt x="347" y="252"/>
                  </a:cubicBezTo>
                  <a:close/>
                  <a:moveTo>
                    <a:pt x="352" y="252"/>
                  </a:moveTo>
                  <a:cubicBezTo>
                    <a:pt x="351" y="252"/>
                    <a:pt x="350" y="251"/>
                    <a:pt x="350" y="250"/>
                  </a:cubicBezTo>
                  <a:cubicBezTo>
                    <a:pt x="350" y="249"/>
                    <a:pt x="351" y="248"/>
                    <a:pt x="352" y="248"/>
                  </a:cubicBezTo>
                  <a:cubicBezTo>
                    <a:pt x="353" y="248"/>
                    <a:pt x="354" y="249"/>
                    <a:pt x="354" y="250"/>
                  </a:cubicBezTo>
                  <a:cubicBezTo>
                    <a:pt x="354" y="251"/>
                    <a:pt x="353" y="252"/>
                    <a:pt x="352" y="252"/>
                  </a:cubicBezTo>
                  <a:close/>
                  <a:moveTo>
                    <a:pt x="355" y="207"/>
                  </a:moveTo>
                  <a:cubicBezTo>
                    <a:pt x="333" y="207"/>
                    <a:pt x="333" y="207"/>
                    <a:pt x="333" y="207"/>
                  </a:cubicBezTo>
                  <a:cubicBezTo>
                    <a:pt x="333" y="204"/>
                    <a:pt x="333" y="204"/>
                    <a:pt x="333" y="204"/>
                  </a:cubicBezTo>
                  <a:cubicBezTo>
                    <a:pt x="355" y="204"/>
                    <a:pt x="355" y="204"/>
                    <a:pt x="355" y="204"/>
                  </a:cubicBezTo>
                  <a:lnTo>
                    <a:pt x="355" y="207"/>
                  </a:lnTo>
                  <a:close/>
                  <a:moveTo>
                    <a:pt x="355" y="203"/>
                  </a:moveTo>
                  <a:cubicBezTo>
                    <a:pt x="333" y="203"/>
                    <a:pt x="333" y="203"/>
                    <a:pt x="333" y="203"/>
                  </a:cubicBezTo>
                  <a:cubicBezTo>
                    <a:pt x="333" y="200"/>
                    <a:pt x="333" y="200"/>
                    <a:pt x="333" y="200"/>
                  </a:cubicBezTo>
                  <a:cubicBezTo>
                    <a:pt x="355" y="200"/>
                    <a:pt x="355" y="200"/>
                    <a:pt x="355" y="200"/>
                  </a:cubicBezTo>
                  <a:lnTo>
                    <a:pt x="355" y="203"/>
                  </a:lnTo>
                  <a:close/>
                  <a:moveTo>
                    <a:pt x="157" y="298"/>
                  </a:moveTo>
                  <a:cubicBezTo>
                    <a:pt x="160" y="299"/>
                    <a:pt x="163" y="299"/>
                    <a:pt x="167" y="299"/>
                  </a:cubicBezTo>
                  <a:cubicBezTo>
                    <a:pt x="167" y="287"/>
                    <a:pt x="167" y="287"/>
                    <a:pt x="167" y="287"/>
                  </a:cubicBezTo>
                  <a:cubicBezTo>
                    <a:pt x="164" y="287"/>
                    <a:pt x="161" y="287"/>
                    <a:pt x="158" y="287"/>
                  </a:cubicBezTo>
                  <a:lnTo>
                    <a:pt x="157" y="298"/>
                  </a:lnTo>
                  <a:close/>
                  <a:moveTo>
                    <a:pt x="92" y="66"/>
                  </a:moveTo>
                  <a:cubicBezTo>
                    <a:pt x="84" y="58"/>
                    <a:pt x="84" y="58"/>
                    <a:pt x="84" y="58"/>
                  </a:cubicBezTo>
                  <a:cubicBezTo>
                    <a:pt x="82" y="60"/>
                    <a:pt x="79" y="62"/>
                    <a:pt x="77" y="64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7" y="71"/>
                    <a:pt x="90" y="68"/>
                    <a:pt x="92" y="66"/>
                  </a:cubicBezTo>
                  <a:close/>
                  <a:moveTo>
                    <a:pt x="212" y="282"/>
                  </a:moveTo>
                  <a:cubicBezTo>
                    <a:pt x="215" y="293"/>
                    <a:pt x="215" y="293"/>
                    <a:pt x="215" y="293"/>
                  </a:cubicBezTo>
                  <a:cubicBezTo>
                    <a:pt x="219" y="292"/>
                    <a:pt x="222" y="291"/>
                    <a:pt x="225" y="290"/>
                  </a:cubicBezTo>
                  <a:cubicBezTo>
                    <a:pt x="220" y="279"/>
                    <a:pt x="220" y="279"/>
                    <a:pt x="220" y="279"/>
                  </a:cubicBezTo>
                  <a:cubicBezTo>
                    <a:pt x="218" y="280"/>
                    <a:pt x="215" y="281"/>
                    <a:pt x="212" y="282"/>
                  </a:cubicBezTo>
                  <a:close/>
                  <a:moveTo>
                    <a:pt x="194" y="286"/>
                  </a:moveTo>
                  <a:cubicBezTo>
                    <a:pt x="196" y="298"/>
                    <a:pt x="196" y="298"/>
                    <a:pt x="196" y="298"/>
                  </a:cubicBezTo>
                  <a:cubicBezTo>
                    <a:pt x="199" y="297"/>
                    <a:pt x="203" y="297"/>
                    <a:pt x="206" y="296"/>
                  </a:cubicBezTo>
                  <a:cubicBezTo>
                    <a:pt x="203" y="284"/>
                    <a:pt x="203" y="284"/>
                    <a:pt x="203" y="284"/>
                  </a:cubicBezTo>
                  <a:cubicBezTo>
                    <a:pt x="200" y="285"/>
                    <a:pt x="197" y="286"/>
                    <a:pt x="194" y="286"/>
                  </a:cubicBezTo>
                  <a:close/>
                  <a:moveTo>
                    <a:pt x="122" y="47"/>
                  </a:moveTo>
                  <a:cubicBezTo>
                    <a:pt x="117" y="36"/>
                    <a:pt x="117" y="36"/>
                    <a:pt x="117" y="36"/>
                  </a:cubicBezTo>
                  <a:cubicBezTo>
                    <a:pt x="114" y="38"/>
                    <a:pt x="111" y="39"/>
                    <a:pt x="108" y="41"/>
                  </a:cubicBezTo>
                  <a:cubicBezTo>
                    <a:pt x="114" y="51"/>
                    <a:pt x="114" y="51"/>
                    <a:pt x="114" y="51"/>
                  </a:cubicBezTo>
                  <a:cubicBezTo>
                    <a:pt x="117" y="50"/>
                    <a:pt x="119" y="48"/>
                    <a:pt x="122" y="47"/>
                  </a:cubicBezTo>
                  <a:close/>
                  <a:moveTo>
                    <a:pt x="106" y="56"/>
                  </a:moveTo>
                  <a:cubicBezTo>
                    <a:pt x="100" y="46"/>
                    <a:pt x="100" y="46"/>
                    <a:pt x="100" y="46"/>
                  </a:cubicBezTo>
                  <a:cubicBezTo>
                    <a:pt x="98" y="47"/>
                    <a:pt x="96" y="49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1"/>
                    <a:pt x="92" y="51"/>
                    <a:pt x="92" y="51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1" y="59"/>
                    <a:pt x="104" y="57"/>
                    <a:pt x="106" y="56"/>
                  </a:cubicBezTo>
                  <a:close/>
                  <a:moveTo>
                    <a:pt x="288" y="107"/>
                  </a:moveTo>
                  <a:cubicBezTo>
                    <a:pt x="299" y="102"/>
                    <a:pt x="299" y="102"/>
                    <a:pt x="299" y="102"/>
                  </a:cubicBezTo>
                  <a:cubicBezTo>
                    <a:pt x="298" y="99"/>
                    <a:pt x="296" y="96"/>
                    <a:pt x="294" y="93"/>
                  </a:cubicBezTo>
                  <a:cubicBezTo>
                    <a:pt x="284" y="99"/>
                    <a:pt x="284" y="99"/>
                    <a:pt x="284" y="99"/>
                  </a:cubicBezTo>
                  <a:cubicBezTo>
                    <a:pt x="286" y="101"/>
                    <a:pt x="287" y="104"/>
                    <a:pt x="288" y="107"/>
                  </a:cubicBezTo>
                  <a:close/>
                  <a:moveTo>
                    <a:pt x="300" y="177"/>
                  </a:moveTo>
                  <a:cubicBezTo>
                    <a:pt x="312" y="179"/>
                    <a:pt x="312" y="179"/>
                    <a:pt x="312" y="179"/>
                  </a:cubicBezTo>
                  <a:cubicBezTo>
                    <a:pt x="312" y="175"/>
                    <a:pt x="312" y="172"/>
                    <a:pt x="312" y="169"/>
                  </a:cubicBezTo>
                  <a:cubicBezTo>
                    <a:pt x="301" y="168"/>
                    <a:pt x="301" y="168"/>
                    <a:pt x="301" y="168"/>
                  </a:cubicBezTo>
                  <a:cubicBezTo>
                    <a:pt x="300" y="171"/>
                    <a:pt x="300" y="174"/>
                    <a:pt x="300" y="177"/>
                  </a:cubicBezTo>
                  <a:close/>
                  <a:moveTo>
                    <a:pt x="299" y="141"/>
                  </a:moveTo>
                  <a:cubicBezTo>
                    <a:pt x="311" y="139"/>
                    <a:pt x="311" y="139"/>
                    <a:pt x="311" y="139"/>
                  </a:cubicBezTo>
                  <a:cubicBezTo>
                    <a:pt x="310" y="136"/>
                    <a:pt x="310" y="133"/>
                    <a:pt x="309" y="130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8" y="135"/>
                    <a:pt x="299" y="138"/>
                    <a:pt x="299" y="141"/>
                  </a:cubicBezTo>
                  <a:close/>
                  <a:moveTo>
                    <a:pt x="301" y="159"/>
                  </a:moveTo>
                  <a:cubicBezTo>
                    <a:pt x="313" y="159"/>
                    <a:pt x="313" y="159"/>
                    <a:pt x="313" y="159"/>
                  </a:cubicBezTo>
                  <a:cubicBezTo>
                    <a:pt x="313" y="156"/>
                    <a:pt x="312" y="152"/>
                    <a:pt x="312" y="149"/>
                  </a:cubicBezTo>
                  <a:cubicBezTo>
                    <a:pt x="300" y="150"/>
                    <a:pt x="300" y="150"/>
                    <a:pt x="300" y="150"/>
                  </a:cubicBezTo>
                  <a:cubicBezTo>
                    <a:pt x="301" y="153"/>
                    <a:pt x="301" y="156"/>
                    <a:pt x="301" y="159"/>
                  </a:cubicBezTo>
                  <a:close/>
                  <a:moveTo>
                    <a:pt x="279" y="91"/>
                  </a:moveTo>
                  <a:cubicBezTo>
                    <a:pt x="289" y="85"/>
                    <a:pt x="289" y="85"/>
                    <a:pt x="289" y="85"/>
                  </a:cubicBezTo>
                  <a:cubicBezTo>
                    <a:pt x="287" y="82"/>
                    <a:pt x="285" y="79"/>
                    <a:pt x="283" y="77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6" y="86"/>
                    <a:pt x="278" y="89"/>
                    <a:pt x="279" y="91"/>
                  </a:cubicBezTo>
                  <a:close/>
                  <a:moveTo>
                    <a:pt x="268" y="77"/>
                  </a:moveTo>
                  <a:cubicBezTo>
                    <a:pt x="277" y="69"/>
                    <a:pt x="277" y="69"/>
                    <a:pt x="277" y="69"/>
                  </a:cubicBezTo>
                  <a:cubicBezTo>
                    <a:pt x="275" y="67"/>
                    <a:pt x="273" y="64"/>
                    <a:pt x="270" y="62"/>
                  </a:cubicBezTo>
                  <a:cubicBezTo>
                    <a:pt x="262" y="70"/>
                    <a:pt x="262" y="70"/>
                    <a:pt x="262" y="70"/>
                  </a:cubicBezTo>
                  <a:cubicBezTo>
                    <a:pt x="264" y="73"/>
                    <a:pt x="266" y="75"/>
                    <a:pt x="268" y="77"/>
                  </a:cubicBezTo>
                  <a:close/>
                  <a:moveTo>
                    <a:pt x="79" y="79"/>
                  </a:moveTo>
                  <a:cubicBezTo>
                    <a:pt x="70" y="72"/>
                    <a:pt x="70" y="72"/>
                    <a:pt x="70" y="72"/>
                  </a:cubicBezTo>
                  <a:cubicBezTo>
                    <a:pt x="68" y="74"/>
                    <a:pt x="66" y="77"/>
                    <a:pt x="64" y="79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5" y="84"/>
                    <a:pt x="77" y="82"/>
                    <a:pt x="79" y="79"/>
                  </a:cubicBezTo>
                  <a:close/>
                  <a:moveTo>
                    <a:pt x="295" y="124"/>
                  </a:moveTo>
                  <a:cubicBezTo>
                    <a:pt x="306" y="120"/>
                    <a:pt x="306" y="120"/>
                    <a:pt x="306" y="120"/>
                  </a:cubicBezTo>
                  <a:cubicBezTo>
                    <a:pt x="305" y="117"/>
                    <a:pt x="304" y="114"/>
                    <a:pt x="303" y="111"/>
                  </a:cubicBezTo>
                  <a:cubicBezTo>
                    <a:pt x="292" y="115"/>
                    <a:pt x="292" y="115"/>
                    <a:pt x="292" y="115"/>
                  </a:cubicBezTo>
                  <a:cubicBezTo>
                    <a:pt x="293" y="118"/>
                    <a:pt x="294" y="121"/>
                    <a:pt x="295" y="124"/>
                  </a:cubicBezTo>
                  <a:close/>
                  <a:moveTo>
                    <a:pt x="263" y="55"/>
                  </a:moveTo>
                  <a:cubicBezTo>
                    <a:pt x="260" y="53"/>
                    <a:pt x="258" y="51"/>
                    <a:pt x="255" y="49"/>
                  </a:cubicBezTo>
                  <a:cubicBezTo>
                    <a:pt x="248" y="59"/>
                    <a:pt x="248" y="59"/>
                    <a:pt x="248" y="59"/>
                  </a:cubicBezTo>
                  <a:cubicBezTo>
                    <a:pt x="250" y="61"/>
                    <a:pt x="253" y="63"/>
                    <a:pt x="255" y="64"/>
                  </a:cubicBezTo>
                  <a:lnTo>
                    <a:pt x="263" y="55"/>
                  </a:lnTo>
                  <a:close/>
                  <a:moveTo>
                    <a:pt x="80" y="245"/>
                  </a:moveTo>
                  <a:cubicBezTo>
                    <a:pt x="71" y="253"/>
                    <a:pt x="71" y="253"/>
                    <a:pt x="71" y="253"/>
                  </a:cubicBezTo>
                  <a:cubicBezTo>
                    <a:pt x="73" y="255"/>
                    <a:pt x="76" y="258"/>
                    <a:pt x="78" y="260"/>
                  </a:cubicBezTo>
                  <a:cubicBezTo>
                    <a:pt x="86" y="252"/>
                    <a:pt x="86" y="252"/>
                    <a:pt x="86" y="252"/>
                  </a:cubicBezTo>
                  <a:cubicBezTo>
                    <a:pt x="84" y="249"/>
                    <a:pt x="82" y="247"/>
                    <a:pt x="80" y="245"/>
                  </a:cubicBezTo>
                  <a:close/>
                  <a:moveTo>
                    <a:pt x="85" y="267"/>
                  </a:moveTo>
                  <a:cubicBezTo>
                    <a:pt x="88" y="269"/>
                    <a:pt x="90" y="271"/>
                    <a:pt x="93" y="273"/>
                  </a:cubicBezTo>
                  <a:cubicBezTo>
                    <a:pt x="100" y="263"/>
                    <a:pt x="100" y="263"/>
                    <a:pt x="100" y="263"/>
                  </a:cubicBezTo>
                  <a:cubicBezTo>
                    <a:pt x="98" y="261"/>
                    <a:pt x="95" y="260"/>
                    <a:pt x="93" y="258"/>
                  </a:cubicBezTo>
                  <a:lnTo>
                    <a:pt x="85" y="267"/>
                  </a:lnTo>
                  <a:close/>
                  <a:moveTo>
                    <a:pt x="137" y="294"/>
                  </a:moveTo>
                  <a:cubicBezTo>
                    <a:pt x="140" y="295"/>
                    <a:pt x="144" y="296"/>
                    <a:pt x="147" y="297"/>
                  </a:cubicBezTo>
                  <a:cubicBezTo>
                    <a:pt x="149" y="285"/>
                    <a:pt x="149" y="285"/>
                    <a:pt x="149" y="285"/>
                  </a:cubicBezTo>
                  <a:cubicBezTo>
                    <a:pt x="146" y="284"/>
                    <a:pt x="143" y="284"/>
                    <a:pt x="141" y="283"/>
                  </a:cubicBezTo>
                  <a:lnTo>
                    <a:pt x="137" y="294"/>
                  </a:lnTo>
                  <a:close/>
                  <a:moveTo>
                    <a:pt x="176" y="288"/>
                  </a:moveTo>
                  <a:cubicBezTo>
                    <a:pt x="176" y="300"/>
                    <a:pt x="176" y="300"/>
                    <a:pt x="176" y="300"/>
                  </a:cubicBezTo>
                  <a:cubicBezTo>
                    <a:pt x="180" y="299"/>
                    <a:pt x="183" y="299"/>
                    <a:pt x="186" y="299"/>
                  </a:cubicBezTo>
                  <a:cubicBezTo>
                    <a:pt x="185" y="287"/>
                    <a:pt x="185" y="287"/>
                    <a:pt x="185" y="287"/>
                  </a:cubicBezTo>
                  <a:cubicBezTo>
                    <a:pt x="182" y="287"/>
                    <a:pt x="179" y="288"/>
                    <a:pt x="176" y="288"/>
                  </a:cubicBezTo>
                  <a:close/>
                  <a:moveTo>
                    <a:pt x="119" y="288"/>
                  </a:moveTo>
                  <a:cubicBezTo>
                    <a:pt x="122" y="289"/>
                    <a:pt x="125" y="290"/>
                    <a:pt x="128" y="291"/>
                  </a:cubicBezTo>
                  <a:cubicBezTo>
                    <a:pt x="132" y="280"/>
                    <a:pt x="132" y="280"/>
                    <a:pt x="132" y="280"/>
                  </a:cubicBezTo>
                  <a:cubicBezTo>
                    <a:pt x="129" y="279"/>
                    <a:pt x="126" y="278"/>
                    <a:pt x="124" y="277"/>
                  </a:cubicBezTo>
                  <a:lnTo>
                    <a:pt x="119" y="288"/>
                  </a:lnTo>
                  <a:close/>
                  <a:moveTo>
                    <a:pt x="101" y="278"/>
                  </a:moveTo>
                  <a:cubicBezTo>
                    <a:pt x="104" y="280"/>
                    <a:pt x="107" y="282"/>
                    <a:pt x="110" y="283"/>
                  </a:cubicBezTo>
                  <a:cubicBezTo>
                    <a:pt x="115" y="273"/>
                    <a:pt x="115" y="273"/>
                    <a:pt x="115" y="273"/>
                  </a:cubicBezTo>
                  <a:cubicBezTo>
                    <a:pt x="113" y="271"/>
                    <a:pt x="110" y="270"/>
                    <a:pt x="108" y="268"/>
                  </a:cubicBezTo>
                  <a:lnTo>
                    <a:pt x="101" y="278"/>
                  </a:lnTo>
                  <a:close/>
                  <a:moveTo>
                    <a:pt x="244" y="267"/>
                  </a:moveTo>
                  <a:cubicBezTo>
                    <a:pt x="251" y="277"/>
                    <a:pt x="251" y="277"/>
                    <a:pt x="251" y="277"/>
                  </a:cubicBezTo>
                  <a:cubicBezTo>
                    <a:pt x="254" y="275"/>
                    <a:pt x="256" y="273"/>
                    <a:pt x="259" y="271"/>
                  </a:cubicBezTo>
                  <a:cubicBezTo>
                    <a:pt x="252" y="261"/>
                    <a:pt x="252" y="261"/>
                    <a:pt x="252" y="261"/>
                  </a:cubicBezTo>
                  <a:cubicBezTo>
                    <a:pt x="249" y="263"/>
                    <a:pt x="247" y="265"/>
                    <a:pt x="244" y="267"/>
                  </a:cubicBezTo>
                  <a:close/>
                  <a:moveTo>
                    <a:pt x="38" y="182"/>
                  </a:moveTo>
                  <a:cubicBezTo>
                    <a:pt x="39" y="185"/>
                    <a:pt x="39" y="189"/>
                    <a:pt x="40" y="192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1" y="186"/>
                    <a:pt x="50" y="183"/>
                    <a:pt x="50" y="180"/>
                  </a:cubicBezTo>
                  <a:lnTo>
                    <a:pt x="38" y="182"/>
                  </a:lnTo>
                  <a:close/>
                  <a:moveTo>
                    <a:pt x="54" y="127"/>
                  </a:moveTo>
                  <a:cubicBezTo>
                    <a:pt x="42" y="123"/>
                    <a:pt x="42" y="123"/>
                    <a:pt x="42" y="123"/>
                  </a:cubicBezTo>
                  <a:cubicBezTo>
                    <a:pt x="41" y="127"/>
                    <a:pt x="40" y="130"/>
                    <a:pt x="40" y="133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2" y="132"/>
                    <a:pt x="53" y="130"/>
                    <a:pt x="54" y="127"/>
                  </a:cubicBezTo>
                  <a:close/>
                  <a:moveTo>
                    <a:pt x="68" y="94"/>
                  </a:moveTo>
                  <a:cubicBezTo>
                    <a:pt x="58" y="87"/>
                    <a:pt x="58" y="87"/>
                    <a:pt x="58" y="87"/>
                  </a:cubicBezTo>
                  <a:cubicBezTo>
                    <a:pt x="57" y="90"/>
                    <a:pt x="55" y="93"/>
                    <a:pt x="53" y="96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5" y="99"/>
                    <a:pt x="67" y="96"/>
                    <a:pt x="68" y="94"/>
                  </a:cubicBezTo>
                  <a:close/>
                  <a:moveTo>
                    <a:pt x="60" y="110"/>
                  </a:moveTo>
                  <a:cubicBezTo>
                    <a:pt x="49" y="105"/>
                    <a:pt x="49" y="105"/>
                    <a:pt x="49" y="105"/>
                  </a:cubicBezTo>
                  <a:cubicBezTo>
                    <a:pt x="48" y="108"/>
                    <a:pt x="46" y="111"/>
                    <a:pt x="45" y="11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57" y="115"/>
                    <a:pt x="59" y="112"/>
                    <a:pt x="60" y="110"/>
                  </a:cubicBezTo>
                  <a:close/>
                  <a:moveTo>
                    <a:pt x="49" y="171"/>
                  </a:moveTo>
                  <a:cubicBezTo>
                    <a:pt x="49" y="168"/>
                    <a:pt x="49" y="165"/>
                    <a:pt x="49" y="162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7" y="166"/>
                    <a:pt x="37" y="169"/>
                    <a:pt x="37" y="172"/>
                  </a:cubicBezTo>
                  <a:lnTo>
                    <a:pt x="49" y="171"/>
                  </a:lnTo>
                  <a:close/>
                  <a:moveTo>
                    <a:pt x="229" y="276"/>
                  </a:moveTo>
                  <a:cubicBezTo>
                    <a:pt x="234" y="286"/>
                    <a:pt x="234" y="286"/>
                    <a:pt x="234" y="286"/>
                  </a:cubicBezTo>
                  <a:cubicBezTo>
                    <a:pt x="237" y="285"/>
                    <a:pt x="240" y="283"/>
                    <a:pt x="243" y="282"/>
                  </a:cubicBezTo>
                  <a:cubicBezTo>
                    <a:pt x="237" y="271"/>
                    <a:pt x="237" y="271"/>
                    <a:pt x="237" y="271"/>
                  </a:cubicBezTo>
                  <a:cubicBezTo>
                    <a:pt x="234" y="273"/>
                    <a:pt x="231" y="274"/>
                    <a:pt x="229" y="276"/>
                  </a:cubicBezTo>
                  <a:close/>
                  <a:moveTo>
                    <a:pt x="50" y="144"/>
                  </a:moveTo>
                  <a:cubicBezTo>
                    <a:pt x="38" y="143"/>
                    <a:pt x="38" y="143"/>
                    <a:pt x="38" y="143"/>
                  </a:cubicBezTo>
                  <a:cubicBezTo>
                    <a:pt x="38" y="146"/>
                    <a:pt x="37" y="149"/>
                    <a:pt x="37" y="153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49" y="150"/>
                    <a:pt x="49" y="147"/>
                    <a:pt x="50" y="14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>
              <a:innerShdw blurRad="12700">
                <a:schemeClr val="tx1">
                  <a:lumMod val="50000"/>
                  <a:lumOff val="50000"/>
                </a:schemeClr>
              </a:innerShdw>
            </a:effectLst>
          </p:spPr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de-DE" sz="1400" kern="0" dirty="0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endParaRPr>
            </a:p>
          </p:txBody>
        </p:sp>
      </p:grpSp>
      <p:sp>
        <p:nvSpPr>
          <p:cNvPr id="274" name="Textfeld 273"/>
          <p:cNvSpPr txBox="1"/>
          <p:nvPr/>
        </p:nvSpPr>
        <p:spPr bwMode="gray">
          <a:xfrm>
            <a:off x="8926240" y="758180"/>
            <a:ext cx="2043539" cy="2779032"/>
          </a:xfrm>
          <a:prstGeom prst="rect">
            <a:avLst/>
          </a:prstGeom>
          <a:noFill/>
        </p:spPr>
        <p:txBody>
          <a:bodyPr wrap="square" lIns="72000" tIns="72000" rIns="108000" bIns="72000" rtlCol="0" anchor="t" anchorCtr="0">
            <a:no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l">
              <a:buClr>
                <a:srgbClr val="000000"/>
              </a:buClr>
              <a:buFont typeface="Arial"/>
              <a:buNone/>
            </a:pP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$71Bn in card receivables</a:t>
            </a:r>
          </a:p>
          <a:p>
            <a:pPr algn="l">
              <a:buClr>
                <a:srgbClr val="000000"/>
              </a:buClr>
              <a:buFont typeface="Arial"/>
              <a:buNone/>
            </a:pP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$143Bn card sales volume</a:t>
            </a:r>
          </a:p>
          <a:p>
            <a:pPr algn="l">
              <a:buClr>
                <a:srgbClr val="000000"/>
              </a:buClr>
              <a:buFont typeface="Arial"/>
              <a:buNone/>
            </a:pP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Leading cash rewards program</a:t>
            </a: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$63Bn direct-to-consumer deposits</a:t>
            </a:r>
          </a:p>
          <a:p>
            <a:pPr algn="l">
              <a:buClr>
                <a:srgbClr val="000000"/>
              </a:buClr>
              <a:buFont typeface="Arial"/>
              <a:buNone/>
            </a:pP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Cashback Checking and Debit</a:t>
            </a:r>
          </a:p>
          <a:p>
            <a:pPr algn="l">
              <a:buClr>
                <a:srgbClr val="000000"/>
              </a:buClr>
              <a:buFont typeface="Arial"/>
              <a:buNone/>
            </a:pP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$10Bn private student loans</a:t>
            </a:r>
          </a:p>
          <a:p>
            <a:pPr algn="l">
              <a:buClr>
                <a:srgbClr val="000000"/>
              </a:buClr>
              <a:buFont typeface="Arial"/>
              <a:buNone/>
            </a:pP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$7Bn personal loans</a:t>
            </a:r>
          </a:p>
          <a:p>
            <a:pPr algn="l">
              <a:buClr>
                <a:srgbClr val="000000"/>
              </a:buClr>
              <a:buFont typeface="Arial"/>
              <a:buNone/>
            </a:pP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$2Bn home equity loans</a:t>
            </a: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endParaRPr lang="en-US" sz="1067" kern="0" dirty="0">
              <a:solidFill>
                <a:srgbClr val="FFFFFF"/>
              </a:solidFill>
              <a:latin typeface="Discover Sans" pitchFamily="2" charset="0"/>
              <a:ea typeface="Discover Sans" pitchFamily="2" charset="0"/>
              <a:cs typeface="Arial"/>
              <a:sym typeface="Arial"/>
            </a:endParaRPr>
          </a:p>
        </p:txBody>
      </p:sp>
      <p:sp>
        <p:nvSpPr>
          <p:cNvPr id="275" name="Textfeld 274"/>
          <p:cNvSpPr txBox="1"/>
          <p:nvPr/>
        </p:nvSpPr>
        <p:spPr bwMode="gray">
          <a:xfrm>
            <a:off x="8893731" y="491711"/>
            <a:ext cx="2135583" cy="431439"/>
          </a:xfrm>
          <a:prstGeom prst="rect">
            <a:avLst/>
          </a:prstGeom>
          <a:noFill/>
        </p:spPr>
        <p:txBody>
          <a:bodyPr wrap="square" lIns="72000" tIns="0" rIns="0" bIns="0" rtlCol="0" anchor="t" anchorCtr="0">
            <a:no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l">
              <a:lnSpc>
                <a:spcPct val="90000"/>
              </a:lnSpc>
              <a:buClr>
                <a:srgbClr val="000000"/>
              </a:buClr>
              <a:buFont typeface="Arial"/>
              <a:buNone/>
            </a:pPr>
            <a:r>
              <a:rPr lang="de-DE" sz="2400" b="1" kern="0" dirty="0">
                <a:solidFill>
                  <a:srgbClr val="FFFFFF"/>
                </a:solidFill>
                <a:latin typeface="Calibri Light" panose="020F0302020204030204" pitchFamily="34" charset="0"/>
                <a:cs typeface="Arial"/>
                <a:sym typeface="Arial"/>
              </a:rPr>
              <a:t>Digital Banking</a:t>
            </a:r>
          </a:p>
        </p:txBody>
      </p:sp>
      <p:sp>
        <p:nvSpPr>
          <p:cNvPr id="344" name="Rechteck 343"/>
          <p:cNvSpPr/>
          <p:nvPr/>
        </p:nvSpPr>
        <p:spPr bwMode="auto">
          <a:xfrm>
            <a:off x="313987" y="298376"/>
            <a:ext cx="11533068" cy="6226059"/>
          </a:xfrm>
          <a:prstGeom prst="rect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de-DE" sz="1400" kern="0" dirty="0">
              <a:solidFill>
                <a:srgbClr val="000000"/>
              </a:solidFill>
              <a:latin typeface="Calibri Light" panose="020F0302020204030204" pitchFamily="34" charset="0"/>
              <a:cs typeface="Arial"/>
              <a:sym typeface="Arial"/>
            </a:endParaRPr>
          </a:p>
        </p:txBody>
      </p:sp>
      <p:cxnSp>
        <p:nvCxnSpPr>
          <p:cNvPr id="12" name="Gerade Verbindung 11"/>
          <p:cNvCxnSpPr/>
          <p:nvPr/>
        </p:nvCxnSpPr>
        <p:spPr bwMode="gray">
          <a:xfrm>
            <a:off x="3131549" y="298376"/>
            <a:ext cx="0" cy="6226059"/>
          </a:xfrm>
          <a:prstGeom prst="line">
            <a:avLst/>
          </a:prstGeom>
          <a:ln w="6350">
            <a:solidFill>
              <a:srgbClr val="C8C8C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 bwMode="gray">
          <a:xfrm>
            <a:off x="8837344" y="315972"/>
            <a:ext cx="0" cy="6226059"/>
          </a:xfrm>
          <a:prstGeom prst="line">
            <a:avLst/>
          </a:prstGeom>
          <a:ln w="6350">
            <a:solidFill>
              <a:srgbClr val="C8C8C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 bwMode="gray">
          <a:xfrm>
            <a:off x="3131171" y="4164286"/>
            <a:ext cx="5694211" cy="1058393"/>
          </a:xfrm>
          <a:prstGeom prst="rect">
            <a:avLst/>
          </a:prstGeom>
        </p:spPr>
        <p:txBody>
          <a:bodyPr wrap="square" lIns="72000" tIns="0" rIns="180000" bIns="0">
            <a:noAutofit/>
          </a:bodyPr>
          <a:lstStyle/>
          <a:p>
            <a:pPr algn="ctr">
              <a:spcAft>
                <a:spcPts val="300"/>
              </a:spcAft>
              <a:buClr>
                <a:srgbClr val="000000"/>
              </a:buClr>
            </a:pPr>
            <a:r>
              <a:rPr lang="en-US" sz="5333" kern="0" dirty="0">
                <a:solidFill>
                  <a:srgbClr val="7D7D7D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Focus 2021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00706" y="3087824"/>
            <a:ext cx="2731329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b="1" kern="0" dirty="0">
                <a:solidFill>
                  <a:srgbClr val="FFAB4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VALUES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b="1" kern="0" dirty="0">
                <a:solidFill>
                  <a:srgbClr val="FFAB4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D</a:t>
            </a:r>
            <a:r>
              <a:rPr lang="en-US" sz="1867" kern="0" dirty="0">
                <a:solidFill>
                  <a:srgbClr val="00000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oing the right thing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b="1" kern="0" dirty="0">
                <a:solidFill>
                  <a:srgbClr val="FFAB4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I</a:t>
            </a:r>
            <a:r>
              <a:rPr lang="en-US" sz="1867" kern="0" dirty="0">
                <a:solidFill>
                  <a:srgbClr val="00000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nnovation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b="1" kern="0" dirty="0">
                <a:solidFill>
                  <a:srgbClr val="FFAB4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S</a:t>
            </a:r>
            <a:r>
              <a:rPr lang="en-US" sz="1867" kern="0" dirty="0">
                <a:solidFill>
                  <a:srgbClr val="00000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implicity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b="1" kern="0" dirty="0">
                <a:solidFill>
                  <a:srgbClr val="FFAB4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C</a:t>
            </a:r>
            <a:r>
              <a:rPr lang="en-US" sz="1867" kern="0" dirty="0">
                <a:solidFill>
                  <a:srgbClr val="00000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ollaboration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b="1" kern="0" dirty="0">
                <a:solidFill>
                  <a:srgbClr val="FFAB4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O</a:t>
            </a:r>
            <a:r>
              <a:rPr lang="en-US" sz="1867" kern="0" dirty="0">
                <a:solidFill>
                  <a:srgbClr val="00000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penness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b="1" kern="0" dirty="0">
                <a:solidFill>
                  <a:srgbClr val="FFAB4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V</a:t>
            </a:r>
            <a:r>
              <a:rPr lang="en-US" sz="1867" kern="0" dirty="0">
                <a:solidFill>
                  <a:srgbClr val="00000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olunteerism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b="1" kern="0" dirty="0">
                <a:solidFill>
                  <a:srgbClr val="FFAB4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E</a:t>
            </a:r>
            <a:r>
              <a:rPr lang="en-US" sz="1867" kern="0" dirty="0">
                <a:solidFill>
                  <a:srgbClr val="00000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nthusiasm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867" b="1" kern="0" dirty="0">
                <a:solidFill>
                  <a:srgbClr val="FFAB4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R</a:t>
            </a:r>
            <a:r>
              <a:rPr lang="en-US" sz="1867" kern="0" dirty="0">
                <a:solidFill>
                  <a:srgbClr val="00000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espect</a:t>
            </a:r>
          </a:p>
        </p:txBody>
      </p:sp>
      <p:sp>
        <p:nvSpPr>
          <p:cNvPr id="146" name="Textfeld 273"/>
          <p:cNvSpPr txBox="1"/>
          <p:nvPr/>
        </p:nvSpPr>
        <p:spPr bwMode="gray">
          <a:xfrm>
            <a:off x="8906642" y="3591008"/>
            <a:ext cx="2133660" cy="2841425"/>
          </a:xfrm>
          <a:prstGeom prst="rect">
            <a:avLst/>
          </a:prstGeom>
          <a:noFill/>
        </p:spPr>
        <p:txBody>
          <a:bodyPr wrap="square" lIns="72000" tIns="72000" rIns="108000" bIns="72000" rtlCol="0" anchor="t" anchorCtr="0">
            <a:noAutofit/>
          </a:bodyPr>
          <a:lstStyle>
            <a:defPPr>
              <a:defRPr lang="de-DE"/>
            </a:defPPr>
            <a:lvl1pPr lvl="0" algn="ctr">
              <a:spcAft>
                <a:spcPts val="600"/>
              </a:spcAft>
              <a:defRPr sz="1200">
                <a:solidFill>
                  <a:prstClr val="black"/>
                </a:solidFill>
              </a:defRPr>
            </a:lvl1pPr>
          </a:lstStyle>
          <a:p>
            <a:pPr algn="l">
              <a:buClr>
                <a:srgbClr val="000000"/>
              </a:buClr>
              <a:buFont typeface="Arial"/>
              <a:buNone/>
            </a:pP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$212Bn volume </a:t>
            </a: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~2.2MM  ATMs in 140 countries /territories</a:t>
            </a: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$24Bn volume</a:t>
            </a: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Accepted in 200+ countries</a:t>
            </a: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50MM+ merchant locations</a:t>
            </a: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$32MM volume</a:t>
            </a: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20+ network alliances</a:t>
            </a:r>
          </a:p>
          <a:p>
            <a:pPr algn="l">
              <a:buClr>
                <a:srgbClr val="000000"/>
              </a:buClr>
              <a:buFont typeface="Arial"/>
              <a:buNone/>
            </a:pPr>
            <a:endParaRPr lang="en-US" sz="1067" kern="0" dirty="0">
              <a:solidFill>
                <a:srgbClr val="FFFFFF"/>
              </a:solidFill>
              <a:latin typeface="Discover Sans" pitchFamily="2" charset="0"/>
              <a:ea typeface="Discover Sans" pitchFamily="2" charset="0"/>
              <a:cs typeface="Arial"/>
              <a:sym typeface="Arial"/>
            </a:endParaRPr>
          </a:p>
          <a:p>
            <a:pPr algn="l">
              <a:buClr>
                <a:srgbClr val="000000"/>
              </a:buClr>
              <a:buFont typeface="Arial"/>
              <a:buNone/>
            </a:pP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br>
              <a:rPr lang="en-US" sz="1067" kern="0" dirty="0">
                <a:solidFill>
                  <a:srgbClr val="FFFFFF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</a:br>
            <a:endParaRPr lang="en-US" sz="1067" kern="0" dirty="0">
              <a:solidFill>
                <a:srgbClr val="FFFFFF"/>
              </a:solidFill>
              <a:latin typeface="Discover Sans" pitchFamily="2" charset="0"/>
              <a:ea typeface="Discover Sans" pitchFamily="2" charset="0"/>
              <a:cs typeface="Arial"/>
              <a:sym typeface="Arial"/>
            </a:endParaRP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921" y="3631074"/>
            <a:ext cx="835112" cy="303981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452" y="4539933"/>
            <a:ext cx="982961" cy="341451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5473" y="5480409"/>
            <a:ext cx="599292" cy="394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3380" y="318998"/>
            <a:ext cx="5715024" cy="293719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131171" y="3182615"/>
            <a:ext cx="5685788" cy="997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31548" y="3409296"/>
            <a:ext cx="5656728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Discover Sans" pitchFamily="2" charset="0"/>
                <a:ea typeface="Discover Sans" pitchFamily="2" charset="0"/>
                <a:cs typeface="Arial"/>
                <a:sym typeface="Arial"/>
              </a:rPr>
              <a:t>200+ Countries / Territories    50MM+ Merchant Locations   ~2.2MM ATMs</a:t>
            </a:r>
            <a:endParaRPr lang="en-US" sz="1400" kern="0" baseline="80000" dirty="0">
              <a:solidFill>
                <a:srgbClr val="000000"/>
              </a:solidFill>
              <a:latin typeface="Discover Sans" pitchFamily="2" charset="0"/>
              <a:ea typeface="Discover Sans" pitchFamily="2" charset="0"/>
              <a:cs typeface="Arial"/>
              <a:sym typeface="Arial"/>
            </a:endParaRPr>
          </a:p>
        </p:txBody>
      </p:sp>
      <p:sp>
        <p:nvSpPr>
          <p:cNvPr id="188" name="Rechteck 159"/>
          <p:cNvSpPr/>
          <p:nvPr/>
        </p:nvSpPr>
        <p:spPr bwMode="gray">
          <a:xfrm>
            <a:off x="315076" y="5856668"/>
            <a:ext cx="2665072" cy="395249"/>
          </a:xfrm>
          <a:prstGeom prst="rect">
            <a:avLst/>
          </a:prstGeom>
        </p:spPr>
        <p:txBody>
          <a:bodyPr wrap="square" lIns="72000" tIns="0" rIns="180000" bIns="0">
            <a:noAutofit/>
          </a:bodyPr>
          <a:lstStyle/>
          <a:p>
            <a:pPr algn="ctr">
              <a:spcAft>
                <a:spcPts val="300"/>
              </a:spcAft>
              <a:buClr>
                <a:srgbClr val="000000"/>
              </a:buClr>
            </a:pPr>
            <a:r>
              <a:rPr lang="en-US" sz="1200" b="1" kern="0" noProof="1">
                <a:solidFill>
                  <a:srgbClr val="000000"/>
                </a:solidFill>
                <a:latin typeface="Calibri Light" panose="020F0302020204030204" pitchFamily="34" charset="0"/>
                <a:cs typeface="Arial"/>
                <a:sym typeface="Arial"/>
              </a:rPr>
              <a:t>Commitment to Diversity, Equity and Inclusion.</a:t>
            </a:r>
            <a:endParaRPr lang="en-US" sz="1400" kern="0" dirty="0">
              <a:solidFill>
                <a:srgbClr val="000000"/>
              </a:solidFill>
              <a:latin typeface="Calibri Light" panose="020F0302020204030204" pitchFamily="34" charset="0"/>
              <a:cs typeface="Arial"/>
              <a:sym typeface="Arial"/>
            </a:endParaRPr>
          </a:p>
        </p:txBody>
      </p:sp>
      <p:sp>
        <p:nvSpPr>
          <p:cNvPr id="46" name="Footer Placeholder 3">
            <a:extLst>
              <a:ext uri="{FF2B5EF4-FFF2-40B4-BE49-F238E27FC236}">
                <a16:creationId xmlns:a16="http://schemas.microsoft.com/office/drawing/2014/main" id="{FC3DB047-FF9E-6341-936A-10ED17D68769}"/>
              </a:ext>
            </a:extLst>
          </p:cNvPr>
          <p:cNvSpPr txBox="1">
            <a:spLocks/>
          </p:cNvSpPr>
          <p:nvPr/>
        </p:nvSpPr>
        <p:spPr>
          <a:xfrm>
            <a:off x="4023121" y="65138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340481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BD5EB2-FFCE-4EEE-B5B6-BC3713C0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1: Shivani Anand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BD287-C75D-4C20-A549-E79F1BBE32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2154" y="1627868"/>
            <a:ext cx="5974080" cy="35160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cs typeface="Arial"/>
              </a:rPr>
              <a:t>Senior </a:t>
            </a:r>
            <a:r>
              <a:rPr lang="en-US" sz="1800" dirty="0">
                <a:ea typeface="+mn-lt"/>
                <a:cs typeface="+mn-lt"/>
              </a:rPr>
              <a:t>Principal Solution Architect at Discover, focused around providing technology and data driven solutions for Data and Analytics (DNA) organization</a:t>
            </a:r>
          </a:p>
          <a:p>
            <a:r>
              <a:rPr lang="en-US" sz="1800" dirty="0">
                <a:ea typeface="+mn-lt"/>
                <a:cs typeface="+mn-lt"/>
              </a:rPr>
              <a:t>Energetic forward-thinking leader with significant experience in serving organizations with Data Warehousing and Business Intelligence space including Fortune 500 companies.</a:t>
            </a:r>
          </a:p>
          <a:p>
            <a:r>
              <a:rPr lang="en-US" sz="1800" dirty="0">
                <a:ea typeface="+mn-lt"/>
                <a:cs typeface="+mn-lt"/>
              </a:rPr>
              <a:t>At Discover, she is actively involved in business-critical Data Science and Analytics initiatives which requires solutions around cloud technologies.</a:t>
            </a:r>
          </a:p>
        </p:txBody>
      </p:sp>
      <p:pic>
        <p:nvPicPr>
          <p:cNvPr id="5" name="Picture 6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531FA63B-502F-42B7-9E48-C06D9F86F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28" y="1674628"/>
            <a:ext cx="3374571" cy="3356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62154" y="5943600"/>
            <a:ext cx="41152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b="1" dirty="0">
                <a:solidFill>
                  <a:srgbClr val="DD5626"/>
                </a:solidFill>
              </a:rPr>
              <a:t>Innovate | Collaborate | Motivate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endParaRPr lang="en-US" sz="2000" dirty="0">
              <a:solidFill>
                <a:srgbClr val="DD5626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67C2FFB-F4C6-914D-8777-139EE28FF59B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7961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BD5EB2-FFCE-4EEE-B5B6-BC3713C0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</p:spPr>
        <p:txBody>
          <a:bodyPr/>
          <a:lstStyle/>
          <a:p>
            <a:r>
              <a:rPr lang="en-US" dirty="0"/>
              <a:t>Speaker 2 : Prajakta  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5D0596-828F-4E12-B0F8-B8EB65786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543" y="1712976"/>
            <a:ext cx="2743200" cy="358444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EACE7-2AE1-4A7A-AB9D-D66B7FBC8A45}"/>
              </a:ext>
            </a:extLst>
          </p:cNvPr>
          <p:cNvSpPr txBox="1">
            <a:spLocks/>
          </p:cNvSpPr>
          <p:nvPr/>
        </p:nvSpPr>
        <p:spPr>
          <a:xfrm>
            <a:off x="5262154" y="1627868"/>
            <a:ext cx="5974080" cy="3516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8463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27063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58838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085850" indent="-168275" algn="l" defTabSz="91440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/>
              </a:rPr>
              <a:t>Senior </a:t>
            </a:r>
            <a:r>
              <a:rPr lang="en-US" sz="1800" dirty="0">
                <a:ea typeface="+mn-lt"/>
                <a:cs typeface="+mn-lt"/>
              </a:rPr>
              <a:t>Software Engineer at Discover, focused on Cloud data products team Data and Analytics (DNA) organization</a:t>
            </a:r>
          </a:p>
          <a:p>
            <a:r>
              <a:rPr lang="en-US" sz="1800" dirty="0">
                <a:ea typeface="+mn-lt"/>
                <a:cs typeface="+mn-lt"/>
              </a:rPr>
              <a:t>Extensively working in cloud technology for over five years especially implementing variety of data ingestion pipelines helping drive faster analytics</a:t>
            </a:r>
          </a:p>
          <a:p>
            <a:r>
              <a:rPr lang="en-US" sz="1800" dirty="0">
                <a:ea typeface="+mn-lt"/>
                <a:cs typeface="+mn-lt"/>
              </a:rPr>
              <a:t>At Discover, she works hands on with data engineering and Dev ops teams doing CICD, automation, data integration solutions, migration of legacy databases</a:t>
            </a:r>
          </a:p>
          <a:p>
            <a:endParaRPr lang="en-US" sz="1800" dirty="0"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C98DEF-B559-A44C-880D-7FCCCD88AAB8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9568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931F-94A4-2143-A38C-C32313B4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EAA42-A8B6-A840-BA2A-63389325C4AB}"/>
              </a:ext>
            </a:extLst>
          </p:cNvPr>
          <p:cNvSpPr txBox="1"/>
          <p:nvPr/>
        </p:nvSpPr>
        <p:spPr>
          <a:xfrm>
            <a:off x="335280" y="1524000"/>
            <a:ext cx="10485120" cy="46782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Learning to fly from Ground to Cloud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Challenges 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Four C’s 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32241"/>
                </a:solidFill>
              </a:rPr>
              <a:t>Cloud technologies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32241"/>
                </a:solidFill>
              </a:rPr>
              <a:t>Collaboration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32241"/>
                </a:solidFill>
              </a:rPr>
              <a:t>Changing Mindsets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32241"/>
                </a:solidFill>
              </a:rPr>
              <a:t>Continuous Learning</a:t>
            </a:r>
            <a:endParaRPr lang="en-US" sz="2000" dirty="0">
              <a:solidFill>
                <a:srgbClr val="232241"/>
              </a:solidFill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  <a:ea typeface="+mn-lt"/>
                <a:cs typeface="+mn-lt"/>
              </a:rPr>
              <a:t>Accomplishments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  <a:ea typeface="+mn-lt"/>
                <a:cs typeface="+mn-lt"/>
              </a:rPr>
              <a:t>Lesson Learnt</a:t>
            </a:r>
            <a:endParaRPr lang="en-US" sz="2000" dirty="0">
              <a:solidFill>
                <a:srgbClr val="232241"/>
              </a:solidFill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  <a:cs typeface="Arial"/>
              </a:rPr>
              <a:t>Next Steps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2000" dirty="0">
              <a:solidFill>
                <a:srgbClr val="232241"/>
              </a:solidFill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B8667-42B2-D24A-A17F-5F3C3FFCE5BC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32409893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E2BD5EB2-FFCE-4EEE-B5B6-BC3713C0D90C}"/>
              </a:ext>
            </a:extLst>
          </p:cNvPr>
          <p:cNvSpPr txBox="1">
            <a:spLocks/>
          </p:cNvSpPr>
          <p:nvPr/>
        </p:nvSpPr>
        <p:spPr>
          <a:xfrm>
            <a:off x="1219200" y="1981200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1200"/>
              </a:spcBef>
              <a:buNone/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71600"/>
            <a:ext cx="10744200" cy="523013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to Cloud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9884C-196B-244C-801A-15A0015A3778}"/>
              </a:ext>
            </a:extLst>
          </p:cNvPr>
          <p:cNvSpPr txBox="1"/>
          <p:nvPr/>
        </p:nvSpPr>
        <p:spPr>
          <a:xfrm>
            <a:off x="76200" y="1158002"/>
            <a:ext cx="5410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Faster-to-market information leading to stay ahead in competitive digital business landscape.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Standard pipelines that are easy to develop, maintain, and support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Higher quality data assets that enable true self serviced to drive business value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104894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Learning to fly from Ground to Cloud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9365787-782C-224F-846A-6760F5C9F829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0951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B333-3DF0-884B-9477-C01A1B37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all been there….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ECFC4-CF8E-6442-BF48-00E2610E8D1F}"/>
              </a:ext>
            </a:extLst>
          </p:cNvPr>
          <p:cNvSpPr txBox="1"/>
          <p:nvPr/>
        </p:nvSpPr>
        <p:spPr>
          <a:xfrm>
            <a:off x="457200" y="1600200"/>
            <a:ext cx="9829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Large Legacy Stack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High Storage Costs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Capacity and Scalability Constraints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Maintaining Data Centers and Resources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Large Deployments with a Downtime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32241"/>
                </a:solidFill>
              </a:rPr>
              <a:t>Dependencies on multiple teams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11072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Challenges 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23F0D4-B941-4B0E-BA1D-EA7468E0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158" y="2856246"/>
            <a:ext cx="5343525" cy="3190875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F20C8DD7-42F1-4CEC-9ED3-A0107FF2A7A2}"/>
              </a:ext>
            </a:extLst>
          </p:cNvPr>
          <p:cNvSpPr txBox="1"/>
          <p:nvPr/>
        </p:nvSpPr>
        <p:spPr>
          <a:xfrm>
            <a:off x="4724400" y="3200400"/>
            <a:ext cx="184731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CC74ACC-E7DB-CB45-95D9-6ACC3152A93F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5522726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320" y="2642987"/>
            <a:ext cx="3099005" cy="4247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n-ea"/>
                <a:cs typeface="+mn-cs"/>
              </a:rPr>
              <a:t>C</a:t>
            </a:r>
            <a:r>
              <a:rPr kumimoji="0" lang="en-US" sz="2000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n-ea"/>
                <a:cs typeface="+mn-cs"/>
              </a:rPr>
              <a:t>loud Technologies</a:t>
            </a:r>
            <a:r>
              <a:rPr kumimoji="0" lang="en-US" sz="2000" i="0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n-ea"/>
                <a:cs typeface="+mn-cs"/>
              </a:rPr>
              <a:t> 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3968" y="2628526"/>
            <a:ext cx="2417650" cy="4247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C</a:t>
            </a:r>
            <a:r>
              <a:rPr lang="en-US" sz="2000" dirty="0">
                <a:solidFill>
                  <a:schemeClr val="tx2"/>
                </a:solidFill>
              </a:rPr>
              <a:t>hanging Mindsets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2639939"/>
            <a:ext cx="2459263" cy="4247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C</a:t>
            </a:r>
            <a:r>
              <a:rPr lang="en-US" sz="2000" dirty="0">
                <a:solidFill>
                  <a:schemeClr val="tx2"/>
                </a:solidFill>
              </a:rPr>
              <a:t>ollaboration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8195" y="2613312"/>
            <a:ext cx="3099005" cy="4247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n-ea"/>
                <a:cs typeface="+mn-cs"/>
              </a:rPr>
              <a:t>C</a:t>
            </a:r>
            <a:r>
              <a:rPr kumimoji="0" lang="en-US" sz="2000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ea typeface="+mn-ea"/>
                <a:cs typeface="+mn-cs"/>
              </a:rPr>
              <a:t>ontinuous Learning 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E2BD5EB2-FFCE-4EEE-B5B6-BC3713C0D90C}"/>
              </a:ext>
            </a:extLst>
          </p:cNvPr>
          <p:cNvSpPr txBox="1">
            <a:spLocks/>
          </p:cNvSpPr>
          <p:nvPr/>
        </p:nvSpPr>
        <p:spPr>
          <a:xfrm>
            <a:off x="152400" y="615071"/>
            <a:ext cx="1152144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1200"/>
              </a:spcBef>
              <a:buNone/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it takes to be successful in the Cloud Data Journey?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E2BD5EB2-FFCE-4EEE-B5B6-BC3713C0D90C}"/>
              </a:ext>
            </a:extLst>
          </p:cNvPr>
          <p:cNvSpPr txBox="1">
            <a:spLocks/>
          </p:cNvSpPr>
          <p:nvPr/>
        </p:nvSpPr>
        <p:spPr>
          <a:xfrm>
            <a:off x="2971800" y="1178337"/>
            <a:ext cx="3886200" cy="777240"/>
          </a:xfrm>
          <a:prstGeom prst="rect">
            <a:avLst/>
          </a:prstGeom>
        </p:spPr>
        <p:txBody>
          <a:bodyPr vert="horz" lIns="0" tIns="9144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1200"/>
              </a:spcBef>
              <a:buNone/>
              <a:defRPr sz="3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……. 4C’s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DE977A5-3E73-4648-8EB5-B1EA53138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33" y="3380014"/>
            <a:ext cx="2720974" cy="2538184"/>
          </a:xfrm>
          <a:prstGeom prst="rect">
            <a:avLst/>
          </a:prstGeom>
        </p:spPr>
      </p:pic>
      <p:pic>
        <p:nvPicPr>
          <p:cNvPr id="3" name="Picture 3" descr="Circle&#10;&#10;Description automatically generated">
            <a:extLst>
              <a:ext uri="{FF2B5EF4-FFF2-40B4-BE49-F238E27FC236}">
                <a16:creationId xmlns:a16="http://schemas.microsoft.com/office/drawing/2014/main" id="{17F4AB4B-9597-40BF-AB84-51F4B36C5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145" y="3379788"/>
            <a:ext cx="2774494" cy="2683781"/>
          </a:xfrm>
          <a:prstGeom prst="rect">
            <a:avLst/>
          </a:prstGeom>
        </p:spPr>
      </p:pic>
      <p:pic>
        <p:nvPicPr>
          <p:cNvPr id="8" name="Picture 15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7EB98FF7-7A76-496D-9D60-4CF533EAE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537" y="3377293"/>
            <a:ext cx="2765425" cy="2670627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71BC997B-E471-43FB-8E6F-54E18FB6E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7643" y="3376160"/>
            <a:ext cx="2676071" cy="25277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0" y="1288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Four C’s  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55D12D36-7174-8E4B-ABE2-E82DEEE58EB8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0720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" y="594360"/>
            <a:ext cx="11521440" cy="77724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b="0" dirty="0"/>
              <a:t>loud Technologies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335280" y="1115786"/>
            <a:ext cx="5578157" cy="5029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  <a:cs typeface="Arial"/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Flexibility: </a:t>
            </a:r>
            <a:r>
              <a:rPr lang="en-US" sz="1800" dirty="0"/>
              <a:t>The flexibility of using Platform (PaaS), Infrastructure(IaaS) and Software(SaaS) on fly leading to faster product development and deployment </a:t>
            </a:r>
            <a:endParaRPr lang="en-US" sz="1800" dirty="0">
              <a:cs typeface="Arial"/>
            </a:endParaRPr>
          </a:p>
          <a:p>
            <a:r>
              <a:rPr lang="en-US" sz="1800" b="1" dirty="0">
                <a:ea typeface="+mn-lt"/>
                <a:cs typeface="+mn-lt"/>
              </a:rPr>
              <a:t>Speed</a:t>
            </a:r>
            <a:r>
              <a:rPr lang="en-US" sz="1800" dirty="0">
                <a:ea typeface="+mn-lt"/>
                <a:cs typeface="+mn-lt"/>
              </a:rPr>
              <a:t>: Distributed Platform Architecture with Autoscaling</a:t>
            </a:r>
          </a:p>
          <a:p>
            <a:r>
              <a:rPr lang="en-US" sz="1800" b="1" dirty="0">
                <a:ea typeface="+mn-lt"/>
                <a:cs typeface="+mn-lt"/>
              </a:rPr>
              <a:t>Performance</a:t>
            </a:r>
            <a:r>
              <a:rPr lang="en-US" sz="1800" dirty="0">
                <a:ea typeface="+mn-lt"/>
                <a:cs typeface="+mn-lt"/>
              </a:rPr>
              <a:t>: Multiple Network Load-Balancers With Low Latency, High Availability And Uptime Guarantee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Storage</a:t>
            </a:r>
            <a:r>
              <a:rPr lang="en-US" sz="1800" dirty="0">
                <a:ea typeface="+mn-lt"/>
                <a:cs typeface="+mn-lt"/>
              </a:rPr>
              <a:t>: Seamless And Infinite Capacity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Cost</a:t>
            </a:r>
            <a:r>
              <a:rPr lang="en-US" sz="1800" dirty="0">
                <a:ea typeface="+mn-lt"/>
                <a:cs typeface="+mn-lt"/>
              </a:rPr>
              <a:t>: Pay As You Use</a:t>
            </a:r>
            <a:endParaRPr lang="en-US" dirty="0"/>
          </a:p>
          <a:p>
            <a:endParaRPr lang="en-US" sz="1800" dirty="0">
              <a:cs typeface="Arial"/>
            </a:endParaRPr>
          </a:p>
          <a:p>
            <a:endParaRPr lang="en-US" sz="2800" b="1" dirty="0">
              <a:solidFill>
                <a:srgbClr val="002060"/>
              </a:solidFill>
              <a:cs typeface="Arial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3593882-63B6-4660-B6F5-9BCB12DB2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084" y="825500"/>
            <a:ext cx="2555487" cy="2601951"/>
          </a:xfrm>
          <a:prstGeom prst="rect">
            <a:avLst/>
          </a:prstGeom>
        </p:spPr>
      </p:pic>
      <p:pic>
        <p:nvPicPr>
          <p:cNvPr id="8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3BAC170-5568-489D-BEBE-2D6AB834F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669" y="561022"/>
            <a:ext cx="3063084" cy="2803979"/>
          </a:xfrm>
          <a:prstGeom prst="rect">
            <a:avLst/>
          </a:prstGeom>
        </p:spPr>
      </p:pic>
      <p:pic>
        <p:nvPicPr>
          <p:cNvPr id="9" name="Picture 9" descr="A picture containing yellow&#10;&#10;Description automatically generated">
            <a:extLst>
              <a:ext uri="{FF2B5EF4-FFF2-40B4-BE49-F238E27FC236}">
                <a16:creationId xmlns:a16="http://schemas.microsoft.com/office/drawing/2014/main" id="{D4E690DF-48F4-453D-9665-B5704FF61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2327" y="3899210"/>
            <a:ext cx="3914078" cy="26372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1288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Four C’s  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1D1B41-CA67-CE42-BF9D-CD2BEB7B03EA}"/>
              </a:ext>
            </a:extLst>
          </p:cNvPr>
          <p:cNvSpPr txBox="1">
            <a:spLocks/>
          </p:cNvSpPr>
          <p:nvPr/>
        </p:nvSpPr>
        <p:spPr>
          <a:xfrm>
            <a:off x="4038600" y="63786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©2021 Discover Financial Services - Confidential and Proprietary - Do not copy or distribute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3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FS" val="k4TfZQJh"/>
  <p:tag name="ARTICULATE_SLIDE_THUMBNAIL_REFRESH" val="1"/>
  <p:tag name="ARTICULATE_SLIDE_COUNT" val="2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FS">
  <a:themeElements>
    <a:clrScheme name="Custom 33">
      <a:dk1>
        <a:srgbClr val="000000"/>
      </a:dk1>
      <a:lt1>
        <a:sysClr val="window" lastClr="FFFFFF"/>
      </a:lt1>
      <a:dk2>
        <a:srgbClr val="232241"/>
      </a:dk2>
      <a:lt2>
        <a:srgbClr val="C7C8CF"/>
      </a:lt2>
      <a:accent1>
        <a:srgbClr val="FCB116"/>
      </a:accent1>
      <a:accent2>
        <a:srgbClr val="EC6B29"/>
      </a:accent2>
      <a:accent3>
        <a:srgbClr val="9191A0"/>
      </a:accent3>
      <a:accent4>
        <a:srgbClr val="25B680"/>
      </a:accent4>
      <a:accent5>
        <a:srgbClr val="00A5E0"/>
      </a:accent5>
      <a:accent6>
        <a:srgbClr val="5B5A71"/>
      </a:accent6>
      <a:hlink>
        <a:srgbClr val="00A5E0"/>
      </a:hlink>
      <a:folHlink>
        <a:srgbClr val="5B5A71"/>
      </a:folHlink>
    </a:clrScheme>
    <a:fontScheme name="Custom 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200"/>
          </a:spcBef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 Corporate PowerPoint Template 2021_Final" id="{0578619E-A36D-41C0-9CDA-7A69F046F6E4}" vid="{A4D0D6C2-E5D2-45B2-B74C-F4F9B9083B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F82FE1962BF246BB3FD51399502091" ma:contentTypeVersion="4" ma:contentTypeDescription="Create a new document." ma:contentTypeScope="" ma:versionID="a8c673c98f8b2fb74a666da82b1c2089">
  <xsd:schema xmlns:xsd="http://www.w3.org/2001/XMLSchema" xmlns:xs="http://www.w3.org/2001/XMLSchema" xmlns:p="http://schemas.microsoft.com/office/2006/metadata/properties" xmlns:ns2="87a905cf-b897-4a15-b4dd-a8e6e281c28b" xmlns:ns3="846e726d-930d-4acb-bd80-f2077a598691" targetNamespace="http://schemas.microsoft.com/office/2006/metadata/properties" ma:root="true" ma:fieldsID="5fda6c7244f85a62871e6aeadce43f09" ns2:_="" ns3:_="">
    <xsd:import namespace="87a905cf-b897-4a15-b4dd-a8e6e281c28b"/>
    <xsd:import namespace="846e726d-930d-4acb-bd80-f2077a5986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a905cf-b897-4a15-b4dd-a8e6e281c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e726d-930d-4acb-bd80-f2077a5986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416C29-BE1E-4270-8E6E-32CE5F005208}">
  <ds:schemaRefs>
    <ds:schemaRef ds:uri="http://purl.org/dc/elements/1.1/"/>
    <ds:schemaRef ds:uri="http://purl.org/dc/terms/"/>
    <ds:schemaRef ds:uri="87a905cf-b897-4a15-b4dd-a8e6e281c28b"/>
    <ds:schemaRef ds:uri="http://purl.org/dc/dcmitype/"/>
    <ds:schemaRef ds:uri="http://www.w3.org/XML/1998/namespace"/>
    <ds:schemaRef ds:uri="846e726d-930d-4acb-bd80-f2077a598691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A6DCD61-08BF-4E90-823F-319F8ECF3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a905cf-b897-4a15-b4dd-a8e6e281c28b"/>
    <ds:schemaRef ds:uri="846e726d-930d-4acb-bd80-f2077a5986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B9DE6A-76E5-415D-9EFD-92E76B16CE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CHIWITCON speaker presentation</Template>
  <TotalTime>0</TotalTime>
  <Words>981</Words>
  <Application>Microsoft Macintosh PowerPoint</Application>
  <PresentationFormat>Widescreen</PresentationFormat>
  <Paragraphs>171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Discover Sans</vt:lpstr>
      <vt:lpstr>DFS</vt:lpstr>
      <vt:lpstr>Cloud Data Journey</vt:lpstr>
      <vt:lpstr>PowerPoint Presentation</vt:lpstr>
      <vt:lpstr>Speaker 1: Shivani Anand </vt:lpstr>
      <vt:lpstr>Speaker 2 : Prajakta  </vt:lpstr>
      <vt:lpstr>Agenda</vt:lpstr>
      <vt:lpstr>Flight to Cloud</vt:lpstr>
      <vt:lpstr>We have all been there….</vt:lpstr>
      <vt:lpstr>PowerPoint Presentation</vt:lpstr>
      <vt:lpstr>Cloud Technologies </vt:lpstr>
      <vt:lpstr>Collaboration  </vt:lpstr>
      <vt:lpstr>Changing Mindsets</vt:lpstr>
      <vt:lpstr>Continuous Learning</vt:lpstr>
      <vt:lpstr>Where we are...</vt:lpstr>
      <vt:lpstr>What we learnt during our flight...</vt:lpstr>
      <vt:lpstr>Our Journey continues...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Data Journey</dc:title>
  <dc:creator/>
  <cp:lastModifiedBy/>
  <cp:revision>583</cp:revision>
  <dcterms:created xsi:type="dcterms:W3CDTF">2021-08-02T19:51:14Z</dcterms:created>
  <dcterms:modified xsi:type="dcterms:W3CDTF">2021-09-30T13:53:30Z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D6DB954F-EBBA-4914-8ADB-B211F7966D93</vt:lpwstr>
  </property>
  <property fmtid="{D5CDD505-2E9C-101B-9397-08002B2CF9AE}" pid="3" name="ArticulatePath">
    <vt:lpwstr>16X9 Corporate PowerPoint Template Oct 2020_v1</vt:lpwstr>
  </property>
  <property fmtid="{D5CDD505-2E9C-101B-9397-08002B2CF9AE}" pid="4" name="ContentTypeId">
    <vt:lpwstr>0x01010039F82FE1962BF246BB3FD51399502091</vt:lpwstr>
  </property>
</Properties>
</file>