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1"/>
      <p:bold r:id="rId32"/>
      <p:italic r:id="rId33"/>
      <p:boldItalic r:id="rId34"/>
    </p:embeddedFont>
    <p:embeddedFont>
      <p:font typeface="Helvetica Neue Light" panose="02000403000000020004" pitchFamily="2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Rubik" pitchFamily="2" charset="-79"/>
      <p:regular r:id="rId47"/>
      <p:bold r:id="rId48"/>
      <p:italic r:id="rId49"/>
      <p:boldItalic r:id="rId50"/>
    </p:embeddedFont>
    <p:embeddedFont>
      <p:font typeface="Rubik Light" pitchFamily="2" charset="-79"/>
      <p:regular r:id="rId51"/>
      <p:bold r:id="rId52"/>
      <p:italic r:id="rId53"/>
      <p:boldItalic r:id="rId54"/>
    </p:embeddedFont>
    <p:embeddedFont>
      <p:font typeface="Rubik Medium" pitchFamily="2" charset="-79"/>
      <p:regular r:id="rId55"/>
      <p:bold r:id="rId56"/>
      <p:italic r:id="rId57"/>
      <p:boldItalic r:id="rId58"/>
    </p:embeddedFont>
    <p:embeddedFont>
      <p:font typeface="Rubik SemiBold" pitchFamily="2" charset="-79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A4A3A4"/>
          </p15:clr>
        </p15:guide>
        <p15:guide id="2" pos="353">
          <p15:clr>
            <a:srgbClr val="A4A3A4"/>
          </p15:clr>
        </p15:guide>
        <p15:guide id="3" orient="horz" pos="292">
          <p15:clr>
            <a:srgbClr val="9AA0A6"/>
          </p15:clr>
        </p15:guide>
        <p15:guide id="4" pos="5443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6266"/>
  </p:normalViewPr>
  <p:slideViewPr>
    <p:cSldViewPr snapToGrid="0">
      <p:cViewPr varScale="1">
        <p:scale>
          <a:sx n="98" d="100"/>
          <a:sy n="98" d="100"/>
        </p:scale>
        <p:origin x="2040" y="184"/>
      </p:cViewPr>
      <p:guideLst>
        <p:guide orient="horz" pos="2948"/>
        <p:guide pos="353"/>
        <p:guide orient="horz" pos="292"/>
        <p:guide pos="544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3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214897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214897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c0cba6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5c0cba6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c0cba6d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5c0cba6d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c0cba6d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125c0cba6d7_0_90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00" name="Google Shape;300;g125c0cba6d7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49a7c0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549a7c0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5c0cba6d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5c0cba6d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6fd3e49a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6fd3e49a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5c0cba6d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5c0cba6d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549a7c0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549a7c0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549a7c03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549a7c03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549a7c03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549a7c03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214897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214897f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549a7c03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549a7c03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549a7c03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549a7c03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549a7c03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549a7c03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549a7c0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549a7c0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5fc80f47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5fc80f47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5c0cba6d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5c0cba6d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689b44f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689b44f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549a7c03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549a7c03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214897f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214897f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214897f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214897f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9d16967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9d16967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fd3e4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fd3e4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17736f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17736fb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49a7c03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549a7c03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c0cba6d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25c0cba6d7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6" name="Google Shape;256;g125c0cba6d7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2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el und Inhal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71962"/>
            <a:ext cx="9144000" cy="8715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628650" y="440323"/>
            <a:ext cx="7886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628650" y="1103971"/>
            <a:ext cx="78867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6457950" y="48022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2"/>
          </p:nvPr>
        </p:nvSpPr>
        <p:spPr>
          <a:xfrm>
            <a:off x="628650" y="115819"/>
            <a:ext cx="52431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3"/>
          </p:nvPr>
        </p:nvSpPr>
        <p:spPr>
          <a:xfrm>
            <a:off x="6457950" y="48022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Titel und Inhal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71962"/>
            <a:ext cx="9144000" cy="87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28650" y="440323"/>
            <a:ext cx="7886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628650" y="1103971"/>
            <a:ext cx="78867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457950" y="48022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2"/>
          </p:nvPr>
        </p:nvSpPr>
        <p:spPr>
          <a:xfrm>
            <a:off x="628650" y="115819"/>
            <a:ext cx="52431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3"/>
          </p:nvPr>
        </p:nvSpPr>
        <p:spPr>
          <a:xfrm>
            <a:off x="6457950" y="480225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3939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 4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6832023" y="475119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600" tIns="25800" rIns="51600" bIns="25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93939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00" y="4691523"/>
            <a:ext cx="466900" cy="1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/>
        </p:nvSpPr>
        <p:spPr>
          <a:xfrm>
            <a:off x="432071" y="260575"/>
            <a:ext cx="31239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Information classification - </a:t>
            </a:r>
            <a:r>
              <a:rPr lang="en-GB" sz="600">
                <a:solidFill>
                  <a:srgbClr val="6AA84F"/>
                </a:solidFill>
                <a:latin typeface="Rubik Medium"/>
                <a:ea typeface="Rubik Medium"/>
                <a:cs typeface="Rubik Medium"/>
                <a:sym typeface="Rubik Medium"/>
              </a:rPr>
              <a:t>Green</a:t>
            </a:r>
            <a:endParaRPr sz="800">
              <a:solidFill>
                <a:srgbClr val="6AA84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457200" y="1314450"/>
            <a:ext cx="6385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Scaling with LaunchDarkly:</a:t>
            </a:r>
            <a:endParaRPr sz="3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A feature toggle story</a:t>
            </a:r>
            <a:endParaRPr sz="2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May 2022</a:t>
            </a:r>
            <a:endParaRPr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2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Our feature toggles journey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latin typeface="Rubik"/>
                <a:ea typeface="Rubik"/>
                <a:cs typeface="Rubik"/>
                <a:sym typeface="Rubik"/>
              </a:rPr>
              <a:t>10</a:t>
            </a:fld>
            <a:endParaRPr sz="7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158300" y="3326032"/>
            <a:ext cx="30000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1195238" y="2013250"/>
            <a:ext cx="69261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Do you mean merging incomplete code back in develop? Are you serious? </a:t>
            </a:r>
            <a:endParaRPr sz="26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287" y="2153049"/>
            <a:ext cx="357199" cy="3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771863" y="2646856"/>
            <a:ext cx="387025" cy="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650" y="1"/>
            <a:ext cx="5961350" cy="51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3190" y="372200"/>
            <a:ext cx="3088823" cy="47713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Our in-house solution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Our feature toggles journey</a:t>
            </a:r>
            <a:endParaRPr sz="1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11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360000" y="1260000"/>
            <a:ext cx="45618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ubik SemiBold"/>
                <a:ea typeface="Rubik SemiBold"/>
                <a:cs typeface="Rubik SemiBold"/>
                <a:sym typeface="Rubik SemiBold"/>
              </a:rPr>
              <a:t>Our in-house solution provided basic functionality </a:t>
            </a:r>
            <a:r>
              <a:rPr lang="en-GB" sz="2000">
                <a:latin typeface="Rubik"/>
                <a:ea typeface="Rubik"/>
                <a:cs typeface="Rubik"/>
                <a:sym typeface="Rubik"/>
              </a:rPr>
              <a:t>like targeted releases, percentage rollouts, circuit breakers and kill switches.</a:t>
            </a:r>
            <a:endParaRPr sz="20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91" name="Google Shape;291;p39"/>
          <p:cNvGrpSpPr/>
          <p:nvPr/>
        </p:nvGrpSpPr>
        <p:grpSpPr>
          <a:xfrm>
            <a:off x="360000" y="3181800"/>
            <a:ext cx="2016001" cy="975900"/>
            <a:chOff x="723025" y="2800800"/>
            <a:chExt cx="2016001" cy="975900"/>
          </a:xfrm>
        </p:grpSpPr>
        <p:sp>
          <p:nvSpPr>
            <p:cNvPr id="292" name="Google Shape;292;p39"/>
            <p:cNvSpPr txBox="1"/>
            <p:nvPr/>
          </p:nvSpPr>
          <p:spPr>
            <a:xfrm>
              <a:off x="723025" y="3055500"/>
              <a:ext cx="2016000" cy="7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GB" sz="1000">
                  <a:latin typeface="Rubik"/>
                  <a:ea typeface="Rubik"/>
                  <a:cs typeface="Rubik"/>
                  <a:sym typeface="Rubik"/>
                </a:rPr>
                <a:t>Only backend engineers could toggle flags or make changes and we were experiencing bottlenecks in delivery.</a:t>
              </a:r>
              <a:endParaRPr sz="10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3" name="Google Shape;293;p39"/>
            <p:cNvSpPr txBox="1"/>
            <p:nvPr/>
          </p:nvSpPr>
          <p:spPr>
            <a:xfrm>
              <a:off x="723026" y="2800800"/>
              <a:ext cx="20160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ubik SemiBold"/>
                  <a:ea typeface="Rubik SemiBold"/>
                  <a:cs typeface="Rubik SemiBold"/>
                  <a:sym typeface="Rubik SemiBold"/>
                </a:rPr>
                <a:t>Restricted access</a:t>
              </a:r>
              <a:endParaRPr sz="1600"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</p:grpSp>
      <p:grpSp>
        <p:nvGrpSpPr>
          <p:cNvPr id="294" name="Google Shape;294;p39"/>
          <p:cNvGrpSpPr/>
          <p:nvPr/>
        </p:nvGrpSpPr>
        <p:grpSpPr>
          <a:xfrm>
            <a:off x="2829663" y="3182475"/>
            <a:ext cx="2016003" cy="975900"/>
            <a:chOff x="1618150" y="3843325"/>
            <a:chExt cx="2016003" cy="975900"/>
          </a:xfrm>
        </p:grpSpPr>
        <p:sp>
          <p:nvSpPr>
            <p:cNvPr id="295" name="Google Shape;295;p39"/>
            <p:cNvSpPr txBox="1"/>
            <p:nvPr/>
          </p:nvSpPr>
          <p:spPr>
            <a:xfrm>
              <a:off x="1618150" y="4098025"/>
              <a:ext cx="2016000" cy="7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GB" sz="1000">
                  <a:latin typeface="Rubik"/>
                  <a:ea typeface="Rubik"/>
                  <a:cs typeface="Rubik"/>
                  <a:sym typeface="Rubik"/>
                </a:rPr>
                <a:t>We had no capability for experiments and we had to use Firebase for A/B testing</a:t>
              </a: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6" name="Google Shape;296;p39"/>
            <p:cNvSpPr txBox="1"/>
            <p:nvPr/>
          </p:nvSpPr>
          <p:spPr>
            <a:xfrm>
              <a:off x="1618153" y="3843325"/>
              <a:ext cx="20160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ubik SemiBold"/>
                  <a:ea typeface="Rubik SemiBold"/>
                  <a:cs typeface="Rubik SemiBold"/>
                  <a:sym typeface="Rubik SemiBold"/>
                </a:rPr>
                <a:t>Inconsistent tooling</a:t>
              </a:r>
              <a:endParaRPr sz="1600"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12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Fast forward to today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Our feature toggles journey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grpSp>
        <p:nvGrpSpPr>
          <p:cNvPr id="305" name="Google Shape;305;p40"/>
          <p:cNvGrpSpPr/>
          <p:nvPr/>
        </p:nvGrpSpPr>
        <p:grpSpPr>
          <a:xfrm>
            <a:off x="872600" y="1662996"/>
            <a:ext cx="7398800" cy="1817509"/>
            <a:chOff x="471125" y="1080000"/>
            <a:chExt cx="7398800" cy="1817509"/>
          </a:xfrm>
        </p:grpSpPr>
        <p:grpSp>
          <p:nvGrpSpPr>
            <p:cNvPr id="306" name="Google Shape;306;p40"/>
            <p:cNvGrpSpPr/>
            <p:nvPr/>
          </p:nvGrpSpPr>
          <p:grpSpPr>
            <a:xfrm>
              <a:off x="471125" y="1080000"/>
              <a:ext cx="2290800" cy="1800000"/>
              <a:chOff x="471125" y="1080000"/>
              <a:chExt cx="2290800" cy="1800000"/>
            </a:xfrm>
          </p:grpSpPr>
          <p:sp>
            <p:nvSpPr>
              <p:cNvPr id="307" name="Google Shape;307;p40"/>
              <p:cNvSpPr/>
              <p:nvPr/>
            </p:nvSpPr>
            <p:spPr>
              <a:xfrm>
                <a:off x="471125" y="1080000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0"/>
              <p:cNvSpPr txBox="1"/>
              <p:nvPr/>
            </p:nvSpPr>
            <p:spPr>
              <a:xfrm>
                <a:off x="566375" y="1200750"/>
                <a:ext cx="2100300" cy="15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01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Release cadence</a:t>
                </a:r>
                <a:br>
                  <a:rPr lang="en-GB" sz="10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Releasing consistently every week (by choice)</a:t>
                </a: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309" name="Google Shape;309;p40"/>
            <p:cNvGrpSpPr/>
            <p:nvPr/>
          </p:nvGrpSpPr>
          <p:grpSpPr>
            <a:xfrm>
              <a:off x="3025125" y="1097509"/>
              <a:ext cx="2290800" cy="1800000"/>
              <a:chOff x="2948925" y="1097509"/>
              <a:chExt cx="2290800" cy="1800000"/>
            </a:xfrm>
          </p:grpSpPr>
          <p:sp>
            <p:nvSpPr>
              <p:cNvPr id="310" name="Google Shape;310;p40"/>
              <p:cNvSpPr/>
              <p:nvPr/>
            </p:nvSpPr>
            <p:spPr>
              <a:xfrm>
                <a:off x="2948925" y="1097509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0"/>
              <p:cNvSpPr txBox="1"/>
              <p:nvPr/>
            </p:nvSpPr>
            <p:spPr>
              <a:xfrm>
                <a:off x="3044175" y="1218109"/>
                <a:ext cx="2100300" cy="1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02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Quality</a:t>
                </a:r>
                <a:br>
                  <a:rPr lang="en-GB" sz="11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Average of 1 hotfix per 10 releases  </a:t>
                </a:r>
                <a:endParaRPr sz="900" i="1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312" name="Google Shape;312;p40"/>
            <p:cNvGrpSpPr/>
            <p:nvPr/>
          </p:nvGrpSpPr>
          <p:grpSpPr>
            <a:xfrm>
              <a:off x="5579125" y="1097509"/>
              <a:ext cx="2290800" cy="1800000"/>
              <a:chOff x="5426725" y="1097509"/>
              <a:chExt cx="2290800" cy="1800000"/>
            </a:xfrm>
          </p:grpSpPr>
          <p:sp>
            <p:nvSpPr>
              <p:cNvPr id="313" name="Google Shape;313;p40"/>
              <p:cNvSpPr/>
              <p:nvPr/>
            </p:nvSpPr>
            <p:spPr>
              <a:xfrm>
                <a:off x="5426725" y="1097509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0"/>
              <p:cNvSpPr txBox="1"/>
              <p:nvPr/>
            </p:nvSpPr>
            <p:spPr>
              <a:xfrm>
                <a:off x="5521975" y="1218109"/>
                <a:ext cx="2100300" cy="1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03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Team happiness</a:t>
                </a:r>
                <a:br>
                  <a:rPr lang="en-GB" sz="10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Releasing is stress free</a:t>
                </a: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333375" y="1910175"/>
            <a:ext cx="68415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Why we moved to LaunchDarkly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Why we moved to LaunchDarkly</a:t>
            </a:r>
            <a:endParaRPr sz="1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14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096025" y="779400"/>
            <a:ext cx="2038500" cy="1800000"/>
            <a:chOff x="448475" y="1037975"/>
            <a:chExt cx="2038500" cy="1800000"/>
          </a:xfrm>
        </p:grpSpPr>
        <p:sp>
          <p:nvSpPr>
            <p:cNvPr id="331" name="Google Shape;331;p42"/>
            <p:cNvSpPr/>
            <p:nvPr/>
          </p:nvSpPr>
          <p:spPr>
            <a:xfrm>
              <a:off x="448475" y="1037975"/>
              <a:ext cx="2038500" cy="1800000"/>
            </a:xfrm>
            <a:prstGeom prst="roundRect">
              <a:avLst>
                <a:gd name="adj" fmla="val 6608"/>
              </a:avLst>
            </a:prstGeom>
            <a:solidFill>
              <a:srgbClr val="C4D8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 txBox="1"/>
            <p:nvPr/>
          </p:nvSpPr>
          <p:spPr>
            <a:xfrm>
              <a:off x="549975" y="1098125"/>
              <a:ext cx="1846800" cy="16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01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ubik SemiBold"/>
                  <a:ea typeface="Rubik SemiBold"/>
                  <a:cs typeface="Rubik SemiBold"/>
                  <a:sym typeface="Rubik SemiBold"/>
                </a:rPr>
                <a:t>Automation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to automate manual processes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33" name="Google Shape;333;p42"/>
          <p:cNvGrpSpPr/>
          <p:nvPr/>
        </p:nvGrpSpPr>
        <p:grpSpPr>
          <a:xfrm>
            <a:off x="3552750" y="779400"/>
            <a:ext cx="2038500" cy="1800000"/>
            <a:chOff x="3248100" y="1073625"/>
            <a:chExt cx="2038500" cy="1800000"/>
          </a:xfrm>
        </p:grpSpPr>
        <p:sp>
          <p:nvSpPr>
            <p:cNvPr id="334" name="Google Shape;334;p42"/>
            <p:cNvSpPr/>
            <p:nvPr/>
          </p:nvSpPr>
          <p:spPr>
            <a:xfrm>
              <a:off x="3248100" y="1073625"/>
              <a:ext cx="2038500" cy="1800000"/>
            </a:xfrm>
            <a:prstGeom prst="roundRect">
              <a:avLst>
                <a:gd name="adj" fmla="val 6608"/>
              </a:avLst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 txBox="1"/>
            <p:nvPr/>
          </p:nvSpPr>
          <p:spPr>
            <a:xfrm>
              <a:off x="3349600" y="1133777"/>
              <a:ext cx="1846800" cy="16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02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929D6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Integrations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to integrate with other tools and services. 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36" name="Google Shape;336;p42"/>
          <p:cNvGrpSpPr/>
          <p:nvPr/>
        </p:nvGrpSpPr>
        <p:grpSpPr>
          <a:xfrm>
            <a:off x="6009475" y="779400"/>
            <a:ext cx="2038500" cy="1800000"/>
            <a:chOff x="448475" y="1037975"/>
            <a:chExt cx="2038500" cy="1800000"/>
          </a:xfrm>
        </p:grpSpPr>
        <p:sp>
          <p:nvSpPr>
            <p:cNvPr id="337" name="Google Shape;337;p42"/>
            <p:cNvSpPr/>
            <p:nvPr/>
          </p:nvSpPr>
          <p:spPr>
            <a:xfrm>
              <a:off x="448475" y="1037975"/>
              <a:ext cx="2038500" cy="1800000"/>
            </a:xfrm>
            <a:prstGeom prst="roundRect">
              <a:avLst>
                <a:gd name="adj" fmla="val 6608"/>
              </a:avLst>
            </a:prstGeom>
            <a:solidFill>
              <a:srgbClr val="C4D8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 txBox="1"/>
            <p:nvPr/>
          </p:nvSpPr>
          <p:spPr>
            <a:xfrm>
              <a:off x="549975" y="1098125"/>
              <a:ext cx="1846800" cy="16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03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ubik SemiBold"/>
                  <a:ea typeface="Rubik SemiBold"/>
                  <a:cs typeface="Rubik SemiBold"/>
                  <a:sym typeface="Rubik SemiBold"/>
                </a:rPr>
                <a:t>Delegation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to enable non-engineers to make changes and speed up our processes. 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39" name="Google Shape;339;p42"/>
          <p:cNvGrpSpPr/>
          <p:nvPr/>
        </p:nvGrpSpPr>
        <p:grpSpPr>
          <a:xfrm>
            <a:off x="1096025" y="2933450"/>
            <a:ext cx="2038500" cy="1800000"/>
            <a:chOff x="3248100" y="1073625"/>
            <a:chExt cx="2038500" cy="1800000"/>
          </a:xfrm>
        </p:grpSpPr>
        <p:sp>
          <p:nvSpPr>
            <p:cNvPr id="340" name="Google Shape;340;p42"/>
            <p:cNvSpPr/>
            <p:nvPr/>
          </p:nvSpPr>
          <p:spPr>
            <a:xfrm>
              <a:off x="3248100" y="1073625"/>
              <a:ext cx="2038500" cy="1800000"/>
            </a:xfrm>
            <a:prstGeom prst="roundRect">
              <a:avLst>
                <a:gd name="adj" fmla="val 6608"/>
              </a:avLst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 txBox="1"/>
            <p:nvPr/>
          </p:nvSpPr>
          <p:spPr>
            <a:xfrm>
              <a:off x="3349600" y="1133777"/>
              <a:ext cx="1846800" cy="16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04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929D6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Auditing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the ability to go back in time and investigate errors, changes, misbehaviours etc.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42" name="Google Shape;342;p42"/>
          <p:cNvGrpSpPr/>
          <p:nvPr/>
        </p:nvGrpSpPr>
        <p:grpSpPr>
          <a:xfrm>
            <a:off x="3552750" y="2933450"/>
            <a:ext cx="2038500" cy="1800000"/>
            <a:chOff x="448475" y="1037975"/>
            <a:chExt cx="2038500" cy="1800000"/>
          </a:xfrm>
        </p:grpSpPr>
        <p:sp>
          <p:nvSpPr>
            <p:cNvPr id="343" name="Google Shape;343;p42"/>
            <p:cNvSpPr/>
            <p:nvPr/>
          </p:nvSpPr>
          <p:spPr>
            <a:xfrm>
              <a:off x="448475" y="1037975"/>
              <a:ext cx="2038500" cy="1800000"/>
            </a:xfrm>
            <a:prstGeom prst="roundRect">
              <a:avLst>
                <a:gd name="adj" fmla="val 6608"/>
              </a:avLst>
            </a:prstGeom>
            <a:solidFill>
              <a:srgbClr val="C4D8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 txBox="1"/>
            <p:nvPr/>
          </p:nvSpPr>
          <p:spPr>
            <a:xfrm>
              <a:off x="549975" y="1098125"/>
              <a:ext cx="1846800" cy="16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05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ubik SemiBold"/>
                  <a:ea typeface="Rubik SemiBold"/>
                  <a:cs typeface="Rubik SemiBold"/>
                  <a:sym typeface="Rubik SemiBold"/>
                </a:rPr>
                <a:t>Insights &amp; Data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to have better insights on our flags, tests and ability to export the data.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45" name="Google Shape;345;p42"/>
          <p:cNvGrpSpPr/>
          <p:nvPr/>
        </p:nvGrpSpPr>
        <p:grpSpPr>
          <a:xfrm>
            <a:off x="6009475" y="2933450"/>
            <a:ext cx="2038500" cy="1800000"/>
            <a:chOff x="3248100" y="1073625"/>
            <a:chExt cx="2038500" cy="1800000"/>
          </a:xfrm>
        </p:grpSpPr>
        <p:sp>
          <p:nvSpPr>
            <p:cNvPr id="346" name="Google Shape;346;p42"/>
            <p:cNvSpPr/>
            <p:nvPr/>
          </p:nvSpPr>
          <p:spPr>
            <a:xfrm>
              <a:off x="3248100" y="1073625"/>
              <a:ext cx="2038500" cy="1800000"/>
            </a:xfrm>
            <a:prstGeom prst="roundRect">
              <a:avLst>
                <a:gd name="adj" fmla="val 6608"/>
              </a:avLst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 txBox="1"/>
            <p:nvPr/>
          </p:nvSpPr>
          <p:spPr>
            <a:xfrm>
              <a:off x="3349600" y="1133777"/>
              <a:ext cx="1846800" cy="16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Rubik SemiBold"/>
                  <a:ea typeface="Rubik SemiBold"/>
                  <a:cs typeface="Rubik SemiBold"/>
                  <a:sym typeface="Rubik SemiBold"/>
                </a:rPr>
                <a:t>06</a:t>
              </a:r>
              <a:endParaRPr sz="1500">
                <a:solidFill>
                  <a:srgbClr val="4050FB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929D6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Better experimentation</a:t>
              </a:r>
              <a:br>
                <a:rPr lang="en-GB" sz="1000">
                  <a:latin typeface="Rubik"/>
                  <a:ea typeface="Rubik"/>
                  <a:cs typeface="Rubik"/>
                  <a:sym typeface="Rubik"/>
                </a:rPr>
              </a:br>
              <a:br>
                <a:rPr lang="en-GB" sz="1200">
                  <a:latin typeface="Rubik"/>
                  <a:ea typeface="Rubik"/>
                  <a:cs typeface="Rubik"/>
                  <a:sym typeface="Rubik"/>
                </a:rPr>
              </a:br>
              <a:r>
                <a:rPr lang="en-GB" sz="900">
                  <a:latin typeface="Rubik"/>
                  <a:ea typeface="Rubik"/>
                  <a:cs typeface="Rubik"/>
                  <a:sym typeface="Rubik"/>
                </a:rPr>
                <a:t>We wanted more sophisticated experimentation tooling.</a:t>
              </a:r>
              <a:endParaRPr sz="1100"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Why we moved to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latin typeface="Rubik"/>
                <a:ea typeface="Rubik"/>
                <a:cs typeface="Rubik"/>
                <a:sym typeface="Rubik"/>
              </a:rPr>
              <a:t>15</a:t>
            </a:fld>
            <a:endParaRPr sz="7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A Buy VS Build decision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55" name="Google Shape;355;p43"/>
          <p:cNvGrpSpPr/>
          <p:nvPr/>
        </p:nvGrpSpPr>
        <p:grpSpPr>
          <a:xfrm>
            <a:off x="1943525" y="1851750"/>
            <a:ext cx="5256950" cy="1440000"/>
            <a:chOff x="1333056" y="1634256"/>
            <a:chExt cx="5256950" cy="1440000"/>
          </a:xfrm>
        </p:grpSpPr>
        <p:sp>
          <p:nvSpPr>
            <p:cNvPr id="356" name="Google Shape;356;p43"/>
            <p:cNvSpPr txBox="1"/>
            <p:nvPr/>
          </p:nvSpPr>
          <p:spPr>
            <a:xfrm>
              <a:off x="3577975" y="2101355"/>
              <a:ext cx="7671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1929D6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OR</a:t>
              </a:r>
              <a:endParaRPr sz="2600">
                <a:solidFill>
                  <a:srgbClr val="1929D6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1333056" y="1634256"/>
              <a:ext cx="1440000" cy="14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pic>
          <p:nvPicPr>
            <p:cNvPr id="358" name="Google Shape;35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6788" y="187800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43"/>
            <p:cNvSpPr/>
            <p:nvPr/>
          </p:nvSpPr>
          <p:spPr>
            <a:xfrm>
              <a:off x="5150006" y="1634256"/>
              <a:ext cx="1440000" cy="14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pic>
          <p:nvPicPr>
            <p:cNvPr id="360" name="Google Shape;360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3738" y="187800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Why we moved to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latin typeface="Rubik"/>
                <a:ea typeface="Rubik"/>
                <a:cs typeface="Rubik"/>
                <a:sym typeface="Rubik"/>
              </a:rPr>
              <a:t>16</a:t>
            </a:fld>
            <a:endParaRPr sz="7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67" name="Google Shape;367;p44"/>
          <p:cNvGrpSpPr/>
          <p:nvPr/>
        </p:nvGrpSpPr>
        <p:grpSpPr>
          <a:xfrm>
            <a:off x="930350" y="1790792"/>
            <a:ext cx="7283300" cy="1561916"/>
            <a:chOff x="930350" y="1617497"/>
            <a:chExt cx="7283300" cy="1561916"/>
          </a:xfrm>
        </p:grpSpPr>
        <p:sp>
          <p:nvSpPr>
            <p:cNvPr id="368" name="Google Shape;368;p44"/>
            <p:cNvSpPr txBox="1"/>
            <p:nvPr/>
          </p:nvSpPr>
          <p:spPr>
            <a:xfrm>
              <a:off x="1287550" y="1659288"/>
              <a:ext cx="6926100" cy="10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2935B7"/>
                  </a:solidFill>
                  <a:latin typeface="Rubik"/>
                  <a:ea typeface="Rubik"/>
                  <a:cs typeface="Rubik"/>
                  <a:sym typeface="Rubik"/>
                </a:rPr>
                <a:t>We could build everything ourselves but we prefer spending our time and effort in building products for our members!</a:t>
              </a:r>
              <a:endParaRPr sz="2600">
                <a:solidFill>
                  <a:srgbClr val="2935B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pic>
          <p:nvPicPr>
            <p:cNvPr id="369" name="Google Shape;369;p44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0350" y="1617497"/>
              <a:ext cx="357199" cy="35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44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631587" y="2408149"/>
              <a:ext cx="357199" cy="35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44"/>
            <p:cNvSpPr txBox="1"/>
            <p:nvPr/>
          </p:nvSpPr>
          <p:spPr>
            <a:xfrm>
              <a:off x="5741400" y="2947813"/>
              <a:ext cx="23193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2935B7"/>
                  </a:solidFill>
                  <a:latin typeface="Rubik"/>
                  <a:ea typeface="Rubik"/>
                  <a:cs typeface="Rubik"/>
                  <a:sym typeface="Rubik"/>
                </a:rPr>
                <a:t>Tide Engineering Team</a:t>
              </a:r>
              <a:endParaRPr>
                <a:solidFill>
                  <a:srgbClr val="2935B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sz="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33375" y="1910175"/>
            <a:ext cx="68415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How we are using LaunchDarkly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Building, Deploying, Releasing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How we are using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18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7" name="Google Shape;387;p46"/>
          <p:cNvGrpSpPr/>
          <p:nvPr/>
        </p:nvGrpSpPr>
        <p:grpSpPr>
          <a:xfrm>
            <a:off x="468000" y="1054800"/>
            <a:ext cx="2626200" cy="1384500"/>
            <a:chOff x="3446475" y="3330700"/>
            <a:chExt cx="2626200" cy="1384500"/>
          </a:xfrm>
        </p:grpSpPr>
        <p:sp>
          <p:nvSpPr>
            <p:cNvPr id="388" name="Google Shape;388;p46"/>
            <p:cNvSpPr/>
            <p:nvPr/>
          </p:nvSpPr>
          <p:spPr>
            <a:xfrm>
              <a:off x="3446475" y="333070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9" name="Google Shape;389;p46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5875" y="37375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6"/>
            <p:cNvSpPr txBox="1"/>
            <p:nvPr/>
          </p:nvSpPr>
          <p:spPr>
            <a:xfrm>
              <a:off x="4451625" y="340375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Decoupling deployments from releases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Deployment != Release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391" name="Google Shape;391;p46"/>
            <p:cNvCxnSpPr/>
            <p:nvPr/>
          </p:nvCxnSpPr>
          <p:spPr>
            <a:xfrm>
              <a:off x="4562887" y="4167102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2" name="Google Shape;392;p46"/>
          <p:cNvGrpSpPr/>
          <p:nvPr/>
        </p:nvGrpSpPr>
        <p:grpSpPr>
          <a:xfrm>
            <a:off x="3211200" y="1054800"/>
            <a:ext cx="2626200" cy="1384500"/>
            <a:chOff x="6208225" y="1791150"/>
            <a:chExt cx="2626200" cy="1384500"/>
          </a:xfrm>
        </p:grpSpPr>
        <p:sp>
          <p:nvSpPr>
            <p:cNvPr id="393" name="Google Shape;393;p46"/>
            <p:cNvSpPr/>
            <p:nvPr/>
          </p:nvSpPr>
          <p:spPr>
            <a:xfrm>
              <a:off x="6208225" y="179115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4" name="Google Shape;394;p46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7614" y="219795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46"/>
            <p:cNvSpPr txBox="1"/>
            <p:nvPr/>
          </p:nvSpPr>
          <p:spPr>
            <a:xfrm>
              <a:off x="7213375" y="186420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Testing in Production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Target &amp; canary releases, percentage rollouts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396" name="Google Shape;396;p46"/>
            <p:cNvCxnSpPr/>
            <p:nvPr/>
          </p:nvCxnSpPr>
          <p:spPr>
            <a:xfrm>
              <a:off x="7324637" y="2434086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Operations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02" name="Google Shape;402;p47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How we are using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19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04" name="Google Shape;404;p47"/>
          <p:cNvGrpSpPr/>
          <p:nvPr/>
        </p:nvGrpSpPr>
        <p:grpSpPr>
          <a:xfrm>
            <a:off x="468000" y="1054800"/>
            <a:ext cx="2626200" cy="1384500"/>
            <a:chOff x="468650" y="1059725"/>
            <a:chExt cx="2626200" cy="1384500"/>
          </a:xfrm>
        </p:grpSpPr>
        <p:sp>
          <p:nvSpPr>
            <p:cNvPr id="405" name="Google Shape;405;p47"/>
            <p:cNvSpPr/>
            <p:nvPr/>
          </p:nvSpPr>
          <p:spPr>
            <a:xfrm>
              <a:off x="468650" y="1059725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6" name="Google Shape;406;p47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050" y="1463975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47"/>
            <p:cNvSpPr txBox="1"/>
            <p:nvPr/>
          </p:nvSpPr>
          <p:spPr>
            <a:xfrm>
              <a:off x="1473800" y="1132775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Kill Switches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Ability to turn products on and off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08" name="Google Shape;408;p47"/>
            <p:cNvCxnSpPr/>
            <p:nvPr/>
          </p:nvCxnSpPr>
          <p:spPr>
            <a:xfrm>
              <a:off x="1585062" y="1498928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9" name="Google Shape;409;p47"/>
          <p:cNvGrpSpPr/>
          <p:nvPr/>
        </p:nvGrpSpPr>
        <p:grpSpPr>
          <a:xfrm>
            <a:off x="3211200" y="1054800"/>
            <a:ext cx="2626200" cy="1384500"/>
            <a:chOff x="3766300" y="953446"/>
            <a:chExt cx="2626200" cy="1384500"/>
          </a:xfrm>
        </p:grpSpPr>
        <p:sp>
          <p:nvSpPr>
            <p:cNvPr id="410" name="Google Shape;410;p47"/>
            <p:cNvSpPr/>
            <p:nvPr/>
          </p:nvSpPr>
          <p:spPr>
            <a:xfrm>
              <a:off x="3766300" y="953446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1" name="Google Shape;411;p47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88175" y="1357696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7"/>
            <p:cNvSpPr txBox="1"/>
            <p:nvPr/>
          </p:nvSpPr>
          <p:spPr>
            <a:xfrm>
              <a:off x="4771450" y="1026496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Migrations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Migrating to new providers, new services, new tools etc.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13" name="Google Shape;413;p47"/>
            <p:cNvCxnSpPr/>
            <p:nvPr/>
          </p:nvCxnSpPr>
          <p:spPr>
            <a:xfrm>
              <a:off x="4882712" y="1392649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4" name="Google Shape;414;p47"/>
          <p:cNvGrpSpPr/>
          <p:nvPr/>
        </p:nvGrpSpPr>
        <p:grpSpPr>
          <a:xfrm>
            <a:off x="468000" y="2610000"/>
            <a:ext cx="2626200" cy="1384500"/>
            <a:chOff x="508250" y="3057800"/>
            <a:chExt cx="2626200" cy="1384500"/>
          </a:xfrm>
        </p:grpSpPr>
        <p:sp>
          <p:nvSpPr>
            <p:cNvPr id="415" name="Google Shape;415;p47"/>
            <p:cNvSpPr/>
            <p:nvPr/>
          </p:nvSpPr>
          <p:spPr>
            <a:xfrm>
              <a:off x="508250" y="305780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6" name="Google Shape;416;p47"/>
            <p:cNvPicPr preferRelativeResize="0"/>
            <p:nvPr/>
          </p:nvPicPr>
          <p:blipFill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650" y="34646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47"/>
            <p:cNvSpPr txBox="1"/>
            <p:nvPr/>
          </p:nvSpPr>
          <p:spPr>
            <a:xfrm>
              <a:off x="1513400" y="313085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Configurations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Configuring the system based on location, member data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18" name="Google Shape;418;p47"/>
            <p:cNvCxnSpPr/>
            <p:nvPr/>
          </p:nvCxnSpPr>
          <p:spPr>
            <a:xfrm>
              <a:off x="1624662" y="3497003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47"/>
          <p:cNvGrpSpPr/>
          <p:nvPr/>
        </p:nvGrpSpPr>
        <p:grpSpPr>
          <a:xfrm>
            <a:off x="3211200" y="2610000"/>
            <a:ext cx="2626200" cy="1384500"/>
            <a:chOff x="4292700" y="3142500"/>
            <a:chExt cx="2626200" cy="1384500"/>
          </a:xfrm>
        </p:grpSpPr>
        <p:sp>
          <p:nvSpPr>
            <p:cNvPr id="420" name="Google Shape;420;p47"/>
            <p:cNvSpPr/>
            <p:nvPr/>
          </p:nvSpPr>
          <p:spPr>
            <a:xfrm>
              <a:off x="4292700" y="314250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1" name="Google Shape;421;p47"/>
            <p:cNvPicPr preferRelativeResize="0"/>
            <p:nvPr/>
          </p:nvPicPr>
          <p:blipFill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2089" y="35493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47"/>
            <p:cNvSpPr txBox="1"/>
            <p:nvPr/>
          </p:nvSpPr>
          <p:spPr>
            <a:xfrm>
              <a:off x="5297850" y="321555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Audit logs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Ability to audit changes and investigate errors or misbehaving flags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23" name="Google Shape;423;p47"/>
            <p:cNvCxnSpPr/>
            <p:nvPr/>
          </p:nvCxnSpPr>
          <p:spPr>
            <a:xfrm>
              <a:off x="5409112" y="3581703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4" name="Google Shape;424;p47"/>
          <p:cNvGrpSpPr/>
          <p:nvPr/>
        </p:nvGrpSpPr>
        <p:grpSpPr>
          <a:xfrm>
            <a:off x="5950800" y="1054800"/>
            <a:ext cx="2626200" cy="1384500"/>
            <a:chOff x="5950800" y="1054800"/>
            <a:chExt cx="2626200" cy="1384500"/>
          </a:xfrm>
        </p:grpSpPr>
        <p:sp>
          <p:nvSpPr>
            <p:cNvPr id="425" name="Google Shape;425;p47"/>
            <p:cNvSpPr/>
            <p:nvPr/>
          </p:nvSpPr>
          <p:spPr>
            <a:xfrm>
              <a:off x="5950800" y="105480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6" name="Google Shape;426;p47"/>
            <p:cNvPicPr preferRelativeResize="0"/>
            <p:nvPr/>
          </p:nvPicPr>
          <p:blipFill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4300" y="145905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47"/>
            <p:cNvSpPr txBox="1"/>
            <p:nvPr/>
          </p:nvSpPr>
          <p:spPr>
            <a:xfrm>
              <a:off x="6955950" y="112785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Bi-directional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Pulling and pushing flag changes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28" name="Google Shape;428;p47"/>
            <p:cNvCxnSpPr/>
            <p:nvPr/>
          </p:nvCxnSpPr>
          <p:spPr>
            <a:xfrm>
              <a:off x="7067212" y="1494003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7277" y="253725"/>
            <a:ext cx="2869852" cy="459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4625" y="296656"/>
            <a:ext cx="3592499" cy="454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357625" y="1934850"/>
            <a:ext cx="4639800" cy="2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01    | </a:t>
            </a:r>
            <a:r>
              <a:rPr lang="en-GB" sz="1100">
                <a:solidFill>
                  <a:srgbClr val="304FFE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latin typeface="Rubik"/>
                <a:ea typeface="Rubik"/>
                <a:cs typeface="Rubik"/>
                <a:sym typeface="Rubik"/>
              </a:rPr>
              <a:t>Who we are</a:t>
            </a:r>
            <a:endParaRPr sz="11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02    | </a:t>
            </a:r>
            <a:r>
              <a:rPr lang="en-GB" sz="1100">
                <a:solidFill>
                  <a:srgbClr val="304FFE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Our journey with feature toggles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03    | </a:t>
            </a:r>
            <a:r>
              <a:rPr lang="en-GB" sz="1100">
                <a:solidFill>
                  <a:srgbClr val="304FFE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Why we moved to LaunchDarkly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04    | </a:t>
            </a:r>
            <a:r>
              <a:rPr lang="en-GB" sz="1100">
                <a:solidFill>
                  <a:srgbClr val="304FFE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How we are using LaunchDarkly</a:t>
            </a:r>
            <a:endParaRPr sz="15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05    | </a:t>
            </a:r>
            <a:r>
              <a:rPr lang="en-GB" sz="1100">
                <a:solidFill>
                  <a:srgbClr val="304FFE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Our roadmap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06    |   Final thoughts 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295673" y="1151046"/>
            <a:ext cx="2225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Rubik"/>
                <a:ea typeface="Rubik"/>
                <a:cs typeface="Rubik"/>
                <a:sym typeface="Rubik"/>
              </a:rPr>
              <a:t>Contents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114775" y="479772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Information classification - </a:t>
            </a:r>
            <a:r>
              <a:rPr lang="en-GB" sz="600">
                <a:solidFill>
                  <a:srgbClr val="6AA84F"/>
                </a:solidFill>
                <a:latin typeface="Rubik Medium"/>
                <a:ea typeface="Rubik Medium"/>
                <a:cs typeface="Rubik Medium"/>
                <a:sym typeface="Rubik Medium"/>
              </a:rPr>
              <a:t>Green</a:t>
            </a:r>
            <a:endParaRPr sz="800">
              <a:solidFill>
                <a:srgbClr val="6AA84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Experimenting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How we are using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20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36" name="Google Shape;436;p48"/>
          <p:cNvGrpSpPr/>
          <p:nvPr/>
        </p:nvGrpSpPr>
        <p:grpSpPr>
          <a:xfrm>
            <a:off x="468000" y="1054800"/>
            <a:ext cx="2626200" cy="1384500"/>
            <a:chOff x="468650" y="1059725"/>
            <a:chExt cx="2626200" cy="1384500"/>
          </a:xfrm>
        </p:grpSpPr>
        <p:sp>
          <p:nvSpPr>
            <p:cNvPr id="437" name="Google Shape;437;p48"/>
            <p:cNvSpPr/>
            <p:nvPr/>
          </p:nvSpPr>
          <p:spPr>
            <a:xfrm>
              <a:off x="468650" y="1059725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8"/>
            <p:cNvSpPr txBox="1"/>
            <p:nvPr/>
          </p:nvSpPr>
          <p:spPr>
            <a:xfrm>
              <a:off x="1473800" y="1132775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A/B testing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Testing validity of different variations of a product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39" name="Google Shape;439;p48"/>
            <p:cNvCxnSpPr/>
            <p:nvPr/>
          </p:nvCxnSpPr>
          <p:spPr>
            <a:xfrm>
              <a:off x="1585062" y="1498928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40" name="Google Shape;440;p48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050" y="1463975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48"/>
          <p:cNvGrpSpPr/>
          <p:nvPr/>
        </p:nvGrpSpPr>
        <p:grpSpPr>
          <a:xfrm>
            <a:off x="3211200" y="1054800"/>
            <a:ext cx="2626200" cy="1384500"/>
            <a:chOff x="3877100" y="1187250"/>
            <a:chExt cx="2626200" cy="1384500"/>
          </a:xfrm>
        </p:grpSpPr>
        <p:sp>
          <p:nvSpPr>
            <p:cNvPr id="442" name="Google Shape;442;p48"/>
            <p:cNvSpPr/>
            <p:nvPr/>
          </p:nvSpPr>
          <p:spPr>
            <a:xfrm>
              <a:off x="3877100" y="118725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3" name="Google Shape;443;p48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5750" y="15915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48"/>
            <p:cNvSpPr txBox="1"/>
            <p:nvPr/>
          </p:nvSpPr>
          <p:spPr>
            <a:xfrm>
              <a:off x="4882250" y="126030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Beta Testing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Getting early feedback on a beta version of a new product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45" name="Google Shape;445;p48"/>
            <p:cNvCxnSpPr/>
            <p:nvPr/>
          </p:nvCxnSpPr>
          <p:spPr>
            <a:xfrm>
              <a:off x="4993512" y="1626453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Enabling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How we are using LaunchDarkly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21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53" name="Google Shape;453;p49"/>
          <p:cNvGrpSpPr/>
          <p:nvPr/>
        </p:nvGrpSpPr>
        <p:grpSpPr>
          <a:xfrm>
            <a:off x="468000" y="1054800"/>
            <a:ext cx="2626200" cy="1384500"/>
            <a:chOff x="1002550" y="2631350"/>
            <a:chExt cx="2626200" cy="1384500"/>
          </a:xfrm>
        </p:grpSpPr>
        <p:sp>
          <p:nvSpPr>
            <p:cNvPr id="454" name="Google Shape;454;p49"/>
            <p:cNvSpPr/>
            <p:nvPr/>
          </p:nvSpPr>
          <p:spPr>
            <a:xfrm>
              <a:off x="1002550" y="263135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5" name="Google Shape;455;p49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1950" y="30356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49"/>
            <p:cNvSpPr txBox="1"/>
            <p:nvPr/>
          </p:nvSpPr>
          <p:spPr>
            <a:xfrm>
              <a:off x="2007700" y="270440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Delegating responsibility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ubik"/>
                  <a:ea typeface="Rubik"/>
                  <a:cs typeface="Rubik"/>
                  <a:sym typeface="Rubik"/>
                </a:rPr>
                <a:t>Enabling non-engineers to make changes</a:t>
              </a: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57" name="Google Shape;457;p49"/>
            <p:cNvCxnSpPr/>
            <p:nvPr/>
          </p:nvCxnSpPr>
          <p:spPr>
            <a:xfrm>
              <a:off x="2118962" y="3243931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0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fld>
            <a:endParaRPr sz="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333375" y="1910175"/>
            <a:ext cx="68415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Our roadmap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Our roadmap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472" name="Google Shape;472;p51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23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73" name="Google Shape;473;p51"/>
          <p:cNvGrpSpPr/>
          <p:nvPr/>
        </p:nvGrpSpPr>
        <p:grpSpPr>
          <a:xfrm>
            <a:off x="468000" y="1054800"/>
            <a:ext cx="2626200" cy="1384500"/>
            <a:chOff x="412575" y="3519225"/>
            <a:chExt cx="2626200" cy="1384500"/>
          </a:xfrm>
        </p:grpSpPr>
        <p:sp>
          <p:nvSpPr>
            <p:cNvPr id="474" name="Google Shape;474;p51"/>
            <p:cNvSpPr/>
            <p:nvPr/>
          </p:nvSpPr>
          <p:spPr>
            <a:xfrm>
              <a:off x="412575" y="3519225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5" name="Google Shape;475;p51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425" y="3926025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51"/>
            <p:cNvSpPr txBox="1"/>
            <p:nvPr/>
          </p:nvSpPr>
          <p:spPr>
            <a:xfrm>
              <a:off x="1417725" y="3592275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Approvals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More secure processes around changing flash in production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77" name="Google Shape;477;p51"/>
            <p:cNvCxnSpPr/>
            <p:nvPr/>
          </p:nvCxnSpPr>
          <p:spPr>
            <a:xfrm>
              <a:off x="1528987" y="3958428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8" name="Google Shape;478;p51"/>
          <p:cNvGrpSpPr/>
          <p:nvPr/>
        </p:nvGrpSpPr>
        <p:grpSpPr>
          <a:xfrm>
            <a:off x="3211200" y="1054800"/>
            <a:ext cx="2626200" cy="1384500"/>
            <a:chOff x="3334575" y="1879500"/>
            <a:chExt cx="2626200" cy="1384500"/>
          </a:xfrm>
        </p:grpSpPr>
        <p:sp>
          <p:nvSpPr>
            <p:cNvPr id="479" name="Google Shape;479;p51"/>
            <p:cNvSpPr/>
            <p:nvPr/>
          </p:nvSpPr>
          <p:spPr>
            <a:xfrm>
              <a:off x="3334575" y="1879500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0" name="Google Shape;480;p51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3964" y="2286300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51"/>
            <p:cNvSpPr txBox="1"/>
            <p:nvPr/>
          </p:nvSpPr>
          <p:spPr>
            <a:xfrm>
              <a:off x="4339725" y="1952550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Automatic toggling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ubik"/>
                  <a:ea typeface="Rubik"/>
                  <a:cs typeface="Rubik"/>
                  <a:sym typeface="Rubik"/>
                </a:rPr>
                <a:t>Integrating with DataDog and automating toggling</a:t>
              </a: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82" name="Google Shape;482;p51"/>
            <p:cNvCxnSpPr/>
            <p:nvPr/>
          </p:nvCxnSpPr>
          <p:spPr>
            <a:xfrm>
              <a:off x="4450987" y="2505810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51"/>
          <p:cNvGrpSpPr/>
          <p:nvPr/>
        </p:nvGrpSpPr>
        <p:grpSpPr>
          <a:xfrm>
            <a:off x="5950800" y="1054800"/>
            <a:ext cx="2626200" cy="1384500"/>
            <a:chOff x="6325050" y="1648225"/>
            <a:chExt cx="2626200" cy="1384500"/>
          </a:xfrm>
        </p:grpSpPr>
        <p:sp>
          <p:nvSpPr>
            <p:cNvPr id="484" name="Google Shape;484;p51"/>
            <p:cNvSpPr/>
            <p:nvPr/>
          </p:nvSpPr>
          <p:spPr>
            <a:xfrm>
              <a:off x="6325050" y="1648225"/>
              <a:ext cx="2626200" cy="138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5" name="Google Shape;485;p51"/>
            <p:cNvPicPr preferRelativeResize="0"/>
            <p:nvPr/>
          </p:nvPicPr>
          <p:blipFill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4450" y="2055025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51"/>
            <p:cNvSpPr txBox="1"/>
            <p:nvPr/>
          </p:nvSpPr>
          <p:spPr>
            <a:xfrm>
              <a:off x="7330200" y="1721275"/>
              <a:ext cx="1571700" cy="12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ubik"/>
                  <a:ea typeface="Rubik"/>
                  <a:cs typeface="Rubik"/>
                  <a:sym typeface="Rubik"/>
                </a:rPr>
                <a:t>Business Rules</a:t>
              </a:r>
              <a:endParaRPr sz="13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rPr>
                <a:t>Configurations based on business rules</a:t>
              </a:r>
              <a:endParaRPr sz="1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487" name="Google Shape;487;p51"/>
            <p:cNvCxnSpPr/>
            <p:nvPr/>
          </p:nvCxnSpPr>
          <p:spPr>
            <a:xfrm>
              <a:off x="7441462" y="2087428"/>
              <a:ext cx="171300" cy="0"/>
            </a:xfrm>
            <a:prstGeom prst="straightConnector1">
              <a:avLst/>
            </a:prstGeom>
            <a:noFill/>
            <a:ln w="9525" cap="flat" cmpd="sng">
              <a:solidFill>
                <a:srgbClr val="8994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5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2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thoughts</a:t>
            </a:r>
            <a:endParaRPr sz="1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24</a:t>
            </a:fld>
            <a:endParaRPr sz="7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334775" y="1175025"/>
            <a:ext cx="4864200" cy="3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●"/>
            </a:pPr>
            <a:r>
              <a:rPr lang="en-GB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Faster improvement and modernization of processes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●"/>
            </a:pPr>
            <a:r>
              <a:rPr lang="en-GB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Scaling the product safely and securely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●"/>
            </a:pPr>
            <a:r>
              <a:rPr lang="en-GB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Scaling the teams and improving their efficiency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Rubik"/>
              <a:buChar char="●"/>
            </a:pPr>
            <a:r>
              <a:rPr lang="en-GB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Focusing on helping our members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Value of moving to LaunchDarkly</a:t>
            </a:r>
            <a:endParaRPr sz="1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97" name="Google Shape;497;p52"/>
          <p:cNvGrpSpPr/>
          <p:nvPr/>
        </p:nvGrpSpPr>
        <p:grpSpPr>
          <a:xfrm>
            <a:off x="6217738" y="1439529"/>
            <a:ext cx="2306100" cy="1071021"/>
            <a:chOff x="6537578" y="1591929"/>
            <a:chExt cx="2306100" cy="1071021"/>
          </a:xfrm>
        </p:grpSpPr>
        <p:sp>
          <p:nvSpPr>
            <p:cNvPr id="498" name="Google Shape;498;p52"/>
            <p:cNvSpPr txBox="1"/>
            <p:nvPr/>
          </p:nvSpPr>
          <p:spPr>
            <a:xfrm>
              <a:off x="6537578" y="2108850"/>
              <a:ext cx="230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  <a:latin typeface="Rubik SemiBold"/>
                  <a:ea typeface="Rubik SemiBold"/>
                  <a:cs typeface="Rubik SemiBold"/>
                  <a:sym typeface="Rubik SemiBold"/>
                </a:rPr>
                <a:t>Platform</a:t>
              </a:r>
              <a:endParaRPr sz="2400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endParaRPr>
            </a:p>
          </p:txBody>
        </p:sp>
        <p:pic>
          <p:nvPicPr>
            <p:cNvPr id="499" name="Google Shape;499;p52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9303" y="1591929"/>
              <a:ext cx="1482649" cy="611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0" name="Google Shape;500;p5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438" y="3220650"/>
            <a:ext cx="1924700" cy="12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/>
          <p:nvPr/>
        </p:nvSpPr>
        <p:spPr>
          <a:xfrm>
            <a:off x="7185838" y="2680650"/>
            <a:ext cx="369900" cy="3699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/>
          <p:nvPr/>
        </p:nvSpPr>
        <p:spPr>
          <a:xfrm>
            <a:off x="1635900" y="933342"/>
            <a:ext cx="5885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We need help with:</a:t>
            </a:r>
            <a:endParaRPr sz="36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266700" lvl="0" indent="-3016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Optimising workflows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for development at scale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266700" lvl="0" indent="-3016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Rubik"/>
              <a:buChar char="●"/>
            </a:pPr>
            <a:r>
              <a:rPr lang="en-GB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DORA metrics</a:t>
            </a:r>
            <a:r>
              <a:rPr lang="en-GB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for mobile application development</a:t>
            </a: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25</a:t>
            </a:fld>
            <a:endParaRPr sz="7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/>
          <p:nvPr/>
        </p:nvSpPr>
        <p:spPr>
          <a:xfrm>
            <a:off x="1635900" y="933342"/>
            <a:ext cx="5885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Giorgos Ampavis</a:t>
            </a:r>
            <a:endParaRPr sz="36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giorgos.ampavis@tide.co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Twitter: ampav_is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Linkedin: ampavis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4" name="Google Shape;514;p54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515" name="Google Shape;515;p54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26</a:t>
            </a:fld>
            <a:endParaRPr sz="7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/>
        </p:nvSpPr>
        <p:spPr>
          <a:xfrm>
            <a:off x="9897200" y="1585700"/>
            <a:ext cx="45627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the financial OS for SMEs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55"/>
          <p:cNvSpPr txBox="1"/>
          <p:nvPr/>
        </p:nvSpPr>
        <p:spPr>
          <a:xfrm>
            <a:off x="9897200" y="2957300"/>
            <a:ext cx="11613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Tide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2" name="Google Shape;522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612" y="2347838"/>
            <a:ext cx="2464774" cy="4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"/>
            <a:ext cx="9143997" cy="514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33375" y="1910175"/>
            <a:ext cx="68415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Who we are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Who am I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Who we are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1300" y="-191243"/>
            <a:ext cx="5192700" cy="274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350" y="2592025"/>
            <a:ext cx="2618650" cy="25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288" y="2591550"/>
            <a:ext cx="2528150" cy="25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340648" y="1239961"/>
            <a:ext cx="28317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 Medium"/>
              <a:buChar char="●"/>
            </a:pPr>
            <a:r>
              <a:rPr lang="en-GB" sz="1800">
                <a:latin typeface="Rubik Medium"/>
                <a:ea typeface="Rubik Medium"/>
                <a:cs typeface="Rubik Medium"/>
                <a:sym typeface="Rubik Medium"/>
              </a:rPr>
              <a:t>A technologist and a product engineer</a:t>
            </a:r>
            <a:endParaRPr sz="1800"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Rubik Medium"/>
              <a:buChar char="●"/>
            </a:pPr>
            <a:r>
              <a:rPr lang="en-GB" sz="1800">
                <a:latin typeface="Rubik Medium"/>
                <a:ea typeface="Rubik Medium"/>
                <a:cs typeface="Rubik Medium"/>
                <a:sym typeface="Rubik Medium"/>
              </a:rPr>
              <a:t>A servant leader</a:t>
            </a:r>
            <a:endParaRPr sz="1800"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Font typeface="Rubik Medium"/>
              <a:buChar char="●"/>
            </a:pPr>
            <a:r>
              <a:rPr lang="en-GB" sz="1800">
                <a:latin typeface="Rubik Medium"/>
                <a:ea typeface="Rubik Medium"/>
                <a:cs typeface="Rubik Medium"/>
                <a:sym typeface="Rubik Medium"/>
              </a:rPr>
              <a:t>A dad</a:t>
            </a:r>
            <a:endParaRPr sz="1800"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Few stats about me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Who we are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5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60" name="Google Shape;160;p33"/>
          <p:cNvGrpSpPr/>
          <p:nvPr/>
        </p:nvGrpSpPr>
        <p:grpSpPr>
          <a:xfrm>
            <a:off x="210938" y="948600"/>
            <a:ext cx="8433263" cy="1417500"/>
            <a:chOff x="210938" y="948600"/>
            <a:chExt cx="8433263" cy="1417500"/>
          </a:xfrm>
        </p:grpSpPr>
        <p:grpSp>
          <p:nvGrpSpPr>
            <p:cNvPr id="161" name="Google Shape;161;p33"/>
            <p:cNvGrpSpPr/>
            <p:nvPr/>
          </p:nvGrpSpPr>
          <p:grpSpPr>
            <a:xfrm>
              <a:off x="210938" y="948600"/>
              <a:ext cx="2736013" cy="1417500"/>
              <a:chOff x="210938" y="948600"/>
              <a:chExt cx="2736013" cy="1417500"/>
            </a:xfrm>
          </p:grpSpPr>
          <p:sp>
            <p:nvSpPr>
              <p:cNvPr id="162" name="Google Shape;162;p33"/>
              <p:cNvSpPr txBox="1"/>
              <p:nvPr/>
            </p:nvSpPr>
            <p:spPr>
              <a:xfrm>
                <a:off x="210950" y="948600"/>
                <a:ext cx="27360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latin typeface="Rubik Medium"/>
                    <a:ea typeface="Rubik Medium"/>
                    <a:cs typeface="Rubik Medium"/>
                    <a:sym typeface="Rubik Medium"/>
                  </a:rPr>
                  <a:t>70% Athenian</a:t>
                </a:r>
                <a:endParaRPr sz="3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3" name="Google Shape;163;p33"/>
              <p:cNvSpPr txBox="1"/>
              <p:nvPr/>
            </p:nvSpPr>
            <p:spPr>
              <a:xfrm>
                <a:off x="210938" y="1893900"/>
                <a:ext cx="27360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GB" sz="1000">
                    <a:latin typeface="Rubik"/>
                    <a:ea typeface="Rubik"/>
                    <a:cs typeface="Rubik"/>
                    <a:sym typeface="Rubik"/>
                  </a:rPr>
                  <a:t>Born in Athens, Greece and lived there for a long time</a:t>
                </a: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64" name="Google Shape;164;p33"/>
            <p:cNvGrpSpPr/>
            <p:nvPr/>
          </p:nvGrpSpPr>
          <p:grpSpPr>
            <a:xfrm>
              <a:off x="3130182" y="948600"/>
              <a:ext cx="2880013" cy="1417500"/>
              <a:chOff x="3007644" y="948600"/>
              <a:chExt cx="2880013" cy="1417500"/>
            </a:xfrm>
          </p:grpSpPr>
          <p:sp>
            <p:nvSpPr>
              <p:cNvPr id="165" name="Google Shape;165;p33"/>
              <p:cNvSpPr txBox="1"/>
              <p:nvPr/>
            </p:nvSpPr>
            <p:spPr>
              <a:xfrm>
                <a:off x="3007656" y="948600"/>
                <a:ext cx="28800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latin typeface="Rubik Medium"/>
                    <a:ea typeface="Rubik Medium"/>
                    <a:cs typeface="Rubik Medium"/>
                    <a:sym typeface="Rubik Medium"/>
                  </a:rPr>
                  <a:t>30% Londoner </a:t>
                </a:r>
                <a:endParaRPr sz="3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6" name="Google Shape;166;p33"/>
              <p:cNvSpPr txBox="1"/>
              <p:nvPr/>
            </p:nvSpPr>
            <p:spPr>
              <a:xfrm>
                <a:off x="3007644" y="1893900"/>
                <a:ext cx="28800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GB" sz="1000">
                    <a:latin typeface="Rubik"/>
                    <a:ea typeface="Rubik"/>
                    <a:cs typeface="Rubik"/>
                    <a:sym typeface="Rubik"/>
                  </a:rPr>
                  <a:t>Been living in London, UK for some time now </a:t>
                </a: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cxnSp>
          <p:nvCxnSpPr>
            <p:cNvPr id="167" name="Google Shape;167;p33"/>
            <p:cNvCxnSpPr/>
            <p:nvPr/>
          </p:nvCxnSpPr>
          <p:spPr>
            <a:xfrm>
              <a:off x="3005282" y="1035975"/>
              <a:ext cx="0" cy="1300500"/>
            </a:xfrm>
            <a:prstGeom prst="straightConnector1">
              <a:avLst/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3"/>
            <p:cNvCxnSpPr/>
            <p:nvPr/>
          </p:nvCxnSpPr>
          <p:spPr>
            <a:xfrm>
              <a:off x="6138718" y="1035975"/>
              <a:ext cx="0" cy="1300500"/>
            </a:xfrm>
            <a:prstGeom prst="straightConnector1">
              <a:avLst/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" name="Google Shape;169;p33"/>
            <p:cNvGrpSpPr/>
            <p:nvPr/>
          </p:nvGrpSpPr>
          <p:grpSpPr>
            <a:xfrm>
              <a:off x="6196200" y="948600"/>
              <a:ext cx="2448000" cy="1417500"/>
              <a:chOff x="5939797" y="948600"/>
              <a:chExt cx="2448000" cy="1417500"/>
            </a:xfrm>
          </p:grpSpPr>
          <p:sp>
            <p:nvSpPr>
              <p:cNvPr id="170" name="Google Shape;170;p33"/>
              <p:cNvSpPr txBox="1"/>
              <p:nvPr/>
            </p:nvSpPr>
            <p:spPr>
              <a:xfrm>
                <a:off x="5939797" y="948600"/>
                <a:ext cx="24480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Rubik Medium"/>
                    <a:ea typeface="Rubik Medium"/>
                    <a:cs typeface="Rubik Medium"/>
                    <a:sym typeface="Rubik Medium"/>
                  </a:rPr>
                  <a:t>16+ years</a:t>
                </a:r>
                <a:endParaRPr sz="3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1" name="Google Shape;171;p33"/>
              <p:cNvSpPr txBox="1"/>
              <p:nvPr/>
            </p:nvSpPr>
            <p:spPr>
              <a:xfrm>
                <a:off x="5939797" y="1893900"/>
                <a:ext cx="24480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Arial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rPr>
                  <a:t>Being a Software Engineer &amp; Technology Leader</a:t>
                </a:r>
                <a:endParaRPr sz="1000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grpSp>
        <p:nvGrpSpPr>
          <p:cNvPr id="172" name="Google Shape;172;p33"/>
          <p:cNvGrpSpPr/>
          <p:nvPr/>
        </p:nvGrpSpPr>
        <p:grpSpPr>
          <a:xfrm>
            <a:off x="210938" y="2883913"/>
            <a:ext cx="8937263" cy="1417500"/>
            <a:chOff x="210938" y="2883913"/>
            <a:chExt cx="8937263" cy="1417500"/>
          </a:xfrm>
        </p:grpSpPr>
        <p:grpSp>
          <p:nvGrpSpPr>
            <p:cNvPr id="173" name="Google Shape;173;p33"/>
            <p:cNvGrpSpPr/>
            <p:nvPr/>
          </p:nvGrpSpPr>
          <p:grpSpPr>
            <a:xfrm>
              <a:off x="210938" y="2883913"/>
              <a:ext cx="2352600" cy="1417500"/>
              <a:chOff x="210925" y="2883913"/>
              <a:chExt cx="2352600" cy="1417500"/>
            </a:xfrm>
          </p:grpSpPr>
          <p:sp>
            <p:nvSpPr>
              <p:cNvPr id="174" name="Google Shape;174;p33"/>
              <p:cNvSpPr txBox="1"/>
              <p:nvPr/>
            </p:nvSpPr>
            <p:spPr>
              <a:xfrm>
                <a:off x="210925" y="2883913"/>
                <a:ext cx="23526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Rubik Medium"/>
                    <a:ea typeface="Rubik Medium"/>
                    <a:cs typeface="Rubik Medium"/>
                    <a:sym typeface="Rubik Medium"/>
                  </a:rPr>
                  <a:t>5+ years </a:t>
                </a:r>
                <a:endParaRPr sz="3000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latin typeface="Rubik Medium"/>
                  <a:ea typeface="Rubik Medium"/>
                  <a:cs typeface="Rubik Medium"/>
                  <a:sym typeface="Rubik Medium"/>
                </a:endParaRPr>
              </a:p>
            </p:txBody>
          </p:sp>
          <p:sp>
            <p:nvSpPr>
              <p:cNvPr id="175" name="Google Shape;175;p33"/>
              <p:cNvSpPr txBox="1"/>
              <p:nvPr/>
            </p:nvSpPr>
            <p:spPr>
              <a:xfrm>
                <a:off x="210925" y="3829213"/>
                <a:ext cx="23526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Arial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rPr>
                  <a:t>My tenure at Tide</a:t>
                </a: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76" name="Google Shape;176;p33"/>
            <p:cNvGrpSpPr/>
            <p:nvPr/>
          </p:nvGrpSpPr>
          <p:grpSpPr>
            <a:xfrm>
              <a:off x="3066543" y="2883925"/>
              <a:ext cx="2952000" cy="1417488"/>
              <a:chOff x="3066543" y="2883925"/>
              <a:chExt cx="2952000" cy="1417488"/>
            </a:xfrm>
          </p:grpSpPr>
          <p:sp>
            <p:nvSpPr>
              <p:cNvPr id="177" name="Google Shape;177;p33"/>
              <p:cNvSpPr txBox="1"/>
              <p:nvPr/>
            </p:nvSpPr>
            <p:spPr>
              <a:xfrm>
                <a:off x="3066543" y="2883925"/>
                <a:ext cx="29520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solidFill>
                      <a:schemeClr val="dk1"/>
                    </a:solidFill>
                    <a:latin typeface="Rubik Medium"/>
                    <a:ea typeface="Rubik Medium"/>
                    <a:cs typeface="Rubik Medium"/>
                    <a:sym typeface="Rubik Medium"/>
                  </a:rPr>
                  <a:t>25th Employee</a:t>
                </a:r>
                <a:r>
                  <a:rPr lang="en-GB" sz="3000">
                    <a:latin typeface="Rubik Medium"/>
                    <a:ea typeface="Rubik Medium"/>
                    <a:cs typeface="Rubik Medium"/>
                    <a:sym typeface="Rubik Medium"/>
                  </a:rPr>
                  <a:t> </a:t>
                </a:r>
                <a:endParaRPr sz="3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8" name="Google Shape;178;p33"/>
              <p:cNvSpPr txBox="1"/>
              <p:nvPr/>
            </p:nvSpPr>
            <p:spPr>
              <a:xfrm>
                <a:off x="3066543" y="3829213"/>
                <a:ext cx="29520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Arial"/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Rubik"/>
                    <a:ea typeface="Rubik"/>
                    <a:cs typeface="Rubik"/>
                    <a:sym typeface="Rubik"/>
                  </a:rPr>
                  <a:t>Joined Tide very early</a:t>
                </a: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79" name="Google Shape;179;p33"/>
            <p:cNvGrpSpPr/>
            <p:nvPr/>
          </p:nvGrpSpPr>
          <p:grpSpPr>
            <a:xfrm>
              <a:off x="6196200" y="2883913"/>
              <a:ext cx="2952000" cy="1417500"/>
              <a:chOff x="5891400" y="2883913"/>
              <a:chExt cx="2952000" cy="1417500"/>
            </a:xfrm>
          </p:grpSpPr>
          <p:sp>
            <p:nvSpPr>
              <p:cNvPr id="180" name="Google Shape;180;p33"/>
              <p:cNvSpPr txBox="1"/>
              <p:nvPr/>
            </p:nvSpPr>
            <p:spPr>
              <a:xfrm>
                <a:off x="5891400" y="2883913"/>
                <a:ext cx="2952000" cy="6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>
                    <a:latin typeface="Rubik Medium"/>
                    <a:ea typeface="Rubik Medium"/>
                    <a:cs typeface="Rubik Medium"/>
                    <a:sym typeface="Rubik Medium"/>
                  </a:rPr>
                  <a:t>9th Engineer </a:t>
                </a:r>
                <a:endParaRPr sz="3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81" name="Google Shape;181;p33"/>
              <p:cNvSpPr txBox="1"/>
              <p:nvPr/>
            </p:nvSpPr>
            <p:spPr>
              <a:xfrm>
                <a:off x="5891400" y="3829213"/>
                <a:ext cx="2952000" cy="4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GB" sz="1000">
                    <a:latin typeface="Rubik"/>
                    <a:ea typeface="Rubik"/>
                    <a:cs typeface="Rubik"/>
                    <a:sym typeface="Rubik"/>
                  </a:rPr>
                  <a:t>Joined Tide very early</a:t>
                </a: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cxnSp>
          <p:nvCxnSpPr>
            <p:cNvPr id="182" name="Google Shape;182;p33"/>
            <p:cNvCxnSpPr/>
            <p:nvPr/>
          </p:nvCxnSpPr>
          <p:spPr>
            <a:xfrm>
              <a:off x="3005400" y="2926300"/>
              <a:ext cx="0" cy="1300500"/>
            </a:xfrm>
            <a:prstGeom prst="straightConnector1">
              <a:avLst/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33"/>
            <p:cNvCxnSpPr/>
            <p:nvPr/>
          </p:nvCxnSpPr>
          <p:spPr>
            <a:xfrm>
              <a:off x="6138835" y="2926300"/>
              <a:ext cx="0" cy="1300500"/>
            </a:xfrm>
            <a:prstGeom prst="straightConnector1">
              <a:avLst/>
            </a:prstGeom>
            <a:noFill/>
            <a:ln w="9525" cap="flat" cmpd="sng">
              <a:solidFill>
                <a:srgbClr val="1929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Tide’s journey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latin typeface="Rubik"/>
                <a:ea typeface="Rubik"/>
                <a:cs typeface="Rubik"/>
                <a:sym typeface="Rubik"/>
              </a:rPr>
              <a:t>6</a:t>
            </a:fld>
            <a:endParaRPr sz="7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7120500" y="1062700"/>
            <a:ext cx="1558200" cy="1741500"/>
          </a:xfrm>
          <a:prstGeom prst="rect">
            <a:avLst/>
          </a:prstGeom>
          <a:solidFill>
            <a:srgbClr val="ECEEFF">
              <a:alpha val="6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3774750" y="1062700"/>
            <a:ext cx="1628700" cy="1741500"/>
          </a:xfrm>
          <a:prstGeom prst="rect">
            <a:avLst/>
          </a:prstGeom>
          <a:solidFill>
            <a:srgbClr val="3D47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5465775" y="2804199"/>
            <a:ext cx="1592400" cy="1741500"/>
          </a:xfrm>
          <a:prstGeom prst="rect">
            <a:avLst/>
          </a:prstGeom>
          <a:solidFill>
            <a:srgbClr val="3D47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2120025" y="2804199"/>
            <a:ext cx="1592400" cy="1741500"/>
          </a:xfrm>
          <a:prstGeom prst="rect">
            <a:avLst/>
          </a:prstGeom>
          <a:solidFill>
            <a:srgbClr val="ECEEFF">
              <a:alpha val="6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465300" y="1062699"/>
            <a:ext cx="1592400" cy="1741500"/>
          </a:xfrm>
          <a:prstGeom prst="rect">
            <a:avLst/>
          </a:prstGeom>
          <a:solidFill>
            <a:srgbClr val="ECEEFF">
              <a:alpha val="6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65300" y="2804199"/>
            <a:ext cx="8213400" cy="0"/>
          </a:xfrm>
          <a:prstGeom prst="straightConnector1">
            <a:avLst/>
          </a:prstGeom>
          <a:noFill/>
          <a:ln w="19050" cap="flat" cmpd="sng">
            <a:solidFill>
              <a:srgbClr val="3D47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34"/>
          <p:cNvCxnSpPr/>
          <p:nvPr/>
        </p:nvCxnSpPr>
        <p:spPr>
          <a:xfrm>
            <a:off x="638650" y="1462924"/>
            <a:ext cx="119100" cy="0"/>
          </a:xfrm>
          <a:prstGeom prst="straightConnector1">
            <a:avLst/>
          </a:prstGeom>
          <a:noFill/>
          <a:ln w="9525" cap="flat" cmpd="sng">
            <a:solidFill>
              <a:srgbClr val="89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4"/>
          <p:cNvSpPr txBox="1"/>
          <p:nvPr/>
        </p:nvSpPr>
        <p:spPr>
          <a:xfrm>
            <a:off x="527850" y="1223574"/>
            <a:ext cx="12696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The beginning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98" name="Google Shape;198;p34"/>
          <p:cNvGrpSpPr/>
          <p:nvPr/>
        </p:nvGrpSpPr>
        <p:grpSpPr>
          <a:xfrm>
            <a:off x="1923413" y="2638700"/>
            <a:ext cx="330900" cy="330900"/>
            <a:chOff x="1900125" y="2614951"/>
            <a:chExt cx="330900" cy="330900"/>
          </a:xfrm>
        </p:grpSpPr>
        <p:sp>
          <p:nvSpPr>
            <p:cNvPr id="199" name="Google Shape;199;p34"/>
            <p:cNvSpPr/>
            <p:nvPr/>
          </p:nvSpPr>
          <p:spPr>
            <a:xfrm>
              <a:off x="1900125" y="2614951"/>
              <a:ext cx="330900" cy="330900"/>
            </a:xfrm>
            <a:prstGeom prst="ellipse">
              <a:avLst/>
            </a:prstGeom>
            <a:solidFill>
              <a:srgbClr val="3D47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7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0" name="Google Shape;200;p34"/>
            <p:cNvSpPr txBox="1"/>
            <p:nvPr/>
          </p:nvSpPr>
          <p:spPr>
            <a:xfrm>
              <a:off x="1928475" y="2707800"/>
              <a:ext cx="274200" cy="1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sz="9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01" name="Google Shape;201;p34"/>
          <p:cNvGrpSpPr/>
          <p:nvPr/>
        </p:nvGrpSpPr>
        <p:grpSpPr>
          <a:xfrm>
            <a:off x="3578138" y="2638700"/>
            <a:ext cx="330900" cy="330900"/>
            <a:chOff x="1900125" y="2614951"/>
            <a:chExt cx="330900" cy="330900"/>
          </a:xfrm>
        </p:grpSpPr>
        <p:sp>
          <p:nvSpPr>
            <p:cNvPr id="202" name="Google Shape;202;p34"/>
            <p:cNvSpPr/>
            <p:nvPr/>
          </p:nvSpPr>
          <p:spPr>
            <a:xfrm>
              <a:off x="1900125" y="2614951"/>
              <a:ext cx="330900" cy="330900"/>
            </a:xfrm>
            <a:prstGeom prst="ellipse">
              <a:avLst/>
            </a:prstGeom>
            <a:solidFill>
              <a:srgbClr val="3D47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7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3" name="Google Shape;203;p34"/>
            <p:cNvSpPr txBox="1"/>
            <p:nvPr/>
          </p:nvSpPr>
          <p:spPr>
            <a:xfrm>
              <a:off x="1928475" y="2707800"/>
              <a:ext cx="274200" cy="1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sz="9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04" name="Google Shape;204;p34"/>
          <p:cNvGrpSpPr/>
          <p:nvPr/>
        </p:nvGrpSpPr>
        <p:grpSpPr>
          <a:xfrm>
            <a:off x="5269163" y="2638750"/>
            <a:ext cx="330900" cy="330900"/>
            <a:chOff x="1900125" y="2614951"/>
            <a:chExt cx="330900" cy="330900"/>
          </a:xfrm>
        </p:grpSpPr>
        <p:sp>
          <p:nvSpPr>
            <p:cNvPr id="205" name="Google Shape;205;p34"/>
            <p:cNvSpPr/>
            <p:nvPr/>
          </p:nvSpPr>
          <p:spPr>
            <a:xfrm>
              <a:off x="1900125" y="2614951"/>
              <a:ext cx="330900" cy="330900"/>
            </a:xfrm>
            <a:prstGeom prst="ellipse">
              <a:avLst/>
            </a:prstGeom>
            <a:solidFill>
              <a:srgbClr val="3D47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7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6" name="Google Shape;206;p34"/>
            <p:cNvSpPr txBox="1"/>
            <p:nvPr/>
          </p:nvSpPr>
          <p:spPr>
            <a:xfrm>
              <a:off x="1928475" y="2707800"/>
              <a:ext cx="274200" cy="1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sz="9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07" name="Google Shape;207;p34"/>
          <p:cNvGrpSpPr/>
          <p:nvPr/>
        </p:nvGrpSpPr>
        <p:grpSpPr>
          <a:xfrm>
            <a:off x="6923888" y="2638750"/>
            <a:ext cx="330900" cy="330900"/>
            <a:chOff x="1900125" y="2614951"/>
            <a:chExt cx="330900" cy="330900"/>
          </a:xfrm>
        </p:grpSpPr>
        <p:sp>
          <p:nvSpPr>
            <p:cNvPr id="208" name="Google Shape;208;p34"/>
            <p:cNvSpPr/>
            <p:nvPr/>
          </p:nvSpPr>
          <p:spPr>
            <a:xfrm>
              <a:off x="1900125" y="2614951"/>
              <a:ext cx="330900" cy="330900"/>
            </a:xfrm>
            <a:prstGeom prst="ellipse">
              <a:avLst/>
            </a:prstGeom>
            <a:solidFill>
              <a:srgbClr val="3D47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7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9" name="Google Shape;209;p34"/>
            <p:cNvSpPr txBox="1"/>
            <p:nvPr/>
          </p:nvSpPr>
          <p:spPr>
            <a:xfrm>
              <a:off x="1928475" y="2707800"/>
              <a:ext cx="274200" cy="1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D</a:t>
              </a:r>
              <a:endParaRPr sz="9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10" name="Google Shape;210;p34"/>
          <p:cNvSpPr txBox="1"/>
          <p:nvPr/>
        </p:nvSpPr>
        <p:spPr>
          <a:xfrm>
            <a:off x="808875" y="2969600"/>
            <a:ext cx="9240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2015-2016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2424400" y="2505650"/>
            <a:ext cx="9906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GB" sz="10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7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083502" y="2969599"/>
            <a:ext cx="9621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2018-</a:t>
            </a:r>
            <a:r>
              <a:rPr lang="en-GB" sz="10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20</a:t>
            </a: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19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791875" y="2505650"/>
            <a:ext cx="9621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2020-</a:t>
            </a:r>
            <a:r>
              <a:rPr lang="en-GB" sz="10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2021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7510075" y="2969599"/>
            <a:ext cx="8205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202</a:t>
            </a: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GB" sz="1000" b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+</a:t>
            </a:r>
            <a:endParaRPr sz="14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15" name="Google Shape;215;p34"/>
          <p:cNvCxnSpPr/>
          <p:nvPr/>
        </p:nvCxnSpPr>
        <p:spPr>
          <a:xfrm>
            <a:off x="4019393" y="1462925"/>
            <a:ext cx="122100" cy="0"/>
          </a:xfrm>
          <a:prstGeom prst="straightConnector1">
            <a:avLst/>
          </a:prstGeom>
          <a:noFill/>
          <a:ln w="9525" cap="flat" cmpd="sng">
            <a:solidFill>
              <a:srgbClr val="89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4"/>
          <p:cNvSpPr txBox="1"/>
          <p:nvPr/>
        </p:nvSpPr>
        <p:spPr>
          <a:xfrm>
            <a:off x="3905832" y="1223569"/>
            <a:ext cx="14976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Bulgaria &amp; Series B</a:t>
            </a:r>
            <a:endParaRPr sz="1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328724" y="1462925"/>
            <a:ext cx="122100" cy="0"/>
          </a:xfrm>
          <a:prstGeom prst="straightConnector1">
            <a:avLst/>
          </a:prstGeom>
          <a:noFill/>
          <a:ln w="9525" cap="flat" cmpd="sng">
            <a:solidFill>
              <a:srgbClr val="89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/>
          <p:nvPr/>
        </p:nvSpPr>
        <p:spPr>
          <a:xfrm>
            <a:off x="7215171" y="1223569"/>
            <a:ext cx="1728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ubik"/>
                <a:ea typeface="Rubik"/>
                <a:cs typeface="Rubik"/>
                <a:sym typeface="Rubik"/>
              </a:rPr>
              <a:t>Globalisation</a:t>
            </a:r>
            <a:endParaRPr sz="1000"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19" name="Google Shape;219;p34"/>
          <p:cNvCxnSpPr/>
          <p:nvPr/>
        </p:nvCxnSpPr>
        <p:spPr>
          <a:xfrm>
            <a:off x="2303950" y="3234199"/>
            <a:ext cx="119100" cy="0"/>
          </a:xfrm>
          <a:prstGeom prst="straightConnector1">
            <a:avLst/>
          </a:prstGeom>
          <a:noFill/>
          <a:ln w="9525" cap="flat" cmpd="sng">
            <a:solidFill>
              <a:srgbClr val="89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4"/>
          <p:cNvSpPr txBox="1"/>
          <p:nvPr/>
        </p:nvSpPr>
        <p:spPr>
          <a:xfrm>
            <a:off x="2132550" y="2994850"/>
            <a:ext cx="1558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UK launch &amp; Series A</a:t>
            </a:r>
            <a:endParaRPr sz="1000"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21" name="Google Shape;221;p34"/>
          <p:cNvCxnSpPr/>
          <p:nvPr/>
        </p:nvCxnSpPr>
        <p:spPr>
          <a:xfrm>
            <a:off x="5681900" y="3234199"/>
            <a:ext cx="119100" cy="0"/>
          </a:xfrm>
          <a:prstGeom prst="straightConnector1">
            <a:avLst/>
          </a:prstGeom>
          <a:noFill/>
          <a:ln w="9525" cap="flat" cmpd="sng">
            <a:solidFill>
              <a:srgbClr val="89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4"/>
          <p:cNvSpPr txBox="1"/>
          <p:nvPr/>
        </p:nvSpPr>
        <p:spPr>
          <a:xfrm>
            <a:off x="5571093" y="2994844"/>
            <a:ext cx="14976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India &amp; Series C</a:t>
            </a:r>
            <a:endParaRPr sz="10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59700" y="1464301"/>
            <a:ext cx="13863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latin typeface="Rubik Light"/>
                <a:ea typeface="Rubik Light"/>
                <a:cs typeface="Rubik Light"/>
                <a:sym typeface="Rubik Light"/>
              </a:rPr>
              <a:t>Occupies a tiny office in London</a:t>
            </a:r>
            <a:endParaRPr sz="800"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latin typeface="Rubik Light"/>
                <a:ea typeface="Rubik Light"/>
                <a:cs typeface="Rubik Light"/>
                <a:sym typeface="Rubik Light"/>
              </a:rPr>
              <a:t>Works with remote vendors, Ukraine (iOS), Bulgaria (Android), South Africa (Backend)</a:t>
            </a:r>
            <a:endParaRPr sz="80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903625" y="1464300"/>
            <a:ext cx="13593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Tide enters hyper growth mode.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2nd Tide tech centre opens in Sofia, Bulgaria.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Series B closes,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Tide scales rapidly.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7215163" y="1464301"/>
            <a:ext cx="13695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Starts hiring people remotely and  across multiple locations.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Product scales globally.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226800" y="3264050"/>
            <a:ext cx="1386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Tide launches in January 2017 for iOS, soon after for Android.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Series A closes.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Scaling starts.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588950" y="3264050"/>
            <a:ext cx="1386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3rd tech centre opens in Hyderabad, India.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Tide enters India market.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Series C closes.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84948"/>
                </a:solidFill>
                <a:latin typeface="Rubik Light"/>
                <a:ea typeface="Rubik Light"/>
                <a:cs typeface="Rubik Light"/>
                <a:sym typeface="Rubik Light"/>
              </a:rPr>
              <a:t>Rapid scaling continues </a:t>
            </a:r>
            <a:endParaRPr sz="800">
              <a:solidFill>
                <a:srgbClr val="48494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Who we are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9897200" y="2957300"/>
            <a:ext cx="11613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Tide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58584" y="3152731"/>
            <a:ext cx="2352600" cy="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1100">
                <a:latin typeface="Rubik Light"/>
                <a:ea typeface="Rubik Light"/>
                <a:cs typeface="Rubik Light"/>
                <a:sym typeface="Rubik Light"/>
              </a:rPr>
              <a:t>Tide is on a mission </a:t>
            </a:r>
            <a:r>
              <a:rPr lang="en-GB" sz="1100" b="1">
                <a:latin typeface="Rubik"/>
                <a:ea typeface="Rubik"/>
                <a:cs typeface="Rubik"/>
                <a:sym typeface="Rubik"/>
              </a:rPr>
              <a:t>to </a:t>
            </a:r>
            <a:r>
              <a:rPr lang="en-GB" sz="1100" b="1" u="none" strike="noStrike" cap="none">
                <a:latin typeface="Rubik"/>
                <a:ea typeface="Rubik"/>
                <a:cs typeface="Rubik"/>
                <a:sym typeface="Rubik"/>
              </a:rPr>
              <a:t>save busines</a:t>
            </a:r>
            <a:r>
              <a:rPr lang="en-GB" sz="1100" b="1">
                <a:latin typeface="Rubik"/>
                <a:ea typeface="Rubik"/>
                <a:cs typeface="Rubik"/>
                <a:sym typeface="Rubik"/>
              </a:rPr>
              <a:t>s owners </a:t>
            </a:r>
            <a:r>
              <a:rPr lang="en-GB" sz="1100" b="1" u="none" strike="noStrike" cap="none">
                <a:latin typeface="Rubik"/>
                <a:ea typeface="Rubik"/>
                <a:cs typeface="Rubik"/>
                <a:sym typeface="Rubik"/>
              </a:rPr>
              <a:t> time </a:t>
            </a:r>
            <a:r>
              <a:rPr lang="en-GB" sz="1100" b="1" i="1" u="none" strike="noStrike" cap="none">
                <a:latin typeface="Rubik"/>
                <a:ea typeface="Rubik"/>
                <a:cs typeface="Rubik"/>
                <a:sym typeface="Rubik"/>
              </a:rPr>
              <a:t>(and money)</a:t>
            </a:r>
            <a:r>
              <a:rPr lang="en-GB" sz="1100">
                <a:latin typeface="Rubik Light"/>
                <a:ea typeface="Rubik Light"/>
                <a:cs typeface="Rubik Light"/>
                <a:sym typeface="Rubik Light"/>
              </a:rPr>
              <a:t> so they can get back to doing what they love.</a:t>
            </a:r>
            <a:endParaRPr sz="110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58584" y="2898031"/>
            <a:ext cx="10242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ubik"/>
                <a:ea typeface="Rubik"/>
                <a:cs typeface="Rubik"/>
                <a:sym typeface="Rubik"/>
              </a:rPr>
              <a:t>Mission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2809345" y="2898031"/>
            <a:ext cx="10242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Rubik"/>
                <a:ea typeface="Rubik"/>
                <a:cs typeface="Rubik"/>
                <a:sym typeface="Rubik"/>
              </a:rPr>
              <a:t>Vision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2809345" y="3109700"/>
            <a:ext cx="2352600" cy="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latin typeface="Rubik Light"/>
                <a:ea typeface="Rubik Light"/>
                <a:cs typeface="Rubik Light"/>
                <a:sym typeface="Rubik Light"/>
              </a:rPr>
              <a:t>To become the </a:t>
            </a:r>
            <a:r>
              <a:rPr lang="en-GB" sz="1100" b="1">
                <a:latin typeface="Rubik"/>
                <a:ea typeface="Rubik"/>
                <a:cs typeface="Rubik"/>
                <a:sym typeface="Rubik"/>
              </a:rPr>
              <a:t>world's leading Business Financial Platform </a:t>
            </a:r>
            <a:r>
              <a:rPr lang="en-GB" sz="1100">
                <a:latin typeface="Rubik Light"/>
                <a:ea typeface="Rubik Light"/>
                <a:cs typeface="Rubik Light"/>
                <a:sym typeface="Rubik Light"/>
              </a:rPr>
              <a:t>available to 25% of the world’s SMEs. </a:t>
            </a:r>
            <a:endParaRPr sz="1100"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8" name="Google Shape;238;p35"/>
          <p:cNvCxnSpPr/>
          <p:nvPr/>
        </p:nvCxnSpPr>
        <p:spPr>
          <a:xfrm>
            <a:off x="432253" y="2680516"/>
            <a:ext cx="4635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9" name="Google Shape;239;p35"/>
          <p:cNvSpPr txBox="1"/>
          <p:nvPr/>
        </p:nvSpPr>
        <p:spPr>
          <a:xfrm>
            <a:off x="258584" y="1262431"/>
            <a:ext cx="4639200" cy="1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Rubik Light"/>
                <a:ea typeface="Rubik Light"/>
                <a:cs typeface="Rubik Light"/>
                <a:sym typeface="Rubik Light"/>
              </a:rPr>
              <a:t>We help our members </a:t>
            </a:r>
            <a:r>
              <a:rPr lang="en-GB" sz="2000" b="1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save time</a:t>
            </a:r>
            <a:r>
              <a:rPr lang="en-GB" sz="20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br>
              <a:rPr lang="en-GB" sz="20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GB" sz="2000">
                <a:solidFill>
                  <a:srgbClr val="0000FF"/>
                </a:solidFill>
                <a:latin typeface="Rubik Light"/>
                <a:ea typeface="Rubik Light"/>
                <a:cs typeface="Rubik Light"/>
                <a:sym typeface="Rubik Light"/>
              </a:rPr>
              <a:t>(and money) by building the </a:t>
            </a:r>
            <a:endParaRPr sz="2000">
              <a:solidFill>
                <a:srgbClr val="0000F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leading business financial platform</a:t>
            </a:r>
            <a:endParaRPr sz="2000">
              <a:solidFill>
                <a:srgbClr val="0000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5829625" y="135225"/>
            <a:ext cx="3007504" cy="4715303"/>
            <a:chOff x="5829625" y="135225"/>
            <a:chExt cx="3007504" cy="4715303"/>
          </a:xfrm>
        </p:grpSpPr>
        <p:pic>
          <p:nvPicPr>
            <p:cNvPr id="241" name="Google Shape;241;p35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7277" y="253725"/>
              <a:ext cx="2869852" cy="4596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5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29625" y="135225"/>
              <a:ext cx="3007500" cy="4715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35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Who we are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D6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1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97652" y="4858910"/>
            <a:ext cx="12162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D9D9D9"/>
                </a:solidFill>
                <a:latin typeface="Rubik"/>
                <a:ea typeface="Rubik"/>
                <a:cs typeface="Rubik"/>
                <a:sym typeface="Rubik"/>
              </a:rPr>
              <a:t>Confidential | Do not distribute</a:t>
            </a:r>
            <a:endParaRPr sz="500">
              <a:solidFill>
                <a:srgbClr val="D9D9D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33375" y="1910175"/>
            <a:ext cx="68415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Our feature toggles journey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</a:t>
            </a:r>
            <a:endParaRPr sz="100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8801346" y="4819225"/>
            <a:ext cx="26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9</a:t>
            </a:fld>
            <a:endParaRPr sz="7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340650" y="438275"/>
            <a:ext cx="4727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929D6"/>
                </a:solidFill>
                <a:latin typeface="Rubik"/>
                <a:ea typeface="Rubik"/>
                <a:cs typeface="Rubik"/>
                <a:sym typeface="Rubik"/>
              </a:rPr>
              <a:t>The early days</a:t>
            </a:r>
            <a:endParaRPr sz="1500">
              <a:solidFill>
                <a:srgbClr val="1929D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40650" y="191461"/>
            <a:ext cx="4656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Scaling with LaunchDarkly | </a:t>
            </a:r>
            <a:r>
              <a:rPr lang="en-GB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Our feature toggles journey</a:t>
            </a:r>
            <a:endParaRPr sz="10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72600" y="1662996"/>
            <a:ext cx="7398800" cy="1817509"/>
            <a:chOff x="471125" y="1080000"/>
            <a:chExt cx="7398800" cy="1817509"/>
          </a:xfrm>
        </p:grpSpPr>
        <p:grpSp>
          <p:nvGrpSpPr>
            <p:cNvPr id="262" name="Google Shape;262;p37"/>
            <p:cNvGrpSpPr/>
            <p:nvPr/>
          </p:nvGrpSpPr>
          <p:grpSpPr>
            <a:xfrm>
              <a:off x="471125" y="1080000"/>
              <a:ext cx="2290800" cy="1800000"/>
              <a:chOff x="471125" y="1080000"/>
              <a:chExt cx="2290800" cy="1800000"/>
            </a:xfrm>
          </p:grpSpPr>
          <p:sp>
            <p:nvSpPr>
              <p:cNvPr id="263" name="Google Shape;263;p37"/>
              <p:cNvSpPr/>
              <p:nvPr/>
            </p:nvSpPr>
            <p:spPr>
              <a:xfrm>
                <a:off x="471125" y="1080000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7"/>
              <p:cNvSpPr txBox="1"/>
              <p:nvPr/>
            </p:nvSpPr>
            <p:spPr>
              <a:xfrm>
                <a:off x="566375" y="1200750"/>
                <a:ext cx="2100300" cy="15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01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Release cadence</a:t>
                </a:r>
                <a:br>
                  <a:rPr lang="en-GB" sz="10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Releasing every 6-8 weeks</a:t>
                </a: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65" name="Google Shape;265;p37"/>
            <p:cNvGrpSpPr/>
            <p:nvPr/>
          </p:nvGrpSpPr>
          <p:grpSpPr>
            <a:xfrm>
              <a:off x="3025125" y="1097509"/>
              <a:ext cx="2290800" cy="1800000"/>
              <a:chOff x="2948925" y="1097509"/>
              <a:chExt cx="2290800" cy="1800000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2948925" y="1097509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 txBox="1"/>
              <p:nvPr/>
            </p:nvSpPr>
            <p:spPr>
              <a:xfrm>
                <a:off x="3044175" y="1218109"/>
                <a:ext cx="2100300" cy="1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02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Quality</a:t>
                </a:r>
                <a:br>
                  <a:rPr lang="en-GB" sz="11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Multiple hotfixes per release  </a:t>
                </a:r>
                <a:endParaRPr sz="900" i="1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268" name="Google Shape;268;p37"/>
            <p:cNvGrpSpPr/>
            <p:nvPr/>
          </p:nvGrpSpPr>
          <p:grpSpPr>
            <a:xfrm>
              <a:off x="5579125" y="1097509"/>
              <a:ext cx="2290800" cy="1800000"/>
              <a:chOff x="5426725" y="1097509"/>
              <a:chExt cx="2290800" cy="1800000"/>
            </a:xfrm>
          </p:grpSpPr>
          <p:sp>
            <p:nvSpPr>
              <p:cNvPr id="269" name="Google Shape;269;p37"/>
              <p:cNvSpPr/>
              <p:nvPr/>
            </p:nvSpPr>
            <p:spPr>
              <a:xfrm>
                <a:off x="5426725" y="1097509"/>
                <a:ext cx="2290800" cy="1800000"/>
              </a:xfrm>
              <a:prstGeom prst="roundRect">
                <a:avLst>
                  <a:gd name="adj" fmla="val 4347"/>
                </a:avLst>
              </a:prstGeom>
              <a:solidFill>
                <a:srgbClr val="F7F7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 txBox="1"/>
              <p:nvPr/>
            </p:nvSpPr>
            <p:spPr>
              <a:xfrm>
                <a:off x="5521975" y="1218109"/>
                <a:ext cx="2100300" cy="1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500">
                    <a:latin typeface="Rubik Medium"/>
                    <a:ea typeface="Rubik Medium"/>
                    <a:cs typeface="Rubik Medium"/>
                    <a:sym typeface="Rubik Medium"/>
                  </a:rPr>
                  <a:t>03</a:t>
                </a:r>
                <a:endParaRPr sz="1500">
                  <a:solidFill>
                    <a:srgbClr val="4050FB"/>
                  </a:solidFill>
                  <a:latin typeface="Rubik Medium"/>
                  <a:ea typeface="Rubik Medium"/>
                  <a:cs typeface="Rubik Medium"/>
                  <a:sym typeface="Rubik Medium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ubik SemiBold"/>
                    <a:ea typeface="Rubik SemiBold"/>
                    <a:cs typeface="Rubik SemiBold"/>
                    <a:sym typeface="Rubik SemiBold"/>
                  </a:rPr>
                  <a:t>Team happiness</a:t>
                </a:r>
                <a:br>
                  <a:rPr lang="en-GB" sz="1000">
                    <a:latin typeface="Rubik"/>
                    <a:ea typeface="Rubik"/>
                    <a:cs typeface="Rubik"/>
                    <a:sym typeface="Rubik"/>
                  </a:rPr>
                </a:br>
                <a:br>
                  <a:rPr lang="en-GB" sz="1200">
                    <a:latin typeface="Rubik"/>
                    <a:ea typeface="Rubik"/>
                    <a:cs typeface="Rubik"/>
                    <a:sym typeface="Rubik"/>
                  </a:rPr>
                </a:br>
                <a:r>
                  <a:rPr lang="en-GB" sz="900">
                    <a:solidFill>
                      <a:srgbClr val="434343"/>
                    </a:solidFill>
                    <a:latin typeface="Rubik"/>
                    <a:ea typeface="Rubik"/>
                    <a:cs typeface="Rubik"/>
                    <a:sym typeface="Rubik"/>
                  </a:rPr>
                  <a:t>Releasing was a very stressful process</a:t>
                </a: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434343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1002</Words>
  <Application>Microsoft Macintosh PowerPoint</Application>
  <PresentationFormat>On-screen Show (16:9)</PresentationFormat>
  <Paragraphs>234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Helvetica Neue</vt:lpstr>
      <vt:lpstr>Open Sans</vt:lpstr>
      <vt:lpstr>Rubik</vt:lpstr>
      <vt:lpstr>Lato</vt:lpstr>
      <vt:lpstr>Rubik SemiBold</vt:lpstr>
      <vt:lpstr>Arial</vt:lpstr>
      <vt:lpstr>Rubik Light</vt:lpstr>
      <vt:lpstr>Helvetica Neue Light</vt:lpstr>
      <vt:lpstr>Rubik Medium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Broderick-Forster</cp:lastModifiedBy>
  <cp:revision>3</cp:revision>
  <dcterms:modified xsi:type="dcterms:W3CDTF">2022-05-08T00:37:27Z</dcterms:modified>
</cp:coreProperties>
</file>