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302" r:id="rId4"/>
    <p:sldId id="328" r:id="rId5"/>
    <p:sldId id="319" r:id="rId6"/>
    <p:sldId id="329" r:id="rId7"/>
    <p:sldId id="301" r:id="rId8"/>
    <p:sldId id="317" r:id="rId9"/>
    <p:sldId id="316" r:id="rId10"/>
    <p:sldId id="315" r:id="rId11"/>
    <p:sldId id="311" r:id="rId12"/>
    <p:sldId id="307" r:id="rId13"/>
    <p:sldId id="308" r:id="rId14"/>
    <p:sldId id="314" r:id="rId15"/>
    <p:sldId id="293" r:id="rId16"/>
  </p:sldIdLst>
  <p:sldSz cx="9906000" cy="6858000" type="A4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id="{C61F0A42-4845-4836-805D-E0BA9A350A3F}" name="기본 구역">
          <p14:sldIdLst>
            <p14:sldId id="302"/>
          </p14:sldIdLst>
        </p14:section>
        <p14:section id="{60F229A8-F3F2-4E27-85E1-E411693034E0}" name="사업의 필요성">
          <p14:sldIdLst>
            <p14:sldId id="328"/>
            <p14:sldId id="319"/>
            <p14:sldId id="329"/>
          </p14:sldIdLst>
        </p14:section>
        <p14:section id="{EDE7F5AB-F683-4BF5-ADB3-A9E198F5BCF2}" name="웹 쇼핑몰 소개">
          <p14:sldIdLst>
            <p14:sldId id="301"/>
            <p14:sldId id="317"/>
            <p14:sldId id="316"/>
            <p14:sldId id="315"/>
            <p14:sldId id="311"/>
          </p14:sldIdLst>
        </p14:section>
        <p14:section id="{2CF1CC51-133A-46CD-8ED0-741D15955177}" name="제작 계획">
          <p14:sldIdLst>
            <p14:sldId id="307"/>
            <p14:sldId id="308"/>
            <p14:sldId id="314"/>
            <p14:sldId id="293"/>
          </p14:sldIdLst>
        </p14:section>
      </p14:sectionLst>
    </p:ext>
  </p:extLst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YEONGJUN KIM" initials="YK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8EC20E35-A176-4012-BC5E-935CFFF8708E}" styleName="보통 스타일 3">
    <a:wholeTbl>
      <a:tcTxStyle>
        <a:fontRef idx="minor">
          <a:schemeClr val="tx1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TxStyle/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20064" autoAdjust="0"/>
    <p:restoredTop sz="94703" autoAdjust="0"/>
  </p:normalViewPr>
  <p:slideViewPr>
    <p:cSldViewPr>
      <p:cViewPr varScale="1">
        <p:scale>
          <a:sx n="100" d="100"/>
          <a:sy n="100" d="100"/>
        </p:scale>
        <p:origin x="164" y="68"/>
      </p:cViewPr>
      <p:guideLst>
        <p:guide orient="horz" pos="4155"/>
        <p:guide orient="horz" pos="526"/>
        <p:guide orient="horz" pos="617"/>
        <p:guide orient="horz" pos="1433"/>
        <p:guide pos="2801"/>
        <p:guide pos="171"/>
        <p:guide pos="606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7.xml"  /><Relationship Id="rId11" Type="http://schemas.openxmlformats.org/officeDocument/2006/relationships/slide" Target="slides/slide8.xml"  /><Relationship Id="rId12" Type="http://schemas.openxmlformats.org/officeDocument/2006/relationships/slide" Target="slides/slide9.xml"  /><Relationship Id="rId13" Type="http://schemas.openxmlformats.org/officeDocument/2006/relationships/slide" Target="slides/slide10.xml"  /><Relationship Id="rId14" Type="http://schemas.openxmlformats.org/officeDocument/2006/relationships/slide" Target="slides/slide11.xml"  /><Relationship Id="rId15" Type="http://schemas.openxmlformats.org/officeDocument/2006/relationships/slide" Target="slides/slide12.xml"  /><Relationship Id="rId16" Type="http://schemas.openxmlformats.org/officeDocument/2006/relationships/slide" Target="slides/slide13.xml"  /><Relationship Id="rId17" Type="http://schemas.openxmlformats.org/officeDocument/2006/relationships/commentAuthors" Target="commentAuthors.xml"  /><Relationship Id="rId18" Type="http://schemas.openxmlformats.org/officeDocument/2006/relationships/presProps" Target="presProps.xml"  /><Relationship Id="rId19" Type="http://schemas.openxmlformats.org/officeDocument/2006/relationships/viewProps" Target="viewProps.xml"  /><Relationship Id="rId2" Type="http://schemas.openxmlformats.org/officeDocument/2006/relationships/notesMaster" Target="notesMasters/notesMaster1.xml"  /><Relationship Id="rId20" Type="http://schemas.openxmlformats.org/officeDocument/2006/relationships/theme" Target="theme/theme1.xml"  /><Relationship Id="rId21" Type="http://schemas.openxmlformats.org/officeDocument/2006/relationships/tableStyles" Target="tableStyles.xml"  /><Relationship Id="rId3" Type="http://schemas.openxmlformats.org/officeDocument/2006/relationships/handoutMaster" Target="handoutMasters/handoutMaster1.xml"  /><Relationship Id="rId4" Type="http://schemas.openxmlformats.org/officeDocument/2006/relationships/slide" Target="slides/slide1.xml"  /><Relationship Id="rId5" Type="http://schemas.openxmlformats.org/officeDocument/2006/relationships/slide" Target="slides/slide2.xml"  /><Relationship Id="rId6" Type="http://schemas.openxmlformats.org/officeDocument/2006/relationships/slide" Target="slides/slide3.xml"  /><Relationship Id="rId7" Type="http://schemas.openxmlformats.org/officeDocument/2006/relationships/slide" Target="slides/slide4.xml"  /><Relationship Id="rId8" Type="http://schemas.openxmlformats.org/officeDocument/2006/relationships/slide" Target="slides/slide5.xml"  /><Relationship Id="rId9" Type="http://schemas.openxmlformats.org/officeDocument/2006/relationships/slide" Target="slides/slide6.xml"  /></Relationships>
</file>

<file path=ppt/charts/_rels/chart1.xml.rels><?xml version="1.0" encoding="UTF-8" standalone="yes" ?><Relationships xmlns="http://schemas.openxmlformats.org/package/2006/relationships"><Relationship Id="rId1" Type="http://schemas.microsoft.com/office/2011/relationships/chartStyle" Target="style1.xml"  /><Relationship Id="rId2" Type="http://schemas.microsoft.com/office/2011/relationships/chartColorStyle" Target="colors1.xml"  /><Relationship Id="rId3" Type="http://schemas.openxmlformats.org/officeDocument/2006/relationships/package" Target="../embeddings/oleObject1.xlsx"  /></Relationships>
</file>

<file path=ppt/charts/_rels/chart2.xml.rels><?xml version="1.0" encoding="UTF-8" standalone="yes" ?><Relationships xmlns="http://schemas.openxmlformats.org/package/2006/relationships"><Relationship Id="rId1" Type="http://schemas.microsoft.com/office/2011/relationships/chartStyle" Target="style2.xml"  /><Relationship Id="rId2" Type="http://schemas.microsoft.com/office/2011/relationships/chartColorStyle" Target="colors2.xml"  /><Relationship Id="rId3" Type="http://schemas.openxmlformats.org/officeDocument/2006/relationships/package" Target="../embeddings/oleObject2.xlsx"  /></Relationships>
</file>

<file path=ppt/charts/_rels/chart3.xml.rels><?xml version="1.0" encoding="UTF-8" standalone="yes" ?><Relationships xmlns="http://schemas.openxmlformats.org/package/2006/relationships"><Relationship Id="rId1" Type="http://schemas.microsoft.com/office/2011/relationships/chartStyle" Target="style3.xml"  /><Relationship Id="rId2" Type="http://schemas.microsoft.com/office/2011/relationships/chartColorStyle" Target="colors3.xml"  /><Relationship Id="rId3" Type="http://schemas.openxmlformats.org/officeDocument/2006/relationships/package" Target="../embeddings/oleObject3.xlsx"  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4A-4E7C-8910-3318B2C5AD64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4A-4E7C-8910-3318B2C5AD64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4A-4E7C-8910-3318B2C5AD6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ko-KR"/>
                      <a:t>63</a:t>
                    </a:r>
                    <a:r>
                      <a:rPr lang="ko-KR" altLang="en-US"/>
                      <a:t>톤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014A-4E7C-8910-3318B2C5AD6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ko-KR"/>
                      <a:t>68</a:t>
                    </a:r>
                    <a:r>
                      <a:rPr lang="ko-KR" altLang="en-US"/>
                      <a:t>톤</a:t>
                    </a:r>
                    <a:endParaRPr lang="ko-KR" altLang="en-US" dirty="0"/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014A-4E7C-8910-3318B2C5AD6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r>
                      <a:rPr lang="en-US" altLang="ko-KR" dirty="0"/>
                      <a:t>72</a:t>
                    </a:r>
                    <a:r>
                      <a:rPr lang="ko-KR" altLang="en-US" dirty="0"/>
                      <a:t>톤</a:t>
                    </a: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5-014A-4E7C-8910-3318B2C5AD64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/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2009</c:v>
                </c:pt>
                <c:pt idx="1">
                  <c:v>2010</c:v>
                </c:pt>
                <c:pt idx="2">
                  <c:v>2011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62634</c:v>
                </c:pt>
                <c:pt idx="1">
                  <c:v>67890</c:v>
                </c:pt>
                <c:pt idx="2">
                  <c:v>71905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4A-4E7C-8910-3318B2C5AD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83155776"/>
        <c:axId val="183162832"/>
      </c:barChart>
      <c:catAx>
        <c:axId val="18315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83162832"/>
        <c:crosses val="autoZero"/>
        <c:auto val="1"/>
        <c:lblAlgn val="ctr"/>
        <c:lblOffset val="100"/>
        <c:tickMarkSkip val="1"/>
        <c:noMultiLvlLbl val="0"/>
      </c:catAx>
      <c:valAx>
        <c:axId val="183162832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1831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A4-4BBF-A23B-F4DDDF4B3E71}"/>
              </c:ext>
            </c:extLst>
          </c:dPt>
          <c:dPt>
            <c:idx val="1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A4-4BBF-A23B-F4DDDF4B3E71}"/>
              </c:ext>
            </c:extLst>
          </c:dPt>
          <c:dPt>
            <c:idx val="2"/>
            <c:invertIfNegative val="0"/>
            <c:bubble3D val="0"/>
            <c:spPr>
              <a:solidFill>
                <a:schemeClr val="tx1">
                  <a:lumMod val="65000"/>
                  <a:lumOff val="35000"/>
                </a:schemeClr>
              </a:solidFill>
              <a:ln w="1270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A4-4BBF-A23B-F4DDDF4B3E71}"/>
              </c:ext>
            </c:extLst>
          </c:dPt>
          <c:dLbls>
            <c:dLbl>
              <c:idx val="0"/>
              <c:tx>
                <c:rich>
                  <a:bodyPr rot="0" spcFirstLastPara="1" vertOverflow="ellipsis" horzOverflow="clip" vert="horz" wrap="square" lIns="0" tIns="0" rIns="0" bIns="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4</a:t>
                    </a:r>
                    <a:r>
                      <a: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조 원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1-F1A4-4BBF-A23B-F4DDDF4B3E71}"/>
                </c:ext>
              </c:extLst>
            </c:dLbl>
            <c:dLbl>
              <c:idx val="1"/>
              <c:tx>
                <c:rich>
                  <a:bodyPr rot="0" spcFirstLastPara="1" vertOverflow="ellipsis" horzOverflow="clip" vert="horz" wrap="square" lIns="0" tIns="0" rIns="0" bIns="0" anchor="ctr" anchorCtr="1">
                    <a:spAutoFit/>
                  </a:bodyPr>
                  <a:lstStyle/>
                  <a:p>
                    <a:pPr>
                      <a:defRPr sz="1400" b="0" i="0" u="none" strike="noStrike" kern="1200" baseline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10</a:t>
                    </a:r>
                    <a:r>
                      <a:rPr lang="ko-KR" altLang="en-US" sz="1400" b="0" i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조 원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horzOverflow="clip" vert="horz" wrap="square" lIns="0" tIns="0" rIns="0" bIns="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tx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3-F1A4-4BBF-A23B-F4DDDF4B3E71}"/>
                </c:ext>
              </c:extLst>
            </c:dLbl>
            <c:dLbl>
              <c:idx val="2"/>
              <c:tx>
                <c:rich>
                  <a:bodyPr rot="0" spcFirstLastPara="1" vertOverflow="overflow" horzOverflow="overflow" vert="horz" wrap="square" lIns="0" tIns="0" rIns="0" bIns="0" anchor="ctr" anchorCtr="1">
                    <a:spAutoFit/>
                  </a:bodyPr>
                  <a:lstStyle/>
                  <a:p>
                    <a:pPr>
                      <a:defRPr sz="120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  <a:cs typeface="+mn-cs"/>
                      </a:defRPr>
                    </a:pPr>
                    <a:r>
                      <a:rPr lang="en-US" altLang="ko-KR" sz="1200" dirty="0"/>
                      <a:t>1</a:t>
                    </a:r>
                    <a:r>
                      <a:rPr lang="ko-KR" altLang="en-US" sz="1200" dirty="0"/>
                      <a:t>조</a:t>
                    </a:r>
                    <a:r>
                      <a:rPr lang="en-US" altLang="ko-KR" sz="1200" dirty="0"/>
                      <a:t>9</a:t>
                    </a:r>
                    <a:r>
                      <a:rPr lang="ko-KR" altLang="en-US" sz="1200" dirty="0"/>
                      <a:t>천억</a:t>
                    </a:r>
                  </a:p>
                </c:rich>
              </c:tx>
              <c:numFmt formatCode="#,##0_);[Red]\(#,##0\)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overflow" horzOverflow="overflow" vert="horz" wrap="square" lIns="0" tIns="0" rIns="0" bIns="0" anchor="ctr" anchorCtr="1">
                  <a:spAutoFit/>
                </a:bodyPr>
                <a:lstStyle/>
                <a:p>
                  <a:pPr>
                    <a:defRPr sz="12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pPr xmlns:c15="http://schemas.microsoft.com/office/drawing/2012/chart">
                    <a:prstGeom prst="rect">
                      <a:avLst/>
                    </a:prstGeom>
                    <a:noFill/>
                    <a:ln>
                      <a:noFill/>
                    </a:ln>
                  </c15:spPr>
                  <c15:showDataLabelsRange val="0"/>
                </c:ext>
                <c:ext xmlns:c16="http://schemas.microsoft.com/office/drawing/2014/chart" uri="{C3380CC4-5D6E-409C-BE32-E72D297353CC}">
                  <c16:uniqueId val="{00000005-F1A4-4BBF-A23B-F4DDDF4B3E71}"/>
                </c:ext>
              </c:extLst>
            </c:dLbl>
            <c:numFmt formatCode="#,##0_);[Red]\(#,##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고딕" panose="020D0604000000000000" pitchFamily="50" charset="-127"/>
                    <a:ea typeface="나눔고딕" panose="020D0604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Sheet1!$A$2:$A$3</c:f>
              <c:numCache>
                <c:formatCode>General</c:formatCode>
                <c:ptCount val="2"/>
                <c:pt idx="0">
                  <c:v>2009</c:v>
                </c:pt>
                <c:pt idx="1">
                  <c:v>2016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4000</c:v>
                </c:pt>
                <c:pt idx="1">
                  <c:v>10000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1A4-4BBF-A23B-F4DDDF4B3E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40"/>
        <c:axId val="183155776"/>
        <c:axId val="183162832"/>
      </c:barChart>
      <c:catAx>
        <c:axId val="18315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83162832"/>
        <c:crosses val="autoZero"/>
        <c:auto val="1"/>
        <c:lblAlgn val="ctr"/>
        <c:lblOffset val="100"/>
        <c:tickMarkSkip val="1"/>
        <c:noMultiLvlLbl val="0"/>
      </c:catAx>
      <c:valAx>
        <c:axId val="183162832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1831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 w="12700"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0"/>
                  <c:y val="0.10435898136160182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1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A2D8-4857-849F-EA45DEB1EACA}"/>
                </c:ext>
              </c:extLst>
            </c:dLbl>
            <c:dLbl>
              <c:idx val="1"/>
              <c:layout>
                <c:manualLayout>
                  <c:x val="0"/>
                  <c:y val="0.104358981361601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3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2-A2D8-4857-849F-EA45DEB1EACA}"/>
                </c:ext>
              </c:extLst>
            </c:dLbl>
            <c:dLbl>
              <c:idx val="2"/>
              <c:layout>
                <c:manualLayout>
                  <c:x val="0"/>
                  <c:y val="0.11663650858061393"/>
                </c:manualLayout>
              </c:layout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1400" b="0" i="0" u="none" strike="noStrike" kern="1200" baseline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  <a:cs typeface="+mn-cs"/>
                      </a:defRPr>
                    </a:pPr>
                    <a:r>
                      <a:rPr lang="en-US" altLang="ko-KR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7</a:t>
                    </a:r>
                    <a:r>
                      <a:rPr lang="ko-KR" altLang="en-US" sz="1400" b="0" i="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rPr>
                      <a:t>억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나눔바른고딕" panose="020B0603020101020101" pitchFamily="50" charset="-127"/>
                      <a:ea typeface="나눔바른고딕" panose="020B0603020101020101" pitchFamily="50" charset="-127"/>
                      <a:cs typeface="+mn-cs"/>
                    </a:defRPr>
                  </a:pPr>
                  <a:endParaRPr lang="ko-KR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A2D8-4857-849F-EA45DEB1EAC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바른고딕" panose="020B0603020101020101" pitchFamily="50" charset="-127"/>
                    <a:ea typeface="나눔바른고딕" panose="020B060302010102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Sheet1!$A$2:$A$4</c:f>
              <c:numCache>
                <c:formatCode>General</c:formatCode>
                <c:ptCount val="3"/>
                <c:pt idx="0">
                  <c:v>2024</c:v>
                </c:pt>
                <c:pt idx="1">
                  <c:v>2026</c:v>
                </c:pt>
                <c:pt idx="2">
                  <c:v>2028</c:v>
                </c:pt>
              </c:numCache>
            </c:num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100000000</c:v>
                </c:pt>
                <c:pt idx="1">
                  <c:v>300000000</c:v>
                </c:pt>
                <c:pt idx="2">
                  <c:v>600000000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2D8-4857-849F-EA45DEB1EAC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183155776"/>
        <c:axId val="183162832"/>
      </c:barChart>
      <c:catAx>
        <c:axId val="1831557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rgbClr val="32323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pPr>
            <a:endParaRPr lang="ko-KR"/>
          </a:p>
        </c:txPr>
        <c:crossAx val="183162832"/>
        <c:crosses val="autoZero"/>
        <c:auto val="1"/>
        <c:lblAlgn val="ctr"/>
        <c:lblOffset val="100"/>
        <c:tickMarkSkip val="1"/>
        <c:noMultiLvlLbl val="0"/>
      </c:catAx>
      <c:valAx>
        <c:axId val="183162832"/>
        <c:scaling>
          <c:orientation val="minMax"/>
        </c:scaling>
        <c:delete val="1"/>
        <c:axPos val="l"/>
        <c:numFmt formatCode="#,##0,," sourceLinked="0"/>
        <c:majorTickMark val="out"/>
        <c:minorTickMark val="none"/>
        <c:tickLblPos val="nextTo"/>
        <c:crossAx val="1831557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b="0" i="0">
          <a:latin typeface="나눔고딕" panose="020D0604000000000000" pitchFamily="50" charset="-127"/>
          <a:ea typeface="나눔고딕" panose="020D0604000000000000" pitchFamily="50" charset="-127"/>
        </a:defRPr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3.xml"  /></Relationships>
</file>

<file path=ppt/handoutMasters/handoutMaster1.xml><?xml version="1.0" encoding="utf-8"?>
<p:handout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1C9C821-57CB-4768-B929-75DCA810F06F}" type="datetime1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25514EFB-5C1A-4F5D-AB5A-3D5EAC72516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79846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3877144A-3D10-4319-9A89-329E6376F32A}" type="datetime1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711200" y="744538"/>
            <a:ext cx="53752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EA8D693-83E2-4202-8522-C4EED18ADC9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9794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85783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077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45"/>
            <a:ext cx="222885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45"/>
            <a:ext cx="652145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7128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 userDrawn="1"/>
        </p:nvSpPr>
        <p:spPr>
          <a:xfrm>
            <a:off x="0" y="6"/>
            <a:ext cx="9906000" cy="851757"/>
          </a:xfrm>
          <a:prstGeom prst="rect">
            <a:avLst/>
          </a:prstGeom>
          <a:gradFill flip="none" rotWithShape="1">
            <a:gsLst>
              <a:gs pos="60000">
                <a:schemeClr val="bg1">
                  <a:lumMod val="75000"/>
                </a:schemeClr>
              </a:gs>
              <a:gs pos="100000">
                <a:schemeClr val="bg1">
                  <a:lumMod val="75000"/>
                  <a:alpha val="5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129467" y="6356357"/>
            <a:ext cx="641276" cy="365125"/>
          </a:xfrm>
        </p:spPr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사각형: 둥근 한쪽 모서리 8"/>
          <p:cNvSpPr/>
          <p:nvPr userDrawn="1"/>
        </p:nvSpPr>
        <p:spPr>
          <a:xfrm flipV="1">
            <a:off x="0" y="0"/>
            <a:ext cx="9906000" cy="792000"/>
          </a:xfrm>
          <a:prstGeom prst="round1Rect">
            <a:avLst>
              <a:gd name="adj" fmla="val 50000"/>
            </a:avLst>
          </a:prstGeom>
          <a:gradFill flip="none" rotWithShape="1">
            <a:gsLst>
              <a:gs pos="60000">
                <a:schemeClr val="accent1">
                  <a:lumMod val="75000"/>
                </a:schemeClr>
              </a:gs>
              <a:gs pos="100000">
                <a:schemeClr val="accent1">
                  <a:alpha val="60000"/>
                  <a:lumMod val="80000"/>
                </a:schemeClr>
              </a:gs>
            </a:gsLst>
            <a:lin ang="0" scaled="1"/>
            <a:tileRect/>
          </a:gra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2"/>
            <a:ext cx="8568952" cy="472196"/>
          </a:xfrm>
        </p:spPr>
        <p:txBody>
          <a:bodyPr>
            <a:noAutofit/>
          </a:bodyPr>
          <a:lstStyle>
            <a:lvl1pPr algn="l">
              <a:defRPr sz="2800" b="1" i="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0123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506" y="4406907"/>
            <a:ext cx="84201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506" y="2906713"/>
            <a:ext cx="84201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8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18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2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35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4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5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6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7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2961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35550" y="1600206"/>
            <a:ext cx="437515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7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87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3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7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87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113" y="1535113"/>
            <a:ext cx="437859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8" indent="0">
              <a:buNone/>
              <a:defRPr sz="2000" b="1"/>
            </a:lvl2pPr>
            <a:lvl3pPr marL="914418" indent="0">
              <a:buNone/>
              <a:defRPr sz="1800" b="1"/>
            </a:lvl3pPr>
            <a:lvl4pPr marL="1371626" indent="0">
              <a:buNone/>
              <a:defRPr sz="1600" b="1"/>
            </a:lvl4pPr>
            <a:lvl5pPr marL="1828835" indent="0">
              <a:buNone/>
              <a:defRPr sz="1600" b="1"/>
            </a:lvl5pPr>
            <a:lvl6pPr marL="2286044" indent="0">
              <a:buNone/>
              <a:defRPr sz="1600" b="1"/>
            </a:lvl6pPr>
            <a:lvl7pPr marL="2743253" indent="0">
              <a:buNone/>
              <a:defRPr sz="1600" b="1"/>
            </a:lvl7pPr>
            <a:lvl8pPr marL="3200461" indent="0">
              <a:buNone/>
              <a:defRPr sz="1600" b="1"/>
            </a:lvl8pPr>
            <a:lvl9pPr marL="365767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113" y="2174875"/>
            <a:ext cx="437859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8450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6081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9545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006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2973" y="273057"/>
            <a:ext cx="553772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3"/>
            <a:ext cx="3259006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8" indent="0">
              <a:buNone/>
              <a:defRPr sz="1000"/>
            </a:lvl3pPr>
            <a:lvl4pPr marL="1371626" indent="0">
              <a:buNone/>
              <a:defRPr sz="900"/>
            </a:lvl4pPr>
            <a:lvl5pPr marL="1828835" indent="0">
              <a:buNone/>
              <a:defRPr sz="900"/>
            </a:lvl5pPr>
            <a:lvl6pPr marL="2286044" indent="0">
              <a:buNone/>
              <a:defRPr sz="900"/>
            </a:lvl6pPr>
            <a:lvl7pPr marL="2743253" indent="0">
              <a:buNone/>
              <a:defRPr sz="900"/>
            </a:lvl7pPr>
            <a:lvl8pPr marL="3200461" indent="0">
              <a:buNone/>
              <a:defRPr sz="900"/>
            </a:lvl8pPr>
            <a:lvl9pPr marL="365767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36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645" y="4800600"/>
            <a:ext cx="59436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645" y="612775"/>
            <a:ext cx="59436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8" indent="0">
              <a:buNone/>
              <a:defRPr sz="2800"/>
            </a:lvl2pPr>
            <a:lvl3pPr marL="914418" indent="0">
              <a:buNone/>
              <a:defRPr sz="2400"/>
            </a:lvl3pPr>
            <a:lvl4pPr marL="1371626" indent="0">
              <a:buNone/>
              <a:defRPr sz="2000"/>
            </a:lvl4pPr>
            <a:lvl5pPr marL="1828835" indent="0">
              <a:buNone/>
              <a:defRPr sz="2000"/>
            </a:lvl5pPr>
            <a:lvl6pPr marL="2286044" indent="0">
              <a:buNone/>
              <a:defRPr sz="2000"/>
            </a:lvl6pPr>
            <a:lvl7pPr marL="2743253" indent="0">
              <a:buNone/>
              <a:defRPr sz="2000"/>
            </a:lvl7pPr>
            <a:lvl8pPr marL="3200461" indent="0">
              <a:buNone/>
              <a:defRPr sz="2000"/>
            </a:lvl8pPr>
            <a:lvl9pPr marL="365767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645" y="5367338"/>
            <a:ext cx="59436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8" indent="0">
              <a:buNone/>
              <a:defRPr sz="1200"/>
            </a:lvl2pPr>
            <a:lvl3pPr marL="914418" indent="0">
              <a:buNone/>
              <a:defRPr sz="1000"/>
            </a:lvl3pPr>
            <a:lvl4pPr marL="1371626" indent="0">
              <a:buNone/>
              <a:defRPr sz="900"/>
            </a:lvl4pPr>
            <a:lvl5pPr marL="1828835" indent="0">
              <a:buNone/>
              <a:defRPr sz="900"/>
            </a:lvl5pPr>
            <a:lvl6pPr marL="2286044" indent="0">
              <a:buNone/>
              <a:defRPr sz="900"/>
            </a:lvl6pPr>
            <a:lvl7pPr marL="2743253" indent="0">
              <a:buNone/>
              <a:defRPr sz="900"/>
            </a:lvl7pPr>
            <a:lvl8pPr marL="3200461" indent="0">
              <a:buNone/>
              <a:defRPr sz="900"/>
            </a:lvl8pPr>
            <a:lvl9pPr marL="365767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3720288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600206"/>
            <a:ext cx="8915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95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F365E1-C5BB-472B-AAA4-ABDFC928ACAA}" type="datetimeFigureOut">
              <a:rPr lang="ko-KR" altLang="en-US" smtClean="0"/>
              <a:t>2024-01-04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384550" y="6356357"/>
            <a:ext cx="31369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7099300" y="6356357"/>
            <a:ext cx="231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54CBE-AD79-4A73-89D7-6BF06FF2C44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011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18" rtl="0" eaLnBrk="1" latinLnBrk="1" hangingPunct="1">
        <a:spcBef>
          <a:spcPct val="0"/>
        </a:spcBef>
        <a:buNone/>
        <a:defRPr sz="44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7" indent="-342907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65" indent="-285756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2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31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9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8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6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4" indent="-228605" algn="l" defTabSz="914418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6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5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4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3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1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0" algn="l" defTabSz="914418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9.png"  /><Relationship Id="rId3" Type="http://schemas.openxmlformats.org/officeDocument/2006/relationships/image" Target="../media/image20.sv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1.jpeg"  /><Relationship Id="rId3" Type="http://schemas.openxmlformats.org/officeDocument/2006/relationships/image" Target="../media/image2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10" Type="http://schemas.openxmlformats.org/officeDocument/2006/relationships/image" Target="../media/image13.png"  /><Relationship Id="rId11" Type="http://schemas.openxmlformats.org/officeDocument/2006/relationships/image" Target="../media/image14.svg"  /><Relationship Id="rId12" Type="http://schemas.openxmlformats.org/officeDocument/2006/relationships/image" Target="../media/image27.png"  /><Relationship Id="rId13" Type="http://schemas.openxmlformats.org/officeDocument/2006/relationships/image" Target="../media/image28.svg"  /><Relationship Id="rId14" Type="http://schemas.openxmlformats.org/officeDocument/2006/relationships/image" Target="../media/image1.png"  /><Relationship Id="rId15" Type="http://schemas.openxmlformats.org/officeDocument/2006/relationships/image" Target="../media/image29.svg"  /><Relationship Id="rId16" Type="http://schemas.openxmlformats.org/officeDocument/2006/relationships/image" Target="../media/image30.png"  /><Relationship Id="rId17" Type="http://schemas.openxmlformats.org/officeDocument/2006/relationships/image" Target="../media/image31.svg"  /><Relationship Id="rId18" Type="http://schemas.openxmlformats.org/officeDocument/2006/relationships/image" Target="../media/image32.png"  /><Relationship Id="rId19" Type="http://schemas.openxmlformats.org/officeDocument/2006/relationships/image" Target="../media/image33.svg"  /><Relationship Id="rId2" Type="http://schemas.openxmlformats.org/officeDocument/2006/relationships/image" Target="../media/image6.png"  /><Relationship Id="rId20" Type="http://schemas.openxmlformats.org/officeDocument/2006/relationships/image" Target="../media/image34.png"  /><Relationship Id="rId21" Type="http://schemas.openxmlformats.org/officeDocument/2006/relationships/image" Target="../media/image35.svg"  /><Relationship Id="rId22" Type="http://schemas.openxmlformats.org/officeDocument/2006/relationships/image" Target="../media/image36.png"  /><Relationship Id="rId23" Type="http://schemas.openxmlformats.org/officeDocument/2006/relationships/image" Target="../media/image37.svg"  /><Relationship Id="rId24" Type="http://schemas.openxmlformats.org/officeDocument/2006/relationships/image" Target="../media/image38.png"  /><Relationship Id="rId25" Type="http://schemas.openxmlformats.org/officeDocument/2006/relationships/image" Target="../media/image39.svg"  /><Relationship Id="rId26" Type="http://schemas.openxmlformats.org/officeDocument/2006/relationships/image" Target="../media/image40.png"  /><Relationship Id="rId27" Type="http://schemas.openxmlformats.org/officeDocument/2006/relationships/image" Target="../media/image41.svg"  /><Relationship Id="rId28" Type="http://schemas.openxmlformats.org/officeDocument/2006/relationships/image" Target="../media/image17.png"  /><Relationship Id="rId29" Type="http://schemas.openxmlformats.org/officeDocument/2006/relationships/image" Target="../media/image18.svg"  /><Relationship Id="rId3" Type="http://schemas.openxmlformats.org/officeDocument/2006/relationships/image" Target="../media/image7.svg"  /><Relationship Id="rId30" Type="http://schemas.openxmlformats.org/officeDocument/2006/relationships/image" Target="../media/image42.png"  /><Relationship Id="rId31" Type="http://schemas.openxmlformats.org/officeDocument/2006/relationships/image" Target="../media/image43.svg"  /><Relationship Id="rId32" Type="http://schemas.openxmlformats.org/officeDocument/2006/relationships/image" Target="../media/image44.gif"  /><Relationship Id="rId4" Type="http://schemas.openxmlformats.org/officeDocument/2006/relationships/image" Target="../media/image23.png"  /><Relationship Id="rId5" Type="http://schemas.openxmlformats.org/officeDocument/2006/relationships/image" Target="../media/image24.svg"  /><Relationship Id="rId6" Type="http://schemas.openxmlformats.org/officeDocument/2006/relationships/image" Target="../media/image25.png"  /><Relationship Id="rId7" Type="http://schemas.openxmlformats.org/officeDocument/2006/relationships/image" Target="../media/image26.svg"  /><Relationship Id="rId8" Type="http://schemas.openxmlformats.org/officeDocument/2006/relationships/image" Target="../media/image15.png"  /><Relationship Id="rId9" Type="http://schemas.openxmlformats.org/officeDocument/2006/relationships/image" Target="../media/image16.sv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Relationship Id="rId3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Relationship Id="rId3" Type="http://schemas.openxmlformats.org/officeDocument/2006/relationships/chart" Target="../charts/char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3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svg"  /><Relationship Id="rId4" Type="http://schemas.openxmlformats.org/officeDocument/2006/relationships/image" Target="../media/image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4.png"  /><Relationship Id="rId3" Type="http://schemas.openxmlformats.org/officeDocument/2006/relationships/image" Target="../media/image5.svg"  /><Relationship Id="rId4" Type="http://schemas.openxmlformats.org/officeDocument/2006/relationships/image" Target="../media/image4.png"  /><Relationship Id="rId5" Type="http://schemas.openxmlformats.org/officeDocument/2006/relationships/image" Target="../media/image5.svg"  /><Relationship Id="rId6" Type="http://schemas.openxmlformats.org/officeDocument/2006/relationships/image" Target="../media/image6.png"  /><Relationship Id="rId7" Type="http://schemas.openxmlformats.org/officeDocument/2006/relationships/image" Target="../media/image7.svg"  /><Relationship Id="rId8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3.png"  /><Relationship Id="rId11" Type="http://schemas.openxmlformats.org/officeDocument/2006/relationships/image" Target="../media/image14.svg"  /><Relationship Id="rId12" Type="http://schemas.openxmlformats.org/officeDocument/2006/relationships/image" Target="../media/image15.png"  /><Relationship Id="rId13" Type="http://schemas.openxmlformats.org/officeDocument/2006/relationships/image" Target="../media/image16.svg"  /><Relationship Id="rId14" Type="http://schemas.openxmlformats.org/officeDocument/2006/relationships/image" Target="../media/image17.png"  /><Relationship Id="rId15" Type="http://schemas.openxmlformats.org/officeDocument/2006/relationships/image" Target="../media/image18.svg"  /><Relationship Id="rId2" Type="http://schemas.openxmlformats.org/officeDocument/2006/relationships/image" Target="../media/image9.png"  /><Relationship Id="rId3" Type="http://schemas.openxmlformats.org/officeDocument/2006/relationships/image" Target="../media/image10.svg"  /><Relationship Id="rId4" Type="http://schemas.openxmlformats.org/officeDocument/2006/relationships/image" Target="../media/image4.png"  /><Relationship Id="rId5" Type="http://schemas.openxmlformats.org/officeDocument/2006/relationships/image" Target="../media/image5.svg"  /><Relationship Id="rId6" Type="http://schemas.openxmlformats.org/officeDocument/2006/relationships/image" Target="../media/image6.png"  /><Relationship Id="rId7" Type="http://schemas.openxmlformats.org/officeDocument/2006/relationships/image" Target="../media/image7.svg"  /><Relationship Id="rId8" Type="http://schemas.openxmlformats.org/officeDocument/2006/relationships/image" Target="../media/image11.png"  /><Relationship Id="rId9" Type="http://schemas.openxmlformats.org/officeDocument/2006/relationships/image" Target="../media/image12.sv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3.xml"  /><Relationship Id="rId3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ctrTitle" idx="4294967295"/>
          </p:nvPr>
        </p:nvSpPr>
        <p:spPr>
          <a:xfrm>
            <a:off x="742950" y="2348880"/>
            <a:ext cx="6082258" cy="936104"/>
          </a:xfrm>
        </p:spPr>
        <p:txBody>
          <a:bodyPr>
            <a:normAutofit/>
          </a:bodyPr>
          <a:lstStyle/>
          <a:p>
            <a:pPr algn="l"/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웹 </a:t>
            </a:r>
            <a:r>
              <a:rPr lang="ko-KR" altLang="en-US" sz="4000">
                <a:latin typeface="나눔스퀘어" panose="020B0600000101010101" pitchFamily="50" charset="-127"/>
                <a:ea typeface="나눔스퀘어" panose="020B0600000101010101" pitchFamily="50" charset="-127"/>
              </a:rPr>
              <a:t>쇼핑몰 서비스 기획서</a:t>
            </a:r>
            <a:endParaRPr lang="ko-KR" altLang="en-US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94435" y="1988841"/>
            <a:ext cx="15666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Bell MT"/>
              </a:rPr>
              <a:t>Kosta Market</a:t>
            </a:r>
            <a:endParaRPr lang="en-US" altLang="ko-KR">
              <a:latin typeface="Bell MT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56458" y="6237312"/>
            <a:ext cx="7232009" cy="431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COPYRIGHT © 2022 SETEMADE All rights reserved.</a:t>
            </a:r>
          </a:p>
          <a:p>
            <a:pPr defTabSz="819596" eaLnBrk="0" hangingPunct="0">
              <a:lnSpc>
                <a:spcPts val="1428"/>
              </a:lnSpc>
            </a:pPr>
            <a:r>
              <a:rPr lang="en-US" altLang="zh-CN" sz="900" dirty="0">
                <a:solidFill>
                  <a:schemeClr val="bg1">
                    <a:lumMod val="75000"/>
                  </a:schemeClr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rPr>
              <a:t>No part of this document may be copied or redistributed in any form without prior written consent of SITEMADE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7473280" y="-1"/>
            <a:ext cx="2432720" cy="6858001"/>
          </a:xfrm>
          <a:custGeom>
            <a:avLst/>
            <a:gdLst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0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0 w 2936776"/>
              <a:gd name="connsiteY4" fmla="*/ 0 h 6858000"/>
              <a:gd name="connsiteX0" fmla="*/ 1559169 w 2936776"/>
              <a:gd name="connsiteY0" fmla="*/ 0 h 6858000"/>
              <a:gd name="connsiteX1" fmla="*/ 2936776 w 2936776"/>
              <a:gd name="connsiteY1" fmla="*/ 0 h 6858000"/>
              <a:gd name="connsiteX2" fmla="*/ 2936776 w 2936776"/>
              <a:gd name="connsiteY2" fmla="*/ 6858000 h 6858000"/>
              <a:gd name="connsiteX3" fmla="*/ 0 w 2936776"/>
              <a:gd name="connsiteY3" fmla="*/ 6858000 h 6858000"/>
              <a:gd name="connsiteX4" fmla="*/ 1559169 w 293677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36776" h="6858000">
                <a:moveTo>
                  <a:pt x="1559169" y="0"/>
                </a:moveTo>
                <a:lnTo>
                  <a:pt x="2936776" y="0"/>
                </a:lnTo>
                <a:lnTo>
                  <a:pt x="2936776" y="6858000"/>
                </a:lnTo>
                <a:lnTo>
                  <a:pt x="0" y="6858000"/>
                </a:lnTo>
                <a:lnTo>
                  <a:pt x="1559169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제목 2"/>
          <p:cNvSpPr txBox="1"/>
          <p:nvPr/>
        </p:nvSpPr>
        <p:spPr>
          <a:xfrm>
            <a:off x="814958" y="4005065"/>
            <a:ext cx="1905794" cy="534450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ko-KR" sz="1400">
                <a:latin typeface="나눔바른고딕"/>
                <a:ea typeface="나눔바른고딕"/>
              </a:rPr>
              <a:t>2024.6.5.</a:t>
            </a:r>
            <a:endParaRPr lang="en-US" altLang="ko-KR" sz="1400">
              <a:latin typeface="나눔바른고딕"/>
              <a:ea typeface="나눔바른고딕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400">
                <a:latin typeface="나눔바른고딕"/>
                <a:ea typeface="나눔바른고딕"/>
              </a:rPr>
              <a:t>홍길동</a:t>
            </a:r>
            <a:endParaRPr lang="ko-KR" altLang="en-US" sz="1400">
              <a:latin typeface="나눔바른고딕"/>
              <a:ea typeface="나눔바른고딕"/>
            </a:endParaRPr>
          </a:p>
        </p:txBody>
      </p:sp>
      <p:sp>
        <p:nvSpPr>
          <p:cNvPr id="12" name="제목 2"/>
          <p:cNvSpPr txBox="1"/>
          <p:nvPr/>
        </p:nvSpPr>
        <p:spPr>
          <a:xfrm>
            <a:off x="8553403" y="6326567"/>
            <a:ext cx="1104689" cy="327765"/>
          </a:xfrm>
          <a:prstGeom prst="rect">
            <a:avLst/>
          </a:prstGeom>
        </p:spPr>
        <p:txBody>
          <a:bodyPr vert="horz" lIns="91440" tIns="45720" rIns="91440" bIns="45720" anchor="ctr">
            <a:no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>
              <a:lnSpc>
                <a:spcPct val="150000"/>
              </a:lnSpc>
              <a:defRPr/>
            </a:pPr>
            <a:r>
              <a:rPr lang="en-US" altLang="ko-KR" sz="1400">
                <a:solidFill>
                  <a:schemeClr val="bg1"/>
                </a:solidFill>
                <a:latin typeface="나눔바른고딕"/>
                <a:ea typeface="나눔바른고딕"/>
              </a:rPr>
              <a:t>KOSTA</a:t>
            </a:r>
            <a:endParaRPr lang="en-US" altLang="ko-KR" sz="1400">
              <a:solidFill>
                <a:schemeClr val="bg1"/>
              </a:solidFill>
              <a:latin typeface="나눔바른고딕"/>
              <a:ea typeface="나눔바른고딕"/>
            </a:endParaRPr>
          </a:p>
        </p:txBody>
      </p:sp>
      <p:pic>
        <p:nvPicPr>
          <p:cNvPr id="4" name="그래픽 3" descr="옷걸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37078" y="1988844"/>
            <a:ext cx="343517" cy="343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8260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9. </a:t>
            </a:r>
            <a:r>
              <a:rPr lang="ko-KR" altLang="en-US" dirty="0"/>
              <a:t>제작 계획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666188"/>
              </p:ext>
            </p:extLst>
          </p:nvPr>
        </p:nvGraphicFramePr>
        <p:xfrm>
          <a:off x="2689347" y="2780928"/>
          <a:ext cx="6656142" cy="280861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105800295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229913189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717478377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108983223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3346664526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1379700852"/>
                    </a:ext>
                  </a:extLst>
                </a:gridCol>
                <a:gridCol w="839357">
                  <a:extLst>
                    <a:ext uri="{9D8B030D-6E8A-4147-A177-3AD203B41FA5}">
                      <a16:colId xmlns:a16="http://schemas.microsoft.com/office/drawing/2014/main" val="2707435465"/>
                    </a:ext>
                  </a:extLst>
                </a:gridCol>
              </a:tblGrid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단계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M1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M2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M3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M4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M5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i="0" dirty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M6</a:t>
                      </a: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4523839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화면 정의서 작성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94780978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디자인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4346575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퍼블리싱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8366360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개발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3762321"/>
                  </a:ext>
                </a:extLst>
              </a:tr>
              <a:tr h="468102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b="0" i="0" dirty="0">
                          <a:solidFill>
                            <a:sysClr val="windowText" lastClr="00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테스트 및 공개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i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9501202"/>
                  </a:ext>
                </a:extLst>
              </a:tr>
            </a:tbl>
          </a:graphicData>
        </a:graphic>
      </p:graphicFrame>
      <p:sp>
        <p:nvSpPr>
          <p:cNvPr id="12" name="Text Box 42"/>
          <p:cNvSpPr txBox="1">
            <a:spLocks noChangeArrowheads="1"/>
          </p:cNvSpPr>
          <p:nvPr/>
        </p:nvSpPr>
        <p:spPr bwMode="auto">
          <a:xfrm>
            <a:off x="4341112" y="3375280"/>
            <a:ext cx="2412087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 Box 42"/>
          <p:cNvSpPr txBox="1">
            <a:spLocks noChangeArrowheads="1"/>
          </p:cNvSpPr>
          <p:nvPr/>
        </p:nvSpPr>
        <p:spPr bwMode="auto">
          <a:xfrm>
            <a:off x="5565248" y="3838766"/>
            <a:ext cx="2052047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0" name="Text Box 42"/>
          <p:cNvSpPr txBox="1">
            <a:spLocks noChangeArrowheads="1"/>
          </p:cNvSpPr>
          <p:nvPr/>
        </p:nvSpPr>
        <p:spPr bwMode="auto">
          <a:xfrm>
            <a:off x="6249144" y="4302252"/>
            <a:ext cx="1620000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Text Box 42"/>
          <p:cNvSpPr txBox="1">
            <a:spLocks noChangeArrowheads="1"/>
          </p:cNvSpPr>
          <p:nvPr/>
        </p:nvSpPr>
        <p:spPr bwMode="auto">
          <a:xfrm>
            <a:off x="6681192" y="4765738"/>
            <a:ext cx="2520273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 Box 42"/>
          <p:cNvSpPr txBox="1">
            <a:spLocks noChangeArrowheads="1"/>
          </p:cNvSpPr>
          <p:nvPr/>
        </p:nvSpPr>
        <p:spPr bwMode="auto">
          <a:xfrm>
            <a:off x="8661464" y="5229224"/>
            <a:ext cx="684025" cy="216000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 w="12700">
            <a:noFill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/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5" name="그래픽 4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21156" y="1090512"/>
            <a:ext cx="763692" cy="763692"/>
          </a:xfrm>
          <a:prstGeom prst="rect">
            <a:avLst/>
          </a:prstGeom>
        </p:spPr>
      </p:pic>
      <p:sp>
        <p:nvSpPr>
          <p:cNvPr id="23" name="직사각형 22"/>
          <p:cNvSpPr/>
          <p:nvPr/>
        </p:nvSpPr>
        <p:spPr>
          <a:xfrm>
            <a:off x="2591966" y="1772820"/>
            <a:ext cx="13605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기획자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98816" y="1090512"/>
            <a:ext cx="763692" cy="763692"/>
          </a:xfrm>
          <a:prstGeom prst="rect">
            <a:avLst/>
          </a:prstGeom>
        </p:spPr>
      </p:pic>
      <p:sp>
        <p:nvSpPr>
          <p:cNvPr id="25" name="직사각형 24"/>
          <p:cNvSpPr/>
          <p:nvPr/>
        </p:nvSpPr>
        <p:spPr>
          <a:xfrm>
            <a:off x="4304928" y="1772820"/>
            <a:ext cx="160671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디자이너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7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6" name="그래픽 25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79002" y="1090512"/>
            <a:ext cx="763692" cy="763692"/>
          </a:xfrm>
          <a:prstGeom prst="rect">
            <a:avLst/>
          </a:prstGeom>
        </p:spPr>
      </p:pic>
      <p:sp>
        <p:nvSpPr>
          <p:cNvPr id="27" name="직사각형 26"/>
          <p:cNvSpPr/>
          <p:nvPr/>
        </p:nvSpPr>
        <p:spPr>
          <a:xfrm>
            <a:off x="5978046" y="1772820"/>
            <a:ext cx="1584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퍼블리셔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pic>
        <p:nvPicPr>
          <p:cNvPr id="28" name="그래픽 27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9190" y="1090512"/>
            <a:ext cx="763692" cy="763692"/>
          </a:xfrm>
          <a:prstGeom prst="rect">
            <a:avLst/>
          </a:prstGeom>
        </p:spPr>
      </p:pic>
      <p:sp>
        <p:nvSpPr>
          <p:cNvPr id="29" name="직사각형 28"/>
          <p:cNvSpPr/>
          <p:nvPr/>
        </p:nvSpPr>
        <p:spPr>
          <a:xfrm>
            <a:off x="7689304" y="1772820"/>
            <a:ext cx="158450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웹 개발자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경력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10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sp>
        <p:nvSpPr>
          <p:cNvPr id="30" name="사각형: 둥근 모서리 29"/>
          <p:cNvSpPr/>
          <p:nvPr/>
        </p:nvSpPr>
        <p:spPr>
          <a:xfrm>
            <a:off x="532873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인원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532873" y="2780932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개발 일정</a:t>
            </a:r>
          </a:p>
        </p:txBody>
      </p:sp>
      <p:cxnSp>
        <p:nvCxnSpPr>
          <p:cNvPr id="6" name="직선 연결선 5"/>
          <p:cNvCxnSpPr>
            <a:cxnSpLocks/>
          </p:cNvCxnSpPr>
          <p:nvPr/>
        </p:nvCxnSpPr>
        <p:spPr>
          <a:xfrm>
            <a:off x="3952557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>
            <a:cxnSpLocks/>
          </p:cNvCxnSpPr>
          <p:nvPr/>
        </p:nvCxnSpPr>
        <p:spPr>
          <a:xfrm>
            <a:off x="5848767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연결선 38"/>
          <p:cNvCxnSpPr>
            <a:cxnSpLocks/>
          </p:cNvCxnSpPr>
          <p:nvPr/>
        </p:nvCxnSpPr>
        <p:spPr>
          <a:xfrm>
            <a:off x="7528953" y="1484784"/>
            <a:ext cx="360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0817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10. </a:t>
            </a:r>
            <a:r>
              <a:rPr lang="ko-KR" altLang="en-US" dirty="0"/>
              <a:t>디자인 계획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728" y="1124744"/>
            <a:ext cx="2927080" cy="553148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2840" y="1124747"/>
            <a:ext cx="3096344" cy="5531489"/>
          </a:xfrm>
          <a:prstGeom prst="rect">
            <a:avLst/>
          </a:prstGeom>
          <a:ln w="3175"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/>
          <p:cNvSpPr/>
          <p:nvPr/>
        </p:nvSpPr>
        <p:spPr>
          <a:xfrm>
            <a:off x="7041232" y="3284980"/>
            <a:ext cx="432049" cy="2160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617296" y="3239106"/>
            <a:ext cx="172819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7041232" y="3725740"/>
            <a:ext cx="432049" cy="216024"/>
          </a:xfrm>
          <a:prstGeom prst="rect">
            <a:avLst/>
          </a:prstGeom>
          <a:solidFill>
            <a:srgbClr val="E6E6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7617296" y="3679866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41232" y="4166498"/>
            <a:ext cx="432049" cy="216024"/>
          </a:xfrm>
          <a:prstGeom prst="rect">
            <a:avLst/>
          </a:prstGeom>
          <a:solidFill>
            <a:srgbClr val="F8F2E6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7617296" y="4120624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R2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48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242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230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7041232" y="4607257"/>
            <a:ext cx="432049" cy="216024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617296" y="4561383"/>
            <a:ext cx="187220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 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255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6897217" y="1524399"/>
            <a:ext cx="2952327" cy="5878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흰색과 검은색을 기본으로 하되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b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</a:b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파스텔 색상으로 여성스러움을 강조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6" name="사각형: 둥근 모서리 15"/>
          <p:cNvSpPr/>
          <p:nvPr/>
        </p:nvSpPr>
        <p:spPr>
          <a:xfrm>
            <a:off x="6933360" y="1180466"/>
            <a:ext cx="104397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콘셉트</a:t>
            </a:r>
          </a:p>
        </p:txBody>
      </p:sp>
      <p:sp>
        <p:nvSpPr>
          <p:cNvPr id="17" name="사각형: 둥근 모서리 16"/>
          <p:cNvSpPr/>
          <p:nvPr/>
        </p:nvSpPr>
        <p:spPr>
          <a:xfrm>
            <a:off x="6933360" y="2852936"/>
            <a:ext cx="68393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색상</a:t>
            </a:r>
          </a:p>
        </p:txBody>
      </p:sp>
    </p:spTree>
    <p:extLst>
      <p:ext uri="{BB962C8B-B14F-4D97-AF65-F5344CB8AC3E}">
        <p14:creationId xmlns:p14="http://schemas.microsoft.com/office/powerpoint/2010/main" val="329644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11. </a:t>
            </a:r>
            <a:r>
              <a:rPr lang="ko-KR" altLang="en-US" dirty="0"/>
              <a:t>마케팅 계획</a:t>
            </a:r>
          </a:p>
        </p:txBody>
      </p:sp>
      <p:sp>
        <p:nvSpPr>
          <p:cNvPr id="23" name="모서리가 둥근 직사각형 6"/>
          <p:cNvSpPr/>
          <p:nvPr/>
        </p:nvSpPr>
        <p:spPr>
          <a:xfrm>
            <a:off x="2476068" y="1124748"/>
            <a:ext cx="6221348" cy="978872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 방문자 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명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방문자 수의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5%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구매 전환으로 예상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제품 평균 가격대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3~5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만 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하루 최소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건 이상 판매 유지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6" name="모서리가 둥근 직사각형 54"/>
          <p:cNvSpPr/>
          <p:nvPr/>
        </p:nvSpPr>
        <p:spPr>
          <a:xfrm>
            <a:off x="2476070" y="4437112"/>
            <a:ext cx="4622525" cy="1615827"/>
          </a:xfrm>
          <a:prstGeom prst="roundRect">
            <a:avLst>
              <a:gd name="adj" fmla="val 0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키워드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블로그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지식인 광고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 마켓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업체 입점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중소기업 복지몰로 입점  계약</a:t>
            </a:r>
          </a:p>
        </p:txBody>
      </p:sp>
      <p:sp>
        <p:nvSpPr>
          <p:cNvPr id="9" name="사각형: 둥근 모서리 8"/>
          <p:cNvSpPr/>
          <p:nvPr/>
        </p:nvSpPr>
        <p:spPr>
          <a:xfrm>
            <a:off x="532871" y="1246676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목표</a:t>
            </a:r>
          </a:p>
        </p:txBody>
      </p:sp>
      <p:sp>
        <p:nvSpPr>
          <p:cNvPr id="10" name="모서리가 둥근 직사각형 6"/>
          <p:cNvSpPr/>
          <p:nvPr/>
        </p:nvSpPr>
        <p:spPr>
          <a:xfrm>
            <a:off x="2476067" y="2636912"/>
            <a:ext cx="6897061" cy="1305163"/>
          </a:xfrm>
          <a:prstGeom prst="roundRect">
            <a:avLst>
              <a:gd name="adj" fmla="val 2779"/>
            </a:avLst>
          </a:prstGeom>
          <a:ln>
            <a:noFill/>
          </a:ln>
        </p:spPr>
        <p:txBody>
          <a:bodyPr rot="0" spcFirstLastPara="0" vertOverflow="overflow" horzOverflow="overflow" vert="horz" wrap="square" lIns="91440" tIns="0" rIns="9144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이벤트 진행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옷 거래 성공 고객에게 사은품 제공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할인 혜택을 받을 수 있는 다양한 이벤트와 콘텐츠 제공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옷을 판매하는 광고보다 헌 옷을 판매하는 광고로 우회하여 광고 비용 절약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228605" indent="-228605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헌 옷 거래를 활성화하여 자연스럽게 새 옷 구매로 유도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" name="사각형: 둥근 모서리 10"/>
          <p:cNvSpPr/>
          <p:nvPr/>
        </p:nvSpPr>
        <p:spPr>
          <a:xfrm>
            <a:off x="532871" y="2751553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내부 전략</a:t>
            </a:r>
          </a:p>
        </p:txBody>
      </p:sp>
      <p:sp>
        <p:nvSpPr>
          <p:cNvPr id="12" name="사각형: 둥근 모서리 11"/>
          <p:cNvSpPr/>
          <p:nvPr/>
        </p:nvSpPr>
        <p:spPr>
          <a:xfrm>
            <a:off x="532871" y="4470888"/>
            <a:ext cx="1260000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외부 전략</a:t>
            </a:r>
          </a:p>
        </p:txBody>
      </p:sp>
    </p:spTree>
    <p:extLst>
      <p:ext uri="{BB962C8B-B14F-4D97-AF65-F5344CB8AC3E}">
        <p14:creationId xmlns:p14="http://schemas.microsoft.com/office/powerpoint/2010/main" val="280684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Box 42"/>
          <p:cNvSpPr txBox="1">
            <a:spLocks noChangeArrowheads="1"/>
          </p:cNvSpPr>
          <p:nvPr/>
        </p:nvSpPr>
        <p:spPr bwMode="auto">
          <a:xfrm>
            <a:off x="347532" y="1028152"/>
            <a:ext cx="540001" cy="540001"/>
          </a:xfrm>
          <a:prstGeom prst="rect">
            <a:avLst/>
          </a:prstGeom>
          <a:solidFill>
            <a:schemeClr val="tx2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30" name="그래픽 29" descr="동전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02992" y="1864592"/>
            <a:ext cx="540001" cy="540001"/>
          </a:xfrm>
          <a:prstGeom prst="rect">
            <a:avLst/>
          </a:prstGeom>
        </p:spPr>
      </p:pic>
      <p:pic>
        <p:nvPicPr>
          <p:cNvPr id="31" name="그래픽 30" descr="화살표: 시계 방향 곡선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532" y="1864592"/>
            <a:ext cx="500496" cy="500496"/>
          </a:xfrm>
          <a:prstGeom prst="rect">
            <a:avLst/>
          </a:prstGeom>
        </p:spPr>
      </p:pic>
      <p:pic>
        <p:nvPicPr>
          <p:cNvPr id="32" name="그래픽 31" descr="소핑 카트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697957" y="1864592"/>
            <a:ext cx="540001" cy="540001"/>
          </a:xfrm>
          <a:prstGeom prst="rect">
            <a:avLst/>
          </a:prstGeom>
        </p:spPr>
      </p:pic>
      <p:pic>
        <p:nvPicPr>
          <p:cNvPr id="33" name="그래픽 32" descr="태그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00474" y="1864592"/>
            <a:ext cx="540001" cy="540001"/>
          </a:xfrm>
          <a:prstGeom prst="rect">
            <a:avLst/>
          </a:prstGeom>
        </p:spPr>
      </p:pic>
      <p:pic>
        <p:nvPicPr>
          <p:cNvPr id="34" name="그래픽 33" descr="상자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92921" y="1864592"/>
            <a:ext cx="540001" cy="540001"/>
          </a:xfrm>
          <a:prstGeom prst="rect">
            <a:avLst/>
          </a:prstGeom>
        </p:spPr>
      </p:pic>
      <p:pic>
        <p:nvPicPr>
          <p:cNvPr id="35" name="그래픽 34" descr="쇼핑백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85366" y="1864592"/>
            <a:ext cx="540001" cy="540001"/>
          </a:xfrm>
          <a:prstGeom prst="rect">
            <a:avLst/>
          </a:prstGeom>
        </p:spPr>
      </p:pic>
      <p:sp>
        <p:nvSpPr>
          <p:cNvPr id="36" name="Text Box 42"/>
          <p:cNvSpPr txBox="1">
            <a:spLocks noChangeArrowheads="1"/>
          </p:cNvSpPr>
          <p:nvPr/>
        </p:nvSpPr>
        <p:spPr bwMode="auto">
          <a:xfrm>
            <a:off x="1300825" y="1028152"/>
            <a:ext cx="540001" cy="540001"/>
          </a:xfrm>
          <a:prstGeom prst="rect">
            <a:avLst/>
          </a:prstGeom>
          <a:solidFill>
            <a:srgbClr val="CCC42E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Text Box 42"/>
          <p:cNvSpPr txBox="1">
            <a:spLocks noChangeArrowheads="1"/>
          </p:cNvSpPr>
          <p:nvPr/>
        </p:nvSpPr>
        <p:spPr bwMode="auto">
          <a:xfrm>
            <a:off x="4160704" y="1028152"/>
            <a:ext cx="540001" cy="540001"/>
          </a:xfrm>
          <a:prstGeom prst="rect">
            <a:avLst/>
          </a:prstGeom>
          <a:solidFill>
            <a:srgbClr val="7D1F1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Text Box 42"/>
          <p:cNvSpPr txBox="1">
            <a:spLocks noChangeArrowheads="1"/>
          </p:cNvSpPr>
          <p:nvPr/>
        </p:nvSpPr>
        <p:spPr bwMode="auto">
          <a:xfrm>
            <a:off x="5113996" y="1028152"/>
            <a:ext cx="540001" cy="540001"/>
          </a:xfrm>
          <a:prstGeom prst="rect">
            <a:avLst/>
          </a:prstGeom>
          <a:solidFill>
            <a:srgbClr val="CB2F2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9" name="Text Box 42"/>
          <p:cNvSpPr txBox="1">
            <a:spLocks noChangeArrowheads="1"/>
          </p:cNvSpPr>
          <p:nvPr/>
        </p:nvSpPr>
        <p:spPr bwMode="auto">
          <a:xfrm>
            <a:off x="3207411" y="1028152"/>
            <a:ext cx="540001" cy="540001"/>
          </a:xfrm>
          <a:prstGeom prst="rect">
            <a:avLst/>
          </a:prstGeom>
          <a:solidFill>
            <a:srgbClr val="3081CA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 Box 42"/>
          <p:cNvSpPr txBox="1">
            <a:spLocks noChangeArrowheads="1"/>
          </p:cNvSpPr>
          <p:nvPr/>
        </p:nvSpPr>
        <p:spPr bwMode="auto">
          <a:xfrm>
            <a:off x="2254118" y="1028152"/>
            <a:ext cx="540001" cy="540001"/>
          </a:xfrm>
          <a:prstGeom prst="rect">
            <a:avLst/>
          </a:prstGeom>
          <a:solidFill>
            <a:srgbClr val="267D1F"/>
          </a:solidFill>
          <a:ln w="12700">
            <a:solidFill>
              <a:schemeClr val="bg1"/>
            </a:solidFill>
            <a:miter lim="800000"/>
            <a:headEnd/>
            <a:tailEnd/>
          </a:ln>
          <a:effectLst>
            <a:outerShdw dist="63500" dir="13500000" algn="ctr" rotWithShape="0">
              <a:schemeClr val="tx1">
                <a:lumMod val="75000"/>
                <a:lumOff val="25000"/>
                <a:alpha val="50000"/>
              </a:schemeClr>
            </a:outerShdw>
          </a:effectLst>
        </p:spPr>
        <p:txBody>
          <a:bodyPr lIns="0" tIns="0" rIns="0" bIns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개요</a:t>
            </a:r>
            <a:endParaRPr lang="en-US" altLang="ko-KR" sz="16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pic>
        <p:nvPicPr>
          <p:cNvPr id="41" name="그래픽 40" descr="옷걸이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477813" y="1864592"/>
            <a:ext cx="540001" cy="540001"/>
          </a:xfrm>
          <a:prstGeom prst="rect">
            <a:avLst/>
          </a:prstGeom>
        </p:spPr>
      </p:pic>
      <p:pic>
        <p:nvPicPr>
          <p:cNvPr id="42" name="그래픽 41" descr="안경"/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075295" y="1864592"/>
            <a:ext cx="540001" cy="540001"/>
          </a:xfrm>
          <a:prstGeom prst="rect">
            <a:avLst/>
          </a:prstGeom>
        </p:spPr>
      </p:pic>
      <p:pic>
        <p:nvPicPr>
          <p:cNvPr id="43" name="그래픽 42" descr="정장"/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672776" y="1864592"/>
            <a:ext cx="540001" cy="540001"/>
          </a:xfrm>
          <a:prstGeom prst="rect">
            <a:avLst/>
          </a:prstGeom>
        </p:spPr>
      </p:pic>
      <p:pic>
        <p:nvPicPr>
          <p:cNvPr id="44" name="그래픽 43" descr="드레스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880331" y="1864592"/>
            <a:ext cx="540001" cy="540001"/>
          </a:xfrm>
          <a:prstGeom prst="rect">
            <a:avLst/>
          </a:prstGeom>
        </p:spPr>
      </p:pic>
      <p:pic>
        <p:nvPicPr>
          <p:cNvPr id="45" name="그래픽 44" descr="하이힐"/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4490402" y="1864592"/>
            <a:ext cx="540001" cy="540001"/>
          </a:xfrm>
          <a:prstGeom prst="rect">
            <a:avLst/>
          </a:prstGeom>
        </p:spPr>
      </p:pic>
      <p:pic>
        <p:nvPicPr>
          <p:cNvPr id="46" name="그래픽 45" descr="양말"/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905510" y="1864592"/>
            <a:ext cx="540001" cy="540001"/>
          </a:xfrm>
          <a:prstGeom prst="rect">
            <a:avLst/>
          </a:prstGeom>
        </p:spPr>
      </p:pic>
      <p:pic>
        <p:nvPicPr>
          <p:cNvPr id="47" name="그래픽 46" descr="바지"/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5087884" y="1864592"/>
            <a:ext cx="540001" cy="540001"/>
          </a:xfrm>
          <a:prstGeom prst="rect">
            <a:avLst/>
          </a:prstGeom>
        </p:spPr>
      </p:pic>
      <p:pic>
        <p:nvPicPr>
          <p:cNvPr id="48" name="그래픽 47" descr="긴 소매 셔츠"/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3295439" y="1864592"/>
            <a:ext cx="540001" cy="540001"/>
          </a:xfrm>
          <a:prstGeom prst="rect">
            <a:avLst/>
          </a:prstGeom>
        </p:spPr>
      </p:pic>
      <p:pic>
        <p:nvPicPr>
          <p:cNvPr id="49" name="그래픽 48" descr="치마"/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282849" y="1864592"/>
            <a:ext cx="540001" cy="540001"/>
          </a:xfrm>
          <a:prstGeom prst="rect">
            <a:avLst/>
          </a:prstGeom>
        </p:spPr>
      </p:pic>
      <p:pic>
        <p:nvPicPr>
          <p:cNvPr id="50" name="Picture 2" descr="시장 분석에 대한 이미지 검색결과"/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997" y="2847974"/>
            <a:ext cx="5334000" cy="116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" name="그룹 50"/>
          <p:cNvGrpSpPr/>
          <p:nvPr/>
        </p:nvGrpSpPr>
        <p:grpSpPr>
          <a:xfrm>
            <a:off x="6681193" y="3429000"/>
            <a:ext cx="2590528" cy="2588096"/>
            <a:chOff x="1496616" y="1772816"/>
            <a:chExt cx="4464496" cy="4460304"/>
          </a:xfrm>
        </p:grpSpPr>
        <p:sp>
          <p:nvSpPr>
            <p:cNvPr id="52" name="직사각형 51"/>
            <p:cNvSpPr/>
            <p:nvPr/>
          </p:nvSpPr>
          <p:spPr>
            <a:xfrm>
              <a:off x="1496616" y="1772816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직사각형 52"/>
            <p:cNvSpPr/>
            <p:nvPr/>
          </p:nvSpPr>
          <p:spPr>
            <a:xfrm>
              <a:off x="3728864" y="1772816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/>
            <p:cNvSpPr/>
            <p:nvPr/>
          </p:nvSpPr>
          <p:spPr>
            <a:xfrm>
              <a:off x="3728864" y="4000872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496616" y="4000872"/>
              <a:ext cx="2232248" cy="223224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타원 1"/>
          <p:cNvSpPr/>
          <p:nvPr/>
        </p:nvSpPr>
        <p:spPr>
          <a:xfrm>
            <a:off x="8697416" y="3681048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CB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타원 55"/>
          <p:cNvSpPr/>
          <p:nvPr/>
        </p:nvSpPr>
        <p:spPr>
          <a:xfrm>
            <a:off x="8697416" y="4940592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타원 56"/>
          <p:cNvSpPr/>
          <p:nvPr/>
        </p:nvSpPr>
        <p:spPr>
          <a:xfrm>
            <a:off x="7567813" y="518009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/>
          <p:cNvSpPr/>
          <p:nvPr/>
        </p:nvSpPr>
        <p:spPr>
          <a:xfrm>
            <a:off x="8288510" y="441550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/>
          <p:cNvSpPr/>
          <p:nvPr/>
        </p:nvSpPr>
        <p:spPr>
          <a:xfrm>
            <a:off x="7657502" y="3697425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타원 59"/>
          <p:cNvSpPr/>
          <p:nvPr/>
        </p:nvSpPr>
        <p:spPr>
          <a:xfrm>
            <a:off x="6873931" y="4415504"/>
            <a:ext cx="180000" cy="18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308FC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169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사업의 필요성</a:t>
            </a:r>
          </a:p>
        </p:txBody>
      </p:sp>
      <p:graphicFrame>
        <p:nvGraphicFramePr>
          <p:cNvPr id="15" name="차트 14"/>
          <p:cNvGraphicFramePr/>
          <p:nvPr>
            <p:extLst>
              <p:ext uri="{D42A27DB-BD31-4B8C-83A1-F6EECF244321}">
                <p14:modId xmlns:p14="http://schemas.microsoft.com/office/powerpoint/2010/main" val="2763964942"/>
              </p:ext>
            </p:extLst>
          </p:nvPr>
        </p:nvGraphicFramePr>
        <p:xfrm>
          <a:off x="632920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2" name="직사각형 31"/>
          <p:cNvSpPr/>
          <p:nvPr/>
        </p:nvSpPr>
        <p:spPr>
          <a:xfrm>
            <a:off x="4448175" y="2996952"/>
            <a:ext cx="5184774" cy="27638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오프라인 의류 시장은 매년 성장하고 있으며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고객의 의류 구매 주기도 급속도로 빨라지고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고객은 평균 일주일에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1.5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년에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벌의 옷을 구매함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endParaRPr lang="ko-KR" altLang="en-US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이에 따라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옷이 쉽게 버려지는 사회 문제가 발생함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싸게 사고 쉽게 버리는 소비 행태로 변모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우리나라에서 한 해 약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72,000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톤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구매 가격으로는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억이 넘는 의류가 폐기되고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청바지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6,406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장에 해당하는 의류가 폐기되는 실정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128464" y="1124745"/>
            <a:ext cx="9649071" cy="1030570"/>
            <a:chOff x="234904" y="1088486"/>
            <a:chExt cx="8712968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639690" y="1350340"/>
              <a:ext cx="7864653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매년 청바지 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6,406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만 장에 해당하는 의류가 폐기된다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234904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8560749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55" name="직사각형 54"/>
          <p:cNvSpPr/>
          <p:nvPr/>
        </p:nvSpPr>
        <p:spPr>
          <a:xfrm>
            <a:off x="632521" y="6265133"/>
            <a:ext cx="3420399" cy="340093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의류 폐기물 발생 현황</a:t>
            </a:r>
          </a:p>
        </p:txBody>
      </p:sp>
      <p:cxnSp>
        <p:nvCxnSpPr>
          <p:cNvPr id="16" name="직선 화살표 연결선 15"/>
          <p:cNvCxnSpPr>
            <a:cxnSpLocks/>
          </p:cNvCxnSpPr>
          <p:nvPr/>
        </p:nvCxnSpPr>
        <p:spPr>
          <a:xfrm flipV="1">
            <a:off x="1640632" y="3645025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>
            <a:cxnSpLocks/>
          </p:cNvCxnSpPr>
          <p:nvPr/>
        </p:nvCxnSpPr>
        <p:spPr>
          <a:xfrm flipV="1">
            <a:off x="2720752" y="2893750"/>
            <a:ext cx="360040" cy="720080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2776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시장 분석</a:t>
            </a:r>
          </a:p>
        </p:txBody>
      </p:sp>
      <p:sp>
        <p:nvSpPr>
          <p:cNvPr id="47" name="직사각형 46"/>
          <p:cNvSpPr/>
          <p:nvPr/>
        </p:nvSpPr>
        <p:spPr>
          <a:xfrm>
            <a:off x="4448174" y="2820734"/>
            <a:ext cx="5184775" cy="32131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패스트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패션 시장은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2010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2011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천 억으로 매년 성장하는 추세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현재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1,000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개 이상의 여성 의류 온라인 쇼핑몰이 존재함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제품 수명이 제품의 품질이 아닌 트렌드에 영향을 받기 때문에 제품 수명은 매우 짧아졌고 중고 거래가 활성화됨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패스트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패션 시장의 성장과 함께 중고 거래 시장이 급속히 성장하고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2009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년에 비해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배 이상 성장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의류 거래는 장난감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자동차 순서 다음으로 많으며 매년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50%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이상씩 성장 중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grpSp>
        <p:nvGrpSpPr>
          <p:cNvPr id="48" name="그룹 47"/>
          <p:cNvGrpSpPr/>
          <p:nvPr/>
        </p:nvGrpSpPr>
        <p:grpSpPr>
          <a:xfrm>
            <a:off x="200472" y="1124745"/>
            <a:ext cx="9577064" cy="1030570"/>
            <a:chOff x="275046" y="1088486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1353828" y="1350340"/>
              <a:ext cx="643637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패스트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패션과 함께 </a:t>
              </a:r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패스트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 err="1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플리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마켓이 성장</a:t>
              </a: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855893" y="1433494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867752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graphicFrame>
        <p:nvGraphicFramePr>
          <p:cNvPr id="57" name="차트 56"/>
          <p:cNvGraphicFramePr/>
          <p:nvPr>
            <p:extLst>
              <p:ext uri="{D42A27DB-BD31-4B8C-83A1-F6EECF244321}">
                <p14:modId xmlns:p14="http://schemas.microsoft.com/office/powerpoint/2010/main" val="1114946236"/>
              </p:ext>
            </p:extLst>
          </p:nvPr>
        </p:nvGraphicFramePr>
        <p:xfrm>
          <a:off x="690818" y="2276475"/>
          <a:ext cx="3420000" cy="398865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63" name="직선 화살표 연결선 62"/>
          <p:cNvCxnSpPr>
            <a:cxnSpLocks/>
          </p:cNvCxnSpPr>
          <p:nvPr/>
        </p:nvCxnSpPr>
        <p:spPr>
          <a:xfrm flipV="1">
            <a:off x="2000672" y="3140968"/>
            <a:ext cx="720080" cy="1296144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3252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시장 규모</a:t>
            </a:r>
          </a:p>
        </p:txBody>
      </p:sp>
    </p:spTree>
    <p:extLst>
      <p:ext uri="{BB962C8B-B14F-4D97-AF65-F5344CB8AC3E}">
        <p14:creationId xmlns:p14="http://schemas.microsoft.com/office/powerpoint/2010/main" val="4287130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고객 분석</a:t>
            </a:r>
          </a:p>
        </p:txBody>
      </p:sp>
      <p:grpSp>
        <p:nvGrpSpPr>
          <p:cNvPr id="4" name="그룹 3"/>
          <p:cNvGrpSpPr/>
          <p:nvPr/>
        </p:nvGrpSpPr>
        <p:grpSpPr>
          <a:xfrm>
            <a:off x="128464" y="1124745"/>
            <a:ext cx="9649072" cy="1030570"/>
            <a:chOff x="672663" y="1124745"/>
            <a:chExt cx="8560676" cy="1030570"/>
          </a:xfrm>
        </p:grpSpPr>
        <p:sp>
          <p:nvSpPr>
            <p:cNvPr id="49" name="TextBox 48"/>
            <p:cNvSpPr txBox="1"/>
            <p:nvPr/>
          </p:nvSpPr>
          <p:spPr>
            <a:xfrm>
              <a:off x="2542961" y="1386599"/>
              <a:ext cx="4820078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10~20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대의 의류 구매 기준은 경제성</a:t>
              </a:r>
            </a:p>
          </p:txBody>
        </p:sp>
        <p:sp>
          <p:nvSpPr>
            <p:cNvPr id="50" name="자유형 26"/>
            <p:cNvSpPr/>
            <p:nvPr/>
          </p:nvSpPr>
          <p:spPr>
            <a:xfrm>
              <a:off x="1541542" y="14697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51" name="자유형 27"/>
            <p:cNvSpPr/>
            <p:nvPr/>
          </p:nvSpPr>
          <p:spPr>
            <a:xfrm rot="10800000">
              <a:off x="7905329" y="1552812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52" name="그림 51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672663" y="1963724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53" name="그림 52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2663" y="112474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7" name="직사각형 16"/>
          <p:cNvSpPr/>
          <p:nvPr/>
        </p:nvSpPr>
        <p:spPr>
          <a:xfrm>
            <a:off x="700446" y="2969553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1280856" y="2969552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저렴한 가격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(84.8%)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700446" y="3579901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1280856" y="3579899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다양한 상품 종류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00446" y="4190248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1280856" y="4190246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디자인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(49.5%)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700446" y="4800595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1280856" y="4800594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품질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(41.4%)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700446" y="5410942"/>
            <a:ext cx="563849" cy="610346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5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위</a:t>
            </a:r>
          </a:p>
        </p:txBody>
      </p:sp>
      <p:sp>
        <p:nvSpPr>
          <p:cNvPr id="26" name="직사각형 25"/>
          <p:cNvSpPr/>
          <p:nvPr/>
        </p:nvSpPr>
        <p:spPr>
          <a:xfrm>
            <a:off x="1280856" y="5410941"/>
            <a:ext cx="2736040" cy="6103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1" tIns="36000" rIns="72001" bIns="36000"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넓은 매장과 쇼핑 분위기</a:t>
            </a:r>
            <a:r>
              <a:rPr lang="en-US" altLang="ko-KR" sz="1400" dirty="0">
                <a:solidFill>
                  <a:schemeClr val="tx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(30.5%)</a:t>
            </a:r>
            <a:endParaRPr lang="ko-KR" altLang="en-US" sz="1400" dirty="0">
              <a:solidFill>
                <a:schemeClr val="tx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4448174" y="2924944"/>
            <a:ext cx="5184775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유행에 따라 옷을 빠르게 구입하는 특성이 있음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저가 상품은 충동적으로 구매하기 쉽지만 유행이 짧아 실제 입는 기간은 매우 짧음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상태가 좋아도 수납 공간 부족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이삿짐 정리 등의 사유로 버려지는 경우가 많이 발생함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경제적으로 여유롭지는 않지만 전체 생활비 중 의류 지출 비용이 높은 연령대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(10~20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대 후반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)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는 경제적인 구매를 선호하는 경향이 큼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29" name="직사각형 28"/>
          <p:cNvSpPr/>
          <p:nvPr/>
        </p:nvSpPr>
        <p:spPr>
          <a:xfrm>
            <a:off x="63252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패스트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패션 선호 이유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복수 응답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36843649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4. </a:t>
            </a:r>
            <a:r>
              <a:rPr lang="ko-KR" altLang="en-US" dirty="0"/>
              <a:t>쇼핑몰 소개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99993" y="3501011"/>
            <a:ext cx="3172887" cy="4499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400" spc="-60">
                <a:latin typeface="Bell MT"/>
              </a:rPr>
              <a:t>Kosta Market</a:t>
            </a:r>
            <a:endParaRPr lang="en-US" altLang="ko-KR" sz="2400" spc="-60">
              <a:latin typeface="Bell MT"/>
            </a:endParaRPr>
          </a:p>
        </p:txBody>
      </p:sp>
      <p:pic>
        <p:nvPicPr>
          <p:cNvPr id="13" name="그래픽 12" descr="옷걸이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97451" y="2708920"/>
            <a:ext cx="777970" cy="77797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448175" y="2852936"/>
          <a:ext cx="5184775" cy="329041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220990"/>
                <a:gridCol w="3963785"/>
              </a:tblGrid>
              <a:tr h="38710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이름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코스타마켓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(Kosta Market)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658084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고객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세련된 스타일과 알뜰할 소비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두 가지를 모두 원하는 </a:t>
                      </a: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10~20</a:t>
                      </a: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대 여성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710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분류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l" latinLnBrk="1"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여성 의류 종합 쇼핑몰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471010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상품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171450" lvl="0" indent="-1714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Outer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171450" lvl="0" indent="-1714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Top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171450" lvl="0" indent="-1714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Bottom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171450" lvl="0" indent="-1714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Skirt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  <a:p>
                      <a:pPr marL="171450" lvl="0" indent="-171450" algn="l" latinLnBrk="1">
                        <a:buFont typeface="Arial"/>
                        <a:buChar char="•"/>
                        <a:defRPr/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Dress</a:t>
                      </a:r>
                      <a:endParaRPr lang="ko-KR" altLang="en-US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38710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도메인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lvl="0" indent="0" algn="l" latinLnBrk="1">
                        <a:buFont typeface="Arial"/>
                        <a:buNone/>
                        <a:defRPr/>
                      </a:pPr>
                      <a:r>
                        <a:rPr lang="en-US" altLang="ko-KR" sz="1400" b="0" i="0">
                          <a:solidFill>
                            <a:schemeClr val="tx1"/>
                          </a:solidFill>
                          <a:latin typeface="나눔바른고딕"/>
                          <a:ea typeface="나눔바른고딕"/>
                        </a:rPr>
                        <a:t>www.kostamarket.com</a:t>
                      </a:r>
                      <a:endParaRPr lang="en-US" altLang="ko-KR" sz="1400" b="0" i="0">
                        <a:solidFill>
                          <a:schemeClr val="tx1"/>
                        </a:solidFill>
                        <a:latin typeface="나눔바른고딕"/>
                        <a:ea typeface="나눔바른고딕"/>
                      </a:endParaRPr>
                    </a:p>
                  </a:txBody>
                  <a:tcPr marL="91440" marR="9144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635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pSp>
        <p:nvGrpSpPr>
          <p:cNvPr id="27" name="그룹 26"/>
          <p:cNvGrpSpPr/>
          <p:nvPr/>
        </p:nvGrpSpPr>
        <p:grpSpPr>
          <a:xfrm>
            <a:off x="128464" y="1124745"/>
            <a:ext cx="9649072" cy="1030570"/>
            <a:chOff x="275046" y="1088486"/>
            <a:chExt cx="8560676" cy="1030570"/>
          </a:xfrm>
        </p:grpSpPr>
        <p:sp>
          <p:nvSpPr>
            <p:cNvPr id="28" name="TextBox 27"/>
            <p:cNvSpPr txBox="1"/>
            <p:nvPr/>
          </p:nvSpPr>
          <p:spPr>
            <a:xfrm>
              <a:off x="1634343" y="1350340"/>
              <a:ext cx="5875327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세련된 스타일과 알뜰한 소비를 한 번에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!</a:t>
              </a:r>
              <a:endParaRPr lang="ko-KR" altLang="en-US" sz="2800" b="1" dirty="0">
                <a:ln>
                  <a:solidFill>
                    <a:prstClr val="black">
                      <a:alpha val="0"/>
                    </a:prstClr>
                  </a:solidFill>
                </a:ln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  <p:sp>
          <p:nvSpPr>
            <p:cNvPr id="29" name="자유형 26"/>
            <p:cNvSpPr/>
            <p:nvPr/>
          </p:nvSpPr>
          <p:spPr>
            <a:xfrm>
              <a:off x="1232549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0" name="자유형 27"/>
            <p:cNvSpPr/>
            <p:nvPr/>
          </p:nvSpPr>
          <p:spPr>
            <a:xfrm rot="10800000">
              <a:off x="7524328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37" name="직사각형 36"/>
          <p:cNvSpPr/>
          <p:nvPr/>
        </p:nvSpPr>
        <p:spPr>
          <a:xfrm>
            <a:off x="522514" y="4581128"/>
            <a:ext cx="3566390" cy="15450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  <a:spcAft>
                <a:spcPts val="1200"/>
              </a:spcAft>
            </a:pP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하나의 쇼핑몰 안에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 구매 채널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과 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‘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 채널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’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을 동시에 운영하여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</a:t>
            </a:r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이용자의 경제적 편익은 높이고 환경에 대한 사회적 책임을 다하는 온라인 쇼핑몰</a:t>
            </a:r>
            <a:r>
              <a:rPr lang="en-US" altLang="ko-KR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cxnSp>
        <p:nvCxnSpPr>
          <p:cNvPr id="14" name="직선 연결선 13"/>
          <p:cNvCxnSpPr/>
          <p:nvPr/>
        </p:nvCxnSpPr>
        <p:spPr>
          <a:xfrm>
            <a:off x="618031" y="4495168"/>
            <a:ext cx="216000" cy="0"/>
          </a:xfrm>
          <a:prstGeom prst="line">
            <a:avLst/>
          </a:prstGeom>
          <a:ln w="28575">
            <a:solidFill>
              <a:srgbClr val="CB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8001060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5. </a:t>
            </a:r>
            <a:r>
              <a:rPr lang="ko-KR" altLang="en-US" dirty="0"/>
              <a:t>쇼핑몰 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5669158" y="1336934"/>
            <a:ext cx="2704046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쇼핑 채널은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신상품 구매 채널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과 회원끼리 상품을 사고파는 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‘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채널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’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구분됩니다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</a:p>
        </p:txBody>
      </p:sp>
      <p:grpSp>
        <p:nvGrpSpPr>
          <p:cNvPr id="2" name="그룹 1"/>
          <p:cNvGrpSpPr/>
          <p:nvPr/>
        </p:nvGrpSpPr>
        <p:grpSpPr>
          <a:xfrm>
            <a:off x="1064720" y="4005217"/>
            <a:ext cx="1368000" cy="1368000"/>
            <a:chOff x="2000824" y="3393869"/>
            <a:chExt cx="1368000" cy="1368000"/>
          </a:xfrm>
        </p:grpSpPr>
        <p:sp>
          <p:nvSpPr>
            <p:cNvPr id="14" name="타원 13"/>
            <p:cNvSpPr/>
            <p:nvPr/>
          </p:nvSpPr>
          <p:spPr>
            <a:xfrm>
              <a:off x="2000824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5" name="그래픽 14" descr="상점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227624" y="3468811"/>
              <a:ext cx="914400" cy="914400"/>
            </a:xfrm>
            <a:prstGeom prst="rect">
              <a:avLst/>
            </a:prstGeom>
          </p:spPr>
        </p:pic>
        <p:sp>
          <p:nvSpPr>
            <p:cNvPr id="16" name="직사각형 15"/>
            <p:cNvSpPr/>
            <p:nvPr/>
          </p:nvSpPr>
          <p:spPr>
            <a:xfrm>
              <a:off x="2108824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스타일숍</a:t>
              </a: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7401424" y="4005217"/>
            <a:ext cx="1368000" cy="1368000"/>
            <a:chOff x="5673080" y="3393869"/>
            <a:chExt cx="1368000" cy="1368000"/>
          </a:xfrm>
        </p:grpSpPr>
        <p:sp>
          <p:nvSpPr>
            <p:cNvPr id="17" name="타원 16"/>
            <p:cNvSpPr/>
            <p:nvPr/>
          </p:nvSpPr>
          <p:spPr>
            <a:xfrm>
              <a:off x="5673080" y="3393869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endParaRPr lang="ko-KR" altLang="en-US" sz="1600" dirty="0">
                <a:solidFill>
                  <a:schemeClr val="tx1"/>
                </a:solidFill>
                <a:latin typeface="나눔고딕 Light" panose="020D0904000000000000" pitchFamily="50" charset="-127"/>
                <a:ea typeface="나눔고딕 Light" panose="020D0904000000000000" pitchFamily="50" charset="-127"/>
              </a:endParaRPr>
            </a:p>
          </p:txBody>
        </p:sp>
        <p:pic>
          <p:nvPicPr>
            <p:cNvPr id="18" name="그래픽 17" descr="상점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899880" y="3468811"/>
              <a:ext cx="914400" cy="914400"/>
            </a:xfrm>
            <a:prstGeom prst="rect">
              <a:avLst/>
            </a:prstGeom>
          </p:spPr>
        </p:pic>
        <p:sp>
          <p:nvSpPr>
            <p:cNvPr id="19" name="직사각형 18"/>
            <p:cNvSpPr/>
            <p:nvPr/>
          </p:nvSpPr>
          <p:spPr>
            <a:xfrm>
              <a:off x="5781080" y="4319402"/>
              <a:ext cx="1152000" cy="307777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algn="ctr" fontAlgn="base"/>
              <a:r>
                <a:rPr lang="ko-KR" altLang="en-US" sz="1400" dirty="0" err="1">
                  <a:solidFill>
                    <a:schemeClr val="bg1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오픈숍</a:t>
              </a:r>
              <a:endPara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pic>
        <p:nvPicPr>
          <p:cNvPr id="20" name="그래픽 19" descr="동전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60991" y="3573016"/>
            <a:ext cx="540001" cy="540001"/>
          </a:xfrm>
          <a:prstGeom prst="rect">
            <a:avLst/>
          </a:prstGeom>
        </p:spPr>
      </p:pic>
      <p:cxnSp>
        <p:nvCxnSpPr>
          <p:cNvPr id="22" name="직선 화살표 연결선 21"/>
          <p:cNvCxnSpPr>
            <a:cxnSpLocks/>
          </p:cNvCxnSpPr>
          <p:nvPr/>
        </p:nvCxnSpPr>
        <p:spPr>
          <a:xfrm flipH="1">
            <a:off x="3579909" y="4419050"/>
            <a:ext cx="2502164" cy="0"/>
          </a:xfrm>
          <a:prstGeom prst="straightConnector1">
            <a:avLst/>
          </a:prstGeom>
          <a:ln w="28575">
            <a:solidFill>
              <a:srgbClr val="CB2F2F"/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직사각형 22"/>
          <p:cNvSpPr/>
          <p:nvPr/>
        </p:nvSpPr>
        <p:spPr>
          <a:xfrm>
            <a:off x="4060669" y="4054155"/>
            <a:ext cx="154064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호환</a:t>
            </a:r>
          </a:p>
        </p:txBody>
      </p:sp>
      <p:sp>
        <p:nvSpPr>
          <p:cNvPr id="24" name="직사각형 23"/>
          <p:cNvSpPr/>
          <p:nvPr/>
        </p:nvSpPr>
        <p:spPr>
          <a:xfrm>
            <a:off x="416496" y="5606380"/>
            <a:ext cx="3240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고객은 중고 상품을 판매하고 발생한 포인트를 사용하여 새 제품을 알뜰한 가격에 구매할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481198" y="5448159"/>
            <a:ext cx="327600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다른 회원의 중고 상품을 구매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사용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 수 있습니다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상품을 판매했을 때는 판매금을 포인트로만 받습니다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</p:txBody>
      </p:sp>
      <p:grpSp>
        <p:nvGrpSpPr>
          <p:cNvPr id="45" name="그룹 44"/>
          <p:cNvGrpSpPr/>
          <p:nvPr/>
        </p:nvGrpSpPr>
        <p:grpSpPr>
          <a:xfrm rot="0">
            <a:off x="4140938" y="1124897"/>
            <a:ext cx="1368000" cy="1368000"/>
            <a:chOff x="4251276" y="937665"/>
            <a:chExt cx="1368000" cy="1368000"/>
          </a:xfrm>
        </p:grpSpPr>
        <p:sp>
          <p:nvSpPr>
            <p:cNvPr id="40" name="타원 39"/>
            <p:cNvSpPr/>
            <p:nvPr/>
          </p:nvSpPr>
          <p:spPr>
            <a:xfrm>
              <a:off x="4251276" y="937665"/>
              <a:ext cx="1368000" cy="13680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tIns="0" rIns="0" bIns="0" anchor="ctr"/>
            <a:lstStyle/>
            <a:p>
              <a:pPr lvl="0" algn="ctr">
                <a:defRPr/>
              </a:pPr>
              <a:endParaRPr lang="ko-KR" altLang="en-US" sz="1600">
                <a:solidFill>
                  <a:schemeClr val="tx1"/>
                </a:solidFill>
                <a:latin typeface="나눔고딕 Light"/>
                <a:ea typeface="나눔고딕 Light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359276" y="1762463"/>
              <a:ext cx="1152000" cy="296300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>
                  <a:solidFill>
                    <a:schemeClr val="bg1"/>
                  </a:solidFill>
                  <a:latin typeface="나눔바른고딕"/>
                  <a:ea typeface="나눔바른고딕"/>
                </a:rPr>
                <a:t>코스타마켓</a:t>
              </a:r>
              <a:endParaRPr lang="ko-KR" altLang="en-US" sz="1400">
                <a:solidFill>
                  <a:schemeClr val="bg1"/>
                </a:solidFill>
                <a:latin typeface="나눔바른고딕"/>
                <a:ea typeface="나눔바른고딕"/>
              </a:endParaRPr>
            </a:p>
          </p:txBody>
        </p:sp>
        <p:pic>
          <p:nvPicPr>
            <p:cNvPr id="35" name="그래픽 34" descr="옷걸이"/>
            <p:cNvPicPr>
              <a:picLocks noChangeAspect="1"/>
            </p:cNvPicPr>
            <p:nvPr/>
          </p:nvPicPr>
          <p:blipFill rotWithShape="1">
            <a:blip r:embed="rId8"/>
            <a:stretch>
              <a:fillRect/>
            </a:stretch>
          </p:blipFill>
          <p:spPr>
            <a:xfrm>
              <a:off x="4546291" y="964629"/>
              <a:ext cx="777970" cy="777970"/>
            </a:xfrm>
            <a:prstGeom prst="rect">
              <a:avLst/>
            </a:prstGeom>
          </p:spPr>
        </p:pic>
      </p:grpSp>
      <p:cxnSp>
        <p:nvCxnSpPr>
          <p:cNvPr id="9" name="연결선: 꺾임 8"/>
          <p:cNvCxnSpPr>
            <a:cxnSpLocks/>
            <a:stCxn id="40" idx="4"/>
            <a:endCxn id="14" idx="0"/>
          </p:cNvCxnSpPr>
          <p:nvPr/>
        </p:nvCxnSpPr>
        <p:spPr>
          <a:xfrm rot="5400000">
            <a:off x="2530669" y="1710948"/>
            <a:ext cx="1512320" cy="3076218"/>
          </a:xfrm>
          <a:prstGeom prst="bentConnector3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연결선: 꺾임 40"/>
          <p:cNvCxnSpPr>
            <a:cxnSpLocks/>
            <a:stCxn id="40" idx="4"/>
            <a:endCxn id="17" idx="0"/>
          </p:cNvCxnSpPr>
          <p:nvPr/>
        </p:nvCxnSpPr>
        <p:spPr>
          <a:xfrm rot="16200000" flipH="1">
            <a:off x="5699021" y="1618814"/>
            <a:ext cx="1512320" cy="3260486"/>
          </a:xfrm>
          <a:prstGeom prst="bent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직사각형 47"/>
          <p:cNvSpPr/>
          <p:nvPr/>
        </p:nvSpPr>
        <p:spPr>
          <a:xfrm>
            <a:off x="2864768" y="4509120"/>
            <a:ext cx="3935990" cy="578996"/>
          </a:xfrm>
          <a:prstGeom prst="rect">
            <a:avLst/>
          </a:prstGeom>
          <a:noFill/>
          <a:ln>
            <a:noFill/>
          </a:ln>
        </p:spPr>
        <p:txBody>
          <a:bodyPr wrap="square" lIns="36000" tIns="36000" rIns="36000" bIns="36000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거래 채널로 방문자 수를 높여</a:t>
            </a:r>
            <a:endParaRPr lang="en-US" altLang="ko-KR" sz="1400" dirty="0">
              <a:solidFill>
                <a:srgbClr val="CB2F2F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solidFill>
                  <a:srgbClr val="CB2F2F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광고비는 줄이고 새 상품 구매를 유도</a:t>
            </a:r>
          </a:p>
        </p:txBody>
      </p:sp>
    </p:spTree>
    <p:extLst>
      <p:ext uri="{BB962C8B-B14F-4D97-AF65-F5344CB8AC3E}">
        <p14:creationId xmlns:p14="http://schemas.microsoft.com/office/powerpoint/2010/main" val="2931834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타원 50"/>
          <p:cNvSpPr/>
          <p:nvPr/>
        </p:nvSpPr>
        <p:spPr>
          <a:xfrm>
            <a:off x="738529" y="2074974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6. </a:t>
            </a:r>
            <a:r>
              <a:rPr lang="ko-KR" altLang="en-US" dirty="0"/>
              <a:t>쇼핑몰 이용 방법</a:t>
            </a:r>
          </a:p>
        </p:txBody>
      </p:sp>
      <p:sp>
        <p:nvSpPr>
          <p:cNvPr id="41" name="타원 40"/>
          <p:cNvSpPr/>
          <p:nvPr/>
        </p:nvSpPr>
        <p:spPr>
          <a:xfrm>
            <a:off x="5216119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4" name="그래픽 23" descr="사용자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76581" y="3140968"/>
            <a:ext cx="1074743" cy="1074743"/>
          </a:xfrm>
          <a:prstGeom prst="rect">
            <a:avLst/>
          </a:prstGeom>
        </p:spPr>
      </p:pic>
      <p:sp>
        <p:nvSpPr>
          <p:cNvPr id="15" name="타원 14"/>
          <p:cNvSpPr/>
          <p:nvPr/>
        </p:nvSpPr>
        <p:spPr>
          <a:xfrm>
            <a:off x="2478592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28" name="그래픽 27" descr="상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5393" y="3180780"/>
            <a:ext cx="914401" cy="914401"/>
          </a:xfrm>
          <a:prstGeom prst="rect">
            <a:avLst/>
          </a:prstGeom>
        </p:spPr>
      </p:pic>
      <p:sp>
        <p:nvSpPr>
          <p:cNvPr id="31" name="직사각형 30"/>
          <p:cNvSpPr/>
          <p:nvPr/>
        </p:nvSpPr>
        <p:spPr>
          <a:xfrm>
            <a:off x="2586592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오픈숍</a:t>
            </a:r>
            <a:endParaRPr lang="ko-KR" altLang="en-US" sz="14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8023208" y="3105838"/>
            <a:ext cx="1368000" cy="13680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35" name="그래픽 34" descr="상점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250009" y="3180780"/>
            <a:ext cx="914401" cy="914401"/>
          </a:xfrm>
          <a:prstGeom prst="rect">
            <a:avLst/>
          </a:prstGeom>
        </p:spPr>
      </p:pic>
      <p:sp>
        <p:nvSpPr>
          <p:cNvPr id="18" name="원호 17"/>
          <p:cNvSpPr/>
          <p:nvPr/>
        </p:nvSpPr>
        <p:spPr>
          <a:xfrm>
            <a:off x="3438406" y="2348880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원호 37"/>
          <p:cNvSpPr/>
          <p:nvPr/>
        </p:nvSpPr>
        <p:spPr>
          <a:xfrm flipH="1" flipV="1">
            <a:off x="3438406" y="2876798"/>
            <a:ext cx="2352402" cy="2352402"/>
          </a:xfrm>
          <a:prstGeom prst="arc">
            <a:avLst>
              <a:gd name="adj1" fmla="val 12939413"/>
              <a:gd name="adj2" fmla="val 19417652"/>
            </a:avLst>
          </a:prstGeom>
          <a:ln w="28575">
            <a:solidFill>
              <a:schemeClr val="tx1">
                <a:lumMod val="75000"/>
                <a:lumOff val="25000"/>
              </a:schemeClr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>
            <a:off x="6772122" y="3805485"/>
            <a:ext cx="1147318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그래픽 42" descr="동전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390839" y="5445221"/>
            <a:ext cx="540001" cy="540001"/>
          </a:xfrm>
          <a:prstGeom prst="rect">
            <a:avLst/>
          </a:prstGeom>
        </p:spPr>
      </p:pic>
      <p:sp>
        <p:nvSpPr>
          <p:cNvPr id="45" name="직사각형 44"/>
          <p:cNvSpPr/>
          <p:nvPr/>
        </p:nvSpPr>
        <p:spPr>
          <a:xfrm>
            <a:off x="4253719" y="5929535"/>
            <a:ext cx="117705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적립</a:t>
            </a:r>
          </a:p>
        </p:txBody>
      </p:sp>
      <p:sp>
        <p:nvSpPr>
          <p:cNvPr id="48" name="직사각형 47"/>
          <p:cNvSpPr/>
          <p:nvPr/>
        </p:nvSpPr>
        <p:spPr>
          <a:xfrm>
            <a:off x="4134600" y="1862625"/>
            <a:ext cx="1560314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물품 판매</a:t>
            </a:r>
          </a:p>
        </p:txBody>
      </p:sp>
      <p:pic>
        <p:nvPicPr>
          <p:cNvPr id="50" name="그래픽 49" descr="사용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680" y="2176993"/>
            <a:ext cx="584557" cy="584557"/>
          </a:xfrm>
          <a:prstGeom prst="rect">
            <a:avLst/>
          </a:prstGeom>
        </p:spPr>
      </p:pic>
      <p:sp>
        <p:nvSpPr>
          <p:cNvPr id="52" name="타원 51"/>
          <p:cNvSpPr/>
          <p:nvPr/>
        </p:nvSpPr>
        <p:spPr>
          <a:xfrm>
            <a:off x="3946863" y="190851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1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54" name="타원 53"/>
          <p:cNvSpPr/>
          <p:nvPr/>
        </p:nvSpPr>
        <p:spPr>
          <a:xfrm>
            <a:off x="462218" y="3405921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5" name="그래픽 54" descr="사용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73371" y="3507941"/>
            <a:ext cx="584557" cy="584557"/>
          </a:xfrm>
          <a:prstGeom prst="rect">
            <a:avLst/>
          </a:prstGeom>
        </p:spPr>
      </p:pic>
      <p:sp>
        <p:nvSpPr>
          <p:cNvPr id="56" name="타원 55"/>
          <p:cNvSpPr/>
          <p:nvPr/>
        </p:nvSpPr>
        <p:spPr>
          <a:xfrm>
            <a:off x="738529" y="4728289"/>
            <a:ext cx="806861" cy="799128"/>
          </a:xfrm>
          <a:prstGeom prst="ellipse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00" dirty="0">
              <a:solidFill>
                <a:schemeClr val="tx1"/>
              </a:solidFill>
              <a:latin typeface="나눔고딕 Light" panose="020D0904000000000000" pitchFamily="50" charset="-127"/>
              <a:ea typeface="나눔고딕 Light" panose="020D0904000000000000" pitchFamily="50" charset="-127"/>
            </a:endParaRPr>
          </a:p>
        </p:txBody>
      </p:sp>
      <p:pic>
        <p:nvPicPr>
          <p:cNvPr id="57" name="그래픽 56" descr="사용자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9680" y="4830308"/>
            <a:ext cx="584557" cy="584557"/>
          </a:xfrm>
          <a:prstGeom prst="rect">
            <a:avLst/>
          </a:prstGeom>
        </p:spPr>
      </p:pic>
      <p:cxnSp>
        <p:nvCxnSpPr>
          <p:cNvPr id="58" name="직선 화살표 연결선 57"/>
          <p:cNvCxnSpPr>
            <a:cxnSpLocks/>
          </p:cNvCxnSpPr>
          <p:nvPr/>
        </p:nvCxnSpPr>
        <p:spPr>
          <a:xfrm flipH="1" flipV="1">
            <a:off x="1686353" y="2874105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/>
          <p:cNvCxnSpPr>
            <a:cxnSpLocks/>
          </p:cNvCxnSpPr>
          <p:nvPr/>
        </p:nvCxnSpPr>
        <p:spPr>
          <a:xfrm flipH="1">
            <a:off x="1686353" y="4348871"/>
            <a:ext cx="720000" cy="394013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/>
          <p:cNvCxnSpPr>
            <a:cxnSpLocks/>
          </p:cNvCxnSpPr>
          <p:nvPr/>
        </p:nvCxnSpPr>
        <p:spPr>
          <a:xfrm flipH="1">
            <a:off x="1472469" y="3805485"/>
            <a:ext cx="864000" cy="0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1712640" y="2348904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2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806131" y="2303852"/>
            <a:ext cx="175478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중고 상품 구매 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활용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타원 65"/>
          <p:cNvSpPr/>
          <p:nvPr/>
        </p:nvSpPr>
        <p:spPr>
          <a:xfrm>
            <a:off x="4037691" y="5975420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3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67" name="그래픽 66" descr="상자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8135" y="1821268"/>
            <a:ext cx="540001" cy="540001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6610012" y="4489956"/>
            <a:ext cx="172736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신상품 구매</a:t>
            </a:r>
            <a:endParaRPr lang="en-US" altLang="ko-KR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 fontAlgn="base"/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포인트 활용 가능</a:t>
            </a:r>
            <a:r>
              <a:rPr lang="en-US" altLang="ko-KR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lang="ko-KR" altLang="en-US" sz="1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타원 68"/>
          <p:cNvSpPr/>
          <p:nvPr/>
        </p:nvSpPr>
        <p:spPr>
          <a:xfrm>
            <a:off x="6654928" y="4515257"/>
            <a:ext cx="216000" cy="216000"/>
          </a:xfrm>
          <a:prstGeom prst="ellipse">
            <a:avLst/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4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pic>
        <p:nvPicPr>
          <p:cNvPr id="70" name="그래픽 69" descr="태그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024059" y="4005064"/>
            <a:ext cx="540001" cy="540001"/>
          </a:xfrm>
          <a:prstGeom prst="rect">
            <a:avLst/>
          </a:prstGeom>
        </p:spPr>
      </p:pic>
      <p:sp>
        <p:nvSpPr>
          <p:cNvPr id="72" name="직사각형 71"/>
          <p:cNvSpPr/>
          <p:nvPr/>
        </p:nvSpPr>
        <p:spPr>
          <a:xfrm>
            <a:off x="8131208" y="4031373"/>
            <a:ext cx="1152000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ctr" fontAlgn="base"/>
            <a:r>
              <a:rPr lang="ko-KR" altLang="en-US" sz="14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스타일숍</a:t>
            </a:r>
          </a:p>
        </p:txBody>
      </p:sp>
      <p:pic>
        <p:nvPicPr>
          <p:cNvPr id="77" name="그래픽 76" descr="긴 소매 셔츠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440903" y="1412776"/>
            <a:ext cx="468000" cy="4680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29EC20F6-DA8A-4B9F-936D-C4CCEA859CC9}"/>
              </a:ext>
            </a:extLst>
          </p:cNvPr>
          <p:cNvSpPr txBox="1"/>
          <p:nvPr/>
        </p:nvSpPr>
        <p:spPr>
          <a:xfrm>
            <a:off x="5530487" y="4074244"/>
            <a:ext cx="80686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1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이용자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873556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차트 7"/>
          <p:cNvGraphicFramePr/>
          <p:nvPr>
            <p:extLst>
              <p:ext uri="{D42A27DB-BD31-4B8C-83A1-F6EECF244321}">
                <p14:modId xmlns:p14="http://schemas.microsoft.com/office/powerpoint/2010/main" val="121547158"/>
              </p:ext>
            </p:extLst>
          </p:nvPr>
        </p:nvGraphicFramePr>
        <p:xfrm>
          <a:off x="566097" y="2485128"/>
          <a:ext cx="8773815" cy="36081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7. </a:t>
            </a:r>
            <a:r>
              <a:rPr lang="ko-KR" altLang="en-US" dirty="0"/>
              <a:t>매출 계획</a:t>
            </a:r>
          </a:p>
        </p:txBody>
      </p:sp>
      <p:sp>
        <p:nvSpPr>
          <p:cNvPr id="21" name="모서리가 둥근 직사각형 11"/>
          <p:cNvSpPr/>
          <p:nvPr/>
        </p:nvSpPr>
        <p:spPr>
          <a:xfrm>
            <a:off x="1352604" y="4437113"/>
            <a:ext cx="1728188" cy="720080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일 매출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30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 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월 매출 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: 850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만 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</a:p>
        </p:txBody>
      </p:sp>
      <p:cxnSp>
        <p:nvCxnSpPr>
          <p:cNvPr id="23" name="직선 화살표 연결선 22"/>
          <p:cNvCxnSpPr>
            <a:cxnSpLocks/>
          </p:cNvCxnSpPr>
          <p:nvPr/>
        </p:nvCxnSpPr>
        <p:spPr>
          <a:xfrm flipV="1">
            <a:off x="3008784" y="4437112"/>
            <a:ext cx="1080120" cy="792088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/>
          <p:cNvCxnSpPr>
            <a:cxnSpLocks/>
          </p:cNvCxnSpPr>
          <p:nvPr/>
        </p:nvCxnSpPr>
        <p:spPr>
          <a:xfrm flipV="1">
            <a:off x="5817097" y="3078606"/>
            <a:ext cx="1152128" cy="1308587"/>
          </a:xfrm>
          <a:prstGeom prst="straightConnector1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11"/>
          <p:cNvSpPr/>
          <p:nvPr/>
        </p:nvSpPr>
        <p:spPr>
          <a:xfrm>
            <a:off x="4160913" y="3561253"/>
            <a:ext cx="1656184" cy="803853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주얼리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시계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신발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구두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,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잡화 판매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모서리가 둥근 직사각형 11"/>
          <p:cNvSpPr/>
          <p:nvPr/>
        </p:nvSpPr>
        <p:spPr>
          <a:xfrm>
            <a:off x="6969225" y="2572679"/>
            <a:ext cx="1656184" cy="424277"/>
          </a:xfrm>
          <a:prstGeom prst="rect">
            <a:avLst/>
          </a:pr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유아 용품 판매</a:t>
            </a:r>
            <a:endParaRPr lang="en-US" altLang="ko-KR" sz="14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" name="사각형: 둥근 모서리 27"/>
          <p:cNvSpPr/>
          <p:nvPr/>
        </p:nvSpPr>
        <p:spPr>
          <a:xfrm>
            <a:off x="1355392" y="4077075"/>
            <a:ext cx="1509376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안정화</a:t>
            </a:r>
          </a:p>
        </p:txBody>
      </p:sp>
      <p:sp>
        <p:nvSpPr>
          <p:cNvPr id="36" name="사각형: 둥근 모서리 35"/>
          <p:cNvSpPr/>
          <p:nvPr/>
        </p:nvSpPr>
        <p:spPr>
          <a:xfrm>
            <a:off x="4098302" y="3262900"/>
            <a:ext cx="1790802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상품 다각화</a:t>
            </a:r>
          </a:p>
        </p:txBody>
      </p:sp>
      <p:sp>
        <p:nvSpPr>
          <p:cNvPr id="37" name="사각형: 둥근 모서리 36"/>
          <p:cNvSpPr/>
          <p:nvPr/>
        </p:nvSpPr>
        <p:spPr>
          <a:xfrm>
            <a:off x="6753200" y="2285841"/>
            <a:ext cx="2088232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</a:t>
            </a:r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차 고객층 다각화</a:t>
            </a:r>
          </a:p>
        </p:txBody>
      </p:sp>
      <p:grpSp>
        <p:nvGrpSpPr>
          <p:cNvPr id="38" name="그룹 37"/>
          <p:cNvGrpSpPr/>
          <p:nvPr/>
        </p:nvGrpSpPr>
        <p:grpSpPr>
          <a:xfrm>
            <a:off x="128464" y="1124745"/>
            <a:ext cx="9649072" cy="1030570"/>
            <a:chOff x="275046" y="1088486"/>
            <a:chExt cx="8560676" cy="1030570"/>
          </a:xfrm>
        </p:grpSpPr>
        <p:sp>
          <p:nvSpPr>
            <p:cNvPr id="39" name="TextBox 38"/>
            <p:cNvSpPr txBox="1"/>
            <p:nvPr/>
          </p:nvSpPr>
          <p:spPr>
            <a:xfrm>
              <a:off x="979525" y="1350340"/>
              <a:ext cx="7184980" cy="52322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안정화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상품</a:t>
              </a:r>
              <a:r>
                <a:rPr lang="en-US" altLang="ko-KR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800" b="1" dirty="0">
                  <a:ln>
                    <a:solidFill>
                      <a:prstClr val="black">
                        <a:alpha val="0"/>
                      </a:prstClr>
                    </a:solidFill>
                  </a:ln>
                  <a:solidFill>
                    <a:srgbClr val="CB2F2F"/>
                  </a:solidFill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다각화에 기반한 사업 다각화로 확장</a:t>
              </a:r>
            </a:p>
          </p:txBody>
        </p:sp>
        <p:sp>
          <p:nvSpPr>
            <p:cNvPr id="40" name="자유형 26"/>
            <p:cNvSpPr/>
            <p:nvPr/>
          </p:nvSpPr>
          <p:spPr>
            <a:xfrm>
              <a:off x="450928" y="143273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1" name="자유형 27"/>
            <p:cNvSpPr/>
            <p:nvPr/>
          </p:nvSpPr>
          <p:spPr>
            <a:xfrm rot="10800000">
              <a:off x="8272717" y="1516553"/>
              <a:ext cx="387123" cy="303064"/>
            </a:xfrm>
            <a:custGeom>
              <a:avLst/>
              <a:gdLst/>
              <a:ahLst/>
              <a:cxnLst/>
              <a:rect l="l" t="t" r="r" b="b"/>
              <a:pathLst>
                <a:path w="123349" h="96565">
                  <a:moveTo>
                    <a:pt x="115243" y="353"/>
                  </a:moveTo>
                  <a:lnTo>
                    <a:pt x="123349" y="15155"/>
                  </a:lnTo>
                  <a:cubicBezTo>
                    <a:pt x="117945" y="17739"/>
                    <a:pt x="113070" y="20852"/>
                    <a:pt x="108724" y="24494"/>
                  </a:cubicBezTo>
                  <a:cubicBezTo>
                    <a:pt x="104377" y="28136"/>
                    <a:pt x="101381" y="32071"/>
                    <a:pt x="99737" y="36300"/>
                  </a:cubicBezTo>
                  <a:cubicBezTo>
                    <a:pt x="97857" y="40999"/>
                    <a:pt x="99502" y="43936"/>
                    <a:pt x="104671" y="45111"/>
                  </a:cubicBezTo>
                  <a:cubicBezTo>
                    <a:pt x="108665" y="46051"/>
                    <a:pt x="112600" y="48400"/>
                    <a:pt x="116477" y="52159"/>
                  </a:cubicBezTo>
                  <a:cubicBezTo>
                    <a:pt x="120354" y="55918"/>
                    <a:pt x="122292" y="61675"/>
                    <a:pt x="122292" y="69428"/>
                  </a:cubicBezTo>
                  <a:cubicBezTo>
                    <a:pt x="122292" y="72717"/>
                    <a:pt x="121705" y="75948"/>
                    <a:pt x="120530" y="79120"/>
                  </a:cubicBezTo>
                  <a:cubicBezTo>
                    <a:pt x="119355" y="82292"/>
                    <a:pt x="117593" y="85170"/>
                    <a:pt x="115243" y="87754"/>
                  </a:cubicBezTo>
                  <a:cubicBezTo>
                    <a:pt x="112894" y="90339"/>
                    <a:pt x="110016" y="92453"/>
                    <a:pt x="106609" y="94098"/>
                  </a:cubicBezTo>
                  <a:cubicBezTo>
                    <a:pt x="103202" y="95742"/>
                    <a:pt x="99267" y="96565"/>
                    <a:pt x="94803" y="96565"/>
                  </a:cubicBezTo>
                  <a:cubicBezTo>
                    <a:pt x="86580" y="96565"/>
                    <a:pt x="79766" y="93393"/>
                    <a:pt x="74362" y="87049"/>
                  </a:cubicBezTo>
                  <a:cubicBezTo>
                    <a:pt x="68958" y="80706"/>
                    <a:pt x="66256" y="72717"/>
                    <a:pt x="66256" y="63084"/>
                  </a:cubicBezTo>
                  <a:cubicBezTo>
                    <a:pt x="66256" y="48283"/>
                    <a:pt x="70838" y="35595"/>
                    <a:pt x="80001" y="25022"/>
                  </a:cubicBezTo>
                  <a:cubicBezTo>
                    <a:pt x="89164" y="14450"/>
                    <a:pt x="100912" y="6226"/>
                    <a:pt x="115243" y="353"/>
                  </a:cubicBezTo>
                  <a:close/>
                  <a:moveTo>
                    <a:pt x="48988" y="0"/>
                  </a:moveTo>
                  <a:lnTo>
                    <a:pt x="57093" y="14802"/>
                  </a:lnTo>
                  <a:cubicBezTo>
                    <a:pt x="51689" y="17387"/>
                    <a:pt x="46814" y="20500"/>
                    <a:pt x="42468" y="24141"/>
                  </a:cubicBezTo>
                  <a:cubicBezTo>
                    <a:pt x="38121" y="27783"/>
                    <a:pt x="35126" y="31719"/>
                    <a:pt x="33481" y="35948"/>
                  </a:cubicBezTo>
                  <a:cubicBezTo>
                    <a:pt x="31601" y="40647"/>
                    <a:pt x="33246" y="43584"/>
                    <a:pt x="38415" y="44758"/>
                  </a:cubicBezTo>
                  <a:cubicBezTo>
                    <a:pt x="42409" y="45698"/>
                    <a:pt x="46344" y="48048"/>
                    <a:pt x="50221" y="51807"/>
                  </a:cubicBezTo>
                  <a:cubicBezTo>
                    <a:pt x="54098" y="55566"/>
                    <a:pt x="56036" y="61322"/>
                    <a:pt x="56036" y="69076"/>
                  </a:cubicBezTo>
                  <a:cubicBezTo>
                    <a:pt x="56036" y="72365"/>
                    <a:pt x="55449" y="75595"/>
                    <a:pt x="54274" y="78767"/>
                  </a:cubicBezTo>
                  <a:cubicBezTo>
                    <a:pt x="53099" y="81939"/>
                    <a:pt x="51337" y="84817"/>
                    <a:pt x="48988" y="87402"/>
                  </a:cubicBezTo>
                  <a:cubicBezTo>
                    <a:pt x="46638" y="89986"/>
                    <a:pt x="43760" y="92101"/>
                    <a:pt x="40353" y="93745"/>
                  </a:cubicBezTo>
                  <a:cubicBezTo>
                    <a:pt x="36946" y="95390"/>
                    <a:pt x="33011" y="96212"/>
                    <a:pt x="28547" y="96212"/>
                  </a:cubicBezTo>
                  <a:cubicBezTo>
                    <a:pt x="20324" y="96212"/>
                    <a:pt x="13510" y="93041"/>
                    <a:pt x="8106" y="86697"/>
                  </a:cubicBezTo>
                  <a:cubicBezTo>
                    <a:pt x="2702" y="80353"/>
                    <a:pt x="0" y="72365"/>
                    <a:pt x="0" y="62732"/>
                  </a:cubicBezTo>
                  <a:cubicBezTo>
                    <a:pt x="0" y="47930"/>
                    <a:pt x="4582" y="35243"/>
                    <a:pt x="13745" y="24670"/>
                  </a:cubicBezTo>
                  <a:cubicBezTo>
                    <a:pt x="22908" y="14097"/>
                    <a:pt x="34656" y="5874"/>
                    <a:pt x="48988" y="0"/>
                  </a:cubicBezTo>
                  <a:close/>
                </a:path>
              </a:pathLst>
            </a:custGeom>
            <a:solidFill>
              <a:schemeClr val="accent2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pic>
          <p:nvPicPr>
            <p:cNvPr id="42" name="그림 41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V="1">
              <a:off x="275046" y="1927465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  <p:pic>
          <p:nvPicPr>
            <p:cNvPr id="43" name="그림 4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046" y="1088486"/>
              <a:ext cx="8560676" cy="191591"/>
            </a:xfrm>
            <a:prstGeom prst="rect">
              <a:avLst/>
            </a:prstGeom>
            <a:effectLst>
              <a:outerShdw blurRad="25400" dist="25400" dir="16200000" rotWithShape="0">
                <a:schemeClr val="bg1"/>
              </a:outerShdw>
            </a:effectLst>
          </p:spPr>
        </p:pic>
      </p:grpSp>
      <p:sp>
        <p:nvSpPr>
          <p:cNvPr id="19" name="직사각형 18"/>
          <p:cNvSpPr/>
          <p:nvPr/>
        </p:nvSpPr>
        <p:spPr>
          <a:xfrm>
            <a:off x="3242801" y="6265133"/>
            <a:ext cx="3420399" cy="350865"/>
          </a:xfrm>
          <a:prstGeom prst="rect">
            <a:avLst/>
          </a:prstGeom>
          <a:solidFill>
            <a:schemeClr val="bg1"/>
          </a:solidFill>
          <a:ln w="19050">
            <a:noFill/>
          </a:ln>
        </p:spPr>
        <p:txBody>
          <a:bodyPr wrap="square">
            <a:spAutoFit/>
          </a:bodyPr>
          <a:lstStyle/>
          <a:p>
            <a:pPr algn="ctr" fontAlgn="base">
              <a:lnSpc>
                <a:spcPct val="120000"/>
              </a:lnSpc>
            </a:pPr>
            <a:r>
              <a:rPr lang="ko-KR" altLang="en-US" sz="1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연도별 매출 계획</a:t>
            </a:r>
          </a:p>
        </p:txBody>
      </p:sp>
    </p:spTree>
    <p:extLst>
      <p:ext uri="{BB962C8B-B14F-4D97-AF65-F5344CB8AC3E}">
        <p14:creationId xmlns:p14="http://schemas.microsoft.com/office/powerpoint/2010/main" val="48579486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0472" y="148493"/>
            <a:ext cx="8568952" cy="472196"/>
          </a:xfrm>
        </p:spPr>
        <p:txBody>
          <a:bodyPr/>
          <a:lstStyle/>
          <a:p>
            <a:r>
              <a:rPr lang="en-US" altLang="ko-KR" dirty="0"/>
              <a:t>8. </a:t>
            </a:r>
            <a:r>
              <a:rPr lang="ko-KR" altLang="en-US" dirty="0"/>
              <a:t>경쟁사 분석</a:t>
            </a:r>
          </a:p>
        </p:txBody>
      </p:sp>
      <p:grpSp>
        <p:nvGrpSpPr>
          <p:cNvPr id="94" name="그룹 93"/>
          <p:cNvGrpSpPr/>
          <p:nvPr/>
        </p:nvGrpSpPr>
        <p:grpSpPr>
          <a:xfrm rot="0">
            <a:off x="166604" y="1412780"/>
            <a:ext cx="9561509" cy="3362613"/>
            <a:chOff x="344488" y="1367609"/>
            <a:chExt cx="9373990" cy="3362613"/>
          </a:xfrm>
        </p:grpSpPr>
        <p:sp>
          <p:nvSpPr>
            <p:cNvPr id="36" name="직사각형 35"/>
            <p:cNvSpPr/>
            <p:nvPr/>
          </p:nvSpPr>
          <p:spPr>
            <a:xfrm>
              <a:off x="8080365" y="1609055"/>
              <a:ext cx="1512166" cy="29649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latin typeface="나눔바른고딕"/>
                  <a:ea typeface="나눔바른고딕"/>
                </a:rPr>
                <a:t>코스타마켓</a:t>
              </a:r>
              <a:endParaRPr lang="ko-KR" altLang="en-US" sz="1400">
                <a:latin typeface="나눔바른고딕"/>
                <a:ea typeface="나눔바른고딕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8080365" y="2708920"/>
              <a:ext cx="16381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latin typeface="나눔바른고딕"/>
                  <a:ea typeface="나눔바른고딕"/>
                </a:rPr>
                <a:t>A</a:t>
              </a:r>
              <a:r>
                <a:rPr lang="ko-KR" altLang="en-US" sz="1400">
                  <a:latin typeface="나눔바른고딕"/>
                  <a:ea typeface="나눔바른고딕"/>
                </a:rPr>
                <a:t>사</a:t>
              </a:r>
              <a:r>
                <a:rPr lang="en-US" altLang="ko-KR" sz="1400">
                  <a:latin typeface="나눔바른고딕"/>
                  <a:ea typeface="나눔바른고딕"/>
                </a:rPr>
                <a:t>(</a:t>
              </a:r>
              <a:r>
                <a:rPr lang="ko-KR" altLang="en-US" sz="1400">
                  <a:latin typeface="나눔바른고딕"/>
                  <a:ea typeface="나눔바른고딕"/>
                </a:rPr>
                <a:t>일반 쇼핑몰</a:t>
              </a:r>
              <a:r>
                <a:rPr lang="en-US" altLang="ko-KR" sz="1400">
                  <a:latin typeface="나눔바른고딕"/>
                  <a:ea typeface="나눔바른고딕"/>
                </a:rPr>
                <a:t>)</a:t>
              </a:r>
              <a:endParaRPr lang="en-US" altLang="ko-KR" sz="1400">
                <a:latin typeface="나눔바른고딕"/>
                <a:ea typeface="나눔바른고딕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080364" y="3789040"/>
              <a:ext cx="1512169" cy="307777"/>
            </a:xfrm>
            <a:prstGeom prst="rect">
              <a:avLst/>
            </a:prstGeom>
            <a:ln>
              <a:noFill/>
              <a:prstDash val="sysDot"/>
            </a:ln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sz="1400">
                  <a:latin typeface="나눔바른고딕"/>
                  <a:ea typeface="나눔바른고딕"/>
                </a:rPr>
                <a:t>B</a:t>
              </a:r>
              <a:r>
                <a:rPr lang="ko-KR" altLang="en-US" sz="1400">
                  <a:latin typeface="나눔바른고딕"/>
                  <a:ea typeface="나눔바른고딕"/>
                </a:rPr>
                <a:t>사</a:t>
              </a:r>
              <a:r>
                <a:rPr lang="en-US" altLang="ko-KR" sz="1400">
                  <a:latin typeface="나눔바른고딕"/>
                  <a:ea typeface="나눔바른고딕"/>
                </a:rPr>
                <a:t>(</a:t>
              </a:r>
              <a:r>
                <a:rPr lang="ko-KR" altLang="en-US" sz="1400">
                  <a:latin typeface="나눔바른고딕"/>
                  <a:ea typeface="나눔바른고딕"/>
                </a:rPr>
                <a:t>중고 거래</a:t>
              </a:r>
              <a:r>
                <a:rPr lang="en-US" altLang="ko-KR" sz="1400">
                  <a:latin typeface="나눔바른고딕"/>
                  <a:ea typeface="나눔바른고딕"/>
                </a:rPr>
                <a:t>)</a:t>
              </a:r>
              <a:endParaRPr lang="en-US" altLang="ko-KR" sz="1400">
                <a:latin typeface="나눔바른고딕"/>
                <a:ea typeface="나눔바른고딕"/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44488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1877676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410865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4944052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5" name="타원 14"/>
            <p:cNvSpPr/>
            <p:nvPr/>
          </p:nvSpPr>
          <p:spPr>
            <a:xfrm>
              <a:off x="952940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16" name="타원 15"/>
            <p:cNvSpPr/>
            <p:nvPr/>
          </p:nvSpPr>
          <p:spPr>
            <a:xfrm>
              <a:off x="952940" y="2738445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17" name="타원 16"/>
            <p:cNvSpPr/>
            <p:nvPr/>
          </p:nvSpPr>
          <p:spPr>
            <a:xfrm>
              <a:off x="952940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18" name="직선 연결선 17"/>
            <p:cNvCxnSpPr>
              <a:stCxn id="19" idx="2"/>
              <a:endCxn id="15" idx="6"/>
            </p:cNvCxnSpPr>
            <p:nvPr/>
          </p:nvCxnSpPr>
          <p:spPr>
            <a:xfrm flipH="1" flipV="1">
              <a:off x="1176036" y="1768123"/>
              <a:ext cx="1310092" cy="2180203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9" name="타원 18"/>
            <p:cNvSpPr/>
            <p:nvPr/>
          </p:nvSpPr>
          <p:spPr>
            <a:xfrm>
              <a:off x="2486128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0" name="타원 19"/>
            <p:cNvSpPr/>
            <p:nvPr/>
          </p:nvSpPr>
          <p:spPr>
            <a:xfrm>
              <a:off x="4019317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1" name="타원 20"/>
            <p:cNvSpPr/>
            <p:nvPr/>
          </p:nvSpPr>
          <p:spPr>
            <a:xfrm>
              <a:off x="5552504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2" name="타원 21"/>
            <p:cNvSpPr/>
            <p:nvPr/>
          </p:nvSpPr>
          <p:spPr>
            <a:xfrm>
              <a:off x="2486128" y="2738445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3" name="타원 22"/>
            <p:cNvSpPr/>
            <p:nvPr/>
          </p:nvSpPr>
          <p:spPr>
            <a:xfrm>
              <a:off x="4019316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24" name="타원 23"/>
            <p:cNvSpPr/>
            <p:nvPr/>
          </p:nvSpPr>
          <p:spPr>
            <a:xfrm>
              <a:off x="5552504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2486128" y="1648344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6" name="타원 25"/>
            <p:cNvSpPr/>
            <p:nvPr/>
          </p:nvSpPr>
          <p:spPr>
            <a:xfrm>
              <a:off x="4019317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rgbClr val="267d1f"/>
                  </a:solidFill>
                </a:ln>
              </a:endParaRPr>
            </a:p>
          </p:txBody>
        </p:sp>
        <p:sp>
          <p:nvSpPr>
            <p:cNvPr id="27" name="타원 26"/>
            <p:cNvSpPr/>
            <p:nvPr/>
          </p:nvSpPr>
          <p:spPr>
            <a:xfrm>
              <a:off x="5552504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cxnSp>
          <p:nvCxnSpPr>
            <p:cNvPr id="28" name="직선 연결선 27"/>
            <p:cNvCxnSpPr>
              <a:stCxn id="20" idx="2"/>
              <a:endCxn id="19" idx="6"/>
            </p:cNvCxnSpPr>
            <p:nvPr/>
          </p:nvCxnSpPr>
          <p:spPr>
            <a:xfrm flipH="1">
              <a:off x="2709224" y="2859007"/>
              <a:ext cx="1310093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9" name="직선 연결선 28"/>
            <p:cNvCxnSpPr>
              <a:stCxn id="27" idx="2"/>
              <a:endCxn id="20" idx="6"/>
            </p:cNvCxnSpPr>
            <p:nvPr/>
          </p:nvCxnSpPr>
          <p:spPr>
            <a:xfrm flipH="1" flipV="1">
              <a:off x="4242413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0" name="직선 연결선 29"/>
            <p:cNvCxnSpPr>
              <a:stCxn id="25" idx="2"/>
              <a:endCxn id="16" idx="6"/>
            </p:cNvCxnSpPr>
            <p:nvPr/>
          </p:nvCxnSpPr>
          <p:spPr>
            <a:xfrm flipH="1">
              <a:off x="1176036" y="1768123"/>
              <a:ext cx="1310092" cy="1090101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1" name="직선 연결선 30"/>
            <p:cNvCxnSpPr>
              <a:endCxn id="25" idx="6"/>
            </p:cNvCxnSpPr>
            <p:nvPr/>
          </p:nvCxnSpPr>
          <p:spPr>
            <a:xfrm flipH="1" flipV="1">
              <a:off x="2709224" y="1768123"/>
              <a:ext cx="1320606" cy="218020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2" name="직선 연결선 31"/>
            <p:cNvCxnSpPr>
              <a:stCxn id="24" idx="2"/>
              <a:endCxn id="26" idx="6"/>
            </p:cNvCxnSpPr>
            <p:nvPr/>
          </p:nvCxnSpPr>
          <p:spPr>
            <a:xfrm flipH="1">
              <a:off x="4242413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3" name="직선 연결선 32"/>
            <p:cNvCxnSpPr>
              <a:stCxn id="22" idx="2"/>
              <a:endCxn id="17" idx="6"/>
            </p:cNvCxnSpPr>
            <p:nvPr/>
          </p:nvCxnSpPr>
          <p:spPr>
            <a:xfrm flipH="1">
              <a:off x="1176036" y="2858224"/>
              <a:ext cx="1310092" cy="1090102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직선 연결선 33"/>
            <p:cNvCxnSpPr>
              <a:stCxn id="23" idx="2"/>
              <a:endCxn id="22" idx="6"/>
            </p:cNvCxnSpPr>
            <p:nvPr/>
          </p:nvCxnSpPr>
          <p:spPr>
            <a:xfrm flipH="1">
              <a:off x="2709224" y="1769688"/>
              <a:ext cx="1310092" cy="1088536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직선 연결선 34"/>
            <p:cNvCxnSpPr>
              <a:stCxn id="21" idx="2"/>
              <a:endCxn id="23" idx="6"/>
            </p:cNvCxnSpPr>
            <p:nvPr/>
          </p:nvCxnSpPr>
          <p:spPr>
            <a:xfrm flipH="1" flipV="1">
              <a:off x="4242412" y="1769688"/>
              <a:ext cx="1310092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1" name="직사각형 40"/>
            <p:cNvSpPr/>
            <p:nvPr/>
          </p:nvSpPr>
          <p:spPr>
            <a:xfrm>
              <a:off x="6477239" y="1367609"/>
              <a:ext cx="1440000" cy="336261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2" name="타원 41"/>
            <p:cNvSpPr/>
            <p:nvPr/>
          </p:nvSpPr>
          <p:spPr>
            <a:xfrm>
              <a:off x="7085691" y="2739228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3" name="타원 42"/>
            <p:cNvSpPr/>
            <p:nvPr/>
          </p:nvSpPr>
          <p:spPr>
            <a:xfrm>
              <a:off x="7085691" y="1649909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/>
            </a:p>
          </p:txBody>
        </p:sp>
        <p:sp>
          <p:nvSpPr>
            <p:cNvPr id="44" name="타원 43"/>
            <p:cNvSpPr/>
            <p:nvPr/>
          </p:nvSpPr>
          <p:spPr>
            <a:xfrm>
              <a:off x="7085691" y="3828547"/>
              <a:ext cx="223096" cy="23955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n w="9525">
                  <a:solidFill>
                    <a:srgbClr val="267d1f"/>
                  </a:solidFill>
                </a:ln>
              </a:endParaRPr>
            </a:p>
          </p:txBody>
        </p:sp>
        <p:cxnSp>
          <p:nvCxnSpPr>
            <p:cNvPr id="45" name="직선 연결선 44"/>
            <p:cNvCxnSpPr>
              <a:stCxn id="44" idx="2"/>
              <a:endCxn id="24" idx="6"/>
            </p:cNvCxnSpPr>
            <p:nvPr/>
          </p:nvCxnSpPr>
          <p:spPr>
            <a:xfrm flipH="1" flipV="1">
              <a:off x="5775600" y="1769688"/>
              <a:ext cx="1310091" cy="2178638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6" name="직선 연결선 45"/>
            <p:cNvCxnSpPr>
              <a:stCxn id="43" idx="2"/>
              <a:endCxn id="21" idx="6"/>
            </p:cNvCxnSpPr>
            <p:nvPr/>
          </p:nvCxnSpPr>
          <p:spPr>
            <a:xfrm flipH="1">
              <a:off x="5775600" y="1769688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8" name="직선 연결선 47"/>
            <p:cNvCxnSpPr>
              <a:stCxn id="42" idx="2"/>
              <a:endCxn id="27" idx="6"/>
            </p:cNvCxnSpPr>
            <p:nvPr/>
          </p:nvCxnSpPr>
          <p:spPr>
            <a:xfrm flipH="1">
              <a:off x="5775600" y="2859007"/>
              <a:ext cx="1310091" cy="1089319"/>
            </a:xfrm>
            <a:prstGeom prst="line">
              <a:avLst/>
            </a:prstGeom>
            <a:solidFill>
              <a:schemeClr val="bg1"/>
            </a:solidFill>
            <a:ln w="2857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4" name="직사각형 53"/>
            <p:cNvSpPr/>
            <p:nvPr/>
          </p:nvSpPr>
          <p:spPr>
            <a:xfrm>
              <a:off x="618694" y="4365104"/>
              <a:ext cx="891588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>
                  <a:latin typeface="나눔바른고딕"/>
                  <a:ea typeface="나눔바른고딕"/>
                </a:rPr>
                <a:t>회원 수</a:t>
              </a:r>
              <a:endParaRPr lang="ko-KR" altLang="en-US" sz="1400">
                <a:latin typeface="나눔바른고딕"/>
                <a:ea typeface="나눔바른고딕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2297084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>
                  <a:latin typeface="나눔바른고딕"/>
                  <a:ea typeface="나눔바른고딕"/>
                </a:rPr>
                <a:t>가격 </a:t>
              </a:r>
              <a:endParaRPr lang="ko-KR" altLang="en-US" sz="1400">
                <a:latin typeface="나눔바른고딕"/>
                <a:ea typeface="나눔바른고딕"/>
              </a:endParaRPr>
            </a:p>
          </p:txBody>
        </p:sp>
        <p:sp>
          <p:nvSpPr>
            <p:cNvPr id="56" name="직사각형 55"/>
            <p:cNvSpPr/>
            <p:nvPr/>
          </p:nvSpPr>
          <p:spPr>
            <a:xfrm>
              <a:off x="3830273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>
                  <a:latin typeface="나눔바른고딕"/>
                  <a:ea typeface="나눔바른고딕"/>
                </a:rPr>
                <a:t>유통</a:t>
              </a:r>
              <a:endParaRPr lang="ko-KR" altLang="en-US" sz="1400">
                <a:latin typeface="나눔바른고딕"/>
                <a:ea typeface="나눔바른고딕"/>
              </a:endParaRPr>
            </a:p>
          </p:txBody>
        </p:sp>
        <p:sp>
          <p:nvSpPr>
            <p:cNvPr id="57" name="직사각형 56"/>
            <p:cNvSpPr/>
            <p:nvPr/>
          </p:nvSpPr>
          <p:spPr>
            <a:xfrm>
              <a:off x="5363460" y="4365104"/>
              <a:ext cx="601184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>
                  <a:latin typeface="나눔바른고딕"/>
                  <a:ea typeface="나눔바른고딕"/>
                </a:rPr>
                <a:t>품질</a:t>
              </a:r>
              <a:endParaRPr lang="ko-KR" altLang="en-US" sz="1400">
                <a:latin typeface="나눔바른고딕"/>
                <a:ea typeface="나눔바른고딕"/>
              </a:endParaRPr>
            </a:p>
          </p:txBody>
        </p:sp>
        <p:sp>
          <p:nvSpPr>
            <p:cNvPr id="58" name="직사각형 57"/>
            <p:cNvSpPr/>
            <p:nvPr/>
          </p:nvSpPr>
          <p:spPr>
            <a:xfrm>
              <a:off x="6757261" y="4365104"/>
              <a:ext cx="87995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>
                  <a:latin typeface="나눔바른고딕"/>
                  <a:ea typeface="나눔바른고딕"/>
                </a:rPr>
                <a:t>보안</a:t>
              </a:r>
              <a:endParaRPr lang="ko-KR" altLang="en-US" sz="1400">
                <a:latin typeface="나눔바른고딕"/>
                <a:ea typeface="나눔바른고딕"/>
              </a:endParaRPr>
            </a:p>
          </p:txBody>
        </p:sp>
        <p:cxnSp>
          <p:nvCxnSpPr>
            <p:cNvPr id="72" name="직선 연결선 71"/>
            <p:cNvCxnSpPr>
              <a:stCxn id="36" idx="1"/>
              <a:endCxn id="43" idx="6"/>
            </p:cNvCxnSpPr>
            <p:nvPr/>
          </p:nvCxnSpPr>
          <p:spPr>
            <a:xfrm flipH="1">
              <a:off x="7308787" y="1762944"/>
              <a:ext cx="771578" cy="6744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cb2f2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5" name="직선 연결선 74"/>
            <p:cNvCxnSpPr>
              <a:stCxn id="37" idx="1"/>
              <a:endCxn id="42" idx="6"/>
            </p:cNvCxnSpPr>
            <p:nvPr/>
          </p:nvCxnSpPr>
          <p:spPr>
            <a:xfrm flipH="1" flipV="1">
              <a:off x="7308787" y="2859007"/>
              <a:ext cx="771578" cy="3802"/>
            </a:xfrm>
            <a:prstGeom prst="line">
              <a:avLst/>
            </a:prstGeom>
            <a:solidFill>
              <a:schemeClr val="bg1"/>
            </a:solidFill>
            <a:ln w="28575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8" name="직선 연결선 77"/>
            <p:cNvCxnSpPr>
              <a:stCxn id="38" idx="1"/>
              <a:endCxn id="44" idx="6"/>
            </p:cNvCxnSpPr>
            <p:nvPr/>
          </p:nvCxnSpPr>
          <p:spPr>
            <a:xfrm flipH="1">
              <a:off x="7308787" y="3942929"/>
              <a:ext cx="771577" cy="5397"/>
            </a:xfrm>
            <a:prstGeom prst="line">
              <a:avLst/>
            </a:prstGeom>
            <a:solidFill>
              <a:schemeClr val="bg1"/>
            </a:solidFill>
            <a:ln w="28575">
              <a:solidFill>
                <a:srgbClr val="267d1f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03" name="직사각형 102"/>
          <p:cNvSpPr/>
          <p:nvPr/>
        </p:nvSpPr>
        <p:spPr>
          <a:xfrm>
            <a:off x="1280592" y="5013176"/>
            <a:ext cx="6264696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신상품 구매 채널과 중고 거래 채널을 한 번에 이용할 수 있다는 강점을 강조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거래가 활발하게 이루어질 수 있도록 상품 등록 기능의 사용자 환경 개선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  <a:p>
            <a:pPr marL="171452" indent="-171452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중고 거래를 위해 최고의 보안 환경을 구축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전국 단위의 유통 채널 확보</a:t>
            </a:r>
            <a:r>
              <a:rPr lang="en-US" altLang="ko-KR" sz="14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.</a:t>
            </a:r>
          </a:p>
        </p:txBody>
      </p:sp>
      <p:sp>
        <p:nvSpPr>
          <p:cNvPr id="49" name="사각형: 둥근 모서리 48"/>
          <p:cNvSpPr/>
          <p:nvPr/>
        </p:nvSpPr>
        <p:spPr>
          <a:xfrm>
            <a:off x="416496" y="5085184"/>
            <a:ext cx="759543" cy="310119"/>
          </a:xfrm>
          <a:prstGeom prst="roundRect">
            <a:avLst>
              <a:gd name="adj" fmla="val 50000"/>
            </a:avLst>
          </a:prstGeom>
          <a:solidFill>
            <a:srgbClr val="CB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적용</a:t>
            </a:r>
          </a:p>
        </p:txBody>
      </p:sp>
    </p:spTree>
    <p:extLst>
      <p:ext uri="{BB962C8B-B14F-4D97-AF65-F5344CB8AC3E}">
        <p14:creationId xmlns:p14="http://schemas.microsoft.com/office/powerpoint/2010/main" val="1741829011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>Microsoft Corporation</ep:Company>
  <ep:Words>599</ep:Words>
  <ep:PresentationFormat>A4 용지(210x297mm)</ep:PresentationFormat>
  <ep:Paragraphs>136</ep:Paragraphs>
  <ep:Slides>13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ep:HeadingPairs>
  <ep:TitlesOfParts>
    <vt:vector size="14" baseType="lpstr">
      <vt:lpstr>Office 테마</vt:lpstr>
      <vt:lpstr>웹 쇼핑몰 서비스 기획서</vt:lpstr>
      <vt:lpstr>1. 사업의 필요성</vt:lpstr>
      <vt:lpstr>2. 시장 분석</vt:lpstr>
      <vt:lpstr>3. 고객 분석</vt:lpstr>
      <vt:lpstr>4. 쇼핑몰 소개</vt:lpstr>
      <vt:lpstr>5. 쇼핑몰 특징</vt:lpstr>
      <vt:lpstr>6. 쇼핑몰 이용 방법</vt:lpstr>
      <vt:lpstr>7. 매출 계획</vt:lpstr>
      <vt:lpstr>8. 경쟁사 분석</vt:lpstr>
      <vt:lpstr>9. 제작 계획</vt:lpstr>
      <vt:lpstr>10. 디자인 계획</vt:lpstr>
      <vt:lpstr>11. 마케팅 계획</vt:lpstr>
      <vt:lpstr>슬라이드 13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2016-01-03T07:52:51.000</dcterms:created>
  <dc:creator>Registered User</dc:creator>
  <cp:lastModifiedBy>USER</cp:lastModifiedBy>
  <dcterms:modified xsi:type="dcterms:W3CDTF">2024-05-21T06:59:00.176</dcterms:modified>
  <cp:revision>243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