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4635" autoAdjust="0"/>
  </p:normalViewPr>
  <p:slideViewPr>
    <p:cSldViewPr>
      <p:cViewPr>
        <p:scale>
          <a:sx n="96" d="100"/>
          <a:sy n="96" d="100"/>
        </p:scale>
        <p:origin x="-974" y="-2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35A1C-70A1-4851-87F1-55292F1795D5}" type="datetimeFigureOut">
              <a:rPr lang="en-IN" smtClean="0"/>
              <a:t>16-03-2021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A53B25-DC7D-4DE7-902D-4A184BCD1D18}" type="slidenum">
              <a:rPr lang="en-IN" smtClean="0"/>
              <a:t>‹#›</a:t>
            </a:fld>
            <a:endParaRPr lang="en-IN"/>
          </a:p>
        </p:txBody>
      </p:sp>
    </p:spTree>
    <p:extLst>
      <p:ext uri="{BB962C8B-B14F-4D97-AF65-F5344CB8AC3E}">
        <p14:creationId xmlns:p14="http://schemas.microsoft.com/office/powerpoint/2010/main" val="342774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FA53B25-DC7D-4DE7-902D-4A184BCD1D18}" type="slidenum">
              <a:rPr lang="en-IN" smtClean="0"/>
              <a:t>1</a:t>
            </a:fld>
            <a:endParaRPr lang="en-IN"/>
          </a:p>
        </p:txBody>
      </p:sp>
    </p:spTree>
    <p:extLst>
      <p:ext uri="{BB962C8B-B14F-4D97-AF65-F5344CB8AC3E}">
        <p14:creationId xmlns:p14="http://schemas.microsoft.com/office/powerpoint/2010/main" val="1101090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801EF432-6505-40C1-9CE3-E26BD8BF130C}" type="datetimeFigureOut">
              <a:rPr lang="en-IN" smtClean="0"/>
              <a:t>16-03-2021</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EF432-6505-40C1-9CE3-E26BD8BF130C}"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EF432-6505-40C1-9CE3-E26BD8BF130C}"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1EF432-6505-40C1-9CE3-E26BD8BF130C}"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EF432-6505-40C1-9CE3-E26BD8BF130C}" type="datetimeFigureOut">
              <a:rPr lang="en-IN" smtClean="0"/>
              <a:t>16-03-2021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801EF432-6505-40C1-9CE3-E26BD8BF130C}" type="datetimeFigureOut">
              <a:rPr lang="en-IN" smtClean="0"/>
              <a:t>16-03-2021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27900-CF3E-40F0-80DF-06ED6C032B9B}"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01EF432-6505-40C1-9CE3-E26BD8BF130C}" type="datetimeFigureOut">
              <a:rPr lang="en-IN" smtClean="0"/>
              <a:t>16-03-2021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D27900-CF3E-40F0-80DF-06ED6C032B9B}"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1EF432-6505-40C1-9CE3-E26BD8BF130C}" type="datetimeFigureOut">
              <a:rPr lang="en-IN" smtClean="0"/>
              <a:t>16-03-2021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EF432-6505-40C1-9CE3-E26BD8BF130C}" type="datetimeFigureOut">
              <a:rPr lang="en-IN" smtClean="0"/>
              <a:t>16-03-2021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801EF432-6505-40C1-9CE3-E26BD8BF130C}" type="datetimeFigureOut">
              <a:rPr lang="en-IN" smtClean="0"/>
              <a:t>16-03-2021</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801EF432-6505-40C1-9CE3-E26BD8BF130C}" type="datetimeFigureOut">
              <a:rPr lang="en-IN" smtClean="0"/>
              <a:t>16-03-2021</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0DD27900-CF3E-40F0-80DF-06ED6C032B9B}" type="slidenum">
              <a:rPr lang="en-IN" smtClean="0"/>
              <a:t>‹#›</a:t>
            </a:fld>
            <a:endParaRPr lang="en-IN"/>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801EF432-6505-40C1-9CE3-E26BD8BF130C}" type="datetimeFigureOut">
              <a:rPr lang="en-IN" smtClean="0"/>
              <a:t>16-03-2021</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0DD27900-CF3E-40F0-80DF-06ED6C032B9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014668"/>
            <a:ext cx="7488832" cy="2850164"/>
          </a:xfrm>
          <a:prstGeom prst="rect">
            <a:avLst/>
          </a:prstGeom>
        </p:spPr>
      </p:pic>
      <p:sp>
        <p:nvSpPr>
          <p:cNvPr id="6" name="Title 5"/>
          <p:cNvSpPr>
            <a:spLocks noGrp="1"/>
          </p:cNvSpPr>
          <p:nvPr>
            <p:ph type="title" idx="4294967295"/>
          </p:nvPr>
        </p:nvSpPr>
        <p:spPr>
          <a:xfrm>
            <a:off x="4067944" y="4437112"/>
            <a:ext cx="4176464" cy="1440160"/>
          </a:xfrm>
        </p:spPr>
        <p:txBody>
          <a:bodyPr>
            <a:normAutofit fontScale="90000"/>
          </a:bodyPr>
          <a:lstStyle/>
          <a:p>
            <a:pPr marL="265113" indent="-265113" algn="r"/>
            <a:r>
              <a:rPr lang="en-IN" sz="2000" dirty="0">
                <a:latin typeface="Algerian" pitchFamily="82" charset="0"/>
              </a:rPr>
              <a:t>                                                                                  </a:t>
            </a:r>
            <a:br>
              <a:rPr lang="en-IN" sz="2000" dirty="0">
                <a:latin typeface="Algerian" pitchFamily="82" charset="0"/>
              </a:rPr>
            </a:br>
            <a:r>
              <a:rPr lang="en-IN" sz="2000" dirty="0">
                <a:latin typeface="Algerian" pitchFamily="82" charset="0"/>
              </a:rPr>
              <a:t>                                                      </a:t>
            </a:r>
            <a:br>
              <a:rPr lang="en-IN" sz="2000" dirty="0">
                <a:latin typeface="Algerian" pitchFamily="82" charset="0"/>
              </a:rPr>
            </a:br>
            <a:r>
              <a:rPr lang="en-IN" sz="2000" dirty="0">
                <a:latin typeface="Algerian" pitchFamily="82" charset="0"/>
              </a:rPr>
              <a:t> </a:t>
            </a:r>
            <a:r>
              <a:rPr lang="en-IN" sz="2200" dirty="0">
                <a:latin typeface="Algerian" pitchFamily="82" charset="0"/>
              </a:rPr>
              <a:t>BY:-K.LAHARI                                            GROUP:=MSC’s                                           roll no:-18AF706</a:t>
            </a:r>
            <a:r>
              <a:rPr lang="en-IN" sz="2000" dirty="0">
                <a:latin typeface="Algerian" pitchFamily="82" charset="0"/>
              </a:rPr>
              <a:t>                                                                   </a:t>
            </a:r>
            <a:br>
              <a:rPr lang="en-IN" sz="2000" dirty="0">
                <a:latin typeface="Algerian" pitchFamily="82" charset="0"/>
              </a:rPr>
            </a:br>
            <a:r>
              <a:rPr lang="en-IN" sz="2000" dirty="0">
                <a:latin typeface="Algerian" pitchFamily="82" charset="0"/>
              </a:rPr>
              <a:t>                                  </a:t>
            </a:r>
            <a:br>
              <a:rPr lang="en-IN" sz="2000" dirty="0">
                <a:latin typeface="Algerian" pitchFamily="82" charset="0"/>
              </a:rPr>
            </a:br>
            <a:r>
              <a:rPr lang="en-IN" sz="2000" dirty="0">
                <a:latin typeface="Algerian" pitchFamily="82" charset="0"/>
              </a:rPr>
              <a:t>                         </a:t>
            </a:r>
          </a:p>
        </p:txBody>
      </p:sp>
    </p:spTree>
    <p:extLst>
      <p:ext uri="{BB962C8B-B14F-4D97-AF65-F5344CB8AC3E}">
        <p14:creationId xmlns:p14="http://schemas.microsoft.com/office/powerpoint/2010/main" val="419627520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39C5F3B-15C4-42DA-AA25-CBA69188EA54}"/>
              </a:ext>
            </a:extLst>
          </p:cNvPr>
          <p:cNvSpPr txBox="1"/>
          <p:nvPr/>
        </p:nvSpPr>
        <p:spPr>
          <a:xfrm>
            <a:off x="1500312" y="836712"/>
            <a:ext cx="2736304" cy="400110"/>
          </a:xfrm>
          <a:prstGeom prst="rect">
            <a:avLst/>
          </a:prstGeom>
          <a:noFill/>
        </p:spPr>
        <p:txBody>
          <a:bodyPr wrap="square" rtlCol="0">
            <a:spAutoFit/>
          </a:bodyPr>
          <a:lstStyle/>
          <a:p>
            <a:r>
              <a:rPr lang="en-US" sz="2000" dirty="0">
                <a:latin typeface="Copperplate Gothic Bold" panose="020E0705020206020404" pitchFamily="34" charset="0"/>
              </a:rPr>
              <a:t>Conclusion</a:t>
            </a:r>
            <a:endParaRPr lang="en-IN" sz="2000" dirty="0">
              <a:latin typeface="Copperplate Gothic Bold" panose="020E0705020206020404" pitchFamily="34" charset="0"/>
            </a:endParaRPr>
          </a:p>
        </p:txBody>
      </p:sp>
      <p:sp>
        <p:nvSpPr>
          <p:cNvPr id="5" name="TextBox 4">
            <a:extLst>
              <a:ext uri="{FF2B5EF4-FFF2-40B4-BE49-F238E27FC236}">
                <a16:creationId xmlns:a16="http://schemas.microsoft.com/office/drawing/2014/main" xmlns="" id="{FF216183-1758-4A9B-9A23-EFF14D864799}"/>
              </a:ext>
            </a:extLst>
          </p:cNvPr>
          <p:cNvSpPr txBox="1"/>
          <p:nvPr/>
        </p:nvSpPr>
        <p:spPr>
          <a:xfrm>
            <a:off x="1475656" y="1556792"/>
            <a:ext cx="6624736" cy="3785652"/>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Centaur" panose="02030504050205020304" pitchFamily="18" charset="0"/>
              </a:rPr>
              <a:t>In conclusion both the Android OS and the apple IOS have their own pluses and minuses. Both are equally strong contenders and are bound to rule the app marketplace with their own strength and positives. </a:t>
            </a:r>
          </a:p>
          <a:p>
            <a:pPr marL="342900" indent="-342900">
              <a:buFont typeface="Wingdings" panose="05000000000000000000" pitchFamily="2" charset="2"/>
              <a:buChar char="v"/>
            </a:pPr>
            <a:endParaRPr lang="en-US" sz="2000" dirty="0">
              <a:latin typeface="Centaur" panose="02030504050205020304" pitchFamily="18" charset="0"/>
            </a:endParaRPr>
          </a:p>
          <a:p>
            <a:pPr marL="342900" indent="-342900">
              <a:buFont typeface="Wingdings" panose="05000000000000000000" pitchFamily="2" charset="2"/>
              <a:buChar char="v"/>
            </a:pPr>
            <a:endParaRPr lang="en-US" sz="2000" dirty="0">
              <a:latin typeface="Centaur" panose="02030504050205020304" pitchFamily="18" charset="0"/>
            </a:endParaRPr>
          </a:p>
          <a:p>
            <a:pPr marL="342900" indent="-342900">
              <a:buFont typeface="Wingdings" panose="05000000000000000000" pitchFamily="2" charset="2"/>
              <a:buChar char="v"/>
            </a:pPr>
            <a:r>
              <a:rPr lang="en-US" sz="2000" dirty="0">
                <a:latin typeface="Centaur" panose="02030504050205020304" pitchFamily="18" charset="0"/>
              </a:rPr>
              <a:t>There is very little between the two, although the open source nature of Android offers the opportunity for a more diverse range of apps, if not more in actual number. With the iPhone OS you are restricted to apps and other software that Apple approves, while Android is open to anyone that wants to use the operating system to design an application. </a:t>
            </a:r>
          </a:p>
        </p:txBody>
      </p:sp>
    </p:spTree>
    <p:extLst>
      <p:ext uri="{BB962C8B-B14F-4D97-AF65-F5344CB8AC3E}">
        <p14:creationId xmlns:p14="http://schemas.microsoft.com/office/powerpoint/2010/main" val="188726256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19256" cy="1800200"/>
          </a:xfrm>
        </p:spPr>
        <p:txBody>
          <a:bodyPr>
            <a:normAutofit/>
          </a:bodyPr>
          <a:lstStyle/>
          <a:p>
            <a:r>
              <a:rPr lang="en-IN" sz="2000" dirty="0">
                <a:latin typeface="Britannic Bold" pitchFamily="34" charset="0"/>
              </a:rPr>
              <a:t>   </a:t>
            </a:r>
            <a:br>
              <a:rPr lang="en-IN" sz="2000" dirty="0">
                <a:latin typeface="Britannic Bold" pitchFamily="34" charset="0"/>
              </a:rPr>
            </a:br>
            <a:r>
              <a:rPr lang="en-IN" sz="2000" dirty="0">
                <a:latin typeface="Britannic Bold" pitchFamily="34" charset="0"/>
              </a:rPr>
              <a:t/>
            </a:r>
            <a:br>
              <a:rPr lang="en-IN" sz="2000" dirty="0">
                <a:latin typeface="Britannic Bold" pitchFamily="34" charset="0"/>
              </a:rPr>
            </a:br>
            <a:r>
              <a:rPr lang="en-IN" sz="2000" dirty="0">
                <a:latin typeface="Britannic Bold" pitchFamily="34" charset="0"/>
              </a:rPr>
              <a:t/>
            </a:r>
            <a:br>
              <a:rPr lang="en-IN" sz="2000" dirty="0">
                <a:latin typeface="Britannic Bold" pitchFamily="34" charset="0"/>
              </a:rPr>
            </a:br>
            <a:endParaRPr lang="en-IN" sz="2000" dirty="0">
              <a:latin typeface="Britannic Bold" pitchFamily="34" charset="0"/>
            </a:endParaRPr>
          </a:p>
        </p:txBody>
      </p:sp>
      <p:sp>
        <p:nvSpPr>
          <p:cNvPr id="3" name="Content Placeholder 2"/>
          <p:cNvSpPr>
            <a:spLocks noGrp="1"/>
          </p:cNvSpPr>
          <p:nvPr>
            <p:ph idx="1"/>
          </p:nvPr>
        </p:nvSpPr>
        <p:spPr>
          <a:xfrm>
            <a:off x="1463040" y="1700808"/>
            <a:ext cx="6196405" cy="4022261"/>
          </a:xfrm>
        </p:spPr>
        <p:txBody>
          <a:bodyPr>
            <a:normAutofit/>
          </a:bodyPr>
          <a:lstStyle/>
          <a:p>
            <a:pPr marL="0" indent="0">
              <a:buNone/>
            </a:pPr>
            <a:r>
              <a:rPr lang="en-IN" sz="2000" dirty="0">
                <a:latin typeface="Britannic Bold" pitchFamily="34" charset="0"/>
              </a:rPr>
              <a:t>THINGS WE ARE GOING TO SEE</a:t>
            </a:r>
          </a:p>
          <a:p>
            <a:pPr marL="0" indent="0">
              <a:buNone/>
            </a:pPr>
            <a:endParaRPr lang="en-IN" sz="2000" dirty="0">
              <a:latin typeface="Britannic Bold" pitchFamily="34" charset="0"/>
            </a:endParaRPr>
          </a:p>
          <a:p>
            <a:pPr marL="0" indent="0">
              <a:buNone/>
            </a:pPr>
            <a:r>
              <a:rPr lang="en-IN" sz="2000" dirty="0">
                <a:solidFill>
                  <a:schemeClr val="tx2"/>
                </a:solidFill>
                <a:latin typeface="Britannic Bold" pitchFamily="34" charset="0"/>
              </a:rPr>
              <a:t>INTRODUCTION</a:t>
            </a:r>
          </a:p>
          <a:p>
            <a:pPr marL="0" indent="0">
              <a:buNone/>
            </a:pPr>
            <a:r>
              <a:rPr lang="en-IN" sz="2000" dirty="0">
                <a:solidFill>
                  <a:schemeClr val="tx2"/>
                </a:solidFill>
                <a:latin typeface="Britannic Bold" pitchFamily="34" charset="0"/>
              </a:rPr>
              <a:t>DEVICES</a:t>
            </a:r>
          </a:p>
          <a:p>
            <a:pPr marL="0" indent="0">
              <a:buNone/>
            </a:pPr>
            <a:r>
              <a:rPr lang="en-IN" sz="2000" dirty="0">
                <a:solidFill>
                  <a:schemeClr val="tx2"/>
                </a:solidFill>
                <a:latin typeface="Britannic Bold" pitchFamily="34" charset="0"/>
              </a:rPr>
              <a:t>FEATURES</a:t>
            </a:r>
          </a:p>
          <a:p>
            <a:pPr marL="0" indent="0">
              <a:buNone/>
            </a:pPr>
            <a:r>
              <a:rPr lang="en-IN" sz="2000" dirty="0">
                <a:solidFill>
                  <a:schemeClr val="tx2"/>
                </a:solidFill>
                <a:latin typeface="Britannic Bold" pitchFamily="34" charset="0"/>
              </a:rPr>
              <a:t>COMPARISON</a:t>
            </a:r>
          </a:p>
          <a:p>
            <a:pPr marL="0" indent="0">
              <a:buNone/>
            </a:pPr>
            <a:r>
              <a:rPr lang="en-IN" sz="2000" dirty="0">
                <a:solidFill>
                  <a:schemeClr val="tx2"/>
                </a:solidFill>
                <a:latin typeface="Britannic Bold" pitchFamily="34" charset="0"/>
              </a:rPr>
              <a:t>CONCLUSION</a:t>
            </a:r>
          </a:p>
          <a:p>
            <a:endParaRPr lang="en-IN" sz="2000" dirty="0">
              <a:latin typeface="Britannic Bold"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3429000"/>
            <a:ext cx="2376264" cy="1872208"/>
          </a:xfrm>
          <a:prstGeom prst="rect">
            <a:avLst/>
          </a:prstGeom>
        </p:spPr>
      </p:pic>
    </p:spTree>
    <p:extLst>
      <p:ext uri="{BB962C8B-B14F-4D97-AF65-F5344CB8AC3E}">
        <p14:creationId xmlns:p14="http://schemas.microsoft.com/office/powerpoint/2010/main" val="3261388428"/>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27584" y="836712"/>
            <a:ext cx="4968552" cy="5040560"/>
          </a:xfrm>
        </p:spPr>
        <p:txBody>
          <a:bodyPr>
            <a:normAutofit fontScale="90000"/>
          </a:bodyPr>
          <a:lstStyle/>
          <a:p>
            <a:pPr algn="l"/>
            <a:r>
              <a:rPr lang="en-IN" sz="2800" dirty="0">
                <a:latin typeface="Copperplate Gothic Light" pitchFamily="34" charset="0"/>
              </a:rPr>
              <a:t>LET’s TALK ON IOS</a:t>
            </a:r>
            <a:r>
              <a:rPr lang="en-IN" sz="2000" dirty="0">
                <a:latin typeface="Copperplate Gothic Light" pitchFamily="34" charset="0"/>
              </a:rPr>
              <a:t/>
            </a:r>
            <a:br>
              <a:rPr lang="en-IN" sz="2000" dirty="0">
                <a:latin typeface="Copperplate Gothic Light" pitchFamily="34" charset="0"/>
              </a:rPr>
            </a:br>
            <a:r>
              <a:rPr lang="en-IN" sz="2000" dirty="0">
                <a:latin typeface="Copperplate Gothic Light" pitchFamily="34" charset="0"/>
              </a:rPr>
              <a:t/>
            </a:r>
            <a:br>
              <a:rPr lang="en-IN" sz="2000" dirty="0">
                <a:latin typeface="Copperplate Gothic Light" pitchFamily="34" charset="0"/>
              </a:rPr>
            </a:br>
            <a:r>
              <a:rPr lang="en-IN" sz="1800" dirty="0">
                <a:solidFill>
                  <a:schemeClr val="tx2"/>
                </a:solidFill>
                <a:latin typeface="Algerian" pitchFamily="82" charset="0"/>
                <a:cs typeface="Arial" pitchFamily="34" charset="0"/>
              </a:rPr>
              <a:t>IOS is a mobile operating system which is provided by apple inc.</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It is mainly designed  for apple devices such as iPhone , ipod touch.</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It is mainly written in C,C++,</a:t>
            </a:r>
            <a:r>
              <a:rPr lang="en-IN" sz="1800" dirty="0" smtClean="0">
                <a:solidFill>
                  <a:schemeClr val="tx2"/>
                </a:solidFill>
                <a:latin typeface="Algerian" pitchFamily="82" charset="0"/>
                <a:cs typeface="Arial" pitchFamily="34" charset="0"/>
              </a:rPr>
              <a:t>Objective-c </a:t>
            </a:r>
            <a:r>
              <a:rPr lang="en-IN" sz="1800" dirty="0" smtClean="0">
                <a:solidFill>
                  <a:schemeClr val="tx2"/>
                </a:solidFill>
                <a:latin typeface="Algerian" pitchFamily="82" charset="0"/>
                <a:cs typeface="Arial" pitchFamily="34" charset="0"/>
              </a:rPr>
              <a:t>Assembly </a:t>
            </a:r>
            <a:r>
              <a:rPr lang="en-IN" sz="1800" dirty="0">
                <a:solidFill>
                  <a:schemeClr val="tx2"/>
                </a:solidFill>
                <a:latin typeface="Algerian" pitchFamily="82" charset="0"/>
                <a:cs typeface="Arial" pitchFamily="34" charset="0"/>
              </a:rPr>
              <a:t>language and Swift.</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It was launched in July 29,2007</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Its kernel type is hybrid</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IOS devices are present with 34 languages</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
            </a:r>
            <a:br>
              <a:rPr lang="en-IN" sz="1800" dirty="0">
                <a:solidFill>
                  <a:schemeClr val="tx2"/>
                </a:solidFill>
                <a:latin typeface="Algerian" pitchFamily="82" charset="0"/>
                <a:cs typeface="Arial" pitchFamily="34" charset="0"/>
              </a:rPr>
            </a:br>
            <a:r>
              <a:rPr lang="en-IN" sz="1800" dirty="0">
                <a:solidFill>
                  <a:schemeClr val="tx2"/>
                </a:solidFill>
                <a:latin typeface="Algerian" pitchFamily="82" charset="0"/>
                <a:cs typeface="Arial" pitchFamily="34" charset="0"/>
              </a:rPr>
              <a:t>Closed source</a:t>
            </a:r>
            <a:endParaRPr lang="en-IN" sz="1800" dirty="0">
              <a:solidFill>
                <a:schemeClr val="tx2"/>
              </a:solidFill>
              <a:latin typeface="Algerian" pitchFamily="82"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956" t="1" r="151" b="-8070"/>
          <a:stretch/>
        </p:blipFill>
        <p:spPr bwMode="auto">
          <a:xfrm>
            <a:off x="5553227" y="2132856"/>
            <a:ext cx="2809875" cy="185521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440898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836712"/>
            <a:ext cx="6254044" cy="1080120"/>
          </a:xfrm>
        </p:spPr>
        <p:txBody>
          <a:bodyPr>
            <a:normAutofit/>
          </a:bodyPr>
          <a:lstStyle/>
          <a:p>
            <a:pPr algn="l"/>
            <a:r>
              <a:rPr lang="en-US" sz="2000" dirty="0">
                <a:latin typeface="Copperplate Gothic Light" pitchFamily="34" charset="0"/>
              </a:rPr>
              <a:t>LET’S TALK ON ANDROID</a:t>
            </a:r>
            <a:br>
              <a:rPr lang="en-US" sz="2000" dirty="0">
                <a:latin typeface="Copperplate Gothic Light" pitchFamily="34" charset="0"/>
              </a:rPr>
            </a:br>
            <a:endParaRPr lang="en-IN" sz="2000" dirty="0">
              <a:latin typeface="Copperplate Gothic Light" pitchFamily="34" charset="0"/>
            </a:endParaRPr>
          </a:p>
        </p:txBody>
      </p:sp>
      <p:sp>
        <p:nvSpPr>
          <p:cNvPr id="3" name="Text Placeholder 2"/>
          <p:cNvSpPr>
            <a:spLocks noGrp="1"/>
          </p:cNvSpPr>
          <p:nvPr>
            <p:ph type="body" idx="1"/>
          </p:nvPr>
        </p:nvSpPr>
        <p:spPr>
          <a:xfrm>
            <a:off x="1475656" y="1772816"/>
            <a:ext cx="6231467" cy="3262029"/>
          </a:xfrm>
        </p:spPr>
        <p:txBody>
          <a:bodyPr>
            <a:normAutofit lnSpcReduction="10000"/>
          </a:bodyPr>
          <a:lstStyle/>
          <a:p>
            <a:pPr algn="l">
              <a:buFont typeface="Wingdings" pitchFamily="2" charset="2"/>
              <a:buChar char="q"/>
            </a:pPr>
            <a:r>
              <a:rPr lang="en-US" sz="1800" dirty="0">
                <a:latin typeface="Algerian" pitchFamily="82" charset="0"/>
              </a:rPr>
              <a:t> Android is a </a:t>
            </a:r>
            <a:r>
              <a:rPr lang="en-US" sz="1800" dirty="0" err="1">
                <a:latin typeface="Algerian" pitchFamily="82" charset="0"/>
              </a:rPr>
              <a:t>moblie</a:t>
            </a:r>
            <a:r>
              <a:rPr lang="en-US" sz="1800" dirty="0">
                <a:latin typeface="Algerian" pitchFamily="82" charset="0"/>
              </a:rPr>
              <a:t> operating system which is provided by google </a:t>
            </a:r>
            <a:r>
              <a:rPr lang="en-US" sz="1800" dirty="0" err="1">
                <a:latin typeface="Algerian" pitchFamily="82" charset="0"/>
              </a:rPr>
              <a:t>llc</a:t>
            </a:r>
            <a:r>
              <a:rPr lang="en-US" sz="1800" dirty="0">
                <a:latin typeface="Algerian" pitchFamily="82" charset="0"/>
              </a:rPr>
              <a:t>.</a:t>
            </a:r>
          </a:p>
          <a:p>
            <a:pPr algn="l">
              <a:buFont typeface="Wingdings" pitchFamily="2" charset="2"/>
              <a:buChar char="q"/>
            </a:pPr>
            <a:r>
              <a:rPr lang="en-US" sz="1800" dirty="0">
                <a:latin typeface="Algerian" pitchFamily="82" charset="0"/>
              </a:rPr>
              <a:t>ANDROID IS AN OPEN SOURCE</a:t>
            </a:r>
          </a:p>
          <a:p>
            <a:pPr algn="l">
              <a:buFont typeface="Wingdings" pitchFamily="2" charset="2"/>
              <a:buChar char="q"/>
            </a:pPr>
            <a:r>
              <a:rPr lang="en-US" sz="1800" dirty="0">
                <a:latin typeface="Algerian" pitchFamily="82" charset="0"/>
              </a:rPr>
              <a:t>OPEN FOR INNOVATION</a:t>
            </a:r>
          </a:p>
          <a:p>
            <a:pPr algn="l">
              <a:buFont typeface="Wingdings" pitchFamily="2" charset="2"/>
              <a:buChar char="q"/>
            </a:pPr>
            <a:r>
              <a:rPr lang="en-US" sz="1800" dirty="0">
                <a:latin typeface="Algerian" pitchFamily="82" charset="0"/>
              </a:rPr>
              <a:t> it is specially designed for touchscreen mobile devices like smartphones and tablets.</a:t>
            </a:r>
          </a:p>
          <a:p>
            <a:pPr algn="l">
              <a:buFont typeface="Wingdings" pitchFamily="2" charset="2"/>
              <a:buChar char="q"/>
            </a:pPr>
            <a:r>
              <a:rPr lang="en-US" sz="1800" dirty="0">
                <a:latin typeface="Algerian" pitchFamily="82" charset="0"/>
              </a:rPr>
              <a:t> it was developed using </a:t>
            </a:r>
            <a:r>
              <a:rPr lang="en-US" sz="1800" dirty="0" err="1">
                <a:latin typeface="Algerian" pitchFamily="82" charset="0"/>
              </a:rPr>
              <a:t>java,c</a:t>
            </a:r>
            <a:r>
              <a:rPr lang="en-US" sz="1800" dirty="0">
                <a:latin typeface="Algerian" pitchFamily="82" charset="0"/>
              </a:rPr>
              <a:t>++ and other languages.</a:t>
            </a:r>
          </a:p>
          <a:p>
            <a:pPr algn="l">
              <a:buFont typeface="Wingdings" pitchFamily="2" charset="2"/>
              <a:buChar char="q"/>
            </a:pPr>
            <a:r>
              <a:rPr lang="en-US" sz="1800" dirty="0">
                <a:latin typeface="Algerian" pitchFamily="82" charset="0"/>
              </a:rPr>
              <a:t> its kernel type is </a:t>
            </a:r>
            <a:r>
              <a:rPr lang="en-US" sz="1800" dirty="0" err="1">
                <a:latin typeface="Algerian" pitchFamily="82" charset="0"/>
              </a:rPr>
              <a:t>linux</a:t>
            </a:r>
            <a:r>
              <a:rPr lang="en-US" sz="1800" dirty="0">
                <a:latin typeface="Algerian" pitchFamily="82" charset="0"/>
              </a:rPr>
              <a:t>-based.</a:t>
            </a:r>
          </a:p>
          <a:p>
            <a:pPr algn="l">
              <a:buFont typeface="Wingdings" pitchFamily="2" charset="2"/>
              <a:buChar char="q"/>
            </a:pPr>
            <a:r>
              <a:rPr lang="en-US" sz="1800" dirty="0">
                <a:latin typeface="Algerian" pitchFamily="82" charset="0"/>
              </a:rPr>
              <a:t> it was launched in </a:t>
            </a:r>
            <a:r>
              <a:rPr lang="en-US" sz="1800" dirty="0" err="1">
                <a:latin typeface="Algerian" pitchFamily="82" charset="0"/>
              </a:rPr>
              <a:t>september</a:t>
            </a:r>
            <a:r>
              <a:rPr lang="en-US" sz="1800" dirty="0">
                <a:latin typeface="Algerian" pitchFamily="82" charset="0"/>
              </a:rPr>
              <a:t> 23,2008.</a:t>
            </a:r>
          </a:p>
          <a:p>
            <a:pPr algn="l">
              <a:buFont typeface="Wingdings" pitchFamily="2" charset="2"/>
              <a:buChar char="q"/>
            </a:pPr>
            <a:r>
              <a:rPr lang="en-US" sz="1800" dirty="0">
                <a:latin typeface="Algerian" pitchFamily="82" charset="0"/>
              </a:rPr>
              <a:t> android devices are present in 100+ </a:t>
            </a:r>
            <a:r>
              <a:rPr lang="en-US" sz="1800" dirty="0" err="1">
                <a:latin typeface="Algerian" pitchFamily="82" charset="0"/>
              </a:rPr>
              <a:t>languagues</a:t>
            </a:r>
            <a:endParaRPr lang="en-US" sz="1800" dirty="0">
              <a:latin typeface="Algerian" pitchFamily="82" charset="0"/>
            </a:endParaRPr>
          </a:p>
          <a:p>
            <a:pPr algn="l">
              <a:buFont typeface="Wingdings" pitchFamily="2" charset="2"/>
              <a:buChar char="q"/>
            </a:pPr>
            <a:endParaRPr lang="en-IN" sz="1800" dirty="0">
              <a:latin typeface="Algerian" pitchFamily="82"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156176" y="5073912"/>
            <a:ext cx="2161803" cy="116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215168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BCE3CC3-795B-478E-AFFD-F772F481B7B3}"/>
              </a:ext>
            </a:extLst>
          </p:cNvPr>
          <p:cNvSpPr txBox="1"/>
          <p:nvPr/>
        </p:nvSpPr>
        <p:spPr>
          <a:xfrm>
            <a:off x="899592" y="1052736"/>
            <a:ext cx="3384376" cy="400110"/>
          </a:xfrm>
          <a:prstGeom prst="rect">
            <a:avLst/>
          </a:prstGeom>
          <a:noFill/>
        </p:spPr>
        <p:txBody>
          <a:bodyPr wrap="square" rtlCol="0">
            <a:spAutoFit/>
          </a:bodyPr>
          <a:lstStyle/>
          <a:p>
            <a:pPr algn="ctr"/>
            <a:r>
              <a:rPr lang="en-US" sz="2000" dirty="0">
                <a:latin typeface="Copperplate Gothic Bold" panose="020E0705020206020404" pitchFamily="34" charset="0"/>
              </a:rPr>
              <a:t>Features of iOS</a:t>
            </a:r>
            <a:r>
              <a:rPr lang="en-US" dirty="0">
                <a:latin typeface="Copperplate Gothic Bold" panose="020E0705020206020404" pitchFamily="34" charset="0"/>
              </a:rPr>
              <a:t> </a:t>
            </a:r>
            <a:endParaRPr lang="en-IN" dirty="0">
              <a:latin typeface="Copperplate Gothic Bold" panose="020E0705020206020404" pitchFamily="34" charset="0"/>
            </a:endParaRPr>
          </a:p>
        </p:txBody>
      </p:sp>
      <p:sp>
        <p:nvSpPr>
          <p:cNvPr id="5" name="TextBox 4">
            <a:extLst>
              <a:ext uri="{FF2B5EF4-FFF2-40B4-BE49-F238E27FC236}">
                <a16:creationId xmlns:a16="http://schemas.microsoft.com/office/drawing/2014/main" xmlns="" id="{63BF2EB8-562D-4703-AA0D-EB7038E67461}"/>
              </a:ext>
            </a:extLst>
          </p:cNvPr>
          <p:cNvSpPr txBox="1"/>
          <p:nvPr/>
        </p:nvSpPr>
        <p:spPr>
          <a:xfrm>
            <a:off x="1403648" y="1700809"/>
            <a:ext cx="3600400"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tx2"/>
                </a:solidFill>
                <a:latin typeface="Algerian" panose="04020705040A02060702" pitchFamily="82" charset="0"/>
              </a:rPr>
              <a:t>Multitasking</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Siri voice assistant</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Gaming</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Interface</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Applications</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Apple store</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Safari</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High level security (data encryption)</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Software Updates</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facetime</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Hardware (including a7 bionic chipset and latest sensors)</a:t>
            </a:r>
          </a:p>
          <a:p>
            <a:pPr marL="285750" indent="-285750">
              <a:buFont typeface="Wingdings" panose="05000000000000000000" pitchFamily="2" charset="2"/>
              <a:buChar char="q"/>
            </a:pPr>
            <a:endParaRPr lang="en-US" dirty="0">
              <a:latin typeface="Algerian" panose="04020705040A02060702" pitchFamily="82" charset="0"/>
            </a:endParaRPr>
          </a:p>
          <a:p>
            <a:pPr marL="285750" indent="-285750">
              <a:buFont typeface="Wingdings" panose="05000000000000000000" pitchFamily="2" charset="2"/>
              <a:buChar char="q"/>
            </a:pPr>
            <a:endParaRPr lang="en-IN" dirty="0"/>
          </a:p>
        </p:txBody>
      </p:sp>
      <p:pic>
        <p:nvPicPr>
          <p:cNvPr id="6" name="Picture 5">
            <a:extLst>
              <a:ext uri="{FF2B5EF4-FFF2-40B4-BE49-F238E27FC236}">
                <a16:creationId xmlns:a16="http://schemas.microsoft.com/office/drawing/2014/main" xmlns="" id="{9673C6B5-8B89-48A1-BF70-7741066BA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6016" y="1556793"/>
            <a:ext cx="3528392" cy="1960952"/>
          </a:xfrm>
          <a:prstGeom prst="rect">
            <a:avLst/>
          </a:prstGeom>
        </p:spPr>
      </p:pic>
    </p:spTree>
    <p:extLst>
      <p:ext uri="{BB962C8B-B14F-4D97-AF65-F5344CB8AC3E}">
        <p14:creationId xmlns:p14="http://schemas.microsoft.com/office/powerpoint/2010/main" val="255727112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389FFAD-7457-416A-BD98-F0F2ED8A4F16}"/>
              </a:ext>
            </a:extLst>
          </p:cNvPr>
          <p:cNvSpPr txBox="1"/>
          <p:nvPr/>
        </p:nvSpPr>
        <p:spPr>
          <a:xfrm>
            <a:off x="1475656" y="1052736"/>
            <a:ext cx="2592288" cy="864096"/>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xmlns="" id="{F5E00E41-1F7A-406F-85D7-E68C843D02B2}"/>
              </a:ext>
            </a:extLst>
          </p:cNvPr>
          <p:cNvSpPr txBox="1"/>
          <p:nvPr/>
        </p:nvSpPr>
        <p:spPr>
          <a:xfrm>
            <a:off x="1460952" y="1052736"/>
            <a:ext cx="3888432" cy="400110"/>
          </a:xfrm>
          <a:prstGeom prst="rect">
            <a:avLst/>
          </a:prstGeom>
          <a:noFill/>
        </p:spPr>
        <p:txBody>
          <a:bodyPr wrap="square" rtlCol="0">
            <a:spAutoFit/>
          </a:bodyPr>
          <a:lstStyle/>
          <a:p>
            <a:r>
              <a:rPr lang="en-US" sz="2000" dirty="0">
                <a:latin typeface="Copperplate Gothic Bold" panose="020E0705020206020404" pitchFamily="34" charset="0"/>
              </a:rPr>
              <a:t>Features of Android</a:t>
            </a:r>
            <a:endParaRPr lang="en-IN" sz="2000" dirty="0">
              <a:latin typeface="Copperplate Gothic Bold" panose="020E0705020206020404" pitchFamily="34" charset="0"/>
            </a:endParaRPr>
          </a:p>
        </p:txBody>
      </p:sp>
      <p:sp>
        <p:nvSpPr>
          <p:cNvPr id="9" name="TextBox 8">
            <a:extLst>
              <a:ext uri="{FF2B5EF4-FFF2-40B4-BE49-F238E27FC236}">
                <a16:creationId xmlns:a16="http://schemas.microsoft.com/office/drawing/2014/main" xmlns="" id="{D299AF95-C005-43BC-A223-2E6381F14377}"/>
              </a:ext>
            </a:extLst>
          </p:cNvPr>
          <p:cNvSpPr txBox="1"/>
          <p:nvPr/>
        </p:nvSpPr>
        <p:spPr>
          <a:xfrm>
            <a:off x="1460952" y="1700808"/>
            <a:ext cx="2606992"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chemeClr val="tx2"/>
                </a:solidFill>
                <a:latin typeface="Algerian" panose="04020705040A02060702" pitchFamily="82" charset="0"/>
              </a:rPr>
              <a:t>Play store</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Google assistant</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Web browser</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Messaging</a:t>
            </a:r>
          </a:p>
          <a:p>
            <a:pPr marL="285750" indent="-285750">
              <a:buFont typeface="Wingdings" panose="05000000000000000000" pitchFamily="2" charset="2"/>
              <a:buChar char="q"/>
            </a:pPr>
            <a:r>
              <a:rPr lang="en-US" dirty="0">
                <a:solidFill>
                  <a:schemeClr val="tx2"/>
                </a:solidFill>
                <a:latin typeface="Algerian" panose="04020705040A02060702" pitchFamily="82" charset="0"/>
              </a:rPr>
              <a:t>Applications</a:t>
            </a:r>
          </a:p>
          <a:p>
            <a:pPr marL="285750" indent="-285750">
              <a:buFont typeface="Wingdings" panose="05000000000000000000" pitchFamily="2" charset="2"/>
              <a:buChar char="q"/>
            </a:pPr>
            <a:r>
              <a:rPr lang="en-IN" dirty="0">
                <a:solidFill>
                  <a:schemeClr val="tx2"/>
                </a:solidFill>
                <a:latin typeface="Algerian" panose="04020705040A02060702" pitchFamily="82" charset="0"/>
              </a:rPr>
              <a:t>Google maps</a:t>
            </a:r>
          </a:p>
          <a:p>
            <a:pPr marL="285750" indent="-285750">
              <a:buFont typeface="Wingdings" panose="05000000000000000000" pitchFamily="2" charset="2"/>
              <a:buChar char="q"/>
            </a:pPr>
            <a:r>
              <a:rPr lang="en-IN" dirty="0">
                <a:solidFill>
                  <a:schemeClr val="tx2"/>
                </a:solidFill>
                <a:latin typeface="Algerian" panose="04020705040A02060702" pitchFamily="82" charset="0"/>
              </a:rPr>
              <a:t>Video calling</a:t>
            </a:r>
          </a:p>
          <a:p>
            <a:pPr marL="285750" indent="-285750">
              <a:buFont typeface="Wingdings" panose="05000000000000000000" pitchFamily="2" charset="2"/>
              <a:buChar char="q"/>
            </a:pPr>
            <a:r>
              <a:rPr lang="en-IN" dirty="0">
                <a:solidFill>
                  <a:schemeClr val="tx2"/>
                </a:solidFill>
                <a:latin typeface="Algerian" panose="04020705040A02060702" pitchFamily="82" charset="0"/>
              </a:rPr>
              <a:t>External storage</a:t>
            </a:r>
          </a:p>
          <a:p>
            <a:pPr marL="285750" indent="-285750">
              <a:buFont typeface="Wingdings" panose="05000000000000000000" pitchFamily="2" charset="2"/>
              <a:buChar char="q"/>
            </a:pPr>
            <a:r>
              <a:rPr lang="en-IN" dirty="0">
                <a:solidFill>
                  <a:schemeClr val="tx2"/>
                </a:solidFill>
                <a:latin typeface="Algerian" panose="04020705040A02060702" pitchFamily="82" charset="0"/>
              </a:rPr>
              <a:t>SNAPDRAGON, EXYNOS AND OTHER 3</a:t>
            </a:r>
            <a:r>
              <a:rPr lang="en-IN" baseline="30000" dirty="0">
                <a:solidFill>
                  <a:schemeClr val="tx2"/>
                </a:solidFill>
                <a:latin typeface="Algerian" panose="04020705040A02060702" pitchFamily="82" charset="0"/>
              </a:rPr>
              <a:t>RD</a:t>
            </a:r>
            <a:r>
              <a:rPr lang="en-IN" dirty="0">
                <a:solidFill>
                  <a:schemeClr val="tx2"/>
                </a:solidFill>
                <a:latin typeface="Algerian" panose="04020705040A02060702" pitchFamily="82" charset="0"/>
              </a:rPr>
              <a:t> PARTY CHIPSETS</a:t>
            </a:r>
          </a:p>
        </p:txBody>
      </p:sp>
      <p:pic>
        <p:nvPicPr>
          <p:cNvPr id="11" name="Picture 10">
            <a:extLst>
              <a:ext uri="{FF2B5EF4-FFF2-40B4-BE49-F238E27FC236}">
                <a16:creationId xmlns:a16="http://schemas.microsoft.com/office/drawing/2014/main" xmlns="" id="{F5F4DBCF-17B4-4785-98EB-8B6C2C8F1A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9952" y="2246096"/>
            <a:ext cx="4192763" cy="2366970"/>
          </a:xfrm>
          <a:prstGeom prst="rect">
            <a:avLst/>
          </a:prstGeom>
        </p:spPr>
      </p:pic>
    </p:spTree>
    <p:extLst>
      <p:ext uri="{BB962C8B-B14F-4D97-AF65-F5344CB8AC3E}">
        <p14:creationId xmlns:p14="http://schemas.microsoft.com/office/powerpoint/2010/main" val="5682611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8632440-8260-4629-B7C5-B8DA4F12DF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652" y="1772816"/>
            <a:ext cx="5796644" cy="362290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xmlns="" id="{6A476877-3628-42A1-9DCC-8BF6296FFC5C}"/>
              </a:ext>
            </a:extLst>
          </p:cNvPr>
          <p:cNvSpPr txBox="1"/>
          <p:nvPr/>
        </p:nvSpPr>
        <p:spPr>
          <a:xfrm>
            <a:off x="1460952" y="1052736"/>
            <a:ext cx="3888432" cy="400110"/>
          </a:xfrm>
          <a:prstGeom prst="rect">
            <a:avLst/>
          </a:prstGeom>
          <a:noFill/>
        </p:spPr>
        <p:txBody>
          <a:bodyPr wrap="square" rtlCol="0">
            <a:spAutoFit/>
          </a:bodyPr>
          <a:lstStyle/>
          <a:p>
            <a:r>
              <a:rPr lang="en-US" sz="2000" dirty="0">
                <a:latin typeface="Copperplate Gothic Bold" panose="020E0705020206020404" pitchFamily="34" charset="0"/>
              </a:rPr>
              <a:t>IOS FORM FACTORS</a:t>
            </a:r>
            <a:endParaRPr lang="en-IN" sz="2000" dirty="0">
              <a:latin typeface="Copperplate Gothic Bold" panose="020E0705020206020404" pitchFamily="34" charset="0"/>
            </a:endParaRPr>
          </a:p>
        </p:txBody>
      </p:sp>
    </p:spTree>
    <p:extLst>
      <p:ext uri="{BB962C8B-B14F-4D97-AF65-F5344CB8AC3E}">
        <p14:creationId xmlns:p14="http://schemas.microsoft.com/office/powerpoint/2010/main" val="3200381566"/>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0D764EE-74DC-4254-A53F-69C0E8FAD637}"/>
              </a:ext>
            </a:extLst>
          </p:cNvPr>
          <p:cNvSpPr txBox="1"/>
          <p:nvPr/>
        </p:nvSpPr>
        <p:spPr>
          <a:xfrm>
            <a:off x="1460952" y="1052736"/>
            <a:ext cx="3888432" cy="400110"/>
          </a:xfrm>
          <a:prstGeom prst="rect">
            <a:avLst/>
          </a:prstGeom>
          <a:noFill/>
        </p:spPr>
        <p:txBody>
          <a:bodyPr wrap="square" rtlCol="0">
            <a:spAutoFit/>
          </a:bodyPr>
          <a:lstStyle/>
          <a:p>
            <a:r>
              <a:rPr lang="en-US" sz="2000" dirty="0">
                <a:latin typeface="Copperplate Gothic Bold" panose="020E0705020206020404" pitchFamily="34" charset="0"/>
              </a:rPr>
              <a:t>ANDROID FORM FACTORS</a:t>
            </a:r>
            <a:endParaRPr lang="en-IN" sz="2000" dirty="0">
              <a:latin typeface="Copperplate Gothic Bold" panose="020E0705020206020404" pitchFamily="34" charset="0"/>
            </a:endParaRPr>
          </a:p>
        </p:txBody>
      </p:sp>
      <p:pic>
        <p:nvPicPr>
          <p:cNvPr id="4" name="Picture 3">
            <a:extLst>
              <a:ext uri="{FF2B5EF4-FFF2-40B4-BE49-F238E27FC236}">
                <a16:creationId xmlns:a16="http://schemas.microsoft.com/office/drawing/2014/main" xmlns="" id="{F062608E-05C6-4D30-8CE5-74C9C3764B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28" t="22109" r="2328" b="9723"/>
          <a:stretch/>
        </p:blipFill>
        <p:spPr>
          <a:xfrm>
            <a:off x="1259632" y="1916832"/>
            <a:ext cx="6624736" cy="266429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3463743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F5496ED-8E4F-43E8-8ACC-C13473D1C2ED}"/>
              </a:ext>
            </a:extLst>
          </p:cNvPr>
          <p:cNvSpPr txBox="1"/>
          <p:nvPr/>
        </p:nvSpPr>
        <p:spPr>
          <a:xfrm>
            <a:off x="2843808" y="908720"/>
            <a:ext cx="2736304" cy="400110"/>
          </a:xfrm>
          <a:prstGeom prst="rect">
            <a:avLst/>
          </a:prstGeom>
          <a:noFill/>
        </p:spPr>
        <p:txBody>
          <a:bodyPr wrap="square" rtlCol="0">
            <a:spAutoFit/>
          </a:bodyPr>
          <a:lstStyle/>
          <a:p>
            <a:r>
              <a:rPr lang="en-US" sz="2000" dirty="0">
                <a:latin typeface="Copperplate Gothic Bold" panose="020E0705020206020404" pitchFamily="34" charset="0"/>
              </a:rPr>
              <a:t>ANDROID VS IOS</a:t>
            </a:r>
            <a:endParaRPr lang="en-IN" sz="2000" dirty="0">
              <a:latin typeface="Copperplate Gothic Bold" panose="020E0705020206020404" pitchFamily="34" charset="0"/>
            </a:endParaRPr>
          </a:p>
        </p:txBody>
      </p:sp>
      <p:graphicFrame>
        <p:nvGraphicFramePr>
          <p:cNvPr id="4" name="Table 4">
            <a:extLst>
              <a:ext uri="{FF2B5EF4-FFF2-40B4-BE49-F238E27FC236}">
                <a16:creationId xmlns:a16="http://schemas.microsoft.com/office/drawing/2014/main" xmlns="" id="{BC7EE59A-7611-4EF1-A408-87C2C787C345}"/>
              </a:ext>
            </a:extLst>
          </p:cNvPr>
          <p:cNvGraphicFramePr>
            <a:graphicFrameLocks noGrp="1"/>
          </p:cNvGraphicFramePr>
          <p:nvPr>
            <p:extLst>
              <p:ext uri="{D42A27DB-BD31-4B8C-83A1-F6EECF244321}">
                <p14:modId xmlns:p14="http://schemas.microsoft.com/office/powerpoint/2010/main" val="4237099714"/>
              </p:ext>
            </p:extLst>
          </p:nvPr>
        </p:nvGraphicFramePr>
        <p:xfrm>
          <a:off x="1259632" y="1484784"/>
          <a:ext cx="6840759" cy="4544384"/>
        </p:xfrm>
        <a:graphic>
          <a:graphicData uri="http://schemas.openxmlformats.org/drawingml/2006/table">
            <a:tbl>
              <a:tblPr firstRow="1" bandRow="1">
                <a:tableStyleId>{5A111915-BE36-4E01-A7E5-04B1672EAD32}</a:tableStyleId>
              </a:tblPr>
              <a:tblGrid>
                <a:gridCol w="2280253">
                  <a:extLst>
                    <a:ext uri="{9D8B030D-6E8A-4147-A177-3AD203B41FA5}">
                      <a16:colId xmlns:a16="http://schemas.microsoft.com/office/drawing/2014/main" xmlns="" val="2750853989"/>
                    </a:ext>
                  </a:extLst>
                </a:gridCol>
                <a:gridCol w="2280253">
                  <a:extLst>
                    <a:ext uri="{9D8B030D-6E8A-4147-A177-3AD203B41FA5}">
                      <a16:colId xmlns:a16="http://schemas.microsoft.com/office/drawing/2014/main" xmlns="" val="2682837203"/>
                    </a:ext>
                  </a:extLst>
                </a:gridCol>
                <a:gridCol w="2280253">
                  <a:extLst>
                    <a:ext uri="{9D8B030D-6E8A-4147-A177-3AD203B41FA5}">
                      <a16:colId xmlns:a16="http://schemas.microsoft.com/office/drawing/2014/main" xmlns="" val="3279902470"/>
                    </a:ext>
                  </a:extLst>
                </a:gridCol>
              </a:tblGrid>
              <a:tr h="612464">
                <a:tc>
                  <a:txBody>
                    <a:bodyPr/>
                    <a:lstStyle/>
                    <a:p>
                      <a:pPr algn="ctr"/>
                      <a:r>
                        <a:rPr lang="en-US" dirty="0"/>
                        <a:t>Parameters</a:t>
                      </a:r>
                      <a:endParaRPr lang="en-IN" dirty="0"/>
                    </a:p>
                  </a:txBody>
                  <a:tcPr/>
                </a:tc>
                <a:tc>
                  <a:txBody>
                    <a:bodyPr/>
                    <a:lstStyle/>
                    <a:p>
                      <a:pPr algn="ctr"/>
                      <a:r>
                        <a:rPr lang="en-US" dirty="0"/>
                        <a:t>Android</a:t>
                      </a:r>
                      <a:endParaRPr lang="en-IN" dirty="0"/>
                    </a:p>
                  </a:txBody>
                  <a:tcPr/>
                </a:tc>
                <a:tc>
                  <a:txBody>
                    <a:bodyPr/>
                    <a:lstStyle/>
                    <a:p>
                      <a:pPr algn="ctr"/>
                      <a:r>
                        <a:rPr lang="en-US" dirty="0"/>
                        <a:t>IOS</a:t>
                      </a:r>
                      <a:endParaRPr lang="en-IN" dirty="0"/>
                    </a:p>
                  </a:txBody>
                  <a:tcPr/>
                </a:tc>
                <a:extLst>
                  <a:ext uri="{0D108BD9-81ED-4DB2-BD59-A6C34878D82A}">
                    <a16:rowId xmlns:a16="http://schemas.microsoft.com/office/drawing/2014/main" xmlns="" val="200012961"/>
                  </a:ext>
                </a:extLst>
              </a:tr>
              <a:tr h="620970">
                <a:tc>
                  <a:txBody>
                    <a:bodyPr/>
                    <a:lstStyle/>
                    <a:p>
                      <a:r>
                        <a:rPr lang="en-IN" sz="1800" b="0" i="0" kern="1200" dirty="0">
                          <a:solidFill>
                            <a:schemeClr val="tx1"/>
                          </a:solidFill>
                          <a:effectLst/>
                          <a:latin typeface="+mn-lt"/>
                          <a:ea typeface="+mn-ea"/>
                          <a:cs typeface="+mn-cs"/>
                        </a:rPr>
                        <a:t>Customizability</a:t>
                      </a:r>
                      <a:endParaRPr lang="en-IN" b="0" dirty="0"/>
                    </a:p>
                  </a:txBody>
                  <a:tcPr/>
                </a:tc>
                <a:tc>
                  <a:txBody>
                    <a:bodyPr/>
                    <a:lstStyle/>
                    <a:p>
                      <a:r>
                        <a:rPr lang="en-US" sz="1800" b="0" i="0" kern="1200" dirty="0">
                          <a:solidFill>
                            <a:schemeClr val="tx1"/>
                          </a:solidFill>
                          <a:effectLst/>
                          <a:latin typeface="+mn-lt"/>
                          <a:ea typeface="+mn-ea"/>
                          <a:cs typeface="+mn-cs"/>
                        </a:rPr>
                        <a:t>A lot. Can change almost anything.</a:t>
                      </a:r>
                      <a:endParaRPr lang="en-IN" dirty="0"/>
                    </a:p>
                  </a:txBody>
                  <a:tcPr/>
                </a:tc>
                <a:tc>
                  <a:txBody>
                    <a:bodyPr/>
                    <a:lstStyle/>
                    <a:p>
                      <a:r>
                        <a:rPr lang="en-IN" sz="1800" b="0" i="0" kern="1200" dirty="0">
                          <a:solidFill>
                            <a:schemeClr val="tx1"/>
                          </a:solidFill>
                          <a:effectLst/>
                          <a:latin typeface="+mn-lt"/>
                          <a:ea typeface="+mn-ea"/>
                          <a:cs typeface="+mn-cs"/>
                        </a:rPr>
                        <a:t>Limited unless jailbroken</a:t>
                      </a:r>
                      <a:endParaRPr lang="en-IN" dirty="0"/>
                    </a:p>
                  </a:txBody>
                  <a:tcPr/>
                </a:tc>
                <a:extLst>
                  <a:ext uri="{0D108BD9-81ED-4DB2-BD59-A6C34878D82A}">
                    <a16:rowId xmlns:a16="http://schemas.microsoft.com/office/drawing/2014/main" xmlns="" val="273977044"/>
                  </a:ext>
                </a:extLst>
              </a:tr>
              <a:tr h="620970">
                <a:tc>
                  <a:txBody>
                    <a:bodyPr/>
                    <a:lstStyle/>
                    <a:p>
                      <a:r>
                        <a:rPr lang="en-IN" sz="1800" b="0" i="0" kern="1200" dirty="0">
                          <a:solidFill>
                            <a:schemeClr val="tx1"/>
                          </a:solidFill>
                          <a:effectLst/>
                          <a:latin typeface="+mn-lt"/>
                          <a:ea typeface="+mn-ea"/>
                          <a:cs typeface="+mn-cs"/>
                        </a:rPr>
                        <a:t>Alternative app stores</a:t>
                      </a:r>
                      <a:endParaRPr lang="en-IN" b="0" dirty="0"/>
                    </a:p>
                  </a:txBody>
                  <a:tcPr/>
                </a:tc>
                <a:tc>
                  <a:txBody>
                    <a:bodyPr/>
                    <a:lstStyle/>
                    <a:p>
                      <a:r>
                        <a:rPr lang="en-US" sz="1800" b="0" i="0" kern="1200" dirty="0">
                          <a:solidFill>
                            <a:schemeClr val="tx1"/>
                          </a:solidFill>
                          <a:effectLst/>
                          <a:latin typeface="+mn-lt"/>
                          <a:ea typeface="+mn-ea"/>
                          <a:cs typeface="+mn-cs"/>
                        </a:rPr>
                        <a:t>Several alternative app stores other than the official Google Play Store</a:t>
                      </a:r>
                      <a:endParaRPr lang="en-IN" dirty="0"/>
                    </a:p>
                  </a:txBody>
                  <a:tcPr/>
                </a:tc>
                <a:tc>
                  <a:txBody>
                    <a:bodyPr/>
                    <a:lstStyle/>
                    <a:p>
                      <a:r>
                        <a:rPr lang="en-US" sz="1800" b="0" i="0" kern="1200" dirty="0">
                          <a:solidFill>
                            <a:schemeClr val="tx1"/>
                          </a:solidFill>
                          <a:effectLst/>
                          <a:latin typeface="+mn-lt"/>
                          <a:ea typeface="+mn-ea"/>
                          <a:cs typeface="+mn-cs"/>
                        </a:rPr>
                        <a:t>Apple blocks 3rd party app stores</a:t>
                      </a:r>
                      <a:endParaRPr lang="en-IN" dirty="0"/>
                    </a:p>
                  </a:txBody>
                  <a:tcPr/>
                </a:tc>
                <a:extLst>
                  <a:ext uri="{0D108BD9-81ED-4DB2-BD59-A6C34878D82A}">
                    <a16:rowId xmlns:a16="http://schemas.microsoft.com/office/drawing/2014/main" xmlns="" val="1738638251"/>
                  </a:ext>
                </a:extLst>
              </a:tr>
              <a:tr h="620970">
                <a:tc>
                  <a:txBody>
                    <a:bodyPr/>
                    <a:lstStyle/>
                    <a:p>
                      <a:r>
                        <a:rPr lang="en-IN" sz="1800" b="0" i="0" kern="1200" dirty="0">
                          <a:solidFill>
                            <a:schemeClr val="tx1"/>
                          </a:solidFill>
                          <a:effectLst/>
                          <a:latin typeface="+mn-lt"/>
                          <a:ea typeface="+mn-ea"/>
                          <a:cs typeface="+mn-cs"/>
                        </a:rPr>
                        <a:t>Photos &amp; Videos backup</a:t>
                      </a:r>
                      <a:endParaRPr lang="en-IN" b="0" dirty="0"/>
                    </a:p>
                  </a:txBody>
                  <a:tcPr/>
                </a:tc>
                <a:tc>
                  <a:txBody>
                    <a:bodyPr/>
                    <a:lstStyle/>
                    <a:p>
                      <a:r>
                        <a:rPr lang="en-IN" sz="1800" b="0" i="0" kern="1200" dirty="0">
                          <a:solidFill>
                            <a:schemeClr val="tx1"/>
                          </a:solidFill>
                          <a:effectLst/>
                          <a:latin typeface="+mn-lt"/>
                          <a:ea typeface="+mn-ea"/>
                          <a:cs typeface="+mn-cs"/>
                        </a:rPr>
                        <a:t>Google Photos, </a:t>
                      </a:r>
                      <a:r>
                        <a:rPr lang="en-US" sz="1800" b="0" i="0" kern="1200" dirty="0">
                          <a:solidFill>
                            <a:schemeClr val="tx1"/>
                          </a:solidFill>
                          <a:effectLst/>
                          <a:latin typeface="+mn-lt"/>
                          <a:ea typeface="+mn-ea"/>
                          <a:cs typeface="+mn-cs"/>
                        </a:rPr>
                        <a:t>OneDrive, Amazon Photos and Dropbox</a:t>
                      </a:r>
                      <a:endParaRPr lang="en-IN" dirty="0"/>
                    </a:p>
                  </a:txBody>
                  <a:tcPr/>
                </a:tc>
                <a:tc>
                  <a:txBody>
                    <a:bodyPr/>
                    <a:lstStyle/>
                    <a:p>
                      <a:r>
                        <a:rPr lang="en-IN" sz="1800" b="0" i="0" kern="1200" dirty="0">
                          <a:solidFill>
                            <a:schemeClr val="tx1"/>
                          </a:solidFill>
                          <a:effectLst/>
                          <a:latin typeface="+mn-lt"/>
                          <a:ea typeface="+mn-ea"/>
                          <a:cs typeface="+mn-cs"/>
                        </a:rPr>
                        <a:t>iCloud, Amazon, Dropbox, Flickr and Microsoft</a:t>
                      </a:r>
                      <a:endParaRPr lang="en-IN" dirty="0"/>
                    </a:p>
                  </a:txBody>
                  <a:tcPr/>
                </a:tc>
                <a:extLst>
                  <a:ext uri="{0D108BD9-81ED-4DB2-BD59-A6C34878D82A}">
                    <a16:rowId xmlns:a16="http://schemas.microsoft.com/office/drawing/2014/main" xmlns="" val="1196150917"/>
                  </a:ext>
                </a:extLst>
              </a:tr>
              <a:tr h="620970">
                <a:tc>
                  <a:txBody>
                    <a:bodyPr/>
                    <a:lstStyle/>
                    <a:p>
                      <a:r>
                        <a:rPr lang="en-IN" sz="1800" b="0" i="0" kern="1200" dirty="0">
                          <a:solidFill>
                            <a:schemeClr val="tx1"/>
                          </a:solidFill>
                          <a:effectLst/>
                          <a:latin typeface="+mn-lt"/>
                          <a:ea typeface="+mn-ea"/>
                          <a:cs typeface="+mn-cs"/>
                        </a:rPr>
                        <a:t>Biometric Authentication</a:t>
                      </a:r>
                      <a:endParaRPr lang="en-IN" b="0" dirty="0"/>
                    </a:p>
                  </a:txBody>
                  <a:tcPr/>
                </a:tc>
                <a:tc>
                  <a:txBody>
                    <a:bodyPr/>
                    <a:lstStyle/>
                    <a:p>
                      <a:r>
                        <a:rPr lang="en-US" sz="1800" b="0" i="0" kern="1200" dirty="0">
                          <a:solidFill>
                            <a:schemeClr val="tx1"/>
                          </a:solidFill>
                          <a:effectLst/>
                          <a:latin typeface="+mn-lt"/>
                          <a:ea typeface="+mn-ea"/>
                          <a:cs typeface="+mn-cs"/>
                        </a:rPr>
                        <a:t>Fingerprint and/or Face Authentication</a:t>
                      </a:r>
                      <a:endParaRPr lang="en-IN" dirty="0"/>
                    </a:p>
                  </a:txBody>
                  <a:tcPr/>
                </a:tc>
                <a:tc>
                  <a:txBody>
                    <a:bodyPr/>
                    <a:lstStyle/>
                    <a:p>
                      <a:r>
                        <a:rPr lang="en-IN" sz="1800" b="0" i="0" kern="1200" dirty="0">
                          <a:solidFill>
                            <a:schemeClr val="tx1"/>
                          </a:solidFill>
                          <a:effectLst/>
                          <a:latin typeface="+mn-lt"/>
                          <a:ea typeface="+mn-ea"/>
                          <a:cs typeface="+mn-cs"/>
                        </a:rPr>
                        <a:t>Fingerprint or Face Authentication, Face ID available on iPhone X</a:t>
                      </a:r>
                      <a:endParaRPr lang="en-IN" dirty="0"/>
                    </a:p>
                  </a:txBody>
                  <a:tcPr/>
                </a:tc>
                <a:extLst>
                  <a:ext uri="{0D108BD9-81ED-4DB2-BD59-A6C34878D82A}">
                    <a16:rowId xmlns:a16="http://schemas.microsoft.com/office/drawing/2014/main" xmlns="" val="1415347878"/>
                  </a:ext>
                </a:extLst>
              </a:tr>
            </a:tbl>
          </a:graphicData>
        </a:graphic>
      </p:graphicFrame>
    </p:spTree>
    <p:extLst>
      <p:ext uri="{BB962C8B-B14F-4D97-AF65-F5344CB8AC3E}">
        <p14:creationId xmlns:p14="http://schemas.microsoft.com/office/powerpoint/2010/main" val="861239130"/>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762</TotalTime>
  <Words>339</Words>
  <Application>Microsoft Office PowerPoint</Application>
  <PresentationFormat>On-screen Show (4:3)</PresentationFormat>
  <Paragraphs>65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Pushpin</vt:lpstr>
      <vt:lpstr>                                                                                                                                           BY:-K.LAHARI                                            GROUP:=MSC’s                                           roll no:-18AF706                                                                                                                                </vt:lpstr>
      <vt:lpstr>      </vt:lpstr>
      <vt:lpstr>LET’s TALK ON IOS  IOS is a mobile operating system which is provided by apple inc.  It is mainly designed  for apple devices such as iPhone , ipod touch.  It is mainly written in C,C++,Objective-c Assembly language and Swift.  It was launched in July 29,2007 Its kernel type is hybrid  IOS devices are present with 34 languages  Closed source</vt:lpstr>
      <vt:lpstr>LET’S TALK ON ANDROID </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K.NISHANT</dc:creator>
  <cp:lastModifiedBy>K.NISHANT</cp:lastModifiedBy>
  <cp:revision>30</cp:revision>
  <dcterms:created xsi:type="dcterms:W3CDTF">2021-03-14T17:50:23Z</dcterms:created>
  <dcterms:modified xsi:type="dcterms:W3CDTF">2021-03-16T02:07:11Z</dcterms:modified>
</cp:coreProperties>
</file>