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0" r:id="rId3"/>
    <p:sldId id="259" r:id="rId4"/>
    <p:sldId id="279" r:id="rId5"/>
    <p:sldId id="261" r:id="rId6"/>
    <p:sldId id="262" r:id="rId7"/>
    <p:sldId id="263" r:id="rId8"/>
    <p:sldId id="264" r:id="rId9"/>
    <p:sldId id="267" r:id="rId10"/>
    <p:sldId id="265" r:id="rId11"/>
    <p:sldId id="281" r:id="rId12"/>
    <p:sldId id="269" r:id="rId13"/>
    <p:sldId id="268" r:id="rId14"/>
    <p:sldId id="258" r:id="rId15"/>
  </p:sldIdLst>
  <p:sldSz cx="9144000" cy="5143500" type="screen16x9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8">
          <p15:clr>
            <a:srgbClr val="A4A3A4"/>
          </p15:clr>
        </p15:guide>
        <p15:guide id="3" orient="horz" pos="3162">
          <p15:clr>
            <a:srgbClr val="A4A3A4"/>
          </p15:clr>
        </p15:guide>
        <p15:guide id="4" pos="2880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A9D"/>
    <a:srgbClr val="C5DEF1"/>
    <a:srgbClr val="90C0E4"/>
    <a:srgbClr val="58A0D6"/>
    <a:srgbClr val="368DCE"/>
    <a:srgbClr val="6BABDB"/>
    <a:srgbClr val="539DD5"/>
    <a:srgbClr val="36A7E9"/>
    <a:srgbClr val="DC002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496" autoAdjust="0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1620"/>
        <p:guide orient="horz" pos="78"/>
        <p:guide orient="horz" pos="3162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06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2" tIns="45721" rIns="91442" bIns="4572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9" y="1"/>
            <a:ext cx="2946400" cy="494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2" tIns="45721" rIns="91442" bIns="4572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436F22-90C2-4E16-83D8-FB7E8E02E117}" type="datetimeFigureOut">
              <a:rPr lang="de-DE"/>
              <a:pPr/>
              <a:t>24.09.2019</a:t>
            </a:fld>
            <a:endParaRPr lang="de-DE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7"/>
            <a:ext cx="2946400" cy="49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2" tIns="45721" rIns="91442" bIns="4572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9" y="9378407"/>
            <a:ext cx="2946400" cy="49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2" tIns="45721" rIns="91442" bIns="4572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A7D53C-E2F6-40F7-AA5E-89F02C3587E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36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4265"/>
          </a:xfrm>
          <a:prstGeom prst="rect">
            <a:avLst/>
          </a:prstGeom>
        </p:spPr>
        <p:txBody>
          <a:bodyPr vert="horz" lIns="91442" tIns="45721" rIns="91442" bIns="457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4265"/>
          </a:xfrm>
          <a:prstGeom prst="rect">
            <a:avLst/>
          </a:prstGeom>
        </p:spPr>
        <p:txBody>
          <a:bodyPr vert="horz" lIns="91442" tIns="45721" rIns="91442" bIns="457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9E1558A-F14C-45C8-9C95-5111B2B884E6}" type="datetimeFigureOut">
              <a:rPr lang="en-GB"/>
              <a:pPr>
                <a:defRPr/>
              </a:pPr>
              <a:t>24/09/2019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2" tIns="45721" rIns="91442" bIns="45721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2" y="4689994"/>
            <a:ext cx="5438775" cy="4443649"/>
          </a:xfrm>
          <a:prstGeom prst="rect">
            <a:avLst/>
          </a:prstGeom>
        </p:spPr>
        <p:txBody>
          <a:bodyPr vert="horz" lIns="91442" tIns="45721" rIns="91442" bIns="45721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407"/>
            <a:ext cx="2946400" cy="494264"/>
          </a:xfrm>
          <a:prstGeom prst="rect">
            <a:avLst/>
          </a:prstGeom>
        </p:spPr>
        <p:txBody>
          <a:bodyPr vert="horz" lIns="91442" tIns="45721" rIns="91442" bIns="457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9" y="9378407"/>
            <a:ext cx="2946400" cy="494264"/>
          </a:xfrm>
          <a:prstGeom prst="rect">
            <a:avLst/>
          </a:prstGeom>
        </p:spPr>
        <p:txBody>
          <a:bodyPr vert="horz" lIns="91442" tIns="45721" rIns="91442" bIns="457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1A3AEF22-C5D9-4195-9A5C-6BFE2D4414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11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1253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75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2317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36643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959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369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4288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3509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3321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1B917-4145-4507-A42A-F098424E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50900"/>
            <a:ext cx="4321174" cy="3736975"/>
          </a:xfrm>
          <a:prstGeom prst="rect">
            <a:avLst/>
          </a:prstGeo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pc="0"/>
            </a:lvl1pPr>
            <a:lvl2pPr marL="534988" indent="-177800">
              <a:buFont typeface="Arial" panose="020B0604020202020204" pitchFamily="34" charset="0"/>
              <a:buChar char="-"/>
              <a:defRPr spc="0"/>
            </a:lvl2pPr>
            <a:lvl3pPr marL="900113" indent="-185738">
              <a:buFont typeface="Arial" panose="020B0604020202020204" pitchFamily="34" charset="0"/>
              <a:buChar char="•"/>
              <a:defRPr spc="0"/>
            </a:lvl3pPr>
            <a:lvl4pPr marL="1255713" indent="-185738" defTabSz="1077913">
              <a:buFont typeface="Courier New" panose="02070309020205020404" pitchFamily="49" charset="0"/>
              <a:buChar char="o"/>
              <a:defRPr spc="0"/>
            </a:lvl4pPr>
            <a:lvl5pPr marL="1612900" indent="-177800">
              <a:buFont typeface="Wingdings" panose="05000000000000000000" pitchFamily="2" charset="2"/>
              <a:buChar char="§"/>
              <a:defRPr spc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313FBF-3DBC-40DB-B7CB-27D5BE474E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1" y="850899"/>
            <a:ext cx="4321174" cy="3736975"/>
          </a:xfrm>
          <a:prstGeom prst="rect">
            <a:avLst/>
          </a:prstGeo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pc="0"/>
            </a:lvl1pPr>
            <a:lvl2pPr marL="534988" indent="-177800">
              <a:buFont typeface="Arial" panose="020B0604020202020204" pitchFamily="34" charset="0"/>
              <a:buChar char="-"/>
              <a:defRPr spc="0"/>
            </a:lvl2pPr>
            <a:lvl3pPr marL="900113" indent="-185738">
              <a:buFont typeface="Arial" panose="020B0604020202020204" pitchFamily="34" charset="0"/>
              <a:buChar char="•"/>
              <a:defRPr spc="0"/>
            </a:lvl3pPr>
            <a:lvl4pPr marL="1255713" indent="-185738" defTabSz="1077913">
              <a:buFont typeface="Courier New" panose="02070309020205020404" pitchFamily="49" charset="0"/>
              <a:buChar char="o"/>
              <a:defRPr spc="0"/>
            </a:lvl4pPr>
            <a:lvl5pPr marL="1612900" indent="-177800">
              <a:buFont typeface="Wingdings" panose="05000000000000000000" pitchFamily="2" charset="2"/>
              <a:buChar char="§"/>
              <a:defRPr spc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85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1" y="850208"/>
            <a:ext cx="4320480" cy="4091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851008"/>
            <a:ext cx="4322177" cy="4091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B73DE9-A976-430E-ACE2-919A8681CA8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0825" y="1260186"/>
            <a:ext cx="4321174" cy="3327689"/>
          </a:xfrm>
          <a:prstGeom prst="rect">
            <a:avLst/>
          </a:prstGeo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pc="0"/>
            </a:lvl1pPr>
            <a:lvl2pPr marL="534988" indent="-177800">
              <a:buFont typeface="Arial" panose="020B0604020202020204" pitchFamily="34" charset="0"/>
              <a:buChar char="-"/>
              <a:defRPr spc="0"/>
            </a:lvl2pPr>
            <a:lvl3pPr marL="900113" indent="-185738">
              <a:buFont typeface="Arial" panose="020B0604020202020204" pitchFamily="34" charset="0"/>
              <a:buChar char="•"/>
              <a:defRPr spc="0"/>
            </a:lvl3pPr>
            <a:lvl4pPr marL="1255713" indent="-185738" defTabSz="1077913">
              <a:buFont typeface="Courier New" panose="02070309020205020404" pitchFamily="49" charset="0"/>
              <a:buChar char="o"/>
              <a:defRPr spc="0"/>
            </a:lvl4pPr>
            <a:lvl5pPr marL="1612900" indent="-177800">
              <a:buFont typeface="Wingdings" panose="05000000000000000000" pitchFamily="2" charset="2"/>
              <a:buChar char="§"/>
              <a:defRPr spc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1C4FD8F-0EDD-4F77-A017-A386A1619E2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1" y="1260186"/>
            <a:ext cx="4321174" cy="3332945"/>
          </a:xfrm>
          <a:prstGeom prst="rect">
            <a:avLst/>
          </a:prstGeo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pc="0"/>
            </a:lvl1pPr>
            <a:lvl2pPr marL="534988" indent="-177800">
              <a:buFont typeface="Arial" panose="020B0604020202020204" pitchFamily="34" charset="0"/>
              <a:buChar char="-"/>
              <a:defRPr spc="0"/>
            </a:lvl2pPr>
            <a:lvl3pPr marL="900113" indent="-185738">
              <a:buFont typeface="Arial" panose="020B0604020202020204" pitchFamily="34" charset="0"/>
              <a:buChar char="•"/>
              <a:defRPr spc="0"/>
            </a:lvl3pPr>
            <a:lvl4pPr marL="1255713" indent="-185738" defTabSz="1077913">
              <a:buFont typeface="Courier New" panose="02070309020205020404" pitchFamily="49" charset="0"/>
              <a:buChar char="o"/>
              <a:defRPr spc="0"/>
            </a:lvl4pPr>
            <a:lvl5pPr marL="1612900" indent="-177800">
              <a:buFont typeface="Wingdings" panose="05000000000000000000" pitchFamily="2" charset="2"/>
              <a:buChar char="§"/>
              <a:defRPr spc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82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000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164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917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1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 descr="Cover 2-02.png">
            <a:extLst>
              <a:ext uri="{FF2B5EF4-FFF2-40B4-BE49-F238E27FC236}">
                <a16:creationId xmlns:a16="http://schemas.microsoft.com/office/drawing/2014/main" id="{9443CFB3-9074-425F-AE4F-D8DEEB94A8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7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0572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3918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5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686" r:id="rId18"/>
    <p:sldLayoutId id="2147483685" r:id="rId19"/>
  </p:sldLayoutIdLst>
  <p:hf sldNum="0" hd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7g09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nclarke.com/" TargetMode="Externa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hyperlink" Target="https://dev.azure.com/intro-to-azure-talk/IntroToAz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6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DBF3-5BEA-4B48-B26F-526BE0E97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638" y="598527"/>
            <a:ext cx="6751097" cy="10818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Practising</a:t>
            </a:r>
            <a:r>
              <a:rPr lang="en-US" dirty="0"/>
              <a:t> DevOps 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Azure DevOps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11FE7-C2F2-4D34-B5CA-C88C2081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639" y="2717800"/>
            <a:ext cx="6751097" cy="2240008"/>
          </a:xfrm>
        </p:spPr>
        <p:txBody>
          <a:bodyPr>
            <a:normAutofit/>
          </a:bodyPr>
          <a:lstStyle/>
          <a:p>
            <a:r>
              <a:rPr lang="en-US" sz="2000" dirty="0"/>
              <a:t>Talk Overview:</a:t>
            </a:r>
            <a:endParaRPr lang="en-US" dirty="0"/>
          </a:p>
          <a:p>
            <a:r>
              <a:rPr lang="en-US" sz="1400" dirty="0"/>
              <a:t>Introduction to Azure DevOps Services</a:t>
            </a:r>
          </a:p>
          <a:p>
            <a:r>
              <a:rPr lang="en-US" sz="1400" dirty="0"/>
              <a:t>Demo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FDC34-2B89-4F2A-B80F-E9FC5D0B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346" y="4260427"/>
            <a:ext cx="5004649" cy="663786"/>
          </a:xfrm>
        </p:spPr>
        <p:txBody>
          <a:bodyPr/>
          <a:lstStyle/>
          <a:p>
            <a:r>
              <a:rPr lang="en-US" sz="1600" dirty="0" err="1"/>
              <a:t>Dushyant</a:t>
            </a:r>
            <a:r>
              <a:rPr lang="en-US" sz="1600" dirty="0"/>
              <a:t> </a:t>
            </a:r>
            <a:r>
              <a:rPr lang="en-US" sz="1600" dirty="0" err="1"/>
              <a:t>Priyadarshee</a:t>
            </a:r>
            <a:br>
              <a:rPr lang="en-US" sz="1600" dirty="0"/>
            </a:br>
            <a:r>
              <a:rPr lang="en-US" sz="1600" dirty="0"/>
              <a:t>    @dp7g09</a:t>
            </a:r>
          </a:p>
          <a:p>
            <a:r>
              <a:rPr lang="en-US" sz="1600" dirty="0"/>
              <a:t>    https://github.com/dp7g09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5" y="4513156"/>
            <a:ext cx="205742" cy="205742"/>
          </a:xfrm>
          <a:prstGeom prst="rect">
            <a:avLst/>
          </a:prstGeom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2D80A93A-6641-4528-80DE-9A03C627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4" y="4718898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50DAB79F-69CB-44AB-B9E8-FFEC6C3BC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817" y="1612930"/>
            <a:ext cx="846365" cy="8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3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CD9FCD-3AE1-429F-854B-9AE7FE5F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F6CB-8AFF-4893-8F64-6A5B9A66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32A0A-CA3B-4A63-B551-7E9548EFD7B8}"/>
              </a:ext>
            </a:extLst>
          </p:cNvPr>
          <p:cNvSpPr/>
          <p:nvPr/>
        </p:nvSpPr>
        <p:spPr>
          <a:xfrm>
            <a:off x="1517226" y="1300480"/>
            <a:ext cx="6278880" cy="27973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CE860-2132-4F08-A59A-91F5E89417B0}"/>
              </a:ext>
            </a:extLst>
          </p:cNvPr>
          <p:cNvSpPr txBox="1"/>
          <p:nvPr/>
        </p:nvSpPr>
        <p:spPr>
          <a:xfrm>
            <a:off x="3873568" y="4041247"/>
            <a:ext cx="156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71A55-CB33-49A5-9582-CF5BD1684127}"/>
              </a:ext>
            </a:extLst>
          </p:cNvPr>
          <p:cNvSpPr/>
          <p:nvPr/>
        </p:nvSpPr>
        <p:spPr>
          <a:xfrm>
            <a:off x="1920242" y="1425786"/>
            <a:ext cx="1337734" cy="2292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E8B1A-DD3B-403E-B0CB-DC5C5D418545}"/>
              </a:ext>
            </a:extLst>
          </p:cNvPr>
          <p:cNvSpPr/>
          <p:nvPr/>
        </p:nvSpPr>
        <p:spPr>
          <a:xfrm>
            <a:off x="3989358" y="1434068"/>
            <a:ext cx="1337734" cy="2292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6E5CD-7210-410B-8A8E-62F19FA5BAB5}"/>
              </a:ext>
            </a:extLst>
          </p:cNvPr>
          <p:cNvSpPr/>
          <p:nvPr/>
        </p:nvSpPr>
        <p:spPr>
          <a:xfrm>
            <a:off x="6058474" y="1434068"/>
            <a:ext cx="1337734" cy="2292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C224F-D72D-4167-A6D5-742B81F5EE89}"/>
              </a:ext>
            </a:extLst>
          </p:cNvPr>
          <p:cNvSpPr txBox="1"/>
          <p:nvPr/>
        </p:nvSpPr>
        <p:spPr>
          <a:xfrm>
            <a:off x="1948249" y="3729674"/>
            <a:ext cx="156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8782E-1E83-4C92-ABF4-8C1618DAD720}"/>
              </a:ext>
            </a:extLst>
          </p:cNvPr>
          <p:cNvSpPr txBox="1"/>
          <p:nvPr/>
        </p:nvSpPr>
        <p:spPr>
          <a:xfrm>
            <a:off x="4065699" y="3735231"/>
            <a:ext cx="117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0046B-F78D-4E9C-9C2E-5BA5E712B895}"/>
              </a:ext>
            </a:extLst>
          </p:cNvPr>
          <p:cNvSpPr txBox="1"/>
          <p:nvPr/>
        </p:nvSpPr>
        <p:spPr>
          <a:xfrm>
            <a:off x="6114846" y="3728535"/>
            <a:ext cx="12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CC2056-D27D-493F-A22F-3005630580DF}"/>
              </a:ext>
            </a:extLst>
          </p:cNvPr>
          <p:cNvGrpSpPr/>
          <p:nvPr/>
        </p:nvGrpSpPr>
        <p:grpSpPr>
          <a:xfrm>
            <a:off x="2396852" y="1657916"/>
            <a:ext cx="305820" cy="1810181"/>
            <a:chOff x="2396852" y="1532519"/>
            <a:chExt cx="305820" cy="18101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D81593-0CEA-4E79-938E-CD6E5387D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6" y="2295221"/>
              <a:ext cx="300613" cy="3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FD474C1-A97A-4490-8395-8F75B9129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7" y="1904518"/>
              <a:ext cx="300612" cy="300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A9747EE-76B4-4959-8BEC-B73286704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7" y="2637758"/>
              <a:ext cx="300613" cy="3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8195C256-2C85-4BF5-9AA5-8BA6A2DD1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79" y="1532519"/>
              <a:ext cx="273489" cy="273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2DE5E017-F2B0-4B9C-A381-7C3BC3062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852" y="3036880"/>
              <a:ext cx="305820" cy="30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A509A8-2C5D-49CF-B0AA-561BA625CBE9}"/>
              </a:ext>
            </a:extLst>
          </p:cNvPr>
          <p:cNvGrpSpPr/>
          <p:nvPr/>
        </p:nvGrpSpPr>
        <p:grpSpPr>
          <a:xfrm>
            <a:off x="4501219" y="1657916"/>
            <a:ext cx="305820" cy="1810181"/>
            <a:chOff x="2396852" y="1532519"/>
            <a:chExt cx="305820" cy="1810181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ED1C479-094E-4AEF-914F-E69779275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6" y="2295221"/>
              <a:ext cx="300613" cy="3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6DDE23AD-14E1-4D00-BB1E-9B9A37054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7" y="1904518"/>
              <a:ext cx="300612" cy="300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>
              <a:extLst>
                <a:ext uri="{FF2B5EF4-FFF2-40B4-BE49-F238E27FC236}">
                  <a16:creationId xmlns:a16="http://schemas.microsoft.com/office/drawing/2014/main" id="{8E544772-4C4B-4832-9E37-B2E9DFF81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7" y="2637758"/>
              <a:ext cx="300613" cy="3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id="{D7D2804E-03E5-4C40-AE19-0B4B37BE0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79" y="1532519"/>
              <a:ext cx="273489" cy="273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FDC3888A-41C3-4434-A6CA-9D700AA12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852" y="3036880"/>
              <a:ext cx="305820" cy="30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F4679A-483A-4FFC-87BC-193893568FEF}"/>
              </a:ext>
            </a:extLst>
          </p:cNvPr>
          <p:cNvGrpSpPr/>
          <p:nvPr/>
        </p:nvGrpSpPr>
        <p:grpSpPr>
          <a:xfrm>
            <a:off x="6574431" y="1657916"/>
            <a:ext cx="305820" cy="1810181"/>
            <a:chOff x="2396852" y="1532519"/>
            <a:chExt cx="305820" cy="1810181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BEDC2BA-52D2-4DBC-94B8-A9738802C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6" y="2295221"/>
              <a:ext cx="300613" cy="3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D6B13DF8-9665-4A63-9B9C-EC2122BE2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7" y="1904518"/>
              <a:ext cx="300612" cy="300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">
              <a:extLst>
                <a:ext uri="{FF2B5EF4-FFF2-40B4-BE49-F238E27FC236}">
                  <a16:creationId xmlns:a16="http://schemas.microsoft.com/office/drawing/2014/main" id="{E26D2B35-1944-4B37-9A0B-BD5ACD895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457" y="2637758"/>
              <a:ext cx="300613" cy="30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id="{453749F3-9C7A-44F2-A00D-7B0A224AA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579" y="1532519"/>
              <a:ext cx="273489" cy="273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2D984617-5B44-40FC-8BF3-B62E16DCE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852" y="3036880"/>
              <a:ext cx="305820" cy="30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90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B697E-1319-4C02-B761-FE908D0D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89" y="482600"/>
            <a:ext cx="739522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6352-ED0D-47FD-A91C-85D3B0CE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8D2FE-E479-4AD7-8574-B4B47A95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7844D-4AFD-431E-8BB8-F0355A89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3" y="1891398"/>
            <a:ext cx="1086002" cy="3143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18FB434-778F-4239-AFC3-14D0CFB526F7}"/>
              </a:ext>
            </a:extLst>
          </p:cNvPr>
          <p:cNvSpPr/>
          <p:nvPr/>
        </p:nvSpPr>
        <p:spPr>
          <a:xfrm>
            <a:off x="2215980" y="1771134"/>
            <a:ext cx="1086002" cy="5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32F918-7BFF-42F5-8098-8D71B4E7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47" y="1551211"/>
            <a:ext cx="994741" cy="9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A948E58-D37C-4C4B-8E7E-F033C3CC6FA0}"/>
              </a:ext>
            </a:extLst>
          </p:cNvPr>
          <p:cNvSpPr/>
          <p:nvPr/>
        </p:nvSpPr>
        <p:spPr>
          <a:xfrm>
            <a:off x="4862364" y="1771134"/>
            <a:ext cx="1192447" cy="556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9549BC-6B3C-45E1-98BE-E9201243AE62}"/>
              </a:ext>
            </a:extLst>
          </p:cNvPr>
          <p:cNvGrpSpPr/>
          <p:nvPr/>
        </p:nvGrpSpPr>
        <p:grpSpPr>
          <a:xfrm>
            <a:off x="6243638" y="1036853"/>
            <a:ext cx="1895345" cy="1895345"/>
            <a:chOff x="6243638" y="1036853"/>
            <a:chExt cx="1895345" cy="189534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C144DC0-0131-441A-8E53-66BEEB6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638" y="1036853"/>
              <a:ext cx="1895345" cy="1895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AF57078-7B58-4AFA-B088-615C13427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263" y="1779833"/>
              <a:ext cx="341273" cy="34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2E543EA-2598-4547-BDD1-E410D0F5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037" y="1779832"/>
              <a:ext cx="341273" cy="34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54A5822-B60A-4DEA-BE38-B6DAA4471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43" y="1753713"/>
              <a:ext cx="341273" cy="34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E4E35FD-1345-4107-BDB0-1D10974CC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183" y="2121106"/>
              <a:ext cx="341273" cy="34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B0B822-496C-4879-9985-93E6CAC24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297" y="3747278"/>
            <a:ext cx="1381318" cy="3905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CCFF59A-7DE2-4D26-B6E0-A8F1C9CD1828}"/>
              </a:ext>
            </a:extLst>
          </p:cNvPr>
          <p:cNvGrpSpPr/>
          <p:nvPr/>
        </p:nvGrpSpPr>
        <p:grpSpPr>
          <a:xfrm>
            <a:off x="4577554" y="2399956"/>
            <a:ext cx="1498173" cy="1328699"/>
            <a:chOff x="4577554" y="2399956"/>
            <a:chExt cx="1498173" cy="1328699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22A8BFF6-3FFF-4BDC-8546-80E612FA4D42}"/>
                </a:ext>
              </a:extLst>
            </p:cNvPr>
            <p:cNvSpPr/>
            <p:nvPr/>
          </p:nvSpPr>
          <p:spPr>
            <a:xfrm flipH="1" flipV="1">
              <a:off x="4577554" y="2458377"/>
              <a:ext cx="1498173" cy="1270278"/>
            </a:xfrm>
            <a:prstGeom prst="bentUpArrow">
              <a:avLst>
                <a:gd name="adj1" fmla="val 26399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6510D5-D717-4D68-BB4C-1AFCC0540C56}"/>
                </a:ext>
              </a:extLst>
            </p:cNvPr>
            <p:cNvSpPr txBox="1"/>
            <p:nvPr/>
          </p:nvSpPr>
          <p:spPr>
            <a:xfrm>
              <a:off x="4721399" y="2399956"/>
              <a:ext cx="1318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Consumes</a:t>
              </a:r>
              <a:endParaRPr lang="en-GB" dirty="0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9C733A1B-1B95-4AC3-93D4-A9B61D74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1" y="2249650"/>
            <a:ext cx="300613" cy="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D4AEAF4B-1A96-4E52-B092-5320570C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38" y="2249650"/>
            <a:ext cx="300612" cy="3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FDB6BC19-1876-4B32-9697-2C9A4A1A3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73" y="2978634"/>
            <a:ext cx="305820" cy="30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23D490A-458B-4261-A488-A012C186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33" y="1548767"/>
            <a:ext cx="300613" cy="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9EA0-46F8-4330-BC0E-81888401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F9609-A066-41FE-9ED9-7D2D469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3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5383CC-3C06-4B3D-BE7E-732699BC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8174D8-C0D1-4BA7-A87A-E3535794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339" y="3073006"/>
            <a:ext cx="7765322" cy="1189785"/>
          </a:xfrm>
        </p:spPr>
        <p:txBody>
          <a:bodyPr>
            <a:normAutofit/>
          </a:bodyPr>
          <a:lstStyle/>
          <a:p>
            <a:r>
              <a:rPr lang="en-US" sz="1600" dirty="0"/>
              <a:t>Dushyant Priyadarshee</a:t>
            </a:r>
          </a:p>
          <a:p>
            <a:r>
              <a:rPr lang="en-US" sz="1600" dirty="0"/>
              <a:t>Twitter: @dp7g09</a:t>
            </a:r>
          </a:p>
          <a:p>
            <a:r>
              <a:rPr lang="en-US" sz="1600" dirty="0" err="1"/>
              <a:t>Github</a:t>
            </a:r>
            <a:r>
              <a:rPr lang="en-US" sz="1600" dirty="0"/>
              <a:t>: </a:t>
            </a:r>
            <a:r>
              <a:rPr lang="en-GB" sz="1600" dirty="0">
                <a:hlinkClick r:id="rId2"/>
              </a:rPr>
              <a:t>https://github.com/dp7g09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303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4B1D105-61D2-4AFD-896D-8DB091A81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0" t="19544" r="833" b="19252"/>
          <a:stretch/>
        </p:blipFill>
        <p:spPr>
          <a:xfrm>
            <a:off x="954953" y="3270049"/>
            <a:ext cx="2895386" cy="12594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3D153B-1B36-4782-A71D-F16259B412E3}"/>
              </a:ext>
            </a:extLst>
          </p:cNvPr>
          <p:cNvGrpSpPr/>
          <p:nvPr/>
        </p:nvGrpSpPr>
        <p:grpSpPr>
          <a:xfrm>
            <a:off x="631720" y="322191"/>
            <a:ext cx="3541853" cy="2144210"/>
            <a:chOff x="6362217" y="934655"/>
            <a:chExt cx="4722471" cy="2858947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1A57F45B-78CD-464E-93FF-829D5898ADE8}"/>
                </a:ext>
              </a:extLst>
            </p:cNvPr>
            <p:cNvSpPr/>
            <p:nvPr/>
          </p:nvSpPr>
          <p:spPr>
            <a:xfrm>
              <a:off x="6362217" y="934655"/>
              <a:ext cx="4722471" cy="2858947"/>
            </a:xfrm>
            <a:prstGeom prst="cloud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4136C4-3DFA-46C5-8260-7AB87F55567D}"/>
                </a:ext>
              </a:extLst>
            </p:cNvPr>
            <p:cNvSpPr/>
            <p:nvPr/>
          </p:nvSpPr>
          <p:spPr>
            <a:xfrm>
              <a:off x="7819998" y="1798292"/>
              <a:ext cx="1806905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VSTS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E60BE1-7990-4CB9-9EE1-5D7C82A062BE}"/>
              </a:ext>
            </a:extLst>
          </p:cNvPr>
          <p:cNvGrpSpPr/>
          <p:nvPr/>
        </p:nvGrpSpPr>
        <p:grpSpPr>
          <a:xfrm>
            <a:off x="5211412" y="135938"/>
            <a:ext cx="3738713" cy="2166784"/>
            <a:chOff x="848810" y="328061"/>
            <a:chExt cx="4984951" cy="2889045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EFDFA24-9E31-4790-A85F-DF04437CB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2303" y="328061"/>
              <a:ext cx="2393561" cy="2393561"/>
            </a:xfrm>
            <a:prstGeom prst="rect">
              <a:avLst/>
            </a:prstGeom>
          </p:spPr>
        </p:pic>
        <p:sp>
          <p:nvSpPr>
            <p:cNvPr id="9" name="Sub TextBox 1">
              <a:extLst>
                <a:ext uri="{FF2B5EF4-FFF2-40B4-BE49-F238E27FC236}">
                  <a16:creationId xmlns:a16="http://schemas.microsoft.com/office/drawing/2014/main" id="{E773B518-68A0-4B35-9B56-1D40186477D8}"/>
                </a:ext>
              </a:extLst>
            </p:cNvPr>
            <p:cNvSpPr txBox="1"/>
            <p:nvPr/>
          </p:nvSpPr>
          <p:spPr>
            <a:xfrm>
              <a:off x="848810" y="2539998"/>
              <a:ext cx="49849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Azure DevOps Services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20BB46-8015-42DF-AC67-EAD09702F2D0}"/>
              </a:ext>
            </a:extLst>
          </p:cNvPr>
          <p:cNvGrpSpPr/>
          <p:nvPr/>
        </p:nvGrpSpPr>
        <p:grpSpPr>
          <a:xfrm>
            <a:off x="5246137" y="2628169"/>
            <a:ext cx="3541853" cy="2166784"/>
            <a:chOff x="895110" y="328061"/>
            <a:chExt cx="4722471" cy="288904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4B62D9F-1590-4452-97D3-4B674056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2303" y="328061"/>
              <a:ext cx="2393561" cy="2393561"/>
            </a:xfrm>
            <a:prstGeom prst="rect">
              <a:avLst/>
            </a:prstGeom>
          </p:spPr>
        </p:pic>
        <p:sp>
          <p:nvSpPr>
            <p:cNvPr id="14" name="Sub TextBox 1">
              <a:extLst>
                <a:ext uri="{FF2B5EF4-FFF2-40B4-BE49-F238E27FC236}">
                  <a16:creationId xmlns:a16="http://schemas.microsoft.com/office/drawing/2014/main" id="{035CE1E3-670C-4AFD-B1FA-DCB4052E64EA}"/>
                </a:ext>
              </a:extLst>
            </p:cNvPr>
            <p:cNvSpPr txBox="1"/>
            <p:nvPr/>
          </p:nvSpPr>
          <p:spPr>
            <a:xfrm>
              <a:off x="895110" y="2539998"/>
              <a:ext cx="47224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Azure DevOps Server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C5F648-467D-4318-B77A-4E751E06952C}"/>
              </a:ext>
            </a:extLst>
          </p:cNvPr>
          <p:cNvSpPr/>
          <p:nvPr/>
        </p:nvSpPr>
        <p:spPr>
          <a:xfrm>
            <a:off x="4375231" y="1144174"/>
            <a:ext cx="1076445" cy="411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2071D2-3594-4B47-81D3-BDD8B95544FF}"/>
              </a:ext>
            </a:extLst>
          </p:cNvPr>
          <p:cNvSpPr/>
          <p:nvPr/>
        </p:nvSpPr>
        <p:spPr>
          <a:xfrm>
            <a:off x="3930416" y="3598281"/>
            <a:ext cx="1677519" cy="411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5EA71-A6B4-4C3A-9E58-D21BF8C699EA}"/>
              </a:ext>
            </a:extLst>
          </p:cNvPr>
          <p:cNvSpPr txBox="1"/>
          <p:nvPr/>
        </p:nvSpPr>
        <p:spPr>
          <a:xfrm>
            <a:off x="44450" y="4928056"/>
            <a:ext cx="3117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Credits: </a:t>
            </a:r>
            <a:r>
              <a:rPr lang="en-GB" sz="800" dirty="0">
                <a:hlinkClick r:id="rId5"/>
              </a:rPr>
              <a:t>https://www.danclarke.com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3400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CA-622C-4A30-8826-2380FB08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C68D-9A9D-4319-8FCD-32527FA7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2" y="1451941"/>
            <a:ext cx="7765322" cy="6521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DevOps provides developer services to support teams to plan work, collaborate on code development, and build and deploy applications.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8BB27D-54F7-4575-9AAA-09CF2E6A37D5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1195662" y="2104109"/>
            <a:ext cx="3380331" cy="105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090DA2-04F7-41B0-9509-47570D33F884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575993" y="2104109"/>
            <a:ext cx="101504" cy="129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2C80DF-50A7-4AFF-8972-220AD622AECF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575993" y="2104109"/>
            <a:ext cx="2500338" cy="67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8BA2E3-17E4-454D-9FCD-D834EFA2A314}"/>
              </a:ext>
            </a:extLst>
          </p:cNvPr>
          <p:cNvSpPr/>
          <p:nvPr/>
        </p:nvSpPr>
        <p:spPr>
          <a:xfrm>
            <a:off x="537949" y="3163820"/>
            <a:ext cx="1315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plan work</a:t>
            </a:r>
            <a:endParaRPr lang="en-GB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7E665-16E6-407B-9F71-F0679468EFDE}"/>
              </a:ext>
            </a:extLst>
          </p:cNvPr>
          <p:cNvSpPr/>
          <p:nvPr/>
        </p:nvSpPr>
        <p:spPr>
          <a:xfrm>
            <a:off x="2702918" y="3403201"/>
            <a:ext cx="394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collaborate on code development</a:t>
            </a:r>
            <a:endParaRPr lang="en-GB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D90E1-7F7A-40C4-91C6-F6B082042D58}"/>
              </a:ext>
            </a:extLst>
          </p:cNvPr>
          <p:cNvSpPr/>
          <p:nvPr/>
        </p:nvSpPr>
        <p:spPr>
          <a:xfrm>
            <a:off x="5304339" y="2780990"/>
            <a:ext cx="3543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build and deploy applications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655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hlinkClick r:id="rId2"/>
            <a:extLst>
              <a:ext uri="{FF2B5EF4-FFF2-40B4-BE49-F238E27FC236}">
                <a16:creationId xmlns:a16="http://schemas.microsoft.com/office/drawing/2014/main" id="{50DAB79F-69CB-44AB-B9E8-FFEC6C3BC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20" y="171812"/>
            <a:ext cx="285750" cy="2857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5E1528-EB79-4A37-991B-701D8F53FD41}"/>
              </a:ext>
            </a:extLst>
          </p:cNvPr>
          <p:cNvGrpSpPr/>
          <p:nvPr/>
        </p:nvGrpSpPr>
        <p:grpSpPr>
          <a:xfrm>
            <a:off x="604777" y="826731"/>
            <a:ext cx="1979271" cy="1378969"/>
            <a:chOff x="806369" y="1102308"/>
            <a:chExt cx="2639028" cy="183862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81F18AF-0F60-4AAA-97B6-6BFCFAB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3500" y="1102308"/>
              <a:ext cx="1278943" cy="1278943"/>
            </a:xfrm>
            <a:prstGeom prst="rect">
              <a:avLst/>
            </a:prstGeom>
          </p:spPr>
        </p:pic>
        <p:sp>
          <p:nvSpPr>
            <p:cNvPr id="20" name="Sub TextBox 1">
              <a:extLst>
                <a:ext uri="{FF2B5EF4-FFF2-40B4-BE49-F238E27FC236}">
                  <a16:creationId xmlns:a16="http://schemas.microsoft.com/office/drawing/2014/main" id="{F0E75A62-2796-4963-8D04-71A5D219226B}"/>
                </a:ext>
              </a:extLst>
            </p:cNvPr>
            <p:cNvSpPr txBox="1"/>
            <p:nvPr/>
          </p:nvSpPr>
          <p:spPr>
            <a:xfrm>
              <a:off x="806369" y="2386935"/>
              <a:ext cx="263902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Azure Boards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543A57-9B1C-4234-BEB0-0544B5F08A3E}"/>
              </a:ext>
            </a:extLst>
          </p:cNvPr>
          <p:cNvGrpSpPr/>
          <p:nvPr/>
        </p:nvGrpSpPr>
        <p:grpSpPr>
          <a:xfrm>
            <a:off x="3399428" y="830995"/>
            <a:ext cx="1979271" cy="1374705"/>
            <a:chOff x="5287703" y="1320567"/>
            <a:chExt cx="2639028" cy="183293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72C1987-6C1C-40BE-A2DE-EDB795C32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0231" y="1320567"/>
              <a:ext cx="1278943" cy="1278943"/>
            </a:xfrm>
            <a:prstGeom prst="rect">
              <a:avLst/>
            </a:prstGeom>
          </p:spPr>
        </p:pic>
        <p:sp>
          <p:nvSpPr>
            <p:cNvPr id="21" name="Sub TextBox 1">
              <a:extLst>
                <a:ext uri="{FF2B5EF4-FFF2-40B4-BE49-F238E27FC236}">
                  <a16:creationId xmlns:a16="http://schemas.microsoft.com/office/drawing/2014/main" id="{AEE6DCA8-32E9-48E4-BBD5-620806AFF6F3}"/>
                </a:ext>
              </a:extLst>
            </p:cNvPr>
            <p:cNvSpPr txBox="1"/>
            <p:nvPr/>
          </p:nvSpPr>
          <p:spPr>
            <a:xfrm>
              <a:off x="5287703" y="2599509"/>
              <a:ext cx="263902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Azure Pipelines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39B6F-0880-415B-9B32-9EC3B3881B17}"/>
              </a:ext>
            </a:extLst>
          </p:cNvPr>
          <p:cNvGrpSpPr/>
          <p:nvPr/>
        </p:nvGrpSpPr>
        <p:grpSpPr>
          <a:xfrm>
            <a:off x="1929332" y="3019365"/>
            <a:ext cx="1979271" cy="1351460"/>
            <a:chOff x="81024" y="4518045"/>
            <a:chExt cx="2639028" cy="1801947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BCC8400-5C11-4A6E-9983-11EF1254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029" y="4518045"/>
              <a:ext cx="1278943" cy="1278943"/>
            </a:xfrm>
            <a:prstGeom prst="rect">
              <a:avLst/>
            </a:prstGeom>
          </p:spPr>
        </p:pic>
        <p:sp>
          <p:nvSpPr>
            <p:cNvPr id="22" name="Sub TextBox 1">
              <a:extLst>
                <a:ext uri="{FF2B5EF4-FFF2-40B4-BE49-F238E27FC236}">
                  <a16:creationId xmlns:a16="http://schemas.microsoft.com/office/drawing/2014/main" id="{EFEDD152-A373-4B57-A9DF-8607066381FB}"/>
                </a:ext>
              </a:extLst>
            </p:cNvPr>
            <p:cNvSpPr txBox="1"/>
            <p:nvPr/>
          </p:nvSpPr>
          <p:spPr>
            <a:xfrm>
              <a:off x="81024" y="5765995"/>
              <a:ext cx="263902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Azure </a:t>
              </a:r>
              <a:r>
                <a:rPr lang="en-GB" sz="21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Artifacts</a:t>
              </a:r>
              <a:endParaRPr lang="en-GB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1BC5E0-EBBB-4835-9CAD-7FEDD474F73F}"/>
              </a:ext>
            </a:extLst>
          </p:cNvPr>
          <p:cNvGrpSpPr/>
          <p:nvPr/>
        </p:nvGrpSpPr>
        <p:grpSpPr>
          <a:xfrm>
            <a:off x="4928667" y="3019364"/>
            <a:ext cx="2247637" cy="1351461"/>
            <a:chOff x="3099150" y="4518044"/>
            <a:chExt cx="2996849" cy="1801948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9B2B362-3FC9-46B8-9BC6-EB7D12D2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79194" y="4518044"/>
              <a:ext cx="1278943" cy="1278943"/>
            </a:xfrm>
            <a:prstGeom prst="rect">
              <a:avLst/>
            </a:prstGeom>
          </p:spPr>
        </p:pic>
        <p:sp>
          <p:nvSpPr>
            <p:cNvPr id="23" name="Sub TextBox 1">
              <a:extLst>
                <a:ext uri="{FF2B5EF4-FFF2-40B4-BE49-F238E27FC236}">
                  <a16:creationId xmlns:a16="http://schemas.microsoft.com/office/drawing/2014/main" id="{E04428BD-5A2B-4A02-B402-A70416981E31}"/>
                </a:ext>
              </a:extLst>
            </p:cNvPr>
            <p:cNvSpPr txBox="1"/>
            <p:nvPr/>
          </p:nvSpPr>
          <p:spPr>
            <a:xfrm>
              <a:off x="3099150" y="5765995"/>
              <a:ext cx="299684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Azure Test Plans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730D45-4162-40F7-ABEE-379F06646FB0}"/>
              </a:ext>
            </a:extLst>
          </p:cNvPr>
          <p:cNvGrpSpPr/>
          <p:nvPr/>
        </p:nvGrpSpPr>
        <p:grpSpPr>
          <a:xfrm>
            <a:off x="6482919" y="830996"/>
            <a:ext cx="1690957" cy="1374705"/>
            <a:chOff x="7585567" y="4713789"/>
            <a:chExt cx="2254609" cy="1832939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9B61FE1-1E41-4FEE-A1C3-23AD380D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73401" y="4713789"/>
              <a:ext cx="1278943" cy="1278943"/>
            </a:xfrm>
            <a:prstGeom prst="rect">
              <a:avLst/>
            </a:prstGeom>
          </p:spPr>
        </p:pic>
        <p:sp>
          <p:nvSpPr>
            <p:cNvPr id="24" name="Sub TextBox 1">
              <a:extLst>
                <a:ext uri="{FF2B5EF4-FFF2-40B4-BE49-F238E27FC236}">
                  <a16:creationId xmlns:a16="http://schemas.microsoft.com/office/drawing/2014/main" id="{39251CC8-F9CC-4C1D-A141-37CBF87F3611}"/>
                </a:ext>
              </a:extLst>
            </p:cNvPr>
            <p:cNvSpPr txBox="1"/>
            <p:nvPr/>
          </p:nvSpPr>
          <p:spPr>
            <a:xfrm>
              <a:off x="7585567" y="5992731"/>
              <a:ext cx="225460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Azure Repos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5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44DA65-0556-467B-A92D-5584830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“plan </a:t>
            </a:r>
            <a:r>
              <a:rPr lang="en-US" dirty="0"/>
              <a:t>work”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BD74D-FA41-40B9-BC68-173CC5D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473" y="457200"/>
            <a:ext cx="4642119" cy="3886200"/>
          </a:xfrm>
        </p:spPr>
        <p:txBody>
          <a:bodyPr/>
          <a:lstStyle/>
          <a:p>
            <a:pPr marL="285750" indent="-285750"/>
            <a:r>
              <a:rPr lang="en-US" dirty="0"/>
              <a:t>Workflow management</a:t>
            </a:r>
          </a:p>
          <a:p>
            <a:pPr marL="285750" indent="-285750"/>
            <a:r>
              <a:rPr lang="en-US" dirty="0"/>
              <a:t>Work Item management</a:t>
            </a:r>
          </a:p>
          <a:p>
            <a:pPr marL="285750" indent="-285750"/>
            <a:r>
              <a:rPr lang="en-US" dirty="0"/>
              <a:t>GitHub integration</a:t>
            </a:r>
          </a:p>
          <a:p>
            <a:pPr marL="285750" indent="-285750"/>
            <a:r>
              <a:rPr lang="en-US" dirty="0"/>
              <a:t>Service integrations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0B8-5EFC-4652-8309-32BFB0A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0316E-90D8-4F69-B302-74508C68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34" y="2213187"/>
            <a:ext cx="3385552" cy="1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44DA65-0556-467B-A92D-5584830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“collaborate on code development”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BD74D-FA41-40B9-BC68-173CC5D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473" y="457200"/>
            <a:ext cx="4642119" cy="3886200"/>
          </a:xfrm>
        </p:spPr>
        <p:txBody>
          <a:bodyPr/>
          <a:lstStyle/>
          <a:p>
            <a:pPr marL="628650" lvl="1" indent="-285750"/>
            <a:r>
              <a:rPr lang="en-US" dirty="0"/>
              <a:t>Version control</a:t>
            </a:r>
          </a:p>
          <a:p>
            <a:pPr marL="628650" lvl="1" indent="-285750"/>
            <a:r>
              <a:rPr lang="en-US" dirty="0"/>
              <a:t>Code search</a:t>
            </a:r>
          </a:p>
          <a:p>
            <a:pPr marL="628650" lvl="1" indent="-285750"/>
            <a:r>
              <a:rPr lang="en-US" dirty="0"/>
              <a:t>Pull requests (&amp; draft PRs)</a:t>
            </a:r>
          </a:p>
          <a:p>
            <a:pPr marL="628650" lvl="1" indent="-285750"/>
            <a:r>
              <a:rPr lang="en-US" dirty="0"/>
              <a:t>Branch policies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0B8-5EFC-4652-8309-32BFB0A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BB9B98-D1A6-4414-953A-FE5DC7AB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1" y="2228850"/>
            <a:ext cx="3245531" cy="13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44DA65-0556-467B-A92D-5584830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“build and deploy applications”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BD74D-FA41-40B9-BC68-173CC5D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473" y="457200"/>
            <a:ext cx="4642119" cy="3886200"/>
          </a:xfrm>
        </p:spPr>
        <p:txBody>
          <a:bodyPr/>
          <a:lstStyle/>
          <a:p>
            <a:pPr marL="285750" indent="-285750"/>
            <a:r>
              <a:rPr lang="en-US" dirty="0"/>
              <a:t>Build &amp; release pipelines</a:t>
            </a:r>
          </a:p>
          <a:p>
            <a:pPr marL="285750" indent="-285750"/>
            <a:r>
              <a:rPr lang="en-US" dirty="0"/>
              <a:t>Pipeline as code</a:t>
            </a:r>
          </a:p>
          <a:p>
            <a:pPr marL="285750" indent="-285750"/>
            <a:r>
              <a:rPr lang="en-US" dirty="0"/>
              <a:t>Triggers including pre-merge</a:t>
            </a:r>
          </a:p>
          <a:p>
            <a:pPr marL="285750" indent="-285750"/>
            <a:r>
              <a:rPr lang="en-US" dirty="0"/>
              <a:t>Build/release task extensions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0B8-5EFC-4652-8309-32BFB0A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B0274-5038-41DC-8068-307D6930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7" y="2228850"/>
            <a:ext cx="3440081" cy="12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44DA65-0556-467B-A92D-5584830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BD74D-FA41-40B9-BC68-173CC5D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473" y="457200"/>
            <a:ext cx="4642119" cy="3886200"/>
          </a:xfrm>
        </p:spPr>
        <p:txBody>
          <a:bodyPr/>
          <a:lstStyle/>
          <a:p>
            <a:pPr marL="285750" indent="-285750"/>
            <a:r>
              <a:rPr lang="en-US" dirty="0"/>
              <a:t>Manual testing</a:t>
            </a:r>
          </a:p>
          <a:p>
            <a:pPr marL="285750" indent="-285750"/>
            <a:r>
              <a:rPr lang="en-US" dirty="0"/>
              <a:t>Exploratory testing</a:t>
            </a:r>
          </a:p>
          <a:p>
            <a:pPr marL="285750" indent="-285750"/>
            <a:r>
              <a:rPr lang="en-US" dirty="0"/>
              <a:t>Integration with other services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0B8-5EFC-4652-8309-32BFB0A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C4474-7B40-42E8-ACBD-FBA25CF6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1" y="2228850"/>
            <a:ext cx="326753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44DA65-0556-467B-A92D-5584830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BD74D-FA41-40B9-BC68-173CC5D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473" y="457200"/>
            <a:ext cx="4642119" cy="3886200"/>
          </a:xfrm>
        </p:spPr>
        <p:txBody>
          <a:bodyPr/>
          <a:lstStyle/>
          <a:p>
            <a:pPr marL="285750" indent="-285750"/>
            <a:r>
              <a:rPr lang="en-US" dirty="0"/>
              <a:t>Package feed (NuGet,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Public / private feeds</a:t>
            </a:r>
          </a:p>
          <a:p>
            <a:pPr marL="285750" indent="-285750"/>
            <a:r>
              <a:rPr lang="en-US" dirty="0"/>
              <a:t>Upstream sources</a:t>
            </a:r>
          </a:p>
          <a:p>
            <a:pPr marL="285750" indent="-285750"/>
            <a:r>
              <a:rPr lang="en-US" dirty="0"/>
              <a:t>Integration with other services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0B8-5EFC-4652-8309-32BFB0A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3992D-B7A3-4F96-A652-70569835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6" y="2247808"/>
            <a:ext cx="3650989" cy="12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On-screen Show 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Courier New</vt:lpstr>
      <vt:lpstr>Rockwell</vt:lpstr>
      <vt:lpstr>Tahoma</vt:lpstr>
      <vt:lpstr>Wingdings</vt:lpstr>
      <vt:lpstr>Damask</vt:lpstr>
      <vt:lpstr>Practising DevOps  with  Azure DevOps</vt:lpstr>
      <vt:lpstr>PowerPoint Presentation</vt:lpstr>
      <vt:lpstr>Azure Devops</vt:lpstr>
      <vt:lpstr>PowerPoint Presentation</vt:lpstr>
      <vt:lpstr>“plan work”</vt:lpstr>
      <vt:lpstr>“collaborate on code development”</vt:lpstr>
      <vt:lpstr>“build and deploy applications”</vt:lpstr>
      <vt:lpstr>Test plans</vt:lpstr>
      <vt:lpstr>Artifacts</vt:lpstr>
      <vt:lpstr>Concepts</vt:lpstr>
      <vt:lpstr>PowerPoint Presentation</vt:lpstr>
      <vt:lpstr>Demo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Practising DevOps  with  Azure DevOps</dc:title>
  <dc:creator>Dushyant Priyadarshee</dc:creator>
  <cp:lastModifiedBy>Dushyant Priyadarshee</cp:lastModifiedBy>
  <cp:revision>3</cp:revision>
  <dcterms:created xsi:type="dcterms:W3CDTF">2019-09-24T16:39:03Z</dcterms:created>
  <dcterms:modified xsi:type="dcterms:W3CDTF">2019-09-24T16:46:42Z</dcterms:modified>
</cp:coreProperties>
</file>