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  <p:sldMasterId id="2147483684" r:id="rId6"/>
    <p:sldMasterId id="2147484661" r:id="rId7"/>
    <p:sldMasterId id="2147484689" r:id="rId8"/>
  </p:sldMasterIdLst>
  <p:notesMasterIdLst>
    <p:notesMasterId r:id="rId31"/>
  </p:notesMasterIdLst>
  <p:sldIdLst>
    <p:sldId id="405" r:id="rId9"/>
    <p:sldId id="406" r:id="rId10"/>
    <p:sldId id="407" r:id="rId11"/>
    <p:sldId id="412" r:id="rId12"/>
    <p:sldId id="419" r:id="rId13"/>
    <p:sldId id="415" r:id="rId14"/>
    <p:sldId id="422" r:id="rId15"/>
    <p:sldId id="418" r:id="rId16"/>
    <p:sldId id="420" r:id="rId17"/>
    <p:sldId id="423" r:id="rId18"/>
    <p:sldId id="424" r:id="rId19"/>
    <p:sldId id="425" r:id="rId20"/>
    <p:sldId id="426" r:id="rId21"/>
    <p:sldId id="427" r:id="rId22"/>
    <p:sldId id="429" r:id="rId23"/>
    <p:sldId id="430" r:id="rId24"/>
    <p:sldId id="431" r:id="rId25"/>
    <p:sldId id="432" r:id="rId26"/>
    <p:sldId id="414" r:id="rId27"/>
    <p:sldId id="433" r:id="rId28"/>
    <p:sldId id="411" r:id="rId29"/>
    <p:sldId id="410" r:id="rId30"/>
  </p:sldIdLst>
  <p:sldSz cx="9144000" cy="5143500" type="screen16x9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006600"/>
    <a:srgbClr val="E1E1FF"/>
    <a:srgbClr val="D0E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6607" autoAdjust="0"/>
  </p:normalViewPr>
  <p:slideViewPr>
    <p:cSldViewPr>
      <p:cViewPr varScale="1">
        <p:scale>
          <a:sx n="127" d="100"/>
          <a:sy n="127" d="100"/>
        </p:scale>
        <p:origin x="1086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CB79C30C-B13D-47AD-A70D-4615979E9D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Current cloud users</a:t>
            </a:r>
          </a:p>
          <a:p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User support model</a:t>
            </a:r>
          </a:p>
          <a:p>
            <a:endParaRPr lang="en-GB" dirty="0" smtClean="0"/>
          </a:p>
          <a:p>
            <a:r>
              <a:rPr lang="en-GB" dirty="0" smtClean="0"/>
              <a:t>STFC departments currently in</a:t>
            </a:r>
            <a:r>
              <a:rPr lang="en-GB" baseline="0" dirty="0" smtClean="0"/>
              <a:t> focus</a:t>
            </a:r>
          </a:p>
          <a:p>
            <a:r>
              <a:rPr lang="en-GB" baseline="0" dirty="0" smtClean="0"/>
              <a:t>Would expect the current user support model to be continued across STFC Departments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23B22-4440-486B-911C-6B9205A3B2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10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B5F11-510A-4612-81A3-9F9CC2DF89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0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72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3813582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638564"/>
          </a:xfrm>
        </p:spPr>
        <p:txBody>
          <a:bodyPr/>
          <a:lstStyle>
            <a:lvl1pPr marL="0" indent="0">
              <a:buNone/>
              <a:defRPr sz="2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669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053956"/>
            <a:ext cx="5486400" cy="425054"/>
          </a:xfrm>
        </p:spPr>
        <p:txBody>
          <a:bodyPr anchor="b"/>
          <a:lstStyle>
            <a:lvl1pPr algn="l">
              <a:defRPr sz="28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2594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479010"/>
            <a:ext cx="5486400" cy="603647"/>
          </a:xfrm>
        </p:spPr>
        <p:txBody>
          <a:bodyPr/>
          <a:lstStyle>
            <a:lvl1pPr marL="0" indent="0">
              <a:buNone/>
              <a:defRPr sz="2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2588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1480"/>
            <a:ext cx="9144000" cy="1102519"/>
          </a:xfrm>
        </p:spPr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77549"/>
            <a:ext cx="6400800" cy="1314450"/>
          </a:xfrm>
        </p:spPr>
        <p:txBody>
          <a:bodyPr/>
          <a:lstStyle>
            <a:lvl1pPr marL="0" indent="0" algn="ctr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8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68004"/>
            <a:ext cx="7772400" cy="2850366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>
              <a:defRPr sz="20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25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089536"/>
            <a:ext cx="7848872" cy="1021556"/>
          </a:xfrm>
        </p:spPr>
        <p:txBody>
          <a:bodyPr anchor="t"/>
          <a:lstStyle>
            <a:lvl1pPr algn="l">
              <a:defRPr sz="4400" b="1" cap="none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964396"/>
            <a:ext cx="7772400" cy="1125140"/>
          </a:xfrm>
        </p:spPr>
        <p:txBody>
          <a:bodyPr anchor="b"/>
          <a:lstStyle>
            <a:lvl1pPr marL="0" indent="0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4069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68004"/>
            <a:ext cx="3810000" cy="338615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004"/>
            <a:ext cx="3810000" cy="2850366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24083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13588"/>
            <a:ext cx="4040188" cy="479822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2299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7"/>
            <a:ext cx="4041775" cy="2387213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470888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1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81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14500"/>
            <a:ext cx="9144000" cy="85725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B9D15-F17F-4DBD-AD2F-E9D795CD2F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4592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3813582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638564"/>
          </a:xfrm>
        </p:spPr>
        <p:txBody>
          <a:bodyPr/>
          <a:lstStyle>
            <a:lvl1pPr marL="0" indent="0">
              <a:buNone/>
              <a:defRPr sz="2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1461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053956"/>
            <a:ext cx="5486400" cy="425054"/>
          </a:xfrm>
        </p:spPr>
        <p:txBody>
          <a:bodyPr anchor="b"/>
          <a:lstStyle>
            <a:lvl1pPr algn="l">
              <a:defRPr sz="28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2594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479010"/>
            <a:ext cx="5486400" cy="603647"/>
          </a:xfrm>
        </p:spPr>
        <p:txBody>
          <a:bodyPr/>
          <a:lstStyle>
            <a:lvl1pPr marL="0" indent="0">
              <a:buNone/>
              <a:defRPr sz="2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1316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304F-057D-4D76-B30A-5203B1F22318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221A-8C81-4D2F-832B-A5D9BD60A8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83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304F-057D-4D76-B30A-5203B1F22318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221A-8C81-4D2F-832B-A5D9BD60A8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1986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304F-057D-4D76-B30A-5203B1F22318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221A-8C81-4D2F-832B-A5D9BD60A8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48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304F-057D-4D76-B30A-5203B1F22318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221A-8C81-4D2F-832B-A5D9BD60A8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4846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304F-057D-4D76-B30A-5203B1F22318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221A-8C81-4D2F-832B-A5D9BD60A8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850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304F-057D-4D76-B30A-5203B1F22318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221A-8C81-4D2F-832B-A5D9BD60A8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1989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304F-057D-4D76-B30A-5203B1F22318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221A-8C81-4D2F-832B-A5D9BD60A8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3986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304F-057D-4D76-B30A-5203B1F22318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221A-8C81-4D2F-832B-A5D9BD60A8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89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67EA5-1F8F-4041-A30F-62C6A3C82B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613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304F-057D-4D76-B30A-5203B1F22318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221A-8C81-4D2F-832B-A5D9BD60A8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2357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304F-057D-4D76-B30A-5203B1F22318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221A-8C81-4D2F-832B-A5D9BD60A8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2946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304F-057D-4D76-B30A-5203B1F22318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221A-8C81-4D2F-832B-A5D9BD60A8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77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1480"/>
            <a:ext cx="9144000" cy="1102519"/>
          </a:xfrm>
        </p:spPr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77549"/>
            <a:ext cx="6400800" cy="1314450"/>
          </a:xfrm>
        </p:spPr>
        <p:txBody>
          <a:bodyPr/>
          <a:lstStyle>
            <a:lvl1pPr marL="0" indent="0" algn="ctr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6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68004"/>
            <a:ext cx="7772400" cy="2850366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>
              <a:defRPr sz="20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0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089536"/>
            <a:ext cx="7848872" cy="1021556"/>
          </a:xfrm>
        </p:spPr>
        <p:txBody>
          <a:bodyPr anchor="t"/>
          <a:lstStyle>
            <a:lvl1pPr algn="l">
              <a:defRPr sz="4400" b="1" cap="none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964396"/>
            <a:ext cx="7772400" cy="1125140"/>
          </a:xfrm>
        </p:spPr>
        <p:txBody>
          <a:bodyPr anchor="b"/>
          <a:lstStyle>
            <a:lvl1pPr marL="0" indent="0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758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68004"/>
            <a:ext cx="3810000" cy="338615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004"/>
            <a:ext cx="3810000" cy="2850366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1682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13588"/>
            <a:ext cx="4040188" cy="479822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2299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7"/>
            <a:ext cx="4041775" cy="2387213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935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5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5132388"/>
            <a:ext cx="19046826" cy="1069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71450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946400"/>
            <a:ext cx="77724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6863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68DE43-B6A4-4E95-8C34-55C6E18CC5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7" r:id="rId1"/>
    <p:sldLayoutId id="2147484638" r:id="rId2"/>
    <p:sldLayoutId id="2147484639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767138"/>
            <a:ext cx="23760113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49238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68400"/>
            <a:ext cx="777240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6863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FB7CFEB8-5F63-4B2A-B0E0-7ADC2D8956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0" r:id="rId1"/>
    <p:sldLayoutId id="2147484641" r:id="rId2"/>
    <p:sldLayoutId id="2147484642" r:id="rId3"/>
    <p:sldLayoutId id="2147484643" r:id="rId4"/>
    <p:sldLayoutId id="2147484644" r:id="rId5"/>
    <p:sldLayoutId id="2147484645" r:id="rId6"/>
    <p:sldLayoutId id="2147484646" r:id="rId7"/>
    <p:sldLayoutId id="2147484647" r:id="rId8"/>
    <p:sldLayoutId id="2147484648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3C8C9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767138"/>
            <a:ext cx="23760113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49238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68400"/>
            <a:ext cx="777240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6863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84CA4D01-0595-469F-BF26-503126F062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30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2" r:id="rId1"/>
    <p:sldLayoutId id="2147484663" r:id="rId2"/>
    <p:sldLayoutId id="2147484664" r:id="rId3"/>
    <p:sldLayoutId id="2147484665" r:id="rId4"/>
    <p:sldLayoutId id="2147484666" r:id="rId5"/>
    <p:sldLayoutId id="2147484667" r:id="rId6"/>
    <p:sldLayoutId id="2147484668" r:id="rId7"/>
    <p:sldLayoutId id="2147484669" r:id="rId8"/>
    <p:sldLayoutId id="2147484670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3C8C9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568DE43-B6A4-4E95-8C34-55C6E18CC5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78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0" r:id="rId1"/>
    <p:sldLayoutId id="2147484691" r:id="rId2"/>
    <p:sldLayoutId id="2147484692" r:id="rId3"/>
    <p:sldLayoutId id="2147484693" r:id="rId4"/>
    <p:sldLayoutId id="2147484694" r:id="rId5"/>
    <p:sldLayoutId id="2147484695" r:id="rId6"/>
    <p:sldLayoutId id="2147484696" r:id="rId7"/>
    <p:sldLayoutId id="2147484697" r:id="rId8"/>
    <p:sldLayoutId id="2147484698" r:id="rId9"/>
    <p:sldLayoutId id="2147484699" r:id="rId10"/>
    <p:sldLayoutId id="2147484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Martin.summers@stfc.ac.uk" TargetMode="Externa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Xeon_gold_6130@2.10Ghz" TargetMode="External"/><Relationship Id="rId2" Type="http://schemas.openxmlformats.org/officeDocument/2006/relationships/hyperlink" Target="mailto:Xeon_silver_4108@1.8Ghz" TargetMode="External"/><Relationship Id="rId1" Type="http://schemas.openxmlformats.org/officeDocument/2006/relationships/slideLayout" Target="../slideLayouts/slideLayout23.xml"/><Relationship Id="rId4" Type="http://schemas.openxmlformats.org/officeDocument/2006/relationships/hyperlink" Target="mailto:Xeon_E5-2650v4@2.2Gh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>
                <a:solidFill>
                  <a:srgbClr val="3C8C93"/>
                </a:solidFill>
                <a:latin typeface="Calibri" panose="020F0502020204030204" pitchFamily="34" charset="0"/>
              </a:rPr>
              <a:t>The STFC Cloud</a:t>
            </a:r>
            <a:endParaRPr lang="en-US" altLang="en-US" sz="3600" dirty="0" smtClean="0">
              <a:solidFill>
                <a:srgbClr val="3C8C93"/>
              </a:solidFill>
              <a:latin typeface="Calibri" panose="020F0502020204030204" pitchFamily="34" charset="0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bri" panose="020F0502020204030204" pitchFamily="34" charset="0"/>
              </a:rPr>
              <a:t>Alexander Dibbo and Martin </a:t>
            </a:r>
            <a:r>
              <a:rPr lang="en-US" altLang="en-US" dirty="0" smtClean="0">
                <a:latin typeface="Calibri" panose="020F0502020204030204" pitchFamily="34" charset="0"/>
              </a:rPr>
              <a:t>Summers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>
          <a:xfrm>
            <a:off x="564542" y="-92546"/>
            <a:ext cx="7886700" cy="994172"/>
          </a:xfrm>
        </p:spPr>
        <p:txBody>
          <a:bodyPr/>
          <a:lstStyle/>
          <a:p>
            <a:r>
              <a:rPr lang="en-US" altLang="en-US" sz="2400" dirty="0" smtClean="0">
                <a:solidFill>
                  <a:srgbClr val="3C8C93"/>
                </a:solidFill>
              </a:rPr>
              <a:t>Cloud and Service Features</a:t>
            </a:r>
          </a:p>
        </p:txBody>
      </p:sp>
      <p:sp>
        <p:nvSpPr>
          <p:cNvPr id="15363" name="Content Placeholder 3"/>
          <p:cNvSpPr>
            <a:spLocks noGrp="1"/>
          </p:cNvSpPr>
          <p:nvPr>
            <p:ph idx="1"/>
          </p:nvPr>
        </p:nvSpPr>
        <p:spPr>
          <a:xfrm>
            <a:off x="230808" y="843558"/>
            <a:ext cx="8892480" cy="3923630"/>
          </a:xfrm>
        </p:spPr>
        <p:txBody>
          <a:bodyPr/>
          <a:lstStyle/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699542"/>
            <a:ext cx="90157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Internal local network access routed within the STFC: non-internet facing. (DNS A record customisation and Host grid certs)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dedicated “private” network, with some allocated valid internet addresses. (DNS alias names)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Full “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” access to VMs created by a user. FEDID login to the “console”. Images are semi-managed.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Disk space for VMs system file system does not count against quota, but “Volumes” (additional disk space) is managed on a per-project basis.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O/S images for use include Scientific Linux 6, 7 , Ubuntu  (3 latest LTS versions), and introducing Centos 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No network upload/download quotas</a:t>
            </a:r>
          </a:p>
          <a:p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038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>
          <a:xfrm>
            <a:off x="683568" y="51470"/>
            <a:ext cx="7886700" cy="994172"/>
          </a:xfrm>
        </p:spPr>
        <p:txBody>
          <a:bodyPr/>
          <a:lstStyle/>
          <a:p>
            <a:r>
              <a:rPr lang="en-US" altLang="en-US" sz="2400" dirty="0" smtClean="0">
                <a:solidFill>
                  <a:srgbClr val="3C8C93"/>
                </a:solidFill>
              </a:rPr>
              <a:t>What else do we need for the service?</a:t>
            </a:r>
            <a:endParaRPr lang="en-US" altLang="en-US" sz="2400" dirty="0" smtClean="0">
              <a:solidFill>
                <a:srgbClr val="3C8C93"/>
              </a:solidFill>
            </a:endParaRPr>
          </a:p>
        </p:txBody>
      </p:sp>
      <p:sp>
        <p:nvSpPr>
          <p:cNvPr id="15363" name="Content Placeholder 3"/>
          <p:cNvSpPr>
            <a:spLocks noGrp="1"/>
          </p:cNvSpPr>
          <p:nvPr>
            <p:ph idx="1"/>
          </p:nvPr>
        </p:nvSpPr>
        <p:spPr>
          <a:xfrm>
            <a:off x="230808" y="843558"/>
            <a:ext cx="8892480" cy="3923630"/>
          </a:xfrm>
        </p:spPr>
        <p:txBody>
          <a:bodyPr/>
          <a:lstStyle/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843558"/>
            <a:ext cx="90157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15 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x new “service” nodes: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galera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, network,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Loadbalancer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, rabbit, Sirius.</a:t>
            </a:r>
          </a:p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2 x 100Gb/s “network” nodes (previously on 1 x 10Gb/s) – private nets</a:t>
            </a:r>
          </a:p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Now have 6 x neutron nodes, 3 x horizon nodes, 3 x “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webfe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” nodes</a:t>
            </a:r>
          </a:p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Pending expansion:-</a:t>
            </a:r>
          </a:p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30 x Storage nodes for use in manila (shared file system) – due by end of year.</a:t>
            </a:r>
          </a:p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12 x SSD storage nodes for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Ceph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object storage.</a:t>
            </a:r>
          </a:p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3 x bare-metal “service” nodes to come online</a:t>
            </a:r>
          </a:p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2019 HV compute + some R420 older HVs</a:t>
            </a:r>
          </a:p>
          <a:p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0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>
                <a:solidFill>
                  <a:srgbClr val="3C8C93"/>
                </a:solidFill>
              </a:rPr>
              <a:t>How has the Cloud grown since Spring 2018 – use ?</a:t>
            </a:r>
          </a:p>
        </p:txBody>
      </p:sp>
      <p:sp>
        <p:nvSpPr>
          <p:cNvPr id="15363" name="Content Placeholder 3"/>
          <p:cNvSpPr>
            <a:spLocks noGrp="1"/>
          </p:cNvSpPr>
          <p:nvPr>
            <p:ph idx="1"/>
          </p:nvPr>
        </p:nvSpPr>
        <p:spPr>
          <a:xfrm>
            <a:off x="230808" y="843558"/>
            <a:ext cx="8892480" cy="3923630"/>
          </a:xfrm>
        </p:spPr>
        <p:txBody>
          <a:bodyPr/>
          <a:lstStyle/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843558"/>
            <a:ext cx="9015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0808" y="1106488"/>
            <a:ext cx="85896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15 Projects in 6</a:t>
            </a:r>
            <a:r>
              <a:rPr lang="en-GB" baseline="30000" dirty="0" smtClean="0"/>
              <a:t>th</a:t>
            </a:r>
            <a:r>
              <a:rPr lang="en-GB" dirty="0" smtClean="0"/>
              <a:t> April 2018  (126 projects now)</a:t>
            </a:r>
          </a:p>
          <a:p>
            <a:r>
              <a:rPr lang="en-GB" dirty="0" err="1" smtClean="0"/>
              <a:t>DAaaS</a:t>
            </a:r>
            <a:r>
              <a:rPr lang="en-GB" dirty="0" smtClean="0"/>
              <a:t> was biggest user of cores – 114 cores 240 by June 2018</a:t>
            </a:r>
          </a:p>
          <a:p>
            <a:r>
              <a:rPr lang="en-GB" dirty="0" smtClean="0"/>
              <a:t>In 2018 new calls logged =233 and 216 resolved by 22</a:t>
            </a:r>
            <a:r>
              <a:rPr lang="en-GB" baseline="30000" dirty="0" smtClean="0"/>
              <a:t>nd</a:t>
            </a:r>
            <a:r>
              <a:rPr lang="en-GB" dirty="0" smtClean="0"/>
              <a:t> Aug.</a:t>
            </a:r>
          </a:p>
          <a:p>
            <a:r>
              <a:rPr lang="en-GB" dirty="0" smtClean="0"/>
              <a:t>In 2019 new calls logged =329 and 330 resolved by 22</a:t>
            </a:r>
            <a:r>
              <a:rPr lang="en-GB" baseline="30000" dirty="0" smtClean="0"/>
              <a:t>nd</a:t>
            </a:r>
            <a:r>
              <a:rPr lang="en-GB" dirty="0" smtClean="0"/>
              <a:t> Aug</a:t>
            </a:r>
          </a:p>
          <a:p>
            <a:r>
              <a:rPr lang="en-GB" dirty="0" smtClean="0"/>
              <a:t>Only using about 7 racks for </a:t>
            </a:r>
            <a:r>
              <a:rPr lang="en-GB" dirty="0" err="1"/>
              <a:t>O</a:t>
            </a:r>
            <a:r>
              <a:rPr lang="en-GB" dirty="0" err="1" smtClean="0"/>
              <a:t>penstack</a:t>
            </a:r>
            <a:r>
              <a:rPr lang="en-GB" dirty="0" smtClean="0"/>
              <a:t> in April 2018. (13 now)</a:t>
            </a:r>
          </a:p>
          <a:p>
            <a:r>
              <a:rPr lang="en-GB" dirty="0" err="1" smtClean="0"/>
              <a:t>Opennebula</a:t>
            </a:r>
            <a:r>
              <a:rPr lang="en-GB" dirty="0" smtClean="0"/>
              <a:t> system decommissioned.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734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>
                <a:solidFill>
                  <a:srgbClr val="3C8C93"/>
                </a:solidFill>
              </a:rPr>
              <a:t>What does it take to keep it all running  ?</a:t>
            </a:r>
          </a:p>
        </p:txBody>
      </p:sp>
      <p:sp>
        <p:nvSpPr>
          <p:cNvPr id="15363" name="Content Placeholder 3"/>
          <p:cNvSpPr>
            <a:spLocks noGrp="1"/>
          </p:cNvSpPr>
          <p:nvPr>
            <p:ph idx="1"/>
          </p:nvPr>
        </p:nvSpPr>
        <p:spPr>
          <a:xfrm>
            <a:off x="230808" y="843558"/>
            <a:ext cx="8892480" cy="3923630"/>
          </a:xfrm>
        </p:spPr>
        <p:txBody>
          <a:bodyPr/>
          <a:lstStyle/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…so what have been the challenges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843558"/>
            <a:ext cx="9015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0808" y="1106488"/>
            <a:ext cx="8589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People, Monitoring, running a Helpdesk, Planning, Meetings, Finance, Knowledge, training, reporting, Research &amp; Development, hardware investment, Patching, power, networking, Hackathons, running workshops, visiting conferences, Experimentation, Development cloud, Pre-production Cloud, Luck (good and bad), donuts.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514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>
                <a:solidFill>
                  <a:srgbClr val="3C8C93"/>
                </a:solidFill>
              </a:rPr>
              <a:t>Challenge 1 – new technical issues not seen before:</a:t>
            </a:r>
          </a:p>
        </p:txBody>
      </p:sp>
      <p:sp>
        <p:nvSpPr>
          <p:cNvPr id="15363" name="Content Placeholder 3"/>
          <p:cNvSpPr>
            <a:spLocks noGrp="1"/>
          </p:cNvSpPr>
          <p:nvPr>
            <p:ph idx="1"/>
          </p:nvPr>
        </p:nvSpPr>
        <p:spPr>
          <a:xfrm>
            <a:off x="230808" y="843558"/>
            <a:ext cx="8892480" cy="3923630"/>
          </a:xfrm>
        </p:spPr>
        <p:txBody>
          <a:bodyPr/>
          <a:lstStyle/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843558"/>
            <a:ext cx="9015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4694" y="843558"/>
            <a:ext cx="85896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Example 1: Intermittent loss of packets, then total connectivity to one type of network. Cause: Router, Current solution: workaround. Pain: Originally Big – non-contact with VMs on Internal hosts.</a:t>
            </a:r>
          </a:p>
          <a:p>
            <a:r>
              <a:rPr lang="en-GB" dirty="0" smtClean="0"/>
              <a:t>Example 2: Poor disk I/O from 7PM to 7AM (</a:t>
            </a:r>
            <a:r>
              <a:rPr lang="en-GB" dirty="0"/>
              <a:t>F</a:t>
            </a:r>
            <a:r>
              <a:rPr lang="en-GB" dirty="0" smtClean="0"/>
              <a:t>eb 2019). Cause: “data integrity check activity on </a:t>
            </a:r>
            <a:r>
              <a:rPr lang="en-GB" dirty="0" err="1" smtClean="0"/>
              <a:t>Ceph</a:t>
            </a:r>
            <a:r>
              <a:rPr lang="en-GB" dirty="0" smtClean="0"/>
              <a:t>”, Current solution: Multiple – expand cluster, increase placement groups, schedule over 24 hours, investment in SSD’s.</a:t>
            </a:r>
          </a:p>
          <a:p>
            <a:r>
              <a:rPr lang="en-GB" dirty="0" smtClean="0"/>
              <a:t>Example 3: VMs created on the same private network may not be able to talk to each other. Expanded Neutron services</a:t>
            </a:r>
          </a:p>
          <a:p>
            <a:r>
              <a:rPr lang="en-GB" dirty="0" smtClean="0"/>
              <a:t>Example 4: Power outage / Glitches 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4516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5" y="165104"/>
            <a:ext cx="5373666" cy="2309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5" y="2361921"/>
            <a:ext cx="5486401" cy="2781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74291" y="832116"/>
            <a:ext cx="3372632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35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Initial Issue: Data scrubbing 19:00-07:00 daily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35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Sirius Graph: Shows Sirius lower throughput during “data scrubbing” hours.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35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35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(Source: Sirius on 2019-02-26 for 24 hours)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74291" y="3302586"/>
            <a:ext cx="3288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35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Openstack</a:t>
            </a:r>
            <a:r>
              <a:rPr lang="en-GB" sz="135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“availability” graph – for 2019-02-26, for 24 hours – shows Outage of “VM creation ability” during 19:00 to 07:00 – when data scrubbing occurs.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6136" y="267494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2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642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Challenge 2: Resourcing priorities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68004"/>
            <a:ext cx="8640960" cy="3275954"/>
          </a:xfrm>
        </p:spPr>
        <p:txBody>
          <a:bodyPr/>
          <a:lstStyle/>
          <a:p>
            <a:r>
              <a:rPr lang="en-GB" dirty="0" smtClean="0"/>
              <a:t>Keeping Monitoring and alerting systems up to date.</a:t>
            </a:r>
          </a:p>
          <a:p>
            <a:r>
              <a:rPr lang="en-GB" dirty="0" smtClean="0"/>
              <a:t>Deploying new hardware in change window with production services, with resource available.</a:t>
            </a:r>
          </a:p>
          <a:p>
            <a:r>
              <a:rPr lang="en-GB" dirty="0" smtClean="0"/>
              <a:t>Getting project objectives completed within change window.</a:t>
            </a:r>
          </a:p>
          <a:p>
            <a:r>
              <a:rPr lang="en-GB" dirty="0" smtClean="0"/>
              <a:t>Hiring new people. </a:t>
            </a:r>
          </a:p>
          <a:p>
            <a:r>
              <a:rPr lang="en-GB" dirty="0" smtClean="0"/>
              <a:t>Responding in a timely manner to support queries.</a:t>
            </a:r>
          </a:p>
          <a:p>
            <a:r>
              <a:rPr lang="en-GB" dirty="0" smtClean="0"/>
              <a:t>Keeping up to date with technical knowledge and diversity of technologies implemented (complexity) – with scale.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60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Challenge 3: Pace of Growth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68004"/>
            <a:ext cx="8640960" cy="3275954"/>
          </a:xfrm>
        </p:spPr>
        <p:txBody>
          <a:bodyPr/>
          <a:lstStyle/>
          <a:p>
            <a:r>
              <a:rPr lang="en-GB" dirty="0" smtClean="0"/>
              <a:t>Many technical challenges appear due to growth of systems not scaling in such a way that is easy to predict when other systems need to grow.</a:t>
            </a:r>
          </a:p>
          <a:p>
            <a:r>
              <a:rPr lang="en-GB" dirty="0" smtClean="0"/>
              <a:t>Individual components of </a:t>
            </a:r>
            <a:r>
              <a:rPr lang="en-GB" dirty="0" err="1" smtClean="0"/>
              <a:t>Openstack</a:t>
            </a:r>
            <a:r>
              <a:rPr lang="en-GB" dirty="0" smtClean="0"/>
              <a:t> change features and capabilities. Affects systems they interact with.</a:t>
            </a:r>
          </a:p>
          <a:p>
            <a:r>
              <a:rPr lang="en-GB" dirty="0" smtClean="0"/>
              <a:t>Some earlier choices made can make it difficult to change to a different solution later on. </a:t>
            </a:r>
          </a:p>
          <a:p>
            <a:r>
              <a:rPr lang="en-GB" dirty="0" smtClean="0"/>
              <a:t>Complexity seems to be getting greater as new versions released. (opinion !)</a:t>
            </a:r>
          </a:p>
        </p:txBody>
      </p:sp>
    </p:spTree>
    <p:extLst>
      <p:ext uri="{BB962C8B-B14F-4D97-AF65-F5344CB8AC3E}">
        <p14:creationId xmlns:p14="http://schemas.microsoft.com/office/powerpoint/2010/main" val="984446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How do we measure how the cloud is performing ?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68004"/>
            <a:ext cx="7772400" cy="3491978"/>
          </a:xfrm>
        </p:spPr>
        <p:txBody>
          <a:bodyPr/>
          <a:lstStyle/>
          <a:p>
            <a:r>
              <a:rPr lang="en-GB" dirty="0" smtClean="0"/>
              <a:t>Functional testing is done by “Rally” and produces “Availability statistics”</a:t>
            </a:r>
          </a:p>
          <a:p>
            <a:r>
              <a:rPr lang="en-GB" dirty="0" smtClean="0"/>
              <a:t>Keeping an eye on the hypervisor usage, and resource usage.</a:t>
            </a:r>
          </a:p>
          <a:p>
            <a:r>
              <a:rPr lang="en-GB" dirty="0" smtClean="0"/>
              <a:t>Alerting with Nagios for base system outages with auto-ticketing to helpdesk software (and call outs).</a:t>
            </a:r>
          </a:p>
          <a:p>
            <a:r>
              <a:rPr lang="en-GB" dirty="0" smtClean="0"/>
              <a:t>Benchmarking – indicative.</a:t>
            </a:r>
          </a:p>
          <a:p>
            <a:r>
              <a:rPr lang="en-GB" dirty="0" smtClean="0"/>
              <a:t>Human test procedures.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345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>
                <a:solidFill>
                  <a:srgbClr val="3C8C93"/>
                </a:solidFill>
              </a:rPr>
              <a:t>Example 1: STFC Cloud Availability over 6 months</a:t>
            </a:r>
          </a:p>
        </p:txBody>
      </p:sp>
      <p:sp>
        <p:nvSpPr>
          <p:cNvPr id="1536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73495"/>
            <a:ext cx="8928992" cy="41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9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3C8C93"/>
                </a:solidFill>
              </a:rPr>
              <a:t>Contents</a:t>
            </a:r>
          </a:p>
        </p:txBody>
      </p:sp>
      <p:sp>
        <p:nvSpPr>
          <p:cNvPr id="14339" name="Content Placeholder 12"/>
          <p:cNvSpPr>
            <a:spLocks noGrp="1"/>
          </p:cNvSpPr>
          <p:nvPr>
            <p:ph idx="1"/>
          </p:nvPr>
        </p:nvSpPr>
        <p:spPr>
          <a:xfrm>
            <a:off x="685800" y="1168400"/>
            <a:ext cx="8278688" cy="2849563"/>
          </a:xfrm>
        </p:spPr>
        <p:txBody>
          <a:bodyPr/>
          <a:lstStyle/>
          <a:p>
            <a:r>
              <a:rPr lang="en-US" altLang="en-US" dirty="0" smtClean="0"/>
              <a:t>Overview – What, Why, Who: regarding </a:t>
            </a:r>
            <a:r>
              <a:rPr lang="en-US" altLang="en-US" dirty="0" err="1"/>
              <a:t>O</a:t>
            </a:r>
            <a:r>
              <a:rPr lang="en-US" altLang="en-US" dirty="0" err="1" smtClean="0"/>
              <a:t>penstack</a:t>
            </a:r>
            <a:r>
              <a:rPr lang="en-US" altLang="en-US" dirty="0" smtClean="0"/>
              <a:t> Cloud ?</a:t>
            </a:r>
          </a:p>
          <a:p>
            <a:r>
              <a:rPr lang="en-US" altLang="en-US" dirty="0" smtClean="0"/>
              <a:t>Who uses the STFC cloud ?</a:t>
            </a:r>
          </a:p>
          <a:p>
            <a:r>
              <a:rPr lang="en-US" altLang="en-US" dirty="0" smtClean="0"/>
              <a:t>What does our cloud look like now ?</a:t>
            </a:r>
          </a:p>
          <a:p>
            <a:r>
              <a:rPr lang="en-US" altLang="en-US" dirty="0" smtClean="0"/>
              <a:t>What does it take to keep it running ?</a:t>
            </a:r>
          </a:p>
          <a:p>
            <a:r>
              <a:rPr lang="en-US" altLang="en-US" dirty="0" smtClean="0"/>
              <a:t>How do we measure how it is performing ?</a:t>
            </a:r>
          </a:p>
          <a:p>
            <a:r>
              <a:rPr lang="en-US" altLang="en-US" dirty="0" smtClean="0"/>
              <a:t>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>
                <a:solidFill>
                  <a:srgbClr val="3C8C93"/>
                </a:solidFill>
              </a:rPr>
              <a:t>Example 4: Benchmarking HEPSPEC06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95288" y="941388"/>
          <a:ext cx="8640762" cy="333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75">
                  <a:extLst>
                    <a:ext uri="{9D8B030D-6E8A-4147-A177-3AD203B41FA5}">
                      <a16:colId xmlns:a16="http://schemas.microsoft.com/office/drawing/2014/main" val="149244980"/>
                    </a:ext>
                  </a:extLst>
                </a:gridCol>
                <a:gridCol w="1584140">
                  <a:extLst>
                    <a:ext uri="{9D8B030D-6E8A-4147-A177-3AD203B41FA5}">
                      <a16:colId xmlns:a16="http://schemas.microsoft.com/office/drawing/2014/main" val="1821211798"/>
                    </a:ext>
                  </a:extLst>
                </a:gridCol>
                <a:gridCol w="1440127">
                  <a:extLst>
                    <a:ext uri="{9D8B030D-6E8A-4147-A177-3AD203B41FA5}">
                      <a16:colId xmlns:a16="http://schemas.microsoft.com/office/drawing/2014/main" val="3313535512"/>
                    </a:ext>
                  </a:extLst>
                </a:gridCol>
                <a:gridCol w="1440127">
                  <a:extLst>
                    <a:ext uri="{9D8B030D-6E8A-4147-A177-3AD203B41FA5}">
                      <a16:colId xmlns:a16="http://schemas.microsoft.com/office/drawing/2014/main" val="954604121"/>
                    </a:ext>
                  </a:extLst>
                </a:gridCol>
                <a:gridCol w="3312293">
                  <a:extLst>
                    <a:ext uri="{9D8B030D-6E8A-4147-A177-3AD203B41FA5}">
                      <a16:colId xmlns:a16="http://schemas.microsoft.com/office/drawing/2014/main" val="469546156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Cores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Flavour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Lowest</a:t>
                      </a:r>
                      <a:r>
                        <a:rPr lang="en-GB" sz="1800" baseline="0" dirty="0" smtClean="0"/>
                        <a:t> HS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Highest HS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HV type</a:t>
                      </a:r>
                    </a:p>
                  </a:txBody>
                  <a:tcPr marL="91438" marR="91438" marT="45711" marB="45711"/>
                </a:tc>
                <a:extLst>
                  <a:ext uri="{0D108BD9-81ED-4DB2-BD59-A6C34878D82A}">
                    <a16:rowId xmlns:a16="http://schemas.microsoft.com/office/drawing/2014/main" val="56997918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m1-tiny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10.97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15.45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dell-r430-2015-hv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extLst>
                  <a:ext uri="{0D108BD9-81ED-4DB2-BD59-A6C34878D82A}">
                    <a16:rowId xmlns:a16="http://schemas.microsoft.com/office/drawing/2014/main" val="242907717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c2-small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33.87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34.47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xma-irishv-2018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extLst>
                  <a:ext uri="{0D108BD9-81ED-4DB2-BD59-A6C34878D82A}">
                    <a16:rowId xmlns:a16="http://schemas.microsoft.com/office/drawing/2014/main" val="59306036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c2-small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32.53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35.14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dell-c6420-2017-hv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extLst>
                  <a:ext uri="{0D108BD9-81ED-4DB2-BD59-A6C34878D82A}">
                    <a16:rowId xmlns:a16="http://schemas.microsoft.com/office/drawing/2014/main" val="410886219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4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c2.medium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54.86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55.66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dell-c6420-2017-hv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extLst>
                  <a:ext uri="{0D108BD9-81ED-4DB2-BD59-A6C34878D82A}">
                    <a16:rowId xmlns:a16="http://schemas.microsoft.com/office/drawing/2014/main" val="24448308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8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c2.large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108.54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109.82</a:t>
                      </a:r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dell-c6420-2017-hv</a:t>
                      </a:r>
                    </a:p>
                  </a:txBody>
                  <a:tcPr marL="91438" marR="91438" marT="45711" marB="45711"/>
                </a:tc>
                <a:extLst>
                  <a:ext uri="{0D108BD9-81ED-4DB2-BD59-A6C34878D82A}">
                    <a16:rowId xmlns:a16="http://schemas.microsoft.com/office/drawing/2014/main" val="3284141708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16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c2.xlarge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216.01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219.22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dell-c6420-2017-hv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extLst>
                  <a:ext uri="{0D108BD9-81ED-4DB2-BD59-A6C34878D82A}">
                    <a16:rowId xmlns:a16="http://schemas.microsoft.com/office/drawing/2014/main" val="68943703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30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c1.5xl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420.59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424.22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xma-irishv-2018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extLst>
                  <a:ext uri="{0D108BD9-81ED-4DB2-BD59-A6C34878D82A}">
                    <a16:rowId xmlns:a16="http://schemas.microsoft.com/office/drawing/2014/main" val="224664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60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g-p100.xlarge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799.5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853.01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dell-r740-2018-hv-p100</a:t>
                      </a:r>
                      <a:endParaRPr lang="en-GB" sz="1800" dirty="0"/>
                    </a:p>
                  </a:txBody>
                  <a:tcPr marL="91438" marR="91438" marT="45711" marB="45711"/>
                </a:tc>
                <a:extLst>
                  <a:ext uri="{0D108BD9-81ED-4DB2-BD59-A6C34878D82A}">
                    <a16:rowId xmlns:a16="http://schemas.microsoft.com/office/drawing/2014/main" val="3625082921"/>
                  </a:ext>
                </a:extLst>
              </a:tr>
            </a:tbl>
          </a:graphicData>
        </a:graphic>
      </p:graphicFrame>
      <p:sp>
        <p:nvSpPr>
          <p:cNvPr id="28737" name="TextBox 4"/>
          <p:cNvSpPr txBox="1">
            <a:spLocks noChangeArrowheads="1"/>
          </p:cNvSpPr>
          <p:nvPr/>
        </p:nvSpPr>
        <p:spPr bwMode="auto">
          <a:xfrm>
            <a:off x="323850" y="4516438"/>
            <a:ext cx="5543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rgbClr val="3C8C93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/>
                <a:cs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 pitchFamily="84" charset="0"/>
                <a:cs typeface="ヒラギノ角ゴ Pro W3"/>
              </a:rPr>
              <a:t>Bare metal wn-xma-2018 = 785 average (64 cores)</a:t>
            </a:r>
          </a:p>
        </p:txBody>
      </p:sp>
    </p:spTree>
    <p:extLst>
      <p:ext uri="{BB962C8B-B14F-4D97-AF65-F5344CB8AC3E}">
        <p14:creationId xmlns:p14="http://schemas.microsoft.com/office/powerpoint/2010/main" val="876186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3C8C93"/>
                </a:solidFill>
              </a:rPr>
              <a:t>Summary</a:t>
            </a:r>
          </a:p>
        </p:txBody>
      </p:sp>
      <p:sp>
        <p:nvSpPr>
          <p:cNvPr id="15363" name="Content Placeholder 3"/>
          <p:cNvSpPr>
            <a:spLocks noGrp="1"/>
          </p:cNvSpPr>
          <p:nvPr>
            <p:ph idx="1"/>
          </p:nvPr>
        </p:nvSpPr>
        <p:spPr>
          <a:xfrm>
            <a:off x="395536" y="987574"/>
            <a:ext cx="8568952" cy="3456384"/>
          </a:xfrm>
        </p:spPr>
        <p:txBody>
          <a:bodyPr/>
          <a:lstStyle/>
          <a:p>
            <a:r>
              <a:rPr lang="en-US" altLang="en-US" dirty="0" smtClean="0"/>
              <a:t>Cloud Service is expanding rapidly.</a:t>
            </a:r>
          </a:p>
          <a:p>
            <a:r>
              <a:rPr lang="en-US" altLang="en-US" dirty="0" smtClean="0"/>
              <a:t>Use of cloud is expanding rapidly.</a:t>
            </a:r>
          </a:p>
          <a:p>
            <a:r>
              <a:rPr lang="en-US" altLang="en-US" dirty="0" smtClean="0"/>
              <a:t>Challenges exist regarding dealing with the rate of expansion.</a:t>
            </a:r>
          </a:p>
          <a:p>
            <a:r>
              <a:rPr lang="en-US" altLang="en-US" dirty="0" smtClean="0"/>
              <a:t>Expecting to continue to see new technical challenges.</a:t>
            </a:r>
          </a:p>
          <a:p>
            <a:r>
              <a:rPr lang="en-US" altLang="en-US" dirty="0" smtClean="0"/>
              <a:t>Documenting fixes based on symptoms and results.</a:t>
            </a:r>
          </a:p>
          <a:p>
            <a:r>
              <a:rPr lang="en-US" altLang="en-US" dirty="0" smtClean="0"/>
              <a:t>We’ll continue to utilize Apprentices and Graduates to work on Cloud Infrastructure based projects.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71702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5849" y="691868"/>
            <a:ext cx="63367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Thank you for listening !</a:t>
            </a:r>
          </a:p>
          <a:p>
            <a:pPr algn="ctr"/>
            <a:endParaRPr lang="en-GB" sz="3600" dirty="0"/>
          </a:p>
          <a:p>
            <a:pPr algn="ctr"/>
            <a:r>
              <a:rPr lang="en-GB" sz="3600" dirty="0" smtClean="0"/>
              <a:t>Any Questions </a:t>
            </a:r>
            <a:r>
              <a:rPr lang="en-GB" sz="3600" dirty="0" smtClean="0"/>
              <a:t>?</a:t>
            </a:r>
          </a:p>
          <a:p>
            <a:pPr algn="ctr"/>
            <a:endParaRPr lang="en-GB" sz="3600" dirty="0"/>
          </a:p>
          <a:p>
            <a:pPr algn="ctr"/>
            <a:r>
              <a:rPr lang="en-GB" sz="3600" dirty="0" smtClean="0"/>
              <a:t>Jobs available @ https://topcareer.jobs</a:t>
            </a:r>
            <a:endParaRPr lang="en-GB" sz="3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63688" y="4083918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hlinkClick r:id="rId2"/>
              </a:rPr>
              <a:t>Alexander.dibbo@stfc.ac.uk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>
                <a:solidFill>
                  <a:srgbClr val="3C8C93"/>
                </a:solidFill>
              </a:rPr>
              <a:t>What is the STFC Cloud ?</a:t>
            </a:r>
          </a:p>
        </p:txBody>
      </p:sp>
      <p:sp>
        <p:nvSpPr>
          <p:cNvPr id="15363" name="Content Placeholder 3"/>
          <p:cNvSpPr>
            <a:spLocks noGrp="1"/>
          </p:cNvSpPr>
          <p:nvPr>
            <p:ph idx="1"/>
          </p:nvPr>
        </p:nvSpPr>
        <p:spPr>
          <a:xfrm>
            <a:off x="251520" y="915566"/>
            <a:ext cx="7772400" cy="2849563"/>
          </a:xfrm>
        </p:spPr>
        <p:txBody>
          <a:bodyPr>
            <a:normAutofit/>
          </a:bodyPr>
          <a:lstStyle/>
          <a:p>
            <a:r>
              <a:rPr lang="en-GB" dirty="0"/>
              <a:t>Dynamic compute resource available to STFC departments </a:t>
            </a:r>
            <a:r>
              <a:rPr lang="en-GB" dirty="0" smtClean="0"/>
              <a:t>&amp; beyond </a:t>
            </a:r>
            <a:endParaRPr lang="en-GB" dirty="0"/>
          </a:p>
          <a:p>
            <a:r>
              <a:rPr lang="en-GB" dirty="0"/>
              <a:t>Tailored to </a:t>
            </a:r>
            <a:r>
              <a:rPr lang="en-GB" dirty="0" smtClean="0"/>
              <a:t>researchers </a:t>
            </a:r>
            <a:r>
              <a:rPr lang="en-GB" dirty="0" smtClean="0"/>
              <a:t>requirements (with some boundaries) &amp; Support</a:t>
            </a:r>
            <a:endParaRPr lang="en-GB" dirty="0"/>
          </a:p>
          <a:p>
            <a:r>
              <a:rPr lang="en-GB" dirty="0"/>
              <a:t>Available on demand</a:t>
            </a:r>
          </a:p>
          <a:p>
            <a:r>
              <a:rPr lang="en-GB" dirty="0"/>
              <a:t>Compute resources recovered and made available to others when usage complete</a:t>
            </a:r>
          </a:p>
          <a:p>
            <a:r>
              <a:rPr lang="en-GB" dirty="0"/>
              <a:t>The STFC Cloud is not a long term data archive (yet)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>
                <a:solidFill>
                  <a:srgbClr val="3C8C93"/>
                </a:solidFill>
              </a:rPr>
              <a:t>Why run a cloud ?</a:t>
            </a:r>
          </a:p>
        </p:txBody>
      </p:sp>
      <p:sp>
        <p:nvSpPr>
          <p:cNvPr id="15363" name="Content Placeholder 3"/>
          <p:cNvSpPr>
            <a:spLocks noGrp="1"/>
          </p:cNvSpPr>
          <p:nvPr>
            <p:ph idx="1"/>
          </p:nvPr>
        </p:nvSpPr>
        <p:spPr>
          <a:xfrm>
            <a:off x="685800" y="1168400"/>
            <a:ext cx="7772400" cy="3131542"/>
          </a:xfrm>
        </p:spPr>
        <p:txBody>
          <a:bodyPr/>
          <a:lstStyle/>
          <a:p>
            <a:r>
              <a:rPr lang="en-GB" altLang="en-US" dirty="0"/>
              <a:t>Provide Self Service VMs to SCD and wider STFC</a:t>
            </a:r>
          </a:p>
          <a:p>
            <a:r>
              <a:rPr lang="en-GB" altLang="en-US" dirty="0"/>
              <a:t>Underpin Horizon 2020 projects</a:t>
            </a:r>
          </a:p>
          <a:p>
            <a:r>
              <a:rPr lang="en-GB" altLang="en-US" dirty="0"/>
              <a:t>To support SCD’s Facilities </a:t>
            </a:r>
            <a:r>
              <a:rPr lang="en-GB" altLang="en-US" dirty="0" smtClean="0"/>
              <a:t>program</a:t>
            </a:r>
          </a:p>
          <a:p>
            <a:r>
              <a:rPr lang="en-GB" altLang="en-US" dirty="0" smtClean="0"/>
              <a:t>To support a more diverse range of Scientific research – IRIS.</a:t>
            </a:r>
          </a:p>
          <a:p>
            <a:r>
              <a:rPr lang="en-GB" altLang="en-US" dirty="0" smtClean="0"/>
              <a:t>To run dynamic production services.</a:t>
            </a:r>
          </a:p>
          <a:p>
            <a:r>
              <a:rPr lang="en-GB" altLang="en-US" dirty="0" smtClean="0"/>
              <a:t>Run test new services in development.</a:t>
            </a:r>
          </a:p>
          <a:p>
            <a:pPr marL="0" indent="0">
              <a:buNone/>
            </a:pPr>
            <a:endParaRPr lang="en-GB" altLang="en-US" dirty="0" smtClean="0"/>
          </a:p>
          <a:p>
            <a:endParaRPr lang="en-GB" altLang="en-US" dirty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125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267494"/>
            <a:ext cx="7992322" cy="648072"/>
          </a:xfrm>
        </p:spPr>
        <p:txBody>
          <a:bodyPr/>
          <a:lstStyle/>
          <a:p>
            <a:r>
              <a:rPr lang="en-GB" sz="2400" dirty="0" smtClean="0"/>
              <a:t>Core Cloud Team.</a:t>
            </a:r>
            <a:endParaRPr lang="en-GB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9202" y="915566"/>
            <a:ext cx="6934450" cy="40866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Alex Dibbo (Team Leader, Senior Cloud Sysadmin)</a:t>
            </a:r>
          </a:p>
          <a:p>
            <a:pPr marL="457200" lvl="1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Martin Summers (50%) (Lead User Support/Sysadmin)</a:t>
            </a:r>
          </a:p>
          <a:p>
            <a:pPr marL="457200" lvl="1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Warren Jeffs (50%) (Cloud </a:t>
            </a:r>
            <a:r>
              <a:rPr lang="en-GB" dirty="0" err="1" smtClean="0"/>
              <a:t>Sysadmin</a:t>
            </a:r>
            <a:r>
              <a:rPr lang="en-GB" dirty="0" smtClean="0"/>
              <a:t>)</a:t>
            </a:r>
          </a:p>
          <a:p>
            <a:pPr marL="342900" lvl="1" indent="0">
              <a:buNone/>
            </a:pPr>
            <a:endParaRPr lang="en-GB" dirty="0"/>
          </a:p>
          <a:p>
            <a:pPr lvl="1"/>
            <a:r>
              <a:rPr lang="en-GB" dirty="0" smtClean="0"/>
              <a:t>Matthew Richards (Apprentice) (Image production)</a:t>
            </a:r>
          </a:p>
          <a:p>
            <a:pPr marL="457200" lvl="1" indent="0">
              <a:buNone/>
            </a:pPr>
            <a:endParaRPr lang="en-GB" strike="sngStrike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Currently being recruited – Sysadmin and Cloud Delivery Manager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984" y="975100"/>
            <a:ext cx="700423" cy="9028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07368" y="1345664"/>
            <a:ext cx="1528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The </a:t>
            </a:r>
            <a:r>
              <a:rPr lang="en-GB" sz="1800" dirty="0" smtClean="0"/>
              <a:t>STFC Cloud </a:t>
            </a:r>
            <a:r>
              <a:rPr lang="en-GB" sz="1800" dirty="0"/>
              <a:t>Core Team </a:t>
            </a:r>
            <a:r>
              <a:rPr lang="en-GB" sz="1800" dirty="0" smtClean="0"/>
              <a:t>is currently  </a:t>
            </a:r>
            <a:r>
              <a:rPr lang="en-GB" sz="1800" dirty="0"/>
              <a:t>funded by SCD </a:t>
            </a:r>
          </a:p>
        </p:txBody>
      </p:sp>
    </p:spTree>
    <p:extLst>
      <p:ext uri="{BB962C8B-B14F-4D97-AF65-F5344CB8AC3E}">
        <p14:creationId xmlns:p14="http://schemas.microsoft.com/office/powerpoint/2010/main" val="366706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>
                <a:solidFill>
                  <a:srgbClr val="3C8C93"/>
                </a:solidFill>
              </a:rPr>
              <a:t>Who is using it now ?</a:t>
            </a:r>
          </a:p>
        </p:txBody>
      </p:sp>
      <p:sp>
        <p:nvSpPr>
          <p:cNvPr id="15363" name="Content Placeholder 3"/>
          <p:cNvSpPr>
            <a:spLocks noGrp="1"/>
          </p:cNvSpPr>
          <p:nvPr>
            <p:ph idx="1"/>
          </p:nvPr>
        </p:nvSpPr>
        <p:spPr>
          <a:xfrm>
            <a:off x="125760" y="987574"/>
            <a:ext cx="8892480" cy="3816424"/>
          </a:xfrm>
        </p:spPr>
        <p:txBody>
          <a:bodyPr/>
          <a:lstStyle/>
          <a:p>
            <a:pPr marL="0" indent="0">
              <a:buNone/>
            </a:pPr>
            <a:r>
              <a:rPr lang="en-GB" altLang="en-US" dirty="0" smtClean="0"/>
              <a:t>Diamond (DLS) (IRIS) – 1760 core peak, 8.16 TB – 2</a:t>
            </a:r>
            <a:r>
              <a:rPr lang="en-GB" altLang="en-US" baseline="30000" dirty="0" smtClean="0"/>
              <a:t>nd</a:t>
            </a:r>
            <a:r>
              <a:rPr lang="en-GB" altLang="en-US" dirty="0" smtClean="0"/>
              <a:t> July ’19</a:t>
            </a:r>
          </a:p>
          <a:p>
            <a:pPr marL="0" indent="0">
              <a:buNone/>
            </a:pPr>
            <a:r>
              <a:rPr lang="en-GB" altLang="en-US" dirty="0" smtClean="0"/>
              <a:t>WLCG Tier 1</a:t>
            </a:r>
            <a:r>
              <a:rPr lang="en-GB" altLang="en-US" dirty="0" smtClean="0"/>
              <a:t> </a:t>
            </a:r>
            <a:r>
              <a:rPr lang="en-GB" altLang="en-US" dirty="0" smtClean="0"/>
              <a:t>(SCD – virtual WN) – 2544 core peak, 14.75 TB - </a:t>
            </a:r>
            <a:r>
              <a:rPr lang="en-GB" altLang="en-US" dirty="0"/>
              <a:t>25</a:t>
            </a:r>
            <a:r>
              <a:rPr lang="en-GB" altLang="en-US" baseline="30000" dirty="0"/>
              <a:t>th</a:t>
            </a:r>
            <a:r>
              <a:rPr lang="en-GB" altLang="en-US" dirty="0"/>
              <a:t> </a:t>
            </a:r>
            <a:r>
              <a:rPr lang="en-GB" altLang="en-US" dirty="0" smtClean="0"/>
              <a:t>Jun </a:t>
            </a:r>
            <a:r>
              <a:rPr lang="en-GB" altLang="en-US" dirty="0"/>
              <a:t>‘</a:t>
            </a:r>
            <a:r>
              <a:rPr lang="en-GB" altLang="en-US" dirty="0" smtClean="0"/>
              <a:t>19</a:t>
            </a:r>
          </a:p>
          <a:p>
            <a:pPr marL="0" indent="0">
              <a:buNone/>
            </a:pPr>
            <a:r>
              <a:rPr lang="en-GB" altLang="en-US" dirty="0" err="1" smtClean="0"/>
              <a:t>IDAaaS</a:t>
            </a:r>
            <a:r>
              <a:rPr lang="en-GB" altLang="en-US" dirty="0" smtClean="0"/>
              <a:t> (ISIS) (IRIS) – 1650 core peak, 7.33 TB mem – 21</a:t>
            </a:r>
            <a:r>
              <a:rPr lang="en-GB" altLang="en-US" baseline="30000" dirty="0" smtClean="0"/>
              <a:t>st</a:t>
            </a:r>
            <a:r>
              <a:rPr lang="en-GB" altLang="en-US" dirty="0" smtClean="0"/>
              <a:t> May ‘19</a:t>
            </a:r>
          </a:p>
          <a:p>
            <a:pPr marL="0" indent="0">
              <a:buNone/>
            </a:pPr>
            <a:r>
              <a:rPr lang="en-GB" altLang="en-US" dirty="0" smtClean="0"/>
              <a:t>EUCLID (IRIS) – 726 core peak, 2.96TB – 12</a:t>
            </a:r>
            <a:r>
              <a:rPr lang="en-GB" altLang="en-US" baseline="30000" dirty="0" smtClean="0"/>
              <a:t>th</a:t>
            </a:r>
            <a:r>
              <a:rPr lang="en-GB" altLang="en-US" dirty="0" smtClean="0"/>
              <a:t> Aug ’19</a:t>
            </a:r>
          </a:p>
          <a:p>
            <a:pPr marL="0" indent="0">
              <a:buNone/>
            </a:pPr>
            <a:r>
              <a:rPr lang="en-GB" altLang="en-US" dirty="0" smtClean="0"/>
              <a:t>CCFE (IRIS) – 254 core peak, 274 GB – 23</a:t>
            </a:r>
            <a:r>
              <a:rPr lang="en-GB" altLang="en-US" baseline="30000" dirty="0" smtClean="0"/>
              <a:t>rd</a:t>
            </a:r>
            <a:r>
              <a:rPr lang="en-GB" altLang="en-US" dirty="0" smtClean="0"/>
              <a:t> Apr ‘19</a:t>
            </a:r>
          </a:p>
          <a:p>
            <a:pPr marL="0" indent="0">
              <a:buNone/>
            </a:pPr>
            <a:r>
              <a:rPr lang="en-GB" altLang="en-US" dirty="0" err="1" smtClean="0"/>
              <a:t>Xchem</a:t>
            </a:r>
            <a:r>
              <a:rPr lang="en-GB" altLang="en-US" dirty="0" smtClean="0"/>
              <a:t>-follow-up (DLS – IRIS)-360 core peak, 1.52 TB – 27</a:t>
            </a:r>
            <a:r>
              <a:rPr lang="en-GB" altLang="en-US" baseline="30000" dirty="0" smtClean="0"/>
              <a:t>th</a:t>
            </a:r>
            <a:r>
              <a:rPr lang="en-GB" altLang="en-US" dirty="0" smtClean="0"/>
              <a:t> Jun ‘19</a:t>
            </a:r>
          </a:p>
          <a:p>
            <a:pPr marL="0" indent="0">
              <a:buNone/>
            </a:pPr>
            <a:r>
              <a:rPr lang="en-GB" altLang="en-US" dirty="0"/>
              <a:t>a</a:t>
            </a:r>
            <a:r>
              <a:rPr lang="en-GB" altLang="en-US" dirty="0" smtClean="0"/>
              <a:t>dmin (SCD) – 702 cores peak, 3.71 TB mem -27</a:t>
            </a:r>
            <a:r>
              <a:rPr lang="en-GB" altLang="en-US" baseline="30000" dirty="0" smtClean="0"/>
              <a:t>th</a:t>
            </a:r>
            <a:r>
              <a:rPr lang="en-GB" altLang="en-US" dirty="0" smtClean="0"/>
              <a:t> Jun ‘19</a:t>
            </a:r>
            <a:endParaRPr lang="en-GB" altLang="en-US" dirty="0"/>
          </a:p>
          <a:p>
            <a:r>
              <a:rPr lang="en-US" altLang="en-US" dirty="0" smtClean="0"/>
              <a:t>Total at present=8140 cores, 40.8TB (21</a:t>
            </a:r>
            <a:r>
              <a:rPr lang="en-US" altLang="en-US" baseline="30000" dirty="0" smtClean="0"/>
              <a:t>st</a:t>
            </a:r>
            <a:r>
              <a:rPr lang="en-US" altLang="en-US" dirty="0" smtClean="0"/>
              <a:t> Aug ‘19)</a:t>
            </a:r>
          </a:p>
          <a:p>
            <a:r>
              <a:rPr lang="en-US" altLang="en-US" dirty="0" smtClean="0"/>
              <a:t>126 projects registered</a:t>
            </a:r>
          </a:p>
        </p:txBody>
      </p:sp>
    </p:spTree>
    <p:extLst>
      <p:ext uri="{BB962C8B-B14F-4D97-AF65-F5344CB8AC3E}">
        <p14:creationId xmlns:p14="http://schemas.microsoft.com/office/powerpoint/2010/main" val="230276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31563" y="113583"/>
            <a:ext cx="8359621" cy="4930878"/>
            <a:chOff x="674432" y="170873"/>
            <a:chExt cx="11146161" cy="6574504"/>
          </a:xfrm>
        </p:grpSpPr>
        <p:sp>
          <p:nvSpPr>
            <p:cNvPr id="6" name="Rounded Rectangle 5"/>
            <p:cNvSpPr/>
            <p:nvPr/>
          </p:nvSpPr>
          <p:spPr>
            <a:xfrm>
              <a:off x="674432" y="1420614"/>
              <a:ext cx="9337964" cy="532476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49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GB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138292" y="2489377"/>
              <a:ext cx="6761285" cy="4097215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GB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88728" y="2489377"/>
              <a:ext cx="88669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350" u="sng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SCD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66726" y="1433606"/>
              <a:ext cx="93287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350" u="sng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STFC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607073" y="170873"/>
              <a:ext cx="84050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350" u="sng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World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86545" y="3669768"/>
              <a:ext cx="969818" cy="4248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350" dirty="0" err="1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</a:rPr>
                <a:t>IDAaaS</a:t>
              </a:r>
              <a:endParaRPr lang="en-GB" sz="135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86544" y="4325548"/>
              <a:ext cx="1068833" cy="4601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35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</a:rPr>
                <a:t>DAFNI-b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37145" y="4323739"/>
              <a:ext cx="1029720" cy="3908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35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</a:rPr>
                <a:t>DAFNI-a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57096" y="5376323"/>
              <a:ext cx="969818" cy="426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35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</a:rPr>
                <a:t>Jasmin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86545" y="5380716"/>
              <a:ext cx="969818" cy="426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35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</a:rPr>
                <a:t>SCARF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73596" y="5376323"/>
              <a:ext cx="969818" cy="426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35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</a:rPr>
                <a:t>UKT1-b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73596" y="4360807"/>
              <a:ext cx="969818" cy="4248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35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</a:rPr>
                <a:t>UKT1-a</a:t>
              </a: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2946489" y="3138232"/>
              <a:ext cx="3432019" cy="1784839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GB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163128" y="3137084"/>
              <a:ext cx="121538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350" u="sng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SCD Cloud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86545" y="1710183"/>
              <a:ext cx="969818" cy="42487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35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</a:rPr>
                <a:t>ISIS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17392" y="1740078"/>
              <a:ext cx="969818" cy="42487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35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</a:rPr>
                <a:t>DLS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141854" y="1782888"/>
              <a:ext cx="1357745" cy="42487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35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</a:rPr>
                <a:t>Technology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139633" y="2311119"/>
              <a:ext cx="1359966" cy="42487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35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</a:rPr>
                <a:t>PPD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139633" y="3401975"/>
              <a:ext cx="1359966" cy="42487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35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</a:rPr>
                <a:t>UKATC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146517" y="4030651"/>
              <a:ext cx="1353082" cy="42487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35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</a:rPr>
                <a:t>ASTEC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139633" y="4555967"/>
              <a:ext cx="1353082" cy="42487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350" dirty="0" err="1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</a:rPr>
                <a:t>RALSpace</a:t>
              </a:r>
              <a:endParaRPr lang="en-GB" sz="135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606963" y="4536174"/>
              <a:ext cx="57958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8" idx="2"/>
              <a:endCxn id="11" idx="0"/>
            </p:cNvCxnSpPr>
            <p:nvPr/>
          </p:nvCxnSpPr>
          <p:spPr>
            <a:xfrm>
              <a:off x="3671454" y="2135055"/>
              <a:ext cx="0" cy="15347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736587" y="4785679"/>
              <a:ext cx="8595" cy="5906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736586" y="2164950"/>
              <a:ext cx="8596" cy="9721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2189991" y="477254"/>
              <a:ext cx="969818" cy="4248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35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</a:rPr>
                <a:t>LSST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694623" y="477254"/>
              <a:ext cx="969818" cy="4248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35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</a:rPr>
                <a:t>EUCLID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72188" y="485334"/>
              <a:ext cx="1116176" cy="4311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35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</a:rPr>
                <a:t>AENEAS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26914" y="485335"/>
              <a:ext cx="969818" cy="4248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35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</a:rPr>
                <a:t>UKAEA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875751" y="910207"/>
              <a:ext cx="0" cy="22268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373596" y="910207"/>
              <a:ext cx="0" cy="22268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rot="16200000" flipH="1">
              <a:off x="1872436" y="1656719"/>
              <a:ext cx="2226877" cy="733852"/>
            </a:xfrm>
            <a:prstGeom prst="bentConnector3">
              <a:avLst>
                <a:gd name="adj1" fmla="val 6119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/>
            <p:nvPr/>
          </p:nvCxnSpPr>
          <p:spPr>
            <a:xfrm rot="5400000">
              <a:off x="5437378" y="1562178"/>
              <a:ext cx="2195684" cy="891742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10340109" y="3321750"/>
              <a:ext cx="1480484" cy="12342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35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</a:rPr>
                <a:t>Other cloud providers, incl. IRIS and commercial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 flipV="1">
              <a:off x="6360035" y="3930206"/>
              <a:ext cx="3980074" cy="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139633" y="2859528"/>
              <a:ext cx="1359966" cy="42487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35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</a:rPr>
                <a:t>CLF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6035626" y="4635548"/>
            <a:ext cx="912637" cy="3059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(Hartree)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243513" y="2185727"/>
            <a:ext cx="727364" cy="32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35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H2020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1745183" y="2510782"/>
            <a:ext cx="0" cy="265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748791" y="2776266"/>
            <a:ext cx="3868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030464" y="3796178"/>
            <a:ext cx="1014812" cy="3186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35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RCaH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035627" y="4240043"/>
            <a:ext cx="1014812" cy="3186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Nuclear </a:t>
            </a:r>
            <a:r>
              <a:rPr lang="en-GB" sz="12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Phys</a:t>
            </a:r>
            <a:endParaRPr lang="en-GB" sz="12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750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>
                <a:solidFill>
                  <a:srgbClr val="3C8C93"/>
                </a:solidFill>
              </a:rPr>
              <a:t>What does the cloud look like now ?</a:t>
            </a:r>
          </a:p>
        </p:txBody>
      </p:sp>
      <p:sp>
        <p:nvSpPr>
          <p:cNvPr id="15363" name="Content Placeholder 3"/>
          <p:cNvSpPr>
            <a:spLocks noGrp="1"/>
          </p:cNvSpPr>
          <p:nvPr>
            <p:ph idx="1"/>
          </p:nvPr>
        </p:nvSpPr>
        <p:spPr>
          <a:xfrm>
            <a:off x="230808" y="987574"/>
            <a:ext cx="8892480" cy="37796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211 </a:t>
            </a:r>
            <a:r>
              <a:rPr lang="en-US" altLang="en-US" dirty="0" smtClean="0"/>
              <a:t>Hypervisors, 8850 cores max, 44.2 TB of Memory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229 TB disk space Sirius (</a:t>
            </a:r>
            <a:r>
              <a:rPr lang="en-US" altLang="en-US" dirty="0" err="1" smtClean="0"/>
              <a:t>Ceph</a:t>
            </a:r>
            <a:r>
              <a:rPr lang="en-US" altLang="en-US" dirty="0" smtClean="0"/>
              <a:t> object store)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13 racks of equipment (2 racks not full….yet).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16 </a:t>
            </a:r>
            <a:r>
              <a:rPr lang="en-US" altLang="en-US" dirty="0" err="1" smtClean="0"/>
              <a:t>Mellanox</a:t>
            </a:r>
            <a:r>
              <a:rPr lang="en-US" altLang="en-US" dirty="0" smtClean="0"/>
              <a:t> top </a:t>
            </a:r>
            <a:r>
              <a:rPr lang="en-US" altLang="en-US" dirty="0" smtClean="0"/>
              <a:t>of </a:t>
            </a:r>
            <a:r>
              <a:rPr lang="en-US" altLang="en-US" dirty="0" smtClean="0"/>
              <a:t>rack routers running Cumulus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34 </a:t>
            </a:r>
            <a:r>
              <a:rPr lang="en-US" altLang="en-US" dirty="0" err="1" smtClean="0"/>
              <a:t>Ceph</a:t>
            </a:r>
            <a:r>
              <a:rPr lang="en-US" altLang="en-US" dirty="0" smtClean="0"/>
              <a:t> storage servers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22 service infrastructure 1U servers.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822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>
                <a:solidFill>
                  <a:srgbClr val="3C8C93"/>
                </a:solidFill>
              </a:rPr>
              <a:t>Hypervisor Types</a:t>
            </a:r>
          </a:p>
        </p:txBody>
      </p:sp>
      <p:sp>
        <p:nvSpPr>
          <p:cNvPr id="15363" name="Content Placeholder 3"/>
          <p:cNvSpPr>
            <a:spLocks noGrp="1"/>
          </p:cNvSpPr>
          <p:nvPr>
            <p:ph idx="1"/>
          </p:nvPr>
        </p:nvSpPr>
        <p:spPr>
          <a:xfrm>
            <a:off x="230808" y="843558"/>
            <a:ext cx="8892480" cy="3923630"/>
          </a:xfrm>
        </p:spPr>
        <p:txBody>
          <a:bodyPr>
            <a:normAutofit/>
          </a:bodyPr>
          <a:lstStyle/>
          <a:p>
            <a:r>
              <a:rPr lang="en-US" altLang="en-US" sz="2000" dirty="0" smtClean="0"/>
              <a:t>14 x Dellr430-2015</a:t>
            </a:r>
            <a:r>
              <a:rPr lang="en-US" altLang="en-US" sz="2000" dirty="0"/>
              <a:t>: Xeon_e5_2640v3@2.6Ghz x2, 128GB RAM (16 cores) – 10Gb network</a:t>
            </a:r>
          </a:p>
          <a:p>
            <a:r>
              <a:rPr lang="en-US" altLang="en-US" sz="2000" dirty="0" smtClean="0"/>
              <a:t>108 x Dellc6420-2017</a:t>
            </a:r>
            <a:r>
              <a:rPr lang="en-US" altLang="en-US" sz="2000" dirty="0"/>
              <a:t>: </a:t>
            </a:r>
            <a:r>
              <a:rPr lang="en-US" altLang="en-US" sz="2000" dirty="0">
                <a:hlinkClick r:id="rId2"/>
              </a:rPr>
              <a:t>Xeon_silver_4108@1.8Ghz</a:t>
            </a:r>
            <a:r>
              <a:rPr lang="en-US" altLang="en-US" sz="2000" dirty="0"/>
              <a:t> x 2, 96GB RAM (16 cores) – 25 Gb network.</a:t>
            </a:r>
          </a:p>
          <a:p>
            <a:r>
              <a:rPr lang="en-US" altLang="en-US" sz="2000" dirty="0" smtClean="0"/>
              <a:t>74 x XMA-2018</a:t>
            </a:r>
            <a:r>
              <a:rPr lang="en-US" altLang="en-US" sz="2000" dirty="0"/>
              <a:t>: </a:t>
            </a:r>
            <a:r>
              <a:rPr lang="en-US" altLang="en-US" sz="2000" dirty="0">
                <a:hlinkClick r:id="rId3"/>
              </a:rPr>
              <a:t>Xeon_gold_6130@2.10Ghz</a:t>
            </a:r>
            <a:r>
              <a:rPr lang="en-US" altLang="en-US" sz="2000" dirty="0"/>
              <a:t> x2, 384GB RAM (32 cores) -25Gb network</a:t>
            </a:r>
          </a:p>
          <a:p>
            <a:r>
              <a:rPr lang="en-US" altLang="en-US" sz="2000" dirty="0" smtClean="0"/>
              <a:t>10 x Dellr730-2016</a:t>
            </a:r>
            <a:r>
              <a:rPr lang="en-US" altLang="en-US" sz="2000" dirty="0"/>
              <a:t>: </a:t>
            </a:r>
            <a:r>
              <a:rPr lang="en-US" altLang="en-US" sz="2000" dirty="0">
                <a:hlinkClick r:id="rId4"/>
              </a:rPr>
              <a:t>Xeon_E5-2650v4@2.2Ghz</a:t>
            </a:r>
            <a:r>
              <a:rPr lang="en-US" altLang="en-US" sz="2000" dirty="0"/>
              <a:t> x2, 384GB RAM (24 cores) – 25Gb network, 2x </a:t>
            </a:r>
            <a:r>
              <a:rPr lang="en-US" altLang="en-US" sz="2000" dirty="0" err="1"/>
              <a:t>Quadro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k620 (GPU)</a:t>
            </a:r>
            <a:endParaRPr lang="en-US" altLang="en-US" sz="2000" dirty="0"/>
          </a:p>
          <a:p>
            <a:r>
              <a:rPr lang="en-US" altLang="en-US" sz="2000" dirty="0" smtClean="0"/>
              <a:t>5 x Dellr740-2018</a:t>
            </a:r>
            <a:r>
              <a:rPr lang="en-US" altLang="en-US" sz="2000" dirty="0"/>
              <a:t>: </a:t>
            </a:r>
            <a:r>
              <a:rPr lang="en-US" altLang="en-US" sz="2000" dirty="0">
                <a:hlinkClick r:id="rId3"/>
              </a:rPr>
              <a:t>Xeon_gold_6130@2.10Ghz</a:t>
            </a:r>
            <a:r>
              <a:rPr lang="en-US" altLang="en-US" sz="2000" dirty="0"/>
              <a:t> x2, 384GB RAM (32 cores) – 25Gb network, 2-4 x GPU cards(P100 TESLA or Quadro4000</a:t>
            </a:r>
            <a:r>
              <a:rPr lang="en-US" altLang="en-US" sz="2000" dirty="0" smtClean="0"/>
              <a:t>)(GPU)</a:t>
            </a:r>
            <a:endParaRPr lang="en-US" altLang="en-US" sz="2000" dirty="0"/>
          </a:p>
          <a:p>
            <a:r>
              <a:rPr lang="en-US" altLang="en-US" sz="2000" i="1" dirty="0"/>
              <a:t>Note that we enable </a:t>
            </a:r>
            <a:r>
              <a:rPr lang="en-US" altLang="en-US" sz="2000" i="1" dirty="0" err="1"/>
              <a:t>Hyperthreading</a:t>
            </a:r>
            <a:r>
              <a:rPr lang="en-US" altLang="en-US" sz="2000" i="1" dirty="0"/>
              <a:t> so cores are multiplied by </a:t>
            </a:r>
            <a:r>
              <a:rPr lang="en-US" altLang="en-US" sz="2000" b="1" i="1" dirty="0"/>
              <a:t>2</a:t>
            </a:r>
            <a:r>
              <a:rPr lang="en-US" altLang="en-US" sz="2000" i="1" dirty="0"/>
              <a:t> !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2513600"/>
      </p:ext>
    </p:extLst>
  </p:cSld>
  <p:clrMapOvr>
    <a:masterClrMapping/>
  </p:clrMapOvr>
</p:sld>
</file>

<file path=ppt/theme/theme1.xml><?xml version="1.0" encoding="utf-8"?>
<a:theme xmlns:a="http://schemas.openxmlformats.org/drawingml/2006/main" name="STFC_PowerPoint_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ABF215B8A3384E874FC40A3B0B2302" ma:contentTypeVersion="4" ma:contentTypeDescription="Create a new document." ma:contentTypeScope="" ma:versionID="098309142ee90672dd325a1bf5abdf8c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759411a1d50091fc5acb248322c8eb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8EA5A1-49DC-4BF7-9FC5-8EF4622FB9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60A4A3-C5A6-4A0A-937A-5BCFBD0EF23D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D95218D5-2CD7-48FB-AED0-C57D1573B576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42BA4417-EAE4-4F10-9DE0-06D03A995C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STFC_PowerPoint_template</Template>
  <TotalTime>28831</TotalTime>
  <Words>1531</Words>
  <Application>Microsoft Office PowerPoint</Application>
  <PresentationFormat>On-screen Show (16:9)</PresentationFormat>
  <Paragraphs>249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Lucida Grande</vt:lpstr>
      <vt:lpstr>ヒラギノ角ゴ Pro W3</vt:lpstr>
      <vt:lpstr>STFC_PowerPoint_template</vt:lpstr>
      <vt:lpstr>1_Blank Presentation</vt:lpstr>
      <vt:lpstr>2_Blank Presentation</vt:lpstr>
      <vt:lpstr>Office Theme</vt:lpstr>
      <vt:lpstr>The STFC Cloud</vt:lpstr>
      <vt:lpstr>Contents</vt:lpstr>
      <vt:lpstr>What is the STFC Cloud ?</vt:lpstr>
      <vt:lpstr>Why run a cloud ?</vt:lpstr>
      <vt:lpstr>Core Cloud Team.</vt:lpstr>
      <vt:lpstr>Who is using it now ?</vt:lpstr>
      <vt:lpstr>PowerPoint Presentation</vt:lpstr>
      <vt:lpstr>What does the cloud look like now ?</vt:lpstr>
      <vt:lpstr>Hypervisor Types</vt:lpstr>
      <vt:lpstr>Cloud and Service Features</vt:lpstr>
      <vt:lpstr>What else do we need for the service?</vt:lpstr>
      <vt:lpstr>How has the Cloud grown since Spring 2018 – use ?</vt:lpstr>
      <vt:lpstr>What does it take to keep it all running  ?</vt:lpstr>
      <vt:lpstr>Challenge 1 – new technical issues not seen before:</vt:lpstr>
      <vt:lpstr>PowerPoint Presentation</vt:lpstr>
      <vt:lpstr>Challenge 2: Resourcing priorities</vt:lpstr>
      <vt:lpstr>Challenge 3: Pace of Growth</vt:lpstr>
      <vt:lpstr>How do we measure how the cloud is performing ?</vt:lpstr>
      <vt:lpstr>Example 1: STFC Cloud Availability over 6 months</vt:lpstr>
      <vt:lpstr>Example 4: Benchmarking HEPSPEC06</vt:lpstr>
      <vt:lpstr>Summary</vt:lpstr>
      <vt:lpstr>PowerPoint Presentation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Template: STFC UKRI Powerpoint - 16:9 widescreen (ppt)</dc:title>
  <dc:creator>kw77</dc:creator>
  <cp:lastModifiedBy>Dibbo, Alexander (STFC,RAL,SC)</cp:lastModifiedBy>
  <cp:revision>69</cp:revision>
  <dcterms:created xsi:type="dcterms:W3CDTF">2012-07-12T11:46:55Z</dcterms:created>
  <dcterms:modified xsi:type="dcterms:W3CDTF">2019-09-24T14:37:39Z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Editor">
    <vt:lpwstr>Summers, Karen (STFC,RAL,OBR)</vt:lpwstr>
  </property>
  <property fmtid="{D5CDD505-2E9C-101B-9397-08002B2CF9AE}" pid="4" name="xd_Signature">
    <vt:lpwstr/>
  </property>
  <property fmtid="{D5CDD505-2E9C-101B-9397-08002B2CF9AE}" pid="5" name="display_urn:schemas-microsoft-com:office:office#Author">
    <vt:lpwstr>Summers, Karen (STFC,RAL,OBR)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ContentTypeId">
    <vt:lpwstr>0x010100F731947B08D5984288BC8B16A979FF50</vt:lpwstr>
  </property>
</Properties>
</file>