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838080" y="1935360"/>
            <a:ext cx="5181120" cy="41313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838080" y="1935360"/>
            <a:ext cx="5181120" cy="4131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838080" y="1935360"/>
            <a:ext cx="5181120" cy="41313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838080" y="1935360"/>
            <a:ext cx="5181120" cy="4131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838080" y="1935360"/>
            <a:ext cx="5181120" cy="41313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838080" y="1935360"/>
            <a:ext cx="5181120" cy="4131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838080" y="1935360"/>
            <a:ext cx="5181120" cy="413136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838080" y="1935360"/>
            <a:ext cx="5181120" cy="4131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493080" y="409824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493080" y="1825560"/>
            <a:ext cx="25282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8112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03/04/18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3DF0A7C-6FF1-4112-B2A1-EBE4E64A54E5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03/04/18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E6FAB2E-4CFC-4187-8F28-22E4BFB6A7CB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03/04/18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7BB4192-1AEB-4E63-A916-409EC05F6BD0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03/04/18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1DD7821-B6F1-4D96-9BF3-C4CD75028BDC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kubernetes/charts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Azure AKS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 Haywood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 Mar 2018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Final design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7712280" y="1924200"/>
            <a:ext cx="4404600" cy="3663000"/>
          </a:xfrm>
          <a:prstGeom prst="rect">
            <a:avLst/>
          </a:prstGeom>
          <a:noFill/>
          <a:ln>
            <a:custDash>
              <a:ds d="300000" sp="100000"/>
            </a:custDash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&lt;&lt;deployment&gt;&gt;</a:t>
            </a:r>
            <a:r>
              <a:rPr b="0" lang="en-GB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Nexus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7811280" y="2418480"/>
            <a:ext cx="3485520" cy="1464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&lt;&lt;maven group&gt;&gt;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maven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1121400" y="2288160"/>
            <a:ext cx="2763720" cy="4435560"/>
          </a:xfrm>
          <a:prstGeom prst="rect">
            <a:avLst/>
          </a:prstGeom>
          <a:noFill/>
          <a:ln>
            <a:custDash>
              <a:ds d="300000" sp="100000"/>
            </a:custDash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&lt;&lt;Ingress Controller&gt;&gt;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Nginx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6859440" y="2979000"/>
            <a:ext cx="793080" cy="360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8081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6843960" y="4543920"/>
            <a:ext cx="793080" cy="360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5000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>
            <a:off x="9542880" y="5720400"/>
            <a:ext cx="793080" cy="360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5002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8"/>
          <p:cNvSpPr/>
          <p:nvPr/>
        </p:nvSpPr>
        <p:spPr>
          <a:xfrm>
            <a:off x="10919160" y="5721120"/>
            <a:ext cx="793080" cy="360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5003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9"/>
          <p:cNvSpPr/>
          <p:nvPr/>
        </p:nvSpPr>
        <p:spPr>
          <a:xfrm>
            <a:off x="7824600" y="3979440"/>
            <a:ext cx="4231440" cy="149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&lt;&lt;docker group&gt;&gt;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10"/>
          <p:cNvSpPr/>
          <p:nvPr/>
        </p:nvSpPr>
        <p:spPr>
          <a:xfrm>
            <a:off x="9263160" y="4807080"/>
            <a:ext cx="1330200" cy="59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docker-test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11"/>
          <p:cNvSpPr/>
          <p:nvPr/>
        </p:nvSpPr>
        <p:spPr>
          <a:xfrm>
            <a:off x="10654560" y="4807080"/>
            <a:ext cx="1330200" cy="59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docker-prod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12"/>
          <p:cNvSpPr/>
          <p:nvPr/>
        </p:nvSpPr>
        <p:spPr>
          <a:xfrm>
            <a:off x="7872480" y="3189240"/>
            <a:ext cx="1634400" cy="59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maven-dev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Line 13"/>
          <p:cNvSpPr/>
          <p:nvPr/>
        </p:nvSpPr>
        <p:spPr>
          <a:xfrm flipV="1">
            <a:off x="7652520" y="3150720"/>
            <a:ext cx="158400" cy="8280"/>
          </a:xfrm>
          <a:prstGeom prst="line">
            <a:avLst/>
          </a:prstGeom>
          <a:ln w="1908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Line 14"/>
          <p:cNvSpPr/>
          <p:nvPr/>
        </p:nvSpPr>
        <p:spPr>
          <a:xfrm>
            <a:off x="7637040" y="4723920"/>
            <a:ext cx="187200" cy="360"/>
          </a:xfrm>
          <a:prstGeom prst="line">
            <a:avLst/>
          </a:prstGeom>
          <a:ln w="1908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Line 15"/>
          <p:cNvSpPr/>
          <p:nvPr/>
        </p:nvSpPr>
        <p:spPr>
          <a:xfrm flipH="1" flipV="1">
            <a:off x="9928440" y="5403240"/>
            <a:ext cx="11160" cy="317160"/>
          </a:xfrm>
          <a:prstGeom prst="line">
            <a:avLst/>
          </a:prstGeom>
          <a:ln w="1908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Line 16"/>
          <p:cNvSpPr/>
          <p:nvPr/>
        </p:nvSpPr>
        <p:spPr>
          <a:xfrm flipV="1">
            <a:off x="11315520" y="5403240"/>
            <a:ext cx="3960" cy="317880"/>
          </a:xfrm>
          <a:prstGeom prst="line">
            <a:avLst/>
          </a:prstGeom>
          <a:ln w="1908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17"/>
          <p:cNvSpPr/>
          <p:nvPr/>
        </p:nvSpPr>
        <p:spPr>
          <a:xfrm>
            <a:off x="8841960" y="961920"/>
            <a:ext cx="1897560" cy="799920"/>
          </a:xfrm>
          <a:prstGeom prst="rect">
            <a:avLst/>
          </a:prstGeom>
          <a:solidFill>
            <a:schemeClr val="accent3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&lt;&lt;AzureFileShare&gt;&gt;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incode-cloude-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nexus-data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Line 18"/>
          <p:cNvSpPr/>
          <p:nvPr/>
        </p:nvSpPr>
        <p:spPr>
          <a:xfrm flipV="1">
            <a:off x="9790920" y="1761840"/>
            <a:ext cx="0" cy="162000"/>
          </a:xfrm>
          <a:prstGeom prst="line">
            <a:avLst/>
          </a:prstGeom>
          <a:ln w="1908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19"/>
          <p:cNvSpPr/>
          <p:nvPr/>
        </p:nvSpPr>
        <p:spPr>
          <a:xfrm>
            <a:off x="6469200" y="4403160"/>
            <a:ext cx="374760" cy="320400"/>
          </a:xfrm>
          <a:prstGeom prst="bentConnector3">
            <a:avLst>
              <a:gd name="adj1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20"/>
          <p:cNvSpPr/>
          <p:nvPr/>
        </p:nvSpPr>
        <p:spPr>
          <a:xfrm>
            <a:off x="6463080" y="3156120"/>
            <a:ext cx="396000" cy="2880"/>
          </a:xfrm>
          <a:prstGeom prst="bentConnector3">
            <a:avLst>
              <a:gd name="adj1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21"/>
          <p:cNvSpPr/>
          <p:nvPr/>
        </p:nvSpPr>
        <p:spPr>
          <a:xfrm>
            <a:off x="5108040" y="2874600"/>
            <a:ext cx="1354680" cy="5623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&lt;&lt;service&gt;&gt;</a:t>
            </a: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2"/>
          <p:cNvSpPr/>
          <p:nvPr/>
        </p:nvSpPr>
        <p:spPr>
          <a:xfrm>
            <a:off x="4192920" y="2975760"/>
            <a:ext cx="793080" cy="360000"/>
          </a:xfrm>
          <a:prstGeom prst="ellipse">
            <a:avLst/>
          </a:prstGeom>
          <a:solidFill>
            <a:schemeClr val="accent2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Line 23"/>
          <p:cNvSpPr/>
          <p:nvPr/>
        </p:nvSpPr>
        <p:spPr>
          <a:xfrm>
            <a:off x="4986000" y="3155760"/>
            <a:ext cx="121680" cy="0"/>
          </a:xfrm>
          <a:prstGeom prst="line">
            <a:avLst/>
          </a:prstGeom>
          <a:ln w="1908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4"/>
          <p:cNvSpPr/>
          <p:nvPr/>
        </p:nvSpPr>
        <p:spPr>
          <a:xfrm>
            <a:off x="4192200" y="4223160"/>
            <a:ext cx="793080" cy="360000"/>
          </a:xfrm>
          <a:prstGeom prst="ellipse">
            <a:avLst/>
          </a:prstGeom>
          <a:solidFill>
            <a:schemeClr val="accent2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5000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5"/>
          <p:cNvSpPr/>
          <p:nvPr/>
        </p:nvSpPr>
        <p:spPr>
          <a:xfrm>
            <a:off x="5108040" y="4122000"/>
            <a:ext cx="1360800" cy="5623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&lt;&lt;service&gt;&gt;</a:t>
            </a: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Line 26"/>
          <p:cNvSpPr/>
          <p:nvPr/>
        </p:nvSpPr>
        <p:spPr>
          <a:xfrm>
            <a:off x="4985280" y="4403160"/>
            <a:ext cx="122400" cy="0"/>
          </a:xfrm>
          <a:prstGeom prst="line">
            <a:avLst/>
          </a:prstGeom>
          <a:ln w="1908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27"/>
          <p:cNvSpPr/>
          <p:nvPr/>
        </p:nvSpPr>
        <p:spPr>
          <a:xfrm>
            <a:off x="6467400" y="5744520"/>
            <a:ext cx="3471840" cy="336240"/>
          </a:xfrm>
          <a:prstGeom prst="bentConnector4">
            <a:avLst>
              <a:gd name="adj1" fmla="val 5677"/>
              <a:gd name="adj2" fmla="val 167936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8"/>
          <p:cNvSpPr/>
          <p:nvPr/>
        </p:nvSpPr>
        <p:spPr>
          <a:xfrm flipV="1">
            <a:off x="6467400" y="6080760"/>
            <a:ext cx="4848120" cy="312120"/>
          </a:xfrm>
          <a:prstGeom prst="bentConnector2">
            <a:avLst/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9"/>
          <p:cNvSpPr/>
          <p:nvPr/>
        </p:nvSpPr>
        <p:spPr>
          <a:xfrm>
            <a:off x="5106240" y="5463000"/>
            <a:ext cx="1360800" cy="5623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&lt;&lt;service&gt;&gt;</a:t>
            </a: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docker-test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30"/>
          <p:cNvSpPr/>
          <p:nvPr/>
        </p:nvSpPr>
        <p:spPr>
          <a:xfrm>
            <a:off x="4197600" y="5568840"/>
            <a:ext cx="793080" cy="360000"/>
          </a:xfrm>
          <a:prstGeom prst="ellipse">
            <a:avLst/>
          </a:prstGeom>
          <a:solidFill>
            <a:schemeClr val="accent2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5000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Line 31"/>
          <p:cNvSpPr/>
          <p:nvPr/>
        </p:nvSpPr>
        <p:spPr>
          <a:xfrm flipV="1">
            <a:off x="4990680" y="5744160"/>
            <a:ext cx="115560" cy="4680"/>
          </a:xfrm>
          <a:prstGeom prst="line">
            <a:avLst/>
          </a:prstGeom>
          <a:ln w="1908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2"/>
          <p:cNvSpPr/>
          <p:nvPr/>
        </p:nvSpPr>
        <p:spPr>
          <a:xfrm>
            <a:off x="5106240" y="6112440"/>
            <a:ext cx="1360800" cy="5623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&lt;&lt;service&gt;&gt;</a:t>
            </a: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docker-prod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33"/>
          <p:cNvSpPr/>
          <p:nvPr/>
        </p:nvSpPr>
        <p:spPr>
          <a:xfrm>
            <a:off x="4187880" y="6213600"/>
            <a:ext cx="793080" cy="360000"/>
          </a:xfrm>
          <a:prstGeom prst="ellipse">
            <a:avLst/>
          </a:prstGeom>
          <a:solidFill>
            <a:schemeClr val="accent2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5000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Line 34"/>
          <p:cNvSpPr/>
          <p:nvPr/>
        </p:nvSpPr>
        <p:spPr>
          <a:xfrm>
            <a:off x="4980960" y="6393960"/>
            <a:ext cx="125280" cy="0"/>
          </a:xfrm>
          <a:prstGeom prst="line">
            <a:avLst/>
          </a:prstGeom>
          <a:ln w="1908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5"/>
          <p:cNvSpPr/>
          <p:nvPr/>
        </p:nvSpPr>
        <p:spPr>
          <a:xfrm>
            <a:off x="1211040" y="2871000"/>
            <a:ext cx="2596680" cy="56232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&lt;&lt;ingress rule&gt;&gt;</a:t>
            </a: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repo.incode.cloud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36"/>
          <p:cNvSpPr/>
          <p:nvPr/>
        </p:nvSpPr>
        <p:spPr>
          <a:xfrm>
            <a:off x="67320" y="2968560"/>
            <a:ext cx="992880" cy="360000"/>
          </a:xfrm>
          <a:prstGeom prst="ellipse">
            <a:avLst/>
          </a:prstGeom>
          <a:solidFill>
            <a:schemeClr val="accent4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443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Line 37"/>
          <p:cNvSpPr/>
          <p:nvPr/>
        </p:nvSpPr>
        <p:spPr>
          <a:xfrm>
            <a:off x="1060200" y="3148560"/>
            <a:ext cx="150840" cy="3600"/>
          </a:xfrm>
          <a:prstGeom prst="line">
            <a:avLst/>
          </a:prstGeom>
          <a:ln w="1908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38"/>
          <p:cNvSpPr/>
          <p:nvPr/>
        </p:nvSpPr>
        <p:spPr>
          <a:xfrm>
            <a:off x="3808080" y="3152520"/>
            <a:ext cx="384120" cy="3240"/>
          </a:xfrm>
          <a:prstGeom prst="bentConnector3">
            <a:avLst>
              <a:gd name="adj1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39"/>
          <p:cNvSpPr/>
          <p:nvPr/>
        </p:nvSpPr>
        <p:spPr>
          <a:xfrm>
            <a:off x="1211400" y="4120560"/>
            <a:ext cx="2596680" cy="56232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&lt;&lt;ingress rule&gt;&gt;</a:t>
            </a: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docker.incode.cloud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40"/>
          <p:cNvSpPr/>
          <p:nvPr/>
        </p:nvSpPr>
        <p:spPr>
          <a:xfrm>
            <a:off x="67320" y="4232520"/>
            <a:ext cx="992880" cy="360000"/>
          </a:xfrm>
          <a:prstGeom prst="ellipse">
            <a:avLst/>
          </a:prstGeom>
          <a:solidFill>
            <a:schemeClr val="accent4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5000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Line 41"/>
          <p:cNvSpPr/>
          <p:nvPr/>
        </p:nvSpPr>
        <p:spPr>
          <a:xfrm flipV="1">
            <a:off x="1060200" y="4402080"/>
            <a:ext cx="150840" cy="10440"/>
          </a:xfrm>
          <a:prstGeom prst="line">
            <a:avLst/>
          </a:prstGeom>
          <a:ln w="1908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42"/>
          <p:cNvSpPr/>
          <p:nvPr/>
        </p:nvSpPr>
        <p:spPr>
          <a:xfrm>
            <a:off x="1202400" y="4801320"/>
            <a:ext cx="2596680" cy="56232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&lt;&lt;ingress rule&gt;&gt;</a:t>
            </a: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docker-dev.incode.cloud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43"/>
          <p:cNvSpPr/>
          <p:nvPr/>
        </p:nvSpPr>
        <p:spPr>
          <a:xfrm>
            <a:off x="71280" y="4899600"/>
            <a:ext cx="988560" cy="360000"/>
          </a:xfrm>
          <a:prstGeom prst="ellipse">
            <a:avLst/>
          </a:prstGeom>
          <a:solidFill>
            <a:schemeClr val="accent4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5000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Line 44"/>
          <p:cNvSpPr/>
          <p:nvPr/>
        </p:nvSpPr>
        <p:spPr>
          <a:xfrm>
            <a:off x="1060200" y="5079600"/>
            <a:ext cx="142200" cy="2880"/>
          </a:xfrm>
          <a:prstGeom prst="line">
            <a:avLst/>
          </a:prstGeom>
          <a:ln w="1908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45"/>
          <p:cNvSpPr/>
          <p:nvPr/>
        </p:nvSpPr>
        <p:spPr>
          <a:xfrm>
            <a:off x="1202400" y="6103800"/>
            <a:ext cx="2596680" cy="56232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&lt;&lt;ingress rule&gt;&gt;</a:t>
            </a: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docker-prod.incode.cloud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46"/>
          <p:cNvSpPr/>
          <p:nvPr/>
        </p:nvSpPr>
        <p:spPr>
          <a:xfrm>
            <a:off x="71280" y="6204600"/>
            <a:ext cx="988560" cy="360000"/>
          </a:xfrm>
          <a:prstGeom prst="ellipse">
            <a:avLst/>
          </a:prstGeom>
          <a:solidFill>
            <a:schemeClr val="accent4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5000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Line 47"/>
          <p:cNvSpPr/>
          <p:nvPr/>
        </p:nvSpPr>
        <p:spPr>
          <a:xfrm>
            <a:off x="1060200" y="6384600"/>
            <a:ext cx="141840" cy="360"/>
          </a:xfrm>
          <a:prstGeom prst="line">
            <a:avLst/>
          </a:prstGeom>
          <a:ln w="1908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48"/>
          <p:cNvSpPr/>
          <p:nvPr/>
        </p:nvSpPr>
        <p:spPr>
          <a:xfrm>
            <a:off x="3808440" y="4402080"/>
            <a:ext cx="383400" cy="720"/>
          </a:xfrm>
          <a:prstGeom prst="bentConnector3">
            <a:avLst>
              <a:gd name="adj1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49"/>
          <p:cNvSpPr/>
          <p:nvPr/>
        </p:nvSpPr>
        <p:spPr>
          <a:xfrm>
            <a:off x="3799800" y="5082840"/>
            <a:ext cx="402480" cy="2160"/>
          </a:xfrm>
          <a:prstGeom prst="bentConnector3">
            <a:avLst>
              <a:gd name="adj1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50"/>
          <p:cNvSpPr/>
          <p:nvPr/>
        </p:nvSpPr>
        <p:spPr>
          <a:xfrm>
            <a:off x="3799440" y="6385320"/>
            <a:ext cx="388080" cy="8280"/>
          </a:xfrm>
          <a:prstGeom prst="bentConnector3">
            <a:avLst>
              <a:gd name="adj1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51"/>
          <p:cNvSpPr/>
          <p:nvPr/>
        </p:nvSpPr>
        <p:spPr>
          <a:xfrm>
            <a:off x="1436400" y="102960"/>
            <a:ext cx="2060280" cy="752760"/>
          </a:xfrm>
          <a:prstGeom prst="cloudCallout">
            <a:avLst>
              <a:gd name="adj1" fmla="val -13357"/>
              <a:gd name="adj2" fmla="val 1838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LetsEncrypt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Line 52"/>
          <p:cNvSpPr/>
          <p:nvPr/>
        </p:nvSpPr>
        <p:spPr>
          <a:xfrm flipV="1">
            <a:off x="2448720" y="1950120"/>
            <a:ext cx="360" cy="338040"/>
          </a:xfrm>
          <a:prstGeom prst="line">
            <a:avLst/>
          </a:prstGeom>
          <a:ln w="1908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53"/>
          <p:cNvSpPr/>
          <p:nvPr/>
        </p:nvSpPr>
        <p:spPr>
          <a:xfrm>
            <a:off x="1556280" y="1944000"/>
            <a:ext cx="8150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SSL certs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54"/>
          <p:cNvSpPr/>
          <p:nvPr/>
        </p:nvSpPr>
        <p:spPr>
          <a:xfrm>
            <a:off x="8139960" y="5720400"/>
            <a:ext cx="793080" cy="360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5001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55"/>
          <p:cNvSpPr/>
          <p:nvPr/>
        </p:nvSpPr>
        <p:spPr>
          <a:xfrm>
            <a:off x="7872480" y="4807080"/>
            <a:ext cx="1330200" cy="59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docker-dev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Line 56"/>
          <p:cNvSpPr/>
          <p:nvPr/>
        </p:nvSpPr>
        <p:spPr>
          <a:xfrm flipV="1">
            <a:off x="8536320" y="5403240"/>
            <a:ext cx="1080" cy="317160"/>
          </a:xfrm>
          <a:prstGeom prst="line">
            <a:avLst/>
          </a:prstGeom>
          <a:ln w="1908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57"/>
          <p:cNvSpPr/>
          <p:nvPr/>
        </p:nvSpPr>
        <p:spPr>
          <a:xfrm>
            <a:off x="10514880" y="131760"/>
            <a:ext cx="1564920" cy="855360"/>
          </a:xfrm>
          <a:prstGeom prst="cloudCallout">
            <a:avLst>
              <a:gd name="adj1" fmla="val -22832"/>
              <a:gd name="adj2" fmla="val 1124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 hub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58"/>
          <p:cNvSpPr/>
          <p:nvPr/>
        </p:nvSpPr>
        <p:spPr>
          <a:xfrm>
            <a:off x="7614720" y="118080"/>
            <a:ext cx="1564920" cy="855360"/>
          </a:xfrm>
          <a:prstGeom prst="cloudCallout">
            <a:avLst>
              <a:gd name="adj1" fmla="val -22832"/>
              <a:gd name="adj2" fmla="val 11246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Maven Central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59"/>
          <p:cNvSpPr/>
          <p:nvPr/>
        </p:nvSpPr>
        <p:spPr>
          <a:xfrm>
            <a:off x="10643760" y="4122000"/>
            <a:ext cx="1330200" cy="59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&lt;&lt;proxy&gt;&gt;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docker-hub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60"/>
          <p:cNvSpPr/>
          <p:nvPr/>
        </p:nvSpPr>
        <p:spPr>
          <a:xfrm>
            <a:off x="9602640" y="3187800"/>
            <a:ext cx="1589400" cy="59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maven-interim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61"/>
          <p:cNvSpPr/>
          <p:nvPr/>
        </p:nvSpPr>
        <p:spPr>
          <a:xfrm>
            <a:off x="7879320" y="2505600"/>
            <a:ext cx="1035720" cy="595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&lt;&lt;proxy&gt;&gt;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central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62"/>
          <p:cNvSpPr/>
          <p:nvPr/>
        </p:nvSpPr>
        <p:spPr>
          <a:xfrm flipV="1" rot="16200000">
            <a:off x="9866160" y="2417760"/>
            <a:ext cx="3130920" cy="268200"/>
          </a:xfrm>
          <a:prstGeom prst="bentConnector3">
            <a:avLst>
              <a:gd name="adj1" fmla="val 96723"/>
            </a:avLst>
          </a:prstGeom>
          <a:noFill/>
          <a:ln w="12600">
            <a:solidFill>
              <a:schemeClr val="accent6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63"/>
          <p:cNvSpPr/>
          <p:nvPr/>
        </p:nvSpPr>
        <p:spPr>
          <a:xfrm flipV="1" rot="16200000">
            <a:off x="7631280" y="1739160"/>
            <a:ext cx="1532160" cy="36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chemeClr val="accent5">
                <a:lumMod val="75000"/>
              </a:schemeClr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64"/>
          <p:cNvSpPr/>
          <p:nvPr/>
        </p:nvSpPr>
        <p:spPr>
          <a:xfrm>
            <a:off x="4202640" y="4905000"/>
            <a:ext cx="793080" cy="360000"/>
          </a:xfrm>
          <a:prstGeom prst="ellipse">
            <a:avLst/>
          </a:prstGeom>
          <a:solidFill>
            <a:schemeClr val="accent2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5000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65"/>
          <p:cNvSpPr/>
          <p:nvPr/>
        </p:nvSpPr>
        <p:spPr>
          <a:xfrm>
            <a:off x="5104440" y="4803840"/>
            <a:ext cx="1360800" cy="56232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&lt;&lt;service&gt;&gt;</a:t>
            </a: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docker-dev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Line 66"/>
          <p:cNvSpPr/>
          <p:nvPr/>
        </p:nvSpPr>
        <p:spPr>
          <a:xfrm>
            <a:off x="4995720" y="5085000"/>
            <a:ext cx="108360" cy="0"/>
          </a:xfrm>
          <a:prstGeom prst="line">
            <a:avLst/>
          </a:prstGeom>
          <a:ln w="1908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67"/>
          <p:cNvSpPr/>
          <p:nvPr/>
        </p:nvSpPr>
        <p:spPr>
          <a:xfrm>
            <a:off x="1200240" y="5467320"/>
            <a:ext cx="2596680" cy="562320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&lt;&lt;ingress rule&gt;&gt;</a:t>
            </a:r>
            <a:r>
              <a:rPr b="0" lang="en-GB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en-GB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docker-test.incode.cloud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68"/>
          <p:cNvSpPr/>
          <p:nvPr/>
        </p:nvSpPr>
        <p:spPr>
          <a:xfrm>
            <a:off x="71280" y="5565240"/>
            <a:ext cx="988560" cy="360000"/>
          </a:xfrm>
          <a:prstGeom prst="ellipse">
            <a:avLst/>
          </a:prstGeom>
          <a:solidFill>
            <a:schemeClr val="accent4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5000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Line 69"/>
          <p:cNvSpPr/>
          <p:nvPr/>
        </p:nvSpPr>
        <p:spPr>
          <a:xfrm>
            <a:off x="1060200" y="5745600"/>
            <a:ext cx="139680" cy="2880"/>
          </a:xfrm>
          <a:prstGeom prst="line">
            <a:avLst/>
          </a:prstGeom>
          <a:ln w="1908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70"/>
          <p:cNvSpPr/>
          <p:nvPr/>
        </p:nvSpPr>
        <p:spPr>
          <a:xfrm>
            <a:off x="6465240" y="5085360"/>
            <a:ext cx="2070720" cy="995400"/>
          </a:xfrm>
          <a:prstGeom prst="bentConnector4">
            <a:avLst>
              <a:gd name="adj1" fmla="val 15664"/>
              <a:gd name="adj2" fmla="val 114894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71"/>
          <p:cNvSpPr/>
          <p:nvPr/>
        </p:nvSpPr>
        <p:spPr>
          <a:xfrm>
            <a:off x="3797280" y="5748480"/>
            <a:ext cx="399960" cy="360"/>
          </a:xfrm>
          <a:prstGeom prst="bentConnector3">
            <a:avLst>
              <a:gd name="adj1" fmla="val 50000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2"/>
          <p:cNvSpPr/>
          <p:nvPr/>
        </p:nvSpPr>
        <p:spPr>
          <a:xfrm rot="5400000">
            <a:off x="579240" y="-10080"/>
            <a:ext cx="177840" cy="1158480"/>
          </a:xfrm>
          <a:prstGeom prst="leftBrace">
            <a:avLst>
              <a:gd name="adj1" fmla="val 47843"/>
              <a:gd name="adj2" fmla="val 49077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73"/>
          <p:cNvSpPr/>
          <p:nvPr/>
        </p:nvSpPr>
        <p:spPr>
          <a:xfrm>
            <a:off x="394560" y="103320"/>
            <a:ext cx="5454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74"/>
          <p:cNvSpPr/>
          <p:nvPr/>
        </p:nvSpPr>
        <p:spPr>
          <a:xfrm rot="5400000">
            <a:off x="5633280" y="-1239840"/>
            <a:ext cx="150480" cy="3645720"/>
          </a:xfrm>
          <a:prstGeom prst="leftBrace">
            <a:avLst>
              <a:gd name="adj1" fmla="val 47843"/>
              <a:gd name="adj2" fmla="val 49077"/>
            </a:avLst>
          </a:prstGeom>
          <a:noFill/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75"/>
          <p:cNvSpPr/>
          <p:nvPr/>
        </p:nvSpPr>
        <p:spPr>
          <a:xfrm>
            <a:off x="5394600" y="103320"/>
            <a:ext cx="476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76"/>
          <p:cNvSpPr/>
          <p:nvPr/>
        </p:nvSpPr>
        <p:spPr>
          <a:xfrm>
            <a:off x="5041800" y="2292840"/>
            <a:ext cx="1504440" cy="4435560"/>
          </a:xfrm>
          <a:prstGeom prst="rect">
            <a:avLst/>
          </a:prstGeom>
          <a:noFill/>
          <a:ln>
            <a:custDash>
              <a:ds d="300000" sp="100000"/>
            </a:custDash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&lt;&lt;services&gt;&gt;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77"/>
          <p:cNvSpPr/>
          <p:nvPr/>
        </p:nvSpPr>
        <p:spPr>
          <a:xfrm>
            <a:off x="1943280" y="1202400"/>
            <a:ext cx="1061640" cy="747720"/>
          </a:xfrm>
          <a:prstGeom prst="rect">
            <a:avLst/>
          </a:prstGeom>
          <a:noFill/>
          <a:ln>
            <a:custDash>
              <a:ds d="300000" sp="100000"/>
            </a:custDash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&lt;&lt;pod&gt;&gt;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KUBE LEGO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Line 78"/>
          <p:cNvSpPr/>
          <p:nvPr/>
        </p:nvSpPr>
        <p:spPr>
          <a:xfrm flipV="1">
            <a:off x="2448720" y="873360"/>
            <a:ext cx="360" cy="338040"/>
          </a:xfrm>
          <a:prstGeom prst="line">
            <a:avLst/>
          </a:prstGeom>
          <a:ln w="1908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k8s Dashboard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62" name="Picture 3" descr=""/>
          <p:cNvPicPr/>
          <p:nvPr/>
        </p:nvPicPr>
        <p:blipFill>
          <a:blip r:embed="rId1"/>
          <a:stretch/>
        </p:blipFill>
        <p:spPr>
          <a:xfrm>
            <a:off x="993240" y="365040"/>
            <a:ext cx="10517400" cy="6127560"/>
          </a:xfrm>
          <a:prstGeom prst="rect">
            <a:avLst/>
          </a:prstGeom>
          <a:ln>
            <a:noFill/>
          </a:ln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Still to tackle…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Cloud-agnostic file shares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PersistentVolumeClaim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Liveness and readiness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Deployments of demo apps into the cluster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kubectl from gitlab.com to deploy, with a custom Helm chart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Documentation – antora.org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Authentication - OpenID Connect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Authorisation – KeyCloak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Monitoring – Prometheus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Tracing – Zipkin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Use case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 of some open source projects + internal client projects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gitlab.com for the CI bit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Sonatype Nexus v3 for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Maven artifacts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 images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Use Azure AKS to host Sonatype Nexus v3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Successor to Azure ACS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Also spiked on Azure ACI, discarded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Prereqs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kubectl – client for k8s cluster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Azure Tools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Azure CLI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Powershell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portal.azure.com – UI (but no UI for “within” the k8s cluster”)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shell.azure.com – includes kubectl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az login – does the Azure-specific stuff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a resource group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file storage account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file share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 the k8s cluster itself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Upgrade the k8s cluster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Kubernetes Dashboard – UI “within” the cluster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76320" y="6388560"/>
            <a:ext cx="109724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credit: https://medium.com/google-cloud/kubernetes-nodeport-vs-loadbalancer-vs-ingress-when-should-i-use-what-922f010849e0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4" name="Picture 4" descr=""/>
          <p:cNvPicPr/>
          <p:nvPr/>
        </p:nvPicPr>
        <p:blipFill>
          <a:blip r:embed="rId1"/>
          <a:stretch/>
        </p:blipFill>
        <p:spPr>
          <a:xfrm>
            <a:off x="333720" y="1810080"/>
            <a:ext cx="3638160" cy="406116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5" name="Picture 8" descr=""/>
          <p:cNvPicPr/>
          <p:nvPr/>
        </p:nvPicPr>
        <p:blipFill>
          <a:blip r:embed="rId2"/>
          <a:stretch/>
        </p:blipFill>
        <p:spPr>
          <a:xfrm>
            <a:off x="4219920" y="1810080"/>
            <a:ext cx="3751920" cy="406116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6" name="Picture 10" descr=""/>
          <p:cNvPicPr/>
          <p:nvPr/>
        </p:nvPicPr>
        <p:blipFill>
          <a:blip r:embed="rId3"/>
          <a:stretch/>
        </p:blipFill>
        <p:spPr>
          <a:xfrm>
            <a:off x="8211600" y="1810080"/>
            <a:ext cx="3613680" cy="406116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7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Different ways to get traffic into the cluster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6320" y="6388560"/>
            <a:ext cx="109724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credit: https://medium.com/google-cloud/kubernetes-nodeport-vs-loadbalancer-vs-ingress-when-should-i-use-what-922f010849e0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Picture 12" descr=""/>
          <p:cNvPicPr/>
          <p:nvPr/>
        </p:nvPicPr>
        <p:blipFill>
          <a:blip r:embed="rId1"/>
          <a:stretch/>
        </p:blipFill>
        <p:spPr>
          <a:xfrm>
            <a:off x="2433240" y="1045440"/>
            <a:ext cx="7619760" cy="4924080"/>
          </a:xfrm>
          <a:prstGeom prst="rect">
            <a:avLst/>
          </a:prstGeom>
          <a:ln w="88920">
            <a:solidFill>
              <a:srgbClr val="ffffff"/>
            </a:solidFill>
            <a:miter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</p:spPr>
      </p:pic>
      <p:sp>
        <p:nvSpPr>
          <p:cNvPr id="170" name="TextShape 2"/>
          <p:cNvSpPr txBox="1"/>
          <p:nvPr/>
        </p:nvSpPr>
        <p:spPr>
          <a:xfrm>
            <a:off x="838080" y="-13320"/>
            <a:ext cx="10515240" cy="96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an Ingress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 practice, the manifests you need 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Deployment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Replica Set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Pods (which runs one or many containers)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Service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Ingress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Also CNAME records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the Ingress to use as routes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9" descr=""/>
          <p:cNvPicPr/>
          <p:nvPr/>
        </p:nvPicPr>
        <p:blipFill>
          <a:blip r:embed="rId1"/>
          <a:stretch/>
        </p:blipFill>
        <p:spPr>
          <a:xfrm>
            <a:off x="8222040" y="708480"/>
            <a:ext cx="4183560" cy="4465440"/>
          </a:xfrm>
          <a:prstGeom prst="rect">
            <a:avLst/>
          </a:prstGeom>
          <a:ln>
            <a:noFill/>
          </a:ln>
        </p:spPr>
      </p:pic>
      <p:pic>
        <p:nvPicPr>
          <p:cNvPr id="174" name="Picture 10" descr=""/>
          <p:cNvPicPr/>
          <p:nvPr/>
        </p:nvPicPr>
        <p:blipFill>
          <a:blip r:embed="rId2"/>
          <a:stretch/>
        </p:blipFill>
        <p:spPr>
          <a:xfrm>
            <a:off x="226440" y="495360"/>
            <a:ext cx="3581640" cy="5905080"/>
          </a:xfrm>
          <a:prstGeom prst="rect">
            <a:avLst/>
          </a:prstGeom>
          <a:ln>
            <a:noFill/>
          </a:ln>
        </p:spPr>
      </p:pic>
      <p:pic>
        <p:nvPicPr>
          <p:cNvPr id="175" name="Picture 12" descr=""/>
          <p:cNvPicPr/>
          <p:nvPr/>
        </p:nvPicPr>
        <p:blipFill>
          <a:blip r:embed="rId3"/>
          <a:stretch/>
        </p:blipFill>
        <p:spPr>
          <a:xfrm>
            <a:off x="3975840" y="708480"/>
            <a:ext cx="4251960" cy="544068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148320" y="593280"/>
            <a:ext cx="2755080" cy="222120"/>
          </a:xfrm>
          <a:prstGeom prst="rect">
            <a:avLst/>
          </a:prstGeom>
          <a:noFill/>
          <a:ln w="1908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"/>
          <p:cNvSpPr/>
          <p:nvPr/>
        </p:nvSpPr>
        <p:spPr>
          <a:xfrm>
            <a:off x="3915000" y="815400"/>
            <a:ext cx="2755080" cy="222120"/>
          </a:xfrm>
          <a:prstGeom prst="rect">
            <a:avLst/>
          </a:prstGeom>
          <a:noFill/>
          <a:ln w="1908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"/>
          <p:cNvSpPr/>
          <p:nvPr/>
        </p:nvSpPr>
        <p:spPr>
          <a:xfrm>
            <a:off x="8161200" y="815400"/>
            <a:ext cx="2755080" cy="222120"/>
          </a:xfrm>
          <a:prstGeom prst="rect">
            <a:avLst/>
          </a:prstGeom>
          <a:noFill/>
          <a:ln w="1908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Helm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Basically templated k8s descriptors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Called a “chart”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Some additional lifecycle stuff on top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Parameterizable bit factored out into chart-specific values.yml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Tiller is the backend component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Public repository at </a:t>
            </a:r>
            <a:r>
              <a:rPr b="0" lang="en-US" sz="2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1"/>
              </a:rPr>
              <a:t>https://github.com/kubernetes/charts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 can register your own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SSL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https in front of the Ingress, http within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LetsEncrypt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Free SSL certificates, valid 90 days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KUBE-LEGO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 that handles Acme protocol to LetsEncrypt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Automatically manages expiration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Installed using Helm … “just works”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Application>LibreOffice/5.1.6.2$Linux_X86_64 LibreOffice_project/10m0$Build-2</Application>
  <Words>431</Words>
  <Paragraphs>138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2018-03-27T07:18:47Z</dcterms:created>
  <dc:creator>Dan Haywood</dc:creator>
  <dc:description/>
  <dc:language>en-GB</dc:language>
  <cp:lastModifiedBy>Dan Haywood</cp:lastModifiedBy>
  <dcterms:modified xsi:type="dcterms:W3CDTF">2018-03-27T12:05:11Z</dcterms:modified>
  <cp:revision>11</cp:revision>
  <dc:subject/>
  <dc:title>Azure AKS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