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378B-093E-B449-83FC-F80E324C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Cloudformation</a:t>
            </a:r>
            <a:r>
              <a:rPr lang="en-US" dirty="0"/>
              <a:t>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33D0F-9379-D845-9FD7-B5E26B36C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brief stroll down memory lane as to how we built a CI/CD pipeline with AWS </a:t>
            </a:r>
            <a:r>
              <a:rPr lang="en-GB" dirty="0" err="1"/>
              <a:t>Cloudformation</a:t>
            </a:r>
            <a:r>
              <a:rPr lang="en-GB" dirty="0"/>
              <a:t>, Ansible, Packer and Jenkins. Also, taking a look at the future of our pipeline as it comes towards the end of its lifetime.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8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B7D6-71FB-4743-88B8-353C6557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5484-5051-CE42-ABBB-A04AE366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Application has to run an EC2 instance etc. </a:t>
            </a:r>
          </a:p>
          <a:p>
            <a:r>
              <a:rPr lang="en-US" dirty="0"/>
              <a:t>Lot of compute is wasted.</a:t>
            </a:r>
          </a:p>
          <a:p>
            <a:r>
              <a:rPr lang="en-US" dirty="0"/>
              <a:t>Increased cost</a:t>
            </a:r>
          </a:p>
          <a:p>
            <a:r>
              <a:rPr lang="en-US" dirty="0"/>
              <a:t>Lot of stacks to manage</a:t>
            </a:r>
          </a:p>
        </p:txBody>
      </p:sp>
    </p:spTree>
    <p:extLst>
      <p:ext uri="{BB962C8B-B14F-4D97-AF65-F5344CB8AC3E}">
        <p14:creationId xmlns:p14="http://schemas.microsoft.com/office/powerpoint/2010/main" val="291515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A26-7049-DA4A-8C30-70FA0EF7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0ED5-03DB-0A43-8EB5-7B17ADAB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Kubernetes. (Build Kubernetes cluster on AWS)</a:t>
            </a:r>
          </a:p>
          <a:p>
            <a:r>
              <a:rPr lang="en-US" dirty="0"/>
              <a:t>Move to Terraform. (Be Cloud Agnostic) </a:t>
            </a:r>
          </a:p>
          <a:p>
            <a:r>
              <a:rPr lang="en-US" dirty="0"/>
              <a:t>User RDS, ELBs, S3 </a:t>
            </a:r>
            <a:r>
              <a:rPr lang="en-US" dirty="0" err="1"/>
              <a:t>etc</a:t>
            </a:r>
            <a:r>
              <a:rPr lang="en-US" dirty="0"/>
              <a:t> for now.</a:t>
            </a:r>
          </a:p>
          <a:p>
            <a:r>
              <a:rPr lang="en-US" dirty="0"/>
              <a:t>Use Packer to build docker images. (Rest of the pipeline, Ansible, Jenkins remains the same)</a:t>
            </a:r>
          </a:p>
          <a:p>
            <a:r>
              <a:rPr lang="en-US" dirty="0"/>
              <a:t>Move to Gitlab-CI.</a:t>
            </a:r>
          </a:p>
          <a:p>
            <a:r>
              <a:rPr lang="en-US" dirty="0"/>
              <a:t>Etc..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gitlab.com</a:t>
            </a:r>
            <a:r>
              <a:rPr lang="en-US" dirty="0"/>
              <a:t>/</a:t>
            </a:r>
            <a:r>
              <a:rPr lang="en-US" dirty="0" err="1"/>
              <a:t>tanujgoswami</a:t>
            </a:r>
            <a:r>
              <a:rPr lang="en-US" dirty="0"/>
              <a:t>/aws-k8-cluster</a:t>
            </a:r>
          </a:p>
        </p:txBody>
      </p:sp>
    </p:spTree>
    <p:extLst>
      <p:ext uri="{BB962C8B-B14F-4D97-AF65-F5344CB8AC3E}">
        <p14:creationId xmlns:p14="http://schemas.microsoft.com/office/powerpoint/2010/main" val="178318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9384-8037-124F-A350-91393B77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B52A-E165-B64A-90CA-3CE60DFF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 (AWS)</a:t>
            </a:r>
          </a:p>
          <a:p>
            <a:r>
              <a:rPr lang="en-GB" dirty="0"/>
              <a:t>Infrastructure as Code tool (</a:t>
            </a:r>
            <a:r>
              <a:rPr lang="en-GB" dirty="0" err="1"/>
              <a:t>Cloudformation</a:t>
            </a:r>
            <a:r>
              <a:rPr lang="en-GB" dirty="0"/>
              <a:t>)</a:t>
            </a:r>
            <a:endParaRPr lang="en-US" dirty="0"/>
          </a:p>
          <a:p>
            <a:r>
              <a:rPr lang="en-US" dirty="0"/>
              <a:t>Configuration Management Tool (Ansible)</a:t>
            </a:r>
          </a:p>
          <a:p>
            <a:r>
              <a:rPr lang="en-US" dirty="0"/>
              <a:t>Image builder (Packer)</a:t>
            </a:r>
          </a:p>
          <a:p>
            <a:r>
              <a:rPr lang="en-US" dirty="0"/>
              <a:t>Automation/Orchestration tool (Jenkins)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8D8-1046-9A44-B8AC-D8F02403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DE03-D705-8D45-A319-A05C2E40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tool to manage their own infrastructure. </a:t>
            </a:r>
          </a:p>
          <a:p>
            <a:r>
              <a:rPr lang="en-US" dirty="0"/>
              <a:t>AWS support.</a:t>
            </a:r>
          </a:p>
          <a:p>
            <a:r>
              <a:rPr lang="en-US" dirty="0"/>
              <a:t>Has Limitations. </a:t>
            </a:r>
          </a:p>
        </p:txBody>
      </p:sp>
    </p:spTree>
    <p:extLst>
      <p:ext uri="{BB962C8B-B14F-4D97-AF65-F5344CB8AC3E}">
        <p14:creationId xmlns:p14="http://schemas.microsoft.com/office/powerpoint/2010/main" val="170532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8220-1EF0-A349-9FE7-CBA58114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we were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700-4E53-2A4A-9F9F-C00E0CE3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Cloud-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CFN-Signal</a:t>
            </a:r>
          </a:p>
          <a:p>
            <a:r>
              <a:rPr lang="en-US" dirty="0"/>
              <a:t>Creation policy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8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CB50-D9A2-E94C-8291-E9CCA348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9B18-0603-B64D-9D55-E4C44971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 err="1"/>
              <a:t>CreationPolicy</a:t>
            </a:r>
            <a:r>
              <a:rPr lang="en-GB" dirty="0"/>
              <a:t>" : {</a:t>
            </a:r>
            <a:br>
              <a:rPr lang="en-GB" dirty="0"/>
            </a:br>
            <a:r>
              <a:rPr lang="en-GB" dirty="0"/>
              <a:t>    "</a:t>
            </a:r>
            <a:r>
              <a:rPr lang="en-GB" dirty="0" err="1"/>
              <a:t>ResourceSignal</a:t>
            </a:r>
            <a:r>
              <a:rPr lang="en-GB" dirty="0"/>
              <a:t>": {</a:t>
            </a:r>
            <a:br>
              <a:rPr lang="en-GB" dirty="0"/>
            </a:br>
            <a:r>
              <a:rPr lang="en-GB" dirty="0"/>
              <a:t>      "Count": 2,</a:t>
            </a:r>
            <a:br>
              <a:rPr lang="en-GB" dirty="0"/>
            </a:br>
            <a:r>
              <a:rPr lang="en-GB" dirty="0"/>
              <a:t>      "Timeout": "PT5M"</a:t>
            </a:r>
            <a:br>
              <a:rPr lang="en-GB" dirty="0"/>
            </a:br>
            <a:r>
              <a:rPr lang="en-GB" dirty="0"/>
              <a:t>    },</a:t>
            </a:r>
            <a:br>
              <a:rPr lang="en-GB" dirty="0"/>
            </a:br>
            <a:r>
              <a:rPr lang="en-GB" dirty="0"/>
              <a:t>    "</a:t>
            </a:r>
            <a:r>
              <a:rPr lang="en-GB" dirty="0" err="1"/>
              <a:t>AutoScalingCreationPolicy</a:t>
            </a:r>
            <a:r>
              <a:rPr lang="en-GB" dirty="0"/>
              <a:t>" : {</a:t>
            </a:r>
            <a:br>
              <a:rPr lang="en-GB" dirty="0"/>
            </a:br>
            <a:r>
              <a:rPr lang="en-GB" dirty="0"/>
              <a:t>      "</a:t>
            </a:r>
            <a:r>
              <a:rPr lang="en-GB" dirty="0" err="1"/>
              <a:t>MinSuccessfulInstancesPercent</a:t>
            </a:r>
            <a:r>
              <a:rPr lang="en-GB" dirty="0"/>
              <a:t>" : 100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},</a:t>
            </a:r>
            <a:br>
              <a:rPr lang="en-GB" dirty="0"/>
            </a:br>
            <a:r>
              <a:rPr lang="en-GB" dirty="0"/>
              <a:t>   "</a:t>
            </a:r>
            <a:r>
              <a:rPr lang="en-GB" dirty="0" err="1"/>
              <a:t>UpdatePolicy</a:t>
            </a:r>
            <a:r>
              <a:rPr lang="en-GB" dirty="0"/>
              <a:t>": {</a:t>
            </a:r>
            <a:br>
              <a:rPr lang="en-GB" dirty="0"/>
            </a:br>
            <a:r>
              <a:rPr lang="en-GB" dirty="0"/>
              <a:t>     "</a:t>
            </a:r>
            <a:r>
              <a:rPr lang="en-GB" dirty="0" err="1"/>
              <a:t>AutoScalingReplacingUpdate</a:t>
            </a:r>
            <a:r>
              <a:rPr lang="en-GB" dirty="0"/>
              <a:t>" : { "</a:t>
            </a:r>
            <a:r>
              <a:rPr lang="en-GB" dirty="0" err="1"/>
              <a:t>WillReplace</a:t>
            </a:r>
            <a:r>
              <a:rPr lang="en-GB" dirty="0"/>
              <a:t>" : </a:t>
            </a:r>
            <a:r>
              <a:rPr lang="en-GB" b="1" dirty="0"/>
              <a:t>true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}</a:t>
            </a:r>
            <a:br>
              <a:rPr lang="en-GB" dirty="0"/>
            </a:br>
            <a:r>
              <a:rPr lang="en-GB" dirty="0"/>
              <a:t>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BA59-193C-7148-A5D3-AA793938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</a:t>
            </a:r>
            <a:r>
              <a:rPr lang="en-US" dirty="0" err="1"/>
              <a:t>init</a:t>
            </a:r>
            <a:r>
              <a:rPr lang="en-US" dirty="0"/>
              <a:t> and CFN-Signal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DEAA-22DE-CA47-9995-A024842E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"Properties" : {</a:t>
            </a:r>
            <a:br>
              <a:rPr lang="en-GB" dirty="0"/>
            </a:br>
            <a:r>
              <a:rPr lang="en-GB" dirty="0"/>
              <a:t>  "</a:t>
            </a:r>
            <a:r>
              <a:rPr lang="en-GB" dirty="0" err="1"/>
              <a:t>UserData</a:t>
            </a:r>
            <a:r>
              <a:rPr lang="en-GB" dirty="0"/>
              <a:t>": {</a:t>
            </a:r>
            <a:br>
              <a:rPr lang="en-GB" dirty="0"/>
            </a:br>
            <a:r>
              <a:rPr lang="en-GB" dirty="0"/>
              <a:t>    "</a:t>
            </a:r>
            <a:r>
              <a:rPr lang="en-GB" dirty="0" err="1"/>
              <a:t>Fn</a:t>
            </a:r>
            <a:r>
              <a:rPr lang="en-GB" dirty="0"/>
              <a:t>::Base64": {</a:t>
            </a:r>
            <a:br>
              <a:rPr lang="en-GB" dirty="0"/>
            </a:br>
            <a:r>
              <a:rPr lang="en-GB" dirty="0"/>
              <a:t>      "</a:t>
            </a:r>
            <a:r>
              <a:rPr lang="en-GB" dirty="0" err="1"/>
              <a:t>Fn</a:t>
            </a:r>
            <a:r>
              <a:rPr lang="en-GB" dirty="0"/>
              <a:t>::Join": [</a:t>
            </a:r>
            <a:br>
              <a:rPr lang="en-GB" dirty="0"/>
            </a:br>
            <a:r>
              <a:rPr lang="en-GB" dirty="0"/>
              <a:t>        "\n",</a:t>
            </a:r>
            <a:br>
              <a:rPr lang="en-GB" dirty="0"/>
            </a:br>
            <a:r>
              <a:rPr lang="en-GB" dirty="0"/>
              <a:t>        [</a:t>
            </a:r>
            <a:br>
              <a:rPr lang="en-GB" dirty="0"/>
            </a:br>
            <a:r>
              <a:rPr lang="en-GB" dirty="0"/>
              <a:t>          "#!/bin/bash",</a:t>
            </a:r>
            <a:br>
              <a:rPr lang="en-GB" dirty="0"/>
            </a:br>
            <a:r>
              <a:rPr lang="en-GB" dirty="0"/>
              <a:t>          {"</a:t>
            </a:r>
            <a:r>
              <a:rPr lang="en-GB" dirty="0" err="1"/>
              <a:t>Fn</a:t>
            </a:r>
            <a:r>
              <a:rPr lang="en-GB" dirty="0"/>
              <a:t>::Join": [ "", [ "until [ \"$status\" == \"success\" ]; do ",</a:t>
            </a:r>
            <a:br>
              <a:rPr lang="en-GB" dirty="0"/>
            </a:br>
            <a:r>
              <a:rPr lang="en-GB" dirty="0"/>
              <a:t>                               "status=$(curl http://localhost:8080/_</a:t>
            </a:r>
            <a:r>
              <a:rPr lang="en-GB" dirty="0" err="1"/>
              <a:t>health_check</a:t>
            </a:r>
            <a:r>
              <a:rPr lang="en-GB" dirty="0"/>
              <a:t>); ",</a:t>
            </a:r>
            <a:br>
              <a:rPr lang="en-GB" dirty="0"/>
            </a:br>
            <a:r>
              <a:rPr lang="en-GB" dirty="0"/>
              <a:t>                               "sleep 10; ",</a:t>
            </a:r>
            <a:br>
              <a:rPr lang="en-GB" dirty="0"/>
            </a:br>
            <a:r>
              <a:rPr lang="en-GB" dirty="0"/>
              <a:t>                               "done; ",</a:t>
            </a:r>
            <a:br>
              <a:rPr lang="en-GB" dirty="0"/>
            </a:br>
            <a:r>
              <a:rPr lang="en-GB" dirty="0"/>
              <a:t>                               "echo $status " ] ]</a:t>
            </a:r>
            <a:br>
              <a:rPr lang="en-GB" dirty="0"/>
            </a:br>
            <a:r>
              <a:rPr lang="en-GB" dirty="0"/>
              <a:t>          },</a:t>
            </a:r>
            <a:br>
              <a:rPr lang="en-GB" dirty="0"/>
            </a:br>
            <a:r>
              <a:rPr lang="en-GB" dirty="0"/>
              <a:t>          { "</a:t>
            </a:r>
            <a:r>
              <a:rPr lang="en-GB" dirty="0" err="1"/>
              <a:t>Fn</a:t>
            </a:r>
            <a:r>
              <a:rPr lang="en-GB" dirty="0"/>
              <a:t>::Sub": "/</a:t>
            </a:r>
            <a:r>
              <a:rPr lang="en-GB" dirty="0" err="1"/>
              <a:t>usr</a:t>
            </a:r>
            <a:r>
              <a:rPr lang="en-GB" dirty="0"/>
              <a:t>/local/bin/</a:t>
            </a:r>
            <a:r>
              <a:rPr lang="en-GB" dirty="0" err="1"/>
              <a:t>cfn</a:t>
            </a:r>
            <a:r>
              <a:rPr lang="en-GB" dirty="0"/>
              <a:t>-signal -e $? --stack ${AWS::</a:t>
            </a:r>
            <a:r>
              <a:rPr lang="en-GB" dirty="0" err="1"/>
              <a:t>StackName</a:t>
            </a:r>
            <a:r>
              <a:rPr lang="en-GB" dirty="0"/>
              <a:t>} --resource </a:t>
            </a:r>
            <a:r>
              <a:rPr lang="en-GB" dirty="0" err="1"/>
              <a:t>AutoScalingGroup</a:t>
            </a:r>
            <a:r>
              <a:rPr lang="en-GB" dirty="0"/>
              <a:t> --region ${AWS::Region}" }</a:t>
            </a:r>
            <a:br>
              <a:rPr lang="en-GB" dirty="0"/>
            </a:br>
            <a:r>
              <a:rPr lang="en-GB" dirty="0"/>
              <a:t>        ]</a:t>
            </a:r>
            <a:br>
              <a:rPr lang="en-GB" dirty="0"/>
            </a:br>
            <a:r>
              <a:rPr lang="en-GB" dirty="0"/>
              <a:t>      ]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7926-B7FD-C24E-85A2-EC443B14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Cloudformation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CFA2-8F19-E648-9A34-390A7E91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r>
              <a:rPr lang="en-US" dirty="0" err="1"/>
              <a:t>AutoScaling</a:t>
            </a:r>
            <a:r>
              <a:rPr lang="en-US" dirty="0"/>
              <a:t> Groups</a:t>
            </a:r>
          </a:p>
          <a:p>
            <a:r>
              <a:rPr lang="en-US" dirty="0"/>
              <a:t>Launch Configurations</a:t>
            </a:r>
          </a:p>
          <a:p>
            <a:r>
              <a:rPr lang="en-US" dirty="0"/>
              <a:t>RDS</a:t>
            </a:r>
          </a:p>
          <a:p>
            <a:r>
              <a:rPr lang="en-US" dirty="0" err="1"/>
              <a:t>Cloudformation</a:t>
            </a:r>
            <a:r>
              <a:rPr lang="en-US" dirty="0"/>
              <a:t> Outputs</a:t>
            </a:r>
          </a:p>
          <a:p>
            <a:r>
              <a:rPr lang="en-US" dirty="0" err="1"/>
              <a:t>Cludformation</a:t>
            </a:r>
            <a:r>
              <a:rPr lang="en-US" dirty="0"/>
              <a:t> update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8C47-2803-A244-8FE8-41E74A38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3804-8EFF-914A-BB86-D504C2AF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self contained stack with </a:t>
            </a:r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Use Packer to build Ami by invoking ansible to install all the packages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Cloudformation</a:t>
            </a:r>
            <a:r>
              <a:rPr lang="en-US" dirty="0"/>
              <a:t> update stack to replace the AMI and push the update.</a:t>
            </a:r>
          </a:p>
          <a:p>
            <a:r>
              <a:rPr lang="en-US" dirty="0"/>
              <a:t>A comprehensive </a:t>
            </a:r>
            <a:r>
              <a:rPr lang="en-US" dirty="0" err="1"/>
              <a:t>healthcheck</a:t>
            </a:r>
            <a:r>
              <a:rPr lang="en-US" dirty="0"/>
              <a:t> script built in the AMI to test it before telling </a:t>
            </a:r>
            <a:r>
              <a:rPr lang="en-US" dirty="0" err="1"/>
              <a:t>cloudformation</a:t>
            </a:r>
            <a:r>
              <a:rPr lang="en-US" dirty="0"/>
              <a:t> to complete the update. </a:t>
            </a:r>
          </a:p>
          <a:p>
            <a:r>
              <a:rPr lang="en-US" dirty="0"/>
              <a:t>Use Jenkins to orchestrate all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36826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3BA9-B541-7B4E-8BEB-611AD910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4DC5-CC57-6D41-8F20-EF0E34B4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Supported tools</a:t>
            </a:r>
          </a:p>
          <a:p>
            <a:r>
              <a:rPr lang="en-US" dirty="0"/>
              <a:t>Stable native EC2 instances</a:t>
            </a:r>
          </a:p>
          <a:p>
            <a:r>
              <a:rPr lang="en-US" dirty="0"/>
              <a:t>Blue/Green deployments with </a:t>
            </a:r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Automated rollbacks</a:t>
            </a:r>
          </a:p>
          <a:p>
            <a:r>
              <a:rPr lang="en-US" dirty="0"/>
              <a:t>Auto Scaling</a:t>
            </a:r>
          </a:p>
          <a:p>
            <a:r>
              <a:rPr lang="en-US" dirty="0"/>
              <a:t>Reserve Instances</a:t>
            </a:r>
          </a:p>
        </p:txBody>
      </p:sp>
    </p:spTree>
    <p:extLst>
      <p:ext uri="{BB962C8B-B14F-4D97-AF65-F5344CB8AC3E}">
        <p14:creationId xmlns:p14="http://schemas.microsoft.com/office/powerpoint/2010/main" val="1037969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313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Cloudformation And Beyond</vt:lpstr>
      <vt:lpstr>Considerations</vt:lpstr>
      <vt:lpstr>Cloudformation</vt:lpstr>
      <vt:lpstr>Features we were looking for</vt:lpstr>
      <vt:lpstr>Creation Policy</vt:lpstr>
      <vt:lpstr>Cloud-init and CFN-Signal policy</vt:lpstr>
      <vt:lpstr>Other Cloudformation features</vt:lpstr>
      <vt:lpstr>Bringing it all home</vt:lpstr>
      <vt:lpstr>Advantages</vt:lpstr>
      <vt:lpstr>Limitations</vt:lpstr>
      <vt:lpstr>Future of the pipeline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Cloudformation And Beyond</dc:title>
  <dc:creator>Tanuj Goswami</dc:creator>
  <cp:lastModifiedBy>Tanuj Goswami</cp:lastModifiedBy>
  <cp:revision>6</cp:revision>
  <dcterms:created xsi:type="dcterms:W3CDTF">2018-12-11T13:45:00Z</dcterms:created>
  <dcterms:modified xsi:type="dcterms:W3CDTF">2018-12-11T16:56:28Z</dcterms:modified>
</cp:coreProperties>
</file>