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0" lang="en-IN" sz="1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3200" spc="-1" strike="noStrike">
                <a:solidFill>
                  <a:srgbClr val="ffffff"/>
                </a:solidFill>
                <a:latin typeface="Source Sans Pro Black"/>
              </a:rPr>
              <a:t>Click to edit the title text format</a:t>
            </a:r>
            <a:endParaRPr b="1" lang="en-IN"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694"/>
              </a:spcAft>
            </a:pPr>
            <a:r>
              <a:rPr b="0" lang="en-IN" sz="1600" spc="-1" strike="noStrike">
                <a:solidFill>
                  <a:srgbClr val="1c1c1c"/>
                </a:solidFill>
                <a:latin typeface="Source Sans Pro Semibold"/>
              </a:rPr>
              <a:t>Click to edit the outline text format</a:t>
            </a:r>
            <a:endParaRPr b="0" lang="en-IN" sz="1600" spc="-1" strike="noStrike">
              <a:solidFill>
                <a:srgbClr val="1c1c1c"/>
              </a:solidFill>
              <a:latin typeface="Source Sans Pro Semibold"/>
            </a:endParaRPr>
          </a:p>
          <a:p>
            <a:pPr lvl="1" marL="288000">
              <a:spcAft>
                <a:spcPts val="1134"/>
              </a:spcAft>
              <a:buClr>
                <a:srgbClr val="000000"/>
              </a:buClr>
              <a:buSzPct val="45000"/>
              <a:buFont typeface="Wingdings" charset="2"/>
              <a:buChar char=""/>
            </a:pPr>
            <a:r>
              <a:rPr b="0" lang="en-IN" sz="2200" spc="-1" strike="noStrike">
                <a:solidFill>
                  <a:srgbClr val="1c1c1c"/>
                </a:solidFill>
                <a:latin typeface="Source Sans Pro Light"/>
              </a:rPr>
              <a:t>Second Outline Level</a:t>
            </a:r>
            <a:endParaRPr b="0" lang="en-IN" sz="2200" spc="-1" strike="noStrike">
              <a:solidFill>
                <a:srgbClr val="1c1c1c"/>
              </a:solidFill>
              <a:latin typeface="Source Sans Pro Light"/>
            </a:endParaRPr>
          </a:p>
          <a:p>
            <a:pPr lvl="2" marL="576000">
              <a:spcAft>
                <a:spcPts val="850"/>
              </a:spcAft>
            </a:pPr>
            <a:r>
              <a:rPr b="0" lang="en-IN" sz="1800" spc="-1" strike="noStrike">
                <a:solidFill>
                  <a:srgbClr val="1c1c1c"/>
                </a:solidFill>
                <a:latin typeface="Source Sans Pro Light"/>
              </a:rPr>
              <a:t>Third Outline Level</a:t>
            </a:r>
            <a:endParaRPr b="0" lang="en-IN" sz="1800" spc="-1" strike="noStrike">
              <a:solidFill>
                <a:srgbClr val="1c1c1c"/>
              </a:solidFill>
              <a:latin typeface="Source Sans Pro Light"/>
            </a:endParaRPr>
          </a:p>
          <a:p>
            <a:pPr lvl="3" marL="864000">
              <a:spcAft>
                <a:spcPts val="567"/>
              </a:spcAft>
            </a:pPr>
            <a:r>
              <a:rPr b="0" lang="en-IN" sz="1600" spc="-1" strike="noStrike">
                <a:solidFill>
                  <a:srgbClr val="1c1c1c"/>
                </a:solidFill>
                <a:latin typeface="Source Sans Pro Light"/>
              </a:rPr>
              <a:t>Fourth Outline Level</a:t>
            </a:r>
            <a:endParaRPr b="0" lang="en-IN" sz="1600" spc="-1" strike="noStrike">
              <a:solidFill>
                <a:srgbClr val="1c1c1c"/>
              </a:solidFill>
              <a:latin typeface="Source Sans Pro Light"/>
            </a:endParaRPr>
          </a:p>
          <a:p>
            <a:pPr lvl="4" marL="1152000">
              <a:spcAft>
                <a:spcPts val="283"/>
              </a:spcAft>
            </a:pPr>
            <a:r>
              <a:rPr b="0" lang="en-IN" sz="1600" spc="-1" strike="noStrike">
                <a:solidFill>
                  <a:srgbClr val="1c1c1c"/>
                </a:solidFill>
                <a:latin typeface="Source Sans Pro Light"/>
              </a:rPr>
              <a:t>Fifth Outline Level</a:t>
            </a:r>
            <a:endParaRPr b="0" lang="en-IN" sz="1600" spc="-1" strike="noStrike">
              <a:solidFill>
                <a:srgbClr val="1c1c1c"/>
              </a:solidFill>
              <a:latin typeface="Source Sans Pro Light"/>
            </a:endParaRPr>
          </a:p>
          <a:p>
            <a:pPr lvl="5" marL="1440000">
              <a:spcAft>
                <a:spcPts val="283"/>
              </a:spcAft>
            </a:pPr>
            <a:r>
              <a:rPr b="0" lang="en-IN" sz="1600" spc="-1" strike="noStrike">
                <a:solidFill>
                  <a:srgbClr val="1c1c1c"/>
                </a:solidFill>
                <a:latin typeface="Source Sans Pro Light"/>
              </a:rPr>
              <a:t>Sixth Outline Level</a:t>
            </a:r>
            <a:endParaRPr b="0" lang="en-IN" sz="1600" spc="-1" strike="noStrike">
              <a:solidFill>
                <a:srgbClr val="1c1c1c"/>
              </a:solidFill>
              <a:latin typeface="Source Sans Pro Light"/>
            </a:endParaRPr>
          </a:p>
          <a:p>
            <a:pPr lvl="6" marL="1728000">
              <a:spcAft>
                <a:spcPts val="283"/>
              </a:spcAft>
            </a:pPr>
            <a:r>
              <a:rPr b="0" lang="en-IN" sz="1600" spc="-1" strike="noStrike">
                <a:solidFill>
                  <a:srgbClr val="1c1c1c"/>
                </a:solidFill>
                <a:latin typeface="Source Sans Pro Light"/>
              </a:rPr>
              <a:t>Seventh Outline Level</a:t>
            </a:r>
            <a:endParaRPr b="0" lang="en-IN"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B89F6ABE-14A4-4F96-A6DF-36DBC18786BD}"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Source Sans Pro Black"/>
              </a:rPr>
              <a:t>Click to edit the title text format</a:t>
            </a:r>
            <a:endParaRPr b="1" lang="en-IN"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Source Sans Pro Semibold"/>
              </a:rPr>
              <a:t>Click to edit the outline text format</a:t>
            </a:r>
            <a:endParaRPr b="1" lang="en-IN" sz="2600" spc="-1" strike="noStrike">
              <a:solidFill>
                <a:srgbClr val="1c1c1c"/>
              </a:solidFill>
              <a:latin typeface="Source Sans Pro Semibold"/>
            </a:endParaRPr>
          </a:p>
          <a:p>
            <a:pPr lvl="1" marL="288000">
              <a:spcAft>
                <a:spcPts val="1131"/>
              </a:spcAft>
            </a:pPr>
            <a:r>
              <a:rPr b="0" lang="en-IN" sz="2200" spc="-1" strike="noStrike">
                <a:solidFill>
                  <a:srgbClr val="1c1c1c"/>
                </a:solidFill>
                <a:latin typeface="Source Sans Pro Light"/>
              </a:rPr>
              <a:t>Second Outline Level</a:t>
            </a:r>
            <a:endParaRPr b="0" lang="en-IN" sz="2200" spc="-1" strike="noStrike">
              <a:solidFill>
                <a:srgbClr val="1c1c1c"/>
              </a:solidFill>
              <a:latin typeface="Source Sans Pro Light"/>
            </a:endParaRPr>
          </a:p>
          <a:p>
            <a:pPr lvl="2" marL="576000">
              <a:spcAft>
                <a:spcPts val="850"/>
              </a:spcAft>
            </a:pPr>
            <a:r>
              <a:rPr b="0" lang="en-IN" sz="1800" spc="-1" strike="noStrike">
                <a:solidFill>
                  <a:srgbClr val="1c1c1c"/>
                </a:solidFill>
                <a:latin typeface="Source Sans Pro Light"/>
              </a:rPr>
              <a:t>Third Outline Level</a:t>
            </a:r>
            <a:endParaRPr b="0" lang="en-IN" sz="1800" spc="-1" strike="noStrike">
              <a:solidFill>
                <a:srgbClr val="1c1c1c"/>
              </a:solidFill>
              <a:latin typeface="Source Sans Pro Light"/>
            </a:endParaRPr>
          </a:p>
          <a:p>
            <a:pPr lvl="3" marL="864000">
              <a:spcAft>
                <a:spcPts val="567"/>
              </a:spcAft>
            </a:pPr>
            <a:r>
              <a:rPr b="0" lang="en-IN" sz="1600" spc="-1" strike="noStrike">
                <a:solidFill>
                  <a:srgbClr val="1c1c1c"/>
                </a:solidFill>
                <a:latin typeface="Source Sans Pro Light"/>
              </a:rPr>
              <a:t>Fourth Outline Level</a:t>
            </a:r>
            <a:endParaRPr b="0" lang="en-IN" sz="1600" spc="-1" strike="noStrike">
              <a:solidFill>
                <a:srgbClr val="1c1c1c"/>
              </a:solidFill>
              <a:latin typeface="Source Sans Pro Light"/>
            </a:endParaRPr>
          </a:p>
          <a:p>
            <a:pPr lvl="4" marL="1152000">
              <a:spcAft>
                <a:spcPts val="283"/>
              </a:spcAft>
            </a:pPr>
            <a:r>
              <a:rPr b="0" lang="en-IN" sz="1600" spc="-1" strike="noStrike">
                <a:solidFill>
                  <a:srgbClr val="1c1c1c"/>
                </a:solidFill>
                <a:latin typeface="Source Sans Pro Light"/>
              </a:rPr>
              <a:t>Fifth Outline Level</a:t>
            </a:r>
            <a:endParaRPr b="0" lang="en-IN" sz="1600" spc="-1" strike="noStrike">
              <a:solidFill>
                <a:srgbClr val="1c1c1c"/>
              </a:solidFill>
              <a:latin typeface="Source Sans Pro Light"/>
            </a:endParaRPr>
          </a:p>
          <a:p>
            <a:pPr lvl="5" marL="1440000">
              <a:spcAft>
                <a:spcPts val="283"/>
              </a:spcAft>
            </a:pPr>
            <a:r>
              <a:rPr b="0" lang="en-IN" sz="1600" spc="-1" strike="noStrike">
                <a:solidFill>
                  <a:srgbClr val="1c1c1c"/>
                </a:solidFill>
                <a:latin typeface="Source Sans Pro Light"/>
              </a:rPr>
              <a:t>Sixth Outline Level</a:t>
            </a:r>
            <a:endParaRPr b="0" lang="en-IN" sz="1600" spc="-1" strike="noStrike">
              <a:solidFill>
                <a:srgbClr val="1c1c1c"/>
              </a:solidFill>
              <a:latin typeface="Source Sans Pro Light"/>
            </a:endParaRPr>
          </a:p>
          <a:p>
            <a:pPr lvl="6" marL="1728000">
              <a:spcAft>
                <a:spcPts val="283"/>
              </a:spcAft>
            </a:pPr>
            <a:r>
              <a:rPr b="0" lang="en-IN" sz="1600" spc="-1" strike="noStrike">
                <a:solidFill>
                  <a:srgbClr val="1c1c1c"/>
                </a:solidFill>
                <a:latin typeface="Source Sans Pro Light"/>
              </a:rPr>
              <a:t>Seventh Outline Level</a:t>
            </a:r>
            <a:endParaRPr b="0" lang="en-IN"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Source Sans Pro Black"/>
              </a:rPr>
              <a:t>&lt;date/time&gt;</a:t>
            </a:r>
            <a:endParaRPr b="1" lang="en-IN"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Source Sans Pro Black"/>
              </a:rPr>
              <a:t>&lt;footer&gt;</a:t>
            </a:r>
            <a:endParaRPr b="1" lang="en-IN"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1FE860BC-9157-4808-8BC1-7F42FA01F9FF}" type="slidenum">
              <a:rPr b="1" lang="en-IN" sz="1800" spc="-1" strike="noStrike">
                <a:solidFill>
                  <a:srgbClr val="e74c3c"/>
                </a:solidFill>
                <a:latin typeface="Source Sans Pro Black"/>
              </a:rPr>
              <a:t>&lt;number&gt;</a:t>
            </a:fld>
            <a:endParaRPr b="1" lang="en-IN"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DEVOPS TOOLS</a:t>
            </a:r>
            <a:endParaRPr b="1" lang="en-IN"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endParaRPr b="0" lang="en-IN" sz="220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Maven</a:t>
            </a:r>
            <a:endParaRPr b="1" lang="en-IN" sz="3200" spc="-1" strike="noStrike">
              <a:solidFill>
                <a:srgbClr val="ffffff"/>
              </a:solidFill>
              <a:latin typeface="Source Sans Pro Black"/>
            </a:endParaRPr>
          </a:p>
        </p:txBody>
      </p:sp>
      <p:sp>
        <p:nvSpPr>
          <p:cNvPr id="109" name="TextShape 2"/>
          <p:cNvSpPr txBox="1"/>
          <p:nvPr/>
        </p:nvSpPr>
        <p:spPr>
          <a:xfrm>
            <a:off x="360000" y="1800000"/>
            <a:ext cx="9180000" cy="4680000"/>
          </a:xfrm>
          <a:prstGeom prst="rect">
            <a:avLst/>
          </a:prstGeom>
          <a:noFill/>
          <a:ln>
            <a:noFill/>
          </a:ln>
        </p:spPr>
        <p:txBody>
          <a:bodyPr lIns="0" rIns="0" tIns="0" bIns="0">
            <a:normAutofit/>
          </a:bodyPr>
          <a:p>
            <a:pPr>
              <a:spcAft>
                <a:spcPts val="694"/>
              </a:spcAft>
            </a:pPr>
            <a:r>
              <a:rPr b="0" lang="en-IN" sz="1600" spc="-1" strike="noStrike">
                <a:solidFill>
                  <a:srgbClr val="1c1c1c"/>
                </a:solidFill>
                <a:latin typeface="Source Sans Pro Semibold"/>
              </a:rPr>
              <a:t>Apache Maven is a software project management and comprehension tool. Based on the concept of a project object model (POM), Maven can manage a project's build, reporting and documentation from a central piece of information.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lvl="1" marL="288000">
              <a:spcAft>
                <a:spcPts val="1134"/>
              </a:spcAft>
              <a:buClr>
                <a:srgbClr val="000000"/>
              </a:buClr>
              <a:buSzPct val="45000"/>
              <a:buFont typeface="Wingdings" charset="2"/>
              <a:buChar char=""/>
            </a:pPr>
            <a:r>
              <a:rPr b="1" lang="en-IN" sz="2200" spc="-1" strike="noStrike">
                <a:solidFill>
                  <a:srgbClr val="1c1c1c"/>
                </a:solidFill>
                <a:latin typeface="Source Sans Pro Light"/>
              </a:rPr>
              <a:t>Maven Objectives</a:t>
            </a:r>
            <a:endParaRPr b="0" lang="en-IN" sz="2200" spc="-1" strike="noStrike">
              <a:solidFill>
                <a:srgbClr val="1c1c1c"/>
              </a:solidFill>
              <a:latin typeface="Source Sans Pro Light"/>
            </a:endParaRPr>
          </a:p>
          <a:p>
            <a:pPr lvl="1" marL="288000">
              <a:spcAft>
                <a:spcPts val="1134"/>
              </a:spcAft>
              <a:buClr>
                <a:srgbClr val="000000"/>
              </a:buClr>
              <a:buSzPct val="45000"/>
              <a:buFont typeface="Wingdings" charset="2"/>
              <a:buChar char=""/>
            </a:pPr>
            <a:r>
              <a:rPr b="0" lang="en-IN" sz="2200" spc="-1" strike="noStrike">
                <a:solidFill>
                  <a:srgbClr val="1c1c1c"/>
                </a:solidFill>
                <a:latin typeface="Source Sans Pro Light"/>
              </a:rPr>
              <a:t>Making the build process easy</a:t>
            </a:r>
            <a:endParaRPr b="0" lang="en-IN" sz="2200" spc="-1" strike="noStrike">
              <a:solidFill>
                <a:srgbClr val="1c1c1c"/>
              </a:solidFill>
              <a:latin typeface="Source Sans Pro Light"/>
            </a:endParaRPr>
          </a:p>
          <a:p>
            <a:pPr lvl="1" marL="288000">
              <a:spcAft>
                <a:spcPts val="1134"/>
              </a:spcAft>
              <a:buClr>
                <a:srgbClr val="000000"/>
              </a:buClr>
              <a:buSzPct val="45000"/>
              <a:buFont typeface="Wingdings" charset="2"/>
              <a:buChar char=""/>
            </a:pPr>
            <a:r>
              <a:rPr b="0" lang="en-IN" sz="2200" spc="-1" strike="noStrike">
                <a:solidFill>
                  <a:srgbClr val="1c1c1c"/>
                </a:solidFill>
                <a:latin typeface="Source Sans Pro Light"/>
              </a:rPr>
              <a:t>Providing a uniform build system</a:t>
            </a:r>
            <a:endParaRPr b="0" lang="en-IN" sz="2200" spc="-1" strike="noStrike">
              <a:solidFill>
                <a:srgbClr val="1c1c1c"/>
              </a:solidFill>
              <a:latin typeface="Source Sans Pro Light"/>
            </a:endParaRPr>
          </a:p>
          <a:p>
            <a:pPr lvl="1" marL="288000">
              <a:spcAft>
                <a:spcPts val="1134"/>
              </a:spcAft>
              <a:buClr>
                <a:srgbClr val="000000"/>
              </a:buClr>
              <a:buSzPct val="45000"/>
              <a:buFont typeface="Wingdings" charset="2"/>
              <a:buChar char=""/>
            </a:pPr>
            <a:r>
              <a:rPr b="0" lang="en-IN" sz="2200" spc="-1" strike="noStrike">
                <a:solidFill>
                  <a:srgbClr val="1c1c1c"/>
                </a:solidFill>
                <a:latin typeface="Source Sans Pro Light"/>
              </a:rPr>
              <a:t>Providing quality project information</a:t>
            </a:r>
            <a:endParaRPr b="0" lang="en-IN" sz="2200" spc="-1" strike="noStrike">
              <a:solidFill>
                <a:srgbClr val="1c1c1c"/>
              </a:solidFill>
              <a:latin typeface="Source Sans Pro Light"/>
            </a:endParaRPr>
          </a:p>
          <a:p>
            <a:pPr lvl="1" marL="288000">
              <a:spcAft>
                <a:spcPts val="1134"/>
              </a:spcAft>
              <a:buClr>
                <a:srgbClr val="000000"/>
              </a:buClr>
              <a:buSzPct val="45000"/>
              <a:buFont typeface="Wingdings" charset="2"/>
              <a:buChar char=""/>
            </a:pPr>
            <a:r>
              <a:rPr b="0" lang="en-IN" sz="2200" spc="-1" strike="noStrike">
                <a:solidFill>
                  <a:srgbClr val="1c1c1c"/>
                </a:solidFill>
                <a:latin typeface="Source Sans Pro Light"/>
              </a:rPr>
              <a:t>Providing guidelines for best practices development</a:t>
            </a:r>
            <a:endParaRPr b="0" lang="en-IN" sz="2200" spc="-1" strike="noStrike">
              <a:solidFill>
                <a:srgbClr val="1c1c1c"/>
              </a:solidFill>
              <a:latin typeface="Source Sans Pro Light"/>
            </a:endParaRPr>
          </a:p>
          <a:p>
            <a:pPr lvl="1" marL="288000">
              <a:spcAft>
                <a:spcPts val="1134"/>
              </a:spcAft>
              <a:buClr>
                <a:srgbClr val="000000"/>
              </a:buClr>
              <a:buSzPct val="45000"/>
              <a:buFont typeface="Wingdings" charset="2"/>
              <a:buChar char=""/>
            </a:pPr>
            <a:r>
              <a:rPr b="0" lang="en-IN" sz="2200" spc="-1" strike="noStrike">
                <a:solidFill>
                  <a:srgbClr val="1c1c1c"/>
                </a:solidFill>
                <a:latin typeface="Source Sans Pro Light"/>
              </a:rPr>
              <a:t>Allowing transparent migration to new features</a:t>
            </a:r>
            <a:endParaRPr b="0" lang="en-IN" sz="2200" spc="-1" strike="noStrike">
              <a:solidFill>
                <a:srgbClr val="1c1c1c"/>
              </a:solidFill>
              <a:latin typeface="Source Sans Pro Light"/>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Jenkins</a:t>
            </a:r>
            <a:endParaRPr b="1" lang="en-IN" sz="3200" spc="-1" strike="noStrike">
              <a:solidFill>
                <a:srgbClr val="ffffff"/>
              </a:solidFill>
              <a:latin typeface="Source Sans Pro Black"/>
            </a:endParaRPr>
          </a:p>
        </p:txBody>
      </p:sp>
      <p:sp>
        <p:nvSpPr>
          <p:cNvPr id="111" name="TextShape 2"/>
          <p:cNvSpPr txBox="1"/>
          <p:nvPr/>
        </p:nvSpPr>
        <p:spPr>
          <a:xfrm>
            <a:off x="360000" y="1980000"/>
            <a:ext cx="9180000" cy="4680000"/>
          </a:xfrm>
          <a:prstGeom prst="rect">
            <a:avLst/>
          </a:prstGeom>
          <a:noFill/>
          <a:ln>
            <a:noFill/>
          </a:ln>
        </p:spPr>
        <p:txBody>
          <a:bodyPr lIns="0" rIns="0" tIns="0" bIns="0">
            <a:normAutofit/>
          </a:bodyPr>
          <a:p>
            <a:pPr>
              <a:spcAft>
                <a:spcPts val="694"/>
              </a:spcAft>
            </a:pPr>
            <a:r>
              <a:rPr b="0" lang="en-IN" sz="1600" spc="-1" strike="noStrike">
                <a:solidFill>
                  <a:srgbClr val="1c1c1c"/>
                </a:solidFill>
                <a:latin typeface="Source Sans Pro Semibold"/>
              </a:rPr>
              <a:t>Jenkins is a self-contained, open source automation server which can be used to automate all sorts of tasks related to building, testing, and delivering or deploying software.</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Jenkins can be installed through native system packages, Docker, or even run standalone by any machine with a Java Runtime Environment (JRE) installed</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Jenkins is a free and open source automation server written in Java. Jenkins helps to automate the non-human part of the software development process, with </a:t>
            </a:r>
            <a:r>
              <a:rPr b="1" lang="en-IN" sz="1600" spc="-1" strike="noStrike">
                <a:solidFill>
                  <a:srgbClr val="1c1c1c"/>
                </a:solidFill>
                <a:latin typeface="Source Sans Pro Semibold"/>
              </a:rPr>
              <a:t>continuous integration and facilitating technical aspects of continuous delivery</a:t>
            </a:r>
            <a:r>
              <a:rPr b="0" lang="en-IN" sz="1600" spc="-1" strike="noStrike">
                <a:solidFill>
                  <a:srgbClr val="1c1c1c"/>
                </a:solidFill>
                <a:latin typeface="Source Sans Pro Semibold"/>
              </a:rPr>
              <a:t>.</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Puppet</a:t>
            </a:r>
            <a:endParaRPr b="1" lang="en-IN" sz="3200" spc="-1" strike="noStrike">
              <a:solidFill>
                <a:srgbClr val="ffffff"/>
              </a:solidFill>
              <a:latin typeface="Source Sans Pro Black"/>
            </a:endParaRPr>
          </a:p>
        </p:txBody>
      </p:sp>
      <p:sp>
        <p:nvSpPr>
          <p:cNvPr id="113" name="TextShape 2"/>
          <p:cNvSpPr txBox="1"/>
          <p:nvPr/>
        </p:nvSpPr>
        <p:spPr>
          <a:xfrm>
            <a:off x="360000" y="1980000"/>
            <a:ext cx="9180000" cy="4680000"/>
          </a:xfrm>
          <a:prstGeom prst="rect">
            <a:avLst/>
          </a:prstGeom>
          <a:noFill/>
          <a:ln>
            <a:noFill/>
          </a:ln>
        </p:spPr>
        <p:txBody>
          <a:bodyPr lIns="0" rIns="0" tIns="0" bIns="0">
            <a:normAutofit/>
          </a:bodyPr>
          <a:p>
            <a:pPr>
              <a:spcAft>
                <a:spcPts val="694"/>
              </a:spcAft>
            </a:pPr>
            <a:r>
              <a:rPr b="0" lang="en-IN" sz="1600" spc="-1" strike="noStrike">
                <a:solidFill>
                  <a:srgbClr val="1c1c1c"/>
                </a:solidFill>
                <a:latin typeface="Source Sans Pro Semibold"/>
              </a:rPr>
              <a:t>Puppet lets you automate how your teams enforce state, secure, and deliver infrastructure faster.</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Start automating easily with no prerequisites or Puppet knowledge using an agentless, task based approach.</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Remove manual work and enforce consistency and changes across the data center and cloud service providers.</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Quickly move from one-off management of the state of resources to ongoing state management to enforce consistency and changes across the data center and cloud platforms.</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Get visualization and reporting you need to make key decisions or support security or compliance initiatives.</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Deliver infrastructure, no matter where it lives, using leading agile practices.</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The result: A new standard for automating the enforcement, security, and delivery of infrastructure from one platform, at scale.</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Ansible</a:t>
            </a:r>
            <a:endParaRPr b="1" lang="en-IN" sz="3200" spc="-1" strike="noStrike">
              <a:solidFill>
                <a:srgbClr val="ffffff"/>
              </a:solidFill>
              <a:latin typeface="Source Sans Pro Black"/>
            </a:endParaRPr>
          </a:p>
        </p:txBody>
      </p:sp>
      <p:sp>
        <p:nvSpPr>
          <p:cNvPr id="115" name="TextShape 2"/>
          <p:cNvSpPr txBox="1"/>
          <p:nvPr/>
        </p:nvSpPr>
        <p:spPr>
          <a:xfrm>
            <a:off x="360000" y="1908000"/>
            <a:ext cx="9180000" cy="4680000"/>
          </a:xfrm>
          <a:prstGeom prst="rect">
            <a:avLst/>
          </a:prstGeom>
          <a:noFill/>
          <a:ln>
            <a:noFill/>
          </a:ln>
        </p:spPr>
        <p:txBody>
          <a:bodyPr lIns="0" rIns="0" tIns="0" bIns="0">
            <a:normAutofit/>
          </a:bodyPr>
          <a:p>
            <a:pPr algn="just">
              <a:spcAft>
                <a:spcPts val="694"/>
              </a:spcAft>
            </a:pPr>
            <a:r>
              <a:rPr b="0" lang="en-IN" sz="1600" spc="-1" strike="noStrike">
                <a:solidFill>
                  <a:srgbClr val="1c1c1c"/>
                </a:solidFill>
                <a:latin typeface="Source Sans Pro Semibold"/>
              </a:rPr>
              <a:t>Ansible is simple open source IT engine which </a:t>
            </a:r>
            <a:r>
              <a:rPr b="1" lang="en-IN" sz="1600" spc="-1" strike="noStrike">
                <a:solidFill>
                  <a:srgbClr val="1c1c1c"/>
                </a:solidFill>
                <a:latin typeface="Source Sans Pro Semibold"/>
              </a:rPr>
              <a:t>automates application deployment</a:t>
            </a:r>
            <a:r>
              <a:rPr b="0" lang="en-IN" sz="1600" spc="-1" strike="noStrike">
                <a:solidFill>
                  <a:srgbClr val="1c1c1c"/>
                </a:solidFill>
                <a:latin typeface="Source Sans Pro Semibold"/>
              </a:rPr>
              <a:t>, intra service orchestration, cloud provisioning and many other IT tools.</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Ansible is easy to deploy because it does not use any agents or custom security infrastructure.</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Ansible uses playbook to describe automation jobs, and playbook uses very simple language i.e. </a:t>
            </a:r>
            <a:r>
              <a:rPr b="1" lang="en-IN" sz="1600" spc="-1" strike="noStrike">
                <a:solidFill>
                  <a:srgbClr val="1c1c1c"/>
                </a:solidFill>
                <a:latin typeface="Source Sans Pro Semibold"/>
              </a:rPr>
              <a:t>YAML</a:t>
            </a:r>
            <a:r>
              <a:rPr b="0" lang="en-IN" sz="1600" spc="-1" strike="noStrike">
                <a:solidFill>
                  <a:srgbClr val="1c1c1c"/>
                </a:solidFill>
                <a:latin typeface="Source Sans Pro Semibold"/>
              </a:rPr>
              <a:t> (It’s a human-readable data serialization language &amp; is commonly used for configuration files, but could be used in many applications where data is being stored)which is very easy for humans to understand, read and write. Hence the advantage is that even the IT infrastructure support guys can read and understand the playbook and debug if needed (YAML – It is in human readable form)</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Kubernates</a:t>
            </a:r>
            <a:endParaRPr b="1" lang="en-IN" sz="3200" spc="-1" strike="noStrike">
              <a:solidFill>
                <a:srgbClr val="ffffff"/>
              </a:solidFill>
              <a:latin typeface="Source Sans Pro Black"/>
            </a:endParaRPr>
          </a:p>
        </p:txBody>
      </p:sp>
      <p:sp>
        <p:nvSpPr>
          <p:cNvPr id="117" name="TextShape 2"/>
          <p:cNvSpPr txBox="1"/>
          <p:nvPr/>
        </p:nvSpPr>
        <p:spPr>
          <a:xfrm>
            <a:off x="360000" y="1836000"/>
            <a:ext cx="9180000" cy="4680000"/>
          </a:xfrm>
          <a:prstGeom prst="rect">
            <a:avLst/>
          </a:prstGeom>
          <a:noFill/>
          <a:ln>
            <a:noFill/>
          </a:ln>
        </p:spPr>
        <p:txBody>
          <a:bodyPr lIns="0" rIns="0" tIns="0" bIns="0">
            <a:normAutofit/>
          </a:bodyPr>
          <a:p>
            <a:pPr>
              <a:spcAft>
                <a:spcPts val="694"/>
              </a:spcAft>
            </a:pPr>
            <a:r>
              <a:rPr b="0" lang="en-IN" sz="1600" spc="-1" strike="noStrike">
                <a:solidFill>
                  <a:srgbClr val="1c1c1c"/>
                </a:solidFill>
                <a:latin typeface="Source Sans Pro Semibold"/>
              </a:rPr>
              <a:t>is an open-source system for automating </a:t>
            </a:r>
            <a:r>
              <a:rPr b="1" lang="en-IN" sz="1600" spc="-1" strike="noStrike">
                <a:solidFill>
                  <a:srgbClr val="1c1c1c"/>
                </a:solidFill>
                <a:latin typeface="Source Sans Pro Semibold"/>
              </a:rPr>
              <a:t>deployment, scaling, and management of containerized applications.</a:t>
            </a:r>
            <a:endParaRPr b="0" lang="en-IN" sz="1600" spc="-1" strike="noStrike">
              <a:solidFill>
                <a:srgbClr val="1c1c1c"/>
              </a:solidFill>
              <a:latin typeface="Source Sans Pro Semibold"/>
            </a:endParaRPr>
          </a:p>
          <a:p>
            <a:pPr>
              <a:spcAft>
                <a:spcPts val="694"/>
              </a:spcAft>
            </a:pPr>
            <a:r>
              <a:rPr b="1"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1"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Nagios</a:t>
            </a:r>
            <a:endParaRPr b="1" lang="en-IN" sz="3200" spc="-1" strike="noStrike">
              <a:solidFill>
                <a:srgbClr val="ffffff"/>
              </a:solidFill>
              <a:latin typeface="Source Sans Pro Black"/>
            </a:endParaRPr>
          </a:p>
        </p:txBody>
      </p:sp>
      <p:sp>
        <p:nvSpPr>
          <p:cNvPr id="119" name="TextShape 2"/>
          <p:cNvSpPr txBox="1"/>
          <p:nvPr/>
        </p:nvSpPr>
        <p:spPr>
          <a:xfrm>
            <a:off x="360000" y="1980000"/>
            <a:ext cx="9180000" cy="4680000"/>
          </a:xfrm>
          <a:prstGeom prst="rect">
            <a:avLst/>
          </a:prstGeom>
          <a:noFill/>
          <a:ln>
            <a:noFill/>
          </a:ln>
        </p:spPr>
        <p:txBody>
          <a:bodyPr lIns="0" rIns="0" tIns="0" bIns="0">
            <a:normAutofit/>
          </a:bodyPr>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Nagios is the most powerful IT infrastructure monitoring solution on the market. Nagios XI extends on proven, enterprise-class Open Source components to deliver the best monitoring solution for today’s demanding organizational requirements.</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TOOLS</a:t>
            </a:r>
            <a:endParaRPr b="1" lang="en-IN" sz="3200" spc="-1" strike="noStrike">
              <a:solidFill>
                <a:srgbClr val="ffffff"/>
              </a:solidFill>
              <a:latin typeface="Source Sans Pro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694"/>
              </a:spcAft>
              <a:buClr>
                <a:srgbClr val="000000"/>
              </a:buClr>
              <a:buSzPct val="45000"/>
              <a:buFont typeface="Wingdings" charset="2"/>
              <a:buChar char=""/>
            </a:pPr>
            <a:r>
              <a:rPr b="0" lang="en-IN" sz="1600" spc="-1" strike="noStrike">
                <a:solidFill>
                  <a:srgbClr val="1c1c1c"/>
                </a:solidFill>
                <a:latin typeface="Source Sans Pro Semibold"/>
              </a:rPr>
              <a:t>Git</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Docker</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Selenium</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Maven</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Jenkins</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Puppet</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Ansible</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Kubernetes</a:t>
            </a:r>
            <a:endParaRPr b="0" lang="en-IN" sz="1600" spc="-1" strike="noStrike">
              <a:solidFill>
                <a:srgbClr val="1c1c1c"/>
              </a:solidFill>
              <a:latin typeface="Source Sans Pro Semibold"/>
            </a:endParaRPr>
          </a:p>
          <a:p>
            <a:pPr>
              <a:spcAft>
                <a:spcPts val="694"/>
              </a:spcAft>
              <a:buClr>
                <a:srgbClr val="000000"/>
              </a:buClr>
              <a:buSzPct val="45000"/>
              <a:buFont typeface="Wingdings" charset="2"/>
              <a:buChar char=""/>
            </a:pPr>
            <a:r>
              <a:rPr b="0" lang="en-IN" sz="1600" spc="-1" strike="noStrike">
                <a:solidFill>
                  <a:srgbClr val="1c1c1c"/>
                </a:solidFill>
                <a:latin typeface="Source Sans Pro Semibold"/>
              </a:rPr>
              <a:t>Nagios</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GIT</a:t>
            </a:r>
            <a:r>
              <a:rPr b="1" lang="en-IN" sz="3200" spc="-1" strike="noStrike">
                <a:solidFill>
                  <a:srgbClr val="ffffff"/>
                </a:solidFill>
                <a:latin typeface="Source Sans Pro Black"/>
              </a:rPr>
              <a:t>	</a:t>
            </a:r>
            <a:endParaRPr b="1" lang="en-IN" sz="3200" spc="-1" strike="noStrike">
              <a:solidFill>
                <a:srgbClr val="ffffff"/>
              </a:solidFill>
              <a:latin typeface="Source Sans Pro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a:bodyPr>
          <a:p>
            <a:pPr algn="just">
              <a:spcAft>
                <a:spcPts val="694"/>
              </a:spcAft>
            </a:pPr>
            <a:r>
              <a:rPr b="0" lang="en-IN" sz="1600" spc="-1" strike="noStrike">
                <a:solidFill>
                  <a:srgbClr val="1c1c1c"/>
                </a:solidFill>
                <a:latin typeface="Source Sans Pro Semibold"/>
              </a:rPr>
              <a:t>Git is a Version Control System.</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Git was initially designed and developed by Linus Torvalds for Linux kernel development. </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Git is a free software distributed under the terms of the GNU General Public License version 2.</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The major difference between Git and any other VCS (Subversion and friends included) is the way Git thinks about its data. Conceptually, most other systems store information as a list of file-based changes. These other systems (CVS, Subversion, Perforce, Bazaar, and so on) think of the information they store as a set of files and the changes made to each file over time (this is commonly described as delta-based version control).</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a:p>
            <a:pPr>
              <a:spcAft>
                <a:spcPts val="694"/>
              </a:spcAft>
            </a:pPr>
            <a:r>
              <a:rPr b="0" lang="en-IN" sz="1600" spc="-1" strike="noStrike">
                <a:solidFill>
                  <a:srgbClr val="1c1c1c"/>
                </a:solidFill>
                <a:latin typeface="Source Sans Pro Semibold"/>
              </a:rPr>
              <a:t> </a:t>
            </a:r>
            <a:endParaRPr b="0" lang="en-IN" sz="1600" spc="-1" strike="noStrike">
              <a:solidFill>
                <a:srgbClr val="1c1c1c"/>
              </a:solidFill>
              <a:latin typeface="Source Sans Pro Semibold"/>
            </a:endParaRPr>
          </a:p>
        </p:txBody>
      </p:sp>
      <p:pic>
        <p:nvPicPr>
          <p:cNvPr id="93" name="" descr=""/>
          <p:cNvPicPr/>
          <p:nvPr/>
        </p:nvPicPr>
        <p:blipFill>
          <a:blip r:embed="rId1"/>
          <a:stretch/>
        </p:blipFill>
        <p:spPr>
          <a:xfrm>
            <a:off x="937080" y="4624560"/>
            <a:ext cx="7619760" cy="1889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GIT Continues...</a:t>
            </a:r>
            <a:endParaRPr b="1" lang="en-IN" sz="3200" spc="-1" strike="noStrike">
              <a:solidFill>
                <a:srgbClr val="ffffff"/>
              </a:solidFill>
              <a:latin typeface="Source Sans Pro Black"/>
            </a:endParaRPr>
          </a:p>
        </p:txBody>
      </p:sp>
      <p:sp>
        <p:nvSpPr>
          <p:cNvPr id="95" name="TextShape 2"/>
          <p:cNvSpPr txBox="1"/>
          <p:nvPr/>
        </p:nvSpPr>
        <p:spPr>
          <a:xfrm>
            <a:off x="360000" y="1980000"/>
            <a:ext cx="9180000" cy="4680000"/>
          </a:xfrm>
          <a:prstGeom prst="rect">
            <a:avLst/>
          </a:prstGeom>
          <a:noFill/>
          <a:ln>
            <a:noFill/>
          </a:ln>
        </p:spPr>
        <p:txBody>
          <a:bodyPr lIns="0" rIns="0" tIns="0" bIns="0">
            <a:normAutofit/>
          </a:bodyPr>
          <a:p>
            <a:pPr algn="just">
              <a:spcAft>
                <a:spcPts val="694"/>
              </a:spcAft>
            </a:pPr>
            <a:r>
              <a:rPr b="0" lang="en-IN" sz="1600" spc="-1" strike="noStrike">
                <a:solidFill>
                  <a:srgbClr val="1c1c1c"/>
                </a:solidFill>
                <a:latin typeface="Source Sans Pro Semibold"/>
              </a:rPr>
              <a:t>Git doesn’t think of or store its data this way. Instead, 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stream of snapshots.</a:t>
            </a:r>
            <a:endParaRPr b="0" lang="en-IN" sz="1600" spc="-1" strike="noStrike">
              <a:solidFill>
                <a:srgbClr val="1c1c1c"/>
              </a:solidFill>
              <a:latin typeface="Source Sans Pro Semibold"/>
            </a:endParaRPr>
          </a:p>
        </p:txBody>
      </p:sp>
      <p:pic>
        <p:nvPicPr>
          <p:cNvPr id="96" name="" descr=""/>
          <p:cNvPicPr/>
          <p:nvPr/>
        </p:nvPicPr>
        <p:blipFill>
          <a:blip r:embed="rId1"/>
          <a:stretch/>
        </p:blipFill>
        <p:spPr>
          <a:xfrm>
            <a:off x="1290600" y="3575880"/>
            <a:ext cx="7619760" cy="2904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Docker</a:t>
            </a:r>
            <a:endParaRPr b="1" lang="en-IN" sz="3200" spc="-1" strike="noStrike">
              <a:solidFill>
                <a:srgbClr val="ffffff"/>
              </a:solidFill>
              <a:latin typeface="Source Sans Pro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fontScale="66000"/>
          </a:bodyPr>
          <a:p>
            <a:pPr>
              <a:spcAft>
                <a:spcPts val="694"/>
              </a:spcAft>
            </a:pPr>
            <a:r>
              <a:rPr b="1" lang="en-IN" sz="1600" spc="-1" strike="noStrike">
                <a:solidFill>
                  <a:srgbClr val="1c1c1c"/>
                </a:solidFill>
                <a:latin typeface="Source Sans Pro Semibold"/>
              </a:rPr>
              <a:t>What is a container?</a:t>
            </a:r>
            <a:endParaRPr b="1" lang="en-IN" sz="1600" spc="-1" strike="noStrike">
              <a:solidFill>
                <a:srgbClr val="1c1c1c"/>
              </a:solidFill>
              <a:latin typeface="Source Sans Pro Semibold"/>
            </a:endParaRPr>
          </a:p>
          <a:p>
            <a:pPr>
              <a:spcAft>
                <a:spcPts val="694"/>
              </a:spcAft>
            </a:pPr>
            <a:r>
              <a:rPr b="1" lang="en-IN" sz="1600" spc="-1" strike="noStrike">
                <a:solidFill>
                  <a:srgbClr val="1c1c1c"/>
                </a:solidFill>
                <a:latin typeface="Source Sans Pro Semibold"/>
              </a:rPr>
              <a:t> </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r>
              <a:rPr b="0" lang="en-IN" sz="1600" spc="-1" strike="noStrike">
                <a:solidFill>
                  <a:srgbClr val="1c1c1c"/>
                </a:solidFill>
                <a:latin typeface="Source Sans Pro Semibold"/>
              </a:rPr>
              <a:t>Container images become containers at runtime and in the case of Docker containers - images become containers when they run on Docker Engine. 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1" lang="en-IN" sz="1600" spc="-1" strike="noStrike">
              <a:solidFill>
                <a:srgbClr val="1c1c1c"/>
              </a:solidFill>
              <a:latin typeface="Source Sans Pro Semibold"/>
            </a:endParaRPr>
          </a:p>
          <a:p>
            <a:pPr algn="just">
              <a:spcAft>
                <a:spcPts val="694"/>
              </a:spcAft>
            </a:pPr>
            <a:r>
              <a:rPr b="1" lang="en-IN" sz="1600" spc="-1" strike="noStrike">
                <a:solidFill>
                  <a:srgbClr val="1c1c1c"/>
                </a:solidFill>
                <a:latin typeface="Source Sans Pro Semibold"/>
              </a:rPr>
              <a:t>Docker containers that run on Docker Engine:</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r>
              <a:rPr b="1" lang="en-IN" sz="1600" spc="-1" strike="noStrike">
                <a:solidFill>
                  <a:srgbClr val="1c1c1c"/>
                </a:solidFill>
                <a:latin typeface="Source Sans Pro Semibold"/>
              </a:rPr>
              <a:t>Standard: </a:t>
            </a:r>
            <a:r>
              <a:rPr b="0" lang="en-IN" sz="1600" spc="-1" strike="noStrike">
                <a:solidFill>
                  <a:srgbClr val="1c1c1c"/>
                </a:solidFill>
                <a:latin typeface="Source Sans Pro Semibold"/>
              </a:rPr>
              <a:t>Docker created the industry standard for containers, so they could be portable anywhere</a:t>
            </a:r>
            <a:endParaRPr b="1" lang="en-IN" sz="1600" spc="-1" strike="noStrike">
              <a:solidFill>
                <a:srgbClr val="1c1c1c"/>
              </a:solidFill>
              <a:latin typeface="Source Sans Pro Semibold"/>
            </a:endParaRPr>
          </a:p>
          <a:p>
            <a:pPr marL="1368000" indent="-1260000" algn="just">
              <a:spcAft>
                <a:spcPts val="694"/>
              </a:spcAft>
            </a:pPr>
            <a:r>
              <a:rPr b="0" lang="en-IN" sz="1600" spc="-1" strike="noStrike">
                <a:solidFill>
                  <a:srgbClr val="1c1c1c"/>
                </a:solidFill>
                <a:latin typeface="Source Sans Pro Semibold"/>
              </a:rPr>
              <a:t> </a:t>
            </a:r>
            <a:r>
              <a:rPr b="1" lang="en-IN" sz="1600" spc="-1" strike="noStrike">
                <a:solidFill>
                  <a:srgbClr val="1c1c1c"/>
                </a:solidFill>
                <a:latin typeface="Source Sans Pro Semibold"/>
              </a:rPr>
              <a:t>Lightweight:</a:t>
            </a:r>
            <a:r>
              <a:rPr b="0" lang="en-IN" sz="1600" spc="-1" strike="noStrike">
                <a:solidFill>
                  <a:srgbClr val="1c1c1c"/>
                </a:solidFill>
                <a:latin typeface="Source Sans Pro Semibold"/>
              </a:rPr>
              <a:t> Containers share the machine’s OS system kernel and therefore do not require an OS per application, driving higher server efficiencies and reducing server and licensing costs</a:t>
            </a:r>
            <a:endParaRPr b="1" lang="en-IN" sz="1600" spc="-1" strike="noStrike">
              <a:solidFill>
                <a:srgbClr val="1c1c1c"/>
              </a:solidFill>
              <a:latin typeface="Source Sans Pro Semibold"/>
            </a:endParaRPr>
          </a:p>
          <a:p>
            <a:pPr marL="972000" indent="-936000" algn="just">
              <a:spcAft>
                <a:spcPts val="694"/>
              </a:spcAft>
            </a:pPr>
            <a:r>
              <a:rPr b="0" lang="en-IN" sz="1600" spc="-1" strike="noStrike">
                <a:solidFill>
                  <a:srgbClr val="1c1c1c"/>
                </a:solidFill>
                <a:latin typeface="Source Sans Pro Semibold"/>
              </a:rPr>
              <a:t> </a:t>
            </a:r>
            <a:r>
              <a:rPr b="1" lang="en-IN" sz="1600" spc="-1" strike="noStrike">
                <a:solidFill>
                  <a:srgbClr val="1c1c1c"/>
                </a:solidFill>
                <a:latin typeface="Source Sans Pro Semibold"/>
              </a:rPr>
              <a:t>Secure: </a:t>
            </a:r>
            <a:r>
              <a:rPr b="0" lang="en-IN" sz="1600" spc="-1" strike="noStrike">
                <a:solidFill>
                  <a:srgbClr val="1c1c1c"/>
                </a:solidFill>
                <a:latin typeface="Source Sans Pro Semibold"/>
              </a:rPr>
              <a:t>Applications are safer in containers and Docker provides the strongest default isolation capabilities in the industry</a:t>
            </a:r>
            <a:endParaRPr b="1" lang="en-IN" sz="1600" spc="-1" strike="noStrike">
              <a:solidFill>
                <a:srgbClr val="1c1c1c"/>
              </a:solidFill>
              <a:latin typeface="Source Sans Pro Semibold"/>
            </a:endParaRPr>
          </a:p>
          <a:p>
            <a:pPr algn="just">
              <a:spcAft>
                <a:spcPts val="694"/>
              </a:spcAft>
            </a:pPr>
            <a:r>
              <a:rPr b="1" lang="en-IN" sz="1600" spc="-1" strike="noStrike">
                <a:solidFill>
                  <a:srgbClr val="1c1c1c"/>
                </a:solidFill>
                <a:latin typeface="Source Sans Pro Semibold"/>
              </a:rPr>
              <a:t> </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1"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 </a:t>
            </a:r>
            <a:endParaRPr b="1"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Docker continues...</a:t>
            </a:r>
            <a:endParaRPr b="1" lang="en-IN" sz="3200" spc="-1" strike="noStrike">
              <a:solidFill>
                <a:srgbClr val="ffffff"/>
              </a:solidFill>
              <a:latin typeface="Source Sans Pro Black"/>
            </a:endParaRPr>
          </a:p>
        </p:txBody>
      </p:sp>
      <p:pic>
        <p:nvPicPr>
          <p:cNvPr id="100" name="" descr=""/>
          <p:cNvPicPr/>
          <p:nvPr/>
        </p:nvPicPr>
        <p:blipFill>
          <a:blip r:embed="rId1"/>
          <a:stretch/>
        </p:blipFill>
        <p:spPr>
          <a:xfrm>
            <a:off x="1598760" y="1214640"/>
            <a:ext cx="6516360" cy="5641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Containers Vs Virtual Machine</a:t>
            </a:r>
            <a:endParaRPr b="1" lang="en-IN" sz="3200" spc="-1" strike="noStrike">
              <a:solidFill>
                <a:srgbClr val="ffffff"/>
              </a:solidFill>
              <a:latin typeface="Source Sans Pro Black"/>
            </a:endParaRPr>
          </a:p>
        </p:txBody>
      </p:sp>
      <p:pic>
        <p:nvPicPr>
          <p:cNvPr id="102" name="" descr=""/>
          <p:cNvPicPr/>
          <p:nvPr/>
        </p:nvPicPr>
        <p:blipFill>
          <a:blip r:embed="rId1"/>
          <a:stretch/>
        </p:blipFill>
        <p:spPr>
          <a:xfrm>
            <a:off x="223560" y="2270520"/>
            <a:ext cx="4830840" cy="3859200"/>
          </a:xfrm>
          <a:prstGeom prst="rect">
            <a:avLst/>
          </a:prstGeom>
          <a:ln>
            <a:noFill/>
          </a:ln>
        </p:spPr>
      </p:pic>
      <p:pic>
        <p:nvPicPr>
          <p:cNvPr id="103" name="" descr=""/>
          <p:cNvPicPr/>
          <p:nvPr/>
        </p:nvPicPr>
        <p:blipFill>
          <a:blip r:embed="rId2"/>
          <a:stretch/>
        </p:blipFill>
        <p:spPr>
          <a:xfrm>
            <a:off x="5406480" y="2135520"/>
            <a:ext cx="4961520" cy="39636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Container Vs. Virtual Machine</a:t>
            </a:r>
            <a:endParaRPr b="1" lang="en-IN" sz="3200" spc="-1" strike="noStrike">
              <a:solidFill>
                <a:srgbClr val="ffffff"/>
              </a:solidFill>
              <a:latin typeface="Source Sans Pro Black"/>
            </a:endParaRPr>
          </a:p>
        </p:txBody>
      </p:sp>
      <p:graphicFrame>
        <p:nvGraphicFramePr>
          <p:cNvPr id="105" name="Table 2"/>
          <p:cNvGraphicFramePr/>
          <p:nvPr/>
        </p:nvGraphicFramePr>
        <p:xfrm>
          <a:off x="209880" y="1630440"/>
          <a:ext cx="9718200" cy="5136840"/>
        </p:xfrm>
        <a:graphic>
          <a:graphicData uri="http://schemas.openxmlformats.org/drawingml/2006/table">
            <a:tbl>
              <a:tblPr/>
              <a:tblGrid>
                <a:gridCol w="4858560"/>
                <a:gridCol w="4860000"/>
              </a:tblGrid>
              <a:tr h="5136840">
                <a:tc>
                  <a:txBody>
                    <a:bodyPr lIns="90000" rIns="90000" tIns="46800" bIns="46800">
                      <a:noAutofit/>
                    </a:bodyPr>
                    <a:p>
                      <a:endParaRPr b="0" lang="en-IN" sz="1800" spc="-1" strike="noStrike">
                        <a:latin typeface="Source Sans Pro"/>
                      </a:endParaRPr>
                    </a:p>
                    <a:p>
                      <a:r>
                        <a:rPr b="1" lang="en-IN" sz="1800" spc="-1" strike="noStrike">
                          <a:latin typeface="Source Sans Pro"/>
                        </a:rPr>
                        <a:t>CONTAINERS</a:t>
                      </a:r>
                      <a:endParaRPr b="0" lang="en-IN" sz="1800" spc="-1" strike="noStrike">
                        <a:latin typeface="Source Sans Pro"/>
                      </a:endParaRPr>
                    </a:p>
                    <a:p>
                      <a:endParaRPr b="0" lang="en-IN" sz="1800" spc="-1" strike="noStrike">
                        <a:latin typeface="Source Sans Pro"/>
                      </a:endParaRPr>
                    </a:p>
                    <a:p>
                      <a:pPr algn="just"/>
                      <a:r>
                        <a:rPr b="0" lang="en-IN" sz="1800" spc="-1" strike="noStrike">
                          <a:latin typeface="Source Sans Pro"/>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endParaRPr b="0" lang="en-IN" sz="1800" spc="-1" strike="noStrike">
                        <a:latin typeface="Source Sans Pro"/>
                      </a:endParaRPr>
                    </a:p>
                    <a:p>
                      <a:endParaRPr b="0" lang="en-IN" sz="18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endParaRPr b="0" lang="en-IN" sz="1800" spc="-1" strike="noStrike">
                        <a:latin typeface="Source Sans Pro"/>
                      </a:endParaRPr>
                    </a:p>
                    <a:p>
                      <a:r>
                        <a:rPr b="1" lang="en-IN" sz="1800" spc="-1" strike="noStrike">
                          <a:latin typeface="Source Sans Pro"/>
                        </a:rPr>
                        <a:t>VIRTUAL MACHINES</a:t>
                      </a:r>
                      <a:endParaRPr b="0" lang="en-IN" sz="1800" spc="-1" strike="noStrike">
                        <a:latin typeface="Source Sans Pro"/>
                      </a:endParaRPr>
                    </a:p>
                    <a:p>
                      <a:endParaRPr b="0" lang="en-IN" sz="1800" spc="-1" strike="noStrike">
                        <a:latin typeface="Source Sans Pro"/>
                      </a:endParaRPr>
                    </a:p>
                    <a:p>
                      <a:pPr algn="just"/>
                      <a:r>
                        <a:rPr b="0" lang="en-IN" sz="1800" spc="-1" strike="noStrike">
                          <a:latin typeface="Source Sans Pro"/>
                        </a:rPr>
                        <a:t>Virtual machines (VMs) are an abstraction of physical hardware turning one server into many servers. The hypervisor allows multiple VMs to run on a single machine. Each VM includes a full copy of an operating system, the application, necessary binaries and libraries - taking up tens of GBs. VMs can also be slow to boot.</a:t>
                      </a:r>
                      <a:endParaRPr b="0" lang="en-IN" sz="1800" spc="-1" strike="noStrike">
                        <a:latin typeface="Source Sans Pro"/>
                      </a:endParaRPr>
                    </a:p>
                    <a:p>
                      <a:endParaRPr b="0" lang="en-IN" sz="18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60000" y="360000"/>
            <a:ext cx="9360000" cy="900000"/>
          </a:xfrm>
          <a:prstGeom prst="rect">
            <a:avLst/>
          </a:prstGeom>
          <a:noFill/>
          <a:ln>
            <a:noFill/>
          </a:ln>
        </p:spPr>
        <p:txBody>
          <a:bodyPr lIns="0" rIns="0" tIns="0" bIns="0" anchor="b">
            <a:noAutofit/>
          </a:bodyPr>
          <a:p>
            <a:r>
              <a:rPr b="1" lang="en-IN" sz="3200" spc="-1" strike="noStrike">
                <a:solidFill>
                  <a:srgbClr val="ffffff"/>
                </a:solidFill>
                <a:latin typeface="Source Sans Pro Black"/>
              </a:rPr>
              <a:t>Selenium</a:t>
            </a:r>
            <a:endParaRPr b="1" lang="en-IN" sz="3200" spc="-1" strike="noStrike">
              <a:solidFill>
                <a:srgbClr val="ffffff"/>
              </a:solidFill>
              <a:latin typeface="Source Sans Pro Black"/>
            </a:endParaRPr>
          </a:p>
        </p:txBody>
      </p:sp>
      <p:sp>
        <p:nvSpPr>
          <p:cNvPr id="107" name="TextShape 2"/>
          <p:cNvSpPr txBox="1"/>
          <p:nvPr/>
        </p:nvSpPr>
        <p:spPr>
          <a:xfrm>
            <a:off x="360000" y="1980000"/>
            <a:ext cx="9180000" cy="4680000"/>
          </a:xfrm>
          <a:prstGeom prst="rect">
            <a:avLst/>
          </a:prstGeom>
          <a:noFill/>
          <a:ln>
            <a:noFill/>
          </a:ln>
        </p:spPr>
        <p:txBody>
          <a:bodyPr lIns="0" rIns="0" tIns="0" bIns="0">
            <a:normAutofit/>
          </a:bodyPr>
          <a:p>
            <a:pPr algn="just">
              <a:spcAft>
                <a:spcPts val="694"/>
              </a:spcAft>
            </a:pPr>
            <a:r>
              <a:rPr b="0" lang="en-IN" sz="1600" spc="-1" strike="noStrike">
                <a:solidFill>
                  <a:srgbClr val="1c1c1c"/>
                </a:solidFill>
                <a:latin typeface="Source Sans Pro Semibold"/>
              </a:rPr>
              <a:t>Selenium automates browsers. That's it! What you do with that power is entirely up to you. </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Primarily, it is for automating web applications for testing purposes, but is certainly not limited to just that.</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Boring web-based administration tasks can (and should!) be automated as well.</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Selenium first came to life in 2004 when Jason Huggins was testing an internal application at ThoughtWorks.</a:t>
            </a:r>
            <a:endParaRPr b="0" lang="en-IN" sz="1600" spc="-1" strike="noStrike">
              <a:solidFill>
                <a:srgbClr val="1c1c1c"/>
              </a:solidFill>
              <a:latin typeface="Source Sans Pro Semibold"/>
            </a:endParaRPr>
          </a:p>
          <a:p>
            <a:pPr algn="just">
              <a:spcAft>
                <a:spcPts val="694"/>
              </a:spcAft>
            </a:pPr>
            <a:r>
              <a:rPr b="0" lang="en-IN" sz="1600" spc="-1" strike="noStrike">
                <a:solidFill>
                  <a:srgbClr val="1c1c1c"/>
                </a:solidFill>
                <a:latin typeface="Source Sans Pro Semibold"/>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a:t>
            </a:r>
            <a:endParaRPr b="0" lang="en-IN"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LibreOffice/6.2.5.2$Linux_X86_64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2019-09-12T04:33:03Z</dcterms:created>
  <dc:creator/>
  <dc:description/>
  <dc:language>en-IN</dc:language>
  <cp:lastModifiedBy/>
  <dcterms:modified xsi:type="dcterms:W3CDTF">2019-09-12T08:46:16Z</dcterms:modified>
  <cp:revision>4</cp:revision>
  <dc:subject/>
  <dc:title>Alizarin</dc:title>
</cp:coreProperties>
</file>